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411" r:id="rId3"/>
    <p:sldId id="258" r:id="rId4"/>
    <p:sldId id="337" r:id="rId5"/>
    <p:sldId id="430" r:id="rId6"/>
    <p:sldId id="475" r:id="rId7"/>
    <p:sldId id="477" r:id="rId8"/>
    <p:sldId id="476" r:id="rId9"/>
    <p:sldId id="338" r:id="rId10"/>
    <p:sldId id="431" r:id="rId11"/>
    <p:sldId id="432" r:id="rId12"/>
    <p:sldId id="339" r:id="rId13"/>
    <p:sldId id="370" r:id="rId14"/>
    <p:sldId id="467" r:id="rId15"/>
    <p:sldId id="468" r:id="rId16"/>
    <p:sldId id="390" r:id="rId17"/>
    <p:sldId id="499" r:id="rId18"/>
    <p:sldId id="435" r:id="rId19"/>
    <p:sldId id="437" r:id="rId20"/>
    <p:sldId id="391" r:id="rId21"/>
    <p:sldId id="392" r:id="rId22"/>
    <p:sldId id="393" r:id="rId23"/>
    <p:sldId id="478" r:id="rId24"/>
    <p:sldId id="438" r:id="rId25"/>
    <p:sldId id="371" r:id="rId26"/>
    <p:sldId id="440" r:id="rId27"/>
    <p:sldId id="397" r:id="rId28"/>
    <p:sldId id="398" r:id="rId29"/>
    <p:sldId id="399" r:id="rId30"/>
    <p:sldId id="401" r:id="rId31"/>
    <p:sldId id="441" r:id="rId32"/>
    <p:sldId id="444" r:id="rId33"/>
    <p:sldId id="443" r:id="rId34"/>
    <p:sldId id="446" r:id="rId35"/>
    <p:sldId id="445" r:id="rId36"/>
    <p:sldId id="447" r:id="rId37"/>
    <p:sldId id="469" r:id="rId38"/>
    <p:sldId id="470" r:id="rId39"/>
    <p:sldId id="471" r:id="rId40"/>
    <p:sldId id="472" r:id="rId41"/>
    <p:sldId id="448" r:id="rId42"/>
    <p:sldId id="479" r:id="rId43"/>
    <p:sldId id="450" r:id="rId44"/>
    <p:sldId id="451" r:id="rId45"/>
    <p:sldId id="452" r:id="rId46"/>
    <p:sldId id="480" r:id="rId47"/>
    <p:sldId id="405" r:id="rId48"/>
    <p:sldId id="406" r:id="rId49"/>
    <p:sldId id="407" r:id="rId50"/>
    <p:sldId id="408" r:id="rId51"/>
    <p:sldId id="418" r:id="rId52"/>
    <p:sldId id="419" r:id="rId53"/>
    <p:sldId id="481" r:id="rId54"/>
    <p:sldId id="420" r:id="rId55"/>
    <p:sldId id="421" r:id="rId56"/>
    <p:sldId id="422" r:id="rId57"/>
    <p:sldId id="423" r:id="rId58"/>
    <p:sldId id="424" r:id="rId59"/>
    <p:sldId id="482" r:id="rId60"/>
    <p:sldId id="483" r:id="rId61"/>
    <p:sldId id="484" r:id="rId62"/>
    <p:sldId id="485" r:id="rId63"/>
    <p:sldId id="486" r:id="rId64"/>
    <p:sldId id="487" r:id="rId65"/>
    <p:sldId id="426" r:id="rId66"/>
    <p:sldId id="412" r:id="rId67"/>
    <p:sldId id="414" r:id="rId68"/>
    <p:sldId id="416" r:id="rId69"/>
    <p:sldId id="488" r:id="rId70"/>
    <p:sldId id="489" r:id="rId71"/>
    <p:sldId id="490" r:id="rId72"/>
    <p:sldId id="491" r:id="rId73"/>
    <p:sldId id="492" r:id="rId74"/>
    <p:sldId id="493" r:id="rId75"/>
    <p:sldId id="494" r:id="rId76"/>
    <p:sldId id="495" r:id="rId77"/>
    <p:sldId id="496" r:id="rId78"/>
    <p:sldId id="463" r:id="rId79"/>
    <p:sldId id="465" r:id="rId80"/>
    <p:sldId id="473" r:id="rId81"/>
    <p:sldId id="497" r:id="rId82"/>
    <p:sldId id="498" r:id="rId83"/>
    <p:sldId id="410" r:id="rId84"/>
  </p:sldIdLst>
  <p:sldSz cx="12190413" cy="6859588"/>
  <p:notesSz cx="6858000" cy="9144000"/>
  <p:defaultText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0000FF"/>
    <a:srgbClr val="0033CC"/>
    <a:srgbClr val="00B0F0"/>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61" autoAdjust="0"/>
  </p:normalViewPr>
  <p:slideViewPr>
    <p:cSldViewPr>
      <p:cViewPr>
        <p:scale>
          <a:sx n="75" d="100"/>
          <a:sy n="75" d="100"/>
        </p:scale>
        <p:origin x="-946" y="-245"/>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1694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5"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43651" y="0"/>
            <a:ext cx="883997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2"/>
            <a:ext cx="7314248" cy="566870"/>
          </a:xfrm>
          <a:prstGeom prst="rect">
            <a:avLst/>
          </a:prstGeom>
        </p:spPr>
        <p:txBody>
          <a:bodyPr lIns="121917" tIns="60958" rIns="121917" bIns="60958" anchor="b"/>
          <a:lstStyle>
            <a:lvl1pPr algn="l">
              <a:defRPr sz="27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6" y="612916"/>
            <a:ext cx="7314248" cy="4115753"/>
          </a:xfrm>
          <a:prstGeom prst="rect">
            <a:avLst/>
          </a:prstGeom>
        </p:spPr>
        <p:txBody>
          <a:bodyPr lIns="121917" tIns="60958" rIns="121917" bIns="60958"/>
          <a:lstStyle>
            <a:lvl1pPr marL="0" indent="0">
              <a:buNone/>
              <a:defRPr sz="4300"/>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endParaRPr lang="zh-CN" altLang="en-US"/>
          </a:p>
        </p:txBody>
      </p:sp>
      <p:sp>
        <p:nvSpPr>
          <p:cNvPr id="4" name="文本占位符 3"/>
          <p:cNvSpPr>
            <a:spLocks noGrp="1"/>
          </p:cNvSpPr>
          <p:nvPr>
            <p:ph type="body" sz="half" idx="2"/>
          </p:nvPr>
        </p:nvSpPr>
        <p:spPr>
          <a:xfrm>
            <a:off x="2389406" y="5368581"/>
            <a:ext cx="7314248" cy="805049"/>
          </a:xfrm>
          <a:prstGeom prst="rect">
            <a:avLst/>
          </a:prstGeom>
        </p:spPr>
        <p:txBody>
          <a:bodyPr lIns="121917" tIns="60958" rIns="121917" bIns="60958"/>
          <a:lstStyle>
            <a:lvl1pPr marL="0" indent="0">
              <a:buNone/>
              <a:defRPr sz="1900"/>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6" name="页脚占位符 5"/>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7" name="灯片编号占位符 6"/>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lIns="121917" tIns="60958" rIns="121917" bIns="60958"/>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1600572"/>
            <a:ext cx="10971372" cy="4527011"/>
          </a:xfrm>
          <a:prstGeom prst="rect">
            <a:avLst/>
          </a:prstGeom>
        </p:spPr>
        <p:txBody>
          <a:bodyPr vert="eaVert" lIns="121917" tIns="60958" rIns="121917" bIns="60958"/>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a:prstGeom prst="rect">
            <a:avLst/>
          </a:prstGeom>
        </p:spPr>
        <p:txBody>
          <a:bodyPr vert="eaVert" lIns="121917" tIns="60958" rIns="121917" bIns="60958"/>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274702"/>
            <a:ext cx="8025355" cy="5852880"/>
          </a:xfrm>
          <a:prstGeom prst="rect">
            <a:avLst/>
          </a:prstGeom>
        </p:spPr>
        <p:txBody>
          <a:bodyPr vert="eaVert" lIns="121917" tIns="60958" rIns="121917" bIns="60958"/>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5" name="Rectangle 6"/>
          <p:cNvSpPr/>
          <p:nvPr userDrawn="1"/>
        </p:nvSpPr>
        <p:spPr>
          <a:xfrm>
            <a:off x="0" y="6400800"/>
            <a:ext cx="12192000" cy="457200"/>
          </a:xfrm>
          <a:prstGeom prst="rect">
            <a:avLst/>
          </a:prstGeom>
          <a:blipFill rotWithShape="1">
            <a:blip r:embed="rId2">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6"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7" name="椭圆 16"/>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8"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9" name="圆角矩形 18"/>
          <p:cNvSpPr/>
          <p:nvPr userDrawn="1"/>
        </p:nvSpPr>
        <p:spPr>
          <a:xfrm>
            <a:off x="1237374" y="6405466"/>
            <a:ext cx="4353776"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20" name="TextBox 19"/>
          <p:cNvSpPr txBox="1"/>
          <p:nvPr userDrawn="1"/>
        </p:nvSpPr>
        <p:spPr>
          <a:xfrm>
            <a:off x="1401102" y="6410204"/>
            <a:ext cx="4205845" cy="400110"/>
          </a:xfrm>
          <a:prstGeom prst="rect">
            <a:avLst/>
          </a:prstGeom>
          <a:noFill/>
        </p:spPr>
        <p:txBody>
          <a:bodyPr wrap="square" rtlCol="0" anchor="ctr">
            <a:spAutoFit/>
          </a:bodyPr>
          <a:lstStyle/>
          <a:p>
            <a:r>
              <a:rPr lang="zh-CN" altLang="en-US" sz="2000" dirty="0" smtClean="0">
                <a:solidFill>
                  <a:schemeClr val="bg1"/>
                </a:solidFill>
                <a:latin typeface="微软雅黑" pitchFamily="34" charset="-122"/>
                <a:ea typeface="微软雅黑" pitchFamily="34" charset="-122"/>
              </a:rPr>
              <a:t>第四课　贝多芬：扼住命运的咽喉</a:t>
            </a:r>
            <a:endParaRPr lang="zh-CN" altLang="en-US" sz="2000" kern="1200" dirty="0" smtClean="0">
              <a:solidFill>
                <a:schemeClr val="bg1"/>
              </a:solidFill>
              <a:latin typeface="+mj-ea"/>
              <a:ea typeface="+mj-ea"/>
              <a:cs typeface="+mn-cs"/>
            </a:endParaRPr>
          </a:p>
        </p:txBody>
      </p:sp>
    </p:spTree>
    <p:extLst>
      <p:ext uri="{BB962C8B-B14F-4D97-AF65-F5344CB8AC3E}">
        <p14:creationId xmlns:p14="http://schemas.microsoft.com/office/powerpoint/2010/main" val="1501605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14"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39582" y="0"/>
            <a:ext cx="8839970" cy="68580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3"/>
          <p:cNvSpPr txBox="1"/>
          <p:nvPr userDrawn="1"/>
        </p:nvSpPr>
        <p:spPr>
          <a:xfrm>
            <a:off x="1644232" y="1886146"/>
            <a:ext cx="5337134" cy="1446550"/>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8800" b="1" dirty="0" smtClean="0">
                <a:solidFill>
                  <a:srgbClr val="CD1F06"/>
                </a:solidFill>
                <a:latin typeface="微软雅黑" pitchFamily="34" charset="-122"/>
                <a:ea typeface="微软雅黑" pitchFamily="34" charset="-122"/>
              </a:rPr>
              <a:t>谢谢</a:t>
            </a:r>
            <a:r>
              <a:rPr lang="zh-CN" altLang="en-US" sz="8800" b="1" dirty="0" smtClean="0">
                <a:solidFill>
                  <a:srgbClr val="00B050"/>
                </a:solidFill>
                <a:latin typeface="微软雅黑" pitchFamily="34" charset="-122"/>
                <a:ea typeface="微软雅黑" pitchFamily="34" charset="-122"/>
              </a:rPr>
              <a:t>观看</a:t>
            </a:r>
            <a:endParaRPr lang="zh-CN" altLang="en-US" sz="8800" b="1" dirty="0">
              <a:solidFill>
                <a:srgbClr val="00B050"/>
              </a:solidFill>
              <a:latin typeface="微软雅黑" pitchFamily="34" charset="-122"/>
              <a:ea typeface="微软雅黑" pitchFamily="34" charset="-122"/>
            </a:endParaRPr>
          </a:p>
        </p:txBody>
      </p:sp>
      <p:sp>
        <p:nvSpPr>
          <p:cNvPr id="16" name="矩形 15"/>
          <p:cNvSpPr/>
          <p:nvPr userDrawn="1"/>
        </p:nvSpPr>
        <p:spPr>
          <a:xfrm>
            <a:off x="1782886" y="3657925"/>
            <a:ext cx="5619384" cy="954107"/>
          </a:xfrm>
          <a:prstGeom prst="rect">
            <a:avLst/>
          </a:prstGeom>
        </p:spPr>
        <p:txBody>
          <a:bodyPr wrap="square" anchor="ctr">
            <a:spAutoFit/>
          </a:bodyPr>
          <a:lstStyle/>
          <a:p>
            <a:pPr algn="l"/>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更多精彩内容请登录 </a:t>
            </a:r>
            <a:endPar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endParaRPr>
          </a:p>
          <a:p>
            <a:pPr algn="l"/>
            <a:r>
              <a:rPr lang="en-US" altLang="zh-CN" sz="2800" b="0" baseline="0" dirty="0" smtClean="0">
                <a:solidFill>
                  <a:schemeClr val="bg1">
                    <a:lumMod val="50000"/>
                  </a:schemeClr>
                </a:solidFill>
                <a:effectLst/>
                <a:latin typeface="微软雅黑" pitchFamily="34" charset="-122"/>
                <a:ea typeface="微软雅黑" pitchFamily="34" charset="-122"/>
                <a:cs typeface="经典繁仿黑" pitchFamily="49" charset="-122"/>
              </a:rPr>
              <a:t>        </a:t>
            </a:r>
            <a:r>
              <a:rPr lang="en-US" altLang="zh-CN" sz="2800" b="0" dirty="0" smtClean="0">
                <a:solidFill>
                  <a:srgbClr val="FF0000"/>
                </a:solidFill>
                <a:effectLst/>
                <a:latin typeface="微软雅黑" pitchFamily="34" charset="-122"/>
                <a:ea typeface="微软雅黑" pitchFamily="34" charset="-122"/>
                <a:cs typeface="经典繁仿黑" pitchFamily="49" charset="-122"/>
              </a:rPr>
              <a:t>www.91taoke.com</a:t>
            </a:r>
            <a:endParaRPr lang="zh-CN" altLang="en-US" sz="2800" b="0" dirty="0">
              <a:solidFill>
                <a:srgbClr val="FF0000"/>
              </a:solidFill>
              <a:effectLst/>
              <a:latin typeface="微软雅黑" pitchFamily="34" charset="-122"/>
              <a:ea typeface="微软雅黑" pitchFamily="34" charset="-122"/>
              <a:cs typeface="经典繁仿黑"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iterate type="lt">
                                    <p:tmPct val="18000"/>
                                  </p:iterate>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strVal val="(6*min(max(#ppt_w*#ppt_h,.3),1)-7.4)/-.7*#ppt_w"/>
                                          </p:val>
                                        </p:tav>
                                        <p:tav tm="100000">
                                          <p:val>
                                            <p:strVal val="#ppt_w"/>
                                          </p:val>
                                        </p:tav>
                                      </p:tavLst>
                                    </p:anim>
                                    <p:anim calcmode="lin" valueType="num">
                                      <p:cBhvr>
                                        <p:cTn id="8" dur="500" fill="hold"/>
                                        <p:tgtEl>
                                          <p:spTgt spid="15"/>
                                        </p:tgtEl>
                                        <p:attrNameLst>
                                          <p:attrName>ppt_h</p:attrName>
                                        </p:attrNameLst>
                                      </p:cBhvr>
                                      <p:tavLst>
                                        <p:tav tm="0">
                                          <p:val>
                                            <p:strVal val="(6*min(max(#ppt_w*#ppt_h,.3),1)-7.4)/-.7*#ppt_h"/>
                                          </p:val>
                                        </p:tav>
                                        <p:tav tm="100000">
                                          <p:val>
                                            <p:strVal val="#ppt_h"/>
                                          </p:val>
                                        </p:tav>
                                      </p:tavLst>
                                    </p:anim>
                                    <p:anim calcmode="lin" valueType="num">
                                      <p:cBhvr>
                                        <p:cTn id="9" dur="500" fill="hold"/>
                                        <p:tgtEl>
                                          <p:spTgt spid="15"/>
                                        </p:tgtEl>
                                        <p:attrNameLst>
                                          <p:attrName>ppt_x</p:attrName>
                                        </p:attrNameLst>
                                      </p:cBhvr>
                                      <p:tavLst>
                                        <p:tav tm="0">
                                          <p:val>
                                            <p:fltVal val="0.5"/>
                                          </p:val>
                                        </p:tav>
                                        <p:tav tm="100000">
                                          <p:val>
                                            <p:strVal val="#ppt_x"/>
                                          </p:val>
                                        </p:tav>
                                      </p:tavLst>
                                    </p:anim>
                                    <p:anim calcmode="lin" valueType="num">
                                      <p:cBhvr>
                                        <p:cTn id="10" dur="500" fill="hold"/>
                                        <p:tgtEl>
                                          <p:spTgt spid="15"/>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770"/>
                            </p:stCondLst>
                            <p:childTnLst>
                              <p:par>
                                <p:cTn id="12" presetID="2" presetClass="entr" presetSubtype="2" decel="100000" fill="hold" grpId="0" nodeType="afterEffect">
                                  <p:stCondLst>
                                    <p:cond delay="0"/>
                                  </p:stCondLst>
                                  <p:iterate type="lt">
                                    <p:tmPct val="10000"/>
                                  </p:iterate>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fill="hold"/>
                                        <p:tgtEl>
                                          <p:spTgt spid="16"/>
                                        </p:tgtEl>
                                        <p:attrNameLst>
                                          <p:attrName>ppt_x</p:attrName>
                                        </p:attrNameLst>
                                      </p:cBhvr>
                                      <p:tavLst>
                                        <p:tav tm="0">
                                          <p:val>
                                            <p:strVal val="1+#ppt_w/2"/>
                                          </p:val>
                                        </p:tav>
                                        <p:tav tm="100000">
                                          <p:val>
                                            <p:strVal val="#ppt_x"/>
                                          </p:val>
                                        </p:tav>
                                      </p:tavLst>
                                    </p:anim>
                                    <p:anim calcmode="lin" valueType="num">
                                      <p:cBhvr additive="base">
                                        <p:cTn id="15"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lIns="121917" tIns="60958" rIns="121917" bIns="60958"/>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521" y="1600572"/>
            <a:ext cx="5384099" cy="4527011"/>
          </a:xfrm>
          <a:prstGeom prst="rect">
            <a:avLst/>
          </a:prstGeom>
        </p:spPr>
        <p:txBody>
          <a:bodyPr lIns="121917" tIns="60958" rIns="121917" bIns="60958"/>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6793" y="1600572"/>
            <a:ext cx="5384099" cy="4527011"/>
          </a:xfrm>
          <a:prstGeom prst="rect">
            <a:avLst/>
          </a:prstGeom>
        </p:spPr>
        <p:txBody>
          <a:bodyPr lIns="121917" tIns="60958" rIns="121917" bIns="60958"/>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6" name="页脚占位符 5"/>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7" name="灯片编号占位符 6"/>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lIns="121917" tIns="60958" rIns="121917" bIns="60958"/>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535469"/>
            <a:ext cx="5386216" cy="639911"/>
          </a:xfrm>
          <a:prstGeom prst="rect">
            <a:avLst/>
          </a:prstGeom>
        </p:spPr>
        <p:txBody>
          <a:bodyPr lIns="121917" tIns="60958" rIns="121917" bIns="60958" anchor="b"/>
          <a:lstStyle>
            <a:lvl1pPr marL="0" indent="0">
              <a:buNone/>
              <a:defRPr sz="3200" b="1"/>
            </a:lvl1pPr>
            <a:lvl2pPr marL="609585" indent="0">
              <a:buNone/>
              <a:defRPr sz="2700" b="1"/>
            </a:lvl2pPr>
            <a:lvl3pPr marL="1219170" indent="0">
              <a:buNone/>
              <a:defRPr sz="2400" b="1"/>
            </a:lvl3pPr>
            <a:lvl4pPr marL="1828754" indent="0">
              <a:buNone/>
              <a:defRPr sz="2100" b="1"/>
            </a:lvl4pPr>
            <a:lvl5pPr marL="2438339" indent="0">
              <a:buNone/>
              <a:defRPr sz="2100" b="1"/>
            </a:lvl5pPr>
            <a:lvl6pPr marL="3047924" indent="0">
              <a:buNone/>
              <a:defRPr sz="2100" b="1"/>
            </a:lvl6pPr>
            <a:lvl7pPr marL="3657509" indent="0">
              <a:buNone/>
              <a:defRPr sz="2100" b="1"/>
            </a:lvl7pPr>
            <a:lvl8pPr marL="4267093" indent="0">
              <a:buNone/>
              <a:defRPr sz="2100" b="1"/>
            </a:lvl8pPr>
            <a:lvl9pPr marL="4876678" indent="0">
              <a:buNone/>
              <a:defRPr sz="2100" b="1"/>
            </a:lvl9pPr>
          </a:lstStyle>
          <a:p>
            <a:pPr lvl="0"/>
            <a:r>
              <a:rPr lang="zh-CN" altLang="en-US" smtClean="0"/>
              <a:t>单击此处编辑母版文本样式</a:t>
            </a:r>
          </a:p>
        </p:txBody>
      </p:sp>
      <p:sp>
        <p:nvSpPr>
          <p:cNvPr id="4" name="内容占位符 3"/>
          <p:cNvSpPr>
            <a:spLocks noGrp="1"/>
          </p:cNvSpPr>
          <p:nvPr>
            <p:ph sz="half" idx="2"/>
          </p:nvPr>
        </p:nvSpPr>
        <p:spPr>
          <a:xfrm>
            <a:off x="609521" y="2175378"/>
            <a:ext cx="5386216" cy="3952203"/>
          </a:xfrm>
          <a:prstGeom prst="rect">
            <a:avLst/>
          </a:prstGeom>
        </p:spPr>
        <p:txBody>
          <a:bodyPr lIns="121917" tIns="60958" rIns="121917" bIns="60958"/>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562" y="1535469"/>
            <a:ext cx="5388332" cy="639911"/>
          </a:xfrm>
          <a:prstGeom prst="rect">
            <a:avLst/>
          </a:prstGeom>
        </p:spPr>
        <p:txBody>
          <a:bodyPr lIns="121917" tIns="60958" rIns="121917" bIns="60958" anchor="b"/>
          <a:lstStyle>
            <a:lvl1pPr marL="0" indent="0">
              <a:buNone/>
              <a:defRPr sz="3200" b="1"/>
            </a:lvl1pPr>
            <a:lvl2pPr marL="609585" indent="0">
              <a:buNone/>
              <a:defRPr sz="2700" b="1"/>
            </a:lvl2pPr>
            <a:lvl3pPr marL="1219170" indent="0">
              <a:buNone/>
              <a:defRPr sz="2400" b="1"/>
            </a:lvl3pPr>
            <a:lvl4pPr marL="1828754" indent="0">
              <a:buNone/>
              <a:defRPr sz="2100" b="1"/>
            </a:lvl4pPr>
            <a:lvl5pPr marL="2438339" indent="0">
              <a:buNone/>
              <a:defRPr sz="2100" b="1"/>
            </a:lvl5pPr>
            <a:lvl6pPr marL="3047924" indent="0">
              <a:buNone/>
              <a:defRPr sz="2100" b="1"/>
            </a:lvl6pPr>
            <a:lvl7pPr marL="3657509" indent="0">
              <a:buNone/>
              <a:defRPr sz="2100" b="1"/>
            </a:lvl7pPr>
            <a:lvl8pPr marL="4267093" indent="0">
              <a:buNone/>
              <a:defRPr sz="2100" b="1"/>
            </a:lvl8pPr>
            <a:lvl9pPr marL="4876678" indent="0">
              <a:buNone/>
              <a:defRPr sz="2100" b="1"/>
            </a:lvl9pPr>
          </a:lstStyle>
          <a:p>
            <a:pPr lvl="0"/>
            <a:r>
              <a:rPr lang="zh-CN" altLang="en-US" smtClean="0"/>
              <a:t>单击此处编辑母版文本样式</a:t>
            </a:r>
          </a:p>
        </p:txBody>
      </p:sp>
      <p:sp>
        <p:nvSpPr>
          <p:cNvPr id="6" name="内容占位符 5"/>
          <p:cNvSpPr>
            <a:spLocks noGrp="1"/>
          </p:cNvSpPr>
          <p:nvPr>
            <p:ph sz="quarter" idx="4"/>
          </p:nvPr>
        </p:nvSpPr>
        <p:spPr>
          <a:xfrm>
            <a:off x="6192562" y="2175378"/>
            <a:ext cx="5388332" cy="3952203"/>
          </a:xfrm>
          <a:prstGeom prst="rect">
            <a:avLst/>
          </a:prstGeom>
        </p:spPr>
        <p:txBody>
          <a:bodyPr lIns="121917" tIns="60958" rIns="121917" bIns="60958"/>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8" name="页脚占位符 7"/>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9" name="灯片编号占位符 8"/>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3" y="273112"/>
            <a:ext cx="4010562" cy="1162320"/>
          </a:xfrm>
          <a:prstGeom prst="rect">
            <a:avLst/>
          </a:prstGeom>
        </p:spPr>
        <p:txBody>
          <a:bodyPr lIns="121917" tIns="60958" rIns="121917" bIns="60958" anchor="b"/>
          <a:lstStyle>
            <a:lvl1pPr algn="l">
              <a:defRPr sz="27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3" y="273114"/>
            <a:ext cx="6814779" cy="5854469"/>
          </a:xfrm>
          <a:prstGeom prst="rect">
            <a:avLst/>
          </a:prstGeom>
        </p:spPr>
        <p:txBody>
          <a:bodyPr lIns="121917" tIns="60958" rIns="121917" bIns="60958"/>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523" y="1435434"/>
            <a:ext cx="4010562" cy="4692149"/>
          </a:xfrm>
          <a:prstGeom prst="rect">
            <a:avLst/>
          </a:prstGeom>
        </p:spPr>
        <p:txBody>
          <a:bodyPr lIns="121917" tIns="60958" rIns="121917" bIns="60958"/>
          <a:lstStyle>
            <a:lvl1pPr marL="0" indent="0">
              <a:buNone/>
              <a:defRPr sz="1900"/>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6" name="页脚占位符 5"/>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7" name="灯片编号占位符 6"/>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ctr" defTabSz="1219170" rtl="0" eaLnBrk="1" latinLnBrk="0" hangingPunct="1">
        <a:spcBef>
          <a:spcPct val="0"/>
        </a:spcBef>
        <a:buNone/>
        <a:defRPr sz="5900"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2.xml"/><Relationship Id="rId7" Type="http://schemas.openxmlformats.org/officeDocument/2006/relationships/slide" Target="slide41.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47.xml"/><Relationship Id="rId5" Type="http://schemas.openxmlformats.org/officeDocument/2006/relationships/slide" Target="slide27.xml"/><Relationship Id="rId4" Type="http://schemas.openxmlformats.org/officeDocument/2006/relationships/slide" Target="slide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slide" Target="slide65.xml"/><Relationship Id="rId13" Type="http://schemas.openxmlformats.org/officeDocument/2006/relationships/slide" Target="slide79.xml"/><Relationship Id="rId3" Type="http://schemas.openxmlformats.org/officeDocument/2006/relationships/slide" Target="slide49.xml"/><Relationship Id="rId7" Type="http://schemas.openxmlformats.org/officeDocument/2006/relationships/slide" Target="slide58.xml"/><Relationship Id="rId12" Type="http://schemas.openxmlformats.org/officeDocument/2006/relationships/slide" Target="slide78.xml"/><Relationship Id="rId2" Type="http://schemas.openxmlformats.org/officeDocument/2006/relationships/slide" Target="slide47.xml"/><Relationship Id="rId1" Type="http://schemas.openxmlformats.org/officeDocument/2006/relationships/slideLayout" Target="../slideLayouts/slideLayout2.xml"/><Relationship Id="rId6" Type="http://schemas.openxmlformats.org/officeDocument/2006/relationships/slide" Target="slide56.xml"/><Relationship Id="rId11" Type="http://schemas.openxmlformats.org/officeDocument/2006/relationships/slide" Target="slide68.xml"/><Relationship Id="rId5" Type="http://schemas.openxmlformats.org/officeDocument/2006/relationships/slide" Target="slide54.xml"/><Relationship Id="rId10" Type="http://schemas.openxmlformats.org/officeDocument/2006/relationships/slide" Target="slide67.xml"/><Relationship Id="rId4" Type="http://schemas.openxmlformats.org/officeDocument/2006/relationships/slide" Target="slide51.xml"/><Relationship Id="rId9" Type="http://schemas.openxmlformats.org/officeDocument/2006/relationships/slide" Target="slide66.xml"/><Relationship Id="rId14" Type="http://schemas.openxmlformats.org/officeDocument/2006/relationships/slide" Target="slide80.xml"/></Relationships>
</file>

<file path=ppt/slides/_rels/slide48.xml.rels><?xml version="1.0" encoding="UTF-8" standalone="yes"?>
<Relationships xmlns="http://schemas.openxmlformats.org/package/2006/relationships"><Relationship Id="rId8" Type="http://schemas.openxmlformats.org/officeDocument/2006/relationships/slide" Target="slide65.xml"/><Relationship Id="rId13" Type="http://schemas.openxmlformats.org/officeDocument/2006/relationships/slide" Target="slide79.xml"/><Relationship Id="rId3" Type="http://schemas.openxmlformats.org/officeDocument/2006/relationships/slide" Target="slide49.xml"/><Relationship Id="rId7" Type="http://schemas.openxmlformats.org/officeDocument/2006/relationships/slide" Target="slide58.xml"/><Relationship Id="rId12" Type="http://schemas.openxmlformats.org/officeDocument/2006/relationships/slide" Target="slide78.xml"/><Relationship Id="rId2" Type="http://schemas.openxmlformats.org/officeDocument/2006/relationships/slide" Target="slide47.xml"/><Relationship Id="rId1" Type="http://schemas.openxmlformats.org/officeDocument/2006/relationships/slideLayout" Target="../slideLayouts/slideLayout2.xml"/><Relationship Id="rId6" Type="http://schemas.openxmlformats.org/officeDocument/2006/relationships/slide" Target="slide56.xml"/><Relationship Id="rId11" Type="http://schemas.openxmlformats.org/officeDocument/2006/relationships/slide" Target="slide68.xml"/><Relationship Id="rId5" Type="http://schemas.openxmlformats.org/officeDocument/2006/relationships/slide" Target="slide54.xml"/><Relationship Id="rId10" Type="http://schemas.openxmlformats.org/officeDocument/2006/relationships/slide" Target="slide67.xml"/><Relationship Id="rId4" Type="http://schemas.openxmlformats.org/officeDocument/2006/relationships/slide" Target="slide51.xml"/><Relationship Id="rId9" Type="http://schemas.openxmlformats.org/officeDocument/2006/relationships/slide" Target="slide66.xml"/><Relationship Id="rId14" Type="http://schemas.openxmlformats.org/officeDocument/2006/relationships/slide" Target="slide80.xml"/></Relationships>
</file>

<file path=ppt/slides/_rels/slide49.xml.rels><?xml version="1.0" encoding="UTF-8" standalone="yes"?>
<Relationships xmlns="http://schemas.openxmlformats.org/package/2006/relationships"><Relationship Id="rId8" Type="http://schemas.openxmlformats.org/officeDocument/2006/relationships/slide" Target="slide65.xml"/><Relationship Id="rId13" Type="http://schemas.openxmlformats.org/officeDocument/2006/relationships/slide" Target="slide79.xml"/><Relationship Id="rId3" Type="http://schemas.openxmlformats.org/officeDocument/2006/relationships/slide" Target="slide49.xml"/><Relationship Id="rId7" Type="http://schemas.openxmlformats.org/officeDocument/2006/relationships/slide" Target="slide58.xml"/><Relationship Id="rId12" Type="http://schemas.openxmlformats.org/officeDocument/2006/relationships/slide" Target="slide78.xml"/><Relationship Id="rId2" Type="http://schemas.openxmlformats.org/officeDocument/2006/relationships/slide" Target="slide47.xml"/><Relationship Id="rId1" Type="http://schemas.openxmlformats.org/officeDocument/2006/relationships/slideLayout" Target="../slideLayouts/slideLayout2.xml"/><Relationship Id="rId6" Type="http://schemas.openxmlformats.org/officeDocument/2006/relationships/slide" Target="slide56.xml"/><Relationship Id="rId11" Type="http://schemas.openxmlformats.org/officeDocument/2006/relationships/slide" Target="slide68.xml"/><Relationship Id="rId5" Type="http://schemas.openxmlformats.org/officeDocument/2006/relationships/slide" Target="slide54.xml"/><Relationship Id="rId10" Type="http://schemas.openxmlformats.org/officeDocument/2006/relationships/slide" Target="slide67.xml"/><Relationship Id="rId4" Type="http://schemas.openxmlformats.org/officeDocument/2006/relationships/slide" Target="slide51.xml"/><Relationship Id="rId9" Type="http://schemas.openxmlformats.org/officeDocument/2006/relationships/slide" Target="slide66.xml"/><Relationship Id="rId14" Type="http://schemas.openxmlformats.org/officeDocument/2006/relationships/slide" Target="slide8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slide" Target="slide65.xml"/><Relationship Id="rId13" Type="http://schemas.openxmlformats.org/officeDocument/2006/relationships/slide" Target="slide79.xml"/><Relationship Id="rId3" Type="http://schemas.openxmlformats.org/officeDocument/2006/relationships/slide" Target="slide49.xml"/><Relationship Id="rId7" Type="http://schemas.openxmlformats.org/officeDocument/2006/relationships/slide" Target="slide58.xml"/><Relationship Id="rId12" Type="http://schemas.openxmlformats.org/officeDocument/2006/relationships/slide" Target="slide78.xml"/><Relationship Id="rId2" Type="http://schemas.openxmlformats.org/officeDocument/2006/relationships/slide" Target="slide47.xml"/><Relationship Id="rId1" Type="http://schemas.openxmlformats.org/officeDocument/2006/relationships/slideLayout" Target="../slideLayouts/slideLayout2.xml"/><Relationship Id="rId6" Type="http://schemas.openxmlformats.org/officeDocument/2006/relationships/slide" Target="slide56.xml"/><Relationship Id="rId11" Type="http://schemas.openxmlformats.org/officeDocument/2006/relationships/slide" Target="slide68.xml"/><Relationship Id="rId5" Type="http://schemas.openxmlformats.org/officeDocument/2006/relationships/slide" Target="slide54.xml"/><Relationship Id="rId10" Type="http://schemas.openxmlformats.org/officeDocument/2006/relationships/slide" Target="slide67.xml"/><Relationship Id="rId4" Type="http://schemas.openxmlformats.org/officeDocument/2006/relationships/slide" Target="slide51.xml"/><Relationship Id="rId9" Type="http://schemas.openxmlformats.org/officeDocument/2006/relationships/slide" Target="slide66.xml"/><Relationship Id="rId14" Type="http://schemas.openxmlformats.org/officeDocument/2006/relationships/slide" Target="slide80.xml"/></Relationships>
</file>

<file path=ppt/slides/_rels/slide51.xml.rels><?xml version="1.0" encoding="UTF-8" standalone="yes"?>
<Relationships xmlns="http://schemas.openxmlformats.org/package/2006/relationships"><Relationship Id="rId8" Type="http://schemas.openxmlformats.org/officeDocument/2006/relationships/slide" Target="slide65.xml"/><Relationship Id="rId13" Type="http://schemas.openxmlformats.org/officeDocument/2006/relationships/slide" Target="slide79.xml"/><Relationship Id="rId3" Type="http://schemas.openxmlformats.org/officeDocument/2006/relationships/slide" Target="slide49.xml"/><Relationship Id="rId7" Type="http://schemas.openxmlformats.org/officeDocument/2006/relationships/slide" Target="slide58.xml"/><Relationship Id="rId12" Type="http://schemas.openxmlformats.org/officeDocument/2006/relationships/slide" Target="slide78.xml"/><Relationship Id="rId2" Type="http://schemas.openxmlformats.org/officeDocument/2006/relationships/slide" Target="slide47.xml"/><Relationship Id="rId1" Type="http://schemas.openxmlformats.org/officeDocument/2006/relationships/slideLayout" Target="../slideLayouts/slideLayout2.xml"/><Relationship Id="rId6" Type="http://schemas.openxmlformats.org/officeDocument/2006/relationships/slide" Target="slide56.xml"/><Relationship Id="rId11" Type="http://schemas.openxmlformats.org/officeDocument/2006/relationships/slide" Target="slide68.xml"/><Relationship Id="rId5" Type="http://schemas.openxmlformats.org/officeDocument/2006/relationships/slide" Target="slide54.xml"/><Relationship Id="rId10" Type="http://schemas.openxmlformats.org/officeDocument/2006/relationships/slide" Target="slide67.xml"/><Relationship Id="rId4" Type="http://schemas.openxmlformats.org/officeDocument/2006/relationships/slide" Target="slide51.xml"/><Relationship Id="rId9" Type="http://schemas.openxmlformats.org/officeDocument/2006/relationships/slide" Target="slide66.xml"/><Relationship Id="rId14" Type="http://schemas.openxmlformats.org/officeDocument/2006/relationships/slide" Target="slide80.xml"/></Relationships>
</file>

<file path=ppt/slides/_rels/slide52.xml.rels><?xml version="1.0" encoding="UTF-8" standalone="yes"?>
<Relationships xmlns="http://schemas.openxmlformats.org/package/2006/relationships"><Relationship Id="rId8" Type="http://schemas.openxmlformats.org/officeDocument/2006/relationships/slide" Target="slide65.xml"/><Relationship Id="rId13" Type="http://schemas.openxmlformats.org/officeDocument/2006/relationships/slide" Target="slide79.xml"/><Relationship Id="rId3" Type="http://schemas.openxmlformats.org/officeDocument/2006/relationships/slide" Target="slide49.xml"/><Relationship Id="rId7" Type="http://schemas.openxmlformats.org/officeDocument/2006/relationships/slide" Target="slide58.xml"/><Relationship Id="rId12" Type="http://schemas.openxmlformats.org/officeDocument/2006/relationships/slide" Target="slide78.xml"/><Relationship Id="rId2" Type="http://schemas.openxmlformats.org/officeDocument/2006/relationships/slide" Target="slide47.xml"/><Relationship Id="rId1" Type="http://schemas.openxmlformats.org/officeDocument/2006/relationships/slideLayout" Target="../slideLayouts/slideLayout2.xml"/><Relationship Id="rId6" Type="http://schemas.openxmlformats.org/officeDocument/2006/relationships/slide" Target="slide56.xml"/><Relationship Id="rId11" Type="http://schemas.openxmlformats.org/officeDocument/2006/relationships/slide" Target="slide68.xml"/><Relationship Id="rId5" Type="http://schemas.openxmlformats.org/officeDocument/2006/relationships/slide" Target="slide54.xml"/><Relationship Id="rId10" Type="http://schemas.openxmlformats.org/officeDocument/2006/relationships/slide" Target="slide67.xml"/><Relationship Id="rId4" Type="http://schemas.openxmlformats.org/officeDocument/2006/relationships/slide" Target="slide51.xml"/><Relationship Id="rId9" Type="http://schemas.openxmlformats.org/officeDocument/2006/relationships/slide" Target="slide66.xml"/><Relationship Id="rId14" Type="http://schemas.openxmlformats.org/officeDocument/2006/relationships/slide" Target="slide80.xml"/></Relationships>
</file>

<file path=ppt/slides/_rels/slide53.xml.rels><?xml version="1.0" encoding="UTF-8" standalone="yes"?>
<Relationships xmlns="http://schemas.openxmlformats.org/package/2006/relationships"><Relationship Id="rId8" Type="http://schemas.openxmlformats.org/officeDocument/2006/relationships/slide" Target="slide65.xml"/><Relationship Id="rId13" Type="http://schemas.openxmlformats.org/officeDocument/2006/relationships/slide" Target="slide79.xml"/><Relationship Id="rId3" Type="http://schemas.openxmlformats.org/officeDocument/2006/relationships/slide" Target="slide49.xml"/><Relationship Id="rId7" Type="http://schemas.openxmlformats.org/officeDocument/2006/relationships/slide" Target="slide58.xml"/><Relationship Id="rId12" Type="http://schemas.openxmlformats.org/officeDocument/2006/relationships/slide" Target="slide78.xml"/><Relationship Id="rId2" Type="http://schemas.openxmlformats.org/officeDocument/2006/relationships/slide" Target="slide47.xml"/><Relationship Id="rId1" Type="http://schemas.openxmlformats.org/officeDocument/2006/relationships/slideLayout" Target="../slideLayouts/slideLayout2.xml"/><Relationship Id="rId6" Type="http://schemas.openxmlformats.org/officeDocument/2006/relationships/slide" Target="slide56.xml"/><Relationship Id="rId11" Type="http://schemas.openxmlformats.org/officeDocument/2006/relationships/slide" Target="slide68.xml"/><Relationship Id="rId5" Type="http://schemas.openxmlformats.org/officeDocument/2006/relationships/slide" Target="slide54.xml"/><Relationship Id="rId10" Type="http://schemas.openxmlformats.org/officeDocument/2006/relationships/slide" Target="slide67.xml"/><Relationship Id="rId4" Type="http://schemas.openxmlformats.org/officeDocument/2006/relationships/slide" Target="slide51.xml"/><Relationship Id="rId9" Type="http://schemas.openxmlformats.org/officeDocument/2006/relationships/slide" Target="slide66.xml"/><Relationship Id="rId14" Type="http://schemas.openxmlformats.org/officeDocument/2006/relationships/slide" Target="slide80.xml"/></Relationships>
</file>

<file path=ppt/slides/_rels/slide54.xml.rels><?xml version="1.0" encoding="UTF-8" standalone="yes"?>
<Relationships xmlns="http://schemas.openxmlformats.org/package/2006/relationships"><Relationship Id="rId8" Type="http://schemas.openxmlformats.org/officeDocument/2006/relationships/slide" Target="slide65.xml"/><Relationship Id="rId13" Type="http://schemas.openxmlformats.org/officeDocument/2006/relationships/slide" Target="slide79.xml"/><Relationship Id="rId3" Type="http://schemas.openxmlformats.org/officeDocument/2006/relationships/slide" Target="slide49.xml"/><Relationship Id="rId7" Type="http://schemas.openxmlformats.org/officeDocument/2006/relationships/slide" Target="slide58.xml"/><Relationship Id="rId12" Type="http://schemas.openxmlformats.org/officeDocument/2006/relationships/slide" Target="slide78.xml"/><Relationship Id="rId2" Type="http://schemas.openxmlformats.org/officeDocument/2006/relationships/slide" Target="slide47.xml"/><Relationship Id="rId1" Type="http://schemas.openxmlformats.org/officeDocument/2006/relationships/slideLayout" Target="../slideLayouts/slideLayout2.xml"/><Relationship Id="rId6" Type="http://schemas.openxmlformats.org/officeDocument/2006/relationships/slide" Target="slide56.xml"/><Relationship Id="rId11" Type="http://schemas.openxmlformats.org/officeDocument/2006/relationships/slide" Target="slide68.xml"/><Relationship Id="rId5" Type="http://schemas.openxmlformats.org/officeDocument/2006/relationships/slide" Target="slide54.xml"/><Relationship Id="rId10" Type="http://schemas.openxmlformats.org/officeDocument/2006/relationships/slide" Target="slide67.xml"/><Relationship Id="rId4" Type="http://schemas.openxmlformats.org/officeDocument/2006/relationships/slide" Target="slide51.xml"/><Relationship Id="rId9" Type="http://schemas.openxmlformats.org/officeDocument/2006/relationships/slide" Target="slide66.xml"/><Relationship Id="rId14" Type="http://schemas.openxmlformats.org/officeDocument/2006/relationships/slide" Target="slide80.xml"/></Relationships>
</file>

<file path=ppt/slides/_rels/slide55.xml.rels><?xml version="1.0" encoding="UTF-8" standalone="yes"?>
<Relationships xmlns="http://schemas.openxmlformats.org/package/2006/relationships"><Relationship Id="rId8" Type="http://schemas.openxmlformats.org/officeDocument/2006/relationships/slide" Target="slide65.xml"/><Relationship Id="rId13" Type="http://schemas.openxmlformats.org/officeDocument/2006/relationships/slide" Target="slide79.xml"/><Relationship Id="rId3" Type="http://schemas.openxmlformats.org/officeDocument/2006/relationships/slide" Target="slide49.xml"/><Relationship Id="rId7" Type="http://schemas.openxmlformats.org/officeDocument/2006/relationships/slide" Target="slide58.xml"/><Relationship Id="rId12" Type="http://schemas.openxmlformats.org/officeDocument/2006/relationships/slide" Target="slide78.xml"/><Relationship Id="rId2" Type="http://schemas.openxmlformats.org/officeDocument/2006/relationships/slide" Target="slide47.xml"/><Relationship Id="rId1" Type="http://schemas.openxmlformats.org/officeDocument/2006/relationships/slideLayout" Target="../slideLayouts/slideLayout2.xml"/><Relationship Id="rId6" Type="http://schemas.openxmlformats.org/officeDocument/2006/relationships/slide" Target="slide56.xml"/><Relationship Id="rId11" Type="http://schemas.openxmlformats.org/officeDocument/2006/relationships/slide" Target="slide68.xml"/><Relationship Id="rId5" Type="http://schemas.openxmlformats.org/officeDocument/2006/relationships/slide" Target="slide54.xml"/><Relationship Id="rId10" Type="http://schemas.openxmlformats.org/officeDocument/2006/relationships/slide" Target="slide67.xml"/><Relationship Id="rId4" Type="http://schemas.openxmlformats.org/officeDocument/2006/relationships/slide" Target="slide51.xml"/><Relationship Id="rId9" Type="http://schemas.openxmlformats.org/officeDocument/2006/relationships/slide" Target="slide66.xml"/><Relationship Id="rId14" Type="http://schemas.openxmlformats.org/officeDocument/2006/relationships/slide" Target="slide80.xml"/></Relationships>
</file>

<file path=ppt/slides/_rels/slide56.xml.rels><?xml version="1.0" encoding="UTF-8" standalone="yes"?>
<Relationships xmlns="http://schemas.openxmlformats.org/package/2006/relationships"><Relationship Id="rId8" Type="http://schemas.openxmlformats.org/officeDocument/2006/relationships/slide" Target="slide65.xml"/><Relationship Id="rId13" Type="http://schemas.openxmlformats.org/officeDocument/2006/relationships/slide" Target="slide79.xml"/><Relationship Id="rId3" Type="http://schemas.openxmlformats.org/officeDocument/2006/relationships/slide" Target="slide49.xml"/><Relationship Id="rId7" Type="http://schemas.openxmlformats.org/officeDocument/2006/relationships/slide" Target="slide58.xml"/><Relationship Id="rId12" Type="http://schemas.openxmlformats.org/officeDocument/2006/relationships/slide" Target="slide78.xml"/><Relationship Id="rId2" Type="http://schemas.openxmlformats.org/officeDocument/2006/relationships/slide" Target="slide47.xml"/><Relationship Id="rId1" Type="http://schemas.openxmlformats.org/officeDocument/2006/relationships/slideLayout" Target="../slideLayouts/slideLayout2.xml"/><Relationship Id="rId6" Type="http://schemas.openxmlformats.org/officeDocument/2006/relationships/slide" Target="slide56.xml"/><Relationship Id="rId11" Type="http://schemas.openxmlformats.org/officeDocument/2006/relationships/slide" Target="slide68.xml"/><Relationship Id="rId5" Type="http://schemas.openxmlformats.org/officeDocument/2006/relationships/slide" Target="slide54.xml"/><Relationship Id="rId10" Type="http://schemas.openxmlformats.org/officeDocument/2006/relationships/slide" Target="slide67.xml"/><Relationship Id="rId4" Type="http://schemas.openxmlformats.org/officeDocument/2006/relationships/slide" Target="slide51.xml"/><Relationship Id="rId9" Type="http://schemas.openxmlformats.org/officeDocument/2006/relationships/slide" Target="slide66.xml"/><Relationship Id="rId14" Type="http://schemas.openxmlformats.org/officeDocument/2006/relationships/slide" Target="slide80.xml"/></Relationships>
</file>

<file path=ppt/slides/_rels/slide57.xml.rels><?xml version="1.0" encoding="UTF-8" standalone="yes"?>
<Relationships xmlns="http://schemas.openxmlformats.org/package/2006/relationships"><Relationship Id="rId8" Type="http://schemas.openxmlformats.org/officeDocument/2006/relationships/slide" Target="slide65.xml"/><Relationship Id="rId13" Type="http://schemas.openxmlformats.org/officeDocument/2006/relationships/slide" Target="slide79.xml"/><Relationship Id="rId3" Type="http://schemas.openxmlformats.org/officeDocument/2006/relationships/slide" Target="slide49.xml"/><Relationship Id="rId7" Type="http://schemas.openxmlformats.org/officeDocument/2006/relationships/slide" Target="slide58.xml"/><Relationship Id="rId12" Type="http://schemas.openxmlformats.org/officeDocument/2006/relationships/slide" Target="slide78.xml"/><Relationship Id="rId2" Type="http://schemas.openxmlformats.org/officeDocument/2006/relationships/slide" Target="slide47.xml"/><Relationship Id="rId1" Type="http://schemas.openxmlformats.org/officeDocument/2006/relationships/slideLayout" Target="../slideLayouts/slideLayout2.xml"/><Relationship Id="rId6" Type="http://schemas.openxmlformats.org/officeDocument/2006/relationships/slide" Target="slide56.xml"/><Relationship Id="rId11" Type="http://schemas.openxmlformats.org/officeDocument/2006/relationships/slide" Target="slide68.xml"/><Relationship Id="rId5" Type="http://schemas.openxmlformats.org/officeDocument/2006/relationships/slide" Target="slide54.xml"/><Relationship Id="rId10" Type="http://schemas.openxmlformats.org/officeDocument/2006/relationships/slide" Target="slide67.xml"/><Relationship Id="rId4" Type="http://schemas.openxmlformats.org/officeDocument/2006/relationships/slide" Target="slide51.xml"/><Relationship Id="rId9" Type="http://schemas.openxmlformats.org/officeDocument/2006/relationships/slide" Target="slide66.xml"/><Relationship Id="rId14" Type="http://schemas.openxmlformats.org/officeDocument/2006/relationships/slide" Target="slide80.xml"/></Relationships>
</file>

<file path=ppt/slides/_rels/slide58.xml.rels><?xml version="1.0" encoding="UTF-8" standalone="yes"?>
<Relationships xmlns="http://schemas.openxmlformats.org/package/2006/relationships"><Relationship Id="rId8" Type="http://schemas.openxmlformats.org/officeDocument/2006/relationships/slide" Target="slide65.xml"/><Relationship Id="rId13" Type="http://schemas.openxmlformats.org/officeDocument/2006/relationships/slide" Target="slide79.xml"/><Relationship Id="rId3" Type="http://schemas.openxmlformats.org/officeDocument/2006/relationships/slide" Target="slide49.xml"/><Relationship Id="rId7" Type="http://schemas.openxmlformats.org/officeDocument/2006/relationships/slide" Target="slide58.xml"/><Relationship Id="rId12" Type="http://schemas.openxmlformats.org/officeDocument/2006/relationships/slide" Target="slide78.xml"/><Relationship Id="rId2" Type="http://schemas.openxmlformats.org/officeDocument/2006/relationships/slide" Target="slide47.xml"/><Relationship Id="rId1" Type="http://schemas.openxmlformats.org/officeDocument/2006/relationships/slideLayout" Target="../slideLayouts/slideLayout2.xml"/><Relationship Id="rId6" Type="http://schemas.openxmlformats.org/officeDocument/2006/relationships/slide" Target="slide56.xml"/><Relationship Id="rId11" Type="http://schemas.openxmlformats.org/officeDocument/2006/relationships/slide" Target="slide68.xml"/><Relationship Id="rId5" Type="http://schemas.openxmlformats.org/officeDocument/2006/relationships/slide" Target="slide54.xml"/><Relationship Id="rId10" Type="http://schemas.openxmlformats.org/officeDocument/2006/relationships/slide" Target="slide67.xml"/><Relationship Id="rId4" Type="http://schemas.openxmlformats.org/officeDocument/2006/relationships/slide" Target="slide51.xml"/><Relationship Id="rId9" Type="http://schemas.openxmlformats.org/officeDocument/2006/relationships/slide" Target="slide66.xml"/><Relationship Id="rId14" Type="http://schemas.openxmlformats.org/officeDocument/2006/relationships/slide" Target="slide80.xml"/></Relationships>
</file>

<file path=ppt/slides/_rels/slide59.xml.rels><?xml version="1.0" encoding="UTF-8" standalone="yes"?>
<Relationships xmlns="http://schemas.openxmlformats.org/package/2006/relationships"><Relationship Id="rId8" Type="http://schemas.openxmlformats.org/officeDocument/2006/relationships/slide" Target="slide65.xml"/><Relationship Id="rId13" Type="http://schemas.openxmlformats.org/officeDocument/2006/relationships/slide" Target="slide79.xml"/><Relationship Id="rId3" Type="http://schemas.openxmlformats.org/officeDocument/2006/relationships/slide" Target="slide49.xml"/><Relationship Id="rId7" Type="http://schemas.openxmlformats.org/officeDocument/2006/relationships/slide" Target="slide58.xml"/><Relationship Id="rId12" Type="http://schemas.openxmlformats.org/officeDocument/2006/relationships/slide" Target="slide78.xml"/><Relationship Id="rId2" Type="http://schemas.openxmlformats.org/officeDocument/2006/relationships/slide" Target="slide47.xml"/><Relationship Id="rId1" Type="http://schemas.openxmlformats.org/officeDocument/2006/relationships/slideLayout" Target="../slideLayouts/slideLayout2.xml"/><Relationship Id="rId6" Type="http://schemas.openxmlformats.org/officeDocument/2006/relationships/slide" Target="slide56.xml"/><Relationship Id="rId11" Type="http://schemas.openxmlformats.org/officeDocument/2006/relationships/slide" Target="slide68.xml"/><Relationship Id="rId5" Type="http://schemas.openxmlformats.org/officeDocument/2006/relationships/slide" Target="slide54.xml"/><Relationship Id="rId10" Type="http://schemas.openxmlformats.org/officeDocument/2006/relationships/slide" Target="slide67.xml"/><Relationship Id="rId4" Type="http://schemas.openxmlformats.org/officeDocument/2006/relationships/slide" Target="slide51.xml"/><Relationship Id="rId9" Type="http://schemas.openxmlformats.org/officeDocument/2006/relationships/slide" Target="slide66.xml"/><Relationship Id="rId14" Type="http://schemas.openxmlformats.org/officeDocument/2006/relationships/slide" Target="slide8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slide" Target="slide65.xml"/><Relationship Id="rId13" Type="http://schemas.openxmlformats.org/officeDocument/2006/relationships/slide" Target="slide79.xml"/><Relationship Id="rId3" Type="http://schemas.openxmlformats.org/officeDocument/2006/relationships/slide" Target="slide49.xml"/><Relationship Id="rId7" Type="http://schemas.openxmlformats.org/officeDocument/2006/relationships/slide" Target="slide58.xml"/><Relationship Id="rId12" Type="http://schemas.openxmlformats.org/officeDocument/2006/relationships/slide" Target="slide78.xml"/><Relationship Id="rId2" Type="http://schemas.openxmlformats.org/officeDocument/2006/relationships/slide" Target="slide47.xml"/><Relationship Id="rId1" Type="http://schemas.openxmlformats.org/officeDocument/2006/relationships/slideLayout" Target="../slideLayouts/slideLayout2.xml"/><Relationship Id="rId6" Type="http://schemas.openxmlformats.org/officeDocument/2006/relationships/slide" Target="slide56.xml"/><Relationship Id="rId11" Type="http://schemas.openxmlformats.org/officeDocument/2006/relationships/slide" Target="slide68.xml"/><Relationship Id="rId5" Type="http://schemas.openxmlformats.org/officeDocument/2006/relationships/slide" Target="slide54.xml"/><Relationship Id="rId10" Type="http://schemas.openxmlformats.org/officeDocument/2006/relationships/slide" Target="slide67.xml"/><Relationship Id="rId4" Type="http://schemas.openxmlformats.org/officeDocument/2006/relationships/slide" Target="slide51.xml"/><Relationship Id="rId9" Type="http://schemas.openxmlformats.org/officeDocument/2006/relationships/slide" Target="slide66.xml"/><Relationship Id="rId14" Type="http://schemas.openxmlformats.org/officeDocument/2006/relationships/slide" Target="slide80.xml"/></Relationships>
</file>

<file path=ppt/slides/_rels/slide61.xml.rels><?xml version="1.0" encoding="UTF-8" standalone="yes"?>
<Relationships xmlns="http://schemas.openxmlformats.org/package/2006/relationships"><Relationship Id="rId8" Type="http://schemas.openxmlformats.org/officeDocument/2006/relationships/slide" Target="slide65.xml"/><Relationship Id="rId13" Type="http://schemas.openxmlformats.org/officeDocument/2006/relationships/slide" Target="slide79.xml"/><Relationship Id="rId3" Type="http://schemas.openxmlformats.org/officeDocument/2006/relationships/slide" Target="slide49.xml"/><Relationship Id="rId7" Type="http://schemas.openxmlformats.org/officeDocument/2006/relationships/slide" Target="slide58.xml"/><Relationship Id="rId12" Type="http://schemas.openxmlformats.org/officeDocument/2006/relationships/slide" Target="slide78.xml"/><Relationship Id="rId2" Type="http://schemas.openxmlformats.org/officeDocument/2006/relationships/slide" Target="slide47.xml"/><Relationship Id="rId1" Type="http://schemas.openxmlformats.org/officeDocument/2006/relationships/slideLayout" Target="../slideLayouts/slideLayout2.xml"/><Relationship Id="rId6" Type="http://schemas.openxmlformats.org/officeDocument/2006/relationships/slide" Target="slide56.xml"/><Relationship Id="rId11" Type="http://schemas.openxmlformats.org/officeDocument/2006/relationships/slide" Target="slide68.xml"/><Relationship Id="rId5" Type="http://schemas.openxmlformats.org/officeDocument/2006/relationships/slide" Target="slide54.xml"/><Relationship Id="rId10" Type="http://schemas.openxmlformats.org/officeDocument/2006/relationships/slide" Target="slide67.xml"/><Relationship Id="rId4" Type="http://schemas.openxmlformats.org/officeDocument/2006/relationships/slide" Target="slide51.xml"/><Relationship Id="rId9" Type="http://schemas.openxmlformats.org/officeDocument/2006/relationships/slide" Target="slide66.xml"/><Relationship Id="rId14" Type="http://schemas.openxmlformats.org/officeDocument/2006/relationships/slide" Target="slide80.xml"/></Relationships>
</file>

<file path=ppt/slides/_rels/slide62.xml.rels><?xml version="1.0" encoding="UTF-8" standalone="yes"?>
<Relationships xmlns="http://schemas.openxmlformats.org/package/2006/relationships"><Relationship Id="rId8" Type="http://schemas.openxmlformats.org/officeDocument/2006/relationships/slide" Target="slide65.xml"/><Relationship Id="rId13" Type="http://schemas.openxmlformats.org/officeDocument/2006/relationships/slide" Target="slide79.xml"/><Relationship Id="rId3" Type="http://schemas.openxmlformats.org/officeDocument/2006/relationships/slide" Target="slide49.xml"/><Relationship Id="rId7" Type="http://schemas.openxmlformats.org/officeDocument/2006/relationships/slide" Target="slide58.xml"/><Relationship Id="rId12" Type="http://schemas.openxmlformats.org/officeDocument/2006/relationships/slide" Target="slide78.xml"/><Relationship Id="rId2" Type="http://schemas.openxmlformats.org/officeDocument/2006/relationships/slide" Target="slide47.xml"/><Relationship Id="rId1" Type="http://schemas.openxmlformats.org/officeDocument/2006/relationships/slideLayout" Target="../slideLayouts/slideLayout2.xml"/><Relationship Id="rId6" Type="http://schemas.openxmlformats.org/officeDocument/2006/relationships/slide" Target="slide56.xml"/><Relationship Id="rId11" Type="http://schemas.openxmlformats.org/officeDocument/2006/relationships/slide" Target="slide68.xml"/><Relationship Id="rId5" Type="http://schemas.openxmlformats.org/officeDocument/2006/relationships/slide" Target="slide54.xml"/><Relationship Id="rId10" Type="http://schemas.openxmlformats.org/officeDocument/2006/relationships/slide" Target="slide67.xml"/><Relationship Id="rId4" Type="http://schemas.openxmlformats.org/officeDocument/2006/relationships/slide" Target="slide51.xml"/><Relationship Id="rId9" Type="http://schemas.openxmlformats.org/officeDocument/2006/relationships/slide" Target="slide66.xml"/><Relationship Id="rId14" Type="http://schemas.openxmlformats.org/officeDocument/2006/relationships/slide" Target="slide80.xml"/></Relationships>
</file>

<file path=ppt/slides/_rels/slide63.xml.rels><?xml version="1.0" encoding="UTF-8" standalone="yes"?>
<Relationships xmlns="http://schemas.openxmlformats.org/package/2006/relationships"><Relationship Id="rId8" Type="http://schemas.openxmlformats.org/officeDocument/2006/relationships/slide" Target="slide65.xml"/><Relationship Id="rId13" Type="http://schemas.openxmlformats.org/officeDocument/2006/relationships/slide" Target="slide79.xml"/><Relationship Id="rId3" Type="http://schemas.openxmlformats.org/officeDocument/2006/relationships/slide" Target="slide49.xml"/><Relationship Id="rId7" Type="http://schemas.openxmlformats.org/officeDocument/2006/relationships/slide" Target="slide58.xml"/><Relationship Id="rId12" Type="http://schemas.openxmlformats.org/officeDocument/2006/relationships/slide" Target="slide78.xml"/><Relationship Id="rId2" Type="http://schemas.openxmlformats.org/officeDocument/2006/relationships/slide" Target="slide47.xml"/><Relationship Id="rId1" Type="http://schemas.openxmlformats.org/officeDocument/2006/relationships/slideLayout" Target="../slideLayouts/slideLayout2.xml"/><Relationship Id="rId6" Type="http://schemas.openxmlformats.org/officeDocument/2006/relationships/slide" Target="slide56.xml"/><Relationship Id="rId11" Type="http://schemas.openxmlformats.org/officeDocument/2006/relationships/slide" Target="slide68.xml"/><Relationship Id="rId5" Type="http://schemas.openxmlformats.org/officeDocument/2006/relationships/slide" Target="slide54.xml"/><Relationship Id="rId10" Type="http://schemas.openxmlformats.org/officeDocument/2006/relationships/slide" Target="slide67.xml"/><Relationship Id="rId4" Type="http://schemas.openxmlformats.org/officeDocument/2006/relationships/slide" Target="slide51.xml"/><Relationship Id="rId9" Type="http://schemas.openxmlformats.org/officeDocument/2006/relationships/slide" Target="slide66.xml"/><Relationship Id="rId14" Type="http://schemas.openxmlformats.org/officeDocument/2006/relationships/slide" Target="slide80.xml"/></Relationships>
</file>

<file path=ppt/slides/_rels/slide64.xml.rels><?xml version="1.0" encoding="UTF-8" standalone="yes"?>
<Relationships xmlns="http://schemas.openxmlformats.org/package/2006/relationships"><Relationship Id="rId8" Type="http://schemas.openxmlformats.org/officeDocument/2006/relationships/slide" Target="slide65.xml"/><Relationship Id="rId13" Type="http://schemas.openxmlformats.org/officeDocument/2006/relationships/slide" Target="slide79.xml"/><Relationship Id="rId3" Type="http://schemas.openxmlformats.org/officeDocument/2006/relationships/slide" Target="slide49.xml"/><Relationship Id="rId7" Type="http://schemas.openxmlformats.org/officeDocument/2006/relationships/slide" Target="slide58.xml"/><Relationship Id="rId12" Type="http://schemas.openxmlformats.org/officeDocument/2006/relationships/slide" Target="slide78.xml"/><Relationship Id="rId2" Type="http://schemas.openxmlformats.org/officeDocument/2006/relationships/slide" Target="slide47.xml"/><Relationship Id="rId1" Type="http://schemas.openxmlformats.org/officeDocument/2006/relationships/slideLayout" Target="../slideLayouts/slideLayout2.xml"/><Relationship Id="rId6" Type="http://schemas.openxmlformats.org/officeDocument/2006/relationships/slide" Target="slide56.xml"/><Relationship Id="rId11" Type="http://schemas.openxmlformats.org/officeDocument/2006/relationships/slide" Target="slide68.xml"/><Relationship Id="rId5" Type="http://schemas.openxmlformats.org/officeDocument/2006/relationships/slide" Target="slide54.xml"/><Relationship Id="rId10" Type="http://schemas.openxmlformats.org/officeDocument/2006/relationships/slide" Target="slide67.xml"/><Relationship Id="rId4" Type="http://schemas.openxmlformats.org/officeDocument/2006/relationships/slide" Target="slide51.xml"/><Relationship Id="rId9" Type="http://schemas.openxmlformats.org/officeDocument/2006/relationships/slide" Target="slide66.xml"/><Relationship Id="rId14" Type="http://schemas.openxmlformats.org/officeDocument/2006/relationships/slide" Target="slide80.xml"/></Relationships>
</file>

<file path=ppt/slides/_rels/slide65.xml.rels><?xml version="1.0" encoding="UTF-8" standalone="yes"?>
<Relationships xmlns="http://schemas.openxmlformats.org/package/2006/relationships"><Relationship Id="rId8" Type="http://schemas.openxmlformats.org/officeDocument/2006/relationships/slide" Target="slide65.xml"/><Relationship Id="rId13" Type="http://schemas.openxmlformats.org/officeDocument/2006/relationships/slide" Target="slide79.xml"/><Relationship Id="rId3" Type="http://schemas.openxmlformats.org/officeDocument/2006/relationships/slide" Target="slide49.xml"/><Relationship Id="rId7" Type="http://schemas.openxmlformats.org/officeDocument/2006/relationships/slide" Target="slide58.xml"/><Relationship Id="rId12" Type="http://schemas.openxmlformats.org/officeDocument/2006/relationships/slide" Target="slide78.xml"/><Relationship Id="rId2" Type="http://schemas.openxmlformats.org/officeDocument/2006/relationships/slide" Target="slide47.xml"/><Relationship Id="rId1" Type="http://schemas.openxmlformats.org/officeDocument/2006/relationships/slideLayout" Target="../slideLayouts/slideLayout2.xml"/><Relationship Id="rId6" Type="http://schemas.openxmlformats.org/officeDocument/2006/relationships/slide" Target="slide56.xml"/><Relationship Id="rId11" Type="http://schemas.openxmlformats.org/officeDocument/2006/relationships/slide" Target="slide68.xml"/><Relationship Id="rId5" Type="http://schemas.openxmlformats.org/officeDocument/2006/relationships/slide" Target="slide54.xml"/><Relationship Id="rId10" Type="http://schemas.openxmlformats.org/officeDocument/2006/relationships/slide" Target="slide67.xml"/><Relationship Id="rId4" Type="http://schemas.openxmlformats.org/officeDocument/2006/relationships/slide" Target="slide51.xml"/><Relationship Id="rId9" Type="http://schemas.openxmlformats.org/officeDocument/2006/relationships/slide" Target="slide66.xml"/><Relationship Id="rId14" Type="http://schemas.openxmlformats.org/officeDocument/2006/relationships/slide" Target="slide80.xml"/></Relationships>
</file>

<file path=ppt/slides/_rels/slide66.xml.rels><?xml version="1.0" encoding="UTF-8" standalone="yes"?>
<Relationships xmlns="http://schemas.openxmlformats.org/package/2006/relationships"><Relationship Id="rId8" Type="http://schemas.openxmlformats.org/officeDocument/2006/relationships/slide" Target="slide65.xml"/><Relationship Id="rId13" Type="http://schemas.openxmlformats.org/officeDocument/2006/relationships/slide" Target="slide79.xml"/><Relationship Id="rId3" Type="http://schemas.openxmlformats.org/officeDocument/2006/relationships/slide" Target="slide49.xml"/><Relationship Id="rId7" Type="http://schemas.openxmlformats.org/officeDocument/2006/relationships/slide" Target="slide58.xml"/><Relationship Id="rId12" Type="http://schemas.openxmlformats.org/officeDocument/2006/relationships/slide" Target="slide78.xml"/><Relationship Id="rId2" Type="http://schemas.openxmlformats.org/officeDocument/2006/relationships/slide" Target="slide47.xml"/><Relationship Id="rId1" Type="http://schemas.openxmlformats.org/officeDocument/2006/relationships/slideLayout" Target="../slideLayouts/slideLayout2.xml"/><Relationship Id="rId6" Type="http://schemas.openxmlformats.org/officeDocument/2006/relationships/slide" Target="slide56.xml"/><Relationship Id="rId11" Type="http://schemas.openxmlformats.org/officeDocument/2006/relationships/slide" Target="slide68.xml"/><Relationship Id="rId5" Type="http://schemas.openxmlformats.org/officeDocument/2006/relationships/slide" Target="slide54.xml"/><Relationship Id="rId10" Type="http://schemas.openxmlformats.org/officeDocument/2006/relationships/slide" Target="slide67.xml"/><Relationship Id="rId4" Type="http://schemas.openxmlformats.org/officeDocument/2006/relationships/slide" Target="slide51.xml"/><Relationship Id="rId9" Type="http://schemas.openxmlformats.org/officeDocument/2006/relationships/slide" Target="slide66.xml"/><Relationship Id="rId14" Type="http://schemas.openxmlformats.org/officeDocument/2006/relationships/slide" Target="slide80.xml"/></Relationships>
</file>

<file path=ppt/slides/_rels/slide67.xml.rels><?xml version="1.0" encoding="UTF-8" standalone="yes"?>
<Relationships xmlns="http://schemas.openxmlformats.org/package/2006/relationships"><Relationship Id="rId8" Type="http://schemas.openxmlformats.org/officeDocument/2006/relationships/slide" Target="slide65.xml"/><Relationship Id="rId13" Type="http://schemas.openxmlformats.org/officeDocument/2006/relationships/slide" Target="slide79.xml"/><Relationship Id="rId3" Type="http://schemas.openxmlformats.org/officeDocument/2006/relationships/slide" Target="slide49.xml"/><Relationship Id="rId7" Type="http://schemas.openxmlformats.org/officeDocument/2006/relationships/slide" Target="slide58.xml"/><Relationship Id="rId12" Type="http://schemas.openxmlformats.org/officeDocument/2006/relationships/slide" Target="slide78.xml"/><Relationship Id="rId2" Type="http://schemas.openxmlformats.org/officeDocument/2006/relationships/slide" Target="slide47.xml"/><Relationship Id="rId1" Type="http://schemas.openxmlformats.org/officeDocument/2006/relationships/slideLayout" Target="../slideLayouts/slideLayout2.xml"/><Relationship Id="rId6" Type="http://schemas.openxmlformats.org/officeDocument/2006/relationships/slide" Target="slide56.xml"/><Relationship Id="rId11" Type="http://schemas.openxmlformats.org/officeDocument/2006/relationships/slide" Target="slide68.xml"/><Relationship Id="rId5" Type="http://schemas.openxmlformats.org/officeDocument/2006/relationships/slide" Target="slide54.xml"/><Relationship Id="rId10" Type="http://schemas.openxmlformats.org/officeDocument/2006/relationships/slide" Target="slide67.xml"/><Relationship Id="rId4" Type="http://schemas.openxmlformats.org/officeDocument/2006/relationships/slide" Target="slide51.xml"/><Relationship Id="rId9" Type="http://schemas.openxmlformats.org/officeDocument/2006/relationships/slide" Target="slide66.xml"/><Relationship Id="rId14" Type="http://schemas.openxmlformats.org/officeDocument/2006/relationships/slide" Target="slide80.xml"/></Relationships>
</file>

<file path=ppt/slides/_rels/slide68.xml.rels><?xml version="1.0" encoding="UTF-8" standalone="yes"?>
<Relationships xmlns="http://schemas.openxmlformats.org/package/2006/relationships"><Relationship Id="rId8" Type="http://schemas.openxmlformats.org/officeDocument/2006/relationships/slide" Target="slide65.xml"/><Relationship Id="rId13" Type="http://schemas.openxmlformats.org/officeDocument/2006/relationships/slide" Target="slide79.xml"/><Relationship Id="rId3" Type="http://schemas.openxmlformats.org/officeDocument/2006/relationships/slide" Target="slide49.xml"/><Relationship Id="rId7" Type="http://schemas.openxmlformats.org/officeDocument/2006/relationships/slide" Target="slide58.xml"/><Relationship Id="rId12" Type="http://schemas.openxmlformats.org/officeDocument/2006/relationships/slide" Target="slide78.xml"/><Relationship Id="rId2" Type="http://schemas.openxmlformats.org/officeDocument/2006/relationships/slide" Target="slide47.xml"/><Relationship Id="rId1" Type="http://schemas.openxmlformats.org/officeDocument/2006/relationships/slideLayout" Target="../slideLayouts/slideLayout2.xml"/><Relationship Id="rId6" Type="http://schemas.openxmlformats.org/officeDocument/2006/relationships/slide" Target="slide56.xml"/><Relationship Id="rId11" Type="http://schemas.openxmlformats.org/officeDocument/2006/relationships/slide" Target="slide68.xml"/><Relationship Id="rId5" Type="http://schemas.openxmlformats.org/officeDocument/2006/relationships/slide" Target="slide54.xml"/><Relationship Id="rId10" Type="http://schemas.openxmlformats.org/officeDocument/2006/relationships/slide" Target="slide67.xml"/><Relationship Id="rId4" Type="http://schemas.openxmlformats.org/officeDocument/2006/relationships/slide" Target="slide51.xml"/><Relationship Id="rId9" Type="http://schemas.openxmlformats.org/officeDocument/2006/relationships/slide" Target="slide66.xml"/><Relationship Id="rId14" Type="http://schemas.openxmlformats.org/officeDocument/2006/relationships/slide" Target="slide80.xml"/></Relationships>
</file>

<file path=ppt/slides/_rels/slide69.xml.rels><?xml version="1.0" encoding="UTF-8" standalone="yes"?>
<Relationships xmlns="http://schemas.openxmlformats.org/package/2006/relationships"><Relationship Id="rId8" Type="http://schemas.openxmlformats.org/officeDocument/2006/relationships/slide" Target="slide65.xml"/><Relationship Id="rId13" Type="http://schemas.openxmlformats.org/officeDocument/2006/relationships/slide" Target="slide79.xml"/><Relationship Id="rId3" Type="http://schemas.openxmlformats.org/officeDocument/2006/relationships/slide" Target="slide49.xml"/><Relationship Id="rId7" Type="http://schemas.openxmlformats.org/officeDocument/2006/relationships/slide" Target="slide58.xml"/><Relationship Id="rId12" Type="http://schemas.openxmlformats.org/officeDocument/2006/relationships/slide" Target="slide78.xml"/><Relationship Id="rId2" Type="http://schemas.openxmlformats.org/officeDocument/2006/relationships/slide" Target="slide47.xml"/><Relationship Id="rId1" Type="http://schemas.openxmlformats.org/officeDocument/2006/relationships/slideLayout" Target="../slideLayouts/slideLayout2.xml"/><Relationship Id="rId6" Type="http://schemas.openxmlformats.org/officeDocument/2006/relationships/slide" Target="slide56.xml"/><Relationship Id="rId11" Type="http://schemas.openxmlformats.org/officeDocument/2006/relationships/slide" Target="slide68.xml"/><Relationship Id="rId5" Type="http://schemas.openxmlformats.org/officeDocument/2006/relationships/slide" Target="slide54.xml"/><Relationship Id="rId10" Type="http://schemas.openxmlformats.org/officeDocument/2006/relationships/slide" Target="slide67.xml"/><Relationship Id="rId4" Type="http://schemas.openxmlformats.org/officeDocument/2006/relationships/slide" Target="slide51.xml"/><Relationship Id="rId9" Type="http://schemas.openxmlformats.org/officeDocument/2006/relationships/slide" Target="slide66.xml"/><Relationship Id="rId14" Type="http://schemas.openxmlformats.org/officeDocument/2006/relationships/slide" Target="slide8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slide" Target="slide65.xml"/><Relationship Id="rId13" Type="http://schemas.openxmlformats.org/officeDocument/2006/relationships/slide" Target="slide79.xml"/><Relationship Id="rId3" Type="http://schemas.openxmlformats.org/officeDocument/2006/relationships/slide" Target="slide49.xml"/><Relationship Id="rId7" Type="http://schemas.openxmlformats.org/officeDocument/2006/relationships/slide" Target="slide58.xml"/><Relationship Id="rId12" Type="http://schemas.openxmlformats.org/officeDocument/2006/relationships/slide" Target="slide78.xml"/><Relationship Id="rId2" Type="http://schemas.openxmlformats.org/officeDocument/2006/relationships/slide" Target="slide47.xml"/><Relationship Id="rId1" Type="http://schemas.openxmlformats.org/officeDocument/2006/relationships/slideLayout" Target="../slideLayouts/slideLayout2.xml"/><Relationship Id="rId6" Type="http://schemas.openxmlformats.org/officeDocument/2006/relationships/slide" Target="slide56.xml"/><Relationship Id="rId11" Type="http://schemas.openxmlformats.org/officeDocument/2006/relationships/slide" Target="slide68.xml"/><Relationship Id="rId5" Type="http://schemas.openxmlformats.org/officeDocument/2006/relationships/slide" Target="slide54.xml"/><Relationship Id="rId10" Type="http://schemas.openxmlformats.org/officeDocument/2006/relationships/slide" Target="slide67.xml"/><Relationship Id="rId4" Type="http://schemas.openxmlformats.org/officeDocument/2006/relationships/slide" Target="slide51.xml"/><Relationship Id="rId9" Type="http://schemas.openxmlformats.org/officeDocument/2006/relationships/slide" Target="slide66.xml"/><Relationship Id="rId14" Type="http://schemas.openxmlformats.org/officeDocument/2006/relationships/slide" Target="slide80.xml"/></Relationships>
</file>

<file path=ppt/slides/_rels/slide71.xml.rels><?xml version="1.0" encoding="UTF-8" standalone="yes"?>
<Relationships xmlns="http://schemas.openxmlformats.org/package/2006/relationships"><Relationship Id="rId8" Type="http://schemas.openxmlformats.org/officeDocument/2006/relationships/slide" Target="slide65.xml"/><Relationship Id="rId13" Type="http://schemas.openxmlformats.org/officeDocument/2006/relationships/slide" Target="slide79.xml"/><Relationship Id="rId3" Type="http://schemas.openxmlformats.org/officeDocument/2006/relationships/slide" Target="slide49.xml"/><Relationship Id="rId7" Type="http://schemas.openxmlformats.org/officeDocument/2006/relationships/slide" Target="slide58.xml"/><Relationship Id="rId12" Type="http://schemas.openxmlformats.org/officeDocument/2006/relationships/slide" Target="slide78.xml"/><Relationship Id="rId2" Type="http://schemas.openxmlformats.org/officeDocument/2006/relationships/slide" Target="slide47.xml"/><Relationship Id="rId1" Type="http://schemas.openxmlformats.org/officeDocument/2006/relationships/slideLayout" Target="../slideLayouts/slideLayout2.xml"/><Relationship Id="rId6" Type="http://schemas.openxmlformats.org/officeDocument/2006/relationships/slide" Target="slide56.xml"/><Relationship Id="rId11" Type="http://schemas.openxmlformats.org/officeDocument/2006/relationships/slide" Target="slide68.xml"/><Relationship Id="rId5" Type="http://schemas.openxmlformats.org/officeDocument/2006/relationships/slide" Target="slide54.xml"/><Relationship Id="rId10" Type="http://schemas.openxmlformats.org/officeDocument/2006/relationships/slide" Target="slide67.xml"/><Relationship Id="rId4" Type="http://schemas.openxmlformats.org/officeDocument/2006/relationships/slide" Target="slide51.xml"/><Relationship Id="rId9" Type="http://schemas.openxmlformats.org/officeDocument/2006/relationships/slide" Target="slide66.xml"/><Relationship Id="rId14" Type="http://schemas.openxmlformats.org/officeDocument/2006/relationships/slide" Target="slide80.xml"/></Relationships>
</file>

<file path=ppt/slides/_rels/slide72.xml.rels><?xml version="1.0" encoding="UTF-8" standalone="yes"?>
<Relationships xmlns="http://schemas.openxmlformats.org/package/2006/relationships"><Relationship Id="rId8" Type="http://schemas.openxmlformats.org/officeDocument/2006/relationships/slide" Target="slide65.xml"/><Relationship Id="rId13" Type="http://schemas.openxmlformats.org/officeDocument/2006/relationships/slide" Target="slide79.xml"/><Relationship Id="rId3" Type="http://schemas.openxmlformats.org/officeDocument/2006/relationships/slide" Target="slide49.xml"/><Relationship Id="rId7" Type="http://schemas.openxmlformats.org/officeDocument/2006/relationships/slide" Target="slide58.xml"/><Relationship Id="rId12" Type="http://schemas.openxmlformats.org/officeDocument/2006/relationships/slide" Target="slide78.xml"/><Relationship Id="rId2" Type="http://schemas.openxmlformats.org/officeDocument/2006/relationships/slide" Target="slide47.xml"/><Relationship Id="rId1" Type="http://schemas.openxmlformats.org/officeDocument/2006/relationships/slideLayout" Target="../slideLayouts/slideLayout2.xml"/><Relationship Id="rId6" Type="http://schemas.openxmlformats.org/officeDocument/2006/relationships/slide" Target="slide56.xml"/><Relationship Id="rId11" Type="http://schemas.openxmlformats.org/officeDocument/2006/relationships/slide" Target="slide68.xml"/><Relationship Id="rId5" Type="http://schemas.openxmlformats.org/officeDocument/2006/relationships/slide" Target="slide54.xml"/><Relationship Id="rId10" Type="http://schemas.openxmlformats.org/officeDocument/2006/relationships/slide" Target="slide67.xml"/><Relationship Id="rId4" Type="http://schemas.openxmlformats.org/officeDocument/2006/relationships/slide" Target="slide51.xml"/><Relationship Id="rId9" Type="http://schemas.openxmlformats.org/officeDocument/2006/relationships/slide" Target="slide66.xml"/><Relationship Id="rId14" Type="http://schemas.openxmlformats.org/officeDocument/2006/relationships/slide" Target="slide80.xml"/></Relationships>
</file>

<file path=ppt/slides/_rels/slide73.xml.rels><?xml version="1.0" encoding="UTF-8" standalone="yes"?>
<Relationships xmlns="http://schemas.openxmlformats.org/package/2006/relationships"><Relationship Id="rId8" Type="http://schemas.openxmlformats.org/officeDocument/2006/relationships/slide" Target="slide65.xml"/><Relationship Id="rId13" Type="http://schemas.openxmlformats.org/officeDocument/2006/relationships/slide" Target="slide79.xml"/><Relationship Id="rId3" Type="http://schemas.openxmlformats.org/officeDocument/2006/relationships/slide" Target="slide49.xml"/><Relationship Id="rId7" Type="http://schemas.openxmlformats.org/officeDocument/2006/relationships/slide" Target="slide58.xml"/><Relationship Id="rId12" Type="http://schemas.openxmlformats.org/officeDocument/2006/relationships/slide" Target="slide78.xml"/><Relationship Id="rId2" Type="http://schemas.openxmlformats.org/officeDocument/2006/relationships/slide" Target="slide47.xml"/><Relationship Id="rId1" Type="http://schemas.openxmlformats.org/officeDocument/2006/relationships/slideLayout" Target="../slideLayouts/slideLayout2.xml"/><Relationship Id="rId6" Type="http://schemas.openxmlformats.org/officeDocument/2006/relationships/slide" Target="slide56.xml"/><Relationship Id="rId11" Type="http://schemas.openxmlformats.org/officeDocument/2006/relationships/slide" Target="slide68.xml"/><Relationship Id="rId5" Type="http://schemas.openxmlformats.org/officeDocument/2006/relationships/slide" Target="slide54.xml"/><Relationship Id="rId10" Type="http://schemas.openxmlformats.org/officeDocument/2006/relationships/slide" Target="slide67.xml"/><Relationship Id="rId4" Type="http://schemas.openxmlformats.org/officeDocument/2006/relationships/slide" Target="slide51.xml"/><Relationship Id="rId9" Type="http://schemas.openxmlformats.org/officeDocument/2006/relationships/slide" Target="slide66.xml"/><Relationship Id="rId14" Type="http://schemas.openxmlformats.org/officeDocument/2006/relationships/slide" Target="slide80.xml"/></Relationships>
</file>

<file path=ppt/slides/_rels/slide74.xml.rels><?xml version="1.0" encoding="UTF-8" standalone="yes"?>
<Relationships xmlns="http://schemas.openxmlformats.org/package/2006/relationships"><Relationship Id="rId8" Type="http://schemas.openxmlformats.org/officeDocument/2006/relationships/slide" Target="slide65.xml"/><Relationship Id="rId13" Type="http://schemas.openxmlformats.org/officeDocument/2006/relationships/slide" Target="slide79.xml"/><Relationship Id="rId3" Type="http://schemas.openxmlformats.org/officeDocument/2006/relationships/slide" Target="slide49.xml"/><Relationship Id="rId7" Type="http://schemas.openxmlformats.org/officeDocument/2006/relationships/slide" Target="slide58.xml"/><Relationship Id="rId12" Type="http://schemas.openxmlformats.org/officeDocument/2006/relationships/slide" Target="slide78.xml"/><Relationship Id="rId2" Type="http://schemas.openxmlformats.org/officeDocument/2006/relationships/slide" Target="slide47.xml"/><Relationship Id="rId1" Type="http://schemas.openxmlformats.org/officeDocument/2006/relationships/slideLayout" Target="../slideLayouts/slideLayout2.xml"/><Relationship Id="rId6" Type="http://schemas.openxmlformats.org/officeDocument/2006/relationships/slide" Target="slide56.xml"/><Relationship Id="rId11" Type="http://schemas.openxmlformats.org/officeDocument/2006/relationships/slide" Target="slide68.xml"/><Relationship Id="rId5" Type="http://schemas.openxmlformats.org/officeDocument/2006/relationships/slide" Target="slide54.xml"/><Relationship Id="rId10" Type="http://schemas.openxmlformats.org/officeDocument/2006/relationships/slide" Target="slide67.xml"/><Relationship Id="rId4" Type="http://schemas.openxmlformats.org/officeDocument/2006/relationships/slide" Target="slide51.xml"/><Relationship Id="rId9" Type="http://schemas.openxmlformats.org/officeDocument/2006/relationships/slide" Target="slide66.xml"/><Relationship Id="rId14" Type="http://schemas.openxmlformats.org/officeDocument/2006/relationships/slide" Target="slide80.xml"/></Relationships>
</file>

<file path=ppt/slides/_rels/slide75.xml.rels><?xml version="1.0" encoding="UTF-8" standalone="yes"?>
<Relationships xmlns="http://schemas.openxmlformats.org/package/2006/relationships"><Relationship Id="rId8" Type="http://schemas.openxmlformats.org/officeDocument/2006/relationships/slide" Target="slide65.xml"/><Relationship Id="rId13" Type="http://schemas.openxmlformats.org/officeDocument/2006/relationships/slide" Target="slide79.xml"/><Relationship Id="rId3" Type="http://schemas.openxmlformats.org/officeDocument/2006/relationships/slide" Target="slide49.xml"/><Relationship Id="rId7" Type="http://schemas.openxmlformats.org/officeDocument/2006/relationships/slide" Target="slide58.xml"/><Relationship Id="rId12" Type="http://schemas.openxmlformats.org/officeDocument/2006/relationships/slide" Target="slide78.xml"/><Relationship Id="rId2" Type="http://schemas.openxmlformats.org/officeDocument/2006/relationships/slide" Target="slide47.xml"/><Relationship Id="rId1" Type="http://schemas.openxmlformats.org/officeDocument/2006/relationships/slideLayout" Target="../slideLayouts/slideLayout2.xml"/><Relationship Id="rId6" Type="http://schemas.openxmlformats.org/officeDocument/2006/relationships/slide" Target="slide56.xml"/><Relationship Id="rId11" Type="http://schemas.openxmlformats.org/officeDocument/2006/relationships/slide" Target="slide68.xml"/><Relationship Id="rId5" Type="http://schemas.openxmlformats.org/officeDocument/2006/relationships/slide" Target="slide54.xml"/><Relationship Id="rId10" Type="http://schemas.openxmlformats.org/officeDocument/2006/relationships/slide" Target="slide67.xml"/><Relationship Id="rId4" Type="http://schemas.openxmlformats.org/officeDocument/2006/relationships/slide" Target="slide51.xml"/><Relationship Id="rId9" Type="http://schemas.openxmlformats.org/officeDocument/2006/relationships/slide" Target="slide66.xml"/><Relationship Id="rId14" Type="http://schemas.openxmlformats.org/officeDocument/2006/relationships/slide" Target="slide80.xml"/></Relationships>
</file>

<file path=ppt/slides/_rels/slide76.xml.rels><?xml version="1.0" encoding="UTF-8" standalone="yes"?>
<Relationships xmlns="http://schemas.openxmlformats.org/package/2006/relationships"><Relationship Id="rId8" Type="http://schemas.openxmlformats.org/officeDocument/2006/relationships/slide" Target="slide65.xml"/><Relationship Id="rId13" Type="http://schemas.openxmlformats.org/officeDocument/2006/relationships/slide" Target="slide79.xml"/><Relationship Id="rId3" Type="http://schemas.openxmlformats.org/officeDocument/2006/relationships/slide" Target="slide49.xml"/><Relationship Id="rId7" Type="http://schemas.openxmlformats.org/officeDocument/2006/relationships/slide" Target="slide58.xml"/><Relationship Id="rId12" Type="http://schemas.openxmlformats.org/officeDocument/2006/relationships/slide" Target="slide78.xml"/><Relationship Id="rId2" Type="http://schemas.openxmlformats.org/officeDocument/2006/relationships/slide" Target="slide47.xml"/><Relationship Id="rId1" Type="http://schemas.openxmlformats.org/officeDocument/2006/relationships/slideLayout" Target="../slideLayouts/slideLayout2.xml"/><Relationship Id="rId6" Type="http://schemas.openxmlformats.org/officeDocument/2006/relationships/slide" Target="slide56.xml"/><Relationship Id="rId11" Type="http://schemas.openxmlformats.org/officeDocument/2006/relationships/slide" Target="slide68.xml"/><Relationship Id="rId5" Type="http://schemas.openxmlformats.org/officeDocument/2006/relationships/slide" Target="slide54.xml"/><Relationship Id="rId10" Type="http://schemas.openxmlformats.org/officeDocument/2006/relationships/slide" Target="slide67.xml"/><Relationship Id="rId4" Type="http://schemas.openxmlformats.org/officeDocument/2006/relationships/slide" Target="slide51.xml"/><Relationship Id="rId9" Type="http://schemas.openxmlformats.org/officeDocument/2006/relationships/slide" Target="slide66.xml"/><Relationship Id="rId14" Type="http://schemas.openxmlformats.org/officeDocument/2006/relationships/slide" Target="slide80.xml"/></Relationships>
</file>

<file path=ppt/slides/_rels/slide77.xml.rels><?xml version="1.0" encoding="UTF-8" standalone="yes"?>
<Relationships xmlns="http://schemas.openxmlformats.org/package/2006/relationships"><Relationship Id="rId8" Type="http://schemas.openxmlformats.org/officeDocument/2006/relationships/slide" Target="slide65.xml"/><Relationship Id="rId13" Type="http://schemas.openxmlformats.org/officeDocument/2006/relationships/slide" Target="slide79.xml"/><Relationship Id="rId3" Type="http://schemas.openxmlformats.org/officeDocument/2006/relationships/slide" Target="slide49.xml"/><Relationship Id="rId7" Type="http://schemas.openxmlformats.org/officeDocument/2006/relationships/slide" Target="slide58.xml"/><Relationship Id="rId12" Type="http://schemas.openxmlformats.org/officeDocument/2006/relationships/slide" Target="slide78.xml"/><Relationship Id="rId2" Type="http://schemas.openxmlformats.org/officeDocument/2006/relationships/slide" Target="slide47.xml"/><Relationship Id="rId1" Type="http://schemas.openxmlformats.org/officeDocument/2006/relationships/slideLayout" Target="../slideLayouts/slideLayout2.xml"/><Relationship Id="rId6" Type="http://schemas.openxmlformats.org/officeDocument/2006/relationships/slide" Target="slide56.xml"/><Relationship Id="rId11" Type="http://schemas.openxmlformats.org/officeDocument/2006/relationships/slide" Target="slide68.xml"/><Relationship Id="rId5" Type="http://schemas.openxmlformats.org/officeDocument/2006/relationships/slide" Target="slide54.xml"/><Relationship Id="rId10" Type="http://schemas.openxmlformats.org/officeDocument/2006/relationships/slide" Target="slide67.xml"/><Relationship Id="rId4" Type="http://schemas.openxmlformats.org/officeDocument/2006/relationships/slide" Target="slide51.xml"/><Relationship Id="rId9" Type="http://schemas.openxmlformats.org/officeDocument/2006/relationships/slide" Target="slide66.xml"/><Relationship Id="rId14" Type="http://schemas.openxmlformats.org/officeDocument/2006/relationships/slide" Target="slide80.xml"/></Relationships>
</file>

<file path=ppt/slides/_rels/slide78.xml.rels><?xml version="1.0" encoding="UTF-8" standalone="yes"?>
<Relationships xmlns="http://schemas.openxmlformats.org/package/2006/relationships"><Relationship Id="rId8" Type="http://schemas.openxmlformats.org/officeDocument/2006/relationships/slide" Target="slide65.xml"/><Relationship Id="rId13" Type="http://schemas.openxmlformats.org/officeDocument/2006/relationships/slide" Target="slide79.xml"/><Relationship Id="rId3" Type="http://schemas.openxmlformats.org/officeDocument/2006/relationships/slide" Target="slide49.xml"/><Relationship Id="rId7" Type="http://schemas.openxmlformats.org/officeDocument/2006/relationships/slide" Target="slide58.xml"/><Relationship Id="rId12" Type="http://schemas.openxmlformats.org/officeDocument/2006/relationships/slide" Target="slide78.xml"/><Relationship Id="rId2" Type="http://schemas.openxmlformats.org/officeDocument/2006/relationships/slide" Target="slide47.xml"/><Relationship Id="rId1" Type="http://schemas.openxmlformats.org/officeDocument/2006/relationships/slideLayout" Target="../slideLayouts/slideLayout2.xml"/><Relationship Id="rId6" Type="http://schemas.openxmlformats.org/officeDocument/2006/relationships/slide" Target="slide56.xml"/><Relationship Id="rId11" Type="http://schemas.openxmlformats.org/officeDocument/2006/relationships/slide" Target="slide68.xml"/><Relationship Id="rId5" Type="http://schemas.openxmlformats.org/officeDocument/2006/relationships/slide" Target="slide54.xml"/><Relationship Id="rId10" Type="http://schemas.openxmlformats.org/officeDocument/2006/relationships/slide" Target="slide67.xml"/><Relationship Id="rId4" Type="http://schemas.openxmlformats.org/officeDocument/2006/relationships/slide" Target="slide51.xml"/><Relationship Id="rId9" Type="http://schemas.openxmlformats.org/officeDocument/2006/relationships/slide" Target="slide66.xml"/><Relationship Id="rId14" Type="http://schemas.openxmlformats.org/officeDocument/2006/relationships/slide" Target="slide80.xml"/></Relationships>
</file>

<file path=ppt/slides/_rels/slide79.xml.rels><?xml version="1.0" encoding="UTF-8" standalone="yes"?>
<Relationships xmlns="http://schemas.openxmlformats.org/package/2006/relationships"><Relationship Id="rId8" Type="http://schemas.openxmlformats.org/officeDocument/2006/relationships/slide" Target="slide65.xml"/><Relationship Id="rId13" Type="http://schemas.openxmlformats.org/officeDocument/2006/relationships/slide" Target="slide79.xml"/><Relationship Id="rId3" Type="http://schemas.openxmlformats.org/officeDocument/2006/relationships/slide" Target="slide49.xml"/><Relationship Id="rId7" Type="http://schemas.openxmlformats.org/officeDocument/2006/relationships/slide" Target="slide58.xml"/><Relationship Id="rId12" Type="http://schemas.openxmlformats.org/officeDocument/2006/relationships/slide" Target="slide78.xml"/><Relationship Id="rId2" Type="http://schemas.openxmlformats.org/officeDocument/2006/relationships/slide" Target="slide47.xml"/><Relationship Id="rId1" Type="http://schemas.openxmlformats.org/officeDocument/2006/relationships/slideLayout" Target="../slideLayouts/slideLayout2.xml"/><Relationship Id="rId6" Type="http://schemas.openxmlformats.org/officeDocument/2006/relationships/slide" Target="slide56.xml"/><Relationship Id="rId11" Type="http://schemas.openxmlformats.org/officeDocument/2006/relationships/slide" Target="slide68.xml"/><Relationship Id="rId5" Type="http://schemas.openxmlformats.org/officeDocument/2006/relationships/slide" Target="slide54.xml"/><Relationship Id="rId10" Type="http://schemas.openxmlformats.org/officeDocument/2006/relationships/slide" Target="slide67.xml"/><Relationship Id="rId4" Type="http://schemas.openxmlformats.org/officeDocument/2006/relationships/slide" Target="slide51.xml"/><Relationship Id="rId9" Type="http://schemas.openxmlformats.org/officeDocument/2006/relationships/slide" Target="slide66.xml"/><Relationship Id="rId14" Type="http://schemas.openxmlformats.org/officeDocument/2006/relationships/slide" Target="slide8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slide" Target="slide65.xml"/><Relationship Id="rId13" Type="http://schemas.openxmlformats.org/officeDocument/2006/relationships/slide" Target="slide79.xml"/><Relationship Id="rId3" Type="http://schemas.openxmlformats.org/officeDocument/2006/relationships/slide" Target="slide49.xml"/><Relationship Id="rId7" Type="http://schemas.openxmlformats.org/officeDocument/2006/relationships/slide" Target="slide58.xml"/><Relationship Id="rId12" Type="http://schemas.openxmlformats.org/officeDocument/2006/relationships/slide" Target="slide78.xml"/><Relationship Id="rId2" Type="http://schemas.openxmlformats.org/officeDocument/2006/relationships/slide" Target="slide47.xml"/><Relationship Id="rId1" Type="http://schemas.openxmlformats.org/officeDocument/2006/relationships/slideLayout" Target="../slideLayouts/slideLayout2.xml"/><Relationship Id="rId6" Type="http://schemas.openxmlformats.org/officeDocument/2006/relationships/slide" Target="slide56.xml"/><Relationship Id="rId11" Type="http://schemas.openxmlformats.org/officeDocument/2006/relationships/slide" Target="slide68.xml"/><Relationship Id="rId5" Type="http://schemas.openxmlformats.org/officeDocument/2006/relationships/slide" Target="slide54.xml"/><Relationship Id="rId10" Type="http://schemas.openxmlformats.org/officeDocument/2006/relationships/slide" Target="slide67.xml"/><Relationship Id="rId4" Type="http://schemas.openxmlformats.org/officeDocument/2006/relationships/slide" Target="slide51.xml"/><Relationship Id="rId9" Type="http://schemas.openxmlformats.org/officeDocument/2006/relationships/slide" Target="slide66.xml"/><Relationship Id="rId14" Type="http://schemas.openxmlformats.org/officeDocument/2006/relationships/slide" Target="slide80.xml"/></Relationships>
</file>

<file path=ppt/slides/_rels/slide81.xml.rels><?xml version="1.0" encoding="UTF-8" standalone="yes"?>
<Relationships xmlns="http://schemas.openxmlformats.org/package/2006/relationships"><Relationship Id="rId8" Type="http://schemas.openxmlformats.org/officeDocument/2006/relationships/slide" Target="slide65.xml"/><Relationship Id="rId13" Type="http://schemas.openxmlformats.org/officeDocument/2006/relationships/slide" Target="slide79.xml"/><Relationship Id="rId3" Type="http://schemas.openxmlformats.org/officeDocument/2006/relationships/slide" Target="slide49.xml"/><Relationship Id="rId7" Type="http://schemas.openxmlformats.org/officeDocument/2006/relationships/slide" Target="slide58.xml"/><Relationship Id="rId12" Type="http://schemas.openxmlformats.org/officeDocument/2006/relationships/slide" Target="slide78.xml"/><Relationship Id="rId2" Type="http://schemas.openxmlformats.org/officeDocument/2006/relationships/slide" Target="slide47.xml"/><Relationship Id="rId1" Type="http://schemas.openxmlformats.org/officeDocument/2006/relationships/slideLayout" Target="../slideLayouts/slideLayout2.xml"/><Relationship Id="rId6" Type="http://schemas.openxmlformats.org/officeDocument/2006/relationships/slide" Target="slide56.xml"/><Relationship Id="rId11" Type="http://schemas.openxmlformats.org/officeDocument/2006/relationships/slide" Target="slide68.xml"/><Relationship Id="rId5" Type="http://schemas.openxmlformats.org/officeDocument/2006/relationships/slide" Target="slide54.xml"/><Relationship Id="rId10" Type="http://schemas.openxmlformats.org/officeDocument/2006/relationships/slide" Target="slide67.xml"/><Relationship Id="rId4" Type="http://schemas.openxmlformats.org/officeDocument/2006/relationships/slide" Target="slide51.xml"/><Relationship Id="rId9" Type="http://schemas.openxmlformats.org/officeDocument/2006/relationships/slide" Target="slide66.xml"/><Relationship Id="rId14" Type="http://schemas.openxmlformats.org/officeDocument/2006/relationships/slide" Target="slide80.xml"/></Relationships>
</file>

<file path=ppt/slides/_rels/slide82.xml.rels><?xml version="1.0" encoding="UTF-8" standalone="yes"?>
<Relationships xmlns="http://schemas.openxmlformats.org/package/2006/relationships"><Relationship Id="rId8" Type="http://schemas.openxmlformats.org/officeDocument/2006/relationships/slide" Target="slide65.xml"/><Relationship Id="rId13" Type="http://schemas.openxmlformats.org/officeDocument/2006/relationships/slide" Target="slide79.xml"/><Relationship Id="rId3" Type="http://schemas.openxmlformats.org/officeDocument/2006/relationships/slide" Target="slide49.xml"/><Relationship Id="rId7" Type="http://schemas.openxmlformats.org/officeDocument/2006/relationships/slide" Target="slide58.xml"/><Relationship Id="rId12" Type="http://schemas.openxmlformats.org/officeDocument/2006/relationships/slide" Target="slide78.xml"/><Relationship Id="rId2" Type="http://schemas.openxmlformats.org/officeDocument/2006/relationships/slide" Target="slide47.xml"/><Relationship Id="rId1" Type="http://schemas.openxmlformats.org/officeDocument/2006/relationships/slideLayout" Target="../slideLayouts/slideLayout2.xml"/><Relationship Id="rId6" Type="http://schemas.openxmlformats.org/officeDocument/2006/relationships/slide" Target="slide56.xml"/><Relationship Id="rId11" Type="http://schemas.openxmlformats.org/officeDocument/2006/relationships/slide" Target="slide68.xml"/><Relationship Id="rId5" Type="http://schemas.openxmlformats.org/officeDocument/2006/relationships/slide" Target="slide54.xml"/><Relationship Id="rId15" Type="http://schemas.openxmlformats.org/officeDocument/2006/relationships/slide" Target="slide2.xml"/><Relationship Id="rId10" Type="http://schemas.openxmlformats.org/officeDocument/2006/relationships/slide" Target="slide67.xml"/><Relationship Id="rId4" Type="http://schemas.openxmlformats.org/officeDocument/2006/relationships/slide" Target="slide51.xml"/><Relationship Id="rId9" Type="http://schemas.openxmlformats.org/officeDocument/2006/relationships/slide" Target="slide66.xml"/><Relationship Id="rId14" Type="http://schemas.openxmlformats.org/officeDocument/2006/relationships/slide" Target="slide8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550" y="117426"/>
            <a:ext cx="1728192" cy="523220"/>
          </a:xfrm>
          <a:prstGeom prst="rect">
            <a:avLst/>
          </a:prstGeom>
        </p:spPr>
        <p:style>
          <a:lnRef idx="1">
            <a:schemeClr val="accent3"/>
          </a:lnRef>
          <a:fillRef idx="2">
            <a:schemeClr val="accent3"/>
          </a:fillRef>
          <a:effectRef idx="1">
            <a:schemeClr val="accent3"/>
          </a:effectRef>
          <a:fontRef idx="minor">
            <a:schemeClr val="dk1"/>
          </a:fontRef>
        </p:style>
        <p:txBody>
          <a:bodyPr wrap="square" anchor="ctr">
            <a:spAutoFit/>
          </a:bodyPr>
          <a:lstStyle/>
          <a:p>
            <a:pPr algn="l"/>
            <a:r>
              <a:rPr lang="zh-CN" altLang="en-US" sz="2800" b="0" dirty="0" smtClean="0">
                <a:solidFill>
                  <a:srgbClr val="33CC33"/>
                </a:solidFill>
                <a:effectLst/>
                <a:latin typeface="微软雅黑" pitchFamily="34" charset="-122"/>
                <a:ea typeface="微软雅黑" pitchFamily="34" charset="-122"/>
                <a:cs typeface="经典繁仿黑" pitchFamily="49" charset="-122"/>
              </a:rPr>
              <a:t>精       读</a:t>
            </a:r>
            <a:endParaRPr lang="zh-CN" altLang="en-US" sz="2800" b="0" dirty="0">
              <a:solidFill>
                <a:srgbClr val="33CC33"/>
              </a:solidFill>
              <a:effectLst/>
              <a:latin typeface="微软雅黑" pitchFamily="34" charset="-122"/>
              <a:ea typeface="微软雅黑" pitchFamily="34" charset="-122"/>
              <a:cs typeface="经典繁仿黑" pitchFamily="49" charset="-122"/>
            </a:endParaRPr>
          </a:p>
        </p:txBody>
      </p:sp>
      <p:sp>
        <p:nvSpPr>
          <p:cNvPr id="5" name="矩形 4"/>
          <p:cNvSpPr/>
          <p:nvPr/>
        </p:nvSpPr>
        <p:spPr>
          <a:xfrm>
            <a:off x="190550" y="2329472"/>
            <a:ext cx="4102319" cy="523220"/>
          </a:xfrm>
          <a:prstGeom prst="rect">
            <a:avLst/>
          </a:prstGeom>
        </p:spPr>
        <p:txBody>
          <a:bodyPr wrap="square" anchor="ctr">
            <a:spAutoFit/>
          </a:bodyPr>
          <a:lstStyle/>
          <a:p>
            <a:pPr algn="l"/>
            <a:r>
              <a:rPr lang="zh-CN" altLang="en-US" sz="2800" b="0" smtClean="0">
                <a:solidFill>
                  <a:schemeClr val="bg1">
                    <a:lumMod val="50000"/>
                  </a:schemeClr>
                </a:solidFill>
                <a:effectLst/>
                <a:latin typeface="微软雅黑" pitchFamily="34" charset="-122"/>
                <a:ea typeface="微软雅黑" pitchFamily="34" charset="-122"/>
                <a:cs typeface="经典繁仿黑" pitchFamily="49" charset="-122"/>
              </a:rPr>
              <a:t>第四课</a:t>
            </a:r>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endParaRPr lang="zh-CN" altLang="en-US" sz="2800" b="0" dirty="0">
              <a:solidFill>
                <a:schemeClr val="bg1">
                  <a:lumMod val="50000"/>
                </a:schemeClr>
              </a:solidFill>
              <a:effectLst/>
              <a:latin typeface="微软雅黑" pitchFamily="34" charset="-122"/>
              <a:ea typeface="微软雅黑" pitchFamily="34" charset="-122"/>
              <a:cs typeface="经典繁仿黑" pitchFamily="49" charset="-122"/>
            </a:endParaRPr>
          </a:p>
        </p:txBody>
      </p:sp>
      <p:sp>
        <p:nvSpPr>
          <p:cNvPr id="6" name="TextBox 3"/>
          <p:cNvSpPr txBox="1"/>
          <p:nvPr/>
        </p:nvSpPr>
        <p:spPr>
          <a:xfrm>
            <a:off x="1054646" y="3069754"/>
            <a:ext cx="7809500" cy="2677656"/>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lnSpc>
                <a:spcPct val="120000"/>
              </a:lnSpc>
            </a:pPr>
            <a:r>
              <a:rPr lang="zh-CN" altLang="en-US" sz="7000" b="1" dirty="0" smtClean="0">
                <a:solidFill>
                  <a:srgbClr val="00B050"/>
                </a:solidFill>
                <a:latin typeface="微软雅黑" pitchFamily="34" charset="-122"/>
                <a:ea typeface="微软雅黑" pitchFamily="34" charset="-122"/>
              </a:rPr>
              <a:t>贝多芬：</a:t>
            </a:r>
            <a:endParaRPr lang="en-US" altLang="zh-CN" sz="7000" b="1" dirty="0" smtClean="0">
              <a:solidFill>
                <a:srgbClr val="00B050"/>
              </a:solidFill>
              <a:latin typeface="微软雅黑" pitchFamily="34" charset="-122"/>
              <a:ea typeface="微软雅黑" pitchFamily="34" charset="-122"/>
            </a:endParaRPr>
          </a:p>
          <a:p>
            <a:pPr lvl="0">
              <a:lnSpc>
                <a:spcPct val="120000"/>
              </a:lnSpc>
            </a:pPr>
            <a:r>
              <a:rPr lang="zh-CN" altLang="en-US" sz="7000" b="1" dirty="0">
                <a:solidFill>
                  <a:srgbClr val="FF0000"/>
                </a:solidFill>
                <a:latin typeface="微软雅黑" pitchFamily="34" charset="-122"/>
                <a:ea typeface="微软雅黑" pitchFamily="34" charset="-122"/>
              </a:rPr>
              <a:t>扼住命运的咽喉</a:t>
            </a:r>
            <a:endParaRPr lang="zh-CN" altLang="en-US" sz="7000" b="1" dirty="0">
              <a:solidFill>
                <a:srgbClr val="FF0000"/>
              </a:solidFill>
              <a:latin typeface="+mj-ea"/>
              <a:ea typeface="+mj-ea"/>
            </a:endParaRPr>
          </a:p>
        </p:txBody>
      </p:sp>
    </p:spTree>
    <p:extLst>
      <p:ext uri="{BB962C8B-B14F-4D97-AF65-F5344CB8AC3E}">
        <p14:creationId xmlns:p14="http://schemas.microsoft.com/office/powerpoint/2010/main" val="3033034994"/>
      </p:ext>
    </p:extLst>
  </p:cSld>
  <p:clrMapOvr>
    <a:masterClrMapping/>
  </p:clrMapOvr>
  <mc:AlternateContent xmlns:mc="http://schemas.openxmlformats.org/markup-compatibility/2006" xmlns:p14="http://schemas.microsoft.com/office/powerpoint/2010/main">
    <mc:Choice Requires="p14">
      <p:transition spd="slow" p14:dur="2000" advTm="1449"/>
    </mc:Choice>
    <mc:Fallback xmlns="">
      <p:transition spd="slow" advTm="144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700"/>
                            </p:stCondLst>
                            <p:childTnLst>
                              <p:par>
                                <p:cTn id="10" presetID="23" presetClass="entr" presetSubtype="36" fill="hold" grpId="0" nodeType="afterEffect">
                                  <p:stCondLst>
                                    <p:cond delay="0"/>
                                  </p:stCondLst>
                                  <p:iterate type="lt">
                                    <p:tmPct val="18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strVal val="(6*min(max(#ppt_w*#ppt_h,.3),1)-7.4)/-.7*#ppt_w"/>
                                          </p:val>
                                        </p:tav>
                                        <p:tav tm="100000">
                                          <p:val>
                                            <p:strVal val="#ppt_w"/>
                                          </p:val>
                                        </p:tav>
                                      </p:tavLst>
                                    </p:anim>
                                    <p:anim calcmode="lin" valueType="num">
                                      <p:cBhvr>
                                        <p:cTn id="13" dur="500" fill="hold"/>
                                        <p:tgtEl>
                                          <p:spTgt spid="6"/>
                                        </p:tgtEl>
                                        <p:attrNameLst>
                                          <p:attrName>ppt_h</p:attrName>
                                        </p:attrNameLst>
                                      </p:cBhvr>
                                      <p:tavLst>
                                        <p:tav tm="0">
                                          <p:val>
                                            <p:strVal val="(6*min(max(#ppt_w*#ppt_h,.3),1)-7.4)/-.7*#ppt_h"/>
                                          </p:val>
                                        </p:tav>
                                        <p:tav tm="100000">
                                          <p:val>
                                            <p:strVal val="#ppt_h"/>
                                          </p:val>
                                        </p:tav>
                                      </p:tavLst>
                                    </p:anim>
                                    <p:anim calcmode="lin" valueType="num">
                                      <p:cBhvr>
                                        <p:cTn id="14" dur="500" fill="hold"/>
                                        <p:tgtEl>
                                          <p:spTgt spid="6"/>
                                        </p:tgtEl>
                                        <p:attrNameLst>
                                          <p:attrName>ppt_x</p:attrName>
                                        </p:attrNameLst>
                                      </p:cBhvr>
                                      <p:tavLst>
                                        <p:tav tm="0">
                                          <p:val>
                                            <p:fltVal val="0.5"/>
                                          </p:val>
                                        </p:tav>
                                        <p:tav tm="100000">
                                          <p:val>
                                            <p:strVal val="#ppt_x"/>
                                          </p:val>
                                        </p:tav>
                                      </p:tavLst>
                                    </p:anim>
                                    <p:anim calcmode="lin" valueType="num">
                                      <p:cBhvr>
                                        <p:cTn id="15" dur="500" fill="hold"/>
                                        <p:tgtEl>
                                          <p:spTgt spid="6"/>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566" y="980428"/>
            <a:ext cx="11530009" cy="3970318"/>
          </a:xfrm>
          <a:prstGeom prst="rect">
            <a:avLst/>
          </a:prstGeom>
        </p:spPr>
        <p:txBody>
          <a:bodyPr>
            <a:spAutoFit/>
          </a:bodyPr>
          <a:lstStyle/>
          <a:p>
            <a:pPr>
              <a:lnSpc>
                <a:spcPct val="150000"/>
              </a:lnSpc>
              <a:spcAft>
                <a:spcPts val="0"/>
              </a:spcAft>
            </a:pPr>
            <a:r>
              <a:rPr lang="en-US" altLang="zh-CN" sz="2800" b="1" kern="100" dirty="0">
                <a:solidFill>
                  <a:srgbClr val="00B050"/>
                </a:solidFill>
                <a:latin typeface="Times New Roman"/>
                <a:ea typeface="微软雅黑"/>
                <a:cs typeface="Times New Roman"/>
              </a:rPr>
              <a:t>2.</a:t>
            </a:r>
            <a:r>
              <a:rPr lang="zh-CN" altLang="zh-CN" sz="2800" b="1" kern="100" dirty="0">
                <a:solidFill>
                  <a:srgbClr val="00B050"/>
                </a:solidFill>
                <a:latin typeface="Times New Roman"/>
                <a:ea typeface="微软雅黑"/>
                <a:cs typeface="Times New Roman"/>
              </a:rPr>
              <a:t>人谁无过，过而能改，善莫大焉。</a:t>
            </a:r>
            <a:r>
              <a:rPr lang="en-US" altLang="zh-CN" sz="2800" b="1" kern="100" dirty="0">
                <a:solidFill>
                  <a:srgbClr val="00B050"/>
                </a:solidFill>
                <a:latin typeface="Times New Roman"/>
                <a:ea typeface="微软雅黑"/>
                <a:cs typeface="Times New Roman"/>
              </a:rPr>
              <a:t>——</a:t>
            </a:r>
            <a:r>
              <a:rPr lang="zh-CN" altLang="zh-CN" sz="2800" b="1" kern="100" dirty="0">
                <a:solidFill>
                  <a:srgbClr val="00B050"/>
                </a:solidFill>
                <a:latin typeface="Times New Roman"/>
                <a:ea typeface="微软雅黑"/>
                <a:cs typeface="Times New Roman"/>
              </a:rPr>
              <a:t>《左传</a:t>
            </a:r>
            <a:r>
              <a:rPr lang="en-US" altLang="zh-CN" sz="2800" b="1" kern="100" dirty="0">
                <a:solidFill>
                  <a:srgbClr val="00B050"/>
                </a:solidFill>
                <a:latin typeface="Times New Roman"/>
                <a:ea typeface="微软雅黑"/>
                <a:cs typeface="Times New Roman"/>
              </a:rPr>
              <a:t>·</a:t>
            </a:r>
            <a:r>
              <a:rPr lang="zh-CN" altLang="zh-CN" sz="2800" b="1" kern="100" dirty="0">
                <a:solidFill>
                  <a:srgbClr val="00B050"/>
                </a:solidFill>
                <a:latin typeface="Times New Roman"/>
                <a:ea typeface="微软雅黑"/>
                <a:cs typeface="Times New Roman"/>
              </a:rPr>
              <a:t>宣公二年》</a:t>
            </a:r>
          </a:p>
          <a:p>
            <a:pPr algn="just">
              <a:lnSpc>
                <a:spcPct val="150000"/>
              </a:lnSpc>
              <a:spcAft>
                <a:spcPts val="0"/>
              </a:spcAft>
            </a:pPr>
            <a:r>
              <a:rPr lang="zh-CN" altLang="zh-CN" sz="2800" b="1" kern="100" dirty="0">
                <a:solidFill>
                  <a:srgbClr val="E36C0A"/>
                </a:solidFill>
                <a:latin typeface="Times New Roman"/>
                <a:ea typeface="微软雅黑"/>
                <a:cs typeface="Times New Roman"/>
              </a:rPr>
              <a:t>赏读：</a:t>
            </a:r>
            <a:r>
              <a:rPr lang="zh-CN" altLang="zh-CN" sz="2800" kern="100" dirty="0">
                <a:solidFill>
                  <a:schemeClr val="tx1">
                    <a:lumMod val="75000"/>
                    <a:lumOff val="25000"/>
                  </a:schemeClr>
                </a:solidFill>
                <a:latin typeface="Times New Roman"/>
                <a:ea typeface="微软雅黑"/>
                <a:cs typeface="Times New Roman"/>
              </a:rPr>
              <a:t>哪个人没有过错呢？有了过错能够改正，这就是最大的好事啊！春秋时晋国的国君晋灵公是个暴君。有一次，厨师煮的熊掌不够熟，他就下令把厨师杀掉了。大臣士季进宫劝谏他，话未出口，晋灵公就说：</a:t>
            </a:r>
            <a:r>
              <a:rPr lang="en-US" altLang="zh-CN" sz="2800" kern="100" dirty="0">
                <a:solidFill>
                  <a:schemeClr val="tx1">
                    <a:lumMod val="75000"/>
                    <a:lumOff val="25000"/>
                  </a:schemeClr>
                </a:solidFill>
                <a:latin typeface="宋体"/>
                <a:ea typeface="微软雅黑"/>
                <a:cs typeface="Times New Roman"/>
              </a:rPr>
              <a:t>“</a:t>
            </a:r>
            <a:r>
              <a:rPr lang="zh-CN" altLang="zh-CN" sz="2800" kern="100" dirty="0">
                <a:solidFill>
                  <a:schemeClr val="tx1">
                    <a:lumMod val="75000"/>
                    <a:lumOff val="25000"/>
                  </a:schemeClr>
                </a:solidFill>
                <a:latin typeface="Times New Roman"/>
                <a:ea typeface="微软雅黑"/>
                <a:cs typeface="Times New Roman"/>
              </a:rPr>
              <a:t>我知道错了，今后一定改正。</a:t>
            </a:r>
            <a:r>
              <a:rPr lang="en-US" altLang="zh-CN" sz="2800" kern="100" dirty="0">
                <a:solidFill>
                  <a:schemeClr val="tx1">
                    <a:lumMod val="75000"/>
                    <a:lumOff val="25000"/>
                  </a:schemeClr>
                </a:solidFill>
                <a:latin typeface="宋体"/>
                <a:ea typeface="微软雅黑"/>
                <a:cs typeface="Times New Roman"/>
              </a:rPr>
              <a:t>”</a:t>
            </a:r>
            <a:r>
              <a:rPr lang="zh-CN" altLang="zh-CN" sz="2800" kern="100" dirty="0">
                <a:solidFill>
                  <a:schemeClr val="tx1">
                    <a:lumMod val="75000"/>
                    <a:lumOff val="25000"/>
                  </a:schemeClr>
                </a:solidFill>
                <a:latin typeface="Times New Roman"/>
                <a:ea typeface="微软雅黑"/>
                <a:cs typeface="Times New Roman"/>
              </a:rPr>
              <a:t>知错必改，坏事也就变成了好事。莫大焉：没有比这个更大的了。</a:t>
            </a:r>
            <a:endParaRPr lang="zh-CN" altLang="zh-CN" sz="1050" kern="100" dirty="0">
              <a:solidFill>
                <a:schemeClr val="tx1">
                  <a:lumMod val="75000"/>
                  <a:lumOff val="25000"/>
                </a:schemeClr>
              </a:solidFill>
              <a:effectLst/>
              <a:latin typeface="宋体"/>
              <a:cs typeface="Courier New"/>
            </a:endParaRPr>
          </a:p>
        </p:txBody>
      </p:sp>
    </p:spTree>
    <p:extLst>
      <p:ext uri="{BB962C8B-B14F-4D97-AF65-F5344CB8AC3E}">
        <p14:creationId xmlns:p14="http://schemas.microsoft.com/office/powerpoint/2010/main" val="25190383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6574" y="261442"/>
            <a:ext cx="11302822" cy="3323987"/>
          </a:xfrm>
          <a:prstGeom prst="rect">
            <a:avLst/>
          </a:prstGeom>
        </p:spPr>
        <p:txBody>
          <a:bodyPr>
            <a:spAutoFit/>
          </a:bodyPr>
          <a:lstStyle/>
          <a:p>
            <a:pPr>
              <a:lnSpc>
                <a:spcPct val="150000"/>
              </a:lnSpc>
              <a:spcAft>
                <a:spcPts val="0"/>
              </a:spcAft>
            </a:pPr>
            <a:r>
              <a:rPr lang="en-US" altLang="zh-CN" sz="2800" b="1" kern="100" dirty="0">
                <a:solidFill>
                  <a:srgbClr val="00B050"/>
                </a:solidFill>
                <a:latin typeface="Times New Roman"/>
                <a:ea typeface="微软雅黑"/>
                <a:cs typeface="Times New Roman"/>
              </a:rPr>
              <a:t>3.</a:t>
            </a:r>
            <a:r>
              <a:rPr lang="zh-CN" altLang="zh-CN" sz="2800" b="1" kern="100" dirty="0">
                <a:solidFill>
                  <a:srgbClr val="00B050"/>
                </a:solidFill>
                <a:latin typeface="Times New Roman"/>
                <a:ea typeface="微软雅黑"/>
                <a:cs typeface="Times New Roman"/>
              </a:rPr>
              <a:t>人一能之，己百能之；人十能之，己千能之。</a:t>
            </a:r>
            <a:r>
              <a:rPr lang="en-US" altLang="zh-CN" sz="2800" b="1" kern="100" dirty="0">
                <a:solidFill>
                  <a:srgbClr val="00B050"/>
                </a:solidFill>
                <a:latin typeface="Times New Roman"/>
                <a:ea typeface="微软雅黑"/>
                <a:cs typeface="Times New Roman"/>
              </a:rPr>
              <a:t>——</a:t>
            </a:r>
            <a:r>
              <a:rPr lang="zh-CN" altLang="zh-CN" sz="2800" b="1" kern="100" dirty="0">
                <a:solidFill>
                  <a:srgbClr val="00B050"/>
                </a:solidFill>
                <a:latin typeface="Times New Roman"/>
                <a:ea typeface="微软雅黑"/>
                <a:cs typeface="Times New Roman"/>
              </a:rPr>
              <a:t>《礼记</a:t>
            </a:r>
            <a:r>
              <a:rPr lang="en-US" altLang="zh-CN" sz="2800" b="1" kern="100" dirty="0">
                <a:solidFill>
                  <a:srgbClr val="00B050"/>
                </a:solidFill>
                <a:latin typeface="Times New Roman"/>
                <a:ea typeface="微软雅黑"/>
                <a:cs typeface="Times New Roman"/>
              </a:rPr>
              <a:t>·</a:t>
            </a:r>
            <a:r>
              <a:rPr lang="zh-CN" altLang="zh-CN" sz="2800" b="1" kern="100" dirty="0">
                <a:solidFill>
                  <a:srgbClr val="00B050"/>
                </a:solidFill>
                <a:latin typeface="Times New Roman"/>
                <a:ea typeface="微软雅黑"/>
                <a:cs typeface="Times New Roman"/>
              </a:rPr>
              <a:t>中庸》</a:t>
            </a:r>
          </a:p>
          <a:p>
            <a:pPr algn="just">
              <a:lnSpc>
                <a:spcPct val="150000"/>
              </a:lnSpc>
              <a:spcAft>
                <a:spcPts val="0"/>
              </a:spcAft>
            </a:pPr>
            <a:r>
              <a:rPr lang="zh-CN" altLang="zh-CN" sz="2800" b="1" kern="100" dirty="0">
                <a:solidFill>
                  <a:srgbClr val="E36C0A"/>
                </a:solidFill>
                <a:latin typeface="Times New Roman"/>
                <a:ea typeface="微软雅黑"/>
                <a:cs typeface="Times New Roman"/>
              </a:rPr>
              <a:t>赏读：</a:t>
            </a:r>
            <a:r>
              <a:rPr lang="en-US" altLang="zh-CN" sz="2800" kern="100" dirty="0">
                <a:solidFill>
                  <a:schemeClr val="tx1">
                    <a:lumMod val="75000"/>
                    <a:lumOff val="25000"/>
                  </a:schemeClr>
                </a:solidFill>
                <a:latin typeface="Times New Roman"/>
                <a:ea typeface="微软雅黑"/>
                <a:cs typeface="Courier New"/>
              </a:rPr>
              <a:t>(</a:t>
            </a:r>
            <a:r>
              <a:rPr lang="zh-CN" altLang="zh-CN" sz="2800" kern="100" dirty="0">
                <a:solidFill>
                  <a:schemeClr val="tx1">
                    <a:lumMod val="75000"/>
                    <a:lumOff val="25000"/>
                  </a:schemeClr>
                </a:solidFill>
                <a:latin typeface="Times New Roman"/>
                <a:ea typeface="微软雅黑"/>
                <a:cs typeface="Times New Roman"/>
              </a:rPr>
              <a:t>如果自己不如别人聪明，那么</a:t>
            </a:r>
            <a:r>
              <a:rPr lang="en-US" altLang="zh-CN" sz="2800" kern="100" dirty="0">
                <a:solidFill>
                  <a:schemeClr val="tx1">
                    <a:lumMod val="75000"/>
                    <a:lumOff val="25000"/>
                  </a:schemeClr>
                </a:solidFill>
                <a:latin typeface="Times New Roman"/>
                <a:ea typeface="微软雅黑"/>
                <a:cs typeface="Courier New"/>
              </a:rPr>
              <a:t>)</a:t>
            </a:r>
            <a:r>
              <a:rPr lang="zh-CN" altLang="zh-CN" sz="2800" kern="100" dirty="0">
                <a:solidFill>
                  <a:schemeClr val="tx1">
                    <a:lumMod val="75000"/>
                    <a:lumOff val="25000"/>
                  </a:schemeClr>
                </a:solidFill>
                <a:latin typeface="Times New Roman"/>
                <a:ea typeface="微软雅黑"/>
                <a:cs typeface="Times New Roman"/>
              </a:rPr>
              <a:t>别人花一分力气就能学好的，自己就花百分的力气学好它；人家花十分的力气能学好的，自己就花千分的力气学好它。这句话说明人要自强，不甘落后。有了自强的心态，必然会勤奋，</a:t>
            </a:r>
            <a:r>
              <a:rPr lang="en-US" altLang="zh-CN" sz="2800" kern="100" dirty="0">
                <a:solidFill>
                  <a:schemeClr val="tx1">
                    <a:lumMod val="75000"/>
                    <a:lumOff val="25000"/>
                  </a:schemeClr>
                </a:solidFill>
                <a:latin typeface="宋体"/>
                <a:ea typeface="微软雅黑"/>
                <a:cs typeface="Times New Roman"/>
              </a:rPr>
              <a:t>“</a:t>
            </a:r>
            <a:r>
              <a:rPr lang="zh-CN" altLang="zh-CN" sz="2800" kern="100" dirty="0">
                <a:solidFill>
                  <a:schemeClr val="tx1">
                    <a:lumMod val="75000"/>
                    <a:lumOff val="25000"/>
                  </a:schemeClr>
                </a:solidFill>
                <a:latin typeface="Times New Roman"/>
                <a:ea typeface="微软雅黑"/>
                <a:cs typeface="Times New Roman"/>
              </a:rPr>
              <a:t>勤能补拙</a:t>
            </a:r>
            <a:r>
              <a:rPr lang="en-US" altLang="zh-CN" sz="2800" kern="100" dirty="0">
                <a:solidFill>
                  <a:schemeClr val="tx1">
                    <a:lumMod val="75000"/>
                    <a:lumOff val="25000"/>
                  </a:schemeClr>
                </a:solidFill>
                <a:latin typeface="宋体"/>
                <a:ea typeface="微软雅黑"/>
                <a:cs typeface="Times New Roman"/>
              </a:rPr>
              <a:t>”</a:t>
            </a:r>
            <a:r>
              <a:rPr lang="zh-CN" altLang="zh-CN" sz="2800" kern="100" dirty="0">
                <a:solidFill>
                  <a:schemeClr val="tx1">
                    <a:lumMod val="75000"/>
                    <a:lumOff val="25000"/>
                  </a:schemeClr>
                </a:solidFill>
                <a:latin typeface="Times New Roman"/>
                <a:ea typeface="微软雅黑"/>
                <a:cs typeface="Times New Roman"/>
              </a:rPr>
              <a:t>，原本不够聪明的人也会聪明起来了。</a:t>
            </a:r>
            <a:endParaRPr lang="zh-CN" altLang="zh-CN" sz="1050" kern="100" dirty="0">
              <a:solidFill>
                <a:schemeClr val="tx1">
                  <a:lumMod val="75000"/>
                  <a:lumOff val="25000"/>
                </a:schemeClr>
              </a:solidFill>
              <a:effectLst/>
              <a:latin typeface="宋体"/>
              <a:cs typeface="Courier New"/>
            </a:endParaRPr>
          </a:p>
        </p:txBody>
      </p:sp>
      <p:sp>
        <p:nvSpPr>
          <p:cNvPr id="3" name="矩形 2"/>
          <p:cNvSpPr/>
          <p:nvPr/>
        </p:nvSpPr>
        <p:spPr>
          <a:xfrm>
            <a:off x="406574" y="3569233"/>
            <a:ext cx="11302822" cy="2677656"/>
          </a:xfrm>
          <a:prstGeom prst="rect">
            <a:avLst/>
          </a:prstGeom>
        </p:spPr>
        <p:txBody>
          <a:bodyPr>
            <a:spAutoFit/>
          </a:bodyPr>
          <a:lstStyle/>
          <a:p>
            <a:pPr>
              <a:lnSpc>
                <a:spcPct val="150000"/>
              </a:lnSpc>
            </a:pPr>
            <a:r>
              <a:rPr lang="en-US" altLang="zh-CN" sz="2800" b="1" kern="100" dirty="0">
                <a:solidFill>
                  <a:srgbClr val="00B050"/>
                </a:solidFill>
                <a:latin typeface="Times New Roman"/>
                <a:ea typeface="微软雅黑"/>
                <a:cs typeface="Times New Roman"/>
              </a:rPr>
              <a:t>4.</a:t>
            </a:r>
            <a:r>
              <a:rPr lang="zh-CN" altLang="zh-CN" sz="2800" b="1" kern="100" dirty="0">
                <a:solidFill>
                  <a:srgbClr val="00B050"/>
                </a:solidFill>
                <a:latin typeface="Times New Roman"/>
                <a:ea typeface="微软雅黑"/>
                <a:cs typeface="Times New Roman"/>
              </a:rPr>
              <a:t>三人行，必有我师焉。</a:t>
            </a:r>
            <a:r>
              <a:rPr lang="en-US" altLang="zh-CN" sz="2800" b="1" kern="100" dirty="0">
                <a:solidFill>
                  <a:srgbClr val="00B050"/>
                </a:solidFill>
                <a:latin typeface="Times New Roman"/>
                <a:ea typeface="微软雅黑"/>
                <a:cs typeface="Times New Roman"/>
              </a:rPr>
              <a:t>——</a:t>
            </a:r>
            <a:r>
              <a:rPr lang="zh-CN" altLang="zh-CN" sz="2800" b="1" kern="100" dirty="0">
                <a:solidFill>
                  <a:srgbClr val="00B050"/>
                </a:solidFill>
                <a:latin typeface="Times New Roman"/>
                <a:ea typeface="微软雅黑"/>
                <a:cs typeface="Times New Roman"/>
              </a:rPr>
              <a:t>《论语</a:t>
            </a:r>
            <a:r>
              <a:rPr lang="en-US" altLang="zh-CN" sz="2800" b="1" kern="100" dirty="0">
                <a:solidFill>
                  <a:srgbClr val="00B050"/>
                </a:solidFill>
                <a:latin typeface="Times New Roman"/>
                <a:ea typeface="微软雅黑"/>
                <a:cs typeface="Times New Roman"/>
              </a:rPr>
              <a:t>·</a:t>
            </a:r>
            <a:r>
              <a:rPr lang="zh-CN" altLang="zh-CN" sz="2800" b="1" kern="100" dirty="0">
                <a:solidFill>
                  <a:srgbClr val="00B050"/>
                </a:solidFill>
                <a:latin typeface="Times New Roman"/>
                <a:ea typeface="微软雅黑"/>
                <a:cs typeface="Times New Roman"/>
              </a:rPr>
              <a:t>述而》</a:t>
            </a:r>
          </a:p>
          <a:p>
            <a:pPr>
              <a:lnSpc>
                <a:spcPct val="150000"/>
              </a:lnSpc>
            </a:pPr>
            <a:r>
              <a:rPr lang="zh-CN" altLang="zh-CN" sz="2800" b="1" kern="100" dirty="0">
                <a:solidFill>
                  <a:srgbClr val="E36C0A"/>
                </a:solidFill>
                <a:latin typeface="Times New Roman"/>
                <a:ea typeface="微软雅黑"/>
                <a:cs typeface="Times New Roman"/>
              </a:rPr>
              <a:t>赏读：</a:t>
            </a:r>
            <a:r>
              <a:rPr lang="zh-CN" altLang="zh-CN" sz="2800" kern="100" dirty="0">
                <a:solidFill>
                  <a:schemeClr val="tx1">
                    <a:lumMod val="75000"/>
                    <a:lumOff val="25000"/>
                  </a:schemeClr>
                </a:solidFill>
                <a:latin typeface="Times New Roman"/>
                <a:ea typeface="微软雅黑"/>
                <a:cs typeface="Times New Roman"/>
              </a:rPr>
              <a:t>三个人同路走，其中必定有可以当我的师长的人。人人都有相对的技能和特长，有值得我学习的地方，只要虚心向别人学习，一定能找到可以教自己的老师。</a:t>
            </a:r>
            <a:endParaRPr lang="zh-CN" altLang="zh-CN" sz="1050" kern="100" dirty="0">
              <a:solidFill>
                <a:schemeClr val="tx1">
                  <a:lumMod val="75000"/>
                  <a:lumOff val="25000"/>
                </a:schemeClr>
              </a:solidFill>
              <a:effectLst/>
              <a:latin typeface="宋体"/>
              <a:cs typeface="Courier New"/>
            </a:endParaRPr>
          </a:p>
        </p:txBody>
      </p:sp>
      <p:grpSp>
        <p:nvGrpSpPr>
          <p:cNvPr id="5" name="组合 4"/>
          <p:cNvGrpSpPr/>
          <p:nvPr/>
        </p:nvGrpSpPr>
        <p:grpSpPr>
          <a:xfrm rot="5400000">
            <a:off x="11465834" y="5699666"/>
            <a:ext cx="549128" cy="549414"/>
            <a:chOff x="11226607" y="6533712"/>
            <a:chExt cx="360000" cy="360000"/>
          </a:xfrm>
        </p:grpSpPr>
        <p:sp>
          <p:nvSpPr>
            <p:cNvPr id="6" name="椭圆 5">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 name="燕尾形 6">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841374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534" y="549474"/>
            <a:ext cx="4923696" cy="657872"/>
          </a:xfrm>
          <a:prstGeom prst="rect">
            <a:avLst/>
          </a:prstGeom>
          <a:noFill/>
        </p:spPr>
        <p:txBody>
          <a:bodyPr wrap="square" rtlCol="0">
            <a:spAutoFit/>
          </a:bodyPr>
          <a:lstStyle/>
          <a:p>
            <a:pPr>
              <a:lnSpc>
                <a:spcPct val="150000"/>
              </a:lnSpc>
              <a:spcAft>
                <a:spcPts val="0"/>
              </a:spcAft>
            </a:pPr>
            <a:r>
              <a:rPr lang="zh-CN" altLang="en-US" sz="2800" b="1" kern="100" dirty="0">
                <a:solidFill>
                  <a:srgbClr val="00B050"/>
                </a:solidFill>
                <a:latin typeface="Times New Roman"/>
                <a:ea typeface="微软雅黑"/>
                <a:cs typeface="Times New Roman"/>
              </a:rPr>
              <a:t>一、审美视窗</a:t>
            </a:r>
            <a:endParaRPr lang="zh-CN" altLang="zh-CN" sz="1000" kern="100" dirty="0">
              <a:latin typeface="宋体"/>
              <a:cs typeface="Courier New"/>
            </a:endParaRPr>
          </a:p>
        </p:txBody>
      </p:sp>
      <p:sp>
        <p:nvSpPr>
          <p:cNvPr id="8" name="TextBox 7"/>
          <p:cNvSpPr txBox="1"/>
          <p:nvPr/>
        </p:nvSpPr>
        <p:spPr>
          <a:xfrm>
            <a:off x="190550" y="1331762"/>
            <a:ext cx="11609818" cy="657872"/>
          </a:xfrm>
          <a:prstGeom prst="rect">
            <a:avLst/>
          </a:prstGeom>
          <a:noFill/>
        </p:spPr>
        <p:txBody>
          <a:bodyPr wrap="square" rtlCol="0">
            <a:spAutoFit/>
          </a:bodyPr>
          <a:lstStyle/>
          <a:p>
            <a:pPr algn="ctr">
              <a:lnSpc>
                <a:spcPct val="150000"/>
              </a:lnSpc>
              <a:spcAft>
                <a:spcPts val="0"/>
              </a:spcAft>
            </a:pPr>
            <a:r>
              <a:rPr lang="zh-CN" altLang="en-US" sz="2800" b="1" kern="100" dirty="0">
                <a:solidFill>
                  <a:srgbClr val="00B050"/>
                </a:solidFill>
                <a:latin typeface="Times New Roman"/>
                <a:ea typeface="微软雅黑"/>
                <a:cs typeface="Times New Roman"/>
              </a:rPr>
              <a:t>为伟人作传的罗曼</a:t>
            </a:r>
            <a:r>
              <a:rPr lang="en-US" altLang="zh-CN" sz="2800" b="1" kern="100" dirty="0">
                <a:solidFill>
                  <a:srgbClr val="00B050"/>
                </a:solidFill>
                <a:latin typeface="Times New Roman"/>
                <a:ea typeface="微软雅黑"/>
                <a:cs typeface="Times New Roman"/>
              </a:rPr>
              <a:t>•</a:t>
            </a:r>
            <a:r>
              <a:rPr lang="zh-CN" altLang="en-US" sz="2800" b="1" kern="100" dirty="0">
                <a:solidFill>
                  <a:srgbClr val="00B050"/>
                </a:solidFill>
                <a:latin typeface="Times New Roman"/>
                <a:ea typeface="微软雅黑"/>
                <a:cs typeface="Times New Roman"/>
              </a:rPr>
              <a:t>罗兰</a:t>
            </a:r>
            <a:endParaRPr lang="zh-CN" altLang="zh-CN" sz="1050" kern="100" dirty="0">
              <a:latin typeface="宋体"/>
              <a:cs typeface="Courier New"/>
            </a:endParaRPr>
          </a:p>
        </p:txBody>
      </p:sp>
      <p:sp>
        <p:nvSpPr>
          <p:cNvPr id="6" name="TextBox 5"/>
          <p:cNvSpPr txBox="1"/>
          <p:nvPr/>
        </p:nvSpPr>
        <p:spPr>
          <a:xfrm>
            <a:off x="246028" y="2561121"/>
            <a:ext cx="11609818" cy="2677656"/>
          </a:xfrm>
          <a:prstGeom prst="rect">
            <a:avLst/>
          </a:prstGeom>
          <a:noFill/>
        </p:spPr>
        <p:txBody>
          <a:bodyPr wrap="square" rtlCol="0">
            <a:spAutoFit/>
          </a:bodyPr>
          <a:lstStyle/>
          <a:p>
            <a:pPr algn="just">
              <a:lnSpc>
                <a:spcPct val="150000"/>
              </a:lnSpc>
              <a:spcAft>
                <a:spcPts val="0"/>
              </a:spcAft>
            </a:pPr>
            <a:r>
              <a:rPr lang="en-US" altLang="zh-CN" sz="2800" kern="100" dirty="0" smtClean="0">
                <a:solidFill>
                  <a:schemeClr val="tx1">
                    <a:lumMod val="75000"/>
                    <a:lumOff val="25000"/>
                  </a:schemeClr>
                </a:solidFill>
                <a:latin typeface="Times New Roman"/>
                <a:ea typeface="微软雅黑"/>
                <a:cs typeface="Times New Roman"/>
              </a:rPr>
              <a:t>        </a:t>
            </a:r>
            <a:r>
              <a:rPr lang="zh-CN" altLang="zh-CN" sz="2800" kern="100" dirty="0" smtClean="0">
                <a:solidFill>
                  <a:schemeClr val="tx1">
                    <a:lumMod val="75000"/>
                    <a:lumOff val="25000"/>
                  </a:schemeClr>
                </a:solidFill>
                <a:latin typeface="Times New Roman"/>
                <a:ea typeface="微软雅黑"/>
                <a:cs typeface="Times New Roman"/>
              </a:rPr>
              <a:t>罗曼</a:t>
            </a:r>
            <a:r>
              <a:rPr lang="en-US" altLang="zh-CN" sz="2800" kern="100" dirty="0">
                <a:solidFill>
                  <a:schemeClr val="tx1">
                    <a:lumMod val="75000"/>
                    <a:lumOff val="25000"/>
                  </a:schemeClr>
                </a:solidFill>
                <a:latin typeface="Times New Roman"/>
                <a:ea typeface="微软雅黑"/>
                <a:cs typeface="Courier New"/>
              </a:rPr>
              <a:t>·</a:t>
            </a:r>
            <a:r>
              <a:rPr lang="zh-CN" altLang="zh-CN" sz="2800" kern="100" dirty="0">
                <a:solidFill>
                  <a:schemeClr val="tx1">
                    <a:lumMod val="75000"/>
                    <a:lumOff val="25000"/>
                  </a:schemeClr>
                </a:solidFill>
                <a:latin typeface="Times New Roman"/>
                <a:ea typeface="微软雅黑"/>
                <a:cs typeface="Times New Roman"/>
              </a:rPr>
              <a:t>罗兰，这位法国的伟大的作家前三十年的生活里，一直在默默无闻地从事孤独的、没有人知道的崇高的工作，而他五十岁以后的生活却被欧洲热烈争论的这个世界性火炬照得绚丽多彩。在那个时代没有一位艺术家像罗曼</a:t>
            </a:r>
            <a:r>
              <a:rPr lang="en-US" altLang="zh-CN" sz="2800" kern="100" dirty="0">
                <a:solidFill>
                  <a:schemeClr val="tx1">
                    <a:lumMod val="75000"/>
                    <a:lumOff val="25000"/>
                  </a:schemeClr>
                </a:solidFill>
                <a:latin typeface="Times New Roman"/>
                <a:ea typeface="微软雅黑"/>
                <a:cs typeface="Courier New"/>
              </a:rPr>
              <a:t>·</a:t>
            </a:r>
            <a:r>
              <a:rPr lang="zh-CN" altLang="zh-CN" sz="2800" kern="100" dirty="0">
                <a:solidFill>
                  <a:schemeClr val="tx1">
                    <a:lumMod val="75000"/>
                    <a:lumOff val="25000"/>
                  </a:schemeClr>
                </a:solidFill>
                <a:latin typeface="Times New Roman"/>
                <a:ea typeface="微软雅黑"/>
                <a:cs typeface="Times New Roman"/>
              </a:rPr>
              <a:t>罗兰那样无声无息，大公无私，孤立无援地从事着创作。</a:t>
            </a:r>
            <a:endParaRPr lang="zh-CN" altLang="zh-CN" sz="1050" kern="100" dirty="0">
              <a:solidFill>
                <a:schemeClr val="tx1">
                  <a:lumMod val="75000"/>
                  <a:lumOff val="25000"/>
                </a:schemeClr>
              </a:solidFill>
              <a:effectLst/>
              <a:latin typeface="宋体"/>
              <a:cs typeface="Courier New"/>
            </a:endParaRPr>
          </a:p>
        </p:txBody>
      </p:sp>
      <p:sp>
        <p:nvSpPr>
          <p:cNvPr id="11" name="矩形 10"/>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23934" y="0"/>
            <a:ext cx="11879380" cy="523220"/>
          </a:xfrm>
          <a:prstGeom prst="rect">
            <a:avLst/>
          </a:prstGeom>
        </p:spPr>
        <p:txBody>
          <a:bodyPr>
            <a:spAutoFit/>
          </a:bodyPr>
          <a:lstStyle/>
          <a:p>
            <a:pPr lvl="0">
              <a:defRPr/>
            </a:pPr>
            <a:r>
              <a:rPr lang="zh-CN" altLang="en-US" sz="2800" b="1" kern="0" dirty="0" smtClean="0">
                <a:latin typeface="微软雅黑" pitchFamily="34" charset="-122"/>
                <a:ea typeface="微软雅黑" pitchFamily="34" charset="-122"/>
              </a:rPr>
              <a:t>自主积累 </a:t>
            </a:r>
            <a:r>
              <a:rPr lang="zh-CN" altLang="en-US" sz="2800" b="1" kern="0" dirty="0" smtClean="0">
                <a:solidFill>
                  <a:prstClr val="black">
                    <a:lumMod val="65000"/>
                    <a:lumOff val="35000"/>
                  </a:prstClr>
                </a:solidFill>
                <a:latin typeface="微软雅黑" pitchFamily="34" charset="-122"/>
                <a:ea typeface="微软雅黑" pitchFamily="34" charset="-122"/>
              </a:rPr>
              <a:t>       </a:t>
            </a:r>
            <a:r>
              <a:rPr lang="en-US" altLang="zh-CN" sz="2800" b="1" kern="0" dirty="0" smtClean="0">
                <a:solidFill>
                  <a:prstClr val="black">
                    <a:lumMod val="65000"/>
                    <a:lumOff val="35000"/>
                  </a:prst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博</a:t>
            </a:r>
            <a:r>
              <a:rPr lang="zh-CN" altLang="en-US" sz="2800" kern="0" dirty="0">
                <a:solidFill>
                  <a:schemeClr val="tx1">
                    <a:lumMod val="75000"/>
                    <a:lumOff val="25000"/>
                  </a:schemeClr>
                </a:solidFill>
                <a:latin typeface="微软雅黑" pitchFamily="34" charset="-122"/>
                <a:ea typeface="微软雅黑" pitchFamily="34" charset="-122"/>
              </a:rPr>
              <a:t>观而约取，厚积而薄发</a:t>
            </a:r>
          </a:p>
        </p:txBody>
      </p:sp>
    </p:spTree>
    <p:extLst>
      <p:ext uri="{BB962C8B-B14F-4D97-AF65-F5344CB8AC3E}">
        <p14:creationId xmlns:p14="http://schemas.microsoft.com/office/powerpoint/2010/main" val="6624271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6190" y="147143"/>
            <a:ext cx="11494869" cy="6093976"/>
          </a:xfrm>
          <a:prstGeom prst="rect">
            <a:avLst/>
          </a:prstGeom>
          <a:noFill/>
        </p:spPr>
        <p:txBody>
          <a:bodyPr wrap="square" rtlCol="0">
            <a:spAutoFit/>
          </a:bodyPr>
          <a:lstStyle/>
          <a:p>
            <a:pPr algn="just">
              <a:lnSpc>
                <a:spcPct val="150000"/>
              </a:lnSpc>
              <a:spcAft>
                <a:spcPts val="0"/>
              </a:spcAft>
            </a:pPr>
            <a:r>
              <a:rPr lang="en-US" altLang="zh-CN" sz="2600" kern="100" dirty="0" smtClean="0">
                <a:solidFill>
                  <a:schemeClr val="tx1">
                    <a:lumMod val="75000"/>
                    <a:lumOff val="25000"/>
                  </a:schemeClr>
                </a:solidFill>
                <a:latin typeface="Times New Roman"/>
                <a:ea typeface="微软雅黑"/>
                <a:cs typeface="Times New Roman"/>
              </a:rPr>
              <a:t>        </a:t>
            </a:r>
            <a:r>
              <a:rPr lang="zh-CN" altLang="zh-CN" sz="2600" kern="100" dirty="0" smtClean="0">
                <a:solidFill>
                  <a:schemeClr val="tx1">
                    <a:lumMod val="75000"/>
                    <a:lumOff val="25000"/>
                  </a:schemeClr>
                </a:solidFill>
                <a:latin typeface="Times New Roman"/>
                <a:ea typeface="微软雅黑"/>
                <a:cs typeface="Times New Roman"/>
              </a:rPr>
              <a:t>他</a:t>
            </a:r>
            <a:r>
              <a:rPr lang="zh-CN" altLang="zh-CN" sz="2600" kern="100" dirty="0">
                <a:solidFill>
                  <a:schemeClr val="tx1">
                    <a:lumMod val="75000"/>
                    <a:lumOff val="25000"/>
                  </a:schemeClr>
                </a:solidFill>
                <a:latin typeface="Times New Roman"/>
                <a:ea typeface="微软雅黑"/>
                <a:cs typeface="Times New Roman"/>
              </a:rPr>
              <a:t>的童年是在战败的阴影下度过的，从小便对俄国文豪托尔斯泰和法国文豪雨果崇拜，让他的童年不再感受到弥漫在周围腐败颓废的空气。在他的青年时代里，为使意志消沉的法国人民重新振作起来，他从天涯海角和飘渺的过去，理解了人类最原始的语言</a:t>
            </a:r>
            <a:r>
              <a:rPr lang="en-US" altLang="zh-CN" sz="2600" kern="100" dirty="0">
                <a:solidFill>
                  <a:schemeClr val="tx1">
                    <a:lumMod val="75000"/>
                    <a:lumOff val="25000"/>
                  </a:schemeClr>
                </a:solidFill>
                <a:latin typeface="Times New Roman"/>
                <a:ea typeface="微软雅黑"/>
                <a:cs typeface="Courier New"/>
              </a:rPr>
              <a:t>——</a:t>
            </a:r>
            <a:r>
              <a:rPr lang="zh-CN" altLang="zh-CN" sz="2600" kern="100" dirty="0">
                <a:solidFill>
                  <a:schemeClr val="tx1">
                    <a:lumMod val="75000"/>
                    <a:lumOff val="25000"/>
                  </a:schemeClr>
                </a:solidFill>
                <a:latin typeface="Times New Roman"/>
                <a:ea typeface="微软雅黑"/>
                <a:cs typeface="Times New Roman"/>
              </a:rPr>
              <a:t>音乐。德国音乐像涓涓的细流，犹如甘露滋润了他干枯的心田。莫扎特和贝多芬的爱情、欢乐、痛苦、梦想、追求就成了他的七情六欲。他和法国人民息息相通，他的情感代表了法国人民郁郁沉积的情感。就这样，当他处于忧虑和绝望的危急时刻，音乐重新燃起了他心中永恒的生命的火焰，罗曼</a:t>
            </a:r>
            <a:r>
              <a:rPr lang="en-US" altLang="zh-CN" sz="2600" kern="100" dirty="0">
                <a:solidFill>
                  <a:schemeClr val="tx1">
                    <a:lumMod val="75000"/>
                    <a:lumOff val="25000"/>
                  </a:schemeClr>
                </a:solidFill>
                <a:latin typeface="Times New Roman"/>
                <a:ea typeface="微软雅黑"/>
                <a:cs typeface="Courier New"/>
              </a:rPr>
              <a:t>·</a:t>
            </a:r>
            <a:r>
              <a:rPr lang="zh-CN" altLang="zh-CN" sz="2600" kern="100" dirty="0">
                <a:solidFill>
                  <a:schemeClr val="tx1">
                    <a:lumMod val="75000"/>
                    <a:lumOff val="25000"/>
                  </a:schemeClr>
                </a:solidFill>
                <a:latin typeface="Times New Roman"/>
                <a:ea typeface="微软雅黑"/>
                <a:cs typeface="Times New Roman"/>
              </a:rPr>
              <a:t>罗兰也许天生就要与各种语言进行心与心的交流，他的悟性摆脱了城市、民族和时代、国界的狭隘框框的束缚。这个充满稚气的孩子，很早就读懂了莎士比亚的人生和作品，似乎那个宇宙的所有的灵魂都归他支配似的。</a:t>
            </a:r>
            <a:endParaRPr lang="zh-CN" altLang="zh-CN" sz="2600" kern="100" dirty="0">
              <a:solidFill>
                <a:schemeClr val="tx1">
                  <a:lumMod val="75000"/>
                  <a:lumOff val="25000"/>
                </a:schemeClr>
              </a:solidFill>
              <a:effectLst/>
              <a:latin typeface="宋体"/>
              <a:cs typeface="Courier New"/>
            </a:endParaRPr>
          </a:p>
        </p:txBody>
      </p:sp>
    </p:spTree>
    <p:extLst>
      <p:ext uri="{BB962C8B-B14F-4D97-AF65-F5344CB8AC3E}">
        <p14:creationId xmlns:p14="http://schemas.microsoft.com/office/powerpoint/2010/main" val="40310613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6190" y="549474"/>
            <a:ext cx="11494869" cy="5262979"/>
          </a:xfrm>
          <a:prstGeom prst="rect">
            <a:avLst/>
          </a:prstGeom>
          <a:noFill/>
        </p:spPr>
        <p:txBody>
          <a:bodyPr wrap="square" rtlCol="0">
            <a:spAutoFit/>
          </a:bodyPr>
          <a:lstStyle/>
          <a:p>
            <a:pPr algn="just">
              <a:lnSpc>
                <a:spcPct val="150000"/>
              </a:lnSpc>
              <a:spcAft>
                <a:spcPts val="0"/>
              </a:spcAft>
            </a:pPr>
            <a:r>
              <a:rPr lang="en-US" altLang="zh-CN" sz="2800" kern="100" dirty="0" smtClean="0">
                <a:solidFill>
                  <a:schemeClr val="tx1">
                    <a:lumMod val="75000"/>
                    <a:lumOff val="25000"/>
                  </a:schemeClr>
                </a:solidFill>
                <a:latin typeface="Times New Roman"/>
                <a:ea typeface="微软雅黑"/>
                <a:cs typeface="Times New Roman"/>
              </a:rPr>
              <a:t>        </a:t>
            </a:r>
            <a:r>
              <a:rPr lang="zh-CN" altLang="zh-CN" sz="2800" kern="100" dirty="0" smtClean="0">
                <a:solidFill>
                  <a:schemeClr val="tx1">
                    <a:lumMod val="75000"/>
                    <a:lumOff val="25000"/>
                  </a:schemeClr>
                </a:solidFill>
                <a:latin typeface="Times New Roman"/>
                <a:ea typeface="微软雅黑"/>
                <a:cs typeface="Times New Roman"/>
              </a:rPr>
              <a:t>由于接触</a:t>
            </a:r>
            <a:r>
              <a:rPr lang="zh-CN" altLang="zh-CN" sz="2800" kern="100" dirty="0">
                <a:solidFill>
                  <a:schemeClr val="tx1">
                    <a:lumMod val="75000"/>
                    <a:lumOff val="25000"/>
                  </a:schemeClr>
                </a:solidFill>
                <a:latin typeface="Times New Roman"/>
                <a:ea typeface="微软雅黑"/>
                <a:cs typeface="Times New Roman"/>
              </a:rPr>
              <a:t>到了贝多芬和莎士比亚，他从童年到少年及成年，一直用那双渴慕的目光注视着这些伟人。他很早就意识到那种通常只有成年人才具有的责任感。</a:t>
            </a:r>
            <a:endParaRPr lang="zh-CN" altLang="zh-CN" sz="1050" kern="100" dirty="0">
              <a:solidFill>
                <a:schemeClr val="tx1">
                  <a:lumMod val="75000"/>
                  <a:lumOff val="25000"/>
                </a:schemeClr>
              </a:solidFill>
              <a:latin typeface="宋体"/>
              <a:cs typeface="Courier New"/>
            </a:endParaRPr>
          </a:p>
          <a:p>
            <a:pPr algn="just">
              <a:lnSpc>
                <a:spcPct val="150000"/>
              </a:lnSpc>
              <a:spcAft>
                <a:spcPts val="0"/>
              </a:spcAft>
            </a:pPr>
            <a:r>
              <a:rPr lang="en-US" altLang="zh-CN" sz="2800" kern="100" dirty="0" smtClean="0">
                <a:solidFill>
                  <a:schemeClr val="tx1">
                    <a:lumMod val="75000"/>
                    <a:lumOff val="25000"/>
                  </a:schemeClr>
                </a:solidFill>
                <a:latin typeface="Times New Roman"/>
                <a:ea typeface="微软雅黑"/>
                <a:cs typeface="Times New Roman"/>
              </a:rPr>
              <a:t>        </a:t>
            </a:r>
            <a:r>
              <a:rPr lang="zh-CN" altLang="zh-CN" sz="2800" kern="100" dirty="0" smtClean="0">
                <a:solidFill>
                  <a:schemeClr val="tx1">
                    <a:lumMod val="75000"/>
                    <a:lumOff val="25000"/>
                  </a:schemeClr>
                </a:solidFill>
                <a:latin typeface="Times New Roman"/>
                <a:ea typeface="微软雅黑"/>
                <a:cs typeface="Times New Roman"/>
              </a:rPr>
              <a:t>其间</a:t>
            </a:r>
            <a:r>
              <a:rPr lang="zh-CN" altLang="zh-CN" sz="2800" kern="100" dirty="0">
                <a:solidFill>
                  <a:schemeClr val="tx1">
                    <a:lumMod val="75000"/>
                    <a:lumOff val="25000"/>
                  </a:schemeClr>
                </a:solidFill>
                <a:latin typeface="Times New Roman"/>
                <a:ea typeface="微软雅黑"/>
                <a:cs typeface="Times New Roman"/>
              </a:rPr>
              <a:t>，他远离法国文艺界达十年之久，他隐居起来从事创作，埋头苦干了十年，然后破茧而出，创造了一部充满力量且深受鼓舞的巨著</a:t>
            </a:r>
            <a:r>
              <a:rPr lang="en-US" altLang="zh-CN" sz="2800" kern="100" dirty="0">
                <a:solidFill>
                  <a:schemeClr val="tx1">
                    <a:lumMod val="75000"/>
                    <a:lumOff val="25000"/>
                  </a:schemeClr>
                </a:solidFill>
                <a:latin typeface="Times New Roman"/>
                <a:ea typeface="微软雅黑"/>
                <a:cs typeface="Courier New"/>
              </a:rPr>
              <a:t>——</a:t>
            </a:r>
            <a:r>
              <a:rPr lang="zh-CN" altLang="zh-CN" sz="2800" kern="100" dirty="0">
                <a:solidFill>
                  <a:schemeClr val="tx1">
                    <a:lumMod val="75000"/>
                    <a:lumOff val="25000"/>
                  </a:schemeClr>
                </a:solidFill>
                <a:latin typeface="Times New Roman"/>
                <a:ea typeface="微软雅黑"/>
                <a:cs typeface="Times New Roman"/>
              </a:rPr>
              <a:t>《约翰</a:t>
            </a:r>
            <a:r>
              <a:rPr lang="en-US" altLang="zh-CN" sz="2800" kern="100" dirty="0">
                <a:solidFill>
                  <a:schemeClr val="tx1">
                    <a:lumMod val="75000"/>
                    <a:lumOff val="25000"/>
                  </a:schemeClr>
                </a:solidFill>
                <a:latin typeface="Times New Roman"/>
                <a:ea typeface="微软雅黑"/>
                <a:cs typeface="Courier New"/>
              </a:rPr>
              <a:t>·</a:t>
            </a:r>
            <a:r>
              <a:rPr lang="zh-CN" altLang="zh-CN" sz="2800" kern="100" dirty="0">
                <a:solidFill>
                  <a:schemeClr val="tx1">
                    <a:lumMod val="75000"/>
                    <a:lumOff val="25000"/>
                  </a:schemeClr>
                </a:solidFill>
                <a:latin typeface="Times New Roman"/>
                <a:ea typeface="微软雅黑"/>
                <a:cs typeface="Times New Roman"/>
              </a:rPr>
              <a:t>克里斯朵夫》。在他的内心永远是自由的。不管什么都不能动摇他的理想主义。这倒极符合法国人民的浪漫情调，对于他而言，生活和奋斗中经历的种种理想幻灭，不过是他的一场人生经历</a:t>
            </a:r>
            <a:r>
              <a:rPr lang="zh-CN" altLang="zh-CN" sz="2800" kern="100" dirty="0" smtClean="0">
                <a:solidFill>
                  <a:schemeClr val="tx1">
                    <a:lumMod val="75000"/>
                    <a:lumOff val="25000"/>
                  </a:schemeClr>
                </a:solidFill>
                <a:latin typeface="Times New Roman"/>
                <a:ea typeface="微软雅黑"/>
                <a:cs typeface="Times New Roman"/>
              </a:rPr>
              <a:t>。</a:t>
            </a:r>
            <a:endParaRPr lang="zh-CN" altLang="zh-CN" sz="1050" kern="100" dirty="0">
              <a:solidFill>
                <a:schemeClr val="tx1">
                  <a:lumMod val="75000"/>
                  <a:lumOff val="25000"/>
                </a:schemeClr>
              </a:solidFill>
              <a:latin typeface="宋体"/>
              <a:cs typeface="Courier New"/>
            </a:endParaRPr>
          </a:p>
        </p:txBody>
      </p:sp>
    </p:spTree>
    <p:extLst>
      <p:ext uri="{BB962C8B-B14F-4D97-AF65-F5344CB8AC3E}">
        <p14:creationId xmlns:p14="http://schemas.microsoft.com/office/powerpoint/2010/main" val="41853283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6190" y="549474"/>
            <a:ext cx="11494869" cy="5262979"/>
          </a:xfrm>
          <a:prstGeom prst="rect">
            <a:avLst/>
          </a:prstGeom>
          <a:noFill/>
        </p:spPr>
        <p:txBody>
          <a:bodyPr wrap="square" rtlCol="0">
            <a:spAutoFit/>
          </a:bodyPr>
          <a:lstStyle/>
          <a:p>
            <a:pPr lvl="0" algn="just">
              <a:lnSpc>
                <a:spcPct val="150000"/>
              </a:lnSpc>
            </a:pPr>
            <a:r>
              <a:rPr lang="en-US" altLang="zh-CN" sz="2800" kern="100" dirty="0" smtClean="0">
                <a:solidFill>
                  <a:schemeClr val="tx1">
                    <a:lumMod val="75000"/>
                    <a:lumOff val="25000"/>
                  </a:schemeClr>
                </a:solidFill>
                <a:latin typeface="Times New Roman"/>
                <a:ea typeface="微软雅黑"/>
                <a:cs typeface="Times New Roman"/>
              </a:rPr>
              <a:t>        </a:t>
            </a:r>
            <a:r>
              <a:rPr lang="zh-CN" altLang="zh-CN" sz="2800" kern="100" dirty="0" smtClean="0">
                <a:solidFill>
                  <a:schemeClr val="tx1">
                    <a:lumMod val="75000"/>
                    <a:lumOff val="25000"/>
                  </a:schemeClr>
                </a:solidFill>
                <a:latin typeface="Times New Roman"/>
                <a:ea typeface="微软雅黑"/>
                <a:cs typeface="Times New Roman"/>
              </a:rPr>
              <a:t>这</a:t>
            </a:r>
            <a:r>
              <a:rPr lang="zh-CN" altLang="zh-CN" sz="2800" kern="100" dirty="0">
                <a:solidFill>
                  <a:schemeClr val="tx1">
                    <a:lumMod val="75000"/>
                    <a:lumOff val="25000"/>
                  </a:schemeClr>
                </a:solidFill>
                <a:latin typeface="Times New Roman"/>
                <a:ea typeface="微软雅黑"/>
                <a:cs typeface="Times New Roman"/>
              </a:rPr>
              <a:t>位勇士为了法国、欧洲的解放，直到</a:t>
            </a:r>
            <a:r>
              <a:rPr lang="en-US" altLang="zh-CN" sz="2800" kern="100" dirty="0">
                <a:solidFill>
                  <a:schemeClr val="tx1">
                    <a:lumMod val="75000"/>
                    <a:lumOff val="25000"/>
                  </a:schemeClr>
                </a:solidFill>
                <a:latin typeface="Times New Roman"/>
                <a:ea typeface="微软雅黑"/>
                <a:cs typeface="Courier New"/>
              </a:rPr>
              <a:t>1914</a:t>
            </a:r>
            <a:r>
              <a:rPr lang="zh-CN" altLang="zh-CN" sz="2800" kern="100" dirty="0">
                <a:solidFill>
                  <a:schemeClr val="tx1">
                    <a:lumMod val="75000"/>
                    <a:lumOff val="25000"/>
                  </a:schemeClr>
                </a:solidFill>
                <a:latin typeface="Times New Roman"/>
                <a:ea typeface="微软雅黑"/>
                <a:cs typeface="Times New Roman"/>
              </a:rPr>
              <a:t>年他的存在才被世界接受。他的生活不属于自己，而是属于整个世界，他的生平成了一部史书。他的任何一篇文章和书信都是一篇宣言。当他心爱的理想</a:t>
            </a:r>
            <a:r>
              <a:rPr lang="en-US" altLang="zh-CN" sz="2800" kern="100" dirty="0">
                <a:solidFill>
                  <a:schemeClr val="tx1">
                    <a:lumMod val="75000"/>
                    <a:lumOff val="25000"/>
                  </a:schemeClr>
                </a:solidFill>
                <a:latin typeface="宋体"/>
                <a:ea typeface="微软雅黑"/>
                <a:cs typeface="Times New Roman"/>
              </a:rPr>
              <a:t>“</a:t>
            </a:r>
            <a:r>
              <a:rPr lang="zh-CN" altLang="zh-CN" sz="2800" kern="100" dirty="0">
                <a:solidFill>
                  <a:schemeClr val="tx1">
                    <a:lumMod val="75000"/>
                    <a:lumOff val="25000"/>
                  </a:schemeClr>
                </a:solidFill>
                <a:latin typeface="Times New Roman"/>
                <a:ea typeface="微软雅黑"/>
                <a:cs typeface="Times New Roman"/>
              </a:rPr>
              <a:t>欧洲联合</a:t>
            </a:r>
            <a:r>
              <a:rPr lang="en-US" altLang="zh-CN" sz="2800" kern="100" dirty="0">
                <a:solidFill>
                  <a:schemeClr val="tx1">
                    <a:lumMod val="75000"/>
                    <a:lumOff val="25000"/>
                  </a:schemeClr>
                </a:solidFill>
                <a:latin typeface="宋体"/>
                <a:ea typeface="微软雅黑"/>
                <a:cs typeface="Times New Roman"/>
              </a:rPr>
              <a:t>”</a:t>
            </a:r>
            <a:r>
              <a:rPr lang="zh-CN" altLang="zh-CN" sz="2800" kern="100" dirty="0">
                <a:solidFill>
                  <a:schemeClr val="tx1">
                    <a:lumMod val="75000"/>
                    <a:lumOff val="25000"/>
                  </a:schemeClr>
                </a:solidFill>
                <a:latin typeface="Times New Roman"/>
                <a:ea typeface="微软雅黑"/>
                <a:cs typeface="Times New Roman"/>
              </a:rPr>
              <a:t>受到毁灭的威胁时，他走出了孤独的生活环境，来到了光天化日之下，他成了时代的风云儿</a:t>
            </a:r>
            <a:r>
              <a:rPr lang="zh-CN" altLang="zh-CN" sz="2800" kern="100" dirty="0" smtClean="0">
                <a:solidFill>
                  <a:schemeClr val="tx1">
                    <a:lumMod val="75000"/>
                    <a:lumOff val="25000"/>
                  </a:schemeClr>
                </a:solidFill>
                <a:latin typeface="Times New Roman"/>
                <a:ea typeface="微软雅黑"/>
                <a:cs typeface="Times New Roman"/>
              </a:rPr>
              <a:t>。</a:t>
            </a:r>
            <a:endParaRPr lang="en-US" altLang="zh-CN" sz="2800" kern="100" dirty="0" smtClean="0">
              <a:solidFill>
                <a:schemeClr val="tx1">
                  <a:lumMod val="75000"/>
                  <a:lumOff val="25000"/>
                </a:schemeClr>
              </a:solidFill>
              <a:latin typeface="Times New Roman"/>
              <a:ea typeface="微软雅黑"/>
              <a:cs typeface="Times New Roman"/>
            </a:endParaRPr>
          </a:p>
          <a:p>
            <a:pPr algn="just">
              <a:lnSpc>
                <a:spcPct val="150000"/>
              </a:lnSpc>
              <a:spcAft>
                <a:spcPts val="0"/>
              </a:spcAft>
            </a:pPr>
            <a:r>
              <a:rPr lang="en-US" altLang="zh-CN" sz="2800" kern="100" dirty="0" smtClean="0">
                <a:solidFill>
                  <a:schemeClr val="tx1">
                    <a:lumMod val="75000"/>
                    <a:lumOff val="25000"/>
                  </a:schemeClr>
                </a:solidFill>
                <a:latin typeface="Times New Roman"/>
                <a:ea typeface="微软雅黑"/>
                <a:cs typeface="Times New Roman"/>
              </a:rPr>
              <a:t>        </a:t>
            </a:r>
            <a:r>
              <a:rPr lang="zh-CN" altLang="zh-CN" sz="2800" kern="100" dirty="0" smtClean="0">
                <a:solidFill>
                  <a:schemeClr val="tx1">
                    <a:lumMod val="75000"/>
                    <a:lumOff val="25000"/>
                  </a:schemeClr>
                </a:solidFill>
                <a:latin typeface="Times New Roman"/>
                <a:ea typeface="微软雅黑"/>
                <a:cs typeface="Times New Roman"/>
              </a:rPr>
              <a:t>今天</a:t>
            </a:r>
            <a:r>
              <a:rPr lang="zh-CN" altLang="zh-CN" sz="2800" kern="100" dirty="0">
                <a:solidFill>
                  <a:schemeClr val="tx1">
                    <a:lumMod val="75000"/>
                    <a:lumOff val="25000"/>
                  </a:schemeClr>
                </a:solidFill>
                <a:latin typeface="Times New Roman"/>
                <a:ea typeface="微软雅黑"/>
                <a:cs typeface="Times New Roman"/>
              </a:rPr>
              <a:t>我们心中的罗曼</a:t>
            </a:r>
            <a:r>
              <a:rPr lang="en-US" altLang="zh-CN" sz="2800" kern="100" dirty="0">
                <a:solidFill>
                  <a:schemeClr val="tx1">
                    <a:lumMod val="75000"/>
                    <a:lumOff val="25000"/>
                  </a:schemeClr>
                </a:solidFill>
                <a:latin typeface="Times New Roman"/>
                <a:ea typeface="微软雅黑"/>
                <a:cs typeface="Courier New"/>
              </a:rPr>
              <a:t>·</a:t>
            </a:r>
            <a:r>
              <a:rPr lang="zh-CN" altLang="zh-CN" sz="2800" kern="100" dirty="0">
                <a:solidFill>
                  <a:schemeClr val="tx1">
                    <a:lumMod val="75000"/>
                    <a:lumOff val="25000"/>
                  </a:schemeClr>
                </a:solidFill>
                <a:latin typeface="Times New Roman"/>
                <a:ea typeface="微软雅黑"/>
                <a:cs typeface="Times New Roman"/>
              </a:rPr>
              <a:t>罗兰已经不再是一位作家，一位诗人，一位艺术家，他不属于他自己，他是上个世纪灾难深重的欧洲的喉舌，又是我们这个世界良心的中心</a:t>
            </a:r>
            <a:r>
              <a:rPr lang="zh-CN" altLang="zh-CN" sz="2800" kern="100" dirty="0" smtClean="0">
                <a:solidFill>
                  <a:schemeClr val="tx1">
                    <a:lumMod val="75000"/>
                    <a:lumOff val="25000"/>
                  </a:schemeClr>
                </a:solidFill>
                <a:latin typeface="Times New Roman"/>
                <a:ea typeface="微软雅黑"/>
                <a:cs typeface="Times New Roman"/>
              </a:rPr>
              <a:t>。</a:t>
            </a:r>
            <a:endParaRPr lang="zh-CN" altLang="zh-CN" sz="2800" kern="100" dirty="0">
              <a:solidFill>
                <a:schemeClr val="tx1">
                  <a:lumMod val="75000"/>
                  <a:lumOff val="25000"/>
                </a:schemeClr>
              </a:solidFill>
              <a:latin typeface="宋体"/>
              <a:cs typeface="Courier New"/>
            </a:endParaRPr>
          </a:p>
        </p:txBody>
      </p:sp>
    </p:spTree>
    <p:extLst>
      <p:ext uri="{BB962C8B-B14F-4D97-AF65-F5344CB8AC3E}">
        <p14:creationId xmlns:p14="http://schemas.microsoft.com/office/powerpoint/2010/main" val="9787876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8715" y="261442"/>
            <a:ext cx="11609818" cy="5909310"/>
          </a:xfrm>
          <a:prstGeom prst="rect">
            <a:avLst/>
          </a:prstGeom>
          <a:noFill/>
        </p:spPr>
        <p:txBody>
          <a:bodyPr wrap="square" rtlCol="0">
            <a:spAutoFit/>
          </a:bodyPr>
          <a:lstStyle/>
          <a:p>
            <a:pPr algn="just">
              <a:lnSpc>
                <a:spcPct val="150000"/>
              </a:lnSpc>
              <a:spcAft>
                <a:spcPts val="0"/>
              </a:spcAft>
            </a:pPr>
            <a:r>
              <a:rPr lang="en-US" altLang="zh-CN" sz="2800" b="1" kern="100" dirty="0" smtClean="0">
                <a:solidFill>
                  <a:srgbClr val="00B050"/>
                </a:solidFill>
                <a:latin typeface="Times New Roman"/>
                <a:ea typeface="微软雅黑"/>
                <a:cs typeface="Times New Roman"/>
              </a:rPr>
              <a:t>注</a:t>
            </a:r>
            <a:r>
              <a:rPr lang="en-US" altLang="zh-CN" sz="2800" kern="100" dirty="0">
                <a:latin typeface="微软雅黑"/>
                <a:ea typeface="微软雅黑"/>
                <a:cs typeface="Times New Roman"/>
              </a:rPr>
              <a:t>　</a:t>
            </a:r>
            <a:r>
              <a:rPr lang="en-US" altLang="zh-CN" sz="2800" kern="100" dirty="0" err="1">
                <a:solidFill>
                  <a:schemeClr val="tx1">
                    <a:lumMod val="75000"/>
                    <a:lumOff val="25000"/>
                  </a:schemeClr>
                </a:solidFill>
                <a:latin typeface="微软雅黑"/>
                <a:ea typeface="微软雅黑"/>
                <a:cs typeface="Times New Roman"/>
              </a:rPr>
              <a:t>罗曼</a:t>
            </a:r>
            <a:r>
              <a:rPr lang="en-US" altLang="zh-CN" sz="2800" kern="100" dirty="0" err="1">
                <a:solidFill>
                  <a:schemeClr val="tx1">
                    <a:lumMod val="75000"/>
                    <a:lumOff val="25000"/>
                  </a:schemeClr>
                </a:solidFill>
                <a:latin typeface="Times New Roman"/>
                <a:ea typeface="微软雅黑"/>
                <a:cs typeface="Courier New"/>
              </a:rPr>
              <a:t>·</a:t>
            </a:r>
            <a:r>
              <a:rPr lang="en-US" altLang="zh-CN" sz="2800" kern="100" dirty="0" err="1">
                <a:solidFill>
                  <a:schemeClr val="tx1">
                    <a:lumMod val="75000"/>
                    <a:lumOff val="25000"/>
                  </a:schemeClr>
                </a:solidFill>
                <a:latin typeface="微软雅黑"/>
                <a:ea typeface="微软雅黑"/>
                <a:cs typeface="Times New Roman"/>
              </a:rPr>
              <a:t>罗兰</a:t>
            </a:r>
            <a:r>
              <a:rPr lang="en-US" altLang="zh-CN" sz="2800" kern="100" dirty="0">
                <a:solidFill>
                  <a:schemeClr val="tx1">
                    <a:lumMod val="75000"/>
                    <a:lumOff val="25000"/>
                  </a:schemeClr>
                </a:solidFill>
                <a:latin typeface="Times New Roman"/>
                <a:ea typeface="微软雅黑"/>
                <a:cs typeface="Courier New"/>
              </a:rPr>
              <a:t>(1866—1944)</a:t>
            </a:r>
            <a:r>
              <a:rPr lang="en-US" altLang="zh-CN" sz="2800" kern="100" dirty="0">
                <a:solidFill>
                  <a:schemeClr val="tx1">
                    <a:lumMod val="75000"/>
                    <a:lumOff val="25000"/>
                  </a:schemeClr>
                </a:solidFill>
                <a:latin typeface="微软雅黑"/>
                <a:ea typeface="微软雅黑"/>
                <a:cs typeface="Times New Roman"/>
              </a:rPr>
              <a:t>，法国思想家、文学家、批判现实主义作家、音乐评论家和社会活动家。</a:t>
            </a:r>
            <a:r>
              <a:rPr lang="en-US" altLang="zh-CN" sz="2800" kern="100" dirty="0">
                <a:solidFill>
                  <a:schemeClr val="tx1">
                    <a:lumMod val="75000"/>
                    <a:lumOff val="25000"/>
                  </a:schemeClr>
                </a:solidFill>
                <a:latin typeface="Times New Roman"/>
                <a:ea typeface="微软雅黑"/>
                <a:cs typeface="Courier New"/>
              </a:rPr>
              <a:t>20</a:t>
            </a:r>
            <a:r>
              <a:rPr lang="en-US" altLang="zh-CN" sz="2800" kern="100" dirty="0">
                <a:solidFill>
                  <a:schemeClr val="tx1">
                    <a:lumMod val="75000"/>
                    <a:lumOff val="25000"/>
                  </a:schemeClr>
                </a:solidFill>
                <a:latin typeface="微软雅黑"/>
                <a:ea typeface="微软雅黑"/>
                <a:cs typeface="Times New Roman"/>
              </a:rPr>
              <a:t>世纪上半叶法国著名的人道主义作家。</a:t>
            </a:r>
            <a:endParaRPr lang="en-US" altLang="zh-CN" sz="2800" kern="100" dirty="0">
              <a:solidFill>
                <a:schemeClr val="tx1">
                  <a:lumMod val="75000"/>
                  <a:lumOff val="25000"/>
                </a:schemeClr>
              </a:solidFill>
              <a:latin typeface="Times New Roman"/>
              <a:ea typeface="微软雅黑"/>
              <a:cs typeface="Courier New"/>
            </a:endParaRPr>
          </a:p>
          <a:p>
            <a:pPr algn="just">
              <a:lnSpc>
                <a:spcPct val="150000"/>
              </a:lnSpc>
              <a:spcAft>
                <a:spcPts val="0"/>
              </a:spcAft>
            </a:pPr>
            <a:r>
              <a:rPr lang="en-US" altLang="zh-CN" sz="2800" kern="100" dirty="0" smtClean="0">
                <a:solidFill>
                  <a:schemeClr val="tx1">
                    <a:lumMod val="75000"/>
                    <a:lumOff val="25000"/>
                  </a:schemeClr>
                </a:solidFill>
                <a:latin typeface="Times New Roman"/>
                <a:ea typeface="微软雅黑"/>
                <a:cs typeface="Courier New"/>
              </a:rPr>
              <a:t>        20</a:t>
            </a:r>
            <a:r>
              <a:rPr lang="zh-CN" altLang="zh-CN" sz="2800" kern="100" dirty="0">
                <a:solidFill>
                  <a:schemeClr val="tx1">
                    <a:lumMod val="75000"/>
                    <a:lumOff val="25000"/>
                  </a:schemeClr>
                </a:solidFill>
                <a:latin typeface="Times New Roman"/>
                <a:ea typeface="微软雅黑"/>
                <a:cs typeface="Times New Roman"/>
              </a:rPr>
              <a:t>世纪初，他的创作进入一个崭新的阶段，罗曼</a:t>
            </a:r>
            <a:r>
              <a:rPr lang="en-US" altLang="zh-CN" sz="2800" kern="100" dirty="0">
                <a:solidFill>
                  <a:schemeClr val="tx1">
                    <a:lumMod val="75000"/>
                    <a:lumOff val="25000"/>
                  </a:schemeClr>
                </a:solidFill>
                <a:latin typeface="Times New Roman"/>
                <a:ea typeface="微软雅黑"/>
                <a:cs typeface="Courier New"/>
              </a:rPr>
              <a:t>·</a:t>
            </a:r>
            <a:r>
              <a:rPr lang="zh-CN" altLang="zh-CN" sz="2800" kern="100" dirty="0">
                <a:solidFill>
                  <a:schemeClr val="tx1">
                    <a:lumMod val="75000"/>
                    <a:lumOff val="25000"/>
                  </a:schemeClr>
                </a:solidFill>
                <a:latin typeface="Times New Roman"/>
                <a:ea typeface="微软雅黑"/>
                <a:cs typeface="Times New Roman"/>
              </a:rPr>
              <a:t>罗兰为让世人</a:t>
            </a:r>
            <a:r>
              <a:rPr lang="en-US" altLang="zh-CN" sz="2800" kern="100" dirty="0">
                <a:solidFill>
                  <a:schemeClr val="tx1">
                    <a:lumMod val="75000"/>
                    <a:lumOff val="25000"/>
                  </a:schemeClr>
                </a:solidFill>
                <a:latin typeface="宋体"/>
                <a:ea typeface="微软雅黑"/>
                <a:cs typeface="Times New Roman"/>
              </a:rPr>
              <a:t>“</a:t>
            </a:r>
            <a:r>
              <a:rPr lang="zh-CN" altLang="zh-CN" sz="2800" kern="100" dirty="0">
                <a:solidFill>
                  <a:schemeClr val="tx1">
                    <a:lumMod val="75000"/>
                    <a:lumOff val="25000"/>
                  </a:schemeClr>
                </a:solidFill>
                <a:latin typeface="Times New Roman"/>
                <a:ea typeface="微软雅黑"/>
                <a:cs typeface="Times New Roman"/>
              </a:rPr>
              <a:t>呼吸英雄的气息</a:t>
            </a:r>
            <a:r>
              <a:rPr lang="en-US" altLang="zh-CN" sz="2800" kern="100" dirty="0">
                <a:solidFill>
                  <a:schemeClr val="tx1">
                    <a:lumMod val="75000"/>
                    <a:lumOff val="25000"/>
                  </a:schemeClr>
                </a:solidFill>
                <a:latin typeface="宋体"/>
                <a:ea typeface="微软雅黑"/>
                <a:cs typeface="Times New Roman"/>
              </a:rPr>
              <a:t>”</a:t>
            </a:r>
            <a:r>
              <a:rPr lang="zh-CN" altLang="zh-CN" sz="2800" kern="100" dirty="0">
                <a:solidFill>
                  <a:schemeClr val="tx1">
                    <a:lumMod val="75000"/>
                    <a:lumOff val="25000"/>
                  </a:schemeClr>
                </a:solidFill>
                <a:latin typeface="Times New Roman"/>
                <a:ea typeface="微软雅黑"/>
                <a:cs typeface="Times New Roman"/>
              </a:rPr>
              <a:t>，替具有巨大精神力量的英雄树碑立传，连续写了几部名人传记</a:t>
            </a:r>
            <a:r>
              <a:rPr lang="en-US" altLang="zh-CN" sz="2800" kern="100" dirty="0">
                <a:solidFill>
                  <a:schemeClr val="tx1">
                    <a:lumMod val="75000"/>
                    <a:lumOff val="25000"/>
                  </a:schemeClr>
                </a:solidFill>
                <a:latin typeface="Times New Roman"/>
                <a:ea typeface="微软雅黑"/>
                <a:cs typeface="Courier New"/>
              </a:rPr>
              <a:t>——</a:t>
            </a:r>
            <a:r>
              <a:rPr lang="zh-CN" altLang="zh-CN" sz="2800" kern="100" dirty="0">
                <a:solidFill>
                  <a:schemeClr val="tx1">
                    <a:lumMod val="75000"/>
                    <a:lumOff val="25000"/>
                  </a:schemeClr>
                </a:solidFill>
                <a:latin typeface="Times New Roman"/>
                <a:ea typeface="微软雅黑"/>
                <a:cs typeface="Times New Roman"/>
              </a:rPr>
              <a:t>《贝多芬传》《米开朗琪罗传》和《托尔斯泰传》，总称《名人传》。同时发表了他的长篇小说《约翰</a:t>
            </a:r>
            <a:r>
              <a:rPr lang="en-US" altLang="zh-CN" sz="2800" kern="100" dirty="0">
                <a:solidFill>
                  <a:schemeClr val="tx1">
                    <a:lumMod val="75000"/>
                    <a:lumOff val="25000"/>
                  </a:schemeClr>
                </a:solidFill>
                <a:latin typeface="Times New Roman"/>
                <a:ea typeface="微软雅黑"/>
                <a:cs typeface="Courier New"/>
              </a:rPr>
              <a:t>·</a:t>
            </a:r>
            <a:r>
              <a:rPr lang="zh-CN" altLang="zh-CN" sz="2800" kern="100" dirty="0">
                <a:solidFill>
                  <a:schemeClr val="tx1">
                    <a:lumMod val="75000"/>
                    <a:lumOff val="25000"/>
                  </a:schemeClr>
                </a:solidFill>
                <a:latin typeface="Times New Roman"/>
                <a:ea typeface="微软雅黑"/>
                <a:cs typeface="Times New Roman"/>
              </a:rPr>
              <a:t>克利斯朵夫》，这是他的代表作，被高尔基称为</a:t>
            </a:r>
            <a:r>
              <a:rPr lang="en-US" altLang="zh-CN" sz="2800" kern="100" dirty="0">
                <a:solidFill>
                  <a:schemeClr val="tx1">
                    <a:lumMod val="75000"/>
                    <a:lumOff val="25000"/>
                  </a:schemeClr>
                </a:solidFill>
                <a:latin typeface="宋体"/>
                <a:ea typeface="微软雅黑"/>
                <a:cs typeface="Times New Roman"/>
              </a:rPr>
              <a:t>“</a:t>
            </a:r>
            <a:r>
              <a:rPr lang="zh-CN" altLang="zh-CN" sz="2800" kern="100" dirty="0">
                <a:solidFill>
                  <a:schemeClr val="tx1">
                    <a:lumMod val="75000"/>
                    <a:lumOff val="25000"/>
                  </a:schemeClr>
                </a:solidFill>
                <a:latin typeface="Times New Roman"/>
                <a:ea typeface="微软雅黑"/>
                <a:cs typeface="Times New Roman"/>
              </a:rPr>
              <a:t>长篇叙事诗</a:t>
            </a:r>
            <a:r>
              <a:rPr lang="en-US" altLang="zh-CN" sz="2800" kern="100" dirty="0">
                <a:solidFill>
                  <a:schemeClr val="tx1">
                    <a:lumMod val="75000"/>
                    <a:lumOff val="25000"/>
                  </a:schemeClr>
                </a:solidFill>
                <a:latin typeface="宋体"/>
                <a:ea typeface="微软雅黑"/>
                <a:cs typeface="Times New Roman"/>
              </a:rPr>
              <a:t>”</a:t>
            </a:r>
            <a:r>
              <a:rPr lang="zh-CN" altLang="zh-CN" sz="2800" kern="100" dirty="0">
                <a:solidFill>
                  <a:schemeClr val="tx1">
                    <a:lumMod val="75000"/>
                    <a:lumOff val="25000"/>
                  </a:schemeClr>
                </a:solidFill>
                <a:latin typeface="Times New Roman"/>
                <a:ea typeface="微软雅黑"/>
                <a:cs typeface="Times New Roman"/>
              </a:rPr>
              <a:t>，被誉为</a:t>
            </a:r>
            <a:r>
              <a:rPr lang="en-US" altLang="zh-CN" sz="2800" kern="100" dirty="0">
                <a:solidFill>
                  <a:schemeClr val="tx1">
                    <a:lumMod val="75000"/>
                    <a:lumOff val="25000"/>
                  </a:schemeClr>
                </a:solidFill>
                <a:latin typeface="Times New Roman"/>
                <a:ea typeface="微软雅黑"/>
                <a:cs typeface="Courier New"/>
              </a:rPr>
              <a:t>20</a:t>
            </a:r>
            <a:r>
              <a:rPr lang="zh-CN" altLang="zh-CN" sz="2800" kern="100" dirty="0">
                <a:solidFill>
                  <a:schemeClr val="tx1">
                    <a:lumMod val="75000"/>
                    <a:lumOff val="25000"/>
                  </a:schemeClr>
                </a:solidFill>
                <a:latin typeface="Times New Roman"/>
                <a:ea typeface="微软雅黑"/>
                <a:cs typeface="Times New Roman"/>
              </a:rPr>
              <a:t>世纪最伟大的小说。该小说于</a:t>
            </a:r>
            <a:r>
              <a:rPr lang="en-US" altLang="zh-CN" sz="2800" kern="100" dirty="0">
                <a:solidFill>
                  <a:schemeClr val="tx1">
                    <a:lumMod val="75000"/>
                    <a:lumOff val="25000"/>
                  </a:schemeClr>
                </a:solidFill>
                <a:latin typeface="Times New Roman"/>
                <a:ea typeface="微软雅黑"/>
                <a:cs typeface="Courier New"/>
              </a:rPr>
              <a:t>1913</a:t>
            </a:r>
            <a:r>
              <a:rPr lang="zh-CN" altLang="zh-CN" sz="2800" kern="100" dirty="0">
                <a:solidFill>
                  <a:schemeClr val="tx1">
                    <a:lumMod val="75000"/>
                    <a:lumOff val="25000"/>
                  </a:schemeClr>
                </a:solidFill>
                <a:latin typeface="Times New Roman"/>
                <a:ea typeface="微软雅黑"/>
                <a:cs typeface="Times New Roman"/>
              </a:rPr>
              <a:t>年获法兰西学院文学奖金，由此罗曼</a:t>
            </a:r>
            <a:r>
              <a:rPr lang="en-US" altLang="zh-CN" sz="2800" kern="100" dirty="0">
                <a:solidFill>
                  <a:schemeClr val="tx1">
                    <a:lumMod val="75000"/>
                    <a:lumOff val="25000"/>
                  </a:schemeClr>
                </a:solidFill>
                <a:latin typeface="Times New Roman"/>
                <a:ea typeface="微软雅黑"/>
                <a:cs typeface="Courier New"/>
              </a:rPr>
              <a:t>·</a:t>
            </a:r>
            <a:r>
              <a:rPr lang="zh-CN" altLang="zh-CN" sz="2800" kern="100" dirty="0">
                <a:solidFill>
                  <a:schemeClr val="tx1">
                    <a:lumMod val="75000"/>
                    <a:lumOff val="25000"/>
                  </a:schemeClr>
                </a:solidFill>
                <a:latin typeface="Times New Roman"/>
                <a:ea typeface="微软雅黑"/>
                <a:cs typeface="Times New Roman"/>
              </a:rPr>
              <a:t>罗兰被认为是法国当代最重要的作家。</a:t>
            </a:r>
            <a:r>
              <a:rPr lang="en-US" altLang="zh-CN" sz="2800" kern="100" dirty="0">
                <a:solidFill>
                  <a:schemeClr val="tx1">
                    <a:lumMod val="75000"/>
                    <a:lumOff val="25000"/>
                  </a:schemeClr>
                </a:solidFill>
                <a:latin typeface="Times New Roman"/>
                <a:ea typeface="微软雅黑"/>
                <a:cs typeface="Courier New"/>
              </a:rPr>
              <a:t>1915</a:t>
            </a:r>
            <a:r>
              <a:rPr lang="zh-CN" altLang="zh-CN" sz="2800" kern="100" dirty="0">
                <a:solidFill>
                  <a:schemeClr val="tx1">
                    <a:lumMod val="75000"/>
                    <a:lumOff val="25000"/>
                  </a:schemeClr>
                </a:solidFill>
                <a:latin typeface="Times New Roman"/>
                <a:ea typeface="微软雅黑"/>
                <a:cs typeface="Times New Roman"/>
              </a:rPr>
              <a:t>年，罗曼</a:t>
            </a:r>
            <a:r>
              <a:rPr lang="en-US" altLang="zh-CN" sz="2800" kern="100" dirty="0">
                <a:solidFill>
                  <a:schemeClr val="tx1">
                    <a:lumMod val="75000"/>
                    <a:lumOff val="25000"/>
                  </a:schemeClr>
                </a:solidFill>
                <a:latin typeface="Times New Roman"/>
                <a:ea typeface="微软雅黑"/>
                <a:cs typeface="Courier New"/>
              </a:rPr>
              <a:t>·</a:t>
            </a:r>
            <a:r>
              <a:rPr lang="zh-CN" altLang="zh-CN" sz="2800" kern="100" dirty="0">
                <a:solidFill>
                  <a:schemeClr val="tx1">
                    <a:lumMod val="75000"/>
                    <a:lumOff val="25000"/>
                  </a:schemeClr>
                </a:solidFill>
                <a:latin typeface="Times New Roman"/>
                <a:ea typeface="微软雅黑"/>
                <a:cs typeface="Times New Roman"/>
              </a:rPr>
              <a:t>罗兰被授予诺贝尔文学奖</a:t>
            </a:r>
            <a:r>
              <a:rPr lang="zh-CN" altLang="zh-CN" sz="2800" kern="100" dirty="0" smtClean="0">
                <a:solidFill>
                  <a:schemeClr val="tx1">
                    <a:lumMod val="75000"/>
                    <a:lumOff val="25000"/>
                  </a:schemeClr>
                </a:solidFill>
                <a:latin typeface="Times New Roman"/>
                <a:ea typeface="微软雅黑"/>
                <a:cs typeface="Times New Roman"/>
              </a:rPr>
              <a:t>。</a:t>
            </a:r>
            <a:endParaRPr lang="zh-CN" altLang="zh-CN" sz="1050" kern="100" dirty="0">
              <a:solidFill>
                <a:schemeClr val="tx1">
                  <a:lumMod val="75000"/>
                  <a:lumOff val="25000"/>
                </a:schemeClr>
              </a:solidFill>
              <a:latin typeface="宋体"/>
              <a:cs typeface="Courier New"/>
            </a:endParaRPr>
          </a:p>
        </p:txBody>
      </p:sp>
    </p:spTree>
    <p:extLst>
      <p:ext uri="{BB962C8B-B14F-4D97-AF65-F5344CB8AC3E}">
        <p14:creationId xmlns:p14="http://schemas.microsoft.com/office/powerpoint/2010/main" val="40232062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8715" y="1197546"/>
            <a:ext cx="11609818" cy="3539430"/>
          </a:xfrm>
          <a:prstGeom prst="rect">
            <a:avLst/>
          </a:prstGeom>
          <a:noFill/>
        </p:spPr>
        <p:txBody>
          <a:bodyPr wrap="square" rtlCol="0">
            <a:spAutoFit/>
          </a:bodyPr>
          <a:lstStyle/>
          <a:p>
            <a:pPr indent="266700" algn="just">
              <a:lnSpc>
                <a:spcPct val="200000"/>
              </a:lnSpc>
              <a:spcAft>
                <a:spcPts val="0"/>
              </a:spcAft>
            </a:pPr>
            <a:r>
              <a:rPr lang="en-US" altLang="zh-CN" sz="2800" kern="100" dirty="0" smtClean="0">
                <a:latin typeface="Times New Roman"/>
                <a:ea typeface="微软雅黑" pitchFamily="34" charset="-122"/>
                <a:cs typeface="Times New Roman"/>
              </a:rPr>
              <a:t>     </a:t>
            </a:r>
            <a:r>
              <a:rPr lang="zh-CN" altLang="zh-CN" sz="2800" kern="100" dirty="0" smtClean="0">
                <a:latin typeface="Times New Roman"/>
                <a:ea typeface="微软雅黑" pitchFamily="34" charset="-122"/>
                <a:cs typeface="Times New Roman"/>
              </a:rPr>
              <a:t>两</a:t>
            </a:r>
            <a:r>
              <a:rPr lang="zh-CN" altLang="zh-CN" sz="2800" kern="100" dirty="0" smtClean="0">
                <a:latin typeface="Times New Roman"/>
                <a:ea typeface="微软雅黑" pitchFamily="34" charset="-122"/>
                <a:cs typeface="Times New Roman"/>
              </a:rPr>
              <a:t>次大战之间，罗曼</a:t>
            </a:r>
            <a:r>
              <a:rPr lang="en-US" altLang="zh-CN" sz="2800" kern="100" dirty="0" smtClean="0">
                <a:latin typeface="Times New Roman"/>
                <a:ea typeface="微软雅黑" pitchFamily="34" charset="-122"/>
                <a:cs typeface="Courier New"/>
              </a:rPr>
              <a:t>·</a:t>
            </a:r>
            <a:r>
              <a:rPr lang="zh-CN" altLang="zh-CN" sz="2800" kern="100" dirty="0" smtClean="0">
                <a:latin typeface="Times New Roman"/>
                <a:ea typeface="微软雅黑" pitchFamily="34" charset="-122"/>
                <a:cs typeface="Times New Roman"/>
              </a:rPr>
              <a:t>罗兰的创作又一次达到高潮，</a:t>
            </a:r>
            <a:r>
              <a:rPr lang="en-US" altLang="zh-CN" sz="2800" kern="100" dirty="0" smtClean="0">
                <a:latin typeface="Times New Roman"/>
                <a:ea typeface="微软雅黑" pitchFamily="34" charset="-122"/>
                <a:cs typeface="Courier New"/>
              </a:rPr>
              <a:t>1919</a:t>
            </a:r>
            <a:r>
              <a:rPr lang="zh-CN" altLang="zh-CN" sz="2800" kern="100" dirty="0" smtClean="0">
                <a:latin typeface="Times New Roman"/>
                <a:ea typeface="微软雅黑" pitchFamily="34" charset="-122"/>
                <a:cs typeface="Times New Roman"/>
              </a:rPr>
              <a:t>年发表中篇小说《哥拉</a:t>
            </a:r>
            <a:r>
              <a:rPr lang="en-US" altLang="zh-CN" sz="2800" kern="100" dirty="0" smtClean="0">
                <a:latin typeface="Times New Roman"/>
                <a:ea typeface="微软雅黑" pitchFamily="34" charset="-122"/>
                <a:cs typeface="Courier New"/>
              </a:rPr>
              <a:t>·</a:t>
            </a:r>
            <a:r>
              <a:rPr lang="zh-CN" altLang="zh-CN" sz="2800" kern="100" dirty="0" smtClean="0">
                <a:latin typeface="Times New Roman"/>
                <a:ea typeface="微软雅黑" pitchFamily="34" charset="-122"/>
                <a:cs typeface="Times New Roman"/>
              </a:rPr>
              <a:t>布勒尼翁》，</a:t>
            </a:r>
            <a:r>
              <a:rPr lang="en-US" altLang="zh-CN" sz="2800" kern="100" dirty="0" smtClean="0">
                <a:latin typeface="Times New Roman"/>
                <a:ea typeface="微软雅黑" pitchFamily="34" charset="-122"/>
                <a:cs typeface="Courier New"/>
              </a:rPr>
              <a:t>1920</a:t>
            </a:r>
            <a:r>
              <a:rPr lang="zh-CN" altLang="zh-CN" sz="2800" kern="100" dirty="0" smtClean="0">
                <a:latin typeface="Times New Roman"/>
                <a:ea typeface="微软雅黑" pitchFamily="34" charset="-122"/>
                <a:cs typeface="Times New Roman"/>
              </a:rPr>
              <a:t>年发表了两部反战小说</a:t>
            </a:r>
            <a:r>
              <a:rPr lang="en-US" altLang="zh-CN" sz="2800" kern="100" dirty="0" smtClean="0">
                <a:latin typeface="Times New Roman"/>
                <a:ea typeface="微软雅黑" pitchFamily="34" charset="-122"/>
                <a:cs typeface="Courier New"/>
              </a:rPr>
              <a:t>——</a:t>
            </a:r>
            <a:r>
              <a:rPr lang="zh-CN" altLang="zh-CN" sz="2800" kern="100" dirty="0" smtClean="0">
                <a:latin typeface="Times New Roman"/>
                <a:ea typeface="微软雅黑" pitchFamily="34" charset="-122"/>
                <a:cs typeface="Times New Roman"/>
              </a:rPr>
              <a:t>《格莱昂波》和《皮埃尔和吕丝》，</a:t>
            </a:r>
            <a:r>
              <a:rPr lang="en-US" altLang="zh-CN" sz="2800" kern="100" dirty="0" smtClean="0">
                <a:latin typeface="Times New Roman"/>
                <a:ea typeface="微软雅黑" pitchFamily="34" charset="-122"/>
                <a:cs typeface="Courier New"/>
              </a:rPr>
              <a:t>1922</a:t>
            </a:r>
            <a:r>
              <a:rPr lang="zh-CN" altLang="zh-CN" sz="2800" kern="100" dirty="0" smtClean="0">
                <a:latin typeface="Times New Roman"/>
                <a:ea typeface="微软雅黑" pitchFamily="34" charset="-122"/>
                <a:cs typeface="Times New Roman"/>
              </a:rPr>
              <a:t>至</a:t>
            </a:r>
            <a:r>
              <a:rPr lang="en-US" altLang="zh-CN" sz="2800" kern="100" dirty="0" smtClean="0">
                <a:latin typeface="Times New Roman"/>
                <a:ea typeface="微软雅黑" pitchFamily="34" charset="-122"/>
                <a:cs typeface="Courier New"/>
              </a:rPr>
              <a:t>1933</a:t>
            </a:r>
            <a:r>
              <a:rPr lang="zh-CN" altLang="zh-CN" sz="2800" kern="100" dirty="0" smtClean="0">
                <a:latin typeface="Times New Roman"/>
                <a:ea typeface="微软雅黑" pitchFamily="34" charset="-122"/>
                <a:cs typeface="Times New Roman"/>
              </a:rPr>
              <a:t>年又发表了另一部代表作《欣悦的灵魂》。此外还发表过诗歌、文学评论、日记、回忆录等各种体裁的作品。</a:t>
            </a:r>
            <a:endParaRPr lang="zh-CN" altLang="zh-CN" sz="2800" kern="100" dirty="0">
              <a:effectLst/>
              <a:latin typeface="宋体"/>
              <a:ea typeface="微软雅黑" pitchFamily="34" charset="-122"/>
              <a:cs typeface="Courier New"/>
            </a:endParaRPr>
          </a:p>
        </p:txBody>
      </p:sp>
    </p:spTree>
    <p:extLst>
      <p:ext uri="{BB962C8B-B14F-4D97-AF65-F5344CB8AC3E}">
        <p14:creationId xmlns:p14="http://schemas.microsoft.com/office/powerpoint/2010/main" val="1345391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8715" y="-129078"/>
            <a:ext cx="11609818" cy="657872"/>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00B050"/>
                </a:solidFill>
                <a:latin typeface="Times New Roman"/>
                <a:ea typeface="微软雅黑"/>
                <a:cs typeface="Times New Roman"/>
              </a:rPr>
              <a:t>二、写作背景</a:t>
            </a:r>
            <a:endParaRPr lang="zh-CN" altLang="zh-CN" sz="1050" b="1" kern="100" dirty="0">
              <a:solidFill>
                <a:srgbClr val="00B050"/>
              </a:solidFill>
              <a:effectLst/>
              <a:latin typeface="宋体"/>
              <a:cs typeface="Courier New"/>
            </a:endParaRPr>
          </a:p>
        </p:txBody>
      </p:sp>
      <p:sp>
        <p:nvSpPr>
          <p:cNvPr id="3" name="TextBox 2"/>
          <p:cNvSpPr txBox="1"/>
          <p:nvPr/>
        </p:nvSpPr>
        <p:spPr>
          <a:xfrm>
            <a:off x="334566" y="516606"/>
            <a:ext cx="11381058" cy="5909310"/>
          </a:xfrm>
          <a:prstGeom prst="rect">
            <a:avLst/>
          </a:prstGeom>
          <a:noFill/>
        </p:spPr>
        <p:txBody>
          <a:bodyPr wrap="square" rtlCol="0">
            <a:spAutoFit/>
          </a:bodyPr>
          <a:lstStyle/>
          <a:p>
            <a:pPr algn="just">
              <a:lnSpc>
                <a:spcPct val="150000"/>
              </a:lnSpc>
              <a:spcAft>
                <a:spcPts val="0"/>
              </a:spcAft>
            </a:pPr>
            <a:r>
              <a:rPr lang="en-US" altLang="zh-CN" sz="2800" kern="100" dirty="0" smtClean="0">
                <a:solidFill>
                  <a:schemeClr val="tx1">
                    <a:lumMod val="75000"/>
                    <a:lumOff val="25000"/>
                  </a:schemeClr>
                </a:solidFill>
                <a:latin typeface="Times New Roman"/>
                <a:ea typeface="微软雅黑"/>
                <a:cs typeface="Courier New"/>
              </a:rPr>
              <a:t>        1902</a:t>
            </a:r>
            <a:r>
              <a:rPr lang="zh-CN" altLang="zh-CN" sz="2800" kern="100" dirty="0">
                <a:solidFill>
                  <a:schemeClr val="tx1">
                    <a:lumMod val="75000"/>
                    <a:lumOff val="25000"/>
                  </a:schemeClr>
                </a:solidFill>
                <a:latin typeface="Times New Roman"/>
                <a:ea typeface="微软雅黑"/>
                <a:cs typeface="Times New Roman"/>
              </a:rPr>
              <a:t>年，罗曼</a:t>
            </a:r>
            <a:r>
              <a:rPr lang="en-US" altLang="zh-CN" sz="2800" kern="100" dirty="0">
                <a:solidFill>
                  <a:schemeClr val="tx1">
                    <a:lumMod val="75000"/>
                    <a:lumOff val="25000"/>
                  </a:schemeClr>
                </a:solidFill>
                <a:latin typeface="Times New Roman"/>
                <a:ea typeface="微软雅黑"/>
                <a:cs typeface="Courier New"/>
              </a:rPr>
              <a:t>·</a:t>
            </a:r>
            <a:r>
              <a:rPr lang="zh-CN" altLang="zh-CN" sz="2800" kern="100" dirty="0">
                <a:solidFill>
                  <a:schemeClr val="tx1">
                    <a:lumMod val="75000"/>
                    <a:lumOff val="25000"/>
                  </a:schemeClr>
                </a:solidFill>
                <a:latin typeface="Times New Roman"/>
                <a:ea typeface="微软雅黑"/>
                <a:cs typeface="Times New Roman"/>
              </a:rPr>
              <a:t>罗兰正经历着一段骚乱不宁的生活，于是他逃出了巴黎，来到童年的伴侣、曾经在人生的战场上屡次支持自己的贝多芬这边，寻觅心灵的休憩。他来到贝多芬的故里，重新找到了贝多芬的影子和贝多芬的老朋友们，在到科布楞兹访问的韦该勒的孙子们身上，重又见到了当年的韦该勒夫妇。在曼恩兹，又听到贝多芬的交响乐大演奏会，是淮恩加纳指挥的。然后和他单独相对，倾吐着自己的衷曲。</a:t>
            </a:r>
            <a:endParaRPr lang="zh-CN" altLang="zh-CN" sz="1050" kern="100" dirty="0">
              <a:solidFill>
                <a:schemeClr val="tx1">
                  <a:lumMod val="75000"/>
                  <a:lumOff val="25000"/>
                </a:schemeClr>
              </a:solidFill>
              <a:latin typeface="宋体"/>
              <a:cs typeface="Courier New"/>
            </a:endParaRPr>
          </a:p>
          <a:p>
            <a:pPr algn="just">
              <a:lnSpc>
                <a:spcPct val="150000"/>
              </a:lnSpc>
              <a:spcAft>
                <a:spcPts val="0"/>
              </a:spcAft>
            </a:pPr>
            <a:r>
              <a:rPr lang="en-US" altLang="zh-CN" sz="2800" kern="100" dirty="0" smtClean="0">
                <a:solidFill>
                  <a:schemeClr val="tx1">
                    <a:lumMod val="75000"/>
                    <a:lumOff val="25000"/>
                  </a:schemeClr>
                </a:solidFill>
                <a:latin typeface="Times New Roman"/>
                <a:ea typeface="微软雅黑"/>
                <a:cs typeface="Times New Roman"/>
              </a:rPr>
              <a:t>        </a:t>
            </a:r>
            <a:r>
              <a:rPr lang="zh-CN" altLang="zh-CN" sz="2800" kern="100" dirty="0" smtClean="0">
                <a:solidFill>
                  <a:schemeClr val="tx1">
                    <a:lumMod val="75000"/>
                    <a:lumOff val="25000"/>
                  </a:schemeClr>
                </a:solidFill>
                <a:latin typeface="Times New Roman"/>
                <a:ea typeface="微软雅黑"/>
                <a:cs typeface="Times New Roman"/>
              </a:rPr>
              <a:t>在</a:t>
            </a:r>
            <a:r>
              <a:rPr lang="zh-CN" altLang="zh-CN" sz="2800" kern="100" dirty="0">
                <a:solidFill>
                  <a:schemeClr val="tx1">
                    <a:lumMod val="75000"/>
                    <a:lumOff val="25000"/>
                  </a:schemeClr>
                </a:solidFill>
                <a:latin typeface="Times New Roman"/>
                <a:ea typeface="微软雅黑"/>
                <a:cs typeface="Times New Roman"/>
              </a:rPr>
              <a:t>多雾的莱茵河畔，在那潮湿而灰色的四月天，浸淫着贝多芬的苦难、贝多芬的勇气、贝多芬的欢乐、贝多芬的悲哀，诞生了这部作品</a:t>
            </a:r>
            <a:r>
              <a:rPr lang="en-US" altLang="zh-CN" sz="2800" kern="100" dirty="0">
                <a:solidFill>
                  <a:schemeClr val="tx1">
                    <a:lumMod val="75000"/>
                    <a:lumOff val="25000"/>
                  </a:schemeClr>
                </a:solidFill>
                <a:latin typeface="Times New Roman"/>
                <a:ea typeface="微软雅黑"/>
                <a:cs typeface="Courier New"/>
              </a:rPr>
              <a:t>——</a:t>
            </a:r>
            <a:r>
              <a:rPr lang="zh-CN" altLang="zh-CN" sz="2800" kern="100" dirty="0">
                <a:solidFill>
                  <a:schemeClr val="tx1">
                    <a:lumMod val="75000"/>
                    <a:lumOff val="25000"/>
                  </a:schemeClr>
                </a:solidFill>
                <a:latin typeface="Times New Roman"/>
                <a:ea typeface="微软雅黑"/>
                <a:cs typeface="Times New Roman"/>
              </a:rPr>
              <a:t>《贝多芬传》。</a:t>
            </a:r>
            <a:endParaRPr lang="zh-CN" altLang="zh-CN" sz="1050" kern="100" dirty="0">
              <a:solidFill>
                <a:schemeClr val="tx1">
                  <a:lumMod val="75000"/>
                  <a:lumOff val="25000"/>
                </a:schemeClr>
              </a:solidFill>
              <a:effectLst/>
              <a:latin typeface="宋体"/>
              <a:cs typeface="Courier New"/>
            </a:endParaRPr>
          </a:p>
        </p:txBody>
      </p:sp>
    </p:spTree>
    <p:extLst>
      <p:ext uri="{BB962C8B-B14F-4D97-AF65-F5344CB8AC3E}">
        <p14:creationId xmlns:p14="http://schemas.microsoft.com/office/powerpoint/2010/main" val="32435735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45418"/>
            <a:ext cx="11609818" cy="657872"/>
          </a:xfrm>
          <a:prstGeom prst="rect">
            <a:avLst/>
          </a:prstGeom>
          <a:noFill/>
        </p:spPr>
        <p:txBody>
          <a:bodyPr wrap="square" rtlCol="0">
            <a:spAutoFit/>
          </a:bodyPr>
          <a:lstStyle/>
          <a:p>
            <a:pPr algn="just">
              <a:lnSpc>
                <a:spcPct val="150000"/>
              </a:lnSpc>
              <a:spcAft>
                <a:spcPts val="0"/>
              </a:spcAft>
            </a:pPr>
            <a:r>
              <a:rPr lang="zh-CN" altLang="en-US" sz="2800" b="1" kern="100" dirty="0">
                <a:solidFill>
                  <a:srgbClr val="00B050"/>
                </a:solidFill>
                <a:latin typeface="Times New Roman"/>
                <a:ea typeface="微软雅黑"/>
                <a:cs typeface="Times New Roman"/>
              </a:rPr>
              <a:t>三、基础梳理</a:t>
            </a:r>
            <a:endParaRPr lang="zh-CN" altLang="zh-CN" sz="1050" b="1" kern="100" dirty="0">
              <a:solidFill>
                <a:srgbClr val="00B050"/>
              </a:solidFill>
              <a:effectLst/>
              <a:latin typeface="宋体"/>
              <a:cs typeface="Courier New"/>
            </a:endParaRPr>
          </a:p>
        </p:txBody>
      </p:sp>
      <p:sp>
        <p:nvSpPr>
          <p:cNvPr id="3" name="TextBox 2"/>
          <p:cNvSpPr txBox="1"/>
          <p:nvPr/>
        </p:nvSpPr>
        <p:spPr>
          <a:xfrm>
            <a:off x="351096" y="831111"/>
            <a:ext cx="11381058" cy="5262979"/>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字音识记</a:t>
            </a:r>
            <a:endParaRPr lang="zh-CN" altLang="zh-CN" sz="280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尊</a:t>
            </a:r>
            <a:r>
              <a:rPr lang="zh-CN" altLang="zh-CN" sz="2800" kern="100" dirty="0">
                <a:solidFill>
                  <a:srgbClr val="00B0F0"/>
                </a:solidFill>
                <a:latin typeface="Times New Roman"/>
                <a:ea typeface="微软雅黑"/>
                <a:cs typeface="Times New Roman"/>
              </a:rPr>
              <a:t>崇</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陶</a:t>
            </a:r>
            <a:r>
              <a:rPr lang="zh-CN" altLang="zh-CN" sz="2800" kern="100" dirty="0">
                <a:solidFill>
                  <a:srgbClr val="00B0F0"/>
                </a:solidFill>
                <a:latin typeface="Times New Roman"/>
                <a:ea typeface="微软雅黑"/>
                <a:cs typeface="Times New Roman"/>
              </a:rPr>
              <a:t>冶</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zh-CN" altLang="zh-CN" sz="2800" kern="100" dirty="0" smtClean="0">
                <a:latin typeface="宋体"/>
                <a:cs typeface="Courier New"/>
              </a:rPr>
              <a:t> </a:t>
            </a: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气</a:t>
            </a:r>
            <a:r>
              <a:rPr lang="zh-CN" altLang="zh-CN" sz="2800" kern="100" dirty="0">
                <a:solidFill>
                  <a:srgbClr val="00B0F0"/>
                </a:solidFill>
                <a:latin typeface="Times New Roman"/>
                <a:ea typeface="微软雅黑"/>
                <a:cs typeface="Times New Roman"/>
              </a:rPr>
              <a:t>氛</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p>
          <a:p>
            <a:pPr algn="just">
              <a:lnSpc>
                <a:spcPct val="150000"/>
              </a:lnSpc>
              <a:spcAft>
                <a:spcPts val="0"/>
              </a:spcAft>
            </a:pP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4)</a:t>
            </a:r>
            <a:r>
              <a:rPr lang="zh-CN" altLang="zh-CN" sz="2800" kern="100" dirty="0">
                <a:solidFill>
                  <a:srgbClr val="00B0F0"/>
                </a:solidFill>
                <a:latin typeface="Times New Roman"/>
                <a:ea typeface="微软雅黑"/>
                <a:cs typeface="Times New Roman"/>
              </a:rPr>
              <a:t>窒</a:t>
            </a:r>
            <a:r>
              <a:rPr lang="zh-CN" altLang="zh-CN" sz="2800" kern="100" dirty="0">
                <a:solidFill>
                  <a:srgbClr val="404040"/>
                </a:solidFill>
                <a:latin typeface="Times New Roman"/>
                <a:ea typeface="微软雅黑"/>
                <a:cs typeface="Times New Roman"/>
              </a:rPr>
              <a:t>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zh-CN" altLang="zh-CN" sz="2800" kern="100" dirty="0" smtClean="0">
                <a:latin typeface="宋体"/>
                <a:cs typeface="Courier New"/>
              </a:rPr>
              <a:t> </a:t>
            </a: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5)</a:t>
            </a:r>
            <a:r>
              <a:rPr lang="zh-CN" altLang="zh-CN" sz="2800" kern="100" dirty="0">
                <a:solidFill>
                  <a:srgbClr val="00B0F0"/>
                </a:solidFill>
                <a:latin typeface="Times New Roman"/>
                <a:ea typeface="微软雅黑"/>
                <a:cs typeface="Times New Roman"/>
              </a:rPr>
              <a:t>骨</a:t>
            </a:r>
            <a:r>
              <a:rPr lang="zh-CN" altLang="zh-CN" sz="2800" kern="100" dirty="0">
                <a:solidFill>
                  <a:srgbClr val="404040"/>
                </a:solidFill>
                <a:latin typeface="Times New Roman"/>
                <a:ea typeface="微软雅黑"/>
                <a:cs typeface="Times New Roman"/>
              </a:rPr>
              <a:t>骼</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6)</a:t>
            </a:r>
            <a:r>
              <a:rPr lang="zh-CN" altLang="zh-CN" sz="2800" kern="100" dirty="0">
                <a:solidFill>
                  <a:srgbClr val="00B0F0"/>
                </a:solidFill>
                <a:latin typeface="Times New Roman"/>
                <a:ea typeface="微软雅黑"/>
                <a:cs typeface="Times New Roman"/>
              </a:rPr>
              <a:t>旷</a:t>
            </a:r>
            <a:r>
              <a:rPr lang="zh-CN" altLang="zh-CN" sz="2800" kern="100" dirty="0">
                <a:solidFill>
                  <a:srgbClr val="404040"/>
                </a:solidFill>
                <a:latin typeface="Times New Roman"/>
                <a:ea typeface="微软雅黑"/>
                <a:cs typeface="Times New Roman"/>
              </a:rPr>
              <a:t>野</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(7)</a:t>
            </a:r>
            <a:r>
              <a:rPr lang="zh-CN" altLang="zh-CN" sz="2800" kern="100" dirty="0">
                <a:solidFill>
                  <a:srgbClr val="00B0F0"/>
                </a:solidFill>
                <a:latin typeface="Times New Roman"/>
                <a:ea typeface="微软雅黑"/>
                <a:cs typeface="Times New Roman"/>
              </a:rPr>
              <a:t>恬</a:t>
            </a:r>
            <a:r>
              <a:rPr lang="zh-CN" altLang="zh-CN" sz="2800" kern="100" dirty="0">
                <a:solidFill>
                  <a:srgbClr val="404040"/>
                </a:solidFill>
                <a:latin typeface="Times New Roman"/>
                <a:ea typeface="微软雅黑"/>
                <a:cs typeface="Times New Roman"/>
              </a:rPr>
              <a:t>静</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8)</a:t>
            </a:r>
            <a:r>
              <a:rPr lang="zh-CN" altLang="zh-CN" sz="2800" kern="100" dirty="0">
                <a:solidFill>
                  <a:srgbClr val="00B0F0"/>
                </a:solidFill>
                <a:latin typeface="Times New Roman"/>
                <a:ea typeface="微软雅黑"/>
                <a:cs typeface="Times New Roman"/>
              </a:rPr>
              <a:t>酗</a:t>
            </a:r>
            <a:r>
              <a:rPr lang="zh-CN" altLang="zh-CN" sz="2800" kern="100" dirty="0">
                <a:solidFill>
                  <a:srgbClr val="404040"/>
                </a:solidFill>
                <a:latin typeface="Times New Roman"/>
                <a:ea typeface="微软雅黑"/>
                <a:cs typeface="Times New Roman"/>
              </a:rPr>
              <a:t>酒</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9)</a:t>
            </a:r>
            <a:r>
              <a:rPr lang="zh-CN" altLang="zh-CN" sz="2800" kern="100" dirty="0">
                <a:solidFill>
                  <a:srgbClr val="00B0F0"/>
                </a:solidFill>
                <a:latin typeface="Times New Roman"/>
                <a:ea typeface="微软雅黑"/>
                <a:cs typeface="Times New Roman"/>
              </a:rPr>
              <a:t>笼</a:t>
            </a:r>
            <a:r>
              <a:rPr lang="zh-CN" altLang="zh-CN" sz="2800" kern="100" dirty="0">
                <a:solidFill>
                  <a:srgbClr val="404040"/>
                </a:solidFill>
                <a:latin typeface="Times New Roman"/>
                <a:ea typeface="微软雅黑"/>
                <a:cs typeface="Times New Roman"/>
              </a:rPr>
              <a:t>罩</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p>
          <a:p>
            <a:pPr algn="just">
              <a:lnSpc>
                <a:spcPct val="150000"/>
              </a:lnSpc>
              <a:spcAft>
                <a:spcPts val="0"/>
              </a:spcAft>
            </a:pP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轻</a:t>
            </a:r>
            <a:r>
              <a:rPr lang="zh-CN" altLang="zh-CN" sz="2800" kern="100" dirty="0">
                <a:solidFill>
                  <a:srgbClr val="00B0F0"/>
                </a:solidFill>
                <a:latin typeface="Times New Roman"/>
                <a:ea typeface="微软雅黑"/>
                <a:cs typeface="Times New Roman"/>
              </a:rPr>
              <a:t>佻</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11)</a:t>
            </a:r>
            <a:r>
              <a:rPr lang="zh-CN" altLang="zh-CN" sz="2800" kern="100" dirty="0">
                <a:solidFill>
                  <a:srgbClr val="00B0F0"/>
                </a:solidFill>
                <a:latin typeface="Times New Roman"/>
                <a:ea typeface="微软雅黑"/>
                <a:cs typeface="Times New Roman"/>
              </a:rPr>
              <a:t>坂</a:t>
            </a:r>
            <a:r>
              <a:rPr lang="zh-CN" altLang="zh-CN" sz="2800" kern="100" dirty="0">
                <a:solidFill>
                  <a:srgbClr val="404040"/>
                </a:solidFill>
                <a:latin typeface="Times New Roman"/>
                <a:ea typeface="微软雅黑"/>
                <a:cs typeface="Times New Roman"/>
              </a:rPr>
              <a:t>坡</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12)</a:t>
            </a:r>
            <a:r>
              <a:rPr lang="zh-CN" altLang="zh-CN" sz="2800" kern="100" dirty="0">
                <a:solidFill>
                  <a:srgbClr val="00B0F0"/>
                </a:solidFill>
                <a:latin typeface="Times New Roman"/>
                <a:ea typeface="微软雅黑"/>
                <a:cs typeface="Times New Roman"/>
              </a:rPr>
              <a:t>湍</a:t>
            </a:r>
            <a:r>
              <a:rPr lang="zh-CN" altLang="zh-CN" sz="2800" kern="100" dirty="0">
                <a:solidFill>
                  <a:srgbClr val="404040"/>
                </a:solidFill>
                <a:latin typeface="Times New Roman"/>
                <a:ea typeface="微软雅黑"/>
                <a:cs typeface="Times New Roman"/>
              </a:rPr>
              <a:t>急</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(13)</a:t>
            </a:r>
            <a:r>
              <a:rPr lang="zh-CN" altLang="zh-CN" sz="2800" kern="100" dirty="0">
                <a:solidFill>
                  <a:srgbClr val="404040"/>
                </a:solidFill>
                <a:latin typeface="Times New Roman"/>
                <a:ea typeface="微软雅黑"/>
                <a:cs typeface="Times New Roman"/>
              </a:rPr>
              <a:t>轮</a:t>
            </a:r>
            <a:r>
              <a:rPr lang="zh-CN" altLang="zh-CN" sz="2800" kern="100" dirty="0">
                <a:solidFill>
                  <a:srgbClr val="00B0F0"/>
                </a:solidFill>
                <a:latin typeface="Times New Roman"/>
                <a:ea typeface="微软雅黑"/>
                <a:cs typeface="Times New Roman"/>
              </a:rPr>
              <a:t>廓</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14)</a:t>
            </a:r>
            <a:r>
              <a:rPr lang="zh-CN" altLang="zh-CN" sz="2800" kern="100" dirty="0">
                <a:solidFill>
                  <a:srgbClr val="00B0F0"/>
                </a:solidFill>
                <a:latin typeface="Times New Roman"/>
                <a:ea typeface="微软雅黑"/>
                <a:cs typeface="Times New Roman"/>
              </a:rPr>
              <a:t>睥</a:t>
            </a:r>
            <a:r>
              <a:rPr lang="zh-CN" altLang="zh-CN" sz="2800" kern="100" dirty="0">
                <a:solidFill>
                  <a:srgbClr val="404040"/>
                </a:solidFill>
                <a:latin typeface="Times New Roman"/>
                <a:ea typeface="微软雅黑"/>
                <a:cs typeface="Times New Roman"/>
              </a:rPr>
              <a:t>睨</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15)</a:t>
            </a:r>
            <a:r>
              <a:rPr lang="zh-CN" altLang="zh-CN" sz="2800" kern="100" dirty="0">
                <a:solidFill>
                  <a:srgbClr val="00B0F0"/>
                </a:solidFill>
                <a:latin typeface="Times New Roman"/>
                <a:ea typeface="微软雅黑"/>
                <a:cs typeface="Times New Roman"/>
              </a:rPr>
              <a:t>痊</a:t>
            </a:r>
            <a:r>
              <a:rPr lang="zh-CN" altLang="zh-CN" sz="2800" kern="100" dirty="0">
                <a:solidFill>
                  <a:srgbClr val="404040"/>
                </a:solidFill>
                <a:latin typeface="Times New Roman"/>
                <a:ea typeface="微软雅黑"/>
                <a:cs typeface="Times New Roman"/>
              </a:rPr>
              <a:t>愈</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p>
          <a:p>
            <a:pPr algn="just">
              <a:lnSpc>
                <a:spcPct val="150000"/>
              </a:lnSpc>
              <a:spcAft>
                <a:spcPts val="0"/>
              </a:spcAft>
            </a:pP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16)</a:t>
            </a:r>
            <a:r>
              <a:rPr lang="zh-CN" altLang="zh-CN" sz="2800" kern="100" dirty="0">
                <a:solidFill>
                  <a:srgbClr val="00B0F0"/>
                </a:solidFill>
                <a:latin typeface="Times New Roman"/>
                <a:ea typeface="微软雅黑"/>
                <a:cs typeface="Times New Roman"/>
              </a:rPr>
              <a:t>行</a:t>
            </a:r>
            <a:r>
              <a:rPr lang="zh-CN" altLang="zh-CN" sz="2800" kern="100" dirty="0">
                <a:solidFill>
                  <a:srgbClr val="404040"/>
                </a:solidFill>
                <a:latin typeface="Times New Roman"/>
                <a:ea typeface="微软雅黑"/>
                <a:cs typeface="Times New Roman"/>
              </a:rPr>
              <a:t>当</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17)</a:t>
            </a:r>
            <a:r>
              <a:rPr lang="zh-CN" altLang="zh-CN" sz="2800" kern="100" dirty="0">
                <a:solidFill>
                  <a:srgbClr val="00B0F0"/>
                </a:solidFill>
                <a:latin typeface="Times New Roman"/>
                <a:ea typeface="微软雅黑"/>
                <a:cs typeface="Times New Roman"/>
              </a:rPr>
              <a:t>譬</a:t>
            </a:r>
            <a:r>
              <a:rPr lang="zh-CN" altLang="zh-CN" sz="2800" kern="100" dirty="0">
                <a:solidFill>
                  <a:srgbClr val="404040"/>
                </a:solidFill>
                <a:latin typeface="Times New Roman"/>
                <a:ea typeface="微软雅黑"/>
                <a:cs typeface="Times New Roman"/>
              </a:rPr>
              <a:t>如</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18)</a:t>
            </a:r>
            <a:r>
              <a:rPr lang="zh-CN" altLang="zh-CN" sz="2800" kern="100" dirty="0">
                <a:solidFill>
                  <a:srgbClr val="00B0F0"/>
                </a:solidFill>
                <a:latin typeface="Times New Roman"/>
                <a:ea typeface="微软雅黑"/>
                <a:cs typeface="Times New Roman"/>
              </a:rPr>
              <a:t>顷</a:t>
            </a:r>
            <a:r>
              <a:rPr lang="zh-CN" altLang="zh-CN" sz="2800" kern="100" dirty="0">
                <a:solidFill>
                  <a:srgbClr val="404040"/>
                </a:solidFill>
                <a:latin typeface="Times New Roman"/>
                <a:ea typeface="微软雅黑"/>
                <a:cs typeface="Times New Roman"/>
              </a:rPr>
              <a:t>刻</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p>
          <a:p>
            <a:pPr algn="just">
              <a:lnSpc>
                <a:spcPct val="150000"/>
              </a:lnSpc>
              <a:spcAft>
                <a:spcPts val="0"/>
              </a:spcAft>
            </a:pPr>
            <a:r>
              <a:rPr lang="en-US" altLang="zh-CN" sz="2800" kern="100" dirty="0">
                <a:solidFill>
                  <a:srgbClr val="404040"/>
                </a:solidFill>
                <a:latin typeface="Times New Roman"/>
                <a:ea typeface="微软雅黑"/>
                <a:cs typeface="Courier New"/>
              </a:rPr>
              <a:t>(19)</a:t>
            </a:r>
            <a:r>
              <a:rPr lang="zh-CN" altLang="zh-CN" sz="2800" kern="100" dirty="0">
                <a:solidFill>
                  <a:srgbClr val="00B0F0"/>
                </a:solidFill>
                <a:latin typeface="Times New Roman"/>
                <a:ea typeface="微软雅黑"/>
                <a:cs typeface="Times New Roman"/>
              </a:rPr>
              <a:t>缄</a:t>
            </a:r>
            <a:r>
              <a:rPr lang="zh-CN" altLang="zh-CN" sz="2800" kern="100" dirty="0">
                <a:solidFill>
                  <a:srgbClr val="404040"/>
                </a:solidFill>
                <a:latin typeface="Times New Roman"/>
                <a:ea typeface="微软雅黑"/>
                <a:cs typeface="Times New Roman"/>
              </a:rPr>
              <a:t>默</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20)</a:t>
            </a:r>
            <a:r>
              <a:rPr lang="zh-CN" altLang="zh-CN" sz="2800" kern="100" dirty="0">
                <a:solidFill>
                  <a:srgbClr val="00B0F0"/>
                </a:solidFill>
                <a:latin typeface="Times New Roman"/>
                <a:ea typeface="微软雅黑"/>
                <a:cs typeface="Times New Roman"/>
              </a:rPr>
              <a:t>屹</a:t>
            </a:r>
            <a:r>
              <a:rPr lang="zh-CN" altLang="zh-CN" sz="2800" kern="100" dirty="0">
                <a:solidFill>
                  <a:srgbClr val="404040"/>
                </a:solidFill>
                <a:latin typeface="Times New Roman"/>
                <a:ea typeface="微软雅黑"/>
                <a:cs typeface="Times New Roman"/>
              </a:rPr>
              <a:t>立</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21)</a:t>
            </a:r>
            <a:r>
              <a:rPr lang="zh-CN" altLang="zh-CN" sz="2800" kern="100" dirty="0">
                <a:solidFill>
                  <a:srgbClr val="00B0F0"/>
                </a:solidFill>
                <a:latin typeface="Times New Roman"/>
                <a:ea typeface="微软雅黑"/>
                <a:cs typeface="Times New Roman"/>
              </a:rPr>
              <a:t>假</a:t>
            </a:r>
            <a:r>
              <a:rPr lang="zh-CN" altLang="zh-CN" sz="2800" kern="100" dirty="0">
                <a:solidFill>
                  <a:srgbClr val="404040"/>
                </a:solidFill>
                <a:latin typeface="Times New Roman"/>
                <a:ea typeface="微软雅黑"/>
                <a:cs typeface="Times New Roman"/>
              </a:rPr>
              <a:t>借</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p>
        </p:txBody>
      </p:sp>
      <p:sp>
        <p:nvSpPr>
          <p:cNvPr id="5" name="TextBox 4"/>
          <p:cNvSpPr txBox="1"/>
          <p:nvPr/>
        </p:nvSpPr>
        <p:spPr>
          <a:xfrm>
            <a:off x="1618098" y="1383090"/>
            <a:ext cx="1155468"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chónɡ</a:t>
            </a:r>
            <a:endParaRPr lang="zh-CN" altLang="zh-CN" sz="1050" kern="100" dirty="0">
              <a:effectLst/>
              <a:latin typeface="宋体"/>
              <a:cs typeface="Courier New"/>
            </a:endParaRPr>
          </a:p>
        </p:txBody>
      </p:sp>
      <p:sp>
        <p:nvSpPr>
          <p:cNvPr id="6" name="TextBox 5"/>
          <p:cNvSpPr txBox="1"/>
          <p:nvPr/>
        </p:nvSpPr>
        <p:spPr>
          <a:xfrm>
            <a:off x="5447134" y="1361882"/>
            <a:ext cx="782609"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yě</a:t>
            </a:r>
            <a:endParaRPr lang="zh-CN" altLang="zh-CN" sz="1050" kern="100" dirty="0">
              <a:effectLst/>
              <a:latin typeface="宋体"/>
              <a:cs typeface="Courier New"/>
            </a:endParaRPr>
          </a:p>
        </p:txBody>
      </p:sp>
      <p:sp>
        <p:nvSpPr>
          <p:cNvPr id="7" name="TextBox 6"/>
          <p:cNvSpPr txBox="1"/>
          <p:nvPr/>
        </p:nvSpPr>
        <p:spPr>
          <a:xfrm>
            <a:off x="9201055" y="1393250"/>
            <a:ext cx="711463"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fēn</a:t>
            </a:r>
            <a:endParaRPr lang="zh-CN" altLang="zh-CN" sz="1050" kern="100" dirty="0">
              <a:effectLst/>
              <a:latin typeface="宋体"/>
              <a:cs typeface="Courier New"/>
            </a:endParaRPr>
          </a:p>
        </p:txBody>
      </p:sp>
      <p:sp>
        <p:nvSpPr>
          <p:cNvPr id="8" name="TextBox 7"/>
          <p:cNvSpPr txBox="1"/>
          <p:nvPr/>
        </p:nvSpPr>
        <p:spPr>
          <a:xfrm>
            <a:off x="1740086" y="2004228"/>
            <a:ext cx="652232"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zhì</a:t>
            </a:r>
            <a:endParaRPr lang="zh-CN" altLang="zh-CN" sz="1050" kern="100" dirty="0">
              <a:effectLst/>
              <a:latin typeface="宋体"/>
              <a:cs typeface="Courier New"/>
            </a:endParaRPr>
          </a:p>
        </p:txBody>
      </p:sp>
      <p:sp>
        <p:nvSpPr>
          <p:cNvPr id="9" name="TextBox 8"/>
          <p:cNvSpPr txBox="1"/>
          <p:nvPr/>
        </p:nvSpPr>
        <p:spPr>
          <a:xfrm>
            <a:off x="5599534" y="2018714"/>
            <a:ext cx="782609"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ɡǔ</a:t>
            </a:r>
            <a:endParaRPr lang="zh-CN" altLang="zh-CN" sz="1050" kern="100" dirty="0">
              <a:effectLst/>
              <a:latin typeface="宋体"/>
              <a:cs typeface="Courier New"/>
            </a:endParaRPr>
          </a:p>
        </p:txBody>
      </p:sp>
      <p:sp>
        <p:nvSpPr>
          <p:cNvPr id="10" name="TextBox 9"/>
          <p:cNvSpPr txBox="1"/>
          <p:nvPr/>
        </p:nvSpPr>
        <p:spPr>
          <a:xfrm>
            <a:off x="9066966" y="2009954"/>
            <a:ext cx="1145818"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kuànɡ</a:t>
            </a:r>
            <a:endParaRPr lang="zh-CN" altLang="zh-CN" sz="1050" kern="100" dirty="0">
              <a:effectLst/>
              <a:latin typeface="宋体"/>
              <a:cs typeface="Courier New"/>
            </a:endParaRPr>
          </a:p>
        </p:txBody>
      </p:sp>
      <p:sp>
        <p:nvSpPr>
          <p:cNvPr id="11" name="TextBox 10"/>
          <p:cNvSpPr txBox="1"/>
          <p:nvPr/>
        </p:nvSpPr>
        <p:spPr>
          <a:xfrm>
            <a:off x="1691670" y="2656234"/>
            <a:ext cx="851016" cy="67829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tián</a:t>
            </a:r>
            <a:endParaRPr lang="zh-CN" altLang="zh-CN" sz="1050" kern="100" dirty="0">
              <a:effectLst/>
              <a:latin typeface="宋体"/>
              <a:cs typeface="Courier New"/>
            </a:endParaRPr>
          </a:p>
        </p:txBody>
      </p:sp>
      <p:sp>
        <p:nvSpPr>
          <p:cNvPr id="12" name="TextBox 11"/>
          <p:cNvSpPr txBox="1"/>
          <p:nvPr/>
        </p:nvSpPr>
        <p:spPr>
          <a:xfrm>
            <a:off x="5456613" y="2637706"/>
            <a:ext cx="782609"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xù</a:t>
            </a:r>
            <a:endParaRPr lang="zh-CN" altLang="zh-CN" sz="1050" kern="100" dirty="0">
              <a:effectLst/>
              <a:latin typeface="宋体"/>
              <a:cs typeface="Courier New"/>
            </a:endParaRPr>
          </a:p>
        </p:txBody>
      </p:sp>
      <p:sp>
        <p:nvSpPr>
          <p:cNvPr id="13" name="TextBox 12"/>
          <p:cNvSpPr txBox="1"/>
          <p:nvPr/>
        </p:nvSpPr>
        <p:spPr>
          <a:xfrm>
            <a:off x="8999960" y="2655117"/>
            <a:ext cx="860870"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lǒnɡ</a:t>
            </a:r>
            <a:endParaRPr lang="zh-CN" altLang="zh-CN" sz="1050" kern="100" dirty="0">
              <a:effectLst/>
              <a:latin typeface="宋体"/>
              <a:cs typeface="Courier New"/>
            </a:endParaRPr>
          </a:p>
        </p:txBody>
      </p:sp>
      <p:sp>
        <p:nvSpPr>
          <p:cNvPr id="14" name="TextBox 13"/>
          <p:cNvSpPr txBox="1"/>
          <p:nvPr/>
        </p:nvSpPr>
        <p:spPr>
          <a:xfrm>
            <a:off x="1869974" y="3314858"/>
            <a:ext cx="851016"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tiāo</a:t>
            </a:r>
            <a:endParaRPr lang="zh-CN" altLang="zh-CN" sz="1050" kern="100" dirty="0">
              <a:effectLst/>
              <a:latin typeface="宋体"/>
              <a:cs typeface="Courier New"/>
            </a:endParaRPr>
          </a:p>
        </p:txBody>
      </p:sp>
      <p:sp>
        <p:nvSpPr>
          <p:cNvPr id="15" name="TextBox 14"/>
          <p:cNvSpPr txBox="1"/>
          <p:nvPr/>
        </p:nvSpPr>
        <p:spPr>
          <a:xfrm>
            <a:off x="5591150" y="3304698"/>
            <a:ext cx="782609"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bǎn</a:t>
            </a:r>
            <a:endParaRPr lang="zh-CN" altLang="zh-CN" sz="1050" kern="100" dirty="0">
              <a:effectLst/>
              <a:latin typeface="宋体"/>
              <a:cs typeface="Courier New"/>
            </a:endParaRPr>
          </a:p>
        </p:txBody>
      </p:sp>
      <p:sp>
        <p:nvSpPr>
          <p:cNvPr id="16" name="TextBox 15"/>
          <p:cNvSpPr txBox="1"/>
          <p:nvPr/>
        </p:nvSpPr>
        <p:spPr>
          <a:xfrm>
            <a:off x="9139169" y="3285778"/>
            <a:ext cx="946957"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tuān</a:t>
            </a:r>
            <a:endParaRPr lang="zh-CN" altLang="zh-CN" sz="1050" kern="100" dirty="0">
              <a:effectLst/>
              <a:latin typeface="宋体"/>
              <a:cs typeface="Courier New"/>
            </a:endParaRPr>
          </a:p>
        </p:txBody>
      </p:sp>
      <p:sp>
        <p:nvSpPr>
          <p:cNvPr id="17" name="TextBox 16"/>
          <p:cNvSpPr txBox="1"/>
          <p:nvPr/>
        </p:nvSpPr>
        <p:spPr>
          <a:xfrm>
            <a:off x="1888262" y="3941722"/>
            <a:ext cx="851016"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kuò</a:t>
            </a:r>
            <a:endParaRPr lang="zh-CN" altLang="zh-CN" sz="1050" kern="100" dirty="0">
              <a:effectLst/>
              <a:latin typeface="宋体"/>
              <a:cs typeface="Courier New"/>
            </a:endParaRPr>
          </a:p>
        </p:txBody>
      </p:sp>
      <p:sp>
        <p:nvSpPr>
          <p:cNvPr id="18" name="TextBox 17"/>
          <p:cNvSpPr txBox="1"/>
          <p:nvPr/>
        </p:nvSpPr>
        <p:spPr>
          <a:xfrm>
            <a:off x="5631790" y="3932450"/>
            <a:ext cx="610253"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pì</a:t>
            </a:r>
            <a:endParaRPr lang="zh-CN" altLang="zh-CN" sz="1050" kern="100" dirty="0">
              <a:effectLst/>
              <a:latin typeface="宋体"/>
              <a:cs typeface="Courier New"/>
            </a:endParaRPr>
          </a:p>
        </p:txBody>
      </p:sp>
      <p:sp>
        <p:nvSpPr>
          <p:cNvPr id="19" name="TextBox 18"/>
          <p:cNvSpPr txBox="1"/>
          <p:nvPr/>
        </p:nvSpPr>
        <p:spPr>
          <a:xfrm>
            <a:off x="9099222" y="3927236"/>
            <a:ext cx="946957"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quán</a:t>
            </a:r>
            <a:endParaRPr lang="zh-CN" altLang="zh-CN" sz="1050" kern="100" dirty="0">
              <a:effectLst/>
              <a:latin typeface="宋体"/>
              <a:cs typeface="Courier New"/>
            </a:endParaRPr>
          </a:p>
        </p:txBody>
      </p:sp>
      <p:sp>
        <p:nvSpPr>
          <p:cNvPr id="20" name="TextBox 19"/>
          <p:cNvSpPr txBox="1"/>
          <p:nvPr/>
        </p:nvSpPr>
        <p:spPr>
          <a:xfrm>
            <a:off x="1805206" y="4583568"/>
            <a:ext cx="1029730" cy="67829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hánɡ</a:t>
            </a:r>
            <a:endParaRPr lang="zh-CN" altLang="zh-CN" sz="1050" kern="100" dirty="0">
              <a:effectLst/>
              <a:latin typeface="宋体"/>
              <a:cs typeface="Courier New"/>
            </a:endParaRPr>
          </a:p>
        </p:txBody>
      </p:sp>
      <p:sp>
        <p:nvSpPr>
          <p:cNvPr id="21" name="TextBox 20"/>
          <p:cNvSpPr txBox="1"/>
          <p:nvPr/>
        </p:nvSpPr>
        <p:spPr>
          <a:xfrm>
            <a:off x="5663158" y="4569474"/>
            <a:ext cx="610253"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pì</a:t>
            </a:r>
            <a:endParaRPr lang="zh-CN" altLang="zh-CN" sz="1050" kern="100" dirty="0">
              <a:effectLst/>
              <a:latin typeface="宋体"/>
              <a:cs typeface="Courier New"/>
            </a:endParaRPr>
          </a:p>
        </p:txBody>
      </p:sp>
      <p:sp>
        <p:nvSpPr>
          <p:cNvPr id="22" name="TextBox 21"/>
          <p:cNvSpPr txBox="1"/>
          <p:nvPr/>
        </p:nvSpPr>
        <p:spPr>
          <a:xfrm>
            <a:off x="9180502" y="4555876"/>
            <a:ext cx="946957"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qǐnɡ</a:t>
            </a:r>
            <a:endParaRPr lang="zh-CN" altLang="zh-CN" sz="1050" kern="100" dirty="0">
              <a:effectLst/>
              <a:latin typeface="宋体"/>
              <a:cs typeface="Courier New"/>
            </a:endParaRPr>
          </a:p>
        </p:txBody>
      </p:sp>
      <p:sp>
        <p:nvSpPr>
          <p:cNvPr id="23" name="TextBox 22"/>
          <p:cNvSpPr txBox="1"/>
          <p:nvPr/>
        </p:nvSpPr>
        <p:spPr>
          <a:xfrm>
            <a:off x="1918742" y="5217546"/>
            <a:ext cx="773651"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jiān</a:t>
            </a:r>
            <a:endParaRPr lang="zh-CN" altLang="zh-CN" sz="1050" kern="100" dirty="0">
              <a:effectLst/>
              <a:latin typeface="宋体"/>
              <a:cs typeface="Courier New"/>
            </a:endParaRPr>
          </a:p>
        </p:txBody>
      </p:sp>
      <p:sp>
        <p:nvSpPr>
          <p:cNvPr id="24" name="TextBox 23"/>
          <p:cNvSpPr txBox="1"/>
          <p:nvPr/>
        </p:nvSpPr>
        <p:spPr>
          <a:xfrm>
            <a:off x="5663158" y="5207386"/>
            <a:ext cx="610253"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yì</a:t>
            </a:r>
            <a:endParaRPr lang="zh-CN" altLang="zh-CN" sz="1050" kern="100" dirty="0">
              <a:effectLst/>
              <a:latin typeface="宋体"/>
              <a:cs typeface="Courier New"/>
            </a:endParaRPr>
          </a:p>
        </p:txBody>
      </p:sp>
      <p:sp>
        <p:nvSpPr>
          <p:cNvPr id="25" name="TextBox 24"/>
          <p:cNvSpPr txBox="1"/>
          <p:nvPr/>
        </p:nvSpPr>
        <p:spPr>
          <a:xfrm>
            <a:off x="9294926" y="5192900"/>
            <a:ext cx="646785" cy="74612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jiǎ</a:t>
            </a:r>
            <a:endParaRPr lang="zh-CN" altLang="zh-CN" sz="1050" kern="100" dirty="0">
              <a:effectLst/>
              <a:latin typeface="宋体"/>
              <a:cs typeface="Courier New"/>
            </a:endParaRPr>
          </a:p>
        </p:txBody>
      </p:sp>
    </p:spTree>
    <p:extLst>
      <p:ext uri="{BB962C8B-B14F-4D97-AF65-F5344CB8AC3E}">
        <p14:creationId xmlns:p14="http://schemas.microsoft.com/office/powerpoint/2010/main" val="240605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linds(horizontal)">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blinds(horizontal)">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blinds(horizontal)">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blinds(horizontal)">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blinds(horizontal)">
                                      <p:cBhvr>
                                        <p:cTn id="72" dur="500"/>
                                        <p:tgtEl>
                                          <p:spTgt spid="18"/>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blinds(horizontal)">
                                      <p:cBhvr>
                                        <p:cTn id="77" dur="500"/>
                                        <p:tgtEl>
                                          <p:spTgt spid="19"/>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blinds(horizontal)">
                                      <p:cBhvr>
                                        <p:cTn id="82" dur="500"/>
                                        <p:tgtEl>
                                          <p:spTgt spid="20"/>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blinds(horizontal)">
                                      <p:cBhvr>
                                        <p:cTn id="87" dur="500"/>
                                        <p:tgtEl>
                                          <p:spTgt spid="21"/>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blinds(horizontal)">
                                      <p:cBhvr>
                                        <p:cTn id="92" dur="500"/>
                                        <p:tgtEl>
                                          <p:spTgt spid="22"/>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blinds(horizontal)">
                                      <p:cBhvr>
                                        <p:cTn id="97" dur="500"/>
                                        <p:tgtEl>
                                          <p:spTgt spid="23"/>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blinds(horizontal)">
                                      <p:cBhvr>
                                        <p:cTn id="102" dur="500"/>
                                        <p:tgtEl>
                                          <p:spTgt spid="24"/>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25"/>
                                        </p:tgtEl>
                                        <p:attrNameLst>
                                          <p:attrName>style.visibility</p:attrName>
                                        </p:attrNameLst>
                                      </p:cBhvr>
                                      <p:to>
                                        <p:strVal val="visible"/>
                                      </p:to>
                                    </p:set>
                                    <p:animEffect transition="in" filter="blinds(horizontal)">
                                      <p:cBhvr>
                                        <p:cTn id="10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704001" y="1754446"/>
            <a:ext cx="7238314" cy="523220"/>
            <a:chOff x="3779912" y="1732305"/>
            <a:chExt cx="7510491" cy="540048"/>
          </a:xfrm>
        </p:grpSpPr>
        <p:sp>
          <p:nvSpPr>
            <p:cNvPr id="18" name="矩形 17"/>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CCE8CF"/>
                </a:solidFill>
                <a:effectLst/>
                <a:uLnTx/>
                <a:uFillTx/>
                <a:latin typeface="Calibri"/>
                <a:ea typeface="微软雅黑"/>
                <a:cs typeface="+mn-cs"/>
              </a:endParaRPr>
            </a:p>
          </p:txBody>
        </p:sp>
        <p:sp>
          <p:nvSpPr>
            <p:cNvPr id="19" name="矩形 18">
              <a:hlinkClick r:id="rId2" action="ppaction://hlinksldjump"/>
            </p:cNvPr>
            <p:cNvSpPr/>
            <p:nvPr/>
          </p:nvSpPr>
          <p:spPr>
            <a:xfrm>
              <a:off x="3779912" y="1732305"/>
              <a:ext cx="451894" cy="477122"/>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CCE8CF"/>
                  </a:solidFill>
                  <a:effectLst/>
                  <a:uLnTx/>
                  <a:uFillTx/>
                  <a:latin typeface="Broadway" pitchFamily="82" charset="0"/>
                  <a:ea typeface="微软雅黑"/>
                </a:rPr>
                <a:t>1</a:t>
              </a:r>
              <a:endParaRPr kumimoji="0" lang="zh-CN" altLang="en-US" sz="2800" b="0" i="0" u="none" strike="noStrike" kern="0" cap="none" spc="0" normalizeH="0" baseline="0" noProof="0" dirty="0">
                <a:ln>
                  <a:noFill/>
                </a:ln>
                <a:solidFill>
                  <a:sysClr val="window" lastClr="CCE8CF"/>
                </a:solidFill>
                <a:effectLst/>
                <a:uLnTx/>
                <a:uFillTx/>
                <a:latin typeface="Broadway" pitchFamily="82" charset="0"/>
                <a:ea typeface="微软雅黑"/>
              </a:endParaRPr>
            </a:p>
          </p:txBody>
        </p:sp>
        <p:sp>
          <p:nvSpPr>
            <p:cNvPr id="20" name="TextBox 37">
              <a:hlinkClick r:id="rId2" action="ppaction://hlinksldjump"/>
            </p:cNvPr>
            <p:cNvSpPr txBox="1"/>
            <p:nvPr/>
          </p:nvSpPr>
          <p:spPr>
            <a:xfrm>
              <a:off x="4231470" y="1732305"/>
              <a:ext cx="7058933" cy="540048"/>
            </a:xfrm>
            <a:prstGeom prst="rect">
              <a:avLst/>
            </a:prstGeom>
            <a:solidFill>
              <a:schemeClr val="bg1">
                <a:lumMod val="85000"/>
              </a:schemeClr>
            </a:solidFill>
          </p:spPr>
          <p:txBody>
            <a:bodyPr wrap="square" rtlCol="0">
              <a:spAutoFit/>
            </a:bodyPr>
            <a:lstStyle/>
            <a:p>
              <a:pPr lvl="0">
                <a:defRPr/>
              </a:pPr>
              <a:r>
                <a:rPr lang="zh-CN" altLang="en-US" sz="2800" b="1" kern="0" dirty="0" smtClean="0">
                  <a:solidFill>
                    <a:schemeClr val="tx1">
                      <a:lumMod val="65000"/>
                      <a:lumOff val="35000"/>
                    </a:schemeClr>
                  </a:solidFill>
                  <a:latin typeface="微软雅黑" pitchFamily="34" charset="-122"/>
                  <a:ea typeface="微软雅黑" pitchFamily="34" charset="-122"/>
                </a:rPr>
                <a:t>温馨晨</a:t>
              </a:r>
              <a:r>
                <a:rPr lang="zh-CN" altLang="en-US" sz="2800" b="1" kern="0" dirty="0">
                  <a:solidFill>
                    <a:schemeClr val="tx1">
                      <a:lumMod val="65000"/>
                      <a:lumOff val="35000"/>
                    </a:schemeClr>
                  </a:solidFill>
                  <a:latin typeface="微软雅黑" pitchFamily="34" charset="-122"/>
                  <a:ea typeface="微软雅黑" pitchFamily="34" charset="-122"/>
                </a:rPr>
                <a:t>读</a:t>
              </a:r>
              <a:r>
                <a:rPr lang="zh-CN" altLang="en-US" sz="2800" b="1" kern="0" dirty="0" smtClean="0">
                  <a:solidFill>
                    <a:schemeClr val="tx1">
                      <a:lumMod val="65000"/>
                      <a:lumOff val="35000"/>
                    </a:schemeClr>
                  </a:solidFill>
                  <a:latin typeface="微软雅黑" pitchFamily="34" charset="-122"/>
                  <a:ea typeface="微软雅黑" pitchFamily="34" charset="-122"/>
                </a:rPr>
                <a:t>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鸡</a:t>
              </a:r>
              <a:r>
                <a:rPr lang="zh-CN" altLang="en-US" sz="2200" kern="0" dirty="0">
                  <a:latin typeface="微软雅黑" pitchFamily="34" charset="-122"/>
                  <a:ea typeface="微软雅黑" pitchFamily="34" charset="-122"/>
                </a:rPr>
                <a:t>声茅店月，人迹板桥霜</a:t>
              </a:r>
            </a:p>
          </p:txBody>
        </p:sp>
      </p:grpSp>
      <p:grpSp>
        <p:nvGrpSpPr>
          <p:cNvPr id="21" name="组合 20"/>
          <p:cNvGrpSpPr/>
          <p:nvPr/>
        </p:nvGrpSpPr>
        <p:grpSpPr>
          <a:xfrm>
            <a:off x="2711420" y="2762558"/>
            <a:ext cx="7223801" cy="523220"/>
            <a:chOff x="3779912" y="1734172"/>
            <a:chExt cx="7495432" cy="523220"/>
          </a:xfrm>
        </p:grpSpPr>
        <p:sp>
          <p:nvSpPr>
            <p:cNvPr id="22" name="矩形 21"/>
            <p:cNvSpPr/>
            <p:nvPr/>
          </p:nvSpPr>
          <p:spPr>
            <a:xfrm>
              <a:off x="3779912" y="1825344"/>
              <a:ext cx="7392805" cy="399762"/>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CCE8CF"/>
                </a:solidFill>
                <a:effectLst/>
                <a:uLnTx/>
                <a:uFillTx/>
                <a:latin typeface="Calibri"/>
                <a:ea typeface="微软雅黑"/>
                <a:cs typeface="+mn-cs"/>
              </a:endParaRPr>
            </a:p>
          </p:txBody>
        </p:sp>
        <p:sp>
          <p:nvSpPr>
            <p:cNvPr id="23" name="矩形 22">
              <a:hlinkClick r:id="rId3" action="ppaction://hlinksldjump"/>
            </p:cNvPr>
            <p:cNvSpPr/>
            <p:nvPr/>
          </p:nvSpPr>
          <p:spPr>
            <a:xfrm>
              <a:off x="3779912" y="1734172"/>
              <a:ext cx="444198" cy="51879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CCE8CF"/>
                  </a:solidFill>
                  <a:effectLst/>
                  <a:uLnTx/>
                  <a:uFillTx/>
                  <a:latin typeface="Broadway" pitchFamily="82" charset="0"/>
                  <a:ea typeface="微软雅黑"/>
                </a:rPr>
                <a:t>2</a:t>
              </a:r>
              <a:endParaRPr kumimoji="0" lang="zh-CN" altLang="en-US" sz="2800" b="0" i="0" u="none" strike="noStrike" kern="0" cap="none" spc="0" normalizeH="0" baseline="0" noProof="0" dirty="0">
                <a:ln>
                  <a:noFill/>
                </a:ln>
                <a:solidFill>
                  <a:sysClr val="window" lastClr="CCE8CF"/>
                </a:solidFill>
                <a:effectLst/>
                <a:uLnTx/>
                <a:uFillTx/>
                <a:latin typeface="Broadway" pitchFamily="82" charset="0"/>
                <a:ea typeface="微软雅黑"/>
              </a:endParaRPr>
            </a:p>
          </p:txBody>
        </p:sp>
        <p:sp>
          <p:nvSpPr>
            <p:cNvPr id="24" name="TextBox 37">
              <a:hlinkClick r:id="rId3"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lvl="0">
                <a:defRPr/>
              </a:pPr>
              <a:r>
                <a:rPr lang="zh-CN" altLang="en-US" sz="2800" b="1" kern="0" dirty="0" smtClean="0">
                  <a:solidFill>
                    <a:schemeClr val="tx1">
                      <a:lumMod val="65000"/>
                      <a:lumOff val="35000"/>
                    </a:schemeClr>
                  </a:solidFill>
                  <a:latin typeface="微软雅黑" pitchFamily="34" charset="-122"/>
                  <a:ea typeface="微软雅黑" pitchFamily="34" charset="-122"/>
                </a:rPr>
                <a:t>自主积累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博</a:t>
              </a:r>
              <a:r>
                <a:rPr lang="zh-CN" altLang="en-US" sz="2200" kern="0" dirty="0">
                  <a:latin typeface="微软雅黑" pitchFamily="34" charset="-122"/>
                  <a:ea typeface="微软雅黑" pitchFamily="34" charset="-122"/>
                </a:rPr>
                <a:t>观而约取，厚积而薄发</a:t>
              </a:r>
            </a:p>
          </p:txBody>
        </p:sp>
      </p:grpSp>
      <p:grpSp>
        <p:nvGrpSpPr>
          <p:cNvPr id="25" name="组合 24"/>
          <p:cNvGrpSpPr/>
          <p:nvPr/>
        </p:nvGrpSpPr>
        <p:grpSpPr>
          <a:xfrm>
            <a:off x="2704325" y="3842678"/>
            <a:ext cx="7238315" cy="523220"/>
            <a:chOff x="3764852" y="1734172"/>
            <a:chExt cx="7510492" cy="523220"/>
          </a:xfrm>
        </p:grpSpPr>
        <p:sp>
          <p:nvSpPr>
            <p:cNvPr id="26" name="矩形 25">
              <a:hlinkClick r:id="rId4" action="ppaction://hlinksldjump"/>
            </p:cNvPr>
            <p:cNvSpPr/>
            <p:nvPr/>
          </p:nvSpPr>
          <p:spPr>
            <a:xfrm>
              <a:off x="3779912" y="1753224"/>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CCE8CF"/>
                </a:solidFill>
                <a:effectLst/>
                <a:uLnTx/>
                <a:uFillTx/>
                <a:latin typeface="Calibri"/>
                <a:ea typeface="微软雅黑"/>
                <a:cs typeface="+mn-cs"/>
              </a:endParaRPr>
            </a:p>
          </p:txBody>
        </p:sp>
        <p:sp>
          <p:nvSpPr>
            <p:cNvPr id="27" name="矩形 26">
              <a:hlinkClick r:id="rId4" action="ppaction://hlinksldjump"/>
            </p:cNvPr>
            <p:cNvSpPr/>
            <p:nvPr/>
          </p:nvSpPr>
          <p:spPr>
            <a:xfrm>
              <a:off x="3764852" y="1743902"/>
              <a:ext cx="436499" cy="484462"/>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CCE8CF"/>
                  </a:solidFill>
                  <a:effectLst/>
                  <a:uLnTx/>
                  <a:uFillTx/>
                  <a:latin typeface="Broadway" pitchFamily="82" charset="0"/>
                  <a:ea typeface="微软雅黑"/>
                </a:rPr>
                <a:t>3</a:t>
              </a:r>
              <a:endParaRPr kumimoji="0" lang="zh-CN" altLang="en-US" sz="2800" b="0" i="0" u="none" strike="noStrike" kern="0" cap="none" spc="0" normalizeH="0" baseline="0" noProof="0" dirty="0">
                <a:ln>
                  <a:noFill/>
                </a:ln>
                <a:solidFill>
                  <a:sysClr val="window" lastClr="CCE8CF"/>
                </a:solidFill>
                <a:effectLst/>
                <a:uLnTx/>
                <a:uFillTx/>
                <a:latin typeface="Broadway" pitchFamily="82" charset="0"/>
                <a:ea typeface="微软雅黑"/>
              </a:endParaRPr>
            </a:p>
          </p:txBody>
        </p:sp>
        <p:sp>
          <p:nvSpPr>
            <p:cNvPr id="28" name="TextBox 37">
              <a:hlinkClick r:id="rId5"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lvl="0">
                <a:defRPr/>
              </a:pPr>
              <a:r>
                <a:rPr lang="zh-CN" altLang="en-US" sz="2800" b="1" kern="0" dirty="0" smtClean="0">
                  <a:solidFill>
                    <a:schemeClr val="tx1">
                      <a:lumMod val="65000"/>
                      <a:lumOff val="35000"/>
                    </a:schemeClr>
                  </a:solidFill>
                  <a:latin typeface="微软雅黑" pitchFamily="34" charset="-122"/>
                  <a:ea typeface="微软雅黑" pitchFamily="34" charset="-122"/>
                </a:rPr>
                <a:t>合作探究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奇文共欣赏，疑义相与析</a:t>
              </a:r>
              <a:endParaRPr lang="zh-CN" altLang="en-US" sz="2200" kern="0" dirty="0">
                <a:latin typeface="微软雅黑" pitchFamily="34" charset="-122"/>
                <a:ea typeface="微软雅黑" pitchFamily="34" charset="-122"/>
              </a:endParaRPr>
            </a:p>
          </p:txBody>
        </p:sp>
      </p:grpSp>
      <p:grpSp>
        <p:nvGrpSpPr>
          <p:cNvPr id="29" name="组合 28"/>
          <p:cNvGrpSpPr/>
          <p:nvPr/>
        </p:nvGrpSpPr>
        <p:grpSpPr>
          <a:xfrm>
            <a:off x="2697071" y="5816486"/>
            <a:ext cx="7238315" cy="523220"/>
            <a:chOff x="3764852" y="1734172"/>
            <a:chExt cx="7510492" cy="523220"/>
          </a:xfrm>
        </p:grpSpPr>
        <p:sp>
          <p:nvSpPr>
            <p:cNvPr id="30" name="矩形 29">
              <a:hlinkClick r:id="" action="ppaction://noaction"/>
            </p:cNvPr>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CCE8CF"/>
                </a:solidFill>
                <a:effectLst/>
                <a:uLnTx/>
                <a:uFillTx/>
                <a:latin typeface="Calibri"/>
                <a:ea typeface="微软雅黑"/>
                <a:cs typeface="+mn-cs"/>
              </a:endParaRPr>
            </a:p>
          </p:txBody>
        </p:sp>
        <p:sp>
          <p:nvSpPr>
            <p:cNvPr id="31" name="矩形 30">
              <a:hlinkClick r:id="" action="ppaction://noaction"/>
            </p:cNvPr>
            <p:cNvSpPr/>
            <p:nvPr/>
          </p:nvSpPr>
          <p:spPr>
            <a:xfrm>
              <a:off x="3764852" y="1743902"/>
              <a:ext cx="436499" cy="484462"/>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smtClean="0">
                  <a:ln>
                    <a:noFill/>
                  </a:ln>
                  <a:solidFill>
                    <a:sysClr val="window" lastClr="CCE8CF"/>
                  </a:solidFill>
                  <a:effectLst/>
                  <a:uLnTx/>
                  <a:uFillTx/>
                  <a:latin typeface="Broadway" pitchFamily="82" charset="0"/>
                  <a:ea typeface="微软雅黑"/>
                </a:rPr>
                <a:t>5</a:t>
              </a:r>
              <a:endParaRPr kumimoji="0" lang="zh-CN" altLang="en-US" sz="2800" b="0" i="0" u="none" strike="noStrike" kern="0" cap="none" spc="0" normalizeH="0" baseline="0" noProof="0" dirty="0">
                <a:ln>
                  <a:noFill/>
                </a:ln>
                <a:solidFill>
                  <a:sysClr val="window" lastClr="CCE8CF"/>
                </a:solidFill>
                <a:effectLst/>
                <a:uLnTx/>
                <a:uFillTx/>
                <a:latin typeface="Broadway" pitchFamily="82" charset="0"/>
                <a:ea typeface="微软雅黑"/>
              </a:endParaRPr>
            </a:p>
          </p:txBody>
        </p:sp>
        <p:sp>
          <p:nvSpPr>
            <p:cNvPr id="32" name="TextBox 37">
              <a:hlinkClick r:id="rId6"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a:defRPr/>
              </a:pPr>
              <a:r>
                <a:rPr lang="zh-CN" altLang="en-US" sz="2800" b="1" kern="0" dirty="0" smtClean="0">
                  <a:solidFill>
                    <a:schemeClr val="tx1">
                      <a:lumMod val="65000"/>
                      <a:lumOff val="35000"/>
                    </a:schemeClr>
                  </a:solidFill>
                  <a:latin typeface="微软雅黑" pitchFamily="34" charset="-122"/>
                  <a:ea typeface="微软雅黑" pitchFamily="34" charset="-122"/>
                </a:rPr>
                <a:t>分层训练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力学如力耕，勤惰尔自知</a:t>
              </a:r>
              <a:endParaRPr lang="zh-CN" altLang="en-US" sz="2200" kern="0" dirty="0">
                <a:latin typeface="微软雅黑" pitchFamily="34" charset="-122"/>
                <a:ea typeface="微软雅黑" pitchFamily="34" charset="-122"/>
              </a:endParaRPr>
            </a:p>
          </p:txBody>
        </p:sp>
      </p:grpSp>
      <p:sp>
        <p:nvSpPr>
          <p:cNvPr id="36" name="任意多边形 35"/>
          <p:cNvSpPr/>
          <p:nvPr/>
        </p:nvSpPr>
        <p:spPr>
          <a:xfrm>
            <a:off x="4540250" y="0"/>
            <a:ext cx="3111500" cy="1168400"/>
          </a:xfrm>
          <a:custGeom>
            <a:avLst/>
            <a:gdLst>
              <a:gd name="connsiteX0" fmla="*/ 0 w 3111500"/>
              <a:gd name="connsiteY0" fmla="*/ 0 h 1168400"/>
              <a:gd name="connsiteX1" fmla="*/ 3111500 w 3111500"/>
              <a:gd name="connsiteY1" fmla="*/ 0 h 1168400"/>
              <a:gd name="connsiteX2" fmla="*/ 3111500 w 3111500"/>
              <a:gd name="connsiteY2" fmla="*/ 495300 h 1168400"/>
              <a:gd name="connsiteX3" fmla="*/ 3111500 w 3111500"/>
              <a:gd name="connsiteY3" fmla="*/ 831850 h 1168400"/>
              <a:gd name="connsiteX4" fmla="*/ 1555750 w 3111500"/>
              <a:gd name="connsiteY4" fmla="*/ 1168400 h 1168400"/>
              <a:gd name="connsiteX5" fmla="*/ 0 w 3111500"/>
              <a:gd name="connsiteY5" fmla="*/ 831850 h 1168400"/>
              <a:gd name="connsiteX6" fmla="*/ 0 w 3111500"/>
              <a:gd name="connsiteY6" fmla="*/ 495300 h 116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00" h="1168400">
                <a:moveTo>
                  <a:pt x="0" y="0"/>
                </a:moveTo>
                <a:lnTo>
                  <a:pt x="3111500" y="0"/>
                </a:lnTo>
                <a:lnTo>
                  <a:pt x="3111500" y="495300"/>
                </a:lnTo>
                <a:lnTo>
                  <a:pt x="3111500" y="831850"/>
                </a:lnTo>
                <a:lnTo>
                  <a:pt x="1555750" y="1168400"/>
                </a:lnTo>
                <a:lnTo>
                  <a:pt x="0" y="831850"/>
                </a:lnTo>
                <a:lnTo>
                  <a:pt x="0" y="495300"/>
                </a:lnTo>
                <a:close/>
              </a:path>
            </a:pathLst>
          </a:custGeom>
          <a:solidFill>
            <a:srgbClr val="FC62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540250" y="89500"/>
            <a:ext cx="3111500" cy="850682"/>
          </a:xfrm>
          <a:prstGeom prst="rect">
            <a:avLst/>
          </a:prstGeom>
        </p:spPr>
        <p:txBody>
          <a:bodyPr wrap="square">
            <a:spAutoFit/>
          </a:bodyPr>
          <a:lstStyle/>
          <a:p>
            <a:pPr marL="0" marR="0" lvl="0" indent="0" algn="ctr" defTabSz="914400" eaLnBrk="1" fontAlgn="auto" latinLnBrk="0" hangingPunct="1">
              <a:lnSpc>
                <a:spcPct val="112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white"/>
                </a:solidFill>
                <a:effectLst/>
                <a:uLnTx/>
                <a:uFillTx/>
                <a:latin typeface="微软雅黑" pitchFamily="34" charset="-122"/>
                <a:ea typeface="微软雅黑" pitchFamily="34" charset="-122"/>
              </a:rPr>
              <a:t>栏目索引 </a:t>
            </a:r>
            <a:r>
              <a:rPr kumimoji="0" lang="en-US" altLang="zh-CN" sz="2800" b="1" i="0" u="none" strike="noStrike" kern="1200" cap="none" spc="0" normalizeH="0" baseline="0" noProof="0" dirty="0" smtClean="0">
                <a:ln>
                  <a:noFill/>
                </a:ln>
                <a:solidFill>
                  <a:prstClr val="white"/>
                </a:solidFill>
                <a:effectLst/>
                <a:uLnTx/>
                <a:uFillTx/>
                <a:latin typeface="微软雅黑" pitchFamily="34" charset="-122"/>
                <a:ea typeface="微软雅黑" pitchFamily="34" charset="-122"/>
              </a:rPr>
              <a:t> </a:t>
            </a:r>
          </a:p>
          <a:p>
            <a:pPr marL="0" marR="0" lvl="0" indent="0" algn="ctr" defTabSz="914400" eaLnBrk="1" fontAlgn="auto" latinLnBrk="0" hangingPunct="1">
              <a:lnSpc>
                <a:spcPct val="112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prstClr val="white"/>
                </a:solidFill>
                <a:effectLst/>
                <a:uLnTx/>
                <a:uFillTx/>
                <a:latin typeface="Calibri"/>
                <a:ea typeface="宋体" panose="02010600030101010101" pitchFamily="2" charset="-122"/>
              </a:rPr>
              <a:t>CONTENTS </a:t>
            </a:r>
            <a:r>
              <a:rPr kumimoji="0" lang="en-US" altLang="zh-CN" sz="1600" b="0" i="0" u="none" strike="noStrike" kern="1200" cap="none" spc="0" normalizeH="0" baseline="0" noProof="0" dirty="0" err="1" smtClean="0">
                <a:ln>
                  <a:noFill/>
                </a:ln>
                <a:solidFill>
                  <a:prstClr val="white"/>
                </a:solidFill>
                <a:effectLst/>
                <a:uLnTx/>
                <a:uFillTx/>
                <a:latin typeface="Calibri"/>
                <a:ea typeface="宋体" panose="02010600030101010101" pitchFamily="2" charset="-122"/>
              </a:rPr>
              <a:t>PAɡE</a:t>
            </a:r>
            <a:r>
              <a:rPr kumimoji="0" lang="en-US" altLang="zh-CN" sz="1600" b="0" i="0" u="none" strike="noStrike" kern="1200" cap="none" spc="0" normalizeH="0" baseline="0" noProof="0" dirty="0" smtClean="0">
                <a:ln>
                  <a:noFill/>
                </a:ln>
                <a:solidFill>
                  <a:prstClr val="white"/>
                </a:solidFill>
                <a:effectLst/>
                <a:uLnTx/>
                <a:uFillTx/>
                <a:latin typeface="Calibri"/>
                <a:ea typeface="宋体" panose="02010600030101010101" pitchFamily="2" charset="-122"/>
              </a:rPr>
              <a:t> </a:t>
            </a:r>
            <a:endParaRPr kumimoji="0" lang="zh-CN" altLang="en-US" sz="1800" b="0" i="0" u="none" strike="noStrike" kern="0" cap="none" spc="0" normalizeH="0" baseline="0" noProof="0" dirty="0" smtClean="0">
              <a:ln>
                <a:noFill/>
              </a:ln>
              <a:solidFill>
                <a:sysClr val="windowText" lastClr="000000"/>
              </a:solidFill>
              <a:effectLst/>
              <a:uLnTx/>
              <a:uFillTx/>
            </a:endParaRPr>
          </a:p>
        </p:txBody>
      </p:sp>
      <p:grpSp>
        <p:nvGrpSpPr>
          <p:cNvPr id="33" name="组合 32"/>
          <p:cNvGrpSpPr/>
          <p:nvPr/>
        </p:nvGrpSpPr>
        <p:grpSpPr>
          <a:xfrm>
            <a:off x="2710830" y="4765958"/>
            <a:ext cx="7238315" cy="523220"/>
            <a:chOff x="3764852" y="1734172"/>
            <a:chExt cx="7510492" cy="523220"/>
          </a:xfrm>
        </p:grpSpPr>
        <p:sp>
          <p:nvSpPr>
            <p:cNvPr id="34" name="矩形 33">
              <a:hlinkClick r:id="rId4" action="ppaction://hlinksldjump"/>
            </p:cNvPr>
            <p:cNvSpPr/>
            <p:nvPr/>
          </p:nvSpPr>
          <p:spPr>
            <a:xfrm>
              <a:off x="3779912" y="1753224"/>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CCE8CF"/>
                </a:solidFill>
                <a:effectLst/>
                <a:uLnTx/>
                <a:uFillTx/>
                <a:latin typeface="Calibri"/>
                <a:ea typeface="微软雅黑"/>
                <a:cs typeface="+mn-cs"/>
              </a:endParaRPr>
            </a:p>
          </p:txBody>
        </p:sp>
        <p:sp>
          <p:nvSpPr>
            <p:cNvPr id="39" name="矩形 38">
              <a:hlinkClick r:id="rId7" action="ppaction://hlinksldjump"/>
            </p:cNvPr>
            <p:cNvSpPr/>
            <p:nvPr/>
          </p:nvSpPr>
          <p:spPr>
            <a:xfrm>
              <a:off x="3764852" y="1743902"/>
              <a:ext cx="436499" cy="484462"/>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CCE8CF"/>
                  </a:solidFill>
                  <a:effectLst/>
                  <a:uLnTx/>
                  <a:uFillTx/>
                  <a:latin typeface="Broadway" pitchFamily="82" charset="0"/>
                  <a:ea typeface="微软雅黑"/>
                </a:rPr>
                <a:t>4</a:t>
              </a:r>
              <a:endParaRPr kumimoji="0" lang="zh-CN" altLang="en-US" sz="2800" b="0" i="0" u="none" strike="noStrike" kern="0" cap="none" spc="0" normalizeH="0" baseline="0" noProof="0" dirty="0">
                <a:ln>
                  <a:noFill/>
                </a:ln>
                <a:solidFill>
                  <a:sysClr val="window" lastClr="CCE8CF"/>
                </a:solidFill>
                <a:effectLst/>
                <a:uLnTx/>
                <a:uFillTx/>
                <a:latin typeface="Broadway" pitchFamily="82" charset="0"/>
                <a:ea typeface="微软雅黑"/>
              </a:endParaRPr>
            </a:p>
          </p:txBody>
        </p:sp>
        <p:sp>
          <p:nvSpPr>
            <p:cNvPr id="40" name="TextBox 37">
              <a:hlinkClick r:id="rId7"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lvl="0">
                <a:defRPr/>
              </a:pPr>
              <a:r>
                <a:rPr lang="zh-CN" altLang="en-US" sz="2800" b="1" kern="0" dirty="0" smtClean="0">
                  <a:solidFill>
                    <a:schemeClr val="tx1">
                      <a:lumMod val="65000"/>
                      <a:lumOff val="35000"/>
                    </a:schemeClr>
                  </a:solidFill>
                  <a:latin typeface="微软雅黑" pitchFamily="34" charset="-122"/>
                  <a:ea typeface="微软雅黑" pitchFamily="34" charset="-122"/>
                </a:rPr>
                <a:t>文本拓展        </a:t>
              </a:r>
              <a:r>
                <a:rPr lang="en-US" altLang="zh-CN" sz="2800" b="1" kern="0" dirty="0" smtClean="0">
                  <a:solidFill>
                    <a:schemeClr val="tx1">
                      <a:lumMod val="65000"/>
                      <a:lumOff val="35000"/>
                    </a:schemeClr>
                  </a:solidFill>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掬水月在手，弄花香满衣</a:t>
              </a:r>
              <a:endParaRPr lang="zh-CN" altLang="en-US" sz="2200" kern="0" dirty="0">
                <a:latin typeface="微软雅黑" pitchFamily="34" charset="-122"/>
                <a:ea typeface="微软雅黑" pitchFamily="34" charset="-122"/>
              </a:endParaRPr>
            </a:p>
          </p:txBody>
        </p:sp>
      </p:grpSp>
    </p:spTree>
    <p:extLst>
      <p:ext uri="{BB962C8B-B14F-4D97-AF65-F5344CB8AC3E}">
        <p14:creationId xmlns:p14="http://schemas.microsoft.com/office/powerpoint/2010/main" val="10044242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2780" y="1066720"/>
            <a:ext cx="11381058" cy="3970318"/>
          </a:xfrm>
          <a:prstGeom prst="rect">
            <a:avLst/>
          </a:prstGeom>
          <a:noFill/>
        </p:spPr>
        <p:txBody>
          <a:bodyPr wrap="square" rtlCol="0">
            <a:spAutoFit/>
          </a:bodyPr>
          <a:lstStyle/>
          <a:p>
            <a:pPr algn="just">
              <a:lnSpc>
                <a:spcPct val="180000"/>
              </a:lnSpc>
              <a:spcAft>
                <a:spcPts val="0"/>
              </a:spcAft>
            </a:pPr>
            <a:r>
              <a:rPr lang="en-US" altLang="zh-CN" sz="2800" kern="100" dirty="0">
                <a:solidFill>
                  <a:srgbClr val="404040"/>
                </a:solidFill>
                <a:latin typeface="Times New Roman"/>
                <a:ea typeface="微软雅黑"/>
                <a:cs typeface="Courier New"/>
              </a:rPr>
              <a:t>(22)</a:t>
            </a:r>
            <a:r>
              <a:rPr lang="zh-CN" altLang="zh-CN" sz="2800" kern="100" dirty="0">
                <a:solidFill>
                  <a:srgbClr val="00B0F0"/>
                </a:solidFill>
                <a:latin typeface="Times New Roman"/>
                <a:ea typeface="微软雅黑"/>
                <a:cs typeface="Times New Roman"/>
              </a:rPr>
              <a:t>卓</a:t>
            </a:r>
            <a:r>
              <a:rPr lang="zh-CN" altLang="zh-CN" sz="2800" kern="100" dirty="0">
                <a:solidFill>
                  <a:srgbClr val="404040"/>
                </a:solidFill>
                <a:latin typeface="Times New Roman"/>
                <a:ea typeface="微软雅黑"/>
                <a:cs typeface="Times New Roman"/>
              </a:rPr>
              <a:t>绝</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23)</a:t>
            </a:r>
            <a:r>
              <a:rPr lang="zh-CN" altLang="zh-CN" sz="2800" kern="100" dirty="0">
                <a:solidFill>
                  <a:srgbClr val="404040"/>
                </a:solidFill>
                <a:latin typeface="Times New Roman"/>
                <a:ea typeface="微软雅黑"/>
                <a:cs typeface="Times New Roman"/>
              </a:rPr>
              <a:t>就</a:t>
            </a:r>
            <a:r>
              <a:rPr lang="zh-CN" altLang="zh-CN" sz="2800" kern="100" dirty="0">
                <a:solidFill>
                  <a:srgbClr val="00B0F0"/>
                </a:solidFill>
                <a:latin typeface="Times New Roman"/>
                <a:ea typeface="微软雅黑"/>
                <a:cs typeface="Times New Roman"/>
              </a:rPr>
              <a:t>寝</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24)</a:t>
            </a:r>
            <a:r>
              <a:rPr lang="zh-CN" altLang="zh-CN" sz="2800" kern="100" dirty="0">
                <a:solidFill>
                  <a:srgbClr val="00B0F0"/>
                </a:solidFill>
                <a:latin typeface="Times New Roman"/>
                <a:ea typeface="微软雅黑"/>
                <a:cs typeface="Times New Roman"/>
              </a:rPr>
              <a:t>憧</a:t>
            </a:r>
            <a:r>
              <a:rPr lang="zh-CN" altLang="zh-CN" sz="2800" kern="100" dirty="0">
                <a:solidFill>
                  <a:srgbClr val="404040"/>
                </a:solidFill>
                <a:latin typeface="Times New Roman"/>
                <a:ea typeface="微软雅黑"/>
                <a:cs typeface="Times New Roman"/>
              </a:rPr>
              <a:t>憬</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80000"/>
              </a:lnSpc>
              <a:spcAft>
                <a:spcPts val="0"/>
              </a:spcAft>
            </a:pPr>
            <a:r>
              <a:rPr lang="en-US" altLang="zh-CN" sz="2800" kern="100" dirty="0">
                <a:solidFill>
                  <a:srgbClr val="404040"/>
                </a:solidFill>
                <a:latin typeface="Times New Roman"/>
                <a:ea typeface="微软雅黑"/>
                <a:cs typeface="Courier New"/>
              </a:rPr>
              <a:t>(25)</a:t>
            </a:r>
            <a:r>
              <a:rPr lang="zh-CN" altLang="zh-CN" sz="2800" kern="100" dirty="0">
                <a:solidFill>
                  <a:srgbClr val="00B0F0"/>
                </a:solidFill>
                <a:latin typeface="Times New Roman"/>
                <a:ea typeface="微软雅黑"/>
                <a:cs typeface="Times New Roman"/>
              </a:rPr>
              <a:t>勋</a:t>
            </a:r>
            <a:r>
              <a:rPr lang="zh-CN" altLang="zh-CN" sz="2800" kern="100" dirty="0">
                <a:solidFill>
                  <a:srgbClr val="404040"/>
                </a:solidFill>
                <a:latin typeface="Times New Roman"/>
                <a:ea typeface="微软雅黑"/>
                <a:cs typeface="Times New Roman"/>
              </a:rPr>
              <a:t>章</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26)</a:t>
            </a:r>
            <a:r>
              <a:rPr lang="zh-CN" altLang="zh-CN" sz="2800" kern="100" dirty="0">
                <a:solidFill>
                  <a:srgbClr val="404040"/>
                </a:solidFill>
                <a:latin typeface="Times New Roman"/>
                <a:ea typeface="微软雅黑"/>
                <a:cs typeface="Times New Roman"/>
              </a:rPr>
              <a:t>贵</a:t>
            </a:r>
            <a:r>
              <a:rPr lang="zh-CN" altLang="zh-CN" sz="2800" kern="100" dirty="0">
                <a:solidFill>
                  <a:srgbClr val="00B0F0"/>
                </a:solidFill>
                <a:latin typeface="Times New Roman"/>
                <a:ea typeface="微软雅黑"/>
                <a:cs typeface="Times New Roman"/>
              </a:rPr>
              <a:t>胄</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27)</a:t>
            </a:r>
            <a:r>
              <a:rPr lang="zh-CN" altLang="zh-CN" sz="2800" kern="100" dirty="0">
                <a:solidFill>
                  <a:srgbClr val="404040"/>
                </a:solidFill>
                <a:latin typeface="Times New Roman"/>
                <a:ea typeface="微软雅黑"/>
                <a:cs typeface="Times New Roman"/>
              </a:rPr>
              <a:t>滑</a:t>
            </a:r>
            <a:r>
              <a:rPr lang="zh-CN" altLang="zh-CN" sz="2800" kern="100" dirty="0">
                <a:solidFill>
                  <a:srgbClr val="00B0F0"/>
                </a:solidFill>
                <a:latin typeface="Times New Roman"/>
                <a:ea typeface="微软雅黑"/>
                <a:cs typeface="Times New Roman"/>
              </a:rPr>
              <a:t>稽</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p>
          <a:p>
            <a:pPr algn="just">
              <a:lnSpc>
                <a:spcPct val="180000"/>
              </a:lnSpc>
              <a:spcAft>
                <a:spcPts val="0"/>
              </a:spcAft>
            </a:pP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28)</a:t>
            </a:r>
            <a:r>
              <a:rPr lang="zh-CN" altLang="zh-CN" sz="2800" kern="100" dirty="0">
                <a:solidFill>
                  <a:srgbClr val="00B0F0"/>
                </a:solidFill>
                <a:latin typeface="Times New Roman"/>
                <a:ea typeface="微软雅黑"/>
                <a:cs typeface="Times New Roman"/>
              </a:rPr>
              <a:t>症</a:t>
            </a:r>
            <a:r>
              <a:rPr lang="zh-CN" altLang="zh-CN" sz="2800" kern="100" dirty="0">
                <a:solidFill>
                  <a:srgbClr val="404040"/>
                </a:solidFill>
                <a:latin typeface="Times New Roman"/>
                <a:ea typeface="微软雅黑"/>
                <a:cs typeface="Times New Roman"/>
              </a:rPr>
              <a:t>结</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29)</a:t>
            </a:r>
            <a:r>
              <a:rPr lang="zh-CN" altLang="zh-CN" sz="2800" kern="100" dirty="0">
                <a:solidFill>
                  <a:srgbClr val="404040"/>
                </a:solidFill>
                <a:latin typeface="Times New Roman"/>
                <a:ea typeface="微软雅黑"/>
                <a:cs typeface="Times New Roman"/>
              </a:rPr>
              <a:t>抽</a:t>
            </a:r>
            <a:r>
              <a:rPr lang="zh-CN" altLang="zh-CN" sz="2800" kern="100" dirty="0">
                <a:solidFill>
                  <a:srgbClr val="00B0F0"/>
                </a:solidFill>
                <a:latin typeface="Times New Roman"/>
                <a:ea typeface="微软雅黑"/>
                <a:cs typeface="Times New Roman"/>
              </a:rPr>
              <a:t>搐</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30)</a:t>
            </a:r>
            <a:r>
              <a:rPr lang="zh-CN" altLang="zh-CN" sz="2800" kern="100" dirty="0">
                <a:solidFill>
                  <a:srgbClr val="404040"/>
                </a:solidFill>
                <a:latin typeface="Times New Roman"/>
                <a:ea typeface="微软雅黑"/>
                <a:cs typeface="Times New Roman"/>
              </a:rPr>
              <a:t>托</a:t>
            </a:r>
            <a:r>
              <a:rPr lang="zh-CN" altLang="zh-CN" sz="2800" kern="100" dirty="0">
                <a:solidFill>
                  <a:srgbClr val="00B0F0"/>
                </a:solidFill>
                <a:latin typeface="Times New Roman"/>
                <a:ea typeface="微软雅黑"/>
                <a:cs typeface="Times New Roman"/>
              </a:rPr>
              <a:t>庇</a:t>
            </a:r>
            <a:r>
              <a:rPr lang="zh-CN" altLang="zh-CN" sz="2800" kern="100" dirty="0">
                <a:solidFill>
                  <a:srgbClr val="404040"/>
                </a:solidFill>
                <a:latin typeface="Times New Roman"/>
                <a:ea typeface="微软雅黑"/>
                <a:cs typeface="Times New Roman"/>
              </a:rPr>
              <a:t>所</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80000"/>
              </a:lnSpc>
              <a:spcAft>
                <a:spcPts val="0"/>
              </a:spcAft>
            </a:pPr>
            <a:r>
              <a:rPr lang="en-US" altLang="zh-CN" sz="2800" kern="100" dirty="0">
                <a:solidFill>
                  <a:srgbClr val="404040"/>
                </a:solidFill>
                <a:latin typeface="Times New Roman"/>
                <a:ea typeface="微软雅黑"/>
                <a:cs typeface="Courier New"/>
              </a:rPr>
              <a:t>(31)</a:t>
            </a:r>
            <a:r>
              <a:rPr lang="zh-CN" altLang="zh-CN" sz="2800" kern="100" dirty="0">
                <a:solidFill>
                  <a:srgbClr val="404040"/>
                </a:solidFill>
                <a:latin typeface="Times New Roman"/>
                <a:ea typeface="微软雅黑"/>
                <a:cs typeface="Times New Roman"/>
              </a:rPr>
              <a:t>笨</a:t>
            </a:r>
            <a:r>
              <a:rPr lang="zh-CN" altLang="zh-CN" sz="2800" kern="100" dirty="0">
                <a:solidFill>
                  <a:srgbClr val="00B0F0"/>
                </a:solidFill>
                <a:latin typeface="Times New Roman"/>
                <a:ea typeface="微软雅黑"/>
                <a:cs typeface="Times New Roman"/>
              </a:rPr>
              <a:t>拙</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32)</a:t>
            </a:r>
            <a:r>
              <a:rPr lang="zh-CN" altLang="zh-CN" sz="2800" kern="100" dirty="0">
                <a:solidFill>
                  <a:srgbClr val="404040"/>
                </a:solidFill>
                <a:latin typeface="Times New Roman"/>
                <a:ea typeface="微软雅黑"/>
                <a:cs typeface="Times New Roman"/>
              </a:rPr>
              <a:t>宁</a:t>
            </a:r>
            <a:r>
              <a:rPr lang="zh-CN" altLang="zh-CN" sz="2800" kern="100" dirty="0">
                <a:solidFill>
                  <a:srgbClr val="00B0F0"/>
                </a:solidFill>
                <a:latin typeface="Times New Roman"/>
                <a:ea typeface="微软雅黑"/>
                <a:cs typeface="Times New Roman"/>
              </a:rPr>
              <a:t>谧</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33)</a:t>
            </a:r>
            <a:r>
              <a:rPr lang="zh-CN" altLang="zh-CN" sz="2800" kern="100" dirty="0">
                <a:solidFill>
                  <a:srgbClr val="404040"/>
                </a:solidFill>
                <a:latin typeface="Times New Roman"/>
                <a:ea typeface="微软雅黑"/>
                <a:cs typeface="Times New Roman"/>
              </a:rPr>
              <a:t>梦</a:t>
            </a:r>
            <a:r>
              <a:rPr lang="zh-CN" altLang="zh-CN" sz="2800" kern="100" dirty="0">
                <a:solidFill>
                  <a:srgbClr val="00B0F0"/>
                </a:solidFill>
                <a:latin typeface="Times New Roman"/>
                <a:ea typeface="微软雅黑"/>
                <a:cs typeface="Times New Roman"/>
              </a:rPr>
              <a:t>呓</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a:t>
            </a:r>
          </a:p>
          <a:p>
            <a:pPr algn="just">
              <a:lnSpc>
                <a:spcPct val="180000"/>
              </a:lnSpc>
              <a:spcAft>
                <a:spcPts val="0"/>
              </a:spcAft>
            </a:pPr>
            <a:r>
              <a:rPr lang="en-US" altLang="zh-CN" sz="2800" kern="100" dirty="0" smtClean="0">
                <a:solidFill>
                  <a:srgbClr val="404040"/>
                </a:solidFill>
                <a:latin typeface="Times New Roman"/>
                <a:ea typeface="微软雅黑"/>
                <a:cs typeface="Courier New"/>
              </a:rPr>
              <a:t>(</a:t>
            </a:r>
            <a:r>
              <a:rPr lang="en-US" altLang="zh-CN" sz="2800" kern="100" dirty="0">
                <a:solidFill>
                  <a:srgbClr val="404040"/>
                </a:solidFill>
                <a:latin typeface="Times New Roman"/>
                <a:ea typeface="微软雅黑"/>
                <a:cs typeface="Courier New"/>
              </a:rPr>
              <a:t>34)</a:t>
            </a:r>
            <a:r>
              <a:rPr lang="zh-CN" altLang="zh-CN" sz="2800" kern="100" dirty="0">
                <a:solidFill>
                  <a:srgbClr val="00B0F0"/>
                </a:solidFill>
                <a:latin typeface="Times New Roman"/>
                <a:ea typeface="微软雅黑"/>
                <a:cs typeface="Times New Roman"/>
              </a:rPr>
              <a:t>裨</a:t>
            </a:r>
            <a:r>
              <a:rPr lang="zh-CN" altLang="zh-CN" sz="2800" kern="100" dirty="0">
                <a:solidFill>
                  <a:srgbClr val="404040"/>
                </a:solidFill>
                <a:latin typeface="Times New Roman"/>
                <a:ea typeface="微软雅黑"/>
                <a:cs typeface="Times New Roman"/>
              </a:rPr>
              <a:t>益</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35)</a:t>
            </a:r>
            <a:r>
              <a:rPr lang="zh-CN" altLang="zh-CN" sz="2800" kern="100" dirty="0">
                <a:solidFill>
                  <a:srgbClr val="404040"/>
                </a:solidFill>
                <a:latin typeface="Times New Roman"/>
                <a:ea typeface="微软雅黑"/>
                <a:cs typeface="Times New Roman"/>
              </a:rPr>
              <a:t>屈</a:t>
            </a:r>
            <a:r>
              <a:rPr lang="zh-CN" altLang="zh-CN" sz="2800" kern="100" dirty="0">
                <a:solidFill>
                  <a:srgbClr val="00B0F0"/>
                </a:solidFill>
                <a:latin typeface="Times New Roman"/>
                <a:ea typeface="微软雅黑"/>
                <a:cs typeface="Times New Roman"/>
              </a:rPr>
              <a:t>膝</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36)</a:t>
            </a:r>
            <a:r>
              <a:rPr lang="zh-CN" altLang="zh-CN" sz="2800" kern="100" dirty="0">
                <a:solidFill>
                  <a:srgbClr val="00B0F0"/>
                </a:solidFill>
                <a:latin typeface="Times New Roman"/>
                <a:ea typeface="微软雅黑"/>
                <a:cs typeface="Times New Roman"/>
              </a:rPr>
              <a:t>箝</a:t>
            </a:r>
            <a:r>
              <a:rPr lang="zh-CN" altLang="zh-CN" sz="2800" kern="100" dirty="0">
                <a:solidFill>
                  <a:srgbClr val="404040"/>
                </a:solidFill>
                <a:latin typeface="Times New Roman"/>
                <a:ea typeface="微软雅黑"/>
                <a:cs typeface="Times New Roman"/>
              </a:rPr>
              <a:t>制</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3" name="TextBox 2"/>
          <p:cNvSpPr txBox="1"/>
          <p:nvPr/>
        </p:nvSpPr>
        <p:spPr>
          <a:xfrm>
            <a:off x="1931280" y="1087186"/>
            <a:ext cx="954934" cy="67829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zhuó</a:t>
            </a:r>
            <a:endParaRPr lang="zh-CN" altLang="zh-CN" sz="1050" kern="100" dirty="0">
              <a:effectLst/>
              <a:latin typeface="宋体"/>
              <a:cs typeface="Courier New"/>
            </a:endParaRPr>
          </a:p>
        </p:txBody>
      </p:sp>
      <p:sp>
        <p:nvSpPr>
          <p:cNvPr id="5" name="TextBox 4"/>
          <p:cNvSpPr txBox="1"/>
          <p:nvPr/>
        </p:nvSpPr>
        <p:spPr>
          <a:xfrm>
            <a:off x="5601310" y="1053530"/>
            <a:ext cx="652233"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qǐn</a:t>
            </a:r>
            <a:endParaRPr lang="zh-CN" altLang="zh-CN" sz="1050" kern="100" dirty="0">
              <a:effectLst/>
              <a:latin typeface="宋体"/>
              <a:cs typeface="Courier New"/>
            </a:endParaRPr>
          </a:p>
        </p:txBody>
      </p:sp>
      <p:sp>
        <p:nvSpPr>
          <p:cNvPr id="6" name="TextBox 5"/>
          <p:cNvSpPr txBox="1"/>
          <p:nvPr/>
        </p:nvSpPr>
        <p:spPr>
          <a:xfrm>
            <a:off x="9187427" y="1075626"/>
            <a:ext cx="1185501"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chōnɡ</a:t>
            </a:r>
            <a:endParaRPr lang="zh-CN" altLang="zh-CN" sz="1050" kern="100" dirty="0">
              <a:effectLst/>
              <a:latin typeface="宋体"/>
              <a:cs typeface="Courier New"/>
            </a:endParaRPr>
          </a:p>
        </p:txBody>
      </p:sp>
      <p:sp>
        <p:nvSpPr>
          <p:cNvPr id="7" name="TextBox 6"/>
          <p:cNvSpPr txBox="1"/>
          <p:nvPr/>
        </p:nvSpPr>
        <p:spPr>
          <a:xfrm>
            <a:off x="1918742" y="1826186"/>
            <a:ext cx="954934"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xūn</a:t>
            </a:r>
            <a:endParaRPr lang="zh-CN" altLang="zh-CN" sz="1050" kern="100" dirty="0">
              <a:effectLst/>
              <a:latin typeface="宋体"/>
              <a:cs typeface="Courier New"/>
            </a:endParaRPr>
          </a:p>
        </p:txBody>
      </p:sp>
      <p:sp>
        <p:nvSpPr>
          <p:cNvPr id="8" name="TextBox 7"/>
          <p:cNvSpPr txBox="1"/>
          <p:nvPr/>
        </p:nvSpPr>
        <p:spPr>
          <a:xfrm>
            <a:off x="5508982" y="1827842"/>
            <a:ext cx="1050427" cy="67829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zhòu</a:t>
            </a:r>
            <a:endParaRPr lang="zh-CN" altLang="zh-CN" sz="1050" kern="100" dirty="0">
              <a:effectLst/>
              <a:latin typeface="宋体"/>
              <a:cs typeface="Courier New"/>
            </a:endParaRPr>
          </a:p>
        </p:txBody>
      </p:sp>
      <p:sp>
        <p:nvSpPr>
          <p:cNvPr id="9" name="TextBox 8"/>
          <p:cNvSpPr txBox="1"/>
          <p:nvPr/>
        </p:nvSpPr>
        <p:spPr>
          <a:xfrm>
            <a:off x="9402880" y="1826186"/>
            <a:ext cx="457062"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jī</a:t>
            </a:r>
            <a:endParaRPr lang="zh-CN" altLang="zh-CN" sz="1050" kern="100" dirty="0">
              <a:effectLst/>
              <a:latin typeface="宋体"/>
              <a:cs typeface="Courier New"/>
            </a:endParaRPr>
          </a:p>
        </p:txBody>
      </p:sp>
      <p:sp>
        <p:nvSpPr>
          <p:cNvPr id="10" name="TextBox 9"/>
          <p:cNvSpPr txBox="1"/>
          <p:nvPr/>
        </p:nvSpPr>
        <p:spPr>
          <a:xfrm>
            <a:off x="1915400" y="2589265"/>
            <a:ext cx="1155470" cy="616633"/>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zhēnɡ</a:t>
            </a:r>
            <a:endParaRPr lang="zh-CN" altLang="zh-CN" sz="1050" kern="100" dirty="0">
              <a:effectLst/>
              <a:latin typeface="宋体"/>
              <a:cs typeface="Courier New"/>
            </a:endParaRPr>
          </a:p>
        </p:txBody>
      </p:sp>
      <p:sp>
        <p:nvSpPr>
          <p:cNvPr id="11" name="TextBox 10"/>
          <p:cNvSpPr txBox="1"/>
          <p:nvPr/>
        </p:nvSpPr>
        <p:spPr>
          <a:xfrm>
            <a:off x="5591150" y="2586906"/>
            <a:ext cx="1050427"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chù</a:t>
            </a:r>
            <a:endParaRPr lang="zh-CN" altLang="zh-CN" sz="1050" kern="100" dirty="0">
              <a:effectLst/>
              <a:latin typeface="宋体"/>
              <a:cs typeface="Courier New"/>
            </a:endParaRPr>
          </a:p>
        </p:txBody>
      </p:sp>
      <p:sp>
        <p:nvSpPr>
          <p:cNvPr id="12" name="TextBox 11"/>
          <p:cNvSpPr txBox="1"/>
          <p:nvPr/>
        </p:nvSpPr>
        <p:spPr>
          <a:xfrm>
            <a:off x="9735328" y="2609770"/>
            <a:ext cx="608350" cy="678296"/>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bì</a:t>
            </a:r>
            <a:endParaRPr lang="zh-CN" altLang="zh-CN" sz="1050" kern="100" dirty="0">
              <a:effectLst/>
              <a:latin typeface="宋体"/>
              <a:cs typeface="Courier New"/>
            </a:endParaRPr>
          </a:p>
        </p:txBody>
      </p:sp>
      <p:sp>
        <p:nvSpPr>
          <p:cNvPr id="13" name="TextBox 12"/>
          <p:cNvSpPr txBox="1"/>
          <p:nvPr/>
        </p:nvSpPr>
        <p:spPr>
          <a:xfrm>
            <a:off x="1846734" y="3358674"/>
            <a:ext cx="1155470"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zhuō</a:t>
            </a:r>
            <a:endParaRPr lang="zh-CN" altLang="zh-CN" sz="1050" kern="100" dirty="0">
              <a:effectLst/>
              <a:latin typeface="宋体"/>
              <a:cs typeface="Courier New"/>
            </a:endParaRPr>
          </a:p>
        </p:txBody>
      </p:sp>
      <p:sp>
        <p:nvSpPr>
          <p:cNvPr id="14" name="TextBox 13"/>
          <p:cNvSpPr txBox="1"/>
          <p:nvPr/>
        </p:nvSpPr>
        <p:spPr>
          <a:xfrm>
            <a:off x="5663158" y="3358674"/>
            <a:ext cx="652233"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mì</a:t>
            </a:r>
            <a:endParaRPr lang="zh-CN" altLang="zh-CN" sz="1050" kern="100" dirty="0">
              <a:effectLst/>
              <a:latin typeface="宋体"/>
              <a:cs typeface="Courier New"/>
            </a:endParaRPr>
          </a:p>
        </p:txBody>
      </p:sp>
      <p:sp>
        <p:nvSpPr>
          <p:cNvPr id="15" name="TextBox 14"/>
          <p:cNvSpPr txBox="1"/>
          <p:nvPr/>
        </p:nvSpPr>
        <p:spPr>
          <a:xfrm>
            <a:off x="9345726" y="3338354"/>
            <a:ext cx="608350"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yì</a:t>
            </a:r>
            <a:endParaRPr lang="zh-CN" altLang="zh-CN" sz="1050" kern="100" dirty="0">
              <a:effectLst/>
              <a:latin typeface="宋体"/>
              <a:cs typeface="Courier New"/>
            </a:endParaRPr>
          </a:p>
        </p:txBody>
      </p:sp>
      <p:sp>
        <p:nvSpPr>
          <p:cNvPr id="16" name="TextBox 15"/>
          <p:cNvSpPr txBox="1"/>
          <p:nvPr/>
        </p:nvSpPr>
        <p:spPr>
          <a:xfrm>
            <a:off x="2048099" y="4151650"/>
            <a:ext cx="539035"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bì</a:t>
            </a:r>
            <a:endParaRPr lang="zh-CN" altLang="zh-CN" sz="1050" kern="100" dirty="0">
              <a:effectLst/>
              <a:latin typeface="宋体"/>
              <a:cs typeface="Courier New"/>
            </a:endParaRPr>
          </a:p>
        </p:txBody>
      </p:sp>
      <p:sp>
        <p:nvSpPr>
          <p:cNvPr id="17" name="TextBox 16"/>
          <p:cNvSpPr txBox="1"/>
          <p:nvPr/>
        </p:nvSpPr>
        <p:spPr>
          <a:xfrm>
            <a:off x="5663158" y="4119394"/>
            <a:ext cx="652233" cy="721480"/>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xī</a:t>
            </a:r>
            <a:endParaRPr lang="zh-CN" altLang="zh-CN" sz="1050" kern="100" dirty="0">
              <a:effectLst/>
              <a:latin typeface="宋体"/>
              <a:cs typeface="Courier New"/>
            </a:endParaRPr>
          </a:p>
        </p:txBody>
      </p:sp>
      <p:sp>
        <p:nvSpPr>
          <p:cNvPr id="18" name="TextBox 17"/>
          <p:cNvSpPr txBox="1"/>
          <p:nvPr/>
        </p:nvSpPr>
        <p:spPr>
          <a:xfrm>
            <a:off x="9191550" y="4112463"/>
            <a:ext cx="809714" cy="820739"/>
          </a:xfrm>
          <a:prstGeom prst="rect">
            <a:avLst/>
          </a:prstGeom>
          <a:noFill/>
        </p:spPr>
        <p:txBody>
          <a:bodyPr wrap="square" rtlCol="0">
            <a:spAutoFit/>
          </a:bodyPr>
          <a:lstStyle/>
          <a:p>
            <a:pPr algn="just">
              <a:lnSpc>
                <a:spcPct val="170000"/>
              </a:lnSpc>
              <a:spcAft>
                <a:spcPts val="0"/>
              </a:spcAft>
            </a:pPr>
            <a:r>
              <a:rPr lang="en-US" altLang="zh-CN" sz="2800" kern="100" dirty="0" err="1">
                <a:solidFill>
                  <a:srgbClr val="E36C0A"/>
                </a:solidFill>
                <a:latin typeface="Times New Roman"/>
                <a:ea typeface="微软雅黑"/>
              </a:rPr>
              <a:t>qián</a:t>
            </a:r>
            <a:endParaRPr lang="zh-CN" altLang="zh-CN" sz="1050" kern="100" dirty="0">
              <a:effectLst/>
              <a:latin typeface="宋体"/>
              <a:cs typeface="Courier New"/>
            </a:endParaRPr>
          </a:p>
        </p:txBody>
      </p:sp>
    </p:spTree>
    <p:extLst>
      <p:ext uri="{BB962C8B-B14F-4D97-AF65-F5344CB8AC3E}">
        <p14:creationId xmlns:p14="http://schemas.microsoft.com/office/powerpoint/2010/main" val="302447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linds(horizontal)">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blinds(horizontal)">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blinds(horizontal)">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blinds(horizontal)">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blinds(horizontal)">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blinds(horizontal)">
                                      <p:cBhvr>
                                        <p:cTn id="72" dur="500"/>
                                        <p:tgtEl>
                                          <p:spTgt spid="17"/>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blinds(horizontal)">
                                      <p:cBhvr>
                                        <p:cTn id="7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45418"/>
            <a:ext cx="11609818"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辨形组词</a:t>
            </a:r>
            <a:endParaRPr lang="zh-CN" altLang="zh-CN" sz="1050" kern="100" dirty="0">
              <a:effectLst/>
              <a:latin typeface="宋体"/>
              <a:cs typeface="Courier New"/>
            </a:endParaRPr>
          </a:p>
        </p:txBody>
      </p:sp>
      <p:sp>
        <p:nvSpPr>
          <p:cNvPr id="16" name="TextBox 15"/>
          <p:cNvSpPr txBox="1"/>
          <p:nvPr/>
        </p:nvSpPr>
        <p:spPr>
          <a:xfrm>
            <a:off x="262558" y="1555828"/>
            <a:ext cx="885570"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rPr>
              <a:t>(1)</a:t>
            </a:r>
            <a:endParaRPr lang="zh-CN" altLang="zh-CN" sz="1050" kern="100" dirty="0">
              <a:effectLst/>
              <a:latin typeface="宋体"/>
              <a:cs typeface="Courier New"/>
            </a:endParaRPr>
          </a:p>
        </p:txBody>
      </p:sp>
      <p:sp>
        <p:nvSpPr>
          <p:cNvPr id="17" name="TextBox 16"/>
          <p:cNvSpPr txBox="1"/>
          <p:nvPr/>
        </p:nvSpPr>
        <p:spPr>
          <a:xfrm>
            <a:off x="1024166" y="1117985"/>
            <a:ext cx="3057227" cy="1384995"/>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废</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费</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18" name="左大括号 17"/>
          <p:cNvSpPr/>
          <p:nvPr/>
        </p:nvSpPr>
        <p:spPr>
          <a:xfrm>
            <a:off x="858942" y="1284362"/>
            <a:ext cx="165490" cy="110361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TextBox 18"/>
          <p:cNvSpPr txBox="1"/>
          <p:nvPr/>
        </p:nvSpPr>
        <p:spPr>
          <a:xfrm>
            <a:off x="7100907" y="1463500"/>
            <a:ext cx="885570"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rPr>
              <a:t>(2)</a:t>
            </a:r>
            <a:endParaRPr lang="zh-CN" altLang="zh-CN" sz="1050" kern="100" dirty="0">
              <a:effectLst/>
              <a:latin typeface="宋体"/>
              <a:cs typeface="Courier New"/>
            </a:endParaRPr>
          </a:p>
        </p:txBody>
      </p:sp>
      <p:sp>
        <p:nvSpPr>
          <p:cNvPr id="20" name="TextBox 19"/>
          <p:cNvSpPr txBox="1"/>
          <p:nvPr/>
        </p:nvSpPr>
        <p:spPr>
          <a:xfrm>
            <a:off x="7862515" y="1126769"/>
            <a:ext cx="3057227" cy="1304203"/>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消</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销</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21" name="左大括号 20"/>
          <p:cNvSpPr/>
          <p:nvPr/>
        </p:nvSpPr>
        <p:spPr>
          <a:xfrm>
            <a:off x="7697291" y="1350852"/>
            <a:ext cx="165490" cy="111464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TextBox 21"/>
          <p:cNvSpPr txBox="1"/>
          <p:nvPr/>
        </p:nvSpPr>
        <p:spPr>
          <a:xfrm>
            <a:off x="262558" y="2976916"/>
            <a:ext cx="885570"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rPr>
              <a:t>(3)</a:t>
            </a:r>
            <a:endParaRPr lang="zh-CN" altLang="zh-CN" sz="1050" kern="100" dirty="0">
              <a:effectLst/>
              <a:latin typeface="宋体"/>
              <a:cs typeface="Courier New"/>
            </a:endParaRPr>
          </a:p>
        </p:txBody>
      </p:sp>
      <p:sp>
        <p:nvSpPr>
          <p:cNvPr id="23" name="TextBox 22"/>
          <p:cNvSpPr txBox="1"/>
          <p:nvPr/>
        </p:nvSpPr>
        <p:spPr>
          <a:xfrm>
            <a:off x="1024166" y="2698684"/>
            <a:ext cx="3057227" cy="1304203"/>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匆</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勿</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24" name="左大括号 23"/>
          <p:cNvSpPr/>
          <p:nvPr/>
        </p:nvSpPr>
        <p:spPr>
          <a:xfrm>
            <a:off x="879262" y="2842014"/>
            <a:ext cx="165490" cy="119505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TextBox 24"/>
          <p:cNvSpPr txBox="1"/>
          <p:nvPr/>
        </p:nvSpPr>
        <p:spPr>
          <a:xfrm>
            <a:off x="7121227" y="3198863"/>
            <a:ext cx="885570"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rPr>
              <a:t>(4)</a:t>
            </a:r>
            <a:endParaRPr lang="zh-CN" altLang="zh-CN" sz="1050" kern="100" dirty="0">
              <a:effectLst/>
              <a:latin typeface="宋体"/>
              <a:cs typeface="Courier New"/>
            </a:endParaRPr>
          </a:p>
        </p:txBody>
      </p:sp>
      <p:sp>
        <p:nvSpPr>
          <p:cNvPr id="26" name="TextBox 25"/>
          <p:cNvSpPr txBox="1"/>
          <p:nvPr/>
        </p:nvSpPr>
        <p:spPr>
          <a:xfrm>
            <a:off x="7882835" y="2842700"/>
            <a:ext cx="3057227" cy="1304203"/>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缄</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箴</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27" name="左大括号 26"/>
          <p:cNvSpPr/>
          <p:nvPr/>
        </p:nvSpPr>
        <p:spPr>
          <a:xfrm>
            <a:off x="7717611" y="3050657"/>
            <a:ext cx="165490" cy="111464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TextBox 27"/>
          <p:cNvSpPr txBox="1"/>
          <p:nvPr/>
        </p:nvSpPr>
        <p:spPr>
          <a:xfrm>
            <a:off x="1834106" y="1125028"/>
            <a:ext cx="1071540"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荒废</a:t>
            </a:r>
            <a:endParaRPr lang="zh-CN" altLang="zh-CN" sz="1050" kern="100" dirty="0">
              <a:effectLst/>
              <a:latin typeface="宋体"/>
              <a:cs typeface="Courier New"/>
            </a:endParaRPr>
          </a:p>
        </p:txBody>
      </p:sp>
      <p:sp>
        <p:nvSpPr>
          <p:cNvPr id="29" name="TextBox 28"/>
          <p:cNvSpPr txBox="1"/>
          <p:nvPr/>
        </p:nvSpPr>
        <p:spPr>
          <a:xfrm>
            <a:off x="1791928" y="1762940"/>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浪费</a:t>
            </a:r>
            <a:endParaRPr lang="zh-CN" altLang="zh-CN" sz="1050" kern="100" dirty="0">
              <a:effectLst/>
              <a:latin typeface="宋体"/>
              <a:cs typeface="Courier New"/>
            </a:endParaRPr>
          </a:p>
        </p:txBody>
      </p:sp>
      <p:sp>
        <p:nvSpPr>
          <p:cNvPr id="31" name="TextBox 30"/>
          <p:cNvSpPr txBox="1"/>
          <p:nvPr/>
        </p:nvSpPr>
        <p:spPr>
          <a:xfrm>
            <a:off x="8677333" y="1125028"/>
            <a:ext cx="1071540"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消失</a:t>
            </a:r>
            <a:endParaRPr lang="zh-CN" altLang="zh-CN" sz="1050" kern="100" dirty="0">
              <a:effectLst/>
              <a:latin typeface="宋体"/>
              <a:cs typeface="Courier New"/>
            </a:endParaRPr>
          </a:p>
        </p:txBody>
      </p:sp>
      <p:sp>
        <p:nvSpPr>
          <p:cNvPr id="32" name="TextBox 31"/>
          <p:cNvSpPr txBox="1"/>
          <p:nvPr/>
        </p:nvSpPr>
        <p:spPr>
          <a:xfrm>
            <a:off x="8605326" y="1773988"/>
            <a:ext cx="1071540"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报销</a:t>
            </a:r>
            <a:endParaRPr lang="zh-CN" altLang="zh-CN" sz="1050" kern="100" dirty="0">
              <a:effectLst/>
              <a:latin typeface="宋体"/>
              <a:cs typeface="Courier New"/>
            </a:endParaRPr>
          </a:p>
        </p:txBody>
      </p:sp>
      <p:sp>
        <p:nvSpPr>
          <p:cNvPr id="34" name="TextBox 33"/>
          <p:cNvSpPr txBox="1"/>
          <p:nvPr/>
        </p:nvSpPr>
        <p:spPr>
          <a:xfrm>
            <a:off x="1774726" y="2710092"/>
            <a:ext cx="1071540"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匆忙</a:t>
            </a:r>
            <a:endParaRPr lang="zh-CN" altLang="zh-CN" sz="1050" kern="100" dirty="0">
              <a:effectLst/>
              <a:latin typeface="宋体"/>
              <a:cs typeface="Courier New"/>
            </a:endParaRPr>
          </a:p>
        </p:txBody>
      </p:sp>
      <p:sp>
        <p:nvSpPr>
          <p:cNvPr id="35" name="TextBox 34"/>
          <p:cNvSpPr txBox="1"/>
          <p:nvPr/>
        </p:nvSpPr>
        <p:spPr>
          <a:xfrm>
            <a:off x="1517174" y="3345886"/>
            <a:ext cx="1708639" cy="66926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勿为人知</a:t>
            </a:r>
            <a:endParaRPr lang="zh-CN" altLang="zh-CN" sz="1050" kern="100" dirty="0">
              <a:effectLst/>
              <a:latin typeface="宋体"/>
              <a:cs typeface="Courier New"/>
            </a:endParaRPr>
          </a:p>
        </p:txBody>
      </p:sp>
      <p:sp>
        <p:nvSpPr>
          <p:cNvPr id="38" name="TextBox 37"/>
          <p:cNvSpPr txBox="1"/>
          <p:nvPr/>
        </p:nvSpPr>
        <p:spPr>
          <a:xfrm>
            <a:off x="8635806" y="2863020"/>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缄默</a:t>
            </a:r>
            <a:endParaRPr lang="zh-CN" altLang="zh-CN" sz="1050" kern="100" dirty="0">
              <a:effectLst/>
              <a:latin typeface="宋体"/>
              <a:cs typeface="Courier New"/>
            </a:endParaRPr>
          </a:p>
        </p:txBody>
      </p:sp>
      <p:sp>
        <p:nvSpPr>
          <p:cNvPr id="39" name="TextBox 38"/>
          <p:cNvSpPr txBox="1"/>
          <p:nvPr/>
        </p:nvSpPr>
        <p:spPr>
          <a:xfrm>
            <a:off x="8669791" y="3501292"/>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箴言</a:t>
            </a:r>
            <a:endParaRPr lang="zh-CN" altLang="zh-CN" sz="1050" kern="100" dirty="0">
              <a:effectLst/>
              <a:latin typeface="宋体"/>
              <a:cs typeface="Courier New"/>
            </a:endParaRPr>
          </a:p>
        </p:txBody>
      </p:sp>
      <p:sp>
        <p:nvSpPr>
          <p:cNvPr id="40" name="TextBox 39"/>
          <p:cNvSpPr txBox="1"/>
          <p:nvPr/>
        </p:nvSpPr>
        <p:spPr>
          <a:xfrm>
            <a:off x="242238" y="4729446"/>
            <a:ext cx="885570"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rPr>
              <a:t>(5)</a:t>
            </a:r>
            <a:endParaRPr lang="zh-CN" altLang="zh-CN" sz="1050" kern="100" dirty="0">
              <a:effectLst/>
              <a:latin typeface="宋体"/>
              <a:cs typeface="Courier New"/>
            </a:endParaRPr>
          </a:p>
        </p:txBody>
      </p:sp>
      <p:sp>
        <p:nvSpPr>
          <p:cNvPr id="41" name="TextBox 40"/>
          <p:cNvSpPr txBox="1"/>
          <p:nvPr/>
        </p:nvSpPr>
        <p:spPr>
          <a:xfrm>
            <a:off x="1003846" y="4451214"/>
            <a:ext cx="3057227" cy="1304203"/>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震</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振</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42" name="左大括号 41"/>
          <p:cNvSpPr/>
          <p:nvPr/>
        </p:nvSpPr>
        <p:spPr>
          <a:xfrm>
            <a:off x="858942" y="4594544"/>
            <a:ext cx="165490" cy="119505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TextBox 42"/>
          <p:cNvSpPr txBox="1"/>
          <p:nvPr/>
        </p:nvSpPr>
        <p:spPr>
          <a:xfrm>
            <a:off x="7100907" y="4951393"/>
            <a:ext cx="885570"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rPr>
              <a:t>(6)</a:t>
            </a:r>
            <a:endParaRPr lang="zh-CN" altLang="zh-CN" sz="1050" kern="100" dirty="0">
              <a:effectLst/>
              <a:latin typeface="宋体"/>
              <a:cs typeface="Courier New"/>
            </a:endParaRPr>
          </a:p>
        </p:txBody>
      </p:sp>
      <p:sp>
        <p:nvSpPr>
          <p:cNvPr id="44" name="TextBox 43"/>
          <p:cNvSpPr txBox="1"/>
          <p:nvPr/>
        </p:nvSpPr>
        <p:spPr>
          <a:xfrm>
            <a:off x="7862515" y="4595230"/>
            <a:ext cx="3057227" cy="1304203"/>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嬉</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Symbol"/>
                <a:ea typeface="微软雅黑"/>
                <a:cs typeface="Times New Roman"/>
              </a:rPr>
              <a:t>)</a:t>
            </a:r>
            <a:endParaRPr lang="en-US" altLang="zh-CN" sz="2800" kern="100" dirty="0" smtClean="0">
              <a:solidFill>
                <a:srgbClr val="404040"/>
              </a:solidFill>
              <a:latin typeface="Times New Roman"/>
              <a:ea typeface="微软雅黑"/>
            </a:endParaRPr>
          </a:p>
          <a:p>
            <a:pPr algn="just">
              <a:lnSpc>
                <a:spcPct val="150000"/>
              </a:lnSpc>
              <a:spcAft>
                <a:spcPts val="0"/>
              </a:spcAft>
            </a:pPr>
            <a:r>
              <a:rPr lang="zh-CN" altLang="zh-CN" sz="2800" kern="100" dirty="0" smtClean="0">
                <a:solidFill>
                  <a:srgbClr val="404040"/>
                </a:solidFill>
                <a:latin typeface="Times New Roman"/>
                <a:ea typeface="微软雅黑"/>
                <a:cs typeface="Times New Roman"/>
              </a:rPr>
              <a:t>嘻</a:t>
            </a:r>
            <a:r>
              <a:rPr lang="en-US" altLang="zh-CN" sz="2800" kern="100" dirty="0">
                <a:solidFill>
                  <a:srgbClr val="404040"/>
                </a:solidFill>
                <a:latin typeface="Symbol"/>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Symbol"/>
                <a:ea typeface="微软雅黑"/>
                <a:cs typeface="Times New Roman"/>
              </a:rPr>
              <a:t>)</a:t>
            </a:r>
            <a:endParaRPr lang="zh-CN" altLang="zh-CN" sz="1050" kern="100" dirty="0">
              <a:effectLst/>
              <a:latin typeface="宋体"/>
              <a:cs typeface="Courier New"/>
            </a:endParaRPr>
          </a:p>
        </p:txBody>
      </p:sp>
      <p:sp>
        <p:nvSpPr>
          <p:cNvPr id="45" name="左大括号 44"/>
          <p:cNvSpPr/>
          <p:nvPr/>
        </p:nvSpPr>
        <p:spPr>
          <a:xfrm>
            <a:off x="7697291" y="4803187"/>
            <a:ext cx="165490" cy="111464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TextBox 45"/>
          <p:cNvSpPr txBox="1"/>
          <p:nvPr/>
        </p:nvSpPr>
        <p:spPr>
          <a:xfrm>
            <a:off x="1774726" y="4452462"/>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震荡</a:t>
            </a:r>
            <a:endParaRPr lang="zh-CN" altLang="zh-CN" sz="1050" kern="100" dirty="0">
              <a:effectLst/>
              <a:latin typeface="宋体"/>
              <a:cs typeface="Courier New"/>
            </a:endParaRPr>
          </a:p>
        </p:txBody>
      </p:sp>
      <p:sp>
        <p:nvSpPr>
          <p:cNvPr id="47" name="TextBox 46"/>
          <p:cNvSpPr txBox="1"/>
          <p:nvPr/>
        </p:nvSpPr>
        <p:spPr>
          <a:xfrm>
            <a:off x="1774726" y="5098416"/>
            <a:ext cx="1060930" cy="66926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振奋</a:t>
            </a:r>
            <a:endParaRPr lang="zh-CN" altLang="zh-CN" sz="1050" kern="100" dirty="0">
              <a:effectLst/>
              <a:latin typeface="宋体"/>
              <a:cs typeface="Courier New"/>
            </a:endParaRPr>
          </a:p>
        </p:txBody>
      </p:sp>
      <p:sp>
        <p:nvSpPr>
          <p:cNvPr id="48" name="TextBox 47"/>
          <p:cNvSpPr txBox="1"/>
          <p:nvPr/>
        </p:nvSpPr>
        <p:spPr>
          <a:xfrm>
            <a:off x="8318873" y="4621692"/>
            <a:ext cx="1725725" cy="66926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嬉笑怒骂</a:t>
            </a:r>
            <a:endParaRPr lang="zh-CN" altLang="zh-CN" sz="1050" kern="100" dirty="0">
              <a:effectLst/>
              <a:latin typeface="宋体"/>
              <a:cs typeface="Courier New"/>
            </a:endParaRPr>
          </a:p>
        </p:txBody>
      </p:sp>
      <p:sp>
        <p:nvSpPr>
          <p:cNvPr id="49" name="TextBox 48"/>
          <p:cNvSpPr txBox="1"/>
          <p:nvPr/>
        </p:nvSpPr>
        <p:spPr>
          <a:xfrm>
            <a:off x="8488253" y="5280812"/>
            <a:ext cx="1296563" cy="66926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笑嘻嘻</a:t>
            </a:r>
            <a:endParaRPr lang="zh-CN" altLang="zh-CN" sz="1050" kern="100" dirty="0">
              <a:effectLst/>
              <a:latin typeface="宋体"/>
              <a:cs typeface="Courier New"/>
            </a:endParaRPr>
          </a:p>
        </p:txBody>
      </p:sp>
    </p:spTree>
    <p:extLst>
      <p:ext uri="{BB962C8B-B14F-4D97-AF65-F5344CB8AC3E}">
        <p14:creationId xmlns:p14="http://schemas.microsoft.com/office/powerpoint/2010/main" val="119415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blinds(horizontal)">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blinds(horizontal)">
                                      <p:cBhvr>
                                        <p:cTn id="15" dur="500"/>
                                        <p:tgtEl>
                                          <p:spTgt spid="3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blinds(horizontal)">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blinds(horizontal)">
                                      <p:cBhvr>
                                        <p:cTn id="23" dur="500"/>
                                        <p:tgtEl>
                                          <p:spTgt spid="34"/>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blinds(horizontal)">
                                      <p:cBhvr>
                                        <p:cTn id="26" dur="500"/>
                                        <p:tgtEl>
                                          <p:spTgt spid="3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blinds(horizontal)">
                                      <p:cBhvr>
                                        <p:cTn id="31" dur="500"/>
                                        <p:tgtEl>
                                          <p:spTgt spid="3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blinds(horizontal)">
                                      <p:cBhvr>
                                        <p:cTn id="34" dur="500"/>
                                        <p:tgtEl>
                                          <p:spTgt spid="39"/>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blinds(horizontal)">
                                      <p:cBhvr>
                                        <p:cTn id="39" dur="500"/>
                                        <p:tgtEl>
                                          <p:spTgt spid="46"/>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blinds(horizontal)">
                                      <p:cBhvr>
                                        <p:cTn id="42" dur="500"/>
                                        <p:tgtEl>
                                          <p:spTgt spid="4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blinds(horizontal)">
                                      <p:cBhvr>
                                        <p:cTn id="47" dur="500"/>
                                        <p:tgtEl>
                                          <p:spTgt spid="48"/>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blinds(horizontal)">
                                      <p:cBhvr>
                                        <p:cTn id="5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1" grpId="0"/>
      <p:bldP spid="32" grpId="0"/>
      <p:bldP spid="34" grpId="0"/>
      <p:bldP spid="35" grpId="0"/>
      <p:bldP spid="38" grpId="0"/>
      <p:bldP spid="39" grpId="0"/>
      <p:bldP spid="46" grpId="0"/>
      <p:bldP spid="47" grpId="0"/>
      <p:bldP spid="48" grpId="0"/>
      <p:bldP spid="4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622129"/>
            <a:ext cx="11609818" cy="453585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近义词辨析</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逐步</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逐渐</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逐步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逐渐</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都表示事物形成、发展的过程。但是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逐步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表示这一过程有一定的步骤，就像有一个个台阶。而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逐渐</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好像一段上坡或下坡路，没有台阶。另外</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逐步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带有事物的主观性，并且有明确的目标，是比较有计划地，一步步地实施。</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逐渐</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带有事物的客观性，有着必然的发展过程，人为的因素较少。</a:t>
            </a:r>
            <a:endParaRPr lang="zh-CN" altLang="zh-CN" sz="1050" kern="100" dirty="0">
              <a:effectLst/>
              <a:latin typeface="宋体"/>
              <a:cs typeface="Courier New"/>
            </a:endParaRPr>
          </a:p>
        </p:txBody>
      </p:sp>
    </p:spTree>
    <p:extLst>
      <p:ext uri="{BB962C8B-B14F-4D97-AF65-F5344CB8AC3E}">
        <p14:creationId xmlns:p14="http://schemas.microsoft.com/office/powerpoint/2010/main" val="16570573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413570"/>
            <a:ext cx="11609818" cy="2596865"/>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例句：</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业内人士表示核电效益是核电产业的生命力，提升核电产业的经济性至关重要，我国现有核电电价的形成机制应该</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调整。</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经过新加坡</a:t>
            </a:r>
            <a:r>
              <a:rPr lang="en-US" altLang="zh-CN" sz="2800" kern="100" dirty="0">
                <a:solidFill>
                  <a:srgbClr val="404040"/>
                </a:solidFill>
                <a:latin typeface="Times New Roman"/>
                <a:ea typeface="微软雅黑"/>
                <a:cs typeface="Courier New"/>
              </a:rPr>
              <a:t>40</a:t>
            </a:r>
            <a:r>
              <a:rPr lang="zh-CN" altLang="zh-CN" sz="2800" kern="100" dirty="0">
                <a:solidFill>
                  <a:srgbClr val="404040"/>
                </a:solidFill>
                <a:latin typeface="Times New Roman"/>
                <a:ea typeface="微软雅黑"/>
                <a:cs typeface="Times New Roman"/>
              </a:rPr>
              <a:t>余年的西化教育，新加坡华人</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成了以英语为母语的人。</a:t>
            </a:r>
            <a:endParaRPr lang="zh-CN" altLang="zh-CN" sz="1050" kern="100" dirty="0">
              <a:effectLst/>
              <a:latin typeface="宋体"/>
              <a:cs typeface="Courier New"/>
            </a:endParaRPr>
          </a:p>
        </p:txBody>
      </p:sp>
      <p:sp>
        <p:nvSpPr>
          <p:cNvPr id="3" name="TextBox 2"/>
          <p:cNvSpPr txBox="1"/>
          <p:nvPr/>
        </p:nvSpPr>
        <p:spPr>
          <a:xfrm>
            <a:off x="8577463" y="1994211"/>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逐步</a:t>
            </a:r>
            <a:endParaRPr lang="zh-CN" altLang="zh-CN" sz="1050" kern="100" dirty="0">
              <a:effectLst/>
              <a:latin typeface="宋体"/>
              <a:cs typeface="Courier New"/>
            </a:endParaRPr>
          </a:p>
        </p:txBody>
      </p:sp>
      <p:sp>
        <p:nvSpPr>
          <p:cNvPr id="5" name="TextBox 4"/>
          <p:cNvSpPr txBox="1"/>
          <p:nvPr/>
        </p:nvSpPr>
        <p:spPr>
          <a:xfrm>
            <a:off x="7813238" y="2642283"/>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逐渐</a:t>
            </a:r>
            <a:endParaRPr lang="zh-CN" altLang="zh-CN" sz="1050" kern="100" dirty="0">
              <a:effectLst/>
              <a:latin typeface="宋体"/>
              <a:cs typeface="Courier New"/>
            </a:endParaRPr>
          </a:p>
        </p:txBody>
      </p:sp>
    </p:spTree>
    <p:extLst>
      <p:ext uri="{BB962C8B-B14F-4D97-AF65-F5344CB8AC3E}">
        <p14:creationId xmlns:p14="http://schemas.microsoft.com/office/powerpoint/2010/main" val="86439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413570"/>
            <a:ext cx="11609818" cy="324319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深邃</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深刻</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深邃</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一般指深，深奥，可用来形容目光。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深刻</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指内心感受程度很深的，也指达到事情或问题的本质。</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例句：</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在这残疾人</a:t>
            </a:r>
            <a:r>
              <a:rPr lang="en-US" altLang="zh-CN" sz="2800" kern="100" dirty="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的目光中，我看到了无比的坚强与自信！</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经过一个月的集中学习，大家对文件的精神有了很</a:t>
            </a:r>
            <a:r>
              <a:rPr lang="en-US" altLang="zh-CN" sz="2800" kern="100" dirty="0">
                <a:solidFill>
                  <a:srgbClr val="404040"/>
                </a:solidFill>
                <a:latin typeface="Times New Roman"/>
                <a:ea typeface="微软雅黑"/>
                <a:cs typeface="Courier New"/>
              </a:rPr>
              <a:t>______</a:t>
            </a:r>
            <a:r>
              <a:rPr lang="zh-CN" altLang="zh-CN" sz="2800" kern="100" dirty="0">
                <a:solidFill>
                  <a:srgbClr val="404040"/>
                </a:solidFill>
                <a:latin typeface="Times New Roman"/>
                <a:ea typeface="微软雅黑"/>
                <a:cs typeface="Times New Roman"/>
              </a:rPr>
              <a:t>的领会。</a:t>
            </a:r>
            <a:endParaRPr lang="zh-CN" altLang="zh-CN" sz="1050" kern="100" dirty="0">
              <a:effectLst/>
              <a:latin typeface="宋体"/>
              <a:cs typeface="Courier New"/>
            </a:endParaRPr>
          </a:p>
        </p:txBody>
      </p:sp>
      <p:sp>
        <p:nvSpPr>
          <p:cNvPr id="3" name="TextBox 2"/>
          <p:cNvSpPr txBox="1"/>
          <p:nvPr/>
        </p:nvSpPr>
        <p:spPr>
          <a:xfrm>
            <a:off x="3934966" y="3278814"/>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深邃</a:t>
            </a:r>
            <a:endParaRPr lang="zh-CN" altLang="zh-CN" sz="1050" kern="100" dirty="0">
              <a:effectLst/>
              <a:latin typeface="宋体"/>
              <a:cs typeface="Courier New"/>
            </a:endParaRPr>
          </a:p>
        </p:txBody>
      </p:sp>
      <p:sp>
        <p:nvSpPr>
          <p:cNvPr id="5" name="TextBox 4"/>
          <p:cNvSpPr txBox="1"/>
          <p:nvPr/>
        </p:nvSpPr>
        <p:spPr>
          <a:xfrm>
            <a:off x="8721479" y="3947206"/>
            <a:ext cx="974127"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深刻</a:t>
            </a:r>
            <a:endParaRPr lang="zh-CN" altLang="zh-CN" sz="1050" kern="100" dirty="0">
              <a:effectLst/>
              <a:latin typeface="宋体"/>
              <a:cs typeface="Courier New"/>
            </a:endParaRPr>
          </a:p>
        </p:txBody>
      </p:sp>
    </p:spTree>
    <p:extLst>
      <p:ext uri="{BB962C8B-B14F-4D97-AF65-F5344CB8AC3E}">
        <p14:creationId xmlns:p14="http://schemas.microsoft.com/office/powerpoint/2010/main" val="418634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4272" y="333450"/>
            <a:ext cx="11428881" cy="5262979"/>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词语解释</a:t>
            </a:r>
            <a:endParaRPr lang="zh-CN" altLang="zh-CN" sz="280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至高无上：</a:t>
            </a:r>
            <a:r>
              <a:rPr lang="en-US" altLang="zh-CN" sz="2800" kern="100" dirty="0">
                <a:solidFill>
                  <a:srgbClr val="404040"/>
                </a:solidFill>
                <a:latin typeface="Times New Roman"/>
                <a:ea typeface="微软雅黑"/>
                <a:cs typeface="Courier New"/>
              </a:rPr>
              <a:t>________________________________________________</a:t>
            </a:r>
            <a:endParaRPr lang="zh-CN" altLang="zh-CN" sz="280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臃肿：</a:t>
            </a:r>
            <a:r>
              <a:rPr lang="en-US" altLang="zh-CN" sz="2800" kern="100" dirty="0" smtClean="0">
                <a:solidFill>
                  <a:srgbClr val="404040"/>
                </a:solidFill>
                <a:latin typeface="Times New Roman"/>
                <a:ea typeface="微软雅黑"/>
                <a:cs typeface="Courier New"/>
              </a:rPr>
              <a:t>______________________________________________________</a:t>
            </a:r>
          </a:p>
          <a:p>
            <a:pPr algn="just">
              <a:lnSpc>
                <a:spcPct val="150000"/>
              </a:lnSpc>
              <a:spcAft>
                <a:spcPts val="0"/>
              </a:spcAft>
            </a:pPr>
            <a:r>
              <a:rPr lang="en-US" altLang="zh-CN" sz="2800" kern="100" dirty="0" smtClean="0">
                <a:solidFill>
                  <a:srgbClr val="404040"/>
                </a:solidFill>
                <a:latin typeface="Times New Roman"/>
                <a:ea typeface="微软雅黑"/>
                <a:cs typeface="Courier New"/>
              </a:rPr>
              <a:t>________________________</a:t>
            </a:r>
            <a:endParaRPr lang="zh-CN" altLang="zh-CN" sz="280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与日俱增</a:t>
            </a:r>
            <a:r>
              <a:rPr lang="zh-CN" altLang="zh-CN" sz="2800" kern="100" dirty="0" smtClean="0">
                <a:solidFill>
                  <a:srgbClr val="404040"/>
                </a:solidFill>
                <a:latin typeface="Times New Roman"/>
                <a:ea typeface="微软雅黑"/>
                <a:cs typeface="Times New Roman"/>
              </a:rPr>
              <a:t>：</a:t>
            </a:r>
            <a:r>
              <a:rPr lang="en-US" altLang="zh-CN" sz="2800" kern="100" dirty="0" smtClean="0">
                <a:solidFill>
                  <a:srgbClr val="404040"/>
                </a:solidFill>
                <a:latin typeface="Times New Roman"/>
                <a:ea typeface="微软雅黑"/>
                <a:cs typeface="Courier New"/>
              </a:rPr>
              <a:t>_________________________________________________</a:t>
            </a:r>
            <a:endParaRPr lang="zh-CN" altLang="zh-CN" sz="280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睥睨：</a:t>
            </a:r>
            <a:r>
              <a:rPr lang="en-US" altLang="zh-CN" sz="2800" kern="100" dirty="0" smtClean="0">
                <a:solidFill>
                  <a:srgbClr val="404040"/>
                </a:solidFill>
                <a:latin typeface="Times New Roman"/>
                <a:ea typeface="微软雅黑"/>
                <a:cs typeface="Courier New"/>
              </a:rPr>
              <a:t>____________________________________________________</a:t>
            </a:r>
          </a:p>
          <a:p>
            <a:pPr algn="just">
              <a:lnSpc>
                <a:spcPct val="150000"/>
              </a:lnSpc>
              <a:spcAft>
                <a:spcPts val="0"/>
              </a:spcAft>
            </a:pP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无可救药：</a:t>
            </a:r>
            <a:r>
              <a:rPr lang="en-US" altLang="zh-CN" sz="2800" kern="100" dirty="0" smtClean="0">
                <a:solidFill>
                  <a:srgbClr val="404040"/>
                </a:solidFill>
                <a:latin typeface="Times New Roman"/>
                <a:ea typeface="微软雅黑"/>
                <a:cs typeface="Courier New"/>
              </a:rPr>
              <a:t>_________________________________________________</a:t>
            </a:r>
          </a:p>
          <a:p>
            <a:pPr algn="just">
              <a:lnSpc>
                <a:spcPct val="150000"/>
              </a:lnSpc>
              <a:spcAft>
                <a:spcPts val="0"/>
              </a:spcAft>
            </a:pPr>
            <a:r>
              <a:rPr lang="en-US" altLang="zh-CN" sz="2800" kern="100" dirty="0" smtClean="0">
                <a:solidFill>
                  <a:srgbClr val="404040"/>
                </a:solidFill>
                <a:latin typeface="Times New Roman"/>
                <a:ea typeface="微软雅黑"/>
                <a:cs typeface="Courier New"/>
              </a:rPr>
              <a:t>____</a:t>
            </a:r>
            <a:r>
              <a:rPr lang="en-US" altLang="zh-CN" sz="2800" kern="100" dirty="0">
                <a:solidFill>
                  <a:srgbClr val="404040"/>
                </a:solidFill>
                <a:latin typeface="Times New Roman"/>
                <a:ea typeface="微软雅黑"/>
                <a:cs typeface="Courier New"/>
              </a:rPr>
              <a:t>____</a:t>
            </a:r>
            <a:r>
              <a:rPr lang="en-US" altLang="zh-CN" sz="2800" kern="100" dirty="0" smtClean="0">
                <a:solidFill>
                  <a:srgbClr val="404040"/>
                </a:solidFill>
                <a:latin typeface="Times New Roman"/>
                <a:ea typeface="微软雅黑"/>
                <a:cs typeface="Courier New"/>
              </a:rPr>
              <a:t>____</a:t>
            </a:r>
            <a:endParaRPr lang="zh-CN" altLang="zh-CN" sz="2800" kern="100" dirty="0">
              <a:latin typeface="宋体"/>
              <a:cs typeface="Courier New"/>
            </a:endParaRPr>
          </a:p>
        </p:txBody>
      </p:sp>
      <p:sp>
        <p:nvSpPr>
          <p:cNvPr id="4" name="TextBox 3"/>
          <p:cNvSpPr txBox="1"/>
          <p:nvPr/>
        </p:nvSpPr>
        <p:spPr>
          <a:xfrm>
            <a:off x="2674108" y="909514"/>
            <a:ext cx="4069170"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最高；没有更高的。</a:t>
            </a:r>
            <a:endParaRPr lang="zh-CN" altLang="zh-CN" sz="1050" kern="100" dirty="0">
              <a:effectLst/>
              <a:latin typeface="宋体"/>
              <a:cs typeface="Courier New"/>
            </a:endParaRPr>
          </a:p>
        </p:txBody>
      </p:sp>
      <p:sp>
        <p:nvSpPr>
          <p:cNvPr id="6" name="TextBox 5"/>
          <p:cNvSpPr txBox="1"/>
          <p:nvPr/>
        </p:nvSpPr>
        <p:spPr>
          <a:xfrm>
            <a:off x="512039" y="1567746"/>
            <a:ext cx="11046343" cy="1304203"/>
          </a:xfrm>
          <a:prstGeom prst="rect">
            <a:avLst/>
          </a:prstGeom>
          <a:noFill/>
        </p:spPr>
        <p:txBody>
          <a:bodyPr wrap="square" rtlCol="0">
            <a:spAutoFit/>
          </a:bodyPr>
          <a:lstStyle/>
          <a:p>
            <a:pPr algn="just">
              <a:lnSpc>
                <a:spcPct val="150000"/>
              </a:lnSpc>
              <a:spcAft>
                <a:spcPts val="0"/>
              </a:spcAft>
            </a:pPr>
            <a:r>
              <a:rPr lang="zh-CN" altLang="en-US" sz="2800" kern="100" dirty="0" smtClean="0">
                <a:solidFill>
                  <a:srgbClr val="E36C0A"/>
                </a:solidFill>
                <a:latin typeface="Times New Roman"/>
                <a:ea typeface="微软雅黑"/>
                <a:cs typeface="Times New Roman"/>
              </a:rPr>
              <a:t>               过度</a:t>
            </a:r>
            <a:r>
              <a:rPr lang="zh-CN" altLang="en-US" sz="2800" kern="100" dirty="0">
                <a:solidFill>
                  <a:srgbClr val="E36C0A"/>
                </a:solidFill>
                <a:latin typeface="Times New Roman"/>
                <a:ea typeface="微软雅黑"/>
                <a:cs typeface="Times New Roman"/>
              </a:rPr>
              <a:t>肥胖或衣服穿得过多过厚而显得肥胖，转动不灵。也比喻机构庞大，调度不灵。</a:t>
            </a:r>
            <a:endParaRPr lang="zh-CN" altLang="zh-CN" sz="1050" kern="100" dirty="0">
              <a:effectLst/>
              <a:latin typeface="宋体"/>
              <a:cs typeface="Courier New"/>
            </a:endParaRPr>
          </a:p>
        </p:txBody>
      </p:sp>
      <p:sp>
        <p:nvSpPr>
          <p:cNvPr id="7" name="TextBox 6"/>
          <p:cNvSpPr txBox="1"/>
          <p:nvPr/>
        </p:nvSpPr>
        <p:spPr>
          <a:xfrm>
            <a:off x="2728110" y="2853730"/>
            <a:ext cx="6967496"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随着时间的推移而不断增长。与，跟、和。</a:t>
            </a:r>
            <a:endParaRPr lang="zh-CN" altLang="zh-CN" sz="1050" kern="100" dirty="0">
              <a:effectLst/>
              <a:latin typeface="宋体"/>
              <a:cs typeface="Courier New"/>
            </a:endParaRPr>
          </a:p>
        </p:txBody>
      </p:sp>
      <p:sp>
        <p:nvSpPr>
          <p:cNvPr id="8" name="TextBox 7"/>
          <p:cNvSpPr txBox="1"/>
          <p:nvPr/>
        </p:nvSpPr>
        <p:spPr>
          <a:xfrm>
            <a:off x="2710830" y="3419994"/>
            <a:ext cx="6967496"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眼睛斜着看，表示傲视或厌恶。</a:t>
            </a:r>
            <a:endParaRPr lang="zh-CN" altLang="zh-CN" sz="1050" kern="100" dirty="0">
              <a:effectLst/>
              <a:latin typeface="宋体"/>
              <a:cs typeface="Courier New"/>
            </a:endParaRPr>
          </a:p>
        </p:txBody>
      </p:sp>
      <p:sp>
        <p:nvSpPr>
          <p:cNvPr id="9" name="TextBox 8"/>
          <p:cNvSpPr txBox="1"/>
          <p:nvPr/>
        </p:nvSpPr>
        <p:spPr>
          <a:xfrm>
            <a:off x="448102" y="4101663"/>
            <a:ext cx="11046343" cy="1384995"/>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E36C0A"/>
                </a:solidFill>
                <a:latin typeface="Times New Roman"/>
                <a:ea typeface="微软雅黑"/>
                <a:cs typeface="Times New Roman"/>
              </a:rPr>
              <a:t>                         </a:t>
            </a:r>
            <a:r>
              <a:rPr lang="zh-CN" altLang="zh-CN" sz="2800" kern="100" dirty="0" smtClean="0">
                <a:solidFill>
                  <a:srgbClr val="E36C0A"/>
                </a:solidFill>
                <a:latin typeface="Times New Roman"/>
                <a:ea typeface="微软雅黑"/>
                <a:cs typeface="Times New Roman"/>
              </a:rPr>
              <a:t>病情</a:t>
            </a:r>
            <a:r>
              <a:rPr lang="zh-CN" altLang="zh-CN" sz="2800" kern="100" dirty="0">
                <a:solidFill>
                  <a:srgbClr val="E36C0A"/>
                </a:solidFill>
                <a:latin typeface="Times New Roman"/>
                <a:ea typeface="微软雅黑"/>
                <a:cs typeface="Times New Roman"/>
              </a:rPr>
              <a:t>危急，无药可治。常比喻人情事势等败坏到无法挽救的地步。</a:t>
            </a:r>
            <a:endParaRPr lang="zh-CN" altLang="zh-CN" sz="1050" kern="100" dirty="0">
              <a:effectLst/>
              <a:latin typeface="宋体"/>
              <a:cs typeface="Courier New"/>
            </a:endParaRPr>
          </a:p>
        </p:txBody>
      </p:sp>
    </p:spTree>
    <p:extLst>
      <p:ext uri="{BB962C8B-B14F-4D97-AF65-F5344CB8AC3E}">
        <p14:creationId xmlns:p14="http://schemas.microsoft.com/office/powerpoint/2010/main" val="299429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004" y="559274"/>
            <a:ext cx="11676850" cy="4745915"/>
          </a:xfrm>
          <a:prstGeom prst="rect">
            <a:avLst/>
          </a:prstGeom>
          <a:noFill/>
        </p:spPr>
        <p:txBody>
          <a:bodyPr wrap="square" rtlCol="0">
            <a:spAutoFit/>
          </a:bodyPr>
          <a:lstStyle/>
          <a:p>
            <a:pPr algn="just">
              <a:lnSpc>
                <a:spcPct val="180000"/>
              </a:lnSpc>
              <a:spcAft>
                <a:spcPts val="0"/>
              </a:spcAft>
            </a:pPr>
            <a:r>
              <a:rPr lang="en-US" altLang="zh-CN" sz="2800" kern="100" dirty="0" smtClean="0">
                <a:solidFill>
                  <a:srgbClr val="404040"/>
                </a:solidFill>
                <a:latin typeface="Times New Roman"/>
                <a:ea typeface="微软雅黑"/>
                <a:cs typeface="Courier New"/>
              </a:rPr>
              <a:t>(6)</a:t>
            </a:r>
            <a:r>
              <a:rPr lang="zh-CN" altLang="zh-CN" sz="2800" kern="100" dirty="0" smtClean="0">
                <a:solidFill>
                  <a:srgbClr val="404040"/>
                </a:solidFill>
                <a:latin typeface="Times New Roman"/>
                <a:ea typeface="微软雅黑"/>
                <a:cs typeface="Times New Roman"/>
              </a:rPr>
              <a:t>突飞猛进：</a:t>
            </a:r>
            <a:r>
              <a:rPr lang="en-US" altLang="zh-CN" sz="2800" kern="100" dirty="0" smtClean="0">
                <a:solidFill>
                  <a:srgbClr val="404040"/>
                </a:solidFill>
                <a:latin typeface="Times New Roman"/>
                <a:ea typeface="微软雅黑"/>
                <a:cs typeface="Courier New"/>
              </a:rPr>
              <a:t>___________________________________________________</a:t>
            </a:r>
            <a:endParaRPr lang="zh-CN" altLang="zh-CN" sz="1050" kern="100" dirty="0" smtClean="0">
              <a:latin typeface="宋体"/>
              <a:cs typeface="Courier New"/>
            </a:endParaRPr>
          </a:p>
          <a:p>
            <a:pPr algn="just">
              <a:lnSpc>
                <a:spcPct val="180000"/>
              </a:lnSpc>
              <a:spcAft>
                <a:spcPts val="0"/>
              </a:spcAft>
            </a:pPr>
            <a:r>
              <a:rPr lang="en-US" altLang="zh-CN" sz="2800" kern="100" dirty="0" smtClean="0">
                <a:solidFill>
                  <a:srgbClr val="404040"/>
                </a:solidFill>
                <a:latin typeface="Times New Roman"/>
                <a:ea typeface="微软雅黑"/>
                <a:cs typeface="Courier New"/>
              </a:rPr>
              <a:t>(7)</a:t>
            </a:r>
            <a:r>
              <a:rPr lang="zh-CN" altLang="zh-CN" sz="2800" kern="100" dirty="0" smtClean="0">
                <a:solidFill>
                  <a:srgbClr val="404040"/>
                </a:solidFill>
                <a:latin typeface="Times New Roman"/>
                <a:ea typeface="微软雅黑"/>
                <a:cs typeface="Times New Roman"/>
              </a:rPr>
              <a:t>煽动：</a:t>
            </a:r>
            <a:r>
              <a:rPr lang="en-US" altLang="zh-CN" sz="2800" kern="100" dirty="0" smtClean="0">
                <a:solidFill>
                  <a:srgbClr val="404040"/>
                </a:solidFill>
                <a:latin typeface="Times New Roman"/>
                <a:ea typeface="微软雅黑"/>
                <a:cs typeface="Courier New"/>
              </a:rPr>
              <a:t>____________________________________________________</a:t>
            </a:r>
            <a:endParaRPr lang="zh-CN" altLang="zh-CN" sz="1050" kern="100" dirty="0" smtClean="0">
              <a:latin typeface="宋体"/>
              <a:cs typeface="Courier New"/>
            </a:endParaRPr>
          </a:p>
          <a:p>
            <a:pPr algn="just">
              <a:lnSpc>
                <a:spcPct val="180000"/>
              </a:lnSpc>
              <a:spcAft>
                <a:spcPts val="0"/>
              </a:spcAft>
            </a:pPr>
            <a:r>
              <a:rPr lang="en-US" altLang="zh-CN" sz="2800" kern="100" dirty="0" smtClean="0">
                <a:solidFill>
                  <a:srgbClr val="404040"/>
                </a:solidFill>
                <a:latin typeface="Times New Roman"/>
                <a:ea typeface="微软雅黑"/>
                <a:cs typeface="Courier New"/>
              </a:rPr>
              <a:t>(8)</a:t>
            </a:r>
            <a:r>
              <a:rPr lang="zh-CN" altLang="zh-CN" sz="2800" kern="100" dirty="0" smtClean="0">
                <a:solidFill>
                  <a:srgbClr val="404040"/>
                </a:solidFill>
                <a:latin typeface="Times New Roman"/>
                <a:ea typeface="微软雅黑"/>
                <a:cs typeface="Times New Roman"/>
              </a:rPr>
              <a:t>处世接物：</a:t>
            </a:r>
            <a:r>
              <a:rPr lang="en-US" altLang="zh-CN" sz="2800" kern="100" dirty="0" smtClean="0">
                <a:solidFill>
                  <a:srgbClr val="404040"/>
                </a:solidFill>
                <a:latin typeface="Times New Roman"/>
                <a:ea typeface="微软雅黑"/>
                <a:cs typeface="Courier New"/>
              </a:rPr>
              <a:t>__________________________________________________</a:t>
            </a:r>
            <a:endParaRPr lang="zh-CN" altLang="zh-CN" sz="1050" kern="100" dirty="0" smtClean="0">
              <a:latin typeface="宋体"/>
              <a:cs typeface="Courier New"/>
            </a:endParaRPr>
          </a:p>
          <a:p>
            <a:pPr algn="just">
              <a:lnSpc>
                <a:spcPct val="180000"/>
              </a:lnSpc>
              <a:spcAft>
                <a:spcPts val="0"/>
              </a:spcAft>
            </a:pPr>
            <a:r>
              <a:rPr lang="en-US" altLang="zh-CN" sz="2800" kern="100" dirty="0" smtClean="0">
                <a:solidFill>
                  <a:srgbClr val="404040"/>
                </a:solidFill>
                <a:latin typeface="Times New Roman"/>
                <a:ea typeface="微软雅黑"/>
                <a:cs typeface="Courier New"/>
              </a:rPr>
              <a:t>(9)</a:t>
            </a:r>
            <a:r>
              <a:rPr lang="zh-CN" altLang="zh-CN" sz="2800" kern="100" dirty="0" smtClean="0">
                <a:solidFill>
                  <a:srgbClr val="404040"/>
                </a:solidFill>
                <a:latin typeface="Times New Roman"/>
                <a:ea typeface="微软雅黑"/>
                <a:cs typeface="Times New Roman"/>
              </a:rPr>
              <a:t>彬彬有礼：</a:t>
            </a:r>
            <a:r>
              <a:rPr lang="en-US" altLang="zh-CN" sz="2800" kern="100" dirty="0" smtClean="0">
                <a:solidFill>
                  <a:srgbClr val="404040"/>
                </a:solidFill>
                <a:latin typeface="Times New Roman"/>
                <a:ea typeface="微软雅黑"/>
                <a:cs typeface="Courier New"/>
              </a:rPr>
              <a:t>___________________________________________________</a:t>
            </a:r>
          </a:p>
          <a:p>
            <a:pPr algn="just">
              <a:lnSpc>
                <a:spcPct val="180000"/>
              </a:lnSpc>
              <a:spcAft>
                <a:spcPts val="0"/>
              </a:spcAft>
            </a:pPr>
            <a:r>
              <a:rPr lang="en-US" altLang="zh-CN" sz="2800" kern="100" dirty="0" smtClean="0">
                <a:solidFill>
                  <a:srgbClr val="404040"/>
                </a:solidFill>
                <a:latin typeface="Times New Roman"/>
                <a:ea typeface="微软雅黑"/>
                <a:cs typeface="Courier New"/>
              </a:rPr>
              <a:t>____</a:t>
            </a:r>
            <a:r>
              <a:rPr lang="en-US" altLang="zh-CN" sz="2800" kern="100" dirty="0">
                <a:solidFill>
                  <a:srgbClr val="404040"/>
                </a:solidFill>
                <a:latin typeface="Times New Roman"/>
                <a:ea typeface="微软雅黑"/>
                <a:cs typeface="Courier New"/>
              </a:rPr>
              <a:t>__</a:t>
            </a:r>
            <a:r>
              <a:rPr lang="en-US" altLang="zh-CN" sz="2800" kern="100" dirty="0" smtClean="0">
                <a:solidFill>
                  <a:srgbClr val="404040"/>
                </a:solidFill>
                <a:latin typeface="Times New Roman"/>
                <a:ea typeface="微软雅黑"/>
                <a:cs typeface="Courier New"/>
              </a:rPr>
              <a:t>____</a:t>
            </a:r>
            <a:endParaRPr lang="zh-CN" altLang="zh-CN" sz="1050" kern="100" dirty="0" smtClean="0">
              <a:latin typeface="宋体"/>
              <a:cs typeface="Courier New"/>
            </a:endParaRPr>
          </a:p>
          <a:p>
            <a:pPr algn="just">
              <a:lnSpc>
                <a:spcPct val="180000"/>
              </a:lnSpc>
              <a:spcAft>
                <a:spcPts val="0"/>
              </a:spcAft>
            </a:pPr>
            <a:r>
              <a:rPr lang="en-US" altLang="zh-CN" sz="2800" kern="100" dirty="0" smtClean="0">
                <a:solidFill>
                  <a:srgbClr val="404040"/>
                </a:solidFill>
                <a:latin typeface="Times New Roman"/>
                <a:ea typeface="微软雅黑"/>
                <a:cs typeface="Courier New"/>
              </a:rPr>
              <a:t>(10)</a:t>
            </a:r>
            <a:r>
              <a:rPr lang="zh-CN" altLang="zh-CN" sz="2800" kern="100" dirty="0" smtClean="0">
                <a:solidFill>
                  <a:srgbClr val="404040"/>
                </a:solidFill>
                <a:latin typeface="Times New Roman"/>
                <a:ea typeface="微软雅黑"/>
                <a:cs typeface="Times New Roman"/>
              </a:rPr>
              <a:t>慑服：</a:t>
            </a:r>
            <a:r>
              <a:rPr lang="en-US" altLang="zh-CN" sz="2800" kern="100" dirty="0" smtClean="0">
                <a:solidFill>
                  <a:srgbClr val="404040"/>
                </a:solidFill>
                <a:latin typeface="Times New Roman"/>
                <a:ea typeface="微软雅黑"/>
                <a:cs typeface="Courier New"/>
              </a:rPr>
              <a:t>______________________________________________________</a:t>
            </a:r>
            <a:endParaRPr lang="zh-CN" altLang="zh-CN" sz="1050" kern="100" dirty="0">
              <a:effectLst/>
              <a:latin typeface="宋体"/>
              <a:cs typeface="Courier New"/>
            </a:endParaRPr>
          </a:p>
        </p:txBody>
      </p:sp>
      <p:sp>
        <p:nvSpPr>
          <p:cNvPr id="4" name="TextBox 3"/>
          <p:cNvSpPr txBox="1"/>
          <p:nvPr/>
        </p:nvSpPr>
        <p:spPr>
          <a:xfrm>
            <a:off x="2710830" y="549474"/>
            <a:ext cx="5957673"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形容事业、学习等进展非常迅速。</a:t>
            </a:r>
            <a:endParaRPr lang="zh-CN" altLang="zh-CN" sz="1050" kern="100" dirty="0">
              <a:effectLst/>
              <a:latin typeface="宋体"/>
              <a:cs typeface="Courier New"/>
            </a:endParaRPr>
          </a:p>
        </p:txBody>
      </p:sp>
      <p:sp>
        <p:nvSpPr>
          <p:cNvPr id="5" name="TextBox 4"/>
          <p:cNvSpPr txBox="1"/>
          <p:nvPr/>
        </p:nvSpPr>
        <p:spPr>
          <a:xfrm>
            <a:off x="2690510" y="1340674"/>
            <a:ext cx="5957673"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鼓动</a:t>
            </a:r>
            <a:r>
              <a:rPr lang="en-US" altLang="zh-CN" sz="2800" kern="100" dirty="0">
                <a:solidFill>
                  <a:srgbClr val="E36C0A"/>
                </a:solidFill>
                <a:latin typeface="Times New Roman"/>
                <a:ea typeface="微软雅黑"/>
                <a:cs typeface="Courier New"/>
              </a:rPr>
              <a:t>(</a:t>
            </a:r>
            <a:r>
              <a:rPr lang="zh-CN" altLang="zh-CN" sz="2800" kern="100" dirty="0">
                <a:solidFill>
                  <a:srgbClr val="E36C0A"/>
                </a:solidFill>
                <a:latin typeface="Times New Roman"/>
                <a:ea typeface="微软雅黑"/>
                <a:cs typeface="Times New Roman"/>
              </a:rPr>
              <a:t>别人去做坏事</a:t>
            </a:r>
            <a:r>
              <a:rPr lang="en-US" altLang="zh-CN" sz="2800" kern="100" dirty="0">
                <a:solidFill>
                  <a:srgbClr val="E36C0A"/>
                </a:solidFill>
                <a:latin typeface="Times New Roman"/>
                <a:ea typeface="微软雅黑"/>
                <a:cs typeface="Courier New"/>
              </a:rPr>
              <a:t>)</a:t>
            </a:r>
            <a:r>
              <a:rPr lang="zh-CN" altLang="zh-CN" sz="2800" kern="100" dirty="0">
                <a:solidFill>
                  <a:srgbClr val="E36C0A"/>
                </a:solidFill>
                <a:latin typeface="Times New Roman"/>
                <a:ea typeface="微软雅黑"/>
                <a:cs typeface="Times New Roman"/>
              </a:rPr>
              <a:t>。</a:t>
            </a:r>
            <a:endParaRPr lang="zh-CN" altLang="zh-CN" sz="1050" kern="100" dirty="0">
              <a:effectLst/>
              <a:latin typeface="宋体"/>
              <a:cs typeface="Courier New"/>
            </a:endParaRPr>
          </a:p>
        </p:txBody>
      </p:sp>
      <p:sp>
        <p:nvSpPr>
          <p:cNvPr id="6" name="TextBox 5"/>
          <p:cNvSpPr txBox="1"/>
          <p:nvPr/>
        </p:nvSpPr>
        <p:spPr>
          <a:xfrm>
            <a:off x="2710830" y="2122260"/>
            <a:ext cx="7208784" cy="66926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待人接物，应付世情；与世人相处交往。</a:t>
            </a:r>
            <a:endParaRPr lang="zh-CN" altLang="zh-CN" sz="1050" kern="100" dirty="0">
              <a:effectLst/>
              <a:latin typeface="宋体"/>
              <a:cs typeface="Courier New"/>
            </a:endParaRPr>
          </a:p>
        </p:txBody>
      </p:sp>
      <p:sp>
        <p:nvSpPr>
          <p:cNvPr id="7" name="TextBox 6"/>
          <p:cNvSpPr txBox="1"/>
          <p:nvPr/>
        </p:nvSpPr>
        <p:spPr>
          <a:xfrm>
            <a:off x="252090" y="2826367"/>
            <a:ext cx="11315724" cy="1530419"/>
          </a:xfrm>
          <a:prstGeom prst="rect">
            <a:avLst/>
          </a:prstGeom>
          <a:noFill/>
        </p:spPr>
        <p:txBody>
          <a:bodyPr wrap="square" rtlCol="0">
            <a:spAutoFit/>
          </a:bodyPr>
          <a:lstStyle/>
          <a:p>
            <a:pPr algn="just">
              <a:lnSpc>
                <a:spcPct val="180000"/>
              </a:lnSpc>
              <a:spcAft>
                <a:spcPts val="0"/>
              </a:spcAft>
            </a:pPr>
            <a:r>
              <a:rPr lang="en-US" altLang="zh-CN" sz="2800" kern="100" dirty="0" smtClean="0">
                <a:solidFill>
                  <a:srgbClr val="E36C0A"/>
                </a:solidFill>
                <a:latin typeface="Times New Roman"/>
                <a:ea typeface="微软雅黑"/>
                <a:cs typeface="Times New Roman"/>
              </a:rPr>
              <a:t>                           </a:t>
            </a:r>
            <a:r>
              <a:rPr lang="zh-CN" altLang="zh-CN" sz="2800" kern="100" dirty="0" smtClean="0">
                <a:solidFill>
                  <a:srgbClr val="E36C0A"/>
                </a:solidFill>
                <a:latin typeface="Times New Roman"/>
                <a:ea typeface="微软雅黑"/>
                <a:cs typeface="Times New Roman"/>
              </a:rPr>
              <a:t>形容</a:t>
            </a:r>
            <a:r>
              <a:rPr lang="zh-CN" altLang="zh-CN" sz="2800" kern="100" dirty="0">
                <a:solidFill>
                  <a:srgbClr val="E36C0A"/>
                </a:solidFill>
                <a:latin typeface="Times New Roman"/>
                <a:ea typeface="微软雅黑"/>
                <a:cs typeface="Times New Roman"/>
              </a:rPr>
              <a:t>文雅有礼貌的样子。彬彬，原意为文质兼备的样子，后形容文雅。</a:t>
            </a:r>
            <a:endParaRPr lang="zh-CN" altLang="zh-CN" sz="1050" kern="100" dirty="0">
              <a:effectLst/>
              <a:latin typeface="宋体"/>
              <a:cs typeface="Courier New"/>
            </a:endParaRPr>
          </a:p>
        </p:txBody>
      </p:sp>
      <p:sp>
        <p:nvSpPr>
          <p:cNvPr id="8" name="TextBox 7"/>
          <p:cNvSpPr txBox="1"/>
          <p:nvPr/>
        </p:nvSpPr>
        <p:spPr>
          <a:xfrm>
            <a:off x="2153757" y="4437546"/>
            <a:ext cx="5957673" cy="66926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因恐惧而顺从；使恐惧而屈服。</a:t>
            </a:r>
            <a:endParaRPr lang="zh-CN" altLang="zh-CN" sz="1050" kern="100" dirty="0">
              <a:effectLst/>
              <a:latin typeface="宋体"/>
              <a:cs typeface="Courier New"/>
            </a:endParaRPr>
          </a:p>
        </p:txBody>
      </p:sp>
      <p:grpSp>
        <p:nvGrpSpPr>
          <p:cNvPr id="9" name="组合 8"/>
          <p:cNvGrpSpPr/>
          <p:nvPr/>
        </p:nvGrpSpPr>
        <p:grpSpPr>
          <a:xfrm rot="5400000">
            <a:off x="11465834" y="5699666"/>
            <a:ext cx="549128" cy="549414"/>
            <a:chOff x="11226607" y="6533712"/>
            <a:chExt cx="360000" cy="360000"/>
          </a:xfrm>
        </p:grpSpPr>
        <p:sp>
          <p:nvSpPr>
            <p:cNvPr id="10" name="椭圆 9">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燕尾形 10">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6225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6028" y="1032730"/>
            <a:ext cx="11609818" cy="662554"/>
          </a:xfrm>
          <a:prstGeom prst="rect">
            <a:avLst/>
          </a:prstGeom>
          <a:noFill/>
        </p:spPr>
        <p:txBody>
          <a:bodyPr wrap="square" rtlCol="0">
            <a:spAutoFit/>
          </a:bodyPr>
          <a:lstStyle/>
          <a:p>
            <a:pPr algn="just">
              <a:lnSpc>
                <a:spcPct val="150000"/>
              </a:lnSpc>
              <a:spcAft>
                <a:spcPts val="0"/>
              </a:spcAft>
            </a:pPr>
            <a:r>
              <a:rPr lang="zh-CN" altLang="en-US" sz="2800" b="1" kern="100" dirty="0">
                <a:solidFill>
                  <a:srgbClr val="00B050"/>
                </a:solidFill>
                <a:latin typeface="微软雅黑" pitchFamily="34" charset="-122"/>
                <a:ea typeface="微软雅黑" pitchFamily="34" charset="-122"/>
                <a:cs typeface="Courier New"/>
              </a:rPr>
              <a:t>一、文本助读</a:t>
            </a:r>
            <a:endParaRPr lang="zh-CN" altLang="zh-CN" sz="2800" b="1" kern="100" dirty="0">
              <a:solidFill>
                <a:srgbClr val="00B050"/>
              </a:solidFill>
              <a:effectLst/>
              <a:latin typeface="微软雅黑" pitchFamily="34" charset="-122"/>
              <a:ea typeface="微软雅黑" pitchFamily="34" charset="-122"/>
              <a:cs typeface="Courier New"/>
            </a:endParaRPr>
          </a:p>
        </p:txBody>
      </p:sp>
      <p:sp>
        <p:nvSpPr>
          <p:cNvPr id="12" name="TextBox 11"/>
          <p:cNvSpPr txBox="1"/>
          <p:nvPr/>
        </p:nvSpPr>
        <p:spPr>
          <a:xfrm>
            <a:off x="246028" y="1752810"/>
            <a:ext cx="11609818" cy="662554"/>
          </a:xfrm>
          <a:prstGeom prst="rect">
            <a:avLst/>
          </a:prstGeom>
          <a:noFill/>
        </p:spPr>
        <p:txBody>
          <a:bodyPr wrap="square" rtlCol="0">
            <a:spAutoFit/>
          </a:bodyPr>
          <a:lstStyle/>
          <a:p>
            <a:pPr algn="just">
              <a:lnSpc>
                <a:spcPct val="150000"/>
              </a:lnSpc>
              <a:spcAft>
                <a:spcPts val="0"/>
              </a:spcAft>
            </a:pPr>
            <a:r>
              <a:rPr lang="zh-CN" altLang="zh-CN" sz="2800" kern="100" dirty="0">
                <a:solidFill>
                  <a:srgbClr val="00B0F0"/>
                </a:solidFill>
                <a:latin typeface="Times New Roman"/>
                <a:ea typeface="微软雅黑"/>
                <a:cs typeface="Times New Roman"/>
              </a:rPr>
              <a:t>整体感知</a:t>
            </a:r>
            <a:endParaRPr lang="zh-CN" altLang="zh-CN" sz="2800" b="1" kern="100" dirty="0">
              <a:solidFill>
                <a:srgbClr val="00B0F0"/>
              </a:solidFill>
              <a:effectLst/>
              <a:latin typeface="微软雅黑" pitchFamily="34" charset="-122"/>
              <a:ea typeface="微软雅黑" pitchFamily="34" charset="-122"/>
              <a:cs typeface="Courier New"/>
            </a:endParaRPr>
          </a:p>
        </p:txBody>
      </p:sp>
      <p:sp>
        <p:nvSpPr>
          <p:cNvPr id="13" name="TextBox 12"/>
          <p:cNvSpPr txBox="1"/>
          <p:nvPr/>
        </p:nvSpPr>
        <p:spPr>
          <a:xfrm>
            <a:off x="304905" y="2559380"/>
            <a:ext cx="11092758" cy="2031325"/>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作品</a:t>
            </a:r>
            <a:r>
              <a:rPr lang="zh-CN" altLang="zh-CN" sz="2800" kern="100" dirty="0">
                <a:solidFill>
                  <a:srgbClr val="404040"/>
                </a:solidFill>
                <a:latin typeface="Times New Roman"/>
                <a:ea typeface="微软雅黑"/>
                <a:cs typeface="Times New Roman"/>
              </a:rPr>
              <a:t>叙述了德国音乐家贝多芬苦难和坎坷的一生，赞美了他的高尚品格和顽强奋斗的精神，表达了作者对贝多芬敢于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扼住命运的咽喉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的大无畏精神的敬仰之情。</a:t>
            </a:r>
            <a:endParaRPr lang="zh-CN" altLang="zh-CN" sz="1050" kern="100" dirty="0">
              <a:effectLst/>
              <a:latin typeface="宋体"/>
              <a:cs typeface="Courier New"/>
            </a:endParaRPr>
          </a:p>
        </p:txBody>
      </p:sp>
      <p:sp>
        <p:nvSpPr>
          <p:cNvPr id="14" name="矩形 13"/>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23934" y="0"/>
            <a:ext cx="11879380" cy="523220"/>
          </a:xfrm>
          <a:prstGeom prst="rect">
            <a:avLst/>
          </a:prstGeom>
        </p:spPr>
        <p:txBody>
          <a:bodyPr>
            <a:spAutoFit/>
          </a:bodyPr>
          <a:lstStyle/>
          <a:p>
            <a:pPr lvl="0">
              <a:defRPr/>
            </a:pPr>
            <a:r>
              <a:rPr lang="zh-CN" altLang="en-US" sz="2800" b="1" kern="0" dirty="0" smtClean="0">
                <a:latin typeface="微软雅黑" pitchFamily="34" charset="-122"/>
                <a:ea typeface="微软雅黑" pitchFamily="34" charset="-122"/>
              </a:rPr>
              <a:t>合作探究 </a:t>
            </a:r>
            <a:r>
              <a:rPr lang="zh-CN" altLang="en-US" sz="2800" b="1" kern="0" dirty="0" smtClean="0">
                <a:solidFill>
                  <a:prstClr val="black">
                    <a:lumMod val="65000"/>
                    <a:lumOff val="35000"/>
                  </a:prstClr>
                </a:solidFill>
                <a:latin typeface="微软雅黑" pitchFamily="34" charset="-122"/>
                <a:ea typeface="微软雅黑" pitchFamily="34" charset="-122"/>
              </a:rPr>
              <a:t>       </a:t>
            </a:r>
            <a:r>
              <a:rPr lang="en-US" altLang="zh-CN" sz="2800" b="1" kern="0" dirty="0" smtClean="0">
                <a:solidFill>
                  <a:prstClr val="black">
                    <a:lumMod val="65000"/>
                    <a:lumOff val="35000"/>
                  </a:prst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奇文共欣赏，疑义相与析</a:t>
            </a:r>
            <a:endParaRPr lang="zh-CN" altLang="en-US" sz="2800" kern="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7077313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542" y="107626"/>
            <a:ext cx="2296940"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00B0F0"/>
                </a:solidFill>
                <a:latin typeface="Times New Roman"/>
                <a:ea typeface="微软雅黑"/>
                <a:cs typeface="Times New Roman"/>
              </a:rPr>
              <a:t>文脉梳理</a:t>
            </a:r>
            <a:endParaRPr lang="zh-CN" altLang="zh-CN" sz="1000" kern="100" dirty="0">
              <a:solidFill>
                <a:srgbClr val="00B0F0"/>
              </a:solidFill>
              <a:effectLst/>
              <a:latin typeface="宋体"/>
              <a:cs typeface="Courier New"/>
            </a:endParaRPr>
          </a:p>
        </p:txBody>
      </p:sp>
      <p:pic>
        <p:nvPicPr>
          <p:cNvPr id="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5793" y="320701"/>
            <a:ext cx="6224939" cy="5763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89453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542" y="-98598"/>
            <a:ext cx="11609818" cy="657872"/>
          </a:xfrm>
          <a:prstGeom prst="rect">
            <a:avLst/>
          </a:prstGeom>
          <a:noFill/>
        </p:spPr>
        <p:txBody>
          <a:bodyPr wrap="square" rtlCol="0">
            <a:spAutoFit/>
          </a:bodyPr>
          <a:lstStyle/>
          <a:p>
            <a:pPr lvl="0" algn="just">
              <a:lnSpc>
                <a:spcPct val="150000"/>
              </a:lnSpc>
            </a:pPr>
            <a:r>
              <a:rPr lang="zh-CN" altLang="en-US" sz="2800" b="1" kern="100" dirty="0">
                <a:solidFill>
                  <a:srgbClr val="00B050"/>
                </a:solidFill>
                <a:latin typeface="宋体"/>
                <a:ea typeface="微软雅黑"/>
                <a:cs typeface="Times New Roman"/>
              </a:rPr>
              <a:t>二、小组合作</a:t>
            </a:r>
            <a:endParaRPr lang="zh-CN" altLang="zh-CN" sz="1000" b="1" kern="100" dirty="0">
              <a:solidFill>
                <a:srgbClr val="00B050"/>
              </a:solidFill>
              <a:latin typeface="宋体"/>
              <a:cs typeface="Courier New"/>
            </a:endParaRPr>
          </a:p>
        </p:txBody>
      </p:sp>
      <p:sp>
        <p:nvSpPr>
          <p:cNvPr id="3" name="TextBox 2"/>
          <p:cNvSpPr txBox="1"/>
          <p:nvPr/>
        </p:nvSpPr>
        <p:spPr>
          <a:xfrm>
            <a:off x="118542" y="405458"/>
            <a:ext cx="11609818" cy="5828519"/>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这篇传记与其他传记有什么不同？</a:t>
            </a:r>
            <a:endParaRPr lang="zh-CN" altLang="zh-CN" sz="2800" kern="100" dirty="0">
              <a:latin typeface="宋体"/>
              <a:cs typeface="Courier New"/>
            </a:endParaRPr>
          </a:p>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罗曼</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罗兰对贝多芬一直非常敬仰。他尤其倾心于贝多芬身上的创造力和战胜人生苦难的精神，认为这种精神是治疗当时欧洲颓靡精神的一剂良药。同时，罗曼</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罗兰又把贝多芬看成一个悲剧性的英雄，他在书中重点强调了贝多芬所遭遇的不幸、苦痛及其与命运抗争的毅力</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因此，作者没有细致地记录传主的人生履历，而是描绘他的心灵轨迹，致力于捕捉他的灵魂成长的蛛丝马迹。选取的都是侧重于表现传主思想情感方面的材料，以传主思想情感的发展变化作为线索加以串联。整篇文章都笼罩着浓郁的情感与深沉的哲思</a:t>
            </a:r>
            <a:r>
              <a:rPr lang="zh-CN" altLang="zh-CN" sz="2800" kern="100" dirty="0" smtClean="0">
                <a:solidFill>
                  <a:srgbClr val="404040"/>
                </a:solidFill>
                <a:latin typeface="Times New Roman"/>
                <a:ea typeface="微软雅黑"/>
                <a:cs typeface="Times New Roman"/>
              </a:rPr>
              <a:t>。</a:t>
            </a:r>
            <a:endParaRPr lang="zh-CN" altLang="zh-CN" sz="2800" kern="100" dirty="0">
              <a:latin typeface="宋体"/>
              <a:cs typeface="Courier New"/>
            </a:endParaRPr>
          </a:p>
        </p:txBody>
      </p:sp>
    </p:spTree>
    <p:extLst>
      <p:ext uri="{BB962C8B-B14F-4D97-AF65-F5344CB8AC3E}">
        <p14:creationId xmlns:p14="http://schemas.microsoft.com/office/powerpoint/2010/main" val="139327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5"/>
          <p:cNvSpPr txBox="1"/>
          <p:nvPr/>
        </p:nvSpPr>
        <p:spPr>
          <a:xfrm>
            <a:off x="113922" y="549474"/>
            <a:ext cx="2092851" cy="652486"/>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800" dirty="0" smtClean="0">
                <a:solidFill>
                  <a:schemeClr val="bg1">
                    <a:lumMod val="50000"/>
                  </a:schemeClr>
                </a:solidFill>
                <a:latin typeface="微软雅黑" pitchFamily="34" charset="-122"/>
                <a:ea typeface="微软雅黑" pitchFamily="34" charset="-122"/>
              </a:rPr>
              <a:t>哲思品悟</a:t>
            </a:r>
            <a:endParaRPr lang="en-US" altLang="zh-CN" sz="2800" dirty="0" smtClean="0">
              <a:solidFill>
                <a:schemeClr val="bg1">
                  <a:lumMod val="50000"/>
                </a:schemeClr>
              </a:solidFill>
              <a:latin typeface="微软雅黑" pitchFamily="34" charset="-122"/>
              <a:ea typeface="微软雅黑" pitchFamily="34" charset="-122"/>
            </a:endParaRPr>
          </a:p>
        </p:txBody>
      </p:sp>
      <p:sp>
        <p:nvSpPr>
          <p:cNvPr id="33" name="矩形 32"/>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82230" y="42706"/>
            <a:ext cx="12009769" cy="523220"/>
          </a:xfrm>
          <a:prstGeom prst="rect">
            <a:avLst/>
          </a:prstGeom>
        </p:spPr>
        <p:txBody>
          <a:bodyPr wrap="square">
            <a:spAutoFit/>
          </a:bodyPr>
          <a:lstStyle/>
          <a:p>
            <a:pPr lvl="0">
              <a:defRPr/>
            </a:pPr>
            <a:r>
              <a:rPr lang="zh-CN" altLang="en-US" sz="2800" b="1" kern="0" dirty="0">
                <a:solidFill>
                  <a:schemeClr val="tx1">
                    <a:lumMod val="75000"/>
                    <a:lumOff val="25000"/>
                  </a:schemeClr>
                </a:solidFill>
                <a:latin typeface="微软雅黑" pitchFamily="34" charset="-122"/>
                <a:ea typeface="微软雅黑" pitchFamily="34" charset="-122"/>
              </a:rPr>
              <a:t>温馨晨读       </a:t>
            </a:r>
            <a:r>
              <a:rPr lang="zh-CN" altLang="en-US" sz="2800" b="1" kern="0" dirty="0" smtClean="0">
                <a:solidFill>
                  <a:schemeClr val="tx1">
                    <a:lumMod val="75000"/>
                    <a:lumOff val="25000"/>
                  </a:scheme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鸡</a:t>
            </a:r>
            <a:r>
              <a:rPr lang="zh-CN" altLang="en-US" sz="2800" kern="0" dirty="0">
                <a:solidFill>
                  <a:schemeClr val="tx1">
                    <a:lumMod val="75000"/>
                    <a:lumOff val="25000"/>
                  </a:schemeClr>
                </a:solidFill>
                <a:latin typeface="微软雅黑" pitchFamily="34" charset="-122"/>
                <a:ea typeface="微软雅黑" pitchFamily="34" charset="-122"/>
              </a:rPr>
              <a:t>声茅店月，人迹板桥霜</a:t>
            </a:r>
          </a:p>
        </p:txBody>
      </p:sp>
      <p:sp>
        <p:nvSpPr>
          <p:cNvPr id="35" name="矩形 34"/>
          <p:cNvSpPr/>
          <p:nvPr/>
        </p:nvSpPr>
        <p:spPr>
          <a:xfrm>
            <a:off x="3665969" y="572624"/>
            <a:ext cx="4866969" cy="625556"/>
          </a:xfrm>
          <a:prstGeom prst="rect">
            <a:avLst/>
          </a:prstGeom>
        </p:spPr>
        <p:txBody>
          <a:bodyPr wrap="square">
            <a:spAutoFit/>
          </a:bodyPr>
          <a:lstStyle/>
          <a:p>
            <a:pPr algn="ctr">
              <a:lnSpc>
                <a:spcPct val="140000"/>
              </a:lnSpc>
            </a:pPr>
            <a:r>
              <a:rPr lang="zh-CN" altLang="en-US" sz="2800" b="1" kern="100" dirty="0">
                <a:solidFill>
                  <a:srgbClr val="00B050"/>
                </a:solidFill>
                <a:latin typeface="Times New Roman" pitchFamily="18" charset="0"/>
                <a:ea typeface="微软雅黑"/>
                <a:cs typeface="Times New Roman" pitchFamily="18" charset="0"/>
              </a:rPr>
              <a:t>论屈伸</a:t>
            </a:r>
            <a:endParaRPr lang="zh-CN" altLang="zh-CN" sz="2800" kern="100" dirty="0">
              <a:effectLst/>
              <a:latin typeface="宋体"/>
              <a:cs typeface="Courier New"/>
            </a:endParaRPr>
          </a:p>
        </p:txBody>
      </p:sp>
      <p:sp>
        <p:nvSpPr>
          <p:cNvPr id="6" name="矩形 5"/>
          <p:cNvSpPr/>
          <p:nvPr/>
        </p:nvSpPr>
        <p:spPr>
          <a:xfrm>
            <a:off x="101579" y="1149768"/>
            <a:ext cx="11942033" cy="5262979"/>
          </a:xfrm>
          <a:prstGeom prst="rect">
            <a:avLst/>
          </a:prstGeom>
        </p:spPr>
        <p:txBody>
          <a:bodyPr wrap="square">
            <a:spAutoFit/>
          </a:bodyPr>
          <a:lstStyle/>
          <a:p>
            <a:pPr algn="just">
              <a:lnSpc>
                <a:spcPct val="150000"/>
              </a:lnSpc>
              <a:spcAft>
                <a:spcPts val="0"/>
              </a:spcAft>
            </a:pPr>
            <a:r>
              <a:rPr lang="en-US" altLang="zh-CN" sz="2800" kern="100" dirty="0" smtClean="0">
                <a:solidFill>
                  <a:schemeClr val="tx1">
                    <a:lumMod val="75000"/>
                    <a:lumOff val="25000"/>
                  </a:schemeClr>
                </a:solidFill>
                <a:latin typeface="Times New Roman"/>
                <a:ea typeface="微软雅黑"/>
                <a:cs typeface="Times New Roman"/>
              </a:rPr>
              <a:t>        </a:t>
            </a:r>
            <a:r>
              <a:rPr lang="zh-CN" altLang="zh-CN" sz="2800" kern="100" dirty="0" smtClean="0">
                <a:solidFill>
                  <a:schemeClr val="tx1">
                    <a:lumMod val="75000"/>
                    <a:lumOff val="25000"/>
                  </a:schemeClr>
                </a:solidFill>
                <a:latin typeface="Times New Roman"/>
                <a:ea typeface="微软雅黑"/>
                <a:cs typeface="Times New Roman"/>
              </a:rPr>
              <a:t>一些</a:t>
            </a:r>
            <a:r>
              <a:rPr lang="zh-CN" altLang="zh-CN" sz="2800" kern="100" dirty="0">
                <a:solidFill>
                  <a:schemeClr val="tx1">
                    <a:lumMod val="75000"/>
                    <a:lumOff val="25000"/>
                  </a:schemeClr>
                </a:solidFill>
                <a:latin typeface="Times New Roman"/>
                <a:ea typeface="微软雅黑"/>
                <a:cs typeface="Times New Roman"/>
              </a:rPr>
              <a:t>人往往将屈和伸摆在相对立的位置上，似乎它们是天生矛盾，其间无一丝联系。其实不然，屈与伸之间存在着既对立又统一的关系，辩证地看，没有屈就没有伸，没有伸也就无所谓屈，而且正是屈和伸之间的这种互相作用，使得人们能在人生之路上不断前进。</a:t>
            </a:r>
            <a:endParaRPr lang="zh-CN" altLang="zh-CN" sz="1050" kern="100" dirty="0">
              <a:solidFill>
                <a:schemeClr val="tx1">
                  <a:lumMod val="75000"/>
                  <a:lumOff val="25000"/>
                </a:schemeClr>
              </a:solidFill>
              <a:latin typeface="宋体"/>
              <a:cs typeface="Courier New"/>
            </a:endParaRPr>
          </a:p>
          <a:p>
            <a:pPr algn="just">
              <a:lnSpc>
                <a:spcPct val="150000"/>
              </a:lnSpc>
              <a:spcAft>
                <a:spcPts val="0"/>
              </a:spcAft>
            </a:pPr>
            <a:r>
              <a:rPr lang="en-US" altLang="zh-CN" sz="2800" kern="100" dirty="0" smtClean="0">
                <a:solidFill>
                  <a:schemeClr val="tx1">
                    <a:lumMod val="75000"/>
                    <a:lumOff val="25000"/>
                  </a:schemeClr>
                </a:solidFill>
                <a:latin typeface="Times New Roman"/>
                <a:ea typeface="微软雅黑"/>
                <a:cs typeface="Times New Roman"/>
              </a:rPr>
              <a:t>        </a:t>
            </a:r>
            <a:r>
              <a:rPr lang="zh-CN" altLang="zh-CN" sz="2800" kern="100" dirty="0" smtClean="0">
                <a:solidFill>
                  <a:schemeClr val="tx1">
                    <a:lumMod val="75000"/>
                    <a:lumOff val="25000"/>
                  </a:schemeClr>
                </a:solidFill>
                <a:latin typeface="Times New Roman"/>
                <a:ea typeface="微软雅黑"/>
                <a:cs typeface="Times New Roman"/>
              </a:rPr>
              <a:t>认为</a:t>
            </a:r>
            <a:r>
              <a:rPr lang="zh-CN" altLang="zh-CN" sz="2800" kern="100" dirty="0">
                <a:solidFill>
                  <a:schemeClr val="tx1">
                    <a:lumMod val="75000"/>
                    <a:lumOff val="25000"/>
                  </a:schemeClr>
                </a:solidFill>
                <a:latin typeface="Times New Roman"/>
                <a:ea typeface="微软雅黑"/>
                <a:cs typeface="Times New Roman"/>
              </a:rPr>
              <a:t>屈与伸对立的人，所看到的是狭义的、单纯的屈与伸，在现代社会，这种看法无疑是偏激的，不合于形势。我们既然将屈与伸的含义扩大到广义的范围，就应当很好地理解和运用，不能偏向任何一个方面，片面地强调屈或强调伸都是消极错误的。</a:t>
            </a:r>
            <a:endParaRPr lang="zh-CN" altLang="zh-CN" sz="1050" kern="100" dirty="0">
              <a:solidFill>
                <a:schemeClr val="tx1">
                  <a:lumMod val="75000"/>
                  <a:lumOff val="25000"/>
                </a:schemeClr>
              </a:solidFill>
              <a:effectLst/>
              <a:latin typeface="宋体"/>
              <a:cs typeface="Courier New"/>
            </a:endParaRPr>
          </a:p>
        </p:txBody>
      </p:sp>
    </p:spTree>
    <p:extLst>
      <p:ext uri="{BB962C8B-B14F-4D97-AF65-F5344CB8AC3E}">
        <p14:creationId xmlns:p14="http://schemas.microsoft.com/office/powerpoint/2010/main" val="30330349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946" y="766145"/>
            <a:ext cx="11725916" cy="542456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贝多芬是如何面对失聪这一致命的打击的？</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答案</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贝多芬在一帆风顺之际，声名如日中天，然而不幸的命运降临到他身上，他的听力正逐渐丧失。当他知道自己的耳朵正越来越聋的时候，他绝望了。</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为了怕人发觉他耳聋，贝多芬逐渐离群索居，自己变得愈来愈孤僻。</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耳疾恶化使他痛苦万分，因而他写下了海利根施塔特遗书，陈述悲惨遭遇与不幸。后来贝多芬又因康德的哲学观重建信心，</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要忘掉自己的不幸，最好的方法就是埋头苦干</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2191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500"/>
                                        <p:tgtEl>
                                          <p:spTgt spid="4">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blinds(horizontal)">
                                      <p:cBhvr>
                                        <p:cTn id="13"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946" y="621482"/>
            <a:ext cx="11725916" cy="518218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唉，我总不能不完成应该做的工作就离开这个世界吧。我就是抱着这个心愿，才继续活下去的。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然后他想起他想写的一切音乐，说：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我要扼住命运的喉咙！</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贝多芬鼓起勇气站起来了，他扼住了命运的咽喉，他的面前闪烁着晨曦，一条新的道路敞开了。他那英勇的求生的精神，终于赶跑了死神。</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耳聋，对平常人是一部分世界死灭，对音乐家是整个世界的死灭。整个的世界死灭了而贝多芬不曾死！并且他还重造那已经死灭的世界，重造音响的王国，贝多芬用敢于同不幸的命运挑战的精神捍卫了一个音乐家的尊严。</a:t>
            </a:r>
            <a:endParaRPr lang="zh-CN" altLang="zh-CN" sz="1050" kern="100" dirty="0">
              <a:effectLst/>
              <a:latin typeface="宋体"/>
              <a:cs typeface="Courier New"/>
            </a:endParaRPr>
          </a:p>
        </p:txBody>
      </p:sp>
    </p:spTree>
    <p:extLst>
      <p:ext uri="{BB962C8B-B14F-4D97-AF65-F5344CB8AC3E}">
        <p14:creationId xmlns:p14="http://schemas.microsoft.com/office/powerpoint/2010/main" val="10798925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139238"/>
            <a:ext cx="11725916" cy="617477"/>
          </a:xfrm>
          <a:prstGeom prst="rect">
            <a:avLst/>
          </a:prstGeom>
          <a:noFill/>
        </p:spPr>
        <p:txBody>
          <a:bodyPr wrap="square" rtlCol="0">
            <a:spAutoFit/>
          </a:bodyPr>
          <a:lstStyle/>
          <a:p>
            <a:pPr algn="just">
              <a:lnSpc>
                <a:spcPct val="150000"/>
              </a:lnSpc>
              <a:spcAft>
                <a:spcPts val="0"/>
              </a:spcAft>
            </a:pPr>
            <a:r>
              <a:rPr lang="zh-CN" altLang="zh-CN" sz="2600" b="1" kern="100" dirty="0">
                <a:solidFill>
                  <a:srgbClr val="00B050"/>
                </a:solidFill>
                <a:latin typeface="Times New Roman"/>
                <a:ea typeface="微软雅黑"/>
                <a:cs typeface="Times New Roman"/>
              </a:rPr>
              <a:t>三、师生探究</a:t>
            </a:r>
            <a:endParaRPr lang="zh-CN" altLang="zh-CN" sz="2600" b="1" kern="100" dirty="0">
              <a:solidFill>
                <a:srgbClr val="00B050"/>
              </a:solidFill>
              <a:effectLst/>
              <a:latin typeface="宋体"/>
              <a:cs typeface="Courier New"/>
            </a:endParaRPr>
          </a:p>
        </p:txBody>
      </p:sp>
      <p:sp>
        <p:nvSpPr>
          <p:cNvPr id="3" name="TextBox 2"/>
          <p:cNvSpPr txBox="1"/>
          <p:nvPr/>
        </p:nvSpPr>
        <p:spPr>
          <a:xfrm>
            <a:off x="118542" y="364818"/>
            <a:ext cx="11725916" cy="1817805"/>
          </a:xfrm>
          <a:prstGeom prst="rect">
            <a:avLst/>
          </a:prstGeom>
          <a:noFill/>
        </p:spPr>
        <p:txBody>
          <a:bodyPr wrap="square" rtlCol="0">
            <a:spAutoFit/>
          </a:bodyPr>
          <a:lstStyle/>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理解下列句子的含意。</a:t>
            </a:r>
            <a:endParaRPr lang="zh-CN" altLang="zh-CN" sz="2600" kern="100" dirty="0">
              <a:latin typeface="宋体"/>
              <a:cs typeface="Courier New"/>
            </a:endParaRPr>
          </a:p>
          <a:p>
            <a:pPr algn="just">
              <a:lnSpc>
                <a:spcPct val="150000"/>
              </a:lnSpc>
              <a:spcAft>
                <a:spcPts val="0"/>
              </a:spcAft>
            </a:pPr>
            <a:r>
              <a:rPr lang="en-US" altLang="zh-CN" sz="2600" kern="100" dirty="0">
                <a:solidFill>
                  <a:srgbClr val="404040"/>
                </a:solidFill>
                <a:latin typeface="Times New Roman"/>
                <a:ea typeface="微软雅黑"/>
                <a:cs typeface="Courier New"/>
              </a:rPr>
              <a:t>(1)</a:t>
            </a:r>
            <a:r>
              <a:rPr lang="zh-CN" altLang="zh-CN" sz="2600" kern="100" dirty="0">
                <a:solidFill>
                  <a:srgbClr val="404040"/>
                </a:solidFill>
                <a:latin typeface="Times New Roman"/>
                <a:ea typeface="微软雅黑"/>
                <a:cs typeface="Times New Roman"/>
              </a:rPr>
              <a:t>他短小臃肿，外表结实，生就运动家般的骨骼</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宽大的鼻子又短又方，竟是狮子的相貌。</a:t>
            </a:r>
            <a:endParaRPr lang="zh-CN" altLang="zh-CN" sz="2600" kern="100" dirty="0">
              <a:effectLst/>
              <a:latin typeface="宋体"/>
              <a:cs typeface="Courier New"/>
            </a:endParaRPr>
          </a:p>
        </p:txBody>
      </p:sp>
      <p:sp>
        <p:nvSpPr>
          <p:cNvPr id="5" name="TextBox 4"/>
          <p:cNvSpPr txBox="1"/>
          <p:nvPr/>
        </p:nvSpPr>
        <p:spPr>
          <a:xfrm>
            <a:off x="129930" y="2001570"/>
            <a:ext cx="11725916" cy="4353499"/>
          </a:xfrm>
          <a:prstGeom prst="rect">
            <a:avLst/>
          </a:prstGeom>
          <a:noFill/>
        </p:spPr>
        <p:txBody>
          <a:bodyPr wrap="square" rtlCol="0">
            <a:spAutoFit/>
          </a:bodyPr>
          <a:lstStyle/>
          <a:p>
            <a:pPr algn="just">
              <a:lnSpc>
                <a:spcPct val="135000"/>
              </a:lnSpc>
              <a:spcAft>
                <a:spcPts val="0"/>
              </a:spcAft>
            </a:pPr>
            <a:r>
              <a:rPr lang="zh-CN" altLang="zh-CN" sz="2600" b="1" kern="100" dirty="0">
                <a:solidFill>
                  <a:srgbClr val="E36C0A"/>
                </a:solidFill>
                <a:latin typeface="Times New Roman"/>
                <a:ea typeface="微软雅黑"/>
                <a:cs typeface="Times New Roman"/>
              </a:rPr>
              <a:t>答案　</a:t>
            </a:r>
            <a:r>
              <a:rPr lang="zh-CN" altLang="zh-CN" sz="2600" kern="100" dirty="0" smtClean="0">
                <a:solidFill>
                  <a:srgbClr val="404040"/>
                </a:solidFill>
                <a:latin typeface="Times New Roman"/>
                <a:ea typeface="微软雅黑"/>
                <a:cs typeface="Times New Roman"/>
              </a:rPr>
              <a:t>这</a:t>
            </a:r>
            <a:r>
              <a:rPr lang="zh-CN" altLang="zh-CN" sz="2600" kern="100" dirty="0">
                <a:solidFill>
                  <a:srgbClr val="404040"/>
                </a:solidFill>
                <a:latin typeface="Times New Roman"/>
                <a:ea typeface="微软雅黑"/>
                <a:cs typeface="Times New Roman"/>
              </a:rPr>
              <a:t>是罗曼</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罗兰一开始就对贝多芬的形象进行的详细刻画，给人强烈的震撼和完整的印象。这一段描写，重点写了他的形体、面容，特别是神情。</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外表结实，生就运动家般的骨骼</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的比喻，描绘出他强健的体魄、旺盛的生命力；</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好似梳子从未在上面光临过</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采用戏谑的说法说明他不修边幅；</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到处逆立，赛似</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梅杜头上的乱蛇</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暗示了他的叛逆性和不屈的战斗精神；尤其是他复杂深邃、忧郁的眼神，有一股奇异的威力，使所有见到他的人为之震慑，感到他孤僻冷峻，愤世嫉俗。总之，他是有着一副狮子般的相貌，一种战斗者的姿态，一代巨人的风范的人。</a:t>
            </a:r>
            <a:endParaRPr lang="zh-CN" altLang="zh-CN" sz="2600" kern="100" dirty="0">
              <a:effectLst/>
              <a:latin typeface="宋体"/>
              <a:cs typeface="Courier New"/>
            </a:endParaRPr>
          </a:p>
        </p:txBody>
      </p:sp>
    </p:spTree>
    <p:extLst>
      <p:ext uri="{BB962C8B-B14F-4D97-AF65-F5344CB8AC3E}">
        <p14:creationId xmlns:p14="http://schemas.microsoft.com/office/powerpoint/2010/main" val="14647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766145"/>
            <a:ext cx="11494869" cy="453585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贝多芬的童年尽管如是悲惨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他却从没忘记莱茵河畔的故乡，庄严的父性的大河，像他所称的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我们的父亲莱茵</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确，它是那样的生动，几乎富有人性似的，仿佛一颗巨大的灵魂，无数的思想与力量在其中流过；而且莱茵流域中也没有一个地方比细腻的篷恩更美、更雄壮、更温柔的了，它的浓阴密布，鲜花满地的坂坡，受着河流的冲击与抚爱。在此，贝多芬消磨了他最初的</a:t>
            </a:r>
            <a:r>
              <a:rPr lang="en-US" altLang="zh-CN" sz="2800" kern="100" dirty="0">
                <a:solidFill>
                  <a:srgbClr val="404040"/>
                </a:solidFill>
                <a:latin typeface="Times New Roman"/>
                <a:ea typeface="微软雅黑"/>
                <a:cs typeface="Courier New"/>
              </a:rPr>
              <a:t>20</a:t>
            </a:r>
            <a:r>
              <a:rPr lang="zh-CN" altLang="zh-CN" sz="2800" kern="100" dirty="0">
                <a:solidFill>
                  <a:srgbClr val="404040"/>
                </a:solidFill>
                <a:latin typeface="Times New Roman"/>
                <a:ea typeface="微软雅黑"/>
                <a:cs typeface="Times New Roman"/>
              </a:rPr>
              <a:t>年；在此，形成了他少年心中的梦境</a:t>
            </a:r>
            <a:r>
              <a:rPr lang="en-US" altLang="zh-CN" sz="2800" kern="100" dirty="0">
                <a:solidFill>
                  <a:srgbClr val="404040"/>
                </a:solidFill>
                <a:latin typeface="宋体"/>
                <a:ea typeface="微软雅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4457744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4566" y="1629594"/>
            <a:ext cx="11494869" cy="3889526"/>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一方水土养一方人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，作者用抒情的笔调生动、细腻地描写了贝多芬在故乡的早年生活图景、梦境。贝多芬称生动、富有人性的莱茵河为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庄严的父性的大河</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我们的父亲莱茵</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，认为细腻、慈爱的篷恩更美、更雄壮、更温柔，字里行间流露出一个天才的音乐大师对故乡的深情依恋、无限忠诚和美好回忆。这是他的根，树高千尺也忘不了的根，热爱家乡、祖国、艺术的根！</a:t>
            </a:r>
            <a:endParaRPr lang="zh-CN" altLang="zh-CN" sz="1050" kern="100" dirty="0">
              <a:effectLst/>
              <a:latin typeface="宋体"/>
              <a:cs typeface="Courier New"/>
            </a:endParaRPr>
          </a:p>
        </p:txBody>
      </p:sp>
    </p:spTree>
    <p:extLst>
      <p:ext uri="{BB962C8B-B14F-4D97-AF65-F5344CB8AC3E}">
        <p14:creationId xmlns:p14="http://schemas.microsoft.com/office/powerpoint/2010/main" val="32054869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621482"/>
            <a:ext cx="11725916" cy="5262979"/>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00B050"/>
                </a:solidFill>
                <a:latin typeface="Times New Roman"/>
                <a:ea typeface="微软雅黑"/>
                <a:cs typeface="Times New Roman"/>
              </a:rPr>
              <a:t>考点链接</a:t>
            </a:r>
            <a:r>
              <a:rPr lang="zh-CN" altLang="zh-CN" sz="2800" kern="100" dirty="0">
                <a:solidFill>
                  <a:srgbClr val="404040"/>
                </a:solidFill>
                <a:latin typeface="Times New Roman"/>
                <a:ea typeface="微软雅黑"/>
                <a:cs typeface="Times New Roman"/>
              </a:rPr>
              <a:t>　　理解文中重要语句的含意</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重要</a:t>
            </a:r>
            <a:r>
              <a:rPr lang="zh-CN" altLang="zh-CN" sz="2800" kern="100" dirty="0">
                <a:solidFill>
                  <a:srgbClr val="404040"/>
                </a:solidFill>
                <a:latin typeface="Times New Roman"/>
                <a:ea typeface="微软雅黑"/>
                <a:cs typeface="Times New Roman"/>
              </a:rPr>
              <a:t>句子，是指对理解文章有重要作用的语句。包括昭示全文或段落中心、主要倾向的语句，体现文章思路的起总领、总结或过渡作用的语句，文中反复出现的语句，使用了修辞、内涵较为丰富的语句等。</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理解</a:t>
            </a:r>
            <a:r>
              <a:rPr lang="zh-CN" altLang="zh-CN" sz="2800" kern="100" dirty="0">
                <a:solidFill>
                  <a:srgbClr val="404040"/>
                </a:solidFill>
                <a:latin typeface="Times New Roman"/>
                <a:ea typeface="微软雅黑"/>
                <a:cs typeface="Times New Roman"/>
              </a:rPr>
              <a:t>文中重要语句的含意的方法有：</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找句子中的重要词语。重要句子都有凸显其含意的关键性词语。抓住了这些词语，就等于拿到了开启句子含意之门的钥匙。</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我们可以先解释句子中的关键词语，再表述整个句子的意思</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6989859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5154" y="189434"/>
            <a:ext cx="11686716" cy="3323987"/>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找句子的位置。重要句子，或揭示段意，一般处于段首或段尾，或揭示文章脉络层次，往往是那些具有总领性、过渡性、总括性的语句。理解这类句子的含意，常需要考虑它在文中的位置；如果是总领句，解释句意时要考虑其所领起的语段的内容；如果是过渡句，要密切关注上下文段的内容；如果是总结句，就需上溯，寻找相关信息，确定答案要点。</a:t>
            </a:r>
            <a:endParaRPr lang="zh-CN" altLang="zh-CN" sz="1050" kern="100" dirty="0">
              <a:effectLst/>
              <a:latin typeface="宋体"/>
              <a:cs typeface="Courier New"/>
            </a:endParaRPr>
          </a:p>
        </p:txBody>
      </p:sp>
      <p:sp>
        <p:nvSpPr>
          <p:cNvPr id="3" name="TextBox 2"/>
          <p:cNvSpPr txBox="1"/>
          <p:nvPr/>
        </p:nvSpPr>
        <p:spPr>
          <a:xfrm>
            <a:off x="344726" y="3501802"/>
            <a:ext cx="11727144" cy="2677656"/>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抓句中的修辞。对含有修辞的句子的理解，应从修辞本身的特点、作用入手，从而透视其深层意义。弄清作者采用的修辞方法，常常能破解作者写作一些警策句子的真正目的。</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我们可以先点击句中运用修辞之处，然后再表述句子的含意</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6702356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6074" y="1623276"/>
            <a:ext cx="11494869" cy="2031325"/>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Courier New"/>
              </a:rPr>
              <a:t>        (</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抓句子的修饰、限制成分。要确切地理解文中重要句子的含意，可从句子结构入手，在抓住主干的同时，特别留心那些修饰、限制成分。句子的修饰、限制成分在一定程度上起着揭示句子内涵的作用。</a:t>
            </a:r>
            <a:endParaRPr lang="zh-CN" altLang="zh-CN" sz="1050" kern="100" dirty="0">
              <a:effectLst/>
              <a:latin typeface="宋体"/>
              <a:cs typeface="Courier New"/>
            </a:endParaRPr>
          </a:p>
        </p:txBody>
      </p:sp>
    </p:spTree>
    <p:extLst>
      <p:ext uri="{BB962C8B-B14F-4D97-AF65-F5344CB8AC3E}">
        <p14:creationId xmlns:p14="http://schemas.microsoft.com/office/powerpoint/2010/main" val="41403864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6074" y="1124444"/>
            <a:ext cx="11494869" cy="388952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本文描写了贝多芬的哪些优秀品质？</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热爱家乡，热爱祖国，思想进步</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贝多芬的童年十分悲惨，但他永远热爱着乡土，总想再见故乡一面。他热爱祖国，大革命爆发后，他向往革命，拥护共和，讴歌革命，通过自己的创作，特别是九部交响曲，有力地反映了他所处时代伟大的人民运动，表现出许多进步的思想。</a:t>
            </a:r>
            <a:endParaRPr lang="zh-CN" altLang="zh-CN" sz="1050" kern="100" dirty="0">
              <a:effectLst/>
              <a:latin typeface="宋体"/>
              <a:cs typeface="Courier New"/>
            </a:endParaRPr>
          </a:p>
        </p:txBody>
      </p:sp>
    </p:spTree>
    <p:extLst>
      <p:ext uri="{BB962C8B-B14F-4D97-AF65-F5344CB8AC3E}">
        <p14:creationId xmlns:p14="http://schemas.microsoft.com/office/powerpoint/2010/main" val="73456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6074" y="982169"/>
            <a:ext cx="11494869" cy="518218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富有同情心</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许多人都说贝多芬很高傲，举止粗野，性情抑郁，但他同时又有着</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在这骄傲的笨拙之下的慈悲</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，他写信给朋友时曾说：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我的艺术应当使可怜的人得益。</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这一切都是他同情心的明证。</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对爱情的纯真追求</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贝多芬把爱情看得非常神圣，厌恶粗野的贪图与举止。他梦想着幸福，沉浸在爱情之中，认为这就是幸福。但是他钟情的姑娘轻浮地背叛了他，使他的心灵受到摧残。</a:t>
            </a:r>
            <a:endParaRPr lang="zh-CN" altLang="zh-CN" sz="1050" kern="100" dirty="0">
              <a:effectLst/>
              <a:latin typeface="宋体"/>
              <a:cs typeface="Courier New"/>
            </a:endParaRPr>
          </a:p>
        </p:txBody>
      </p:sp>
    </p:spTree>
    <p:extLst>
      <p:ext uri="{BB962C8B-B14F-4D97-AF65-F5344CB8AC3E}">
        <p14:creationId xmlns:p14="http://schemas.microsoft.com/office/powerpoint/2010/main" val="16426631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00250" y="1126185"/>
            <a:ext cx="11565207" cy="4616648"/>
          </a:xfrm>
          <a:prstGeom prst="rect">
            <a:avLst/>
          </a:prstGeom>
          <a:noFill/>
        </p:spPr>
        <p:txBody>
          <a:bodyPr wrap="square" rtlCol="0">
            <a:spAutoFit/>
          </a:bodyPr>
          <a:lstStyle/>
          <a:p>
            <a:pPr algn="just">
              <a:lnSpc>
                <a:spcPct val="150000"/>
              </a:lnSpc>
              <a:spcAft>
                <a:spcPts val="0"/>
              </a:spcAft>
            </a:pPr>
            <a:r>
              <a:rPr lang="en-US" altLang="zh-CN" sz="2800" kern="100" dirty="0" smtClean="0">
                <a:solidFill>
                  <a:schemeClr val="tx1">
                    <a:lumMod val="75000"/>
                    <a:lumOff val="25000"/>
                  </a:schemeClr>
                </a:solidFill>
                <a:latin typeface="Times New Roman"/>
                <a:ea typeface="微软雅黑"/>
                <a:cs typeface="Times New Roman"/>
              </a:rPr>
              <a:t>        </a:t>
            </a:r>
            <a:r>
              <a:rPr lang="zh-CN" altLang="zh-CN" sz="2800" kern="100" dirty="0" smtClean="0">
                <a:solidFill>
                  <a:schemeClr val="tx1">
                    <a:lumMod val="75000"/>
                    <a:lumOff val="25000"/>
                  </a:schemeClr>
                </a:solidFill>
                <a:latin typeface="Times New Roman"/>
                <a:ea typeface="微软雅黑"/>
                <a:cs typeface="Times New Roman"/>
              </a:rPr>
              <a:t>屈</a:t>
            </a:r>
            <a:r>
              <a:rPr lang="zh-CN" altLang="zh-CN" sz="2800" kern="100" dirty="0">
                <a:solidFill>
                  <a:schemeClr val="tx1">
                    <a:lumMod val="75000"/>
                    <a:lumOff val="25000"/>
                  </a:schemeClr>
                </a:solidFill>
                <a:latin typeface="Times New Roman"/>
                <a:ea typeface="微软雅黑"/>
                <a:cs typeface="Times New Roman"/>
              </a:rPr>
              <a:t>与伸互相作用致人前进是客观存在的，不以某个人的意志为转移的。在生活中，如果过分强调屈，以为凡事忍为高、和为贵，主张明哲保身，但求平安无事，便叫</a:t>
            </a:r>
            <a:r>
              <a:rPr lang="en-US" altLang="zh-CN" sz="2800" kern="100" dirty="0">
                <a:solidFill>
                  <a:schemeClr val="tx1">
                    <a:lumMod val="75000"/>
                    <a:lumOff val="25000"/>
                  </a:schemeClr>
                </a:solidFill>
                <a:latin typeface="宋体"/>
                <a:ea typeface="微软雅黑"/>
                <a:cs typeface="Times New Roman"/>
              </a:rPr>
              <a:t>“</a:t>
            </a:r>
            <a:r>
              <a:rPr lang="zh-CN" altLang="zh-CN" sz="2800" kern="100" dirty="0">
                <a:solidFill>
                  <a:schemeClr val="tx1">
                    <a:lumMod val="75000"/>
                    <a:lumOff val="25000"/>
                  </a:schemeClr>
                </a:solidFill>
                <a:latin typeface="Times New Roman"/>
                <a:ea typeface="微软雅黑"/>
                <a:cs typeface="Times New Roman"/>
              </a:rPr>
              <a:t>阿弥陀佛</a:t>
            </a:r>
            <a:r>
              <a:rPr lang="en-US" altLang="zh-CN" sz="2800" kern="100" dirty="0">
                <a:solidFill>
                  <a:schemeClr val="tx1">
                    <a:lumMod val="75000"/>
                    <a:lumOff val="25000"/>
                  </a:schemeClr>
                </a:solidFill>
                <a:latin typeface="宋体"/>
                <a:ea typeface="微软雅黑"/>
                <a:cs typeface="Times New Roman"/>
              </a:rPr>
              <a:t>”</a:t>
            </a:r>
            <a:r>
              <a:rPr lang="zh-CN" altLang="zh-CN" sz="2800" kern="100" dirty="0">
                <a:solidFill>
                  <a:schemeClr val="tx1">
                    <a:lumMod val="75000"/>
                    <a:lumOff val="25000"/>
                  </a:schemeClr>
                </a:solidFill>
                <a:latin typeface="Times New Roman"/>
                <a:ea typeface="微软雅黑"/>
                <a:cs typeface="Times New Roman"/>
              </a:rPr>
              <a:t>，这是不对的，也决非处世良策。古今这样的例子比比皆是，屡见不鲜。战国时期，六国畏惧强秦，争相贿赂，割地献媚，可谓屈之莫甚，结果不还是为强秦吞并，任人奴役宰割？待到晓得屈己让人过分之害时，已为时晚矣，悔恨不迭，抱憾而亡。这就是极端向屈之害。</a:t>
            </a:r>
            <a:endParaRPr lang="zh-CN" altLang="zh-CN" sz="1050" kern="100" dirty="0">
              <a:solidFill>
                <a:schemeClr val="tx1">
                  <a:lumMod val="75000"/>
                  <a:lumOff val="25000"/>
                </a:schemeClr>
              </a:solidFill>
              <a:effectLst/>
              <a:latin typeface="宋体"/>
              <a:cs typeface="Courier New"/>
            </a:endParaRPr>
          </a:p>
        </p:txBody>
      </p:sp>
    </p:spTree>
    <p:extLst>
      <p:ext uri="{BB962C8B-B14F-4D97-AF65-F5344CB8AC3E}">
        <p14:creationId xmlns:p14="http://schemas.microsoft.com/office/powerpoint/2010/main" val="41251950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6074" y="1340468"/>
            <a:ext cx="11494869" cy="388952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对命运顽强抗争</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尽管遭受病痛和失恋的双重打击，贝多芬一度极端消沉，但他毕竟有着强毅的天性，不会遇到磨难就屈服，</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我要扼住命运的咽喉。它决不能使我完全屈服</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，贝多芬把爱情、痛苦、意志、时而颓唐时而骄傲的转换、内心的悲剧全部化为伟大的作品，一部部优秀的作品展示着他与命运顽强抗争的光辉历程。</a:t>
            </a:r>
            <a:endParaRPr lang="zh-CN" altLang="zh-CN" sz="1050" kern="100" dirty="0">
              <a:effectLst/>
              <a:latin typeface="宋体"/>
              <a:cs typeface="Courier New"/>
            </a:endParaRPr>
          </a:p>
        </p:txBody>
      </p:sp>
      <p:grpSp>
        <p:nvGrpSpPr>
          <p:cNvPr id="3" name="组合 2"/>
          <p:cNvGrpSpPr/>
          <p:nvPr/>
        </p:nvGrpSpPr>
        <p:grpSpPr>
          <a:xfrm rot="5400000">
            <a:off x="11465834" y="5699666"/>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28442572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823024"/>
            <a:ext cx="11609818" cy="662554"/>
          </a:xfrm>
          <a:prstGeom prst="rect">
            <a:avLst/>
          </a:prstGeom>
          <a:noFill/>
        </p:spPr>
        <p:txBody>
          <a:bodyPr wrap="square" rtlCol="0">
            <a:spAutoFit/>
          </a:bodyPr>
          <a:lstStyle/>
          <a:p>
            <a:pPr algn="just">
              <a:lnSpc>
                <a:spcPct val="150000"/>
              </a:lnSpc>
              <a:spcAft>
                <a:spcPts val="0"/>
              </a:spcAft>
            </a:pPr>
            <a:r>
              <a:rPr lang="zh-CN" altLang="en-US" sz="2800" b="1" kern="100" dirty="0">
                <a:solidFill>
                  <a:srgbClr val="00B050"/>
                </a:solidFill>
                <a:latin typeface="微软雅黑" pitchFamily="34" charset="-122"/>
                <a:ea typeface="微软雅黑" pitchFamily="34" charset="-122"/>
                <a:cs typeface="Courier New"/>
              </a:rPr>
              <a:t>一、文本审美</a:t>
            </a:r>
            <a:endParaRPr lang="zh-CN" altLang="zh-CN" sz="2800" b="1" kern="100" dirty="0">
              <a:solidFill>
                <a:srgbClr val="00B050"/>
              </a:solidFill>
              <a:effectLst/>
              <a:latin typeface="微软雅黑" pitchFamily="34" charset="-122"/>
              <a:ea typeface="微软雅黑" pitchFamily="34" charset="-122"/>
              <a:cs typeface="Courier New"/>
            </a:endParaRPr>
          </a:p>
        </p:txBody>
      </p:sp>
      <p:sp>
        <p:nvSpPr>
          <p:cNvPr id="13" name="TextBox 12"/>
          <p:cNvSpPr txBox="1"/>
          <p:nvPr/>
        </p:nvSpPr>
        <p:spPr>
          <a:xfrm>
            <a:off x="254961" y="1549450"/>
            <a:ext cx="11816909" cy="461664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Courier New"/>
              </a:rPr>
              <a:t>        1</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描写生动形象</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作者</a:t>
            </a:r>
            <a:r>
              <a:rPr lang="zh-CN" altLang="zh-CN" sz="2800" kern="100" dirty="0">
                <a:solidFill>
                  <a:srgbClr val="404040"/>
                </a:solidFill>
                <a:latin typeface="Times New Roman"/>
                <a:ea typeface="微软雅黑"/>
                <a:cs typeface="Times New Roman"/>
              </a:rPr>
              <a:t>在文中多次运用描写手法，写景如画，写人如在眼前。文中多次提到自然的美景，如写贝多芬故乡的美丽；写人的如课文几次写到贝多芬的肖像，无论是直接的描写，还是转述画像，都很有特色，传神地刻画出贝多芬的精神气质。如：</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那张严峻的脸，活现出波那帕脱充满着野心的火焰。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瘦削的，笔直的，高领使他头颈僵直，一副睥睨一切和紧张的目光。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这是代史丹霍塞替他画的肖像的转述性描写。抓住贝多芬鄙视</a:t>
            </a:r>
            <a:r>
              <a:rPr lang="zh-CN" altLang="zh-CN" sz="2800" kern="100" dirty="0" smtClean="0">
                <a:solidFill>
                  <a:srgbClr val="404040"/>
                </a:solidFill>
                <a:latin typeface="Times New Roman"/>
                <a:ea typeface="微软雅黑"/>
                <a:cs typeface="Times New Roman"/>
              </a:rPr>
              <a:t>艰</a:t>
            </a:r>
            <a:endParaRPr lang="zh-CN" altLang="zh-CN" sz="1050" kern="100" dirty="0">
              <a:effectLst/>
              <a:latin typeface="宋体"/>
              <a:cs typeface="Courier New"/>
            </a:endParaRPr>
          </a:p>
        </p:txBody>
      </p:sp>
      <p:sp>
        <p:nvSpPr>
          <p:cNvPr id="14" name="矩形 13"/>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23934" y="0"/>
            <a:ext cx="11879380" cy="523220"/>
          </a:xfrm>
          <a:prstGeom prst="rect">
            <a:avLst/>
          </a:prstGeom>
        </p:spPr>
        <p:txBody>
          <a:bodyPr>
            <a:spAutoFit/>
          </a:bodyPr>
          <a:lstStyle/>
          <a:p>
            <a:pPr lvl="0">
              <a:defRPr/>
            </a:pPr>
            <a:r>
              <a:rPr lang="zh-CN" altLang="en-US" sz="2800" b="1" kern="0" dirty="0" smtClean="0">
                <a:latin typeface="微软雅黑" pitchFamily="34" charset="-122"/>
                <a:ea typeface="微软雅黑" pitchFamily="34" charset="-122"/>
              </a:rPr>
              <a:t>文本拓展 </a:t>
            </a:r>
            <a:r>
              <a:rPr lang="zh-CN" altLang="en-US" sz="2800" b="1" kern="0" dirty="0" smtClean="0">
                <a:solidFill>
                  <a:prstClr val="black">
                    <a:lumMod val="65000"/>
                    <a:lumOff val="35000"/>
                  </a:prstClr>
                </a:solidFill>
                <a:latin typeface="微软雅黑" pitchFamily="34" charset="-122"/>
                <a:ea typeface="微软雅黑" pitchFamily="34" charset="-122"/>
              </a:rPr>
              <a:t>       </a:t>
            </a:r>
            <a:r>
              <a:rPr lang="en-US" altLang="zh-CN" sz="2800" b="1" kern="0" dirty="0" smtClean="0">
                <a:solidFill>
                  <a:prstClr val="black">
                    <a:lumMod val="65000"/>
                    <a:lumOff val="35000"/>
                  </a:prst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掬水月在手，弄花香满衣</a:t>
            </a:r>
            <a:endParaRPr lang="zh-CN" altLang="en-US" sz="2800" kern="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9731119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96668" y="1554750"/>
            <a:ext cx="11775187" cy="3323987"/>
          </a:xfrm>
          <a:prstGeom prst="rect">
            <a:avLst/>
          </a:prstGeom>
          <a:noFill/>
        </p:spPr>
        <p:txBody>
          <a:bodyPr wrap="square" rtlCol="0">
            <a:spAutoFit/>
          </a:bodyPr>
          <a:lstStyle/>
          <a:p>
            <a:pPr algn="just">
              <a:lnSpc>
                <a:spcPct val="150000"/>
              </a:lnSpc>
              <a:spcAft>
                <a:spcPts val="0"/>
              </a:spcAft>
            </a:pPr>
            <a:r>
              <a:rPr lang="zh-CN" altLang="en-US" sz="2800" kern="100" dirty="0" smtClean="0">
                <a:solidFill>
                  <a:srgbClr val="404040"/>
                </a:solidFill>
                <a:latin typeface="Times New Roman"/>
                <a:ea typeface="微软雅黑"/>
                <a:cs typeface="Times New Roman"/>
              </a:rPr>
              <a:t>难</a:t>
            </a:r>
            <a:r>
              <a:rPr lang="zh-CN" altLang="zh-CN" sz="2800" kern="100" dirty="0" smtClean="0">
                <a:solidFill>
                  <a:srgbClr val="404040"/>
                </a:solidFill>
                <a:latin typeface="Times New Roman"/>
                <a:ea typeface="微软雅黑"/>
                <a:cs typeface="Times New Roman"/>
              </a:rPr>
              <a:t>坎坷</a:t>
            </a:r>
            <a:r>
              <a:rPr lang="zh-CN" altLang="zh-CN" sz="2800" kern="100" dirty="0">
                <a:solidFill>
                  <a:srgbClr val="404040"/>
                </a:solidFill>
                <a:latin typeface="Times New Roman"/>
                <a:ea typeface="微软雅黑"/>
                <a:cs typeface="Times New Roman"/>
              </a:rPr>
              <a:t>、充满生活和艺术创作自信的精神气质。再如：</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在曼勒替他画的肖像上，我们也可看到一种浪漫底克的风雅，微微有些不自然的神情。</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但在他的眼睛深处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我们仍能感到那股可怕的力量，任性的脾气，突发的愤怒。</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这也是对别人给他所作画像的转述，抓住他对艺术的美好憧憬、对悲苦现实丝毫也不妥协的精神气质。</a:t>
            </a:r>
            <a:endParaRPr lang="zh-CN" altLang="zh-CN" sz="1050" kern="100" dirty="0">
              <a:effectLst/>
              <a:latin typeface="宋体"/>
              <a:cs typeface="Courier New"/>
            </a:endParaRPr>
          </a:p>
        </p:txBody>
      </p:sp>
    </p:spTree>
    <p:extLst>
      <p:ext uri="{BB962C8B-B14F-4D97-AF65-F5344CB8AC3E}">
        <p14:creationId xmlns:p14="http://schemas.microsoft.com/office/powerpoint/2010/main" val="35489402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9264" y="-118918"/>
            <a:ext cx="11268374" cy="6555641"/>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Courier New"/>
              </a:rPr>
              <a:t>        2</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围绕人物的思想感情发展变化的轨迹选材</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大自然</a:t>
            </a:r>
            <a:r>
              <a:rPr lang="zh-CN" altLang="zh-CN" sz="2800" kern="100" dirty="0">
                <a:solidFill>
                  <a:srgbClr val="404040"/>
                </a:solidFill>
                <a:latin typeface="Times New Roman"/>
                <a:ea typeface="微软雅黑"/>
                <a:cs typeface="Times New Roman"/>
              </a:rPr>
              <a:t>滋养了贝多芬细腻温柔的情感，在不幸的生活中，他从大自然的美丽中得到了安慰，他终生对大自然充满挚爱的情感，尤其是他美丽的故乡，他音乐中宽广的意境和淳朴的旋律都来源于大自然的灵感。所以说童年生活对他的性格与创作风格有重要影响；同样的，法国大革命的自由精神，对他的精神面貌和作曲风格有重要影响；耳聋、失恋等挫折对他的情感变化与音乐创作也有重要影响。有评论者认为，这是一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思想的传记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，作者目标不是细致地记录传主的人生履历，而是描绘他的灵魂成长轨迹。因此本文选取的都是侧重于表现传主思想感情发展变化方面的材料。</a:t>
            </a:r>
            <a:endParaRPr lang="zh-CN" altLang="zh-CN" sz="1050" kern="100" dirty="0">
              <a:effectLst/>
              <a:latin typeface="宋体"/>
              <a:cs typeface="Courier New"/>
            </a:endParaRPr>
          </a:p>
        </p:txBody>
      </p:sp>
    </p:spTree>
    <p:extLst>
      <p:ext uri="{BB962C8B-B14F-4D97-AF65-F5344CB8AC3E}">
        <p14:creationId xmlns:p14="http://schemas.microsoft.com/office/powerpoint/2010/main" val="38777100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1995" y="1625017"/>
            <a:ext cx="11609818" cy="2677656"/>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Courier New"/>
              </a:rPr>
              <a:t>        3</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运用独白</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独白</a:t>
            </a:r>
            <a:r>
              <a:rPr lang="zh-CN" altLang="zh-CN" sz="2800" kern="100" dirty="0">
                <a:solidFill>
                  <a:srgbClr val="404040"/>
                </a:solidFill>
                <a:latin typeface="Times New Roman"/>
                <a:ea typeface="微软雅黑"/>
                <a:cs typeface="Times New Roman"/>
              </a:rPr>
              <a:t>在传记中：一是富有真实感受；二是可以细腻地展现人物内心的痛苦、彷徨和挣扎，从人物内心里流出的真情实感更能打动人；三是直接体现了贝多芬的精神。</a:t>
            </a:r>
            <a:endParaRPr lang="zh-CN" altLang="zh-CN" sz="1050" kern="100" dirty="0">
              <a:effectLst/>
              <a:latin typeface="宋体"/>
              <a:cs typeface="Courier New"/>
            </a:endParaRPr>
          </a:p>
        </p:txBody>
      </p:sp>
    </p:spTree>
    <p:extLst>
      <p:ext uri="{BB962C8B-B14F-4D97-AF65-F5344CB8AC3E}">
        <p14:creationId xmlns:p14="http://schemas.microsoft.com/office/powerpoint/2010/main" val="9647203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45418"/>
            <a:ext cx="11725916" cy="657872"/>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00B050"/>
                </a:solidFill>
                <a:latin typeface="Times New Roman"/>
                <a:ea typeface="微软雅黑"/>
                <a:cs typeface="Times New Roman"/>
              </a:rPr>
              <a:t>二、写作迁移</a:t>
            </a:r>
            <a:endParaRPr lang="zh-CN" altLang="zh-CN" sz="1050" b="1" kern="100" dirty="0">
              <a:solidFill>
                <a:srgbClr val="00B050"/>
              </a:solidFill>
              <a:effectLst/>
              <a:latin typeface="宋体"/>
              <a:cs typeface="Courier New"/>
            </a:endParaRPr>
          </a:p>
        </p:txBody>
      </p:sp>
      <p:sp>
        <p:nvSpPr>
          <p:cNvPr id="3" name="TextBox 2"/>
          <p:cNvSpPr txBox="1"/>
          <p:nvPr/>
        </p:nvSpPr>
        <p:spPr>
          <a:xfrm>
            <a:off x="262558" y="687172"/>
            <a:ext cx="11725916" cy="2031325"/>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果</a:t>
            </a:r>
            <a:r>
              <a:rPr lang="zh-CN" altLang="zh-CN" sz="2800" kern="100" dirty="0">
                <a:solidFill>
                  <a:srgbClr val="404040"/>
                </a:solidFill>
                <a:latin typeface="Times New Roman"/>
                <a:ea typeface="微软雅黑"/>
                <a:cs typeface="Times New Roman"/>
              </a:rPr>
              <a:t>戈里说：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外形是理解人物的钥匙。</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因此，认清人物的外部特征，就可能有助于了解人物性格的特征。请你就熟悉的人物，写一段外貌描写的文字。</a:t>
            </a:r>
            <a:endParaRPr lang="zh-CN" altLang="zh-CN" sz="1050" kern="100" dirty="0">
              <a:effectLst/>
              <a:latin typeface="宋体"/>
              <a:cs typeface="Courier New"/>
            </a:endParaRPr>
          </a:p>
        </p:txBody>
      </p:sp>
      <p:sp>
        <p:nvSpPr>
          <p:cNvPr id="5" name="TextBox 4"/>
          <p:cNvSpPr txBox="1"/>
          <p:nvPr/>
        </p:nvSpPr>
        <p:spPr>
          <a:xfrm>
            <a:off x="272718" y="2626087"/>
            <a:ext cx="11725916" cy="3323987"/>
          </a:xfrm>
          <a:prstGeom prst="rect">
            <a:avLst/>
          </a:prstGeom>
          <a:noFill/>
        </p:spPr>
        <p:txBody>
          <a:bodyPr wrap="square" rtlCol="0">
            <a:spAutoFit/>
          </a:bodyPr>
          <a:lstStyle/>
          <a:p>
            <a:pPr algn="just">
              <a:lnSpc>
                <a:spcPct val="150000"/>
              </a:lnSpc>
              <a:spcAft>
                <a:spcPts val="0"/>
              </a:spcAft>
            </a:pPr>
            <a:r>
              <a:rPr lang="en-US" altLang="zh-CN" sz="2800" b="1" kern="100" dirty="0" err="1">
                <a:solidFill>
                  <a:schemeClr val="accent6">
                    <a:lumMod val="75000"/>
                  </a:schemeClr>
                </a:solidFill>
                <a:latin typeface="微软雅黑"/>
                <a:ea typeface="微软雅黑"/>
                <a:cs typeface="Times New Roman"/>
              </a:rPr>
              <a:t>示例</a:t>
            </a:r>
            <a:r>
              <a:rPr lang="en-US" altLang="zh-CN" sz="2800" kern="100" dirty="0">
                <a:solidFill>
                  <a:srgbClr val="404040"/>
                </a:solidFill>
                <a:latin typeface="Times New Roman"/>
                <a:ea typeface="微软雅黑"/>
                <a:cs typeface="Courier New"/>
              </a:rPr>
              <a:t> </a:t>
            </a:r>
            <a:r>
              <a:rPr lang="en-US" altLang="zh-CN" sz="2800" kern="100" dirty="0">
                <a:solidFill>
                  <a:srgbClr val="404040"/>
                </a:solidFill>
                <a:latin typeface="微软雅黑"/>
                <a:ea typeface="微软雅黑"/>
                <a:cs typeface="Times New Roman"/>
              </a:rPr>
              <a:t>　他</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微软雅黑"/>
                <a:ea typeface="微软雅黑"/>
                <a:cs typeface="Times New Roman"/>
              </a:rPr>
              <a:t>拥有着犀利的眼睛，黑豹似的目光，手指宽的眉毛、粗大的鼻子与黝黑色的脸颊和一把白色的卷胡须</a:t>
            </a:r>
            <a:r>
              <a:rPr lang="en-US" altLang="zh-CN" sz="2800" kern="100" dirty="0">
                <a:solidFill>
                  <a:srgbClr val="404040"/>
                </a:solidFill>
                <a:latin typeface="微软雅黑"/>
                <a:ea typeface="微软雅黑"/>
                <a:cs typeface="Times New Roman"/>
              </a:rPr>
              <a:t>。</a:t>
            </a:r>
            <a:endParaRPr lang="en-US" altLang="zh-CN" sz="2800" kern="100" dirty="0">
              <a:solidFill>
                <a:srgbClr val="404040"/>
              </a:solidFill>
              <a:latin typeface="Times New Roman"/>
              <a:ea typeface="微软雅黑"/>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这</a:t>
            </a:r>
            <a:r>
              <a:rPr lang="zh-CN" altLang="zh-CN" sz="2800" kern="100" dirty="0">
                <a:solidFill>
                  <a:srgbClr val="404040"/>
                </a:solidFill>
                <a:latin typeface="Times New Roman"/>
                <a:ea typeface="微软雅黑"/>
                <a:cs typeface="Times New Roman"/>
              </a:rPr>
              <a:t>是一张多么普通的脸啊，混在人群中都不会很突出，人们也不会知道在他们中间拥有着一张不同的脸的人竟然是一位身份和地位都很高贵的天才，不，应该说是一位天才的灵魂，他</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就是列夫</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托尔斯泰</a:t>
            </a:r>
            <a:r>
              <a:rPr lang="zh-CN" altLang="zh-CN" sz="2800" kern="100" dirty="0" smtClean="0">
                <a:solidFill>
                  <a:srgbClr val="404040"/>
                </a:solidFill>
                <a:latin typeface="Times New Roman"/>
                <a:ea typeface="微软雅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4675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2558" y="549474"/>
            <a:ext cx="11725916" cy="526297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看</a:t>
            </a:r>
            <a:r>
              <a:rPr lang="zh-CN" altLang="zh-CN" sz="2800" kern="100" dirty="0">
                <a:solidFill>
                  <a:srgbClr val="404040"/>
                </a:solidFill>
                <a:latin typeface="Times New Roman"/>
                <a:ea typeface="微软雅黑"/>
                <a:cs typeface="Times New Roman"/>
              </a:rPr>
              <a:t>着他那犀利的眼睛真是惊人，这是一副真正能够透视人心的眼睛，他看着别人的时候就像在透视别人和窥伺别人的灵魂，直击别人的要害让别人冷不丁地想倒退一步，我想避开他那黑豹似的目光，可是却无法成功。</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那</a:t>
            </a:r>
            <a:r>
              <a:rPr lang="zh-CN" altLang="zh-CN" sz="2800" kern="100" dirty="0">
                <a:solidFill>
                  <a:srgbClr val="404040"/>
                </a:solidFill>
                <a:latin typeface="Times New Roman"/>
                <a:ea typeface="微软雅黑"/>
                <a:cs typeface="Times New Roman"/>
              </a:rPr>
              <a:t>植被多于空地的头，那两片厚厚的嘴唇被大把大把的胡须缠住，那鼻子，那黑色的脸，简直是一张再普通不过的脸，可是，当他拥有着足以透视别人心的眼睛，就再也不像是一张普通的脸了，就像是上帝的完美杰作，他的脸和他的任何东西就只是他那双眼睛的装饰物和外壳罢了，既普通又</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完美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grpSp>
        <p:nvGrpSpPr>
          <p:cNvPr id="6" name="组合 5"/>
          <p:cNvGrpSpPr/>
          <p:nvPr/>
        </p:nvGrpSpPr>
        <p:grpSpPr>
          <a:xfrm rot="5400000">
            <a:off x="11465834" y="5699666"/>
            <a:ext cx="549128" cy="549414"/>
            <a:chOff x="11226607" y="6533712"/>
            <a:chExt cx="360000" cy="360000"/>
          </a:xfrm>
        </p:grpSpPr>
        <p:sp>
          <p:nvSpPr>
            <p:cNvPr id="7" name="椭圆 6">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燕尾形 7">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40326945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39022" y="926085"/>
            <a:ext cx="2088127" cy="991541"/>
          </a:xfrm>
          <a:prstGeom prst="rect">
            <a:avLst/>
          </a:prstGeom>
          <a:noFill/>
        </p:spPr>
        <p:txBody>
          <a:bodyPr wrap="square" rtlCol="0">
            <a:spAutoFit/>
          </a:bodyPr>
          <a:lstStyle/>
          <a:p>
            <a:pPr algn="ctr">
              <a:lnSpc>
                <a:spcPct val="200000"/>
              </a:lnSpc>
              <a:spcAft>
                <a:spcPts val="0"/>
              </a:spcAft>
            </a:pPr>
            <a:r>
              <a:rPr lang="zh-CN" altLang="zh-CN" sz="2800" b="1" kern="100" dirty="0">
                <a:solidFill>
                  <a:srgbClr val="00B050"/>
                </a:solidFill>
                <a:latin typeface="Times New Roman"/>
                <a:ea typeface="微软雅黑"/>
                <a:cs typeface="Times New Roman"/>
              </a:rPr>
              <a:t>积累与</a:t>
            </a:r>
            <a:r>
              <a:rPr lang="zh-CN" altLang="zh-CN" sz="2800" b="1" kern="100" dirty="0" smtClean="0">
                <a:solidFill>
                  <a:srgbClr val="00B050"/>
                </a:solidFill>
                <a:latin typeface="Times New Roman"/>
                <a:ea typeface="微软雅黑"/>
                <a:cs typeface="Times New Roman"/>
              </a:rPr>
              <a:t>运用</a:t>
            </a:r>
            <a:endParaRPr lang="zh-CN" altLang="zh-CN" sz="1000" kern="100" dirty="0">
              <a:latin typeface="宋体"/>
              <a:cs typeface="Courier New"/>
            </a:endParaRPr>
          </a:p>
        </p:txBody>
      </p:sp>
      <p:sp>
        <p:nvSpPr>
          <p:cNvPr id="20" name="TextBox 19"/>
          <p:cNvSpPr txBox="1"/>
          <p:nvPr/>
        </p:nvSpPr>
        <p:spPr>
          <a:xfrm>
            <a:off x="334566" y="1978015"/>
            <a:ext cx="11609818" cy="332398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下列各组词语中，加颜色字的读音全都正确的一组是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尊</a:t>
            </a:r>
            <a:r>
              <a:rPr lang="zh-CN" altLang="zh-CN" sz="2800" kern="100" dirty="0">
                <a:solidFill>
                  <a:srgbClr val="00B0F0"/>
                </a:solidFill>
                <a:latin typeface="Times New Roman"/>
                <a:ea typeface="微软雅黑"/>
                <a:cs typeface="Times New Roman"/>
              </a:rPr>
              <a:t>崇</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chónɡ</a:t>
            </a:r>
            <a:r>
              <a:rPr lang="en-US" altLang="zh-CN" sz="2800" kern="100" dirty="0" smtClean="0">
                <a:solidFill>
                  <a:srgbClr val="404040"/>
                </a:solidFill>
                <a:latin typeface="Times New Roman"/>
                <a:ea typeface="微软雅黑"/>
                <a:cs typeface="Courier New"/>
              </a:rPr>
              <a:t>)</a:t>
            </a: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00B0F0"/>
                </a:solidFill>
                <a:latin typeface="Times New Roman"/>
                <a:ea typeface="微软雅黑"/>
                <a:cs typeface="Times New Roman"/>
              </a:rPr>
              <a:t>窒</a:t>
            </a:r>
            <a:r>
              <a:rPr lang="zh-CN" altLang="zh-CN" sz="2800" kern="100" dirty="0" smtClean="0">
                <a:solidFill>
                  <a:srgbClr val="404040"/>
                </a:solidFill>
                <a:latin typeface="Times New Roman"/>
                <a:ea typeface="微软雅黑"/>
                <a:cs typeface="Times New Roman"/>
              </a:rPr>
              <a:t>息</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zhì</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犷</a:t>
            </a:r>
            <a:r>
              <a:rPr lang="zh-CN" altLang="zh-CN" sz="2800" kern="100" dirty="0" smtClean="0">
                <a:solidFill>
                  <a:srgbClr val="404040"/>
                </a:solidFill>
                <a:latin typeface="Times New Roman"/>
                <a:ea typeface="微软雅黑"/>
                <a:cs typeface="Times New Roman"/>
              </a:rPr>
              <a:t>悍</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kuànɡ</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症</a:t>
            </a:r>
            <a:r>
              <a:rPr lang="zh-CN" altLang="zh-CN" sz="2800" kern="100" dirty="0" smtClean="0">
                <a:solidFill>
                  <a:srgbClr val="404040"/>
                </a:solidFill>
                <a:latin typeface="Times New Roman"/>
                <a:ea typeface="微软雅黑"/>
                <a:cs typeface="Times New Roman"/>
              </a:rPr>
              <a:t>结</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zhēnɡ</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00B0F0"/>
                </a:solidFill>
                <a:latin typeface="Times New Roman"/>
                <a:ea typeface="微软雅黑"/>
                <a:cs typeface="Times New Roman"/>
              </a:rPr>
              <a:t>恬</a:t>
            </a:r>
            <a:r>
              <a:rPr lang="zh-CN" altLang="zh-CN" sz="2800" kern="100" dirty="0">
                <a:solidFill>
                  <a:srgbClr val="404040"/>
                </a:solidFill>
                <a:latin typeface="Times New Roman"/>
                <a:ea typeface="微软雅黑"/>
                <a:cs typeface="Times New Roman"/>
              </a:rPr>
              <a:t>静</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tián</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酗</a:t>
            </a:r>
            <a:r>
              <a:rPr lang="zh-CN" altLang="zh-CN" sz="2800" kern="100" dirty="0" smtClean="0">
                <a:solidFill>
                  <a:srgbClr val="404040"/>
                </a:solidFill>
                <a:latin typeface="Times New Roman"/>
                <a:ea typeface="微软雅黑"/>
                <a:cs typeface="Times New Roman"/>
              </a:rPr>
              <a:t>酒</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xù</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笼</a:t>
            </a:r>
            <a:r>
              <a:rPr lang="zh-CN" altLang="zh-CN" sz="2800" kern="100" dirty="0" smtClean="0">
                <a:solidFill>
                  <a:srgbClr val="404040"/>
                </a:solidFill>
                <a:latin typeface="Times New Roman"/>
                <a:ea typeface="微软雅黑"/>
                <a:cs typeface="Times New Roman"/>
              </a:rPr>
              <a:t>罩</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lǒnɡ</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轻</a:t>
            </a:r>
            <a:r>
              <a:rPr lang="zh-CN" altLang="zh-CN" sz="2800" kern="100" dirty="0" smtClean="0">
                <a:solidFill>
                  <a:srgbClr val="00B0F0"/>
                </a:solidFill>
                <a:latin typeface="Times New Roman"/>
                <a:ea typeface="微软雅黑"/>
                <a:cs typeface="Times New Roman"/>
              </a:rPr>
              <a:t>佻</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tiǎo</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00B0F0"/>
                </a:solidFill>
                <a:latin typeface="Times New Roman"/>
                <a:ea typeface="微软雅黑"/>
                <a:cs typeface="Times New Roman"/>
              </a:rPr>
              <a:t>湍</a:t>
            </a:r>
            <a:r>
              <a:rPr lang="zh-CN" altLang="zh-CN" sz="2800" kern="100" dirty="0">
                <a:solidFill>
                  <a:srgbClr val="404040"/>
                </a:solidFill>
                <a:latin typeface="Times New Roman"/>
                <a:ea typeface="微软雅黑"/>
                <a:cs typeface="Times New Roman"/>
              </a:rPr>
              <a:t>急</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tuān</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轮</a:t>
            </a:r>
            <a:r>
              <a:rPr lang="zh-CN" altLang="zh-CN" sz="2800" kern="100" dirty="0" smtClean="0">
                <a:solidFill>
                  <a:srgbClr val="00B0F0"/>
                </a:solidFill>
                <a:latin typeface="Times New Roman"/>
                <a:ea typeface="微软雅黑"/>
                <a:cs typeface="Times New Roman"/>
              </a:rPr>
              <a:t>廓</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kuò</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睥</a:t>
            </a:r>
            <a:r>
              <a:rPr lang="zh-CN" altLang="zh-CN" sz="2800" kern="100" dirty="0" smtClean="0">
                <a:solidFill>
                  <a:srgbClr val="404040"/>
                </a:solidFill>
                <a:latin typeface="Times New Roman"/>
                <a:ea typeface="微软雅黑"/>
                <a:cs typeface="Times New Roman"/>
              </a:rPr>
              <a:t>睨</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pì</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痊</a:t>
            </a:r>
            <a:r>
              <a:rPr lang="zh-CN" altLang="zh-CN" sz="2800" kern="100" dirty="0" smtClean="0">
                <a:solidFill>
                  <a:srgbClr val="404040"/>
                </a:solidFill>
                <a:latin typeface="Times New Roman"/>
                <a:ea typeface="微软雅黑"/>
                <a:cs typeface="Times New Roman"/>
              </a:rPr>
              <a:t>愈</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quán</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就</a:t>
            </a:r>
            <a:r>
              <a:rPr lang="zh-CN" altLang="zh-CN" sz="2800" kern="100" dirty="0">
                <a:solidFill>
                  <a:srgbClr val="00B0F0"/>
                </a:solidFill>
                <a:latin typeface="Times New Roman"/>
                <a:ea typeface="微软雅黑"/>
                <a:cs typeface="Times New Roman"/>
              </a:rPr>
              <a:t>寝</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qín</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勋</a:t>
            </a:r>
            <a:r>
              <a:rPr lang="zh-CN" altLang="zh-CN" sz="2800" kern="100" dirty="0" smtClean="0">
                <a:solidFill>
                  <a:srgbClr val="404040"/>
                </a:solidFill>
                <a:latin typeface="Times New Roman"/>
                <a:ea typeface="微软雅黑"/>
                <a:cs typeface="Times New Roman"/>
              </a:rPr>
              <a:t>章</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xūn</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贵</a:t>
            </a:r>
            <a:r>
              <a:rPr lang="zh-CN" altLang="zh-CN" sz="2800" kern="100" dirty="0" smtClean="0">
                <a:solidFill>
                  <a:srgbClr val="00B0F0"/>
                </a:solidFill>
                <a:latin typeface="Times New Roman"/>
                <a:ea typeface="微软雅黑"/>
                <a:cs typeface="Times New Roman"/>
              </a:rPr>
              <a:t>胄</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zhòu</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00B0F0"/>
                </a:solidFill>
                <a:latin typeface="Times New Roman"/>
                <a:ea typeface="微软雅黑"/>
                <a:cs typeface="Times New Roman"/>
              </a:rPr>
              <a:t>憧</a:t>
            </a:r>
            <a:r>
              <a:rPr lang="zh-CN" altLang="zh-CN" sz="2800" kern="100" dirty="0" smtClean="0">
                <a:solidFill>
                  <a:srgbClr val="404040"/>
                </a:solidFill>
                <a:latin typeface="Times New Roman"/>
                <a:ea typeface="微软雅黑"/>
                <a:cs typeface="Times New Roman"/>
              </a:rPr>
              <a:t>憬</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Times New Roman"/>
                <a:ea typeface="微软雅黑"/>
                <a:cs typeface="Courier New"/>
              </a:rPr>
              <a:t>chōnɡ</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21" name="矩形 20"/>
          <p:cNvSpPr/>
          <p:nvPr/>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23934" y="0"/>
            <a:ext cx="11879380" cy="523220"/>
          </a:xfrm>
          <a:prstGeom prst="rect">
            <a:avLst/>
          </a:prstGeom>
        </p:spPr>
        <p:txBody>
          <a:bodyPr>
            <a:spAutoFit/>
          </a:bodyPr>
          <a:lstStyle/>
          <a:p>
            <a:pPr lvl="0">
              <a:defRPr/>
            </a:pPr>
            <a:r>
              <a:rPr lang="zh-CN" altLang="en-US" sz="2800" b="1" kern="0" dirty="0" smtClean="0">
                <a:latin typeface="微软雅黑" pitchFamily="34" charset="-122"/>
                <a:ea typeface="微软雅黑" pitchFamily="34" charset="-122"/>
              </a:rPr>
              <a:t>分层训练 </a:t>
            </a:r>
            <a:r>
              <a:rPr lang="zh-CN" altLang="en-US" sz="2800" b="1" kern="0" dirty="0" smtClean="0">
                <a:solidFill>
                  <a:prstClr val="black">
                    <a:lumMod val="65000"/>
                    <a:lumOff val="35000"/>
                  </a:prstClr>
                </a:solidFill>
                <a:latin typeface="微软雅黑" pitchFamily="34" charset="-122"/>
                <a:ea typeface="微软雅黑" pitchFamily="34" charset="-122"/>
              </a:rPr>
              <a:t>       </a:t>
            </a:r>
            <a:r>
              <a:rPr lang="en-US" altLang="zh-CN" sz="2800" b="1" kern="0" dirty="0" smtClean="0">
                <a:solidFill>
                  <a:prstClr val="black">
                    <a:lumMod val="65000"/>
                    <a:lumOff val="35000"/>
                  </a:prstClr>
                </a:solidFill>
                <a:latin typeface="微软雅黑" pitchFamily="34" charset="-122"/>
                <a:ea typeface="微软雅黑" pitchFamily="34" charset="-122"/>
              </a:rPr>
              <a:t>					</a:t>
            </a:r>
            <a:r>
              <a:rPr lang="zh-CN" altLang="en-US" sz="2800" kern="0" dirty="0" smtClean="0">
                <a:solidFill>
                  <a:schemeClr val="tx1">
                    <a:lumMod val="75000"/>
                    <a:lumOff val="25000"/>
                  </a:schemeClr>
                </a:solidFill>
                <a:latin typeface="微软雅黑" pitchFamily="34" charset="-122"/>
                <a:ea typeface="微软雅黑" pitchFamily="34" charset="-122"/>
              </a:rPr>
              <a:t>力学如力耕，勤惰尔自知   </a:t>
            </a:r>
            <a:endParaRPr lang="zh-CN" altLang="en-US" sz="2800" kern="0" dirty="0">
              <a:solidFill>
                <a:schemeClr val="tx1">
                  <a:lumMod val="75000"/>
                  <a:lumOff val="25000"/>
                </a:schemeClr>
              </a:solidFill>
              <a:latin typeface="微软雅黑" pitchFamily="34" charset="-122"/>
              <a:ea typeface="微软雅黑" pitchFamily="34" charset="-122"/>
            </a:endParaRPr>
          </a:p>
        </p:txBody>
      </p:sp>
      <p:sp>
        <p:nvSpPr>
          <p:cNvPr id="23" name="TextBox 22">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5495148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2048282"/>
            <a:ext cx="11609818" cy="2677656"/>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犷</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读</a:t>
            </a:r>
            <a:r>
              <a:rPr lang="zh-CN" altLang="zh-CN" sz="2800" kern="100" dirty="0">
                <a:solidFill>
                  <a:srgbClr val="404040"/>
                </a:solidFill>
                <a:latin typeface="宋体"/>
                <a:ea typeface="微软雅黑"/>
                <a:cs typeface="宋体"/>
              </a:rPr>
              <a:t>ɡ</a:t>
            </a:r>
            <a:r>
              <a:rPr lang="en-US" altLang="zh-CN" sz="2800" kern="100" dirty="0" err="1">
                <a:solidFill>
                  <a:srgbClr val="404040"/>
                </a:solidFill>
                <a:latin typeface="Times New Roman"/>
                <a:ea typeface="微软雅黑"/>
                <a:cs typeface="Courier New"/>
              </a:rPr>
              <a:t>uǎn</a:t>
            </a:r>
            <a:r>
              <a:rPr lang="zh-CN" altLang="zh-CN" sz="2800" kern="100" dirty="0">
                <a:solidFill>
                  <a:srgbClr val="404040"/>
                </a:solidFill>
                <a:latin typeface="宋体"/>
                <a:ea typeface="微软雅黑"/>
                <a:cs typeface="宋体"/>
              </a:rPr>
              <a:t>ɡ</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佻</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读</a:t>
            </a:r>
            <a:r>
              <a:rPr lang="en-US" altLang="zh-CN" sz="2800" kern="100" dirty="0" err="1">
                <a:solidFill>
                  <a:srgbClr val="404040"/>
                </a:solidFill>
                <a:latin typeface="Times New Roman"/>
                <a:ea typeface="微软雅黑"/>
                <a:cs typeface="Courier New"/>
              </a:rPr>
              <a:t>tiāo</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寝</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读</a:t>
            </a:r>
            <a:r>
              <a:rPr lang="en-US" altLang="zh-CN" sz="2800" kern="100" dirty="0" err="1">
                <a:solidFill>
                  <a:srgbClr val="404040"/>
                </a:solidFill>
                <a:latin typeface="Times New Roman"/>
                <a:ea typeface="微软雅黑"/>
                <a:cs typeface="Courier New"/>
              </a:rPr>
              <a:t>qǐn</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C</a:t>
            </a:r>
            <a:endParaRPr lang="zh-CN" altLang="zh-CN" sz="1050" kern="100" dirty="0">
              <a:solidFill>
                <a:prstClr val="black"/>
              </a:solidFill>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68120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626758"/>
            <a:ext cx="11609818" cy="324319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下列各组词语中，没有错别字的一组是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旋涡　　煽动　　山冈　　不修边幅　　娇生惯养</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抹煞　　驯服　　津帖　　处世接物　　肆无忌惮</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簇新　　延宕　　署名　　麻木不忍　　摩肩接踵</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裨益　　箴言　　制服　　嘻笑怒骂　　彬彬有礼</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2</a:t>
            </a:r>
            <a:endParaRPr lang="zh-CN" altLang="en-US" dirty="0"/>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073537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46995" y="623870"/>
            <a:ext cx="11680859" cy="5262979"/>
          </a:xfrm>
          <a:prstGeom prst="rect">
            <a:avLst/>
          </a:prstGeom>
          <a:noFill/>
        </p:spPr>
        <p:txBody>
          <a:bodyPr wrap="square" rtlCol="0">
            <a:spAutoFit/>
          </a:bodyPr>
          <a:lstStyle/>
          <a:p>
            <a:pPr algn="just">
              <a:lnSpc>
                <a:spcPct val="150000"/>
              </a:lnSpc>
              <a:spcAft>
                <a:spcPts val="0"/>
              </a:spcAft>
            </a:pPr>
            <a:r>
              <a:rPr lang="en-US" altLang="zh-CN" sz="2800" kern="100" dirty="0" smtClean="0">
                <a:solidFill>
                  <a:schemeClr val="tx1">
                    <a:lumMod val="75000"/>
                    <a:lumOff val="25000"/>
                  </a:schemeClr>
                </a:solidFill>
                <a:latin typeface="Times New Roman"/>
                <a:ea typeface="微软雅黑"/>
                <a:cs typeface="Times New Roman"/>
              </a:rPr>
              <a:t>        </a:t>
            </a:r>
            <a:r>
              <a:rPr lang="zh-CN" altLang="zh-CN" sz="2800" kern="100" dirty="0" smtClean="0">
                <a:solidFill>
                  <a:schemeClr val="tx1">
                    <a:lumMod val="75000"/>
                    <a:lumOff val="25000"/>
                  </a:schemeClr>
                </a:solidFill>
                <a:latin typeface="Times New Roman"/>
                <a:ea typeface="微软雅黑"/>
                <a:cs typeface="Times New Roman"/>
              </a:rPr>
              <a:t>相反</a:t>
            </a:r>
            <a:r>
              <a:rPr lang="zh-CN" altLang="zh-CN" sz="2800" kern="100" dirty="0">
                <a:solidFill>
                  <a:schemeClr val="tx1">
                    <a:lumMod val="75000"/>
                    <a:lumOff val="25000"/>
                  </a:schemeClr>
                </a:solidFill>
                <a:latin typeface="Times New Roman"/>
                <a:ea typeface="微软雅黑"/>
                <a:cs typeface="Times New Roman"/>
              </a:rPr>
              <a:t>的，如果过分强调伸，以为凡事抢占先机，我即核心，大丈夫可杀不可侮，宁死不屈，这无疑太过江湖，气魄可嘉，骨气可敬，然则太强则折。这样的例子也是司空见惯。还是以战国时期的秦国为例，能统一天下、吞灭六国的秦可谓伸到了极点，但却不晓得屈一些的好处，对百姓横征暴敛，弄得百姓家破人亡，食不果腹。虽然一时间使百姓敢怒而不敢言，但凡事都有个限度，暴秦狂虐至极，必然走向反面，终成楚人一炬，七庙隳，终被人灭族。至死方晓自己没有以仁德致天下之民，伸极反受其累，这就是极端向伸之误。</a:t>
            </a:r>
            <a:endParaRPr lang="zh-CN" altLang="zh-CN" sz="1050" kern="100" dirty="0">
              <a:solidFill>
                <a:schemeClr val="tx1">
                  <a:lumMod val="75000"/>
                  <a:lumOff val="25000"/>
                </a:schemeClr>
              </a:solidFill>
              <a:effectLst/>
              <a:latin typeface="宋体"/>
              <a:cs typeface="Courier New"/>
            </a:endParaRPr>
          </a:p>
        </p:txBody>
      </p:sp>
    </p:spTree>
    <p:extLst>
      <p:ext uri="{BB962C8B-B14F-4D97-AF65-F5344CB8AC3E}">
        <p14:creationId xmlns:p14="http://schemas.microsoft.com/office/powerpoint/2010/main" val="4868704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2192298"/>
            <a:ext cx="11609818" cy="2677656"/>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项帖</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贴</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项忍</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仁</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项嘻</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嬉</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A</a:t>
            </a:r>
            <a:endParaRPr lang="zh-CN" altLang="zh-CN" sz="1050" kern="100" dirty="0">
              <a:solidFill>
                <a:prstClr val="black"/>
              </a:solidFill>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2</a:t>
            </a:r>
            <a:endParaRPr lang="zh-CN" altLang="en-US" dirty="0"/>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98746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485578"/>
            <a:ext cx="11609818" cy="388952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下列各句中，加颜色的词语使用正确的一项是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作为新时期的中学生，我们应明白：考试不是学校的唯一追求，学校不是学习的唯一</a:t>
            </a:r>
            <a:r>
              <a:rPr lang="zh-CN" altLang="zh-CN" sz="2800" kern="100" dirty="0">
                <a:solidFill>
                  <a:srgbClr val="00B0F0"/>
                </a:solidFill>
                <a:latin typeface="Times New Roman"/>
                <a:ea typeface="微软雅黑"/>
                <a:cs typeface="Times New Roman"/>
              </a:rPr>
              <a:t>场合</a:t>
            </a:r>
            <a:r>
              <a:rPr lang="zh-CN" altLang="zh-CN" sz="2800" kern="100" dirty="0">
                <a:solidFill>
                  <a:srgbClr val="404040"/>
                </a:solidFill>
                <a:latin typeface="Times New Roman"/>
                <a:ea typeface="微软雅黑"/>
                <a:cs typeface="Times New Roman"/>
              </a:rPr>
              <a:t>，课堂不是学习的唯一渠道，教师不是学生知识的唯一传授者。</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本次机构改革要坚持积极稳妥、循序渐进的方针，具体改革方案在实施过程中需要根据形势的发展适时进行调整，力求</a:t>
            </a:r>
            <a:r>
              <a:rPr lang="zh-CN" altLang="zh-CN" sz="2800" kern="100" dirty="0">
                <a:solidFill>
                  <a:srgbClr val="00B0F0"/>
                </a:solidFill>
                <a:latin typeface="Times New Roman"/>
                <a:ea typeface="微软雅黑"/>
                <a:cs typeface="Times New Roman"/>
              </a:rPr>
              <a:t>毕其功于一役</a:t>
            </a:r>
            <a:r>
              <a:rPr lang="zh-CN" altLang="zh-CN" sz="28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3</a:t>
            </a:r>
            <a:endParaRPr lang="zh-CN" altLang="en-US" dirty="0"/>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1001462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338726"/>
            <a:ext cx="11609818" cy="324319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公平和正义是治愈社会心理疾病的最佳良药：只有少一些</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拼爹门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，公民才会多一分平常心；只有机会公平，才不会有那么多的人</a:t>
            </a:r>
            <a:r>
              <a:rPr lang="zh-CN" altLang="zh-CN" sz="2800" kern="100" dirty="0">
                <a:solidFill>
                  <a:srgbClr val="00B0F0"/>
                </a:solidFill>
                <a:latin typeface="Times New Roman"/>
                <a:ea typeface="微软雅黑"/>
                <a:cs typeface="Times New Roman"/>
              </a:rPr>
              <a:t>自怨自艾</a:t>
            </a:r>
            <a:r>
              <a:rPr lang="zh-CN" altLang="zh-CN" sz="2800" kern="100" dirty="0">
                <a:solidFill>
                  <a:srgbClr val="404040"/>
                </a:solidFill>
                <a:latin typeface="Times New Roman"/>
                <a:ea typeface="微软雅黑"/>
                <a:cs typeface="Times New Roman"/>
              </a:rPr>
              <a:t>，感叹什么大材小用、怀才不遇。</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面对新规严厉的处罚条款，很多有车一族、有证一族小心翼翼恶补新交规，</a:t>
            </a:r>
            <a:r>
              <a:rPr lang="zh-CN" altLang="zh-CN" sz="2800" kern="100" dirty="0">
                <a:solidFill>
                  <a:srgbClr val="00B0F0"/>
                </a:solidFill>
                <a:latin typeface="Times New Roman"/>
                <a:ea typeface="微软雅黑"/>
                <a:cs typeface="Times New Roman"/>
              </a:rPr>
              <a:t>尽管</a:t>
            </a:r>
            <a:r>
              <a:rPr lang="zh-CN" altLang="zh-CN" sz="2800" kern="100" dirty="0">
                <a:solidFill>
                  <a:srgbClr val="404040"/>
                </a:solidFill>
                <a:latin typeface="Times New Roman"/>
                <a:ea typeface="微软雅黑"/>
                <a:cs typeface="Times New Roman"/>
              </a:rPr>
              <a:t>如此，还有部分驾驶员因为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学艺不精</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吃了苦头。</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3</a:t>
            </a:r>
            <a:endParaRPr lang="zh-CN" altLang="en-US" dirty="0"/>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p:cNvSpPr txBox="1"/>
          <p:nvPr/>
        </p:nvSpPr>
        <p:spPr>
          <a:xfrm>
            <a:off x="334566" y="4573863"/>
            <a:ext cx="11609818" cy="1304203"/>
          </a:xfrm>
          <a:prstGeom prst="rect">
            <a:avLst/>
          </a:prstGeom>
          <a:noFill/>
        </p:spPr>
        <p:txBody>
          <a:bodyPr wrap="square" rtlCol="0">
            <a:spAutoFit/>
          </a:bodyPr>
          <a:lstStyle/>
          <a:p>
            <a:pPr lvl="0" algn="just">
              <a:lnSpc>
                <a:spcPct val="150000"/>
              </a:lnSpc>
            </a:pPr>
            <a:r>
              <a:rPr lang="zh-CN" altLang="zh-CN" sz="2800" b="1" kern="100" dirty="0">
                <a:solidFill>
                  <a:srgbClr val="E36C0A"/>
                </a:solidFill>
                <a:latin typeface="Times New Roman"/>
                <a:ea typeface="微软雅黑"/>
                <a:cs typeface="Times New Roman"/>
              </a:rPr>
              <a:t>解析　</a:t>
            </a: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项场合：一定的时间、地点、情况。场所：活动的处所。此处应用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场所</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endParaRPr lang="en-US" altLang="zh-CN" sz="2800" kern="100" dirty="0">
              <a:solidFill>
                <a:srgbClr val="404040"/>
              </a:solidFill>
              <a:latin typeface="Times New Roman"/>
              <a:ea typeface="微软雅黑"/>
              <a:cs typeface="Times New Roman"/>
            </a:endParaRPr>
          </a:p>
        </p:txBody>
      </p:sp>
    </p:spTree>
    <p:extLst>
      <p:ext uri="{BB962C8B-B14F-4D97-AF65-F5344CB8AC3E}">
        <p14:creationId xmlns:p14="http://schemas.microsoft.com/office/powerpoint/2010/main" val="268015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413570"/>
            <a:ext cx="11609818" cy="461664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项毕其功于一役：一次行动便完成本应分期做完的事情。其意思与所在句子表意相矛盾</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项自怨自艾：本义是悔恨自己的错误，自己改正，现仅指悔恨。感叹怀才不遇，是心怀幽怨，而不是悔恨，望文生义</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项尽管：连词，表示姑且承认某种事实，下文往往有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但是、然而、还是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等表转折的连词跟它呼应</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D</a:t>
            </a:r>
            <a:endParaRPr lang="zh-CN" altLang="zh-CN" sz="1050" kern="100" dirty="0">
              <a:solidFill>
                <a:prstClr val="black"/>
              </a:solidFill>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3</a:t>
            </a:r>
            <a:endParaRPr lang="zh-CN" altLang="en-US" dirty="0"/>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538594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269554"/>
            <a:ext cx="11609818" cy="453585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下列各句中，没有语病的一句是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有的接待宴会，剩菜倒掉一半；有的会议庆典，住星级酒店</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这些公款浪费行为不仅败坏社会风气，更是消磨个人进取意识。</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曼谷城区屋顶出现的绿色的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补丁</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，给钢筋混凝土的城市带来别样风景，而这些城市菜地的功能已开始引发学界的关注。</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在应试教育的压力下，学习成绩成为家长和社会衡量学生的唯一标准，一切围绕以分数为中心的教育理念饱受有识之士的诟病。</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4</a:t>
            </a:r>
            <a:endParaRPr lang="zh-CN" altLang="en-US" dirty="0"/>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5328467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691724"/>
            <a:ext cx="11609818" cy="397031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自</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中国青少年防灾减灾素质提升计划</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实施以来，我国广大青少年防灾减灾的知识和能力得到了广泛的普及。</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项语序不当，</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不仅</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后的内容应与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更是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后的内容对调</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围绕以分数为中心</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句式杂糅</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知识和能力得到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普及</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搭配不当</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B</a:t>
            </a:r>
            <a:endParaRPr lang="zh-CN" altLang="zh-CN" sz="1050" kern="100" dirty="0">
              <a:solidFill>
                <a:prstClr val="black"/>
              </a:solidFill>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4</a:t>
            </a:r>
            <a:endParaRPr lang="zh-CN" altLang="en-US" dirty="0"/>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24045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761991"/>
            <a:ext cx="11609818" cy="332398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将下面的短句改写成以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音乐</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作为开头的长句，不得改变句意。</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各种</a:t>
            </a:r>
            <a:r>
              <a:rPr lang="zh-CN" altLang="zh-CN" sz="2800" kern="100" dirty="0">
                <a:solidFill>
                  <a:srgbClr val="404040"/>
                </a:solidFill>
                <a:latin typeface="Times New Roman"/>
                <a:ea typeface="微软雅黑"/>
                <a:cs typeface="Times New Roman"/>
              </a:rPr>
              <a:t>非理性的欲望，都可以在音乐中得到净化，那是指听众中那些敢于忏悔自己一生过错的人，敢于承认自己心底欲望的人，方可以让各种欲望在音乐中得到净化。</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音乐</a:t>
            </a:r>
            <a:r>
              <a:rPr lang="en-US" altLang="zh-CN" sz="2800" kern="100" dirty="0" smtClean="0">
                <a:solidFill>
                  <a:srgbClr val="404040"/>
                </a:solidFill>
                <a:latin typeface="Times New Roman"/>
                <a:ea typeface="微软雅黑"/>
                <a:cs typeface="Courier New"/>
              </a:rPr>
              <a:t>______________________________________________________</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5</a:t>
            </a:r>
            <a:endParaRPr lang="zh-CN" altLang="en-US" dirty="0"/>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70957521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689983"/>
            <a:ext cx="11609818" cy="3323987"/>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本题考查学生变换句式的能力。本题已经限定了开头词语为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音乐</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，那么我们根据语段，找到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音乐</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欲望</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之间的关系，便可迎刃而解</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音乐</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可让那些敢于忏悔自己一生过错、敢于承认自己心底欲望的人的各种非理性的欲望得到净化</a:t>
            </a:r>
            <a:r>
              <a:rPr lang="zh-CN" altLang="zh-CN" sz="2800" kern="100" dirty="0" smtClean="0">
                <a:solidFill>
                  <a:srgbClr val="404040"/>
                </a:solidFill>
                <a:latin typeface="Times New Roman"/>
                <a:ea typeface="微软雅黑"/>
                <a:cs typeface="Times New Roman"/>
              </a:rPr>
              <a:t>。</a:t>
            </a:r>
            <a:endParaRPr lang="zh-CN" altLang="zh-CN" sz="1050" kern="100" dirty="0">
              <a:solidFill>
                <a:prstClr val="black"/>
              </a:solidFill>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5</a:t>
            </a:r>
            <a:endParaRPr lang="zh-CN" altLang="en-US" dirty="0"/>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60079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06153" y="1053530"/>
            <a:ext cx="8722628" cy="954107"/>
          </a:xfrm>
          <a:prstGeom prst="rect">
            <a:avLst/>
          </a:prstGeom>
          <a:noFill/>
        </p:spPr>
        <p:txBody>
          <a:bodyPr wrap="square" rtlCol="0">
            <a:spAutoFit/>
          </a:bodyPr>
          <a:lstStyle/>
          <a:p>
            <a:pPr algn="ctr">
              <a:lnSpc>
                <a:spcPct val="200000"/>
              </a:lnSpc>
              <a:spcAft>
                <a:spcPts val="0"/>
              </a:spcAft>
            </a:pPr>
            <a:r>
              <a:rPr lang="zh-CN" altLang="en-US" sz="2800" b="1" kern="100" smtClean="0">
                <a:solidFill>
                  <a:srgbClr val="00B050"/>
                </a:solidFill>
                <a:latin typeface="Times New Roman"/>
                <a:ea typeface="微软雅黑"/>
                <a:cs typeface="Times New Roman"/>
              </a:rPr>
              <a:t>阅读与鉴赏</a:t>
            </a:r>
            <a:endParaRPr lang="zh-CN" altLang="zh-CN" sz="1000" kern="100" dirty="0">
              <a:latin typeface="宋体"/>
              <a:cs typeface="Courier New"/>
            </a:endParaRPr>
          </a:p>
        </p:txBody>
      </p:sp>
      <p:sp>
        <p:nvSpPr>
          <p:cNvPr id="14" name="TextBox 13"/>
          <p:cNvSpPr txBox="1"/>
          <p:nvPr/>
        </p:nvSpPr>
        <p:spPr>
          <a:xfrm>
            <a:off x="262558" y="1701602"/>
            <a:ext cx="11609818" cy="4616648"/>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一、课内精读</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阅读下面课文选段，完成</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题。</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这一年</a:t>
            </a:r>
            <a:r>
              <a:rPr lang="zh-CN" altLang="zh-CN" sz="2800" kern="100" dirty="0">
                <a:solidFill>
                  <a:srgbClr val="404040"/>
                </a:solidFill>
                <a:latin typeface="Times New Roman"/>
                <a:ea typeface="微软雅黑"/>
                <a:cs typeface="Times New Roman"/>
              </a:rPr>
              <a:t>所写的《第四交响乐》，是一朵精纯的花，蕴藏着他一生比较平静的日子的香味。人家说：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贝多芬那时竭力要把他的天才，和一般人在前辈大师留下的形式中所认识与爱好的东西，加以调和。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这是不错的。同样渊源于爱情的妥协精神，对他的举动和生活方式也发生了影响。塞弗烈特和葛里巴扎说他兴致很好，心灵活跃，处世接物彬彬有礼，对可厌</a:t>
            </a:r>
            <a:r>
              <a:rPr lang="zh-CN" altLang="zh-CN" sz="2800" kern="100" dirty="0" smtClean="0">
                <a:solidFill>
                  <a:srgbClr val="404040"/>
                </a:solidFill>
                <a:latin typeface="Times New Roman"/>
                <a:ea typeface="微软雅黑"/>
                <a:cs typeface="Times New Roman"/>
              </a:rPr>
              <a:t>的</a:t>
            </a:r>
            <a:endParaRPr lang="zh-CN" altLang="zh-CN" sz="1050" kern="100" dirty="0">
              <a:effectLst/>
              <a:latin typeface="宋体"/>
              <a:cs typeface="Courier New"/>
            </a:endParaRPr>
          </a:p>
        </p:txBody>
      </p:sp>
      <p:sp>
        <p:nvSpPr>
          <p:cNvPr id="16" name="TextBox 15">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2" name="TextBox 21">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2595985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62558" y="1556492"/>
            <a:ext cx="11609818" cy="3889526"/>
          </a:xfrm>
          <a:prstGeom prst="rect">
            <a:avLst/>
          </a:prstGeom>
          <a:noFill/>
        </p:spPr>
        <p:txBody>
          <a:bodyPr wrap="square" rtlCol="0">
            <a:spAutoFit/>
          </a:bodyPr>
          <a:lstStyle/>
          <a:p>
            <a:pPr lvl="0" algn="just">
              <a:lnSpc>
                <a:spcPct val="150000"/>
              </a:lnSpc>
            </a:pPr>
            <a:r>
              <a:rPr lang="zh-CN" altLang="zh-CN" sz="2800" kern="100" dirty="0">
                <a:solidFill>
                  <a:srgbClr val="404040"/>
                </a:solidFill>
                <a:latin typeface="Times New Roman"/>
                <a:ea typeface="微软雅黑"/>
                <a:cs typeface="Times New Roman"/>
              </a:rPr>
              <a:t>人也肯忍耐，穿着很讲究；而且他巧妙地瞒着大家，甚至令人不觉得他耳聋；他们说他身体很好，除了目光有些近视之外。在曼勒替他画的肖像上，我们也可看到一种浪漫底克的风雅，微微有些不自然的神情。贝多芬要博人欢心，并且知道已经博得人家欢心。猛狮在恋爱中：它的利爪藏起来了。但在他的眼睛深处，甚至在《第四交响乐》的幻梦与温柔的情调之下，我们仍能感到那股可怕的力量，任性的脾气，突发的愤怒。</a:t>
            </a:r>
            <a:endParaRPr lang="zh-CN" altLang="zh-CN" sz="1050" kern="100" dirty="0">
              <a:solidFill>
                <a:prstClr val="black"/>
              </a:solidFill>
              <a:latin typeface="宋体"/>
              <a:cs typeface="Courier New"/>
            </a:endParaRPr>
          </a:p>
        </p:txBody>
      </p:sp>
      <p:sp>
        <p:nvSpPr>
          <p:cNvPr id="16" name="TextBox 15">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2" name="TextBox 21">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9146562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46995" y="906678"/>
            <a:ext cx="11680859" cy="3323987"/>
          </a:xfrm>
          <a:prstGeom prst="rect">
            <a:avLst/>
          </a:prstGeom>
          <a:noFill/>
        </p:spPr>
        <p:txBody>
          <a:bodyPr wrap="square" rtlCol="0">
            <a:spAutoFit/>
          </a:bodyPr>
          <a:lstStyle/>
          <a:p>
            <a:pPr algn="just">
              <a:lnSpc>
                <a:spcPct val="150000"/>
              </a:lnSpc>
              <a:spcAft>
                <a:spcPts val="0"/>
              </a:spcAft>
            </a:pPr>
            <a:r>
              <a:rPr lang="en-US" altLang="zh-CN" sz="2800" kern="100" dirty="0" smtClean="0">
                <a:solidFill>
                  <a:schemeClr val="tx1">
                    <a:lumMod val="75000"/>
                    <a:lumOff val="25000"/>
                  </a:schemeClr>
                </a:solidFill>
                <a:latin typeface="Times New Roman"/>
                <a:ea typeface="微软雅黑"/>
                <a:cs typeface="Times New Roman"/>
              </a:rPr>
              <a:t>        </a:t>
            </a:r>
            <a:r>
              <a:rPr lang="zh-CN" altLang="zh-CN" sz="2800" kern="100" dirty="0" smtClean="0">
                <a:solidFill>
                  <a:schemeClr val="tx1">
                    <a:lumMod val="75000"/>
                    <a:lumOff val="25000"/>
                  </a:schemeClr>
                </a:solidFill>
                <a:latin typeface="Times New Roman"/>
                <a:ea typeface="微软雅黑"/>
                <a:cs typeface="Times New Roman"/>
              </a:rPr>
              <a:t>也许</a:t>
            </a:r>
            <a:r>
              <a:rPr lang="zh-CN" altLang="zh-CN" sz="2800" kern="100" dirty="0">
                <a:solidFill>
                  <a:schemeClr val="tx1">
                    <a:lumMod val="75000"/>
                    <a:lumOff val="25000"/>
                  </a:schemeClr>
                </a:solidFill>
                <a:latin typeface="Times New Roman"/>
                <a:ea typeface="微软雅黑"/>
                <a:cs typeface="Times New Roman"/>
              </a:rPr>
              <a:t>有人以为，既然屈与伸都有不良后果，何不干脆来个中庸之道，不屈也不伸。且不说这种人的想法幼稚，也不说这种做法世间不存在，单分析这样做的结果即可。不屈不伸的人，往往会表现为骑墙，这样的波动分子下场必然不好。生活中是不乏其例的，最受害的就是这种人，弱者谩骂，强者欺压，他们两头受气。</a:t>
            </a:r>
            <a:endParaRPr lang="zh-CN" altLang="zh-CN" sz="1050" kern="100" dirty="0">
              <a:solidFill>
                <a:schemeClr val="tx1">
                  <a:lumMod val="75000"/>
                  <a:lumOff val="25000"/>
                </a:schemeClr>
              </a:solidFill>
              <a:effectLst/>
              <a:latin typeface="宋体"/>
              <a:cs typeface="Courier New"/>
            </a:endParaRPr>
          </a:p>
        </p:txBody>
      </p:sp>
    </p:spTree>
    <p:extLst>
      <p:ext uri="{BB962C8B-B14F-4D97-AF65-F5344CB8AC3E}">
        <p14:creationId xmlns:p14="http://schemas.microsoft.com/office/powerpoint/2010/main" val="278745306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62558" y="981522"/>
            <a:ext cx="11609818" cy="526297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u="sng" kern="100" dirty="0" smtClean="0">
                <a:solidFill>
                  <a:srgbClr val="404040"/>
                </a:solidFill>
                <a:latin typeface="Times New Roman"/>
                <a:ea typeface="微软雅黑"/>
                <a:cs typeface="Times New Roman"/>
              </a:rPr>
              <a:t>这种</a:t>
            </a:r>
            <a:r>
              <a:rPr lang="zh-CN" altLang="zh-CN" sz="2800" u="sng" kern="100" dirty="0">
                <a:solidFill>
                  <a:srgbClr val="404040"/>
                </a:solidFill>
                <a:latin typeface="Times New Roman"/>
                <a:ea typeface="微软雅黑"/>
                <a:cs typeface="Times New Roman"/>
              </a:rPr>
              <a:t>深邃的和平并不持久；但爱情的美好的影响一直保存到</a:t>
            </a:r>
            <a:r>
              <a:rPr lang="en-US" altLang="zh-CN" sz="2800" u="sng" kern="100" dirty="0">
                <a:solidFill>
                  <a:srgbClr val="404040"/>
                </a:solidFill>
                <a:latin typeface="Times New Roman"/>
                <a:ea typeface="微软雅黑"/>
                <a:cs typeface="Courier New"/>
              </a:rPr>
              <a:t>1810</a:t>
            </a:r>
            <a:r>
              <a:rPr lang="zh-CN" altLang="zh-CN" sz="2800" u="sng" kern="100" dirty="0">
                <a:solidFill>
                  <a:srgbClr val="404040"/>
                </a:solidFill>
                <a:latin typeface="Times New Roman"/>
                <a:ea typeface="微软雅黑"/>
                <a:cs typeface="Times New Roman"/>
              </a:rPr>
              <a:t>年。</a:t>
            </a:r>
            <a:r>
              <a:rPr lang="zh-CN" altLang="zh-CN" sz="2800" kern="100" dirty="0">
                <a:solidFill>
                  <a:srgbClr val="404040"/>
                </a:solidFill>
                <a:latin typeface="Times New Roman"/>
                <a:ea typeface="微软雅黑"/>
                <a:cs typeface="Times New Roman"/>
              </a:rPr>
              <a:t>无疑是靠了这个影响贝多芬才获得自主力，使他的天才产生了最完满的果实，例如那古典的悲剧：《第五交响乐》，那夏日的神明的梦</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《田园交响乐》</a:t>
            </a:r>
            <a:r>
              <a:rPr lang="en-US" altLang="zh-CN" sz="2800" kern="100" dirty="0">
                <a:solidFill>
                  <a:srgbClr val="404040"/>
                </a:solidFill>
                <a:latin typeface="Times New Roman"/>
                <a:ea typeface="微软雅黑"/>
                <a:cs typeface="Courier New"/>
              </a:rPr>
              <a:t>(1808)</a:t>
            </a:r>
            <a:r>
              <a:rPr lang="zh-CN" altLang="zh-CN" sz="2800" kern="100" dirty="0">
                <a:solidFill>
                  <a:srgbClr val="404040"/>
                </a:solidFill>
                <a:latin typeface="Times New Roman"/>
                <a:ea typeface="微软雅黑"/>
                <a:cs typeface="Times New Roman"/>
              </a:rPr>
              <a:t>，还有他自认为他朔拿大中最有力的，从莎士比亚的《狂风暴雨》感悟得来的《热情朔拿大》</a:t>
            </a:r>
            <a:r>
              <a:rPr lang="en-US" altLang="zh-CN" sz="2800" kern="100" dirty="0">
                <a:solidFill>
                  <a:srgbClr val="404040"/>
                </a:solidFill>
                <a:latin typeface="Times New Roman"/>
                <a:ea typeface="微软雅黑"/>
                <a:cs typeface="Courier New"/>
              </a:rPr>
              <a:t>(1807)</a:t>
            </a:r>
            <a:r>
              <a:rPr lang="zh-CN" altLang="zh-CN" sz="2800" kern="100" dirty="0">
                <a:solidFill>
                  <a:srgbClr val="404040"/>
                </a:solidFill>
                <a:latin typeface="Times New Roman"/>
                <a:ea typeface="微软雅黑"/>
                <a:cs typeface="Times New Roman"/>
              </a:rPr>
              <a:t>，是他题献给丹兰士的。全集卷七十八的富于幻梦与神秘气息的朔拿大</a:t>
            </a:r>
            <a:r>
              <a:rPr lang="en-US" altLang="zh-CN" sz="2800" kern="100" dirty="0">
                <a:solidFill>
                  <a:srgbClr val="404040"/>
                </a:solidFill>
                <a:latin typeface="Times New Roman"/>
                <a:ea typeface="微软雅黑"/>
                <a:cs typeface="Courier New"/>
              </a:rPr>
              <a:t>(1807)</a:t>
            </a:r>
            <a:r>
              <a:rPr lang="zh-CN" altLang="zh-CN" sz="2800" kern="100" dirty="0">
                <a:solidFill>
                  <a:srgbClr val="404040"/>
                </a:solidFill>
                <a:latin typeface="Times New Roman"/>
                <a:ea typeface="微软雅黑"/>
                <a:cs typeface="Times New Roman"/>
              </a:rPr>
              <a:t>，也是献给丹兰士的。写给</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不朽的爱人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的一封没有日期的信，所表现的他的爱情的热烈，也不下于《热情朔拿大》：</a:t>
            </a:r>
            <a:endParaRPr lang="zh-CN" altLang="zh-CN" sz="1050" kern="100" dirty="0">
              <a:effectLst/>
              <a:latin typeface="宋体"/>
              <a:cs typeface="Courier New"/>
            </a:endParaRPr>
          </a:p>
        </p:txBody>
      </p:sp>
      <p:sp>
        <p:nvSpPr>
          <p:cNvPr id="16" name="TextBox 15">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2" name="TextBox 21">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14916111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62558" y="1333426"/>
            <a:ext cx="11609818" cy="461664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宋体"/>
                <a:ea typeface="微软雅黑"/>
                <a:cs typeface="Times New Roman"/>
              </a:rPr>
              <a:t>    “</a:t>
            </a:r>
            <a:r>
              <a:rPr lang="zh-CN" altLang="zh-CN" sz="2800" kern="100" dirty="0">
                <a:solidFill>
                  <a:srgbClr val="404040"/>
                </a:solidFill>
                <a:latin typeface="Times New Roman"/>
                <a:ea typeface="微软雅黑"/>
                <a:cs typeface="Times New Roman"/>
              </a:rPr>
              <a:t>我的天使，我的一切，我的我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我心头装满了和你说不尽的话</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啊！不论我在哪里，你总和我同在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当我想到你星期日以前不能接到我初次的消息时，我哭了。</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我爱你，像你的爱我一样，但还要强得多</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啊！天哪！</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没有了你是怎样的生活啊！</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咫尺，天涯。</a:t>
            </a:r>
            <a:r>
              <a:rPr lang="en-US" altLang="zh-CN" sz="2800" kern="100" dirty="0">
                <a:solidFill>
                  <a:srgbClr val="404040"/>
                </a:solidFill>
                <a:latin typeface="Times New Roman"/>
                <a:ea typeface="微软雅黑"/>
                <a:cs typeface="Courier New"/>
              </a:rPr>
              <a:t>——</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我的不朽的爱人，我的思念一齐奔向你，有时是快乐的，随后是悲哀的，问着命运，问它是否还有接受我们的愿望的一天。</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我只能同你在一起过活，否则我就活不了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永远无人再能占有我的心。在一起过活</a:t>
            </a:r>
            <a:r>
              <a:rPr lang="zh-CN" altLang="zh-CN" sz="2800" kern="100" dirty="0" smtClean="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
        <p:nvSpPr>
          <p:cNvPr id="16" name="TextBox 15">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2" name="TextBox 21">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97741191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62558" y="1405434"/>
            <a:ext cx="11609818" cy="4616648"/>
          </a:xfrm>
          <a:prstGeom prst="rect">
            <a:avLst/>
          </a:prstGeom>
          <a:noFill/>
        </p:spPr>
        <p:txBody>
          <a:bodyPr wrap="square" rtlCol="0">
            <a:spAutoFit/>
          </a:bodyPr>
          <a:lstStyle/>
          <a:p>
            <a:pPr algn="just">
              <a:lnSpc>
                <a:spcPct val="150000"/>
              </a:lnSpc>
              <a:spcAft>
                <a:spcPts val="0"/>
              </a:spcAft>
            </a:pPr>
            <a:r>
              <a:rPr lang="zh-CN" altLang="zh-CN" sz="2800" kern="100" smtClean="0">
                <a:solidFill>
                  <a:srgbClr val="404040"/>
                </a:solidFill>
                <a:latin typeface="Times New Roman"/>
                <a:ea typeface="微软雅黑"/>
                <a:cs typeface="Times New Roman"/>
              </a:rPr>
              <a:t>否则</a:t>
            </a:r>
            <a:r>
              <a:rPr lang="zh-CN" altLang="zh-CN" sz="2800" kern="100" dirty="0">
                <a:solidFill>
                  <a:srgbClr val="404040"/>
                </a:solidFill>
                <a:latin typeface="Times New Roman"/>
                <a:ea typeface="微软雅黑"/>
                <a:cs typeface="Times New Roman"/>
              </a:rPr>
              <a:t>我就活不了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永远无人再能占有我的心。永远！</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永远！</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噢，上帝！为何人们相爱时要分离呢？可是我现在的生活是忧苦的生活。你的爱使我同时成为最幸福和最苦恼的人。</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安静吧</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安静</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爱我呀！</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今天，</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昨天，</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多少热烈的憧憬，多少的眼泪对你，</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你，</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你，</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我的生命</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我的一切！</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别了！</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噢！继续爱我呀，</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永勿误解你亲爱的</a:t>
            </a:r>
            <a:r>
              <a:rPr lang="en-US" altLang="zh-CN" sz="2800" kern="100" dirty="0">
                <a:solidFill>
                  <a:srgbClr val="404040"/>
                </a:solidFill>
                <a:latin typeface="Times New Roman"/>
                <a:ea typeface="微软雅黑"/>
                <a:cs typeface="Courier New"/>
              </a:rPr>
              <a:t>L</a:t>
            </a:r>
            <a:r>
              <a:rPr lang="zh-CN" altLang="zh-CN" sz="2800" kern="100" dirty="0">
                <a:solidFill>
                  <a:srgbClr val="404040"/>
                </a:solidFill>
                <a:latin typeface="Times New Roman"/>
                <a:ea typeface="微软雅黑"/>
                <a:cs typeface="Times New Roman"/>
              </a:rPr>
              <a:t>的心。</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永久是你的</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永久是我的</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永远是我们的。</a:t>
            </a:r>
            <a:r>
              <a:rPr lang="en-US" altLang="zh-CN" sz="2800" kern="100" dirty="0">
                <a:solidFill>
                  <a:srgbClr val="404040"/>
                </a:solidFill>
                <a:latin typeface="宋体"/>
                <a:ea typeface="微软雅黑"/>
                <a:cs typeface="Times New Roman"/>
              </a:rPr>
              <a:t>”</a:t>
            </a:r>
            <a:endParaRPr lang="zh-CN" altLang="zh-CN" sz="1050" kern="100" dirty="0">
              <a:effectLst/>
              <a:latin typeface="宋体"/>
              <a:cs typeface="Courier New"/>
            </a:endParaRPr>
          </a:p>
        </p:txBody>
      </p:sp>
      <p:sp>
        <p:nvSpPr>
          <p:cNvPr id="16" name="TextBox 15">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2" name="TextBox 21">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95686779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62558" y="1547708"/>
            <a:ext cx="11609818" cy="397031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什么</a:t>
            </a:r>
            <a:r>
              <a:rPr lang="zh-CN" altLang="zh-CN" sz="2800" kern="100" dirty="0">
                <a:solidFill>
                  <a:srgbClr val="404040"/>
                </a:solidFill>
                <a:latin typeface="Times New Roman"/>
                <a:ea typeface="微软雅黑"/>
                <a:cs typeface="Times New Roman"/>
              </a:rPr>
              <a:t>神秘的理由，阻挠着这一对相爱的人的幸福？</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也许是没有财产，地位的不同。也许贝多芬对人家要他长时期的等待，要他把这段爱情保守秘密，感到屈辱而表示反抗。也许以他暴烈、多病、憎恨人类的性情，无形中使他的爱人受难，而他自己又因之感到绝望。</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婚约毁了；然而两人中间似乎没有一个忘却这段爱情。直到她生命的最后一刻，丹兰士</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特</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勃仑斯维克还爱着贝多芬。</a:t>
            </a:r>
            <a:endParaRPr lang="zh-CN" altLang="zh-CN" sz="1050" kern="100" dirty="0">
              <a:effectLst/>
              <a:latin typeface="宋体"/>
              <a:cs typeface="Courier New"/>
            </a:endParaRPr>
          </a:p>
        </p:txBody>
      </p:sp>
      <p:sp>
        <p:nvSpPr>
          <p:cNvPr id="16" name="TextBox 15">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2" name="TextBox 21">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83076633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62558" y="1689983"/>
            <a:ext cx="11609818" cy="332398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作者是如何写贝多芬的《第四交响乐》与他的思想情感相和谐的？</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结合选文第一段内容，分析比喻的作用，并加以整合，就可以回答这个问题了</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运用比喻和生动形象的事例表现他与《第四交响乐》的幻梦与温柔的情调，通过描写贝多芬的举动和生活方式进一步烘托其情调</a:t>
            </a:r>
            <a:r>
              <a:rPr lang="zh-CN" altLang="zh-CN" sz="2800" kern="100" dirty="0" smtClean="0">
                <a:solidFill>
                  <a:srgbClr val="404040"/>
                </a:solidFill>
                <a:latin typeface="Times New Roman"/>
                <a:ea typeface="微软雅黑"/>
                <a:cs typeface="Times New Roman"/>
              </a:rPr>
              <a:t>。</a:t>
            </a:r>
            <a:endParaRPr lang="zh-CN" altLang="zh-CN" sz="1050" kern="100" dirty="0">
              <a:solidFill>
                <a:prstClr val="black"/>
              </a:solidFill>
              <a:latin typeface="宋体"/>
              <a:cs typeface="Courier New"/>
            </a:endParaRPr>
          </a:p>
        </p:txBody>
      </p:sp>
      <p:sp>
        <p:nvSpPr>
          <p:cNvPr id="16" name="TextBox 15">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7" action="ppaction://hlinksldjump"/>
          </p:cNvPr>
          <p:cNvSpPr txBox="1"/>
          <p:nvPr/>
        </p:nvSpPr>
        <p:spPr>
          <a:xfrm>
            <a:off x="8653328"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22" name="TextBox 21">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474910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blinds(horizontal)">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blinds(horizontal)">
                                      <p:cBhvr>
                                        <p:cTn id="12"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686501"/>
            <a:ext cx="11609818" cy="2031325"/>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7.</a:t>
            </a:r>
            <a:r>
              <a:rPr lang="zh-CN" altLang="zh-CN" sz="2800" kern="100" dirty="0">
                <a:solidFill>
                  <a:srgbClr val="404040"/>
                </a:solidFill>
                <a:latin typeface="Times New Roman"/>
                <a:ea typeface="微软雅黑"/>
                <a:cs typeface="Times New Roman"/>
              </a:rPr>
              <a:t>第二段画线句在文中起什么作用？</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注意把握过渡段的作用</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承上启下</a:t>
            </a:r>
            <a:r>
              <a:rPr lang="zh-CN" altLang="zh-CN" sz="2800" kern="100" dirty="0" smtClean="0">
                <a:solidFill>
                  <a:srgbClr val="404040"/>
                </a:solidFill>
                <a:latin typeface="Times New Roman"/>
                <a:ea typeface="微软雅黑"/>
                <a:cs typeface="Times New Roman"/>
              </a:rPr>
              <a:t>。</a:t>
            </a:r>
            <a:endParaRPr lang="zh-CN" altLang="zh-CN" sz="1050" kern="100" dirty="0">
              <a:solidFill>
                <a:prstClr val="black"/>
              </a:solidFill>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7</a:t>
            </a:r>
            <a:endParaRPr lang="zh-CN" altLang="en-US" dirty="0"/>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427542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616234"/>
            <a:ext cx="11609818" cy="267765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援引贝多芬的书信有什么作用？</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引用是为了表达贝多芬内心深处的特殊的感情</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作者援引贝多芬写给</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不朽的爱人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的信，通过细腻的内心表白，表现了贝多芬对爱情的热烈</a:t>
            </a:r>
            <a:r>
              <a:rPr lang="zh-CN" altLang="zh-CN" sz="2800" kern="100" dirty="0" smtClean="0">
                <a:solidFill>
                  <a:srgbClr val="404040"/>
                </a:solidFill>
                <a:latin typeface="Times New Roman"/>
                <a:ea typeface="微软雅黑"/>
                <a:cs typeface="Times New Roman"/>
              </a:rPr>
              <a:t>。</a:t>
            </a:r>
            <a:endParaRPr lang="zh-CN" altLang="zh-CN" sz="1050" kern="100" dirty="0">
              <a:solidFill>
                <a:prstClr val="black"/>
              </a:solidFill>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8</a:t>
            </a:r>
            <a:endParaRPr lang="zh-CN" altLang="en-US" dirty="0"/>
          </a:p>
        </p:txBody>
      </p:sp>
      <p:sp>
        <p:nvSpPr>
          <p:cNvPr id="23" name="TextBox 22">
            <a:hlinkClick r:id="rId10" action="ppaction://hlinksldjump"/>
          </p:cNvPr>
          <p:cNvSpPr txBox="1"/>
          <p:nvPr/>
        </p:nvSpPr>
        <p:spPr>
          <a:xfrm>
            <a:off x="97519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013780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886" y="1906007"/>
            <a:ext cx="11609818" cy="332398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末段连用三个</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也许</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有什么作用？</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本题考查把握语句中的关键词语的作用的能力，</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也许</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有猜测的意味，通过语境把握作者对贝多芬情感世界的猜测</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连用三个</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也许</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，试图揭示贝多芬和他相爱的人婚姻失败的缘由，模糊而准确的语言，透露出作者的惋惜与遗憾之情</a:t>
            </a:r>
            <a:r>
              <a:rPr lang="zh-CN" altLang="zh-CN" sz="2800" kern="100" dirty="0" smtClean="0">
                <a:solidFill>
                  <a:srgbClr val="404040"/>
                </a:solidFill>
                <a:latin typeface="Times New Roman"/>
                <a:ea typeface="微软雅黑"/>
                <a:cs typeface="Times New Roman"/>
              </a:rPr>
              <a:t>。</a:t>
            </a:r>
            <a:endParaRPr lang="zh-CN" altLang="zh-CN" sz="1050" kern="100" dirty="0">
              <a:solidFill>
                <a:prstClr val="black"/>
              </a:solidFill>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59426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542" y="1053530"/>
            <a:ext cx="11843175" cy="4616648"/>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二、课外拓展</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阅读下面的文字，完成</a:t>
            </a: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13</a:t>
            </a:r>
            <a:r>
              <a:rPr lang="zh-CN" altLang="zh-CN" sz="2800" kern="100" dirty="0">
                <a:solidFill>
                  <a:srgbClr val="404040"/>
                </a:solidFill>
                <a:latin typeface="Times New Roman"/>
                <a:ea typeface="微软雅黑"/>
                <a:cs typeface="Times New Roman"/>
              </a:rPr>
              <a:t>题。</a:t>
            </a:r>
            <a:endParaRPr lang="zh-CN" altLang="zh-CN" sz="1050" kern="100" dirty="0">
              <a:latin typeface="宋体"/>
              <a:cs typeface="Courier New"/>
            </a:endParaRPr>
          </a:p>
          <a:p>
            <a:pPr algn="ctr">
              <a:lnSpc>
                <a:spcPct val="150000"/>
              </a:lnSpc>
              <a:spcAft>
                <a:spcPts val="0"/>
              </a:spcAft>
            </a:pPr>
            <a:r>
              <a:rPr lang="zh-CN" altLang="zh-CN" sz="2800" kern="100" dirty="0">
                <a:solidFill>
                  <a:srgbClr val="404040"/>
                </a:solidFill>
                <a:latin typeface="Times New Roman"/>
                <a:ea typeface="微软雅黑"/>
                <a:cs typeface="Times New Roman"/>
              </a:rPr>
              <a:t>贝多芬：一个巨人</a:t>
            </a:r>
            <a:endParaRPr lang="zh-CN" altLang="zh-CN" sz="1050" kern="100" dirty="0">
              <a:latin typeface="宋体"/>
              <a:cs typeface="Courier New"/>
            </a:endParaRPr>
          </a:p>
          <a:p>
            <a:pPr algn="ctr">
              <a:lnSpc>
                <a:spcPct val="150000"/>
              </a:lnSpc>
              <a:spcAft>
                <a:spcPts val="0"/>
              </a:spcAft>
            </a:pPr>
            <a:r>
              <a:rPr lang="zh-CN" altLang="zh-CN" sz="2800" kern="100" dirty="0">
                <a:solidFill>
                  <a:srgbClr val="404040"/>
                </a:solidFill>
                <a:latin typeface="Times New Roman"/>
                <a:ea typeface="微软雅黑"/>
                <a:cs typeface="Times New Roman"/>
              </a:rPr>
              <a:t>何　为</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客人</a:t>
            </a:r>
            <a:r>
              <a:rPr lang="zh-CN" altLang="zh-CN" sz="2800" kern="100" dirty="0">
                <a:solidFill>
                  <a:srgbClr val="404040"/>
                </a:solidFill>
                <a:latin typeface="Times New Roman"/>
                <a:ea typeface="微软雅黑"/>
                <a:cs typeface="Times New Roman"/>
              </a:rPr>
              <a:t>敲开了贝多芬家的门。</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宋体"/>
                <a:ea typeface="微软雅黑"/>
                <a:cs typeface="Times New Roman"/>
              </a:rPr>
              <a:t>    “</a:t>
            </a:r>
            <a:r>
              <a:rPr lang="zh-CN" altLang="zh-CN" sz="2800" kern="100" dirty="0">
                <a:solidFill>
                  <a:srgbClr val="404040"/>
                </a:solidFill>
                <a:latin typeface="Times New Roman"/>
                <a:ea typeface="微软雅黑"/>
                <a:cs typeface="Times New Roman"/>
              </a:rPr>
              <a:t>他不肯接见你的，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女佣站在门槛上为难地说，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他任谁都不肯接见。他厌恶别人去打扰他，他要的是孤独和安静</a:t>
            </a:r>
            <a:r>
              <a:rPr lang="en-US" altLang="zh-CN" sz="2800" kern="100" dirty="0">
                <a:solidFill>
                  <a:srgbClr val="404040"/>
                </a:solidFill>
                <a:latin typeface="宋体"/>
                <a:ea typeface="微软雅黑"/>
                <a:cs typeface="Times New Roman"/>
              </a:rPr>
              <a:t>……”</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71114339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3929" y="1197546"/>
            <a:ext cx="11843175" cy="4968335"/>
          </a:xfrm>
          <a:prstGeom prst="rect">
            <a:avLst/>
          </a:prstGeom>
          <a:noFill/>
        </p:spPr>
        <p:txBody>
          <a:bodyPr wrap="square" rtlCol="0">
            <a:spAutoFit/>
          </a:bodyPr>
          <a:lstStyle/>
          <a:p>
            <a:pPr algn="just">
              <a:lnSpc>
                <a:spcPct val="135000"/>
              </a:lnSpc>
              <a:spcAft>
                <a:spcPts val="0"/>
              </a:spcAft>
            </a:pP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但是</a:t>
            </a:r>
            <a:r>
              <a:rPr lang="zh-CN" altLang="zh-CN" sz="2600" kern="100" dirty="0">
                <a:solidFill>
                  <a:srgbClr val="404040"/>
                </a:solidFill>
                <a:latin typeface="Times New Roman"/>
                <a:ea typeface="微软雅黑"/>
                <a:cs typeface="Times New Roman"/>
              </a:rPr>
              <a:t>这个好心肠的女人经不住客人的苦苦要求，捏弄着她的围裙答应去试试看。</a:t>
            </a:r>
            <a:endParaRPr lang="zh-CN" altLang="zh-CN" sz="2600" kern="100" dirty="0">
              <a:latin typeface="宋体"/>
              <a:cs typeface="Courier New"/>
            </a:endParaRPr>
          </a:p>
          <a:p>
            <a:pPr algn="just">
              <a:lnSpc>
                <a:spcPct val="135000"/>
              </a:lnSpc>
              <a:spcAft>
                <a:spcPts val="0"/>
              </a:spcAft>
            </a:pPr>
            <a:r>
              <a:rPr lang="en-US" altLang="zh-CN" sz="2600" kern="100" dirty="0" smtClean="0">
                <a:solidFill>
                  <a:srgbClr val="404040"/>
                </a:solidFill>
                <a:latin typeface="Times New Roman"/>
                <a:ea typeface="微软雅黑"/>
                <a:cs typeface="Times New Roman"/>
              </a:rPr>
              <a:t>         </a:t>
            </a:r>
            <a:r>
              <a:rPr lang="zh-CN" altLang="zh-CN" sz="2600" kern="100" dirty="0" smtClean="0">
                <a:solidFill>
                  <a:srgbClr val="404040"/>
                </a:solidFill>
                <a:latin typeface="Times New Roman"/>
                <a:ea typeface="微软雅黑"/>
                <a:cs typeface="Times New Roman"/>
              </a:rPr>
              <a:t>她</a:t>
            </a:r>
            <a:r>
              <a:rPr lang="zh-CN" altLang="zh-CN" sz="2600" kern="100" dirty="0">
                <a:solidFill>
                  <a:srgbClr val="404040"/>
                </a:solidFill>
                <a:latin typeface="Times New Roman"/>
                <a:ea typeface="微软雅黑"/>
                <a:cs typeface="Times New Roman"/>
              </a:rPr>
              <a:t>带领来客到贝多芬工作的屋子，在那里最惹人注目的是两只对放的大钢琴。女佣在一旁指着说：</a:t>
            </a:r>
            <a:r>
              <a:rPr lang="en-US" altLang="zh-CN" sz="2600" kern="100" dirty="0">
                <a:solidFill>
                  <a:srgbClr val="404040"/>
                </a:solidFill>
                <a:latin typeface="宋体"/>
                <a:ea typeface="微软雅黑"/>
                <a:cs typeface="Times New Roman"/>
              </a:rPr>
              <a:t>“</a:t>
            </a:r>
            <a:r>
              <a:rPr lang="zh-CN" altLang="zh-CN" sz="2600" kern="100" dirty="0">
                <a:solidFill>
                  <a:srgbClr val="404040"/>
                </a:solidFill>
                <a:latin typeface="Times New Roman"/>
                <a:ea typeface="微软雅黑"/>
                <a:cs typeface="Times New Roman"/>
              </a:rPr>
              <a:t>在这只钢琴上他工作，在那只琴上经常弹奏。别以为这房间杂乱无章，我曾经想收拾一下，后来发觉那是徒然的。他不喜欢我整理房间，就算整理好了，两分钟内就会弄得零乱不堪。过去那一边是他的厨房，他自己做东西吃，吃得这样简单随便，也不让我帮他一点忙。可怜他几乎完全聋了，又常常不舒服，什么声音他都听不清楚，看着真教人难受，还有他那个流氓一样的侄子，一天到晚来麻烦他。</a:t>
            </a:r>
            <a:r>
              <a:rPr lang="en-US" altLang="zh-CN" sz="2600" kern="100" dirty="0">
                <a:solidFill>
                  <a:srgbClr val="404040"/>
                </a:solidFill>
                <a:latin typeface="Times New Roman"/>
                <a:ea typeface="微软雅黑"/>
                <a:cs typeface="Courier New"/>
              </a:rPr>
              <a:t>——</a:t>
            </a:r>
            <a:r>
              <a:rPr lang="zh-CN" altLang="zh-CN" sz="2600" kern="100" dirty="0">
                <a:solidFill>
                  <a:srgbClr val="404040"/>
                </a:solidFill>
                <a:latin typeface="Times New Roman"/>
                <a:ea typeface="微软雅黑"/>
                <a:cs typeface="Times New Roman"/>
              </a:rPr>
              <a:t>瞧，他下来了，我希望他不会责怪我。</a:t>
            </a:r>
            <a:r>
              <a:rPr lang="en-US" altLang="zh-CN" sz="2600" kern="100" dirty="0">
                <a:solidFill>
                  <a:srgbClr val="404040"/>
                </a:solidFill>
                <a:latin typeface="宋体"/>
                <a:ea typeface="微软雅黑"/>
                <a:cs typeface="Times New Roman"/>
              </a:rPr>
              <a:t>”</a:t>
            </a:r>
            <a:endParaRPr lang="zh-CN" altLang="zh-CN" sz="260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3407803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46995" y="695878"/>
            <a:ext cx="11680859" cy="5262979"/>
          </a:xfrm>
          <a:prstGeom prst="rect">
            <a:avLst/>
          </a:prstGeom>
          <a:noFill/>
        </p:spPr>
        <p:txBody>
          <a:bodyPr wrap="square" rtlCol="0">
            <a:spAutoFit/>
          </a:bodyPr>
          <a:lstStyle/>
          <a:p>
            <a:pPr algn="just">
              <a:lnSpc>
                <a:spcPct val="150000"/>
              </a:lnSpc>
              <a:spcAft>
                <a:spcPts val="0"/>
              </a:spcAft>
            </a:pPr>
            <a:r>
              <a:rPr lang="en-US" altLang="zh-CN" sz="2800" kern="100" dirty="0" smtClean="0">
                <a:solidFill>
                  <a:schemeClr val="tx1">
                    <a:lumMod val="75000"/>
                    <a:lumOff val="25000"/>
                  </a:schemeClr>
                </a:solidFill>
                <a:latin typeface="Times New Roman"/>
                <a:ea typeface="微软雅黑"/>
                <a:cs typeface="Times New Roman"/>
              </a:rPr>
              <a:t>        </a:t>
            </a:r>
            <a:r>
              <a:rPr lang="zh-CN" altLang="zh-CN" sz="2800" kern="100" dirty="0" smtClean="0">
                <a:solidFill>
                  <a:schemeClr val="tx1">
                    <a:lumMod val="75000"/>
                    <a:lumOff val="25000"/>
                  </a:schemeClr>
                </a:solidFill>
                <a:latin typeface="Times New Roman"/>
                <a:ea typeface="微软雅黑"/>
                <a:cs typeface="Times New Roman"/>
              </a:rPr>
              <a:t>屈</a:t>
            </a:r>
            <a:r>
              <a:rPr lang="zh-CN" altLang="zh-CN" sz="2800" kern="100" dirty="0">
                <a:solidFill>
                  <a:schemeClr val="tx1">
                    <a:lumMod val="75000"/>
                    <a:lumOff val="25000"/>
                  </a:schemeClr>
                </a:solidFill>
                <a:latin typeface="Times New Roman"/>
                <a:ea typeface="微软雅黑"/>
                <a:cs typeface="Times New Roman"/>
              </a:rPr>
              <a:t>与伸是互相作用的，因为它们的作用才促人进步。举一小例：假如有一只虫儿，它必须先缩紧身子，然后再伸长身子，这样才能向前。但如果它只是缩紧身子，藏起头来，那么不难想象，它永远不可能前进。虽然省了力气，可这省下来的东西又有什么意义呢？如果它一味地伸长身子，不肯轻微地放松一点，那么也不难想象，用不了多久它就会力尽身亡。正所谓强弩之末太强则折的实例，这样做虽有一时豪壮，但顾后一望，后脚仍在起点，这一丝豪壮也属虚无。不难想象，如果一动不动，不屈不伸，也是在徒糜光阴，耗折生命。这对于想前进这个目的，都无一点帮助。</a:t>
            </a:r>
            <a:endParaRPr lang="zh-CN" altLang="zh-CN" sz="1050" kern="100" dirty="0">
              <a:solidFill>
                <a:schemeClr val="tx1">
                  <a:lumMod val="75000"/>
                  <a:lumOff val="25000"/>
                </a:schemeClr>
              </a:solidFill>
              <a:effectLst/>
              <a:latin typeface="宋体"/>
              <a:cs typeface="Courier New"/>
            </a:endParaRPr>
          </a:p>
        </p:txBody>
      </p:sp>
    </p:spTree>
    <p:extLst>
      <p:ext uri="{BB962C8B-B14F-4D97-AF65-F5344CB8AC3E}">
        <p14:creationId xmlns:p14="http://schemas.microsoft.com/office/powerpoint/2010/main" val="111926986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405434"/>
            <a:ext cx="11725916" cy="461664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沉重</a:t>
            </a:r>
            <a:r>
              <a:rPr lang="zh-CN" altLang="zh-CN" sz="2800" kern="100" dirty="0">
                <a:solidFill>
                  <a:srgbClr val="404040"/>
                </a:solidFill>
                <a:latin typeface="Times New Roman"/>
                <a:ea typeface="微软雅黑"/>
                <a:cs typeface="Times New Roman"/>
              </a:rPr>
              <a:t>的脚步声踏在楼梯上清晰可闻。到第二层的时候，他稍稍停留，随后他走进门来了。一个躯体五尺左右的人，两肩极宽阔，仿佛要挑起整个生命的重荷及命运的担子，而他给人明显的印象就是他能担负得起。</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这一天</a:t>
            </a:r>
            <a:r>
              <a:rPr lang="zh-CN" altLang="zh-CN" sz="2800" kern="100" dirty="0">
                <a:solidFill>
                  <a:srgbClr val="404040"/>
                </a:solidFill>
                <a:latin typeface="Times New Roman"/>
                <a:ea typeface="微软雅黑"/>
                <a:cs typeface="Times New Roman"/>
              </a:rPr>
              <a:t>他身上的衣服是淡蓝色的，胸前的纽扣作黄色，里面一件纯白的背心，所有这些看上去都已经显得十分陈旧，甚至是不整洁的。上衣的背后似乎还拖着什么东西，据女佣解释，那拖在衣服后面的是一具助听器，可是早已失去效用了。</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37071029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269554"/>
            <a:ext cx="11725916" cy="461664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他</a:t>
            </a:r>
            <a:r>
              <a:rPr lang="zh-CN" altLang="zh-CN" sz="2800" kern="100" dirty="0">
                <a:solidFill>
                  <a:srgbClr val="404040"/>
                </a:solidFill>
                <a:latin typeface="Times New Roman"/>
                <a:ea typeface="微软雅黑"/>
                <a:cs typeface="Times New Roman"/>
              </a:rPr>
              <a:t>无视于屋内的人，一径走向那只巨熊一样蹲伏着的大钢琴旁边，于是习惯地坐下来，拿起一管笔，人们可以看见他那只有力的大手。</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客人</a:t>
            </a:r>
            <a:r>
              <a:rPr lang="zh-CN" altLang="zh-CN" sz="2800" kern="100" dirty="0">
                <a:solidFill>
                  <a:srgbClr val="404040"/>
                </a:solidFill>
                <a:latin typeface="Times New Roman"/>
                <a:ea typeface="微软雅黑"/>
                <a:cs typeface="Times New Roman"/>
              </a:rPr>
              <a:t>带着好像敬畏又好像怜惜的神情，默不做声地望着他。他的脸上呈现出一个悲剧。一张涵蓄了许多愁苦和力量的脸。火一样蓬勃的头发，盖在他的头上，好像有生以来从未梳栉过。深邃的眼睛略带灰色，有一种凝重不可逼视的光；长而笨重的鼻子下一张紧闭的嘴，衬着略带方形的下颌，整个描绘出坚韧无比的生的意志。</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03065529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475700"/>
            <a:ext cx="11725916" cy="397031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女佣</a:t>
            </a:r>
            <a:r>
              <a:rPr lang="zh-CN" altLang="zh-CN" sz="2800" kern="100" dirty="0">
                <a:solidFill>
                  <a:srgbClr val="404040"/>
                </a:solidFill>
                <a:latin typeface="Times New Roman"/>
                <a:ea typeface="微软雅黑"/>
                <a:cs typeface="Times New Roman"/>
              </a:rPr>
              <a:t>略一踌躇后，走上前去引起他的注意，可是他的表情是不耐烦的。</a:t>
            </a:r>
            <a:endParaRPr lang="zh-CN" altLang="zh-CN" sz="2800" kern="100" dirty="0">
              <a:latin typeface="宋体"/>
              <a:cs typeface="Courier New"/>
            </a:endParaRPr>
          </a:p>
          <a:p>
            <a:pPr algn="just">
              <a:lnSpc>
                <a:spcPct val="150000"/>
              </a:lnSpc>
              <a:spcAft>
                <a:spcPts val="0"/>
              </a:spcAft>
            </a:pPr>
            <a:r>
              <a:rPr lang="en-US" altLang="zh-CN" sz="2800" kern="100" dirty="0" smtClean="0">
                <a:solidFill>
                  <a:srgbClr val="404040"/>
                </a:solidFill>
                <a:latin typeface="宋体"/>
                <a:ea typeface="微软雅黑"/>
                <a:cs typeface="Times New Roman"/>
              </a:rPr>
              <a:t>    “</a:t>
            </a:r>
            <a:r>
              <a:rPr lang="zh-CN" altLang="zh-CN" sz="2800" kern="100" dirty="0">
                <a:solidFill>
                  <a:srgbClr val="404040"/>
                </a:solidFill>
                <a:latin typeface="Times New Roman"/>
                <a:ea typeface="微软雅黑"/>
                <a:cs typeface="Times New Roman"/>
              </a:rPr>
              <a:t>什么？又是怎么了？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他大声说。接下去倒像在自言自语：</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倒霉，今天！哦，今天我碰到的那些孩子，对我嘲笑，捉弄我，模仿我的样子。</a:t>
            </a:r>
            <a:r>
              <a:rPr lang="en-US" altLang="zh-CN" sz="2800" kern="100" dirty="0">
                <a:solidFill>
                  <a:srgbClr val="404040"/>
                </a:solidFill>
                <a:latin typeface="宋体"/>
                <a:ea typeface="微软雅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女佣</a:t>
            </a:r>
            <a:r>
              <a:rPr lang="zh-CN" altLang="zh-CN" sz="2800" kern="100" dirty="0">
                <a:solidFill>
                  <a:srgbClr val="404040"/>
                </a:solidFill>
                <a:latin typeface="Times New Roman"/>
                <a:ea typeface="微软雅黑"/>
                <a:cs typeface="Times New Roman"/>
              </a:rPr>
              <a:t>向客人指了指。</a:t>
            </a:r>
            <a:endParaRPr lang="zh-CN" altLang="zh-CN" sz="280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贝多芬</a:t>
            </a:r>
            <a:r>
              <a:rPr lang="zh-CN" altLang="zh-CN" sz="2800" kern="100" dirty="0">
                <a:solidFill>
                  <a:srgbClr val="404040"/>
                </a:solidFill>
                <a:latin typeface="Times New Roman"/>
                <a:ea typeface="微软雅黑"/>
                <a:cs typeface="Times New Roman"/>
              </a:rPr>
              <a:t>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谁？那是谁？</a:t>
            </a:r>
            <a:r>
              <a:rPr lang="en-US" altLang="zh-CN" sz="2800" kern="100" dirty="0" smtClean="0">
                <a:solidFill>
                  <a:srgbClr val="404040"/>
                </a:solidFill>
                <a:latin typeface="宋体"/>
                <a:ea typeface="微软雅黑"/>
                <a:cs typeface="Times New Roman"/>
              </a:rPr>
              <a:t>”</a:t>
            </a: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他</a:t>
            </a:r>
            <a:r>
              <a:rPr lang="zh-CN" altLang="zh-CN" sz="2800" kern="100" dirty="0">
                <a:solidFill>
                  <a:srgbClr val="404040"/>
                </a:solidFill>
                <a:latin typeface="Times New Roman"/>
                <a:ea typeface="微软雅黑"/>
                <a:cs typeface="Times New Roman"/>
              </a:rPr>
              <a:t>又粗着嗓子喊：</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你们说的声音大些，我是个聋子！</a:t>
            </a:r>
            <a:r>
              <a:rPr lang="en-US" altLang="zh-CN" sz="2800" kern="100" dirty="0" smtClean="0">
                <a:solidFill>
                  <a:srgbClr val="404040"/>
                </a:solidFill>
                <a:latin typeface="宋体"/>
                <a:ea typeface="微软雅黑"/>
                <a:cs typeface="Times New Roman"/>
              </a:rPr>
              <a:t>”</a:t>
            </a:r>
            <a:endParaRPr lang="zh-CN" altLang="zh-CN" sz="2800" kern="100" dirty="0">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46076754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477442"/>
            <a:ext cx="11725916" cy="461664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客人</a:t>
            </a:r>
            <a:r>
              <a:rPr lang="zh-CN" altLang="zh-CN" sz="2800" kern="100" dirty="0">
                <a:solidFill>
                  <a:srgbClr val="404040"/>
                </a:solidFill>
                <a:latin typeface="Times New Roman"/>
                <a:ea typeface="微软雅黑"/>
                <a:cs typeface="Times New Roman"/>
              </a:rPr>
              <a:t>小心翼翼递过去一张字条。贝多芬戴上眼镜，专注地凝望了一会，</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好，你们</a:t>
            </a:r>
            <a:r>
              <a:rPr lang="zh-CN" altLang="zh-CN" sz="2800" u="sng" kern="100" dirty="0">
                <a:solidFill>
                  <a:srgbClr val="404040"/>
                </a:solidFill>
                <a:latin typeface="Times New Roman"/>
                <a:ea typeface="微软雅黑"/>
                <a:cs typeface="Times New Roman"/>
              </a:rPr>
              <a:t>竟敢到兽穴里来抓老狮的毛</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他说，虽然严肃，但脸上浮现善良的微笑，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你们很勇敢</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可是你们不容易了解我，也很难使我听懂你们的话。过来坐在我旁边，你们知道我听不见的。</a:t>
            </a:r>
            <a:r>
              <a:rPr lang="en-US" altLang="zh-CN" sz="2800" kern="100" dirty="0">
                <a:solidFill>
                  <a:srgbClr val="404040"/>
                </a:solidFill>
                <a:latin typeface="宋体"/>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他</a:t>
            </a:r>
            <a:r>
              <a:rPr lang="zh-CN" altLang="zh-CN" sz="2800" kern="100" dirty="0">
                <a:solidFill>
                  <a:srgbClr val="404040"/>
                </a:solidFill>
                <a:latin typeface="Times New Roman"/>
                <a:ea typeface="微软雅黑"/>
                <a:cs typeface="Times New Roman"/>
              </a:rPr>
              <a:t>敲敲自己的耳朵，随手拿过来一张纸一支铅笔给客人。</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客人</a:t>
            </a:r>
            <a:r>
              <a:rPr lang="zh-CN" altLang="zh-CN" sz="2800" kern="100" dirty="0">
                <a:solidFill>
                  <a:srgbClr val="404040"/>
                </a:solidFill>
                <a:latin typeface="Times New Roman"/>
                <a:ea typeface="微软雅黑"/>
                <a:cs typeface="Times New Roman"/>
              </a:rPr>
              <a:t>在纸上写道：</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我们要知道你的生平，把你的消息带给万千大众，使他们了解你真实的好灵魂。</a:t>
            </a:r>
            <a:r>
              <a:rPr lang="en-US" altLang="zh-CN" sz="2800" kern="100" dirty="0">
                <a:solidFill>
                  <a:srgbClr val="404040"/>
                </a:solidFill>
                <a:latin typeface="宋体"/>
                <a:ea typeface="微软雅黑"/>
                <a:cs typeface="Times New Roman"/>
              </a:rPr>
              <a:t>”</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66387680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413570"/>
            <a:ext cx="11725916" cy="461664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看</a:t>
            </a:r>
            <a:r>
              <a:rPr lang="zh-CN" altLang="zh-CN" sz="2800" kern="100" dirty="0">
                <a:solidFill>
                  <a:srgbClr val="404040"/>
                </a:solidFill>
                <a:latin typeface="Times New Roman"/>
                <a:ea typeface="微软雅黑"/>
                <a:cs typeface="Times New Roman"/>
              </a:rPr>
              <a:t>了这几句话，</a:t>
            </a:r>
            <a:r>
              <a:rPr lang="zh-CN" altLang="zh-CN" sz="2800" u="sng" kern="100" dirty="0">
                <a:solidFill>
                  <a:srgbClr val="404040"/>
                </a:solidFill>
                <a:latin typeface="Times New Roman"/>
                <a:ea typeface="微软雅黑"/>
                <a:cs typeface="Times New Roman"/>
              </a:rPr>
              <a:t>一滴泪在大音乐家眼里闪光</a:t>
            </a:r>
            <a:r>
              <a:rPr lang="zh-CN" altLang="zh-CN" sz="2800" kern="100" dirty="0">
                <a:solidFill>
                  <a:srgbClr val="404040"/>
                </a:solidFill>
                <a:latin typeface="Times New Roman"/>
                <a:ea typeface="微软雅黑"/>
                <a:cs typeface="Times New Roman"/>
              </a:rPr>
              <a:t>。他喃喃地如同独语：</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我的好灵魂！人家都当我是个厌世者，你们怎么会想到这个！在这里我孤零地坐着，写我的音符</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我将永远听不见音乐，但是在我心里发出的回响，较任何乐器上演奏的都美，我有时不免叹息，我真软弱</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一个音乐家最大的悲剧是丧失了听觉。</a:t>
            </a:r>
            <a:r>
              <a:rPr lang="en-US" altLang="zh-CN" sz="2800" kern="100" dirty="0">
                <a:solidFill>
                  <a:srgbClr val="404040"/>
                </a:solidFill>
                <a:latin typeface="宋体"/>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贝多芬</a:t>
            </a:r>
            <a:r>
              <a:rPr lang="zh-CN" altLang="zh-CN" sz="2800" kern="100" dirty="0">
                <a:solidFill>
                  <a:srgbClr val="404040"/>
                </a:solidFill>
                <a:latin typeface="Times New Roman"/>
                <a:ea typeface="微软雅黑"/>
                <a:cs typeface="Times New Roman"/>
              </a:rPr>
              <a:t>神往地说：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一个人到田野去，有时候我想一株树也比一个人好</a:t>
            </a:r>
            <a:r>
              <a:rPr lang="en-US" altLang="zh-CN" sz="2800" kern="100" dirty="0" smtClean="0">
                <a:solidFill>
                  <a:srgbClr val="404040"/>
                </a:solidFill>
                <a:latin typeface="宋体"/>
                <a:ea typeface="微软雅黑"/>
                <a:cs typeface="Times New Roman"/>
              </a:rPr>
              <a:t>……”</a:t>
            </a:r>
            <a:endParaRPr lang="zh-CN" altLang="zh-CN" sz="1050" kern="100" dirty="0">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10463689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477442"/>
            <a:ext cx="11725916" cy="461664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他</a:t>
            </a:r>
            <a:r>
              <a:rPr lang="zh-CN" altLang="zh-CN" sz="2800" kern="100" dirty="0">
                <a:solidFill>
                  <a:srgbClr val="404040"/>
                </a:solidFill>
                <a:latin typeface="Times New Roman"/>
                <a:ea typeface="微软雅黑"/>
                <a:cs typeface="Times New Roman"/>
              </a:rPr>
              <a:t>接着说：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你可能想到我</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一座峰岭已倒落了的火山，头颅在熔岩内燃烧，拼命巴望挣扎出来。</a:t>
            </a:r>
            <a:r>
              <a:rPr lang="en-US" altLang="zh-CN" sz="2800" kern="100" dirty="0">
                <a:solidFill>
                  <a:srgbClr val="404040"/>
                </a:solidFill>
                <a:latin typeface="宋体"/>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贝多芬</a:t>
            </a:r>
            <a:r>
              <a:rPr lang="zh-CN" altLang="zh-CN" sz="2800" kern="100" dirty="0">
                <a:solidFill>
                  <a:srgbClr val="404040"/>
                </a:solidFill>
                <a:latin typeface="Times New Roman"/>
                <a:ea typeface="微软雅黑"/>
                <a:cs typeface="Times New Roman"/>
              </a:rPr>
              <a:t>激动而又沉郁的情绪深深感染了来访者，客人不断写下笔记。</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命运</a:t>
            </a:r>
            <a:r>
              <a:rPr lang="zh-CN" altLang="zh-CN" sz="2800" kern="100" dirty="0">
                <a:solidFill>
                  <a:srgbClr val="404040"/>
                </a:solidFill>
                <a:latin typeface="Times New Roman"/>
                <a:ea typeface="微软雅黑"/>
                <a:cs typeface="Times New Roman"/>
              </a:rPr>
              <a:t>加在贝多芬身上的不幸是将他灵魂锁闭在磐石一样密不通风的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耳聋</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之中。这犹如一座永无天日的幽囚的小室，牢牢地困住了他。不过反过来在另一方面，</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聋</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虽然带来了无可比拟的不幸和烦忧，却也带来了与人世的喧嚣所隔绝的安静。</a:t>
            </a:r>
            <a:r>
              <a:rPr lang="zh-CN" altLang="zh-CN" sz="2800" u="sng" kern="100" dirty="0">
                <a:solidFill>
                  <a:srgbClr val="404040"/>
                </a:solidFill>
                <a:latin typeface="Times New Roman"/>
                <a:ea typeface="微软雅黑"/>
                <a:cs typeface="Times New Roman"/>
              </a:rPr>
              <a:t>他诚然孤独，可是有</a:t>
            </a:r>
            <a:r>
              <a:rPr lang="en-US" altLang="zh-CN" sz="2800" u="sng" kern="100" dirty="0">
                <a:solidFill>
                  <a:srgbClr val="404040"/>
                </a:solidFill>
                <a:latin typeface="宋体"/>
                <a:ea typeface="微软雅黑"/>
                <a:cs typeface="Times New Roman"/>
              </a:rPr>
              <a:t>“</a:t>
            </a:r>
            <a:r>
              <a:rPr lang="zh-CN" altLang="zh-CN" sz="2800" u="sng" kern="100" dirty="0">
                <a:solidFill>
                  <a:srgbClr val="404040"/>
                </a:solidFill>
                <a:latin typeface="Times New Roman"/>
                <a:ea typeface="微软雅黑"/>
                <a:cs typeface="Times New Roman"/>
              </a:rPr>
              <a:t>永恒</a:t>
            </a:r>
            <a:r>
              <a:rPr lang="en-US" altLang="zh-CN" sz="2800" u="sng" kern="100" dirty="0">
                <a:solidFill>
                  <a:srgbClr val="404040"/>
                </a:solidFill>
                <a:latin typeface="宋体"/>
                <a:ea typeface="微软雅黑"/>
                <a:cs typeface="Times New Roman"/>
              </a:rPr>
              <a:t>”</a:t>
            </a:r>
            <a:r>
              <a:rPr lang="zh-CN" altLang="zh-CN" sz="2800" u="sng" kern="100" dirty="0">
                <a:solidFill>
                  <a:srgbClr val="404040"/>
                </a:solidFill>
                <a:latin typeface="Times New Roman"/>
                <a:ea typeface="微软雅黑"/>
                <a:cs typeface="Times New Roman"/>
              </a:rPr>
              <a:t>为伴。</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5625383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1261418"/>
            <a:ext cx="11725916" cy="461664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贝多芬</a:t>
            </a:r>
            <a:r>
              <a:rPr lang="zh-CN" altLang="zh-CN" sz="2800" kern="100" dirty="0">
                <a:solidFill>
                  <a:srgbClr val="404040"/>
                </a:solidFill>
                <a:latin typeface="Times New Roman"/>
                <a:ea typeface="微软雅黑"/>
                <a:cs typeface="Times New Roman"/>
              </a:rPr>
              <a:t>留客人在他屋子里吃简便的晚餐。在晚餐桌上说起他往昔的许多故事，包括他在童年时跟海登和巴哈学习时的生活，包括他为了糊口指挥乡村音乐队的生活。贝多芬还向他的客人叙述自己最后一次出席指挥音乐会</a:t>
            </a:r>
            <a:r>
              <a:rPr lang="en-US" altLang="zh-CN" sz="2800" kern="100" dirty="0">
                <a:solidFill>
                  <a:srgbClr val="404040"/>
                </a:solidFill>
                <a:latin typeface="宋体"/>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他</a:t>
            </a:r>
            <a:r>
              <a:rPr lang="zh-CN" altLang="zh-CN" sz="2800" kern="100" dirty="0">
                <a:solidFill>
                  <a:srgbClr val="404040"/>
                </a:solidFill>
                <a:latin typeface="Times New Roman"/>
                <a:ea typeface="微软雅黑"/>
                <a:cs typeface="Times New Roman"/>
              </a:rPr>
              <a:t>对客人大声说：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听我心里的音乐！你不知道我心里的感觉！一个乐队只能奏出我在一分钟里希望写出的音乐！</a:t>
            </a:r>
            <a:r>
              <a:rPr lang="en-US" altLang="zh-CN" sz="2800" kern="100" dirty="0">
                <a:solidFill>
                  <a:srgbClr val="404040"/>
                </a:solidFill>
                <a:latin typeface="宋体"/>
                <a:ea typeface="微软雅黑"/>
                <a:cs typeface="Times New Roman"/>
              </a:rPr>
              <a:t>”</a:t>
            </a:r>
            <a:endParaRPr lang="zh-CN" altLang="zh-CN" sz="1050" kern="100" dirty="0">
              <a:latin typeface="宋体"/>
              <a:cs typeface="Courier New"/>
            </a:endParaRPr>
          </a:p>
          <a:p>
            <a:pPr algn="r">
              <a:lnSpc>
                <a:spcPct val="150000"/>
              </a:lnSpc>
              <a:spcAft>
                <a:spcPts val="0"/>
              </a:spcAft>
            </a:pP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选自《文艺春秋副刊》，</a:t>
            </a:r>
            <a:r>
              <a:rPr lang="en-US" altLang="zh-CN" sz="2800" kern="100" dirty="0">
                <a:solidFill>
                  <a:srgbClr val="404040"/>
                </a:solidFill>
                <a:latin typeface="Times New Roman"/>
                <a:ea typeface="微软雅黑"/>
                <a:cs typeface="Courier New"/>
              </a:rPr>
              <a:t>1947</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15</a:t>
            </a:r>
            <a:r>
              <a:rPr lang="zh-CN" altLang="zh-CN" sz="2800" kern="100" dirty="0" smtClean="0">
                <a:solidFill>
                  <a:srgbClr val="404040"/>
                </a:solidFill>
                <a:latin typeface="Times New Roman"/>
                <a:ea typeface="微软雅黑"/>
                <a:cs typeface="Times New Roman"/>
              </a:rPr>
              <a:t>日第</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卷第</a:t>
            </a: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期，略有改动</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20842112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475700"/>
            <a:ext cx="11609818" cy="397031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贝多芬把客人的来访称为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竟敢到兽穴里来抓老狮的毛</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，是什么原因？</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应从喻体中的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兽穴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老狮</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明确含义，再从前面作者对他的肖像描写了解他在众人心目中的形象</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他知道别人把他视为难以接近、难以了解的怪人，厌恶别人打扰；了解到客人来访的意图后，他感到欣慰，语带幽默</a:t>
            </a:r>
            <a:r>
              <a:rPr lang="zh-CN" altLang="zh-CN" sz="2800" kern="100" dirty="0" smtClean="0">
                <a:solidFill>
                  <a:srgbClr val="404040"/>
                </a:solidFill>
                <a:latin typeface="Times New Roman"/>
                <a:ea typeface="微软雅黑"/>
                <a:cs typeface="Times New Roman"/>
              </a:rPr>
              <a:t>。</a:t>
            </a:r>
            <a:endParaRPr lang="zh-CN" altLang="zh-CN" sz="1050" kern="100" dirty="0">
              <a:solidFill>
                <a:prstClr val="black"/>
              </a:solidFill>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795520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269554"/>
            <a:ext cx="11609818" cy="461664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11.</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一滴泪在大音乐家眼里闪光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，贝多芬被感动了。他的态度与心理发生了变化。造成这一变化的原因是什么？</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世俗人对贝多芬的不了解可以从他的一些言行举止、肖像和侧面描写体现出来</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贝多芬了解到客人并不像一般人那样把他看作一个厌世者，而是认为他有着</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真实的好灵魂</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，并准备把他</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生平、消息、真实的好灵魂</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介绍给大众</a:t>
            </a:r>
            <a:r>
              <a:rPr lang="zh-CN" altLang="zh-CN" sz="2800" kern="100" dirty="0" smtClean="0">
                <a:solidFill>
                  <a:srgbClr val="404040"/>
                </a:solidFill>
                <a:latin typeface="Times New Roman"/>
                <a:ea typeface="微软雅黑"/>
                <a:cs typeface="Times New Roman"/>
              </a:rPr>
              <a:t>。</a:t>
            </a:r>
            <a:endParaRPr lang="zh-CN" altLang="zh-CN" sz="1050" kern="100" dirty="0">
              <a:solidFill>
                <a:prstClr val="black"/>
              </a:solidFill>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26" name="TextBox 25">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161688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7758" y="1341562"/>
            <a:ext cx="11843175" cy="397031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12.</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他诚然孤独，可是有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永恒</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为伴。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根据你对全文的理解，尤其是对人物形象的把握，说说与贝多芬为伴的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永恒</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指的是什么。</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思考时要着眼于全篇内容和人物形象。在贝多芬心中哪些是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永恒</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的东西？找出贝多芬的相关语言，就可以找到与他为伴的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永恒</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的具体内容</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指的是心里的音乐、大自然、生的意志和高尚的精神</a:t>
            </a:r>
            <a:r>
              <a:rPr lang="zh-CN" altLang="zh-CN" sz="2800" kern="100" dirty="0" smtClean="0">
                <a:solidFill>
                  <a:srgbClr val="404040"/>
                </a:solidFill>
                <a:latin typeface="Times New Roman"/>
                <a:ea typeface="微软雅黑"/>
                <a:cs typeface="Times New Roman"/>
              </a:rPr>
              <a:t>。</a:t>
            </a:r>
            <a:endParaRPr lang="zh-CN" altLang="zh-CN" sz="1050" kern="100" dirty="0">
              <a:solidFill>
                <a:prstClr val="black"/>
              </a:solidFill>
              <a:latin typeface="宋体"/>
              <a:cs typeface="Courier New"/>
            </a:endParaRPr>
          </a:p>
        </p:txBody>
      </p:sp>
      <p:sp>
        <p:nvSpPr>
          <p:cNvPr id="15" name="TextBox 14">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24" name="TextBox 23">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3" action="ppaction://hlinksldjump"/>
          </p:cNvPr>
          <p:cNvSpPr txBox="1"/>
          <p:nvPr/>
        </p:nvSpPr>
        <p:spPr>
          <a:xfrm>
            <a:off x="11043438"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12</a:t>
            </a:r>
            <a:endParaRPr lang="zh-CN" altLang="en-US" dirty="0"/>
          </a:p>
        </p:txBody>
      </p:sp>
      <p:sp>
        <p:nvSpPr>
          <p:cNvPr id="27" name="TextBox 26">
            <a:hlinkClick r:id="rId14" action="ppaction://hlinksldjump"/>
          </p:cNvPr>
          <p:cNvSpPr txBox="1"/>
          <p:nvPr/>
        </p:nvSpPr>
        <p:spPr>
          <a:xfrm>
            <a:off x="11526286"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91776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46995" y="1192969"/>
            <a:ext cx="11680859" cy="2677656"/>
          </a:xfrm>
          <a:prstGeom prst="rect">
            <a:avLst/>
          </a:prstGeom>
          <a:noFill/>
        </p:spPr>
        <p:txBody>
          <a:bodyPr wrap="square" rtlCol="0">
            <a:spAutoFit/>
          </a:bodyPr>
          <a:lstStyle/>
          <a:p>
            <a:pPr algn="just">
              <a:lnSpc>
                <a:spcPct val="150000"/>
              </a:lnSpc>
              <a:spcAft>
                <a:spcPts val="0"/>
              </a:spcAft>
            </a:pPr>
            <a:r>
              <a:rPr lang="en-US" altLang="zh-CN" sz="2800" kern="100" dirty="0" smtClean="0">
                <a:solidFill>
                  <a:schemeClr val="tx1">
                    <a:lumMod val="75000"/>
                    <a:lumOff val="25000"/>
                  </a:schemeClr>
                </a:solidFill>
                <a:latin typeface="Times New Roman"/>
                <a:ea typeface="微软雅黑"/>
                <a:cs typeface="Times New Roman"/>
              </a:rPr>
              <a:t>        </a:t>
            </a:r>
            <a:r>
              <a:rPr lang="zh-CN" altLang="zh-CN" sz="2800" kern="100" dirty="0" smtClean="0">
                <a:solidFill>
                  <a:schemeClr val="tx1">
                    <a:lumMod val="75000"/>
                    <a:lumOff val="25000"/>
                  </a:schemeClr>
                </a:solidFill>
                <a:latin typeface="Times New Roman"/>
                <a:ea typeface="微软雅黑"/>
                <a:cs typeface="Times New Roman"/>
              </a:rPr>
              <a:t>因此</a:t>
            </a:r>
            <a:r>
              <a:rPr lang="zh-CN" altLang="zh-CN" sz="2800" kern="100" dirty="0">
                <a:solidFill>
                  <a:schemeClr val="tx1">
                    <a:lumMod val="75000"/>
                    <a:lumOff val="25000"/>
                  </a:schemeClr>
                </a:solidFill>
                <a:latin typeface="Times New Roman"/>
                <a:ea typeface="微软雅黑"/>
                <a:cs typeface="Times New Roman"/>
              </a:rPr>
              <a:t>，我们要透彻地看清屈与伸，重点是把握时机。在生活中，要时刻认清形势，摆正位置，该屈时就屈，该伸时就伸，使之有机地结合，协调地作用，不再让它们以客观自然的规律自发地对前进目标和节奏进行调节，而强调人的主观能动性，从而加快前进步伐，缩短实现理想的过程。</a:t>
            </a:r>
            <a:endParaRPr lang="zh-CN" altLang="zh-CN" sz="1050" kern="100" dirty="0">
              <a:solidFill>
                <a:schemeClr val="tx1">
                  <a:lumMod val="75000"/>
                  <a:lumOff val="25000"/>
                </a:schemeClr>
              </a:solidFill>
              <a:effectLst/>
              <a:latin typeface="宋体"/>
              <a:cs typeface="Courier New"/>
            </a:endParaRPr>
          </a:p>
        </p:txBody>
      </p:sp>
      <p:sp>
        <p:nvSpPr>
          <p:cNvPr id="3" name="TextBox 2"/>
          <p:cNvSpPr txBox="1"/>
          <p:nvPr/>
        </p:nvSpPr>
        <p:spPr>
          <a:xfrm>
            <a:off x="293926" y="3861842"/>
            <a:ext cx="11450700" cy="738664"/>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微感言：</a:t>
            </a:r>
            <a:r>
              <a:rPr lang="en-US" altLang="zh-CN" sz="2800" kern="100" dirty="0" smtClean="0">
                <a:solidFill>
                  <a:srgbClr val="404040"/>
                </a:solidFill>
                <a:latin typeface="Times New Roman"/>
                <a:ea typeface="微软雅黑"/>
                <a:cs typeface="Courier New"/>
              </a:rPr>
              <a:t>_____________________________________________________</a:t>
            </a:r>
            <a:endParaRPr lang="zh-CN" altLang="zh-CN" sz="1050" kern="100" dirty="0">
              <a:effectLst/>
              <a:latin typeface="宋体"/>
              <a:cs typeface="Courier New"/>
            </a:endParaRPr>
          </a:p>
        </p:txBody>
      </p:sp>
    </p:spTree>
    <p:extLst>
      <p:ext uri="{BB962C8B-B14F-4D97-AF65-F5344CB8AC3E}">
        <p14:creationId xmlns:p14="http://schemas.microsoft.com/office/powerpoint/2010/main" val="297850831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2050899"/>
            <a:ext cx="11725916"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13.</a:t>
            </a:r>
            <a:r>
              <a:rPr lang="zh-CN" altLang="zh-CN" sz="2800" kern="100" dirty="0">
                <a:solidFill>
                  <a:srgbClr val="404040"/>
                </a:solidFill>
                <a:latin typeface="Times New Roman"/>
                <a:ea typeface="微软雅黑"/>
                <a:cs typeface="Times New Roman"/>
              </a:rPr>
              <a:t>结合例子，简析本文语言描写的特点。</a:t>
            </a: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13" name="TextBox 12">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4" action="ppaction://hlinksldjump"/>
          </p:cNvPr>
          <p:cNvSpPr txBox="1"/>
          <p:nvPr/>
        </p:nvSpPr>
        <p:spPr>
          <a:xfrm>
            <a:off x="11526286"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13</a:t>
            </a:r>
            <a:endParaRPr lang="zh-CN" altLang="en-US" dirty="0"/>
          </a:p>
        </p:txBody>
      </p:sp>
      <p:sp>
        <p:nvSpPr>
          <p:cNvPr id="17" name="TextBox 16"/>
          <p:cNvSpPr txBox="1"/>
          <p:nvPr/>
        </p:nvSpPr>
        <p:spPr>
          <a:xfrm>
            <a:off x="262558" y="2770979"/>
            <a:ext cx="11609818" cy="1954959"/>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rPr>
              <a:t>解析　</a:t>
            </a:r>
            <a:r>
              <a:rPr lang="zh-CN" altLang="zh-CN" sz="2800" kern="100" dirty="0">
                <a:solidFill>
                  <a:srgbClr val="404040"/>
                </a:solidFill>
                <a:latin typeface="Times New Roman"/>
                <a:ea typeface="微软雅黑"/>
              </a:rPr>
              <a:t>语言描写种类很多，如人物对话、描写性语言、议论性语言、抒情性语言、修辞手法的运用等，可以抓住一点分析，且观点清楚，分析合理，不可面面俱到。</a:t>
            </a:r>
            <a:endParaRPr lang="zh-CN" altLang="zh-CN" sz="1050" kern="100" dirty="0">
              <a:latin typeface="Times New Roman"/>
            </a:endParaRPr>
          </a:p>
        </p:txBody>
      </p:sp>
    </p:spTree>
    <p:extLst>
      <p:ext uri="{BB962C8B-B14F-4D97-AF65-F5344CB8AC3E}">
        <p14:creationId xmlns:p14="http://schemas.microsoft.com/office/powerpoint/2010/main" val="67130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698766"/>
            <a:ext cx="11725916" cy="3243196"/>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其一，紧扣人物的生理特点与性格特点。贝多芬在生理上的最大特点是完全失去了听觉，在性格上的最大特点则是坚强孤傲与激情迸发。作者在描写贝多芬的语言时，说他要么是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大声说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粗着嗓子喊</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，要么是要求别人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说的声音大些</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，要么是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倒像在自言自语</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喃喃地如同独语</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等，这便体现了他作为一个聋子的语言特色。</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13" name="TextBox 12">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4" action="ppaction://hlinksldjump"/>
          </p:cNvPr>
          <p:cNvSpPr txBox="1"/>
          <p:nvPr/>
        </p:nvSpPr>
        <p:spPr>
          <a:xfrm>
            <a:off x="11526286"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13</a:t>
            </a:r>
            <a:endParaRPr lang="zh-CN" altLang="en-US" dirty="0"/>
          </a:p>
        </p:txBody>
      </p:sp>
    </p:spTree>
    <p:extLst>
      <p:ext uri="{BB962C8B-B14F-4D97-AF65-F5344CB8AC3E}">
        <p14:creationId xmlns:p14="http://schemas.microsoft.com/office/powerpoint/2010/main" val="176994813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13" y="1341562"/>
            <a:ext cx="11961607" cy="4553393"/>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其二，契合人物的心态变化与内在精神。贝多芬最初出现在客人面前时，其语言明显有极不耐烦和旁若无人的意味；但在了解客人的来意以后，他的语言开始变得激动而沉郁；讲述自己的往事时，其语言又深情而平静；最后，谈到心中的音乐并不能被人们完全理解时，他的语言又变得激越起来。</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其三，直接描写与间接转述相结合。作者在描写贝多芬的语言时，既采取了直接描写的方式，又运用了间接转述的方式</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比如贝多芬回忆往事的那段</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，同时又不失时机地加入了自己的感想与议论。</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6815286" y="621482"/>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718218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7558613"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792551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8286427"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8653328"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9029754"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9396655" y="621482"/>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rId10" action="ppaction://hlinksldjump"/>
          </p:cNvPr>
          <p:cNvSpPr txBox="1"/>
          <p:nvPr/>
        </p:nvSpPr>
        <p:spPr>
          <a:xfrm>
            <a:off x="9751987" y="621482"/>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solidFill>
                  <a:schemeClr val="tx1"/>
                </a:solidFill>
              </a:rPr>
              <a:t>9</a:t>
            </a:r>
            <a:endParaRPr lang="zh-CN" altLang="en-US" dirty="0">
              <a:solidFill>
                <a:schemeClr val="tx1"/>
              </a:solidFill>
            </a:endParaRPr>
          </a:p>
        </p:txBody>
      </p:sp>
      <p:sp>
        <p:nvSpPr>
          <p:cNvPr id="13" name="TextBox 12">
            <a:hlinkClick r:id="rId11" action="ppaction://hlinksldjump"/>
          </p:cNvPr>
          <p:cNvSpPr txBox="1"/>
          <p:nvPr/>
        </p:nvSpPr>
        <p:spPr>
          <a:xfrm>
            <a:off x="10109074" y="659047"/>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2" action="ppaction://hlinksldjump"/>
          </p:cNvPr>
          <p:cNvSpPr txBox="1"/>
          <p:nvPr/>
        </p:nvSpPr>
        <p:spPr>
          <a:xfrm>
            <a:off x="10549542"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3" action="ppaction://hlinksldjump"/>
          </p:cNvPr>
          <p:cNvSpPr txBox="1"/>
          <p:nvPr/>
        </p:nvSpPr>
        <p:spPr>
          <a:xfrm>
            <a:off x="11043438" y="621483"/>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4" action="ppaction://hlinksldjump"/>
          </p:cNvPr>
          <p:cNvSpPr txBox="1"/>
          <p:nvPr/>
        </p:nvSpPr>
        <p:spPr>
          <a:xfrm>
            <a:off x="11526286" y="621483"/>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13</a:t>
            </a:r>
            <a:endParaRPr lang="zh-CN" altLang="en-US" dirty="0"/>
          </a:p>
        </p:txBody>
      </p:sp>
      <p:grpSp>
        <p:nvGrpSpPr>
          <p:cNvPr id="17" name="组合 16"/>
          <p:cNvGrpSpPr/>
          <p:nvPr/>
        </p:nvGrpSpPr>
        <p:grpSpPr>
          <a:xfrm rot="5400000">
            <a:off x="11465834" y="5699666"/>
            <a:ext cx="549128" cy="549414"/>
            <a:chOff x="11226607" y="6533712"/>
            <a:chExt cx="360000" cy="360000"/>
          </a:xfrm>
        </p:grpSpPr>
        <p:sp>
          <p:nvSpPr>
            <p:cNvPr id="18" name="椭圆 17">
              <a:hlinkClick r:id="rId15"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9" name="燕尾形 18">
              <a:hlinkClick r:id="rId15"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133984083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2409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5"/>
          <p:cNvSpPr txBox="1"/>
          <p:nvPr/>
        </p:nvSpPr>
        <p:spPr>
          <a:xfrm>
            <a:off x="334566" y="474630"/>
            <a:ext cx="2469620" cy="652486"/>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800" dirty="0" smtClean="0">
                <a:solidFill>
                  <a:schemeClr val="bg1">
                    <a:lumMod val="50000"/>
                  </a:schemeClr>
                </a:solidFill>
                <a:latin typeface="微软雅黑" pitchFamily="34" charset="-122"/>
                <a:ea typeface="微软雅黑" pitchFamily="34" charset="-122"/>
              </a:rPr>
              <a:t>佳句咀华</a:t>
            </a:r>
            <a:endParaRPr lang="en-US" altLang="zh-CN" sz="2800" dirty="0" smtClean="0">
              <a:solidFill>
                <a:schemeClr val="bg1">
                  <a:lumMod val="50000"/>
                </a:schemeClr>
              </a:solidFill>
              <a:latin typeface="微软雅黑" pitchFamily="34" charset="-122"/>
              <a:ea typeface="微软雅黑" pitchFamily="34" charset="-122"/>
            </a:endParaRPr>
          </a:p>
        </p:txBody>
      </p:sp>
      <p:sp>
        <p:nvSpPr>
          <p:cNvPr id="4" name="矩形 3"/>
          <p:cNvSpPr/>
          <p:nvPr/>
        </p:nvSpPr>
        <p:spPr>
          <a:xfrm>
            <a:off x="406574" y="1412476"/>
            <a:ext cx="11530009" cy="3970318"/>
          </a:xfrm>
          <a:prstGeom prst="rect">
            <a:avLst/>
          </a:prstGeom>
        </p:spPr>
        <p:txBody>
          <a:bodyPr>
            <a:spAutoFit/>
          </a:bodyPr>
          <a:lstStyle/>
          <a:p>
            <a:pPr>
              <a:lnSpc>
                <a:spcPct val="150000"/>
              </a:lnSpc>
            </a:pPr>
            <a:r>
              <a:rPr lang="en-US" altLang="zh-CN" sz="2800" b="1" kern="100" dirty="0">
                <a:solidFill>
                  <a:srgbClr val="00B050"/>
                </a:solidFill>
                <a:latin typeface="Times New Roman"/>
                <a:ea typeface="微软雅黑"/>
                <a:cs typeface="Times New Roman"/>
              </a:rPr>
              <a:t>1.</a:t>
            </a:r>
            <a:r>
              <a:rPr lang="zh-CN" altLang="zh-CN" sz="2800" b="1" kern="100" dirty="0">
                <a:solidFill>
                  <a:srgbClr val="00B050"/>
                </a:solidFill>
                <a:latin typeface="Times New Roman"/>
                <a:ea typeface="微软雅黑"/>
                <a:cs typeface="Times New Roman"/>
              </a:rPr>
              <a:t>人皆可以为尧舜。</a:t>
            </a:r>
            <a:r>
              <a:rPr lang="en-US" altLang="zh-CN" sz="2800" b="1" kern="100" dirty="0">
                <a:solidFill>
                  <a:srgbClr val="00B050"/>
                </a:solidFill>
                <a:latin typeface="Times New Roman"/>
                <a:ea typeface="微软雅黑"/>
                <a:cs typeface="Times New Roman"/>
              </a:rPr>
              <a:t>——</a:t>
            </a:r>
            <a:r>
              <a:rPr lang="zh-CN" altLang="zh-CN" sz="2800" b="1" kern="100" dirty="0">
                <a:solidFill>
                  <a:srgbClr val="00B050"/>
                </a:solidFill>
                <a:latin typeface="Times New Roman"/>
                <a:ea typeface="微软雅黑"/>
                <a:cs typeface="Times New Roman"/>
              </a:rPr>
              <a:t>《孟子</a:t>
            </a:r>
            <a:r>
              <a:rPr lang="en-US" altLang="zh-CN" sz="2800" b="1" kern="100" dirty="0">
                <a:solidFill>
                  <a:srgbClr val="00B050"/>
                </a:solidFill>
                <a:latin typeface="Times New Roman"/>
                <a:ea typeface="微软雅黑"/>
                <a:cs typeface="Times New Roman"/>
              </a:rPr>
              <a:t>·</a:t>
            </a:r>
            <a:r>
              <a:rPr lang="zh-CN" altLang="zh-CN" sz="2800" b="1" kern="100" dirty="0">
                <a:solidFill>
                  <a:srgbClr val="00B050"/>
                </a:solidFill>
                <a:latin typeface="Times New Roman"/>
                <a:ea typeface="微软雅黑"/>
                <a:cs typeface="Times New Roman"/>
              </a:rPr>
              <a:t>告子下》</a:t>
            </a:r>
          </a:p>
          <a:p>
            <a:pPr algn="just">
              <a:lnSpc>
                <a:spcPct val="150000"/>
              </a:lnSpc>
              <a:spcAft>
                <a:spcPts val="0"/>
              </a:spcAft>
            </a:pPr>
            <a:r>
              <a:rPr lang="zh-CN" altLang="zh-CN" sz="2800" b="1" kern="100" dirty="0">
                <a:solidFill>
                  <a:srgbClr val="E36C0A"/>
                </a:solidFill>
                <a:latin typeface="Times New Roman"/>
                <a:ea typeface="微软雅黑"/>
                <a:cs typeface="Times New Roman"/>
              </a:rPr>
              <a:t>赏读：</a:t>
            </a:r>
            <a:r>
              <a:rPr lang="zh-CN" altLang="zh-CN" sz="2800" kern="100" dirty="0">
                <a:solidFill>
                  <a:schemeClr val="tx1">
                    <a:lumMod val="75000"/>
                    <a:lumOff val="25000"/>
                  </a:schemeClr>
                </a:solidFill>
                <a:latin typeface="Times New Roman"/>
                <a:ea typeface="微软雅黑"/>
                <a:cs typeface="Times New Roman"/>
              </a:rPr>
              <a:t>每个人都可以成为尧舜那样的圣人。孟子认为，一个普通人如果要成为尧，成为舜，成为贤，成为圣，关键是要去</a:t>
            </a:r>
            <a:r>
              <a:rPr lang="en-US" altLang="zh-CN" sz="2800" kern="100" dirty="0">
                <a:solidFill>
                  <a:schemeClr val="tx1">
                    <a:lumMod val="75000"/>
                    <a:lumOff val="25000"/>
                  </a:schemeClr>
                </a:solidFill>
                <a:latin typeface="宋体"/>
                <a:ea typeface="微软雅黑"/>
                <a:cs typeface="Times New Roman"/>
              </a:rPr>
              <a:t>“</a:t>
            </a:r>
            <a:r>
              <a:rPr lang="zh-CN" altLang="zh-CN" sz="2800" kern="100" dirty="0">
                <a:solidFill>
                  <a:schemeClr val="tx1">
                    <a:lumMod val="75000"/>
                    <a:lumOff val="25000"/>
                  </a:schemeClr>
                </a:solidFill>
                <a:latin typeface="Times New Roman"/>
                <a:ea typeface="微软雅黑"/>
                <a:cs typeface="Times New Roman"/>
              </a:rPr>
              <a:t>做</a:t>
            </a:r>
            <a:r>
              <a:rPr lang="en-US" altLang="zh-CN" sz="2800" kern="100" dirty="0">
                <a:solidFill>
                  <a:schemeClr val="tx1">
                    <a:lumMod val="75000"/>
                    <a:lumOff val="25000"/>
                  </a:schemeClr>
                </a:solidFill>
                <a:latin typeface="宋体"/>
                <a:ea typeface="微软雅黑"/>
                <a:cs typeface="Times New Roman"/>
              </a:rPr>
              <a:t>”</a:t>
            </a:r>
            <a:r>
              <a:rPr lang="zh-CN" altLang="zh-CN" sz="2800" kern="100" dirty="0">
                <a:solidFill>
                  <a:schemeClr val="tx1">
                    <a:lumMod val="75000"/>
                    <a:lumOff val="25000"/>
                  </a:schemeClr>
                </a:solidFill>
                <a:latin typeface="Times New Roman"/>
                <a:ea typeface="微软雅黑"/>
                <a:cs typeface="Times New Roman"/>
              </a:rPr>
              <a:t>，若能事事处处都按照尧舜的思想、言行去做，自己不也就成为尧舜了么？从这里也可以看出，榜样的力量是无穷的，若能为自己树立一个好榜样，并按照榜样的思想、言行去做，自己也就可以迅速成长了。</a:t>
            </a:r>
            <a:endParaRPr lang="zh-CN" altLang="zh-CN" sz="1050" kern="100" dirty="0">
              <a:solidFill>
                <a:schemeClr val="tx1">
                  <a:lumMod val="75000"/>
                  <a:lumOff val="25000"/>
                </a:schemeClr>
              </a:solidFill>
              <a:effectLst/>
              <a:latin typeface="宋体"/>
              <a:cs typeface="Courier New"/>
            </a:endParaRPr>
          </a:p>
        </p:txBody>
      </p:sp>
    </p:spTree>
    <p:extLst>
      <p:ext uri="{BB962C8B-B14F-4D97-AF65-F5344CB8AC3E}">
        <p14:creationId xmlns:p14="http://schemas.microsoft.com/office/powerpoint/2010/main" val="14835556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1474</TotalTime>
  <Words>7388</Words>
  <Application>Microsoft Office PowerPoint</Application>
  <PresentationFormat>自定义</PresentationFormat>
  <Paragraphs>796</Paragraphs>
  <Slides>83</Slides>
  <Notes>0</Notes>
  <HiddenSlides>0</HiddenSlides>
  <MMClips>0</MMClips>
  <ScaleCrop>false</ScaleCrop>
  <HeadingPairs>
    <vt:vector size="4" baseType="variant">
      <vt:variant>
        <vt:lpstr>主题</vt:lpstr>
      </vt:variant>
      <vt:variant>
        <vt:i4>1</vt:i4>
      </vt:variant>
      <vt:variant>
        <vt:lpstr>幻灯片标题</vt:lpstr>
      </vt:variant>
      <vt:variant>
        <vt:i4>83</vt:i4>
      </vt:variant>
    </vt:vector>
  </HeadingPairs>
  <TitlesOfParts>
    <vt:vector size="8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Sky123.Org</cp:lastModifiedBy>
  <cp:revision>267</cp:revision>
  <dcterms:created xsi:type="dcterms:W3CDTF">2014-10-15T07:25:01Z</dcterms:created>
  <dcterms:modified xsi:type="dcterms:W3CDTF">2015-08-13T06:42:25Z</dcterms:modified>
</cp:coreProperties>
</file>