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11" r:id="rId3"/>
    <p:sldId id="258" r:id="rId4"/>
    <p:sldId id="337" r:id="rId5"/>
    <p:sldId id="430" r:id="rId6"/>
    <p:sldId id="338" r:id="rId7"/>
    <p:sldId id="431" r:id="rId8"/>
    <p:sldId id="339" r:id="rId9"/>
    <p:sldId id="370" r:id="rId10"/>
    <p:sldId id="467" r:id="rId11"/>
    <p:sldId id="435" r:id="rId12"/>
    <p:sldId id="437" r:id="rId13"/>
    <p:sldId id="392" r:id="rId14"/>
    <p:sldId id="475" r:id="rId15"/>
    <p:sldId id="393" r:id="rId16"/>
    <p:sldId id="438" r:id="rId17"/>
    <p:sldId id="439" r:id="rId18"/>
    <p:sldId id="371" r:id="rId19"/>
    <p:sldId id="476" r:id="rId20"/>
    <p:sldId id="397" r:id="rId21"/>
    <p:sldId id="398" r:id="rId22"/>
    <p:sldId id="399" r:id="rId23"/>
    <p:sldId id="401" r:id="rId24"/>
    <p:sldId id="444" r:id="rId25"/>
    <p:sldId id="446" r:id="rId26"/>
    <p:sldId id="445" r:id="rId27"/>
    <p:sldId id="447" r:id="rId28"/>
    <p:sldId id="469" r:id="rId29"/>
    <p:sldId id="448" r:id="rId30"/>
    <p:sldId id="450" r:id="rId31"/>
    <p:sldId id="451" r:id="rId32"/>
    <p:sldId id="452" r:id="rId33"/>
    <p:sldId id="405" r:id="rId34"/>
    <p:sldId id="406" r:id="rId35"/>
    <p:sldId id="407" r:id="rId36"/>
    <p:sldId id="408" r:id="rId37"/>
    <p:sldId id="418" r:id="rId38"/>
    <p:sldId id="419" r:id="rId39"/>
    <p:sldId id="420" r:id="rId40"/>
    <p:sldId id="421" r:id="rId41"/>
    <p:sldId id="422" r:id="rId42"/>
    <p:sldId id="423" r:id="rId43"/>
    <p:sldId id="477" r:id="rId44"/>
    <p:sldId id="424" r:id="rId45"/>
    <p:sldId id="478" r:id="rId46"/>
    <p:sldId id="425" r:id="rId47"/>
    <p:sldId id="479" r:id="rId48"/>
    <p:sldId id="426" r:id="rId49"/>
    <p:sldId id="412" r:id="rId50"/>
    <p:sldId id="414" r:id="rId51"/>
    <p:sldId id="416" r:id="rId52"/>
    <p:sldId id="480" r:id="rId53"/>
    <p:sldId id="481" r:id="rId54"/>
    <p:sldId id="462" r:id="rId55"/>
    <p:sldId id="482" r:id="rId56"/>
    <p:sldId id="483" r:id="rId57"/>
    <p:sldId id="484" r:id="rId58"/>
    <p:sldId id="485" r:id="rId59"/>
    <p:sldId id="486" r:id="rId60"/>
    <p:sldId id="487" r:id="rId61"/>
    <p:sldId id="488" r:id="rId62"/>
    <p:sldId id="463" r:id="rId63"/>
    <p:sldId id="464" r:id="rId64"/>
    <p:sldId id="465" r:id="rId65"/>
    <p:sldId id="466" r:id="rId66"/>
    <p:sldId id="473" r:id="rId67"/>
    <p:sldId id="474" r:id="rId68"/>
    <p:sldId id="489" r:id="rId69"/>
    <p:sldId id="410" r:id="rId70"/>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75" d="100"/>
          <a:sy n="75" d="100"/>
        </p:scale>
        <p:origin x="-946" y="-245"/>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721843" y="6405466"/>
            <a:ext cx="5877419"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896365" y="6390489"/>
            <a:ext cx="5597980" cy="439541"/>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第五课　达尔文：兴趣与恒心是科学发现的动力</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2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34.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35.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36.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37.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38.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39.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41.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4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43.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44.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45.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46.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47.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48.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49.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51.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5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53.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54.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55.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56.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57.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58.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59.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61.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6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63.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64.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65.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66.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67.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4.xml"/><Relationship Id="rId3" Type="http://schemas.openxmlformats.org/officeDocument/2006/relationships/slide" Target="slide35.xml"/><Relationship Id="rId7" Type="http://schemas.openxmlformats.org/officeDocument/2006/relationships/slide" Target="slide44.xml"/><Relationship Id="rId12" Type="http://schemas.openxmlformats.org/officeDocument/2006/relationships/slide" Target="slide62.xml"/><Relationship Id="rId2"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7.xml"/><Relationship Id="rId9" Type="http://schemas.openxmlformats.org/officeDocument/2006/relationships/slide" Target="slide49.xml"/><Relationship Id="rId14" Type="http://schemas.openxmlformats.org/officeDocument/2006/relationships/slide" Target="slide66.xml"/></Relationships>
</file>

<file path=ppt/slides/_rels/slide68.xml.rels><?xml version="1.0" encoding="UTF-8" standalone="yes"?>
<Relationships xmlns="http://schemas.openxmlformats.org/package/2006/relationships"><Relationship Id="rId8" Type="http://schemas.openxmlformats.org/officeDocument/2006/relationships/slide" Target="slide44.xml"/><Relationship Id="rId13" Type="http://schemas.openxmlformats.org/officeDocument/2006/relationships/slide" Target="slide62.xml"/><Relationship Id="rId3" Type="http://schemas.openxmlformats.org/officeDocument/2006/relationships/slide" Target="slide33.xml"/><Relationship Id="rId7" Type="http://schemas.openxmlformats.org/officeDocument/2006/relationships/slide" Target="slide41.xml"/><Relationship Id="rId12" Type="http://schemas.openxmlformats.org/officeDocument/2006/relationships/slide" Target="slide5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7.xml"/><Relationship Id="rId15" Type="http://schemas.openxmlformats.org/officeDocument/2006/relationships/slide" Target="slide66.xml"/><Relationship Id="rId10" Type="http://schemas.openxmlformats.org/officeDocument/2006/relationships/slide" Target="slide49.xml"/><Relationship Id="rId4" Type="http://schemas.openxmlformats.org/officeDocument/2006/relationships/slide" Target="slide35.xml"/><Relationship Id="rId9" Type="http://schemas.openxmlformats.org/officeDocument/2006/relationships/slide" Target="slide48.xml"/><Relationship Id="rId14" Type="http://schemas.openxmlformats.org/officeDocument/2006/relationships/slide" Target="slide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17426"/>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精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5" name="矩形 4"/>
          <p:cNvSpPr/>
          <p:nvPr/>
        </p:nvSpPr>
        <p:spPr>
          <a:xfrm>
            <a:off x="190550"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第五课</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673108" y="3069754"/>
            <a:ext cx="8590450"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a:solidFill>
                  <a:srgbClr val="00B050"/>
                </a:solidFill>
                <a:latin typeface="微软雅黑" pitchFamily="34" charset="-122"/>
                <a:ea typeface="微软雅黑" pitchFamily="34" charset="-122"/>
              </a:rPr>
              <a:t>达尔文：兴趣与</a:t>
            </a:r>
            <a:r>
              <a:rPr lang="zh-CN" altLang="en-US" sz="7000" b="1" dirty="0" smtClean="0">
                <a:solidFill>
                  <a:srgbClr val="00B050"/>
                </a:solidFill>
                <a:latin typeface="微软雅黑" pitchFamily="34" charset="-122"/>
                <a:ea typeface="微软雅黑" pitchFamily="34" charset="-122"/>
              </a:rPr>
              <a:t>恒心</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a:solidFill>
                  <a:srgbClr val="FF0000"/>
                </a:solidFill>
                <a:latin typeface="微软雅黑" pitchFamily="34" charset="-122"/>
                <a:ea typeface="微软雅黑" pitchFamily="34" charset="-122"/>
              </a:rPr>
              <a:t>是科学发现的</a:t>
            </a:r>
            <a:r>
              <a:rPr lang="zh-CN" altLang="en-US" sz="7000" b="1" dirty="0" smtClean="0">
                <a:solidFill>
                  <a:srgbClr val="FF0000"/>
                </a:solidFill>
                <a:latin typeface="微软雅黑" pitchFamily="34" charset="-122"/>
                <a:ea typeface="微软雅黑" pitchFamily="34" charset="-122"/>
              </a:rPr>
              <a:t>动力</a:t>
            </a:r>
            <a:endParaRPr lang="zh-CN" altLang="en-US" sz="70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612480"/>
            <a:ext cx="11494869" cy="2601290"/>
          </a:xfrm>
          <a:prstGeom prst="rect">
            <a:avLst/>
          </a:prstGeom>
          <a:noFill/>
        </p:spPr>
        <p:txBody>
          <a:bodyPr wrap="square" rtlCol="0">
            <a:spAutoFit/>
          </a:bodyPr>
          <a:lstStyle/>
          <a:p>
            <a:pPr algn="just">
              <a:lnSpc>
                <a:spcPct val="150000"/>
              </a:lnSpc>
              <a:spcAft>
                <a:spcPts val="0"/>
              </a:spcAft>
            </a:pPr>
            <a:r>
              <a:rPr lang="en-US" altLang="zh-CN" sz="2800" b="1" kern="100" dirty="0">
                <a:solidFill>
                  <a:srgbClr val="00B050"/>
                </a:solidFill>
                <a:latin typeface="Times New Roman"/>
                <a:ea typeface="微软雅黑"/>
                <a:cs typeface="Times New Roman"/>
              </a:rPr>
              <a:t>注</a:t>
            </a:r>
            <a:r>
              <a:rPr lang="en-US" altLang="zh-CN" sz="2800" kern="100" dirty="0">
                <a:solidFill>
                  <a:srgbClr val="404040"/>
                </a:solidFill>
                <a:latin typeface="Times New Roman"/>
                <a:ea typeface="微软雅黑"/>
                <a:cs typeface="Courier New"/>
              </a:rPr>
              <a:t> </a:t>
            </a:r>
            <a:r>
              <a:rPr lang="en-US" altLang="zh-CN" sz="2800" kern="100" dirty="0">
                <a:solidFill>
                  <a:srgbClr val="404040"/>
                </a:solidFill>
                <a:latin typeface="微软雅黑"/>
                <a:ea typeface="微软雅黑"/>
                <a:cs typeface="Times New Roman"/>
              </a:rPr>
              <a:t>　</a:t>
            </a:r>
            <a:r>
              <a:rPr lang="en-US" altLang="zh-CN" sz="2800" kern="100" dirty="0" err="1">
                <a:solidFill>
                  <a:srgbClr val="404040"/>
                </a:solidFill>
                <a:latin typeface="微软雅黑"/>
                <a:ea typeface="微软雅黑"/>
                <a:cs typeface="Times New Roman"/>
              </a:rPr>
              <a:t>欧文</a:t>
            </a:r>
            <a:r>
              <a:rPr lang="en-US" altLang="zh-CN" sz="2800" kern="100" dirty="0" err="1">
                <a:solidFill>
                  <a:srgbClr val="404040"/>
                </a:solidFill>
                <a:latin typeface="Times New Roman"/>
                <a:ea typeface="微软雅黑"/>
                <a:cs typeface="Courier New"/>
              </a:rPr>
              <a:t>·</a:t>
            </a:r>
            <a:r>
              <a:rPr lang="en-US" altLang="zh-CN" sz="2800" kern="100" dirty="0" err="1">
                <a:solidFill>
                  <a:srgbClr val="404040"/>
                </a:solidFill>
                <a:latin typeface="微软雅黑"/>
                <a:ea typeface="微软雅黑"/>
                <a:cs typeface="Times New Roman"/>
              </a:rPr>
              <a:t>斯通</a:t>
            </a:r>
            <a:r>
              <a:rPr lang="en-US" altLang="zh-CN" sz="2800" kern="100" dirty="0">
                <a:solidFill>
                  <a:srgbClr val="404040"/>
                </a:solidFill>
                <a:latin typeface="Times New Roman"/>
                <a:ea typeface="微软雅黑"/>
                <a:cs typeface="Courier New"/>
              </a:rPr>
              <a:t>(1903—1989)</a:t>
            </a:r>
            <a:r>
              <a:rPr lang="en-US" altLang="zh-CN" sz="2800" kern="100" dirty="0">
                <a:solidFill>
                  <a:srgbClr val="404040"/>
                </a:solidFill>
                <a:latin typeface="微软雅黑"/>
                <a:ea typeface="微软雅黑"/>
                <a:cs typeface="Times New Roman"/>
              </a:rPr>
              <a:t>，美国传记作家，生于加利福尼亚。像他的同乡杰克</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微软雅黑"/>
                <a:ea typeface="微软雅黑"/>
                <a:cs typeface="Times New Roman"/>
              </a:rPr>
              <a:t>伦敦一样，斯通的童年生活十分艰难，读完中学后仍打工。读完大学之后，获南加州大学经济学硕士，后去印第安纳大学任教。他的写作生涯是从写剧本开始的，以后转向人物传记小说的创作</a:t>
            </a:r>
            <a:r>
              <a:rPr lang="en-US" altLang="zh-CN" sz="2800" kern="100" dirty="0" smtClean="0">
                <a:solidFill>
                  <a:srgbClr val="404040"/>
                </a:solidFill>
                <a:latin typeface="微软雅黑"/>
                <a:ea typeface="微软雅黑"/>
                <a:cs typeface="Times New Roman"/>
              </a:rPr>
              <a:t>。</a:t>
            </a:r>
            <a:endParaRPr lang="en-US" altLang="zh-CN" sz="2800" kern="100" dirty="0">
              <a:solidFill>
                <a:srgbClr val="404040"/>
              </a:solidFill>
              <a:latin typeface="Times New Roman"/>
              <a:ea typeface="微软雅黑"/>
              <a:cs typeface="Courier New"/>
            </a:endParaRPr>
          </a:p>
        </p:txBody>
      </p:sp>
      <p:sp>
        <p:nvSpPr>
          <p:cNvPr id="3" name="TextBox 2"/>
          <p:cNvSpPr txBox="1"/>
          <p:nvPr/>
        </p:nvSpPr>
        <p:spPr>
          <a:xfrm>
            <a:off x="334566" y="3060752"/>
            <a:ext cx="11494869"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一生写了二十五部传记小说，其中最有名的是《梵</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高传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对生活的渴求》</a:t>
            </a:r>
            <a:r>
              <a:rPr lang="en-US" altLang="zh-CN" sz="2800" kern="100" dirty="0">
                <a:solidFill>
                  <a:srgbClr val="404040"/>
                </a:solidFill>
                <a:latin typeface="Times New Roman"/>
                <a:ea typeface="微软雅黑"/>
                <a:cs typeface="Courier New"/>
              </a:rPr>
              <a:t>(1934)</a:t>
            </a:r>
            <a:r>
              <a:rPr lang="zh-CN" altLang="zh-CN" sz="2800" kern="100" dirty="0">
                <a:solidFill>
                  <a:srgbClr val="404040"/>
                </a:solidFill>
                <a:latin typeface="Times New Roman"/>
                <a:ea typeface="微软雅黑"/>
                <a:cs typeface="Times New Roman"/>
              </a:rPr>
              <a:t>。他还为杰克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伦敦、米开朗琪罗、弗洛伊德等历史文化名人写过传，在欧美各国都很有影响，我国译过一些他写的传记，也很受读者好评。</a:t>
            </a:r>
            <a:endParaRPr lang="zh-CN" altLang="zh-CN" sz="1050" kern="100" dirty="0">
              <a:effectLst/>
              <a:latin typeface="宋体"/>
              <a:cs typeface="Courier New"/>
            </a:endParaRPr>
          </a:p>
        </p:txBody>
      </p:sp>
    </p:spTree>
    <p:extLst>
      <p:ext uri="{BB962C8B-B14F-4D97-AF65-F5344CB8AC3E}">
        <p14:creationId xmlns:p14="http://schemas.microsoft.com/office/powerpoint/2010/main" val="4185328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110173"/>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二、写作背景</a:t>
            </a:r>
            <a:endParaRPr lang="zh-CN" altLang="zh-CN" sz="1050" b="1" kern="100" dirty="0">
              <a:solidFill>
                <a:srgbClr val="00B050"/>
              </a:solidFill>
              <a:effectLst/>
              <a:latin typeface="宋体"/>
              <a:cs typeface="Courier New"/>
            </a:endParaRPr>
          </a:p>
        </p:txBody>
      </p:sp>
      <p:sp>
        <p:nvSpPr>
          <p:cNvPr id="3" name="TextBox 2"/>
          <p:cNvSpPr txBox="1"/>
          <p:nvPr/>
        </p:nvSpPr>
        <p:spPr>
          <a:xfrm>
            <a:off x="201938" y="465891"/>
            <a:ext cx="11725916" cy="5909310"/>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达尔文之前，生物进化已是铁证如山了，一些敢于冲破宗教信仰束缚的科学家也开始正视这个事实。</a:t>
            </a: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世纪中叶，法国博物学家布封就已认为生物物种是可变的，并大胆地推测所有的动物都来自同一种祖先。他并且认为地球的年龄要比《圣经》所记载的几千年要古老得多，并把生物物种的变化和地球环境的变化联系起来。但是在社会的压力下，布封被迫宣布放弃这些离经叛道的观点，因此未能产生什么影响。著名科学家达尔文，因一次考察，对某岛上动物外型的异样产生兴趣。他进入更深一层的研究，用了</a:t>
            </a:r>
            <a:r>
              <a:rPr lang="en-US" altLang="zh-CN" sz="2800" kern="100" dirty="0">
                <a:solidFill>
                  <a:srgbClr val="404040"/>
                </a:solidFill>
                <a:latin typeface="Times New Roman"/>
                <a:ea typeface="微软雅黑"/>
                <a:cs typeface="Courier New"/>
              </a:rPr>
              <a:t>22</a:t>
            </a:r>
            <a:r>
              <a:rPr lang="zh-CN" altLang="zh-CN" sz="2800" kern="100" dirty="0">
                <a:solidFill>
                  <a:srgbClr val="404040"/>
                </a:solidFill>
                <a:latin typeface="Times New Roman"/>
                <a:ea typeface="微软雅黑"/>
                <a:cs typeface="Times New Roman"/>
              </a:rPr>
              <a:t>年时间写成了《物种起源》一书，提出进化论。推翻了长久以来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世界上的一切生物都是上帝创造的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这个亘古不变的说法。</a:t>
            </a:r>
            <a:endParaRPr lang="zh-CN" altLang="zh-CN" sz="1050" kern="100" dirty="0">
              <a:effectLst/>
              <a:latin typeface="宋体"/>
              <a:cs typeface="Courier New"/>
            </a:endParaRPr>
          </a:p>
        </p:txBody>
      </p:sp>
    </p:spTree>
    <p:extLst>
      <p:ext uri="{BB962C8B-B14F-4D97-AF65-F5344CB8AC3E}">
        <p14:creationId xmlns:p14="http://schemas.microsoft.com/office/powerpoint/2010/main" val="3243573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044" y="256455"/>
            <a:ext cx="11609818" cy="657872"/>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Times New Roman"/>
                <a:ea typeface="微软雅黑"/>
                <a:cs typeface="Times New Roman"/>
              </a:rPr>
              <a:t>三、基础梳理</a:t>
            </a:r>
            <a:endParaRPr lang="zh-CN" altLang="zh-CN" sz="1050" b="1" kern="100" dirty="0">
              <a:solidFill>
                <a:srgbClr val="00B050"/>
              </a:solidFill>
              <a:effectLst/>
              <a:latin typeface="宋体"/>
              <a:cs typeface="Courier New"/>
            </a:endParaRPr>
          </a:p>
        </p:txBody>
      </p:sp>
      <p:sp>
        <p:nvSpPr>
          <p:cNvPr id="3" name="TextBox 2"/>
          <p:cNvSpPr txBox="1"/>
          <p:nvPr/>
        </p:nvSpPr>
        <p:spPr>
          <a:xfrm>
            <a:off x="406574" y="904527"/>
            <a:ext cx="11381058" cy="5219891"/>
          </a:xfrm>
          <a:prstGeom prst="rect">
            <a:avLst/>
          </a:prstGeom>
          <a:noFill/>
        </p:spPr>
        <p:txBody>
          <a:bodyPr wrap="square" rtlCol="0">
            <a:spAutoFit/>
          </a:bodyPr>
          <a:lstStyle/>
          <a:p>
            <a:pPr algn="just">
              <a:lnSpc>
                <a:spcPct val="17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字音识记</a:t>
            </a:r>
            <a:endParaRPr lang="zh-CN" altLang="zh-CN" sz="280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00B0F0"/>
                </a:solidFill>
                <a:latin typeface="Times New Roman"/>
                <a:ea typeface="微软雅黑"/>
                <a:cs typeface="Times New Roman"/>
              </a:rPr>
              <a:t>誊</a:t>
            </a:r>
            <a:r>
              <a:rPr lang="zh-CN" altLang="zh-CN" sz="2800" kern="100" dirty="0">
                <a:solidFill>
                  <a:srgbClr val="404040"/>
                </a:solidFill>
                <a:latin typeface="Times New Roman"/>
                <a:ea typeface="微软雅黑"/>
                <a:cs typeface="Times New Roman"/>
              </a:rPr>
              <a:t>写</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a:t>
            </a:r>
            <a:r>
              <a:rPr lang="zh-CN" altLang="zh-CN" sz="2800" kern="100" dirty="0">
                <a:solidFill>
                  <a:srgbClr val="00B0F0"/>
                </a:solidFill>
                <a:latin typeface="Times New Roman"/>
                <a:ea typeface="微软雅黑"/>
                <a:cs typeface="Times New Roman"/>
              </a:rPr>
              <a:t>蜷</a:t>
            </a:r>
            <a:r>
              <a:rPr lang="zh-CN" altLang="zh-CN" sz="2800" kern="100" dirty="0">
                <a:solidFill>
                  <a:srgbClr val="404040"/>
                </a:solidFill>
                <a:latin typeface="Times New Roman"/>
                <a:ea typeface="微软雅黑"/>
                <a:cs typeface="Times New Roman"/>
              </a:rPr>
              <a:t>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00B0F0"/>
                </a:solidFill>
                <a:latin typeface="Times New Roman"/>
                <a:ea typeface="微软雅黑"/>
                <a:cs typeface="Times New Roman"/>
              </a:rPr>
              <a:t>剽</a:t>
            </a:r>
            <a:r>
              <a:rPr lang="zh-CN" altLang="zh-CN" sz="2800" kern="100" dirty="0">
                <a:solidFill>
                  <a:srgbClr val="404040"/>
                </a:solidFill>
                <a:latin typeface="Times New Roman"/>
                <a:ea typeface="微软雅黑"/>
                <a:cs typeface="Times New Roman"/>
              </a:rPr>
              <a:t>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7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4)</a:t>
            </a:r>
            <a:r>
              <a:rPr lang="zh-CN" altLang="zh-CN" sz="2800" kern="100" dirty="0">
                <a:solidFill>
                  <a:srgbClr val="00B0F0"/>
                </a:solidFill>
                <a:latin typeface="Times New Roman"/>
                <a:ea typeface="微软雅黑"/>
                <a:cs typeface="Times New Roman"/>
              </a:rPr>
              <a:t>诋</a:t>
            </a:r>
            <a:r>
              <a:rPr lang="zh-CN" altLang="zh-CN" sz="2800" kern="100" dirty="0">
                <a:solidFill>
                  <a:srgbClr val="404040"/>
                </a:solidFill>
                <a:latin typeface="Times New Roman"/>
                <a:ea typeface="微软雅黑"/>
                <a:cs typeface="Times New Roman"/>
              </a:rPr>
              <a:t>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5)</a:t>
            </a:r>
            <a:r>
              <a:rPr lang="zh-CN" altLang="zh-CN" sz="2800" kern="100" dirty="0">
                <a:solidFill>
                  <a:srgbClr val="00B0F0"/>
                </a:solidFill>
                <a:latin typeface="Times New Roman"/>
                <a:ea typeface="微软雅黑"/>
                <a:cs typeface="Times New Roman"/>
              </a:rPr>
              <a:t>伫</a:t>
            </a:r>
            <a:r>
              <a:rPr lang="zh-CN" altLang="zh-CN" sz="2800" kern="100" dirty="0">
                <a:solidFill>
                  <a:srgbClr val="404040"/>
                </a:solidFill>
                <a:latin typeface="Times New Roman"/>
                <a:ea typeface="微软雅黑"/>
                <a:cs typeface="Times New Roman"/>
              </a:rPr>
              <a:t>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00B0F0"/>
                </a:solidFill>
                <a:latin typeface="Times New Roman"/>
                <a:ea typeface="微软雅黑"/>
                <a:cs typeface="Times New Roman"/>
              </a:rPr>
              <a:t>黏</a:t>
            </a:r>
            <a:r>
              <a:rPr lang="zh-CN" altLang="zh-CN" sz="2800" kern="100" dirty="0">
                <a:solidFill>
                  <a:srgbClr val="404040"/>
                </a:solidFill>
                <a:latin typeface="Times New Roman"/>
                <a:ea typeface="微软雅黑"/>
                <a:cs typeface="Times New Roman"/>
              </a:rPr>
              <a:t>液</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00B0F0"/>
                </a:solidFill>
                <a:latin typeface="Times New Roman"/>
                <a:ea typeface="微软雅黑"/>
                <a:cs typeface="Times New Roman"/>
              </a:rPr>
              <a:t>蛞蝓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8)</a:t>
            </a:r>
            <a:r>
              <a:rPr lang="zh-CN" altLang="zh-CN" sz="2800" kern="100" dirty="0">
                <a:solidFill>
                  <a:srgbClr val="00B0F0"/>
                </a:solidFill>
                <a:latin typeface="Times New Roman"/>
                <a:ea typeface="微软雅黑"/>
                <a:cs typeface="Times New Roman"/>
              </a:rPr>
              <a:t>惬</a:t>
            </a:r>
            <a:r>
              <a:rPr lang="zh-CN" altLang="zh-CN" sz="2800" kern="100" dirty="0">
                <a:solidFill>
                  <a:srgbClr val="404040"/>
                </a:solidFill>
                <a:latin typeface="Times New Roman"/>
                <a:ea typeface="微软雅黑"/>
                <a:cs typeface="Times New Roman"/>
              </a:rPr>
              <a:t>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积</a:t>
            </a:r>
            <a:r>
              <a:rPr lang="zh-CN" altLang="zh-CN" sz="2800" kern="100" dirty="0">
                <a:solidFill>
                  <a:srgbClr val="00B0F0"/>
                </a:solidFill>
                <a:latin typeface="Times New Roman"/>
                <a:ea typeface="微软雅黑"/>
                <a:cs typeface="Times New Roman"/>
              </a:rPr>
              <a:t>攒</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7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10)</a:t>
            </a:r>
            <a:r>
              <a:rPr lang="zh-CN" altLang="zh-CN" sz="2800" kern="100" dirty="0">
                <a:solidFill>
                  <a:srgbClr val="00B0F0"/>
                </a:solidFill>
                <a:latin typeface="Times New Roman"/>
                <a:ea typeface="微软雅黑"/>
                <a:cs typeface="Times New Roman"/>
              </a:rPr>
              <a:t>渎</a:t>
            </a:r>
            <a:r>
              <a:rPr lang="zh-CN" altLang="zh-CN" sz="2800" kern="100" dirty="0">
                <a:solidFill>
                  <a:srgbClr val="404040"/>
                </a:solidFill>
                <a:latin typeface="Times New Roman"/>
                <a:ea typeface="微软雅黑"/>
                <a:cs typeface="Times New Roman"/>
              </a:rPr>
              <a:t>圣</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11)</a:t>
            </a:r>
            <a:r>
              <a:rPr lang="zh-CN" altLang="zh-CN" sz="2800" kern="100" dirty="0">
                <a:solidFill>
                  <a:srgbClr val="00B0F0"/>
                </a:solidFill>
                <a:latin typeface="Times New Roman"/>
                <a:ea typeface="微软雅黑"/>
                <a:cs typeface="Times New Roman"/>
              </a:rPr>
              <a:t>贮</a:t>
            </a:r>
            <a:r>
              <a:rPr lang="zh-CN" altLang="zh-CN" sz="2800" kern="100" dirty="0">
                <a:solidFill>
                  <a:srgbClr val="404040"/>
                </a:solidFill>
                <a:latin typeface="Times New Roman"/>
                <a:ea typeface="微软雅黑"/>
                <a:cs typeface="Times New Roman"/>
              </a:rPr>
              <a:t>存</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12)</a:t>
            </a:r>
            <a:r>
              <a:rPr lang="zh-CN" altLang="zh-CN" sz="2800" kern="100" dirty="0">
                <a:solidFill>
                  <a:srgbClr val="00B0F0"/>
                </a:solidFill>
                <a:latin typeface="Times New Roman"/>
                <a:ea typeface="微软雅黑"/>
                <a:cs typeface="Times New Roman"/>
              </a:rPr>
              <a:t>蛤蟆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头晕目</a:t>
            </a:r>
            <a:r>
              <a:rPr lang="zh-CN" altLang="zh-CN" sz="2800" kern="100" dirty="0">
                <a:solidFill>
                  <a:srgbClr val="00B0F0"/>
                </a:solidFill>
                <a:latin typeface="Times New Roman"/>
                <a:ea typeface="微软雅黑"/>
                <a:cs typeface="Times New Roman"/>
              </a:rPr>
              <a:t>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确</a:t>
            </a:r>
            <a:r>
              <a:rPr lang="zh-CN" altLang="zh-CN" sz="2800" kern="100" dirty="0">
                <a:solidFill>
                  <a:srgbClr val="00B0F0"/>
                </a:solidFill>
                <a:latin typeface="Times New Roman"/>
                <a:ea typeface="微软雅黑"/>
                <a:cs typeface="Times New Roman"/>
              </a:rPr>
              <a:t>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rPr>
              <a:t> </a:t>
            </a:r>
            <a:r>
              <a:rPr lang="en-US" altLang="zh-CN" sz="2800" kern="100" dirty="0" smtClean="0">
                <a:solidFill>
                  <a:srgbClr val="404040"/>
                </a:solidFill>
                <a:latin typeface="Times New Roman"/>
                <a:ea typeface="微软雅黑"/>
              </a:rPr>
              <a:t>		(</a:t>
            </a:r>
            <a:r>
              <a:rPr lang="en-US" altLang="zh-CN" sz="2800" kern="100" dirty="0">
                <a:solidFill>
                  <a:srgbClr val="404040"/>
                </a:solidFill>
                <a:latin typeface="Times New Roman"/>
                <a:ea typeface="微软雅黑"/>
              </a:rPr>
              <a:t>15)</a:t>
            </a:r>
            <a:r>
              <a:rPr lang="zh-CN" altLang="zh-CN" sz="2800" kern="100" dirty="0">
                <a:solidFill>
                  <a:srgbClr val="00B0F0"/>
                </a:solidFill>
                <a:latin typeface="Times New Roman"/>
                <a:ea typeface="微软雅黑"/>
                <a:cs typeface="Times New Roman"/>
              </a:rPr>
              <a:t>棘</a:t>
            </a:r>
            <a:r>
              <a:rPr lang="zh-CN" altLang="zh-CN" sz="2800" kern="100" dirty="0">
                <a:solidFill>
                  <a:srgbClr val="404040"/>
                </a:solidFill>
                <a:latin typeface="Times New Roman"/>
                <a:ea typeface="微软雅黑"/>
                <a:cs typeface="Times New Roman"/>
              </a:rPr>
              <a:t>手</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rPr>
              <a:t>) </a:t>
            </a:r>
            <a:endParaRPr lang="en-US" altLang="zh-CN" sz="2800" kern="100" dirty="0" smtClean="0">
              <a:solidFill>
                <a:srgbClr val="404040"/>
              </a:solidFill>
              <a:latin typeface="Times New Roman"/>
              <a:ea typeface="微软雅黑"/>
            </a:endParaRPr>
          </a:p>
          <a:p>
            <a:pPr algn="just">
              <a:lnSpc>
                <a:spcPct val="170000"/>
              </a:lnSpc>
              <a:spcAft>
                <a:spcPts val="0"/>
              </a:spcAft>
            </a:pPr>
            <a:r>
              <a:rPr lang="en-US" altLang="zh-CN" sz="2800" kern="100" dirty="0">
                <a:solidFill>
                  <a:srgbClr val="404040"/>
                </a:solidFill>
                <a:latin typeface="Times New Roman"/>
                <a:ea typeface="微软雅黑"/>
                <a:cs typeface="Courier New"/>
              </a:rPr>
              <a:t>(16)</a:t>
            </a:r>
            <a:r>
              <a:rPr lang="zh-CN" altLang="zh-CN" sz="2800" kern="100" dirty="0">
                <a:solidFill>
                  <a:srgbClr val="00B0F0"/>
                </a:solidFill>
                <a:latin typeface="Times New Roman"/>
                <a:ea typeface="微软雅黑"/>
                <a:cs typeface="Times New Roman"/>
              </a:rPr>
              <a:t>濒</a:t>
            </a:r>
            <a:r>
              <a:rPr lang="zh-CN" altLang="zh-CN" sz="2800" kern="100" dirty="0">
                <a:solidFill>
                  <a:srgbClr val="404040"/>
                </a:solidFill>
                <a:latin typeface="Times New Roman"/>
                <a:ea typeface="微软雅黑"/>
                <a:cs typeface="Times New Roman"/>
              </a:rPr>
              <a:t>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心力交</a:t>
            </a:r>
            <a:r>
              <a:rPr lang="zh-CN" altLang="zh-CN" sz="2800" kern="100" dirty="0">
                <a:solidFill>
                  <a:srgbClr val="00B0F0"/>
                </a:solidFill>
                <a:latin typeface="Times New Roman"/>
                <a:ea typeface="微软雅黑"/>
                <a:cs typeface="Times New Roman"/>
              </a:rPr>
              <a:t>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(18</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心</a:t>
            </a:r>
            <a:r>
              <a:rPr lang="zh-CN" altLang="zh-CN" sz="2800" kern="100" dirty="0">
                <a:solidFill>
                  <a:srgbClr val="00B0F0"/>
                </a:solidFill>
                <a:latin typeface="Times New Roman"/>
                <a:ea typeface="微软雅黑"/>
                <a:cs typeface="Times New Roman"/>
              </a:rPr>
              <a:t>悸</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p:txBody>
      </p:sp>
      <p:sp>
        <p:nvSpPr>
          <p:cNvPr id="5" name="TextBox 4"/>
          <p:cNvSpPr txBox="1"/>
          <p:nvPr/>
        </p:nvSpPr>
        <p:spPr>
          <a:xfrm>
            <a:off x="1725868" y="1601999"/>
            <a:ext cx="9549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ténɡ</a:t>
            </a:r>
            <a:endParaRPr lang="zh-CN" altLang="zh-CN" sz="1050" kern="100" dirty="0">
              <a:effectLst/>
              <a:latin typeface="宋体"/>
              <a:cs typeface="Courier New"/>
            </a:endParaRPr>
          </a:p>
        </p:txBody>
      </p:sp>
      <p:sp>
        <p:nvSpPr>
          <p:cNvPr id="6" name="TextBox 5"/>
          <p:cNvSpPr txBox="1"/>
          <p:nvPr/>
        </p:nvSpPr>
        <p:spPr>
          <a:xfrm>
            <a:off x="5313986" y="1594869"/>
            <a:ext cx="946957" cy="67829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quán</a:t>
            </a:r>
            <a:endParaRPr lang="zh-CN" altLang="zh-CN" sz="1050" kern="100" dirty="0">
              <a:effectLst/>
              <a:latin typeface="宋体"/>
              <a:cs typeface="Courier New"/>
            </a:endParaRPr>
          </a:p>
        </p:txBody>
      </p:sp>
      <p:sp>
        <p:nvSpPr>
          <p:cNvPr id="7" name="TextBox 6"/>
          <p:cNvSpPr txBox="1"/>
          <p:nvPr/>
        </p:nvSpPr>
        <p:spPr>
          <a:xfrm>
            <a:off x="9022436" y="1618019"/>
            <a:ext cx="94695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piāo</a:t>
            </a:r>
            <a:endParaRPr lang="zh-CN" altLang="zh-CN" sz="1050" kern="100" dirty="0">
              <a:effectLst/>
              <a:latin typeface="宋体"/>
              <a:cs typeface="Courier New"/>
            </a:endParaRPr>
          </a:p>
        </p:txBody>
      </p:sp>
      <p:sp>
        <p:nvSpPr>
          <p:cNvPr id="9" name="TextBox 8"/>
          <p:cNvSpPr txBox="1"/>
          <p:nvPr/>
        </p:nvSpPr>
        <p:spPr>
          <a:xfrm>
            <a:off x="1872509" y="2348274"/>
            <a:ext cx="71745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dǐ</a:t>
            </a:r>
            <a:endParaRPr lang="zh-CN" altLang="zh-CN" sz="1050" kern="100" dirty="0">
              <a:effectLst/>
              <a:latin typeface="宋体"/>
              <a:cs typeface="Courier New"/>
            </a:endParaRPr>
          </a:p>
        </p:txBody>
      </p:sp>
      <p:sp>
        <p:nvSpPr>
          <p:cNvPr id="10" name="TextBox 9"/>
          <p:cNvSpPr txBox="1"/>
          <p:nvPr/>
        </p:nvSpPr>
        <p:spPr>
          <a:xfrm>
            <a:off x="5389326" y="2347116"/>
            <a:ext cx="71745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zhù</a:t>
            </a:r>
            <a:endParaRPr lang="zh-CN" altLang="zh-CN" sz="1050" kern="100" dirty="0">
              <a:effectLst/>
              <a:latin typeface="宋体"/>
              <a:cs typeface="Courier New"/>
            </a:endParaRPr>
          </a:p>
        </p:txBody>
      </p:sp>
      <p:sp>
        <p:nvSpPr>
          <p:cNvPr id="11" name="TextBox 10"/>
          <p:cNvSpPr txBox="1"/>
          <p:nvPr/>
        </p:nvSpPr>
        <p:spPr>
          <a:xfrm>
            <a:off x="9024384" y="2321023"/>
            <a:ext cx="868121"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nián</a:t>
            </a:r>
            <a:endParaRPr lang="zh-CN" altLang="zh-CN" sz="1050" kern="100" dirty="0">
              <a:effectLst/>
              <a:latin typeface="宋体"/>
              <a:cs typeface="Courier New"/>
            </a:endParaRPr>
          </a:p>
        </p:txBody>
      </p:sp>
      <p:sp>
        <p:nvSpPr>
          <p:cNvPr id="12" name="TextBox 11"/>
          <p:cNvSpPr txBox="1"/>
          <p:nvPr/>
        </p:nvSpPr>
        <p:spPr>
          <a:xfrm>
            <a:off x="1727846" y="3069754"/>
            <a:ext cx="1271016"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kuò</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yú</a:t>
            </a:r>
            <a:endParaRPr lang="zh-CN" altLang="zh-CN" sz="1050" kern="100" dirty="0">
              <a:effectLst/>
              <a:latin typeface="宋体"/>
              <a:cs typeface="Courier New"/>
            </a:endParaRPr>
          </a:p>
        </p:txBody>
      </p:sp>
      <p:sp>
        <p:nvSpPr>
          <p:cNvPr id="13" name="TextBox 12"/>
          <p:cNvSpPr txBox="1"/>
          <p:nvPr/>
        </p:nvSpPr>
        <p:spPr>
          <a:xfrm>
            <a:off x="5447134" y="3029280"/>
            <a:ext cx="71745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qiè</a:t>
            </a:r>
            <a:endParaRPr lang="zh-CN" altLang="zh-CN" sz="1050" kern="100" dirty="0">
              <a:effectLst/>
              <a:latin typeface="宋体"/>
              <a:cs typeface="Courier New"/>
            </a:endParaRPr>
          </a:p>
        </p:txBody>
      </p:sp>
      <p:sp>
        <p:nvSpPr>
          <p:cNvPr id="14" name="TextBox 13"/>
          <p:cNvSpPr txBox="1"/>
          <p:nvPr/>
        </p:nvSpPr>
        <p:spPr>
          <a:xfrm>
            <a:off x="9061996" y="3069754"/>
            <a:ext cx="789201"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zǎn</a:t>
            </a:r>
            <a:endParaRPr lang="zh-CN" altLang="zh-CN" sz="1050" kern="100" dirty="0">
              <a:effectLst/>
              <a:latin typeface="宋体"/>
              <a:cs typeface="Courier New"/>
            </a:endParaRPr>
          </a:p>
        </p:txBody>
      </p:sp>
      <p:sp>
        <p:nvSpPr>
          <p:cNvPr id="15" name="TextBox 14"/>
          <p:cNvSpPr txBox="1"/>
          <p:nvPr/>
        </p:nvSpPr>
        <p:spPr>
          <a:xfrm>
            <a:off x="2016458" y="3788434"/>
            <a:ext cx="71745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dú</a:t>
            </a:r>
            <a:endParaRPr lang="zh-CN" altLang="zh-CN" sz="1050" kern="100" dirty="0">
              <a:effectLst/>
              <a:latin typeface="宋体"/>
              <a:cs typeface="Courier New"/>
            </a:endParaRPr>
          </a:p>
        </p:txBody>
      </p:sp>
      <p:sp>
        <p:nvSpPr>
          <p:cNvPr id="16" name="TextBox 15"/>
          <p:cNvSpPr txBox="1"/>
          <p:nvPr/>
        </p:nvSpPr>
        <p:spPr>
          <a:xfrm>
            <a:off x="5602725" y="3775701"/>
            <a:ext cx="95493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zhù</a:t>
            </a:r>
            <a:endParaRPr lang="zh-CN" altLang="zh-CN" sz="1050" kern="100" dirty="0">
              <a:effectLst/>
              <a:latin typeface="宋体"/>
              <a:cs typeface="Courier New"/>
            </a:endParaRPr>
          </a:p>
        </p:txBody>
      </p:sp>
      <p:sp>
        <p:nvSpPr>
          <p:cNvPr id="17" name="TextBox 16"/>
          <p:cNvSpPr txBox="1"/>
          <p:nvPr/>
        </p:nvSpPr>
        <p:spPr>
          <a:xfrm>
            <a:off x="9199784" y="3809771"/>
            <a:ext cx="1155469"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há</a:t>
            </a:r>
            <a:r>
              <a:rPr lang="en-US" altLang="zh-CN" sz="2800" kern="100" dirty="0">
                <a:solidFill>
                  <a:srgbClr val="E36C0A"/>
                </a:solidFill>
                <a:latin typeface="Times New Roman"/>
                <a:ea typeface="微软雅黑"/>
              </a:rPr>
              <a:t> ma</a:t>
            </a:r>
            <a:endParaRPr lang="zh-CN" altLang="zh-CN" sz="1050" kern="100" dirty="0">
              <a:effectLst/>
              <a:latin typeface="宋体"/>
              <a:cs typeface="Courier New"/>
            </a:endParaRPr>
          </a:p>
        </p:txBody>
      </p:sp>
      <p:sp>
        <p:nvSpPr>
          <p:cNvPr id="18" name="TextBox 17"/>
          <p:cNvSpPr txBox="1"/>
          <p:nvPr/>
        </p:nvSpPr>
        <p:spPr>
          <a:xfrm>
            <a:off x="2569372" y="4500559"/>
            <a:ext cx="1155469"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xuàn</a:t>
            </a:r>
            <a:endParaRPr lang="zh-CN" altLang="zh-CN" sz="1050" kern="100" dirty="0">
              <a:effectLst/>
              <a:latin typeface="宋体"/>
              <a:cs typeface="Courier New"/>
            </a:endParaRPr>
          </a:p>
        </p:txBody>
      </p:sp>
      <p:sp>
        <p:nvSpPr>
          <p:cNvPr id="19" name="TextBox 18"/>
          <p:cNvSpPr txBox="1"/>
          <p:nvPr/>
        </p:nvSpPr>
        <p:spPr>
          <a:xfrm>
            <a:off x="5608170" y="4492885"/>
            <a:ext cx="789201"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záo</a:t>
            </a:r>
            <a:endParaRPr lang="zh-CN" altLang="zh-CN" sz="1050" kern="100" dirty="0">
              <a:effectLst/>
              <a:latin typeface="宋体"/>
              <a:cs typeface="Courier New"/>
            </a:endParaRPr>
          </a:p>
        </p:txBody>
      </p:sp>
      <p:sp>
        <p:nvSpPr>
          <p:cNvPr id="20" name="TextBox 19"/>
          <p:cNvSpPr txBox="1"/>
          <p:nvPr/>
        </p:nvSpPr>
        <p:spPr>
          <a:xfrm>
            <a:off x="9372595" y="4507018"/>
            <a:ext cx="539035"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jí</a:t>
            </a:r>
            <a:endParaRPr lang="zh-CN" altLang="zh-CN" sz="1050" kern="100" dirty="0">
              <a:effectLst/>
              <a:latin typeface="宋体"/>
              <a:cs typeface="Courier New"/>
            </a:endParaRPr>
          </a:p>
        </p:txBody>
      </p:sp>
      <p:sp>
        <p:nvSpPr>
          <p:cNvPr id="21" name="TextBox 20"/>
          <p:cNvSpPr txBox="1"/>
          <p:nvPr/>
        </p:nvSpPr>
        <p:spPr>
          <a:xfrm>
            <a:off x="1914717" y="5229994"/>
            <a:ext cx="868121"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bīn</a:t>
            </a:r>
            <a:endParaRPr lang="zh-CN" altLang="zh-CN" sz="1050" kern="100" dirty="0">
              <a:effectLst/>
              <a:latin typeface="宋体"/>
              <a:cs typeface="Courier New"/>
            </a:endParaRPr>
          </a:p>
        </p:txBody>
      </p:sp>
      <p:sp>
        <p:nvSpPr>
          <p:cNvPr id="22" name="TextBox 21"/>
          <p:cNvSpPr txBox="1"/>
          <p:nvPr/>
        </p:nvSpPr>
        <p:spPr>
          <a:xfrm>
            <a:off x="6311230" y="5229994"/>
            <a:ext cx="868121"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cuì</a:t>
            </a:r>
            <a:endParaRPr lang="zh-CN" altLang="zh-CN" sz="1050" kern="100" dirty="0">
              <a:effectLst/>
              <a:latin typeface="宋体"/>
              <a:cs typeface="Courier New"/>
            </a:endParaRPr>
          </a:p>
        </p:txBody>
      </p:sp>
      <p:sp>
        <p:nvSpPr>
          <p:cNvPr id="23" name="TextBox 22"/>
          <p:cNvSpPr txBox="1"/>
          <p:nvPr/>
        </p:nvSpPr>
        <p:spPr>
          <a:xfrm>
            <a:off x="9466146" y="5203948"/>
            <a:ext cx="445484"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jì</a:t>
            </a:r>
            <a:endParaRPr lang="zh-CN" altLang="zh-CN" sz="1050" kern="100" dirty="0">
              <a:effectLst/>
              <a:latin typeface="宋体"/>
              <a:cs typeface="Courier New"/>
            </a:endParaRPr>
          </a:p>
        </p:txBody>
      </p:sp>
    </p:spTree>
    <p:extLst>
      <p:ext uri="{BB962C8B-B14F-4D97-AF65-F5344CB8AC3E}">
        <p14:creationId xmlns:p14="http://schemas.microsoft.com/office/powerpoint/2010/main" val="24060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linds(horizontal)">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linds(horizontal)">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linds(horizontal)">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blinds(horizontal)">
                                      <p:cBhvr>
                                        <p:cTn id="9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5418"/>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辨形组词</a:t>
            </a:r>
            <a:endParaRPr lang="zh-CN" altLang="zh-CN" sz="1050" kern="100" dirty="0">
              <a:effectLst/>
              <a:latin typeface="宋体"/>
              <a:cs typeface="Courier New"/>
            </a:endParaRPr>
          </a:p>
        </p:txBody>
      </p:sp>
      <p:sp>
        <p:nvSpPr>
          <p:cNvPr id="16" name="TextBox 15"/>
          <p:cNvSpPr txBox="1"/>
          <p:nvPr/>
        </p:nvSpPr>
        <p:spPr>
          <a:xfrm>
            <a:off x="478582" y="1813978"/>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(1)</a:t>
            </a:r>
            <a:endParaRPr lang="zh-CN" altLang="zh-CN" sz="1050" kern="100" dirty="0">
              <a:effectLst/>
              <a:latin typeface="宋体"/>
              <a:cs typeface="Courier New"/>
            </a:endParaRPr>
          </a:p>
        </p:txBody>
      </p:sp>
      <p:sp>
        <p:nvSpPr>
          <p:cNvPr id="17" name="TextBox 16"/>
          <p:cNvSpPr txBox="1"/>
          <p:nvPr/>
        </p:nvSpPr>
        <p:spPr>
          <a:xfrm>
            <a:off x="1240190" y="1477519"/>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沓</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杳</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1074966" y="1667073"/>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316931" y="1796760"/>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endParaRPr lang="zh-CN" altLang="zh-CN" sz="1050" kern="100" dirty="0">
              <a:effectLst/>
              <a:latin typeface="宋体"/>
              <a:cs typeface="Courier New"/>
            </a:endParaRPr>
          </a:p>
        </p:txBody>
      </p:sp>
      <p:sp>
        <p:nvSpPr>
          <p:cNvPr id="20" name="TextBox 19"/>
          <p:cNvSpPr txBox="1"/>
          <p:nvPr/>
        </p:nvSpPr>
        <p:spPr>
          <a:xfrm>
            <a:off x="8078539" y="1477519"/>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棘</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辣</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913315" y="1701602"/>
            <a:ext cx="165490" cy="10133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314246" y="3572035"/>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(3)</a:t>
            </a:r>
            <a:endParaRPr lang="zh-CN" altLang="zh-CN" sz="1050" kern="100" dirty="0">
              <a:effectLst/>
              <a:latin typeface="宋体"/>
              <a:cs typeface="Courier New"/>
            </a:endParaRPr>
          </a:p>
        </p:txBody>
      </p:sp>
      <p:sp>
        <p:nvSpPr>
          <p:cNvPr id="23" name="TextBox 22"/>
          <p:cNvSpPr txBox="1"/>
          <p:nvPr/>
        </p:nvSpPr>
        <p:spPr>
          <a:xfrm>
            <a:off x="1096174" y="3287519"/>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裨</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脾</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930950" y="3511602"/>
            <a:ext cx="165490" cy="987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172915" y="4011781"/>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(4)</a:t>
            </a:r>
            <a:endParaRPr lang="zh-CN" altLang="zh-CN" sz="1050" kern="100" dirty="0">
              <a:effectLst/>
              <a:latin typeface="宋体"/>
              <a:cs typeface="Courier New"/>
            </a:endParaRPr>
          </a:p>
        </p:txBody>
      </p:sp>
      <p:sp>
        <p:nvSpPr>
          <p:cNvPr id="26" name="TextBox 25"/>
          <p:cNvSpPr txBox="1"/>
          <p:nvPr/>
        </p:nvSpPr>
        <p:spPr>
          <a:xfrm>
            <a:off x="7934523" y="3719567"/>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僵</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缰</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7769299" y="3906220"/>
            <a:ext cx="165490" cy="10293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996553" y="1475778"/>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一沓</a:t>
            </a:r>
            <a:endParaRPr lang="zh-CN" altLang="zh-CN" sz="1050" kern="100" dirty="0">
              <a:effectLst/>
              <a:latin typeface="宋体"/>
              <a:cs typeface="Courier New"/>
            </a:endParaRPr>
          </a:p>
        </p:txBody>
      </p:sp>
      <p:sp>
        <p:nvSpPr>
          <p:cNvPr id="29" name="TextBox 28"/>
          <p:cNvSpPr txBox="1"/>
          <p:nvPr/>
        </p:nvSpPr>
        <p:spPr>
          <a:xfrm>
            <a:off x="1716760" y="2133650"/>
            <a:ext cx="1725725" cy="608420"/>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杳无音讯</a:t>
            </a:r>
            <a:endParaRPr lang="zh-CN" altLang="zh-CN" sz="1050" kern="100" dirty="0">
              <a:effectLst/>
              <a:latin typeface="宋体"/>
              <a:cs typeface="Courier New"/>
            </a:endParaRPr>
          </a:p>
        </p:txBody>
      </p:sp>
      <p:sp>
        <p:nvSpPr>
          <p:cNvPr id="31" name="TextBox 30"/>
          <p:cNvSpPr txBox="1"/>
          <p:nvPr/>
        </p:nvSpPr>
        <p:spPr>
          <a:xfrm>
            <a:off x="8893357" y="1450070"/>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棘手</a:t>
            </a:r>
            <a:endParaRPr lang="zh-CN" altLang="zh-CN" sz="1050" kern="100" dirty="0">
              <a:effectLst/>
              <a:latin typeface="宋体"/>
              <a:cs typeface="Courier New"/>
            </a:endParaRPr>
          </a:p>
        </p:txBody>
      </p:sp>
      <p:sp>
        <p:nvSpPr>
          <p:cNvPr id="32" name="TextBox 31"/>
          <p:cNvSpPr txBox="1"/>
          <p:nvPr/>
        </p:nvSpPr>
        <p:spPr>
          <a:xfrm>
            <a:off x="8821350" y="2123850"/>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辣味</a:t>
            </a:r>
            <a:endParaRPr lang="zh-CN" altLang="zh-CN" sz="1050" kern="100" dirty="0">
              <a:effectLst/>
              <a:latin typeface="宋体"/>
              <a:cs typeface="Courier New"/>
            </a:endParaRPr>
          </a:p>
        </p:txBody>
      </p:sp>
      <p:sp>
        <p:nvSpPr>
          <p:cNvPr id="34" name="TextBox 33"/>
          <p:cNvSpPr txBox="1"/>
          <p:nvPr/>
        </p:nvSpPr>
        <p:spPr>
          <a:xfrm>
            <a:off x="1896842" y="3347986"/>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裨益</a:t>
            </a:r>
            <a:endParaRPr lang="zh-CN" altLang="zh-CN" sz="1050" kern="100" dirty="0">
              <a:effectLst/>
              <a:latin typeface="宋体"/>
              <a:cs typeface="Courier New"/>
            </a:endParaRPr>
          </a:p>
        </p:txBody>
      </p:sp>
      <p:sp>
        <p:nvSpPr>
          <p:cNvPr id="35" name="TextBox 34"/>
          <p:cNvSpPr txBox="1"/>
          <p:nvPr/>
        </p:nvSpPr>
        <p:spPr>
          <a:xfrm>
            <a:off x="1846734" y="3957000"/>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脾气</a:t>
            </a:r>
            <a:endParaRPr lang="zh-CN" altLang="zh-CN" sz="1050" kern="100" dirty="0">
              <a:effectLst/>
              <a:latin typeface="宋体"/>
              <a:cs typeface="Courier New"/>
            </a:endParaRPr>
          </a:p>
        </p:txBody>
      </p:sp>
      <p:sp>
        <p:nvSpPr>
          <p:cNvPr id="38" name="TextBox 37"/>
          <p:cNvSpPr txBox="1"/>
          <p:nvPr/>
        </p:nvSpPr>
        <p:spPr>
          <a:xfrm>
            <a:off x="8687494" y="370802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僵硬</a:t>
            </a:r>
            <a:endParaRPr lang="zh-CN" altLang="zh-CN" sz="1050" kern="100" dirty="0">
              <a:effectLst/>
              <a:latin typeface="宋体"/>
              <a:cs typeface="Courier New"/>
            </a:endParaRPr>
          </a:p>
        </p:txBody>
      </p:sp>
      <p:sp>
        <p:nvSpPr>
          <p:cNvPr id="39" name="TextBox 38"/>
          <p:cNvSpPr txBox="1"/>
          <p:nvPr/>
        </p:nvSpPr>
        <p:spPr>
          <a:xfrm>
            <a:off x="8721479" y="435609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缰绳</a:t>
            </a:r>
            <a:endParaRPr lang="zh-CN" altLang="zh-CN" sz="1050" kern="100" dirty="0">
              <a:effectLst/>
              <a:latin typeface="宋体"/>
              <a:cs typeface="Courier New"/>
            </a:endParaRPr>
          </a:p>
        </p:txBody>
      </p:sp>
    </p:spTree>
    <p:extLst>
      <p:ext uri="{BB962C8B-B14F-4D97-AF65-F5344CB8AC3E}">
        <p14:creationId xmlns:p14="http://schemas.microsoft.com/office/powerpoint/2010/main" val="119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linds(horizontal)">
                                      <p:cBhvr>
                                        <p:cTn id="15" dur="500"/>
                                        <p:tgtEl>
                                          <p:spTgt spid="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linds(horizontal)">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P spid="32" grpId="0"/>
      <p:bldP spid="34" grpId="0"/>
      <p:bldP spid="35" grpId="0"/>
      <p:bldP spid="38"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78582" y="1093898"/>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(5)</a:t>
            </a:r>
            <a:endParaRPr lang="zh-CN" altLang="zh-CN" sz="1050" kern="100" dirty="0">
              <a:effectLst/>
              <a:latin typeface="宋体"/>
              <a:cs typeface="Courier New"/>
            </a:endParaRPr>
          </a:p>
        </p:txBody>
      </p:sp>
      <p:sp>
        <p:nvSpPr>
          <p:cNvPr id="17" name="TextBox 16"/>
          <p:cNvSpPr txBox="1"/>
          <p:nvPr/>
        </p:nvSpPr>
        <p:spPr>
          <a:xfrm>
            <a:off x="1240190" y="757439"/>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湛</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堪</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1074966" y="946993"/>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316931" y="1076680"/>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(6)</a:t>
            </a:r>
            <a:endParaRPr lang="zh-CN" altLang="zh-CN" sz="1050" kern="100" dirty="0">
              <a:effectLst/>
              <a:latin typeface="宋体"/>
              <a:cs typeface="Courier New"/>
            </a:endParaRPr>
          </a:p>
        </p:txBody>
      </p:sp>
      <p:sp>
        <p:nvSpPr>
          <p:cNvPr id="20" name="TextBox 19"/>
          <p:cNvSpPr txBox="1"/>
          <p:nvPr/>
        </p:nvSpPr>
        <p:spPr>
          <a:xfrm>
            <a:off x="8078539" y="757439"/>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贮</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伫</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913315" y="981522"/>
            <a:ext cx="165490" cy="10133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314246" y="2851955"/>
            <a:ext cx="885570" cy="657872"/>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rPr>
              <a:t>(7)</a:t>
            </a:r>
            <a:endParaRPr lang="zh-CN" altLang="zh-CN" sz="1050" kern="100" dirty="0">
              <a:effectLst/>
              <a:latin typeface="宋体"/>
              <a:cs typeface="Courier New"/>
            </a:endParaRPr>
          </a:p>
        </p:txBody>
      </p:sp>
      <p:sp>
        <p:nvSpPr>
          <p:cNvPr id="23" name="TextBox 22"/>
          <p:cNvSpPr txBox="1"/>
          <p:nvPr/>
        </p:nvSpPr>
        <p:spPr>
          <a:xfrm>
            <a:off x="1096174" y="2567439"/>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剽</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瓢</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930950" y="2791522"/>
            <a:ext cx="165490" cy="987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172915" y="3065877"/>
            <a:ext cx="885570" cy="657872"/>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rPr>
              <a:t>(8)</a:t>
            </a:r>
            <a:endParaRPr lang="zh-CN" altLang="zh-CN" sz="1050" kern="100" dirty="0">
              <a:effectLst/>
              <a:latin typeface="宋体"/>
              <a:cs typeface="Courier New"/>
            </a:endParaRPr>
          </a:p>
        </p:txBody>
      </p:sp>
      <p:sp>
        <p:nvSpPr>
          <p:cNvPr id="26" name="TextBox 25"/>
          <p:cNvSpPr txBox="1"/>
          <p:nvPr/>
        </p:nvSpPr>
        <p:spPr>
          <a:xfrm>
            <a:off x="7946098" y="2762088"/>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燧</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隧</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7769299" y="2960316"/>
            <a:ext cx="165490" cy="10293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993217" y="755698"/>
            <a:ext cx="1725725"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精湛</a:t>
            </a:r>
            <a:endParaRPr lang="zh-CN" altLang="zh-CN" sz="1050" kern="100" dirty="0">
              <a:effectLst/>
              <a:latin typeface="宋体"/>
              <a:cs typeface="Courier New"/>
            </a:endParaRPr>
          </a:p>
        </p:txBody>
      </p:sp>
      <p:sp>
        <p:nvSpPr>
          <p:cNvPr id="29" name="TextBox 28"/>
          <p:cNvSpPr txBox="1"/>
          <p:nvPr/>
        </p:nvSpPr>
        <p:spPr>
          <a:xfrm>
            <a:off x="2007952" y="140377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不堪</a:t>
            </a:r>
            <a:endParaRPr lang="zh-CN" altLang="zh-CN" sz="1050" kern="100" dirty="0">
              <a:effectLst/>
              <a:latin typeface="宋体"/>
              <a:cs typeface="Courier New"/>
            </a:endParaRPr>
          </a:p>
        </p:txBody>
      </p:sp>
      <p:sp>
        <p:nvSpPr>
          <p:cNvPr id="31" name="TextBox 30"/>
          <p:cNvSpPr txBox="1"/>
          <p:nvPr/>
        </p:nvSpPr>
        <p:spPr>
          <a:xfrm>
            <a:off x="8816993" y="755698"/>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贮存</a:t>
            </a:r>
            <a:endParaRPr lang="zh-CN" altLang="zh-CN" sz="1050" kern="100" dirty="0">
              <a:effectLst/>
              <a:latin typeface="宋体"/>
              <a:cs typeface="Courier New"/>
            </a:endParaRPr>
          </a:p>
        </p:txBody>
      </p:sp>
      <p:sp>
        <p:nvSpPr>
          <p:cNvPr id="32" name="TextBox 31"/>
          <p:cNvSpPr txBox="1"/>
          <p:nvPr/>
        </p:nvSpPr>
        <p:spPr>
          <a:xfrm>
            <a:off x="8821350" y="1403770"/>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伫立</a:t>
            </a:r>
            <a:endParaRPr lang="zh-CN" altLang="zh-CN" sz="1050" kern="100" dirty="0">
              <a:effectLst/>
              <a:latin typeface="宋体"/>
              <a:cs typeface="Courier New"/>
            </a:endParaRPr>
          </a:p>
        </p:txBody>
      </p:sp>
      <p:sp>
        <p:nvSpPr>
          <p:cNvPr id="34" name="TextBox 33"/>
          <p:cNvSpPr txBox="1"/>
          <p:nvPr/>
        </p:nvSpPr>
        <p:spPr>
          <a:xfrm>
            <a:off x="1896842" y="2627906"/>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剽窃</a:t>
            </a:r>
            <a:endParaRPr lang="zh-CN" altLang="zh-CN" sz="1050" kern="100" dirty="0">
              <a:effectLst/>
              <a:latin typeface="宋体"/>
              <a:cs typeface="Courier New"/>
            </a:endParaRPr>
          </a:p>
        </p:txBody>
      </p:sp>
      <p:sp>
        <p:nvSpPr>
          <p:cNvPr id="35" name="TextBox 34"/>
          <p:cNvSpPr txBox="1"/>
          <p:nvPr/>
        </p:nvSpPr>
        <p:spPr>
          <a:xfrm>
            <a:off x="1846734" y="3192580"/>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瓢盆</a:t>
            </a:r>
            <a:endParaRPr lang="zh-CN" altLang="zh-CN" sz="1050" kern="100" dirty="0">
              <a:effectLst/>
              <a:latin typeface="宋体"/>
              <a:cs typeface="Courier New"/>
            </a:endParaRPr>
          </a:p>
        </p:txBody>
      </p:sp>
      <p:sp>
        <p:nvSpPr>
          <p:cNvPr id="38" name="TextBox 37"/>
          <p:cNvSpPr txBox="1"/>
          <p:nvPr/>
        </p:nvSpPr>
        <p:spPr>
          <a:xfrm>
            <a:off x="8721479" y="277192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燧石</a:t>
            </a:r>
            <a:endParaRPr lang="zh-CN" altLang="zh-CN" sz="1050" kern="100" dirty="0">
              <a:effectLst/>
              <a:latin typeface="宋体"/>
              <a:cs typeface="Courier New"/>
            </a:endParaRPr>
          </a:p>
        </p:txBody>
      </p:sp>
      <p:sp>
        <p:nvSpPr>
          <p:cNvPr id="39" name="TextBox 38"/>
          <p:cNvSpPr txBox="1"/>
          <p:nvPr/>
        </p:nvSpPr>
        <p:spPr>
          <a:xfrm>
            <a:off x="8721479" y="334798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隧道</a:t>
            </a:r>
            <a:endParaRPr lang="zh-CN" altLang="zh-CN" sz="1050" kern="100" dirty="0">
              <a:effectLst/>
              <a:latin typeface="宋体"/>
              <a:cs typeface="Courier New"/>
            </a:endParaRPr>
          </a:p>
        </p:txBody>
      </p:sp>
      <p:sp>
        <p:nvSpPr>
          <p:cNvPr id="30" name="TextBox 29"/>
          <p:cNvSpPr txBox="1"/>
          <p:nvPr/>
        </p:nvSpPr>
        <p:spPr>
          <a:xfrm>
            <a:off x="334566" y="4426331"/>
            <a:ext cx="885570" cy="657872"/>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rPr>
              <a:t>(9)</a:t>
            </a:r>
            <a:endParaRPr lang="zh-CN" altLang="zh-CN" sz="1050" kern="100" dirty="0">
              <a:effectLst/>
              <a:latin typeface="宋体"/>
              <a:cs typeface="Courier New"/>
            </a:endParaRPr>
          </a:p>
        </p:txBody>
      </p:sp>
      <p:sp>
        <p:nvSpPr>
          <p:cNvPr id="36" name="TextBox 35"/>
          <p:cNvSpPr txBox="1"/>
          <p:nvPr/>
        </p:nvSpPr>
        <p:spPr>
          <a:xfrm>
            <a:off x="1116494" y="4141815"/>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彼</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陂</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37" name="左大括号 36"/>
          <p:cNvSpPr/>
          <p:nvPr/>
        </p:nvSpPr>
        <p:spPr>
          <a:xfrm>
            <a:off x="951270" y="4365898"/>
            <a:ext cx="165490" cy="987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TextBox 39"/>
          <p:cNvSpPr txBox="1"/>
          <p:nvPr/>
        </p:nvSpPr>
        <p:spPr>
          <a:xfrm>
            <a:off x="1892176" y="4127873"/>
            <a:ext cx="1178694" cy="598065"/>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彼此</a:t>
            </a:r>
            <a:endParaRPr lang="zh-CN" altLang="zh-CN" sz="1050" kern="100" dirty="0">
              <a:effectLst/>
              <a:latin typeface="宋体"/>
              <a:cs typeface="Courier New"/>
            </a:endParaRPr>
          </a:p>
        </p:txBody>
      </p:sp>
      <p:sp>
        <p:nvSpPr>
          <p:cNvPr id="41" name="TextBox 40"/>
          <p:cNvSpPr txBox="1"/>
          <p:nvPr/>
        </p:nvSpPr>
        <p:spPr>
          <a:xfrm>
            <a:off x="1913036" y="4797946"/>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陂地</a:t>
            </a:r>
            <a:endParaRPr lang="zh-CN" altLang="zh-CN" sz="1050" kern="100" dirty="0">
              <a:effectLst/>
              <a:latin typeface="宋体"/>
              <a:cs typeface="Courier New"/>
            </a:endParaRPr>
          </a:p>
        </p:txBody>
      </p:sp>
    </p:spTree>
    <p:extLst>
      <p:ext uri="{BB962C8B-B14F-4D97-AF65-F5344CB8AC3E}">
        <p14:creationId xmlns:p14="http://schemas.microsoft.com/office/powerpoint/2010/main" val="147581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linds(horizontal)">
                                      <p:cBhvr>
                                        <p:cTn id="15" dur="500"/>
                                        <p:tgtEl>
                                          <p:spTgt spid="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linds(horizontal)">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linds(horizontal)">
                                      <p:cBhvr>
                                        <p:cTn id="39" dur="500"/>
                                        <p:tgtEl>
                                          <p:spTgt spid="4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blinds(horizontal)">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P spid="32" grpId="0"/>
      <p:bldP spid="34" grpId="0"/>
      <p:bldP spid="35" grpId="0"/>
      <p:bldP spid="38" grpId="0"/>
      <p:bldP spid="39" grpId="0"/>
      <p:bldP spid="40"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765498"/>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近义词辨析</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笃信</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坚信</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笃信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指忠实地信仰。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坚信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指坚决相信。</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很多人都喜欢名言警句，特别是那些事业成功者，无不</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名言，并让名言与自己陪伴终生。</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作为一名在作物育种领域奋斗了多年的专家，他</a:t>
            </a:r>
            <a:r>
              <a:rPr lang="en-US" altLang="zh-CN" sz="2800" kern="100" dirty="0">
                <a:solidFill>
                  <a:srgbClr val="404040"/>
                </a:solidFill>
                <a:latin typeface="Times New Roman"/>
                <a:ea typeface="微软雅黑"/>
                <a:cs typeface="Courier New"/>
              </a:rPr>
              <a:t>________</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一粒种子可以改变一个世界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3" name="TextBox 2"/>
          <p:cNvSpPr txBox="1"/>
          <p:nvPr/>
        </p:nvSpPr>
        <p:spPr>
          <a:xfrm>
            <a:off x="10665695" y="2627259"/>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笃信</a:t>
            </a:r>
            <a:endParaRPr lang="zh-CN" altLang="zh-CN" sz="1050" kern="100" dirty="0">
              <a:effectLst/>
              <a:latin typeface="宋体"/>
              <a:cs typeface="Courier New"/>
            </a:endParaRPr>
          </a:p>
        </p:txBody>
      </p:sp>
      <p:sp>
        <p:nvSpPr>
          <p:cNvPr id="5" name="TextBox 4"/>
          <p:cNvSpPr txBox="1"/>
          <p:nvPr/>
        </p:nvSpPr>
        <p:spPr>
          <a:xfrm>
            <a:off x="8577463" y="3933203"/>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坚信</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5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09514"/>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制定</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制订</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制定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指定出</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法律、规程、政策等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。凸现的是权威性，动补结构。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制订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指创制拟定。凸现的是创造性，并列结构。</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根据《建议》的精神，国务院认真听取各方面的意见，</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了《中华人民共和国国民经济和社会发展第十个五年计划纲要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草案</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好的班规</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前先要征求广大学生的意见，让所有学生都参与到其中来，让他们为此出谋划策。</a:t>
            </a:r>
            <a:endParaRPr lang="zh-CN" altLang="zh-CN" sz="1050" kern="100" dirty="0">
              <a:effectLst/>
              <a:latin typeface="宋体"/>
              <a:cs typeface="Courier New"/>
            </a:endParaRPr>
          </a:p>
        </p:txBody>
      </p:sp>
      <p:sp>
        <p:nvSpPr>
          <p:cNvPr id="3" name="TextBox 2"/>
          <p:cNvSpPr txBox="1"/>
          <p:nvPr/>
        </p:nvSpPr>
        <p:spPr>
          <a:xfrm>
            <a:off x="10665695" y="2771275"/>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制定</a:t>
            </a:r>
            <a:endParaRPr lang="zh-CN" altLang="zh-CN" sz="1050" kern="100" dirty="0">
              <a:effectLst/>
              <a:latin typeface="宋体"/>
              <a:cs typeface="Courier New"/>
            </a:endParaRPr>
          </a:p>
        </p:txBody>
      </p:sp>
      <p:sp>
        <p:nvSpPr>
          <p:cNvPr id="5" name="TextBox 4"/>
          <p:cNvSpPr txBox="1"/>
          <p:nvPr/>
        </p:nvSpPr>
        <p:spPr>
          <a:xfrm>
            <a:off x="2494806" y="408879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制订</a:t>
            </a:r>
            <a:endParaRPr lang="zh-CN" altLang="zh-CN" sz="1050" kern="100" dirty="0">
              <a:effectLst/>
              <a:latin typeface="宋体"/>
              <a:cs typeface="Courier New"/>
            </a:endParaRPr>
          </a:p>
        </p:txBody>
      </p:sp>
    </p:spTree>
    <p:extLst>
      <p:ext uri="{BB962C8B-B14F-4D97-AF65-F5344CB8AC3E}">
        <p14:creationId xmlns:p14="http://schemas.microsoft.com/office/powerpoint/2010/main" val="41863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97546"/>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骇人听闻</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耸人听闻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两者都有使人听了吃惊之意。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骇人听闻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指使人听了非常吃惊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多指社会上发生的坏事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耸人听闻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指使人听了非常震惊。</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那么，就是《圣经》扯谎啦，是吧？你的理论真是</a:t>
            </a:r>
            <a:r>
              <a:rPr lang="en-US" altLang="zh-CN" sz="2800" kern="100" dirty="0">
                <a:solidFill>
                  <a:srgbClr val="404040"/>
                </a:solidFill>
                <a:latin typeface="Times New Roman"/>
                <a:ea typeface="微软雅黑"/>
                <a:cs typeface="Courier New"/>
              </a:rPr>
              <a:t>____________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这些贪腐案件的内幕真是</a:t>
            </a:r>
            <a:r>
              <a:rPr lang="en-US" altLang="zh-CN" sz="2800" kern="100" dirty="0">
                <a:solidFill>
                  <a:srgbClr val="404040"/>
                </a:solidFill>
                <a:latin typeface="Times New Roman"/>
                <a:ea typeface="微软雅黑"/>
                <a:cs typeface="Courier New"/>
              </a:rPr>
              <a:t>____________</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3" name="TextBox 2"/>
          <p:cNvSpPr txBox="1"/>
          <p:nvPr/>
        </p:nvSpPr>
        <p:spPr>
          <a:xfrm>
            <a:off x="9908690" y="3072627"/>
            <a:ext cx="1898298" cy="809807"/>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骇人听闻</a:t>
            </a:r>
            <a:endParaRPr lang="zh-CN" altLang="zh-CN" sz="1050" kern="100" dirty="0">
              <a:effectLst/>
              <a:latin typeface="宋体"/>
              <a:cs typeface="Courier New"/>
            </a:endParaRPr>
          </a:p>
        </p:txBody>
      </p:sp>
      <p:sp>
        <p:nvSpPr>
          <p:cNvPr id="5" name="TextBox 4"/>
          <p:cNvSpPr txBox="1"/>
          <p:nvPr/>
        </p:nvSpPr>
        <p:spPr>
          <a:xfrm>
            <a:off x="4885112" y="3717826"/>
            <a:ext cx="1725725"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耸人听闻</a:t>
            </a:r>
            <a:endParaRPr lang="zh-CN" altLang="zh-CN" sz="1050" kern="100" dirty="0">
              <a:effectLst/>
              <a:latin typeface="宋体"/>
              <a:cs typeface="Courier New"/>
            </a:endParaRPr>
          </a:p>
        </p:txBody>
      </p:sp>
    </p:spTree>
    <p:extLst>
      <p:ext uri="{BB962C8B-B14F-4D97-AF65-F5344CB8AC3E}">
        <p14:creationId xmlns:p14="http://schemas.microsoft.com/office/powerpoint/2010/main" val="42045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8108" y="556915"/>
            <a:ext cx="11315724" cy="4385047"/>
          </a:xfrm>
          <a:prstGeom prst="rect">
            <a:avLst/>
          </a:prstGeom>
          <a:noFill/>
        </p:spPr>
        <p:txBody>
          <a:bodyPr wrap="square" rtlCol="0">
            <a:spAutoFit/>
          </a:bodyPr>
          <a:lstStyle/>
          <a:p>
            <a:pPr algn="just">
              <a:lnSpc>
                <a:spcPct val="17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词语解释</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一塌糊涂：</a:t>
            </a:r>
            <a:r>
              <a:rPr lang="en-US" altLang="zh-CN" sz="2800" kern="100" dirty="0">
                <a:solidFill>
                  <a:srgbClr val="404040"/>
                </a:solidFill>
                <a:latin typeface="Times New Roman"/>
                <a:ea typeface="微软雅黑"/>
                <a:cs typeface="Courier New"/>
              </a:rPr>
              <a:t>___________________________________</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独一无二：</a:t>
            </a:r>
            <a:r>
              <a:rPr lang="en-US" altLang="zh-CN" sz="2800" kern="100" dirty="0">
                <a:solidFill>
                  <a:srgbClr val="404040"/>
                </a:solidFill>
                <a:latin typeface="Times New Roman"/>
                <a:ea typeface="微软雅黑"/>
                <a:cs typeface="Courier New"/>
              </a:rPr>
              <a:t>__________________________________________________</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尽善尽美</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__________________________________________________</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滔滔不绝：</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引经据典：</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p:txBody>
      </p:sp>
      <p:sp>
        <p:nvSpPr>
          <p:cNvPr id="4" name="TextBox 3"/>
          <p:cNvSpPr txBox="1"/>
          <p:nvPr/>
        </p:nvSpPr>
        <p:spPr>
          <a:xfrm>
            <a:off x="2801829" y="1269554"/>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乱到不可收拾；糟到不可收拾。</a:t>
            </a:r>
            <a:endParaRPr lang="zh-CN" altLang="zh-CN" sz="1050" kern="100" dirty="0">
              <a:effectLst/>
              <a:latin typeface="宋体"/>
              <a:cs typeface="Courier New"/>
            </a:endParaRPr>
          </a:p>
        </p:txBody>
      </p:sp>
      <p:sp>
        <p:nvSpPr>
          <p:cNvPr id="6" name="TextBox 5"/>
          <p:cNvSpPr txBox="1"/>
          <p:nvPr/>
        </p:nvSpPr>
        <p:spPr>
          <a:xfrm>
            <a:off x="2689848" y="2051842"/>
            <a:ext cx="5758261"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没有相同的；没有可以相比的。</a:t>
            </a:r>
            <a:endParaRPr lang="zh-CN" altLang="zh-CN" sz="1050" kern="100" dirty="0">
              <a:effectLst/>
              <a:latin typeface="宋体"/>
              <a:cs typeface="Courier New"/>
            </a:endParaRPr>
          </a:p>
        </p:txBody>
      </p:sp>
      <p:sp>
        <p:nvSpPr>
          <p:cNvPr id="7" name="TextBox 6"/>
          <p:cNvSpPr txBox="1"/>
          <p:nvPr/>
        </p:nvSpPr>
        <p:spPr>
          <a:xfrm>
            <a:off x="2638822" y="2781722"/>
            <a:ext cx="35754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非常完美，没有缺陷。</a:t>
            </a:r>
            <a:endParaRPr lang="zh-CN" altLang="zh-CN" sz="1050" kern="100" dirty="0">
              <a:effectLst/>
              <a:latin typeface="宋体"/>
              <a:cs typeface="Courier New"/>
            </a:endParaRPr>
          </a:p>
        </p:txBody>
      </p:sp>
      <p:sp>
        <p:nvSpPr>
          <p:cNvPr id="8" name="TextBox 7"/>
          <p:cNvSpPr txBox="1"/>
          <p:nvPr/>
        </p:nvSpPr>
        <p:spPr>
          <a:xfrm>
            <a:off x="2638822" y="3492002"/>
            <a:ext cx="35754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比喻话多，连续不断。</a:t>
            </a:r>
            <a:endParaRPr lang="zh-CN" altLang="zh-CN" sz="1050" kern="100" dirty="0">
              <a:effectLst/>
              <a:latin typeface="宋体"/>
              <a:cs typeface="Courier New"/>
            </a:endParaRPr>
          </a:p>
        </p:txBody>
      </p:sp>
      <p:sp>
        <p:nvSpPr>
          <p:cNvPr id="9" name="TextBox 8"/>
          <p:cNvSpPr txBox="1"/>
          <p:nvPr/>
        </p:nvSpPr>
        <p:spPr>
          <a:xfrm>
            <a:off x="2632456" y="4240499"/>
            <a:ext cx="4758894"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引用经典中的语句或故事。</a:t>
            </a:r>
            <a:endParaRPr lang="zh-CN" altLang="zh-CN" sz="1050" kern="100" dirty="0">
              <a:effectLst/>
              <a:latin typeface="宋体"/>
              <a:cs typeface="Courier New"/>
            </a:endParaRPr>
          </a:p>
        </p:txBody>
      </p:sp>
    </p:spTree>
    <p:extLst>
      <p:ext uri="{BB962C8B-B14F-4D97-AF65-F5344CB8AC3E}">
        <p14:creationId xmlns:p14="http://schemas.microsoft.com/office/powerpoint/2010/main" val="29942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8108" y="1053530"/>
            <a:ext cx="11315724" cy="4401205"/>
          </a:xfrm>
          <a:prstGeom prst="rect">
            <a:avLst/>
          </a:prstGeom>
          <a:noFill/>
        </p:spPr>
        <p:txBody>
          <a:bodyPr wrap="square" rtlCol="0">
            <a:spAutoFit/>
          </a:bodyPr>
          <a:lstStyle/>
          <a:p>
            <a:pPr algn="just">
              <a:lnSpc>
                <a:spcPct val="20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风度翩翩：</a:t>
            </a:r>
            <a:r>
              <a:rPr lang="en-US" altLang="zh-CN" sz="2800" kern="100" dirty="0" smtClean="0">
                <a:solidFill>
                  <a:srgbClr val="404040"/>
                </a:solidFill>
                <a:latin typeface="Times New Roman"/>
                <a:ea typeface="微软雅黑"/>
                <a:cs typeface="Courier New"/>
              </a:rPr>
              <a:t>________________________________________________</a:t>
            </a:r>
          </a:p>
          <a:p>
            <a:pPr algn="just">
              <a:lnSpc>
                <a:spcPct val="200000"/>
              </a:lnSpc>
              <a:spcAft>
                <a:spcPts val="0"/>
              </a:spcAft>
            </a:pPr>
            <a:r>
              <a:rPr lang="en-US" altLang="zh-CN" sz="2800" kern="100" dirty="0" smtClean="0">
                <a:solidFill>
                  <a:srgbClr val="404040"/>
                </a:solidFill>
                <a:latin typeface="Times New Roman"/>
                <a:ea typeface="微软雅黑"/>
                <a:cs typeface="Courier New"/>
              </a:rPr>
              <a:t>________</a:t>
            </a:r>
            <a:r>
              <a:rPr lang="en-US" altLang="zh-CN" sz="2800" kern="100" dirty="0">
                <a:solidFill>
                  <a:srgbClr val="404040"/>
                </a:solidFill>
                <a:latin typeface="Times New Roman"/>
                <a:ea typeface="微软雅黑"/>
                <a:cs typeface="Courier New"/>
              </a:rPr>
              <a:t>_</a:t>
            </a:r>
            <a:r>
              <a:rPr lang="en-US" altLang="zh-CN" sz="2800" kern="100" dirty="0" smtClean="0">
                <a:solidFill>
                  <a:srgbClr val="404040"/>
                </a:solidFill>
                <a:latin typeface="Times New Roman"/>
                <a:ea typeface="微软雅黑"/>
                <a:cs typeface="Courier New"/>
              </a:rPr>
              <a:t>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呆若木鸡：</a:t>
            </a:r>
            <a:r>
              <a:rPr lang="en-US" altLang="zh-CN" sz="2800" kern="100" dirty="0" smtClean="0">
                <a:solidFill>
                  <a:srgbClr val="404040"/>
                </a:solidFill>
                <a:latin typeface="Times New Roman"/>
                <a:ea typeface="微软雅黑"/>
                <a:cs typeface="Courier New"/>
              </a:rPr>
              <a:t>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搁浅：</a:t>
            </a:r>
            <a:r>
              <a:rPr lang="en-US" altLang="zh-CN" sz="2800" kern="100" dirty="0" smtClean="0">
                <a:solidFill>
                  <a:srgbClr val="404040"/>
                </a:solidFill>
                <a:latin typeface="Times New Roman"/>
                <a:ea typeface="微软雅黑"/>
                <a:cs typeface="Courier New"/>
              </a:rPr>
              <a:t>___________________________________________________</a:t>
            </a:r>
          </a:p>
          <a:p>
            <a:pPr algn="just">
              <a:lnSpc>
                <a:spcPct val="200000"/>
              </a:lnSpc>
              <a:spcAft>
                <a:spcPts val="0"/>
              </a:spcAft>
            </a:pPr>
            <a:r>
              <a:rPr lang="en-US" altLang="zh-CN" sz="2800" kern="100" dirty="0" smtClean="0">
                <a:solidFill>
                  <a:srgbClr val="404040"/>
                </a:solidFill>
                <a:latin typeface="Times New Roman"/>
                <a:ea typeface="微软雅黑"/>
                <a:cs typeface="Courier New"/>
              </a:rPr>
              <a:t>_</a:t>
            </a:r>
            <a:r>
              <a:rPr lang="en-US" altLang="zh-CN" sz="2800" kern="100" dirty="0">
                <a:solidFill>
                  <a:srgbClr val="404040"/>
                </a:solidFill>
                <a:latin typeface="Times New Roman"/>
                <a:ea typeface="微软雅黑"/>
                <a:cs typeface="Courier New"/>
              </a:rPr>
              <a:t>_</a:t>
            </a:r>
            <a:r>
              <a:rPr lang="en-US" altLang="zh-CN" sz="2800" kern="100" dirty="0" smtClean="0">
                <a:solidFill>
                  <a:srgbClr val="404040"/>
                </a:solidFill>
                <a:latin typeface="Times New Roman"/>
                <a:ea typeface="微软雅黑"/>
                <a:cs typeface="Courier New"/>
              </a:rPr>
              <a:t>___</a:t>
            </a:r>
            <a:endParaRPr lang="zh-CN" altLang="zh-CN" sz="1050" kern="100" dirty="0">
              <a:effectLst/>
              <a:latin typeface="宋体"/>
              <a:cs typeface="Courier New"/>
            </a:endParaRPr>
          </a:p>
        </p:txBody>
      </p:sp>
      <p:sp>
        <p:nvSpPr>
          <p:cNvPr id="10" name="TextBox 9"/>
          <p:cNvSpPr txBox="1"/>
          <p:nvPr/>
        </p:nvSpPr>
        <p:spPr>
          <a:xfrm>
            <a:off x="322991" y="1090813"/>
            <a:ext cx="11000121" cy="1530419"/>
          </a:xfrm>
          <a:prstGeom prst="rect">
            <a:avLst/>
          </a:prstGeom>
          <a:noFill/>
        </p:spPr>
        <p:txBody>
          <a:bodyPr wrap="square" rtlCol="0">
            <a:spAutoFit/>
          </a:bodyPr>
          <a:lstStyle/>
          <a:p>
            <a:pPr algn="just">
              <a:lnSpc>
                <a:spcPct val="180000"/>
              </a:lnSpc>
              <a:spcAft>
                <a:spcPts val="0"/>
              </a:spcAft>
            </a:pPr>
            <a:r>
              <a:rPr lang="zh-CN" altLang="en-US" sz="2800" kern="100" dirty="0" smtClean="0">
                <a:solidFill>
                  <a:srgbClr val="E36C0A"/>
                </a:solidFill>
                <a:latin typeface="Times New Roman"/>
                <a:ea typeface="微软雅黑"/>
                <a:cs typeface="Times New Roman"/>
              </a:rPr>
              <a:t>                         举止文雅</a:t>
            </a:r>
            <a:r>
              <a:rPr lang="zh-CN" altLang="en-US" sz="2800" kern="100" dirty="0">
                <a:solidFill>
                  <a:srgbClr val="E36C0A"/>
                </a:solidFill>
                <a:latin typeface="Times New Roman"/>
                <a:ea typeface="微软雅黑"/>
                <a:cs typeface="Times New Roman"/>
              </a:rPr>
              <a:t>优美。风度，风采气度，指美好的举止姿态；翩翩，文雅的样子。</a:t>
            </a:r>
            <a:endParaRPr lang="zh-CN" altLang="zh-CN" sz="1050" kern="100" dirty="0">
              <a:effectLst/>
              <a:latin typeface="宋体"/>
              <a:cs typeface="Courier New"/>
            </a:endParaRPr>
          </a:p>
        </p:txBody>
      </p:sp>
      <p:sp>
        <p:nvSpPr>
          <p:cNvPr id="12" name="TextBox 11"/>
          <p:cNvSpPr txBox="1"/>
          <p:nvPr/>
        </p:nvSpPr>
        <p:spPr>
          <a:xfrm>
            <a:off x="2692829" y="2832355"/>
            <a:ext cx="9091009"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呆得像木头鸡一样。形容因恐惧或惊讶而发愣的样子。</a:t>
            </a:r>
            <a:endParaRPr lang="zh-CN" altLang="zh-CN" sz="1050" kern="100" dirty="0">
              <a:effectLst/>
              <a:latin typeface="宋体"/>
              <a:cs typeface="Courier New"/>
            </a:endParaRPr>
          </a:p>
        </p:txBody>
      </p:sp>
      <p:sp>
        <p:nvSpPr>
          <p:cNvPr id="13" name="TextBox 12"/>
          <p:cNvSpPr txBox="1"/>
          <p:nvPr/>
        </p:nvSpPr>
        <p:spPr>
          <a:xfrm>
            <a:off x="406574" y="3677833"/>
            <a:ext cx="10615318" cy="1530419"/>
          </a:xfrm>
          <a:prstGeom prst="rect">
            <a:avLst/>
          </a:prstGeom>
          <a:noFill/>
        </p:spPr>
        <p:txBody>
          <a:bodyPr wrap="square" rtlCol="0">
            <a:spAutoFit/>
          </a:bodyPr>
          <a:lstStyle/>
          <a:p>
            <a:pPr algn="just">
              <a:lnSpc>
                <a:spcPct val="180000"/>
              </a:lnSpc>
              <a:spcAft>
                <a:spcPts val="0"/>
              </a:spcAft>
            </a:pPr>
            <a:r>
              <a:rPr lang="en-US" altLang="zh-CN" sz="2800" kern="100" dirty="0" smtClean="0">
                <a:solidFill>
                  <a:srgbClr val="E36C0A"/>
                </a:solidFill>
                <a:latin typeface="Times New Roman"/>
                <a:ea typeface="微软雅黑"/>
                <a:cs typeface="Times New Roman"/>
              </a:rPr>
              <a:t>                 (</a:t>
            </a:r>
            <a:r>
              <a:rPr lang="zh-CN" altLang="en-US" sz="2800" kern="100" dirty="0">
                <a:solidFill>
                  <a:srgbClr val="E36C0A"/>
                </a:solidFill>
                <a:latin typeface="Times New Roman"/>
                <a:ea typeface="微软雅黑"/>
                <a:cs typeface="Times New Roman"/>
              </a:rPr>
              <a:t>船只</a:t>
            </a:r>
            <a:r>
              <a:rPr lang="en-US" altLang="zh-CN" sz="2800" kern="100" dirty="0">
                <a:solidFill>
                  <a:srgbClr val="E36C0A"/>
                </a:solidFill>
                <a:latin typeface="Times New Roman"/>
                <a:ea typeface="微软雅黑"/>
                <a:cs typeface="Times New Roman"/>
              </a:rPr>
              <a:t>)</a:t>
            </a:r>
            <a:r>
              <a:rPr lang="zh-CN" altLang="en-US" sz="2800" kern="100" dirty="0">
                <a:solidFill>
                  <a:srgbClr val="E36C0A"/>
                </a:solidFill>
                <a:latin typeface="Times New Roman"/>
                <a:ea typeface="微软雅黑"/>
                <a:cs typeface="Times New Roman"/>
              </a:rPr>
              <a:t>进入水浅处，不能行驶；比喻事情遭到阻碍而中途停顿。</a:t>
            </a:r>
            <a:endParaRPr lang="zh-CN" altLang="zh-CN" sz="1050" kern="100" dirty="0">
              <a:effectLst/>
              <a:latin typeface="宋体"/>
              <a:cs typeface="Courier New"/>
            </a:endParaRPr>
          </a:p>
        </p:txBody>
      </p:sp>
      <p:grpSp>
        <p:nvGrpSpPr>
          <p:cNvPr id="14" name="组合 13"/>
          <p:cNvGrpSpPr/>
          <p:nvPr/>
        </p:nvGrpSpPr>
        <p:grpSpPr>
          <a:xfrm rot="5400000">
            <a:off x="11465834" y="5699666"/>
            <a:ext cx="549128" cy="549414"/>
            <a:chOff x="11226607" y="6533712"/>
            <a:chExt cx="360000" cy="360000"/>
          </a:xfrm>
        </p:grpSpPr>
        <p:sp>
          <p:nvSpPr>
            <p:cNvPr id="15" name="椭圆 1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燕尾形 1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76282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04001" y="1754446"/>
            <a:ext cx="7238314" cy="523220"/>
            <a:chOff x="3779912" y="1732305"/>
            <a:chExt cx="7510491" cy="540048"/>
          </a:xfrm>
        </p:grpSpPr>
        <p:sp>
          <p:nvSpPr>
            <p:cNvPr id="18" name="矩形 17"/>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19" name="矩形 18">
              <a:hlinkClick r:id="rId2" action="ppaction://hlinksldjump"/>
            </p:cNvPr>
            <p:cNvSpPr/>
            <p:nvPr/>
          </p:nvSpPr>
          <p:spPr>
            <a:xfrm>
              <a:off x="3779912" y="1732305"/>
              <a:ext cx="451894"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0" name="TextBox 37">
              <a:hlinkClick r:id="rId2" action="ppaction://hlinksldjump"/>
            </p:cNvPr>
            <p:cNvSpPr txBox="1"/>
            <p:nvPr/>
          </p:nvSpPr>
          <p:spPr>
            <a:xfrm>
              <a:off x="4231470" y="1732305"/>
              <a:ext cx="7058933" cy="540048"/>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温馨晨</a:t>
              </a:r>
              <a:r>
                <a:rPr lang="zh-CN" altLang="en-US" sz="2800" b="1" kern="0" dirty="0">
                  <a:solidFill>
                    <a:schemeClr val="tx1">
                      <a:lumMod val="65000"/>
                      <a:lumOff val="35000"/>
                    </a:schemeClr>
                  </a:solidFill>
                  <a:latin typeface="微软雅黑" pitchFamily="34" charset="-122"/>
                  <a:ea typeface="微软雅黑" pitchFamily="34" charset="-122"/>
                </a:rPr>
                <a:t>读</a:t>
              </a:r>
              <a:r>
                <a:rPr lang="zh-CN" altLang="en-US"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鸡</a:t>
              </a:r>
              <a:r>
                <a:rPr lang="zh-CN" altLang="en-US" sz="2200" kern="0" dirty="0">
                  <a:latin typeface="微软雅黑" pitchFamily="34" charset="-122"/>
                  <a:ea typeface="微软雅黑" pitchFamily="34" charset="-122"/>
                </a:rPr>
                <a:t>声茅店月，人迹板桥霜</a:t>
              </a:r>
            </a:p>
          </p:txBody>
        </p:sp>
      </p:grpSp>
      <p:grpSp>
        <p:nvGrpSpPr>
          <p:cNvPr id="21" name="组合 20"/>
          <p:cNvGrpSpPr/>
          <p:nvPr/>
        </p:nvGrpSpPr>
        <p:grpSpPr>
          <a:xfrm>
            <a:off x="2711420" y="2762558"/>
            <a:ext cx="7223801" cy="523220"/>
            <a:chOff x="3779912" y="1734172"/>
            <a:chExt cx="7495432" cy="523220"/>
          </a:xfrm>
        </p:grpSpPr>
        <p:sp>
          <p:nvSpPr>
            <p:cNvPr id="22" name="矩形 21"/>
            <p:cNvSpPr/>
            <p:nvPr/>
          </p:nvSpPr>
          <p:spPr>
            <a:xfrm>
              <a:off x="3779912" y="1825344"/>
              <a:ext cx="7392805" cy="399762"/>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3" name="矩形 22">
              <a:hlinkClick r:id="rId3" action="ppaction://hlinksldjump"/>
            </p:cNvPr>
            <p:cNvSpPr/>
            <p:nvPr/>
          </p:nvSpPr>
          <p:spPr>
            <a:xfrm>
              <a:off x="3779912" y="1734172"/>
              <a:ext cx="444198" cy="51879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4"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自主积累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博</a:t>
              </a:r>
              <a:r>
                <a:rPr lang="zh-CN" altLang="en-US" sz="2200" kern="0" dirty="0">
                  <a:latin typeface="微软雅黑" pitchFamily="34" charset="-122"/>
                  <a:ea typeface="微软雅黑" pitchFamily="34" charset="-122"/>
                </a:rPr>
                <a:t>观而约取，厚积而薄发</a:t>
              </a:r>
            </a:p>
          </p:txBody>
        </p:sp>
      </p:grpSp>
      <p:grpSp>
        <p:nvGrpSpPr>
          <p:cNvPr id="25" name="组合 24"/>
          <p:cNvGrpSpPr/>
          <p:nvPr/>
        </p:nvGrpSpPr>
        <p:grpSpPr>
          <a:xfrm>
            <a:off x="2704325" y="3842678"/>
            <a:ext cx="7238315" cy="523220"/>
            <a:chOff x="3764852" y="1734172"/>
            <a:chExt cx="7510492" cy="523220"/>
          </a:xfrm>
        </p:grpSpPr>
        <p:sp>
          <p:nvSpPr>
            <p:cNvPr id="26" name="矩形 25">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7" name="矩形 26">
              <a:hlinkClick r:id="rId4"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8" name="TextBox 37">
              <a:hlinkClick r:id="rId5"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合作探究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奇文共欣赏，疑义相与析</a:t>
              </a:r>
              <a:endParaRPr lang="zh-CN" altLang="en-US" sz="2200" kern="0" dirty="0">
                <a:latin typeface="微软雅黑" pitchFamily="34" charset="-122"/>
                <a:ea typeface="微软雅黑" pitchFamily="34" charset="-122"/>
              </a:endParaRPr>
            </a:p>
          </p:txBody>
        </p:sp>
      </p:grpSp>
      <p:grpSp>
        <p:nvGrpSpPr>
          <p:cNvPr id="29" name="组合 28"/>
          <p:cNvGrpSpPr/>
          <p:nvPr/>
        </p:nvGrpSpPr>
        <p:grpSpPr>
          <a:xfrm>
            <a:off x="2697071" y="5816486"/>
            <a:ext cx="7238315" cy="523220"/>
            <a:chOff x="3764852" y="1734172"/>
            <a:chExt cx="7510492" cy="523220"/>
          </a:xfrm>
        </p:grpSpPr>
        <p:sp>
          <p:nvSpPr>
            <p:cNvPr id="30" name="矩形 29">
              <a:hlinkClick r:id="" action="ppaction://noaction"/>
            </p:cNvPr>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1" name="矩形 30">
              <a:hlinkClick r:id="" action="ppaction://noaction"/>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smtClean="0">
                  <a:ln>
                    <a:noFill/>
                  </a:ln>
                  <a:solidFill>
                    <a:sysClr val="window" lastClr="CCE8CF"/>
                  </a:solidFill>
                  <a:effectLst/>
                  <a:uLnTx/>
                  <a:uFillTx/>
                  <a:latin typeface="Broadway" pitchFamily="82" charset="0"/>
                  <a:ea typeface="微软雅黑"/>
                </a:rPr>
                <a:t>5</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32" name="TextBox 37">
              <a:hlinkClick r:id="rId6"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a:defRPr/>
              </a:pPr>
              <a:r>
                <a:rPr lang="zh-CN" altLang="en-US" sz="2800" b="1" kern="0" dirty="0" smtClean="0">
                  <a:solidFill>
                    <a:schemeClr val="tx1">
                      <a:lumMod val="65000"/>
                      <a:lumOff val="35000"/>
                    </a:schemeClr>
                  </a:solidFill>
                  <a:latin typeface="微软雅黑" pitchFamily="34" charset="-122"/>
                  <a:ea typeface="微软雅黑" pitchFamily="34" charset="-122"/>
                </a:rPr>
                <a:t>分层训练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力学</a:t>
              </a:r>
              <a:r>
                <a:rPr lang="zh-CN" altLang="en-US" sz="2200" kern="0" dirty="0" smtClean="0">
                  <a:latin typeface="微软雅黑" pitchFamily="34" charset="-122"/>
                  <a:ea typeface="微软雅黑" pitchFamily="34" charset="-122"/>
                </a:rPr>
                <a:t>如力耕，勤惰尔自知</a:t>
              </a:r>
              <a:endParaRPr lang="zh-CN" altLang="en-US" sz="2200" kern="0" dirty="0">
                <a:latin typeface="微软雅黑" pitchFamily="34" charset="-122"/>
                <a:ea typeface="微软雅黑" pitchFamily="34" charset="-122"/>
              </a:endParaRPr>
            </a:p>
          </p:txBody>
        </p:sp>
      </p:grpSp>
      <p:sp>
        <p:nvSpPr>
          <p:cNvPr id="36" name="任意多边形 35"/>
          <p:cNvSpPr/>
          <p:nvPr/>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a:t>
            </a:r>
            <a:r>
              <a:rPr kumimoji="0" lang="en-US" altLang="zh-CN" sz="1600" b="0" i="0" u="none" strike="noStrike" kern="1200" cap="none" spc="0" normalizeH="0" baseline="0" noProof="0" dirty="0" err="1" smtClean="0">
                <a:ln>
                  <a:noFill/>
                </a:ln>
                <a:solidFill>
                  <a:prstClr val="white"/>
                </a:solidFill>
                <a:effectLst/>
                <a:uLnTx/>
                <a:uFillTx/>
                <a:latin typeface="Calibri"/>
                <a:ea typeface="宋体" panose="02010600030101010101" pitchFamily="2" charset="-122"/>
              </a:rPr>
              <a:t>PAɡE</a:t>
            </a: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grpSp>
        <p:nvGrpSpPr>
          <p:cNvPr id="33" name="组合 32"/>
          <p:cNvGrpSpPr/>
          <p:nvPr/>
        </p:nvGrpSpPr>
        <p:grpSpPr>
          <a:xfrm>
            <a:off x="2710830" y="4765958"/>
            <a:ext cx="7238315" cy="523220"/>
            <a:chOff x="3764852" y="1734172"/>
            <a:chExt cx="7510492" cy="523220"/>
          </a:xfrm>
        </p:grpSpPr>
        <p:sp>
          <p:nvSpPr>
            <p:cNvPr id="34" name="矩形 33">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9" name="矩形 38">
              <a:hlinkClick r:id="rId7"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40" name="TextBox 37">
              <a:hlinkClick r:id="rId7"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文本拓展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掬水月在手，弄花香满衣</a:t>
              </a:r>
              <a:endParaRPr lang="zh-CN" altLang="en-US" sz="2200" kern="0" dirty="0">
                <a:latin typeface="微软雅黑" pitchFamily="34" charset="-122"/>
                <a:ea typeface="微软雅黑" pitchFamily="34" charset="-122"/>
              </a:endParaRPr>
            </a:p>
          </p:txBody>
        </p:sp>
      </p:grpSp>
    </p:spTree>
    <p:extLst>
      <p:ext uri="{BB962C8B-B14F-4D97-AF65-F5344CB8AC3E}">
        <p14:creationId xmlns:p14="http://schemas.microsoft.com/office/powerpoint/2010/main" val="100442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679008"/>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一、文本助读</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2" name="TextBox 11"/>
          <p:cNvSpPr txBox="1"/>
          <p:nvPr/>
        </p:nvSpPr>
        <p:spPr>
          <a:xfrm>
            <a:off x="190550" y="1399088"/>
            <a:ext cx="11609818" cy="662554"/>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整体感知</a:t>
            </a:r>
            <a:endParaRPr lang="zh-CN" altLang="zh-CN" sz="2800" b="1" kern="100" dirty="0">
              <a:solidFill>
                <a:srgbClr val="00B0F0"/>
              </a:solidFill>
              <a:effectLst/>
              <a:latin typeface="微软雅黑" pitchFamily="34" charset="-122"/>
              <a:ea typeface="微软雅黑" pitchFamily="34" charset="-122"/>
              <a:cs typeface="Courier New"/>
            </a:endParaRPr>
          </a:p>
        </p:txBody>
      </p:sp>
      <p:sp>
        <p:nvSpPr>
          <p:cNvPr id="13" name="TextBox 12"/>
          <p:cNvSpPr txBox="1"/>
          <p:nvPr/>
        </p:nvSpPr>
        <p:spPr>
          <a:xfrm>
            <a:off x="196470" y="2415364"/>
            <a:ext cx="1109275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本文</a:t>
            </a:r>
            <a:r>
              <a:rPr lang="zh-CN" altLang="zh-CN" sz="2800" kern="100" dirty="0">
                <a:solidFill>
                  <a:srgbClr val="404040"/>
                </a:solidFill>
                <a:latin typeface="Times New Roman"/>
                <a:ea typeface="微软雅黑"/>
                <a:cs typeface="Times New Roman"/>
              </a:rPr>
              <a:t>记述了达尔文《物种起源》的写作过程。既记叙了他的工作状况，也介绍了他与朋友之间的交往，描绘了他内心深处的矛盾斗争，展示了达尔文的一个个生动而真实的生活片段，让读者感受到他严谨、认真的工作态度，面对困难毫不退缩的勇敢精神，不为私利损害他人利益的崇高人格，以及敢于向传统挑战的勇气。</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合作探究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奇文共欣赏，疑义相与析</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07731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07626"/>
            <a:ext cx="22969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文脉梳理</a:t>
            </a:r>
            <a:endParaRPr lang="zh-CN" altLang="zh-CN" sz="1000" kern="100" dirty="0">
              <a:solidFill>
                <a:srgbClr val="00B0F0"/>
              </a:solidFill>
              <a:effectLst/>
              <a:latin typeface="宋体"/>
              <a:cs typeface="Courier New"/>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85" y="374978"/>
            <a:ext cx="8383443" cy="588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945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028" y="11656"/>
            <a:ext cx="11609818" cy="657872"/>
          </a:xfrm>
          <a:prstGeom prst="rect">
            <a:avLst/>
          </a:prstGeom>
          <a:noFill/>
        </p:spPr>
        <p:txBody>
          <a:bodyPr wrap="square" rtlCol="0">
            <a:spAutoFit/>
          </a:bodyPr>
          <a:lstStyle/>
          <a:p>
            <a:pPr lvl="0" algn="just">
              <a:lnSpc>
                <a:spcPct val="150000"/>
              </a:lnSpc>
            </a:pPr>
            <a:r>
              <a:rPr lang="zh-CN" altLang="en-US" sz="2800" b="1" kern="100" dirty="0">
                <a:solidFill>
                  <a:srgbClr val="00B050"/>
                </a:solidFill>
                <a:latin typeface="宋体"/>
                <a:ea typeface="微软雅黑"/>
                <a:cs typeface="Times New Roman"/>
              </a:rPr>
              <a:t>二、小组合作</a:t>
            </a:r>
            <a:endParaRPr lang="zh-CN" altLang="zh-CN" sz="1000" b="1" kern="100" dirty="0">
              <a:solidFill>
                <a:srgbClr val="00B050"/>
              </a:solidFill>
              <a:latin typeface="宋体"/>
              <a:cs typeface="Courier New"/>
            </a:endParaRPr>
          </a:p>
        </p:txBody>
      </p:sp>
      <p:sp>
        <p:nvSpPr>
          <p:cNvPr id="3" name="TextBox 2"/>
          <p:cNvSpPr txBox="1"/>
          <p:nvPr/>
        </p:nvSpPr>
        <p:spPr>
          <a:xfrm>
            <a:off x="246028" y="669528"/>
            <a:ext cx="11609818" cy="542456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本文记述了达尔文写作《物种起源》的过程，在这一工作中，请概括回答他遇到了哪些困难，表现了他怎样的精神。</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困难：</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身体上，长期的工作压力使他的身体一直受到病痛的折磨；</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精神上，朋友的决裂、挑战神权的巨大压力；</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金钱上，花费了个人大量金钱。</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精神：在遇到身心等各方面的困难的情况下，达尔文有矛盾、有畏惧，他不是一个斗士；但科学家追求真理的天职使他选择了坚持。从中我们可以看到一个科学工作者的敬业精神</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932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621482"/>
            <a:ext cx="11725916" cy="542456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文中体现达尔文恒心和毅力的内容有哪些？</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(1)</a:t>
            </a:r>
            <a:r>
              <a:rPr lang="zh-CN" altLang="zh-CN" sz="2800" kern="100" dirty="0" smtClean="0">
                <a:solidFill>
                  <a:srgbClr val="404040"/>
                </a:solidFill>
                <a:latin typeface="Times New Roman"/>
                <a:ea typeface="微软雅黑"/>
                <a:cs typeface="Times New Roman"/>
              </a:rPr>
              <a:t>他身体上的唯一问题就是腰部风湿痛的隐隐发作，这使他感到后背僵硬；</a:t>
            </a:r>
            <a:r>
              <a:rPr lang="en-US" altLang="zh-CN" sz="2800" kern="100" dirty="0" smtClean="0">
                <a:solidFill>
                  <a:srgbClr val="404040"/>
                </a:solidFill>
                <a:latin typeface="Times New Roman"/>
                <a:ea typeface="微软雅黑"/>
                <a:cs typeface="Courier New"/>
              </a:rPr>
              <a:t>(2)</a:t>
            </a:r>
            <a:r>
              <a:rPr lang="zh-CN" altLang="zh-CN" sz="2800" kern="100" dirty="0" smtClean="0">
                <a:solidFill>
                  <a:srgbClr val="404040"/>
                </a:solidFill>
                <a:latin typeface="Times New Roman"/>
                <a:ea typeface="微软雅黑"/>
                <a:cs typeface="Times New Roman"/>
              </a:rPr>
              <a:t>这一工作的强度和紧张度把他搞得心力交瘁；</a:t>
            </a:r>
            <a:r>
              <a:rPr lang="en-US" altLang="zh-CN" sz="2800" kern="100" dirty="0" smtClean="0">
                <a:solidFill>
                  <a:srgbClr val="404040"/>
                </a:solidFill>
                <a:latin typeface="Times New Roman"/>
                <a:ea typeface="微软雅黑"/>
                <a:cs typeface="Courier New"/>
              </a:rPr>
              <a:t>(3)</a:t>
            </a:r>
            <a:r>
              <a:rPr lang="zh-CN" altLang="zh-CN" sz="2800" kern="100" dirty="0" smtClean="0">
                <a:solidFill>
                  <a:srgbClr val="404040"/>
                </a:solidFill>
                <a:latin typeface="Times New Roman"/>
                <a:ea typeface="微软雅黑"/>
                <a:cs typeface="Times New Roman"/>
              </a:rPr>
              <a:t>他对自己无法控制每天的工作量而感到烦恼；</a:t>
            </a:r>
            <a:r>
              <a:rPr lang="en-US" altLang="zh-CN" sz="2800" kern="100" dirty="0" smtClean="0">
                <a:solidFill>
                  <a:srgbClr val="404040"/>
                </a:solidFill>
                <a:latin typeface="Times New Roman"/>
                <a:ea typeface="微软雅黑"/>
                <a:cs typeface="Courier New"/>
              </a:rPr>
              <a:t>(4)</a:t>
            </a:r>
            <a:r>
              <a:rPr lang="zh-CN" altLang="zh-CN" sz="2800" kern="100" dirty="0" smtClean="0">
                <a:solidFill>
                  <a:srgbClr val="404040"/>
                </a:solidFill>
                <a:latin typeface="Times New Roman"/>
                <a:ea typeface="微软雅黑"/>
                <a:cs typeface="Times New Roman"/>
              </a:rPr>
              <a:t>他开始呕吐；</a:t>
            </a:r>
            <a:r>
              <a:rPr lang="en-US" altLang="zh-CN" sz="2800" kern="100" dirty="0" smtClean="0">
                <a:solidFill>
                  <a:srgbClr val="404040"/>
                </a:solidFill>
                <a:latin typeface="Times New Roman"/>
                <a:ea typeface="微软雅黑"/>
                <a:cs typeface="Courier New"/>
              </a:rPr>
              <a:t>(5)</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可是当我一开始工作，我的健康就每况愈下了</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(6)</a:t>
            </a:r>
            <a:r>
              <a:rPr lang="zh-CN" altLang="zh-CN" sz="2800" kern="100" dirty="0" smtClean="0">
                <a:solidFill>
                  <a:srgbClr val="404040"/>
                </a:solidFill>
                <a:latin typeface="Times New Roman"/>
                <a:ea typeface="微软雅黑"/>
                <a:cs typeface="Times New Roman"/>
              </a:rPr>
              <a:t>他被卷入到这个问题越深，他觉得身体状况就越差；</a:t>
            </a:r>
            <a:r>
              <a:rPr lang="en-US" altLang="zh-CN" sz="2800" kern="100" dirty="0" smtClean="0">
                <a:solidFill>
                  <a:srgbClr val="404040"/>
                </a:solidFill>
                <a:latin typeface="Times New Roman"/>
                <a:ea typeface="微软雅黑"/>
                <a:cs typeface="Courier New"/>
              </a:rPr>
              <a:t>(7)</a:t>
            </a:r>
            <a:r>
              <a:rPr lang="zh-CN" altLang="zh-CN" sz="2800" kern="100" dirty="0" smtClean="0">
                <a:solidFill>
                  <a:srgbClr val="404040"/>
                </a:solidFill>
                <a:latin typeface="Times New Roman"/>
                <a:ea typeface="微软雅黑"/>
                <a:cs typeface="Times New Roman"/>
              </a:rPr>
              <a:t>这时他真的感到精力衰竭了；</a:t>
            </a:r>
            <a:r>
              <a:rPr lang="en-US" altLang="zh-CN" sz="2800" kern="100" dirty="0" smtClean="0">
                <a:solidFill>
                  <a:srgbClr val="404040"/>
                </a:solidFill>
                <a:latin typeface="Times New Roman"/>
                <a:ea typeface="微软雅黑"/>
                <a:cs typeface="Courier New"/>
              </a:rPr>
              <a:t>(8)</a:t>
            </a:r>
            <a:r>
              <a:rPr lang="zh-CN" altLang="zh-CN" sz="2800" kern="100" dirty="0" smtClean="0">
                <a:solidFill>
                  <a:srgbClr val="404040"/>
                </a:solidFill>
                <a:latin typeface="Times New Roman"/>
                <a:ea typeface="微软雅黑"/>
                <a:cs typeface="Times New Roman"/>
              </a:rPr>
              <a:t>他感到的不适已不仅仅是往常的恶心了；</a:t>
            </a:r>
            <a:r>
              <a:rPr lang="en-US" altLang="zh-CN" sz="2800" kern="100" dirty="0" smtClean="0">
                <a:solidFill>
                  <a:srgbClr val="404040"/>
                </a:solidFill>
                <a:latin typeface="Times New Roman"/>
                <a:ea typeface="微软雅黑"/>
                <a:cs typeface="Courier New"/>
              </a:rPr>
              <a:t>(9)</a:t>
            </a:r>
            <a:r>
              <a:rPr lang="zh-CN" altLang="zh-CN" sz="2800" kern="100" dirty="0" smtClean="0">
                <a:solidFill>
                  <a:srgbClr val="404040"/>
                </a:solidFill>
                <a:latin typeface="Times New Roman"/>
                <a:ea typeface="微软雅黑"/>
                <a:cs typeface="Times New Roman"/>
              </a:rPr>
              <a:t>头晕目眩，心悸，肠胃胀气，干呕，就是他为了翻转乾坤所付出的代价。</a:t>
            </a:r>
            <a:endParaRPr lang="zh-CN" altLang="zh-CN" sz="1050" kern="100" dirty="0">
              <a:effectLst/>
              <a:latin typeface="宋体"/>
              <a:cs typeface="Courier New"/>
            </a:endParaRPr>
          </a:p>
        </p:txBody>
      </p:sp>
    </p:spTree>
    <p:extLst>
      <p:ext uri="{BB962C8B-B14F-4D97-AF65-F5344CB8AC3E}">
        <p14:creationId xmlns:p14="http://schemas.microsoft.com/office/powerpoint/2010/main" val="1219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98598"/>
            <a:ext cx="11725916" cy="65684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三、师生探究</a:t>
            </a:r>
            <a:endParaRPr lang="zh-CN" altLang="zh-CN" sz="1050" b="1" kern="100" dirty="0">
              <a:solidFill>
                <a:srgbClr val="00B050"/>
              </a:solidFill>
              <a:effectLst/>
              <a:latin typeface="宋体"/>
              <a:cs typeface="Courier New"/>
            </a:endParaRPr>
          </a:p>
        </p:txBody>
      </p:sp>
      <p:sp>
        <p:nvSpPr>
          <p:cNvPr id="3" name="TextBox 2"/>
          <p:cNvSpPr txBox="1"/>
          <p:nvPr/>
        </p:nvSpPr>
        <p:spPr>
          <a:xfrm>
            <a:off x="118542" y="507946"/>
            <a:ext cx="11725916" cy="5628849"/>
          </a:xfrm>
          <a:prstGeom prst="rect">
            <a:avLst/>
          </a:prstGeom>
          <a:noFill/>
        </p:spPr>
        <p:txBody>
          <a:bodyPr wrap="square" rtlCol="0">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文中能体现达尔文兴趣与勤奋的内容有哪些？</a:t>
            </a:r>
            <a:endParaRPr lang="zh-CN" altLang="zh-CN" sz="2600" kern="100" dirty="0">
              <a:latin typeface="宋体"/>
              <a:cs typeface="Courier New"/>
            </a:endParaRPr>
          </a:p>
          <a:p>
            <a:pPr algn="just">
              <a:lnSpc>
                <a:spcPct val="140000"/>
              </a:lnSpc>
              <a:spcAft>
                <a:spcPts val="0"/>
              </a:spcAft>
            </a:pPr>
            <a:r>
              <a:rPr lang="zh-CN" altLang="zh-CN" sz="2600" b="1" kern="100" dirty="0" smtClean="0">
                <a:solidFill>
                  <a:srgbClr val="E36C0A"/>
                </a:solidFill>
                <a:latin typeface="Times New Roman"/>
                <a:ea typeface="微软雅黑"/>
                <a:cs typeface="Times New Roman"/>
              </a:rPr>
              <a:t>答案</a:t>
            </a:r>
            <a:r>
              <a:rPr lang="zh-CN" altLang="zh-CN" sz="2600" b="1" kern="100" dirty="0">
                <a:solidFill>
                  <a:srgbClr val="E36C0A"/>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(1)1856</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月写正式原稿，探讨物种起源；</a:t>
            </a:r>
            <a:r>
              <a:rPr lang="en-US" altLang="zh-CN" sz="2600" kern="100" dirty="0">
                <a:solidFill>
                  <a:srgbClr val="404040"/>
                </a:solidFill>
                <a:latin typeface="Times New Roman"/>
                <a:ea typeface="微软雅黑"/>
                <a:cs typeface="Courier New"/>
              </a:rPr>
              <a:t>(2)1856</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月中旬之前，连续写了两个月；</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几个星期过去，那堆手稿一英寸一英寸地增高；</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秋季的几个月里，继续写作，已堆积了好几百张经过仔细论证的纸页；</a:t>
            </a:r>
            <a:r>
              <a:rPr lang="en-US" altLang="zh-CN" sz="2600" kern="100" dirty="0">
                <a:solidFill>
                  <a:srgbClr val="404040"/>
                </a:solidFill>
                <a:latin typeface="Times New Roman"/>
                <a:ea typeface="微软雅黑"/>
                <a:cs typeface="Courier New"/>
              </a:rPr>
              <a:t>(5)10</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13</a:t>
            </a:r>
            <a:r>
              <a:rPr lang="zh-CN" altLang="zh-CN" sz="2600" kern="100" dirty="0">
                <a:solidFill>
                  <a:srgbClr val="404040"/>
                </a:solidFill>
                <a:latin typeface="Times New Roman"/>
                <a:ea typeface="微软雅黑"/>
                <a:cs typeface="Times New Roman"/>
              </a:rPr>
              <a:t>日，写完</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在家养下的变异</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一章和</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地理分布</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一章的一部分；</a:t>
            </a:r>
            <a:r>
              <a:rPr lang="en-US" altLang="zh-CN" sz="2600" kern="100" dirty="0">
                <a:solidFill>
                  <a:srgbClr val="404040"/>
                </a:solidFill>
                <a:latin typeface="Times New Roman"/>
                <a:ea typeface="微软雅黑"/>
                <a:cs typeface="Courier New"/>
              </a:rPr>
              <a:t>(6)12</a:t>
            </a:r>
            <a:r>
              <a:rPr lang="zh-CN" altLang="zh-CN" sz="2600" kern="100" dirty="0">
                <a:solidFill>
                  <a:srgbClr val="404040"/>
                </a:solidFill>
                <a:latin typeface="Times New Roman"/>
                <a:ea typeface="微软雅黑"/>
                <a:cs typeface="Times New Roman"/>
              </a:rPr>
              <a:t>月中旬，完成第三章节</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论生殖的易变性；</a:t>
            </a:r>
            <a:r>
              <a:rPr lang="en-US" altLang="zh-CN" sz="2600" kern="100" dirty="0">
                <a:solidFill>
                  <a:srgbClr val="404040"/>
                </a:solidFill>
                <a:latin typeface="Times New Roman"/>
                <a:ea typeface="微软雅黑"/>
                <a:cs typeface="Courier New"/>
              </a:rPr>
              <a:t>(7)1857</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月，写完第四章</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在自然状态下的变异；</a:t>
            </a:r>
            <a:r>
              <a:rPr lang="en-US" altLang="zh-CN" sz="2600" kern="100" dirty="0">
                <a:solidFill>
                  <a:srgbClr val="404040"/>
                </a:solidFill>
                <a:latin typeface="Times New Roman"/>
                <a:ea typeface="微软雅黑"/>
                <a:cs typeface="Courier New"/>
              </a:rPr>
              <a:t>(8)1857</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日，完成第五章</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生存斗争</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(9)4</a:t>
            </a:r>
            <a:r>
              <a:rPr lang="zh-CN" altLang="zh-CN" sz="2600" kern="100" dirty="0">
                <a:solidFill>
                  <a:srgbClr val="404040"/>
                </a:solidFill>
                <a:latin typeface="Times New Roman"/>
                <a:ea typeface="微软雅黑"/>
                <a:cs typeface="Times New Roman"/>
              </a:rPr>
              <a:t>周后，完成第六章</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自然选择</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花三个月的时间写</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杂种状态</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一章；</a:t>
            </a:r>
            <a:r>
              <a:rPr lang="en-US" altLang="zh-CN" sz="2600" kern="100" dirty="0">
                <a:solidFill>
                  <a:srgbClr val="404040"/>
                </a:solidFill>
                <a:latin typeface="Times New Roman"/>
                <a:ea typeface="微软雅黑"/>
                <a:cs typeface="Courier New"/>
              </a:rPr>
              <a:t>(11)1858</a:t>
            </a:r>
            <a:r>
              <a:rPr lang="zh-CN" altLang="zh-CN" sz="2600" kern="100" dirty="0">
                <a:solidFill>
                  <a:srgbClr val="404040"/>
                </a:solidFill>
                <a:latin typeface="Times New Roman"/>
                <a:ea typeface="微软雅黑"/>
                <a:cs typeface="Times New Roman"/>
              </a:rPr>
              <a:t>年初，开始写</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动物的智力和本能</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(12)3</a:t>
            </a:r>
            <a:r>
              <a:rPr lang="zh-CN" altLang="zh-CN" sz="2600" kern="100" dirty="0">
                <a:solidFill>
                  <a:srgbClr val="404040"/>
                </a:solidFill>
                <a:latin typeface="Times New Roman"/>
                <a:ea typeface="微软雅黑"/>
                <a:cs typeface="Times New Roman"/>
              </a:rPr>
              <a:t>月初，</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论本能</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一章完成；</a:t>
            </a:r>
            <a:r>
              <a:rPr lang="en-US" altLang="zh-CN" sz="2600" kern="100" dirty="0">
                <a:solidFill>
                  <a:srgbClr val="404040"/>
                </a:solidFill>
                <a:latin typeface="Times New Roman"/>
                <a:ea typeface="微软雅黑"/>
                <a:cs typeface="Courier New"/>
              </a:rPr>
              <a:t>(13)4</a:t>
            </a:r>
            <a:r>
              <a:rPr lang="zh-CN" altLang="zh-CN" sz="2600" kern="100" dirty="0">
                <a:solidFill>
                  <a:srgbClr val="404040"/>
                </a:solidFill>
                <a:latin typeface="Times New Roman"/>
                <a:ea typeface="微软雅黑"/>
                <a:cs typeface="Times New Roman"/>
              </a:rPr>
              <a:t>月底，写完大量手稿，差不多</a:t>
            </a:r>
            <a:r>
              <a:rPr lang="en-US" altLang="zh-CN" sz="2600" kern="100" dirty="0">
                <a:solidFill>
                  <a:srgbClr val="404040"/>
                </a:solidFill>
                <a:latin typeface="Times New Roman"/>
                <a:ea typeface="微软雅黑"/>
                <a:cs typeface="Courier New"/>
              </a:rPr>
              <a:t>2 000</a:t>
            </a:r>
            <a:r>
              <a:rPr lang="zh-CN" altLang="zh-CN" sz="2600" kern="100" dirty="0">
                <a:solidFill>
                  <a:srgbClr val="404040"/>
                </a:solidFill>
                <a:latin typeface="Times New Roman"/>
                <a:ea typeface="微软雅黑"/>
                <a:cs typeface="Times New Roman"/>
              </a:rPr>
              <a:t>页。</a:t>
            </a:r>
            <a:endParaRPr lang="zh-CN" altLang="zh-CN" sz="2600" kern="100" dirty="0">
              <a:effectLst/>
              <a:latin typeface="宋体"/>
              <a:cs typeface="Courier New"/>
            </a:endParaRPr>
          </a:p>
        </p:txBody>
      </p:sp>
    </p:spTree>
    <p:extLst>
      <p:ext uri="{BB962C8B-B14F-4D97-AF65-F5344CB8AC3E}">
        <p14:creationId xmlns:p14="http://schemas.microsoft.com/office/powerpoint/2010/main" val="1464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4566" y="333450"/>
            <a:ext cx="11494869" cy="3970318"/>
          </a:xfrm>
          <a:prstGeom prst="rect">
            <a:avLst/>
          </a:prstGeom>
          <a:noFill/>
        </p:spPr>
        <p:txBody>
          <a:bodyPr wrap="square" rtlCol="0">
            <a:spAutoFit/>
          </a:bodyPr>
          <a:lstStyle/>
          <a:p>
            <a:pPr>
              <a:lnSpc>
                <a:spcPct val="150000"/>
              </a:lnSpc>
              <a:spcAft>
                <a:spcPts val="0"/>
              </a:spcAft>
            </a:pPr>
            <a:r>
              <a:rPr lang="zh-CN" altLang="zh-CN" sz="2800" b="1" kern="100" dirty="0">
                <a:solidFill>
                  <a:srgbClr val="00B050"/>
                </a:solidFill>
                <a:latin typeface="Times New Roman"/>
                <a:ea typeface="微软雅黑"/>
                <a:cs typeface="Times New Roman"/>
              </a:rPr>
              <a:t>考点链接</a:t>
            </a:r>
            <a:r>
              <a:rPr lang="zh-CN" altLang="zh-CN" sz="2800" kern="100" dirty="0">
                <a:solidFill>
                  <a:srgbClr val="404040"/>
                </a:solidFill>
                <a:latin typeface="Times New Roman"/>
                <a:ea typeface="微软雅黑"/>
                <a:cs typeface="Times New Roman"/>
              </a:rPr>
              <a:t>　筛选并整合文中的信息</a:t>
            </a:r>
            <a:endParaRPr lang="zh-CN" altLang="zh-CN" sz="1050" kern="100" dirty="0">
              <a:latin typeface="宋体"/>
              <a:cs typeface="Courier New"/>
            </a:endParaRPr>
          </a:p>
          <a:p>
            <a:pPr>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所谓</a:t>
            </a:r>
            <a:r>
              <a:rPr lang="zh-CN" altLang="zh-CN" sz="2800" kern="100" dirty="0">
                <a:solidFill>
                  <a:srgbClr val="404040"/>
                </a:solidFill>
                <a:latin typeface="Times New Roman"/>
                <a:ea typeface="微软雅黑"/>
                <a:cs typeface="Times New Roman"/>
              </a:rPr>
              <a:t>信息，就是指文章传达给读者的新概念、新知识、新思想、新经验以及有关对它们的解释与阐述，它可以是事实、理论，也可以是观点、设想；它可以是最能表达作者写作意图和文章主旨的词句，也可以是文章中的概括句、过渡句；它可以是文章的标题，也可以是文中的注释；当然也可以是文章中的指示代词的指代内容，等等。</a:t>
            </a:r>
            <a:endParaRPr lang="zh-CN" altLang="zh-CN" sz="1050" kern="100" dirty="0">
              <a:effectLst/>
              <a:latin typeface="宋体"/>
              <a:cs typeface="Courier New"/>
            </a:endParaRPr>
          </a:p>
        </p:txBody>
      </p:sp>
    </p:spTree>
    <p:extLst>
      <p:ext uri="{BB962C8B-B14F-4D97-AF65-F5344CB8AC3E}">
        <p14:creationId xmlns:p14="http://schemas.microsoft.com/office/powerpoint/2010/main" val="3205486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333450"/>
            <a:ext cx="11725916" cy="5909310"/>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筛选并整合文中的信息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的解题应该遵循一些基本原则：</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根据语言标志获得相关信息：如标题、序词、注释、表总提或对照的词语，等等，抓住了这些，有助于我们找到相关信息；</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根据照应反复确认重要信息；</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采用抽出关键词句的方法获得信息；</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根据命题要求或者题目暗示来筛选或获得信息；</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抓住能反映概念本质特征的词语来获取信息；</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找准与试题或选项对应的原句，将原文有关语句与选项对照，从中找到正确的信息。</a:t>
            </a:r>
            <a:endParaRPr lang="zh-CN" altLang="zh-CN" sz="1050" kern="100" dirty="0">
              <a:effectLst/>
              <a:latin typeface="宋体"/>
              <a:cs typeface="Courier New"/>
            </a:endParaRPr>
          </a:p>
        </p:txBody>
      </p:sp>
    </p:spTree>
    <p:extLst>
      <p:ext uri="{BB962C8B-B14F-4D97-AF65-F5344CB8AC3E}">
        <p14:creationId xmlns:p14="http://schemas.microsoft.com/office/powerpoint/2010/main" val="3698985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405458"/>
            <a:ext cx="11494869" cy="607089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传记记述达尔文在处理华莱斯的稿件问题上，表现了达尔文的彷徨，也表现了他激烈的思想斗争，这对达尔文的人物形象是否有损伤？为什么？</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首先，这样描写并不损伤达尔文的光辉形象，反而使达尔文的形象更加饱满：达尔文不仅具有其他科学家的那些勤奋、坚韧、聪明、好学等一切优秀品质，他还具有恐怕很多科学家所没有的诚实、实事求是的品质吧。这些描写，充分体现了他的真诚、坦白。作为一位伟大的科学家，达尔文不仅严谨、认真、勤奋、勇敢，而且是正直的，这些也同样是他淡泊名利的体现，因而使达尔文的形象更加令人喜爱，更值得人们学习。</a:t>
            </a:r>
            <a:endParaRPr lang="zh-CN" altLang="zh-CN" sz="1050" kern="100" dirty="0">
              <a:effectLst/>
              <a:latin typeface="宋体"/>
              <a:cs typeface="Courier New"/>
            </a:endParaRPr>
          </a:p>
        </p:txBody>
      </p:sp>
    </p:spTree>
    <p:extLst>
      <p:ext uri="{BB962C8B-B14F-4D97-AF65-F5344CB8AC3E}">
        <p14:creationId xmlns:p14="http://schemas.microsoft.com/office/powerpoint/2010/main" val="6702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321" y="1981575"/>
            <a:ext cx="11268374" cy="1304203"/>
          </a:xfrm>
          <a:prstGeom prst="rect">
            <a:avLst/>
          </a:prstGeom>
          <a:noFill/>
        </p:spPr>
        <p:txBody>
          <a:bodyPr wrap="square" rtlCol="0">
            <a:spAutoFit/>
          </a:bodyPr>
          <a:lstStyle/>
          <a:p>
            <a:pPr>
              <a:lnSpc>
                <a:spcPct val="150000"/>
              </a:lnSpc>
            </a:pPr>
            <a:r>
              <a:rPr lang="zh-CN" altLang="zh-CN" sz="2800" kern="100" dirty="0">
                <a:solidFill>
                  <a:srgbClr val="404040"/>
                </a:solidFill>
                <a:latin typeface="Times New Roman"/>
                <a:ea typeface="微软雅黑"/>
                <a:cs typeface="Times New Roman"/>
              </a:rPr>
              <a:t>其次，这样的事件，更增加了达尔文研究进化论的紧迫感，使他更坚定了决心，加快了出版《物种起源》的速度。</a:t>
            </a:r>
            <a:endParaRPr lang="zh-CN" altLang="zh-CN" sz="105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140386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46986"/>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一、文本审美</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3" name="TextBox 12"/>
          <p:cNvSpPr txBox="1"/>
          <p:nvPr/>
        </p:nvSpPr>
        <p:spPr>
          <a:xfrm>
            <a:off x="196668" y="1155130"/>
            <a:ext cx="11775187" cy="4953664"/>
          </a:xfrm>
          <a:prstGeom prst="rect">
            <a:avLst/>
          </a:prstGeom>
          <a:noFill/>
        </p:spPr>
        <p:txBody>
          <a:bodyPr wrap="square" rtlCol="0">
            <a:spAutoFit/>
          </a:bodyPr>
          <a:lstStyle/>
          <a:p>
            <a:pPr algn="just">
              <a:lnSpc>
                <a:spcPct val="135000"/>
              </a:lnSpc>
              <a:spcAft>
                <a:spcPts val="0"/>
              </a:spcAft>
            </a:pPr>
            <a:r>
              <a:rPr lang="en-US" altLang="zh-CN" sz="2600" kern="100" dirty="0" smtClean="0">
                <a:solidFill>
                  <a:srgbClr val="404040"/>
                </a:solidFill>
                <a:latin typeface="Times New Roman"/>
                <a:ea typeface="微软雅黑"/>
                <a:cs typeface="Courier New"/>
              </a:rPr>
              <a:t>       1</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恰切的语言描写</a:t>
            </a:r>
            <a:endParaRPr lang="zh-CN" altLang="zh-CN" sz="2600" kern="100" dirty="0">
              <a:latin typeface="宋体"/>
              <a:cs typeface="Courier New"/>
            </a:endParaRPr>
          </a:p>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人物</a:t>
            </a:r>
            <a:r>
              <a:rPr lang="zh-CN" altLang="zh-CN" sz="2600" kern="100" dirty="0">
                <a:solidFill>
                  <a:srgbClr val="404040"/>
                </a:solidFill>
                <a:latin typeface="Times New Roman"/>
                <a:ea typeface="微软雅黑"/>
                <a:cs typeface="Times New Roman"/>
              </a:rPr>
              <a:t>的思想感情主要靠语言传达，语言也可以准确地刻画出人物的性格特征。本文大量地运用对话描写来揭示达尔文丰富的内心世界。如通过写他与妻子埃玛的对话，来表现他忘我工作的专注与执着。</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我怎么能丢下我的写作和实验呢？</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由此可见他对科学探索的热爱与醉心。又如，通过写他与菲茨罗伊的争论，来表现他捍卫真理、尊重自然规律的科学态度。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是大自然否定了它。我不过是把我的观察材料记录下来而已。大自然是从不会扯谎的。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由此可见他实事求是的科学精神。再如，通过写他在阅读华莱斯寄来与自己书稿观点完全一致的论文后，与胡克、赖尔的一番对话，从中表现了他的正直、诚实的高尚品质。</a:t>
            </a:r>
            <a:endParaRPr lang="zh-CN" altLang="zh-CN" sz="260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文本拓展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掬水月在手，弄花香满衣</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73111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113922" y="549474"/>
            <a:ext cx="2092851"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哲思品悟</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33" name="矩形 32"/>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82230" y="42706"/>
            <a:ext cx="12009769" cy="523220"/>
          </a:xfrm>
          <a:prstGeom prst="rect">
            <a:avLst/>
          </a:prstGeom>
        </p:spPr>
        <p:txBody>
          <a:bodyPr wrap="square">
            <a:spAutoFit/>
          </a:bodyPr>
          <a:lstStyle/>
          <a:p>
            <a:pPr lvl="0">
              <a:defRPr/>
            </a:pPr>
            <a:r>
              <a:rPr lang="zh-CN" altLang="en-US" sz="2800" b="1" kern="0" dirty="0">
                <a:solidFill>
                  <a:schemeClr val="tx1">
                    <a:lumMod val="75000"/>
                    <a:lumOff val="25000"/>
                  </a:schemeClr>
                </a:solidFill>
                <a:latin typeface="微软雅黑" pitchFamily="34" charset="-122"/>
                <a:ea typeface="微软雅黑" pitchFamily="34" charset="-122"/>
              </a:rPr>
              <a:t>温馨晨读       </a:t>
            </a:r>
            <a:r>
              <a:rPr lang="zh-CN" altLang="en-US" sz="2800" b="1" kern="0" dirty="0" smtClean="0">
                <a:solidFill>
                  <a:schemeClr val="tx1">
                    <a:lumMod val="75000"/>
                    <a:lumOff val="25000"/>
                  </a:scheme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鸡</a:t>
            </a:r>
            <a:r>
              <a:rPr lang="zh-CN" altLang="en-US" sz="2800" kern="0" dirty="0">
                <a:solidFill>
                  <a:schemeClr val="tx1">
                    <a:lumMod val="75000"/>
                    <a:lumOff val="25000"/>
                  </a:schemeClr>
                </a:solidFill>
                <a:latin typeface="微软雅黑" pitchFamily="34" charset="-122"/>
                <a:ea typeface="微软雅黑" pitchFamily="34" charset="-122"/>
              </a:rPr>
              <a:t>声茅店月，人迹板桥霜</a:t>
            </a:r>
          </a:p>
        </p:txBody>
      </p:sp>
      <p:sp>
        <p:nvSpPr>
          <p:cNvPr id="35" name="矩形 34"/>
          <p:cNvSpPr/>
          <p:nvPr/>
        </p:nvSpPr>
        <p:spPr>
          <a:xfrm>
            <a:off x="3665969" y="549474"/>
            <a:ext cx="4866969" cy="625556"/>
          </a:xfrm>
          <a:prstGeom prst="rect">
            <a:avLst/>
          </a:prstGeom>
        </p:spPr>
        <p:txBody>
          <a:bodyPr wrap="square">
            <a:spAutoFit/>
          </a:bodyPr>
          <a:lstStyle/>
          <a:p>
            <a:pPr algn="ctr">
              <a:lnSpc>
                <a:spcPct val="140000"/>
              </a:lnSpc>
            </a:pPr>
            <a:r>
              <a:rPr lang="zh-CN" altLang="en-US" sz="2800" b="1" kern="100" dirty="0">
                <a:solidFill>
                  <a:srgbClr val="00B050"/>
                </a:solidFill>
                <a:latin typeface="Times New Roman" pitchFamily="18" charset="0"/>
                <a:ea typeface="微软雅黑"/>
                <a:cs typeface="Times New Roman" pitchFamily="18" charset="0"/>
              </a:rPr>
              <a:t>论超脱</a:t>
            </a:r>
            <a:endParaRPr lang="zh-CN" altLang="zh-CN" sz="2800" kern="100" dirty="0">
              <a:effectLst/>
              <a:latin typeface="宋体"/>
              <a:cs typeface="Courier New"/>
            </a:endParaRPr>
          </a:p>
        </p:txBody>
      </p:sp>
      <p:sp>
        <p:nvSpPr>
          <p:cNvPr id="6" name="矩形 5"/>
          <p:cNvSpPr/>
          <p:nvPr/>
        </p:nvSpPr>
        <p:spPr>
          <a:xfrm>
            <a:off x="101579" y="1137113"/>
            <a:ext cx="11942033" cy="5262979"/>
          </a:xfrm>
          <a:prstGeom prst="rect">
            <a:avLst/>
          </a:prstGeom>
        </p:spPr>
        <p:txBody>
          <a:bodyPr wrap="square">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世上</a:t>
            </a:r>
            <a:r>
              <a:rPr lang="zh-CN" altLang="zh-CN" sz="2800" kern="100" dirty="0">
                <a:solidFill>
                  <a:srgbClr val="404040"/>
                </a:solidFill>
                <a:latin typeface="Times New Roman"/>
                <a:ea typeface="微软雅黑"/>
                <a:cs typeface="Times New Roman"/>
              </a:rPr>
              <a:t>种种纷争，或是为了财富，或是为了教义，不外乎利益之争和观念之争。我们身在其中时，不免很看重。但是，不妨用鲁滨逊的眼光来看一看它们，就会发现，我们真正需要的物质产品和真正值得我们坚持的精神原则都是十分有限的，在单纯的生活中包含着人生的真谛。人世间的争夺，往往集中在物质财富的追求上。物质的东西，多一些自然好，少一些也没什么，能保证基本生存就行。对精神财富的追求，人与人之间不存在冲突，一个人的富有决不会导致另一个人的贫困。由此可见，人世间的东西，有一半是不值得争的，另一半是不需要争的。所以，争什么！</a:t>
            </a:r>
            <a:endParaRPr lang="zh-CN" altLang="zh-CN" sz="1050" kern="100" dirty="0">
              <a:effectLst/>
              <a:latin typeface="宋体"/>
              <a:cs typeface="Courier New"/>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264" y="909514"/>
            <a:ext cx="11268374"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典型的动作描写</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抓住</a:t>
            </a:r>
            <a:r>
              <a:rPr lang="zh-CN" altLang="zh-CN" sz="2800" kern="100" dirty="0">
                <a:solidFill>
                  <a:srgbClr val="404040"/>
                </a:solidFill>
                <a:latin typeface="Times New Roman"/>
                <a:ea typeface="微软雅黑"/>
                <a:cs typeface="Times New Roman"/>
              </a:rPr>
              <a:t>传主的典型动作描写，形象跃然纸上。如本文开头部分描写他写作论文时的一系列行为动作：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笔和纸迅速在飞动。他只在纸的一面写，但有时会翻回来一页，在其行间写。如果有哪个想法不合他的意，他就用笔把它划去。他用许多符号作为插入语，在页边的空白处加上一些短语，有时把纸页翻过来，在背面附上一段话。他还用铅笔草草写下一些提醒自己的话，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让赫胥黎读这部分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等。他还把字条别在或贴在纸页上。</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8777100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1264977"/>
            <a:ext cx="1138105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从</a:t>
            </a:r>
            <a:r>
              <a:rPr lang="zh-CN" altLang="zh-CN" sz="2800" kern="100" dirty="0">
                <a:solidFill>
                  <a:srgbClr val="404040"/>
                </a:solidFill>
                <a:latin typeface="Times New Roman"/>
                <a:ea typeface="微软雅黑"/>
                <a:cs typeface="Times New Roman"/>
              </a:rPr>
              <a:t>这里，我们可看到他的敏捷的思维、谨慎的态度。文中还写了他作为博物学家的职业性动作，如散步时检查鸟的粪便，放松脑筋时在地里干杂活，观察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大树根部周围生长起来的植物</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等，来表现他对物种进化研究的痴迷。</a:t>
            </a:r>
            <a:endParaRPr lang="zh-CN" altLang="zh-CN" sz="1050" kern="100" dirty="0">
              <a:effectLst/>
              <a:latin typeface="宋体"/>
              <a:cs typeface="Courier New"/>
            </a:endParaRPr>
          </a:p>
        </p:txBody>
      </p:sp>
    </p:spTree>
    <p:extLst>
      <p:ext uri="{BB962C8B-B14F-4D97-AF65-F5344CB8AC3E}">
        <p14:creationId xmlns:p14="http://schemas.microsoft.com/office/powerpoint/2010/main" val="964720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45418"/>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二、写作迁移</a:t>
            </a:r>
            <a:endParaRPr lang="zh-CN" altLang="zh-CN" sz="1050" b="1" kern="100" dirty="0">
              <a:solidFill>
                <a:srgbClr val="00B050"/>
              </a:solidFill>
              <a:effectLst/>
              <a:latin typeface="宋体"/>
              <a:cs typeface="Courier New"/>
            </a:endParaRPr>
          </a:p>
        </p:txBody>
      </p:sp>
      <p:sp>
        <p:nvSpPr>
          <p:cNvPr id="3" name="TextBox 2"/>
          <p:cNvSpPr txBox="1"/>
          <p:nvPr/>
        </p:nvSpPr>
        <p:spPr>
          <a:xfrm>
            <a:off x="262558" y="621482"/>
            <a:ext cx="11725916"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动作</a:t>
            </a:r>
            <a:r>
              <a:rPr lang="zh-CN" altLang="zh-CN" sz="2800" kern="100" dirty="0">
                <a:solidFill>
                  <a:srgbClr val="404040"/>
                </a:solidFill>
                <a:latin typeface="Times New Roman"/>
                <a:ea typeface="微软雅黑"/>
                <a:cs typeface="Times New Roman"/>
              </a:rPr>
              <a:t>描写是对人物的行为、动作用准确生动的语言描绘出来。恰当的动作描写是完成人物形象塑造、展示人物思想性格的重要途径。请你仔细观察某一人物，就这一人物的动作写一段描写性的文字</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5" name="TextBox 4"/>
          <p:cNvSpPr txBox="1"/>
          <p:nvPr/>
        </p:nvSpPr>
        <p:spPr>
          <a:xfrm>
            <a:off x="272718" y="2562862"/>
            <a:ext cx="11725916" cy="324319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示例</a:t>
            </a:r>
            <a:r>
              <a:rPr lang="zh-CN" altLang="zh-CN" sz="2800" kern="100" dirty="0" smtClean="0">
                <a:solidFill>
                  <a:srgbClr val="404040"/>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张老汉衔着烟斗，乐呵呵地接过存款单，眼睛不由得眯成了一条缝。他用颤抖的手捧着存款单，端详着，微微点了几下头，然后小心翼翼地揣进怀里，迈步走出了信用社。刚走不远又把存款单掏出来瞧瞧，生怕它长了翅膀飞了似的。这样反复了几次，他才把存款单塞进怀里，扣紧扣子，倒背着手大步地走了</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246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894" y="981522"/>
            <a:ext cx="11609818" cy="819455"/>
          </a:xfrm>
          <a:prstGeom prst="rect">
            <a:avLst/>
          </a:prstGeom>
          <a:noFill/>
        </p:spPr>
        <p:txBody>
          <a:bodyPr wrap="square" rtlCol="0">
            <a:spAutoFit/>
          </a:bodyPr>
          <a:lstStyle/>
          <a:p>
            <a:pPr algn="ctr">
              <a:lnSpc>
                <a:spcPct val="200000"/>
              </a:lnSpc>
              <a:spcAft>
                <a:spcPts val="0"/>
              </a:spcAft>
            </a:pPr>
            <a:r>
              <a:rPr lang="zh-CN" altLang="zh-CN" sz="2800" b="1" kern="100" dirty="0">
                <a:solidFill>
                  <a:srgbClr val="00B050"/>
                </a:solidFill>
                <a:latin typeface="Times New Roman"/>
                <a:ea typeface="微软雅黑"/>
                <a:cs typeface="Times New Roman"/>
              </a:rPr>
              <a:t>积累与</a:t>
            </a:r>
            <a:r>
              <a:rPr lang="zh-CN" altLang="zh-CN" sz="2800" b="1" kern="100" dirty="0" smtClean="0">
                <a:solidFill>
                  <a:srgbClr val="00B050"/>
                </a:solidFill>
                <a:latin typeface="Times New Roman"/>
                <a:ea typeface="微软雅黑"/>
                <a:cs typeface="Times New Roman"/>
              </a:rPr>
              <a:t>运用</a:t>
            </a:r>
            <a:endParaRPr lang="zh-CN" altLang="zh-CN" sz="1000" kern="100" dirty="0">
              <a:latin typeface="宋体"/>
              <a:cs typeface="Courier New"/>
            </a:endParaRPr>
          </a:p>
        </p:txBody>
      </p:sp>
      <p:sp>
        <p:nvSpPr>
          <p:cNvPr id="20" name="TextBox 19"/>
          <p:cNvSpPr txBox="1"/>
          <p:nvPr/>
        </p:nvSpPr>
        <p:spPr>
          <a:xfrm>
            <a:off x="334566" y="1978015"/>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下列各组词语中，加颜色字的读音全都正确的一组是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00B0F0"/>
                </a:solidFill>
                <a:latin typeface="Times New Roman"/>
                <a:ea typeface="微软雅黑"/>
                <a:cs typeface="Times New Roman"/>
              </a:rPr>
              <a:t>誊</a:t>
            </a:r>
            <a:r>
              <a:rPr lang="zh-CN" altLang="zh-CN" sz="2800" kern="100" dirty="0">
                <a:solidFill>
                  <a:srgbClr val="404040"/>
                </a:solidFill>
                <a:latin typeface="Times New Roman"/>
                <a:ea typeface="微软雅黑"/>
                <a:cs typeface="Times New Roman"/>
              </a:rPr>
              <a:t>写</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ténɡ</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00B0F0"/>
                </a:solidFill>
                <a:latin typeface="Times New Roman"/>
                <a:ea typeface="微软雅黑"/>
                <a:cs typeface="Times New Roman"/>
              </a:rPr>
              <a:t>渎</a:t>
            </a:r>
            <a:r>
              <a:rPr lang="zh-CN" altLang="zh-CN" sz="2800" kern="100" dirty="0">
                <a:solidFill>
                  <a:srgbClr val="404040"/>
                </a:solidFill>
                <a:latin typeface="Times New Roman"/>
                <a:ea typeface="微软雅黑"/>
                <a:cs typeface="Times New Roman"/>
              </a:rPr>
              <a:t>圣</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dú</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屡</a:t>
            </a:r>
            <a:r>
              <a:rPr lang="zh-CN" altLang="zh-CN" sz="2800" kern="100" dirty="0" smtClean="0">
                <a:solidFill>
                  <a:srgbClr val="404040"/>
                </a:solidFill>
                <a:latin typeface="Times New Roman"/>
                <a:ea typeface="微软雅黑"/>
                <a:cs typeface="Times New Roman"/>
              </a:rPr>
              <a:t>次</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lǒu</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精</a:t>
            </a:r>
            <a:r>
              <a:rPr lang="zh-CN" altLang="zh-CN" sz="2800" kern="100" dirty="0" smtClean="0">
                <a:solidFill>
                  <a:srgbClr val="00B0F0"/>
                </a:solidFill>
                <a:latin typeface="Times New Roman"/>
                <a:ea typeface="微软雅黑"/>
                <a:cs typeface="Times New Roman"/>
              </a:rPr>
              <a:t>湛</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zhàn</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00B0F0"/>
                </a:solidFill>
                <a:latin typeface="Times New Roman"/>
                <a:ea typeface="微软雅黑"/>
                <a:cs typeface="Times New Roman"/>
              </a:rPr>
              <a:t>诋</a:t>
            </a:r>
            <a:r>
              <a:rPr lang="zh-CN" altLang="zh-CN" sz="2800" kern="100" dirty="0">
                <a:solidFill>
                  <a:srgbClr val="404040"/>
                </a:solidFill>
                <a:latin typeface="Times New Roman"/>
                <a:ea typeface="微软雅黑"/>
                <a:cs typeface="Times New Roman"/>
              </a:rPr>
              <a:t>毁</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dǐ</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剽</a:t>
            </a:r>
            <a:r>
              <a:rPr lang="zh-CN" altLang="zh-CN" sz="2800" kern="100" dirty="0" smtClean="0">
                <a:solidFill>
                  <a:srgbClr val="404040"/>
                </a:solidFill>
                <a:latin typeface="Times New Roman"/>
                <a:ea typeface="微软雅黑"/>
                <a:cs typeface="Times New Roman"/>
              </a:rPr>
              <a:t>窃</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piāo</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匿</a:t>
            </a:r>
            <a:r>
              <a:rPr lang="zh-CN" altLang="zh-CN" sz="2800" kern="100" dirty="0" smtClean="0">
                <a:solidFill>
                  <a:srgbClr val="404040"/>
                </a:solidFill>
                <a:latin typeface="Times New Roman"/>
                <a:ea typeface="微软雅黑"/>
                <a:cs typeface="Times New Roman"/>
              </a:rPr>
              <a:t>名</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nì</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徒</a:t>
            </a:r>
            <a:r>
              <a:rPr lang="zh-CN" altLang="zh-CN" sz="2800" kern="100" dirty="0" smtClean="0">
                <a:solidFill>
                  <a:srgbClr val="404040"/>
                </a:solidFill>
                <a:latin typeface="Times New Roman"/>
                <a:ea typeface="微软雅黑"/>
                <a:cs typeface="Times New Roman"/>
              </a:rPr>
              <a:t>步</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tú</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00B0F0"/>
                </a:solidFill>
                <a:latin typeface="Times New Roman"/>
                <a:ea typeface="微软雅黑"/>
                <a:cs typeface="Times New Roman"/>
              </a:rPr>
              <a:t>惬</a:t>
            </a:r>
            <a:r>
              <a:rPr lang="zh-CN" altLang="zh-CN" sz="2800" kern="100" dirty="0">
                <a:solidFill>
                  <a:srgbClr val="404040"/>
                </a:solidFill>
                <a:latin typeface="Times New Roman"/>
                <a:ea typeface="微软雅黑"/>
                <a:cs typeface="Times New Roman"/>
              </a:rPr>
              <a:t>意</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jiā</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伫</a:t>
            </a:r>
            <a:r>
              <a:rPr lang="zh-CN" altLang="zh-CN" sz="2800" kern="100" dirty="0" smtClean="0">
                <a:solidFill>
                  <a:srgbClr val="404040"/>
                </a:solidFill>
                <a:latin typeface="Times New Roman"/>
                <a:ea typeface="微软雅黑"/>
                <a:cs typeface="Times New Roman"/>
              </a:rPr>
              <a:t>立</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zhù</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恶</a:t>
            </a:r>
            <a:r>
              <a:rPr lang="zh-CN" altLang="zh-CN" sz="2800" kern="100" dirty="0">
                <a:solidFill>
                  <a:srgbClr val="00B0F0"/>
                </a:solidFill>
                <a:latin typeface="Times New Roman"/>
                <a:ea typeface="微软雅黑"/>
                <a:cs typeface="Times New Roman"/>
              </a:rPr>
              <a:t>煞</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shà</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捍</a:t>
            </a:r>
            <a:r>
              <a:rPr lang="zh-CN" altLang="zh-CN" sz="2800" kern="100" dirty="0" smtClean="0">
                <a:solidFill>
                  <a:srgbClr val="404040"/>
                </a:solidFill>
                <a:latin typeface="Times New Roman"/>
                <a:ea typeface="微软雅黑"/>
                <a:cs typeface="Times New Roman"/>
              </a:rPr>
              <a:t>卫</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hàn</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00B0F0"/>
                </a:solidFill>
                <a:latin typeface="Times New Roman"/>
                <a:ea typeface="微软雅黑"/>
                <a:cs typeface="Times New Roman"/>
              </a:rPr>
              <a:t>黏</a:t>
            </a:r>
            <a:r>
              <a:rPr lang="zh-CN" altLang="zh-CN" sz="2800" kern="100" dirty="0">
                <a:solidFill>
                  <a:srgbClr val="404040"/>
                </a:solidFill>
                <a:latin typeface="Times New Roman"/>
                <a:ea typeface="微软雅黑"/>
                <a:cs typeface="Times New Roman"/>
              </a:rPr>
              <a:t>液</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nián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蜷</a:t>
            </a:r>
            <a:r>
              <a:rPr lang="zh-CN" altLang="zh-CN" sz="2800" kern="100" dirty="0" smtClean="0">
                <a:solidFill>
                  <a:srgbClr val="404040"/>
                </a:solidFill>
                <a:latin typeface="Times New Roman"/>
                <a:ea typeface="微软雅黑"/>
                <a:cs typeface="Times New Roman"/>
              </a:rPr>
              <a:t>缩</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quán</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堆</a:t>
            </a:r>
            <a:r>
              <a:rPr lang="zh-CN" altLang="zh-CN" sz="2800" kern="100" dirty="0" smtClean="0">
                <a:solidFill>
                  <a:srgbClr val="404040"/>
                </a:solidFill>
                <a:latin typeface="Times New Roman"/>
                <a:ea typeface="微软雅黑"/>
                <a:cs typeface="Times New Roman"/>
              </a:rPr>
              <a:t>积</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duī</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酝酿</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yùn</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rǎnɡ</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1" name="矩形 2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分层训练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力学如力耕，勤惰尔自知   </a:t>
            </a:r>
            <a:endParaRPr lang="zh-CN" altLang="en-US" sz="2800" kern="0" dirty="0">
              <a:solidFill>
                <a:schemeClr val="tx1">
                  <a:lumMod val="75000"/>
                  <a:lumOff val="25000"/>
                </a:schemeClr>
              </a:solidFill>
              <a:latin typeface="微软雅黑" pitchFamily="34" charset="-122"/>
              <a:ea typeface="微软雅黑" pitchFamily="34" charset="-122"/>
            </a:endParaRPr>
          </a:p>
        </p:txBody>
      </p:sp>
      <p:sp>
        <p:nvSpPr>
          <p:cNvPr id="23" name="TextBox 2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120290"/>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lǚ</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惬</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qiè</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niàn</a:t>
            </a:r>
            <a:r>
              <a:rPr lang="zh-CN" altLang="zh-CN" sz="2800" kern="100" dirty="0">
                <a:solidFill>
                  <a:srgbClr val="404040"/>
                </a:solidFill>
                <a:latin typeface="宋体"/>
                <a:ea typeface="微软雅黑"/>
                <a:cs typeface="宋体"/>
              </a:rPr>
              <a:t>ɡ</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120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41562"/>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下列各组词语中，没有错别字的一组是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缮写　　履行　　筋疲力尽　　不寒而粟</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震动　　逻辑　　至高无尚　　远见卓识</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充沛　　措词　　获益不浅　　风度翩翩</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徒步　　恶煞　　珠联壁合　　翻来覆去</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76274"/>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栗</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项尚</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上</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璧</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874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81522"/>
            <a:ext cx="11609818"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下列各句中，加颜色的成语使用不恰当的一句是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当我在令人愉快的疗养胜地度假，在礼貌好客的主人的照料下，在乡间漫步时，显著地我感到身体好极了；可是当我一开始工作，我的健康就</a:t>
            </a:r>
            <a:r>
              <a:rPr lang="zh-CN" altLang="zh-CN" sz="2800" kern="100" dirty="0">
                <a:solidFill>
                  <a:srgbClr val="00B0F0"/>
                </a:solidFill>
                <a:latin typeface="Times New Roman"/>
                <a:ea typeface="微软雅黑"/>
                <a:cs typeface="Times New Roman"/>
              </a:rPr>
              <a:t>每况愈下</a:t>
            </a:r>
            <a:r>
              <a:rPr lang="zh-CN" altLang="zh-CN" sz="2800" kern="100" dirty="0">
                <a:solidFill>
                  <a:srgbClr val="404040"/>
                </a:solidFill>
                <a:latin typeface="Times New Roman"/>
                <a:ea typeface="微软雅黑"/>
                <a:cs typeface="Times New Roman"/>
              </a:rPr>
              <a:t>了。</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在他疗养的第二周，他经常</a:t>
            </a:r>
            <a:r>
              <a:rPr lang="zh-CN" altLang="zh-CN" sz="2800" kern="100" dirty="0">
                <a:solidFill>
                  <a:srgbClr val="00B0F0"/>
                </a:solidFill>
                <a:latin typeface="Times New Roman"/>
                <a:ea typeface="微软雅黑"/>
                <a:cs typeface="Times New Roman"/>
              </a:rPr>
              <a:t>生机勃勃</a:t>
            </a:r>
            <a:r>
              <a:rPr lang="zh-CN" altLang="zh-CN" sz="2800" kern="100" dirty="0">
                <a:solidFill>
                  <a:srgbClr val="404040"/>
                </a:solidFill>
                <a:latin typeface="Times New Roman"/>
                <a:ea typeface="微软雅黑"/>
                <a:cs typeface="Times New Roman"/>
              </a:rPr>
              <a:t>地在萨里的乡间做长途徒步旅行，一路观察动物对植被的作用。</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他把这方面的许多故事讲给孩子们听，因为这些故事确是些十分奇异的：蜜蜂建造的蜡质蜂房，显示出它们数学上的判断力是</a:t>
            </a:r>
            <a:r>
              <a:rPr lang="zh-CN" altLang="zh-CN" sz="2800" kern="100" dirty="0">
                <a:solidFill>
                  <a:srgbClr val="00B0F0"/>
                </a:solidFill>
                <a:latin typeface="Times New Roman"/>
                <a:ea typeface="微软雅黑"/>
                <a:cs typeface="Times New Roman"/>
              </a:rPr>
              <a:t>不可思议</a:t>
            </a:r>
            <a:r>
              <a:rPr lang="zh-CN" altLang="zh-CN" sz="2800" kern="100" dirty="0">
                <a:solidFill>
                  <a:srgbClr val="404040"/>
                </a:solidFill>
                <a:latin typeface="Times New Roman"/>
                <a:ea typeface="微软雅黑"/>
                <a:cs typeface="Times New Roman"/>
              </a:rPr>
              <a:t>的。</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1763732"/>
            <a:ext cx="11494869"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我发觉有关本能的这一章很复杂。作者们在本能的定义上一直是</a:t>
            </a:r>
            <a:r>
              <a:rPr lang="zh-CN" altLang="zh-CN" sz="2800" kern="100" dirty="0">
                <a:solidFill>
                  <a:srgbClr val="00B0F0"/>
                </a:solidFill>
                <a:latin typeface="Times New Roman"/>
                <a:ea typeface="微软雅黑"/>
                <a:cs typeface="Times New Roman"/>
              </a:rPr>
              <a:t>众说纷纭</a:t>
            </a:r>
            <a:r>
              <a:rPr lang="zh-CN" altLang="zh-CN" sz="2800" kern="100" dirty="0">
                <a:solidFill>
                  <a:srgbClr val="404040"/>
                </a:solidFill>
                <a:latin typeface="Times New Roman"/>
                <a:ea typeface="微软雅黑"/>
                <a:cs typeface="Times New Roman"/>
              </a:rPr>
              <a:t>，各执己见的。其实这根本用不着大惊小怪。</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生机勃勃：生命力旺盛，充满活力。一般指自然与社会景象有生气。可改为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生气勃勃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生气勃勃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既可指自然、社会景象，也可指人的旺盛活力</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664" y="1405434"/>
            <a:ext cx="11961607"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下列各句中，没有语病的一句是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说实话，当时对自己的稿子能否被刊用，没抱太大的希望，因为那时经常在该报发表文章的都是一些大家。</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围绕</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中国的新未来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为主题的</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2013</a:t>
            </a:r>
            <a:r>
              <a:rPr lang="zh-CN" altLang="zh-CN" sz="2800" kern="100" dirty="0">
                <a:solidFill>
                  <a:srgbClr val="404040"/>
                </a:solidFill>
                <a:latin typeface="Times New Roman"/>
                <a:ea typeface="微软雅黑"/>
                <a:cs typeface="Times New Roman"/>
              </a:rPr>
              <a:t>年《财富》全球论坛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在成都召开，这表明当前的中国西部，正成为中国乃至全球最具潜力的新兴经济区域。</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那些以繁体字作为生活、工作、创作必需品的书法家，与生活、工作中不需要繁体字也使不上毛笔的人比较，其作品的味道是不同的</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0250" y="189434"/>
            <a:ext cx="11565207" cy="259686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终极的意义上，人世间的成功和失败，幸福和灾难，都只是过眼烟云，彼此并无实质的区别。当我们这样想时，我们和我们的身外遭遇保持了一个距离，反而和我们的真实人生贴得更紧了，这真实人生就是一种既包容又超越身外遭遇的丰富的人生阅历和体验。</a:t>
            </a:r>
            <a:endParaRPr lang="zh-CN" altLang="zh-CN" sz="1050" kern="100" dirty="0">
              <a:effectLst/>
              <a:latin typeface="宋体"/>
              <a:cs typeface="Courier New"/>
            </a:endParaRPr>
          </a:p>
        </p:txBody>
      </p:sp>
      <p:sp>
        <p:nvSpPr>
          <p:cNvPr id="3" name="TextBox 2"/>
          <p:cNvSpPr txBox="1"/>
          <p:nvPr/>
        </p:nvSpPr>
        <p:spPr>
          <a:xfrm>
            <a:off x="334566" y="2850894"/>
            <a:ext cx="11565207" cy="324319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一样</a:t>
            </a:r>
            <a:r>
              <a:rPr lang="zh-CN" altLang="zh-CN" sz="2800" kern="100" dirty="0">
                <a:solidFill>
                  <a:srgbClr val="404040"/>
                </a:solidFill>
                <a:latin typeface="Times New Roman"/>
                <a:ea typeface="微软雅黑"/>
                <a:cs typeface="Times New Roman"/>
              </a:rPr>
              <a:t>东西，如果你太想要，就会把它看得很大，甚至大到成了整个世界，占据了你的全部心思。一个人一心争利益，或者一心创事业的时候，都会出现这种情况。我的劝告是，最后无论你是否如愿以偿，都要及时从中跳出来，如实地看清它在整个世界中的真实位置，亦即它在无限时空中的微不足道。这样，你得到了不会忘乎所以，没有得到也不会痛不欲生。</a:t>
            </a:r>
            <a:endParaRPr lang="zh-CN" altLang="zh-CN" sz="1050" kern="100" dirty="0">
              <a:effectLst/>
              <a:latin typeface="宋体"/>
              <a:cs typeface="Courier New"/>
            </a:endParaRPr>
          </a:p>
        </p:txBody>
      </p:sp>
    </p:spTree>
    <p:extLst>
      <p:ext uri="{BB962C8B-B14F-4D97-AF65-F5344CB8AC3E}">
        <p14:creationId xmlns:p14="http://schemas.microsoft.com/office/powerpoint/2010/main" val="4125195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81522"/>
            <a:ext cx="11609818" cy="1950534"/>
          </a:xfrm>
          <a:prstGeom prst="rect">
            <a:avLst/>
          </a:prstGeom>
          <a:noFill/>
        </p:spPr>
        <p:txBody>
          <a:bodyPr wrap="square" rtlCol="0">
            <a:spAutoFit/>
          </a:bodyPr>
          <a:lstStyle/>
          <a:p>
            <a:pPr lvl="0" algn="just">
              <a:lnSpc>
                <a:spcPct val="150000"/>
              </a:lnSpc>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中俄关系已进入互相提供重要发展机遇、互为主要优先合作伙伴。在发展双边关系、处理重大国际和地区问题上，两国的契合点很多，合作共赢的机会很多。</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34566" y="2840370"/>
            <a:ext cx="11609818" cy="3323987"/>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项两面对一面，可去掉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能否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否</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项句式杂糅，可将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围绕</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项成分残缺，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进入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缺少宾语，可在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合作伙伴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后加上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的新阶段</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blinds(horizontal)">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blinds(horizontal)">
                                      <p:cBhvr>
                                        <p:cTn id="12" dur="5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blinds(horizontal)">
                                      <p:cBhvr>
                                        <p:cTn id="17" dur="5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xEl>
                                              <p:pRg st="3" end="3"/>
                                            </p:txEl>
                                          </p:spTgt>
                                        </p:tgtEl>
                                        <p:attrNameLst>
                                          <p:attrName>style.visibility</p:attrName>
                                        </p:attrNameLst>
                                      </p:cBhvr>
                                      <p:to>
                                        <p:strVal val="visible"/>
                                      </p:to>
                                    </p:set>
                                    <p:animEffect transition="in" filter="blinds(horizontal)">
                                      <p:cBhvr>
                                        <p:cTn id="22" dur="500"/>
                                        <p:tgtEl>
                                          <p:spTgt spid="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272451"/>
            <a:ext cx="11609818" cy="4953664"/>
          </a:xfrm>
          <a:prstGeom prst="rect">
            <a:avLst/>
          </a:prstGeom>
          <a:noFill/>
        </p:spPr>
        <p:txBody>
          <a:bodyPr wrap="square" rtlCol="0">
            <a:spAutoFit/>
          </a:bodyPr>
          <a:lstStyle/>
          <a:p>
            <a:pPr algn="just">
              <a:lnSpc>
                <a:spcPct val="135000"/>
              </a:lnSpc>
              <a:spcAft>
                <a:spcPts val="0"/>
              </a:spcAft>
            </a:pP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下面是有关</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基因地理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项目的报道，请说明该项目的研究途径和最终成果。</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分</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一</a:t>
            </a:r>
            <a:r>
              <a:rPr lang="zh-CN" altLang="zh-CN" sz="2600" kern="100" dirty="0">
                <a:solidFill>
                  <a:srgbClr val="404040"/>
                </a:solidFill>
                <a:latin typeface="Times New Roman"/>
                <a:ea typeface="微软雅黑"/>
                <a:cs typeface="Times New Roman"/>
              </a:rPr>
              <a:t>项名为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基因地理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的全球科学研究计划在北京启动。来自</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个国家的人类遗传学家，将用</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年时间共同探寻人类在地球上的迁徙史，并绘制一张尽可能详尽的人类迁徙地图。如果说</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年前启动的国际人类基因组计划主要关注人类的公共信息，那么</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基因地理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项目则着眼于人与人之间的遗传差异。已有的遗传学证明，人类起源于非洲。随着人们的流动和杂居，人的基因会发生变异，分析测试特定地区人的基因样本，可以找到他们遗传基因的不同特征，从而发现人类的迁徙轨迹。</a:t>
            </a:r>
            <a:endParaRPr lang="zh-CN" altLang="zh-CN" sz="260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25538"/>
            <a:ext cx="11609818"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研究途径：</a:t>
            </a:r>
            <a:r>
              <a:rPr lang="en-US" altLang="zh-CN" sz="2800" kern="100" dirty="0">
                <a:solidFill>
                  <a:srgbClr val="404040"/>
                </a:solidFill>
                <a:latin typeface="Times New Roman"/>
                <a:ea typeface="微软雅黑"/>
                <a:cs typeface="Courier New"/>
              </a:rPr>
              <a:t>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不超过</a:t>
            </a:r>
            <a:r>
              <a:rPr lang="en-US" altLang="zh-CN" sz="2800" kern="100" dirty="0">
                <a:solidFill>
                  <a:srgbClr val="404040"/>
                </a:solidFill>
                <a:latin typeface="Times New Roman"/>
                <a:ea typeface="微软雅黑"/>
                <a:cs typeface="Courier New"/>
              </a:rPr>
              <a:t>24</a:t>
            </a:r>
            <a:r>
              <a:rPr lang="zh-CN" altLang="zh-CN" sz="2800" kern="100" dirty="0">
                <a:solidFill>
                  <a:srgbClr val="404040"/>
                </a:solidFill>
                <a:latin typeface="Times New Roman"/>
                <a:ea typeface="微软雅黑"/>
                <a:cs typeface="Times New Roman"/>
              </a:rPr>
              <a:t>个字</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最终成果：</a:t>
            </a:r>
            <a:r>
              <a:rPr lang="en-US" altLang="zh-CN" sz="2800" kern="100" dirty="0">
                <a:solidFill>
                  <a:srgbClr val="404040"/>
                </a:solidFill>
                <a:latin typeface="Times New Roman"/>
                <a:ea typeface="微软雅黑"/>
                <a:cs typeface="Courier New"/>
              </a:rPr>
              <a:t>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不超过</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个字</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406574" y="3637759"/>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本题主要考查筛选并整合信息的能力。</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在最后一句筛选，</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在第二句中筛选。</a:t>
            </a:r>
            <a:endParaRPr lang="zh-CN" altLang="zh-CN" sz="1050" kern="100" dirty="0">
              <a:effectLst/>
              <a:latin typeface="宋体"/>
              <a:cs typeface="Courier New"/>
            </a:endParaRPr>
          </a:p>
        </p:txBody>
      </p:sp>
      <p:sp>
        <p:nvSpPr>
          <p:cNvPr id="28" name="TextBox 27"/>
          <p:cNvSpPr txBox="1"/>
          <p:nvPr/>
        </p:nvSpPr>
        <p:spPr>
          <a:xfrm>
            <a:off x="406574" y="4933903"/>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分析测试基因样本，研究人与人的遗传差异。</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绘制成人类迁徙地图。</a:t>
            </a:r>
            <a:endParaRPr lang="zh-CN" altLang="zh-CN" sz="1050" kern="100" dirty="0">
              <a:effectLst/>
              <a:latin typeface="宋体"/>
              <a:cs typeface="Courier New"/>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557586"/>
            <a:ext cx="11609818" cy="203132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zh-CN" altLang="zh-CN" sz="2800" kern="100" dirty="0" smtClean="0">
                <a:solidFill>
                  <a:srgbClr val="404040"/>
                </a:solidFill>
                <a:latin typeface="Times New Roman"/>
                <a:ea typeface="微软雅黑"/>
                <a:cs typeface="Times New Roman"/>
              </a:rPr>
              <a:t>中便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a:solidFill>
                  <a:srgbClr val="404040"/>
                </a:solidFill>
                <a:latin typeface="宋体"/>
                <a:ea typeface="微软雅黑"/>
                <a:cs typeface="Times New Roman"/>
              </a:rPr>
              <a:t>“</a:t>
            </a:r>
            <a:r>
              <a:rPr lang="en-US" altLang="zh-CN" sz="2800" kern="100" dirty="0" err="1">
                <a:solidFill>
                  <a:srgbClr val="404040"/>
                </a:solidFill>
                <a:latin typeface="Times New Roman"/>
                <a:ea typeface="微软雅黑"/>
                <a:cs typeface="Courier New"/>
              </a:rPr>
              <a:t>pián</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外，其余的都读</a:t>
            </a:r>
            <a:r>
              <a:rPr lang="en-US" altLang="zh-CN" sz="2800" kern="100" dirty="0">
                <a:solidFill>
                  <a:srgbClr val="404040"/>
                </a:solidFill>
                <a:latin typeface="宋体"/>
                <a:ea typeface="微软雅黑"/>
                <a:cs typeface="Times New Roman"/>
              </a:rPr>
              <a:t>“</a:t>
            </a:r>
            <a:r>
              <a:rPr lang="en-US" altLang="zh-CN" sz="2800" kern="100" dirty="0" err="1">
                <a:solidFill>
                  <a:srgbClr val="404040"/>
                </a:solidFill>
                <a:latin typeface="Times New Roman"/>
                <a:ea typeface="微软雅黑"/>
                <a:cs typeface="Courier New"/>
              </a:rPr>
              <a:t>biàn</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项中的四个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都读</a:t>
            </a:r>
            <a:r>
              <a:rPr lang="en-US" altLang="zh-CN" sz="2800" kern="100" dirty="0">
                <a:solidFill>
                  <a:srgbClr val="404040"/>
                </a:solidFill>
                <a:latin typeface="宋体"/>
                <a:ea typeface="微软雅黑"/>
                <a:cs typeface="Times New Roman"/>
              </a:rPr>
              <a:t>“</a:t>
            </a:r>
            <a:r>
              <a:rPr lang="en-US" altLang="zh-CN" sz="2800" kern="100" dirty="0" err="1">
                <a:solidFill>
                  <a:srgbClr val="404040"/>
                </a:solidFill>
                <a:latin typeface="Times New Roman"/>
                <a:ea typeface="微软雅黑"/>
                <a:cs typeface="Courier New"/>
              </a:rPr>
              <a:t>fà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0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答案</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C</a:t>
            </a:r>
            <a:endParaRPr lang="zh-CN" altLang="zh-CN" sz="10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2079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6153" y="1098171"/>
            <a:ext cx="8722628" cy="954107"/>
          </a:xfrm>
          <a:prstGeom prst="rect">
            <a:avLst/>
          </a:prstGeom>
          <a:noFill/>
        </p:spPr>
        <p:txBody>
          <a:bodyPr wrap="square" rtlCol="0">
            <a:spAutoFit/>
          </a:bodyPr>
          <a:lstStyle/>
          <a:p>
            <a:pPr algn="ctr">
              <a:lnSpc>
                <a:spcPct val="200000"/>
              </a:lnSpc>
              <a:spcAft>
                <a:spcPts val="0"/>
              </a:spcAft>
            </a:pPr>
            <a:r>
              <a:rPr lang="zh-CN" altLang="en-US" sz="2800" b="1" kern="100" smtClean="0">
                <a:solidFill>
                  <a:srgbClr val="00B050"/>
                </a:solidFill>
                <a:latin typeface="Times New Roman"/>
                <a:ea typeface="微软雅黑"/>
                <a:cs typeface="Times New Roman"/>
              </a:rPr>
              <a:t>阅读与鉴赏</a:t>
            </a:r>
            <a:endParaRPr lang="zh-CN" altLang="zh-CN" sz="1000" kern="100" dirty="0">
              <a:latin typeface="宋体"/>
              <a:cs typeface="Courier New"/>
            </a:endParaRPr>
          </a:p>
        </p:txBody>
      </p:sp>
      <p:sp>
        <p:nvSpPr>
          <p:cNvPr id="14" name="TextBox 13"/>
          <p:cNvSpPr txBox="1"/>
          <p:nvPr/>
        </p:nvSpPr>
        <p:spPr>
          <a:xfrm>
            <a:off x="262558" y="1917626"/>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一、课内精读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阅读下面课文选段，完成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他用</a:t>
            </a:r>
            <a:r>
              <a:rPr lang="zh-CN" altLang="zh-CN" sz="2800" kern="100" dirty="0">
                <a:solidFill>
                  <a:srgbClr val="404040"/>
                </a:solidFill>
                <a:latin typeface="Times New Roman"/>
                <a:ea typeface="微软雅黑"/>
                <a:cs typeface="Times New Roman"/>
              </a:rPr>
              <a:t>了</a:t>
            </a:r>
            <a:r>
              <a:rPr lang="en-US" altLang="zh-CN" sz="2800" kern="100" dirty="0">
                <a:solidFill>
                  <a:srgbClr val="404040"/>
                </a:solidFill>
                <a:latin typeface="Times New Roman"/>
                <a:ea typeface="微软雅黑"/>
                <a:cs typeface="Courier New"/>
              </a:rPr>
              <a:t>1857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月份的全部时间写完了第四章：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在自然状况下的变异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。由于是把材料按照严密的逻辑进行安排，这一工作的强度和紧张度把他搞得心力交瘁。他向埃玛坦白说：</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我的身体不如以前了。</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18036" y="1053530"/>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你太拼命干了。</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有什么办法呢？这本书的篇幅将会很长。我的意思是尽可能把初稿写得完善一些。我就像大财豪克罗苏斯一样，被淹没在我的万贯家财里了。我一直在服用书刊上介绍的几种无机酸，我认为有点儿效。</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埃玛</a:t>
            </a:r>
            <a:r>
              <a:rPr lang="zh-CN" altLang="zh-CN" sz="2800" kern="100" dirty="0">
                <a:solidFill>
                  <a:srgbClr val="404040"/>
                </a:solidFill>
                <a:latin typeface="Times New Roman"/>
                <a:ea typeface="微软雅黑"/>
                <a:cs typeface="Times New Roman"/>
              </a:rPr>
              <a:t>建议他去距离这里只有</a:t>
            </a:r>
            <a:r>
              <a:rPr lang="en-US" altLang="zh-CN" sz="2800" kern="100" dirty="0">
                <a:solidFill>
                  <a:srgbClr val="404040"/>
                </a:solidFill>
                <a:latin typeface="Times New Roman"/>
                <a:ea typeface="微软雅黑"/>
                <a:cs typeface="Courier New"/>
              </a:rPr>
              <a:t>40</a:t>
            </a:r>
            <a:r>
              <a:rPr lang="zh-CN" altLang="zh-CN" sz="2800" kern="100" dirty="0">
                <a:solidFill>
                  <a:srgbClr val="404040"/>
                </a:solidFill>
                <a:latin typeface="Times New Roman"/>
                <a:ea typeface="微软雅黑"/>
                <a:cs typeface="Times New Roman"/>
              </a:rPr>
              <a:t>英里的慕尔公园的水疗胜地去度假，马上就去，而不要等到春天。</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18036" y="4861895"/>
            <a:ext cx="11609818"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u="sng" kern="100" dirty="0">
                <a:solidFill>
                  <a:srgbClr val="404040"/>
                </a:solidFill>
                <a:latin typeface="Times New Roman"/>
                <a:ea typeface="微软雅黑"/>
                <a:cs typeface="Times New Roman"/>
              </a:rPr>
              <a:t>我怎么能丢下我的写作和实验呢？</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她</a:t>
            </a:r>
            <a:r>
              <a:rPr lang="zh-CN" altLang="zh-CN" sz="2800" kern="100" dirty="0">
                <a:solidFill>
                  <a:srgbClr val="404040"/>
                </a:solidFill>
                <a:latin typeface="Times New Roman"/>
                <a:ea typeface="微软雅黑"/>
                <a:cs typeface="Times New Roman"/>
              </a:rPr>
              <a:t>仔细地端详着他的脸。</a:t>
            </a:r>
            <a:endParaRPr lang="zh-CN" altLang="zh-CN" sz="1050" kern="100" dirty="0">
              <a:effectLst/>
              <a:latin typeface="宋体"/>
              <a:cs typeface="Courier New"/>
            </a:endParaRPr>
          </a:p>
        </p:txBody>
      </p:sp>
    </p:spTree>
    <p:extLst>
      <p:ext uri="{BB962C8B-B14F-4D97-AF65-F5344CB8AC3E}">
        <p14:creationId xmlns:p14="http://schemas.microsoft.com/office/powerpoint/2010/main" val="33256172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82445"/>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查理，我的心肝，难道这一切不是有点儿自我主义的味道吗？你恐怕不是想通过这本书来追求声誉吧？</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查理</a:t>
            </a:r>
            <a:r>
              <a:rPr lang="zh-CN" altLang="zh-CN" sz="2800" kern="100" dirty="0">
                <a:solidFill>
                  <a:srgbClr val="404040"/>
                </a:solidFill>
                <a:latin typeface="Times New Roman"/>
                <a:ea typeface="微软雅黑"/>
                <a:cs typeface="Times New Roman"/>
              </a:rPr>
              <a:t>把一侧的肩膀向下歪了一下，仿佛在说：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谁知道呢？</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接着说：</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我不过是对我的课题深深感到兴趣而已。尽管我希望不像现在这样地看重虚名，不论是今天的还是身后的，都不要看重。但是，我认为凡事都不要走极端。我心里明白，</a:t>
            </a:r>
            <a:r>
              <a:rPr lang="zh-CN" altLang="zh-CN" sz="2800" u="sng" kern="100" dirty="0">
                <a:solidFill>
                  <a:srgbClr val="404040"/>
                </a:solidFill>
                <a:latin typeface="Times New Roman"/>
                <a:ea typeface="微软雅黑"/>
                <a:cs typeface="Times New Roman"/>
              </a:rPr>
              <a:t>即使我知道我的书永远得匿名发表，我也会同样苦干下去的</a:t>
            </a:r>
            <a:r>
              <a:rPr lang="zh-CN" altLang="zh-CN" sz="2800" kern="100" dirty="0">
                <a:solidFill>
                  <a:srgbClr val="404040"/>
                </a:solidFill>
                <a:latin typeface="Times New Roman"/>
                <a:ea typeface="微软雅黑"/>
                <a:cs typeface="Times New Roman"/>
              </a:rPr>
              <a:t>，虽然不会有那么高的热情。</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474835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557586"/>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达尔文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万贯家财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的比喻说明了什么？</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18036" y="2264306"/>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理解语句中关键词语的含义。可以结合前面的书稿写作来分析，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万贯家财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显然不是使用的本意，而是它在文中的比喻义</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万贯家财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的比喻，一方面说明他占有的材料多；另一方面更说明他把研究材料看作是自己最大的财富。这种精神追求是常人无法比拟的</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6801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blinds(horizontal)">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blinds(horizontal)">
                                      <p:cBhvr>
                                        <p:cTn id="1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25538"/>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我怎么能丢下我的写作和实验呢？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表现了达尔文什么样的科学精神？</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本题考查分析关键语句反映人物的精神品质的能力。文中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怎么能丢下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自己的工作，表明科学研究在他心中的重要地位</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达尔文的身体健康状况堪忧，但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写作和实验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竟比健康与生命都重要，表现出达尔文对科学的痴迷与执着</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13570"/>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即使我知道我的书永远得匿名发表，我也会同样苦干下去的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暗合了语段中所说的达尔文什么样的科学态度？</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本题考查归纳文章内容的能力。这句话本身不在乎自己的研究成果是否得到认可，而是表现执着的科研精神，所以应从对科研浓厚的兴趣方面考虑作答</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不为名利而研究、写作，只为自己的研究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兴趣</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1407252"/>
            <a:ext cx="11680859" cy="1950534"/>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健康</a:t>
            </a:r>
            <a:r>
              <a:rPr lang="zh-CN" altLang="zh-CN" sz="2800" kern="100" dirty="0">
                <a:solidFill>
                  <a:srgbClr val="404040"/>
                </a:solidFill>
                <a:latin typeface="Times New Roman"/>
                <a:ea typeface="微软雅黑"/>
                <a:cs typeface="Times New Roman"/>
              </a:rPr>
              <a:t>的心理来自智慧的头脑。现代人易患心理疾病，病根多半在想不明白人生的根本道理，于是就看不开生活中的小事。倘若想明白了，哪有看不开之理？</a:t>
            </a:r>
            <a:endParaRPr lang="zh-CN" altLang="zh-CN" sz="1050" kern="100" dirty="0">
              <a:effectLst/>
              <a:latin typeface="宋体"/>
              <a:cs typeface="Courier New"/>
            </a:endParaRPr>
          </a:p>
        </p:txBody>
      </p:sp>
      <p:sp>
        <p:nvSpPr>
          <p:cNvPr id="3" name="TextBox 2"/>
          <p:cNvSpPr txBox="1"/>
          <p:nvPr/>
        </p:nvSpPr>
        <p:spPr>
          <a:xfrm>
            <a:off x="293926" y="3285778"/>
            <a:ext cx="11450700" cy="73866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微感言：</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486870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403770"/>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选段中写到查理和埃玛的对话有何目的？运用了哪些表现手法？</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本题考查文章的表现手法及其作用。描写人物的方法主要包括肖像、动作、语言、心理描写等，这里侧重于描写人物的动作与神态。这段对话主要围绕工作重要还是身体重要的问题，侧重表现达尔文的科研精神</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通过查理和埃玛的对话，说明达尔文完成《物种起源》的艰辛，身体垮了还要工作，不为名利，只为自己对科学的执着。运用了语言、动作、神态、细节描写</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942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047135"/>
            <a:ext cx="12081223" cy="5262979"/>
          </a:xfrm>
          <a:prstGeom prst="rect">
            <a:avLst/>
          </a:prstGeom>
          <a:noFill/>
        </p:spPr>
        <p:txBody>
          <a:bodyPr wrap="square" rtlCol="0">
            <a:spAutoFit/>
          </a:bodyPr>
          <a:lstStyle/>
          <a:p>
            <a:pPr algn="just">
              <a:lnSpc>
                <a:spcPct val="135000"/>
              </a:lnSpc>
              <a:spcAft>
                <a:spcPts val="0"/>
              </a:spcAft>
            </a:pPr>
            <a:r>
              <a:rPr lang="zh-CN" altLang="zh-CN" sz="2800" kern="100" dirty="0">
                <a:solidFill>
                  <a:srgbClr val="404040"/>
                </a:solidFill>
                <a:latin typeface="Times New Roman"/>
                <a:ea typeface="微软雅黑"/>
                <a:cs typeface="Times New Roman"/>
              </a:rPr>
              <a:t>二、课外拓展</a:t>
            </a:r>
            <a:endParaRPr lang="zh-CN" altLang="zh-CN" sz="1050" kern="100" dirty="0">
              <a:latin typeface="宋体"/>
              <a:cs typeface="Courier New"/>
            </a:endParaRPr>
          </a:p>
          <a:p>
            <a:pPr algn="just">
              <a:lnSpc>
                <a:spcPct val="135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35000"/>
              </a:lnSpc>
              <a:spcAft>
                <a:spcPts val="0"/>
              </a:spcAft>
            </a:pPr>
            <a:r>
              <a:rPr lang="zh-CN" altLang="zh-CN" sz="2800" kern="100" dirty="0">
                <a:solidFill>
                  <a:srgbClr val="404040"/>
                </a:solidFill>
                <a:latin typeface="Times New Roman"/>
                <a:ea typeface="微软雅黑"/>
                <a:cs typeface="Times New Roman"/>
              </a:rPr>
              <a:t>达尔文的拖延</a:t>
            </a:r>
            <a:endParaRPr lang="zh-CN" altLang="zh-CN" sz="1050" kern="100" dirty="0">
              <a:latin typeface="宋体"/>
              <a:cs typeface="Courier New"/>
            </a:endParaRPr>
          </a:p>
          <a:p>
            <a:pPr algn="ctr">
              <a:lnSpc>
                <a:spcPct val="135000"/>
              </a:lnSpc>
              <a:spcAft>
                <a:spcPts val="0"/>
              </a:spcAft>
            </a:pPr>
            <a:r>
              <a:rPr lang="zh-CN" altLang="zh-CN" sz="2800" kern="100" dirty="0">
                <a:solidFill>
                  <a:srgbClr val="404040"/>
                </a:solidFill>
                <a:latin typeface="Times New Roman"/>
                <a:ea typeface="微软雅黑"/>
                <a:cs typeface="Times New Roman"/>
              </a:rPr>
              <a:t>斯蒂芬</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杰</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古尔德</a:t>
            </a:r>
            <a:endParaRPr lang="zh-CN" altLang="zh-CN" sz="1050" kern="100" dirty="0">
              <a:latin typeface="宋体"/>
              <a:cs typeface="Courier New"/>
            </a:endParaRPr>
          </a:p>
          <a:p>
            <a:pPr algn="just">
              <a:lnSpc>
                <a:spcPct val="135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没有</a:t>
            </a:r>
            <a:r>
              <a:rPr lang="zh-CN" altLang="zh-CN" sz="2800" kern="100" dirty="0">
                <a:solidFill>
                  <a:srgbClr val="404040"/>
                </a:solidFill>
                <a:latin typeface="Times New Roman"/>
                <a:ea typeface="微软雅黑"/>
                <a:cs typeface="Times New Roman"/>
              </a:rPr>
              <a:t>什么事比一些名人长期而难以解释的停滞行为更能引发人们猜测的了。罗西尼因《威廉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退尔》而达到他歌剧创作的辉煌巅峰，可是此后的</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年他几乎什么也没写。多罗西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塞耶斯在名望达到顶点时却背弃了彼得</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温姆西勋爵，转向笃信上帝。查尔斯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达尔文在</a:t>
            </a:r>
            <a:r>
              <a:rPr lang="en-US" altLang="zh-CN" sz="2800" kern="100" dirty="0">
                <a:solidFill>
                  <a:srgbClr val="404040"/>
                </a:solidFill>
                <a:latin typeface="Times New Roman"/>
                <a:ea typeface="微软雅黑"/>
                <a:cs typeface="Courier New"/>
              </a:rPr>
              <a:t>1838</a:t>
            </a:r>
            <a:r>
              <a:rPr lang="zh-CN" altLang="zh-CN" sz="2800" kern="100" dirty="0">
                <a:solidFill>
                  <a:srgbClr val="404040"/>
                </a:solidFill>
                <a:latin typeface="Times New Roman"/>
                <a:ea typeface="微软雅黑"/>
                <a:cs typeface="Times New Roman"/>
              </a:rPr>
              <a:t>年就得出了全新的进化理论，却直到</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年后才发表他的观点。</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033210"/>
            <a:ext cx="11961607"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通过</a:t>
            </a:r>
            <a:r>
              <a:rPr lang="zh-CN" altLang="zh-CN" sz="2800" kern="100" dirty="0">
                <a:solidFill>
                  <a:srgbClr val="404040"/>
                </a:solidFill>
                <a:latin typeface="Times New Roman"/>
                <a:ea typeface="微软雅黑"/>
                <a:cs typeface="Times New Roman"/>
              </a:rPr>
              <a:t>历时五年乘坐贝格尔号与自然的接触，达尔文对物种固定不变的信念发生了动摇。</a:t>
            </a:r>
            <a:r>
              <a:rPr lang="en-US" altLang="zh-CN" sz="2800" kern="100" dirty="0">
                <a:solidFill>
                  <a:srgbClr val="404040"/>
                </a:solidFill>
                <a:latin typeface="Times New Roman"/>
                <a:ea typeface="微软雅黑"/>
                <a:cs typeface="Courier New"/>
              </a:rPr>
              <a:t>1837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月，他航海回来后不久，便开始记第一本关于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递变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的笔记。这时的达尔文已经确信进化的发生，他正在寻找一种理论来解释进化的机制。经过最初的猜想和少数不成功的假说，他逐渐建立了他的中心观念。达尔文在自传中写道：</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1838</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我为了消遣，偶尔翻阅马尔萨斯的《人口论》，当时我根据长期对动植物习性的观察，已经可以正确认识生存斗争。我马上联想到，在这种情况下，有利的变异会趋向于保存下来，而不利的变异将被淘汰，这一结果将导致新物种的形成。</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159545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547708"/>
            <a:ext cx="11843175"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达尔文</a:t>
            </a:r>
            <a:r>
              <a:rPr lang="zh-CN" altLang="zh-CN" sz="2800" kern="100" dirty="0">
                <a:solidFill>
                  <a:srgbClr val="404040"/>
                </a:solidFill>
                <a:latin typeface="Times New Roman"/>
                <a:ea typeface="微软雅黑"/>
                <a:cs typeface="Times New Roman"/>
              </a:rPr>
              <a:t>早就认识到动物驯养者所做的人工选择的重要性。但是直到马尔萨斯的斗争与拥挤的观点凝练他的思想之后，他才确定自然选择是进化的动因。达尔文知道得出的是什么理论，我们不能将他的拖延归因于他没有认识到自己所取得的成就的重要性。到</a:t>
            </a:r>
            <a:r>
              <a:rPr lang="en-US" altLang="zh-CN" sz="2800" kern="100" dirty="0">
                <a:solidFill>
                  <a:srgbClr val="404040"/>
                </a:solidFill>
                <a:latin typeface="Times New Roman"/>
                <a:ea typeface="微软雅黑"/>
                <a:cs typeface="Courier New"/>
              </a:rPr>
              <a:t>1844</a:t>
            </a:r>
            <a:r>
              <a:rPr lang="zh-CN" altLang="zh-CN" sz="2800" kern="100" dirty="0">
                <a:solidFill>
                  <a:srgbClr val="404040"/>
                </a:solidFill>
                <a:latin typeface="Times New Roman"/>
                <a:ea typeface="微软雅黑"/>
                <a:cs typeface="Times New Roman"/>
              </a:rPr>
              <a:t>年，他写出了他的理论的基本纲要。他还向妻子作了认真的交代，假如他生前不能完成他的主要著作，希望她发表这些手稿。</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2711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275463"/>
            <a:ext cx="11843175" cy="4818627"/>
          </a:xfrm>
          <a:prstGeom prst="rect">
            <a:avLst/>
          </a:prstGeom>
          <a:noFill/>
        </p:spPr>
        <p:txBody>
          <a:bodyPr wrap="square" rtlCol="0">
            <a:spAutoFit/>
          </a:bodyPr>
          <a:lstStyle/>
          <a:p>
            <a:pPr algn="just">
              <a:lnSpc>
                <a:spcPct val="150000"/>
              </a:lnSpc>
              <a:spcAft>
                <a:spcPts val="0"/>
              </a:spcAft>
            </a:pPr>
            <a:r>
              <a:rPr lang="en-US" altLang="zh-CN" sz="2600" kern="10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他</a:t>
            </a:r>
            <a:r>
              <a:rPr lang="zh-CN" altLang="zh-CN" sz="2600" kern="100" dirty="0">
                <a:solidFill>
                  <a:srgbClr val="404040"/>
                </a:solidFill>
                <a:latin typeface="Times New Roman"/>
                <a:ea typeface="微软雅黑"/>
                <a:cs typeface="Times New Roman"/>
              </a:rPr>
              <a:t>为什么等了</a:t>
            </a:r>
            <a:r>
              <a:rPr lang="en-US" altLang="zh-CN" sz="2600" kern="100" dirty="0">
                <a:solidFill>
                  <a:srgbClr val="404040"/>
                </a:solidFill>
                <a:latin typeface="Times New Roman"/>
                <a:ea typeface="微软雅黑"/>
                <a:cs typeface="Courier New"/>
              </a:rPr>
              <a:t>21</a:t>
            </a:r>
            <a:r>
              <a:rPr lang="zh-CN" altLang="zh-CN" sz="2600" kern="100" dirty="0">
                <a:solidFill>
                  <a:srgbClr val="404040"/>
                </a:solidFill>
                <a:latin typeface="Times New Roman"/>
                <a:ea typeface="微软雅黑"/>
                <a:cs typeface="Times New Roman"/>
              </a:rPr>
              <a:t>年才发表自己的理论？我们可能会把过去正常的时期错误地看作漫长的阶段，然而</a:t>
            </a:r>
            <a:r>
              <a:rPr lang="en-US" altLang="zh-CN" sz="2600" kern="100" dirty="0">
                <a:solidFill>
                  <a:srgbClr val="404040"/>
                </a:solidFill>
                <a:latin typeface="Times New Roman"/>
                <a:ea typeface="微软雅黑"/>
                <a:cs typeface="Courier New"/>
              </a:rPr>
              <a:t>21</a:t>
            </a:r>
            <a:r>
              <a:rPr lang="zh-CN" altLang="zh-CN" sz="2600" kern="100" dirty="0">
                <a:solidFill>
                  <a:srgbClr val="404040"/>
                </a:solidFill>
                <a:latin typeface="Times New Roman"/>
                <a:ea typeface="微软雅黑"/>
                <a:cs typeface="Times New Roman"/>
              </a:rPr>
              <a:t>年仍然是一个人正常事业的一半时间，纵然按照生活优哉游哉的维多利亚时代的标准来看，那也是生命中的大部分时间。通常的科学传记是有关伟大思想家的明显错误信息的根源。这类传记往往将伟大的思想家描绘成简单、理性的机器，是凭着不懈的努力，不受任何其他事情的影响，严格按照客观材料寻觅真理的人。因此，对于达尔文等了</a:t>
            </a:r>
            <a:r>
              <a:rPr lang="en-US" altLang="zh-CN" sz="2600" kern="100" dirty="0">
                <a:solidFill>
                  <a:srgbClr val="404040"/>
                </a:solidFill>
                <a:latin typeface="Times New Roman"/>
                <a:ea typeface="微软雅黑"/>
                <a:cs typeface="Courier New"/>
              </a:rPr>
              <a:t>21</a:t>
            </a:r>
            <a:r>
              <a:rPr lang="zh-CN" altLang="zh-CN" sz="2600" kern="100" dirty="0">
                <a:solidFill>
                  <a:srgbClr val="404040"/>
                </a:solidFill>
                <a:latin typeface="Times New Roman"/>
                <a:ea typeface="微软雅黑"/>
                <a:cs typeface="Times New Roman"/>
              </a:rPr>
              <a:t>年的通常解释就是他的工作没有完成。他满意自己的理论，但觉得尚显单薄。他的理论只有等到汇集大量的支持材料时才能发表，这需要时间。</a:t>
            </a:r>
            <a:endParaRPr lang="zh-CN" altLang="zh-CN" sz="260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90250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179" y="1617975"/>
            <a:ext cx="11725916" cy="3323987"/>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导致</a:t>
            </a:r>
            <a:r>
              <a:rPr lang="zh-CN" altLang="zh-CN" sz="2800" kern="100" dirty="0">
                <a:solidFill>
                  <a:srgbClr val="404040"/>
                </a:solidFill>
                <a:latin typeface="Times New Roman"/>
                <a:ea typeface="微软雅黑"/>
                <a:cs typeface="Times New Roman"/>
              </a:rPr>
              <a:t>达尔文推迟发表的原因非常复杂，不能作简单的解释，但是有一件事是确定的：恐惧的负面作用与增加材料的正面需要至少同样重要。然而，达尔文恐惧什么呢？他得出进化论的观点时才</a:t>
            </a:r>
            <a:r>
              <a:rPr lang="en-US" altLang="zh-CN" sz="2800" kern="100" dirty="0">
                <a:solidFill>
                  <a:srgbClr val="404040"/>
                </a:solidFill>
                <a:latin typeface="Times New Roman"/>
                <a:ea typeface="微软雅黑"/>
                <a:cs typeface="Courier New"/>
              </a:rPr>
              <a:t>29</a:t>
            </a:r>
            <a:r>
              <a:rPr lang="zh-CN" altLang="zh-CN" sz="2800" kern="100" dirty="0">
                <a:solidFill>
                  <a:srgbClr val="404040"/>
                </a:solidFill>
                <a:latin typeface="Times New Roman"/>
                <a:ea typeface="微软雅黑"/>
                <a:cs typeface="Times New Roman"/>
              </a:rPr>
              <a:t>岁，那时他在专业上还没有地位，不可能通过宣扬他所不能证明的一种异端学说来危及自己有前途的事业</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618268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179" y="1689983"/>
            <a:ext cx="11725916" cy="3323987"/>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然而</a:t>
            </a:r>
            <a:r>
              <a:rPr lang="zh-CN" altLang="zh-CN" sz="2800" kern="100" dirty="0">
                <a:solidFill>
                  <a:srgbClr val="404040"/>
                </a:solidFill>
                <a:latin typeface="Times New Roman"/>
                <a:ea typeface="微软雅黑"/>
                <a:cs typeface="Times New Roman"/>
              </a:rPr>
              <a:t>他的异端学说是什么呢？信奉进化本身就是一个明确的答案，但这还不是问题的主要部分。达尔文早年有关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递变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笔记中可能含有问题的答案，这些笔记中包含了他所赞同但却害怕发表的一些观点，即哲学上的唯物主义。这远比进化本身更要异端，没有哪种观点比认为心灵只不过是大脑的产物，更能动摇西方思想中最深刻的传统了。</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043294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179" y="1833999"/>
            <a:ext cx="11725916"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u="sng" kern="100" dirty="0" smtClean="0">
                <a:solidFill>
                  <a:srgbClr val="404040"/>
                </a:solidFill>
                <a:latin typeface="Times New Roman"/>
                <a:ea typeface="微软雅黑"/>
                <a:cs typeface="Times New Roman"/>
              </a:rPr>
              <a:t>达尔文</a:t>
            </a:r>
            <a:r>
              <a:rPr lang="zh-CN" altLang="zh-CN" sz="2800" u="sng" kern="100" dirty="0">
                <a:solidFill>
                  <a:srgbClr val="404040"/>
                </a:solidFill>
                <a:latin typeface="Times New Roman"/>
                <a:ea typeface="微软雅黑"/>
                <a:cs typeface="Times New Roman"/>
              </a:rPr>
              <a:t>确实进行了一场温和的革命。</a:t>
            </a:r>
            <a:r>
              <a:rPr lang="zh-CN" altLang="zh-CN" sz="2800" kern="100" dirty="0">
                <a:solidFill>
                  <a:srgbClr val="404040"/>
                </a:solidFill>
                <a:latin typeface="Times New Roman"/>
                <a:ea typeface="微软雅黑"/>
                <a:cs typeface="Times New Roman"/>
              </a:rPr>
              <a:t>不仅在于他这么久地拖延了自己的工作，还在于他故意避开公众对他理论中哲学含义的注意。他在</a:t>
            </a:r>
            <a:r>
              <a:rPr lang="en-US" altLang="zh-CN" sz="2800" kern="100" dirty="0">
                <a:solidFill>
                  <a:srgbClr val="404040"/>
                </a:solidFill>
                <a:latin typeface="Times New Roman"/>
                <a:ea typeface="微软雅黑"/>
                <a:cs typeface="Courier New"/>
              </a:rPr>
              <a:t>1880</a:t>
            </a:r>
            <a:r>
              <a:rPr lang="zh-CN" altLang="zh-CN" sz="2800" kern="100" dirty="0">
                <a:solidFill>
                  <a:srgbClr val="404040"/>
                </a:solidFill>
                <a:latin typeface="Times New Roman"/>
                <a:ea typeface="微软雅黑"/>
                <a:cs typeface="Times New Roman"/>
              </a:rPr>
              <a:t>年写道：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我认为直接反对基督教和有神论，对公众不会有什么影响；而伴随科学的进步逐渐启迪人类的理解力，会更好地促进思想的自由。因此我一直不写有关宗教的文章，而且我本人的工作仅仅局限于科学之内。</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210039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179" y="1629594"/>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然而</a:t>
            </a:r>
            <a:r>
              <a:rPr lang="zh-CN" altLang="zh-CN" sz="2800" kern="100" dirty="0">
                <a:solidFill>
                  <a:srgbClr val="404040"/>
                </a:solidFill>
                <a:latin typeface="Times New Roman"/>
                <a:ea typeface="微软雅黑"/>
                <a:cs typeface="Times New Roman"/>
              </a:rPr>
              <a:t>他的工作内涵与传统的西方思想确是极大的断裂，我们很难将其纳入这种传统中。例如阿瑟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柯依斯勒之所以反对达尔文，也是基于不愿接受达尔文的唯物论，而且他还热衷于认为生命物质中含有特殊性。我承认对此我不太明白。</a:t>
            </a:r>
            <a:r>
              <a:rPr lang="zh-CN" altLang="zh-CN" sz="2800" u="sng" kern="100" dirty="0">
                <a:solidFill>
                  <a:srgbClr val="404040"/>
                </a:solidFill>
                <a:latin typeface="Times New Roman"/>
                <a:ea typeface="微软雅黑"/>
                <a:cs typeface="Times New Roman"/>
              </a:rPr>
              <a:t>疑惑和知识都应该坚持。</a:t>
            </a:r>
            <a:r>
              <a:rPr lang="zh-CN" altLang="zh-CN" sz="2800" kern="100" dirty="0">
                <a:solidFill>
                  <a:srgbClr val="404040"/>
                </a:solidFill>
                <a:latin typeface="Times New Roman"/>
                <a:ea typeface="微软雅黑"/>
                <a:cs typeface="Times New Roman"/>
              </a:rPr>
              <a:t>我们难道因为自然中的和谐不是设计的就会降低对自然美的赞赏吗？难道因为有数百亿神经元在我们的颅骨里，我们心灵的潜力就激发不了敬畏吗？</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摘编自《自达尔文以来》</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40291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179" y="1341562"/>
            <a:ext cx="11725916"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下列对传记有关内容的分析和概括，最恰当的两项是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如同罗西尼和多罗西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塞耶斯等名人长期而难以解释的停滞行为一样，达尔文在得出进化理论</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年后才发表他的观点，引发了很多猜测。</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在创立进化论之前，为了寻找一种理论来解释生物进化的机制，达尔文曾有不少猜想，也有过一些假说，但是后来这些都被证明不能成立。</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由于受到马尔萨斯《人口论》中斗争与拥挤观点的启发，达尔文终于确信进化的发生，认识到人工选择的重要性并确定自然选择是进化的动因。</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20429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佳句咀华</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472219" y="1266718"/>
            <a:ext cx="11530009" cy="4535857"/>
          </a:xfrm>
          <a:prstGeom prst="rect">
            <a:avLst/>
          </a:prstGeom>
        </p:spPr>
        <p:txBody>
          <a:bodyPr>
            <a:spAutoFit/>
          </a:bodyPr>
          <a:lstStyle/>
          <a:p>
            <a:pPr>
              <a:lnSpc>
                <a:spcPct val="150000"/>
              </a:lnSpc>
              <a:spcAft>
                <a:spcPts val="0"/>
              </a:spcAft>
            </a:pPr>
            <a:r>
              <a:rPr lang="en-US" altLang="zh-CN" sz="2800" b="1" kern="100" dirty="0">
                <a:solidFill>
                  <a:srgbClr val="00B050"/>
                </a:solidFill>
                <a:latin typeface="Times New Roman"/>
                <a:ea typeface="微软雅黑"/>
                <a:cs typeface="Times New Roman"/>
              </a:rPr>
              <a:t>1.</a:t>
            </a:r>
            <a:r>
              <a:rPr lang="zh-CN" altLang="zh-CN" sz="2800" b="1" kern="100" dirty="0">
                <a:solidFill>
                  <a:srgbClr val="00B050"/>
                </a:solidFill>
                <a:latin typeface="Times New Roman"/>
                <a:ea typeface="微软雅黑"/>
                <a:cs typeface="Times New Roman"/>
              </a:rPr>
              <a:t>三思而后行。</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《论语</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公冶长》</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经过反复考虑然后才采取行动。这话适用于莽撞行事的人。三：多次。</a:t>
            </a:r>
            <a:endParaRPr lang="zh-CN" altLang="zh-CN" sz="1050" kern="100" dirty="0">
              <a:latin typeface="宋体"/>
              <a:cs typeface="Courier New"/>
            </a:endParaRPr>
          </a:p>
          <a:p>
            <a:pPr>
              <a:lnSpc>
                <a:spcPct val="150000"/>
              </a:lnSpc>
              <a:spcAft>
                <a:spcPts val="0"/>
              </a:spcAft>
            </a:pPr>
            <a:r>
              <a:rPr lang="en-US" altLang="zh-CN" sz="2800" b="1" kern="100" dirty="0">
                <a:solidFill>
                  <a:srgbClr val="00B050"/>
                </a:solidFill>
                <a:latin typeface="Times New Roman"/>
                <a:ea typeface="微软雅黑"/>
                <a:cs typeface="Times New Roman"/>
              </a:rPr>
              <a:t>2.</a:t>
            </a:r>
            <a:r>
              <a:rPr lang="zh-CN" altLang="zh-CN" sz="2800" b="1" kern="100" dirty="0">
                <a:solidFill>
                  <a:srgbClr val="00B050"/>
                </a:solidFill>
                <a:latin typeface="Times New Roman"/>
                <a:ea typeface="微软雅黑"/>
                <a:cs typeface="Times New Roman"/>
              </a:rPr>
              <a:t>生于忧患而死于安乐。</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《孟子</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告子下》</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人可以在忧思祸患中成长，也可以在安逸享乐中灭亡。艰苦的环境能锻炼人，能使人更坚强地生存发展；安乐的生活容易腐蚀人，使人颓废乃至灭亡。</a:t>
            </a:r>
            <a:endParaRPr lang="zh-CN" altLang="zh-CN" sz="1050" kern="100" dirty="0">
              <a:effectLst/>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179" y="1341562"/>
            <a:ext cx="11725916"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达尔文向他的妻子作了认真的交代，假如他生前不能完成他的主要著作，就请她帮助发表这些手稿，这说明他对自己的进化理论十分看重。</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E.</a:t>
            </a:r>
            <a:r>
              <a:rPr lang="zh-CN" altLang="zh-CN" sz="2800" kern="100" dirty="0">
                <a:solidFill>
                  <a:srgbClr val="404040"/>
                </a:solidFill>
                <a:latin typeface="Times New Roman"/>
                <a:ea typeface="微软雅黑"/>
                <a:cs typeface="Times New Roman"/>
              </a:rPr>
              <a:t>在作者看来，达尔文并不是一台简单、理性的机器，而是一位凭着不懈的努力，不受其他任何事情影响，严格根据客观材料追求真理的人。</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262558" y="3927532"/>
            <a:ext cx="11725916" cy="1950534"/>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　</a:t>
            </a:r>
            <a:r>
              <a:rPr lang="zh-CN" altLang="zh-CN" sz="2800" kern="100" dirty="0" smtClean="0">
                <a:solidFill>
                  <a:srgbClr val="404040"/>
                </a:solidFill>
                <a:latin typeface="Times New Roman"/>
                <a:ea typeface="微软雅黑"/>
                <a:cs typeface="Times New Roman"/>
              </a:rPr>
              <a:t>本题考查分析和概括文中重点内容的能力。</a:t>
            </a:r>
            <a:endParaRPr lang="zh-CN" altLang="zh-CN" sz="1050" kern="100" dirty="0" smtClean="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smtClean="0">
                <a:solidFill>
                  <a:srgbClr val="404040"/>
                </a:solidFill>
                <a:latin typeface="Times New Roman"/>
                <a:ea typeface="微软雅黑"/>
                <a:cs typeface="Times New Roman"/>
              </a:rPr>
              <a:t>项</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猜想</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假说</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后来</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都被证明不能成立</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这一说法与</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少数不成功的假说</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不符。</a:t>
            </a:r>
            <a:endParaRPr lang="zh-CN" altLang="zh-CN" sz="1050" kern="100" dirty="0">
              <a:effectLst/>
              <a:latin typeface="宋体"/>
              <a:cs typeface="Courier New"/>
            </a:endParaRPr>
          </a:p>
        </p:txBody>
      </p:sp>
    </p:spTree>
    <p:extLst>
      <p:ext uri="{BB962C8B-B14F-4D97-AF65-F5344CB8AC3E}">
        <p14:creationId xmlns:p14="http://schemas.microsoft.com/office/powerpoint/2010/main" val="365532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linds(horizont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linds(horizontal)">
                                      <p:cBhvr>
                                        <p:cTn id="12"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179" y="1625017"/>
            <a:ext cx="11725916"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认识到人工选择的重要性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受到马尔萨斯《人口论》中斗争与拥挤观点的启发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之前。</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E</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是一位凭着不懈的努力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追求真理的人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通常的科学传记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伟大的思想家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的描绘，不是作者的观点，而且也不是专指达尔文的。</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p:cNvSpPr txBox="1"/>
          <p:nvPr/>
        </p:nvSpPr>
        <p:spPr>
          <a:xfrm>
            <a:off x="262558" y="4212082"/>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AD</a:t>
            </a:r>
            <a:endParaRPr lang="zh-CN" altLang="zh-CN" sz="1050" kern="100" dirty="0">
              <a:effectLst/>
              <a:latin typeface="宋体"/>
              <a:cs typeface="Courier New"/>
            </a:endParaRPr>
          </a:p>
        </p:txBody>
      </p:sp>
    </p:spTree>
    <p:extLst>
      <p:ext uri="{BB962C8B-B14F-4D97-AF65-F5344CB8AC3E}">
        <p14:creationId xmlns:p14="http://schemas.microsoft.com/office/powerpoint/2010/main" val="321888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629594"/>
            <a:ext cx="11843175"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在作者看来，达尔文</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年后才发表他的进化理论，原因是什么？请简要分析。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190550" y="2921161"/>
            <a:ext cx="11843175"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本题考查评价作者在传记中的主要观点的能力。在作者看来，达尔文</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年后才发表他的进化理论，原因有三点：</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自己的理论还尚待大量的材料证明；</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自己当时年轻没有地位，担心发表论文会危及自己的前途；</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他怕自己的理论会动摇西方思想中最深刻的传统。</a:t>
            </a:r>
            <a:endParaRPr lang="zh-CN" altLang="zh-CN" sz="1050" kern="100" dirty="0">
              <a:effectLst/>
              <a:latin typeface="宋体"/>
              <a:cs typeface="Courier New"/>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615" y="2057065"/>
            <a:ext cx="11609818"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达尔文虽然满意自己的理论，但他的理论还需要汇集大量的支持材料加以证明；</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他发现进化论时才</a:t>
            </a:r>
            <a:r>
              <a:rPr lang="en-US" altLang="zh-CN" sz="2800" kern="100" dirty="0">
                <a:solidFill>
                  <a:srgbClr val="404040"/>
                </a:solidFill>
                <a:latin typeface="Times New Roman"/>
                <a:ea typeface="微软雅黑"/>
                <a:cs typeface="Courier New"/>
              </a:rPr>
              <a:t>29</a:t>
            </a:r>
            <a:r>
              <a:rPr lang="zh-CN" altLang="zh-CN" sz="2800" kern="100" dirty="0">
                <a:solidFill>
                  <a:srgbClr val="404040"/>
                </a:solidFill>
                <a:latin typeface="Times New Roman"/>
                <a:ea typeface="微软雅黑"/>
                <a:cs typeface="Times New Roman"/>
              </a:rPr>
              <a:t>岁，那时他还没有专业地位，担心发表他的理论会危及自己有前途的事业；</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他的进化理论实际上就是哲学上的唯物主义，而这一点会动摇西方思想中最深刻的传统。</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818239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917626"/>
            <a:ext cx="11725916"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作者说：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达尔文确实进行了一场温和的革命。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温和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具体表现在哪些方面？请简要分析。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273946" y="3279460"/>
            <a:ext cx="11725916"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本题考查根据文本内容归纳要点的能力。解答本题，应联系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达尔文确实进行了一场温和的革命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这句话在文本中的区间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所处位置</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来思考，整体感知文意，分析结构，把握思路，分条概述，规范作答。</a:t>
            </a:r>
            <a:endParaRPr lang="zh-CN" altLang="zh-CN" sz="1050" kern="100" dirty="0">
              <a:effectLst/>
              <a:latin typeface="宋体"/>
              <a:cs typeface="Courier New"/>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766" y="1985057"/>
            <a:ext cx="11843175"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达尔文故意拖延发表自己的观点，是因为他认为当时发表的时机还不成熟；</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达尔文有意避开公众对他理论中唯物观的注意，而在当时这是比进化论本身更加异端的思想；</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达尔文从来不写有关宗教的文章，只把自己的工作严格局限在科学研究的框架内。</a:t>
            </a:r>
            <a:endParaRPr lang="zh-CN" altLang="zh-CN" sz="1050" kern="100" dirty="0">
              <a:effectLst/>
              <a:latin typeface="宋体"/>
              <a:cs typeface="Courier New"/>
            </a:endParaRPr>
          </a:p>
        </p:txBody>
      </p:sp>
      <p:sp>
        <p:nvSpPr>
          <p:cNvPr id="18" name="TextBox 17">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7" name="TextBox 26">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30" name="TextBox 2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59384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479260"/>
            <a:ext cx="11843175"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文中说：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疑惑和知识都应该坚持。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这里的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疑惑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知识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有哪些含义？为什么说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都应该坚持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？请联系全文，谈谈你的理解和看法。</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3" name="TextBox 12">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4"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17" name="TextBox 16"/>
          <p:cNvSpPr txBox="1"/>
          <p:nvPr/>
        </p:nvSpPr>
        <p:spPr>
          <a:xfrm>
            <a:off x="190550" y="3357786"/>
            <a:ext cx="11843175"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本题考查从不同的角度和层面发掘实用文本所反映的内容的能力。可以从不同的角度和层面解答本题，可以有不同的见解，但解答第一问和第二问时，应注意二者相一致，彼此应有必然联系。</a:t>
            </a:r>
            <a:endParaRPr lang="zh-CN" altLang="zh-CN" sz="1050" kern="100" dirty="0">
              <a:effectLst/>
              <a:latin typeface="宋体"/>
              <a:cs typeface="Courier New"/>
            </a:endParaRPr>
          </a:p>
        </p:txBody>
      </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195" y="1700508"/>
            <a:ext cx="11725916" cy="388952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观点一：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疑惑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指怀疑和批判精神，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知识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指科学知识。</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作者认为，既要运用科学知识，又要坚持批判精神，勇于创新。</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观点二：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疑惑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指阿瑟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柯依斯勒对达尔文的反对态度，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知识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指体现传统西方思想的知识。</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作者认为，有了进化论，并不妨碍人类在探索世界客观规律、感受自然美的同时保持对神应有的敬畏。</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5" name="TextBox 1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4"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Tree>
    <p:extLst>
      <p:ext uri="{BB962C8B-B14F-4D97-AF65-F5344CB8AC3E}">
        <p14:creationId xmlns:p14="http://schemas.microsoft.com/office/powerpoint/2010/main" val="41049407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244" y="2199340"/>
            <a:ext cx="11609818"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观点三：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疑惑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指达尔文对神的怀疑，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知识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指他已发现的进化论。</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作者认为，虽然有神论在当时仍占统治地位，但仍然可以怀疑它；尽管进化论在当时还不为人们所普遍赞同，但仍然需要坚持。</a:t>
            </a:r>
            <a:endParaRPr lang="zh-CN" altLang="zh-CN" sz="1050" kern="100" dirty="0">
              <a:effectLst/>
              <a:latin typeface="宋体"/>
              <a:cs typeface="Courier New"/>
            </a:endParaRPr>
          </a:p>
        </p:txBody>
      </p:sp>
      <p:grpSp>
        <p:nvGrpSpPr>
          <p:cNvPr id="36" name="组合 35"/>
          <p:cNvGrpSpPr/>
          <p:nvPr/>
        </p:nvGrpSpPr>
        <p:grpSpPr>
          <a:xfrm rot="5400000">
            <a:off x="11465834" y="5699666"/>
            <a:ext cx="549128" cy="549414"/>
            <a:chOff x="11226607" y="6533712"/>
            <a:chExt cx="360000" cy="360000"/>
          </a:xfrm>
        </p:grpSpPr>
        <p:sp>
          <p:nvSpPr>
            <p:cNvPr id="37" name="椭圆 3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8" name="燕尾形 3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6" name="TextBox 5">
            <a:hlinkClick r:id="rId3"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4"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5"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6"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7"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8"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9"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5" name="TextBox 14">
            <a:hlinkClick r:id="rId12"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Tree>
    <p:extLst>
      <p:ext uri="{BB962C8B-B14F-4D97-AF65-F5344CB8AC3E}">
        <p14:creationId xmlns:p14="http://schemas.microsoft.com/office/powerpoint/2010/main" val="13902405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838153"/>
            <a:ext cx="11530009" cy="4535857"/>
          </a:xfrm>
          <a:prstGeom prst="rect">
            <a:avLst/>
          </a:prstGeom>
        </p:spPr>
        <p:txBody>
          <a:bodyPr>
            <a:spAutoFit/>
          </a:bodyPr>
          <a:lstStyle/>
          <a:p>
            <a:pPr>
              <a:lnSpc>
                <a:spcPct val="150000"/>
              </a:lnSpc>
              <a:spcAft>
                <a:spcPts val="0"/>
              </a:spcAft>
            </a:pPr>
            <a:r>
              <a:rPr lang="en-US" altLang="zh-CN" sz="2800" b="1" kern="100" dirty="0">
                <a:solidFill>
                  <a:srgbClr val="00B050"/>
                </a:solidFill>
                <a:latin typeface="Times New Roman"/>
                <a:ea typeface="微软雅黑"/>
                <a:cs typeface="Times New Roman"/>
              </a:rPr>
              <a:t>3.</a:t>
            </a:r>
            <a:r>
              <a:rPr lang="zh-CN" altLang="zh-CN" sz="2800" b="1" kern="100" dirty="0">
                <a:solidFill>
                  <a:srgbClr val="00B050"/>
                </a:solidFill>
                <a:latin typeface="Times New Roman"/>
                <a:ea typeface="微软雅黑"/>
                <a:cs typeface="Times New Roman"/>
              </a:rPr>
              <a:t>生有益于人，死不害于人。</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《礼记</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檀弓上》</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人生在世应当做一个有益于人民的人，即使死了也不当害人的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nSpc>
                <a:spcPct val="150000"/>
              </a:lnSpc>
              <a:spcAft>
                <a:spcPts val="0"/>
              </a:spcAft>
            </a:pPr>
            <a:r>
              <a:rPr lang="en-US" altLang="zh-CN" sz="2800" b="1" kern="100" dirty="0">
                <a:solidFill>
                  <a:srgbClr val="00B050"/>
                </a:solidFill>
                <a:latin typeface="Times New Roman"/>
                <a:ea typeface="微软雅黑"/>
                <a:cs typeface="Times New Roman"/>
              </a:rPr>
              <a:t>4.</a:t>
            </a:r>
            <a:r>
              <a:rPr lang="zh-CN" altLang="zh-CN" sz="2800" b="1" kern="100" dirty="0">
                <a:solidFill>
                  <a:srgbClr val="00B050"/>
                </a:solidFill>
                <a:latin typeface="Times New Roman"/>
                <a:ea typeface="微软雅黑"/>
                <a:cs typeface="Times New Roman"/>
              </a:rPr>
              <a:t>胜而不骄，败而不怨。</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《商君书</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战法》</a:t>
            </a:r>
          </a:p>
          <a:p>
            <a:pPr>
              <a:lnSpc>
                <a:spcPct val="150000"/>
              </a:lnSpc>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打了胜仗不骄傲，打了败仗不埋怨。打了胜仗不骄傲，是因为胜利来自战术的高明，不值得自己骄傲；打了败仗不抱怨，是因为知道了自己失误的地方，不能再怨天尤人。不骄、不怨，有利于继续战斗。</a:t>
            </a:r>
            <a:endParaRPr lang="zh-CN" altLang="zh-CN" sz="105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一、审美视窗</a:t>
            </a:r>
            <a:endParaRPr lang="zh-CN" altLang="zh-CN" sz="1000" kern="100" dirty="0">
              <a:latin typeface="宋体"/>
              <a:cs typeface="Courier New"/>
            </a:endParaRPr>
          </a:p>
        </p:txBody>
      </p:sp>
      <p:sp>
        <p:nvSpPr>
          <p:cNvPr id="8" name="TextBox 7"/>
          <p:cNvSpPr txBox="1"/>
          <p:nvPr/>
        </p:nvSpPr>
        <p:spPr>
          <a:xfrm>
            <a:off x="190550" y="1331762"/>
            <a:ext cx="11609818" cy="657872"/>
          </a:xfrm>
          <a:prstGeom prst="rect">
            <a:avLst/>
          </a:prstGeom>
          <a:noFill/>
        </p:spPr>
        <p:txBody>
          <a:bodyPr wrap="square" rtlCol="0">
            <a:spAutoFit/>
          </a:bodyPr>
          <a:lstStyle/>
          <a:p>
            <a:pPr algn="ctr">
              <a:lnSpc>
                <a:spcPct val="150000"/>
              </a:lnSpc>
              <a:spcAft>
                <a:spcPts val="0"/>
              </a:spcAft>
            </a:pPr>
            <a:r>
              <a:rPr lang="zh-CN" altLang="en-US" sz="2800" b="1" kern="100" dirty="0">
                <a:solidFill>
                  <a:srgbClr val="00B050"/>
                </a:solidFill>
                <a:latin typeface="Times New Roman"/>
                <a:ea typeface="微软雅黑"/>
                <a:cs typeface="Times New Roman"/>
              </a:rPr>
              <a:t>指引人类前进的达尔文</a:t>
            </a:r>
            <a:endParaRPr lang="zh-CN" altLang="zh-CN" sz="1050" kern="100" dirty="0">
              <a:latin typeface="宋体"/>
              <a:cs typeface="Courier New"/>
            </a:endParaRPr>
          </a:p>
        </p:txBody>
      </p:sp>
      <p:sp>
        <p:nvSpPr>
          <p:cNvPr id="6" name="TextBox 5"/>
          <p:cNvSpPr txBox="1"/>
          <p:nvPr/>
        </p:nvSpPr>
        <p:spPr>
          <a:xfrm>
            <a:off x="342950" y="1989634"/>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科学</a:t>
            </a:r>
            <a:r>
              <a:rPr lang="zh-CN" altLang="zh-CN" sz="2800" kern="100" dirty="0">
                <a:solidFill>
                  <a:srgbClr val="404040"/>
                </a:solidFill>
                <a:latin typeface="Times New Roman"/>
                <a:ea typeface="微软雅黑"/>
                <a:cs typeface="Times New Roman"/>
              </a:rPr>
              <a:t>、理性和现代人文精神，毕竟是照亮和驱散了人类中世纪黑暗和蒙昧的火炬，指引着人类走向了现代化的今天。在这个进程中，在科学史的意义上，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进化论是人类历史上第二次重大科学突破。第一次是日心说取代地心说，否定了人类位于宇宙中心的自大情结；第二次就是进化论，把人类拉到了与普通生物同样的层面，所有的地球生物，都与人类有了或远或近的血缘关系，彻底打破了人类自高自大，一神之下，众生之上的</a:t>
            </a:r>
            <a:r>
              <a:rPr lang="zh-CN" altLang="zh-CN" sz="2800" kern="100" dirty="0" smtClean="0">
                <a:solidFill>
                  <a:srgbClr val="404040"/>
                </a:solidFill>
                <a:latin typeface="Times New Roman"/>
                <a:ea typeface="微软雅黑"/>
                <a:cs typeface="Times New Roman"/>
              </a:rPr>
              <a:t>愚</a:t>
            </a:r>
            <a:endParaRPr lang="zh-CN" altLang="zh-CN" sz="1050" kern="100" dirty="0">
              <a:effectLst/>
              <a:latin typeface="宋体"/>
              <a:cs typeface="Courier New"/>
            </a:endParaRPr>
          </a:p>
        </p:txBody>
      </p:sp>
      <p:sp>
        <p:nvSpPr>
          <p:cNvPr id="11" name="矩形 1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1268460"/>
            <a:ext cx="11494869" cy="3243196"/>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昧式自尊。</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《百度百科》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人类对自然界的认识并没有完结，对自身的认识也远远没有完结，因此今天出现对达尔文理论的新的讨论是自然的。但是，达尔文以他全新的学说对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我们是谁？从那里来？到那里去？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这三个哲学、神学和科学的根本问题所作出的意义深远的回答从此改变了人类对自身的看法，将长远地回响在历史的上空。</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031061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TotalTime>
  <Words>5119</Words>
  <Application>Microsoft Office PowerPoint</Application>
  <PresentationFormat>自定义</PresentationFormat>
  <Paragraphs>767</Paragraphs>
  <Slides>69</Slides>
  <Notes>0</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266</cp:revision>
  <dcterms:created xsi:type="dcterms:W3CDTF">2014-10-15T07:25:01Z</dcterms:created>
  <dcterms:modified xsi:type="dcterms:W3CDTF">2015-08-13T02:34:39Z</dcterms:modified>
</cp:coreProperties>
</file>