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11" r:id="rId3"/>
    <p:sldId id="258" r:id="rId4"/>
    <p:sldId id="337" r:id="rId5"/>
    <p:sldId id="475" r:id="rId6"/>
    <p:sldId id="430" r:id="rId7"/>
    <p:sldId id="338" r:id="rId8"/>
    <p:sldId id="431" r:id="rId9"/>
    <p:sldId id="432" r:id="rId10"/>
    <p:sldId id="339" r:id="rId11"/>
    <p:sldId id="370" r:id="rId12"/>
    <p:sldId id="467" r:id="rId13"/>
    <p:sldId id="435" r:id="rId14"/>
    <p:sldId id="437" r:id="rId15"/>
    <p:sldId id="391" r:id="rId16"/>
    <p:sldId id="392" r:id="rId17"/>
    <p:sldId id="393" r:id="rId18"/>
    <p:sldId id="439" r:id="rId19"/>
    <p:sldId id="476" r:id="rId20"/>
    <p:sldId id="371" r:id="rId21"/>
    <p:sldId id="440" r:id="rId22"/>
    <p:sldId id="397" r:id="rId23"/>
    <p:sldId id="398" r:id="rId24"/>
    <p:sldId id="399" r:id="rId25"/>
    <p:sldId id="477" r:id="rId26"/>
    <p:sldId id="401" r:id="rId27"/>
    <p:sldId id="478" r:id="rId28"/>
    <p:sldId id="441" r:id="rId29"/>
    <p:sldId id="479" r:id="rId30"/>
    <p:sldId id="443" r:id="rId31"/>
    <p:sldId id="444" r:id="rId32"/>
    <p:sldId id="446" r:id="rId33"/>
    <p:sldId id="445" r:id="rId34"/>
    <p:sldId id="447" r:id="rId35"/>
    <p:sldId id="469" r:id="rId36"/>
    <p:sldId id="470" r:id="rId37"/>
    <p:sldId id="471" r:id="rId38"/>
    <p:sldId id="472" r:id="rId39"/>
    <p:sldId id="448" r:id="rId40"/>
    <p:sldId id="450" r:id="rId41"/>
    <p:sldId id="480" r:id="rId42"/>
    <p:sldId id="451" r:id="rId43"/>
    <p:sldId id="481" r:id="rId44"/>
    <p:sldId id="452" r:id="rId45"/>
    <p:sldId id="482" r:id="rId46"/>
    <p:sldId id="405" r:id="rId47"/>
    <p:sldId id="406" r:id="rId48"/>
    <p:sldId id="407" r:id="rId49"/>
    <p:sldId id="408" r:id="rId50"/>
    <p:sldId id="418" r:id="rId51"/>
    <p:sldId id="419" r:id="rId52"/>
    <p:sldId id="420" r:id="rId53"/>
    <p:sldId id="421" r:id="rId54"/>
    <p:sldId id="422" r:id="rId55"/>
    <p:sldId id="423" r:id="rId56"/>
    <p:sldId id="424" r:id="rId57"/>
    <p:sldId id="483" r:id="rId58"/>
    <p:sldId id="484" r:id="rId59"/>
    <p:sldId id="488" r:id="rId60"/>
    <p:sldId id="485" r:id="rId61"/>
    <p:sldId id="486" r:id="rId62"/>
    <p:sldId id="489" r:id="rId63"/>
    <p:sldId id="490" r:id="rId64"/>
    <p:sldId id="426" r:id="rId65"/>
    <p:sldId id="412" r:id="rId66"/>
    <p:sldId id="414" r:id="rId67"/>
    <p:sldId id="416" r:id="rId68"/>
    <p:sldId id="491" r:id="rId69"/>
    <p:sldId id="492" r:id="rId70"/>
    <p:sldId id="493" r:id="rId71"/>
    <p:sldId id="494" r:id="rId72"/>
    <p:sldId id="497" r:id="rId73"/>
    <p:sldId id="498" r:id="rId74"/>
    <p:sldId id="495" r:id="rId75"/>
    <p:sldId id="496" r:id="rId76"/>
    <p:sldId id="463" r:id="rId77"/>
    <p:sldId id="464" r:id="rId78"/>
    <p:sldId id="465" r:id="rId79"/>
    <p:sldId id="466" r:id="rId80"/>
    <p:sldId id="473" r:id="rId81"/>
    <p:sldId id="474" r:id="rId82"/>
    <p:sldId id="410" r:id="rId83"/>
  </p:sldIdLst>
  <p:sldSz cx="12190413" cy="6859588"/>
  <p:notesSz cx="6858000" cy="9144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00FF"/>
    <a:srgbClr val="0033CC"/>
    <a:srgbClr val="00B0F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61" autoAdjust="0"/>
  </p:normalViewPr>
  <p:slideViewPr>
    <p:cSldViewPr>
      <p:cViewPr>
        <p:scale>
          <a:sx n="66" d="100"/>
          <a:sy n="66" d="100"/>
        </p:scale>
        <p:origin x="-1301" y="-442"/>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6"/>
            <a:ext cx="7314248" cy="4115753"/>
          </a:xfrm>
          <a:prstGeom prst="rect">
            <a:avLst/>
          </a:prstGeom>
        </p:spPr>
        <p:txBody>
          <a:bodyPr lIns="121917" tIns="60958" rIns="121917" bIns="60958"/>
          <a:lstStyle>
            <a:lvl1pPr marL="0" indent="0">
              <a:buNone/>
              <a:defRPr sz="43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zh-CN" altLang="en-US"/>
          </a:p>
        </p:txBody>
      </p:sp>
      <p:sp>
        <p:nvSpPr>
          <p:cNvPr id="4" name="文本占位符 3"/>
          <p:cNvSpPr>
            <a:spLocks noGrp="1"/>
          </p:cNvSpPr>
          <p:nvPr>
            <p:ph type="body" sz="half" idx="2"/>
          </p:nvPr>
        </p:nvSpPr>
        <p:spPr>
          <a:xfrm>
            <a:off x="2389406" y="5368581"/>
            <a:ext cx="7314248" cy="8050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1600572"/>
            <a:ext cx="10971372" cy="4527011"/>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a:prstGeom prst="rect">
            <a:avLst/>
          </a:prstGeom>
        </p:spPr>
        <p:txBody>
          <a:bodyPr vert="eaVert"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5"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6"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7" name="椭圆 16"/>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8"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圆角矩形 18"/>
          <p:cNvSpPr/>
          <p:nvPr userDrawn="1"/>
        </p:nvSpPr>
        <p:spPr>
          <a:xfrm>
            <a:off x="918846" y="6405466"/>
            <a:ext cx="556006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20" name="TextBox 19"/>
          <p:cNvSpPr txBox="1"/>
          <p:nvPr userDrawn="1"/>
        </p:nvSpPr>
        <p:spPr>
          <a:xfrm>
            <a:off x="1001282" y="6344337"/>
            <a:ext cx="5597980" cy="531845"/>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第六课　马克思：献身于实现人类理想的社会</a:t>
            </a:r>
            <a:endParaRPr lang="zh-CN" altLang="en-US" sz="2000" kern="1200" dirty="0" smtClean="0">
              <a:solidFill>
                <a:schemeClr val="bg1"/>
              </a:solidFill>
              <a:latin typeface="+mj-ea"/>
              <a:ea typeface="+mj-ea"/>
              <a:cs typeface="+mn-cs"/>
            </a:endParaRPr>
          </a:p>
        </p:txBody>
      </p:sp>
    </p:spTree>
    <p:extLst>
      <p:ext uri="{BB962C8B-B14F-4D97-AF65-F5344CB8AC3E}">
        <p14:creationId xmlns:p14="http://schemas.microsoft.com/office/powerpoint/2010/main" val="150160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4"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6" name="矩形 15"/>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6*min(max(#ppt_w*#ppt_h,.3),1)-7.4)/-.7*#ppt_w"/>
                                          </p:val>
                                        </p:tav>
                                        <p:tav tm="100000">
                                          <p:val>
                                            <p:strVal val="#ppt_w"/>
                                          </p:val>
                                        </p:tav>
                                      </p:tavLst>
                                    </p:anim>
                                    <p:anim calcmode="lin" valueType="num">
                                      <p:cBhvr>
                                        <p:cTn id="8" dur="500" fill="hold"/>
                                        <p:tgtEl>
                                          <p:spTgt spid="15"/>
                                        </p:tgtEl>
                                        <p:attrNameLst>
                                          <p:attrName>ppt_h</p:attrName>
                                        </p:attrNameLst>
                                      </p:cBhvr>
                                      <p:tavLst>
                                        <p:tav tm="0">
                                          <p:val>
                                            <p:strVal val="(6*min(max(#ppt_w*#ppt_h,.3),1)-7.4)/-.7*#ppt_h"/>
                                          </p:val>
                                        </p:tav>
                                        <p:tav tm="100000">
                                          <p:val>
                                            <p:strVal val="#ppt_h"/>
                                          </p:val>
                                        </p:tav>
                                      </p:tavLst>
                                    </p:anim>
                                    <p:anim calcmode="lin" valueType="num">
                                      <p:cBhvr>
                                        <p:cTn id="9" dur="500" fill="hold"/>
                                        <p:tgtEl>
                                          <p:spTgt spid="15"/>
                                        </p:tgtEl>
                                        <p:attrNameLst>
                                          <p:attrName>ppt_x</p:attrName>
                                        </p:attrNameLst>
                                      </p:cBhvr>
                                      <p:tavLst>
                                        <p:tav tm="0">
                                          <p:val>
                                            <p:fltVal val="0.5"/>
                                          </p:val>
                                        </p:tav>
                                        <p:tav tm="100000">
                                          <p:val>
                                            <p:strVal val="#ppt_x"/>
                                          </p:val>
                                        </p:tav>
                                      </p:tavLst>
                                    </p:anim>
                                    <p:anim calcmode="lin" valueType="num">
                                      <p:cBhvr>
                                        <p:cTn id="10"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8"/>
            <a:ext cx="5386216"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2" y="1535469"/>
            <a:ext cx="5388332"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6" name="内容占位符 5"/>
          <p:cNvSpPr>
            <a:spLocks noGrp="1"/>
          </p:cNvSpPr>
          <p:nvPr>
            <p:ph sz="quarter" idx="4"/>
          </p:nvPr>
        </p:nvSpPr>
        <p:spPr>
          <a:xfrm>
            <a:off x="6192562" y="2175378"/>
            <a:ext cx="5388332"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8" name="页脚占位符 7"/>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9" name="灯片编号占位符 8"/>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9"/>
          </a:xfrm>
          <a:prstGeom prst="rect">
            <a:avLst/>
          </a:prstGeom>
        </p:spPr>
        <p:txBody>
          <a:bodyPr lIns="121917" tIns="60958" rIns="121917" bIns="60958"/>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3" y="1435434"/>
            <a:ext cx="4010562" cy="46921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46.xml"/><Relationship Id="rId5" Type="http://schemas.openxmlformats.org/officeDocument/2006/relationships/slide" Target="slide22.xml"/><Relationship Id="rId4" Type="http://schemas.openxmlformats.org/officeDocument/2006/relationships/slide" Target="slide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47.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48.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49.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51.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52.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53.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54.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55.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56.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57.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58.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59.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61.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62.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63.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64.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65.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66.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67.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68.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69.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71.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72.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73.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74.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75.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76.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77.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78.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79.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8.xml"/><Relationship Id="rId3" Type="http://schemas.openxmlformats.org/officeDocument/2006/relationships/slide" Target="slide48.xml"/><Relationship Id="rId7" Type="http://schemas.openxmlformats.org/officeDocument/2006/relationships/slide" Target="slide56.xml"/><Relationship Id="rId12" Type="http://schemas.openxmlformats.org/officeDocument/2006/relationships/slide" Target="slide76.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67.xml"/><Relationship Id="rId5" Type="http://schemas.openxmlformats.org/officeDocument/2006/relationships/slide" Target="slide52.xml"/><Relationship Id="rId10" Type="http://schemas.openxmlformats.org/officeDocument/2006/relationships/slide" Target="slide66.xml"/><Relationship Id="rId4" Type="http://schemas.openxmlformats.org/officeDocument/2006/relationships/slide" Target="slide50.xml"/><Relationship Id="rId9" Type="http://schemas.openxmlformats.org/officeDocument/2006/relationships/slide" Target="slide65.xml"/><Relationship Id="rId14" Type="http://schemas.openxmlformats.org/officeDocument/2006/relationships/slide" Target="slide80.xml"/></Relationships>
</file>

<file path=ppt/slides/_rels/slide81.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76.xml"/><Relationship Id="rId3" Type="http://schemas.openxmlformats.org/officeDocument/2006/relationships/slide" Target="slide46.xml"/><Relationship Id="rId7" Type="http://schemas.openxmlformats.org/officeDocument/2006/relationships/slide" Target="slide54.xml"/><Relationship Id="rId12" Type="http://schemas.openxmlformats.org/officeDocument/2006/relationships/slide" Target="slide6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52.xml"/><Relationship Id="rId11" Type="http://schemas.openxmlformats.org/officeDocument/2006/relationships/slide" Target="slide66.xml"/><Relationship Id="rId5" Type="http://schemas.openxmlformats.org/officeDocument/2006/relationships/slide" Target="slide50.xml"/><Relationship Id="rId15" Type="http://schemas.openxmlformats.org/officeDocument/2006/relationships/slide" Target="slide80.xml"/><Relationship Id="rId10" Type="http://schemas.openxmlformats.org/officeDocument/2006/relationships/slide" Target="slide65.xml"/><Relationship Id="rId4" Type="http://schemas.openxmlformats.org/officeDocument/2006/relationships/slide" Target="slide48.xml"/><Relationship Id="rId9" Type="http://schemas.openxmlformats.org/officeDocument/2006/relationships/slide" Target="slide64.xml"/><Relationship Id="rId14" Type="http://schemas.openxmlformats.org/officeDocument/2006/relationships/slide" Target="slide7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117426"/>
            <a:ext cx="1728192"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spAutoFit/>
          </a:bodyPr>
          <a:lstStyle/>
          <a:p>
            <a:pPr algn="l"/>
            <a:r>
              <a:rPr lang="zh-CN" altLang="en-US" sz="2800" b="0" dirty="0" smtClean="0">
                <a:solidFill>
                  <a:srgbClr val="33CC33"/>
                </a:solidFill>
                <a:effectLst/>
                <a:latin typeface="微软雅黑" pitchFamily="34" charset="-122"/>
                <a:ea typeface="微软雅黑" pitchFamily="34" charset="-122"/>
                <a:cs typeface="经典繁仿黑" pitchFamily="49" charset="-122"/>
              </a:rPr>
              <a:t>精       读</a:t>
            </a:r>
            <a:endParaRPr lang="zh-CN" altLang="en-US" sz="2800" b="0" dirty="0">
              <a:solidFill>
                <a:srgbClr val="33CC33"/>
              </a:solidFill>
              <a:effectLst/>
              <a:latin typeface="微软雅黑" pitchFamily="34" charset="-122"/>
              <a:ea typeface="微软雅黑" pitchFamily="34" charset="-122"/>
              <a:cs typeface="经典繁仿黑" pitchFamily="49" charset="-122"/>
            </a:endParaRPr>
          </a:p>
        </p:txBody>
      </p:sp>
      <p:sp>
        <p:nvSpPr>
          <p:cNvPr id="5" name="矩形 4"/>
          <p:cNvSpPr/>
          <p:nvPr/>
        </p:nvSpPr>
        <p:spPr>
          <a:xfrm>
            <a:off x="190550" y="2329472"/>
            <a:ext cx="4102319" cy="523220"/>
          </a:xfrm>
          <a:prstGeom prst="rect">
            <a:avLst/>
          </a:prstGeom>
        </p:spPr>
        <p:txBody>
          <a:bodyPr wrap="square" anchor="ctr">
            <a:spAutoFit/>
          </a:bodyPr>
          <a:lstStyle/>
          <a:p>
            <a:pPr algn="l"/>
            <a:r>
              <a:rPr lang="zh-CN" altLang="en-US" sz="2800" b="0" smtClean="0">
                <a:solidFill>
                  <a:schemeClr val="bg1">
                    <a:lumMod val="50000"/>
                  </a:schemeClr>
                </a:solidFill>
                <a:effectLst/>
                <a:latin typeface="微软雅黑" pitchFamily="34" charset="-122"/>
                <a:ea typeface="微软雅黑" pitchFamily="34" charset="-122"/>
                <a:cs typeface="经典繁仿黑" pitchFamily="49" charset="-122"/>
              </a:rPr>
              <a:t>第六课</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6" name="TextBox 3"/>
          <p:cNvSpPr txBox="1"/>
          <p:nvPr/>
        </p:nvSpPr>
        <p:spPr>
          <a:xfrm>
            <a:off x="673108" y="3272418"/>
            <a:ext cx="8590450" cy="2677656"/>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dirty="0">
                <a:solidFill>
                  <a:srgbClr val="00B050"/>
                </a:solidFill>
                <a:latin typeface="微软雅黑" pitchFamily="34" charset="-122"/>
                <a:ea typeface="微软雅黑" pitchFamily="34" charset="-122"/>
              </a:rPr>
              <a:t>马克思：献身于</a:t>
            </a:r>
            <a:r>
              <a:rPr lang="zh-CN" altLang="en-US" sz="7000" b="1" dirty="0" smtClean="0">
                <a:solidFill>
                  <a:srgbClr val="00B050"/>
                </a:solidFill>
                <a:latin typeface="微软雅黑" pitchFamily="34" charset="-122"/>
                <a:ea typeface="微软雅黑" pitchFamily="34" charset="-122"/>
              </a:rPr>
              <a:t>实现</a:t>
            </a:r>
            <a:endParaRPr lang="en-US" altLang="zh-CN" sz="7000" b="1" dirty="0" smtClean="0">
              <a:solidFill>
                <a:srgbClr val="00B050"/>
              </a:solidFill>
              <a:latin typeface="微软雅黑" pitchFamily="34" charset="-122"/>
              <a:ea typeface="微软雅黑" pitchFamily="34" charset="-122"/>
            </a:endParaRPr>
          </a:p>
          <a:p>
            <a:pPr lvl="0">
              <a:lnSpc>
                <a:spcPct val="120000"/>
              </a:lnSpc>
            </a:pPr>
            <a:r>
              <a:rPr lang="zh-CN" altLang="en-US" sz="7000" b="1" dirty="0">
                <a:solidFill>
                  <a:srgbClr val="FF0000"/>
                </a:solidFill>
                <a:latin typeface="微软雅黑" pitchFamily="34" charset="-122"/>
                <a:ea typeface="微软雅黑" pitchFamily="34" charset="-122"/>
              </a:rPr>
              <a:t>人类理想的</a:t>
            </a:r>
            <a:r>
              <a:rPr lang="zh-CN" altLang="en-US" sz="7000" b="1" dirty="0" smtClean="0">
                <a:solidFill>
                  <a:srgbClr val="FF0000"/>
                </a:solidFill>
                <a:latin typeface="微软雅黑" pitchFamily="34" charset="-122"/>
                <a:ea typeface="微软雅黑" pitchFamily="34" charset="-122"/>
              </a:rPr>
              <a:t>社会</a:t>
            </a:r>
            <a:endParaRPr lang="zh-CN" altLang="en-US" sz="70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6*min(max(#ppt_w*#ppt_h,.3),1)-7.4)/-.7*#ppt_w"/>
                                          </p:val>
                                        </p:tav>
                                        <p:tav tm="100000">
                                          <p:val>
                                            <p:strVal val="#ppt_w"/>
                                          </p:val>
                                        </p:tav>
                                      </p:tavLst>
                                    </p:anim>
                                    <p:anim calcmode="lin" valueType="num">
                                      <p:cBhvr>
                                        <p:cTn id="13" dur="500" fill="hold"/>
                                        <p:tgtEl>
                                          <p:spTgt spid="6"/>
                                        </p:tgtEl>
                                        <p:attrNameLst>
                                          <p:attrName>ppt_h</p:attrName>
                                        </p:attrNameLst>
                                      </p:cBhvr>
                                      <p:tavLst>
                                        <p:tav tm="0">
                                          <p:val>
                                            <p:strVal val="(6*min(max(#ppt_w*#ppt_h,.3),1)-7.4)/-.7*#ppt_h"/>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534" y="549474"/>
            <a:ext cx="4923696" cy="657872"/>
          </a:xfrm>
          <a:prstGeom prst="rect">
            <a:avLst/>
          </a:prstGeom>
          <a:noFill/>
        </p:spPr>
        <p:txBody>
          <a:bodyPr wrap="square" rtlCol="0">
            <a:spAutoFit/>
          </a:bodyPr>
          <a:lstStyle/>
          <a:p>
            <a:pPr>
              <a:lnSpc>
                <a:spcPct val="150000"/>
              </a:lnSpc>
              <a:spcAft>
                <a:spcPts val="0"/>
              </a:spcAft>
            </a:pPr>
            <a:r>
              <a:rPr lang="zh-CN" altLang="en-US" sz="2800" b="1" kern="100" dirty="0">
                <a:solidFill>
                  <a:srgbClr val="00B050"/>
                </a:solidFill>
                <a:latin typeface="Times New Roman"/>
                <a:ea typeface="微软雅黑"/>
                <a:cs typeface="Times New Roman"/>
              </a:rPr>
              <a:t>一、审美视窗</a:t>
            </a:r>
            <a:endParaRPr lang="zh-CN" altLang="zh-CN" sz="1000" kern="100" dirty="0">
              <a:latin typeface="宋体"/>
              <a:cs typeface="Courier New"/>
            </a:endParaRPr>
          </a:p>
        </p:txBody>
      </p:sp>
      <p:sp>
        <p:nvSpPr>
          <p:cNvPr id="8" name="TextBox 7"/>
          <p:cNvSpPr txBox="1"/>
          <p:nvPr/>
        </p:nvSpPr>
        <p:spPr>
          <a:xfrm>
            <a:off x="3519397" y="549474"/>
            <a:ext cx="4952124" cy="657872"/>
          </a:xfrm>
          <a:prstGeom prst="rect">
            <a:avLst/>
          </a:prstGeom>
          <a:noFill/>
        </p:spPr>
        <p:txBody>
          <a:bodyPr wrap="square" rtlCol="0">
            <a:spAutoFit/>
          </a:bodyPr>
          <a:lstStyle/>
          <a:p>
            <a:pPr algn="ctr">
              <a:lnSpc>
                <a:spcPct val="150000"/>
              </a:lnSpc>
              <a:spcAft>
                <a:spcPts val="0"/>
              </a:spcAft>
            </a:pPr>
            <a:r>
              <a:rPr lang="zh-CN" altLang="en-US" sz="2800" b="1" kern="100" dirty="0">
                <a:solidFill>
                  <a:srgbClr val="00B050"/>
                </a:solidFill>
                <a:latin typeface="Times New Roman"/>
                <a:ea typeface="微软雅黑"/>
                <a:cs typeface="Times New Roman"/>
              </a:rPr>
              <a:t>为人类福利而劳动的马克思</a:t>
            </a:r>
            <a:endParaRPr lang="zh-CN" altLang="zh-CN" sz="1050" kern="100" dirty="0">
              <a:latin typeface="宋体"/>
              <a:cs typeface="Courier New"/>
            </a:endParaRPr>
          </a:p>
        </p:txBody>
      </p:sp>
      <p:sp>
        <p:nvSpPr>
          <p:cNvPr id="6" name="TextBox 5"/>
          <p:cNvSpPr txBox="1"/>
          <p:nvPr/>
        </p:nvSpPr>
        <p:spPr>
          <a:xfrm>
            <a:off x="262558" y="1102388"/>
            <a:ext cx="11609818" cy="518218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1835</a:t>
            </a:r>
            <a:r>
              <a:rPr lang="zh-CN" altLang="zh-CN" sz="2800" kern="100" dirty="0">
                <a:solidFill>
                  <a:srgbClr val="404040"/>
                </a:solidFill>
                <a:latin typeface="Times New Roman"/>
                <a:ea typeface="微软雅黑"/>
                <a:cs typeface="Times New Roman"/>
              </a:rPr>
              <a:t>年，马克思中学毕业，他在毕业作文《青年在选择职业时的考虑》中说：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如果我们选择了最能为人类福利而劳动的职业，我们就不会为它的重负所压倒，因为这是为全人类所做的牺牲；那时我们感到的将不是一点点自私可怜的欢乐，我们的幸福将属于千万人，我们的事业并不显赫一时，但将永远存在；而面对我们的骨灰，高尚的人们将洒下热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这时的马克思年仅</a:t>
            </a:r>
            <a:r>
              <a:rPr lang="en-US" altLang="zh-CN" sz="2800" kern="100" dirty="0">
                <a:solidFill>
                  <a:srgbClr val="404040"/>
                </a:solidFill>
                <a:latin typeface="Times New Roman"/>
                <a:ea typeface="微软雅黑"/>
                <a:cs typeface="Courier New"/>
              </a:rPr>
              <a:t>17</a:t>
            </a:r>
            <a:r>
              <a:rPr lang="zh-CN" altLang="zh-CN" sz="2800" kern="100" dirty="0">
                <a:solidFill>
                  <a:srgbClr val="404040"/>
                </a:solidFill>
                <a:latin typeface="Times New Roman"/>
                <a:ea typeface="微软雅黑"/>
                <a:cs typeface="Times New Roman"/>
              </a:rPr>
              <a:t>岁，可见，马克思青年时代就有了高尚的心灵和伟大的抱负。正是这个伟大的选择，使马克思走上了职业革命的道路，也圆了他为人类服务的崇高之梦。</a:t>
            </a:r>
            <a:endParaRPr lang="zh-CN" altLang="zh-CN" sz="1050" kern="100" dirty="0">
              <a:effectLst/>
              <a:latin typeface="宋体"/>
              <a:cs typeface="Courier New"/>
            </a:endParaRPr>
          </a:p>
        </p:txBody>
      </p:sp>
      <p:sp>
        <p:nvSpPr>
          <p:cNvPr id="11" name="矩形 10"/>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自主积累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博</a:t>
            </a:r>
            <a:r>
              <a:rPr lang="zh-CN" altLang="en-US" sz="2800" kern="0" dirty="0">
                <a:solidFill>
                  <a:schemeClr val="tx1">
                    <a:lumMod val="75000"/>
                    <a:lumOff val="25000"/>
                  </a:schemeClr>
                </a:solidFill>
                <a:latin typeface="微软雅黑" pitchFamily="34" charset="-122"/>
                <a:ea typeface="微软雅黑" pitchFamily="34" charset="-122"/>
              </a:rPr>
              <a:t>观而约取，厚积而薄发</a:t>
            </a:r>
          </a:p>
        </p:txBody>
      </p:sp>
    </p:spTree>
    <p:extLst>
      <p:ext uri="{BB962C8B-B14F-4D97-AF65-F5344CB8AC3E}">
        <p14:creationId xmlns:p14="http://schemas.microsoft.com/office/powerpoint/2010/main" val="662427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112731"/>
            <a:ext cx="11494869" cy="647484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为人类服务，无疑是人生最伟大的选择，也是人生幸福的最高境界。</a:t>
            </a:r>
            <a:endParaRPr lang="zh-CN" altLang="zh-CN" sz="1050" kern="100" dirty="0" smtClean="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千年以来，世界上产生过不少伟大人物，但只有马克思和他的战友恩格斯，选择了最能为人类福利而劳动的职业，创立了马克思主义学说。它如同普照之光，使整个人类的思想焕然一新，在全世界产生了无与伦比的巨大影响。马克思，当之无愧是全世界无产阶级革命的伟大导师，他还被西方资产阶级国家在全球范围内的评选活动中评为千年最伟大、最有影响的思想家。悠悠千载，茫茫人海，曾出现过灿若繁星般的思想大师，为什么马克思能独占鳌头呢？这是因为马克思所创立的理论是与时俱进的科学。它虽然诞生于</a:t>
            </a:r>
            <a:r>
              <a:rPr lang="en-US" altLang="zh-CN" sz="2800" kern="100" dirty="0" smtClean="0">
                <a:solidFill>
                  <a:srgbClr val="404040"/>
                </a:solidFill>
                <a:latin typeface="Times New Roman"/>
                <a:ea typeface="微软雅黑"/>
                <a:cs typeface="Courier New"/>
              </a:rPr>
              <a:t>19</a:t>
            </a:r>
            <a:r>
              <a:rPr lang="zh-CN" altLang="zh-CN" sz="2800" kern="100" dirty="0" smtClean="0">
                <a:solidFill>
                  <a:srgbClr val="404040"/>
                </a:solidFill>
                <a:latin typeface="Times New Roman"/>
                <a:ea typeface="微软雅黑"/>
                <a:cs typeface="Times New Roman"/>
              </a:rPr>
              <a:t>世纪，但没有停留在</a:t>
            </a:r>
            <a:r>
              <a:rPr lang="en-US" altLang="zh-CN" sz="2800" kern="100" dirty="0" smtClean="0">
                <a:solidFill>
                  <a:srgbClr val="404040"/>
                </a:solidFill>
                <a:latin typeface="Times New Roman"/>
                <a:ea typeface="微软雅黑"/>
                <a:cs typeface="Courier New"/>
              </a:rPr>
              <a:t>19</a:t>
            </a:r>
            <a:r>
              <a:rPr lang="zh-CN" altLang="zh-CN" sz="2800" kern="100" dirty="0" smtClean="0">
                <a:solidFill>
                  <a:srgbClr val="404040"/>
                </a:solidFill>
                <a:latin typeface="Times New Roman"/>
                <a:ea typeface="微软雅黑"/>
                <a:cs typeface="Times New Roman"/>
              </a:rPr>
              <a:t>世纪；它虽然诞生于欧洲，却传遍了全世界。</a:t>
            </a:r>
            <a:endParaRPr lang="zh-CN" altLang="zh-CN" sz="1050" kern="100" dirty="0">
              <a:effectLst/>
              <a:latin typeface="宋体"/>
              <a:cs typeface="Courier New"/>
            </a:endParaRPr>
          </a:p>
        </p:txBody>
      </p:sp>
    </p:spTree>
    <p:extLst>
      <p:ext uri="{BB962C8B-B14F-4D97-AF65-F5344CB8AC3E}">
        <p14:creationId xmlns:p14="http://schemas.microsoft.com/office/powerpoint/2010/main" val="4031061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9437" y="1689118"/>
            <a:ext cx="11268374" cy="1308628"/>
          </a:xfrm>
          <a:prstGeom prst="rect">
            <a:avLst/>
          </a:prstGeom>
          <a:noFill/>
        </p:spPr>
        <p:txBody>
          <a:bodyPr wrap="square" rtlCol="0">
            <a:spAutoFit/>
          </a:bodyPr>
          <a:lstStyle/>
          <a:p>
            <a:pPr algn="just">
              <a:lnSpc>
                <a:spcPct val="150000"/>
              </a:lnSpc>
              <a:spcAft>
                <a:spcPts val="0"/>
              </a:spcAft>
            </a:pPr>
            <a:r>
              <a:rPr lang="en-US" altLang="zh-CN" sz="2800" b="1" kern="100" dirty="0">
                <a:solidFill>
                  <a:srgbClr val="00B050"/>
                </a:solidFill>
                <a:latin typeface="Times New Roman"/>
                <a:ea typeface="微软雅黑"/>
                <a:cs typeface="Times New Roman"/>
              </a:rPr>
              <a:t>注</a:t>
            </a:r>
            <a:r>
              <a:rPr lang="en-US" altLang="zh-CN" sz="2800" kern="100" dirty="0">
                <a:solidFill>
                  <a:srgbClr val="404040"/>
                </a:solidFill>
                <a:latin typeface="Times New Roman"/>
                <a:ea typeface="微软雅黑"/>
                <a:cs typeface="Courier New"/>
              </a:rPr>
              <a:t> </a:t>
            </a:r>
            <a:r>
              <a:rPr lang="en-US" altLang="zh-CN" sz="2800" kern="100" dirty="0">
                <a:solidFill>
                  <a:srgbClr val="404040"/>
                </a:solidFill>
                <a:latin typeface="微软雅黑"/>
                <a:ea typeface="微软雅黑"/>
                <a:cs typeface="Times New Roman"/>
              </a:rPr>
              <a:t>　</a:t>
            </a:r>
            <a:r>
              <a:rPr lang="en-US" altLang="zh-CN" sz="2800" kern="100" dirty="0" err="1">
                <a:solidFill>
                  <a:srgbClr val="404040"/>
                </a:solidFill>
                <a:latin typeface="微软雅黑"/>
                <a:ea typeface="微软雅黑"/>
                <a:cs typeface="Times New Roman"/>
              </a:rPr>
              <a:t>海因里斯</a:t>
            </a:r>
            <a:r>
              <a:rPr lang="en-US" altLang="zh-CN" sz="2800" kern="100" dirty="0" err="1">
                <a:solidFill>
                  <a:srgbClr val="404040"/>
                </a:solidFill>
                <a:latin typeface="Times New Roman"/>
                <a:ea typeface="微软雅黑"/>
                <a:cs typeface="Courier New"/>
              </a:rPr>
              <a:t>·</a:t>
            </a:r>
            <a:r>
              <a:rPr lang="en-US" altLang="zh-CN" sz="2800" kern="100" dirty="0" err="1">
                <a:solidFill>
                  <a:srgbClr val="404040"/>
                </a:solidFill>
                <a:latin typeface="微软雅黑"/>
                <a:ea typeface="微软雅黑"/>
                <a:cs typeface="Times New Roman"/>
              </a:rPr>
              <a:t>格姆科夫，德国著名的马克思主义研究专家，传记作家。作品有《马克思传</a:t>
            </a:r>
            <a:r>
              <a:rPr lang="en-US" altLang="zh-CN" sz="2800" kern="100" dirty="0">
                <a:solidFill>
                  <a:srgbClr val="404040"/>
                </a:solidFill>
                <a:latin typeface="微软雅黑"/>
                <a:ea typeface="微软雅黑"/>
                <a:cs typeface="Times New Roman"/>
              </a:rPr>
              <a:t>》《</a:t>
            </a:r>
            <a:r>
              <a:rPr lang="en-US" altLang="zh-CN" sz="2800" kern="100" dirty="0" err="1">
                <a:solidFill>
                  <a:srgbClr val="404040"/>
                </a:solidFill>
                <a:latin typeface="微软雅黑"/>
                <a:ea typeface="微软雅黑"/>
                <a:cs typeface="Times New Roman"/>
              </a:rPr>
              <a:t>恩格斯传》等</a:t>
            </a:r>
            <a:r>
              <a:rPr lang="en-US" altLang="zh-CN" sz="2800" kern="100" dirty="0" smtClean="0">
                <a:solidFill>
                  <a:srgbClr val="404040"/>
                </a:solidFill>
                <a:latin typeface="微软雅黑"/>
                <a:ea typeface="微软雅黑"/>
                <a:cs typeface="Times New Roman"/>
              </a:rPr>
              <a:t>。</a:t>
            </a:r>
            <a:endParaRPr lang="en-US" altLang="zh-CN" sz="2800" kern="100" dirty="0">
              <a:solidFill>
                <a:srgbClr val="404040"/>
              </a:solidFill>
              <a:latin typeface="Times New Roman"/>
              <a:ea typeface="微软雅黑"/>
              <a:cs typeface="Courier New"/>
            </a:endParaRPr>
          </a:p>
        </p:txBody>
      </p:sp>
    </p:spTree>
    <p:extLst>
      <p:ext uri="{BB962C8B-B14F-4D97-AF65-F5344CB8AC3E}">
        <p14:creationId xmlns:p14="http://schemas.microsoft.com/office/powerpoint/2010/main" val="4185328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15" y="623870"/>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二、写作背景</a:t>
            </a:r>
            <a:endParaRPr lang="zh-CN" altLang="zh-CN" sz="1050" b="1" kern="100" dirty="0">
              <a:solidFill>
                <a:srgbClr val="00B050"/>
              </a:solidFill>
              <a:effectLst/>
              <a:latin typeface="宋体"/>
              <a:cs typeface="Courier New"/>
            </a:endParaRPr>
          </a:p>
        </p:txBody>
      </p:sp>
      <p:sp>
        <p:nvSpPr>
          <p:cNvPr id="3" name="TextBox 2"/>
          <p:cNvSpPr txBox="1"/>
          <p:nvPr/>
        </p:nvSpPr>
        <p:spPr>
          <a:xfrm>
            <a:off x="334566" y="1413570"/>
            <a:ext cx="11381058"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这</a:t>
            </a:r>
            <a:r>
              <a:rPr lang="zh-CN" altLang="zh-CN" sz="2800" kern="100" dirty="0">
                <a:solidFill>
                  <a:srgbClr val="404040"/>
                </a:solidFill>
                <a:latin typeface="Times New Roman"/>
                <a:ea typeface="微软雅黑"/>
                <a:cs typeface="Times New Roman"/>
              </a:rPr>
              <a:t>部传记由德国著名的马克思恩格斯著作和传记研究者海因里斯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格姆科夫等人撰写。全书阐述了马克思的革命实践和科学研究活动，包括其各个时期的代表著作，生动地描述了他与恩格斯的真挚友谊，他的家庭和对子女的教育，以及支援各国工人阶级的斗争，为共产主义奋斗的一生。本书史料丰富、情节生动、图文并茂、译笔流畅，是广大读者了解和学习无产阶级伟大导师的一部好书。</a:t>
            </a:r>
            <a:endParaRPr lang="zh-CN" altLang="zh-CN" sz="1050" kern="100" dirty="0">
              <a:effectLst/>
              <a:latin typeface="宋体"/>
              <a:cs typeface="Courier New"/>
            </a:endParaRPr>
          </a:p>
        </p:txBody>
      </p:sp>
    </p:spTree>
    <p:extLst>
      <p:ext uri="{BB962C8B-B14F-4D97-AF65-F5344CB8AC3E}">
        <p14:creationId xmlns:p14="http://schemas.microsoft.com/office/powerpoint/2010/main" val="3243573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598977"/>
            <a:ext cx="11609818" cy="657872"/>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Times New Roman"/>
                <a:ea typeface="微软雅黑"/>
                <a:cs typeface="Times New Roman"/>
              </a:rPr>
              <a:t>三、基础梳理</a:t>
            </a:r>
            <a:endParaRPr lang="zh-CN" altLang="zh-CN" sz="1050" b="1" kern="100" dirty="0">
              <a:solidFill>
                <a:srgbClr val="00B050"/>
              </a:solidFill>
              <a:effectLst/>
              <a:latin typeface="宋体"/>
              <a:cs typeface="Courier New"/>
            </a:endParaRPr>
          </a:p>
        </p:txBody>
      </p:sp>
      <p:sp>
        <p:nvSpPr>
          <p:cNvPr id="3" name="TextBox 2"/>
          <p:cNvSpPr txBox="1"/>
          <p:nvPr/>
        </p:nvSpPr>
        <p:spPr>
          <a:xfrm>
            <a:off x="262558" y="1247049"/>
            <a:ext cx="11381058" cy="4401205"/>
          </a:xfrm>
          <a:prstGeom prst="rect">
            <a:avLst/>
          </a:prstGeom>
          <a:noFill/>
        </p:spPr>
        <p:txBody>
          <a:bodyPr wrap="square" rtlCol="0">
            <a:spAutoFit/>
          </a:bodyPr>
          <a:lstStyle/>
          <a:p>
            <a:pPr algn="just">
              <a:lnSpc>
                <a:spcPct val="20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字音识记</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00B0F0"/>
                </a:solidFill>
                <a:latin typeface="Times New Roman"/>
                <a:ea typeface="微软雅黑"/>
                <a:cs typeface="Times New Roman"/>
              </a:rPr>
              <a:t>犀</a:t>
            </a:r>
            <a:r>
              <a:rPr lang="zh-CN" altLang="zh-CN" sz="2800" kern="100" dirty="0">
                <a:solidFill>
                  <a:srgbClr val="404040"/>
                </a:solidFill>
                <a:latin typeface="Times New Roman"/>
                <a:ea typeface="微软雅黑"/>
                <a:cs typeface="Times New Roman"/>
              </a:rPr>
              <a:t>利</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解</a:t>
            </a:r>
            <a:r>
              <a:rPr lang="zh-CN" altLang="zh-CN" sz="2800" kern="100" dirty="0">
                <a:solidFill>
                  <a:srgbClr val="00B0F0"/>
                </a:solidFill>
                <a:latin typeface="Times New Roman"/>
                <a:ea typeface="微软雅黑"/>
                <a:cs typeface="Times New Roman"/>
              </a:rPr>
              <a:t>剖</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a:t>
            </a:r>
            <a:r>
              <a:rPr lang="zh-CN" altLang="zh-CN" sz="2800" kern="100" dirty="0">
                <a:solidFill>
                  <a:srgbClr val="00B0F0"/>
                </a:solidFill>
                <a:latin typeface="Times New Roman"/>
                <a:ea typeface="微软雅黑"/>
                <a:cs typeface="Times New Roman"/>
              </a:rPr>
              <a:t>撰</a:t>
            </a:r>
            <a:r>
              <a:rPr lang="zh-CN" altLang="zh-CN" sz="2800" kern="100" dirty="0">
                <a:solidFill>
                  <a:srgbClr val="404040"/>
                </a:solidFill>
                <a:latin typeface="Times New Roman"/>
                <a:ea typeface="微软雅黑"/>
                <a:cs typeface="Times New Roman"/>
              </a:rPr>
              <a:t>写</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20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4)</a:t>
            </a:r>
            <a:r>
              <a:rPr lang="zh-CN" altLang="zh-CN" sz="2800" kern="100" dirty="0">
                <a:solidFill>
                  <a:srgbClr val="00B0F0"/>
                </a:solidFill>
                <a:latin typeface="Times New Roman"/>
                <a:ea typeface="微软雅黑"/>
                <a:cs typeface="Times New Roman"/>
              </a:rPr>
              <a:t>给</a:t>
            </a:r>
            <a:r>
              <a:rPr lang="zh-CN" altLang="zh-CN" sz="2800" kern="100" dirty="0">
                <a:solidFill>
                  <a:srgbClr val="404040"/>
                </a:solidFill>
                <a:latin typeface="Times New Roman"/>
                <a:ea typeface="微软雅黑"/>
                <a:cs typeface="Times New Roman"/>
              </a:rPr>
              <a:t>予</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(5</a:t>
            </a:r>
            <a:r>
              <a:rPr lang="en-US" altLang="zh-CN" sz="2800" kern="100" dirty="0">
                <a:solidFill>
                  <a:srgbClr val="404040"/>
                </a:solidFill>
                <a:latin typeface="Times New Roman"/>
                <a:ea typeface="微软雅黑"/>
                <a:cs typeface="Courier New"/>
              </a:rPr>
              <a:t>)</a:t>
            </a:r>
            <a:r>
              <a:rPr lang="zh-CN" altLang="zh-CN" sz="2800" kern="100" dirty="0">
                <a:solidFill>
                  <a:srgbClr val="00B0F0"/>
                </a:solidFill>
                <a:latin typeface="Times New Roman"/>
                <a:ea typeface="微软雅黑"/>
                <a:cs typeface="Times New Roman"/>
              </a:rPr>
              <a:t>孜</a:t>
            </a:r>
            <a:r>
              <a:rPr lang="zh-CN" altLang="zh-CN" sz="2800" kern="100" dirty="0">
                <a:solidFill>
                  <a:srgbClr val="404040"/>
                </a:solidFill>
                <a:latin typeface="Times New Roman"/>
                <a:ea typeface="微软雅黑"/>
                <a:cs typeface="Times New Roman"/>
              </a:rPr>
              <a:t>孜不倦</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6)</a:t>
            </a:r>
            <a:r>
              <a:rPr lang="zh-CN" altLang="zh-CN" sz="2800" kern="100" dirty="0">
                <a:solidFill>
                  <a:srgbClr val="00B0F0"/>
                </a:solidFill>
                <a:latin typeface="Times New Roman"/>
                <a:ea typeface="微软雅黑"/>
                <a:cs typeface="Times New Roman"/>
              </a:rPr>
              <a:t>卑</a:t>
            </a:r>
            <a:r>
              <a:rPr lang="zh-CN" altLang="zh-CN" sz="2800" kern="100" dirty="0">
                <a:solidFill>
                  <a:srgbClr val="404040"/>
                </a:solidFill>
                <a:latin typeface="Times New Roman"/>
                <a:ea typeface="微软雅黑"/>
                <a:cs typeface="Times New Roman"/>
              </a:rPr>
              <a:t>劣</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00B0F0"/>
                </a:solidFill>
                <a:latin typeface="Times New Roman"/>
                <a:ea typeface="微软雅黑"/>
                <a:cs typeface="Times New Roman"/>
              </a:rPr>
              <a:t>筹</a:t>
            </a:r>
            <a:r>
              <a:rPr lang="zh-CN" altLang="zh-CN" sz="2800" kern="100" dirty="0">
                <a:solidFill>
                  <a:srgbClr val="404040"/>
                </a:solidFill>
                <a:latin typeface="Times New Roman"/>
                <a:ea typeface="微软雅黑"/>
                <a:cs typeface="Times New Roman"/>
              </a:rPr>
              <a:t>措</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8)</a:t>
            </a:r>
            <a:r>
              <a:rPr lang="zh-CN" altLang="zh-CN" sz="2800" kern="100" dirty="0">
                <a:solidFill>
                  <a:srgbClr val="00B0F0"/>
                </a:solidFill>
                <a:latin typeface="Times New Roman"/>
                <a:ea typeface="微软雅黑"/>
                <a:cs typeface="Times New Roman"/>
              </a:rPr>
              <a:t>崭</a:t>
            </a:r>
            <a:r>
              <a:rPr lang="zh-CN" altLang="zh-CN" sz="2800" kern="100" dirty="0">
                <a:solidFill>
                  <a:srgbClr val="404040"/>
                </a:solidFill>
                <a:latin typeface="Times New Roman"/>
                <a:ea typeface="微软雅黑"/>
                <a:cs typeface="Times New Roman"/>
              </a:rPr>
              <a:t>新</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9)</a:t>
            </a:r>
            <a:r>
              <a:rPr lang="zh-CN" altLang="zh-CN" sz="2800" kern="100" dirty="0">
                <a:solidFill>
                  <a:srgbClr val="00B0F0"/>
                </a:solidFill>
                <a:latin typeface="Times New Roman"/>
                <a:ea typeface="微软雅黑"/>
                <a:cs typeface="Times New Roman"/>
              </a:rPr>
              <a:t>桎梏</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20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10)</a:t>
            </a:r>
            <a:r>
              <a:rPr lang="zh-CN" altLang="zh-CN" sz="2800" kern="100" dirty="0">
                <a:solidFill>
                  <a:srgbClr val="00B0F0"/>
                </a:solidFill>
                <a:latin typeface="Times New Roman"/>
                <a:ea typeface="微软雅黑"/>
                <a:cs typeface="Times New Roman"/>
              </a:rPr>
              <a:t>臆</a:t>
            </a:r>
            <a:r>
              <a:rPr lang="zh-CN" altLang="zh-CN" sz="2800" kern="100" dirty="0">
                <a:solidFill>
                  <a:srgbClr val="404040"/>
                </a:solidFill>
                <a:latin typeface="Times New Roman"/>
                <a:ea typeface="微软雅黑"/>
                <a:cs typeface="Times New Roman"/>
              </a:rPr>
              <a:t>造</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(11</a:t>
            </a:r>
            <a:r>
              <a:rPr lang="en-US" altLang="zh-CN" sz="2800" kern="100" dirty="0">
                <a:solidFill>
                  <a:srgbClr val="404040"/>
                </a:solidFill>
                <a:latin typeface="Times New Roman"/>
                <a:ea typeface="微软雅黑"/>
                <a:cs typeface="Courier New"/>
              </a:rPr>
              <a:t>)</a:t>
            </a:r>
            <a:r>
              <a:rPr lang="zh-CN" altLang="zh-CN" sz="2800" kern="100" dirty="0">
                <a:solidFill>
                  <a:srgbClr val="00B0F0"/>
                </a:solidFill>
                <a:latin typeface="Times New Roman"/>
                <a:ea typeface="微软雅黑"/>
                <a:cs typeface="Times New Roman"/>
              </a:rPr>
              <a:t>藐</a:t>
            </a:r>
            <a:r>
              <a:rPr lang="zh-CN" altLang="zh-CN" sz="2800" kern="100" dirty="0">
                <a:solidFill>
                  <a:srgbClr val="404040"/>
                </a:solidFill>
                <a:latin typeface="Times New Roman"/>
                <a:ea typeface="微软雅黑"/>
                <a:cs typeface="Times New Roman"/>
              </a:rPr>
              <a:t>视</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12)</a:t>
            </a:r>
            <a:r>
              <a:rPr lang="zh-CN" altLang="zh-CN" sz="2800" kern="100" dirty="0">
                <a:solidFill>
                  <a:srgbClr val="00B0F0"/>
                </a:solidFill>
                <a:latin typeface="Times New Roman"/>
                <a:ea typeface="微软雅黑"/>
                <a:cs typeface="Times New Roman"/>
              </a:rPr>
              <a:t>损</a:t>
            </a:r>
            <a:r>
              <a:rPr lang="zh-CN" altLang="zh-CN" sz="2800" kern="100" dirty="0">
                <a:solidFill>
                  <a:srgbClr val="404040"/>
                </a:solidFill>
                <a:latin typeface="Times New Roman"/>
                <a:ea typeface="微软雅黑"/>
                <a:cs typeface="Times New Roman"/>
              </a:rPr>
              <a:t>害</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p:txBody>
      </p:sp>
      <p:sp>
        <p:nvSpPr>
          <p:cNvPr id="5" name="TextBox 4"/>
          <p:cNvSpPr txBox="1"/>
          <p:nvPr/>
        </p:nvSpPr>
        <p:spPr>
          <a:xfrm>
            <a:off x="1721708" y="2205658"/>
            <a:ext cx="65223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xī</a:t>
            </a:r>
            <a:endParaRPr lang="zh-CN" altLang="zh-CN" sz="1050" kern="100" dirty="0">
              <a:effectLst/>
              <a:latin typeface="宋体"/>
              <a:cs typeface="Courier New"/>
            </a:endParaRPr>
          </a:p>
        </p:txBody>
      </p:sp>
      <p:sp>
        <p:nvSpPr>
          <p:cNvPr id="6" name="TextBox 5"/>
          <p:cNvSpPr txBox="1"/>
          <p:nvPr/>
        </p:nvSpPr>
        <p:spPr>
          <a:xfrm>
            <a:off x="5231110" y="2205658"/>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pōu</a:t>
            </a:r>
            <a:endParaRPr lang="zh-CN" altLang="zh-CN" sz="1050" kern="100" dirty="0">
              <a:effectLst/>
              <a:latin typeface="宋体"/>
              <a:cs typeface="Courier New"/>
            </a:endParaRPr>
          </a:p>
        </p:txBody>
      </p:sp>
      <p:sp>
        <p:nvSpPr>
          <p:cNvPr id="7" name="TextBox 6"/>
          <p:cNvSpPr txBox="1"/>
          <p:nvPr/>
        </p:nvSpPr>
        <p:spPr>
          <a:xfrm>
            <a:off x="8831510" y="2159358"/>
            <a:ext cx="1145818"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zhuàn</a:t>
            </a:r>
            <a:endParaRPr lang="zh-CN" altLang="zh-CN" sz="1050" kern="100" dirty="0">
              <a:effectLst/>
              <a:latin typeface="宋体"/>
              <a:cs typeface="Courier New"/>
            </a:endParaRPr>
          </a:p>
        </p:txBody>
      </p:sp>
      <p:sp>
        <p:nvSpPr>
          <p:cNvPr id="8" name="TextBox 7"/>
          <p:cNvSpPr txBox="1"/>
          <p:nvPr/>
        </p:nvSpPr>
        <p:spPr>
          <a:xfrm>
            <a:off x="1558702" y="3019496"/>
            <a:ext cx="782609" cy="721480"/>
          </a:xfrm>
          <a:prstGeom prst="rect">
            <a:avLst/>
          </a:prstGeom>
          <a:noFill/>
        </p:spPr>
        <p:txBody>
          <a:bodyPr wrap="square" rtlCol="0">
            <a:spAutoFit/>
          </a:bodyPr>
          <a:lstStyle/>
          <a:p>
            <a:pPr algn="ctr">
              <a:lnSpc>
                <a:spcPct val="170000"/>
              </a:lnSpc>
              <a:spcAft>
                <a:spcPts val="0"/>
              </a:spcAft>
            </a:pPr>
            <a:r>
              <a:rPr lang="en-US" altLang="zh-CN" sz="2800" kern="100" dirty="0" err="1">
                <a:solidFill>
                  <a:srgbClr val="E36C0A"/>
                </a:solidFill>
                <a:latin typeface="Times New Roman"/>
                <a:ea typeface="微软雅黑"/>
              </a:rPr>
              <a:t>jǐ</a:t>
            </a:r>
            <a:endParaRPr lang="zh-CN" altLang="zh-CN" sz="1050" kern="100" dirty="0">
              <a:effectLst/>
              <a:latin typeface="宋体"/>
              <a:cs typeface="Courier New"/>
            </a:endParaRPr>
          </a:p>
        </p:txBody>
      </p:sp>
      <p:sp>
        <p:nvSpPr>
          <p:cNvPr id="9" name="TextBox 8"/>
          <p:cNvSpPr txBox="1"/>
          <p:nvPr/>
        </p:nvSpPr>
        <p:spPr>
          <a:xfrm>
            <a:off x="6013719" y="3019496"/>
            <a:ext cx="646785" cy="721480"/>
          </a:xfrm>
          <a:prstGeom prst="rect">
            <a:avLst/>
          </a:prstGeom>
          <a:noFill/>
        </p:spPr>
        <p:txBody>
          <a:bodyPr wrap="square" rtlCol="0">
            <a:spAutoFit/>
          </a:bodyPr>
          <a:lstStyle/>
          <a:p>
            <a:pPr algn="ctr">
              <a:lnSpc>
                <a:spcPct val="170000"/>
              </a:lnSpc>
              <a:spcAft>
                <a:spcPts val="0"/>
              </a:spcAft>
            </a:pPr>
            <a:r>
              <a:rPr lang="en-US" altLang="zh-CN" sz="2800" kern="100" dirty="0" err="1">
                <a:solidFill>
                  <a:srgbClr val="E36C0A"/>
                </a:solidFill>
                <a:latin typeface="Times New Roman"/>
                <a:ea typeface="微软雅黑"/>
              </a:rPr>
              <a:t>zī</a:t>
            </a:r>
            <a:endParaRPr lang="zh-CN" altLang="zh-CN" sz="1050" kern="100" dirty="0">
              <a:effectLst/>
              <a:latin typeface="宋体"/>
              <a:cs typeface="Courier New"/>
            </a:endParaRPr>
          </a:p>
        </p:txBody>
      </p:sp>
      <p:sp>
        <p:nvSpPr>
          <p:cNvPr id="10" name="TextBox 9"/>
          <p:cNvSpPr txBox="1"/>
          <p:nvPr/>
        </p:nvSpPr>
        <p:spPr>
          <a:xfrm>
            <a:off x="8840989" y="3040088"/>
            <a:ext cx="782609" cy="721480"/>
          </a:xfrm>
          <a:prstGeom prst="rect">
            <a:avLst/>
          </a:prstGeom>
          <a:noFill/>
        </p:spPr>
        <p:txBody>
          <a:bodyPr wrap="square" rtlCol="0">
            <a:spAutoFit/>
          </a:bodyPr>
          <a:lstStyle/>
          <a:p>
            <a:pPr algn="ctr">
              <a:lnSpc>
                <a:spcPct val="170000"/>
              </a:lnSpc>
              <a:spcAft>
                <a:spcPts val="0"/>
              </a:spcAft>
            </a:pPr>
            <a:r>
              <a:rPr lang="en-US" altLang="zh-CN" sz="2800" kern="100" dirty="0" err="1">
                <a:solidFill>
                  <a:srgbClr val="E36C0A"/>
                </a:solidFill>
                <a:latin typeface="Times New Roman"/>
                <a:ea typeface="微软雅黑"/>
              </a:rPr>
              <a:t>bēi</a:t>
            </a:r>
            <a:endParaRPr lang="zh-CN" altLang="zh-CN" sz="1050" kern="100" dirty="0">
              <a:effectLst/>
              <a:latin typeface="宋体"/>
              <a:cs typeface="Courier New"/>
            </a:endParaRPr>
          </a:p>
        </p:txBody>
      </p:sp>
      <p:sp>
        <p:nvSpPr>
          <p:cNvPr id="11" name="TextBox 10"/>
          <p:cNvSpPr txBox="1"/>
          <p:nvPr/>
        </p:nvSpPr>
        <p:spPr>
          <a:xfrm>
            <a:off x="1437836" y="3893671"/>
            <a:ext cx="1041653" cy="746126"/>
          </a:xfrm>
          <a:prstGeom prst="rect">
            <a:avLst/>
          </a:prstGeom>
          <a:noFill/>
        </p:spPr>
        <p:txBody>
          <a:bodyPr wrap="square" rtlCol="0">
            <a:spAutoFit/>
          </a:bodyPr>
          <a:lstStyle/>
          <a:p>
            <a:pPr algn="ctr">
              <a:lnSpc>
                <a:spcPct val="170000"/>
              </a:lnSpc>
              <a:spcAft>
                <a:spcPts val="0"/>
              </a:spcAft>
            </a:pPr>
            <a:r>
              <a:rPr lang="en-US" altLang="zh-CN" sz="2800" kern="100" dirty="0" err="1">
                <a:solidFill>
                  <a:srgbClr val="E36C0A"/>
                </a:solidFill>
                <a:latin typeface="Times New Roman"/>
                <a:ea typeface="微软雅黑"/>
              </a:rPr>
              <a:t>chóu</a:t>
            </a:r>
            <a:endParaRPr lang="zh-CN" altLang="zh-CN" sz="1050" kern="100" dirty="0">
              <a:effectLst/>
              <a:latin typeface="宋体"/>
              <a:cs typeface="Courier New"/>
            </a:endParaRPr>
          </a:p>
        </p:txBody>
      </p:sp>
      <p:sp>
        <p:nvSpPr>
          <p:cNvPr id="12" name="TextBox 11"/>
          <p:cNvSpPr txBox="1"/>
          <p:nvPr/>
        </p:nvSpPr>
        <p:spPr>
          <a:xfrm>
            <a:off x="5207960" y="3858946"/>
            <a:ext cx="860870" cy="746126"/>
          </a:xfrm>
          <a:prstGeom prst="rect">
            <a:avLst/>
          </a:prstGeom>
          <a:noFill/>
        </p:spPr>
        <p:txBody>
          <a:bodyPr wrap="square" rtlCol="0">
            <a:spAutoFit/>
          </a:bodyPr>
          <a:lstStyle/>
          <a:p>
            <a:pPr algn="ctr">
              <a:lnSpc>
                <a:spcPct val="170000"/>
              </a:lnSpc>
              <a:spcAft>
                <a:spcPts val="0"/>
              </a:spcAft>
            </a:pPr>
            <a:r>
              <a:rPr lang="en-US" altLang="zh-CN" sz="2800" kern="100" dirty="0" err="1">
                <a:solidFill>
                  <a:srgbClr val="E36C0A"/>
                </a:solidFill>
                <a:latin typeface="Times New Roman"/>
                <a:ea typeface="微软雅黑"/>
              </a:rPr>
              <a:t>zhǎn</a:t>
            </a:r>
            <a:endParaRPr lang="zh-CN" altLang="zh-CN" sz="1050" kern="100" dirty="0">
              <a:effectLst/>
              <a:latin typeface="宋体"/>
              <a:cs typeface="Courier New"/>
            </a:endParaRPr>
          </a:p>
        </p:txBody>
      </p:sp>
      <p:sp>
        <p:nvSpPr>
          <p:cNvPr id="13" name="TextBox 12"/>
          <p:cNvSpPr txBox="1"/>
          <p:nvPr/>
        </p:nvSpPr>
        <p:spPr>
          <a:xfrm>
            <a:off x="8752789" y="3882049"/>
            <a:ext cx="1386440" cy="820739"/>
          </a:xfrm>
          <a:prstGeom prst="rect">
            <a:avLst/>
          </a:prstGeom>
          <a:noFill/>
        </p:spPr>
        <p:txBody>
          <a:bodyPr wrap="square" rtlCol="0">
            <a:spAutoFit/>
          </a:bodyPr>
          <a:lstStyle/>
          <a:p>
            <a:pPr algn="ctr">
              <a:lnSpc>
                <a:spcPct val="170000"/>
              </a:lnSpc>
              <a:spcAft>
                <a:spcPts val="0"/>
              </a:spcAft>
            </a:pPr>
            <a:r>
              <a:rPr lang="en-US" altLang="zh-CN" sz="2800" kern="100" dirty="0" err="1">
                <a:solidFill>
                  <a:srgbClr val="E36C0A"/>
                </a:solidFill>
                <a:latin typeface="Times New Roman"/>
                <a:ea typeface="微软雅黑"/>
              </a:rPr>
              <a:t>zhì</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ɡù</a:t>
            </a:r>
            <a:endParaRPr lang="zh-CN" altLang="zh-CN" sz="1050" kern="100" dirty="0">
              <a:effectLst/>
              <a:latin typeface="宋体"/>
              <a:cs typeface="Courier New"/>
            </a:endParaRPr>
          </a:p>
        </p:txBody>
      </p:sp>
      <p:sp>
        <p:nvSpPr>
          <p:cNvPr id="14" name="TextBox 13"/>
          <p:cNvSpPr txBox="1"/>
          <p:nvPr/>
        </p:nvSpPr>
        <p:spPr>
          <a:xfrm>
            <a:off x="1743227" y="4725938"/>
            <a:ext cx="860870" cy="721480"/>
          </a:xfrm>
          <a:prstGeom prst="rect">
            <a:avLst/>
          </a:prstGeom>
          <a:noFill/>
        </p:spPr>
        <p:txBody>
          <a:bodyPr wrap="square" rtlCol="0">
            <a:spAutoFit/>
          </a:bodyPr>
          <a:lstStyle/>
          <a:p>
            <a:pPr algn="ctr">
              <a:lnSpc>
                <a:spcPct val="170000"/>
              </a:lnSpc>
              <a:spcAft>
                <a:spcPts val="0"/>
              </a:spcAft>
            </a:pPr>
            <a:r>
              <a:rPr lang="en-US" altLang="zh-CN" sz="2800" kern="100" dirty="0" err="1">
                <a:solidFill>
                  <a:srgbClr val="E36C0A"/>
                </a:solidFill>
                <a:latin typeface="Times New Roman"/>
                <a:ea typeface="微软雅黑"/>
              </a:rPr>
              <a:t>yì</a:t>
            </a:r>
            <a:endParaRPr lang="zh-CN" altLang="zh-CN" sz="1050" kern="100" dirty="0">
              <a:effectLst/>
              <a:latin typeface="宋体"/>
              <a:cs typeface="Courier New"/>
            </a:endParaRPr>
          </a:p>
        </p:txBody>
      </p:sp>
      <p:sp>
        <p:nvSpPr>
          <p:cNvPr id="15" name="TextBox 14"/>
          <p:cNvSpPr txBox="1"/>
          <p:nvPr/>
        </p:nvSpPr>
        <p:spPr>
          <a:xfrm>
            <a:off x="5351976" y="4733555"/>
            <a:ext cx="946957" cy="721480"/>
          </a:xfrm>
          <a:prstGeom prst="rect">
            <a:avLst/>
          </a:prstGeom>
          <a:noFill/>
        </p:spPr>
        <p:txBody>
          <a:bodyPr wrap="square" rtlCol="0">
            <a:spAutoFit/>
          </a:bodyPr>
          <a:lstStyle/>
          <a:p>
            <a:pPr algn="ctr">
              <a:lnSpc>
                <a:spcPct val="170000"/>
              </a:lnSpc>
              <a:spcAft>
                <a:spcPts val="0"/>
              </a:spcAft>
            </a:pPr>
            <a:r>
              <a:rPr lang="en-US" altLang="zh-CN" sz="2800" kern="100" dirty="0" err="1">
                <a:solidFill>
                  <a:srgbClr val="E36C0A"/>
                </a:solidFill>
                <a:latin typeface="Times New Roman"/>
                <a:ea typeface="微软雅黑"/>
              </a:rPr>
              <a:t>miǎo</a:t>
            </a:r>
            <a:endParaRPr lang="zh-CN" altLang="zh-CN" sz="1050" kern="100" dirty="0">
              <a:effectLst/>
              <a:latin typeface="宋体"/>
              <a:cs typeface="Courier New"/>
            </a:endParaRPr>
          </a:p>
        </p:txBody>
      </p:sp>
      <p:sp>
        <p:nvSpPr>
          <p:cNvPr id="16" name="TextBox 15"/>
          <p:cNvSpPr txBox="1"/>
          <p:nvPr/>
        </p:nvSpPr>
        <p:spPr>
          <a:xfrm>
            <a:off x="8975526" y="4745130"/>
            <a:ext cx="946957" cy="721480"/>
          </a:xfrm>
          <a:prstGeom prst="rect">
            <a:avLst/>
          </a:prstGeom>
          <a:noFill/>
        </p:spPr>
        <p:txBody>
          <a:bodyPr wrap="square" rtlCol="0">
            <a:spAutoFit/>
          </a:bodyPr>
          <a:lstStyle/>
          <a:p>
            <a:pPr algn="ctr">
              <a:lnSpc>
                <a:spcPct val="170000"/>
              </a:lnSpc>
              <a:spcAft>
                <a:spcPts val="0"/>
              </a:spcAft>
            </a:pPr>
            <a:r>
              <a:rPr lang="en-US" altLang="zh-CN" sz="2800" kern="100" dirty="0" err="1">
                <a:solidFill>
                  <a:srgbClr val="E36C0A"/>
                </a:solidFill>
                <a:latin typeface="Times New Roman"/>
                <a:ea typeface="微软雅黑"/>
              </a:rPr>
              <a:t>sǔn</a:t>
            </a:r>
            <a:endParaRPr lang="zh-CN" altLang="zh-CN" sz="1050" kern="100" dirty="0">
              <a:effectLst/>
              <a:latin typeface="宋体"/>
              <a:cs typeface="Courier New"/>
            </a:endParaRPr>
          </a:p>
        </p:txBody>
      </p:sp>
    </p:spTree>
    <p:extLst>
      <p:ext uri="{BB962C8B-B14F-4D97-AF65-F5344CB8AC3E}">
        <p14:creationId xmlns:p14="http://schemas.microsoft.com/office/powerpoint/2010/main" val="240605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2780" y="765498"/>
            <a:ext cx="11381058" cy="4401205"/>
          </a:xfrm>
          <a:prstGeom prst="rect">
            <a:avLst/>
          </a:prstGeom>
          <a:noFill/>
        </p:spPr>
        <p:txBody>
          <a:bodyPr wrap="square" rtlCol="0">
            <a:spAutoFit/>
          </a:bodyPr>
          <a:lstStyle/>
          <a:p>
            <a:pPr lvl="0" algn="just">
              <a:lnSpc>
                <a:spcPct val="200000"/>
              </a:lnSpc>
            </a:pP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荒</a:t>
            </a:r>
            <a:r>
              <a:rPr lang="zh-CN" altLang="zh-CN" sz="2800" kern="100" dirty="0">
                <a:solidFill>
                  <a:srgbClr val="00B0F0"/>
                </a:solidFill>
                <a:latin typeface="Times New Roman"/>
                <a:ea typeface="微软雅黑"/>
                <a:cs typeface="Times New Roman"/>
              </a:rPr>
              <a:t>诞</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(14)</a:t>
            </a:r>
            <a:r>
              <a:rPr lang="zh-CN" altLang="zh-CN" sz="2800" kern="100" dirty="0">
                <a:solidFill>
                  <a:srgbClr val="00B0F0"/>
                </a:solidFill>
                <a:latin typeface="Times New Roman"/>
                <a:ea typeface="微软雅黑"/>
                <a:cs typeface="Times New Roman"/>
              </a:rPr>
              <a:t>诽谤</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15)</a:t>
            </a:r>
            <a:r>
              <a:rPr lang="zh-CN" altLang="zh-CN" sz="2800" kern="100" dirty="0">
                <a:solidFill>
                  <a:srgbClr val="00B0F0"/>
                </a:solidFill>
                <a:latin typeface="Times New Roman"/>
                <a:ea typeface="微软雅黑"/>
                <a:cs typeface="Times New Roman"/>
              </a:rPr>
              <a:t>颓</a:t>
            </a:r>
            <a:r>
              <a:rPr lang="zh-CN" altLang="zh-CN" sz="2800" kern="100" dirty="0">
                <a:solidFill>
                  <a:srgbClr val="404040"/>
                </a:solidFill>
                <a:latin typeface="Times New Roman"/>
                <a:ea typeface="微软雅黑"/>
                <a:cs typeface="Times New Roman"/>
              </a:rPr>
              <a:t>废</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p>
          <a:p>
            <a:pPr lvl="0" algn="just">
              <a:lnSpc>
                <a:spcPct val="200000"/>
              </a:lnSpc>
            </a:pPr>
            <a:r>
              <a:rPr lang="en-US" altLang="zh-CN" sz="2800" kern="100" dirty="0">
                <a:solidFill>
                  <a:srgbClr val="404040"/>
                </a:solidFill>
                <a:latin typeface="Times New Roman"/>
                <a:ea typeface="微软雅黑"/>
                <a:cs typeface="Courier New"/>
              </a:rPr>
              <a:t>(16)</a:t>
            </a:r>
            <a:r>
              <a:rPr lang="zh-CN" altLang="zh-CN" sz="2800" kern="100" dirty="0">
                <a:solidFill>
                  <a:srgbClr val="00B0F0"/>
                </a:solidFill>
                <a:latin typeface="Times New Roman"/>
                <a:ea typeface="微软雅黑"/>
                <a:cs typeface="Times New Roman"/>
              </a:rPr>
              <a:t>摒</a:t>
            </a:r>
            <a:r>
              <a:rPr lang="zh-CN" altLang="zh-CN" sz="2800" kern="100" dirty="0">
                <a:solidFill>
                  <a:srgbClr val="404040"/>
                </a:solidFill>
                <a:latin typeface="Times New Roman"/>
                <a:ea typeface="微软雅黑"/>
                <a:cs typeface="Times New Roman"/>
              </a:rPr>
              <a:t>弃</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(17)</a:t>
            </a:r>
            <a:r>
              <a:rPr lang="zh-CN" altLang="zh-CN" sz="2800" kern="100" dirty="0">
                <a:solidFill>
                  <a:srgbClr val="404040"/>
                </a:solidFill>
                <a:latin typeface="Times New Roman"/>
                <a:ea typeface="微软雅黑"/>
                <a:cs typeface="Times New Roman"/>
              </a:rPr>
              <a:t>沉</a:t>
            </a:r>
            <a:r>
              <a:rPr lang="zh-CN" altLang="zh-CN" sz="2800" kern="100" dirty="0">
                <a:solidFill>
                  <a:srgbClr val="00B0F0"/>
                </a:solidFill>
                <a:latin typeface="Times New Roman"/>
                <a:ea typeface="微软雅黑"/>
                <a:cs typeface="Times New Roman"/>
              </a:rPr>
              <a:t>湎</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(18)</a:t>
            </a:r>
            <a:r>
              <a:rPr lang="zh-CN" altLang="zh-CN" sz="2800" kern="100" dirty="0">
                <a:solidFill>
                  <a:srgbClr val="404040"/>
                </a:solidFill>
                <a:latin typeface="Times New Roman"/>
                <a:ea typeface="微软雅黑"/>
                <a:cs typeface="Times New Roman"/>
              </a:rPr>
              <a:t>愤</a:t>
            </a:r>
            <a:r>
              <a:rPr lang="zh-CN" altLang="zh-CN" sz="2800" kern="100" dirty="0">
                <a:solidFill>
                  <a:srgbClr val="00B0F0"/>
                </a:solidFill>
                <a:latin typeface="Times New Roman"/>
                <a:ea typeface="微软雅黑"/>
                <a:cs typeface="Times New Roman"/>
              </a:rPr>
              <a:t>懑</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solidFill>
                <a:prstClr val="black"/>
              </a:solidFill>
              <a:latin typeface="宋体"/>
              <a:cs typeface="Courier New"/>
            </a:endParaRPr>
          </a:p>
          <a:p>
            <a:pPr lvl="0" algn="just">
              <a:lnSpc>
                <a:spcPct val="200000"/>
              </a:lnSpc>
            </a:pP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热</a:t>
            </a:r>
            <a:r>
              <a:rPr lang="zh-CN" altLang="zh-CN" sz="2800" kern="100" dirty="0">
                <a:solidFill>
                  <a:srgbClr val="00B0F0"/>
                </a:solidFill>
                <a:latin typeface="Times New Roman"/>
                <a:ea typeface="微软雅黑"/>
                <a:cs typeface="Times New Roman"/>
              </a:rPr>
              <a:t>忱</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(20)</a:t>
            </a:r>
            <a:r>
              <a:rPr lang="zh-CN" altLang="zh-CN" sz="2800" kern="100" dirty="0">
                <a:solidFill>
                  <a:srgbClr val="00B0F0"/>
                </a:solidFill>
                <a:latin typeface="Times New Roman"/>
                <a:ea typeface="微软雅黑"/>
                <a:cs typeface="Times New Roman"/>
              </a:rPr>
              <a:t>囿</a:t>
            </a:r>
            <a:r>
              <a:rPr lang="zh-CN" altLang="zh-CN" sz="2800" kern="100" dirty="0">
                <a:solidFill>
                  <a:srgbClr val="404040"/>
                </a:solidFill>
                <a:latin typeface="Times New Roman"/>
                <a:ea typeface="微软雅黑"/>
                <a:cs typeface="Times New Roman"/>
              </a:rPr>
              <a:t>于</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(21)</a:t>
            </a:r>
            <a:r>
              <a:rPr lang="zh-CN" altLang="zh-CN" sz="2800" kern="100" dirty="0">
                <a:solidFill>
                  <a:srgbClr val="404040"/>
                </a:solidFill>
                <a:latin typeface="Times New Roman"/>
                <a:ea typeface="微软雅黑"/>
                <a:cs typeface="Times New Roman"/>
              </a:rPr>
              <a:t>追</a:t>
            </a:r>
            <a:r>
              <a:rPr lang="zh-CN" altLang="zh-CN" sz="2800" kern="100" dirty="0">
                <a:solidFill>
                  <a:srgbClr val="00B0F0"/>
                </a:solidFill>
                <a:latin typeface="Times New Roman"/>
                <a:ea typeface="微软雅黑"/>
                <a:cs typeface="Times New Roman"/>
              </a:rPr>
              <a:t>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p>
          <a:p>
            <a:pPr lvl="0" algn="just">
              <a:lnSpc>
                <a:spcPct val="200000"/>
              </a:lnSpc>
            </a:pPr>
            <a:r>
              <a:rPr lang="en-US" altLang="zh-CN" sz="2800" kern="100" dirty="0">
                <a:solidFill>
                  <a:srgbClr val="404040"/>
                </a:solidFill>
                <a:latin typeface="Times New Roman"/>
                <a:ea typeface="微软雅黑"/>
                <a:cs typeface="Courier New"/>
              </a:rPr>
              <a:t>(22)</a:t>
            </a:r>
            <a:r>
              <a:rPr lang="zh-CN" altLang="zh-CN" sz="2800" kern="100" dirty="0">
                <a:solidFill>
                  <a:srgbClr val="00B0F0"/>
                </a:solidFill>
                <a:latin typeface="Times New Roman"/>
                <a:ea typeface="微软雅黑"/>
                <a:cs typeface="Times New Roman"/>
              </a:rPr>
              <a:t>酝酿</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23)</a:t>
            </a:r>
            <a:r>
              <a:rPr lang="zh-CN" altLang="zh-CN" sz="2800" kern="100" dirty="0">
                <a:solidFill>
                  <a:srgbClr val="404040"/>
                </a:solidFill>
                <a:latin typeface="Times New Roman"/>
                <a:ea typeface="微软雅黑"/>
                <a:cs typeface="Times New Roman"/>
              </a:rPr>
              <a:t>充</a:t>
            </a:r>
            <a:r>
              <a:rPr lang="zh-CN" altLang="zh-CN" sz="2800" kern="100" dirty="0">
                <a:solidFill>
                  <a:srgbClr val="00B0F0"/>
                </a:solidFill>
                <a:latin typeface="Times New Roman"/>
                <a:ea typeface="微软雅黑"/>
                <a:cs typeface="Times New Roman"/>
              </a:rPr>
              <a:t>沛</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	(24)</a:t>
            </a:r>
            <a:r>
              <a:rPr lang="zh-CN" altLang="zh-CN" sz="2800" kern="100" dirty="0">
                <a:solidFill>
                  <a:srgbClr val="00B0F0"/>
                </a:solidFill>
                <a:latin typeface="Times New Roman"/>
                <a:ea typeface="微软雅黑"/>
                <a:cs typeface="Times New Roman"/>
              </a:rPr>
              <a:t>钥匙</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solidFill>
                <a:prstClr val="black"/>
              </a:solidFill>
              <a:latin typeface="宋体"/>
              <a:cs typeface="Courier New"/>
            </a:endParaRPr>
          </a:p>
          <a:p>
            <a:pPr lvl="0" algn="just">
              <a:lnSpc>
                <a:spcPct val="200000"/>
              </a:lnSpc>
            </a:pPr>
            <a:r>
              <a:rPr lang="en-US" altLang="zh-CN" sz="2800" kern="100" dirty="0">
                <a:solidFill>
                  <a:srgbClr val="404040"/>
                </a:solidFill>
                <a:latin typeface="Times New Roman"/>
                <a:ea typeface="微软雅黑"/>
                <a:cs typeface="Courier New"/>
              </a:rPr>
              <a:t>(25)</a:t>
            </a:r>
            <a:r>
              <a:rPr lang="zh-CN" altLang="zh-CN" sz="2800" kern="100" dirty="0">
                <a:solidFill>
                  <a:srgbClr val="404040"/>
                </a:solidFill>
                <a:latin typeface="Times New Roman"/>
                <a:ea typeface="微软雅黑"/>
                <a:cs typeface="Times New Roman"/>
              </a:rPr>
              <a:t>一</a:t>
            </a:r>
            <a:r>
              <a:rPr lang="zh-CN" altLang="zh-CN" sz="2800" kern="100" dirty="0">
                <a:solidFill>
                  <a:srgbClr val="00B0F0"/>
                </a:solidFill>
                <a:latin typeface="Times New Roman"/>
                <a:ea typeface="微软雅黑"/>
                <a:cs typeface="Times New Roman"/>
              </a:rPr>
              <a:t>模</a:t>
            </a:r>
            <a:r>
              <a:rPr lang="zh-CN" altLang="zh-CN" sz="2800" kern="100" dirty="0">
                <a:solidFill>
                  <a:srgbClr val="404040"/>
                </a:solidFill>
                <a:latin typeface="Times New Roman"/>
                <a:ea typeface="微软雅黑"/>
                <a:cs typeface="Times New Roman"/>
              </a:rPr>
              <a:t>一样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(26)</a:t>
            </a:r>
            <a:r>
              <a:rPr lang="zh-CN" altLang="zh-CN" sz="2800" kern="100" dirty="0">
                <a:solidFill>
                  <a:srgbClr val="00B0F0"/>
                </a:solidFill>
                <a:latin typeface="Times New Roman"/>
                <a:ea typeface="微软雅黑"/>
                <a:cs typeface="Times New Roman"/>
              </a:rPr>
              <a:t>炯</a:t>
            </a:r>
            <a:r>
              <a:rPr lang="zh-CN" altLang="zh-CN" sz="2800" kern="100" dirty="0">
                <a:solidFill>
                  <a:srgbClr val="404040"/>
                </a:solidFill>
                <a:latin typeface="Times New Roman"/>
                <a:ea typeface="微软雅黑"/>
                <a:cs typeface="Times New Roman"/>
              </a:rPr>
              <a:t>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p:txBody>
      </p:sp>
      <p:sp>
        <p:nvSpPr>
          <p:cNvPr id="3" name="TextBox 2"/>
          <p:cNvSpPr txBox="1"/>
          <p:nvPr/>
        </p:nvSpPr>
        <p:spPr>
          <a:xfrm>
            <a:off x="1920916" y="765498"/>
            <a:ext cx="717456"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dàn</a:t>
            </a:r>
            <a:endParaRPr lang="zh-CN" altLang="zh-CN" sz="1050" kern="100" dirty="0">
              <a:effectLst/>
              <a:latin typeface="宋体"/>
              <a:cs typeface="Courier New"/>
            </a:endParaRPr>
          </a:p>
        </p:txBody>
      </p:sp>
      <p:sp>
        <p:nvSpPr>
          <p:cNvPr id="5" name="TextBox 4"/>
          <p:cNvSpPr txBox="1"/>
          <p:nvPr/>
        </p:nvSpPr>
        <p:spPr>
          <a:xfrm>
            <a:off x="5565387" y="837506"/>
            <a:ext cx="1537931" cy="820739"/>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fěi</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bànɡ</a:t>
            </a:r>
            <a:endParaRPr lang="zh-CN" altLang="zh-CN" sz="1050" kern="100" dirty="0">
              <a:effectLst/>
              <a:latin typeface="宋体"/>
              <a:cs typeface="Courier New"/>
            </a:endParaRPr>
          </a:p>
        </p:txBody>
      </p:sp>
      <p:sp>
        <p:nvSpPr>
          <p:cNvPr id="6" name="TextBox 5"/>
          <p:cNvSpPr txBox="1"/>
          <p:nvPr/>
        </p:nvSpPr>
        <p:spPr>
          <a:xfrm>
            <a:off x="9338190" y="837506"/>
            <a:ext cx="717456"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tuí</a:t>
            </a:r>
            <a:endParaRPr lang="zh-CN" altLang="zh-CN" sz="1050" kern="100" dirty="0">
              <a:effectLst/>
              <a:latin typeface="宋体"/>
              <a:cs typeface="Courier New"/>
            </a:endParaRPr>
          </a:p>
        </p:txBody>
      </p:sp>
      <p:sp>
        <p:nvSpPr>
          <p:cNvPr id="7" name="TextBox 6"/>
          <p:cNvSpPr txBox="1"/>
          <p:nvPr/>
        </p:nvSpPr>
        <p:spPr>
          <a:xfrm>
            <a:off x="1914716" y="1686069"/>
            <a:ext cx="86812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bìnɡ</a:t>
            </a:r>
            <a:endParaRPr lang="zh-CN" altLang="zh-CN" sz="1050" kern="100" dirty="0">
              <a:effectLst/>
              <a:latin typeface="宋体"/>
              <a:cs typeface="Courier New"/>
            </a:endParaRPr>
          </a:p>
        </p:txBody>
      </p:sp>
      <p:sp>
        <p:nvSpPr>
          <p:cNvPr id="8" name="TextBox 7"/>
          <p:cNvSpPr txBox="1"/>
          <p:nvPr/>
        </p:nvSpPr>
        <p:spPr>
          <a:xfrm>
            <a:off x="5505009" y="1700202"/>
            <a:ext cx="105042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miǎn</a:t>
            </a:r>
            <a:endParaRPr lang="zh-CN" altLang="zh-CN" sz="1050" kern="100" dirty="0">
              <a:effectLst/>
              <a:latin typeface="宋体"/>
              <a:cs typeface="Courier New"/>
            </a:endParaRPr>
          </a:p>
        </p:txBody>
      </p:sp>
      <p:sp>
        <p:nvSpPr>
          <p:cNvPr id="9" name="TextBox 8"/>
          <p:cNvSpPr txBox="1"/>
          <p:nvPr/>
        </p:nvSpPr>
        <p:spPr>
          <a:xfrm>
            <a:off x="9191550" y="1677052"/>
            <a:ext cx="105042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mèn</a:t>
            </a:r>
            <a:endParaRPr lang="zh-CN" altLang="zh-CN" sz="1050" kern="100" dirty="0">
              <a:effectLst/>
              <a:latin typeface="宋体"/>
              <a:cs typeface="Courier New"/>
            </a:endParaRPr>
          </a:p>
        </p:txBody>
      </p:sp>
      <p:sp>
        <p:nvSpPr>
          <p:cNvPr id="10" name="TextBox 9"/>
          <p:cNvSpPr txBox="1"/>
          <p:nvPr/>
        </p:nvSpPr>
        <p:spPr>
          <a:xfrm>
            <a:off x="1841702" y="2536032"/>
            <a:ext cx="105042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chén</a:t>
            </a:r>
            <a:endParaRPr lang="zh-CN" altLang="zh-CN" sz="1050" kern="100" dirty="0">
              <a:effectLst/>
              <a:latin typeface="宋体"/>
              <a:cs typeface="Courier New"/>
            </a:endParaRPr>
          </a:p>
        </p:txBody>
      </p:sp>
      <p:sp>
        <p:nvSpPr>
          <p:cNvPr id="11" name="TextBox 10"/>
          <p:cNvSpPr txBox="1"/>
          <p:nvPr/>
        </p:nvSpPr>
        <p:spPr>
          <a:xfrm>
            <a:off x="5553867" y="2547607"/>
            <a:ext cx="105042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yòu</a:t>
            </a:r>
            <a:endParaRPr lang="zh-CN" altLang="zh-CN" sz="1050" kern="100" dirty="0">
              <a:effectLst/>
              <a:latin typeface="宋体"/>
              <a:cs typeface="Courier New"/>
            </a:endParaRPr>
          </a:p>
        </p:txBody>
      </p:sp>
      <p:sp>
        <p:nvSpPr>
          <p:cNvPr id="12" name="TextBox 11"/>
          <p:cNvSpPr txBox="1"/>
          <p:nvPr/>
        </p:nvSpPr>
        <p:spPr>
          <a:xfrm>
            <a:off x="9331405" y="2565698"/>
            <a:ext cx="652233"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sù</a:t>
            </a:r>
            <a:endParaRPr lang="zh-CN" altLang="zh-CN" sz="1050" kern="100" dirty="0">
              <a:effectLst/>
              <a:latin typeface="宋体"/>
              <a:cs typeface="Courier New"/>
            </a:endParaRPr>
          </a:p>
        </p:txBody>
      </p:sp>
      <p:sp>
        <p:nvSpPr>
          <p:cNvPr id="13" name="TextBox 12"/>
          <p:cNvSpPr txBox="1"/>
          <p:nvPr/>
        </p:nvSpPr>
        <p:spPr>
          <a:xfrm>
            <a:off x="1825327" y="3406644"/>
            <a:ext cx="1691724" cy="67829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yùn</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niànɡ</a:t>
            </a:r>
            <a:endParaRPr lang="zh-CN" altLang="zh-CN" sz="1050" kern="100" dirty="0">
              <a:effectLst/>
              <a:latin typeface="宋体"/>
              <a:cs typeface="Courier New"/>
            </a:endParaRPr>
          </a:p>
        </p:txBody>
      </p:sp>
      <p:sp>
        <p:nvSpPr>
          <p:cNvPr id="14" name="TextBox 13"/>
          <p:cNvSpPr txBox="1"/>
          <p:nvPr/>
        </p:nvSpPr>
        <p:spPr>
          <a:xfrm>
            <a:off x="5663158" y="3428394"/>
            <a:ext cx="86812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pèi</a:t>
            </a:r>
            <a:endParaRPr lang="zh-CN" altLang="zh-CN" sz="1050" kern="100" dirty="0">
              <a:effectLst/>
              <a:latin typeface="宋体"/>
              <a:cs typeface="Courier New"/>
            </a:endParaRPr>
          </a:p>
        </p:txBody>
      </p:sp>
      <p:sp>
        <p:nvSpPr>
          <p:cNvPr id="15" name="TextBox 14"/>
          <p:cNvSpPr txBox="1"/>
          <p:nvPr/>
        </p:nvSpPr>
        <p:spPr>
          <a:xfrm>
            <a:off x="9212142" y="3425809"/>
            <a:ext cx="139811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yào</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shi</a:t>
            </a:r>
            <a:endParaRPr lang="zh-CN" altLang="zh-CN" sz="1050" kern="100" dirty="0">
              <a:effectLst/>
              <a:latin typeface="宋体"/>
              <a:cs typeface="Courier New"/>
            </a:endParaRPr>
          </a:p>
        </p:txBody>
      </p:sp>
      <p:sp>
        <p:nvSpPr>
          <p:cNvPr id="16" name="TextBox 15"/>
          <p:cNvSpPr txBox="1"/>
          <p:nvPr/>
        </p:nvSpPr>
        <p:spPr>
          <a:xfrm>
            <a:off x="2690566" y="4257765"/>
            <a:ext cx="78920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mú</a:t>
            </a:r>
            <a:endParaRPr lang="zh-CN" altLang="zh-CN" sz="1050" kern="100" dirty="0">
              <a:effectLst/>
              <a:latin typeface="宋体"/>
              <a:cs typeface="Courier New"/>
            </a:endParaRPr>
          </a:p>
        </p:txBody>
      </p:sp>
      <p:sp>
        <p:nvSpPr>
          <p:cNvPr id="17" name="TextBox 16"/>
          <p:cNvSpPr txBox="1"/>
          <p:nvPr/>
        </p:nvSpPr>
        <p:spPr>
          <a:xfrm>
            <a:off x="5495992" y="4243632"/>
            <a:ext cx="105042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jiǒnɡ</a:t>
            </a:r>
            <a:endParaRPr lang="zh-CN" altLang="zh-CN" sz="1050" kern="100" dirty="0">
              <a:effectLst/>
              <a:latin typeface="宋体"/>
              <a:cs typeface="Courier New"/>
            </a:endParaRPr>
          </a:p>
        </p:txBody>
      </p:sp>
    </p:spTree>
    <p:extLst>
      <p:ext uri="{BB962C8B-B14F-4D97-AF65-F5344CB8AC3E}">
        <p14:creationId xmlns:p14="http://schemas.microsoft.com/office/powerpoint/2010/main" val="302447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blinds(horizontal)">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P spid="11" grpId="0"/>
      <p:bldP spid="12" grpId="0"/>
      <p:bldP spid="13" grpId="0"/>
      <p:bldP spid="14" grpId="0"/>
      <p:bldP spid="15" grpId="0"/>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028" y="261442"/>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辨形组词</a:t>
            </a:r>
            <a:endParaRPr lang="zh-CN" altLang="zh-CN" sz="1050" kern="100" dirty="0">
              <a:effectLst/>
              <a:latin typeface="宋体"/>
              <a:cs typeface="Courier New"/>
            </a:endParaRPr>
          </a:p>
        </p:txBody>
      </p:sp>
      <p:sp>
        <p:nvSpPr>
          <p:cNvPr id="16" name="TextBox 15"/>
          <p:cNvSpPr txBox="1"/>
          <p:nvPr/>
        </p:nvSpPr>
        <p:spPr>
          <a:xfrm>
            <a:off x="318036" y="1690554"/>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(1)</a:t>
            </a:r>
            <a:endParaRPr lang="zh-CN" altLang="zh-CN" sz="1050" kern="100" dirty="0">
              <a:effectLst/>
              <a:latin typeface="宋体"/>
              <a:cs typeface="Courier New"/>
            </a:endParaRPr>
          </a:p>
        </p:txBody>
      </p:sp>
      <p:sp>
        <p:nvSpPr>
          <p:cNvPr id="17" name="TextBox 16"/>
          <p:cNvSpPr txBox="1"/>
          <p:nvPr/>
        </p:nvSpPr>
        <p:spPr>
          <a:xfrm>
            <a:off x="1079644" y="1261495"/>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籍</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藉</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18" name="左大括号 17"/>
          <p:cNvSpPr/>
          <p:nvPr/>
        </p:nvSpPr>
        <p:spPr>
          <a:xfrm>
            <a:off x="914420" y="1474003"/>
            <a:ext cx="165490" cy="10133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7156385" y="1704767"/>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(2)</a:t>
            </a:r>
            <a:endParaRPr lang="zh-CN" altLang="zh-CN" sz="1050" kern="100" dirty="0">
              <a:effectLst/>
              <a:latin typeface="宋体"/>
              <a:cs typeface="Courier New"/>
            </a:endParaRPr>
          </a:p>
        </p:txBody>
      </p:sp>
      <p:sp>
        <p:nvSpPr>
          <p:cNvPr id="20" name="TextBox 19"/>
          <p:cNvSpPr txBox="1"/>
          <p:nvPr/>
        </p:nvSpPr>
        <p:spPr>
          <a:xfrm>
            <a:off x="7917993" y="1333503"/>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辩</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辨</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1" name="左大括号 20"/>
          <p:cNvSpPr/>
          <p:nvPr/>
        </p:nvSpPr>
        <p:spPr>
          <a:xfrm>
            <a:off x="7752769" y="1557586"/>
            <a:ext cx="165490" cy="9211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318036" y="3118612"/>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(3)</a:t>
            </a:r>
            <a:endParaRPr lang="zh-CN" altLang="zh-CN" sz="1050" kern="100" dirty="0">
              <a:effectLst/>
              <a:latin typeface="宋体"/>
              <a:cs typeface="Courier New"/>
            </a:endParaRPr>
          </a:p>
        </p:txBody>
      </p:sp>
      <p:sp>
        <p:nvSpPr>
          <p:cNvPr id="23" name="TextBox 22"/>
          <p:cNvSpPr txBox="1"/>
          <p:nvPr/>
        </p:nvSpPr>
        <p:spPr>
          <a:xfrm>
            <a:off x="1099964" y="2845671"/>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即</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既</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4" name="左大括号 23"/>
          <p:cNvSpPr/>
          <p:nvPr/>
        </p:nvSpPr>
        <p:spPr>
          <a:xfrm>
            <a:off x="934740" y="3100950"/>
            <a:ext cx="165490" cy="8978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7014780" y="3077452"/>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(4)</a:t>
            </a:r>
            <a:endParaRPr lang="zh-CN" altLang="zh-CN" sz="1050" kern="100" dirty="0">
              <a:effectLst/>
              <a:latin typeface="宋体"/>
              <a:cs typeface="Courier New"/>
            </a:endParaRPr>
          </a:p>
        </p:txBody>
      </p:sp>
      <p:sp>
        <p:nvSpPr>
          <p:cNvPr id="26" name="TextBox 25"/>
          <p:cNvSpPr txBox="1"/>
          <p:nvPr/>
        </p:nvSpPr>
        <p:spPr>
          <a:xfrm>
            <a:off x="7776388" y="2773663"/>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迄</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讫</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7" name="左大括号 26"/>
          <p:cNvSpPr/>
          <p:nvPr/>
        </p:nvSpPr>
        <p:spPr>
          <a:xfrm>
            <a:off x="7611164" y="2917671"/>
            <a:ext cx="165490" cy="11146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1836007" y="1259754"/>
            <a:ext cx="1178694"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国籍</a:t>
            </a:r>
            <a:endParaRPr lang="zh-CN" altLang="zh-CN" sz="1050" kern="100" dirty="0">
              <a:effectLst/>
              <a:latin typeface="宋体"/>
              <a:cs typeface="Courier New"/>
            </a:endParaRPr>
          </a:p>
        </p:txBody>
      </p:sp>
      <p:sp>
        <p:nvSpPr>
          <p:cNvPr id="29" name="TextBox 28"/>
          <p:cNvSpPr txBox="1"/>
          <p:nvPr/>
        </p:nvSpPr>
        <p:spPr>
          <a:xfrm>
            <a:off x="1847406" y="1917626"/>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慰藉</a:t>
            </a:r>
            <a:endParaRPr lang="zh-CN" altLang="zh-CN" sz="1050" kern="100" dirty="0">
              <a:effectLst/>
              <a:latin typeface="宋体"/>
              <a:cs typeface="Courier New"/>
            </a:endParaRPr>
          </a:p>
        </p:txBody>
      </p:sp>
      <p:sp>
        <p:nvSpPr>
          <p:cNvPr id="31" name="TextBox 30"/>
          <p:cNvSpPr txBox="1"/>
          <p:nvPr/>
        </p:nvSpPr>
        <p:spPr>
          <a:xfrm>
            <a:off x="8732811" y="1331762"/>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辩论</a:t>
            </a:r>
            <a:endParaRPr lang="zh-CN" altLang="zh-CN" sz="1050" kern="100" dirty="0">
              <a:effectLst/>
              <a:latin typeface="宋体"/>
              <a:cs typeface="Courier New"/>
            </a:endParaRPr>
          </a:p>
        </p:txBody>
      </p:sp>
      <p:sp>
        <p:nvSpPr>
          <p:cNvPr id="32" name="TextBox 31"/>
          <p:cNvSpPr txBox="1"/>
          <p:nvPr/>
        </p:nvSpPr>
        <p:spPr>
          <a:xfrm>
            <a:off x="8660804" y="2051842"/>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辨别</a:t>
            </a:r>
            <a:endParaRPr lang="zh-CN" altLang="zh-CN" sz="1050" kern="100" dirty="0">
              <a:effectLst/>
              <a:latin typeface="宋体"/>
              <a:cs typeface="Courier New"/>
            </a:endParaRPr>
          </a:p>
        </p:txBody>
      </p:sp>
      <p:sp>
        <p:nvSpPr>
          <p:cNvPr id="34" name="TextBox 33"/>
          <p:cNvSpPr txBox="1"/>
          <p:nvPr/>
        </p:nvSpPr>
        <p:spPr>
          <a:xfrm>
            <a:off x="1847055" y="2843930"/>
            <a:ext cx="1178694"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立即</a:t>
            </a:r>
            <a:endParaRPr lang="zh-CN" altLang="zh-CN" sz="1050" kern="100" dirty="0">
              <a:effectLst/>
              <a:latin typeface="宋体"/>
              <a:cs typeface="Courier New"/>
            </a:endParaRPr>
          </a:p>
        </p:txBody>
      </p:sp>
      <p:sp>
        <p:nvSpPr>
          <p:cNvPr id="35" name="TextBox 34"/>
          <p:cNvSpPr txBox="1"/>
          <p:nvPr/>
        </p:nvSpPr>
        <p:spPr>
          <a:xfrm>
            <a:off x="1846734" y="3552620"/>
            <a:ext cx="1060930"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既然</a:t>
            </a:r>
            <a:endParaRPr lang="zh-CN" altLang="zh-CN" sz="1050" kern="100" dirty="0">
              <a:effectLst/>
              <a:latin typeface="宋体"/>
              <a:cs typeface="Courier New"/>
            </a:endParaRPr>
          </a:p>
        </p:txBody>
      </p:sp>
      <p:sp>
        <p:nvSpPr>
          <p:cNvPr id="38" name="TextBox 37"/>
          <p:cNvSpPr txBox="1"/>
          <p:nvPr/>
        </p:nvSpPr>
        <p:spPr>
          <a:xfrm>
            <a:off x="8529359" y="2781722"/>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迄今</a:t>
            </a:r>
            <a:endParaRPr lang="zh-CN" altLang="zh-CN" sz="1050" kern="100" dirty="0">
              <a:effectLst/>
              <a:latin typeface="宋体"/>
              <a:cs typeface="Courier New"/>
            </a:endParaRPr>
          </a:p>
        </p:txBody>
      </p:sp>
      <p:sp>
        <p:nvSpPr>
          <p:cNvPr id="39" name="TextBox 38"/>
          <p:cNvSpPr txBox="1"/>
          <p:nvPr/>
        </p:nvSpPr>
        <p:spPr>
          <a:xfrm>
            <a:off x="8563344" y="3492002"/>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言讫</a:t>
            </a:r>
            <a:endParaRPr lang="zh-CN" altLang="zh-CN" sz="1050" kern="100" dirty="0">
              <a:effectLst/>
              <a:latin typeface="宋体"/>
              <a:cs typeface="Courier New"/>
            </a:endParaRPr>
          </a:p>
        </p:txBody>
      </p:sp>
      <p:sp>
        <p:nvSpPr>
          <p:cNvPr id="40" name="TextBox 39"/>
          <p:cNvSpPr txBox="1"/>
          <p:nvPr/>
        </p:nvSpPr>
        <p:spPr>
          <a:xfrm>
            <a:off x="318036" y="4871729"/>
            <a:ext cx="885570" cy="657872"/>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rPr>
              <a:t>(5)</a:t>
            </a:r>
            <a:endParaRPr lang="zh-CN" altLang="zh-CN" sz="1050" kern="100" dirty="0">
              <a:effectLst/>
              <a:latin typeface="宋体"/>
              <a:cs typeface="Courier New"/>
            </a:endParaRPr>
          </a:p>
        </p:txBody>
      </p:sp>
      <p:sp>
        <p:nvSpPr>
          <p:cNvPr id="41" name="TextBox 40"/>
          <p:cNvSpPr txBox="1"/>
          <p:nvPr/>
        </p:nvSpPr>
        <p:spPr>
          <a:xfrm>
            <a:off x="1099964" y="4221882"/>
            <a:ext cx="3057227" cy="195053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赢</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羸</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嬴</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42" name="左大括号 41"/>
          <p:cNvSpPr/>
          <p:nvPr/>
        </p:nvSpPr>
        <p:spPr>
          <a:xfrm>
            <a:off x="934740" y="4561532"/>
            <a:ext cx="165490" cy="147508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TextBox 42"/>
          <p:cNvSpPr txBox="1"/>
          <p:nvPr/>
        </p:nvSpPr>
        <p:spPr>
          <a:xfrm>
            <a:off x="7014780" y="4785588"/>
            <a:ext cx="885570" cy="657872"/>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rPr>
              <a:t>(6)</a:t>
            </a:r>
            <a:endParaRPr lang="zh-CN" altLang="zh-CN" sz="1050" kern="100" dirty="0">
              <a:effectLst/>
              <a:latin typeface="宋体"/>
              <a:cs typeface="Courier New"/>
            </a:endParaRPr>
          </a:p>
        </p:txBody>
      </p:sp>
      <p:sp>
        <p:nvSpPr>
          <p:cNvPr id="44" name="TextBox 43"/>
          <p:cNvSpPr txBox="1"/>
          <p:nvPr/>
        </p:nvSpPr>
        <p:spPr>
          <a:xfrm>
            <a:off x="7776388" y="4149874"/>
            <a:ext cx="3057227" cy="195053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缉</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揖</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辑</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45" name="左大括号 44"/>
          <p:cNvSpPr/>
          <p:nvPr/>
        </p:nvSpPr>
        <p:spPr>
          <a:xfrm>
            <a:off x="7611164" y="4501959"/>
            <a:ext cx="165490" cy="140348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TextBox 45"/>
          <p:cNvSpPr txBox="1"/>
          <p:nvPr/>
        </p:nvSpPr>
        <p:spPr>
          <a:xfrm>
            <a:off x="1788121" y="4221882"/>
            <a:ext cx="1296563"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赢利</a:t>
            </a:r>
            <a:endParaRPr lang="zh-CN" altLang="zh-CN" sz="1050" kern="100" dirty="0">
              <a:effectLst/>
              <a:latin typeface="宋体"/>
              <a:cs typeface="Courier New"/>
            </a:endParaRPr>
          </a:p>
        </p:txBody>
      </p:sp>
      <p:sp>
        <p:nvSpPr>
          <p:cNvPr id="47" name="TextBox 46"/>
          <p:cNvSpPr txBox="1"/>
          <p:nvPr/>
        </p:nvSpPr>
        <p:spPr>
          <a:xfrm>
            <a:off x="1843460" y="4918812"/>
            <a:ext cx="1167023"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羸弱</a:t>
            </a:r>
            <a:endParaRPr lang="zh-CN" altLang="zh-CN" sz="1050" kern="100" dirty="0">
              <a:effectLst/>
              <a:latin typeface="宋体"/>
              <a:cs typeface="Courier New"/>
            </a:endParaRPr>
          </a:p>
        </p:txBody>
      </p:sp>
      <p:sp>
        <p:nvSpPr>
          <p:cNvPr id="48" name="TextBox 47"/>
          <p:cNvSpPr txBox="1"/>
          <p:nvPr/>
        </p:nvSpPr>
        <p:spPr>
          <a:xfrm>
            <a:off x="8529359" y="4138299"/>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缉捕</a:t>
            </a:r>
            <a:endParaRPr lang="zh-CN" altLang="zh-CN" sz="1050" kern="100" dirty="0">
              <a:effectLst/>
              <a:latin typeface="宋体"/>
              <a:cs typeface="Courier New"/>
            </a:endParaRPr>
          </a:p>
        </p:txBody>
      </p:sp>
      <p:sp>
        <p:nvSpPr>
          <p:cNvPr id="49" name="TextBox 48"/>
          <p:cNvSpPr txBox="1"/>
          <p:nvPr/>
        </p:nvSpPr>
        <p:spPr>
          <a:xfrm>
            <a:off x="8563344" y="4860154"/>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作揖</a:t>
            </a:r>
            <a:endParaRPr lang="zh-CN" altLang="zh-CN" sz="1050" kern="100" dirty="0">
              <a:effectLst/>
              <a:latin typeface="宋体"/>
              <a:cs typeface="Courier New"/>
            </a:endParaRPr>
          </a:p>
        </p:txBody>
      </p:sp>
      <p:sp>
        <p:nvSpPr>
          <p:cNvPr id="50" name="TextBox 49"/>
          <p:cNvSpPr txBox="1"/>
          <p:nvPr/>
        </p:nvSpPr>
        <p:spPr>
          <a:xfrm>
            <a:off x="1797876" y="5518026"/>
            <a:ext cx="1167023"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嬴政</a:t>
            </a:r>
            <a:endParaRPr lang="zh-CN" altLang="zh-CN" sz="1050" kern="100" dirty="0">
              <a:effectLst/>
              <a:latin typeface="宋体"/>
              <a:cs typeface="Courier New"/>
            </a:endParaRPr>
          </a:p>
        </p:txBody>
      </p:sp>
      <p:sp>
        <p:nvSpPr>
          <p:cNvPr id="51" name="TextBox 50"/>
          <p:cNvSpPr txBox="1"/>
          <p:nvPr/>
        </p:nvSpPr>
        <p:spPr>
          <a:xfrm>
            <a:off x="8540920" y="5459368"/>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编辑</a:t>
            </a:r>
            <a:endParaRPr lang="zh-CN" altLang="zh-CN" sz="1050" kern="100" dirty="0">
              <a:effectLst/>
              <a:latin typeface="宋体"/>
              <a:cs typeface="Courier New"/>
            </a:endParaRPr>
          </a:p>
        </p:txBody>
      </p:sp>
    </p:spTree>
    <p:extLst>
      <p:ext uri="{BB962C8B-B14F-4D97-AF65-F5344CB8AC3E}">
        <p14:creationId xmlns:p14="http://schemas.microsoft.com/office/powerpoint/2010/main" val="119415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linds(horizontal)">
                                      <p:cBhvr>
                                        <p:cTn id="15" dur="500"/>
                                        <p:tgtEl>
                                          <p:spTgt spid="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linds(horizontal)">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linds(horizontal)">
                                      <p:cBhvr>
                                        <p:cTn id="23" dur="500"/>
                                        <p:tgtEl>
                                          <p:spTgt spid="3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blinds(horizontal)">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linds(horizontal)">
                                      <p:cBhvr>
                                        <p:cTn id="31" dur="500"/>
                                        <p:tgtEl>
                                          <p:spTgt spid="3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blinds(horizontal)">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blinds(horizontal)">
                                      <p:cBhvr>
                                        <p:cTn id="39" dur="500"/>
                                        <p:tgtEl>
                                          <p:spTgt spid="4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blinds(horizontal)">
                                      <p:cBhvr>
                                        <p:cTn id="42" dur="500"/>
                                        <p:tgtEl>
                                          <p:spTgt spid="5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blinds(horizontal)">
                                      <p:cBhvr>
                                        <p:cTn id="45" dur="500"/>
                                        <p:tgtEl>
                                          <p:spTgt spid="4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blinds(horizontal)">
                                      <p:cBhvr>
                                        <p:cTn id="50" dur="500"/>
                                        <p:tgtEl>
                                          <p:spTgt spid="48"/>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blinds(horizontal)">
                                      <p:cBhvr>
                                        <p:cTn id="53" dur="500"/>
                                        <p:tgtEl>
                                          <p:spTgt spid="49"/>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blinds(horizontal)">
                                      <p:cBhvr>
                                        <p:cTn id="5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1" grpId="0"/>
      <p:bldP spid="32" grpId="0"/>
      <p:bldP spid="34" grpId="0"/>
      <p:bldP spid="35" grpId="0"/>
      <p:bldP spid="38" grpId="0"/>
      <p:bldP spid="39" grpId="0"/>
      <p:bldP spid="46" grpId="0"/>
      <p:bldP spid="47" grpId="0"/>
      <p:bldP spid="48" grpId="0"/>
      <p:bldP spid="49" grpId="0"/>
      <p:bldP spid="50" grpId="0"/>
      <p:bldP spid="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10173"/>
            <a:ext cx="11609818" cy="647484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近义词辨析</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必需</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必须</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两者都有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一定要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必需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是动词，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一定要有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，可作谓语，多作定语；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必须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是副词，用在动词之前，表示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一定要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，作状语，后面可以跟动词或动词性短语、形容词，也可以位于主语前面。</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生活</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的物质财富的生产，因而也就是某个民族当时所达到的经济发展阶段，构成该民族历史发展的基础和起点。</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坚持以人为本，始终把最广大人民的根本利益作为党和国家一切工作的出发点和落脚点，不断满足人民日益增长的物质文化需要，做到发展为了人民、发展依靠人民、发展成果由人民共享。</a:t>
            </a:r>
            <a:endParaRPr lang="zh-CN" altLang="zh-CN" sz="1050" kern="100" dirty="0">
              <a:effectLst/>
              <a:latin typeface="宋体"/>
              <a:cs typeface="Courier New"/>
            </a:endParaRPr>
          </a:p>
        </p:txBody>
      </p:sp>
      <p:sp>
        <p:nvSpPr>
          <p:cNvPr id="3" name="TextBox 2"/>
          <p:cNvSpPr txBox="1"/>
          <p:nvPr/>
        </p:nvSpPr>
        <p:spPr>
          <a:xfrm>
            <a:off x="2816823" y="3059954"/>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必需</a:t>
            </a:r>
            <a:endParaRPr lang="zh-CN" altLang="zh-CN" sz="1050" kern="100" dirty="0">
              <a:effectLst/>
              <a:latin typeface="宋体"/>
              <a:cs typeface="Courier New"/>
            </a:endParaRPr>
          </a:p>
        </p:txBody>
      </p:sp>
      <p:sp>
        <p:nvSpPr>
          <p:cNvPr id="5" name="TextBox 4"/>
          <p:cNvSpPr txBox="1"/>
          <p:nvPr/>
        </p:nvSpPr>
        <p:spPr>
          <a:xfrm>
            <a:off x="982638" y="4356098"/>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必须</a:t>
            </a:r>
            <a:endParaRPr lang="zh-CN" altLang="zh-CN" sz="1050" kern="100" dirty="0">
              <a:effectLst/>
              <a:latin typeface="宋体"/>
              <a:cs typeface="Courier New"/>
            </a:endParaRPr>
          </a:p>
        </p:txBody>
      </p:sp>
    </p:spTree>
    <p:extLst>
      <p:ext uri="{BB962C8B-B14F-4D97-AF65-F5344CB8AC3E}">
        <p14:creationId xmlns:p14="http://schemas.microsoft.com/office/powerpoint/2010/main" val="165705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981522"/>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简洁</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简捷</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简洁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说话、行文等</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简明扼要，没有多余的内容。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简捷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指直截了当或简便快捷。</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室内墙面、地面、顶棚以及家具陈设乃至灯具器皿等均以</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的造型、纯洁的质地、精细的工艺为其特征。</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智能红外线手机，线路</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明快，能很方便地利用程序来解决抗干扰问题，若改变负载，可实现其他控制。</a:t>
            </a:r>
            <a:endParaRPr lang="zh-CN" altLang="zh-CN" sz="1050" kern="100" dirty="0">
              <a:effectLst/>
              <a:latin typeface="宋体"/>
              <a:cs typeface="Courier New"/>
            </a:endParaRPr>
          </a:p>
        </p:txBody>
      </p:sp>
      <p:sp>
        <p:nvSpPr>
          <p:cNvPr id="3" name="TextBox 2"/>
          <p:cNvSpPr txBox="1"/>
          <p:nvPr/>
        </p:nvSpPr>
        <p:spPr>
          <a:xfrm>
            <a:off x="694606" y="3492002"/>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简洁</a:t>
            </a:r>
            <a:endParaRPr lang="zh-CN" altLang="zh-CN" sz="1050" kern="100" dirty="0">
              <a:effectLst/>
              <a:latin typeface="宋体"/>
              <a:cs typeface="Courier New"/>
            </a:endParaRPr>
          </a:p>
        </p:txBody>
      </p:sp>
      <p:sp>
        <p:nvSpPr>
          <p:cNvPr id="5" name="TextBox 4"/>
          <p:cNvSpPr txBox="1"/>
          <p:nvPr/>
        </p:nvSpPr>
        <p:spPr>
          <a:xfrm>
            <a:off x="4640173" y="4140074"/>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简捷</a:t>
            </a:r>
            <a:endParaRPr lang="zh-CN" altLang="zh-CN" sz="1050" kern="100" dirty="0">
              <a:effectLst/>
              <a:latin typeface="宋体"/>
              <a:cs typeface="Courier New"/>
            </a:endParaRPr>
          </a:p>
        </p:txBody>
      </p:sp>
    </p:spTree>
    <p:extLst>
      <p:ext uri="{BB962C8B-B14F-4D97-AF65-F5344CB8AC3E}">
        <p14:creationId xmlns:p14="http://schemas.microsoft.com/office/powerpoint/2010/main" val="420451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511" y="1196452"/>
            <a:ext cx="11494869" cy="388952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流传</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留传</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流传</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指传下来或传播开。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留传</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指遗留下来传给后代。</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近来，网上悄然</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着一份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婴语单词表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，将这些常常让年轻父母手足无措的情况开列出来，并进行一一阐释，受到年轻父母的热捧。</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品评是一门科学，也是古代</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下来的传统技艺。</a:t>
            </a:r>
            <a:endParaRPr lang="zh-CN" altLang="zh-CN" sz="1050" kern="100" dirty="0">
              <a:effectLst/>
              <a:latin typeface="宋体"/>
              <a:cs typeface="Courier New"/>
            </a:endParaRPr>
          </a:p>
        </p:txBody>
      </p:sp>
      <p:sp>
        <p:nvSpPr>
          <p:cNvPr id="3" name="TextBox 2"/>
          <p:cNvSpPr txBox="1"/>
          <p:nvPr/>
        </p:nvSpPr>
        <p:spPr>
          <a:xfrm>
            <a:off x="4833047" y="2472315"/>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流传</a:t>
            </a:r>
            <a:endParaRPr lang="zh-CN" altLang="zh-CN" sz="1050" kern="100" dirty="0">
              <a:effectLst/>
              <a:latin typeface="宋体"/>
              <a:cs typeface="Courier New"/>
            </a:endParaRPr>
          </a:p>
        </p:txBody>
      </p:sp>
      <p:sp>
        <p:nvSpPr>
          <p:cNvPr id="5" name="TextBox 4"/>
          <p:cNvSpPr txBox="1"/>
          <p:nvPr/>
        </p:nvSpPr>
        <p:spPr>
          <a:xfrm>
            <a:off x="5481119" y="4356098"/>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留传</a:t>
            </a:r>
            <a:endParaRPr lang="zh-CN" altLang="zh-CN" sz="1050" kern="100" dirty="0">
              <a:effectLst/>
              <a:latin typeface="宋体"/>
              <a:cs typeface="Courier New"/>
            </a:endParaRPr>
          </a:p>
        </p:txBody>
      </p:sp>
    </p:spTree>
    <p:extLst>
      <p:ext uri="{BB962C8B-B14F-4D97-AF65-F5344CB8AC3E}">
        <p14:creationId xmlns:p14="http://schemas.microsoft.com/office/powerpoint/2010/main" val="192499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04001" y="1754446"/>
            <a:ext cx="7238314" cy="523220"/>
            <a:chOff x="3779912" y="1732305"/>
            <a:chExt cx="7510491" cy="540048"/>
          </a:xfrm>
        </p:grpSpPr>
        <p:sp>
          <p:nvSpPr>
            <p:cNvPr id="18" name="矩形 17"/>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19" name="矩形 18">
              <a:hlinkClick r:id="rId2" action="ppaction://hlinksldjump"/>
            </p:cNvPr>
            <p:cNvSpPr/>
            <p:nvPr/>
          </p:nvSpPr>
          <p:spPr>
            <a:xfrm>
              <a:off x="3779912" y="1732305"/>
              <a:ext cx="451894" cy="47712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0" name="TextBox 37">
              <a:hlinkClick r:id="rId2" action="ppaction://hlinksldjump"/>
            </p:cNvPr>
            <p:cNvSpPr txBox="1"/>
            <p:nvPr/>
          </p:nvSpPr>
          <p:spPr>
            <a:xfrm>
              <a:off x="4231470" y="1732305"/>
              <a:ext cx="7058933" cy="540048"/>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温馨晨</a:t>
              </a:r>
              <a:r>
                <a:rPr lang="zh-CN" altLang="en-US" sz="2800" b="1" kern="0" dirty="0">
                  <a:solidFill>
                    <a:schemeClr val="tx1">
                      <a:lumMod val="65000"/>
                      <a:lumOff val="35000"/>
                    </a:schemeClr>
                  </a:solidFill>
                  <a:latin typeface="微软雅黑" pitchFamily="34" charset="-122"/>
                  <a:ea typeface="微软雅黑" pitchFamily="34" charset="-122"/>
                </a:rPr>
                <a:t>读</a:t>
              </a:r>
              <a:r>
                <a:rPr lang="zh-CN" altLang="en-US" sz="2800" b="1" kern="0" dirty="0" smtClean="0">
                  <a:solidFill>
                    <a:schemeClr val="tx1">
                      <a:lumMod val="65000"/>
                      <a:lumOff val="35000"/>
                    </a:schemeClr>
                  </a:solidFill>
                  <a:latin typeface="微软雅黑" pitchFamily="34" charset="-122"/>
                  <a:ea typeface="微软雅黑" pitchFamily="34" charset="-122"/>
                </a:rPr>
                <a:t>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鸡</a:t>
              </a:r>
              <a:r>
                <a:rPr lang="zh-CN" altLang="en-US" sz="2200" kern="0" dirty="0">
                  <a:latin typeface="微软雅黑" pitchFamily="34" charset="-122"/>
                  <a:ea typeface="微软雅黑" pitchFamily="34" charset="-122"/>
                </a:rPr>
                <a:t>声茅店月，人迹板桥霜</a:t>
              </a:r>
            </a:p>
          </p:txBody>
        </p:sp>
      </p:grpSp>
      <p:grpSp>
        <p:nvGrpSpPr>
          <p:cNvPr id="21" name="组合 20"/>
          <p:cNvGrpSpPr/>
          <p:nvPr/>
        </p:nvGrpSpPr>
        <p:grpSpPr>
          <a:xfrm>
            <a:off x="2711420" y="2762558"/>
            <a:ext cx="7223801" cy="523220"/>
            <a:chOff x="3779912" y="1734172"/>
            <a:chExt cx="7495432" cy="523220"/>
          </a:xfrm>
        </p:grpSpPr>
        <p:sp>
          <p:nvSpPr>
            <p:cNvPr id="22" name="矩形 21"/>
            <p:cNvSpPr/>
            <p:nvPr/>
          </p:nvSpPr>
          <p:spPr>
            <a:xfrm>
              <a:off x="3779912" y="1825344"/>
              <a:ext cx="7392805" cy="399762"/>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23" name="矩形 22">
              <a:hlinkClick r:id="rId3" action="ppaction://hlinksldjump"/>
            </p:cNvPr>
            <p:cNvSpPr/>
            <p:nvPr/>
          </p:nvSpPr>
          <p:spPr>
            <a:xfrm>
              <a:off x="3779912" y="1734172"/>
              <a:ext cx="444198" cy="51879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4"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自主积累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博</a:t>
              </a:r>
              <a:r>
                <a:rPr lang="zh-CN" altLang="en-US" sz="2200" kern="0" dirty="0">
                  <a:latin typeface="微软雅黑" pitchFamily="34" charset="-122"/>
                  <a:ea typeface="微软雅黑" pitchFamily="34" charset="-122"/>
                </a:rPr>
                <a:t>观而约取，厚积而薄发</a:t>
              </a:r>
            </a:p>
          </p:txBody>
        </p:sp>
      </p:grpSp>
      <p:grpSp>
        <p:nvGrpSpPr>
          <p:cNvPr id="25" name="组合 24"/>
          <p:cNvGrpSpPr/>
          <p:nvPr/>
        </p:nvGrpSpPr>
        <p:grpSpPr>
          <a:xfrm>
            <a:off x="2704325" y="3842678"/>
            <a:ext cx="7238315" cy="523220"/>
            <a:chOff x="3764852" y="1734172"/>
            <a:chExt cx="7510492" cy="523220"/>
          </a:xfrm>
        </p:grpSpPr>
        <p:sp>
          <p:nvSpPr>
            <p:cNvPr id="26" name="矩形 25">
              <a:hlinkClick r:id="rId4" action="ppaction://hlinksldjump"/>
            </p:cNvPr>
            <p:cNvSpPr/>
            <p:nvPr/>
          </p:nvSpPr>
          <p:spPr>
            <a:xfrm>
              <a:off x="3779912" y="1753224"/>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27" name="矩形 26">
              <a:hlinkClick r:id="rId4" action="ppaction://hlinksldjump"/>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8" name="TextBox 37">
              <a:hlinkClick r:id="rId5"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合作探究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奇文共欣赏，疑义相与析</a:t>
              </a:r>
              <a:endParaRPr lang="zh-CN" altLang="en-US" sz="2200" kern="0" dirty="0">
                <a:latin typeface="微软雅黑" pitchFamily="34" charset="-122"/>
                <a:ea typeface="微软雅黑" pitchFamily="34" charset="-122"/>
              </a:endParaRPr>
            </a:p>
          </p:txBody>
        </p:sp>
      </p:grpSp>
      <p:grpSp>
        <p:nvGrpSpPr>
          <p:cNvPr id="29" name="组合 28"/>
          <p:cNvGrpSpPr/>
          <p:nvPr/>
        </p:nvGrpSpPr>
        <p:grpSpPr>
          <a:xfrm>
            <a:off x="2697071" y="5816486"/>
            <a:ext cx="7238315" cy="523220"/>
            <a:chOff x="3764852" y="1734172"/>
            <a:chExt cx="7510492" cy="523220"/>
          </a:xfrm>
        </p:grpSpPr>
        <p:sp>
          <p:nvSpPr>
            <p:cNvPr id="30" name="矩形 29">
              <a:hlinkClick r:id="" action="ppaction://noaction"/>
            </p:cNvPr>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31" name="矩形 30">
              <a:hlinkClick r:id="" action="ppaction://noaction"/>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smtClean="0">
                  <a:ln>
                    <a:noFill/>
                  </a:ln>
                  <a:solidFill>
                    <a:sysClr val="window" lastClr="CCE8CF"/>
                  </a:solidFill>
                  <a:effectLst/>
                  <a:uLnTx/>
                  <a:uFillTx/>
                  <a:latin typeface="Broadway" pitchFamily="82" charset="0"/>
                  <a:ea typeface="微软雅黑"/>
                </a:rPr>
                <a:t>5</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32" name="TextBox 37">
              <a:hlinkClick r:id="rId6"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a:defRPr/>
              </a:pPr>
              <a:r>
                <a:rPr lang="zh-CN" altLang="en-US" sz="2800" b="1" kern="0" dirty="0" smtClean="0">
                  <a:solidFill>
                    <a:schemeClr val="tx1">
                      <a:lumMod val="65000"/>
                      <a:lumOff val="35000"/>
                    </a:schemeClr>
                  </a:solidFill>
                  <a:latin typeface="微软雅黑" pitchFamily="34" charset="-122"/>
                  <a:ea typeface="微软雅黑" pitchFamily="34" charset="-122"/>
                </a:rPr>
                <a:t>分层训练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力学如力耕，勤惰尔自知</a:t>
              </a:r>
              <a:endParaRPr lang="zh-CN" altLang="en-US" sz="2200" kern="0" dirty="0">
                <a:latin typeface="微软雅黑" pitchFamily="34" charset="-122"/>
                <a:ea typeface="微软雅黑" pitchFamily="34" charset="-122"/>
              </a:endParaRPr>
            </a:p>
          </p:txBody>
        </p:sp>
      </p:grpSp>
      <p:sp>
        <p:nvSpPr>
          <p:cNvPr id="36" name="任意多边形 35"/>
          <p:cNvSpPr/>
          <p:nvPr/>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a:t>
            </a:r>
            <a:r>
              <a:rPr kumimoji="0" lang="en-US" altLang="zh-CN" sz="1600" b="0" i="0" u="none" strike="noStrike" kern="1200" cap="none" spc="0" normalizeH="0" baseline="0" noProof="0" dirty="0" err="1" smtClean="0">
                <a:ln>
                  <a:noFill/>
                </a:ln>
                <a:solidFill>
                  <a:prstClr val="white"/>
                </a:solidFill>
                <a:effectLst/>
                <a:uLnTx/>
                <a:uFillTx/>
                <a:latin typeface="Calibri"/>
                <a:ea typeface="宋体" panose="02010600030101010101" pitchFamily="2" charset="-122"/>
              </a:rPr>
              <a:t>PAɡE</a:t>
            </a: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grpSp>
        <p:nvGrpSpPr>
          <p:cNvPr id="33" name="组合 32"/>
          <p:cNvGrpSpPr/>
          <p:nvPr/>
        </p:nvGrpSpPr>
        <p:grpSpPr>
          <a:xfrm>
            <a:off x="2710830" y="4765958"/>
            <a:ext cx="7238315" cy="523220"/>
            <a:chOff x="3764852" y="1734172"/>
            <a:chExt cx="7510492" cy="523220"/>
          </a:xfrm>
        </p:grpSpPr>
        <p:sp>
          <p:nvSpPr>
            <p:cNvPr id="34" name="矩形 33">
              <a:hlinkClick r:id="rId4" action="ppaction://hlinksldjump"/>
            </p:cNvPr>
            <p:cNvSpPr/>
            <p:nvPr/>
          </p:nvSpPr>
          <p:spPr>
            <a:xfrm>
              <a:off x="3779912" y="1753224"/>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39" name="矩形 38">
              <a:hlinkClick r:id="rId7" action="ppaction://hlinksldjump"/>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40" name="TextBox 37">
              <a:hlinkClick r:id="rId7"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文本拓展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掬水月在手，弄花香满衣</a:t>
              </a:r>
              <a:endParaRPr lang="zh-CN" altLang="en-US" sz="2200" kern="0" dirty="0">
                <a:latin typeface="微软雅黑" pitchFamily="34" charset="-122"/>
                <a:ea typeface="微软雅黑" pitchFamily="34" charset="-122"/>
              </a:endParaRPr>
            </a:p>
          </p:txBody>
        </p:sp>
      </p:grpSp>
    </p:spTree>
    <p:extLst>
      <p:ext uri="{BB962C8B-B14F-4D97-AF65-F5344CB8AC3E}">
        <p14:creationId xmlns:p14="http://schemas.microsoft.com/office/powerpoint/2010/main" val="1004424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4020" y="829370"/>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词语解释</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羁绊</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______________________________________________________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归根结蒂：</a:t>
            </a:r>
            <a:r>
              <a:rPr lang="en-US" altLang="zh-CN" sz="2800" kern="100" dirty="0" smtClean="0">
                <a:solidFill>
                  <a:srgbClr val="404040"/>
                </a:solidFill>
                <a:latin typeface="Times New Roman"/>
                <a:ea typeface="微软雅黑"/>
                <a:cs typeface="Courier New"/>
              </a:rPr>
              <a:t>___________________________________________________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志同道合</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__________________________________________________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分歧：</a:t>
            </a:r>
            <a:r>
              <a:rPr lang="en-US" altLang="zh-CN" sz="2800" kern="100" dirty="0" smtClean="0">
                <a:solidFill>
                  <a:srgbClr val="404040"/>
                </a:solidFill>
                <a:latin typeface="Times New Roman"/>
                <a:ea typeface="微软雅黑"/>
                <a:cs typeface="Courier New"/>
              </a:rPr>
              <a:t>______________________________________________________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饥肠辘辘：</a:t>
            </a:r>
            <a:r>
              <a:rPr lang="en-US" altLang="zh-CN" sz="2800" kern="100" dirty="0" smtClean="0">
                <a:solidFill>
                  <a:srgbClr val="404040"/>
                </a:solidFill>
                <a:latin typeface="Times New Roman"/>
                <a:ea typeface="微软雅黑"/>
                <a:cs typeface="Courier New"/>
              </a:rPr>
              <a:t>__________________________________________________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娓娓动听：</a:t>
            </a:r>
            <a:r>
              <a:rPr lang="en-US" altLang="zh-CN" sz="2800" kern="100" dirty="0" smtClean="0">
                <a:solidFill>
                  <a:srgbClr val="404040"/>
                </a:solidFill>
                <a:latin typeface="Times New Roman"/>
                <a:ea typeface="微软雅黑"/>
                <a:cs typeface="Courier New"/>
              </a:rPr>
              <a:t>_________________________________________________</a:t>
            </a:r>
            <a:endParaRPr lang="zh-CN" altLang="zh-CN" sz="1050" kern="100" dirty="0">
              <a:effectLst/>
              <a:latin typeface="宋体"/>
              <a:cs typeface="Courier New"/>
            </a:endParaRPr>
          </a:p>
        </p:txBody>
      </p:sp>
      <p:sp>
        <p:nvSpPr>
          <p:cNvPr id="4" name="TextBox 3"/>
          <p:cNvSpPr txBox="1"/>
          <p:nvPr/>
        </p:nvSpPr>
        <p:spPr>
          <a:xfrm>
            <a:off x="2441789" y="1403770"/>
            <a:ext cx="5957673"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缠住了不能脱身；束缚。</a:t>
            </a:r>
            <a:endParaRPr lang="zh-CN" altLang="zh-CN" sz="1050" kern="100" dirty="0">
              <a:effectLst/>
              <a:latin typeface="宋体"/>
              <a:cs typeface="Courier New"/>
            </a:endParaRPr>
          </a:p>
        </p:txBody>
      </p:sp>
      <p:sp>
        <p:nvSpPr>
          <p:cNvPr id="6" name="TextBox 5"/>
          <p:cNvSpPr txBox="1"/>
          <p:nvPr/>
        </p:nvSpPr>
        <p:spPr>
          <a:xfrm>
            <a:off x="2494806" y="2051842"/>
            <a:ext cx="5234783"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归结到根本上。</a:t>
            </a:r>
            <a:endParaRPr lang="zh-CN" altLang="zh-CN" sz="1050" kern="100" dirty="0">
              <a:effectLst/>
              <a:latin typeface="宋体"/>
              <a:cs typeface="Courier New"/>
            </a:endParaRPr>
          </a:p>
        </p:txBody>
      </p:sp>
      <p:sp>
        <p:nvSpPr>
          <p:cNvPr id="7" name="TextBox 6"/>
          <p:cNvSpPr txBox="1"/>
          <p:nvPr/>
        </p:nvSpPr>
        <p:spPr>
          <a:xfrm>
            <a:off x="2494806" y="2709714"/>
            <a:ext cx="6967496"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志向相同，思想相合。</a:t>
            </a:r>
            <a:endParaRPr lang="zh-CN" altLang="zh-CN" sz="1050" kern="100" dirty="0">
              <a:effectLst/>
              <a:latin typeface="宋体"/>
              <a:cs typeface="Courier New"/>
            </a:endParaRPr>
          </a:p>
        </p:txBody>
      </p:sp>
      <p:sp>
        <p:nvSpPr>
          <p:cNvPr id="8" name="TextBox 7"/>
          <p:cNvSpPr txBox="1"/>
          <p:nvPr/>
        </p:nvSpPr>
        <p:spPr>
          <a:xfrm>
            <a:off x="2350790" y="3275978"/>
            <a:ext cx="6967496"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E36C0A"/>
                </a:solidFill>
                <a:latin typeface="Times New Roman"/>
                <a:ea typeface="微软雅黑"/>
                <a:cs typeface="Times New Roman"/>
              </a:rPr>
              <a:t>(</a:t>
            </a:r>
            <a:r>
              <a:rPr lang="zh-CN" altLang="en-US" sz="2800" kern="100" dirty="0">
                <a:solidFill>
                  <a:srgbClr val="E36C0A"/>
                </a:solidFill>
                <a:latin typeface="Times New Roman"/>
                <a:ea typeface="微软雅黑"/>
                <a:cs typeface="Times New Roman"/>
              </a:rPr>
              <a:t>思想、意见、记载等</a:t>
            </a:r>
            <a:r>
              <a:rPr lang="en-US" altLang="zh-CN" sz="2800" kern="100" dirty="0">
                <a:solidFill>
                  <a:srgbClr val="E36C0A"/>
                </a:solidFill>
                <a:latin typeface="Times New Roman"/>
                <a:ea typeface="微软雅黑"/>
                <a:cs typeface="Times New Roman"/>
              </a:rPr>
              <a:t>)</a:t>
            </a:r>
            <a:r>
              <a:rPr lang="zh-CN" altLang="en-US" sz="2800" kern="100" dirty="0">
                <a:solidFill>
                  <a:srgbClr val="E36C0A"/>
                </a:solidFill>
                <a:latin typeface="Times New Roman"/>
                <a:ea typeface="微软雅黑"/>
                <a:cs typeface="Times New Roman"/>
              </a:rPr>
              <a:t>不一致；有差别。</a:t>
            </a:r>
            <a:endParaRPr lang="zh-CN" altLang="zh-CN" sz="1050" kern="100" dirty="0">
              <a:effectLst/>
              <a:latin typeface="宋体"/>
              <a:cs typeface="Courier New"/>
            </a:endParaRPr>
          </a:p>
        </p:txBody>
      </p:sp>
      <p:sp>
        <p:nvSpPr>
          <p:cNvPr id="9" name="TextBox 8"/>
          <p:cNvSpPr txBox="1"/>
          <p:nvPr/>
        </p:nvSpPr>
        <p:spPr>
          <a:xfrm>
            <a:off x="2503190" y="3996058"/>
            <a:ext cx="6967496"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形容非常饥饿。</a:t>
            </a:r>
            <a:endParaRPr lang="zh-CN" altLang="zh-CN" sz="1050" kern="100" dirty="0">
              <a:effectLst/>
              <a:latin typeface="宋体"/>
              <a:cs typeface="Courier New"/>
            </a:endParaRPr>
          </a:p>
        </p:txBody>
      </p:sp>
      <p:sp>
        <p:nvSpPr>
          <p:cNvPr id="10" name="TextBox 9"/>
          <p:cNvSpPr txBox="1"/>
          <p:nvPr/>
        </p:nvSpPr>
        <p:spPr>
          <a:xfrm>
            <a:off x="2566814" y="4606847"/>
            <a:ext cx="6967496"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形容善于讲话，使人喜欢听。</a:t>
            </a:r>
            <a:endParaRPr lang="zh-CN" altLang="zh-CN" sz="1050" kern="100" dirty="0">
              <a:effectLst/>
              <a:latin typeface="宋体"/>
              <a:cs typeface="Courier New"/>
            </a:endParaRPr>
          </a:p>
        </p:txBody>
      </p:sp>
    </p:spTree>
    <p:extLst>
      <p:ext uri="{BB962C8B-B14F-4D97-AF65-F5344CB8AC3E}">
        <p14:creationId xmlns:p14="http://schemas.microsoft.com/office/powerpoint/2010/main" val="299429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655" y="471071"/>
            <a:ext cx="12081223" cy="526297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匮乏</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_______________________________________________________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smtClean="0">
                <a:solidFill>
                  <a:srgbClr val="404040"/>
                </a:solidFill>
                <a:latin typeface="Times New Roman"/>
                <a:ea typeface="微软雅黑"/>
                <a:cs typeface="Times New Roman"/>
              </a:rPr>
              <a:t>爱莫能助：</a:t>
            </a:r>
            <a:r>
              <a:rPr lang="en-US" altLang="zh-CN" sz="2800" kern="100" dirty="0" smtClean="0">
                <a:solidFill>
                  <a:srgbClr val="404040"/>
                </a:solidFill>
                <a:latin typeface="Times New Roman"/>
                <a:ea typeface="微软雅黑"/>
                <a:cs typeface="Courier New"/>
              </a:rPr>
              <a:t>____________________________________________________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山雨欲来</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_____________________________________________________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迫在眉睫：</a:t>
            </a:r>
            <a:r>
              <a:rPr lang="en-US" altLang="zh-CN" sz="2800" kern="100" dirty="0" smtClean="0">
                <a:solidFill>
                  <a:srgbClr val="404040"/>
                </a:solidFill>
                <a:latin typeface="Times New Roman"/>
                <a:ea typeface="微软雅黑"/>
                <a:cs typeface="Courier New"/>
              </a:rPr>
              <a:t>___________________________________________________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赫赫有名：</a:t>
            </a:r>
            <a:r>
              <a:rPr lang="en-US" altLang="zh-CN" sz="2800" kern="100" dirty="0" smtClean="0">
                <a:solidFill>
                  <a:srgbClr val="404040"/>
                </a:solidFill>
                <a:latin typeface="Times New Roman"/>
                <a:ea typeface="微软雅黑"/>
                <a:cs typeface="Courier New"/>
              </a:rPr>
              <a:t>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举足轻重：</a:t>
            </a:r>
            <a:r>
              <a:rPr lang="en-US" altLang="zh-CN" sz="2800" kern="100" dirty="0" smtClean="0">
                <a:solidFill>
                  <a:srgbClr val="404040"/>
                </a:solidFill>
                <a:latin typeface="Times New Roman"/>
                <a:ea typeface="微软雅黑"/>
                <a:cs typeface="Courier New"/>
              </a:rPr>
              <a:t>___________________________________________________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扣人心弦：</a:t>
            </a:r>
            <a:r>
              <a:rPr lang="en-US" altLang="zh-CN" sz="2800" kern="100" dirty="0" smtClean="0">
                <a:solidFill>
                  <a:srgbClr val="404040"/>
                </a:solidFill>
                <a:latin typeface="Times New Roman"/>
                <a:ea typeface="微软雅黑"/>
                <a:cs typeface="Courier New"/>
              </a:rPr>
              <a:t>____________________________________________________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(14)</a:t>
            </a:r>
            <a:r>
              <a:rPr lang="zh-CN" altLang="zh-CN" sz="2800" kern="100" dirty="0">
                <a:solidFill>
                  <a:srgbClr val="404040"/>
                </a:solidFill>
                <a:latin typeface="Times New Roman"/>
                <a:ea typeface="微软雅黑"/>
                <a:cs typeface="Times New Roman"/>
              </a:rPr>
              <a:t>响彻云霄：</a:t>
            </a:r>
            <a:r>
              <a:rPr lang="en-US" altLang="zh-CN" sz="2800" kern="100" dirty="0" smtClean="0">
                <a:solidFill>
                  <a:srgbClr val="404040"/>
                </a:solidFill>
                <a:latin typeface="Times New Roman"/>
                <a:ea typeface="微软雅黑"/>
                <a:cs typeface="Courier New"/>
              </a:rPr>
              <a:t>_________________________________________________</a:t>
            </a:r>
            <a:endParaRPr lang="zh-CN" altLang="zh-CN" sz="1050" kern="100" dirty="0">
              <a:effectLst/>
              <a:latin typeface="宋体"/>
              <a:cs typeface="Courier New"/>
            </a:endParaRPr>
          </a:p>
        </p:txBody>
      </p:sp>
      <p:sp>
        <p:nvSpPr>
          <p:cNvPr id="4" name="TextBox 3"/>
          <p:cNvSpPr txBox="1"/>
          <p:nvPr/>
        </p:nvSpPr>
        <p:spPr>
          <a:xfrm>
            <a:off x="2350790" y="405458"/>
            <a:ext cx="5957673"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E36C0A"/>
                </a:solidFill>
                <a:latin typeface="Times New Roman"/>
                <a:ea typeface="微软雅黑"/>
                <a:cs typeface="Times New Roman"/>
              </a:rPr>
              <a:t>(</a:t>
            </a:r>
            <a:r>
              <a:rPr lang="zh-CN" altLang="en-US" sz="2800" kern="100" dirty="0">
                <a:solidFill>
                  <a:srgbClr val="E36C0A"/>
                </a:solidFill>
                <a:latin typeface="Times New Roman"/>
                <a:ea typeface="微软雅黑"/>
                <a:cs typeface="Times New Roman"/>
              </a:rPr>
              <a:t>物质</a:t>
            </a:r>
            <a:r>
              <a:rPr lang="en-US" altLang="zh-CN" sz="2800" kern="100" dirty="0">
                <a:solidFill>
                  <a:srgbClr val="E36C0A"/>
                </a:solidFill>
                <a:latin typeface="Times New Roman"/>
                <a:ea typeface="微软雅黑"/>
                <a:cs typeface="Times New Roman"/>
              </a:rPr>
              <a:t>)</a:t>
            </a:r>
            <a:r>
              <a:rPr lang="zh-CN" altLang="en-US" sz="2800" kern="100" dirty="0">
                <a:solidFill>
                  <a:srgbClr val="E36C0A"/>
                </a:solidFill>
                <a:latin typeface="Times New Roman"/>
                <a:ea typeface="微软雅黑"/>
                <a:cs typeface="Times New Roman"/>
              </a:rPr>
              <a:t>缺乏；贫乏。</a:t>
            </a:r>
            <a:endParaRPr lang="zh-CN" altLang="zh-CN" sz="1050" kern="100" dirty="0">
              <a:effectLst/>
              <a:latin typeface="宋体"/>
              <a:cs typeface="Courier New"/>
            </a:endParaRPr>
          </a:p>
        </p:txBody>
      </p:sp>
      <p:sp>
        <p:nvSpPr>
          <p:cNvPr id="6" name="TextBox 5"/>
          <p:cNvSpPr txBox="1"/>
          <p:nvPr/>
        </p:nvSpPr>
        <p:spPr>
          <a:xfrm>
            <a:off x="2422798" y="1078455"/>
            <a:ext cx="5957673"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心里愿意帮助，但是力量做不到。</a:t>
            </a:r>
            <a:endParaRPr lang="zh-CN" altLang="zh-CN" sz="1050" kern="100" dirty="0">
              <a:effectLst/>
              <a:latin typeface="宋体"/>
              <a:cs typeface="Courier New"/>
            </a:endParaRPr>
          </a:p>
        </p:txBody>
      </p:sp>
      <p:sp>
        <p:nvSpPr>
          <p:cNvPr id="7" name="TextBox 6"/>
          <p:cNvSpPr txBox="1"/>
          <p:nvPr/>
        </p:nvSpPr>
        <p:spPr>
          <a:xfrm>
            <a:off x="2422798" y="1691802"/>
            <a:ext cx="5957673"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比喻冲突或战争爆发之前的紧张气氛。</a:t>
            </a:r>
            <a:endParaRPr lang="zh-CN" altLang="zh-CN" sz="1050" kern="100" dirty="0">
              <a:effectLst/>
              <a:latin typeface="宋体"/>
              <a:cs typeface="Courier New"/>
            </a:endParaRPr>
          </a:p>
        </p:txBody>
      </p:sp>
      <p:sp>
        <p:nvSpPr>
          <p:cNvPr id="8" name="TextBox 7"/>
          <p:cNvSpPr txBox="1"/>
          <p:nvPr/>
        </p:nvSpPr>
        <p:spPr>
          <a:xfrm>
            <a:off x="2575198" y="2339874"/>
            <a:ext cx="5957673"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形容事情临近眼前，十分紧迫。</a:t>
            </a:r>
            <a:endParaRPr lang="zh-CN" altLang="zh-CN" sz="1050" kern="100" dirty="0">
              <a:effectLst/>
              <a:latin typeface="宋体"/>
              <a:cs typeface="Courier New"/>
            </a:endParaRPr>
          </a:p>
        </p:txBody>
      </p:sp>
      <p:sp>
        <p:nvSpPr>
          <p:cNvPr id="9" name="TextBox 8"/>
          <p:cNvSpPr txBox="1"/>
          <p:nvPr/>
        </p:nvSpPr>
        <p:spPr>
          <a:xfrm>
            <a:off x="2566102" y="2976556"/>
            <a:ext cx="6553440"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声名非常显赫。赫赫，非常显著的样子。</a:t>
            </a:r>
            <a:endParaRPr lang="zh-CN" altLang="zh-CN" sz="1050" kern="100" dirty="0">
              <a:effectLst/>
              <a:latin typeface="宋体"/>
              <a:cs typeface="Courier New"/>
            </a:endParaRPr>
          </a:p>
        </p:txBody>
      </p:sp>
      <p:sp>
        <p:nvSpPr>
          <p:cNvPr id="10" name="TextBox 9"/>
          <p:cNvSpPr txBox="1"/>
          <p:nvPr/>
        </p:nvSpPr>
        <p:spPr>
          <a:xfrm>
            <a:off x="2566814" y="3624628"/>
            <a:ext cx="6553440" cy="669262"/>
          </a:xfrm>
          <a:prstGeom prst="rect">
            <a:avLst/>
          </a:prstGeom>
          <a:noFill/>
        </p:spPr>
        <p:txBody>
          <a:bodyPr wrap="square" rtlCol="0">
            <a:spAutoFit/>
          </a:bodyPr>
          <a:lstStyle/>
          <a:p>
            <a:pPr algn="just">
              <a:lnSpc>
                <a:spcPct val="150000"/>
              </a:lnSpc>
              <a:spcAft>
                <a:spcPts val="0"/>
              </a:spcAft>
            </a:pPr>
            <a:r>
              <a:rPr lang="zh-CN" altLang="en-US" sz="2800" kern="100" dirty="0" smtClean="0">
                <a:solidFill>
                  <a:srgbClr val="E36C0A"/>
                </a:solidFill>
                <a:latin typeface="Times New Roman"/>
                <a:ea typeface="微软雅黑"/>
                <a:cs typeface="Times New Roman"/>
              </a:rPr>
              <a:t>所处地位重要，一举一动都关系到全局。</a:t>
            </a:r>
            <a:endParaRPr lang="zh-CN" altLang="zh-CN" sz="1050" kern="100" dirty="0">
              <a:effectLst/>
              <a:latin typeface="宋体"/>
              <a:cs typeface="Courier New"/>
            </a:endParaRPr>
          </a:p>
        </p:txBody>
      </p:sp>
      <p:sp>
        <p:nvSpPr>
          <p:cNvPr id="11" name="TextBox 10"/>
          <p:cNvSpPr txBox="1"/>
          <p:nvPr/>
        </p:nvSpPr>
        <p:spPr>
          <a:xfrm>
            <a:off x="2558830" y="4205774"/>
            <a:ext cx="7208784" cy="736188"/>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形容诗文、表演等有感染力，使人心情激动。</a:t>
            </a:r>
            <a:endParaRPr lang="zh-CN" altLang="zh-CN" sz="1050" kern="100" dirty="0">
              <a:effectLst/>
              <a:latin typeface="宋体"/>
              <a:cs typeface="Courier New"/>
            </a:endParaRPr>
          </a:p>
        </p:txBody>
      </p:sp>
      <p:sp>
        <p:nvSpPr>
          <p:cNvPr id="12" name="TextBox 11"/>
          <p:cNvSpPr txBox="1"/>
          <p:nvPr/>
        </p:nvSpPr>
        <p:spPr>
          <a:xfrm>
            <a:off x="2566814" y="4869954"/>
            <a:ext cx="7208784"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响声直达高空，形容声音十分嘹亮。</a:t>
            </a:r>
            <a:endParaRPr lang="zh-CN" altLang="zh-CN" sz="1050" kern="100" dirty="0">
              <a:effectLst/>
              <a:latin typeface="宋体"/>
              <a:cs typeface="Courier New"/>
            </a:endParaRPr>
          </a:p>
        </p:txBody>
      </p:sp>
      <p:grpSp>
        <p:nvGrpSpPr>
          <p:cNvPr id="13" name="组合 12"/>
          <p:cNvGrpSpPr/>
          <p:nvPr/>
        </p:nvGrpSpPr>
        <p:grpSpPr>
          <a:xfrm rot="5400000">
            <a:off x="11465834" y="5699666"/>
            <a:ext cx="549128" cy="549414"/>
            <a:chOff x="11226607" y="6533712"/>
            <a:chExt cx="360000" cy="360000"/>
          </a:xfrm>
        </p:grpSpPr>
        <p:sp>
          <p:nvSpPr>
            <p:cNvPr id="14" name="椭圆 1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燕尾形 14">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622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405458"/>
            <a:ext cx="11609818" cy="662554"/>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微软雅黑" pitchFamily="34" charset="-122"/>
                <a:ea typeface="微软雅黑" pitchFamily="34" charset="-122"/>
                <a:cs typeface="Courier New"/>
              </a:rPr>
              <a:t>一、文本助读</a:t>
            </a:r>
            <a:endParaRPr lang="zh-CN" altLang="zh-CN" sz="2800" b="1" kern="100" dirty="0">
              <a:solidFill>
                <a:srgbClr val="00B050"/>
              </a:solidFill>
              <a:effectLst/>
              <a:latin typeface="微软雅黑" pitchFamily="34" charset="-122"/>
              <a:ea typeface="微软雅黑" pitchFamily="34" charset="-122"/>
              <a:cs typeface="Courier New"/>
            </a:endParaRPr>
          </a:p>
        </p:txBody>
      </p:sp>
      <p:sp>
        <p:nvSpPr>
          <p:cNvPr id="12" name="TextBox 11"/>
          <p:cNvSpPr txBox="1"/>
          <p:nvPr/>
        </p:nvSpPr>
        <p:spPr>
          <a:xfrm>
            <a:off x="190550" y="851988"/>
            <a:ext cx="11609818" cy="662554"/>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整体感知</a:t>
            </a:r>
            <a:endParaRPr lang="zh-CN" altLang="zh-CN" sz="2800" b="1" kern="100" dirty="0">
              <a:solidFill>
                <a:srgbClr val="00B0F0"/>
              </a:solidFill>
              <a:effectLst/>
              <a:latin typeface="微软雅黑" pitchFamily="34" charset="-122"/>
              <a:ea typeface="微软雅黑" pitchFamily="34" charset="-122"/>
              <a:cs typeface="Courier New"/>
            </a:endParaRPr>
          </a:p>
        </p:txBody>
      </p:sp>
      <p:sp>
        <p:nvSpPr>
          <p:cNvPr id="13" name="TextBox 12"/>
          <p:cNvSpPr txBox="1"/>
          <p:nvPr/>
        </p:nvSpPr>
        <p:spPr>
          <a:xfrm>
            <a:off x="190550" y="1469813"/>
            <a:ext cx="11092758" cy="4893647"/>
          </a:xfrm>
          <a:prstGeom prst="rect">
            <a:avLst/>
          </a:prstGeom>
          <a:noFill/>
        </p:spPr>
        <p:txBody>
          <a:bodyPr wrap="square" rtlCol="0">
            <a:spAutoFit/>
          </a:bodyPr>
          <a:lstStyle/>
          <a:p>
            <a:pPr algn="just">
              <a:lnSpc>
                <a:spcPct val="150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这</a:t>
            </a:r>
            <a:r>
              <a:rPr lang="zh-CN" altLang="zh-CN" sz="2600" kern="100" dirty="0">
                <a:solidFill>
                  <a:srgbClr val="404040"/>
                </a:solidFill>
                <a:latin typeface="Times New Roman"/>
                <a:ea typeface="微软雅黑"/>
                <a:cs typeface="Times New Roman"/>
              </a:rPr>
              <a:t>篇传记记述了马克思在布鲁塞尔期间的革命活动，并对马克思和恩格斯在这一时期的理论著作给予了高度评价。作者通过叙述马克思创建共产主义者同盟及发表《共产党宣言》等重要事件，让我们认识到马克思是一位对科学真理孜孜以求的探索者，是一位积极投身于无产阶级革命的战略家和策略家，是一位无产阶级群众解放斗争的领导者。高度评价了马克思对全人类、全世界无产阶级所做出的卓越贡献，赞颂了马克思为了自己的事业、理想，为了全人类的解放而在逆境中执着追求、不懈努力的崇高精神和人格魅力，表现了马克思和恩格斯之间的真挚友谊。</a:t>
            </a:r>
            <a:endParaRPr lang="zh-CN" altLang="zh-CN" sz="2600" kern="100" dirty="0">
              <a:effectLst/>
              <a:latin typeface="宋体"/>
              <a:cs typeface="Courier New"/>
            </a:endParaRPr>
          </a:p>
        </p:txBody>
      </p:sp>
      <p:sp>
        <p:nvSpPr>
          <p:cNvPr id="14" name="矩形 13"/>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合作探究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奇文共欣赏，疑义相与析</a:t>
            </a:r>
            <a:endParaRPr lang="zh-CN" altLang="en-US" sz="28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07731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07626"/>
            <a:ext cx="2296940"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文脉梳理</a:t>
            </a:r>
            <a:endParaRPr lang="zh-CN" altLang="zh-CN" sz="1000" kern="100" dirty="0">
              <a:solidFill>
                <a:srgbClr val="00B0F0"/>
              </a:solidFill>
              <a:effectLst/>
              <a:latin typeface="宋体"/>
              <a:cs typeface="Courier New"/>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0454" y="168396"/>
            <a:ext cx="6186980" cy="6057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8945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98598"/>
            <a:ext cx="11609818" cy="657872"/>
          </a:xfrm>
          <a:prstGeom prst="rect">
            <a:avLst/>
          </a:prstGeom>
          <a:noFill/>
        </p:spPr>
        <p:txBody>
          <a:bodyPr wrap="square" rtlCol="0">
            <a:spAutoFit/>
          </a:bodyPr>
          <a:lstStyle/>
          <a:p>
            <a:pPr lvl="0" algn="just">
              <a:lnSpc>
                <a:spcPct val="150000"/>
              </a:lnSpc>
            </a:pPr>
            <a:r>
              <a:rPr lang="zh-CN" altLang="en-US" sz="2800" b="1" kern="100" dirty="0">
                <a:solidFill>
                  <a:srgbClr val="00B050"/>
                </a:solidFill>
                <a:latin typeface="宋体"/>
                <a:ea typeface="微软雅黑"/>
                <a:cs typeface="Times New Roman"/>
              </a:rPr>
              <a:t>二、小组合作</a:t>
            </a:r>
            <a:endParaRPr lang="zh-CN" altLang="zh-CN" sz="1000" b="1" kern="100" dirty="0">
              <a:solidFill>
                <a:srgbClr val="00B050"/>
              </a:solidFill>
              <a:latin typeface="宋体"/>
              <a:cs typeface="Courier New"/>
            </a:endParaRPr>
          </a:p>
        </p:txBody>
      </p:sp>
      <p:sp>
        <p:nvSpPr>
          <p:cNvPr id="3" name="TextBox 2"/>
          <p:cNvSpPr txBox="1"/>
          <p:nvPr/>
        </p:nvSpPr>
        <p:spPr>
          <a:xfrm>
            <a:off x="118542" y="684716"/>
            <a:ext cx="11609818" cy="65684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阅读选文，试从理论创建和革命实践两个方面总结马克思对革命的贡献。</a:t>
            </a:r>
            <a:endParaRPr lang="zh-CN" altLang="zh-CN" sz="1050" kern="100" dirty="0">
              <a:effectLst/>
              <a:latin typeface="宋体"/>
              <a:cs typeface="Courier New"/>
            </a:endParaRPr>
          </a:p>
        </p:txBody>
      </p:sp>
      <p:sp>
        <p:nvSpPr>
          <p:cNvPr id="5" name="TextBox 4"/>
          <p:cNvSpPr txBox="1"/>
          <p:nvPr/>
        </p:nvSpPr>
        <p:spPr>
          <a:xfrm>
            <a:off x="190550" y="1557586"/>
            <a:ext cx="11609818" cy="657872"/>
          </a:xfrm>
          <a:prstGeom prst="rect">
            <a:avLst/>
          </a:prstGeom>
          <a:noFill/>
        </p:spPr>
        <p:txBody>
          <a:bodyPr wrap="square" rtlCol="0">
            <a:spAutoFit/>
          </a:bodyPr>
          <a:lstStyle/>
          <a:p>
            <a:pPr algn="just">
              <a:lnSpc>
                <a:spcPct val="150000"/>
              </a:lnSpc>
              <a:spcAft>
                <a:spcPts val="0"/>
              </a:spcAft>
            </a:pPr>
            <a:r>
              <a:rPr lang="zh-CN" altLang="zh-CN" sz="2800" b="1" kern="100" smtClean="0">
                <a:solidFill>
                  <a:srgbClr val="E36C0A"/>
                </a:solidFill>
                <a:latin typeface="Times New Roman"/>
                <a:ea typeface="微软雅黑"/>
                <a:cs typeface="Times New Roman"/>
              </a:rPr>
              <a:t>答案</a:t>
            </a:r>
            <a:endParaRPr lang="zh-CN" altLang="zh-CN" sz="2800" kern="100" dirty="0">
              <a:effectLst/>
              <a:latin typeface="宋体"/>
              <a:cs typeface="Courier New"/>
            </a:endParaRPr>
          </a:p>
        </p:txBody>
      </p:sp>
      <p:graphicFrame>
        <p:nvGraphicFramePr>
          <p:cNvPr id="6" name="表格 5"/>
          <p:cNvGraphicFramePr>
            <a:graphicFrameLocks noGrp="1"/>
          </p:cNvGraphicFramePr>
          <p:nvPr>
            <p:extLst>
              <p:ext uri="{D42A27DB-BD31-4B8C-83A1-F6EECF244321}">
                <p14:modId xmlns:p14="http://schemas.microsoft.com/office/powerpoint/2010/main" val="3828606948"/>
              </p:ext>
            </p:extLst>
          </p:nvPr>
        </p:nvGraphicFramePr>
        <p:xfrm>
          <a:off x="694606" y="2421682"/>
          <a:ext cx="10817730" cy="3744415"/>
        </p:xfrm>
        <a:graphic>
          <a:graphicData uri="http://schemas.openxmlformats.org/drawingml/2006/table">
            <a:tbl>
              <a:tblPr/>
              <a:tblGrid>
                <a:gridCol w="358204"/>
                <a:gridCol w="2149218"/>
                <a:gridCol w="8310308"/>
              </a:tblGrid>
              <a:tr h="748883">
                <a:tc>
                  <a:txBody>
                    <a:bodyPr/>
                    <a:lstStyle/>
                    <a:p>
                      <a:pPr algn="ctr">
                        <a:lnSpc>
                          <a:spcPct val="150000"/>
                        </a:lnSpc>
                        <a:spcAft>
                          <a:spcPts val="0"/>
                        </a:spcAft>
                      </a:pPr>
                      <a:r>
                        <a:rPr lang="en-US" sz="2800" kern="100" dirty="0">
                          <a:solidFill>
                            <a:srgbClr val="404040"/>
                          </a:solidFill>
                          <a:effectLst/>
                          <a:latin typeface="Times New Roman"/>
                          <a:ea typeface="微软雅黑"/>
                          <a:cs typeface="Courier New"/>
                        </a:rPr>
                        <a:t> </a:t>
                      </a:r>
                      <a:endParaRPr lang="zh-CN" sz="28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solidFill>
                            <a:srgbClr val="404040"/>
                          </a:solidFill>
                          <a:effectLst/>
                          <a:latin typeface="Times New Roman"/>
                          <a:ea typeface="微软雅黑"/>
                          <a:cs typeface="Times New Roman"/>
                        </a:rPr>
                        <a:t>时　间</a:t>
                      </a:r>
                      <a:endParaRPr lang="zh-CN" sz="2800" kern="10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solidFill>
                            <a:srgbClr val="404040"/>
                          </a:solidFill>
                          <a:effectLst/>
                          <a:latin typeface="Times New Roman"/>
                          <a:ea typeface="微软雅黑"/>
                          <a:cs typeface="Times New Roman"/>
                        </a:rPr>
                        <a:t>革命贡献</a:t>
                      </a:r>
                      <a:endParaRPr lang="zh-CN" sz="2800" kern="10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97766">
                <a:tc rowSpan="2">
                  <a:txBody>
                    <a:bodyPr/>
                    <a:lstStyle/>
                    <a:p>
                      <a:pPr algn="ctr">
                        <a:lnSpc>
                          <a:spcPct val="150000"/>
                        </a:lnSpc>
                        <a:spcAft>
                          <a:spcPts val="0"/>
                        </a:spcAft>
                      </a:pPr>
                      <a:r>
                        <a:rPr lang="zh-CN" sz="2800" kern="100">
                          <a:solidFill>
                            <a:srgbClr val="404040"/>
                          </a:solidFill>
                          <a:effectLst/>
                          <a:latin typeface="Times New Roman"/>
                          <a:ea typeface="微软雅黑"/>
                          <a:cs typeface="Times New Roman"/>
                        </a:rPr>
                        <a:t>理论创建</a:t>
                      </a:r>
                      <a:endParaRPr lang="zh-CN" sz="2800" kern="10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solidFill>
                            <a:srgbClr val="404040"/>
                          </a:solidFill>
                          <a:effectLst/>
                          <a:latin typeface="Times New Roman"/>
                          <a:ea typeface="微软雅黑"/>
                          <a:cs typeface="Courier New"/>
                        </a:rPr>
                        <a:t>1845</a:t>
                      </a:r>
                      <a:r>
                        <a:rPr lang="zh-CN" sz="2800" kern="100">
                          <a:solidFill>
                            <a:srgbClr val="404040"/>
                          </a:solidFill>
                          <a:effectLst/>
                          <a:latin typeface="Times New Roman"/>
                          <a:ea typeface="微软雅黑"/>
                          <a:cs typeface="Times New Roman"/>
                        </a:rPr>
                        <a:t>年</a:t>
                      </a:r>
                      <a:r>
                        <a:rPr lang="en-US" sz="2800" kern="100">
                          <a:solidFill>
                            <a:srgbClr val="404040"/>
                          </a:solidFill>
                          <a:effectLst/>
                          <a:latin typeface="Times New Roman"/>
                          <a:ea typeface="微软雅黑"/>
                          <a:cs typeface="Courier New"/>
                        </a:rPr>
                        <a:t>7</a:t>
                      </a:r>
                      <a:r>
                        <a:rPr lang="zh-CN" sz="2800" kern="100">
                          <a:solidFill>
                            <a:srgbClr val="404040"/>
                          </a:solidFill>
                          <a:effectLst/>
                          <a:latin typeface="Times New Roman"/>
                          <a:ea typeface="微软雅黑"/>
                          <a:cs typeface="Times New Roman"/>
                        </a:rPr>
                        <a:t>月至</a:t>
                      </a:r>
                      <a:endParaRPr lang="zh-CN" sz="2800" kern="100">
                        <a:effectLst/>
                        <a:latin typeface="宋体"/>
                        <a:cs typeface="Courier New"/>
                      </a:endParaRPr>
                    </a:p>
                    <a:p>
                      <a:pPr algn="ctr">
                        <a:lnSpc>
                          <a:spcPct val="150000"/>
                        </a:lnSpc>
                        <a:spcAft>
                          <a:spcPts val="0"/>
                        </a:spcAft>
                      </a:pPr>
                      <a:r>
                        <a:rPr lang="en-US" sz="2800" kern="100">
                          <a:solidFill>
                            <a:srgbClr val="404040"/>
                          </a:solidFill>
                          <a:effectLst/>
                          <a:latin typeface="Times New Roman"/>
                          <a:ea typeface="微软雅黑"/>
                          <a:cs typeface="Courier New"/>
                        </a:rPr>
                        <a:t>1846</a:t>
                      </a:r>
                      <a:r>
                        <a:rPr lang="zh-CN" sz="2800" kern="100">
                          <a:solidFill>
                            <a:srgbClr val="404040"/>
                          </a:solidFill>
                          <a:effectLst/>
                          <a:latin typeface="Times New Roman"/>
                          <a:ea typeface="微软雅黑"/>
                          <a:cs typeface="Times New Roman"/>
                        </a:rPr>
                        <a:t>年</a:t>
                      </a:r>
                      <a:r>
                        <a:rPr lang="en-US" sz="2800" kern="100">
                          <a:solidFill>
                            <a:srgbClr val="404040"/>
                          </a:solidFill>
                          <a:effectLst/>
                          <a:latin typeface="Times New Roman"/>
                          <a:ea typeface="微软雅黑"/>
                          <a:cs typeface="Courier New"/>
                        </a:rPr>
                        <a:t>5</a:t>
                      </a:r>
                      <a:r>
                        <a:rPr lang="zh-CN" sz="2800" kern="100">
                          <a:solidFill>
                            <a:srgbClr val="404040"/>
                          </a:solidFill>
                          <a:effectLst/>
                          <a:latin typeface="Times New Roman"/>
                          <a:ea typeface="微软雅黑"/>
                          <a:cs typeface="Times New Roman"/>
                        </a:rPr>
                        <a:t>月</a:t>
                      </a:r>
                      <a:endParaRPr lang="zh-CN" sz="2800" kern="10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solidFill>
                            <a:srgbClr val="404040"/>
                          </a:solidFill>
                          <a:effectLst/>
                          <a:latin typeface="Times New Roman"/>
                          <a:ea typeface="微软雅黑"/>
                          <a:cs typeface="Times New Roman"/>
                        </a:rPr>
                        <a:t>和恩格斯共同撰写完成《德意志意识形态》这部著作，奠定了科学社会主义的基础</a:t>
                      </a:r>
                      <a:endParaRPr lang="zh-CN" sz="28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97766">
                <a:tc vMerge="1">
                  <a:txBody>
                    <a:bodyPr/>
                    <a:lstStyle/>
                    <a:p>
                      <a:endParaRPr lang="zh-CN" altLang="en-US"/>
                    </a:p>
                  </a:txBody>
                  <a:tcPr/>
                </a:tc>
                <a:tc>
                  <a:txBody>
                    <a:bodyPr/>
                    <a:lstStyle/>
                    <a:p>
                      <a:pPr algn="ctr">
                        <a:lnSpc>
                          <a:spcPct val="150000"/>
                        </a:lnSpc>
                        <a:spcAft>
                          <a:spcPts val="0"/>
                        </a:spcAft>
                      </a:pPr>
                      <a:r>
                        <a:rPr lang="en-US" sz="2800" kern="100">
                          <a:solidFill>
                            <a:srgbClr val="404040"/>
                          </a:solidFill>
                          <a:effectLst/>
                          <a:latin typeface="Times New Roman"/>
                          <a:ea typeface="微软雅黑"/>
                          <a:cs typeface="Courier New"/>
                        </a:rPr>
                        <a:t>1846</a:t>
                      </a:r>
                      <a:r>
                        <a:rPr lang="zh-CN" sz="2800" kern="100">
                          <a:solidFill>
                            <a:srgbClr val="404040"/>
                          </a:solidFill>
                          <a:effectLst/>
                          <a:latin typeface="Times New Roman"/>
                          <a:ea typeface="微软雅黑"/>
                          <a:cs typeface="Times New Roman"/>
                        </a:rPr>
                        <a:t>年</a:t>
                      </a:r>
                      <a:r>
                        <a:rPr lang="en-US" sz="2800" kern="100">
                          <a:solidFill>
                            <a:srgbClr val="404040"/>
                          </a:solidFill>
                          <a:effectLst/>
                          <a:latin typeface="Times New Roman"/>
                          <a:ea typeface="微软雅黑"/>
                          <a:cs typeface="Courier New"/>
                        </a:rPr>
                        <a:t>3</a:t>
                      </a:r>
                      <a:r>
                        <a:rPr lang="zh-CN" sz="2800" kern="100">
                          <a:solidFill>
                            <a:srgbClr val="404040"/>
                          </a:solidFill>
                          <a:effectLst/>
                          <a:latin typeface="Times New Roman"/>
                          <a:ea typeface="微软雅黑"/>
                          <a:cs typeface="Times New Roman"/>
                        </a:rPr>
                        <a:t>月</a:t>
                      </a:r>
                      <a:endParaRPr lang="zh-CN" sz="2800" kern="10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solidFill>
                            <a:srgbClr val="404040"/>
                          </a:solidFill>
                          <a:effectLst/>
                          <a:latin typeface="Times New Roman"/>
                          <a:ea typeface="微软雅黑"/>
                          <a:cs typeface="Times New Roman"/>
                        </a:rPr>
                        <a:t>批判魏特林空想社会主义思想，批判</a:t>
                      </a:r>
                      <a:r>
                        <a:rPr lang="en-US" sz="2800" kern="100" dirty="0">
                          <a:solidFill>
                            <a:srgbClr val="404040"/>
                          </a:solidFill>
                          <a:effectLst/>
                          <a:latin typeface="宋体"/>
                          <a:ea typeface="微软雅黑"/>
                          <a:cs typeface="Times New Roman"/>
                        </a:rPr>
                        <a:t>“</a:t>
                      </a:r>
                      <a:r>
                        <a:rPr lang="zh-CN" sz="2800" kern="100" dirty="0">
                          <a:solidFill>
                            <a:srgbClr val="404040"/>
                          </a:solidFill>
                          <a:effectLst/>
                          <a:latin typeface="Times New Roman"/>
                          <a:ea typeface="微软雅黑"/>
                          <a:cs typeface="Times New Roman"/>
                        </a:rPr>
                        <a:t>真正的</a:t>
                      </a:r>
                      <a:r>
                        <a:rPr lang="en-US" sz="2800" kern="100" dirty="0">
                          <a:solidFill>
                            <a:srgbClr val="404040"/>
                          </a:solidFill>
                          <a:effectLst/>
                          <a:latin typeface="宋体"/>
                          <a:ea typeface="微软雅黑"/>
                          <a:cs typeface="Times New Roman"/>
                        </a:rPr>
                        <a:t>”</a:t>
                      </a:r>
                      <a:r>
                        <a:rPr lang="zh-CN" sz="2800" kern="100" dirty="0">
                          <a:solidFill>
                            <a:srgbClr val="404040"/>
                          </a:solidFill>
                          <a:effectLst/>
                          <a:latin typeface="Times New Roman"/>
                          <a:ea typeface="微软雅黑"/>
                          <a:cs typeface="Times New Roman"/>
                        </a:rPr>
                        <a:t>或</a:t>
                      </a:r>
                      <a:r>
                        <a:rPr lang="en-US" sz="2800" kern="100" dirty="0">
                          <a:solidFill>
                            <a:srgbClr val="404040"/>
                          </a:solidFill>
                          <a:effectLst/>
                          <a:latin typeface="宋体"/>
                          <a:ea typeface="微软雅黑"/>
                          <a:cs typeface="Times New Roman"/>
                        </a:rPr>
                        <a:t>“</a:t>
                      </a:r>
                      <a:r>
                        <a:rPr lang="zh-CN" sz="2800" kern="100" dirty="0">
                          <a:solidFill>
                            <a:srgbClr val="404040"/>
                          </a:solidFill>
                          <a:effectLst/>
                          <a:latin typeface="Times New Roman"/>
                          <a:ea typeface="微软雅黑"/>
                          <a:cs typeface="Times New Roman"/>
                        </a:rPr>
                        <a:t>德国的社会主义者</a:t>
                      </a:r>
                      <a:r>
                        <a:rPr lang="en-US" sz="2800" kern="100" dirty="0">
                          <a:solidFill>
                            <a:srgbClr val="404040"/>
                          </a:solidFill>
                          <a:effectLst/>
                          <a:latin typeface="宋体"/>
                          <a:ea typeface="微软雅黑"/>
                          <a:cs typeface="Times New Roman"/>
                        </a:rPr>
                        <a:t>”</a:t>
                      </a:r>
                      <a:endParaRPr lang="zh-CN" sz="28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9327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4155483729"/>
              </p:ext>
            </p:extLst>
          </p:nvPr>
        </p:nvGraphicFramePr>
        <p:xfrm>
          <a:off x="622598" y="2277666"/>
          <a:ext cx="10873207" cy="2560320"/>
        </p:xfrm>
        <a:graphic>
          <a:graphicData uri="http://schemas.openxmlformats.org/drawingml/2006/table">
            <a:tbl>
              <a:tblPr/>
              <a:tblGrid>
                <a:gridCol w="1008112"/>
                <a:gridCol w="2736304"/>
                <a:gridCol w="7128791"/>
              </a:tblGrid>
              <a:tr h="725665">
                <a:tc rowSpan="2">
                  <a:txBody>
                    <a:bodyPr/>
                    <a:lstStyle/>
                    <a:p>
                      <a:pPr algn="ctr">
                        <a:lnSpc>
                          <a:spcPct val="150000"/>
                        </a:lnSpc>
                        <a:spcAft>
                          <a:spcPts val="0"/>
                        </a:spcAft>
                      </a:pPr>
                      <a:r>
                        <a:rPr lang="zh-CN" sz="2800" kern="100" dirty="0" smtClean="0">
                          <a:solidFill>
                            <a:srgbClr val="404040"/>
                          </a:solidFill>
                          <a:effectLst/>
                          <a:latin typeface="Times New Roman"/>
                          <a:ea typeface="微软雅黑"/>
                          <a:cs typeface="Times New Roman"/>
                        </a:rPr>
                        <a:t>理论</a:t>
                      </a:r>
                      <a:r>
                        <a:rPr lang="zh-CN" sz="2800" kern="100" dirty="0">
                          <a:solidFill>
                            <a:srgbClr val="404040"/>
                          </a:solidFill>
                          <a:effectLst/>
                          <a:latin typeface="Times New Roman"/>
                          <a:ea typeface="微软雅黑"/>
                          <a:cs typeface="Times New Roman"/>
                        </a:rPr>
                        <a:t>创建</a:t>
                      </a:r>
                      <a:endParaRPr lang="zh-CN" sz="28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solidFill>
                            <a:srgbClr val="404040"/>
                          </a:solidFill>
                          <a:effectLst/>
                          <a:latin typeface="Times New Roman"/>
                          <a:ea typeface="微软雅黑"/>
                          <a:cs typeface="Courier New"/>
                        </a:rPr>
                        <a:t>1847</a:t>
                      </a:r>
                      <a:r>
                        <a:rPr lang="zh-CN" sz="2800" kern="100" dirty="0">
                          <a:solidFill>
                            <a:srgbClr val="404040"/>
                          </a:solidFill>
                          <a:effectLst/>
                          <a:latin typeface="Times New Roman"/>
                          <a:ea typeface="微软雅黑"/>
                          <a:cs typeface="Times New Roman"/>
                        </a:rPr>
                        <a:t>年</a:t>
                      </a:r>
                      <a:r>
                        <a:rPr lang="en-US" sz="2800" kern="100" dirty="0">
                          <a:solidFill>
                            <a:srgbClr val="404040"/>
                          </a:solidFill>
                          <a:effectLst/>
                          <a:latin typeface="Times New Roman"/>
                          <a:ea typeface="微软雅黑"/>
                          <a:cs typeface="Courier New"/>
                        </a:rPr>
                        <a:t>1</a:t>
                      </a:r>
                      <a:r>
                        <a:rPr lang="zh-CN" sz="2800" kern="100" dirty="0" smtClean="0">
                          <a:solidFill>
                            <a:srgbClr val="404040"/>
                          </a:solidFill>
                          <a:effectLst/>
                          <a:latin typeface="Times New Roman"/>
                          <a:ea typeface="微软雅黑"/>
                          <a:cs typeface="Times New Roman"/>
                        </a:rPr>
                        <a:t>月至</a:t>
                      </a:r>
                      <a:r>
                        <a:rPr lang="en-US" sz="2800" kern="100" dirty="0">
                          <a:solidFill>
                            <a:srgbClr val="404040"/>
                          </a:solidFill>
                          <a:effectLst/>
                          <a:latin typeface="Times New Roman"/>
                          <a:ea typeface="微软雅黑"/>
                          <a:cs typeface="Courier New"/>
                        </a:rPr>
                        <a:t>6</a:t>
                      </a:r>
                      <a:r>
                        <a:rPr lang="zh-CN" sz="2800" kern="100" dirty="0">
                          <a:solidFill>
                            <a:srgbClr val="404040"/>
                          </a:solidFill>
                          <a:effectLst/>
                          <a:latin typeface="Times New Roman"/>
                          <a:ea typeface="微软雅黑"/>
                          <a:cs typeface="Times New Roman"/>
                        </a:rPr>
                        <a:t>月</a:t>
                      </a:r>
                      <a:endParaRPr lang="zh-CN" sz="28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solidFill>
                            <a:srgbClr val="404040"/>
                          </a:solidFill>
                          <a:effectLst/>
                          <a:latin typeface="Times New Roman"/>
                          <a:ea typeface="微软雅黑"/>
                          <a:cs typeface="Times New Roman"/>
                        </a:rPr>
                        <a:t>撰写完成《反蒲鲁东论》，批判蒲鲁东小资产阶级的社会主义理论</a:t>
                      </a:r>
                      <a:endParaRPr lang="zh-CN" sz="28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5665">
                <a:tc vMerge="1">
                  <a:txBody>
                    <a:bodyPr/>
                    <a:lstStyle/>
                    <a:p>
                      <a:endParaRPr lang="zh-CN" altLang="en-US"/>
                    </a:p>
                  </a:txBody>
                  <a:tcPr/>
                </a:tc>
                <a:tc>
                  <a:txBody>
                    <a:bodyPr/>
                    <a:lstStyle/>
                    <a:p>
                      <a:pPr algn="ctr">
                        <a:lnSpc>
                          <a:spcPct val="150000"/>
                        </a:lnSpc>
                        <a:spcAft>
                          <a:spcPts val="0"/>
                        </a:spcAft>
                      </a:pPr>
                      <a:r>
                        <a:rPr lang="en-US" sz="2800" kern="100">
                          <a:solidFill>
                            <a:srgbClr val="404040"/>
                          </a:solidFill>
                          <a:effectLst/>
                          <a:latin typeface="Times New Roman"/>
                          <a:ea typeface="微软雅黑"/>
                          <a:cs typeface="Courier New"/>
                        </a:rPr>
                        <a:t>1848</a:t>
                      </a:r>
                      <a:r>
                        <a:rPr lang="zh-CN" sz="2800" kern="100">
                          <a:solidFill>
                            <a:srgbClr val="404040"/>
                          </a:solidFill>
                          <a:effectLst/>
                          <a:latin typeface="Times New Roman"/>
                          <a:ea typeface="微软雅黑"/>
                          <a:cs typeface="Times New Roman"/>
                        </a:rPr>
                        <a:t>年</a:t>
                      </a:r>
                      <a:r>
                        <a:rPr lang="en-US" sz="2800" kern="100">
                          <a:solidFill>
                            <a:srgbClr val="404040"/>
                          </a:solidFill>
                          <a:effectLst/>
                          <a:latin typeface="Times New Roman"/>
                          <a:ea typeface="微软雅黑"/>
                          <a:cs typeface="Courier New"/>
                        </a:rPr>
                        <a:t>2</a:t>
                      </a:r>
                      <a:r>
                        <a:rPr lang="zh-CN" sz="2800" kern="100">
                          <a:solidFill>
                            <a:srgbClr val="404040"/>
                          </a:solidFill>
                          <a:effectLst/>
                          <a:latin typeface="Times New Roman"/>
                          <a:ea typeface="微软雅黑"/>
                          <a:cs typeface="Times New Roman"/>
                        </a:rPr>
                        <a:t>月</a:t>
                      </a:r>
                      <a:endParaRPr lang="zh-CN" sz="2800" kern="10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solidFill>
                            <a:srgbClr val="404040"/>
                          </a:solidFill>
                          <a:effectLst/>
                          <a:latin typeface="Times New Roman"/>
                          <a:ea typeface="微软雅黑"/>
                          <a:cs typeface="Times New Roman"/>
                        </a:rPr>
                        <a:t>《共产党宣言》问世，成为科学共产主义的第一个纲领性文件</a:t>
                      </a:r>
                      <a:endParaRPr lang="zh-CN" sz="28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0598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761218554"/>
              </p:ext>
            </p:extLst>
          </p:nvPr>
        </p:nvGraphicFramePr>
        <p:xfrm>
          <a:off x="334564" y="333449"/>
          <a:ext cx="11449274" cy="5616625"/>
        </p:xfrm>
        <a:graphic>
          <a:graphicData uri="http://schemas.openxmlformats.org/drawingml/2006/table">
            <a:tbl>
              <a:tblPr/>
              <a:tblGrid>
                <a:gridCol w="802180"/>
                <a:gridCol w="2187759"/>
                <a:gridCol w="8459335"/>
              </a:tblGrid>
              <a:tr h="2808313">
                <a:tc rowSpan="3">
                  <a:txBody>
                    <a:bodyPr/>
                    <a:lstStyle/>
                    <a:p>
                      <a:pPr algn="ctr">
                        <a:lnSpc>
                          <a:spcPct val="150000"/>
                        </a:lnSpc>
                        <a:spcAft>
                          <a:spcPts val="0"/>
                        </a:spcAft>
                      </a:pPr>
                      <a:r>
                        <a:rPr lang="zh-CN" sz="2800" kern="100" dirty="0">
                          <a:solidFill>
                            <a:srgbClr val="404040"/>
                          </a:solidFill>
                          <a:effectLst/>
                          <a:latin typeface="Times New Roman"/>
                          <a:ea typeface="微软雅黑"/>
                          <a:cs typeface="Times New Roman"/>
                        </a:rPr>
                        <a:t>革命实践</a:t>
                      </a:r>
                      <a:endParaRPr lang="zh-CN" sz="2800" kern="100" dirty="0">
                        <a:effectLst/>
                        <a:latin typeface="宋体"/>
                        <a:cs typeface="Courier New"/>
                      </a:endParaRPr>
                    </a:p>
                  </a:txBody>
                  <a:tcPr marL="10546" marR="10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solidFill>
                            <a:srgbClr val="404040"/>
                          </a:solidFill>
                          <a:effectLst/>
                          <a:latin typeface="Times New Roman"/>
                          <a:ea typeface="微软雅黑"/>
                          <a:cs typeface="Courier New"/>
                        </a:rPr>
                        <a:t>1846</a:t>
                      </a:r>
                      <a:r>
                        <a:rPr lang="zh-CN" sz="2800" kern="100">
                          <a:solidFill>
                            <a:srgbClr val="404040"/>
                          </a:solidFill>
                          <a:effectLst/>
                          <a:latin typeface="Times New Roman"/>
                          <a:ea typeface="微软雅黑"/>
                          <a:cs typeface="Times New Roman"/>
                        </a:rPr>
                        <a:t>年</a:t>
                      </a:r>
                      <a:r>
                        <a:rPr lang="en-US" sz="2800" kern="100">
                          <a:solidFill>
                            <a:srgbClr val="404040"/>
                          </a:solidFill>
                          <a:effectLst/>
                          <a:latin typeface="Times New Roman"/>
                          <a:ea typeface="微软雅黑"/>
                          <a:cs typeface="Courier New"/>
                        </a:rPr>
                        <a:t>2</a:t>
                      </a:r>
                      <a:r>
                        <a:rPr lang="zh-CN" sz="2800" kern="100">
                          <a:solidFill>
                            <a:srgbClr val="404040"/>
                          </a:solidFill>
                          <a:effectLst/>
                          <a:latin typeface="Times New Roman"/>
                          <a:ea typeface="微软雅黑"/>
                          <a:cs typeface="Times New Roman"/>
                        </a:rPr>
                        <a:t>月</a:t>
                      </a:r>
                      <a:endParaRPr lang="zh-CN" sz="2800" kern="100">
                        <a:effectLst/>
                        <a:latin typeface="宋体"/>
                        <a:cs typeface="Courier New"/>
                      </a:endParaRPr>
                    </a:p>
                  </a:txBody>
                  <a:tcPr marL="10546" marR="10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solidFill>
                            <a:srgbClr val="404040"/>
                          </a:solidFill>
                          <a:effectLst/>
                          <a:latin typeface="Times New Roman"/>
                          <a:ea typeface="微软雅黑"/>
                          <a:cs typeface="Times New Roman"/>
                        </a:rPr>
                        <a:t>在布鲁塞尔建立了共产主义通讯委员会，使之成为共产主义运动的思想和政治中心，积极与德国先进工人和正义者同盟取得联系，建立了遍布欧洲的共产主义通讯委员会</a:t>
                      </a:r>
                      <a:endParaRPr lang="zh-CN" sz="2800" kern="100" dirty="0">
                        <a:effectLst/>
                        <a:latin typeface="宋体"/>
                        <a:cs typeface="Courier New"/>
                      </a:endParaRPr>
                    </a:p>
                  </a:txBody>
                  <a:tcPr marL="10546" marR="10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2078">
                <a:tc vMerge="1">
                  <a:txBody>
                    <a:bodyPr/>
                    <a:lstStyle/>
                    <a:p>
                      <a:endParaRPr lang="zh-CN" altLang="en-US"/>
                    </a:p>
                  </a:txBody>
                  <a:tcPr/>
                </a:tc>
                <a:tc>
                  <a:txBody>
                    <a:bodyPr/>
                    <a:lstStyle/>
                    <a:p>
                      <a:pPr algn="ctr">
                        <a:lnSpc>
                          <a:spcPct val="150000"/>
                        </a:lnSpc>
                        <a:spcAft>
                          <a:spcPts val="0"/>
                        </a:spcAft>
                      </a:pPr>
                      <a:r>
                        <a:rPr lang="en-US" sz="2800" kern="100">
                          <a:solidFill>
                            <a:srgbClr val="404040"/>
                          </a:solidFill>
                          <a:effectLst/>
                          <a:latin typeface="Times New Roman"/>
                          <a:ea typeface="微软雅黑"/>
                          <a:cs typeface="Courier New"/>
                        </a:rPr>
                        <a:t>1847</a:t>
                      </a:r>
                      <a:r>
                        <a:rPr lang="zh-CN" sz="2800" kern="100">
                          <a:solidFill>
                            <a:srgbClr val="404040"/>
                          </a:solidFill>
                          <a:effectLst/>
                          <a:latin typeface="Times New Roman"/>
                          <a:ea typeface="微软雅黑"/>
                          <a:cs typeface="Times New Roman"/>
                        </a:rPr>
                        <a:t>年初</a:t>
                      </a:r>
                      <a:endParaRPr lang="zh-CN" sz="2800" kern="100">
                        <a:effectLst/>
                        <a:latin typeface="宋体"/>
                        <a:cs typeface="Courier New"/>
                      </a:endParaRPr>
                    </a:p>
                  </a:txBody>
                  <a:tcPr marL="10546" marR="10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solidFill>
                            <a:srgbClr val="404040"/>
                          </a:solidFill>
                          <a:effectLst/>
                          <a:latin typeface="Times New Roman"/>
                          <a:ea typeface="微软雅黑"/>
                          <a:cs typeface="Times New Roman"/>
                        </a:rPr>
                        <a:t>加入正义者同盟</a:t>
                      </a:r>
                      <a:endParaRPr lang="zh-CN" sz="2800" kern="100">
                        <a:effectLst/>
                        <a:latin typeface="宋体"/>
                        <a:cs typeface="Courier New"/>
                      </a:endParaRPr>
                    </a:p>
                  </a:txBody>
                  <a:tcPr marL="10546" marR="10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6234">
                <a:tc vMerge="1">
                  <a:txBody>
                    <a:bodyPr/>
                    <a:lstStyle/>
                    <a:p>
                      <a:endParaRPr lang="zh-CN" altLang="en-US"/>
                    </a:p>
                  </a:txBody>
                  <a:tcPr/>
                </a:tc>
                <a:tc>
                  <a:txBody>
                    <a:bodyPr/>
                    <a:lstStyle/>
                    <a:p>
                      <a:pPr algn="ctr">
                        <a:lnSpc>
                          <a:spcPct val="150000"/>
                        </a:lnSpc>
                        <a:spcAft>
                          <a:spcPts val="0"/>
                        </a:spcAft>
                      </a:pPr>
                      <a:r>
                        <a:rPr lang="en-US" sz="2800" kern="100" dirty="0">
                          <a:solidFill>
                            <a:srgbClr val="404040"/>
                          </a:solidFill>
                          <a:effectLst/>
                          <a:latin typeface="Times New Roman"/>
                          <a:ea typeface="微软雅黑"/>
                          <a:cs typeface="Courier New"/>
                        </a:rPr>
                        <a:t>1847</a:t>
                      </a:r>
                      <a:r>
                        <a:rPr lang="zh-CN" sz="2800" kern="100" dirty="0">
                          <a:solidFill>
                            <a:srgbClr val="404040"/>
                          </a:solidFill>
                          <a:effectLst/>
                          <a:latin typeface="Times New Roman"/>
                          <a:ea typeface="微软雅黑"/>
                          <a:cs typeface="Times New Roman"/>
                        </a:rPr>
                        <a:t>年夏</a:t>
                      </a:r>
                      <a:endParaRPr lang="zh-CN" sz="2800" kern="100" dirty="0">
                        <a:effectLst/>
                        <a:latin typeface="宋体"/>
                        <a:cs typeface="Courier New"/>
                      </a:endParaRPr>
                    </a:p>
                  </a:txBody>
                  <a:tcPr marL="10546" marR="10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solidFill>
                            <a:srgbClr val="404040"/>
                          </a:solidFill>
                          <a:effectLst/>
                          <a:latin typeface="Times New Roman"/>
                          <a:ea typeface="微软雅黑"/>
                          <a:cs typeface="Times New Roman"/>
                        </a:rPr>
                        <a:t>筹备共产主义者同盟第一次代表大会，为大会拟定新的章程。《德意志</a:t>
                      </a:r>
                      <a:r>
                        <a:rPr lang="en-US" sz="2800" kern="100" dirty="0">
                          <a:solidFill>
                            <a:srgbClr val="404040"/>
                          </a:solidFill>
                          <a:effectLst/>
                          <a:latin typeface="Times New Roman"/>
                          <a:ea typeface="微软雅黑"/>
                          <a:cs typeface="Courier New"/>
                        </a:rPr>
                        <a:t>—</a:t>
                      </a:r>
                      <a:r>
                        <a:rPr lang="zh-CN" sz="2800" kern="100" dirty="0">
                          <a:solidFill>
                            <a:srgbClr val="404040"/>
                          </a:solidFill>
                          <a:effectLst/>
                          <a:latin typeface="Times New Roman"/>
                          <a:ea typeface="微软雅黑"/>
                          <a:cs typeface="Times New Roman"/>
                        </a:rPr>
                        <a:t>布鲁塞尔报》逐渐成为共产主义者同盟的机关报</a:t>
                      </a:r>
                      <a:endParaRPr lang="zh-CN" sz="2800" kern="100" dirty="0">
                        <a:effectLst/>
                        <a:latin typeface="宋体"/>
                        <a:cs typeface="Courier New"/>
                      </a:endParaRPr>
                    </a:p>
                  </a:txBody>
                  <a:tcPr marL="10546" marR="10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9127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569797606"/>
              </p:ext>
            </p:extLst>
          </p:nvPr>
        </p:nvGraphicFramePr>
        <p:xfrm>
          <a:off x="622598" y="909513"/>
          <a:ext cx="10945218" cy="4536505"/>
        </p:xfrm>
        <a:graphic>
          <a:graphicData uri="http://schemas.openxmlformats.org/drawingml/2006/table">
            <a:tbl>
              <a:tblPr/>
              <a:tblGrid>
                <a:gridCol w="792090"/>
                <a:gridCol w="2664296"/>
                <a:gridCol w="7488832"/>
              </a:tblGrid>
              <a:tr h="1447821">
                <a:tc rowSpan="3">
                  <a:txBody>
                    <a:bodyPr/>
                    <a:lstStyle/>
                    <a:p>
                      <a:pPr algn="ctr">
                        <a:lnSpc>
                          <a:spcPct val="150000"/>
                        </a:lnSpc>
                        <a:spcAft>
                          <a:spcPts val="0"/>
                        </a:spcAft>
                      </a:pPr>
                      <a:r>
                        <a:rPr lang="zh-CN" sz="2800" kern="100" dirty="0">
                          <a:solidFill>
                            <a:srgbClr val="404040"/>
                          </a:solidFill>
                          <a:effectLst/>
                          <a:latin typeface="Times New Roman"/>
                          <a:ea typeface="微软雅黑"/>
                          <a:cs typeface="Times New Roman"/>
                        </a:rPr>
                        <a:t>革命实践</a:t>
                      </a:r>
                      <a:endParaRPr lang="zh-CN" sz="2800" kern="100" dirty="0">
                        <a:effectLst/>
                        <a:latin typeface="宋体"/>
                        <a:cs typeface="Courier New"/>
                      </a:endParaRPr>
                    </a:p>
                  </a:txBody>
                  <a:tcPr marL="10546" marR="10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solidFill>
                            <a:srgbClr val="404040"/>
                          </a:solidFill>
                          <a:effectLst/>
                          <a:latin typeface="Times New Roman"/>
                          <a:ea typeface="微软雅黑"/>
                          <a:cs typeface="Courier New"/>
                        </a:rPr>
                        <a:t>1847</a:t>
                      </a:r>
                      <a:r>
                        <a:rPr lang="zh-CN" sz="2800" kern="100" dirty="0">
                          <a:solidFill>
                            <a:srgbClr val="404040"/>
                          </a:solidFill>
                          <a:effectLst/>
                          <a:latin typeface="Times New Roman"/>
                          <a:ea typeface="微软雅黑"/>
                          <a:cs typeface="Times New Roman"/>
                        </a:rPr>
                        <a:t>年</a:t>
                      </a:r>
                      <a:r>
                        <a:rPr lang="en-US" sz="2800" kern="100" dirty="0">
                          <a:solidFill>
                            <a:srgbClr val="404040"/>
                          </a:solidFill>
                          <a:effectLst/>
                          <a:latin typeface="Times New Roman"/>
                          <a:ea typeface="微软雅黑"/>
                          <a:cs typeface="Courier New"/>
                        </a:rPr>
                        <a:t>8</a:t>
                      </a:r>
                      <a:r>
                        <a:rPr lang="zh-CN" sz="2800" kern="100" dirty="0">
                          <a:solidFill>
                            <a:srgbClr val="404040"/>
                          </a:solidFill>
                          <a:effectLst/>
                          <a:latin typeface="Times New Roman"/>
                          <a:ea typeface="微软雅黑"/>
                          <a:cs typeface="Times New Roman"/>
                        </a:rPr>
                        <a:t>月</a:t>
                      </a:r>
                      <a:endParaRPr lang="zh-CN" sz="2800" kern="100" dirty="0">
                        <a:effectLst/>
                        <a:latin typeface="宋体"/>
                        <a:cs typeface="Courier New"/>
                      </a:endParaRPr>
                    </a:p>
                  </a:txBody>
                  <a:tcPr marL="10546" marR="10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solidFill>
                            <a:srgbClr val="404040"/>
                          </a:solidFill>
                          <a:effectLst/>
                          <a:latin typeface="Times New Roman"/>
                          <a:ea typeface="微软雅黑"/>
                          <a:cs typeface="Times New Roman"/>
                        </a:rPr>
                        <a:t>组建共产主义者同盟布鲁塞尔支部并当选为支部主席</a:t>
                      </a:r>
                      <a:endParaRPr lang="zh-CN" sz="2800" kern="100" dirty="0">
                        <a:effectLst/>
                        <a:latin typeface="宋体"/>
                        <a:cs typeface="Courier New"/>
                      </a:endParaRPr>
                    </a:p>
                  </a:txBody>
                  <a:tcPr marL="10546" marR="10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44342">
                <a:tc vMerge="1">
                  <a:txBody>
                    <a:bodyPr/>
                    <a:lstStyle/>
                    <a:p>
                      <a:endParaRPr lang="zh-CN" altLang="en-US"/>
                    </a:p>
                  </a:txBody>
                  <a:tcPr/>
                </a:tc>
                <a:tc>
                  <a:txBody>
                    <a:bodyPr/>
                    <a:lstStyle/>
                    <a:p>
                      <a:pPr algn="ctr">
                        <a:lnSpc>
                          <a:spcPct val="150000"/>
                        </a:lnSpc>
                        <a:spcAft>
                          <a:spcPts val="0"/>
                        </a:spcAft>
                      </a:pPr>
                      <a:r>
                        <a:rPr lang="en-US" sz="2800" kern="100">
                          <a:solidFill>
                            <a:srgbClr val="404040"/>
                          </a:solidFill>
                          <a:effectLst/>
                          <a:latin typeface="Times New Roman"/>
                          <a:ea typeface="微软雅黑"/>
                          <a:cs typeface="Courier New"/>
                        </a:rPr>
                        <a:t>1847</a:t>
                      </a:r>
                      <a:r>
                        <a:rPr lang="zh-CN" sz="2800" kern="100">
                          <a:solidFill>
                            <a:srgbClr val="404040"/>
                          </a:solidFill>
                          <a:effectLst/>
                          <a:latin typeface="Times New Roman"/>
                          <a:ea typeface="微软雅黑"/>
                          <a:cs typeface="Times New Roman"/>
                        </a:rPr>
                        <a:t>年底</a:t>
                      </a:r>
                      <a:endParaRPr lang="zh-CN" sz="2800" kern="100">
                        <a:effectLst/>
                        <a:latin typeface="宋体"/>
                        <a:cs typeface="Courier New"/>
                      </a:endParaRPr>
                    </a:p>
                  </a:txBody>
                  <a:tcPr marL="10546" marR="10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smtClean="0">
                          <a:solidFill>
                            <a:srgbClr val="404040"/>
                          </a:solidFill>
                          <a:effectLst/>
                          <a:latin typeface="Times New Roman"/>
                          <a:ea typeface="微软雅黑"/>
                          <a:cs typeface="Times New Roman"/>
                        </a:rPr>
                        <a:t>建立了布鲁塞尔德意志工人协会。加入布鲁塞尔民主协会，当选为协会副主席</a:t>
                      </a:r>
                      <a:endParaRPr lang="zh-CN" sz="2800" kern="100" dirty="0">
                        <a:effectLst/>
                        <a:latin typeface="宋体"/>
                        <a:cs typeface="Courier New"/>
                      </a:endParaRPr>
                    </a:p>
                  </a:txBody>
                  <a:tcPr marL="10546" marR="10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44342">
                <a:tc vMerge="1">
                  <a:txBody>
                    <a:bodyPr/>
                    <a:lstStyle/>
                    <a:p>
                      <a:endParaRPr lang="zh-CN" altLang="en-US"/>
                    </a:p>
                  </a:txBody>
                  <a:tcPr/>
                </a:tc>
                <a:tc>
                  <a:txBody>
                    <a:bodyPr/>
                    <a:lstStyle/>
                    <a:p>
                      <a:pPr algn="ctr">
                        <a:lnSpc>
                          <a:spcPct val="150000"/>
                        </a:lnSpc>
                        <a:spcAft>
                          <a:spcPts val="0"/>
                        </a:spcAft>
                      </a:pPr>
                      <a:r>
                        <a:rPr lang="en-US" sz="2800" kern="100" dirty="0" smtClean="0">
                          <a:solidFill>
                            <a:srgbClr val="404040"/>
                          </a:solidFill>
                          <a:effectLst/>
                          <a:latin typeface="Times New Roman"/>
                          <a:ea typeface="微软雅黑"/>
                          <a:cs typeface="Courier New"/>
                        </a:rPr>
                        <a:t>1847</a:t>
                      </a:r>
                      <a:r>
                        <a:rPr lang="zh-CN" sz="2800" kern="100" dirty="0" smtClean="0">
                          <a:solidFill>
                            <a:srgbClr val="404040"/>
                          </a:solidFill>
                          <a:effectLst/>
                          <a:latin typeface="Times New Roman"/>
                          <a:ea typeface="微软雅黑"/>
                          <a:cs typeface="Times New Roman"/>
                        </a:rPr>
                        <a:t>年</a:t>
                      </a:r>
                      <a:r>
                        <a:rPr lang="en-US" sz="2800" kern="100" dirty="0" smtClean="0">
                          <a:solidFill>
                            <a:srgbClr val="404040"/>
                          </a:solidFill>
                          <a:effectLst/>
                          <a:latin typeface="Times New Roman"/>
                          <a:ea typeface="微软雅黑"/>
                          <a:cs typeface="Courier New"/>
                        </a:rPr>
                        <a:t>11</a:t>
                      </a:r>
                      <a:r>
                        <a:rPr lang="zh-CN" sz="2800" kern="100" dirty="0">
                          <a:solidFill>
                            <a:srgbClr val="404040"/>
                          </a:solidFill>
                          <a:effectLst/>
                          <a:latin typeface="Times New Roman"/>
                          <a:ea typeface="微软雅黑"/>
                          <a:cs typeface="Times New Roman"/>
                        </a:rPr>
                        <a:t>月</a:t>
                      </a:r>
                      <a:r>
                        <a:rPr lang="en-US" sz="2800" kern="100" dirty="0">
                          <a:solidFill>
                            <a:srgbClr val="404040"/>
                          </a:solidFill>
                          <a:effectLst/>
                          <a:latin typeface="Times New Roman"/>
                          <a:ea typeface="微软雅黑"/>
                          <a:cs typeface="Courier New"/>
                        </a:rPr>
                        <a:t>29</a:t>
                      </a:r>
                      <a:r>
                        <a:rPr lang="zh-CN" sz="2800" kern="100" dirty="0">
                          <a:solidFill>
                            <a:srgbClr val="404040"/>
                          </a:solidFill>
                          <a:effectLst/>
                          <a:latin typeface="Times New Roman"/>
                          <a:ea typeface="微软雅黑"/>
                          <a:cs typeface="Times New Roman"/>
                        </a:rPr>
                        <a:t>日</a:t>
                      </a:r>
                      <a:endParaRPr lang="zh-CN" sz="2800" kern="100" dirty="0">
                        <a:effectLst/>
                        <a:latin typeface="宋体"/>
                        <a:cs typeface="Courier New"/>
                      </a:endParaRPr>
                    </a:p>
                  </a:txBody>
                  <a:tcPr marL="10546" marR="10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smtClean="0">
                          <a:solidFill>
                            <a:srgbClr val="404040"/>
                          </a:solidFill>
                          <a:effectLst/>
                          <a:latin typeface="Times New Roman"/>
                          <a:ea typeface="微软雅黑"/>
                          <a:cs typeface="Times New Roman"/>
                        </a:rPr>
                        <a:t>领导创立了世界工人阶级的第一个革命政党</a:t>
                      </a:r>
                      <a:r>
                        <a:rPr lang="en-US" sz="2800" kern="100" dirty="0" smtClean="0">
                          <a:solidFill>
                            <a:srgbClr val="404040"/>
                          </a:solidFill>
                          <a:effectLst/>
                          <a:latin typeface="Times New Roman"/>
                          <a:ea typeface="微软雅黑"/>
                          <a:cs typeface="Courier New"/>
                        </a:rPr>
                        <a:t>——</a:t>
                      </a:r>
                      <a:r>
                        <a:rPr lang="zh-CN" sz="2800" kern="100" dirty="0" smtClean="0">
                          <a:solidFill>
                            <a:srgbClr val="404040"/>
                          </a:solidFill>
                          <a:effectLst/>
                          <a:latin typeface="Times New Roman"/>
                          <a:ea typeface="微软雅黑"/>
                          <a:cs typeface="Times New Roman"/>
                        </a:rPr>
                        <a:t>共产主义者同盟</a:t>
                      </a:r>
                      <a:endParaRPr lang="zh-CN" sz="2800" kern="100" dirty="0">
                        <a:effectLst/>
                        <a:latin typeface="宋体"/>
                        <a:cs typeface="Courier New"/>
                      </a:endParaRPr>
                    </a:p>
                  </a:txBody>
                  <a:tcPr marL="10546" marR="10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18858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946" y="337579"/>
            <a:ext cx="11725916" cy="582851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《共产党宣言》的主要内容是什么？它具有怎样的历史意义？</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《共产党宣言》是科学共产主义的最伟大的纲领性文件。它包括以下主要内容：</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高度概括了马克思与恩格斯</a:t>
            </a:r>
            <a:r>
              <a:rPr lang="en-US" altLang="zh-CN" sz="2800" kern="100" dirty="0">
                <a:solidFill>
                  <a:srgbClr val="404040"/>
                </a:solidFill>
                <a:latin typeface="Times New Roman"/>
                <a:ea typeface="微软雅黑"/>
                <a:cs typeface="Courier New"/>
              </a:rPr>
              <a:t>1843</a:t>
            </a:r>
            <a:r>
              <a:rPr lang="zh-CN" altLang="zh-CN" sz="2800" kern="100" dirty="0">
                <a:solidFill>
                  <a:srgbClr val="404040"/>
                </a:solidFill>
                <a:latin typeface="Times New Roman"/>
                <a:ea typeface="微软雅黑"/>
                <a:cs typeface="Times New Roman"/>
              </a:rPr>
              <a:t>年至</a:t>
            </a:r>
            <a:r>
              <a:rPr lang="en-US" altLang="zh-CN" sz="2800" kern="100" dirty="0">
                <a:solidFill>
                  <a:srgbClr val="404040"/>
                </a:solidFill>
                <a:latin typeface="Times New Roman"/>
                <a:ea typeface="微软雅黑"/>
                <a:cs typeface="Courier New"/>
              </a:rPr>
              <a:t>1848</a:t>
            </a:r>
            <a:r>
              <a:rPr lang="zh-CN" altLang="zh-CN" sz="2800" kern="100" dirty="0">
                <a:solidFill>
                  <a:srgbClr val="404040"/>
                </a:solidFill>
                <a:latin typeface="Times New Roman"/>
                <a:ea typeface="微软雅黑"/>
                <a:cs typeface="Times New Roman"/>
              </a:rPr>
              <a:t>年间得出来的科学见解和实际经验。</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为他们自己的理论基础</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哲学、政治经济学以及关于阶级斗争和科学社会主义的学说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作了扼要的系统论述。</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提出了工人阶级的一个伟大的任务：要在物质和精神领域对社会进行根本的改造并建设社会主义。</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驳斥了各种反对共产主义的谎言和诽谤，公开宣布了工人阶级的历史使命、斗争方法和斗争目标。</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论证了各国工人的相同境况以及由此产生的共同利益和目的，必然要求共同一致的行动和国际上</a:t>
            </a:r>
            <a:r>
              <a:rPr lang="zh-CN" altLang="zh-CN" sz="2800" kern="100" dirty="0" smtClean="0">
                <a:solidFill>
                  <a:srgbClr val="404040"/>
                </a:solidFill>
                <a:latin typeface="Times New Roman"/>
                <a:ea typeface="微软雅黑"/>
                <a:cs typeface="Times New Roman"/>
              </a:rPr>
              <a:t>的</a:t>
            </a:r>
            <a:endParaRPr lang="zh-CN" altLang="zh-CN" sz="1050" kern="100" dirty="0">
              <a:effectLst/>
              <a:latin typeface="宋体"/>
              <a:cs typeface="Courier New"/>
            </a:endParaRPr>
          </a:p>
        </p:txBody>
      </p:sp>
    </p:spTree>
    <p:extLst>
      <p:ext uri="{BB962C8B-B14F-4D97-AF65-F5344CB8AC3E}">
        <p14:creationId xmlns:p14="http://schemas.microsoft.com/office/powerpoint/2010/main" val="107989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574" y="1841041"/>
            <a:ext cx="11381058" cy="2596865"/>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团结</a:t>
            </a:r>
            <a:r>
              <a:rPr lang="zh-CN" altLang="zh-CN" sz="2800" kern="100" dirty="0">
                <a:solidFill>
                  <a:srgbClr val="404040"/>
                </a:solidFill>
                <a:latin typeface="Times New Roman"/>
                <a:ea typeface="微软雅黑"/>
                <a:cs typeface="Times New Roman"/>
              </a:rPr>
              <a:t>。总之，这部著作以天才的透彻和鲜明的笔调叙述了新的世界观，即包括社会生活在内的彻底的唯物主义、最全面最深刻的发展学说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辩证法以及关于阶级斗争、关于共产主义新社会的创造者</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无产阶级所背负的世界历史革命使命的理论。</a:t>
            </a:r>
            <a:endParaRPr lang="zh-CN" altLang="zh-CN" sz="1050" kern="100" dirty="0">
              <a:effectLst/>
              <a:latin typeface="宋体"/>
              <a:cs typeface="Courier New"/>
            </a:endParaRPr>
          </a:p>
        </p:txBody>
      </p:sp>
    </p:spTree>
    <p:extLst>
      <p:ext uri="{BB962C8B-B14F-4D97-AF65-F5344CB8AC3E}">
        <p14:creationId xmlns:p14="http://schemas.microsoft.com/office/powerpoint/2010/main" val="1358979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p:cNvSpPr txBox="1"/>
          <p:nvPr/>
        </p:nvSpPr>
        <p:spPr>
          <a:xfrm>
            <a:off x="113922" y="549474"/>
            <a:ext cx="2092851"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哲思品悟</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33" name="矩形 32"/>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82230" y="42706"/>
            <a:ext cx="12009769" cy="523220"/>
          </a:xfrm>
          <a:prstGeom prst="rect">
            <a:avLst/>
          </a:prstGeom>
        </p:spPr>
        <p:txBody>
          <a:bodyPr wrap="square">
            <a:spAutoFit/>
          </a:bodyPr>
          <a:lstStyle/>
          <a:p>
            <a:pPr lvl="0">
              <a:defRPr/>
            </a:pPr>
            <a:r>
              <a:rPr lang="zh-CN" altLang="en-US" sz="2800" b="1" kern="0" dirty="0">
                <a:solidFill>
                  <a:schemeClr val="tx1">
                    <a:lumMod val="75000"/>
                    <a:lumOff val="25000"/>
                  </a:schemeClr>
                </a:solidFill>
                <a:latin typeface="微软雅黑" pitchFamily="34" charset="-122"/>
                <a:ea typeface="微软雅黑" pitchFamily="34" charset="-122"/>
              </a:rPr>
              <a:t>温馨晨读       </a:t>
            </a:r>
            <a:r>
              <a:rPr lang="zh-CN" altLang="en-US" sz="2800" b="1" kern="0" dirty="0" smtClean="0">
                <a:solidFill>
                  <a:schemeClr val="tx1">
                    <a:lumMod val="75000"/>
                    <a:lumOff val="25000"/>
                  </a:scheme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鸡</a:t>
            </a:r>
            <a:r>
              <a:rPr lang="zh-CN" altLang="en-US" sz="2800" kern="0" dirty="0">
                <a:solidFill>
                  <a:schemeClr val="tx1">
                    <a:lumMod val="75000"/>
                    <a:lumOff val="25000"/>
                  </a:schemeClr>
                </a:solidFill>
                <a:latin typeface="微软雅黑" pitchFamily="34" charset="-122"/>
                <a:ea typeface="微软雅黑" pitchFamily="34" charset="-122"/>
              </a:rPr>
              <a:t>声茅店月，人迹板桥霜</a:t>
            </a:r>
          </a:p>
        </p:txBody>
      </p:sp>
      <p:sp>
        <p:nvSpPr>
          <p:cNvPr id="35" name="矩形 34"/>
          <p:cNvSpPr/>
          <p:nvPr/>
        </p:nvSpPr>
        <p:spPr>
          <a:xfrm>
            <a:off x="3665969" y="1342870"/>
            <a:ext cx="4866969" cy="625556"/>
          </a:xfrm>
          <a:prstGeom prst="rect">
            <a:avLst/>
          </a:prstGeom>
        </p:spPr>
        <p:txBody>
          <a:bodyPr wrap="square">
            <a:spAutoFit/>
          </a:bodyPr>
          <a:lstStyle/>
          <a:p>
            <a:pPr algn="ctr">
              <a:lnSpc>
                <a:spcPct val="140000"/>
              </a:lnSpc>
            </a:pPr>
            <a:r>
              <a:rPr lang="zh-CN" altLang="en-US" sz="2800" b="1" kern="100" dirty="0">
                <a:solidFill>
                  <a:srgbClr val="00B050"/>
                </a:solidFill>
                <a:latin typeface="Times New Roman" pitchFamily="18" charset="0"/>
                <a:ea typeface="微软雅黑"/>
                <a:cs typeface="Times New Roman" pitchFamily="18" charset="0"/>
              </a:rPr>
              <a:t>论幸福</a:t>
            </a:r>
            <a:endParaRPr lang="zh-CN" altLang="zh-CN" sz="2800" kern="100" dirty="0">
              <a:effectLst/>
              <a:latin typeface="宋体"/>
              <a:cs typeface="Courier New"/>
            </a:endParaRPr>
          </a:p>
        </p:txBody>
      </p:sp>
      <p:sp>
        <p:nvSpPr>
          <p:cNvPr id="6" name="矩形 5"/>
          <p:cNvSpPr/>
          <p:nvPr/>
        </p:nvSpPr>
        <p:spPr>
          <a:xfrm>
            <a:off x="101579" y="2156166"/>
            <a:ext cx="11942033" cy="3894208"/>
          </a:xfrm>
          <a:prstGeom prst="rect">
            <a:avLst/>
          </a:prstGeom>
        </p:spPr>
        <p:txBody>
          <a:bodyPr wrap="square">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灵魂</a:t>
            </a:r>
            <a:r>
              <a:rPr lang="zh-CN" altLang="zh-CN" sz="2800" kern="100" dirty="0">
                <a:solidFill>
                  <a:srgbClr val="404040"/>
                </a:solidFill>
                <a:latin typeface="Times New Roman"/>
                <a:ea typeface="微软雅黑"/>
                <a:cs typeface="Times New Roman"/>
              </a:rPr>
              <a:t>是感受幸福的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器官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任何外在经历必须有灵魂参与才成其为幸福。内心世界的丰富、敏感和活跃与否决定了一个人感受幸福的能力。在此意义上，幸福是一种能力。苦与乐不但有量的区别，而且有质的区别。在每一个人的生活中，苦与乐的数量取决于他的遭遇，苦与乐的品质取决于他的灵魂。欢乐与欢乐不同，痛苦与痛苦不同，其间的区别远远超过欢乐与痛苦的不同。对于沉溺于眼前琐屑享受的人</a:t>
            </a:r>
            <a:r>
              <a:rPr lang="zh-CN" altLang="zh-CN" sz="2800" kern="100" dirty="0" smtClean="0">
                <a:solidFill>
                  <a:srgbClr val="404040"/>
                </a:solidFill>
                <a:latin typeface="Times New Roman"/>
                <a:ea typeface="微软雅黑"/>
                <a:cs typeface="Times New Roman"/>
              </a:rPr>
              <a:t>，不足</a:t>
            </a:r>
            <a:r>
              <a:rPr lang="zh-CN" altLang="zh-CN" sz="2800" kern="100" dirty="0">
                <a:solidFill>
                  <a:srgbClr val="404040"/>
                </a:solidFill>
                <a:latin typeface="Times New Roman"/>
                <a:ea typeface="微软雅黑"/>
                <a:cs typeface="Times New Roman"/>
              </a:rPr>
              <a:t>与言真正的欢乐。对于</a:t>
            </a:r>
            <a:r>
              <a:rPr lang="zh-CN" altLang="zh-CN" sz="2800" kern="100" dirty="0" smtClean="0">
                <a:solidFill>
                  <a:srgbClr val="404040"/>
                </a:solidFill>
                <a:latin typeface="Times New Roman"/>
                <a:ea typeface="微软雅黑"/>
                <a:cs typeface="Times New Roman"/>
              </a:rPr>
              <a:t>沉溺于</a:t>
            </a:r>
            <a:endParaRPr lang="zh-CN" altLang="zh-CN" sz="2800" kern="100" dirty="0">
              <a:solidFill>
                <a:schemeClr val="tx1">
                  <a:lumMod val="75000"/>
                  <a:lumOff val="25000"/>
                </a:schemeClr>
              </a:solidFill>
              <a:effectLst/>
              <a:latin typeface="宋体"/>
              <a:cs typeface="Courier New"/>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693490"/>
            <a:ext cx="11494869" cy="518218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共产党宣言》是国际共产主义运动的第一个纲领性文献，是全世界无产阶级和共产党人认识世界和改造世界的强大思想武器，凝聚着马克思、恩格斯的光辉思想，标志着马克思主义这一科学社会主义的诞生。它对马克思主义学说作了完整的、系统的、至今仍然是最好的阐述。《共产党宣言》的历史在很大程度上反映了现代工人运动的历史；它无疑是所有社会主义文献中传播最广和最具国际性的著作，是全世界无产者的共同纲领。《共产党宣言》篇幅不长，价值却相当于多部巨著之和，它的精神鼓舞着、推动着文明世界全体有组织的正在进行斗争的无产阶级。</a:t>
            </a:r>
            <a:endParaRPr lang="zh-CN" altLang="zh-CN" sz="1050" kern="100" dirty="0">
              <a:effectLst/>
              <a:latin typeface="宋体"/>
              <a:cs typeface="Courier New"/>
            </a:endParaRPr>
          </a:p>
        </p:txBody>
      </p:sp>
    </p:spTree>
    <p:extLst>
      <p:ext uri="{BB962C8B-B14F-4D97-AF65-F5344CB8AC3E}">
        <p14:creationId xmlns:p14="http://schemas.microsoft.com/office/powerpoint/2010/main" val="3445774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976945"/>
            <a:ext cx="11725916" cy="65684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三、师生探究</a:t>
            </a:r>
            <a:endParaRPr lang="zh-CN" altLang="zh-CN" sz="1050" b="1" kern="100" dirty="0">
              <a:solidFill>
                <a:srgbClr val="00B050"/>
              </a:solidFill>
              <a:effectLst/>
              <a:latin typeface="宋体"/>
              <a:cs typeface="Courier New"/>
            </a:endParaRPr>
          </a:p>
        </p:txBody>
      </p:sp>
      <p:sp>
        <p:nvSpPr>
          <p:cNvPr id="3" name="TextBox 2"/>
          <p:cNvSpPr txBox="1"/>
          <p:nvPr/>
        </p:nvSpPr>
        <p:spPr>
          <a:xfrm>
            <a:off x="118542" y="1625017"/>
            <a:ext cx="11725916" cy="259686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本文是如何塑造马克思这一人物形象的？</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马克思是人类历史上伟大的思想家，是全世界无产阶级的伟大导师，人们所了解的马克思一般是带有光环的马克思，他的伟大功绩已众所周知。本文既写了光环中的马克思，也展现了这一伟大人物普通平凡的一面。</a:t>
            </a:r>
            <a:endParaRPr lang="zh-CN" altLang="zh-CN" sz="1050" kern="100" dirty="0">
              <a:effectLst/>
              <a:latin typeface="宋体"/>
              <a:cs typeface="Courier New"/>
            </a:endParaRPr>
          </a:p>
        </p:txBody>
      </p:sp>
    </p:spTree>
    <p:extLst>
      <p:ext uri="{BB962C8B-B14F-4D97-AF65-F5344CB8AC3E}">
        <p14:creationId xmlns:p14="http://schemas.microsoft.com/office/powerpoint/2010/main" val="14647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4566" y="1773610"/>
            <a:ext cx="11494869" cy="2596865"/>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首先，运用了肖像描写。如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中等身材，肩膀很宽，体格结实有力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前额很高而且丰满，满头浓密的黑发，目光炯炯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等。此外，本文没有停留在单纯的肖像描写上，而是加入了恰如其分的议论，从而升华了内容，如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举止处处显示着精力充沛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能洞察一切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等。</a:t>
            </a:r>
            <a:endParaRPr lang="zh-CN" altLang="zh-CN" sz="1050" kern="100" dirty="0">
              <a:effectLst/>
              <a:latin typeface="宋体"/>
              <a:cs typeface="Courier New"/>
            </a:endParaRPr>
          </a:p>
        </p:txBody>
      </p:sp>
    </p:spTree>
    <p:extLst>
      <p:ext uri="{BB962C8B-B14F-4D97-AF65-F5344CB8AC3E}">
        <p14:creationId xmlns:p14="http://schemas.microsoft.com/office/powerpoint/2010/main" val="3205486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8969" y="1052436"/>
            <a:ext cx="11494869" cy="3243196"/>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其次，突出表现了他的坚定信念和对信仰不懈追求的精神。作者写到了马克思生活的拮据，甚至到了如果没有恩格斯的接济就难以维持生计的地步。虽然马克思是一个物质上的贫困者，但却是一个精神上的亿万富翁。因为他的执着，才有了《资本论》《共产党宣言》等不朽著作的诞生，才让他成为全世界无产者的伟大导师和领袖。</a:t>
            </a:r>
            <a:endParaRPr lang="zh-CN" altLang="zh-CN" sz="1050" kern="100" dirty="0">
              <a:effectLst/>
              <a:latin typeface="宋体"/>
              <a:cs typeface="Courier New"/>
            </a:endParaRPr>
          </a:p>
        </p:txBody>
      </p:sp>
    </p:spTree>
    <p:extLst>
      <p:ext uri="{BB962C8B-B14F-4D97-AF65-F5344CB8AC3E}">
        <p14:creationId xmlns:p14="http://schemas.microsoft.com/office/powerpoint/2010/main" val="36989859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74" y="837506"/>
            <a:ext cx="11494869" cy="4535857"/>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再次，作者还写到了作为平常人的马克思的喜怒哀乐，向世人展示了真实生活中的马克思，从而表明伟大的成就常常与挫折、艰难困苦相伴的道理，当然，这需要超人的毅力和韧性，而马克思正是一个践行者。如他曾为人们逐步发生的思想转变感到高兴，他也曾为不能参加共产主义同盟的第一次代表大会感到非常遗憾，等等。</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本文不仅写了马克思的伟大成就，而且写了马克思取得这些成就的艰难和困苦，塑造的是一个真实的马克思，而不是像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一样的马克思。</a:t>
            </a:r>
            <a:endParaRPr lang="zh-CN" altLang="zh-CN" sz="1050" kern="100" dirty="0">
              <a:effectLst/>
              <a:latin typeface="宋体"/>
              <a:cs typeface="Courier New"/>
            </a:endParaRPr>
          </a:p>
        </p:txBody>
      </p:sp>
    </p:spTree>
    <p:extLst>
      <p:ext uri="{BB962C8B-B14F-4D97-AF65-F5344CB8AC3E}">
        <p14:creationId xmlns:p14="http://schemas.microsoft.com/office/powerpoint/2010/main" val="6702356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74" y="-80134"/>
            <a:ext cx="11494869" cy="632792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马克思是在什么情况下来到布鲁塞尔的？境况如何？联系全文，分析作者这样写的意图是什么。</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马克思是在普鲁士反动政府及其法国帮凶迫害下被逐出国境而来到布鲁塞尔的。他们全家刚到布鲁塞尔时，一贫如洗，并由于布鲁塞尔的警察局迫使马克思保证不在比利时发表任何有关当前政治问题的意见，这等于剥夺了马克思获得任何直接收入的来源。这时候恩格斯伸出了热情的援助之手，让马克思全家能够得到温饱地生存下去。</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联系全文，作者这样写是为了反衬马克思坚定的共产主义信念</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为了自己的信念宁愿过着流亡的生活，为了自己的信念宁愿背井离乡。赞扬了马克思顽强的斗争精神和不屈不挠的革命意志。</a:t>
            </a:r>
            <a:endParaRPr lang="zh-CN" altLang="zh-CN" sz="1050" kern="100" dirty="0">
              <a:effectLst/>
              <a:latin typeface="宋体"/>
              <a:cs typeface="Courier New"/>
            </a:endParaRPr>
          </a:p>
        </p:txBody>
      </p:sp>
    </p:spTree>
    <p:extLst>
      <p:ext uri="{BB962C8B-B14F-4D97-AF65-F5344CB8AC3E}">
        <p14:creationId xmlns:p14="http://schemas.microsoft.com/office/powerpoint/2010/main" val="414038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74" y="1052436"/>
            <a:ext cx="11494869" cy="3970318"/>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考点</a:t>
            </a:r>
            <a:r>
              <a:rPr lang="zh-CN" altLang="zh-CN" sz="2800" b="1" kern="100" dirty="0" smtClean="0">
                <a:solidFill>
                  <a:srgbClr val="00B050"/>
                </a:solidFill>
                <a:latin typeface="Times New Roman"/>
                <a:ea typeface="微软雅黑"/>
                <a:cs typeface="Times New Roman"/>
              </a:rPr>
              <a:t>链</a:t>
            </a:r>
            <a:r>
              <a:rPr lang="zh-CN" altLang="zh-CN" sz="2800" b="1" kern="100" dirty="0">
                <a:solidFill>
                  <a:srgbClr val="00B050"/>
                </a:solidFill>
                <a:latin typeface="Times New Roman"/>
                <a:ea typeface="微软雅黑"/>
                <a:cs typeface="Times New Roman"/>
              </a:rPr>
              <a:t>接</a:t>
            </a:r>
            <a:r>
              <a:rPr lang="zh-CN" altLang="zh-CN" sz="2800" kern="100" dirty="0">
                <a:solidFill>
                  <a:srgbClr val="404040"/>
                </a:solidFill>
                <a:latin typeface="Times New Roman"/>
                <a:ea typeface="微软雅黑"/>
                <a:cs typeface="Times New Roman"/>
              </a:rPr>
              <a:t>　　探讨作者的写作背景和写作意图</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作者</a:t>
            </a:r>
            <a:r>
              <a:rPr lang="zh-CN" altLang="zh-CN" sz="2800" kern="100" dirty="0">
                <a:solidFill>
                  <a:srgbClr val="404040"/>
                </a:solidFill>
                <a:latin typeface="Times New Roman"/>
                <a:ea typeface="微软雅黑"/>
                <a:cs typeface="Times New Roman"/>
              </a:rPr>
              <a:t>的创作离不开自身的写作背景和写作意图。作者的写作背景和写作意图一般包括文化与知识构成、时代发展的背景、成长历程与经验、独特的思想与创作冲动。写作意图就是创作目的，考生要通过探讨作者在作品中所要表达的东西，如对社会的批判、对人生的感悟、对理想信念的追求，进而探讨作者的写作意图。</a:t>
            </a:r>
            <a:endParaRPr lang="zh-CN" altLang="zh-CN" sz="1050" kern="100" dirty="0">
              <a:effectLst/>
              <a:latin typeface="宋体"/>
              <a:cs typeface="Courier New"/>
            </a:endParaRPr>
          </a:p>
        </p:txBody>
      </p:sp>
    </p:spTree>
    <p:extLst>
      <p:ext uri="{BB962C8B-B14F-4D97-AF65-F5344CB8AC3E}">
        <p14:creationId xmlns:p14="http://schemas.microsoft.com/office/powerpoint/2010/main" val="7345668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74" y="1054177"/>
            <a:ext cx="11494869"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探讨作者的写作背景和写作意图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就是要求考生在有一定知识储备的基础上，通过整体阅读文本能够联系到当时的写作背景，同时准确分析，归纳出作者的写作目的：人物传记就是探讨传主的人生价值，探讨其在当前社会有什么积极意义等等</a:t>
            </a:r>
            <a:r>
              <a:rPr lang="zh-CN" altLang="zh-CN" sz="2800" kern="100" dirty="0" smtClean="0">
                <a:solidFill>
                  <a:srgbClr val="404040"/>
                </a:solidFill>
                <a:latin typeface="Times New Roman"/>
                <a:ea typeface="微软雅黑"/>
                <a:cs typeface="Times New Roman"/>
              </a:rPr>
              <a:t>。</a:t>
            </a:r>
            <a:endParaRPr lang="en-US" altLang="zh-CN" sz="1050" kern="100" dirty="0">
              <a:latin typeface="宋体"/>
              <a:cs typeface="Courier New"/>
            </a:endParaRPr>
          </a:p>
          <a:p>
            <a:pPr algn="just">
              <a:lnSpc>
                <a:spcPct val="150000"/>
              </a:lnSpc>
              <a:spcAft>
                <a:spcPts val="0"/>
              </a:spcAft>
            </a:pPr>
            <a:r>
              <a:rPr lang="en-US" altLang="zh-CN" sz="1050" kern="100" dirty="0">
                <a:solidFill>
                  <a:srgbClr val="404040"/>
                </a:solidFill>
                <a:latin typeface="宋体"/>
                <a:ea typeface="微软雅黑"/>
                <a:cs typeface="Courier New"/>
              </a:rPr>
              <a:t> </a:t>
            </a:r>
            <a:r>
              <a:rPr lang="en-US" altLang="zh-CN" sz="1050" kern="100" dirty="0" smtClean="0">
                <a:solidFill>
                  <a:srgbClr val="404040"/>
                </a:solidFill>
                <a:latin typeface="宋体"/>
                <a:ea typeface="微软雅黑"/>
                <a:cs typeface="Courier New"/>
              </a:rPr>
              <a:t>          </a:t>
            </a:r>
            <a:r>
              <a:rPr lang="zh-CN" altLang="zh-CN" sz="2800" kern="100" dirty="0" smtClean="0">
                <a:solidFill>
                  <a:srgbClr val="404040"/>
                </a:solidFill>
                <a:latin typeface="Times New Roman"/>
                <a:ea typeface="微软雅黑"/>
                <a:cs typeface="Times New Roman"/>
              </a:rPr>
              <a:t>回答</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探讨作者的写作背景和写作意图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类题目需注意以下几点：</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审清题干信息，明确命题意图</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即</a:t>
            </a:r>
            <a:r>
              <a:rPr lang="zh-CN" altLang="zh-CN" sz="2800" kern="100" dirty="0">
                <a:solidFill>
                  <a:srgbClr val="404040"/>
                </a:solidFill>
                <a:latin typeface="Times New Roman"/>
                <a:ea typeface="微软雅黑"/>
                <a:cs typeface="Times New Roman"/>
              </a:rPr>
              <a:t>从题干中辨明该题的具体指向</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426631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12772"/>
            <a:ext cx="11953328" cy="5909310"/>
          </a:xfrm>
          <a:prstGeom prst="rect">
            <a:avLst/>
          </a:prstGeom>
          <a:noFill/>
        </p:spPr>
        <p:txBody>
          <a:bodyPr wrap="square" rtlCol="0">
            <a:spAutoFit/>
          </a:bodyPr>
          <a:lstStyle/>
          <a:p>
            <a:pPr>
              <a:lnSpc>
                <a:spcPct val="150000"/>
              </a:lnSpc>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紧扣文本，触类旁通</a:t>
            </a:r>
            <a:endParaRPr lang="zh-CN" altLang="zh-CN" sz="1050" kern="100" dirty="0">
              <a:latin typeface="宋体"/>
              <a:cs typeface="Courier New"/>
            </a:endParaRPr>
          </a:p>
          <a:p>
            <a:pPr>
              <a:lnSpc>
                <a:spcPct val="150000"/>
              </a:lnSpc>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在</a:t>
            </a:r>
            <a:r>
              <a:rPr lang="zh-CN" altLang="zh-CN" sz="2800" kern="100" dirty="0">
                <a:solidFill>
                  <a:srgbClr val="404040"/>
                </a:solidFill>
                <a:latin typeface="Times New Roman"/>
                <a:ea typeface="微软雅黑"/>
                <a:cs typeface="Times New Roman"/>
              </a:rPr>
              <a:t>明确了该题的具体所指之后，就应该在不脱离文本内容的前提下尽可能地扩散思维。因此，在回答该类试题时一定要紧扣文本，即便答案是开放的、多元的，自己的观点也要积极向上，并且符合作者的写作意图。</a:t>
            </a:r>
            <a:endParaRPr lang="zh-CN" altLang="zh-CN" sz="1050" kern="100" dirty="0">
              <a:latin typeface="宋体"/>
              <a:cs typeface="Courier New"/>
            </a:endParaRPr>
          </a:p>
          <a:p>
            <a:pPr>
              <a:lnSpc>
                <a:spcPct val="150000"/>
              </a:lnSpc>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规范答题，条理清晰</a:t>
            </a:r>
            <a:endParaRPr lang="zh-CN" altLang="zh-CN" sz="1050" kern="100" dirty="0">
              <a:latin typeface="宋体"/>
              <a:cs typeface="Courier New"/>
            </a:endParaRPr>
          </a:p>
          <a:p>
            <a:pPr>
              <a:lnSpc>
                <a:spcPct val="150000"/>
              </a:lnSpc>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解答</a:t>
            </a:r>
            <a:r>
              <a:rPr lang="zh-CN" altLang="zh-CN" sz="2800" kern="100" dirty="0">
                <a:solidFill>
                  <a:srgbClr val="404040"/>
                </a:solidFill>
                <a:latin typeface="Times New Roman"/>
                <a:ea typeface="微软雅黑"/>
                <a:cs typeface="Times New Roman"/>
              </a:rPr>
              <a:t>该类考题时，一般要先引用文中的观点或材料进而表达自己的观点或态度，形式可以是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文本＋观点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，也可以是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事例＋观点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；但无论怎样表述，观点一定要鲜明，不能似是而非。所以在答案表述上建议用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我认为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我赞同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等形式。要尽可能多地调动自己相关的知识储备。</a:t>
            </a:r>
            <a:endParaRPr lang="zh-CN" altLang="zh-CN" sz="1050" kern="100" dirty="0">
              <a:effectLst/>
              <a:latin typeface="宋体"/>
              <a:cs typeface="Courier New"/>
            </a:endParaRPr>
          </a:p>
        </p:txBody>
      </p:sp>
      <p:grpSp>
        <p:nvGrpSpPr>
          <p:cNvPr id="3" name="组合 2"/>
          <p:cNvGrpSpPr/>
          <p:nvPr/>
        </p:nvGrpSpPr>
        <p:grpSpPr>
          <a:xfrm rot="5400000">
            <a:off x="11465834" y="5699666"/>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8442572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446986"/>
            <a:ext cx="11609818" cy="662554"/>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微软雅黑" pitchFamily="34" charset="-122"/>
                <a:ea typeface="微软雅黑" pitchFamily="34" charset="-122"/>
                <a:cs typeface="Courier New"/>
              </a:rPr>
              <a:t>一、文本审美</a:t>
            </a:r>
            <a:endParaRPr lang="zh-CN" altLang="zh-CN" sz="2800" b="1" kern="100" dirty="0">
              <a:solidFill>
                <a:srgbClr val="00B050"/>
              </a:solidFill>
              <a:effectLst/>
              <a:latin typeface="微软雅黑" pitchFamily="34" charset="-122"/>
              <a:ea typeface="微软雅黑" pitchFamily="34" charset="-122"/>
              <a:cs typeface="Courier New"/>
            </a:endParaRPr>
          </a:p>
        </p:txBody>
      </p:sp>
      <p:sp>
        <p:nvSpPr>
          <p:cNvPr id="13" name="TextBox 12"/>
          <p:cNvSpPr txBox="1"/>
          <p:nvPr/>
        </p:nvSpPr>
        <p:spPr>
          <a:xfrm>
            <a:off x="196668" y="1405434"/>
            <a:ext cx="11775187"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叙述与议论相结合</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本文</a:t>
            </a:r>
            <a:r>
              <a:rPr lang="zh-CN" altLang="zh-CN" sz="2800" kern="100" dirty="0">
                <a:solidFill>
                  <a:srgbClr val="404040"/>
                </a:solidFill>
                <a:latin typeface="Times New Roman"/>
                <a:ea typeface="微软雅黑"/>
                <a:cs typeface="Times New Roman"/>
              </a:rPr>
              <a:t>主要记叙了马克思在创建共产主义者同盟期间以及《共产党宣言》发表前后的革命经历和思想建设，其中包括考察英国工人运动，发表《德意志意识形态》，反对各种错误观念，加入正义者同盟以及布鲁塞尔民主协会，在报纸上传播思想，筹备召开第一、第二次共产主义者同盟大会等。这些史实材料作者均按照时间顺序真实地记录了下来，没有加入作者的想象和推测，材料严谨，叙述恰当。作者在叙述这些史实时，又及时地</a:t>
            </a:r>
            <a:r>
              <a:rPr lang="zh-CN" altLang="zh-CN" sz="2800" kern="100" dirty="0" smtClean="0">
                <a:solidFill>
                  <a:srgbClr val="404040"/>
                </a:solidFill>
                <a:latin typeface="Times New Roman"/>
                <a:ea typeface="微软雅黑"/>
                <a:cs typeface="Times New Roman"/>
              </a:rPr>
              <a:t>加入</a:t>
            </a:r>
            <a:endParaRPr lang="zh-CN" altLang="zh-CN" sz="1050" kern="100" dirty="0">
              <a:effectLst/>
              <a:latin typeface="宋体"/>
              <a:cs typeface="Courier New"/>
            </a:endParaRPr>
          </a:p>
        </p:txBody>
      </p:sp>
      <p:sp>
        <p:nvSpPr>
          <p:cNvPr id="14" name="矩形 13"/>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文本拓展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掬水月在手，弄花香满衣</a:t>
            </a:r>
            <a:endParaRPr lang="zh-CN" altLang="en-US" sz="28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73111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0250" y="695878"/>
            <a:ext cx="11565207" cy="518218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眼前琐屑烦恼的人，不足与言真正的痛苦。痛苦和欢乐是生命力的自我享受。最可悲的是生命力的乏弱，既无欢乐，也无痛苦。痛苦使人深刻，但是，如果生活中没有欢乐，深刻就容易走向冷酷。未经欢乐滋润的心灵太硬，它缺乏爱和宽容。我对幸福的看法日趋朴实了。在我看来，一个人若能做自己喜欢做的事，并且靠这养活自己，又能和自己喜欢的人在一起，并且使他</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她</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们也感到快乐，即可称幸福。人世间真实的幸福原是极简单的。人们轻慢和拒绝神的礼物，偏要到别处去寻找幸福，结果生活越来越复杂，也越来越不幸。幸福的和不幸的人呵，仔细想想，这世界上有谁</a:t>
            </a:r>
            <a:r>
              <a:rPr lang="zh-CN" altLang="zh-CN" sz="2800" kern="100" dirty="0" smtClean="0">
                <a:solidFill>
                  <a:srgbClr val="404040"/>
                </a:solidFill>
                <a:latin typeface="Times New Roman"/>
                <a:ea typeface="微软雅黑"/>
                <a:cs typeface="Times New Roman"/>
              </a:rPr>
              <a:t>是</a:t>
            </a:r>
            <a:endParaRPr lang="zh-CN" altLang="zh-CN" sz="1050" kern="100" dirty="0">
              <a:effectLst/>
              <a:latin typeface="宋体"/>
              <a:cs typeface="Courier New"/>
            </a:endParaRPr>
          </a:p>
        </p:txBody>
      </p:sp>
    </p:spTree>
    <p:extLst>
      <p:ext uri="{BB962C8B-B14F-4D97-AF65-F5344CB8AC3E}">
        <p14:creationId xmlns:p14="http://schemas.microsoft.com/office/powerpoint/2010/main" val="41251950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668" y="189434"/>
            <a:ext cx="11775187" cy="5828519"/>
          </a:xfrm>
          <a:prstGeom prst="rect">
            <a:avLst/>
          </a:prstGeom>
          <a:noFill/>
        </p:spPr>
        <p:txBody>
          <a:bodyPr wrap="square" rtlCol="0">
            <a:spAutoFit/>
          </a:bodyPr>
          <a:lstStyle/>
          <a:p>
            <a:pPr algn="just">
              <a:lnSpc>
                <a:spcPct val="150000"/>
              </a:lnSpc>
              <a:spcAft>
                <a:spcPts val="0"/>
              </a:spcAft>
            </a:pPr>
            <a:r>
              <a:rPr lang="zh-CN" altLang="zh-CN" sz="2800" kern="100" dirty="0" smtClean="0">
                <a:solidFill>
                  <a:srgbClr val="404040"/>
                </a:solidFill>
                <a:latin typeface="Times New Roman"/>
                <a:ea typeface="微软雅黑"/>
                <a:cs typeface="Times New Roman"/>
              </a:rPr>
              <a:t>对</a:t>
            </a:r>
            <a:r>
              <a:rPr lang="zh-CN" altLang="zh-CN" sz="2800" kern="100" dirty="0">
                <a:solidFill>
                  <a:srgbClr val="404040"/>
                </a:solidFill>
                <a:latin typeface="Times New Roman"/>
                <a:ea typeface="微软雅黑"/>
                <a:cs typeface="Times New Roman"/>
              </a:rPr>
              <a:t>传主生平事迹的评价，特别是对马克思的两部重要著作《德意志意识形态》和《共产党宣言》作了大篇幅的评述。因为这两部著作确立了辩证唯物主义、历史唯物主义以及科学共产主义理论，是马克思这一时期革命理论的代表作。作者对其评述，一是概述马克思的理论内容，评价其重大意义；二是热情颂扬马克思。正是由于马克思积极参与革命活动，对革命形势能够准确分析，才会总结出具有重大指导意义的理论，这是马克思注重革命实践的结果。作者在叙述马克思革命实践的同时，加入这些活动的评述，不仅使叙与评紧密结合，使马克思的革命活动与思想建设有机统一，也暗含了作者对马克思卓越贡献的钦佩与颂扬。</a:t>
            </a:r>
            <a:endParaRPr lang="zh-CN" altLang="zh-CN" sz="1050" kern="100" dirty="0">
              <a:effectLst/>
              <a:latin typeface="宋体"/>
              <a:cs typeface="Courier New"/>
            </a:endParaRPr>
          </a:p>
        </p:txBody>
      </p:sp>
    </p:spTree>
    <p:extLst>
      <p:ext uri="{BB962C8B-B14F-4D97-AF65-F5344CB8AC3E}">
        <p14:creationId xmlns:p14="http://schemas.microsoft.com/office/powerpoint/2010/main" val="38777100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48" y="117426"/>
            <a:ext cx="11268374" cy="6210290"/>
          </a:xfrm>
          <a:prstGeom prst="rect">
            <a:avLst/>
          </a:prstGeom>
          <a:noFill/>
        </p:spPr>
        <p:txBody>
          <a:bodyPr wrap="square" rtlCol="0">
            <a:spAutoFit/>
          </a:bodyPr>
          <a:lstStyle/>
          <a:p>
            <a:pPr algn="just">
              <a:lnSpc>
                <a:spcPct val="139000"/>
              </a:lnSpc>
              <a:spcAft>
                <a:spcPts val="0"/>
              </a:spcAft>
            </a:pPr>
            <a:r>
              <a:rPr lang="en-US" altLang="zh-CN" sz="2600" kern="100" dirty="0" smtClean="0">
                <a:solidFill>
                  <a:srgbClr val="404040"/>
                </a:solidFill>
                <a:latin typeface="Times New Roman"/>
                <a:ea typeface="微软雅黑"/>
                <a:cs typeface="Courier New"/>
              </a:rPr>
              <a:t>        2</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过渡自然，结构严谨</a:t>
            </a:r>
            <a:endParaRPr lang="zh-CN" altLang="zh-CN" sz="2600" kern="100" dirty="0">
              <a:latin typeface="宋体"/>
              <a:cs typeface="Courier New"/>
            </a:endParaRPr>
          </a:p>
          <a:p>
            <a:pPr algn="just">
              <a:lnSpc>
                <a:spcPct val="139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作者</a:t>
            </a:r>
            <a:r>
              <a:rPr lang="zh-CN" altLang="zh-CN" sz="2600" kern="100" dirty="0">
                <a:solidFill>
                  <a:srgbClr val="404040"/>
                </a:solidFill>
                <a:latin typeface="Times New Roman"/>
                <a:ea typeface="微软雅黑"/>
                <a:cs typeface="Times New Roman"/>
              </a:rPr>
              <a:t>在叙述过程中安排恰当的过渡，使文章连贯自然。文章一开始就叙述马克思一家到达布鲁塞尔后</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穷困的暗影始终紧紧追逼</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，下一段用</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这时友人弗里德里希</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恩格斯给予了帮助</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过渡到恩格斯等友人帮助马克思渡过难关，显得很自然。当恩格斯催促马克思写较大的著作而马克思又觉得自己没有充分熟悉英国情况时，作者用</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因此</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一词紧承上文引出对马克思与恩格斯动身前往英国考察的介绍，显得水到渠成。作者评述时也很注意过渡。如介绍完马克思与恩格斯两人完成《德意志意识形态》后，用</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像马克思和恩格斯的许多论著一样，《德意志意识形态》也是一部论战性著作</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一句承上启下，引出对这一论著的评述。这样写，使上下文内容紧密衔接，层次分明，结构严谨。</a:t>
            </a:r>
            <a:endParaRPr lang="zh-CN" altLang="zh-CN" sz="2600" kern="100" dirty="0">
              <a:effectLst/>
              <a:latin typeface="宋体"/>
              <a:cs typeface="Courier New"/>
            </a:endParaRPr>
          </a:p>
        </p:txBody>
      </p:sp>
    </p:spTree>
    <p:extLst>
      <p:ext uri="{BB962C8B-B14F-4D97-AF65-F5344CB8AC3E}">
        <p14:creationId xmlns:p14="http://schemas.microsoft.com/office/powerpoint/2010/main" val="21701008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995" y="693490"/>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3</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语言准确流畅</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作者</a:t>
            </a:r>
            <a:r>
              <a:rPr lang="zh-CN" altLang="zh-CN" sz="2800" kern="100" dirty="0">
                <a:solidFill>
                  <a:srgbClr val="404040"/>
                </a:solidFill>
                <a:latin typeface="Times New Roman"/>
                <a:ea typeface="微软雅黑"/>
                <a:cs typeface="Times New Roman"/>
              </a:rPr>
              <a:t>善于运用准确流畅的语言叙述事件或评述观点。写海伦</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德穆特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坚毅聪明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谨慎而又果断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同燕妮分担一切忧愁，共享各种欢乐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，选词讲究贴切。作者注意在评述过程中选用合适的名词术语，使语言显得准确而有分量。如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哲学唯心主义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费尔巴哈的唯物主义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辩证唯物主义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辩证法</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意识形态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科学社会主义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科学共产主义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等，作者用这些术语既将马克思主义哲学思想的精髓介绍清楚，同时也能够把马克思主义哲学思想同其他哲学思想区别开来</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647203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375" y="1553009"/>
            <a:ext cx="11381058" cy="2677656"/>
          </a:xfrm>
          <a:prstGeom prst="rect">
            <a:avLst/>
          </a:prstGeom>
          <a:noFill/>
        </p:spPr>
        <p:txBody>
          <a:bodyPr wrap="square" rtlCol="0">
            <a:spAutoFit/>
          </a:bodyPr>
          <a:lstStyle/>
          <a:p>
            <a:pPr lvl="0" algn="just">
              <a:lnSpc>
                <a:spcPct val="150000"/>
              </a:lnSpc>
            </a:pPr>
            <a:r>
              <a:rPr lang="en-US" altLang="zh-CN" sz="2800" kern="100" dirty="0" smtClean="0">
                <a:solidFill>
                  <a:srgbClr val="404040"/>
                </a:solidFill>
                <a:latin typeface="Times New Roman"/>
                <a:ea typeface="微软雅黑"/>
                <a:cs typeface="Courier New"/>
              </a:rPr>
              <a:t>        4</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恰当引用名言</a:t>
            </a:r>
            <a:endParaRPr lang="zh-CN" altLang="zh-CN" sz="1050" kern="100" dirty="0">
              <a:solidFill>
                <a:prstClr val="black"/>
              </a:solidFill>
              <a:latin typeface="宋体"/>
              <a:cs typeface="Courier New"/>
            </a:endParaRPr>
          </a:p>
          <a:p>
            <a:pPr lvl="0" algn="just">
              <a:lnSpc>
                <a:spcPct val="150000"/>
              </a:lnSpc>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作者</a:t>
            </a:r>
            <a:r>
              <a:rPr lang="zh-CN" altLang="zh-CN" sz="2800" kern="100" dirty="0">
                <a:solidFill>
                  <a:srgbClr val="404040"/>
                </a:solidFill>
                <a:latin typeface="Times New Roman"/>
                <a:ea typeface="微软雅黑"/>
                <a:cs typeface="Times New Roman"/>
              </a:rPr>
              <a:t>大量引用马克思、恩格斯及其他人的论著中的语言，无论是直接引用还是间接引用，都非常自然，浑然一体，使文章叙述或评述更加真实，富有深度。</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41077494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45418"/>
            <a:ext cx="11725916"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二、写作迁移</a:t>
            </a:r>
            <a:endParaRPr lang="zh-CN" altLang="zh-CN" sz="1050" b="1" kern="100" dirty="0">
              <a:solidFill>
                <a:srgbClr val="00B050"/>
              </a:solidFill>
              <a:effectLst/>
              <a:latin typeface="宋体"/>
              <a:cs typeface="Courier New"/>
            </a:endParaRPr>
          </a:p>
        </p:txBody>
      </p:sp>
      <p:sp>
        <p:nvSpPr>
          <p:cNvPr id="3" name="TextBox 2"/>
          <p:cNvSpPr txBox="1"/>
          <p:nvPr/>
        </p:nvSpPr>
        <p:spPr>
          <a:xfrm>
            <a:off x="262558" y="831188"/>
            <a:ext cx="11725916" cy="203132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引用</a:t>
            </a:r>
            <a:r>
              <a:rPr lang="zh-CN" altLang="zh-CN" sz="2800" kern="100" dirty="0">
                <a:solidFill>
                  <a:srgbClr val="404040"/>
                </a:solidFill>
                <a:latin typeface="Times New Roman"/>
                <a:ea typeface="微软雅黑"/>
                <a:cs typeface="Times New Roman"/>
              </a:rPr>
              <a:t>一些名人名句，主要是为了突出主题，增加文章的说服力。同时也能展示作者的读书功底与阅历，给读者留下深刻的印象。请以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谈意气</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为主题，恰当引用一些名人名句，写一段</a:t>
            </a:r>
            <a:r>
              <a:rPr lang="en-US" altLang="zh-CN" sz="2800" kern="100" dirty="0">
                <a:solidFill>
                  <a:srgbClr val="404040"/>
                </a:solidFill>
                <a:latin typeface="Times New Roman"/>
                <a:ea typeface="微软雅黑"/>
                <a:cs typeface="Courier New"/>
              </a:rPr>
              <a:t>300</a:t>
            </a:r>
            <a:r>
              <a:rPr lang="zh-CN" altLang="zh-CN" sz="2800" kern="100" dirty="0">
                <a:solidFill>
                  <a:srgbClr val="404040"/>
                </a:solidFill>
                <a:latin typeface="Times New Roman"/>
                <a:ea typeface="微软雅黑"/>
                <a:cs typeface="Times New Roman"/>
              </a:rPr>
              <a:t>字左右的文字。</a:t>
            </a:r>
            <a:endParaRPr lang="zh-CN" altLang="zh-CN" sz="1050" kern="100" dirty="0">
              <a:effectLst/>
              <a:latin typeface="宋体"/>
              <a:cs typeface="Courier New"/>
            </a:endParaRPr>
          </a:p>
        </p:txBody>
      </p:sp>
      <p:sp>
        <p:nvSpPr>
          <p:cNvPr id="5" name="TextBox 4"/>
          <p:cNvSpPr txBox="1"/>
          <p:nvPr/>
        </p:nvSpPr>
        <p:spPr>
          <a:xfrm>
            <a:off x="272718" y="2914995"/>
            <a:ext cx="11725916" cy="1954959"/>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示例</a:t>
            </a:r>
            <a:r>
              <a:rPr lang="zh-CN"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微软雅黑"/>
                <a:ea typeface="微软雅黑"/>
                <a:cs typeface="Times New Roman"/>
              </a:rPr>
              <a:t>意气</a:t>
            </a:r>
            <a:r>
              <a:rPr lang="en-US" altLang="zh-CN" sz="2800" kern="100" dirty="0">
                <a:solidFill>
                  <a:srgbClr val="404040"/>
                </a:solidFill>
                <a:latin typeface="微软雅黑"/>
                <a:ea typeface="微软雅黑"/>
                <a:cs typeface="Times New Roman"/>
              </a:rPr>
              <a:t>，是李白</a:t>
            </a:r>
            <a:r>
              <a:rPr lang="en-US"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微软雅黑"/>
                <a:ea typeface="微软雅黑"/>
                <a:cs typeface="Times New Roman"/>
              </a:rPr>
              <a:t>仰天大笑出门去，我辈岂是蓬蒿人</a:t>
            </a:r>
            <a:r>
              <a:rPr lang="en-US"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微软雅黑"/>
                <a:ea typeface="微软雅黑"/>
                <a:cs typeface="Times New Roman"/>
              </a:rPr>
              <a:t>的高歌；意气，是杜甫</a:t>
            </a:r>
            <a:r>
              <a:rPr lang="en-US"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微软雅黑"/>
                <a:ea typeface="微软雅黑"/>
                <a:cs typeface="Times New Roman"/>
              </a:rPr>
              <a:t>致君尧舜上，再使风俗淳</a:t>
            </a:r>
            <a:r>
              <a:rPr lang="en-US"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微软雅黑"/>
                <a:ea typeface="微软雅黑"/>
                <a:cs typeface="Times New Roman"/>
              </a:rPr>
              <a:t>的肺腑之言；意气，是毛泽东</a:t>
            </a:r>
            <a:r>
              <a:rPr lang="en-US"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微软雅黑"/>
                <a:ea typeface="微软雅黑"/>
                <a:cs typeface="Times New Roman"/>
              </a:rPr>
              <a:t>数风流人物，还看今朝</a:t>
            </a:r>
            <a:r>
              <a:rPr lang="en-US"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微软雅黑"/>
                <a:ea typeface="微软雅黑"/>
                <a:cs typeface="Times New Roman"/>
              </a:rPr>
              <a:t>的壮怀</a:t>
            </a:r>
            <a:r>
              <a:rPr lang="en-US" altLang="zh-CN" sz="2800" kern="100" dirty="0" smtClean="0">
                <a:solidFill>
                  <a:srgbClr val="404040"/>
                </a:solidFill>
                <a:latin typeface="Times New Roman"/>
                <a:ea typeface="微软雅黑"/>
                <a:cs typeface="Times New Roman"/>
              </a:rPr>
              <a:t>……</a:t>
            </a:r>
            <a:endParaRPr lang="en-US" altLang="zh-CN" sz="2800" kern="100" dirty="0">
              <a:solidFill>
                <a:srgbClr val="404040"/>
              </a:solidFill>
              <a:latin typeface="Times New Roman"/>
              <a:ea typeface="微软雅黑"/>
              <a:cs typeface="Courier New"/>
            </a:endParaRPr>
          </a:p>
        </p:txBody>
      </p:sp>
    </p:spTree>
    <p:extLst>
      <p:ext uri="{BB962C8B-B14F-4D97-AF65-F5344CB8AC3E}">
        <p14:creationId xmlns:p14="http://schemas.microsoft.com/office/powerpoint/2010/main" val="324675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50" y="189434"/>
            <a:ext cx="11725916" cy="6093976"/>
          </a:xfrm>
          <a:prstGeom prst="rect">
            <a:avLst/>
          </a:prstGeom>
          <a:noFill/>
        </p:spPr>
        <p:txBody>
          <a:bodyPr wrap="square" rtlCol="0">
            <a:spAutoFit/>
          </a:bodyPr>
          <a:lstStyle/>
          <a:p>
            <a:pPr algn="just">
              <a:lnSpc>
                <a:spcPct val="150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人</a:t>
            </a:r>
            <a:r>
              <a:rPr lang="zh-CN" altLang="zh-CN" sz="2600" kern="100" dirty="0">
                <a:solidFill>
                  <a:srgbClr val="404040"/>
                </a:solidFill>
                <a:latin typeface="Times New Roman"/>
                <a:ea typeface="微软雅黑"/>
                <a:cs typeface="Times New Roman"/>
              </a:rPr>
              <a:t>要有意气，有自己的意志和气概，要意气风发。人不能没有意气，就像傲视苍穹的红杉不能没有坚固的根基，芳香四溢的鲜花不能没有给予它自信的阳光。</a:t>
            </a:r>
            <a:endParaRPr lang="zh-CN" altLang="zh-CN" sz="2600" kern="100" dirty="0">
              <a:latin typeface="宋体"/>
              <a:cs typeface="Courier New"/>
            </a:endParaRPr>
          </a:p>
          <a:p>
            <a:pPr algn="just">
              <a:lnSpc>
                <a:spcPct val="150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人</a:t>
            </a:r>
            <a:r>
              <a:rPr lang="zh-CN" altLang="zh-CN" sz="2600" kern="100" dirty="0">
                <a:solidFill>
                  <a:srgbClr val="404040"/>
                </a:solidFill>
                <a:latin typeface="Times New Roman"/>
                <a:ea typeface="微软雅黑"/>
                <a:cs typeface="Times New Roman"/>
              </a:rPr>
              <a:t>有意气，才能有豁达的胸襟。</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惟江上之清风，与山间之明月，耳得之而为声，目遇之而成色</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，苏子有意气，虽遭官场与文场一齐泼来的污水，但他仍意气风发，</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侣鱼虾而友麋鹿</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，心胸豁达可见一斑。</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安能摧眉折腰事权贵，使我不得开心颜</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，遭人诽谤的李白，被玄宗赐金放还，虽有昭昭若明星之德，日月齐辉之才，终化为泡影，但他仍意气风发，</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举杯邀明月，对影成三人</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，酒入愁肠，三分酿成月光，七分化为剑气，绣口一吐便是半个盛唐。若无意气，他怎会有如此豁达的胸襟？</a:t>
            </a:r>
            <a:endParaRPr lang="zh-CN" altLang="zh-CN" sz="2600" kern="100" dirty="0">
              <a:effectLst/>
              <a:latin typeface="宋体"/>
              <a:cs typeface="Courier New"/>
            </a:endParaRPr>
          </a:p>
        </p:txBody>
      </p:sp>
      <p:grpSp>
        <p:nvGrpSpPr>
          <p:cNvPr id="6" name="组合 5"/>
          <p:cNvGrpSpPr/>
          <p:nvPr/>
        </p:nvGrpSpPr>
        <p:grpSpPr>
          <a:xfrm rot="5400000">
            <a:off x="11465834" y="5699666"/>
            <a:ext cx="549128" cy="549414"/>
            <a:chOff x="11226607" y="6533712"/>
            <a:chExt cx="360000" cy="360000"/>
          </a:xfrm>
        </p:grpSpPr>
        <p:sp>
          <p:nvSpPr>
            <p:cNvPr id="7" name="椭圆 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5290910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6894" y="981522"/>
            <a:ext cx="11609818" cy="819455"/>
          </a:xfrm>
          <a:prstGeom prst="rect">
            <a:avLst/>
          </a:prstGeom>
          <a:noFill/>
        </p:spPr>
        <p:txBody>
          <a:bodyPr wrap="square" rtlCol="0">
            <a:spAutoFit/>
          </a:bodyPr>
          <a:lstStyle/>
          <a:p>
            <a:pPr algn="ctr">
              <a:lnSpc>
                <a:spcPct val="200000"/>
              </a:lnSpc>
              <a:spcAft>
                <a:spcPts val="0"/>
              </a:spcAft>
            </a:pPr>
            <a:r>
              <a:rPr lang="zh-CN" altLang="zh-CN" sz="2800" b="1" kern="100" dirty="0">
                <a:solidFill>
                  <a:srgbClr val="00B050"/>
                </a:solidFill>
                <a:latin typeface="Times New Roman"/>
                <a:ea typeface="微软雅黑"/>
                <a:cs typeface="Times New Roman"/>
              </a:rPr>
              <a:t>积累与</a:t>
            </a:r>
            <a:r>
              <a:rPr lang="zh-CN" altLang="zh-CN" sz="2800" b="1" kern="100" dirty="0" smtClean="0">
                <a:solidFill>
                  <a:srgbClr val="00B050"/>
                </a:solidFill>
                <a:latin typeface="Times New Roman"/>
                <a:ea typeface="微软雅黑"/>
                <a:cs typeface="Times New Roman"/>
              </a:rPr>
              <a:t>运用</a:t>
            </a:r>
            <a:endParaRPr lang="zh-CN" altLang="zh-CN" sz="1000" kern="100" dirty="0">
              <a:latin typeface="宋体"/>
              <a:cs typeface="Courier New"/>
            </a:endParaRPr>
          </a:p>
        </p:txBody>
      </p:sp>
      <p:sp>
        <p:nvSpPr>
          <p:cNvPr id="20" name="TextBox 19"/>
          <p:cNvSpPr txBox="1"/>
          <p:nvPr/>
        </p:nvSpPr>
        <p:spPr>
          <a:xfrm>
            <a:off x="334566" y="2050023"/>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下列各组词语中，加颜色字的读音全都正确的一组是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解</a:t>
            </a:r>
            <a:r>
              <a:rPr lang="zh-CN" altLang="zh-CN" sz="2800" kern="100" dirty="0">
                <a:solidFill>
                  <a:srgbClr val="00B0F0"/>
                </a:solidFill>
                <a:latin typeface="Times New Roman"/>
                <a:ea typeface="微软雅黑"/>
                <a:cs typeface="Times New Roman"/>
              </a:rPr>
              <a:t>剖</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pōu</a:t>
            </a:r>
            <a:r>
              <a:rPr lang="en-US" altLang="zh-CN" sz="2800" kern="100" dirty="0" smtClean="0">
                <a:solidFill>
                  <a:srgbClr val="404040"/>
                </a:solidFill>
                <a:latin typeface="Times New Roman"/>
                <a:ea typeface="微软雅黑"/>
                <a:cs typeface="Courier New"/>
              </a:rPr>
              <a:t>)</a:t>
            </a: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00B0F0"/>
                </a:solidFill>
                <a:latin typeface="Times New Roman"/>
                <a:ea typeface="微软雅黑"/>
                <a:cs typeface="Times New Roman"/>
              </a:rPr>
              <a:t>给</a:t>
            </a:r>
            <a:r>
              <a:rPr lang="zh-CN" altLang="zh-CN" sz="2800" kern="100" dirty="0" smtClean="0">
                <a:solidFill>
                  <a:srgbClr val="404040"/>
                </a:solidFill>
                <a:latin typeface="Times New Roman"/>
                <a:ea typeface="微软雅黑"/>
                <a:cs typeface="Times New Roman"/>
              </a:rPr>
              <a:t>予</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jǐ</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撰</a:t>
            </a:r>
            <a:r>
              <a:rPr lang="zh-CN" altLang="zh-CN" sz="2800" kern="100" dirty="0" smtClean="0">
                <a:solidFill>
                  <a:srgbClr val="404040"/>
                </a:solidFill>
                <a:latin typeface="Times New Roman"/>
                <a:ea typeface="微软雅黑"/>
                <a:cs typeface="Times New Roman"/>
              </a:rPr>
              <a:t>写</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zhuàn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孜</a:t>
            </a:r>
            <a:r>
              <a:rPr lang="zh-CN" altLang="zh-CN" sz="2800" kern="100" dirty="0" smtClean="0">
                <a:solidFill>
                  <a:srgbClr val="404040"/>
                </a:solidFill>
                <a:latin typeface="Times New Roman"/>
                <a:ea typeface="微软雅黑"/>
                <a:cs typeface="Times New Roman"/>
              </a:rPr>
              <a:t>孜不倦</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zī</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00B0F0"/>
                </a:solidFill>
                <a:latin typeface="Times New Roman"/>
                <a:ea typeface="微软雅黑"/>
                <a:cs typeface="Times New Roman"/>
              </a:rPr>
              <a:t>佣</a:t>
            </a:r>
            <a:r>
              <a:rPr lang="zh-CN" altLang="zh-CN" sz="2800" kern="100" dirty="0">
                <a:solidFill>
                  <a:srgbClr val="404040"/>
                </a:solidFill>
                <a:latin typeface="Times New Roman"/>
                <a:ea typeface="微软雅黑"/>
                <a:cs typeface="Times New Roman"/>
              </a:rPr>
              <a:t>金</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yōnɡ</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藐</a:t>
            </a:r>
            <a:r>
              <a:rPr lang="zh-CN" altLang="zh-CN" sz="2800" kern="100" dirty="0" smtClean="0">
                <a:solidFill>
                  <a:srgbClr val="404040"/>
                </a:solidFill>
                <a:latin typeface="Times New Roman"/>
                <a:ea typeface="微软雅黑"/>
                <a:cs typeface="Times New Roman"/>
              </a:rPr>
              <a:t>视</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miǎo</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校</a:t>
            </a:r>
            <a:r>
              <a:rPr lang="zh-CN" altLang="zh-CN" sz="2800" kern="100" dirty="0" smtClean="0">
                <a:solidFill>
                  <a:srgbClr val="404040"/>
                </a:solidFill>
                <a:latin typeface="Times New Roman"/>
                <a:ea typeface="微软雅黑"/>
                <a:cs typeface="Times New Roman"/>
              </a:rPr>
              <a:t>样</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jiào</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诽谤</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fěi</a:t>
            </a:r>
            <a:r>
              <a:rPr lang="en-US" altLang="zh-CN" sz="2800" kern="100" dirty="0">
                <a:solidFill>
                  <a:srgbClr val="404040"/>
                </a:solidFill>
                <a:latin typeface="Times New Roman"/>
                <a:ea typeface="微软雅黑"/>
                <a:cs typeface="Courier New"/>
              </a:rPr>
              <a:t> </a:t>
            </a:r>
            <a:r>
              <a:rPr lang="en-US" altLang="zh-CN" sz="2800" kern="100" dirty="0" err="1">
                <a:solidFill>
                  <a:srgbClr val="404040"/>
                </a:solidFill>
                <a:latin typeface="Times New Roman"/>
                <a:ea typeface="微软雅黑"/>
                <a:cs typeface="Courier New"/>
              </a:rPr>
              <a:t>bànɡ</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00B0F0"/>
                </a:solidFill>
                <a:latin typeface="Times New Roman"/>
                <a:ea typeface="微软雅黑"/>
                <a:cs typeface="Times New Roman"/>
              </a:rPr>
              <a:t>颓</a:t>
            </a:r>
            <a:r>
              <a:rPr lang="zh-CN" altLang="zh-CN" sz="2800" kern="100" dirty="0">
                <a:solidFill>
                  <a:srgbClr val="404040"/>
                </a:solidFill>
                <a:latin typeface="Times New Roman"/>
                <a:ea typeface="微软雅黑"/>
                <a:cs typeface="Times New Roman"/>
              </a:rPr>
              <a:t>废</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tuì</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愤</a:t>
            </a:r>
            <a:r>
              <a:rPr lang="zh-CN" altLang="zh-CN" sz="2800" kern="100" dirty="0" smtClean="0">
                <a:solidFill>
                  <a:srgbClr val="00B0F0"/>
                </a:solidFill>
                <a:latin typeface="Times New Roman"/>
                <a:ea typeface="微软雅黑"/>
                <a:cs typeface="Times New Roman"/>
              </a:rPr>
              <a:t>懑</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mèn</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着</a:t>
            </a:r>
            <a:r>
              <a:rPr lang="zh-CN" altLang="zh-CN" sz="2800" kern="100" dirty="0" smtClean="0">
                <a:solidFill>
                  <a:srgbClr val="404040"/>
                </a:solidFill>
                <a:latin typeface="Times New Roman"/>
                <a:ea typeface="微软雅黑"/>
                <a:cs typeface="Times New Roman"/>
              </a:rPr>
              <a:t>手</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zhuó</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摒</a:t>
            </a:r>
            <a:r>
              <a:rPr lang="zh-CN" altLang="zh-CN" sz="2800" kern="100" dirty="0" smtClean="0">
                <a:solidFill>
                  <a:srgbClr val="404040"/>
                </a:solidFill>
                <a:latin typeface="Times New Roman"/>
                <a:ea typeface="微软雅黑"/>
                <a:cs typeface="Times New Roman"/>
              </a:rPr>
              <a:t>弃</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bìnɡ</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热</a:t>
            </a:r>
            <a:r>
              <a:rPr lang="zh-CN" altLang="zh-CN" sz="2800" kern="100" dirty="0">
                <a:solidFill>
                  <a:srgbClr val="00B0F0"/>
                </a:solidFill>
                <a:latin typeface="Times New Roman"/>
                <a:ea typeface="微软雅黑"/>
                <a:cs typeface="Times New Roman"/>
              </a:rPr>
              <a:t>忱</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chén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囿</a:t>
            </a:r>
            <a:r>
              <a:rPr lang="zh-CN" altLang="zh-CN" sz="2800" kern="100" dirty="0">
                <a:solidFill>
                  <a:srgbClr val="404040"/>
                </a:solidFill>
                <a:latin typeface="Times New Roman"/>
                <a:ea typeface="微软雅黑"/>
                <a:cs typeface="Times New Roman"/>
              </a:rPr>
              <a:t>于</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yòu</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崭</a:t>
            </a:r>
            <a:r>
              <a:rPr lang="zh-CN" altLang="zh-CN" sz="2800" kern="100" dirty="0" smtClean="0">
                <a:solidFill>
                  <a:srgbClr val="404040"/>
                </a:solidFill>
                <a:latin typeface="Times New Roman"/>
                <a:ea typeface="微软雅黑"/>
                <a:cs typeface="Times New Roman"/>
              </a:rPr>
              <a:t>新</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zǎn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一</a:t>
            </a:r>
            <a:r>
              <a:rPr lang="zh-CN" altLang="zh-CN" sz="2800" kern="100" dirty="0" smtClean="0">
                <a:solidFill>
                  <a:srgbClr val="00B0F0"/>
                </a:solidFill>
                <a:latin typeface="Times New Roman"/>
                <a:ea typeface="微软雅黑"/>
                <a:cs typeface="Times New Roman"/>
              </a:rPr>
              <a:t>模</a:t>
            </a:r>
            <a:r>
              <a:rPr lang="zh-CN" altLang="zh-CN" sz="2800" kern="100" dirty="0" smtClean="0">
                <a:solidFill>
                  <a:srgbClr val="404040"/>
                </a:solidFill>
                <a:latin typeface="Times New Roman"/>
                <a:ea typeface="微软雅黑"/>
                <a:cs typeface="Times New Roman"/>
              </a:rPr>
              <a:t>一样</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mú</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1" name="矩形 20"/>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分层训练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力学如力耕，勤惰尔自知   </a:t>
            </a:r>
            <a:endParaRPr lang="zh-CN" altLang="en-US" sz="2800" kern="0" dirty="0">
              <a:solidFill>
                <a:schemeClr val="tx1">
                  <a:lumMod val="75000"/>
                  <a:lumOff val="25000"/>
                </a:schemeClr>
              </a:solidFill>
              <a:latin typeface="微软雅黑" pitchFamily="34" charset="-122"/>
              <a:ea typeface="微软雅黑" pitchFamily="34" charset="-122"/>
            </a:endParaRPr>
          </a:p>
        </p:txBody>
      </p:sp>
      <p:sp>
        <p:nvSpPr>
          <p:cNvPr id="23" name="TextBox 22">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5495148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976854"/>
            <a:ext cx="11609818" cy="2893100"/>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yòn</a:t>
            </a:r>
            <a:r>
              <a:rPr lang="zh-CN" altLang="zh-CN" sz="2800" kern="100" dirty="0">
                <a:solidFill>
                  <a:srgbClr val="404040"/>
                </a:solidFill>
                <a:latin typeface="宋体"/>
                <a:ea typeface="微软雅黑"/>
                <a:cs typeface="宋体"/>
              </a:rPr>
              <a:t>ɡ</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tuí</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zhǎn</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20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a:t>
            </a:r>
            <a:endParaRPr lang="zh-CN" altLang="zh-CN" sz="1000" kern="100" dirty="0">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8120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0590" y="1698766"/>
            <a:ext cx="10554380"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下列各组词语中，没有错别字的一组是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坐落　辑捕　迄今　得心应手　归根结蒂</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分歧　会晤　蔓延　迫在眉睫　饥肠漉漉</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羁绊　匮乏　辩证　志同道合　娓娓动听</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亟待　锁链　经典　赫赫有名　响彻云宵</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735378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976274"/>
            <a:ext cx="11609818" cy="2677656"/>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项辑</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缉</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项漉漉</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辘辘</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项宵</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霄</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C</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8746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0250" y="903119"/>
            <a:ext cx="11565207" cy="5262979"/>
          </a:xfrm>
          <a:prstGeom prst="rect">
            <a:avLst/>
          </a:prstGeom>
          <a:noFill/>
        </p:spPr>
        <p:txBody>
          <a:bodyPr wrap="square" rtlCol="0">
            <a:spAutoFit/>
          </a:bodyPr>
          <a:lstStyle/>
          <a:p>
            <a:pPr algn="just">
              <a:lnSpc>
                <a:spcPct val="150000"/>
              </a:lnSpc>
              <a:spcAft>
                <a:spcPts val="0"/>
              </a:spcAft>
            </a:pPr>
            <a:r>
              <a:rPr lang="zh-CN" altLang="zh-CN" sz="2800" kern="100" dirty="0" smtClean="0">
                <a:solidFill>
                  <a:srgbClr val="404040"/>
                </a:solidFill>
                <a:latin typeface="Times New Roman"/>
                <a:ea typeface="微软雅黑"/>
                <a:cs typeface="Times New Roman"/>
              </a:rPr>
              <a:t>真正</a:t>
            </a:r>
            <a:r>
              <a:rPr lang="zh-CN" altLang="zh-CN" sz="2800" kern="100" dirty="0">
                <a:solidFill>
                  <a:srgbClr val="404040"/>
                </a:solidFill>
                <a:latin typeface="Times New Roman"/>
                <a:ea typeface="微软雅黑"/>
                <a:cs typeface="Times New Roman"/>
              </a:rPr>
              <a:t>幸福的，又有谁是绝对不幸的？！幸福是有限的，因为上帝的赐予本来就有限。痛苦是有限的，因为人自己承受痛苦的能力有限。幸福属于天国，快乐才属于人间。幸福是一个抽象概念，从来不是一个事实。相反，痛苦和不幸却常常具有事实的坚硬性。幸福是一种一开始人人都自以为能够得到、最后没有一个人敢说已经拥有的东西。幸福和上帝差不多，只存在于相信它的人心中。幸福喜欢捉迷藏。我们年轻时，它躲藏在未来，引诱我们前去寻找它。曾几何时，我们发现自己已经把它错过，于是回过头来，又在记忆中寻找它。</a:t>
            </a:r>
            <a:endParaRPr lang="zh-CN" altLang="zh-CN" sz="1050" kern="100" dirty="0">
              <a:effectLst/>
              <a:latin typeface="宋体"/>
              <a:cs typeface="Courier New"/>
            </a:endParaRPr>
          </a:p>
        </p:txBody>
      </p:sp>
    </p:spTree>
    <p:extLst>
      <p:ext uri="{BB962C8B-B14F-4D97-AF65-F5344CB8AC3E}">
        <p14:creationId xmlns:p14="http://schemas.microsoft.com/office/powerpoint/2010/main" val="41921749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3514" y="1125538"/>
            <a:ext cx="11609818" cy="388952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依次填入下列各句横线上的词语，正确的一项是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当然不能听任这种富于欺骗性的见解到处</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而不加驳斥。</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en-US" altLang="zh-CN" sz="2800" kern="100" dirty="0">
                <a:solidFill>
                  <a:srgbClr val="404040"/>
                </a:solidFill>
                <a:latin typeface="Times New Roman"/>
                <a:ea typeface="微软雅黑"/>
                <a:cs typeface="Courier New"/>
              </a:rPr>
              <a:t>1848</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月底，马克思收到伦敦中央委员会发来的一封带有警告意味的</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书，要他尽快把草稿送去，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否则将对他采取进一步措施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正如弗里德里希</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恩格斯所说</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还远没有成熟到</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资本主义生产方式的程度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390044" y="4885045"/>
            <a:ext cx="11609818"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流传　督促　铲除</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B</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留传　敦促　根除</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留传　督促　根除</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D</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流传　敦促　铲除</a:t>
            </a:r>
            <a:endParaRPr lang="zh-CN" altLang="zh-CN" sz="1050" kern="100" dirty="0">
              <a:effectLst/>
              <a:latin typeface="宋体"/>
              <a:cs typeface="Courier New"/>
            </a:endParaRPr>
          </a:p>
        </p:txBody>
      </p:sp>
    </p:spTree>
    <p:extLst>
      <p:ext uri="{BB962C8B-B14F-4D97-AF65-F5344CB8AC3E}">
        <p14:creationId xmlns:p14="http://schemas.microsoft.com/office/powerpoint/2010/main" val="41001462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341562"/>
            <a:ext cx="11609818" cy="4616648"/>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流传：既是纵向的，指时间上由前而后；又是横向的，指空间上由此及彼，偏于精神层面，往往是自然传播。留传：只能是时间上的纵向传播，指历史长，多为具体事物，有主观色彩。敦促：催促和施加压力使尽快执行，是作用于一个时间点上的动作。督促：有监督并施加压力使完成的意思，是作用于一个时间阶段上的动作。铲除：连根除去，消灭干净。根除：彻底铲除。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铲除</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程度重</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D</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8015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053530"/>
            <a:ext cx="11609818" cy="518218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下列各句中，没有语病的一项是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华西村传奇书记吴仁宝的葬礼，克制而又不失隆重，遵照了老书记的后事从简，这也可以说是他生命中最后一次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与时俱进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了。</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B.2013</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15</a:t>
            </a:r>
            <a:r>
              <a:rPr lang="zh-CN" altLang="zh-CN" sz="2800" kern="100" dirty="0">
                <a:solidFill>
                  <a:srgbClr val="404040"/>
                </a:solidFill>
                <a:latin typeface="Times New Roman"/>
                <a:ea typeface="微软雅黑"/>
                <a:cs typeface="Times New Roman"/>
              </a:rPr>
              <a:t>日，美国波士顿马拉松比赛快要结束时，一场不好的厄运突然降临到参赛运动员头上，在终点线附近接连发生至少两起爆炸，造成</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人死亡，百余人受伤。</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法新社认为，中国新一届政府希望借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十八大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传达一个清楚的信息，作为世界第二大经济体的中国，已经重新成为一支不容忽视的国际力量。</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328467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557586"/>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人与祖国的复杂关系是需要我们用一生去思索的，而要真正体悟质朴、崇高的爱国情感，则不仅需要思考，更需要我们付诸于行动。</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项成分残缺，可在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从简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后加</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的遗嘱</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不好的厄运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重复赘余</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付诸于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改为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付诸</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付之于</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C</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4045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028" y="1479260"/>
            <a:ext cx="11609818" cy="203132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古今中外，有无数的人对我们产生了巨大的影响，请你仿照例句的形式再写两个句子。</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马克思</a:t>
            </a:r>
            <a:r>
              <a:rPr lang="zh-CN" altLang="zh-CN" sz="2800" kern="100" dirty="0">
                <a:solidFill>
                  <a:srgbClr val="404040"/>
                </a:solidFill>
                <a:latin typeface="Times New Roman"/>
                <a:ea typeface="微软雅黑"/>
                <a:cs typeface="Times New Roman"/>
              </a:rPr>
              <a:t>的影响，不只在于他那深刻的思想，还在于他那美好的梦想。</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246028" y="3495484"/>
            <a:ext cx="11609818"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本题考查仿写句子的能力。一定要选择影响较大的人物，这样易于把握他的精神内涵。然后按照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的影响，不只在于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，还在于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的递进句式组织内容即可。</a:t>
            </a:r>
            <a:endParaRPr lang="zh-CN" altLang="zh-CN" sz="1050" kern="100" dirty="0">
              <a:effectLst/>
              <a:latin typeface="宋体"/>
              <a:cs typeface="Courier New"/>
            </a:endParaRPr>
          </a:p>
        </p:txBody>
      </p:sp>
    </p:spTree>
    <p:extLst>
      <p:ext uri="{BB962C8B-B14F-4D97-AF65-F5344CB8AC3E}">
        <p14:creationId xmlns:p14="http://schemas.microsoft.com/office/powerpoint/2010/main" val="370957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511" y="2199340"/>
            <a:ext cx="11494869"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示例</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屈原的影响，不只在于他那浪漫的文字，还在于他那深沉的爱国情怀。</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鲁迅的影响，不只在于他那犀利的文笔，还在于他那伟岸的人格。</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007999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6153" y="909514"/>
            <a:ext cx="8722628" cy="954107"/>
          </a:xfrm>
          <a:prstGeom prst="rect">
            <a:avLst/>
          </a:prstGeom>
          <a:noFill/>
        </p:spPr>
        <p:txBody>
          <a:bodyPr wrap="square" rtlCol="0">
            <a:spAutoFit/>
          </a:bodyPr>
          <a:lstStyle/>
          <a:p>
            <a:pPr algn="ctr">
              <a:lnSpc>
                <a:spcPct val="200000"/>
              </a:lnSpc>
              <a:spcAft>
                <a:spcPts val="0"/>
              </a:spcAft>
            </a:pPr>
            <a:r>
              <a:rPr lang="zh-CN" altLang="en-US" sz="2800" b="1" kern="100" smtClean="0">
                <a:solidFill>
                  <a:srgbClr val="00B050"/>
                </a:solidFill>
                <a:latin typeface="Times New Roman"/>
                <a:ea typeface="微软雅黑"/>
                <a:cs typeface="Times New Roman"/>
              </a:rPr>
              <a:t>阅读与鉴赏</a:t>
            </a:r>
            <a:endParaRPr lang="zh-CN" altLang="zh-CN" sz="1000" kern="100" dirty="0">
              <a:latin typeface="宋体"/>
              <a:cs typeface="Courier New"/>
            </a:endParaRPr>
          </a:p>
        </p:txBody>
      </p:sp>
      <p:sp>
        <p:nvSpPr>
          <p:cNvPr id="14" name="TextBox 13"/>
          <p:cNvSpPr txBox="1"/>
          <p:nvPr/>
        </p:nvSpPr>
        <p:spPr>
          <a:xfrm>
            <a:off x="262558" y="2051764"/>
            <a:ext cx="11609818" cy="397031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一、课内精读</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阅读下面课文选段，完成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在</a:t>
            </a:r>
            <a:r>
              <a:rPr lang="zh-CN" altLang="zh-CN" sz="2800" kern="100" dirty="0">
                <a:solidFill>
                  <a:srgbClr val="404040"/>
                </a:solidFill>
                <a:latin typeface="Times New Roman"/>
                <a:ea typeface="微软雅黑"/>
                <a:cs typeface="Times New Roman"/>
              </a:rPr>
              <a:t>他的听众当中有帮工裁缝弗里德里希</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列斯纳，后来成为马克思的可靠的朋友。列斯纳描述这些日子他所得到的印象说：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马克思当时还是一个年轻人，大约</a:t>
            </a:r>
            <a:r>
              <a:rPr lang="en-US" altLang="zh-CN" sz="2800" kern="100" dirty="0">
                <a:solidFill>
                  <a:srgbClr val="404040"/>
                </a:solidFill>
                <a:latin typeface="Times New Roman"/>
                <a:ea typeface="微软雅黑"/>
                <a:cs typeface="Courier New"/>
              </a:rPr>
              <a:t>28</a:t>
            </a:r>
            <a:r>
              <a:rPr lang="zh-CN" altLang="zh-CN" sz="2800" kern="100" dirty="0">
                <a:solidFill>
                  <a:srgbClr val="404040"/>
                </a:solidFill>
                <a:latin typeface="Times New Roman"/>
                <a:ea typeface="微软雅黑"/>
                <a:cs typeface="Times New Roman"/>
              </a:rPr>
              <a:t>岁。但我们大家全都对他非常敬服。马克思中等身材，肩膀很宽，体格结实有力，举止处处显示着精力充沛。前额很高而且丰满</a:t>
            </a:r>
            <a:r>
              <a:rPr lang="zh-CN" altLang="zh-CN" sz="28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595985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628500"/>
            <a:ext cx="11609818" cy="3889526"/>
          </a:xfrm>
          <a:prstGeom prst="rect">
            <a:avLst/>
          </a:prstGeom>
          <a:noFill/>
        </p:spPr>
        <p:txBody>
          <a:bodyPr wrap="square" rtlCol="0">
            <a:spAutoFit/>
          </a:bodyPr>
          <a:lstStyle/>
          <a:p>
            <a:pPr lvl="0" algn="just">
              <a:lnSpc>
                <a:spcPct val="150000"/>
              </a:lnSpc>
            </a:pPr>
            <a:r>
              <a:rPr lang="zh-CN" altLang="zh-CN" sz="2800" kern="100" dirty="0">
                <a:solidFill>
                  <a:srgbClr val="404040"/>
                </a:solidFill>
                <a:latin typeface="Times New Roman"/>
                <a:ea typeface="微软雅黑"/>
                <a:cs typeface="Times New Roman"/>
              </a:rPr>
              <a:t>满头浓密的黑发，目光炯炯，能洞察一切。就在那时他的尖锐的讽刺已足使论敌丧胆。马克思是天才的人民领袖。他发表的演说简洁而有条理，逻辑性很强。他不说一个无用多余的字；一字一句都有深刻的涵义，都是整个论据中不可缺少的一环。在马克思身上嗅不到一点儿空想家的气息。我越是深刻地了解魏特林时期的共产主义和《共产党宣言》的共产主义之间的差别，就越是清楚地感到马克思是成熟的社会主义思想的代表。</a:t>
            </a:r>
            <a:r>
              <a:rPr lang="en-US" altLang="zh-CN" sz="2800" kern="100" dirty="0">
                <a:solidFill>
                  <a:srgbClr val="404040"/>
                </a:solidFill>
                <a:latin typeface="宋体"/>
                <a:ea typeface="微软雅黑"/>
                <a:cs typeface="Times New Roman"/>
              </a:rPr>
              <a:t>”</a:t>
            </a:r>
            <a:endParaRPr lang="zh-CN" altLang="zh-CN" sz="1050" kern="100" dirty="0">
              <a:solidFill>
                <a:prstClr val="black"/>
              </a:solidFill>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2012616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333426"/>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同盟</a:t>
            </a:r>
            <a:r>
              <a:rPr lang="zh-CN" altLang="zh-CN" sz="2800" kern="100" dirty="0">
                <a:solidFill>
                  <a:srgbClr val="404040"/>
                </a:solidFill>
                <a:latin typeface="Times New Roman"/>
                <a:ea typeface="微软雅黑"/>
                <a:cs typeface="Times New Roman"/>
              </a:rPr>
              <a:t>的第二次代表大会结束后，马克思于</a:t>
            </a:r>
            <a:r>
              <a:rPr lang="en-US" altLang="zh-CN" sz="2800" kern="100" dirty="0">
                <a:solidFill>
                  <a:srgbClr val="404040"/>
                </a:solidFill>
                <a:latin typeface="Times New Roman"/>
                <a:ea typeface="微软雅黑"/>
                <a:cs typeface="Courier New"/>
              </a:rPr>
              <a:t>1847</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月中回到布鲁塞尔。恩格斯则重返巴黎。由于分居两地，山水相隔，给两人共同为共产主义者同盟拟定党纲这一任务带来了不少困难。还发生这样的情况：</a:t>
            </a:r>
            <a:r>
              <a:rPr lang="en-US" altLang="zh-CN" sz="2800" kern="100" dirty="0">
                <a:solidFill>
                  <a:srgbClr val="404040"/>
                </a:solidFill>
                <a:latin typeface="Times New Roman"/>
                <a:ea typeface="微软雅黑"/>
                <a:cs typeface="Courier New"/>
              </a:rPr>
              <a:t>1848</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月底，马克思收到伦敦中央委员会发来的一封带有警告意味的敦促书，要他尽快把草稿送去，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否则将对他采取进一步措施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。不过此时这部珍贵的手稿已在寄往伦敦的途中了。它是在伦敦比索普门利物浦大街</a:t>
            </a:r>
            <a:r>
              <a:rPr lang="en-US" altLang="zh-CN" sz="2800" kern="100" dirty="0">
                <a:solidFill>
                  <a:srgbClr val="404040"/>
                </a:solidFill>
                <a:latin typeface="Times New Roman"/>
                <a:ea typeface="微软雅黑"/>
                <a:cs typeface="Courier New"/>
              </a:rPr>
              <a:t>46</a:t>
            </a:r>
            <a:r>
              <a:rPr lang="zh-CN" altLang="zh-CN" sz="2800" kern="100" dirty="0">
                <a:solidFill>
                  <a:srgbClr val="404040"/>
                </a:solidFill>
                <a:latin typeface="Times New Roman"/>
                <a:ea typeface="微软雅黑"/>
                <a:cs typeface="Times New Roman"/>
              </a:rPr>
              <a:t>号的一家规模很小的印务所里印刷的。弗里德里希</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列斯纳为付印做了各种</a:t>
            </a:r>
            <a:r>
              <a:rPr lang="zh-CN" altLang="zh-CN" sz="2800" kern="100" dirty="0">
                <a:solidFill>
                  <a:srgbClr val="404040"/>
                </a:solidFill>
                <a:latin typeface="Times New Roman"/>
                <a:ea typeface="微软雅黑"/>
                <a:cs typeface="Times New Roman"/>
              </a:rPr>
              <a:t>必</a:t>
            </a:r>
            <a:r>
              <a:rPr lang="zh-CN" altLang="zh-CN" sz="2800" kern="100" dirty="0">
                <a:solidFill>
                  <a:srgbClr val="404040"/>
                </a:solidFill>
                <a:latin typeface="Times New Roman"/>
                <a:ea typeface="微软雅黑"/>
                <a:cs typeface="Times New Roman"/>
              </a:rPr>
              <a:t>要的</a:t>
            </a: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879525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405434"/>
            <a:ext cx="11609818" cy="4616648"/>
          </a:xfrm>
          <a:prstGeom prst="rect">
            <a:avLst/>
          </a:prstGeom>
          <a:noFill/>
        </p:spPr>
        <p:txBody>
          <a:bodyPr wrap="square" rtlCol="0">
            <a:spAutoFit/>
          </a:bodyPr>
          <a:lstStyle/>
          <a:p>
            <a:pPr algn="just">
              <a:lnSpc>
                <a:spcPct val="150000"/>
              </a:lnSpc>
              <a:spcAft>
                <a:spcPts val="0"/>
              </a:spcAft>
            </a:pPr>
            <a:r>
              <a:rPr lang="zh-CN" altLang="zh-CN" sz="2800" kern="100" dirty="0" smtClean="0">
                <a:solidFill>
                  <a:srgbClr val="404040"/>
                </a:solidFill>
                <a:latin typeface="Times New Roman"/>
                <a:ea typeface="微软雅黑"/>
                <a:cs typeface="Times New Roman"/>
              </a:rPr>
              <a:t>工作</a:t>
            </a:r>
            <a:r>
              <a:rPr lang="zh-CN" altLang="zh-CN" sz="2800" kern="100" dirty="0">
                <a:solidFill>
                  <a:srgbClr val="404040"/>
                </a:solidFill>
                <a:latin typeface="Times New Roman"/>
                <a:ea typeface="微软雅黑"/>
                <a:cs typeface="Times New Roman"/>
              </a:rPr>
              <a:t>。卡尔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沙佩尔审阅了校样。在</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月的最后几天里，《共产党宣言》出世了。外表并不华丽，是一本只有</a:t>
            </a:r>
            <a:r>
              <a:rPr lang="en-US" altLang="zh-CN" sz="2800" kern="100" dirty="0">
                <a:solidFill>
                  <a:srgbClr val="404040"/>
                </a:solidFill>
                <a:latin typeface="Times New Roman"/>
                <a:ea typeface="微软雅黑"/>
                <a:cs typeface="Courier New"/>
              </a:rPr>
              <a:t>23</a:t>
            </a:r>
            <a:r>
              <a:rPr lang="zh-CN" altLang="zh-CN" sz="2800" kern="100" dirty="0">
                <a:solidFill>
                  <a:srgbClr val="404040"/>
                </a:solidFill>
                <a:latin typeface="Times New Roman"/>
                <a:ea typeface="微软雅黑"/>
                <a:cs typeface="Times New Roman"/>
              </a:rPr>
              <a:t>页的小册子。印数也不过几百本，是直接送交共产主义者同盟的各个支部，然后再一手交一手地转发出去的。虽然这是一本篇幅不大的小书，但马克思和恩格斯写下的却是一部开创历史的著作，就开创历史的确切涵义来说，的确还没有第二本书能做到这一点。这部著作直至今天仍然显示，并且每天都在显示出它所蕴藏着的无比生命力。</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545812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6995" y="1320142"/>
            <a:ext cx="11680859" cy="324319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聪明人</a:t>
            </a:r>
            <a:r>
              <a:rPr lang="zh-CN" altLang="zh-CN" sz="2800" kern="100" dirty="0">
                <a:solidFill>
                  <a:srgbClr val="404040"/>
                </a:solidFill>
                <a:latin typeface="Times New Roman"/>
                <a:ea typeface="微软雅黑"/>
                <a:cs typeface="Times New Roman"/>
              </a:rPr>
              <a:t>嘲笑幸福是一个梦，傻瓜到梦中去找幸福，两者都不承认现实中有幸福。看来，一个人要获得实在的幸福，就必须既不太聪明，也不太傻。人们把这种介于聪明和傻之间的状态叫作生活的智慧。</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幸福</a:t>
            </a:r>
            <a:r>
              <a:rPr lang="zh-CN" altLang="zh-CN" sz="2800" kern="100" dirty="0">
                <a:solidFill>
                  <a:srgbClr val="404040"/>
                </a:solidFill>
                <a:latin typeface="Times New Roman"/>
                <a:ea typeface="微软雅黑"/>
                <a:cs typeface="Times New Roman"/>
              </a:rPr>
              <a:t>是一个心思诡谲的女神，但她的眼光并不势利。权力能支配一切，却支配不了命运。金钱能买来一切，却买不来幸福</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3" name="TextBox 2"/>
          <p:cNvSpPr txBox="1"/>
          <p:nvPr/>
        </p:nvSpPr>
        <p:spPr>
          <a:xfrm>
            <a:off x="293926" y="4635346"/>
            <a:ext cx="11450700" cy="73866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微感言：</a:t>
            </a:r>
            <a:r>
              <a:rPr lang="en-US" altLang="zh-CN" sz="2800" kern="100" dirty="0" smtClean="0">
                <a:solidFill>
                  <a:srgbClr val="404040"/>
                </a:solidFill>
                <a:latin typeface="Times New Roman"/>
                <a:ea typeface="微软雅黑"/>
                <a:cs typeface="Courier New"/>
              </a:rPr>
              <a:t>_____________________________________________________</a:t>
            </a:r>
            <a:endParaRPr lang="zh-CN" altLang="zh-CN" sz="1050" kern="100" dirty="0">
              <a:effectLst/>
              <a:latin typeface="宋体"/>
              <a:cs typeface="Courier New"/>
            </a:endParaRPr>
          </a:p>
        </p:txBody>
      </p:sp>
    </p:spTree>
    <p:extLst>
      <p:ext uri="{BB962C8B-B14F-4D97-AF65-F5344CB8AC3E}">
        <p14:creationId xmlns:p14="http://schemas.microsoft.com/office/powerpoint/2010/main" val="4868704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18036" y="1121905"/>
            <a:ext cx="11609818" cy="510819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什么</a:t>
            </a:r>
            <a:r>
              <a:rPr lang="zh-CN" altLang="zh-CN" sz="2800" kern="100" dirty="0">
                <a:solidFill>
                  <a:srgbClr val="404040"/>
                </a:solidFill>
                <a:latin typeface="Times New Roman"/>
                <a:ea typeface="微软雅黑"/>
                <a:cs typeface="Times New Roman"/>
              </a:rPr>
              <a:t>东西使这部篇幅不大的著作具有这样的世界历史意义呢？</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《共产党宣言》</a:t>
            </a:r>
            <a:r>
              <a:rPr lang="zh-CN" altLang="zh-CN" sz="2800" kern="100" dirty="0">
                <a:solidFill>
                  <a:srgbClr val="404040"/>
                </a:solidFill>
                <a:latin typeface="Times New Roman"/>
                <a:ea typeface="微软雅黑"/>
                <a:cs typeface="Times New Roman"/>
              </a:rPr>
              <a:t>是科学共产主义的第一个纲领性文献。在这部文献中，马克思和恩格斯用卓越的语言概括了</a:t>
            </a:r>
            <a:r>
              <a:rPr lang="en-US" altLang="zh-CN" sz="2800" kern="100" dirty="0">
                <a:solidFill>
                  <a:srgbClr val="404040"/>
                </a:solidFill>
                <a:latin typeface="Times New Roman"/>
                <a:ea typeface="微软雅黑"/>
                <a:cs typeface="Courier New"/>
              </a:rPr>
              <a:t>1843</a:t>
            </a:r>
            <a:r>
              <a:rPr lang="zh-CN" altLang="zh-CN" sz="2800" kern="100" dirty="0">
                <a:solidFill>
                  <a:srgbClr val="404040"/>
                </a:solidFill>
                <a:latin typeface="Times New Roman"/>
                <a:ea typeface="微软雅黑"/>
                <a:cs typeface="Times New Roman"/>
              </a:rPr>
              <a:t>年至</a:t>
            </a:r>
            <a:r>
              <a:rPr lang="en-US" altLang="zh-CN" sz="2800" kern="100" dirty="0">
                <a:solidFill>
                  <a:srgbClr val="404040"/>
                </a:solidFill>
                <a:latin typeface="Times New Roman"/>
                <a:ea typeface="微软雅黑"/>
                <a:cs typeface="Courier New"/>
              </a:rPr>
              <a:t>1848</a:t>
            </a:r>
            <a:r>
              <a:rPr lang="zh-CN" altLang="zh-CN" sz="2800" kern="100" dirty="0">
                <a:solidFill>
                  <a:srgbClr val="404040"/>
                </a:solidFill>
                <a:latin typeface="Times New Roman"/>
                <a:ea typeface="微软雅黑"/>
                <a:cs typeface="Times New Roman"/>
              </a:rPr>
              <a:t>年间得出来的科学见解和实际经验</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包括整个工人阶级和他们本人的经验。他们还为自己的理论基础</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哲学、政治经济学以及关于阶级斗争和科学社会主义的学说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作了扼要的系统论述。为了驳斥各种反对共产主义的谎言和诽谤，粉碎种种关于共产主义的传奇和空想，他们毅然公开宣布了工人阶级的历史使命、斗争方法和斗争目标。</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152929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981522"/>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马克思</a:t>
            </a:r>
            <a:r>
              <a:rPr lang="zh-CN" altLang="zh-CN" sz="2800" kern="100" dirty="0">
                <a:solidFill>
                  <a:srgbClr val="404040"/>
                </a:solidFill>
                <a:latin typeface="Times New Roman"/>
                <a:ea typeface="微软雅黑"/>
                <a:cs typeface="Times New Roman"/>
              </a:rPr>
              <a:t>和恩格斯的这部纲领性文献是以扣人心弦的几句话开始的</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一个幽灵，共产主义的幽灵，在欧洲徘徊。旧欧洲的一切势力，教皇和沙皇、梅特涅和基佐、法国的激进党人和德国的警察，都为驱除这个幽灵而结成了神圣同盟。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从这一事实中可以得出两个结论：</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共产主义已经被欧洲的一切势力公认为一种势力；</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262558" y="4278789"/>
            <a:ext cx="11609818" cy="203132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现在是共产党人向全世界公开说明自己的观点、自己的目的、自己的意图并且拿党自己的宣言来对抗关于共产主义幽灵的神话的时候了。</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18698257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053530"/>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在</a:t>
            </a:r>
            <a:r>
              <a:rPr lang="zh-CN" altLang="zh-CN" sz="2800" kern="100" dirty="0">
                <a:solidFill>
                  <a:srgbClr val="404040"/>
                </a:solidFill>
                <a:latin typeface="Times New Roman"/>
                <a:ea typeface="微软雅黑"/>
                <a:cs typeface="Times New Roman"/>
              </a:rPr>
              <a:t>这篇用富有感染力和吸引力的语言撰写的宣言中，每行每句都充满了革命的激情和鲜明的党性。好像要为即将到来的革命吹奏进军号一样，这个战斗纲领在其结束语中响彻云霄地宣告说：</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让统治阶级在共产主义革命面前发抖吧。无产者在这个革命中失去的只是锁链。他们获得的将是整个世界。</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全世界</a:t>
            </a:r>
            <a:r>
              <a:rPr lang="zh-CN" altLang="zh-CN" sz="2800" kern="100" dirty="0">
                <a:solidFill>
                  <a:srgbClr val="404040"/>
                </a:solidFill>
                <a:latin typeface="Times New Roman"/>
                <a:ea typeface="微软雅黑"/>
                <a:cs typeface="Times New Roman"/>
              </a:rPr>
              <a:t>无产者，联合起来！</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334566" y="4925119"/>
            <a:ext cx="11609818" cy="138499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《共产党宣言》</a:t>
            </a:r>
            <a:r>
              <a:rPr lang="zh-CN" altLang="zh-CN" sz="2800" kern="100" dirty="0">
                <a:solidFill>
                  <a:srgbClr val="404040"/>
                </a:solidFill>
                <a:latin typeface="Times New Roman"/>
                <a:ea typeface="微软雅黑"/>
                <a:cs typeface="Times New Roman"/>
              </a:rPr>
              <a:t>是科学共产主义的出生证明书。它的作者是德国人民的儿子。这是他们都应该并必定引以自豪的。</a:t>
            </a:r>
            <a:endParaRPr lang="zh-CN" altLang="zh-CN" sz="1050" kern="100" dirty="0">
              <a:effectLst/>
              <a:latin typeface="宋体"/>
              <a:cs typeface="Courier New"/>
            </a:endParaRPr>
          </a:p>
        </p:txBody>
      </p:sp>
    </p:spTree>
    <p:extLst>
      <p:ext uri="{BB962C8B-B14F-4D97-AF65-F5344CB8AC3E}">
        <p14:creationId xmlns:p14="http://schemas.microsoft.com/office/powerpoint/2010/main" val="3775160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20033" y="1833999"/>
            <a:ext cx="11494869"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阅读第一段，结合列斯纳对马克思的印象，你觉得马克思具有怎样的特点？</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马克思是科学社会主义思想的杰出代表。他年轻，结实，精力充沛，能洞察一切；语言犀利、逻辑性强，有演讲天赋，思想成熟，有领袖风范，让人敬服。</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5126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blinds(horizontal)">
                                      <p:cBhvr>
                                        <p:cTn id="7"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4296" y="1548166"/>
            <a:ext cx="11046343" cy="389785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阅读第二段，简单介绍《共产党宣言》是在怎样的情况下出世的。</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恩格斯重返巴黎后，在伦敦中央委员会敦促下，弗里德里希</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列斯纳为印刷做了各种必要的工作，卡尔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沙佩尔审阅了校样，在这样的情况下，在伦敦比索普门利物浦大街</a:t>
            </a:r>
            <a:r>
              <a:rPr lang="en-US" altLang="zh-CN" sz="2800" kern="100" dirty="0">
                <a:solidFill>
                  <a:srgbClr val="404040"/>
                </a:solidFill>
                <a:latin typeface="Times New Roman"/>
                <a:ea typeface="微软雅黑"/>
                <a:cs typeface="Courier New"/>
              </a:rPr>
              <a:t>46</a:t>
            </a:r>
            <a:r>
              <a:rPr lang="zh-CN" altLang="zh-CN" sz="2800" kern="100" dirty="0">
                <a:solidFill>
                  <a:srgbClr val="404040"/>
                </a:solidFill>
                <a:latin typeface="Times New Roman"/>
                <a:ea typeface="微软雅黑"/>
                <a:cs typeface="Times New Roman"/>
              </a:rPr>
              <a:t>号的一家规模很小的印务所里印刷的。</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2754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413570"/>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在《共产党宣言》中，马克思为什么称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共产主义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幽灵</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这是马克思从统治阶级角度提出的一种诙谐的说法，运用了比喻兼拟人的手法，准确、形象地揭示了共产主义的近乎灵异的诞生、隐秘的行踪，他对封建主义、资本主义的影响来说，就像幽灵一样，像《午夜凶铃》里的幽灵，在欧洲徘徊，具有很强的杀伤力，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统治阶级在共产主义革命面前发抖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，担惊受怕，不得安宁，直至夺取他们的政权，代之以崭新的社会。</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1378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125538"/>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结尾一段说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《共产党宣言》是科学共产主义的出生证明书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，结合上文概括一下，它到底是怎样的一部著作。</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这是一种比喻的说法，意思是说：《共产党宣言》的发表标志着科学共产主义的到来。它外表并不华丽，篇幅不长，是一本只有</a:t>
            </a:r>
            <a:r>
              <a:rPr lang="en-US" altLang="zh-CN" sz="2800" kern="100" dirty="0">
                <a:solidFill>
                  <a:srgbClr val="404040"/>
                </a:solidFill>
                <a:latin typeface="Times New Roman"/>
                <a:ea typeface="微软雅黑"/>
                <a:cs typeface="Courier New"/>
              </a:rPr>
              <a:t>23</a:t>
            </a:r>
            <a:r>
              <a:rPr lang="zh-CN" altLang="zh-CN" sz="2800" kern="100" dirty="0">
                <a:solidFill>
                  <a:srgbClr val="404040"/>
                </a:solidFill>
                <a:latin typeface="Times New Roman"/>
                <a:ea typeface="微软雅黑"/>
                <a:cs typeface="Times New Roman"/>
              </a:rPr>
              <a:t>页的小册子，印数也不过几百本，但却是马克思和恩格斯写下的一部开创历史的著作，是科学共产主义的第一个纲领性文献，直到今天仍然显示着强大的生命力。它是战斗纲领，语言简洁概括，富有感染力和吸引力，充满了革命的激情和鲜明的党性。</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9426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197546"/>
            <a:ext cx="11843175" cy="461664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二、课外拓展</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阅读下面的文字，完成</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ctr">
              <a:lnSpc>
                <a:spcPct val="150000"/>
              </a:lnSpc>
              <a:spcAft>
                <a:spcPts val="0"/>
              </a:spcAft>
            </a:pPr>
            <a:r>
              <a:rPr lang="zh-CN" altLang="zh-CN" sz="2800" kern="100" dirty="0">
                <a:solidFill>
                  <a:srgbClr val="404040"/>
                </a:solidFill>
                <a:latin typeface="Times New Roman"/>
                <a:ea typeface="微软雅黑"/>
                <a:cs typeface="Times New Roman"/>
              </a:rPr>
              <a:t>马克思的诗人时代</a:t>
            </a:r>
            <a:endParaRPr lang="zh-CN" altLang="zh-CN" sz="1050" kern="100" dirty="0">
              <a:latin typeface="宋体"/>
              <a:cs typeface="Courier New"/>
            </a:endParaRPr>
          </a:p>
          <a:p>
            <a:pPr algn="ctr">
              <a:lnSpc>
                <a:spcPct val="150000"/>
              </a:lnSpc>
              <a:spcAft>
                <a:spcPts val="0"/>
              </a:spcAft>
            </a:pPr>
            <a:r>
              <a:rPr lang="zh-CN" altLang="zh-CN" sz="2800" kern="100" dirty="0">
                <a:solidFill>
                  <a:srgbClr val="404040"/>
                </a:solidFill>
                <a:latin typeface="Times New Roman"/>
                <a:ea typeface="微软雅黑"/>
                <a:cs typeface="Times New Roman"/>
              </a:rPr>
              <a:t>亦　水</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①</a:t>
            </a:r>
            <a:r>
              <a:rPr lang="zh-CN" altLang="zh-CN" sz="2800" kern="100" dirty="0">
                <a:solidFill>
                  <a:srgbClr val="404040"/>
                </a:solidFill>
                <a:latin typeface="Times New Roman"/>
                <a:ea typeface="微软雅黑"/>
                <a:cs typeface="Times New Roman"/>
              </a:rPr>
              <a:t>马克思并非圣人，而是一个俗世中的性情中人，从小爱好诗歌，青年时期曾是一位浪漫主义诗人。虽然最终没在诗歌创作上修成正果，但却一直保持着诗人的激情。正是这种激情成就了他的事业。</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11143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053530"/>
            <a:ext cx="11843175"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②</a:t>
            </a:r>
            <a:r>
              <a:rPr lang="en-US" altLang="zh-CN" sz="2800" kern="100" dirty="0" smtClean="0">
                <a:solidFill>
                  <a:srgbClr val="404040"/>
                </a:solidFill>
                <a:latin typeface="Times New Roman"/>
                <a:ea typeface="微软雅黑"/>
                <a:cs typeface="Courier New"/>
              </a:rPr>
              <a:t>1835</a:t>
            </a:r>
            <a:r>
              <a:rPr lang="zh-CN" altLang="zh-CN" sz="2800" kern="100" dirty="0" smtClean="0">
                <a:solidFill>
                  <a:srgbClr val="404040"/>
                </a:solidFill>
                <a:latin typeface="Times New Roman"/>
                <a:ea typeface="微软雅黑"/>
                <a:cs typeface="Times New Roman"/>
              </a:rPr>
              <a:t>年</a:t>
            </a:r>
            <a:r>
              <a:rPr lang="en-US" altLang="zh-CN" sz="2800" kern="100" dirty="0" smtClean="0">
                <a:solidFill>
                  <a:srgbClr val="404040"/>
                </a:solidFill>
                <a:latin typeface="Times New Roman"/>
                <a:ea typeface="微软雅黑"/>
                <a:cs typeface="Courier New"/>
              </a:rPr>
              <a:t>10</a:t>
            </a:r>
            <a:r>
              <a:rPr lang="zh-CN" altLang="zh-CN" sz="2800" kern="100" dirty="0" smtClean="0">
                <a:solidFill>
                  <a:srgbClr val="404040"/>
                </a:solidFill>
                <a:latin typeface="Times New Roman"/>
                <a:ea typeface="微软雅黑"/>
                <a:cs typeface="Times New Roman"/>
              </a:rPr>
              <a:t>月，</a:t>
            </a:r>
            <a:r>
              <a:rPr lang="en-US" altLang="zh-CN" sz="2800" kern="100" dirty="0" smtClean="0">
                <a:solidFill>
                  <a:srgbClr val="404040"/>
                </a:solidFill>
                <a:latin typeface="Times New Roman"/>
                <a:ea typeface="微软雅黑"/>
                <a:cs typeface="Courier New"/>
              </a:rPr>
              <a:t>17</a:t>
            </a:r>
            <a:r>
              <a:rPr lang="zh-CN" altLang="zh-CN" sz="2800" kern="100" dirty="0" smtClean="0">
                <a:solidFill>
                  <a:srgbClr val="404040"/>
                </a:solidFill>
                <a:latin typeface="Times New Roman"/>
                <a:ea typeface="微软雅黑"/>
                <a:cs typeface="Times New Roman"/>
              </a:rPr>
              <a:t>岁的马克思离开故乡特利尔小镇，到波恩大学攻读法律。虽然学的是刻板的法律条文，他却以诗人的眼光来打量世界，以至于一向欣赏儿子天赋的老马克思不得不写信劝告：</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你不应当要求法律课程温情而富有诗意。</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父亲的劝说似乎没有起多大作用，马克思在诗作中依然埋怨所学的课程，</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把全世界都画满了线条，但是却把精神忘得一干二净</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。实在劝说不住，开明仁厚的父亲不得不认可了儿子的诗人之梦，还诚恳地加以引导：</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你的天分着实使我感到高兴，对它我寄予很多期望。但是，如果看到你成了一个平庸的诗人，我会感到伤心的。</a:t>
            </a:r>
            <a:r>
              <a:rPr lang="en-US" altLang="zh-CN" sz="2800" kern="100" dirty="0" smtClean="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86672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269554"/>
            <a:ext cx="11843175"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③</a:t>
            </a:r>
            <a:r>
              <a:rPr lang="en-US" altLang="zh-CN" sz="2800" kern="100" dirty="0">
                <a:solidFill>
                  <a:srgbClr val="404040"/>
                </a:solidFill>
                <a:latin typeface="Times New Roman"/>
                <a:ea typeface="微软雅黑"/>
                <a:cs typeface="Courier New"/>
              </a:rPr>
              <a:t>1836</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月，马克思转入柏林大学。这个普鲁士都市的文化氛围更为浓厚，马克思的文化活动也更加活跃，他结识了海涅、弗莱里格拉特等一批作家、诗人和批评家，还准备编辑出版一本戏剧评论方面的杂志。当然，诗歌创作仍然是青年马克思的最爱。目前留存下来的有他自己编定的四本诗集：《爱之书</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一</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》《爱之书</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二</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》《歌之书》和《献给父亲的诗册》。此外还写了幽默小说《斯科尔皮昂和费利克斯》和悲剧《乌兰内姆》。在姐姐索菲娅的纪念册和笔记本中，还保存有他的两本诗集。</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68374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p:cNvSpPr txBox="1"/>
          <p:nvPr/>
        </p:nvSpPr>
        <p:spPr>
          <a:xfrm>
            <a:off x="334566" y="474630"/>
            <a:ext cx="2469620"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佳句咀华</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4" name="矩形 3"/>
          <p:cNvSpPr/>
          <p:nvPr/>
        </p:nvSpPr>
        <p:spPr>
          <a:xfrm>
            <a:off x="334566" y="1485578"/>
            <a:ext cx="11530009" cy="2596865"/>
          </a:xfrm>
          <a:prstGeom prst="rect">
            <a:avLst/>
          </a:prstGeom>
        </p:spPr>
        <p:txBody>
          <a:bodyPr>
            <a:spAutoFit/>
          </a:bodyPr>
          <a:lstStyle/>
          <a:p>
            <a:pPr>
              <a:lnSpc>
                <a:spcPct val="150000"/>
              </a:lnSpc>
              <a:spcAft>
                <a:spcPts val="0"/>
              </a:spcAft>
            </a:pPr>
            <a:r>
              <a:rPr lang="en-US" altLang="zh-CN" sz="2800" b="1" kern="100" dirty="0">
                <a:solidFill>
                  <a:srgbClr val="00B050"/>
                </a:solidFill>
                <a:latin typeface="Times New Roman"/>
                <a:ea typeface="微软雅黑"/>
                <a:cs typeface="Times New Roman"/>
              </a:rPr>
              <a:t>1.</a:t>
            </a:r>
            <a:r>
              <a:rPr lang="zh-CN" altLang="zh-CN" sz="2800" b="1" kern="100" dirty="0">
                <a:solidFill>
                  <a:srgbClr val="00B050"/>
                </a:solidFill>
                <a:latin typeface="Times New Roman"/>
                <a:ea typeface="微软雅黑"/>
                <a:cs typeface="Times New Roman"/>
              </a:rPr>
              <a:t>圣人千虑，必有一失；愚人千虑，必有一得。</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《晏子春秋</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杂下》</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伟大人物考虑问题，难免有疏漏的地方；愚昧人经过周密思考，也可能想出一点有益的意见。契诃夫说过，大狗叫，小狗也叫，小狗不应因大狗的存在而不敢叫。愚人不应因圣人的存在而放弃了自己的思考</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835556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405434"/>
            <a:ext cx="11843175"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④</a:t>
            </a:r>
            <a:r>
              <a:rPr lang="zh-CN" altLang="zh-CN" sz="2800" kern="100" dirty="0">
                <a:solidFill>
                  <a:srgbClr val="404040"/>
                </a:solidFill>
                <a:latin typeface="Times New Roman"/>
                <a:ea typeface="微软雅黑"/>
                <a:cs typeface="Times New Roman"/>
              </a:rPr>
              <a:t>马克思热爱民间诗歌，对其表现出了特殊的热爱和卓绝的鉴赏力。</a:t>
            </a:r>
            <a:r>
              <a:rPr lang="en-US" altLang="zh-CN" sz="2800" kern="100" dirty="0">
                <a:solidFill>
                  <a:srgbClr val="404040"/>
                </a:solidFill>
                <a:latin typeface="Times New Roman"/>
                <a:ea typeface="微软雅黑"/>
                <a:cs typeface="Courier New"/>
              </a:rPr>
              <a:t>1844</a:t>
            </a:r>
            <a:r>
              <a:rPr lang="zh-CN" altLang="zh-CN" sz="2800" kern="100" dirty="0">
                <a:solidFill>
                  <a:srgbClr val="404040"/>
                </a:solidFill>
                <a:latin typeface="Times New Roman"/>
                <a:ea typeface="微软雅黑"/>
                <a:cs typeface="Times New Roman"/>
              </a:rPr>
              <a:t>年，马克思在赞美西里西亚纺织工人起义的战歌《血腥的审判》里说：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这是一个勇敢的战斗的呼声。在这支歌里，简直没有提到家庭、工厂、地区，相反的，在这支歌里无产阶级一下子毫不含糊地、尖锐地、直截了当地、威风凛凛地大声宣布：我们反对私有制社会！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这既是从艺术的本质和审美特征的高度对这首革命战歌的热诚中肯的评价，也表现了马克思作为革命家的鲜明的思想倾向和艺术倾向。</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2998878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405434"/>
            <a:ext cx="11725916"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⑤</a:t>
            </a:r>
            <a:r>
              <a:rPr lang="zh-CN" altLang="zh-CN" sz="2800" kern="100" dirty="0">
                <a:solidFill>
                  <a:srgbClr val="404040"/>
                </a:solidFill>
                <a:latin typeface="Times New Roman"/>
                <a:ea typeface="微软雅黑"/>
                <a:cs typeface="Times New Roman"/>
              </a:rPr>
              <a:t>马克思喜欢民间诗歌的那种简洁明快、朴质清新又高亢激越、催人奋进的艺术格调。他给燕妮的手抄民歌集，大多数篇章都是他</a:t>
            </a:r>
            <a:r>
              <a:rPr lang="en-US" altLang="zh-CN" sz="2800" kern="100" dirty="0">
                <a:solidFill>
                  <a:srgbClr val="404040"/>
                </a:solidFill>
                <a:latin typeface="Times New Roman"/>
                <a:ea typeface="微软雅黑"/>
                <a:cs typeface="Courier New"/>
              </a:rPr>
              <a:t>1839</a:t>
            </a:r>
            <a:r>
              <a:rPr lang="zh-CN" altLang="zh-CN" sz="2800" kern="100" dirty="0">
                <a:solidFill>
                  <a:srgbClr val="404040"/>
                </a:solidFill>
                <a:latin typeface="Times New Roman"/>
                <a:ea typeface="微软雅黑"/>
                <a:cs typeface="Times New Roman"/>
              </a:rPr>
              <a:t>年在柏林读书时选择收集的。内容清新健康，语言生动真切，具有浓郁的生活气息和强烈的现实色彩。《冬天的花》《猎人》《爱情的考验》《一毛五分钱》《自由的歌》等诗篇，或歌颂男女青年忠贞的爱情，或抨击陈腐的思想观念，或传达无产者对摆脱黑暗现实的强烈愿望，无不代表着马克思鲜明的审美立场。</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0252677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098755"/>
            <a:ext cx="11843175" cy="510819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⑥</a:t>
            </a:r>
            <a:r>
              <a:rPr lang="zh-CN" altLang="zh-CN" sz="2800" kern="100" dirty="0">
                <a:solidFill>
                  <a:srgbClr val="404040"/>
                </a:solidFill>
                <a:latin typeface="Times New Roman"/>
                <a:ea typeface="微软雅黑"/>
                <a:cs typeface="Times New Roman"/>
              </a:rPr>
              <a:t>随着年龄和学识的增长，马克思逐渐从个人的小情小感中走出来，开始更多地关注社会现实和人民大众，立志为全人类的解放事业而奋斗。为了实现他远大的理想，为了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向奸诈的世界挑战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，义</a:t>
            </a:r>
            <a:r>
              <a:rPr lang="en-US" altLang="zh-CN" sz="2800" kern="100" dirty="0">
                <a:solidFill>
                  <a:srgbClr val="404040"/>
                </a:solidFill>
                <a:latin typeface="Times New Roman"/>
                <a:ea typeface="微软雅黑"/>
                <a:cs typeface="Courier New"/>
              </a:rPr>
              <a:t>	</a:t>
            </a:r>
            <a:r>
              <a:rPr lang="zh-CN" altLang="zh-CN" sz="2800" kern="100" dirty="0">
                <a:solidFill>
                  <a:srgbClr val="404040"/>
                </a:solidFill>
                <a:latin typeface="Times New Roman"/>
                <a:ea typeface="微软雅黑"/>
                <a:cs typeface="Times New Roman"/>
              </a:rPr>
              <a:t>无反顾地选择了一条布满荆棘的道路。他曾说：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如果我们选择了最能为人类幸福而劳动的职业，我们就不会为它的重负所压倒。因为这是为人类而献身。那时我们所感到的就不是自私而可怜的欢乐，我们的幸福属于千百万人。我们的事业并不显赫一时，而将永远存在；高尚的人们将在我们的墓前洒下热泪。</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5159072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906007"/>
            <a:ext cx="11843175"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⑦</a:t>
            </a:r>
            <a:r>
              <a:rPr lang="en-US" altLang="zh-CN" sz="2800" kern="100" dirty="0">
                <a:solidFill>
                  <a:srgbClr val="404040"/>
                </a:solidFill>
                <a:latin typeface="Times New Roman"/>
                <a:ea typeface="微软雅黑"/>
                <a:cs typeface="Courier New"/>
              </a:rPr>
              <a:t>1837</a:t>
            </a:r>
            <a:r>
              <a:rPr lang="zh-CN" altLang="zh-CN" sz="2800" kern="100" dirty="0">
                <a:solidFill>
                  <a:srgbClr val="404040"/>
                </a:solidFill>
                <a:latin typeface="Times New Roman"/>
                <a:ea typeface="微软雅黑"/>
                <a:cs typeface="Times New Roman"/>
              </a:rPr>
              <a:t>年夏天，马克思大病一场。病愈之后，他烧掉了所有没有定稿的诗歌和小说草稿，从此淡出诗人之梦。不过，思想早熟的马克思并没有忘怀少年之作，偶尔也翻出自己编定的诗册看看。其实，青年马克思在诗歌中对事物的形象感受力和描绘力并不特别出色，引人注目的恰恰是这个未来的思想巨人在成长过程中独有的精神风采。</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63829888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989634"/>
            <a:ext cx="11843175"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马克思</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从小爱好诗歌，青年时期曾是一位浪漫主义诗人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，那么他是怎样喜欢写诗的？试作简要回答。</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190550" y="3421735"/>
            <a:ext cx="11843175"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本题考查整合文本信息的能力。主要集中在第</a:t>
            </a:r>
            <a:r>
              <a:rPr lang="en-US" altLang="zh-CN" sz="2800" kern="100" dirty="0">
                <a:solidFill>
                  <a:srgbClr val="404040"/>
                </a:solidFill>
                <a:latin typeface="宋体"/>
                <a:ea typeface="微软雅黑"/>
                <a:cs typeface="Times New Roman"/>
              </a:rPr>
              <a:t>②③</a:t>
            </a:r>
            <a:r>
              <a:rPr lang="zh-CN" altLang="zh-CN" sz="2800" kern="100" dirty="0">
                <a:solidFill>
                  <a:srgbClr val="404040"/>
                </a:solidFill>
                <a:latin typeface="Times New Roman"/>
                <a:ea typeface="微软雅黑"/>
                <a:cs typeface="Times New Roman"/>
              </a:rPr>
              <a:t>段里，进行信息筛选整合，即可归纳出答案。</a:t>
            </a:r>
            <a:endParaRPr lang="zh-CN" altLang="zh-CN" sz="1050" kern="100" dirty="0">
              <a:effectLst/>
              <a:latin typeface="宋体"/>
              <a:cs typeface="Courier New"/>
            </a:endParaRPr>
          </a:p>
        </p:txBody>
      </p:sp>
    </p:spTree>
    <p:extLst>
      <p:ext uri="{BB962C8B-B14F-4D97-AF65-F5344CB8AC3E}">
        <p14:creationId xmlns:p14="http://schemas.microsoft.com/office/powerpoint/2010/main" val="2027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179" y="1625017"/>
            <a:ext cx="11725916" cy="259686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马克思在大学期间就以诗人的眼光来打量世界，在诗作中依然埋怨所学的课程。</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马克思在文化氛围更为浓厚的柏林大学的文化活动更加活跃，还结识了海涅、弗莱里格拉特等一批作家、诗人和批评家。</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马克思非常喜爱诗歌等文学创作，写了四本诗集和两本幽默小说。</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5481173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1448" y="1981575"/>
            <a:ext cx="11268374"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作者评述了马克思的诗歌特点，他的诗歌特点主要表现在哪几个方面？</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406574" y="3351468"/>
            <a:ext cx="11156806"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马克思的诗歌具有独特的一面，他的诗歌反映了自己对社会现实的思考，融入了自己深刻的思想内涵，结合第</a:t>
            </a:r>
            <a:r>
              <a:rPr lang="en-US" altLang="zh-CN" sz="2800" kern="100" dirty="0">
                <a:solidFill>
                  <a:srgbClr val="404040"/>
                </a:solidFill>
                <a:latin typeface="宋体"/>
                <a:ea typeface="微软雅黑"/>
                <a:cs typeface="Times New Roman"/>
              </a:rPr>
              <a:t>④⑤⑦</a:t>
            </a:r>
            <a:r>
              <a:rPr lang="zh-CN" altLang="zh-CN" sz="2800" kern="100" dirty="0">
                <a:solidFill>
                  <a:srgbClr val="404040"/>
                </a:solidFill>
                <a:latin typeface="Times New Roman"/>
                <a:ea typeface="微软雅黑"/>
                <a:cs typeface="Times New Roman"/>
              </a:rPr>
              <a:t>段整合即可得出结论。</a:t>
            </a:r>
            <a:endParaRPr lang="zh-CN" altLang="zh-CN" sz="1050" kern="100" dirty="0">
              <a:effectLst/>
              <a:latin typeface="宋体"/>
              <a:cs typeface="Courier New"/>
            </a:endParaRPr>
          </a:p>
        </p:txBody>
      </p:sp>
    </p:spTree>
    <p:extLst>
      <p:ext uri="{BB962C8B-B14F-4D97-AF65-F5344CB8AC3E}">
        <p14:creationId xmlns:p14="http://schemas.microsoft.com/office/powerpoint/2010/main" val="116168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6868" y="1841745"/>
            <a:ext cx="10766523" cy="2596161"/>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借诗歌表达对人生和社会的思考，具有鲜明的思想倾向和艺术倾向。</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内容清新健康，语言生动真切，具有浓郁的生活气息和强烈的现实色彩。</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诗歌给了这个未来的思想巨人在成长过程中独有的精神风采。</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8182397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549527"/>
            <a:ext cx="11843175"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这篇评传性文章介绍了马克思写诗的经历，马克思写诗与关注社会现实，立志为全人类的解放事业而奋斗有什么联系？</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190550" y="2917679"/>
            <a:ext cx="11843175"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诗歌等文学创作与作者关注现实、思考未来密切相关，要从第</a:t>
            </a:r>
            <a:r>
              <a:rPr lang="en-US" altLang="zh-CN" sz="2800" kern="100" dirty="0">
                <a:solidFill>
                  <a:srgbClr val="404040"/>
                </a:solidFill>
                <a:latin typeface="宋体"/>
                <a:ea typeface="微软雅黑"/>
                <a:cs typeface="Times New Roman"/>
              </a:rPr>
              <a:t>⑥</a:t>
            </a:r>
            <a:r>
              <a:rPr lang="zh-CN" altLang="zh-CN" sz="2800" kern="100" dirty="0">
                <a:solidFill>
                  <a:srgbClr val="404040"/>
                </a:solidFill>
                <a:latin typeface="Times New Roman"/>
                <a:ea typeface="微软雅黑"/>
                <a:cs typeface="Times New Roman"/>
              </a:rPr>
              <a:t>段中整合出答案，注意不可遗漏相关内容，语句要保持通顺流畅。</a:t>
            </a:r>
            <a:endParaRPr lang="zh-CN" altLang="zh-CN" sz="1050" kern="100" dirty="0">
              <a:effectLst/>
              <a:latin typeface="宋体"/>
              <a:cs typeface="Courier New"/>
            </a:endParaRPr>
          </a:p>
        </p:txBody>
      </p:sp>
    </p:spTree>
    <p:extLst>
      <p:ext uri="{BB962C8B-B14F-4D97-AF65-F5344CB8AC3E}">
        <p14:creationId xmlns:p14="http://schemas.microsoft.com/office/powerpoint/2010/main" val="191776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228" y="1983316"/>
            <a:ext cx="11609818"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马克思写诗，培养了他兼怀寰宇的胸怀，练就了他勤奋刻苦、百折不挠、为理想献身的博大情怀。从此以后，马克思用诗人一样的激情去面对前途的苦难，用诗人一样的挚爱去面对全人类、造福全人类。</a:t>
            </a:r>
            <a:endParaRPr lang="zh-CN" altLang="zh-CN" sz="1050" kern="100" dirty="0">
              <a:effectLst/>
              <a:latin typeface="宋体"/>
              <a:cs typeface="Courier New"/>
            </a:endParaRPr>
          </a:p>
        </p:txBody>
      </p:sp>
      <p:sp>
        <p:nvSpPr>
          <p:cNvPr id="18" name="TextBox 17">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7" name="TextBox 26">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13" action="ppaction://hlinksldjump"/>
          </p:cNvPr>
          <p:cNvSpPr txBox="1"/>
          <p:nvPr/>
        </p:nvSpPr>
        <p:spPr>
          <a:xfrm>
            <a:off x="11043438"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30" name="TextBox 2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5938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1124444"/>
            <a:ext cx="11530009" cy="3889526"/>
          </a:xfrm>
          <a:prstGeom prst="rect">
            <a:avLst/>
          </a:prstGeom>
        </p:spPr>
        <p:txBody>
          <a:bodyPr>
            <a:spAutoFit/>
          </a:bodyPr>
          <a:lstStyle/>
          <a:p>
            <a:pPr lvl="0">
              <a:lnSpc>
                <a:spcPct val="150000"/>
              </a:lnSpc>
            </a:pPr>
            <a:r>
              <a:rPr lang="en-US" altLang="zh-CN" sz="2800" b="1" kern="100" dirty="0">
                <a:solidFill>
                  <a:srgbClr val="00B050"/>
                </a:solidFill>
                <a:latin typeface="Times New Roman"/>
                <a:ea typeface="微软雅黑"/>
                <a:cs typeface="Times New Roman"/>
              </a:rPr>
              <a:t>2.</a:t>
            </a:r>
            <a:r>
              <a:rPr lang="zh-CN" altLang="zh-CN" sz="2800" b="1" kern="100" dirty="0">
                <a:solidFill>
                  <a:srgbClr val="00B050"/>
                </a:solidFill>
                <a:latin typeface="Times New Roman"/>
                <a:ea typeface="微软雅黑"/>
                <a:cs typeface="Times New Roman"/>
              </a:rPr>
              <a:t>十年树木，百年树人。</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《管子</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修权》</a:t>
            </a:r>
          </a:p>
          <a:p>
            <a:pPr lvl="0" algn="just">
              <a:lnSpc>
                <a:spcPct val="150000"/>
              </a:lnSpc>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作十年的打算，没有比培植果木更恰当的；作终身的打算，没有比培育人才更恰当的。如果能精心地培育人才，恰当地使用人才，那么，从事大业就能得心应手。百年大计，教育为本。知识经济时代，竞争的核心是人才的竞争。培养人才是中华民族腾飞必经的门径。培养人才是长远之计，培养人才也是不容易的。树：种植，培育。</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5190383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220" y="1341562"/>
            <a:ext cx="11609818"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马克思后来为什么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烧掉了所有没有定稿的诗歌和小说草稿，从此淡出诗人之梦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？这对你有何启示？</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13" name="TextBox 12">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4" action="ppaction://hlinksldjump"/>
          </p:cNvPr>
          <p:cNvSpPr txBox="1"/>
          <p:nvPr/>
        </p:nvSpPr>
        <p:spPr>
          <a:xfrm>
            <a:off x="11526286"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13</a:t>
            </a:r>
            <a:endParaRPr lang="zh-CN" altLang="en-US" dirty="0"/>
          </a:p>
        </p:txBody>
      </p:sp>
      <p:sp>
        <p:nvSpPr>
          <p:cNvPr id="17" name="TextBox 16"/>
          <p:cNvSpPr txBox="1"/>
          <p:nvPr/>
        </p:nvSpPr>
        <p:spPr>
          <a:xfrm>
            <a:off x="262558" y="2772720"/>
            <a:ext cx="11609818" cy="2601290"/>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rPr>
              <a:t>解析　</a:t>
            </a:r>
            <a:r>
              <a:rPr lang="zh-CN" altLang="zh-CN" sz="2800" kern="100" dirty="0">
                <a:solidFill>
                  <a:srgbClr val="404040"/>
                </a:solidFill>
                <a:latin typeface="Times New Roman"/>
                <a:ea typeface="微软雅黑"/>
              </a:rPr>
              <a:t>马克思烧掉诗作，不是因为诗写得不好，而是心中还有更远大的事业目标，从马克思一生的经历可以知道：他胸怀解放全人类的宏伟目标，所以不可能只停留在文学创作中。只要意思对即可，可以自由发挥，答案自然不拘一格。</a:t>
            </a:r>
            <a:endParaRPr lang="zh-CN" altLang="zh-CN" sz="1050" kern="100" dirty="0">
              <a:latin typeface="Times New Roman"/>
            </a:endParaRPr>
          </a:p>
        </p:txBody>
      </p:sp>
    </p:spTree>
    <p:extLst>
      <p:ext uri="{BB962C8B-B14F-4D97-AF65-F5344CB8AC3E}">
        <p14:creationId xmlns:p14="http://schemas.microsoft.com/office/powerpoint/2010/main" val="67130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171" y="1482742"/>
            <a:ext cx="11725916" cy="324319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志存高远，马克思为了更多地关注社会现实和人民大众，立志为全人类的解放事业而奋斗，并义无反顾地选择了一条最能为人类造福而又布满荆棘的道路。</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启示：</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我们要树立远大理想；</a:t>
            </a: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懂得自身肩负的使命；</a:t>
            </a: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以马克思为光辉榜样；</a:t>
            </a: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努力奋斗，自强不息。</a:t>
            </a:r>
            <a:endParaRPr lang="zh-CN" altLang="zh-CN" sz="1050" kern="100" dirty="0">
              <a:effectLst/>
              <a:latin typeface="宋体"/>
              <a:cs typeface="Courier New"/>
            </a:endParaRPr>
          </a:p>
        </p:txBody>
      </p:sp>
      <p:grpSp>
        <p:nvGrpSpPr>
          <p:cNvPr id="36" name="组合 35"/>
          <p:cNvGrpSpPr/>
          <p:nvPr/>
        </p:nvGrpSpPr>
        <p:grpSpPr>
          <a:xfrm rot="5400000">
            <a:off x="11465834" y="5699666"/>
            <a:ext cx="549128" cy="549414"/>
            <a:chOff x="11226607" y="6533712"/>
            <a:chExt cx="360000" cy="360000"/>
          </a:xfrm>
        </p:grpSpPr>
        <p:sp>
          <p:nvSpPr>
            <p:cNvPr id="37" name="椭圆 3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8" name="燕尾形 3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6" name="TextBox 5">
            <a:hlinkClick r:id="rId3"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4"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5"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6"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7"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8"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9"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15" name="TextBox 14">
            <a:hlinkClick r:id="rId12"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11526286"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13</a:t>
            </a:r>
            <a:endParaRPr lang="zh-CN" altLang="en-US" dirty="0"/>
          </a:p>
        </p:txBody>
      </p:sp>
    </p:spTree>
    <p:extLst>
      <p:ext uri="{BB962C8B-B14F-4D97-AF65-F5344CB8AC3E}">
        <p14:creationId xmlns:p14="http://schemas.microsoft.com/office/powerpoint/2010/main" val="41049407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409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837506"/>
            <a:ext cx="11302822" cy="4535857"/>
          </a:xfrm>
          <a:prstGeom prst="rect">
            <a:avLst/>
          </a:prstGeom>
        </p:spPr>
        <p:txBody>
          <a:bodyPr>
            <a:spAutoFit/>
          </a:bodyPr>
          <a:lstStyle/>
          <a:p>
            <a:pPr>
              <a:lnSpc>
                <a:spcPct val="150000"/>
              </a:lnSpc>
              <a:spcAft>
                <a:spcPts val="0"/>
              </a:spcAft>
            </a:pPr>
            <a:r>
              <a:rPr lang="en-US" altLang="zh-CN" sz="2800" b="1" kern="100" dirty="0">
                <a:solidFill>
                  <a:srgbClr val="00B050"/>
                </a:solidFill>
                <a:latin typeface="Times New Roman"/>
                <a:ea typeface="微软雅黑"/>
                <a:cs typeface="Times New Roman"/>
              </a:rPr>
              <a:t>3.</a:t>
            </a:r>
            <a:r>
              <a:rPr lang="zh-CN" altLang="zh-CN" sz="2800" b="1" kern="100" dirty="0">
                <a:solidFill>
                  <a:srgbClr val="00B050"/>
                </a:solidFill>
                <a:latin typeface="Times New Roman"/>
                <a:ea typeface="微软雅黑"/>
                <a:cs typeface="Times New Roman"/>
              </a:rPr>
              <a:t>食不语，寝不言。</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《论语</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乡党》</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吃饭的时候最好不要说话，以免影响到消化。睡前唠叨会使思绪兴奋，不得安宁，因而影响入睡。</a:t>
            </a:r>
            <a:endParaRPr lang="zh-CN" altLang="zh-CN" sz="1050" kern="100" dirty="0">
              <a:latin typeface="宋体"/>
              <a:cs typeface="Courier New"/>
            </a:endParaRPr>
          </a:p>
          <a:p>
            <a:pPr>
              <a:lnSpc>
                <a:spcPct val="150000"/>
              </a:lnSpc>
              <a:spcAft>
                <a:spcPts val="0"/>
              </a:spcAft>
            </a:pPr>
            <a:r>
              <a:rPr lang="en-US" altLang="zh-CN" sz="2800" b="1" kern="100" dirty="0">
                <a:solidFill>
                  <a:srgbClr val="00B050"/>
                </a:solidFill>
                <a:latin typeface="Times New Roman"/>
                <a:ea typeface="微软雅黑"/>
                <a:cs typeface="Times New Roman"/>
              </a:rPr>
              <a:t>4.</a:t>
            </a:r>
            <a:r>
              <a:rPr lang="zh-CN" altLang="zh-CN" sz="2800" b="1" kern="100" dirty="0">
                <a:solidFill>
                  <a:srgbClr val="00B050"/>
                </a:solidFill>
                <a:latin typeface="Times New Roman"/>
                <a:ea typeface="微软雅黑"/>
                <a:cs typeface="Times New Roman"/>
              </a:rPr>
              <a:t>士不可以不弘毅，任重而道远。</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《论语</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泰伯》</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读书人须有远大的抱负和坚强的意志，因为他对社会责任重大，要走的路很长。弘毅：抱负远大，意志坚强。对一个想要有所作为的人来说，远大的抱负、坚强的意志，是缺一不可的。</a:t>
            </a:r>
            <a:endParaRPr lang="zh-CN" altLang="zh-CN" sz="1050" kern="100" dirty="0">
              <a:effectLst/>
              <a:latin typeface="宋体"/>
              <a:cs typeface="Courier New"/>
            </a:endParaRPr>
          </a:p>
        </p:txBody>
      </p:sp>
      <p:grpSp>
        <p:nvGrpSpPr>
          <p:cNvPr id="3" name="组合 2"/>
          <p:cNvGrpSpPr/>
          <p:nvPr/>
        </p:nvGrpSpPr>
        <p:grpSpPr>
          <a:xfrm rot="5400000">
            <a:off x="11465834" y="5699666"/>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841374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1540</TotalTime>
  <Words>6587</Words>
  <Application>Microsoft Office PowerPoint</Application>
  <PresentationFormat>自定义</PresentationFormat>
  <Paragraphs>799</Paragraphs>
  <Slides>82</Slides>
  <Notes>0</Notes>
  <HiddenSlides>0</HiddenSlides>
  <MMClips>0</MMClips>
  <ScaleCrop>false</ScaleCrop>
  <HeadingPairs>
    <vt:vector size="4" baseType="variant">
      <vt:variant>
        <vt:lpstr>主题</vt:lpstr>
      </vt:variant>
      <vt:variant>
        <vt:i4>1</vt:i4>
      </vt:variant>
      <vt:variant>
        <vt:lpstr>幻灯片标题</vt:lpstr>
      </vt:variant>
      <vt:variant>
        <vt:i4>82</vt:i4>
      </vt:variant>
    </vt:vector>
  </HeadingPairs>
  <TitlesOfParts>
    <vt:vector size="8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Sky123.Org</cp:lastModifiedBy>
  <cp:revision>271</cp:revision>
  <dcterms:created xsi:type="dcterms:W3CDTF">2014-10-15T07:25:01Z</dcterms:created>
  <dcterms:modified xsi:type="dcterms:W3CDTF">2015-08-13T07:26:24Z</dcterms:modified>
</cp:coreProperties>
</file>