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411" r:id="rId3"/>
    <p:sldId id="258" r:id="rId4"/>
    <p:sldId id="337" r:id="rId5"/>
    <p:sldId id="430" r:id="rId6"/>
    <p:sldId id="476" r:id="rId7"/>
    <p:sldId id="477" r:id="rId8"/>
    <p:sldId id="475" r:id="rId9"/>
    <p:sldId id="338" r:id="rId10"/>
    <p:sldId id="431" r:id="rId11"/>
    <p:sldId id="432" r:id="rId12"/>
    <p:sldId id="433" r:id="rId13"/>
    <p:sldId id="339" r:id="rId14"/>
    <p:sldId id="370" r:id="rId15"/>
    <p:sldId id="467" r:id="rId16"/>
    <p:sldId id="468" r:id="rId17"/>
    <p:sldId id="390" r:id="rId18"/>
    <p:sldId id="435" r:id="rId19"/>
    <p:sldId id="437" r:id="rId20"/>
    <p:sldId id="391" r:id="rId21"/>
    <p:sldId id="392" r:id="rId22"/>
    <p:sldId id="393" r:id="rId23"/>
    <p:sldId id="438" r:id="rId24"/>
    <p:sldId id="439" r:id="rId25"/>
    <p:sldId id="371" r:id="rId26"/>
    <p:sldId id="440" r:id="rId27"/>
    <p:sldId id="397" r:id="rId28"/>
    <p:sldId id="398" r:id="rId29"/>
    <p:sldId id="399" r:id="rId30"/>
    <p:sldId id="401" r:id="rId31"/>
    <p:sldId id="441" r:id="rId32"/>
    <p:sldId id="442" r:id="rId33"/>
    <p:sldId id="443" r:id="rId34"/>
    <p:sldId id="444" r:id="rId35"/>
    <p:sldId id="446" r:id="rId36"/>
    <p:sldId id="445" r:id="rId37"/>
    <p:sldId id="447" r:id="rId38"/>
    <p:sldId id="448" r:id="rId39"/>
    <p:sldId id="450" r:id="rId40"/>
    <p:sldId id="451" r:id="rId41"/>
    <p:sldId id="478" r:id="rId42"/>
    <p:sldId id="452" r:id="rId43"/>
    <p:sldId id="405" r:id="rId44"/>
    <p:sldId id="406" r:id="rId45"/>
    <p:sldId id="407" r:id="rId46"/>
    <p:sldId id="408" r:id="rId47"/>
    <p:sldId id="418" r:id="rId48"/>
    <p:sldId id="419" r:id="rId49"/>
    <p:sldId id="420" r:id="rId50"/>
    <p:sldId id="421" r:id="rId51"/>
    <p:sldId id="422" r:id="rId52"/>
    <p:sldId id="423" r:id="rId53"/>
    <p:sldId id="424" r:id="rId54"/>
    <p:sldId id="425" r:id="rId55"/>
    <p:sldId id="480" r:id="rId56"/>
    <p:sldId id="484" r:id="rId57"/>
    <p:sldId id="481" r:id="rId58"/>
    <p:sldId id="482" r:id="rId59"/>
    <p:sldId id="483" r:id="rId60"/>
    <p:sldId id="485" r:id="rId61"/>
    <p:sldId id="488" r:id="rId62"/>
    <p:sldId id="486" r:id="rId63"/>
    <p:sldId id="489" r:id="rId64"/>
    <p:sldId id="487" r:id="rId65"/>
    <p:sldId id="479" r:id="rId66"/>
    <p:sldId id="490" r:id="rId67"/>
    <p:sldId id="426" r:id="rId68"/>
    <p:sldId id="412" r:id="rId69"/>
    <p:sldId id="413" r:id="rId70"/>
    <p:sldId id="414" r:id="rId71"/>
    <p:sldId id="453" r:id="rId72"/>
    <p:sldId id="416" r:id="rId73"/>
    <p:sldId id="491" r:id="rId74"/>
    <p:sldId id="492" r:id="rId75"/>
    <p:sldId id="493" r:id="rId76"/>
    <p:sldId id="494" r:id="rId77"/>
    <p:sldId id="495" r:id="rId78"/>
    <p:sldId id="496" r:id="rId79"/>
    <p:sldId id="497" r:id="rId80"/>
    <p:sldId id="463" r:id="rId81"/>
    <p:sldId id="464" r:id="rId82"/>
    <p:sldId id="465" r:id="rId83"/>
    <p:sldId id="466" r:id="rId84"/>
    <p:sldId id="473" r:id="rId85"/>
    <p:sldId id="410" r:id="rId86"/>
  </p:sldIdLst>
  <p:sldSz cx="12190413" cy="6859588"/>
  <p:notesSz cx="6858000" cy="9144000"/>
  <p:defaultText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0000FF"/>
    <a:srgbClr val="0033CC"/>
    <a:srgbClr val="00B0F0"/>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61" autoAdjust="0"/>
  </p:normalViewPr>
  <p:slideViewPr>
    <p:cSldViewPr>
      <p:cViewPr>
        <p:scale>
          <a:sx n="66" d="100"/>
          <a:sy n="66" d="100"/>
        </p:scale>
        <p:origin x="-1301" y="-442"/>
      </p:cViewPr>
      <p:guideLst>
        <p:guide orient="horz" pos="2161"/>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5"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43651" y="0"/>
            <a:ext cx="883997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70"/>
          </a:xfrm>
          <a:prstGeom prst="rect">
            <a:avLst/>
          </a:prstGeom>
        </p:spPr>
        <p:txBody>
          <a:bodyPr lIns="121917" tIns="60958" rIns="121917" bIns="60958" anchor="b"/>
          <a:lstStyle>
            <a:lvl1pPr algn="l">
              <a:defRPr sz="27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916"/>
            <a:ext cx="7314248" cy="4115753"/>
          </a:xfrm>
          <a:prstGeom prst="rect">
            <a:avLst/>
          </a:prstGeom>
        </p:spPr>
        <p:txBody>
          <a:bodyPr lIns="121917" tIns="60958" rIns="121917" bIns="60958"/>
          <a:lstStyle>
            <a:lvl1pPr marL="0" indent="0">
              <a:buNone/>
              <a:defRPr sz="4300"/>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endParaRPr lang="zh-CN" altLang="en-US"/>
          </a:p>
        </p:txBody>
      </p:sp>
      <p:sp>
        <p:nvSpPr>
          <p:cNvPr id="4" name="文本占位符 3"/>
          <p:cNvSpPr>
            <a:spLocks noGrp="1"/>
          </p:cNvSpPr>
          <p:nvPr>
            <p:ph type="body" sz="half" idx="2"/>
          </p:nvPr>
        </p:nvSpPr>
        <p:spPr>
          <a:xfrm>
            <a:off x="2389406" y="5368581"/>
            <a:ext cx="7314248" cy="805049"/>
          </a:xfrm>
          <a:prstGeom prst="rect">
            <a:avLst/>
          </a:prstGeom>
        </p:spPr>
        <p:txBody>
          <a:bodyPr lIns="121917" tIns="60958" rIns="121917" bIns="60958"/>
          <a:lstStyle>
            <a:lvl1pPr marL="0" indent="0">
              <a:buNone/>
              <a:defRPr sz="1900"/>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6" name="页脚占位符 5"/>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7" name="灯片编号占位符 6"/>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21917" tIns="60958" rIns="121917" bIns="60958"/>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1600572"/>
            <a:ext cx="10971372" cy="4527011"/>
          </a:xfrm>
          <a:prstGeom prst="rect">
            <a:avLst/>
          </a:prstGeom>
        </p:spPr>
        <p:txBody>
          <a:bodyPr vert="eaVert" lIns="121917" tIns="60958" rIns="121917" bIns="60958"/>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a:prstGeom prst="rect">
            <a:avLst/>
          </a:prstGeom>
        </p:spPr>
        <p:txBody>
          <a:bodyPr vert="eaVert" lIns="121917" tIns="60958" rIns="121917" bIns="60958"/>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274702"/>
            <a:ext cx="8025355" cy="5852880"/>
          </a:xfrm>
          <a:prstGeom prst="rect">
            <a:avLst/>
          </a:prstGeom>
        </p:spPr>
        <p:txBody>
          <a:bodyPr vert="eaVert" lIns="121917" tIns="60958" rIns="121917" bIns="60958"/>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5" name="Rectangle 6"/>
          <p:cNvSpPr/>
          <p:nvPr userDrawn="1"/>
        </p:nvSpPr>
        <p:spPr>
          <a:xfrm>
            <a:off x="0" y="6400800"/>
            <a:ext cx="12192000" cy="457200"/>
          </a:xfrm>
          <a:prstGeom prst="rect">
            <a:avLst/>
          </a:prstGeom>
          <a:blipFill rotWithShape="1">
            <a:blip r:embed="rId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smtClean="0">
              <a:ln>
                <a:noFill/>
              </a:ln>
              <a:solidFill>
                <a:prstClr val="white"/>
              </a:solidFill>
              <a:effectLst/>
              <a:uLnTx/>
              <a:uFillTx/>
              <a:latin typeface="Euphemia"/>
            </a:endParaRPr>
          </a:p>
        </p:txBody>
      </p:sp>
      <p:sp>
        <p:nvSpPr>
          <p:cNvPr id="16"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smtClean="0">
              <a:ln>
                <a:noFill/>
              </a:ln>
              <a:solidFill>
                <a:prstClr val="white"/>
              </a:solidFill>
              <a:effectLst/>
              <a:uLnTx/>
              <a:uFillTx/>
              <a:latin typeface="Euphemia"/>
            </a:endParaRPr>
          </a:p>
        </p:txBody>
      </p:sp>
      <p:sp>
        <p:nvSpPr>
          <p:cNvPr id="17" name="椭圆 16"/>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8"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9" name="圆角矩形 18"/>
          <p:cNvSpPr/>
          <p:nvPr userDrawn="1"/>
        </p:nvSpPr>
        <p:spPr>
          <a:xfrm>
            <a:off x="1011661" y="6405466"/>
            <a:ext cx="4809278"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20" name="TextBox 19"/>
          <p:cNvSpPr txBox="1"/>
          <p:nvPr userDrawn="1"/>
        </p:nvSpPr>
        <p:spPr>
          <a:xfrm>
            <a:off x="1190809" y="6410204"/>
            <a:ext cx="4626430" cy="400110"/>
          </a:xfrm>
          <a:prstGeom prst="rect">
            <a:avLst/>
          </a:prstGeom>
          <a:noFill/>
        </p:spPr>
        <p:txBody>
          <a:bodyPr wrap="square" rtlCol="0" anchor="ctr">
            <a:spAutoFit/>
          </a:bodyPr>
          <a:lstStyle/>
          <a:p>
            <a:r>
              <a:rPr lang="zh-CN" altLang="en-US" sz="2000" dirty="0" smtClean="0">
                <a:solidFill>
                  <a:schemeClr val="bg1"/>
                </a:solidFill>
                <a:latin typeface="微软雅黑" pitchFamily="34" charset="-122"/>
                <a:ea typeface="微软雅黑" pitchFamily="34" charset="-122"/>
              </a:rPr>
              <a:t>第七课　沈从文：逆境也是生活的恩赐</a:t>
            </a:r>
            <a:endParaRPr lang="zh-CN" altLang="en-US" sz="2000" kern="1200" dirty="0" smtClean="0">
              <a:solidFill>
                <a:schemeClr val="bg1"/>
              </a:solidFill>
              <a:latin typeface="+mj-ea"/>
              <a:ea typeface="+mj-ea"/>
              <a:cs typeface="+mn-cs"/>
            </a:endParaRPr>
          </a:p>
        </p:txBody>
      </p:sp>
    </p:spTree>
    <p:extLst>
      <p:ext uri="{BB962C8B-B14F-4D97-AF65-F5344CB8AC3E}">
        <p14:creationId xmlns:p14="http://schemas.microsoft.com/office/powerpoint/2010/main" val="1501605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14"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39582"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3"/>
          <p:cNvSpPr txBox="1"/>
          <p:nvPr userDrawn="1"/>
        </p:nvSpPr>
        <p:spPr>
          <a:xfrm>
            <a:off x="1644232" y="1886146"/>
            <a:ext cx="5337134" cy="1446550"/>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8800" b="1" dirty="0" smtClean="0">
                <a:solidFill>
                  <a:srgbClr val="CD1F06"/>
                </a:solidFill>
                <a:latin typeface="微软雅黑" pitchFamily="34" charset="-122"/>
                <a:ea typeface="微软雅黑" pitchFamily="34" charset="-122"/>
              </a:rPr>
              <a:t>谢谢</a:t>
            </a:r>
            <a:r>
              <a:rPr lang="zh-CN" altLang="en-US" sz="8800" b="1" dirty="0" smtClean="0">
                <a:solidFill>
                  <a:srgbClr val="00B050"/>
                </a:solidFill>
                <a:latin typeface="微软雅黑" pitchFamily="34" charset="-122"/>
                <a:ea typeface="微软雅黑" pitchFamily="34" charset="-122"/>
              </a:rPr>
              <a:t>观看</a:t>
            </a:r>
            <a:endParaRPr lang="zh-CN" altLang="en-US" sz="8800" b="1" dirty="0">
              <a:solidFill>
                <a:srgbClr val="00B050"/>
              </a:solidFill>
              <a:latin typeface="微软雅黑" pitchFamily="34" charset="-122"/>
              <a:ea typeface="微软雅黑" pitchFamily="34" charset="-122"/>
            </a:endParaRPr>
          </a:p>
        </p:txBody>
      </p:sp>
      <p:sp>
        <p:nvSpPr>
          <p:cNvPr id="16" name="矩形 15"/>
          <p:cNvSpPr/>
          <p:nvPr userDrawn="1"/>
        </p:nvSpPr>
        <p:spPr>
          <a:xfrm>
            <a:off x="1782886" y="3657925"/>
            <a:ext cx="5619384" cy="954107"/>
          </a:xfrm>
          <a:prstGeom prst="rect">
            <a:avLst/>
          </a:prstGeom>
        </p:spPr>
        <p:txBody>
          <a:bodyPr wrap="square" anchor="ctr">
            <a:spAutoFit/>
          </a:bodyPr>
          <a:lstStyle/>
          <a:p>
            <a:pPr algn="l"/>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更多精彩内容请登录 </a:t>
            </a:r>
            <a:endPar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endParaRPr>
          </a:p>
          <a:p>
            <a:pPr algn="l"/>
            <a:r>
              <a:rPr lang="en-US" altLang="zh-CN" sz="2800" b="0" baseline="0" dirty="0" smtClean="0">
                <a:solidFill>
                  <a:schemeClr val="bg1">
                    <a:lumMod val="50000"/>
                  </a:schemeClr>
                </a:solidFill>
                <a:effectLst/>
                <a:latin typeface="微软雅黑" pitchFamily="34" charset="-122"/>
                <a:ea typeface="微软雅黑" pitchFamily="34" charset="-122"/>
                <a:cs typeface="经典繁仿黑" pitchFamily="49" charset="-122"/>
              </a:rPr>
              <a:t>        </a:t>
            </a:r>
            <a:r>
              <a:rPr lang="en-US" altLang="zh-CN" sz="2800" b="0" dirty="0" smtClean="0">
                <a:solidFill>
                  <a:srgbClr val="FF0000"/>
                </a:solidFill>
                <a:effectLst/>
                <a:latin typeface="微软雅黑" pitchFamily="34" charset="-122"/>
                <a:ea typeface="微软雅黑" pitchFamily="34" charset="-122"/>
                <a:cs typeface="经典繁仿黑" pitchFamily="49" charset="-122"/>
              </a:rPr>
              <a:t>www.91taoke.com</a:t>
            </a:r>
            <a:endParaRPr lang="zh-CN" altLang="en-US" sz="2800" b="0" dirty="0">
              <a:solidFill>
                <a:srgbClr val="FF0000"/>
              </a:solidFill>
              <a:effectLst/>
              <a:latin typeface="微软雅黑" pitchFamily="34" charset="-122"/>
              <a:ea typeface="微软雅黑" pitchFamily="34" charset="-122"/>
              <a:cs typeface="经典繁仿黑"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iterate type="lt">
                                    <p:tmPct val="18000"/>
                                  </p:iterate>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strVal val="(6*min(max(#ppt_w*#ppt_h,.3),1)-7.4)/-.7*#ppt_w"/>
                                          </p:val>
                                        </p:tav>
                                        <p:tav tm="100000">
                                          <p:val>
                                            <p:strVal val="#ppt_w"/>
                                          </p:val>
                                        </p:tav>
                                      </p:tavLst>
                                    </p:anim>
                                    <p:anim calcmode="lin" valueType="num">
                                      <p:cBhvr>
                                        <p:cTn id="8" dur="500" fill="hold"/>
                                        <p:tgtEl>
                                          <p:spTgt spid="15"/>
                                        </p:tgtEl>
                                        <p:attrNameLst>
                                          <p:attrName>ppt_h</p:attrName>
                                        </p:attrNameLst>
                                      </p:cBhvr>
                                      <p:tavLst>
                                        <p:tav tm="0">
                                          <p:val>
                                            <p:strVal val="(6*min(max(#ppt_w*#ppt_h,.3),1)-7.4)/-.7*#ppt_h"/>
                                          </p:val>
                                        </p:tav>
                                        <p:tav tm="100000">
                                          <p:val>
                                            <p:strVal val="#ppt_h"/>
                                          </p:val>
                                        </p:tav>
                                      </p:tavLst>
                                    </p:anim>
                                    <p:anim calcmode="lin" valueType="num">
                                      <p:cBhvr>
                                        <p:cTn id="9" dur="500" fill="hold"/>
                                        <p:tgtEl>
                                          <p:spTgt spid="15"/>
                                        </p:tgtEl>
                                        <p:attrNameLst>
                                          <p:attrName>ppt_x</p:attrName>
                                        </p:attrNameLst>
                                      </p:cBhvr>
                                      <p:tavLst>
                                        <p:tav tm="0">
                                          <p:val>
                                            <p:fltVal val="0.5"/>
                                          </p:val>
                                        </p:tav>
                                        <p:tav tm="100000">
                                          <p:val>
                                            <p:strVal val="#ppt_x"/>
                                          </p:val>
                                        </p:tav>
                                      </p:tavLst>
                                    </p:anim>
                                    <p:anim calcmode="lin" valueType="num">
                                      <p:cBhvr>
                                        <p:cTn id="10" dur="500" fill="hold"/>
                                        <p:tgtEl>
                                          <p:spTgt spid="15"/>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770"/>
                            </p:stCondLst>
                            <p:childTnLst>
                              <p:par>
                                <p:cTn id="12" presetID="2" presetClass="entr" presetSubtype="2" decel="100000" fill="hold" grpId="0" nodeType="afterEffect">
                                  <p:stCondLst>
                                    <p:cond delay="0"/>
                                  </p:stCondLst>
                                  <p:iterate type="lt">
                                    <p:tmPct val="10000"/>
                                  </p:iterate>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fill="hold"/>
                                        <p:tgtEl>
                                          <p:spTgt spid="16"/>
                                        </p:tgtEl>
                                        <p:attrNameLst>
                                          <p:attrName>ppt_x</p:attrName>
                                        </p:attrNameLst>
                                      </p:cBhvr>
                                      <p:tavLst>
                                        <p:tav tm="0">
                                          <p:val>
                                            <p:strVal val="1+#ppt_w/2"/>
                                          </p:val>
                                        </p:tav>
                                        <p:tav tm="100000">
                                          <p:val>
                                            <p:strVal val="#ppt_x"/>
                                          </p:val>
                                        </p:tav>
                                      </p:tavLst>
                                    </p:anim>
                                    <p:anim calcmode="lin" valueType="num">
                                      <p:cBhvr additive="base">
                                        <p:cTn id="15"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21917" tIns="60958" rIns="121917" bIns="60958"/>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521" y="1600572"/>
            <a:ext cx="5384099" cy="4527011"/>
          </a:xfrm>
          <a:prstGeom prst="rect">
            <a:avLst/>
          </a:prstGeom>
        </p:spPr>
        <p:txBody>
          <a:bodyPr lIns="121917" tIns="60958" rIns="121917" bIns="60958"/>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6793" y="1600572"/>
            <a:ext cx="5384099" cy="4527011"/>
          </a:xfrm>
          <a:prstGeom prst="rect">
            <a:avLst/>
          </a:prstGeom>
        </p:spPr>
        <p:txBody>
          <a:bodyPr lIns="121917" tIns="60958" rIns="121917" bIns="60958"/>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6" name="页脚占位符 5"/>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7" name="灯片编号占位符 6"/>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21917" tIns="60958" rIns="121917" bIns="60958"/>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469"/>
            <a:ext cx="5386216" cy="639911"/>
          </a:xfrm>
          <a:prstGeom prst="rect">
            <a:avLst/>
          </a:prstGeom>
        </p:spPr>
        <p:txBody>
          <a:bodyPr lIns="121917" tIns="60958" rIns="121917" bIns="60958" anchor="b"/>
          <a:lstStyle>
            <a:lvl1pPr marL="0" indent="0">
              <a:buNone/>
              <a:defRPr sz="3200" b="1"/>
            </a:lvl1pPr>
            <a:lvl2pPr marL="609585" indent="0">
              <a:buNone/>
              <a:defRPr sz="2700" b="1"/>
            </a:lvl2pPr>
            <a:lvl3pPr marL="1219170" indent="0">
              <a:buNone/>
              <a:defRPr sz="2400" b="1"/>
            </a:lvl3pPr>
            <a:lvl4pPr marL="1828754" indent="0">
              <a:buNone/>
              <a:defRPr sz="2100" b="1"/>
            </a:lvl4pPr>
            <a:lvl5pPr marL="2438339" indent="0">
              <a:buNone/>
              <a:defRPr sz="2100" b="1"/>
            </a:lvl5pPr>
            <a:lvl6pPr marL="3047924" indent="0">
              <a:buNone/>
              <a:defRPr sz="2100" b="1"/>
            </a:lvl6pPr>
            <a:lvl7pPr marL="3657509" indent="0">
              <a:buNone/>
              <a:defRPr sz="2100" b="1"/>
            </a:lvl7pPr>
            <a:lvl8pPr marL="4267093" indent="0">
              <a:buNone/>
              <a:defRPr sz="2100" b="1"/>
            </a:lvl8pPr>
            <a:lvl9pPr marL="4876678" indent="0">
              <a:buNone/>
              <a:defRPr sz="2100" b="1"/>
            </a:lvl9pPr>
          </a:lstStyle>
          <a:p>
            <a:pPr lvl="0"/>
            <a:r>
              <a:rPr lang="zh-CN" altLang="en-US" smtClean="0"/>
              <a:t>单击此处编辑母版文本样式</a:t>
            </a:r>
          </a:p>
        </p:txBody>
      </p:sp>
      <p:sp>
        <p:nvSpPr>
          <p:cNvPr id="4" name="内容占位符 3"/>
          <p:cNvSpPr>
            <a:spLocks noGrp="1"/>
          </p:cNvSpPr>
          <p:nvPr>
            <p:ph sz="half" idx="2"/>
          </p:nvPr>
        </p:nvSpPr>
        <p:spPr>
          <a:xfrm>
            <a:off x="609521" y="2175378"/>
            <a:ext cx="5386216" cy="3952203"/>
          </a:xfrm>
          <a:prstGeom prst="rect">
            <a:avLst/>
          </a:prstGeom>
        </p:spPr>
        <p:txBody>
          <a:bodyPr lIns="121917" tIns="60958" rIns="121917" bIns="60958"/>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562" y="1535469"/>
            <a:ext cx="5388332" cy="639911"/>
          </a:xfrm>
          <a:prstGeom prst="rect">
            <a:avLst/>
          </a:prstGeom>
        </p:spPr>
        <p:txBody>
          <a:bodyPr lIns="121917" tIns="60958" rIns="121917" bIns="60958" anchor="b"/>
          <a:lstStyle>
            <a:lvl1pPr marL="0" indent="0">
              <a:buNone/>
              <a:defRPr sz="3200" b="1"/>
            </a:lvl1pPr>
            <a:lvl2pPr marL="609585" indent="0">
              <a:buNone/>
              <a:defRPr sz="2700" b="1"/>
            </a:lvl2pPr>
            <a:lvl3pPr marL="1219170" indent="0">
              <a:buNone/>
              <a:defRPr sz="2400" b="1"/>
            </a:lvl3pPr>
            <a:lvl4pPr marL="1828754" indent="0">
              <a:buNone/>
              <a:defRPr sz="2100" b="1"/>
            </a:lvl4pPr>
            <a:lvl5pPr marL="2438339" indent="0">
              <a:buNone/>
              <a:defRPr sz="2100" b="1"/>
            </a:lvl5pPr>
            <a:lvl6pPr marL="3047924" indent="0">
              <a:buNone/>
              <a:defRPr sz="2100" b="1"/>
            </a:lvl6pPr>
            <a:lvl7pPr marL="3657509" indent="0">
              <a:buNone/>
              <a:defRPr sz="2100" b="1"/>
            </a:lvl7pPr>
            <a:lvl8pPr marL="4267093" indent="0">
              <a:buNone/>
              <a:defRPr sz="2100" b="1"/>
            </a:lvl8pPr>
            <a:lvl9pPr marL="4876678" indent="0">
              <a:buNone/>
              <a:defRPr sz="2100" b="1"/>
            </a:lvl9pPr>
          </a:lstStyle>
          <a:p>
            <a:pPr lvl="0"/>
            <a:r>
              <a:rPr lang="zh-CN" altLang="en-US" smtClean="0"/>
              <a:t>单击此处编辑母版文本样式</a:t>
            </a:r>
          </a:p>
        </p:txBody>
      </p:sp>
      <p:sp>
        <p:nvSpPr>
          <p:cNvPr id="6" name="内容占位符 5"/>
          <p:cNvSpPr>
            <a:spLocks noGrp="1"/>
          </p:cNvSpPr>
          <p:nvPr>
            <p:ph sz="quarter" idx="4"/>
          </p:nvPr>
        </p:nvSpPr>
        <p:spPr>
          <a:xfrm>
            <a:off x="6192562" y="2175378"/>
            <a:ext cx="5388332" cy="3952203"/>
          </a:xfrm>
          <a:prstGeom prst="rect">
            <a:avLst/>
          </a:prstGeom>
        </p:spPr>
        <p:txBody>
          <a:bodyPr lIns="121917" tIns="60958" rIns="121917" bIns="60958"/>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8" name="页脚占位符 7"/>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9" name="灯片编号占位符 8"/>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3" y="273112"/>
            <a:ext cx="4010562" cy="1162320"/>
          </a:xfrm>
          <a:prstGeom prst="rect">
            <a:avLst/>
          </a:prstGeom>
        </p:spPr>
        <p:txBody>
          <a:bodyPr lIns="121917" tIns="60958" rIns="121917" bIns="60958" anchor="b"/>
          <a:lstStyle>
            <a:lvl1pPr algn="l">
              <a:defRPr sz="27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3" y="273114"/>
            <a:ext cx="6814779" cy="5854469"/>
          </a:xfrm>
          <a:prstGeom prst="rect">
            <a:avLst/>
          </a:prstGeom>
        </p:spPr>
        <p:txBody>
          <a:bodyPr lIns="121917" tIns="60958" rIns="121917" bIns="60958"/>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523" y="1435434"/>
            <a:ext cx="4010562" cy="4692149"/>
          </a:xfrm>
          <a:prstGeom prst="rect">
            <a:avLst/>
          </a:prstGeom>
        </p:spPr>
        <p:txBody>
          <a:bodyPr lIns="121917" tIns="60958" rIns="121917" bIns="60958"/>
          <a:lstStyle>
            <a:lvl1pPr marL="0" indent="0">
              <a:buNone/>
              <a:defRPr sz="1900"/>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6" name="页脚占位符 5"/>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7" name="灯片编号占位符 6"/>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ctr" defTabSz="1219170" rtl="0" eaLnBrk="1" latinLnBrk="0" hangingPunct="1">
        <a:spcBef>
          <a:spcPct val="0"/>
        </a:spcBef>
        <a:buNone/>
        <a:defRPr sz="5900"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38.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43.xml"/><Relationship Id="rId5" Type="http://schemas.openxmlformats.org/officeDocument/2006/relationships/slide" Target="slide27.xml"/><Relationship Id="rId4" Type="http://schemas.openxmlformats.org/officeDocument/2006/relationships/slide" Target="slide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2.xml"/><Relationship Id="rId3" Type="http://schemas.openxmlformats.org/officeDocument/2006/relationships/slide" Target="slide45.xml"/><Relationship Id="rId7" Type="http://schemas.openxmlformats.org/officeDocument/2006/relationships/slide" Target="slide53.xml"/><Relationship Id="rId12" Type="http://schemas.openxmlformats.org/officeDocument/2006/relationships/slide" Target="slide80.xml"/><Relationship Id="rId2"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2.xml"/><Relationship Id="rId5" Type="http://schemas.openxmlformats.org/officeDocument/2006/relationships/slide" Target="slide49.xml"/><Relationship Id="rId10" Type="http://schemas.openxmlformats.org/officeDocument/2006/relationships/slide" Target="slide70.xml"/><Relationship Id="rId4" Type="http://schemas.openxmlformats.org/officeDocument/2006/relationships/slide" Target="slide47.xml"/><Relationship Id="rId9" Type="http://schemas.openxmlformats.org/officeDocument/2006/relationships/slide" Target="slide68.xml"/><Relationship Id="rId14" Type="http://schemas.openxmlformats.org/officeDocument/2006/relationships/slide" Target="slide84.xml"/></Relationships>
</file>

<file path=ppt/slides/_rels/slide44.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2.xml"/><Relationship Id="rId3" Type="http://schemas.openxmlformats.org/officeDocument/2006/relationships/slide" Target="slide45.xml"/><Relationship Id="rId7" Type="http://schemas.openxmlformats.org/officeDocument/2006/relationships/slide" Target="slide53.xml"/><Relationship Id="rId12" Type="http://schemas.openxmlformats.org/officeDocument/2006/relationships/slide" Target="slide80.xml"/><Relationship Id="rId2"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2.xml"/><Relationship Id="rId5" Type="http://schemas.openxmlformats.org/officeDocument/2006/relationships/slide" Target="slide49.xml"/><Relationship Id="rId10" Type="http://schemas.openxmlformats.org/officeDocument/2006/relationships/slide" Target="slide70.xml"/><Relationship Id="rId4" Type="http://schemas.openxmlformats.org/officeDocument/2006/relationships/slide" Target="slide47.xml"/><Relationship Id="rId9" Type="http://schemas.openxmlformats.org/officeDocument/2006/relationships/slide" Target="slide68.xml"/><Relationship Id="rId14" Type="http://schemas.openxmlformats.org/officeDocument/2006/relationships/slide" Target="slide84.xml"/></Relationships>
</file>

<file path=ppt/slides/_rels/slide45.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2.xml"/><Relationship Id="rId3" Type="http://schemas.openxmlformats.org/officeDocument/2006/relationships/slide" Target="slide45.xml"/><Relationship Id="rId7" Type="http://schemas.openxmlformats.org/officeDocument/2006/relationships/slide" Target="slide53.xml"/><Relationship Id="rId12" Type="http://schemas.openxmlformats.org/officeDocument/2006/relationships/slide" Target="slide80.xml"/><Relationship Id="rId2"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2.xml"/><Relationship Id="rId5" Type="http://schemas.openxmlformats.org/officeDocument/2006/relationships/slide" Target="slide49.xml"/><Relationship Id="rId10" Type="http://schemas.openxmlformats.org/officeDocument/2006/relationships/slide" Target="slide70.xml"/><Relationship Id="rId4" Type="http://schemas.openxmlformats.org/officeDocument/2006/relationships/slide" Target="slide47.xml"/><Relationship Id="rId9" Type="http://schemas.openxmlformats.org/officeDocument/2006/relationships/slide" Target="slide68.xml"/><Relationship Id="rId14" Type="http://schemas.openxmlformats.org/officeDocument/2006/relationships/slide" Target="slide84.xml"/></Relationships>
</file>

<file path=ppt/slides/_rels/slide46.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2.xml"/><Relationship Id="rId3" Type="http://schemas.openxmlformats.org/officeDocument/2006/relationships/slide" Target="slide45.xml"/><Relationship Id="rId7" Type="http://schemas.openxmlformats.org/officeDocument/2006/relationships/slide" Target="slide53.xml"/><Relationship Id="rId12" Type="http://schemas.openxmlformats.org/officeDocument/2006/relationships/slide" Target="slide80.xml"/><Relationship Id="rId2"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2.xml"/><Relationship Id="rId5" Type="http://schemas.openxmlformats.org/officeDocument/2006/relationships/slide" Target="slide49.xml"/><Relationship Id="rId10" Type="http://schemas.openxmlformats.org/officeDocument/2006/relationships/slide" Target="slide70.xml"/><Relationship Id="rId4" Type="http://schemas.openxmlformats.org/officeDocument/2006/relationships/slide" Target="slide47.xml"/><Relationship Id="rId9" Type="http://schemas.openxmlformats.org/officeDocument/2006/relationships/slide" Target="slide68.xml"/><Relationship Id="rId14" Type="http://schemas.openxmlformats.org/officeDocument/2006/relationships/slide" Target="slide84.xml"/></Relationships>
</file>

<file path=ppt/slides/_rels/slide47.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2.xml"/><Relationship Id="rId3" Type="http://schemas.openxmlformats.org/officeDocument/2006/relationships/slide" Target="slide45.xml"/><Relationship Id="rId7" Type="http://schemas.openxmlformats.org/officeDocument/2006/relationships/slide" Target="slide53.xml"/><Relationship Id="rId12" Type="http://schemas.openxmlformats.org/officeDocument/2006/relationships/slide" Target="slide80.xml"/><Relationship Id="rId2"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2.xml"/><Relationship Id="rId5" Type="http://schemas.openxmlformats.org/officeDocument/2006/relationships/slide" Target="slide49.xml"/><Relationship Id="rId10" Type="http://schemas.openxmlformats.org/officeDocument/2006/relationships/slide" Target="slide70.xml"/><Relationship Id="rId4" Type="http://schemas.openxmlformats.org/officeDocument/2006/relationships/slide" Target="slide47.xml"/><Relationship Id="rId9" Type="http://schemas.openxmlformats.org/officeDocument/2006/relationships/slide" Target="slide68.xml"/><Relationship Id="rId14" Type="http://schemas.openxmlformats.org/officeDocument/2006/relationships/slide" Target="slide84.xml"/></Relationships>
</file>

<file path=ppt/slides/_rels/slide48.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2.xml"/><Relationship Id="rId3" Type="http://schemas.openxmlformats.org/officeDocument/2006/relationships/slide" Target="slide45.xml"/><Relationship Id="rId7" Type="http://schemas.openxmlformats.org/officeDocument/2006/relationships/slide" Target="slide53.xml"/><Relationship Id="rId12" Type="http://schemas.openxmlformats.org/officeDocument/2006/relationships/slide" Target="slide80.xml"/><Relationship Id="rId2"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2.xml"/><Relationship Id="rId5" Type="http://schemas.openxmlformats.org/officeDocument/2006/relationships/slide" Target="slide49.xml"/><Relationship Id="rId10" Type="http://schemas.openxmlformats.org/officeDocument/2006/relationships/slide" Target="slide70.xml"/><Relationship Id="rId4" Type="http://schemas.openxmlformats.org/officeDocument/2006/relationships/slide" Target="slide47.xml"/><Relationship Id="rId9" Type="http://schemas.openxmlformats.org/officeDocument/2006/relationships/slide" Target="slide68.xml"/><Relationship Id="rId14" Type="http://schemas.openxmlformats.org/officeDocument/2006/relationships/slide" Target="slide84.xml"/></Relationships>
</file>

<file path=ppt/slides/_rels/slide49.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2.xml"/><Relationship Id="rId3" Type="http://schemas.openxmlformats.org/officeDocument/2006/relationships/slide" Target="slide45.xml"/><Relationship Id="rId7" Type="http://schemas.openxmlformats.org/officeDocument/2006/relationships/slide" Target="slide53.xml"/><Relationship Id="rId12" Type="http://schemas.openxmlformats.org/officeDocument/2006/relationships/slide" Target="slide80.xml"/><Relationship Id="rId2"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2.xml"/><Relationship Id="rId5" Type="http://schemas.openxmlformats.org/officeDocument/2006/relationships/slide" Target="slide49.xml"/><Relationship Id="rId10" Type="http://schemas.openxmlformats.org/officeDocument/2006/relationships/slide" Target="slide70.xml"/><Relationship Id="rId4" Type="http://schemas.openxmlformats.org/officeDocument/2006/relationships/slide" Target="slide47.xml"/><Relationship Id="rId9" Type="http://schemas.openxmlformats.org/officeDocument/2006/relationships/slide" Target="slide68.xml"/><Relationship Id="rId14" Type="http://schemas.openxmlformats.org/officeDocument/2006/relationships/slide" Target="slide8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2.xml"/><Relationship Id="rId3" Type="http://schemas.openxmlformats.org/officeDocument/2006/relationships/slide" Target="slide45.xml"/><Relationship Id="rId7" Type="http://schemas.openxmlformats.org/officeDocument/2006/relationships/slide" Target="slide53.xml"/><Relationship Id="rId12" Type="http://schemas.openxmlformats.org/officeDocument/2006/relationships/slide" Target="slide80.xml"/><Relationship Id="rId2"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2.xml"/><Relationship Id="rId5" Type="http://schemas.openxmlformats.org/officeDocument/2006/relationships/slide" Target="slide49.xml"/><Relationship Id="rId10" Type="http://schemas.openxmlformats.org/officeDocument/2006/relationships/slide" Target="slide70.xml"/><Relationship Id="rId4" Type="http://schemas.openxmlformats.org/officeDocument/2006/relationships/slide" Target="slide47.xml"/><Relationship Id="rId9" Type="http://schemas.openxmlformats.org/officeDocument/2006/relationships/slide" Target="slide68.xml"/><Relationship Id="rId14" Type="http://schemas.openxmlformats.org/officeDocument/2006/relationships/slide" Target="slide84.xml"/></Relationships>
</file>

<file path=ppt/slides/_rels/slide51.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2.xml"/><Relationship Id="rId3" Type="http://schemas.openxmlformats.org/officeDocument/2006/relationships/slide" Target="slide45.xml"/><Relationship Id="rId7" Type="http://schemas.openxmlformats.org/officeDocument/2006/relationships/slide" Target="slide53.xml"/><Relationship Id="rId12" Type="http://schemas.openxmlformats.org/officeDocument/2006/relationships/slide" Target="slide80.xml"/><Relationship Id="rId2"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2.xml"/><Relationship Id="rId5" Type="http://schemas.openxmlformats.org/officeDocument/2006/relationships/slide" Target="slide49.xml"/><Relationship Id="rId10" Type="http://schemas.openxmlformats.org/officeDocument/2006/relationships/slide" Target="slide70.xml"/><Relationship Id="rId4" Type="http://schemas.openxmlformats.org/officeDocument/2006/relationships/slide" Target="slide47.xml"/><Relationship Id="rId9" Type="http://schemas.openxmlformats.org/officeDocument/2006/relationships/slide" Target="slide68.xml"/><Relationship Id="rId14" Type="http://schemas.openxmlformats.org/officeDocument/2006/relationships/slide" Target="slide84.xml"/></Relationships>
</file>

<file path=ppt/slides/_rels/slide52.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2.xml"/><Relationship Id="rId3" Type="http://schemas.openxmlformats.org/officeDocument/2006/relationships/slide" Target="slide45.xml"/><Relationship Id="rId7" Type="http://schemas.openxmlformats.org/officeDocument/2006/relationships/slide" Target="slide53.xml"/><Relationship Id="rId12" Type="http://schemas.openxmlformats.org/officeDocument/2006/relationships/slide" Target="slide80.xml"/><Relationship Id="rId2"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2.xml"/><Relationship Id="rId5" Type="http://schemas.openxmlformats.org/officeDocument/2006/relationships/slide" Target="slide49.xml"/><Relationship Id="rId10" Type="http://schemas.openxmlformats.org/officeDocument/2006/relationships/slide" Target="slide70.xml"/><Relationship Id="rId4" Type="http://schemas.openxmlformats.org/officeDocument/2006/relationships/slide" Target="slide47.xml"/><Relationship Id="rId9" Type="http://schemas.openxmlformats.org/officeDocument/2006/relationships/slide" Target="slide68.xml"/><Relationship Id="rId14" Type="http://schemas.openxmlformats.org/officeDocument/2006/relationships/slide" Target="slide84.xml"/></Relationships>
</file>

<file path=ppt/slides/_rels/slide53.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2.xml"/><Relationship Id="rId3" Type="http://schemas.openxmlformats.org/officeDocument/2006/relationships/slide" Target="slide45.xml"/><Relationship Id="rId7" Type="http://schemas.openxmlformats.org/officeDocument/2006/relationships/slide" Target="slide53.xml"/><Relationship Id="rId12" Type="http://schemas.openxmlformats.org/officeDocument/2006/relationships/slide" Target="slide80.xml"/><Relationship Id="rId2"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2.xml"/><Relationship Id="rId5" Type="http://schemas.openxmlformats.org/officeDocument/2006/relationships/slide" Target="slide49.xml"/><Relationship Id="rId10" Type="http://schemas.openxmlformats.org/officeDocument/2006/relationships/slide" Target="slide70.xml"/><Relationship Id="rId4" Type="http://schemas.openxmlformats.org/officeDocument/2006/relationships/slide" Target="slide47.xml"/><Relationship Id="rId9" Type="http://schemas.openxmlformats.org/officeDocument/2006/relationships/slide" Target="slide68.xml"/><Relationship Id="rId14" Type="http://schemas.openxmlformats.org/officeDocument/2006/relationships/slide" Target="slide84.xml"/></Relationships>
</file>

<file path=ppt/slides/_rels/slide54.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2.xml"/><Relationship Id="rId3" Type="http://schemas.openxmlformats.org/officeDocument/2006/relationships/slide" Target="slide45.xml"/><Relationship Id="rId7" Type="http://schemas.openxmlformats.org/officeDocument/2006/relationships/slide" Target="slide53.xml"/><Relationship Id="rId12" Type="http://schemas.openxmlformats.org/officeDocument/2006/relationships/slide" Target="slide80.xml"/><Relationship Id="rId2"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2.xml"/><Relationship Id="rId5" Type="http://schemas.openxmlformats.org/officeDocument/2006/relationships/slide" Target="slide49.xml"/><Relationship Id="rId10" Type="http://schemas.openxmlformats.org/officeDocument/2006/relationships/slide" Target="slide70.xml"/><Relationship Id="rId4" Type="http://schemas.openxmlformats.org/officeDocument/2006/relationships/slide" Target="slide47.xml"/><Relationship Id="rId9" Type="http://schemas.openxmlformats.org/officeDocument/2006/relationships/slide" Target="slide68.xml"/><Relationship Id="rId14" Type="http://schemas.openxmlformats.org/officeDocument/2006/relationships/slide" Target="slide84.xml"/></Relationships>
</file>

<file path=ppt/slides/_rels/slide55.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2.xml"/><Relationship Id="rId3" Type="http://schemas.openxmlformats.org/officeDocument/2006/relationships/slide" Target="slide45.xml"/><Relationship Id="rId7" Type="http://schemas.openxmlformats.org/officeDocument/2006/relationships/slide" Target="slide53.xml"/><Relationship Id="rId12" Type="http://schemas.openxmlformats.org/officeDocument/2006/relationships/slide" Target="slide80.xml"/><Relationship Id="rId2"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2.xml"/><Relationship Id="rId5" Type="http://schemas.openxmlformats.org/officeDocument/2006/relationships/slide" Target="slide49.xml"/><Relationship Id="rId10" Type="http://schemas.openxmlformats.org/officeDocument/2006/relationships/slide" Target="slide70.xml"/><Relationship Id="rId4" Type="http://schemas.openxmlformats.org/officeDocument/2006/relationships/slide" Target="slide47.xml"/><Relationship Id="rId9" Type="http://schemas.openxmlformats.org/officeDocument/2006/relationships/slide" Target="slide68.xml"/><Relationship Id="rId14" Type="http://schemas.openxmlformats.org/officeDocument/2006/relationships/slide" Target="slide84.xml"/></Relationships>
</file>

<file path=ppt/slides/_rels/slide56.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2.xml"/><Relationship Id="rId3" Type="http://schemas.openxmlformats.org/officeDocument/2006/relationships/slide" Target="slide45.xml"/><Relationship Id="rId7" Type="http://schemas.openxmlformats.org/officeDocument/2006/relationships/slide" Target="slide53.xml"/><Relationship Id="rId12" Type="http://schemas.openxmlformats.org/officeDocument/2006/relationships/slide" Target="slide80.xml"/><Relationship Id="rId2"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2.xml"/><Relationship Id="rId5" Type="http://schemas.openxmlformats.org/officeDocument/2006/relationships/slide" Target="slide49.xml"/><Relationship Id="rId10" Type="http://schemas.openxmlformats.org/officeDocument/2006/relationships/slide" Target="slide70.xml"/><Relationship Id="rId4" Type="http://schemas.openxmlformats.org/officeDocument/2006/relationships/slide" Target="slide47.xml"/><Relationship Id="rId9" Type="http://schemas.openxmlformats.org/officeDocument/2006/relationships/slide" Target="slide68.xml"/><Relationship Id="rId14" Type="http://schemas.openxmlformats.org/officeDocument/2006/relationships/slide" Target="slide84.xml"/></Relationships>
</file>

<file path=ppt/slides/_rels/slide57.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2.xml"/><Relationship Id="rId3" Type="http://schemas.openxmlformats.org/officeDocument/2006/relationships/slide" Target="slide45.xml"/><Relationship Id="rId7" Type="http://schemas.openxmlformats.org/officeDocument/2006/relationships/slide" Target="slide53.xml"/><Relationship Id="rId12" Type="http://schemas.openxmlformats.org/officeDocument/2006/relationships/slide" Target="slide80.xml"/><Relationship Id="rId2"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2.xml"/><Relationship Id="rId5" Type="http://schemas.openxmlformats.org/officeDocument/2006/relationships/slide" Target="slide49.xml"/><Relationship Id="rId10" Type="http://schemas.openxmlformats.org/officeDocument/2006/relationships/slide" Target="slide70.xml"/><Relationship Id="rId4" Type="http://schemas.openxmlformats.org/officeDocument/2006/relationships/slide" Target="slide47.xml"/><Relationship Id="rId9" Type="http://schemas.openxmlformats.org/officeDocument/2006/relationships/slide" Target="slide68.xml"/><Relationship Id="rId14" Type="http://schemas.openxmlformats.org/officeDocument/2006/relationships/slide" Target="slide84.xml"/></Relationships>
</file>

<file path=ppt/slides/_rels/slide58.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2.xml"/><Relationship Id="rId3" Type="http://schemas.openxmlformats.org/officeDocument/2006/relationships/slide" Target="slide45.xml"/><Relationship Id="rId7" Type="http://schemas.openxmlformats.org/officeDocument/2006/relationships/slide" Target="slide53.xml"/><Relationship Id="rId12" Type="http://schemas.openxmlformats.org/officeDocument/2006/relationships/slide" Target="slide80.xml"/><Relationship Id="rId2"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2.xml"/><Relationship Id="rId5" Type="http://schemas.openxmlformats.org/officeDocument/2006/relationships/slide" Target="slide49.xml"/><Relationship Id="rId10" Type="http://schemas.openxmlformats.org/officeDocument/2006/relationships/slide" Target="slide70.xml"/><Relationship Id="rId4" Type="http://schemas.openxmlformats.org/officeDocument/2006/relationships/slide" Target="slide47.xml"/><Relationship Id="rId9" Type="http://schemas.openxmlformats.org/officeDocument/2006/relationships/slide" Target="slide68.xml"/><Relationship Id="rId14" Type="http://schemas.openxmlformats.org/officeDocument/2006/relationships/slide" Target="slide84.xml"/></Relationships>
</file>

<file path=ppt/slides/_rels/slide59.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2.xml"/><Relationship Id="rId3" Type="http://schemas.openxmlformats.org/officeDocument/2006/relationships/slide" Target="slide45.xml"/><Relationship Id="rId7" Type="http://schemas.openxmlformats.org/officeDocument/2006/relationships/slide" Target="slide53.xml"/><Relationship Id="rId12" Type="http://schemas.openxmlformats.org/officeDocument/2006/relationships/slide" Target="slide80.xml"/><Relationship Id="rId2"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2.xml"/><Relationship Id="rId5" Type="http://schemas.openxmlformats.org/officeDocument/2006/relationships/slide" Target="slide49.xml"/><Relationship Id="rId10" Type="http://schemas.openxmlformats.org/officeDocument/2006/relationships/slide" Target="slide70.xml"/><Relationship Id="rId4" Type="http://schemas.openxmlformats.org/officeDocument/2006/relationships/slide" Target="slide47.xml"/><Relationship Id="rId9" Type="http://schemas.openxmlformats.org/officeDocument/2006/relationships/slide" Target="slide68.xml"/><Relationship Id="rId14" Type="http://schemas.openxmlformats.org/officeDocument/2006/relationships/slide" Target="slide8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2.xml"/><Relationship Id="rId3" Type="http://schemas.openxmlformats.org/officeDocument/2006/relationships/slide" Target="slide45.xml"/><Relationship Id="rId7" Type="http://schemas.openxmlformats.org/officeDocument/2006/relationships/slide" Target="slide53.xml"/><Relationship Id="rId12" Type="http://schemas.openxmlformats.org/officeDocument/2006/relationships/slide" Target="slide80.xml"/><Relationship Id="rId2"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2.xml"/><Relationship Id="rId5" Type="http://schemas.openxmlformats.org/officeDocument/2006/relationships/slide" Target="slide49.xml"/><Relationship Id="rId10" Type="http://schemas.openxmlformats.org/officeDocument/2006/relationships/slide" Target="slide70.xml"/><Relationship Id="rId4" Type="http://schemas.openxmlformats.org/officeDocument/2006/relationships/slide" Target="slide47.xml"/><Relationship Id="rId9" Type="http://schemas.openxmlformats.org/officeDocument/2006/relationships/slide" Target="slide68.xml"/><Relationship Id="rId14" Type="http://schemas.openxmlformats.org/officeDocument/2006/relationships/slide" Target="slide84.xml"/></Relationships>
</file>

<file path=ppt/slides/_rels/slide61.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2.xml"/><Relationship Id="rId3" Type="http://schemas.openxmlformats.org/officeDocument/2006/relationships/slide" Target="slide45.xml"/><Relationship Id="rId7" Type="http://schemas.openxmlformats.org/officeDocument/2006/relationships/slide" Target="slide53.xml"/><Relationship Id="rId12" Type="http://schemas.openxmlformats.org/officeDocument/2006/relationships/slide" Target="slide80.xml"/><Relationship Id="rId2"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2.xml"/><Relationship Id="rId5" Type="http://schemas.openxmlformats.org/officeDocument/2006/relationships/slide" Target="slide49.xml"/><Relationship Id="rId10" Type="http://schemas.openxmlformats.org/officeDocument/2006/relationships/slide" Target="slide70.xml"/><Relationship Id="rId4" Type="http://schemas.openxmlformats.org/officeDocument/2006/relationships/slide" Target="slide47.xml"/><Relationship Id="rId9" Type="http://schemas.openxmlformats.org/officeDocument/2006/relationships/slide" Target="slide68.xml"/><Relationship Id="rId14" Type="http://schemas.openxmlformats.org/officeDocument/2006/relationships/slide" Target="slide84.xml"/></Relationships>
</file>

<file path=ppt/slides/_rels/slide62.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2.xml"/><Relationship Id="rId3" Type="http://schemas.openxmlformats.org/officeDocument/2006/relationships/slide" Target="slide45.xml"/><Relationship Id="rId7" Type="http://schemas.openxmlformats.org/officeDocument/2006/relationships/slide" Target="slide53.xml"/><Relationship Id="rId12" Type="http://schemas.openxmlformats.org/officeDocument/2006/relationships/slide" Target="slide80.xml"/><Relationship Id="rId2"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2.xml"/><Relationship Id="rId5" Type="http://schemas.openxmlformats.org/officeDocument/2006/relationships/slide" Target="slide49.xml"/><Relationship Id="rId10" Type="http://schemas.openxmlformats.org/officeDocument/2006/relationships/slide" Target="slide70.xml"/><Relationship Id="rId4" Type="http://schemas.openxmlformats.org/officeDocument/2006/relationships/slide" Target="slide47.xml"/><Relationship Id="rId9" Type="http://schemas.openxmlformats.org/officeDocument/2006/relationships/slide" Target="slide68.xml"/><Relationship Id="rId14" Type="http://schemas.openxmlformats.org/officeDocument/2006/relationships/slide" Target="slide84.xml"/></Relationships>
</file>

<file path=ppt/slides/_rels/slide63.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2.xml"/><Relationship Id="rId3" Type="http://schemas.openxmlformats.org/officeDocument/2006/relationships/slide" Target="slide45.xml"/><Relationship Id="rId7" Type="http://schemas.openxmlformats.org/officeDocument/2006/relationships/slide" Target="slide53.xml"/><Relationship Id="rId12" Type="http://schemas.openxmlformats.org/officeDocument/2006/relationships/slide" Target="slide80.xml"/><Relationship Id="rId2"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2.xml"/><Relationship Id="rId5" Type="http://schemas.openxmlformats.org/officeDocument/2006/relationships/slide" Target="slide49.xml"/><Relationship Id="rId10" Type="http://schemas.openxmlformats.org/officeDocument/2006/relationships/slide" Target="slide70.xml"/><Relationship Id="rId4" Type="http://schemas.openxmlformats.org/officeDocument/2006/relationships/slide" Target="slide47.xml"/><Relationship Id="rId9" Type="http://schemas.openxmlformats.org/officeDocument/2006/relationships/slide" Target="slide68.xml"/><Relationship Id="rId14" Type="http://schemas.openxmlformats.org/officeDocument/2006/relationships/slide" Target="slide84.xml"/></Relationships>
</file>

<file path=ppt/slides/_rels/slide64.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2.xml"/><Relationship Id="rId3" Type="http://schemas.openxmlformats.org/officeDocument/2006/relationships/slide" Target="slide45.xml"/><Relationship Id="rId7" Type="http://schemas.openxmlformats.org/officeDocument/2006/relationships/slide" Target="slide53.xml"/><Relationship Id="rId12" Type="http://schemas.openxmlformats.org/officeDocument/2006/relationships/slide" Target="slide80.xml"/><Relationship Id="rId2"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2.xml"/><Relationship Id="rId5" Type="http://schemas.openxmlformats.org/officeDocument/2006/relationships/slide" Target="slide49.xml"/><Relationship Id="rId10" Type="http://schemas.openxmlformats.org/officeDocument/2006/relationships/slide" Target="slide70.xml"/><Relationship Id="rId4" Type="http://schemas.openxmlformats.org/officeDocument/2006/relationships/slide" Target="slide47.xml"/><Relationship Id="rId9" Type="http://schemas.openxmlformats.org/officeDocument/2006/relationships/slide" Target="slide68.xml"/><Relationship Id="rId14" Type="http://schemas.openxmlformats.org/officeDocument/2006/relationships/slide" Target="slide84.xml"/></Relationships>
</file>

<file path=ppt/slides/_rels/slide65.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2.xml"/><Relationship Id="rId3" Type="http://schemas.openxmlformats.org/officeDocument/2006/relationships/slide" Target="slide45.xml"/><Relationship Id="rId7" Type="http://schemas.openxmlformats.org/officeDocument/2006/relationships/slide" Target="slide53.xml"/><Relationship Id="rId12" Type="http://schemas.openxmlformats.org/officeDocument/2006/relationships/slide" Target="slide80.xml"/><Relationship Id="rId2"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2.xml"/><Relationship Id="rId5" Type="http://schemas.openxmlformats.org/officeDocument/2006/relationships/slide" Target="slide49.xml"/><Relationship Id="rId10" Type="http://schemas.openxmlformats.org/officeDocument/2006/relationships/slide" Target="slide70.xml"/><Relationship Id="rId4" Type="http://schemas.openxmlformats.org/officeDocument/2006/relationships/slide" Target="slide47.xml"/><Relationship Id="rId9" Type="http://schemas.openxmlformats.org/officeDocument/2006/relationships/slide" Target="slide68.xml"/><Relationship Id="rId14" Type="http://schemas.openxmlformats.org/officeDocument/2006/relationships/slide" Target="slide84.xml"/></Relationships>
</file>

<file path=ppt/slides/_rels/slide66.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2.xml"/><Relationship Id="rId3" Type="http://schemas.openxmlformats.org/officeDocument/2006/relationships/slide" Target="slide45.xml"/><Relationship Id="rId7" Type="http://schemas.openxmlformats.org/officeDocument/2006/relationships/slide" Target="slide53.xml"/><Relationship Id="rId12" Type="http://schemas.openxmlformats.org/officeDocument/2006/relationships/slide" Target="slide80.xml"/><Relationship Id="rId2"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2.xml"/><Relationship Id="rId5" Type="http://schemas.openxmlformats.org/officeDocument/2006/relationships/slide" Target="slide49.xml"/><Relationship Id="rId10" Type="http://schemas.openxmlformats.org/officeDocument/2006/relationships/slide" Target="slide70.xml"/><Relationship Id="rId4" Type="http://schemas.openxmlformats.org/officeDocument/2006/relationships/slide" Target="slide47.xml"/><Relationship Id="rId9" Type="http://schemas.openxmlformats.org/officeDocument/2006/relationships/slide" Target="slide68.xml"/><Relationship Id="rId14" Type="http://schemas.openxmlformats.org/officeDocument/2006/relationships/slide" Target="slide84.xml"/></Relationships>
</file>

<file path=ppt/slides/_rels/slide67.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2.xml"/><Relationship Id="rId3" Type="http://schemas.openxmlformats.org/officeDocument/2006/relationships/slide" Target="slide45.xml"/><Relationship Id="rId7" Type="http://schemas.openxmlformats.org/officeDocument/2006/relationships/slide" Target="slide53.xml"/><Relationship Id="rId12" Type="http://schemas.openxmlformats.org/officeDocument/2006/relationships/slide" Target="slide80.xml"/><Relationship Id="rId2"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2.xml"/><Relationship Id="rId5" Type="http://schemas.openxmlformats.org/officeDocument/2006/relationships/slide" Target="slide49.xml"/><Relationship Id="rId10" Type="http://schemas.openxmlformats.org/officeDocument/2006/relationships/slide" Target="slide70.xml"/><Relationship Id="rId4" Type="http://schemas.openxmlformats.org/officeDocument/2006/relationships/slide" Target="slide47.xml"/><Relationship Id="rId9" Type="http://schemas.openxmlformats.org/officeDocument/2006/relationships/slide" Target="slide68.xml"/><Relationship Id="rId14" Type="http://schemas.openxmlformats.org/officeDocument/2006/relationships/slide" Target="slide84.xml"/></Relationships>
</file>

<file path=ppt/slides/_rels/slide68.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2.xml"/><Relationship Id="rId3" Type="http://schemas.openxmlformats.org/officeDocument/2006/relationships/slide" Target="slide45.xml"/><Relationship Id="rId7" Type="http://schemas.openxmlformats.org/officeDocument/2006/relationships/slide" Target="slide53.xml"/><Relationship Id="rId12" Type="http://schemas.openxmlformats.org/officeDocument/2006/relationships/slide" Target="slide80.xml"/><Relationship Id="rId2"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2.xml"/><Relationship Id="rId5" Type="http://schemas.openxmlformats.org/officeDocument/2006/relationships/slide" Target="slide49.xml"/><Relationship Id="rId10" Type="http://schemas.openxmlformats.org/officeDocument/2006/relationships/slide" Target="slide70.xml"/><Relationship Id="rId4" Type="http://schemas.openxmlformats.org/officeDocument/2006/relationships/slide" Target="slide47.xml"/><Relationship Id="rId9" Type="http://schemas.openxmlformats.org/officeDocument/2006/relationships/slide" Target="slide68.xml"/><Relationship Id="rId14" Type="http://schemas.openxmlformats.org/officeDocument/2006/relationships/slide" Target="slide84.xml"/></Relationships>
</file>

<file path=ppt/slides/_rels/slide69.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2.xml"/><Relationship Id="rId3" Type="http://schemas.openxmlformats.org/officeDocument/2006/relationships/slide" Target="slide45.xml"/><Relationship Id="rId7" Type="http://schemas.openxmlformats.org/officeDocument/2006/relationships/slide" Target="slide53.xml"/><Relationship Id="rId12" Type="http://schemas.openxmlformats.org/officeDocument/2006/relationships/slide" Target="slide80.xml"/><Relationship Id="rId2"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2.xml"/><Relationship Id="rId5" Type="http://schemas.openxmlformats.org/officeDocument/2006/relationships/slide" Target="slide49.xml"/><Relationship Id="rId10" Type="http://schemas.openxmlformats.org/officeDocument/2006/relationships/slide" Target="slide70.xml"/><Relationship Id="rId4" Type="http://schemas.openxmlformats.org/officeDocument/2006/relationships/slide" Target="slide47.xml"/><Relationship Id="rId9" Type="http://schemas.openxmlformats.org/officeDocument/2006/relationships/slide" Target="slide68.xml"/><Relationship Id="rId14" Type="http://schemas.openxmlformats.org/officeDocument/2006/relationships/slide" Target="slide8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2.xml"/><Relationship Id="rId3" Type="http://schemas.openxmlformats.org/officeDocument/2006/relationships/slide" Target="slide45.xml"/><Relationship Id="rId7" Type="http://schemas.openxmlformats.org/officeDocument/2006/relationships/slide" Target="slide53.xml"/><Relationship Id="rId12" Type="http://schemas.openxmlformats.org/officeDocument/2006/relationships/slide" Target="slide80.xml"/><Relationship Id="rId2"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2.xml"/><Relationship Id="rId5" Type="http://schemas.openxmlformats.org/officeDocument/2006/relationships/slide" Target="slide49.xml"/><Relationship Id="rId10" Type="http://schemas.openxmlformats.org/officeDocument/2006/relationships/slide" Target="slide70.xml"/><Relationship Id="rId4" Type="http://schemas.openxmlformats.org/officeDocument/2006/relationships/slide" Target="slide47.xml"/><Relationship Id="rId9" Type="http://schemas.openxmlformats.org/officeDocument/2006/relationships/slide" Target="slide68.xml"/><Relationship Id="rId14" Type="http://schemas.openxmlformats.org/officeDocument/2006/relationships/slide" Target="slide84.xml"/></Relationships>
</file>

<file path=ppt/slides/_rels/slide71.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2.xml"/><Relationship Id="rId3" Type="http://schemas.openxmlformats.org/officeDocument/2006/relationships/slide" Target="slide45.xml"/><Relationship Id="rId7" Type="http://schemas.openxmlformats.org/officeDocument/2006/relationships/slide" Target="slide53.xml"/><Relationship Id="rId12" Type="http://schemas.openxmlformats.org/officeDocument/2006/relationships/slide" Target="slide80.xml"/><Relationship Id="rId2"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2.xml"/><Relationship Id="rId5" Type="http://schemas.openxmlformats.org/officeDocument/2006/relationships/slide" Target="slide49.xml"/><Relationship Id="rId10" Type="http://schemas.openxmlformats.org/officeDocument/2006/relationships/slide" Target="slide70.xml"/><Relationship Id="rId4" Type="http://schemas.openxmlformats.org/officeDocument/2006/relationships/slide" Target="slide47.xml"/><Relationship Id="rId9" Type="http://schemas.openxmlformats.org/officeDocument/2006/relationships/slide" Target="slide68.xml"/><Relationship Id="rId14" Type="http://schemas.openxmlformats.org/officeDocument/2006/relationships/slide" Target="slide84.xml"/></Relationships>
</file>

<file path=ppt/slides/_rels/slide72.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2.xml"/><Relationship Id="rId3" Type="http://schemas.openxmlformats.org/officeDocument/2006/relationships/slide" Target="slide45.xml"/><Relationship Id="rId7" Type="http://schemas.openxmlformats.org/officeDocument/2006/relationships/slide" Target="slide53.xml"/><Relationship Id="rId12" Type="http://schemas.openxmlformats.org/officeDocument/2006/relationships/slide" Target="slide80.xml"/><Relationship Id="rId2"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2.xml"/><Relationship Id="rId5" Type="http://schemas.openxmlformats.org/officeDocument/2006/relationships/slide" Target="slide49.xml"/><Relationship Id="rId10" Type="http://schemas.openxmlformats.org/officeDocument/2006/relationships/slide" Target="slide70.xml"/><Relationship Id="rId4" Type="http://schemas.openxmlformats.org/officeDocument/2006/relationships/slide" Target="slide47.xml"/><Relationship Id="rId9" Type="http://schemas.openxmlformats.org/officeDocument/2006/relationships/slide" Target="slide68.xml"/><Relationship Id="rId14" Type="http://schemas.openxmlformats.org/officeDocument/2006/relationships/slide" Target="slide84.xml"/></Relationships>
</file>

<file path=ppt/slides/_rels/slide73.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2.xml"/><Relationship Id="rId3" Type="http://schemas.openxmlformats.org/officeDocument/2006/relationships/slide" Target="slide45.xml"/><Relationship Id="rId7" Type="http://schemas.openxmlformats.org/officeDocument/2006/relationships/slide" Target="slide53.xml"/><Relationship Id="rId12" Type="http://schemas.openxmlformats.org/officeDocument/2006/relationships/slide" Target="slide80.xml"/><Relationship Id="rId2"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2.xml"/><Relationship Id="rId5" Type="http://schemas.openxmlformats.org/officeDocument/2006/relationships/slide" Target="slide49.xml"/><Relationship Id="rId10" Type="http://schemas.openxmlformats.org/officeDocument/2006/relationships/slide" Target="slide70.xml"/><Relationship Id="rId4" Type="http://schemas.openxmlformats.org/officeDocument/2006/relationships/slide" Target="slide47.xml"/><Relationship Id="rId9" Type="http://schemas.openxmlformats.org/officeDocument/2006/relationships/slide" Target="slide68.xml"/><Relationship Id="rId14" Type="http://schemas.openxmlformats.org/officeDocument/2006/relationships/slide" Target="slide84.xml"/></Relationships>
</file>

<file path=ppt/slides/_rels/slide74.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2.xml"/><Relationship Id="rId3" Type="http://schemas.openxmlformats.org/officeDocument/2006/relationships/slide" Target="slide45.xml"/><Relationship Id="rId7" Type="http://schemas.openxmlformats.org/officeDocument/2006/relationships/slide" Target="slide53.xml"/><Relationship Id="rId12" Type="http://schemas.openxmlformats.org/officeDocument/2006/relationships/slide" Target="slide80.xml"/><Relationship Id="rId2"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2.xml"/><Relationship Id="rId5" Type="http://schemas.openxmlformats.org/officeDocument/2006/relationships/slide" Target="slide49.xml"/><Relationship Id="rId10" Type="http://schemas.openxmlformats.org/officeDocument/2006/relationships/slide" Target="slide70.xml"/><Relationship Id="rId4" Type="http://schemas.openxmlformats.org/officeDocument/2006/relationships/slide" Target="slide47.xml"/><Relationship Id="rId9" Type="http://schemas.openxmlformats.org/officeDocument/2006/relationships/slide" Target="slide68.xml"/><Relationship Id="rId14" Type="http://schemas.openxmlformats.org/officeDocument/2006/relationships/slide" Target="slide84.xml"/></Relationships>
</file>

<file path=ppt/slides/_rels/slide75.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2.xml"/><Relationship Id="rId3" Type="http://schemas.openxmlformats.org/officeDocument/2006/relationships/slide" Target="slide45.xml"/><Relationship Id="rId7" Type="http://schemas.openxmlformats.org/officeDocument/2006/relationships/slide" Target="slide53.xml"/><Relationship Id="rId12" Type="http://schemas.openxmlformats.org/officeDocument/2006/relationships/slide" Target="slide80.xml"/><Relationship Id="rId2"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2.xml"/><Relationship Id="rId5" Type="http://schemas.openxmlformats.org/officeDocument/2006/relationships/slide" Target="slide49.xml"/><Relationship Id="rId10" Type="http://schemas.openxmlformats.org/officeDocument/2006/relationships/slide" Target="slide70.xml"/><Relationship Id="rId4" Type="http://schemas.openxmlformats.org/officeDocument/2006/relationships/slide" Target="slide47.xml"/><Relationship Id="rId9" Type="http://schemas.openxmlformats.org/officeDocument/2006/relationships/slide" Target="slide68.xml"/><Relationship Id="rId14" Type="http://schemas.openxmlformats.org/officeDocument/2006/relationships/slide" Target="slide84.xml"/></Relationships>
</file>

<file path=ppt/slides/_rels/slide76.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2.xml"/><Relationship Id="rId3" Type="http://schemas.openxmlformats.org/officeDocument/2006/relationships/slide" Target="slide45.xml"/><Relationship Id="rId7" Type="http://schemas.openxmlformats.org/officeDocument/2006/relationships/slide" Target="slide53.xml"/><Relationship Id="rId12" Type="http://schemas.openxmlformats.org/officeDocument/2006/relationships/slide" Target="slide80.xml"/><Relationship Id="rId2"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2.xml"/><Relationship Id="rId5" Type="http://schemas.openxmlformats.org/officeDocument/2006/relationships/slide" Target="slide49.xml"/><Relationship Id="rId10" Type="http://schemas.openxmlformats.org/officeDocument/2006/relationships/slide" Target="slide70.xml"/><Relationship Id="rId4" Type="http://schemas.openxmlformats.org/officeDocument/2006/relationships/slide" Target="slide47.xml"/><Relationship Id="rId9" Type="http://schemas.openxmlformats.org/officeDocument/2006/relationships/slide" Target="slide68.xml"/><Relationship Id="rId14" Type="http://schemas.openxmlformats.org/officeDocument/2006/relationships/slide" Target="slide84.xml"/></Relationships>
</file>

<file path=ppt/slides/_rels/slide77.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2.xml"/><Relationship Id="rId3" Type="http://schemas.openxmlformats.org/officeDocument/2006/relationships/slide" Target="slide45.xml"/><Relationship Id="rId7" Type="http://schemas.openxmlformats.org/officeDocument/2006/relationships/slide" Target="slide53.xml"/><Relationship Id="rId12" Type="http://schemas.openxmlformats.org/officeDocument/2006/relationships/slide" Target="slide80.xml"/><Relationship Id="rId2"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2.xml"/><Relationship Id="rId5" Type="http://schemas.openxmlformats.org/officeDocument/2006/relationships/slide" Target="slide49.xml"/><Relationship Id="rId10" Type="http://schemas.openxmlformats.org/officeDocument/2006/relationships/slide" Target="slide70.xml"/><Relationship Id="rId4" Type="http://schemas.openxmlformats.org/officeDocument/2006/relationships/slide" Target="slide47.xml"/><Relationship Id="rId9" Type="http://schemas.openxmlformats.org/officeDocument/2006/relationships/slide" Target="slide68.xml"/><Relationship Id="rId14" Type="http://schemas.openxmlformats.org/officeDocument/2006/relationships/slide" Target="slide84.xml"/></Relationships>
</file>

<file path=ppt/slides/_rels/slide78.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2.xml"/><Relationship Id="rId3" Type="http://schemas.openxmlformats.org/officeDocument/2006/relationships/slide" Target="slide45.xml"/><Relationship Id="rId7" Type="http://schemas.openxmlformats.org/officeDocument/2006/relationships/slide" Target="slide53.xml"/><Relationship Id="rId12" Type="http://schemas.openxmlformats.org/officeDocument/2006/relationships/slide" Target="slide80.xml"/><Relationship Id="rId2"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2.xml"/><Relationship Id="rId5" Type="http://schemas.openxmlformats.org/officeDocument/2006/relationships/slide" Target="slide49.xml"/><Relationship Id="rId10" Type="http://schemas.openxmlformats.org/officeDocument/2006/relationships/slide" Target="slide70.xml"/><Relationship Id="rId4" Type="http://schemas.openxmlformats.org/officeDocument/2006/relationships/slide" Target="slide47.xml"/><Relationship Id="rId9" Type="http://schemas.openxmlformats.org/officeDocument/2006/relationships/slide" Target="slide68.xml"/><Relationship Id="rId14" Type="http://schemas.openxmlformats.org/officeDocument/2006/relationships/slide" Target="slide84.xml"/></Relationships>
</file>

<file path=ppt/slides/_rels/slide79.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2.xml"/><Relationship Id="rId3" Type="http://schemas.openxmlformats.org/officeDocument/2006/relationships/slide" Target="slide45.xml"/><Relationship Id="rId7" Type="http://schemas.openxmlformats.org/officeDocument/2006/relationships/slide" Target="slide53.xml"/><Relationship Id="rId12" Type="http://schemas.openxmlformats.org/officeDocument/2006/relationships/slide" Target="slide80.xml"/><Relationship Id="rId2"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2.xml"/><Relationship Id="rId5" Type="http://schemas.openxmlformats.org/officeDocument/2006/relationships/slide" Target="slide49.xml"/><Relationship Id="rId10" Type="http://schemas.openxmlformats.org/officeDocument/2006/relationships/slide" Target="slide70.xml"/><Relationship Id="rId4" Type="http://schemas.openxmlformats.org/officeDocument/2006/relationships/slide" Target="slide47.xml"/><Relationship Id="rId9" Type="http://schemas.openxmlformats.org/officeDocument/2006/relationships/slide" Target="slide68.xml"/><Relationship Id="rId14" Type="http://schemas.openxmlformats.org/officeDocument/2006/relationships/slide" Target="slide8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2.xml"/><Relationship Id="rId3" Type="http://schemas.openxmlformats.org/officeDocument/2006/relationships/slide" Target="slide45.xml"/><Relationship Id="rId7" Type="http://schemas.openxmlformats.org/officeDocument/2006/relationships/slide" Target="slide53.xml"/><Relationship Id="rId12" Type="http://schemas.openxmlformats.org/officeDocument/2006/relationships/slide" Target="slide80.xml"/><Relationship Id="rId2"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2.xml"/><Relationship Id="rId5" Type="http://schemas.openxmlformats.org/officeDocument/2006/relationships/slide" Target="slide49.xml"/><Relationship Id="rId10" Type="http://schemas.openxmlformats.org/officeDocument/2006/relationships/slide" Target="slide70.xml"/><Relationship Id="rId4" Type="http://schemas.openxmlformats.org/officeDocument/2006/relationships/slide" Target="slide47.xml"/><Relationship Id="rId9" Type="http://schemas.openxmlformats.org/officeDocument/2006/relationships/slide" Target="slide68.xml"/><Relationship Id="rId14" Type="http://schemas.openxmlformats.org/officeDocument/2006/relationships/slide" Target="slide84.xml"/></Relationships>
</file>

<file path=ppt/slides/_rels/slide81.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2.xml"/><Relationship Id="rId3" Type="http://schemas.openxmlformats.org/officeDocument/2006/relationships/slide" Target="slide45.xml"/><Relationship Id="rId7" Type="http://schemas.openxmlformats.org/officeDocument/2006/relationships/slide" Target="slide53.xml"/><Relationship Id="rId12" Type="http://schemas.openxmlformats.org/officeDocument/2006/relationships/slide" Target="slide80.xml"/><Relationship Id="rId2"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2.xml"/><Relationship Id="rId5" Type="http://schemas.openxmlformats.org/officeDocument/2006/relationships/slide" Target="slide49.xml"/><Relationship Id="rId10" Type="http://schemas.openxmlformats.org/officeDocument/2006/relationships/slide" Target="slide70.xml"/><Relationship Id="rId4" Type="http://schemas.openxmlformats.org/officeDocument/2006/relationships/slide" Target="slide47.xml"/><Relationship Id="rId9" Type="http://schemas.openxmlformats.org/officeDocument/2006/relationships/slide" Target="slide68.xml"/><Relationship Id="rId14" Type="http://schemas.openxmlformats.org/officeDocument/2006/relationships/slide" Target="slide84.xml"/></Relationships>
</file>

<file path=ppt/slides/_rels/slide82.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2.xml"/><Relationship Id="rId3" Type="http://schemas.openxmlformats.org/officeDocument/2006/relationships/slide" Target="slide45.xml"/><Relationship Id="rId7" Type="http://schemas.openxmlformats.org/officeDocument/2006/relationships/slide" Target="slide53.xml"/><Relationship Id="rId12" Type="http://schemas.openxmlformats.org/officeDocument/2006/relationships/slide" Target="slide80.xml"/><Relationship Id="rId2"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2.xml"/><Relationship Id="rId5" Type="http://schemas.openxmlformats.org/officeDocument/2006/relationships/slide" Target="slide49.xml"/><Relationship Id="rId10" Type="http://schemas.openxmlformats.org/officeDocument/2006/relationships/slide" Target="slide70.xml"/><Relationship Id="rId4" Type="http://schemas.openxmlformats.org/officeDocument/2006/relationships/slide" Target="slide47.xml"/><Relationship Id="rId9" Type="http://schemas.openxmlformats.org/officeDocument/2006/relationships/slide" Target="slide68.xml"/><Relationship Id="rId14" Type="http://schemas.openxmlformats.org/officeDocument/2006/relationships/slide" Target="slide84.xml"/></Relationships>
</file>

<file path=ppt/slides/_rels/slide83.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2.xml"/><Relationship Id="rId3" Type="http://schemas.openxmlformats.org/officeDocument/2006/relationships/slide" Target="slide45.xml"/><Relationship Id="rId7" Type="http://schemas.openxmlformats.org/officeDocument/2006/relationships/slide" Target="slide53.xml"/><Relationship Id="rId12" Type="http://schemas.openxmlformats.org/officeDocument/2006/relationships/slide" Target="slide80.xml"/><Relationship Id="rId2"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2.xml"/><Relationship Id="rId5" Type="http://schemas.openxmlformats.org/officeDocument/2006/relationships/slide" Target="slide49.xml"/><Relationship Id="rId10" Type="http://schemas.openxmlformats.org/officeDocument/2006/relationships/slide" Target="slide70.xml"/><Relationship Id="rId4" Type="http://schemas.openxmlformats.org/officeDocument/2006/relationships/slide" Target="slide47.xml"/><Relationship Id="rId9" Type="http://schemas.openxmlformats.org/officeDocument/2006/relationships/slide" Target="slide68.xml"/><Relationship Id="rId14" Type="http://schemas.openxmlformats.org/officeDocument/2006/relationships/slide" Target="slide84.xml"/></Relationships>
</file>

<file path=ppt/slides/_rels/slide84.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2.xml"/><Relationship Id="rId3" Type="http://schemas.openxmlformats.org/officeDocument/2006/relationships/slide" Target="slide45.xml"/><Relationship Id="rId7" Type="http://schemas.openxmlformats.org/officeDocument/2006/relationships/slide" Target="slide53.xml"/><Relationship Id="rId12" Type="http://schemas.openxmlformats.org/officeDocument/2006/relationships/slide" Target="slide80.xml"/><Relationship Id="rId2"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2.xml"/><Relationship Id="rId5" Type="http://schemas.openxmlformats.org/officeDocument/2006/relationships/slide" Target="slide49.xml"/><Relationship Id="rId15" Type="http://schemas.openxmlformats.org/officeDocument/2006/relationships/slide" Target="slide2.xml"/><Relationship Id="rId10" Type="http://schemas.openxmlformats.org/officeDocument/2006/relationships/slide" Target="slide70.xml"/><Relationship Id="rId4" Type="http://schemas.openxmlformats.org/officeDocument/2006/relationships/slide" Target="slide47.xml"/><Relationship Id="rId9" Type="http://schemas.openxmlformats.org/officeDocument/2006/relationships/slide" Target="slide68.xml"/><Relationship Id="rId14" Type="http://schemas.openxmlformats.org/officeDocument/2006/relationships/slide" Target="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550" y="117426"/>
            <a:ext cx="1728192" cy="523220"/>
          </a:xfrm>
          <a:prstGeom prst="rect">
            <a:avLst/>
          </a:prstGeom>
        </p:spPr>
        <p:style>
          <a:lnRef idx="1">
            <a:schemeClr val="accent3"/>
          </a:lnRef>
          <a:fillRef idx="2">
            <a:schemeClr val="accent3"/>
          </a:fillRef>
          <a:effectRef idx="1">
            <a:schemeClr val="accent3"/>
          </a:effectRef>
          <a:fontRef idx="minor">
            <a:schemeClr val="dk1"/>
          </a:fontRef>
        </p:style>
        <p:txBody>
          <a:bodyPr wrap="square" anchor="ctr">
            <a:spAutoFit/>
          </a:bodyPr>
          <a:lstStyle/>
          <a:p>
            <a:pPr algn="l"/>
            <a:r>
              <a:rPr lang="zh-CN" altLang="en-US" sz="2800" b="0" dirty="0" smtClean="0">
                <a:solidFill>
                  <a:srgbClr val="33CC33"/>
                </a:solidFill>
                <a:effectLst/>
                <a:latin typeface="微软雅黑" pitchFamily="34" charset="-122"/>
                <a:ea typeface="微软雅黑" pitchFamily="34" charset="-122"/>
                <a:cs typeface="经典繁仿黑" pitchFamily="49" charset="-122"/>
              </a:rPr>
              <a:t>略       读</a:t>
            </a:r>
            <a:endParaRPr lang="zh-CN" altLang="en-US" sz="2800" b="0" dirty="0">
              <a:solidFill>
                <a:srgbClr val="33CC33"/>
              </a:solidFill>
              <a:effectLst/>
              <a:latin typeface="微软雅黑" pitchFamily="34" charset="-122"/>
              <a:ea typeface="微软雅黑" pitchFamily="34" charset="-122"/>
              <a:cs typeface="经典繁仿黑" pitchFamily="49" charset="-122"/>
            </a:endParaRPr>
          </a:p>
        </p:txBody>
      </p:sp>
      <p:sp>
        <p:nvSpPr>
          <p:cNvPr id="5" name="矩形 4"/>
          <p:cNvSpPr/>
          <p:nvPr/>
        </p:nvSpPr>
        <p:spPr>
          <a:xfrm>
            <a:off x="190550" y="2329472"/>
            <a:ext cx="4102319" cy="523220"/>
          </a:xfrm>
          <a:prstGeom prst="rect">
            <a:avLst/>
          </a:prstGeom>
        </p:spPr>
        <p:txBody>
          <a:bodyPr wrap="square" anchor="ctr">
            <a:spAutoFit/>
          </a:bodyPr>
          <a:lstStyle/>
          <a:p>
            <a:pPr algn="l"/>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第七课</a:t>
            </a:r>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endParaRPr lang="zh-CN" altLang="en-US" sz="2800" b="0" dirty="0">
              <a:solidFill>
                <a:schemeClr val="bg1">
                  <a:lumMod val="50000"/>
                </a:schemeClr>
              </a:solidFill>
              <a:effectLst/>
              <a:latin typeface="微软雅黑" pitchFamily="34" charset="-122"/>
              <a:ea typeface="微软雅黑" pitchFamily="34" charset="-122"/>
              <a:cs typeface="经典繁仿黑" pitchFamily="49" charset="-122"/>
            </a:endParaRPr>
          </a:p>
        </p:txBody>
      </p:sp>
      <p:sp>
        <p:nvSpPr>
          <p:cNvPr id="6" name="TextBox 3"/>
          <p:cNvSpPr txBox="1"/>
          <p:nvPr/>
        </p:nvSpPr>
        <p:spPr>
          <a:xfrm>
            <a:off x="673108" y="3128402"/>
            <a:ext cx="8590450" cy="2677656"/>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lnSpc>
                <a:spcPct val="120000"/>
              </a:lnSpc>
            </a:pPr>
            <a:r>
              <a:rPr lang="zh-CN" altLang="en-US" sz="7000" b="1" dirty="0">
                <a:solidFill>
                  <a:srgbClr val="00B050"/>
                </a:solidFill>
                <a:latin typeface="微软雅黑" pitchFamily="34" charset="-122"/>
                <a:ea typeface="微软雅黑" pitchFamily="34" charset="-122"/>
              </a:rPr>
              <a:t>沈从文：逆境也</a:t>
            </a:r>
            <a:r>
              <a:rPr lang="zh-CN" altLang="en-US" sz="7000" b="1" dirty="0" smtClean="0">
                <a:solidFill>
                  <a:srgbClr val="00B050"/>
                </a:solidFill>
                <a:latin typeface="微软雅黑" pitchFamily="34" charset="-122"/>
                <a:ea typeface="微软雅黑" pitchFamily="34" charset="-122"/>
              </a:rPr>
              <a:t>是</a:t>
            </a:r>
            <a:endParaRPr lang="en-US" altLang="zh-CN" sz="7000" b="1" dirty="0" smtClean="0">
              <a:solidFill>
                <a:srgbClr val="00B050"/>
              </a:solidFill>
              <a:latin typeface="微软雅黑" pitchFamily="34" charset="-122"/>
              <a:ea typeface="微软雅黑" pitchFamily="34" charset="-122"/>
            </a:endParaRPr>
          </a:p>
          <a:p>
            <a:pPr lvl="0">
              <a:lnSpc>
                <a:spcPct val="120000"/>
              </a:lnSpc>
            </a:pPr>
            <a:r>
              <a:rPr lang="zh-CN" altLang="en-US" sz="7000" b="1" dirty="0">
                <a:solidFill>
                  <a:srgbClr val="FF0000"/>
                </a:solidFill>
                <a:latin typeface="微软雅黑" pitchFamily="34" charset="-122"/>
                <a:ea typeface="微软雅黑" pitchFamily="34" charset="-122"/>
              </a:rPr>
              <a:t>生活的恩赐</a:t>
            </a:r>
          </a:p>
        </p:txBody>
      </p:sp>
    </p:spTree>
    <p:extLst>
      <p:ext uri="{BB962C8B-B14F-4D97-AF65-F5344CB8AC3E}">
        <p14:creationId xmlns:p14="http://schemas.microsoft.com/office/powerpoint/2010/main" val="303303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700"/>
                            </p:stCondLst>
                            <p:childTnLst>
                              <p:par>
                                <p:cTn id="10" presetID="23" presetClass="entr" presetSubtype="36" fill="hold" grpId="0" nodeType="afterEffect">
                                  <p:stCondLst>
                                    <p:cond delay="0"/>
                                  </p:stCondLst>
                                  <p:iterate type="lt">
                                    <p:tmPct val="18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strVal val="(6*min(max(#ppt_w*#ppt_h,.3),1)-7.4)/-.7*#ppt_w"/>
                                          </p:val>
                                        </p:tav>
                                        <p:tav tm="100000">
                                          <p:val>
                                            <p:strVal val="#ppt_w"/>
                                          </p:val>
                                        </p:tav>
                                      </p:tavLst>
                                    </p:anim>
                                    <p:anim calcmode="lin" valueType="num">
                                      <p:cBhvr>
                                        <p:cTn id="13" dur="500" fill="hold"/>
                                        <p:tgtEl>
                                          <p:spTgt spid="6"/>
                                        </p:tgtEl>
                                        <p:attrNameLst>
                                          <p:attrName>ppt_h</p:attrName>
                                        </p:attrNameLst>
                                      </p:cBhvr>
                                      <p:tavLst>
                                        <p:tav tm="0">
                                          <p:val>
                                            <p:strVal val="(6*min(max(#ppt_w*#ppt_h,.3),1)-7.4)/-.7*#ppt_h"/>
                                          </p:val>
                                        </p:tav>
                                        <p:tav tm="100000">
                                          <p:val>
                                            <p:strVal val="#ppt_h"/>
                                          </p:val>
                                        </p:tav>
                                      </p:tavLst>
                                    </p:anim>
                                    <p:anim calcmode="lin" valueType="num">
                                      <p:cBhvr>
                                        <p:cTn id="14" dur="500" fill="hold"/>
                                        <p:tgtEl>
                                          <p:spTgt spid="6"/>
                                        </p:tgtEl>
                                        <p:attrNameLst>
                                          <p:attrName>ppt_x</p:attrName>
                                        </p:attrNameLst>
                                      </p:cBhvr>
                                      <p:tavLst>
                                        <p:tav tm="0">
                                          <p:val>
                                            <p:fltVal val="0.5"/>
                                          </p:val>
                                        </p:tav>
                                        <p:tav tm="100000">
                                          <p:val>
                                            <p:strVal val="#ppt_x"/>
                                          </p:val>
                                        </p:tav>
                                      </p:tavLst>
                                    </p:anim>
                                    <p:anim calcmode="lin" valueType="num">
                                      <p:cBhvr>
                                        <p:cTn id="15" dur="500" fill="hold"/>
                                        <p:tgtEl>
                                          <p:spTgt spid="6"/>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566" y="1196452"/>
            <a:ext cx="11530009" cy="3889526"/>
          </a:xfrm>
          <a:prstGeom prst="rect">
            <a:avLst/>
          </a:prstGeom>
        </p:spPr>
        <p:txBody>
          <a:bodyPr>
            <a:spAutoFit/>
          </a:bodyPr>
          <a:lstStyle/>
          <a:p>
            <a:pPr algn="just">
              <a:lnSpc>
                <a:spcPct val="150000"/>
              </a:lnSpc>
            </a:pPr>
            <a:r>
              <a:rPr lang="en-US" altLang="zh-CN" sz="2800" b="1" kern="100" dirty="0">
                <a:solidFill>
                  <a:srgbClr val="00B050"/>
                </a:solidFill>
                <a:latin typeface="微软雅黑"/>
                <a:ea typeface="微软雅黑"/>
                <a:cs typeface="Times New Roman"/>
              </a:rPr>
              <a:t>2.</a:t>
            </a:r>
            <a:r>
              <a:rPr lang="zh-CN" altLang="zh-CN" sz="2800" b="1" kern="100" dirty="0">
                <a:solidFill>
                  <a:srgbClr val="00B050"/>
                </a:solidFill>
                <a:latin typeface="微软雅黑"/>
                <a:ea typeface="微软雅黑"/>
                <a:cs typeface="Times New Roman"/>
              </a:rPr>
              <a:t>志士仁人，无求生以害仁，有杀身以成仁。</a:t>
            </a:r>
            <a:r>
              <a:rPr lang="en-US" altLang="zh-CN" sz="2800" b="1" kern="100" dirty="0">
                <a:solidFill>
                  <a:srgbClr val="00B050"/>
                </a:solidFill>
                <a:latin typeface="微软雅黑"/>
                <a:ea typeface="微软雅黑"/>
                <a:cs typeface="Times New Roman"/>
              </a:rPr>
              <a:t>——</a:t>
            </a:r>
            <a:r>
              <a:rPr lang="zh-CN" altLang="zh-CN" sz="2800" b="1" kern="100" dirty="0">
                <a:solidFill>
                  <a:srgbClr val="00B050"/>
                </a:solidFill>
                <a:latin typeface="微软雅黑"/>
                <a:ea typeface="微软雅黑"/>
                <a:cs typeface="Times New Roman"/>
              </a:rPr>
              <a:t>《论语</a:t>
            </a:r>
            <a:r>
              <a:rPr lang="en-US" altLang="zh-CN" sz="2800" b="1" kern="100" dirty="0">
                <a:solidFill>
                  <a:srgbClr val="00B050"/>
                </a:solidFill>
                <a:latin typeface="微软雅黑"/>
                <a:ea typeface="微软雅黑"/>
                <a:cs typeface="Times New Roman"/>
              </a:rPr>
              <a:t>·</a:t>
            </a:r>
            <a:r>
              <a:rPr lang="zh-CN" altLang="zh-CN" sz="2800" b="1" kern="100" dirty="0">
                <a:solidFill>
                  <a:srgbClr val="00B050"/>
                </a:solidFill>
                <a:latin typeface="微软雅黑"/>
                <a:ea typeface="微软雅黑"/>
                <a:cs typeface="Times New Roman"/>
              </a:rPr>
              <a:t>卫灵公》</a:t>
            </a:r>
          </a:p>
          <a:p>
            <a:pPr algn="just">
              <a:lnSpc>
                <a:spcPct val="150000"/>
              </a:lnSpc>
              <a:spcAft>
                <a:spcPts val="0"/>
              </a:spcAft>
            </a:pPr>
            <a:r>
              <a:rPr lang="zh-CN" altLang="zh-CN" sz="2800" b="1" kern="100" dirty="0">
                <a:solidFill>
                  <a:srgbClr val="E36C0A"/>
                </a:solidFill>
                <a:latin typeface="Times New Roman"/>
                <a:ea typeface="微软雅黑"/>
                <a:cs typeface="Times New Roman"/>
              </a:rPr>
              <a:t>赏读：</a:t>
            </a:r>
            <a:r>
              <a:rPr lang="zh-CN" altLang="zh-CN" sz="2800" kern="100" dirty="0">
                <a:solidFill>
                  <a:srgbClr val="404040"/>
                </a:solidFill>
                <a:latin typeface="Times New Roman"/>
                <a:ea typeface="微软雅黑"/>
                <a:cs typeface="Times New Roman"/>
              </a:rPr>
              <a:t>有志之士，仁义之人，不能为求得保住生命而损害仁，而应为成全仁德献出生命。杀身成仁，舍生取义，这是古人所主张的基本道德准则。</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人者，仁也</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，杀身成仁就是捍卫做人的尊严。中华民族历来就有许多英雄豪杰，为成全仁德，慨当以慷、勇于就死、舍生取义，他们的人格也在死亡中得到升华。</a:t>
            </a:r>
            <a:endParaRPr lang="zh-CN" altLang="zh-CN" sz="1050" kern="100" dirty="0">
              <a:effectLst/>
              <a:latin typeface="宋体"/>
              <a:cs typeface="Courier New"/>
            </a:endParaRPr>
          </a:p>
        </p:txBody>
      </p:sp>
    </p:spTree>
    <p:extLst>
      <p:ext uri="{BB962C8B-B14F-4D97-AF65-F5344CB8AC3E}">
        <p14:creationId xmlns:p14="http://schemas.microsoft.com/office/powerpoint/2010/main" val="25190383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6574" y="1266718"/>
            <a:ext cx="11302822" cy="4535857"/>
          </a:xfrm>
          <a:prstGeom prst="rect">
            <a:avLst/>
          </a:prstGeom>
        </p:spPr>
        <p:txBody>
          <a:bodyPr>
            <a:spAutoFit/>
          </a:bodyPr>
          <a:lstStyle/>
          <a:p>
            <a:pPr algn="just">
              <a:lnSpc>
                <a:spcPct val="150000"/>
              </a:lnSpc>
            </a:pPr>
            <a:r>
              <a:rPr lang="en-US" altLang="zh-CN" sz="2800" b="1" kern="100" dirty="0">
                <a:solidFill>
                  <a:srgbClr val="00B050"/>
                </a:solidFill>
                <a:latin typeface="微软雅黑"/>
                <a:ea typeface="微软雅黑"/>
                <a:cs typeface="Times New Roman"/>
              </a:rPr>
              <a:t>3.</a:t>
            </a:r>
            <a:r>
              <a:rPr lang="zh-CN" altLang="zh-CN" sz="2800" b="1" kern="100" dirty="0">
                <a:solidFill>
                  <a:srgbClr val="00B050"/>
                </a:solidFill>
                <a:latin typeface="微软雅黑"/>
                <a:ea typeface="微软雅黑"/>
                <a:cs typeface="Times New Roman"/>
              </a:rPr>
              <a:t>从善如登，从恶如崩。</a:t>
            </a:r>
            <a:r>
              <a:rPr lang="en-US" altLang="zh-CN" sz="2800" b="1" kern="100" dirty="0">
                <a:solidFill>
                  <a:srgbClr val="00B050"/>
                </a:solidFill>
                <a:latin typeface="微软雅黑"/>
                <a:ea typeface="微软雅黑"/>
                <a:cs typeface="Times New Roman"/>
              </a:rPr>
              <a:t>——</a:t>
            </a:r>
            <a:r>
              <a:rPr lang="zh-CN" altLang="zh-CN" sz="2800" b="1" kern="100" dirty="0">
                <a:solidFill>
                  <a:srgbClr val="00B050"/>
                </a:solidFill>
                <a:latin typeface="微软雅黑"/>
                <a:ea typeface="微软雅黑"/>
                <a:cs typeface="Times New Roman"/>
              </a:rPr>
              <a:t>《国语</a:t>
            </a:r>
            <a:r>
              <a:rPr lang="en-US" altLang="zh-CN" sz="2800" b="1" kern="100" dirty="0">
                <a:solidFill>
                  <a:srgbClr val="00B050"/>
                </a:solidFill>
                <a:latin typeface="微软雅黑"/>
                <a:ea typeface="微软雅黑"/>
                <a:cs typeface="Times New Roman"/>
              </a:rPr>
              <a:t>·</a:t>
            </a:r>
            <a:r>
              <a:rPr lang="zh-CN" altLang="zh-CN" sz="2800" b="1" kern="100" dirty="0">
                <a:solidFill>
                  <a:srgbClr val="00B050"/>
                </a:solidFill>
                <a:latin typeface="微软雅黑"/>
                <a:ea typeface="微软雅黑"/>
                <a:cs typeface="Times New Roman"/>
              </a:rPr>
              <a:t>周语下》</a:t>
            </a:r>
          </a:p>
          <a:p>
            <a:pPr algn="just">
              <a:lnSpc>
                <a:spcPct val="150000"/>
              </a:lnSpc>
              <a:spcAft>
                <a:spcPts val="0"/>
              </a:spcAft>
            </a:pPr>
            <a:r>
              <a:rPr lang="zh-CN" altLang="zh-CN" sz="2800" b="1" kern="100" dirty="0">
                <a:solidFill>
                  <a:srgbClr val="E36C0A"/>
                </a:solidFill>
                <a:latin typeface="Times New Roman"/>
                <a:ea typeface="微软雅黑"/>
                <a:cs typeface="Times New Roman"/>
              </a:rPr>
              <a:t>赏读：</a:t>
            </a:r>
            <a:r>
              <a:rPr lang="zh-CN" altLang="zh-CN" sz="2800" kern="100" dirty="0">
                <a:solidFill>
                  <a:srgbClr val="404040"/>
                </a:solidFill>
                <a:latin typeface="Times New Roman"/>
                <a:ea typeface="微软雅黑"/>
                <a:cs typeface="Times New Roman"/>
              </a:rPr>
              <a:t>一个人向善如登山涉险一样艰难，而从恶则如同山岳崩决一样的容易。从善就像登山一样，需要坚强的毅力和勇气，是件非常辛苦的事情；从恶就像山崩塌一样，速度是很快的！其实不然，善恶只是一种表象的东西，归根到底是人的心灵，只要有颗善良的心，在这颗良心的支持和鼓舞之下，就会有一种正义感，那么就不会有从恶之心了。其实善恶就在人的一念之间！</a:t>
            </a:r>
            <a:endParaRPr lang="zh-CN" altLang="zh-CN" sz="1050" kern="100" dirty="0">
              <a:effectLst/>
              <a:latin typeface="宋体"/>
              <a:cs typeface="Courier New"/>
            </a:endParaRPr>
          </a:p>
        </p:txBody>
      </p:sp>
    </p:spTree>
    <p:extLst>
      <p:ext uri="{BB962C8B-B14F-4D97-AF65-F5344CB8AC3E}">
        <p14:creationId xmlns:p14="http://schemas.microsoft.com/office/powerpoint/2010/main" val="841374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3653" y="1268460"/>
            <a:ext cx="11415850" cy="3889526"/>
          </a:xfrm>
          <a:prstGeom prst="rect">
            <a:avLst/>
          </a:prstGeom>
        </p:spPr>
        <p:txBody>
          <a:bodyPr>
            <a:spAutoFit/>
          </a:bodyPr>
          <a:lstStyle/>
          <a:p>
            <a:pPr algn="just">
              <a:lnSpc>
                <a:spcPct val="150000"/>
              </a:lnSpc>
            </a:pPr>
            <a:r>
              <a:rPr lang="en-US" altLang="zh-CN" sz="2800" b="1" kern="100" dirty="0">
                <a:solidFill>
                  <a:srgbClr val="00B050"/>
                </a:solidFill>
                <a:latin typeface="微软雅黑"/>
                <a:ea typeface="微软雅黑"/>
                <a:cs typeface="Times New Roman"/>
              </a:rPr>
              <a:t>4.</a:t>
            </a:r>
            <a:r>
              <a:rPr lang="zh-CN" altLang="zh-CN" sz="2800" b="1" kern="100" dirty="0">
                <a:solidFill>
                  <a:srgbClr val="00B050"/>
                </a:solidFill>
                <a:latin typeface="微软雅黑"/>
                <a:ea typeface="微软雅黑"/>
                <a:cs typeface="Times New Roman"/>
              </a:rPr>
              <a:t>富润屋，德润身，心广体胖。</a:t>
            </a:r>
            <a:r>
              <a:rPr lang="en-US" altLang="zh-CN" sz="2800" b="1" kern="100" dirty="0">
                <a:solidFill>
                  <a:srgbClr val="00B050"/>
                </a:solidFill>
                <a:latin typeface="微软雅黑"/>
                <a:ea typeface="微软雅黑"/>
                <a:cs typeface="Times New Roman"/>
              </a:rPr>
              <a:t>——</a:t>
            </a:r>
            <a:r>
              <a:rPr lang="zh-CN" altLang="zh-CN" sz="2800" b="1" kern="100" dirty="0">
                <a:solidFill>
                  <a:srgbClr val="00B050"/>
                </a:solidFill>
                <a:latin typeface="微软雅黑"/>
                <a:ea typeface="微软雅黑"/>
                <a:cs typeface="Times New Roman"/>
              </a:rPr>
              <a:t>《礼记</a:t>
            </a:r>
            <a:r>
              <a:rPr lang="en-US" altLang="zh-CN" sz="2800" b="1" kern="100" dirty="0">
                <a:solidFill>
                  <a:srgbClr val="00B050"/>
                </a:solidFill>
                <a:latin typeface="微软雅黑"/>
                <a:ea typeface="微软雅黑"/>
                <a:cs typeface="Times New Roman"/>
              </a:rPr>
              <a:t>·</a:t>
            </a:r>
            <a:r>
              <a:rPr lang="zh-CN" altLang="zh-CN" sz="2800" b="1" kern="100" dirty="0">
                <a:solidFill>
                  <a:srgbClr val="00B050"/>
                </a:solidFill>
                <a:latin typeface="微软雅黑"/>
                <a:ea typeface="微软雅黑"/>
                <a:cs typeface="Times New Roman"/>
              </a:rPr>
              <a:t>大学》</a:t>
            </a:r>
          </a:p>
          <a:p>
            <a:pPr>
              <a:lnSpc>
                <a:spcPct val="150000"/>
              </a:lnSpc>
            </a:pPr>
            <a:r>
              <a:rPr lang="zh-CN" altLang="zh-CN" sz="2800" b="1" kern="100" dirty="0">
                <a:solidFill>
                  <a:srgbClr val="E36C0A"/>
                </a:solidFill>
                <a:latin typeface="Times New Roman"/>
                <a:ea typeface="微软雅黑"/>
                <a:cs typeface="Times New Roman"/>
              </a:rPr>
              <a:t>赏读：</a:t>
            </a:r>
            <a:r>
              <a:rPr lang="zh-CN" altLang="zh-CN" sz="2800" kern="100" dirty="0">
                <a:solidFill>
                  <a:srgbClr val="404040"/>
                </a:solidFill>
                <a:latin typeface="Times New Roman"/>
                <a:ea typeface="微软雅黑"/>
                <a:cs typeface="Times New Roman"/>
              </a:rPr>
              <a:t>财富可以装饰房屋，品德却可以修养身心，使心胸宽广而身体舒泰安康。</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富润屋，德润身</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，是古人一向倡导的思想。其实，比装修房屋更重要的还是装修你自己，修养身心，做到心宽体胖。学与德是裙带之系，共同构成古今知识分子们的精神品格。润屋：装饰房屋。润身：修养自身。心广体胖</a:t>
            </a:r>
            <a:r>
              <a:rPr lang="en-US" altLang="zh-CN" sz="2800" kern="100" dirty="0">
                <a:solidFill>
                  <a:srgbClr val="404040"/>
                </a:solidFill>
                <a:latin typeface="Times New Roman"/>
                <a:ea typeface="微软雅黑"/>
              </a:rPr>
              <a:t>(</a:t>
            </a:r>
            <a:r>
              <a:rPr lang="en-US" altLang="zh-CN" sz="2800" kern="100" dirty="0" err="1">
                <a:solidFill>
                  <a:srgbClr val="404040"/>
                </a:solidFill>
                <a:latin typeface="Times New Roman"/>
                <a:ea typeface="微软雅黑"/>
              </a:rPr>
              <a:t>pán</a:t>
            </a:r>
            <a:r>
              <a:rPr lang="en-US" altLang="zh-CN" sz="2800" kern="100" dirty="0">
                <a:solidFill>
                  <a:srgbClr val="404040"/>
                </a:solidFill>
                <a:latin typeface="Times New Roman"/>
                <a:ea typeface="微软雅黑"/>
              </a:rPr>
              <a:t>)</a:t>
            </a:r>
            <a:r>
              <a:rPr lang="zh-CN" altLang="zh-CN" sz="2800" kern="100" dirty="0">
                <a:solidFill>
                  <a:srgbClr val="404040"/>
                </a:solidFill>
                <a:latin typeface="Times New Roman"/>
                <a:ea typeface="微软雅黑"/>
                <a:cs typeface="Times New Roman"/>
              </a:rPr>
              <a:t>：心胸宽广，身体舒泰安康。胖，大，舒坦。</a:t>
            </a:r>
            <a:endParaRPr lang="zh-CN" altLang="zh-CN" sz="2800" kern="100" dirty="0">
              <a:effectLst/>
              <a:latin typeface="宋体"/>
              <a:cs typeface="Courier New"/>
            </a:endParaRPr>
          </a:p>
        </p:txBody>
      </p:sp>
      <p:grpSp>
        <p:nvGrpSpPr>
          <p:cNvPr id="3" name="组合 2"/>
          <p:cNvGrpSpPr/>
          <p:nvPr/>
        </p:nvGrpSpPr>
        <p:grpSpPr>
          <a:xfrm rot="5400000">
            <a:off x="11465834" y="5699666"/>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1443589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534" y="549474"/>
            <a:ext cx="4923696" cy="657872"/>
          </a:xfrm>
          <a:prstGeom prst="rect">
            <a:avLst/>
          </a:prstGeom>
          <a:noFill/>
        </p:spPr>
        <p:txBody>
          <a:bodyPr wrap="square" rtlCol="0">
            <a:spAutoFit/>
          </a:bodyPr>
          <a:lstStyle/>
          <a:p>
            <a:pPr>
              <a:lnSpc>
                <a:spcPct val="150000"/>
              </a:lnSpc>
              <a:spcAft>
                <a:spcPts val="0"/>
              </a:spcAft>
            </a:pPr>
            <a:r>
              <a:rPr lang="zh-CN" altLang="en-US" sz="2800" b="1" kern="100" dirty="0">
                <a:solidFill>
                  <a:srgbClr val="00B050"/>
                </a:solidFill>
                <a:latin typeface="Times New Roman"/>
                <a:ea typeface="微软雅黑"/>
                <a:cs typeface="Times New Roman"/>
              </a:rPr>
              <a:t>一、审美视窗</a:t>
            </a:r>
            <a:endParaRPr lang="zh-CN" altLang="zh-CN" sz="1000" kern="100" dirty="0">
              <a:latin typeface="宋体"/>
              <a:cs typeface="Courier New"/>
            </a:endParaRPr>
          </a:p>
        </p:txBody>
      </p:sp>
      <p:sp>
        <p:nvSpPr>
          <p:cNvPr id="8" name="TextBox 7"/>
          <p:cNvSpPr txBox="1"/>
          <p:nvPr/>
        </p:nvSpPr>
        <p:spPr>
          <a:xfrm>
            <a:off x="190550" y="1549450"/>
            <a:ext cx="11609818" cy="4616648"/>
          </a:xfrm>
          <a:prstGeom prst="rect">
            <a:avLst/>
          </a:prstGeom>
          <a:noFill/>
        </p:spPr>
        <p:txBody>
          <a:bodyPr wrap="square" rtlCol="0">
            <a:spAutoFit/>
          </a:bodyPr>
          <a:lstStyle/>
          <a:p>
            <a:pPr algn="ctr">
              <a:lnSpc>
                <a:spcPct val="150000"/>
              </a:lnSpc>
            </a:pPr>
            <a:r>
              <a:rPr lang="zh-CN" altLang="zh-CN" sz="2800" b="1" kern="100" dirty="0">
                <a:solidFill>
                  <a:srgbClr val="00B050"/>
                </a:solidFill>
                <a:latin typeface="微软雅黑"/>
                <a:ea typeface="微软雅黑"/>
                <a:cs typeface="Times New Roman"/>
              </a:rPr>
              <a:t>给人间留下美丽的沈从文</a:t>
            </a: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沈从文</a:t>
            </a:r>
            <a:r>
              <a:rPr lang="zh-CN" altLang="zh-CN" sz="2800" kern="100" dirty="0">
                <a:solidFill>
                  <a:srgbClr val="404040"/>
                </a:solidFill>
                <a:latin typeface="Times New Roman"/>
                <a:ea typeface="微软雅黑"/>
                <a:cs typeface="Times New Roman"/>
              </a:rPr>
              <a:t>先生所处的历史时代，正是中国封建专制统治空前黑暗的时候。在这种特定的历史氛围中，先生从那个尚充满质朴、充满人性、富有诗意甚至带有原始情调的湘西走向了大都市，这时呈现在他面前的却是另一个世界。他目击上流社会的堕落、下层社会的不幸、道德的沦丧、民族的衰退，深感忧愤和悲痛。面对逝者如斯的现实，他只能以一个艺术家的眼光、头脑去观察，去思考。他怀念、留恋那虽然闭塞、保守、落后却秀丽、</a:t>
            </a:r>
            <a:r>
              <a:rPr lang="zh-CN" altLang="zh-CN" sz="2800" kern="100" dirty="0" smtClean="0">
                <a:solidFill>
                  <a:srgbClr val="404040"/>
                </a:solidFill>
                <a:latin typeface="Times New Roman"/>
                <a:ea typeface="微软雅黑"/>
                <a:cs typeface="Times New Roman"/>
              </a:rPr>
              <a:t>安</a:t>
            </a:r>
            <a:endParaRPr lang="zh-CN" altLang="zh-CN" sz="1050" kern="100" dirty="0">
              <a:effectLst/>
              <a:latin typeface="宋体"/>
              <a:cs typeface="Courier New"/>
            </a:endParaRPr>
          </a:p>
        </p:txBody>
      </p:sp>
      <p:sp>
        <p:nvSpPr>
          <p:cNvPr id="11" name="矩形 10"/>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23934" y="0"/>
            <a:ext cx="11879380" cy="523220"/>
          </a:xfrm>
          <a:prstGeom prst="rect">
            <a:avLst/>
          </a:prstGeom>
        </p:spPr>
        <p:txBody>
          <a:bodyPr>
            <a:spAutoFit/>
          </a:bodyPr>
          <a:lstStyle/>
          <a:p>
            <a:pPr lvl="0">
              <a:defRPr/>
            </a:pPr>
            <a:r>
              <a:rPr lang="zh-CN" altLang="en-US" sz="2800" b="1" kern="0" dirty="0" smtClean="0">
                <a:latin typeface="微软雅黑" pitchFamily="34" charset="-122"/>
                <a:ea typeface="微软雅黑" pitchFamily="34" charset="-122"/>
              </a:rPr>
              <a:t>自主积累 </a:t>
            </a:r>
            <a:r>
              <a:rPr lang="zh-CN" altLang="en-US" sz="2800" b="1" kern="0" dirty="0" smtClean="0">
                <a:solidFill>
                  <a:prstClr val="black">
                    <a:lumMod val="65000"/>
                    <a:lumOff val="35000"/>
                  </a:prstClr>
                </a:solidFill>
                <a:latin typeface="微软雅黑" pitchFamily="34" charset="-122"/>
                <a:ea typeface="微软雅黑" pitchFamily="34" charset="-122"/>
              </a:rPr>
              <a:t>       </a:t>
            </a:r>
            <a:r>
              <a:rPr lang="en-US" altLang="zh-CN" sz="2800" b="1" kern="0" dirty="0" smtClean="0">
                <a:solidFill>
                  <a:prstClr val="black">
                    <a:lumMod val="65000"/>
                    <a:lumOff val="35000"/>
                  </a:prst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博</a:t>
            </a:r>
            <a:r>
              <a:rPr lang="zh-CN" altLang="en-US" sz="2800" kern="0" dirty="0">
                <a:solidFill>
                  <a:schemeClr val="tx1">
                    <a:lumMod val="75000"/>
                    <a:lumOff val="25000"/>
                  </a:schemeClr>
                </a:solidFill>
                <a:latin typeface="微软雅黑" pitchFamily="34" charset="-122"/>
                <a:ea typeface="微软雅黑" pitchFamily="34" charset="-122"/>
              </a:rPr>
              <a:t>观而约取，厚积而薄发</a:t>
            </a:r>
          </a:p>
        </p:txBody>
      </p:sp>
    </p:spTree>
    <p:extLst>
      <p:ext uri="{BB962C8B-B14F-4D97-AF65-F5344CB8AC3E}">
        <p14:creationId xmlns:p14="http://schemas.microsoft.com/office/powerpoint/2010/main" val="6624271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6190" y="333450"/>
            <a:ext cx="11494869" cy="5828519"/>
          </a:xfrm>
          <a:prstGeom prst="rect">
            <a:avLst/>
          </a:prstGeom>
          <a:noFill/>
        </p:spPr>
        <p:txBody>
          <a:bodyPr wrap="square" rtlCol="0">
            <a:spAutoFit/>
          </a:bodyPr>
          <a:lstStyle/>
          <a:p>
            <a:pPr lvl="0" algn="just">
              <a:lnSpc>
                <a:spcPct val="150000"/>
              </a:lnSpc>
            </a:pPr>
            <a:r>
              <a:rPr lang="zh-CN" altLang="zh-CN" sz="2800" kern="100" dirty="0">
                <a:solidFill>
                  <a:srgbClr val="404040"/>
                </a:solidFill>
                <a:latin typeface="Times New Roman"/>
                <a:ea typeface="微软雅黑"/>
                <a:cs typeface="Times New Roman"/>
              </a:rPr>
              <a:t>宁、纯朴的一隅之地，更想以一种</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优美、健康、自然，而又不悖乎人性的人生形式</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来作朴素的叙述，以便使人们认识到这个民族的过去伟大处与目前堕落处，使中华民族兴奋起来，年轻起来，好在二十世纪舞台上与别个民族争生存权利。于是他把目光投向养育他的那片土地，以几乎全副笔力去赞颂那美好的自然、雄强的生命力和纯洁朴实的人性，努力寻觅一种能燃烧起民族前进动力的美好品质，希望给民族的新生注入一些新鲜的血液。乱世文章，虽未能化作匕首投枪，摇旗呐喊，作为一个清醒的有良知的作家，沈从文先生忧思沉郁，别有寄托，单纯、固执地做着自己的努力。</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40310613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6190" y="837506"/>
            <a:ext cx="11494869" cy="5182188"/>
          </a:xfrm>
          <a:prstGeom prst="rect">
            <a:avLst/>
          </a:prstGeom>
          <a:noFill/>
        </p:spPr>
        <p:txBody>
          <a:bodyPr wrap="square" rtlCol="0">
            <a:spAutoFit/>
          </a:bodyPr>
          <a:lstStyle/>
          <a:p>
            <a:pPr algn="just">
              <a:lnSpc>
                <a:spcPct val="150000"/>
              </a:lnSpc>
              <a:spcAft>
                <a:spcPts val="0"/>
              </a:spcAft>
            </a:pPr>
            <a:r>
              <a:rPr lang="en-US" altLang="zh-CN" sz="2800" kern="10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半个世纪</a:t>
            </a:r>
            <a:r>
              <a:rPr lang="zh-CN" altLang="zh-CN" sz="2800" kern="100" dirty="0">
                <a:solidFill>
                  <a:srgbClr val="404040"/>
                </a:solidFill>
                <a:latin typeface="Times New Roman"/>
                <a:ea typeface="微软雅黑"/>
                <a:cs typeface="Times New Roman"/>
              </a:rPr>
              <a:t>的时光，几经沉浮，先生不争不言。建国后几十年间，被搁置的不只是那支沉甸甸的笔，可叹的是那一颗本自善良的心被冷落了。一朝尘埃落定，光华重现，如出土文物般为世人瞩目之日，先生垂垂老矣。</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美丽，总是愁人的。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沈从文先生从十五岁即开始在沅水流域随土著军队过了五年的流浪式生活，他说他的智慧得之于沅辰诸水，他学会思索、认识美全是在水边，值得回忆的哀乐人事常是湿的。一条绵长千里的沅水，维系着先生的审美理想和人生寄托，流波逝水中裹挟着先生浓浓的乡愁和对民族命运的忧虑，辽远深长，绵绵无尽。</a:t>
            </a:r>
            <a:endParaRPr lang="zh-CN" altLang="zh-CN" sz="1050" kern="100" dirty="0">
              <a:effectLst/>
              <a:latin typeface="宋体"/>
              <a:cs typeface="Courier New"/>
            </a:endParaRPr>
          </a:p>
        </p:txBody>
      </p:sp>
    </p:spTree>
    <p:extLst>
      <p:ext uri="{BB962C8B-B14F-4D97-AF65-F5344CB8AC3E}">
        <p14:creationId xmlns:p14="http://schemas.microsoft.com/office/powerpoint/2010/main" val="41853283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6190" y="1406310"/>
            <a:ext cx="11494869" cy="3247620"/>
          </a:xfrm>
          <a:prstGeom prst="rect">
            <a:avLst/>
          </a:prstGeom>
          <a:noFill/>
        </p:spPr>
        <p:txBody>
          <a:bodyPr wrap="square" rtlCol="0">
            <a:spAutoFit/>
          </a:bodyPr>
          <a:lstStyle/>
          <a:p>
            <a:pPr algn="just">
              <a:lnSpc>
                <a:spcPct val="150000"/>
              </a:lnSpc>
              <a:spcAft>
                <a:spcPts val="0"/>
              </a:spcAft>
            </a:pPr>
            <a:r>
              <a:rPr lang="en-US" altLang="zh-CN" sz="2800" b="1" kern="100" dirty="0">
                <a:solidFill>
                  <a:srgbClr val="00B050"/>
                </a:solidFill>
                <a:latin typeface="微软雅黑"/>
                <a:ea typeface="微软雅黑"/>
                <a:cs typeface="Times New Roman"/>
              </a:rPr>
              <a:t>注</a:t>
            </a:r>
            <a:r>
              <a:rPr lang="en-US" altLang="zh-CN" sz="2800" kern="100" dirty="0">
                <a:solidFill>
                  <a:srgbClr val="404040"/>
                </a:solidFill>
                <a:latin typeface="Times New Roman"/>
                <a:ea typeface="微软雅黑"/>
                <a:cs typeface="Courier New"/>
              </a:rPr>
              <a:t> </a:t>
            </a:r>
            <a:r>
              <a:rPr lang="en-US" altLang="zh-CN" sz="2800" kern="100" dirty="0">
                <a:solidFill>
                  <a:srgbClr val="404040"/>
                </a:solidFill>
                <a:latin typeface="微软雅黑"/>
                <a:ea typeface="微软雅黑"/>
                <a:cs typeface="Times New Roman"/>
              </a:rPr>
              <a:t>　</a:t>
            </a:r>
            <a:r>
              <a:rPr lang="en-US" altLang="zh-CN" sz="2800" kern="100" dirty="0" err="1">
                <a:solidFill>
                  <a:srgbClr val="404040"/>
                </a:solidFill>
                <a:latin typeface="微软雅黑"/>
                <a:ea typeface="微软雅黑"/>
                <a:cs typeface="Times New Roman"/>
              </a:rPr>
              <a:t>沈从文</a:t>
            </a:r>
            <a:r>
              <a:rPr lang="en-US" altLang="zh-CN" sz="2800" kern="100" dirty="0">
                <a:solidFill>
                  <a:srgbClr val="404040"/>
                </a:solidFill>
                <a:latin typeface="Times New Roman"/>
                <a:ea typeface="微软雅黑"/>
                <a:cs typeface="Courier New"/>
              </a:rPr>
              <a:t>(1902—1988)</a:t>
            </a:r>
            <a:r>
              <a:rPr lang="en-US" altLang="zh-CN" sz="2800" kern="100" dirty="0">
                <a:solidFill>
                  <a:srgbClr val="404040"/>
                </a:solidFill>
                <a:latin typeface="微软雅黑"/>
                <a:ea typeface="微软雅黑"/>
                <a:cs typeface="Times New Roman"/>
              </a:rPr>
              <a:t>，现代作家，历史文物研究家。原名沈岳焕，苗族，湖南凤凰县人。</a:t>
            </a:r>
            <a:r>
              <a:rPr lang="en-US" altLang="zh-CN" sz="2800" kern="100" dirty="0">
                <a:solidFill>
                  <a:srgbClr val="404040"/>
                </a:solidFill>
                <a:latin typeface="Times New Roman"/>
                <a:ea typeface="微软雅黑"/>
                <a:cs typeface="Courier New"/>
              </a:rPr>
              <a:t>14</a:t>
            </a:r>
            <a:r>
              <a:rPr lang="en-US" altLang="zh-CN" sz="2800" kern="100" dirty="0">
                <a:solidFill>
                  <a:srgbClr val="404040"/>
                </a:solidFill>
                <a:latin typeface="微软雅黑"/>
                <a:ea typeface="微软雅黑"/>
                <a:cs typeface="Times New Roman"/>
              </a:rPr>
              <a:t>岁时，他投身行伍，浪迹湘川黔边境地区，</a:t>
            </a:r>
            <a:r>
              <a:rPr lang="en-US" altLang="zh-CN" sz="2800" kern="100" dirty="0">
                <a:solidFill>
                  <a:srgbClr val="404040"/>
                </a:solidFill>
                <a:latin typeface="Times New Roman"/>
                <a:ea typeface="微软雅黑"/>
                <a:cs typeface="Courier New"/>
              </a:rPr>
              <a:t>1924</a:t>
            </a:r>
            <a:r>
              <a:rPr lang="en-US" altLang="zh-CN" sz="2800" kern="100" dirty="0">
                <a:solidFill>
                  <a:srgbClr val="404040"/>
                </a:solidFill>
                <a:latin typeface="微软雅黑"/>
                <a:ea typeface="微软雅黑"/>
                <a:cs typeface="Times New Roman"/>
              </a:rPr>
              <a:t>年开始文学创作，抗战爆发后到西南联大任教，</a:t>
            </a:r>
            <a:r>
              <a:rPr lang="en-US" altLang="zh-CN" sz="2800" kern="100" dirty="0">
                <a:solidFill>
                  <a:srgbClr val="404040"/>
                </a:solidFill>
                <a:latin typeface="Times New Roman"/>
                <a:ea typeface="微软雅黑"/>
                <a:cs typeface="Courier New"/>
              </a:rPr>
              <a:t>1946</a:t>
            </a:r>
            <a:r>
              <a:rPr lang="en-US" altLang="zh-CN" sz="2800" kern="100" dirty="0">
                <a:solidFill>
                  <a:srgbClr val="404040"/>
                </a:solidFill>
                <a:latin typeface="微软雅黑"/>
                <a:ea typeface="微软雅黑"/>
                <a:cs typeface="Times New Roman"/>
              </a:rPr>
              <a:t>年回到北京大学任教，建国后在中国历史博物馆和中国社会科学院历史研究所工作，主要从事中国古代服饰的研究，</a:t>
            </a:r>
            <a:r>
              <a:rPr lang="en-US" altLang="zh-CN" sz="2800" kern="100" dirty="0">
                <a:solidFill>
                  <a:srgbClr val="404040"/>
                </a:solidFill>
                <a:latin typeface="Times New Roman"/>
                <a:ea typeface="微软雅黑"/>
                <a:cs typeface="Courier New"/>
              </a:rPr>
              <a:t>1988</a:t>
            </a:r>
            <a:r>
              <a:rPr lang="en-US" altLang="zh-CN" sz="2800" kern="100" dirty="0">
                <a:solidFill>
                  <a:srgbClr val="404040"/>
                </a:solidFill>
                <a:latin typeface="微软雅黑"/>
                <a:ea typeface="微软雅黑"/>
                <a:cs typeface="Times New Roman"/>
              </a:rPr>
              <a:t>年病逝于北京</a:t>
            </a:r>
            <a:r>
              <a:rPr lang="en-US" altLang="zh-CN" sz="2800" kern="100" dirty="0" smtClean="0">
                <a:solidFill>
                  <a:srgbClr val="404040"/>
                </a:solidFill>
                <a:latin typeface="微软雅黑"/>
                <a:ea typeface="微软雅黑"/>
                <a:cs typeface="Times New Roman"/>
              </a:rPr>
              <a:t>。</a:t>
            </a:r>
            <a:endParaRPr lang="en-US" altLang="zh-CN" sz="2800" kern="100" dirty="0">
              <a:solidFill>
                <a:srgbClr val="404040"/>
              </a:solidFill>
              <a:latin typeface="Times New Roman"/>
              <a:ea typeface="微软雅黑"/>
              <a:cs typeface="Courier New"/>
            </a:endParaRPr>
          </a:p>
        </p:txBody>
      </p:sp>
    </p:spTree>
    <p:extLst>
      <p:ext uri="{BB962C8B-B14F-4D97-AF65-F5344CB8AC3E}">
        <p14:creationId xmlns:p14="http://schemas.microsoft.com/office/powerpoint/2010/main" val="9787876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8715" y="1340468"/>
            <a:ext cx="11609818" cy="4616648"/>
          </a:xfrm>
          <a:prstGeom prst="rect">
            <a:avLst/>
          </a:prstGeom>
          <a:noFill/>
        </p:spPr>
        <p:txBody>
          <a:bodyPr wrap="square" rtlCol="0">
            <a:spAutoFit/>
          </a:bodyPr>
          <a:lstStyle/>
          <a:p>
            <a:pPr lvl="0" algn="just">
              <a:lnSpc>
                <a:spcPct val="150000"/>
              </a:lnSpc>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他</a:t>
            </a:r>
            <a:r>
              <a:rPr lang="zh-CN" altLang="zh-CN" sz="2800" kern="100" dirty="0">
                <a:solidFill>
                  <a:srgbClr val="404040"/>
                </a:solidFill>
                <a:latin typeface="Times New Roman"/>
                <a:ea typeface="微软雅黑"/>
                <a:cs typeface="Times New Roman"/>
              </a:rPr>
              <a:t>的作品《边城》《湘西散记》《从文自传》等，在国内外有重大的影响。他的作品被译成日本、美国、英国、前苏联等四十多个国家的文字出版，并被美国、日本、韩国、英国等十多个国家或地区选进大学课本，两度被提名为诺贝尔文学奖评选候选人。出版《中国丝绸图案》《唐宋铜镜》《龙凤艺术》《战国漆器》《中国古代服饰研究》等等学术专著，特别是巨著《中国古代服饰研究》影响很大，填补了我国文化史上的一项空白。</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40232062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8715" y="-170606"/>
            <a:ext cx="11609818" cy="657872"/>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00B050"/>
                </a:solidFill>
                <a:latin typeface="Times New Roman"/>
                <a:ea typeface="微软雅黑"/>
                <a:cs typeface="Times New Roman"/>
              </a:rPr>
              <a:t>二、写作背景</a:t>
            </a:r>
            <a:endParaRPr lang="zh-CN" altLang="zh-CN" sz="1050" b="1" kern="100" dirty="0">
              <a:solidFill>
                <a:srgbClr val="00B050"/>
              </a:solidFill>
              <a:effectLst/>
              <a:latin typeface="宋体"/>
              <a:cs typeface="Courier New"/>
            </a:endParaRPr>
          </a:p>
        </p:txBody>
      </p:sp>
      <p:sp>
        <p:nvSpPr>
          <p:cNvPr id="3" name="TextBox 2"/>
          <p:cNvSpPr txBox="1"/>
          <p:nvPr/>
        </p:nvSpPr>
        <p:spPr>
          <a:xfrm>
            <a:off x="299841" y="336008"/>
            <a:ext cx="11381058" cy="6033960"/>
          </a:xfrm>
          <a:prstGeom prst="rect">
            <a:avLst/>
          </a:prstGeom>
          <a:noFill/>
        </p:spPr>
        <p:txBody>
          <a:bodyPr wrap="square" rtlCol="0">
            <a:spAutoFit/>
          </a:bodyPr>
          <a:lstStyle/>
          <a:p>
            <a:pPr algn="just">
              <a:lnSpc>
                <a:spcPct val="135000"/>
              </a:lnSpc>
              <a:spcAft>
                <a:spcPts val="0"/>
              </a:spcAft>
            </a:pP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由于</a:t>
            </a:r>
            <a:r>
              <a:rPr lang="zh-CN" altLang="zh-CN" sz="2600" kern="100" dirty="0">
                <a:solidFill>
                  <a:srgbClr val="404040"/>
                </a:solidFill>
                <a:latin typeface="Times New Roman"/>
                <a:ea typeface="微软雅黑"/>
                <a:cs typeface="Times New Roman"/>
              </a:rPr>
              <a:t>传主生活经历的太多苦难，加上作者在回忆中不时融入淳厚的情感，引发对人生的慨叹，读来有某种沉重与辛酸。沈从文写自传，是借以从过去的经验中重新发现自我，以应对未来道路上的挫折、苦难和挑战。他把所经历的苦难当作生活的恩赐，看作生命流动过程的必然。正如文中所说：</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好坏我总有一天得死去，多见几个新鲜日头，多过几个新鲜的桥，在一些危险中使尽最后一点儿气力，咽下最后一口气，比较在这儿病死或无意中为流弹打死，似乎应当有意思些。</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沈从文一生执着的眼光，不可割弃的情结，自明于心的责任，都在这一部自传中有所表现。对于强者来说，生活中的风霜雨雪也和阳光雨露一样，都从不同侧面或者以不同的方式滋润着我们的生命，困苦和艰辛可以转化为人生宝贵的精神财富，可以锻造人坚韧的性格，激励人追寻生活的意义。</a:t>
            </a:r>
            <a:endParaRPr lang="zh-CN" altLang="zh-CN" sz="2600" kern="100" dirty="0">
              <a:effectLst/>
              <a:latin typeface="宋体"/>
              <a:cs typeface="Courier New"/>
            </a:endParaRPr>
          </a:p>
        </p:txBody>
      </p:sp>
    </p:spTree>
    <p:extLst>
      <p:ext uri="{BB962C8B-B14F-4D97-AF65-F5344CB8AC3E}">
        <p14:creationId xmlns:p14="http://schemas.microsoft.com/office/powerpoint/2010/main" val="32435735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98598"/>
            <a:ext cx="11609818" cy="657872"/>
          </a:xfrm>
          <a:prstGeom prst="rect">
            <a:avLst/>
          </a:prstGeom>
          <a:noFill/>
        </p:spPr>
        <p:txBody>
          <a:bodyPr wrap="square" rtlCol="0">
            <a:spAutoFit/>
          </a:bodyPr>
          <a:lstStyle/>
          <a:p>
            <a:pPr algn="just">
              <a:lnSpc>
                <a:spcPct val="150000"/>
              </a:lnSpc>
              <a:spcAft>
                <a:spcPts val="0"/>
              </a:spcAft>
            </a:pPr>
            <a:r>
              <a:rPr lang="zh-CN" altLang="en-US" sz="2800" b="1" kern="100" dirty="0">
                <a:solidFill>
                  <a:srgbClr val="00B050"/>
                </a:solidFill>
                <a:latin typeface="Times New Roman"/>
                <a:ea typeface="微软雅黑"/>
                <a:cs typeface="Times New Roman"/>
              </a:rPr>
              <a:t>三、基础梳理</a:t>
            </a:r>
            <a:endParaRPr lang="zh-CN" altLang="zh-CN" sz="1050" b="1" kern="100" dirty="0">
              <a:solidFill>
                <a:srgbClr val="00B050"/>
              </a:solidFill>
              <a:effectLst/>
              <a:latin typeface="宋体"/>
              <a:cs typeface="Courier New"/>
            </a:endParaRPr>
          </a:p>
        </p:txBody>
      </p:sp>
      <p:sp>
        <p:nvSpPr>
          <p:cNvPr id="3" name="TextBox 2"/>
          <p:cNvSpPr txBox="1"/>
          <p:nvPr/>
        </p:nvSpPr>
        <p:spPr>
          <a:xfrm>
            <a:off x="394838" y="454316"/>
            <a:ext cx="11381058" cy="5909310"/>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字音识记</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00B0F0"/>
                </a:solidFill>
                <a:latin typeface="Times New Roman"/>
                <a:ea typeface="微软雅黑"/>
                <a:cs typeface="Times New Roman"/>
              </a:rPr>
              <a:t>滋</a:t>
            </a:r>
            <a:r>
              <a:rPr lang="zh-CN" altLang="zh-CN" sz="2800" kern="100" dirty="0">
                <a:solidFill>
                  <a:srgbClr val="404040"/>
                </a:solidFill>
                <a:latin typeface="Times New Roman"/>
                <a:ea typeface="微软雅黑"/>
                <a:cs typeface="Times New Roman"/>
              </a:rPr>
              <a:t>养</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坚</a:t>
            </a:r>
            <a:r>
              <a:rPr lang="zh-CN" altLang="zh-CN" sz="2800" kern="100" dirty="0">
                <a:solidFill>
                  <a:srgbClr val="00B0F0"/>
                </a:solidFill>
                <a:latin typeface="Times New Roman"/>
                <a:ea typeface="微软雅黑"/>
                <a:cs typeface="Times New Roman"/>
              </a:rPr>
              <a:t>韧</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3)</a:t>
            </a:r>
            <a:r>
              <a:rPr lang="zh-CN" altLang="zh-CN" sz="2800" kern="100" dirty="0">
                <a:solidFill>
                  <a:srgbClr val="00B0F0"/>
                </a:solidFill>
                <a:latin typeface="Times New Roman"/>
                <a:ea typeface="微软雅黑"/>
                <a:cs typeface="Times New Roman"/>
              </a:rPr>
              <a:t>似</a:t>
            </a:r>
            <a:r>
              <a:rPr lang="zh-CN" altLang="zh-CN" sz="2800" kern="100" dirty="0">
                <a:solidFill>
                  <a:srgbClr val="404040"/>
                </a:solidFill>
                <a:latin typeface="Times New Roman"/>
                <a:ea typeface="微软雅黑"/>
                <a:cs typeface="Times New Roman"/>
              </a:rPr>
              <a:t>的</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p>
          <a:p>
            <a:pPr algn="just">
              <a:lnSpc>
                <a:spcPct val="150000"/>
              </a:lnSpc>
              <a:spcAft>
                <a:spcPts val="0"/>
              </a:spcAft>
            </a:pP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4)</a:t>
            </a:r>
            <a:r>
              <a:rPr lang="zh-CN" altLang="zh-CN" sz="2800" kern="100" dirty="0">
                <a:solidFill>
                  <a:srgbClr val="00B0F0"/>
                </a:solidFill>
                <a:latin typeface="Times New Roman"/>
                <a:ea typeface="微软雅黑"/>
                <a:cs typeface="Times New Roman"/>
              </a:rPr>
              <a:t>淬</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5)</a:t>
            </a:r>
            <a:r>
              <a:rPr lang="zh-CN" altLang="zh-CN" sz="2800" kern="100" dirty="0">
                <a:solidFill>
                  <a:srgbClr val="00B0F0"/>
                </a:solidFill>
                <a:latin typeface="Times New Roman"/>
                <a:ea typeface="微软雅黑"/>
                <a:cs typeface="Times New Roman"/>
              </a:rPr>
              <a:t>薄</a:t>
            </a:r>
            <a:r>
              <a:rPr lang="zh-CN" altLang="zh-CN" sz="2800" kern="100" dirty="0">
                <a:solidFill>
                  <a:srgbClr val="404040"/>
                </a:solidFill>
                <a:latin typeface="Times New Roman"/>
                <a:ea typeface="微软雅黑"/>
                <a:cs typeface="Times New Roman"/>
              </a:rPr>
              <a:t>纸</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田</a:t>
            </a:r>
            <a:r>
              <a:rPr lang="zh-CN" altLang="zh-CN" sz="2800" kern="100" dirty="0">
                <a:solidFill>
                  <a:srgbClr val="00B0F0"/>
                </a:solidFill>
                <a:latin typeface="Times New Roman"/>
                <a:ea typeface="微软雅黑"/>
                <a:cs typeface="Times New Roman"/>
              </a:rPr>
              <a:t>塍</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(7)</a:t>
            </a:r>
            <a:r>
              <a:rPr lang="zh-CN" altLang="zh-CN" sz="2800" kern="100" dirty="0">
                <a:solidFill>
                  <a:srgbClr val="00B0F0"/>
                </a:solidFill>
                <a:latin typeface="Times New Roman"/>
                <a:ea typeface="微软雅黑"/>
                <a:cs typeface="Times New Roman"/>
              </a:rPr>
              <a:t>傀儡</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8)</a:t>
            </a:r>
            <a:r>
              <a:rPr lang="zh-CN" altLang="zh-CN" sz="2800" kern="100" dirty="0">
                <a:solidFill>
                  <a:srgbClr val="00B0F0"/>
                </a:solidFill>
                <a:latin typeface="Times New Roman"/>
                <a:ea typeface="微软雅黑"/>
                <a:cs typeface="Times New Roman"/>
              </a:rPr>
              <a:t>殴</a:t>
            </a:r>
            <a:r>
              <a:rPr lang="zh-CN" altLang="zh-CN" sz="2800" kern="100" dirty="0">
                <a:solidFill>
                  <a:srgbClr val="404040"/>
                </a:solidFill>
                <a:latin typeface="Times New Roman"/>
                <a:ea typeface="微软雅黑"/>
                <a:cs typeface="Times New Roman"/>
              </a:rPr>
              <a:t>斗</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私</a:t>
            </a:r>
            <a:r>
              <a:rPr lang="zh-CN" altLang="zh-CN" sz="2800" kern="100" dirty="0">
                <a:solidFill>
                  <a:srgbClr val="00B0F0"/>
                </a:solidFill>
                <a:latin typeface="Times New Roman"/>
                <a:ea typeface="微软雅黑"/>
                <a:cs typeface="Times New Roman"/>
              </a:rPr>
              <a:t>塾</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p>
          <a:p>
            <a:pPr algn="just">
              <a:lnSpc>
                <a:spcPct val="150000"/>
              </a:lnSpc>
              <a:spcAft>
                <a:spcPts val="0"/>
              </a:spcAft>
            </a:pP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陶</a:t>
            </a:r>
            <a:r>
              <a:rPr lang="zh-CN" altLang="zh-CN" sz="2800" kern="100" dirty="0">
                <a:solidFill>
                  <a:srgbClr val="00B0F0"/>
                </a:solidFill>
                <a:latin typeface="Times New Roman"/>
                <a:ea typeface="微软雅黑"/>
                <a:cs typeface="Times New Roman"/>
              </a:rPr>
              <a:t>冶</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11)</a:t>
            </a:r>
            <a:r>
              <a:rPr lang="zh-CN" altLang="zh-CN" sz="2800" kern="100" dirty="0">
                <a:solidFill>
                  <a:srgbClr val="404040"/>
                </a:solidFill>
                <a:latin typeface="Times New Roman"/>
                <a:ea typeface="微软雅黑"/>
                <a:cs typeface="Times New Roman"/>
              </a:rPr>
              <a:t>猛</a:t>
            </a:r>
            <a:r>
              <a:rPr lang="zh-CN" altLang="zh-CN" sz="2800" kern="100" dirty="0">
                <a:solidFill>
                  <a:srgbClr val="00B0F0"/>
                </a:solidFill>
                <a:latin typeface="Times New Roman"/>
                <a:ea typeface="微软雅黑"/>
                <a:cs typeface="Times New Roman"/>
              </a:rPr>
              <a:t>鸷</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12)</a:t>
            </a:r>
            <a:r>
              <a:rPr lang="zh-CN" altLang="zh-CN" sz="2800" kern="100" dirty="0">
                <a:solidFill>
                  <a:srgbClr val="00B0F0"/>
                </a:solidFill>
                <a:latin typeface="Times New Roman"/>
                <a:ea typeface="微软雅黑"/>
                <a:cs typeface="Times New Roman"/>
              </a:rPr>
              <a:t>笋</a:t>
            </a:r>
            <a:r>
              <a:rPr lang="zh-CN" altLang="zh-CN" sz="2800" kern="100" dirty="0">
                <a:solidFill>
                  <a:srgbClr val="404040"/>
                </a:solidFill>
                <a:latin typeface="Times New Roman"/>
                <a:ea typeface="微软雅黑"/>
                <a:cs typeface="Times New Roman"/>
              </a:rPr>
              <a:t>子</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(13)</a:t>
            </a:r>
            <a:r>
              <a:rPr lang="zh-CN" altLang="zh-CN" sz="2800" kern="100" dirty="0">
                <a:solidFill>
                  <a:srgbClr val="00B0F0"/>
                </a:solidFill>
                <a:latin typeface="Times New Roman"/>
                <a:ea typeface="微软雅黑"/>
                <a:cs typeface="Times New Roman"/>
              </a:rPr>
              <a:t>蕨</a:t>
            </a:r>
            <a:r>
              <a:rPr lang="zh-CN" altLang="zh-CN" sz="2800" kern="100" dirty="0">
                <a:solidFill>
                  <a:srgbClr val="404040"/>
                </a:solidFill>
                <a:latin typeface="Times New Roman"/>
                <a:ea typeface="微软雅黑"/>
                <a:cs typeface="Times New Roman"/>
              </a:rPr>
              <a:t>菜</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14)</a:t>
            </a:r>
            <a:r>
              <a:rPr lang="zh-CN" altLang="zh-CN" sz="2800" kern="100" dirty="0">
                <a:solidFill>
                  <a:srgbClr val="404040"/>
                </a:solidFill>
                <a:latin typeface="Times New Roman"/>
                <a:ea typeface="微软雅黑"/>
                <a:cs typeface="Times New Roman"/>
              </a:rPr>
              <a:t>竹</a:t>
            </a:r>
            <a:r>
              <a:rPr lang="zh-CN" altLang="zh-CN" sz="2800" kern="100" dirty="0">
                <a:solidFill>
                  <a:srgbClr val="00B0F0"/>
                </a:solidFill>
                <a:latin typeface="Times New Roman"/>
                <a:ea typeface="微软雅黑"/>
                <a:cs typeface="Times New Roman"/>
              </a:rPr>
              <a:t>篁</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(15</a:t>
            </a:r>
            <a:r>
              <a:rPr lang="en-US" altLang="zh-CN" sz="2800" kern="100" dirty="0">
                <a:solidFill>
                  <a:srgbClr val="404040"/>
                </a:solidFill>
                <a:latin typeface="Times New Roman"/>
                <a:ea typeface="微软雅黑"/>
                <a:cs typeface="Courier New"/>
              </a:rPr>
              <a:t>)</a:t>
            </a:r>
            <a:r>
              <a:rPr lang="zh-CN" altLang="zh-CN" sz="2800" kern="100" dirty="0">
                <a:solidFill>
                  <a:srgbClr val="00B0F0"/>
                </a:solidFill>
                <a:latin typeface="Times New Roman"/>
                <a:ea typeface="微软雅黑"/>
                <a:cs typeface="Times New Roman"/>
              </a:rPr>
              <a:t>镌</a:t>
            </a:r>
            <a:r>
              <a:rPr lang="zh-CN" altLang="zh-CN" sz="2800" kern="100" dirty="0">
                <a:solidFill>
                  <a:srgbClr val="404040"/>
                </a:solidFill>
                <a:latin typeface="Times New Roman"/>
                <a:ea typeface="微软雅黑"/>
                <a:cs typeface="Times New Roman"/>
              </a:rPr>
              <a:t>雕</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p>
          <a:p>
            <a:pPr algn="just">
              <a:lnSpc>
                <a:spcPct val="150000"/>
              </a:lnSpc>
              <a:spcAft>
                <a:spcPts val="0"/>
              </a:spcAft>
            </a:pP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16)</a:t>
            </a:r>
            <a:r>
              <a:rPr lang="zh-CN" altLang="zh-CN" sz="2800" kern="100" dirty="0">
                <a:solidFill>
                  <a:srgbClr val="00B0F0"/>
                </a:solidFill>
                <a:latin typeface="Times New Roman"/>
                <a:ea typeface="微软雅黑"/>
                <a:cs typeface="Times New Roman"/>
              </a:rPr>
              <a:t>摹塑</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17)</a:t>
            </a:r>
            <a:r>
              <a:rPr lang="zh-CN" altLang="zh-CN" sz="2800" kern="100" dirty="0">
                <a:solidFill>
                  <a:srgbClr val="00B0F0"/>
                </a:solidFill>
                <a:latin typeface="Times New Roman"/>
                <a:ea typeface="微软雅黑"/>
                <a:cs typeface="Times New Roman"/>
              </a:rPr>
              <a:t>簟</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18)</a:t>
            </a:r>
            <a:r>
              <a:rPr lang="zh-CN" altLang="zh-CN" sz="2800" kern="100" dirty="0">
                <a:solidFill>
                  <a:srgbClr val="00B0F0"/>
                </a:solidFill>
                <a:latin typeface="Times New Roman"/>
                <a:ea typeface="微软雅黑"/>
                <a:cs typeface="Times New Roman"/>
              </a:rPr>
              <a:t>煨</a:t>
            </a:r>
            <a:r>
              <a:rPr lang="zh-CN" altLang="zh-CN" sz="2800" kern="100" dirty="0">
                <a:solidFill>
                  <a:srgbClr val="404040"/>
                </a:solidFill>
                <a:latin typeface="Times New Roman"/>
                <a:ea typeface="微软雅黑"/>
                <a:cs typeface="Times New Roman"/>
              </a:rPr>
              <a:t>熟</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(19)</a:t>
            </a:r>
            <a:r>
              <a:rPr lang="zh-CN" altLang="zh-CN" sz="2800" kern="100" dirty="0">
                <a:solidFill>
                  <a:srgbClr val="404040"/>
                </a:solidFill>
                <a:latin typeface="Times New Roman"/>
                <a:ea typeface="微软雅黑"/>
                <a:cs typeface="Times New Roman"/>
              </a:rPr>
              <a:t>公</a:t>
            </a:r>
            <a:r>
              <a:rPr lang="zh-CN" altLang="zh-CN" sz="2800" kern="100" dirty="0">
                <a:solidFill>
                  <a:srgbClr val="00B0F0"/>
                </a:solidFill>
                <a:latin typeface="Times New Roman"/>
                <a:ea typeface="微软雅黑"/>
                <a:cs typeface="Times New Roman"/>
              </a:rPr>
              <a:t>雏</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20)</a:t>
            </a:r>
            <a:r>
              <a:rPr lang="zh-CN" altLang="zh-CN" sz="2800" kern="100" dirty="0">
                <a:solidFill>
                  <a:srgbClr val="404040"/>
                </a:solidFill>
                <a:latin typeface="Times New Roman"/>
                <a:ea typeface="微软雅黑"/>
                <a:cs typeface="Times New Roman"/>
              </a:rPr>
              <a:t>野</a:t>
            </a:r>
            <a:r>
              <a:rPr lang="zh-CN" altLang="zh-CN" sz="2800" kern="100" dirty="0">
                <a:solidFill>
                  <a:srgbClr val="00B0F0"/>
                </a:solidFill>
                <a:latin typeface="Times New Roman"/>
                <a:ea typeface="微软雅黑"/>
                <a:cs typeface="Times New Roman"/>
              </a:rPr>
              <a:t>雉</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21)</a:t>
            </a:r>
            <a:r>
              <a:rPr lang="zh-CN" altLang="zh-CN" sz="2800" kern="100" dirty="0">
                <a:solidFill>
                  <a:srgbClr val="404040"/>
                </a:solidFill>
                <a:latin typeface="Times New Roman"/>
                <a:ea typeface="微软雅黑"/>
                <a:cs typeface="Times New Roman"/>
              </a:rPr>
              <a:t>黄</a:t>
            </a:r>
            <a:r>
              <a:rPr lang="zh-CN" altLang="zh-CN" sz="2800" kern="100" dirty="0">
                <a:solidFill>
                  <a:srgbClr val="00B0F0"/>
                </a:solidFill>
                <a:latin typeface="Times New Roman"/>
                <a:ea typeface="微软雅黑"/>
                <a:cs typeface="Times New Roman"/>
              </a:rPr>
              <a:t>麂</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p>
          <a:p>
            <a:pPr algn="just">
              <a:lnSpc>
                <a:spcPct val="150000"/>
              </a:lnSpc>
              <a:spcAft>
                <a:spcPts val="0"/>
              </a:spcAft>
            </a:pP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22)</a:t>
            </a:r>
            <a:r>
              <a:rPr lang="zh-CN" altLang="zh-CN" sz="2800" kern="100" dirty="0">
                <a:solidFill>
                  <a:srgbClr val="00B0F0"/>
                </a:solidFill>
                <a:latin typeface="Times New Roman"/>
                <a:ea typeface="微软雅黑"/>
                <a:cs typeface="Times New Roman"/>
              </a:rPr>
              <a:t>掷</a:t>
            </a:r>
            <a:r>
              <a:rPr lang="zh-CN" altLang="zh-CN" sz="2800" kern="100" dirty="0">
                <a:solidFill>
                  <a:srgbClr val="404040"/>
                </a:solidFill>
                <a:latin typeface="Times New Roman"/>
                <a:ea typeface="微软雅黑"/>
                <a:cs typeface="Times New Roman"/>
              </a:rPr>
              <a:t>去</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23)</a:t>
            </a:r>
            <a:r>
              <a:rPr lang="zh-CN" altLang="zh-CN" sz="2800" kern="100" dirty="0">
                <a:solidFill>
                  <a:srgbClr val="00B0F0"/>
                </a:solidFill>
                <a:latin typeface="Times New Roman"/>
                <a:ea typeface="微软雅黑"/>
                <a:cs typeface="Times New Roman"/>
              </a:rPr>
              <a:t>驯</a:t>
            </a:r>
            <a:r>
              <a:rPr lang="zh-CN" altLang="zh-CN" sz="2800" kern="100" dirty="0">
                <a:solidFill>
                  <a:srgbClr val="404040"/>
                </a:solidFill>
                <a:latin typeface="Times New Roman"/>
                <a:ea typeface="微软雅黑"/>
                <a:cs typeface="Times New Roman"/>
              </a:rPr>
              <a:t>服</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24)</a:t>
            </a:r>
            <a:r>
              <a:rPr lang="zh-CN" altLang="zh-CN" sz="2800" kern="100" dirty="0">
                <a:solidFill>
                  <a:srgbClr val="00B0F0"/>
                </a:solidFill>
                <a:latin typeface="Times New Roman"/>
                <a:ea typeface="微软雅黑"/>
                <a:cs typeface="Times New Roman"/>
              </a:rPr>
              <a:t>划</a:t>
            </a:r>
            <a:r>
              <a:rPr lang="zh-CN" altLang="zh-CN" sz="2800" kern="100" dirty="0">
                <a:solidFill>
                  <a:srgbClr val="404040"/>
                </a:solidFill>
                <a:latin typeface="Times New Roman"/>
                <a:ea typeface="微软雅黑"/>
                <a:cs typeface="Times New Roman"/>
              </a:rPr>
              <a:t>船</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endParaRPr lang="zh-CN" altLang="zh-CN" sz="1050" kern="100" dirty="0">
              <a:latin typeface="宋体"/>
              <a:cs typeface="Courier New"/>
            </a:endParaRPr>
          </a:p>
        </p:txBody>
      </p:sp>
      <p:sp>
        <p:nvSpPr>
          <p:cNvPr id="5" name="TextBox 4"/>
          <p:cNvSpPr txBox="1"/>
          <p:nvPr/>
        </p:nvSpPr>
        <p:spPr>
          <a:xfrm>
            <a:off x="1901868" y="981522"/>
            <a:ext cx="592938"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zī</a:t>
            </a:r>
            <a:endParaRPr lang="zh-CN" altLang="zh-CN" sz="1050" kern="100" dirty="0">
              <a:effectLst/>
              <a:latin typeface="宋体"/>
              <a:cs typeface="Courier New"/>
            </a:endParaRPr>
          </a:p>
        </p:txBody>
      </p:sp>
      <p:sp>
        <p:nvSpPr>
          <p:cNvPr id="6" name="TextBox 5"/>
          <p:cNvSpPr txBox="1"/>
          <p:nvPr/>
        </p:nvSpPr>
        <p:spPr>
          <a:xfrm>
            <a:off x="5456613" y="981522"/>
            <a:ext cx="782609"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rèn</a:t>
            </a:r>
            <a:endParaRPr lang="zh-CN" altLang="zh-CN" sz="1050" kern="100" dirty="0">
              <a:effectLst/>
              <a:latin typeface="宋体"/>
              <a:cs typeface="Courier New"/>
            </a:endParaRPr>
          </a:p>
        </p:txBody>
      </p:sp>
      <p:sp>
        <p:nvSpPr>
          <p:cNvPr id="7" name="TextBox 6"/>
          <p:cNvSpPr txBox="1"/>
          <p:nvPr/>
        </p:nvSpPr>
        <p:spPr>
          <a:xfrm>
            <a:off x="9095432" y="1041955"/>
            <a:ext cx="782609"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shì</a:t>
            </a:r>
            <a:endParaRPr lang="zh-CN" altLang="zh-CN" sz="1050" kern="100" dirty="0">
              <a:effectLst/>
              <a:latin typeface="宋体"/>
              <a:cs typeface="Courier New"/>
            </a:endParaRPr>
          </a:p>
        </p:txBody>
      </p:sp>
      <p:sp>
        <p:nvSpPr>
          <p:cNvPr id="8" name="TextBox 7"/>
          <p:cNvSpPr txBox="1"/>
          <p:nvPr/>
        </p:nvSpPr>
        <p:spPr>
          <a:xfrm>
            <a:off x="1429107" y="1628750"/>
            <a:ext cx="782609"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cuì</a:t>
            </a:r>
            <a:endParaRPr lang="zh-CN" altLang="zh-CN" sz="1050" kern="100" dirty="0">
              <a:effectLst/>
              <a:latin typeface="宋体"/>
              <a:cs typeface="Courier New"/>
            </a:endParaRPr>
          </a:p>
        </p:txBody>
      </p:sp>
      <p:sp>
        <p:nvSpPr>
          <p:cNvPr id="9" name="TextBox 8"/>
          <p:cNvSpPr txBox="1"/>
          <p:nvPr/>
        </p:nvSpPr>
        <p:spPr>
          <a:xfrm>
            <a:off x="5398276" y="1637211"/>
            <a:ext cx="782609"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báo</a:t>
            </a:r>
            <a:endParaRPr lang="zh-CN" altLang="zh-CN" sz="1050" kern="100" dirty="0">
              <a:effectLst/>
              <a:latin typeface="宋体"/>
              <a:cs typeface="Courier New"/>
            </a:endParaRPr>
          </a:p>
        </p:txBody>
      </p:sp>
      <p:sp>
        <p:nvSpPr>
          <p:cNvPr id="10" name="TextBox 9"/>
          <p:cNvSpPr txBox="1"/>
          <p:nvPr/>
        </p:nvSpPr>
        <p:spPr>
          <a:xfrm>
            <a:off x="9030694" y="1646314"/>
            <a:ext cx="1145818"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chénɡ</a:t>
            </a:r>
            <a:endParaRPr lang="zh-CN" altLang="zh-CN" sz="1050" kern="100" dirty="0">
              <a:effectLst/>
              <a:latin typeface="宋体"/>
              <a:cs typeface="Courier New"/>
            </a:endParaRPr>
          </a:p>
        </p:txBody>
      </p:sp>
      <p:sp>
        <p:nvSpPr>
          <p:cNvPr id="11" name="TextBox 10"/>
          <p:cNvSpPr txBox="1"/>
          <p:nvPr/>
        </p:nvSpPr>
        <p:spPr>
          <a:xfrm>
            <a:off x="1678029" y="2289241"/>
            <a:ext cx="1260400"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kuǐ</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lěi</a:t>
            </a:r>
            <a:endParaRPr lang="zh-CN" altLang="zh-CN" sz="1050" kern="100" dirty="0">
              <a:effectLst/>
              <a:latin typeface="宋体"/>
              <a:cs typeface="Courier New"/>
            </a:endParaRPr>
          </a:p>
        </p:txBody>
      </p:sp>
      <p:sp>
        <p:nvSpPr>
          <p:cNvPr id="12" name="TextBox 11"/>
          <p:cNvSpPr txBox="1"/>
          <p:nvPr/>
        </p:nvSpPr>
        <p:spPr>
          <a:xfrm>
            <a:off x="5519142" y="2277666"/>
            <a:ext cx="1145818"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ōu</a:t>
            </a:r>
            <a:endParaRPr lang="zh-CN" altLang="zh-CN" sz="1050" kern="100" dirty="0">
              <a:effectLst/>
              <a:latin typeface="宋体"/>
              <a:cs typeface="Courier New"/>
            </a:endParaRPr>
          </a:p>
        </p:txBody>
      </p:sp>
      <p:sp>
        <p:nvSpPr>
          <p:cNvPr id="13" name="TextBox 12"/>
          <p:cNvSpPr txBox="1"/>
          <p:nvPr/>
        </p:nvSpPr>
        <p:spPr>
          <a:xfrm>
            <a:off x="9125852" y="2323628"/>
            <a:ext cx="1145818"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shú</a:t>
            </a:r>
            <a:endParaRPr lang="zh-CN" altLang="zh-CN" sz="1050" kern="100" dirty="0">
              <a:effectLst/>
              <a:latin typeface="宋体"/>
              <a:cs typeface="Courier New"/>
            </a:endParaRPr>
          </a:p>
        </p:txBody>
      </p:sp>
      <p:sp>
        <p:nvSpPr>
          <p:cNvPr id="14" name="TextBox 13"/>
          <p:cNvSpPr txBox="1"/>
          <p:nvPr/>
        </p:nvSpPr>
        <p:spPr>
          <a:xfrm>
            <a:off x="1990750" y="2899692"/>
            <a:ext cx="534533"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yě</a:t>
            </a:r>
            <a:endParaRPr lang="zh-CN" altLang="zh-CN" sz="1050" kern="100" dirty="0">
              <a:effectLst/>
              <a:latin typeface="宋体"/>
              <a:cs typeface="Courier New"/>
            </a:endParaRPr>
          </a:p>
        </p:txBody>
      </p:sp>
      <p:sp>
        <p:nvSpPr>
          <p:cNvPr id="15" name="TextBox 14"/>
          <p:cNvSpPr txBox="1"/>
          <p:nvPr/>
        </p:nvSpPr>
        <p:spPr>
          <a:xfrm>
            <a:off x="5591150" y="2971700"/>
            <a:ext cx="1145818"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zhì</a:t>
            </a:r>
            <a:endParaRPr lang="zh-CN" altLang="zh-CN" sz="1050" kern="100" dirty="0">
              <a:effectLst/>
              <a:latin typeface="宋体"/>
              <a:cs typeface="Courier New"/>
            </a:endParaRPr>
          </a:p>
        </p:txBody>
      </p:sp>
      <p:sp>
        <p:nvSpPr>
          <p:cNvPr id="16" name="TextBox 15"/>
          <p:cNvSpPr txBox="1"/>
          <p:nvPr/>
        </p:nvSpPr>
        <p:spPr>
          <a:xfrm>
            <a:off x="9209435" y="2932638"/>
            <a:ext cx="1145818"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sǔn</a:t>
            </a:r>
            <a:endParaRPr lang="zh-CN" altLang="zh-CN" sz="1050" kern="100" dirty="0">
              <a:effectLst/>
              <a:latin typeface="宋体"/>
              <a:cs typeface="Courier New"/>
            </a:endParaRPr>
          </a:p>
        </p:txBody>
      </p:sp>
      <p:sp>
        <p:nvSpPr>
          <p:cNvPr id="17" name="TextBox 16"/>
          <p:cNvSpPr txBox="1"/>
          <p:nvPr/>
        </p:nvSpPr>
        <p:spPr>
          <a:xfrm>
            <a:off x="1915878" y="3579645"/>
            <a:ext cx="1145818"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jué</a:t>
            </a:r>
            <a:endParaRPr lang="zh-CN" altLang="zh-CN" sz="1050" kern="100" dirty="0">
              <a:effectLst/>
              <a:latin typeface="宋体"/>
              <a:cs typeface="Courier New"/>
            </a:endParaRPr>
          </a:p>
        </p:txBody>
      </p:sp>
      <p:sp>
        <p:nvSpPr>
          <p:cNvPr id="18" name="TextBox 17"/>
          <p:cNvSpPr txBox="1"/>
          <p:nvPr/>
        </p:nvSpPr>
        <p:spPr>
          <a:xfrm>
            <a:off x="5470284" y="3550322"/>
            <a:ext cx="1145818"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huánɡ</a:t>
            </a:r>
            <a:endParaRPr lang="zh-CN" altLang="zh-CN" sz="1050" kern="100" dirty="0">
              <a:effectLst/>
              <a:latin typeface="宋体"/>
              <a:cs typeface="Courier New"/>
            </a:endParaRPr>
          </a:p>
        </p:txBody>
      </p:sp>
      <p:sp>
        <p:nvSpPr>
          <p:cNvPr id="19" name="TextBox 18"/>
          <p:cNvSpPr txBox="1"/>
          <p:nvPr/>
        </p:nvSpPr>
        <p:spPr>
          <a:xfrm>
            <a:off x="9175629" y="3541643"/>
            <a:ext cx="1145818"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juān</a:t>
            </a:r>
            <a:endParaRPr lang="zh-CN" altLang="zh-CN" sz="1050" kern="100" dirty="0">
              <a:effectLst/>
              <a:latin typeface="宋体"/>
              <a:cs typeface="Courier New"/>
            </a:endParaRPr>
          </a:p>
        </p:txBody>
      </p:sp>
      <p:sp>
        <p:nvSpPr>
          <p:cNvPr id="20" name="TextBox 19"/>
          <p:cNvSpPr txBox="1"/>
          <p:nvPr/>
        </p:nvSpPr>
        <p:spPr>
          <a:xfrm>
            <a:off x="1883656" y="4173024"/>
            <a:ext cx="1386440"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mó</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sù</a:t>
            </a:r>
            <a:endParaRPr lang="zh-CN" altLang="zh-CN" sz="1050" kern="100" dirty="0">
              <a:effectLst/>
              <a:latin typeface="宋体"/>
              <a:cs typeface="Courier New"/>
            </a:endParaRPr>
          </a:p>
        </p:txBody>
      </p:sp>
      <p:sp>
        <p:nvSpPr>
          <p:cNvPr id="21" name="TextBox 20"/>
          <p:cNvSpPr txBox="1"/>
          <p:nvPr/>
        </p:nvSpPr>
        <p:spPr>
          <a:xfrm>
            <a:off x="5159102" y="4195836"/>
            <a:ext cx="1145818"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diàn</a:t>
            </a:r>
            <a:endParaRPr lang="zh-CN" altLang="zh-CN" sz="1050" kern="100" dirty="0">
              <a:effectLst/>
              <a:latin typeface="宋体"/>
              <a:cs typeface="Courier New"/>
            </a:endParaRPr>
          </a:p>
        </p:txBody>
      </p:sp>
      <p:sp>
        <p:nvSpPr>
          <p:cNvPr id="22" name="TextBox 21"/>
          <p:cNvSpPr txBox="1"/>
          <p:nvPr/>
        </p:nvSpPr>
        <p:spPr>
          <a:xfrm>
            <a:off x="9246718" y="4195836"/>
            <a:ext cx="1145818"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wēi</a:t>
            </a:r>
            <a:endParaRPr lang="zh-CN" altLang="zh-CN" sz="1050" kern="100" dirty="0">
              <a:effectLst/>
              <a:latin typeface="宋体"/>
              <a:cs typeface="Courier New"/>
            </a:endParaRPr>
          </a:p>
        </p:txBody>
      </p:sp>
      <p:sp>
        <p:nvSpPr>
          <p:cNvPr id="23" name="TextBox 22"/>
          <p:cNvSpPr txBox="1"/>
          <p:nvPr/>
        </p:nvSpPr>
        <p:spPr>
          <a:xfrm>
            <a:off x="1918742" y="4843908"/>
            <a:ext cx="1145818"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chú</a:t>
            </a:r>
            <a:r>
              <a:rPr lang="zh-CN" altLang="zh-CN" sz="2800" kern="100" dirty="0">
                <a:solidFill>
                  <a:srgbClr val="E36C0A"/>
                </a:solidFill>
                <a:latin typeface="Times New Roman"/>
                <a:ea typeface="微软雅黑"/>
                <a:cs typeface="Times New Roman"/>
              </a:rPr>
              <a:t>　</a:t>
            </a:r>
            <a:endParaRPr lang="zh-CN" altLang="zh-CN" sz="1050" kern="100" dirty="0">
              <a:effectLst/>
              <a:latin typeface="宋体"/>
              <a:cs typeface="Courier New"/>
            </a:endParaRPr>
          </a:p>
        </p:txBody>
      </p:sp>
      <p:sp>
        <p:nvSpPr>
          <p:cNvPr id="24" name="TextBox 23"/>
          <p:cNvSpPr txBox="1"/>
          <p:nvPr/>
        </p:nvSpPr>
        <p:spPr>
          <a:xfrm>
            <a:off x="5591150" y="4843908"/>
            <a:ext cx="1145818"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zhì</a:t>
            </a:r>
            <a:endParaRPr lang="zh-CN" altLang="zh-CN" sz="1050" kern="100" dirty="0">
              <a:effectLst/>
              <a:latin typeface="宋体"/>
              <a:cs typeface="Courier New"/>
            </a:endParaRPr>
          </a:p>
        </p:txBody>
      </p:sp>
      <p:sp>
        <p:nvSpPr>
          <p:cNvPr id="25" name="TextBox 24"/>
          <p:cNvSpPr txBox="1"/>
          <p:nvPr/>
        </p:nvSpPr>
        <p:spPr>
          <a:xfrm>
            <a:off x="9377097" y="4843908"/>
            <a:ext cx="534533"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jǐ</a:t>
            </a:r>
            <a:endParaRPr lang="zh-CN" altLang="zh-CN" sz="1050" kern="100" dirty="0">
              <a:effectLst/>
              <a:latin typeface="宋体"/>
              <a:cs typeface="Courier New"/>
            </a:endParaRPr>
          </a:p>
        </p:txBody>
      </p:sp>
      <p:sp>
        <p:nvSpPr>
          <p:cNvPr id="26" name="TextBox 25"/>
          <p:cNvSpPr txBox="1"/>
          <p:nvPr/>
        </p:nvSpPr>
        <p:spPr>
          <a:xfrm>
            <a:off x="1970158" y="5515468"/>
            <a:ext cx="782609"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zhì</a:t>
            </a:r>
            <a:endParaRPr lang="zh-CN" altLang="zh-CN" sz="1050" kern="100" dirty="0">
              <a:effectLst/>
              <a:latin typeface="宋体"/>
              <a:cs typeface="Courier New"/>
            </a:endParaRPr>
          </a:p>
        </p:txBody>
      </p:sp>
      <p:sp>
        <p:nvSpPr>
          <p:cNvPr id="27" name="TextBox 26"/>
          <p:cNvSpPr txBox="1"/>
          <p:nvPr/>
        </p:nvSpPr>
        <p:spPr>
          <a:xfrm>
            <a:off x="5577017" y="5491980"/>
            <a:ext cx="946957"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xùn</a:t>
            </a:r>
            <a:endParaRPr lang="zh-CN" altLang="zh-CN" sz="1050" kern="100" dirty="0">
              <a:effectLst/>
              <a:latin typeface="宋体"/>
              <a:cs typeface="Courier New"/>
            </a:endParaRPr>
          </a:p>
        </p:txBody>
      </p:sp>
      <p:sp>
        <p:nvSpPr>
          <p:cNvPr id="28" name="TextBox 27"/>
          <p:cNvSpPr txBox="1"/>
          <p:nvPr/>
        </p:nvSpPr>
        <p:spPr>
          <a:xfrm>
            <a:off x="9263558" y="5466272"/>
            <a:ext cx="782609"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huá</a:t>
            </a:r>
            <a:endParaRPr lang="zh-CN" altLang="zh-CN" sz="1050" kern="100" dirty="0">
              <a:effectLst/>
              <a:latin typeface="宋体"/>
              <a:cs typeface="Courier New"/>
            </a:endParaRPr>
          </a:p>
        </p:txBody>
      </p:sp>
    </p:spTree>
    <p:extLst>
      <p:ext uri="{BB962C8B-B14F-4D97-AF65-F5344CB8AC3E}">
        <p14:creationId xmlns:p14="http://schemas.microsoft.com/office/powerpoint/2010/main" val="240605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linds(horizontal)">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blinds(horizontal)">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blinds(horizontal)">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blinds(horizontal)">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blinds(horizontal)">
                                      <p:cBhvr>
                                        <p:cTn id="72" dur="500"/>
                                        <p:tgtEl>
                                          <p:spTgt spid="18"/>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blinds(horizontal)">
                                      <p:cBhvr>
                                        <p:cTn id="77" dur="500"/>
                                        <p:tgtEl>
                                          <p:spTgt spid="19"/>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blinds(horizontal)">
                                      <p:cBhvr>
                                        <p:cTn id="82" dur="500"/>
                                        <p:tgtEl>
                                          <p:spTgt spid="20"/>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blinds(horizontal)">
                                      <p:cBhvr>
                                        <p:cTn id="87" dur="500"/>
                                        <p:tgtEl>
                                          <p:spTgt spid="21"/>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blinds(horizontal)">
                                      <p:cBhvr>
                                        <p:cTn id="92" dur="500"/>
                                        <p:tgtEl>
                                          <p:spTgt spid="22"/>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blinds(horizontal)">
                                      <p:cBhvr>
                                        <p:cTn id="97" dur="500"/>
                                        <p:tgtEl>
                                          <p:spTgt spid="23"/>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blinds(horizontal)">
                                      <p:cBhvr>
                                        <p:cTn id="102" dur="500"/>
                                        <p:tgtEl>
                                          <p:spTgt spid="24"/>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25"/>
                                        </p:tgtEl>
                                        <p:attrNameLst>
                                          <p:attrName>style.visibility</p:attrName>
                                        </p:attrNameLst>
                                      </p:cBhvr>
                                      <p:to>
                                        <p:strVal val="visible"/>
                                      </p:to>
                                    </p:set>
                                    <p:animEffect transition="in" filter="blinds(horizontal)">
                                      <p:cBhvr>
                                        <p:cTn id="107" dur="500"/>
                                        <p:tgtEl>
                                          <p:spTgt spid="25"/>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26"/>
                                        </p:tgtEl>
                                        <p:attrNameLst>
                                          <p:attrName>style.visibility</p:attrName>
                                        </p:attrNameLst>
                                      </p:cBhvr>
                                      <p:to>
                                        <p:strVal val="visible"/>
                                      </p:to>
                                    </p:set>
                                    <p:animEffect transition="in" filter="blinds(horizontal)">
                                      <p:cBhvr>
                                        <p:cTn id="112" dur="500"/>
                                        <p:tgtEl>
                                          <p:spTgt spid="26"/>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27"/>
                                        </p:tgtEl>
                                        <p:attrNameLst>
                                          <p:attrName>style.visibility</p:attrName>
                                        </p:attrNameLst>
                                      </p:cBhvr>
                                      <p:to>
                                        <p:strVal val="visible"/>
                                      </p:to>
                                    </p:set>
                                    <p:animEffect transition="in" filter="blinds(horizontal)">
                                      <p:cBhvr>
                                        <p:cTn id="117" dur="500"/>
                                        <p:tgtEl>
                                          <p:spTgt spid="27"/>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28"/>
                                        </p:tgtEl>
                                        <p:attrNameLst>
                                          <p:attrName>style.visibility</p:attrName>
                                        </p:attrNameLst>
                                      </p:cBhvr>
                                      <p:to>
                                        <p:strVal val="visible"/>
                                      </p:to>
                                    </p:set>
                                    <p:animEffect transition="in" filter="blinds(horizontal)">
                                      <p:cBhvr>
                                        <p:cTn id="1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704001" y="1754446"/>
            <a:ext cx="7238314" cy="523220"/>
            <a:chOff x="3779912" y="1732305"/>
            <a:chExt cx="7510491" cy="540048"/>
          </a:xfrm>
        </p:grpSpPr>
        <p:sp>
          <p:nvSpPr>
            <p:cNvPr id="18" name="矩形 17"/>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CCE8CF"/>
                </a:solidFill>
                <a:effectLst/>
                <a:uLnTx/>
                <a:uFillTx/>
                <a:latin typeface="Calibri"/>
                <a:ea typeface="微软雅黑"/>
                <a:cs typeface="+mn-cs"/>
              </a:endParaRPr>
            </a:p>
          </p:txBody>
        </p:sp>
        <p:sp>
          <p:nvSpPr>
            <p:cNvPr id="19" name="矩形 18">
              <a:hlinkClick r:id="rId2" action="ppaction://hlinksldjump"/>
            </p:cNvPr>
            <p:cNvSpPr/>
            <p:nvPr/>
          </p:nvSpPr>
          <p:spPr>
            <a:xfrm>
              <a:off x="3779912" y="1732305"/>
              <a:ext cx="451894" cy="477122"/>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CCE8CF"/>
                  </a:solidFill>
                  <a:effectLst/>
                  <a:uLnTx/>
                  <a:uFillTx/>
                  <a:latin typeface="Broadway" pitchFamily="82" charset="0"/>
                  <a:ea typeface="微软雅黑"/>
                </a:rPr>
                <a:t>1</a:t>
              </a:r>
              <a:endParaRPr kumimoji="0" lang="zh-CN" altLang="en-US" sz="2800" b="0" i="0" u="none" strike="noStrike" kern="0" cap="none" spc="0" normalizeH="0" baseline="0" noProof="0" dirty="0">
                <a:ln>
                  <a:noFill/>
                </a:ln>
                <a:solidFill>
                  <a:sysClr val="window" lastClr="CCE8CF"/>
                </a:solidFill>
                <a:effectLst/>
                <a:uLnTx/>
                <a:uFillTx/>
                <a:latin typeface="Broadway" pitchFamily="82" charset="0"/>
                <a:ea typeface="微软雅黑"/>
              </a:endParaRPr>
            </a:p>
          </p:txBody>
        </p:sp>
        <p:sp>
          <p:nvSpPr>
            <p:cNvPr id="20" name="TextBox 37">
              <a:hlinkClick r:id="rId2" action="ppaction://hlinksldjump"/>
            </p:cNvPr>
            <p:cNvSpPr txBox="1"/>
            <p:nvPr/>
          </p:nvSpPr>
          <p:spPr>
            <a:xfrm>
              <a:off x="4231470" y="1732305"/>
              <a:ext cx="7058933" cy="540048"/>
            </a:xfrm>
            <a:prstGeom prst="rect">
              <a:avLst/>
            </a:prstGeom>
            <a:solidFill>
              <a:schemeClr val="bg1">
                <a:lumMod val="85000"/>
              </a:schemeClr>
            </a:solidFill>
          </p:spPr>
          <p:txBody>
            <a:bodyPr wrap="square" rtlCol="0">
              <a:spAutoFit/>
            </a:bodyPr>
            <a:lstStyle/>
            <a:p>
              <a:pPr lvl="0">
                <a:defRPr/>
              </a:pPr>
              <a:r>
                <a:rPr lang="zh-CN" altLang="en-US" sz="2800" b="1" kern="0" dirty="0" smtClean="0">
                  <a:solidFill>
                    <a:schemeClr val="tx1">
                      <a:lumMod val="65000"/>
                      <a:lumOff val="35000"/>
                    </a:schemeClr>
                  </a:solidFill>
                  <a:latin typeface="微软雅黑" pitchFamily="34" charset="-122"/>
                  <a:ea typeface="微软雅黑" pitchFamily="34" charset="-122"/>
                </a:rPr>
                <a:t>温馨晨</a:t>
              </a:r>
              <a:r>
                <a:rPr lang="zh-CN" altLang="en-US" sz="2800" b="1" kern="0" dirty="0">
                  <a:solidFill>
                    <a:schemeClr val="tx1">
                      <a:lumMod val="65000"/>
                      <a:lumOff val="35000"/>
                    </a:schemeClr>
                  </a:solidFill>
                  <a:latin typeface="微软雅黑" pitchFamily="34" charset="-122"/>
                  <a:ea typeface="微软雅黑" pitchFamily="34" charset="-122"/>
                </a:rPr>
                <a:t>读</a:t>
              </a:r>
              <a:r>
                <a:rPr lang="zh-CN" altLang="en-US" sz="2800" b="1" kern="0" dirty="0" smtClean="0">
                  <a:solidFill>
                    <a:schemeClr val="tx1">
                      <a:lumMod val="65000"/>
                      <a:lumOff val="35000"/>
                    </a:schemeClr>
                  </a:solidFill>
                  <a:latin typeface="微软雅黑" pitchFamily="34" charset="-122"/>
                  <a:ea typeface="微软雅黑" pitchFamily="34" charset="-122"/>
                </a:rPr>
                <a:t>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鸡</a:t>
              </a:r>
              <a:r>
                <a:rPr lang="zh-CN" altLang="en-US" sz="2200" kern="0" dirty="0">
                  <a:latin typeface="微软雅黑" pitchFamily="34" charset="-122"/>
                  <a:ea typeface="微软雅黑" pitchFamily="34" charset="-122"/>
                </a:rPr>
                <a:t>声茅店月，人迹板桥霜</a:t>
              </a:r>
            </a:p>
          </p:txBody>
        </p:sp>
      </p:grpSp>
      <p:grpSp>
        <p:nvGrpSpPr>
          <p:cNvPr id="21" name="组合 20"/>
          <p:cNvGrpSpPr/>
          <p:nvPr/>
        </p:nvGrpSpPr>
        <p:grpSpPr>
          <a:xfrm>
            <a:off x="2711420" y="2762558"/>
            <a:ext cx="7223801" cy="523220"/>
            <a:chOff x="3779912" y="1734172"/>
            <a:chExt cx="7495432" cy="523220"/>
          </a:xfrm>
        </p:grpSpPr>
        <p:sp>
          <p:nvSpPr>
            <p:cNvPr id="22" name="矩形 21"/>
            <p:cNvSpPr/>
            <p:nvPr/>
          </p:nvSpPr>
          <p:spPr>
            <a:xfrm>
              <a:off x="3779912" y="1825344"/>
              <a:ext cx="7392805" cy="399762"/>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CCE8CF"/>
                </a:solidFill>
                <a:effectLst/>
                <a:uLnTx/>
                <a:uFillTx/>
                <a:latin typeface="Calibri"/>
                <a:ea typeface="微软雅黑"/>
                <a:cs typeface="+mn-cs"/>
              </a:endParaRPr>
            </a:p>
          </p:txBody>
        </p:sp>
        <p:sp>
          <p:nvSpPr>
            <p:cNvPr id="23" name="矩形 22">
              <a:hlinkClick r:id="rId3" action="ppaction://hlinksldjump"/>
            </p:cNvPr>
            <p:cNvSpPr/>
            <p:nvPr/>
          </p:nvSpPr>
          <p:spPr>
            <a:xfrm>
              <a:off x="3779912" y="1734172"/>
              <a:ext cx="444198" cy="51879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CCE8CF"/>
                  </a:solidFill>
                  <a:effectLst/>
                  <a:uLnTx/>
                  <a:uFillTx/>
                  <a:latin typeface="Broadway" pitchFamily="82" charset="0"/>
                  <a:ea typeface="微软雅黑"/>
                </a:rPr>
                <a:t>2</a:t>
              </a:r>
              <a:endParaRPr kumimoji="0" lang="zh-CN" altLang="en-US" sz="2800" b="0" i="0" u="none" strike="noStrike" kern="0" cap="none" spc="0" normalizeH="0" baseline="0" noProof="0" dirty="0">
                <a:ln>
                  <a:noFill/>
                </a:ln>
                <a:solidFill>
                  <a:sysClr val="window" lastClr="CCE8CF"/>
                </a:solidFill>
                <a:effectLst/>
                <a:uLnTx/>
                <a:uFillTx/>
                <a:latin typeface="Broadway" pitchFamily="82" charset="0"/>
                <a:ea typeface="微软雅黑"/>
              </a:endParaRPr>
            </a:p>
          </p:txBody>
        </p:sp>
        <p:sp>
          <p:nvSpPr>
            <p:cNvPr id="24" name="TextBox 37">
              <a:hlinkClick r:id="rId3"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lvl="0">
                <a:defRPr/>
              </a:pPr>
              <a:r>
                <a:rPr lang="zh-CN" altLang="en-US" sz="2800" b="1" kern="0" dirty="0" smtClean="0">
                  <a:solidFill>
                    <a:schemeClr val="tx1">
                      <a:lumMod val="65000"/>
                      <a:lumOff val="35000"/>
                    </a:schemeClr>
                  </a:solidFill>
                  <a:latin typeface="微软雅黑" pitchFamily="34" charset="-122"/>
                  <a:ea typeface="微软雅黑" pitchFamily="34" charset="-122"/>
                </a:rPr>
                <a:t>自主积累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博</a:t>
              </a:r>
              <a:r>
                <a:rPr lang="zh-CN" altLang="en-US" sz="2200" kern="0" dirty="0">
                  <a:latin typeface="微软雅黑" pitchFamily="34" charset="-122"/>
                  <a:ea typeface="微软雅黑" pitchFamily="34" charset="-122"/>
                </a:rPr>
                <a:t>观而约取，厚积而薄发</a:t>
              </a:r>
            </a:p>
          </p:txBody>
        </p:sp>
      </p:grpSp>
      <p:grpSp>
        <p:nvGrpSpPr>
          <p:cNvPr id="25" name="组合 24"/>
          <p:cNvGrpSpPr/>
          <p:nvPr/>
        </p:nvGrpSpPr>
        <p:grpSpPr>
          <a:xfrm>
            <a:off x="2704325" y="3842678"/>
            <a:ext cx="7238315" cy="523220"/>
            <a:chOff x="3764852" y="1734172"/>
            <a:chExt cx="7510492" cy="523220"/>
          </a:xfrm>
        </p:grpSpPr>
        <p:sp>
          <p:nvSpPr>
            <p:cNvPr id="26" name="矩形 25">
              <a:hlinkClick r:id="rId4" action="ppaction://hlinksldjump"/>
            </p:cNvPr>
            <p:cNvSpPr/>
            <p:nvPr/>
          </p:nvSpPr>
          <p:spPr>
            <a:xfrm>
              <a:off x="3779912" y="1753224"/>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CCE8CF"/>
                </a:solidFill>
                <a:effectLst/>
                <a:uLnTx/>
                <a:uFillTx/>
                <a:latin typeface="Calibri"/>
                <a:ea typeface="微软雅黑"/>
                <a:cs typeface="+mn-cs"/>
              </a:endParaRPr>
            </a:p>
          </p:txBody>
        </p:sp>
        <p:sp>
          <p:nvSpPr>
            <p:cNvPr id="27" name="矩形 26">
              <a:hlinkClick r:id="rId4" action="ppaction://hlinksldjump"/>
            </p:cNvPr>
            <p:cNvSpPr/>
            <p:nvPr/>
          </p:nvSpPr>
          <p:spPr>
            <a:xfrm>
              <a:off x="3764852" y="1743902"/>
              <a:ext cx="436499" cy="484462"/>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CCE8CF"/>
                  </a:solidFill>
                  <a:effectLst/>
                  <a:uLnTx/>
                  <a:uFillTx/>
                  <a:latin typeface="Broadway" pitchFamily="82" charset="0"/>
                  <a:ea typeface="微软雅黑"/>
                </a:rPr>
                <a:t>3</a:t>
              </a:r>
              <a:endParaRPr kumimoji="0" lang="zh-CN" altLang="en-US" sz="2800" b="0" i="0" u="none" strike="noStrike" kern="0" cap="none" spc="0" normalizeH="0" baseline="0" noProof="0" dirty="0">
                <a:ln>
                  <a:noFill/>
                </a:ln>
                <a:solidFill>
                  <a:sysClr val="window" lastClr="CCE8CF"/>
                </a:solidFill>
                <a:effectLst/>
                <a:uLnTx/>
                <a:uFillTx/>
                <a:latin typeface="Broadway" pitchFamily="82" charset="0"/>
                <a:ea typeface="微软雅黑"/>
              </a:endParaRPr>
            </a:p>
          </p:txBody>
        </p:sp>
        <p:sp>
          <p:nvSpPr>
            <p:cNvPr id="28" name="TextBox 37">
              <a:hlinkClick r:id="rId5"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lvl="0">
                <a:defRPr/>
              </a:pPr>
              <a:r>
                <a:rPr lang="zh-CN" altLang="en-US" sz="2800" b="1" kern="0" dirty="0" smtClean="0">
                  <a:solidFill>
                    <a:schemeClr val="tx1">
                      <a:lumMod val="65000"/>
                      <a:lumOff val="35000"/>
                    </a:schemeClr>
                  </a:solidFill>
                  <a:latin typeface="微软雅黑" pitchFamily="34" charset="-122"/>
                  <a:ea typeface="微软雅黑" pitchFamily="34" charset="-122"/>
                </a:rPr>
                <a:t>合作探究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奇文共欣赏，疑义相与析</a:t>
              </a:r>
              <a:endParaRPr lang="zh-CN" altLang="en-US" sz="2200" kern="0" dirty="0">
                <a:latin typeface="微软雅黑" pitchFamily="34" charset="-122"/>
                <a:ea typeface="微软雅黑" pitchFamily="34" charset="-122"/>
              </a:endParaRPr>
            </a:p>
          </p:txBody>
        </p:sp>
      </p:grpSp>
      <p:grpSp>
        <p:nvGrpSpPr>
          <p:cNvPr id="29" name="组合 28"/>
          <p:cNvGrpSpPr/>
          <p:nvPr/>
        </p:nvGrpSpPr>
        <p:grpSpPr>
          <a:xfrm>
            <a:off x="2697071" y="5816486"/>
            <a:ext cx="7238315" cy="523220"/>
            <a:chOff x="3764852" y="1734172"/>
            <a:chExt cx="7510492" cy="523220"/>
          </a:xfrm>
        </p:grpSpPr>
        <p:sp>
          <p:nvSpPr>
            <p:cNvPr id="30" name="矩形 29">
              <a:hlinkClick r:id="" action="ppaction://noaction"/>
            </p:cNvPr>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CCE8CF"/>
                </a:solidFill>
                <a:effectLst/>
                <a:uLnTx/>
                <a:uFillTx/>
                <a:latin typeface="Calibri"/>
                <a:ea typeface="微软雅黑"/>
                <a:cs typeface="+mn-cs"/>
              </a:endParaRPr>
            </a:p>
          </p:txBody>
        </p:sp>
        <p:sp>
          <p:nvSpPr>
            <p:cNvPr id="31" name="矩形 30">
              <a:hlinkClick r:id="" action="ppaction://noaction"/>
            </p:cNvPr>
            <p:cNvSpPr/>
            <p:nvPr/>
          </p:nvSpPr>
          <p:spPr>
            <a:xfrm>
              <a:off x="3764852" y="1743902"/>
              <a:ext cx="436499" cy="484462"/>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CCE8CF"/>
                  </a:solidFill>
                  <a:effectLst/>
                  <a:uLnTx/>
                  <a:uFillTx/>
                  <a:latin typeface="Broadway" pitchFamily="82" charset="0"/>
                  <a:ea typeface="微软雅黑"/>
                </a:rPr>
                <a:t>5</a:t>
              </a:r>
              <a:endParaRPr kumimoji="0" lang="zh-CN" altLang="en-US" sz="2800" b="0" i="0" u="none" strike="noStrike" kern="0" cap="none" spc="0" normalizeH="0" baseline="0" noProof="0" dirty="0">
                <a:ln>
                  <a:noFill/>
                </a:ln>
                <a:solidFill>
                  <a:sysClr val="window" lastClr="CCE8CF"/>
                </a:solidFill>
                <a:effectLst/>
                <a:uLnTx/>
                <a:uFillTx/>
                <a:latin typeface="Broadway" pitchFamily="82" charset="0"/>
                <a:ea typeface="微软雅黑"/>
              </a:endParaRPr>
            </a:p>
          </p:txBody>
        </p:sp>
        <p:sp>
          <p:nvSpPr>
            <p:cNvPr id="32" name="TextBox 37">
              <a:hlinkClick r:id="rId6"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a:defRPr/>
              </a:pPr>
              <a:r>
                <a:rPr lang="zh-CN" altLang="en-US" sz="2800" b="1" kern="0" dirty="0" smtClean="0">
                  <a:solidFill>
                    <a:schemeClr val="tx1">
                      <a:lumMod val="65000"/>
                      <a:lumOff val="35000"/>
                    </a:schemeClr>
                  </a:solidFill>
                  <a:latin typeface="微软雅黑" pitchFamily="34" charset="-122"/>
                  <a:ea typeface="微软雅黑" pitchFamily="34" charset="-122"/>
                </a:rPr>
                <a:t>分层训练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力学如力耕，勤惰尔自知</a:t>
              </a:r>
              <a:endParaRPr lang="zh-CN" altLang="en-US" sz="2200" kern="0" dirty="0">
                <a:latin typeface="微软雅黑" pitchFamily="34" charset="-122"/>
                <a:ea typeface="微软雅黑" pitchFamily="34" charset="-122"/>
              </a:endParaRPr>
            </a:p>
          </p:txBody>
        </p:sp>
      </p:grpSp>
      <p:sp>
        <p:nvSpPr>
          <p:cNvPr id="36" name="任意多边形 35"/>
          <p:cNvSpPr/>
          <p:nvPr/>
        </p:nvSpPr>
        <p:spPr>
          <a:xfrm>
            <a:off x="4540250" y="0"/>
            <a:ext cx="3111500" cy="1168400"/>
          </a:xfrm>
          <a:custGeom>
            <a:avLst/>
            <a:gdLst>
              <a:gd name="connsiteX0" fmla="*/ 0 w 3111500"/>
              <a:gd name="connsiteY0" fmla="*/ 0 h 1168400"/>
              <a:gd name="connsiteX1" fmla="*/ 3111500 w 3111500"/>
              <a:gd name="connsiteY1" fmla="*/ 0 h 1168400"/>
              <a:gd name="connsiteX2" fmla="*/ 3111500 w 3111500"/>
              <a:gd name="connsiteY2" fmla="*/ 495300 h 1168400"/>
              <a:gd name="connsiteX3" fmla="*/ 3111500 w 3111500"/>
              <a:gd name="connsiteY3" fmla="*/ 831850 h 1168400"/>
              <a:gd name="connsiteX4" fmla="*/ 1555750 w 3111500"/>
              <a:gd name="connsiteY4" fmla="*/ 1168400 h 1168400"/>
              <a:gd name="connsiteX5" fmla="*/ 0 w 3111500"/>
              <a:gd name="connsiteY5" fmla="*/ 831850 h 1168400"/>
              <a:gd name="connsiteX6" fmla="*/ 0 w 3111500"/>
              <a:gd name="connsiteY6" fmla="*/ 495300 h 116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00" h="1168400">
                <a:moveTo>
                  <a:pt x="0" y="0"/>
                </a:moveTo>
                <a:lnTo>
                  <a:pt x="3111500" y="0"/>
                </a:lnTo>
                <a:lnTo>
                  <a:pt x="3111500" y="495300"/>
                </a:lnTo>
                <a:lnTo>
                  <a:pt x="3111500" y="831850"/>
                </a:lnTo>
                <a:lnTo>
                  <a:pt x="1555750" y="1168400"/>
                </a:lnTo>
                <a:lnTo>
                  <a:pt x="0" y="831850"/>
                </a:lnTo>
                <a:lnTo>
                  <a:pt x="0" y="495300"/>
                </a:lnTo>
                <a:close/>
              </a:path>
            </a:pathLst>
          </a:custGeom>
          <a:solidFill>
            <a:srgbClr val="FC62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540250" y="89500"/>
            <a:ext cx="3111500" cy="850682"/>
          </a:xfrm>
          <a:prstGeom prst="rect">
            <a:avLst/>
          </a:prstGeom>
        </p:spPr>
        <p:txBody>
          <a:bodyPr wrap="square">
            <a:spAutoFit/>
          </a:bodyPr>
          <a:lstStyle/>
          <a:p>
            <a:pPr marL="0" marR="0" lvl="0" indent="0" algn="ctr" defTabSz="914400" eaLnBrk="1" fontAlgn="auto" latinLnBrk="0" hangingPunct="1">
              <a:lnSpc>
                <a:spcPct val="112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white"/>
                </a:solidFill>
                <a:effectLst/>
                <a:uLnTx/>
                <a:uFillTx/>
                <a:latin typeface="微软雅黑" pitchFamily="34" charset="-122"/>
                <a:ea typeface="微软雅黑" pitchFamily="34" charset="-122"/>
              </a:rPr>
              <a:t>栏目索引 </a:t>
            </a:r>
            <a:r>
              <a:rPr kumimoji="0" lang="en-US" altLang="zh-CN" sz="2800" b="1" i="0" u="none" strike="noStrike" kern="1200" cap="none" spc="0" normalizeH="0" baseline="0" noProof="0" dirty="0" smtClean="0">
                <a:ln>
                  <a:noFill/>
                </a:ln>
                <a:solidFill>
                  <a:prstClr val="white"/>
                </a:solidFill>
                <a:effectLst/>
                <a:uLnTx/>
                <a:uFillTx/>
                <a:latin typeface="微软雅黑" pitchFamily="34" charset="-122"/>
                <a:ea typeface="微软雅黑" pitchFamily="34" charset="-122"/>
              </a:rPr>
              <a:t> </a:t>
            </a:r>
          </a:p>
          <a:p>
            <a:pPr marL="0" marR="0" lvl="0" indent="0" algn="ctr" defTabSz="914400" eaLnBrk="1" fontAlgn="auto" latinLnBrk="0" hangingPunct="1">
              <a:lnSpc>
                <a:spcPct val="112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white"/>
                </a:solidFill>
                <a:effectLst/>
                <a:uLnTx/>
                <a:uFillTx/>
                <a:latin typeface="Calibri"/>
                <a:ea typeface="宋体" panose="02010600030101010101" pitchFamily="2" charset="-122"/>
              </a:rPr>
              <a:t>CONTENTS </a:t>
            </a:r>
            <a:r>
              <a:rPr kumimoji="0" lang="en-US" altLang="zh-CN" sz="1600" b="0" i="0" u="none" strike="noStrike" kern="1200" cap="none" spc="0" normalizeH="0" baseline="0" noProof="0" dirty="0" err="1" smtClean="0">
                <a:ln>
                  <a:noFill/>
                </a:ln>
                <a:solidFill>
                  <a:prstClr val="white"/>
                </a:solidFill>
                <a:effectLst/>
                <a:uLnTx/>
                <a:uFillTx/>
                <a:latin typeface="Calibri"/>
                <a:ea typeface="宋体" panose="02010600030101010101" pitchFamily="2" charset="-122"/>
              </a:rPr>
              <a:t>PAɡE</a:t>
            </a:r>
            <a:r>
              <a:rPr kumimoji="0" lang="en-US" altLang="zh-CN" sz="1600" b="0" i="0" u="none" strike="noStrike" kern="1200" cap="none" spc="0" normalizeH="0" baseline="0" noProof="0" dirty="0" smtClean="0">
                <a:ln>
                  <a:noFill/>
                </a:ln>
                <a:solidFill>
                  <a:prstClr val="white"/>
                </a:solidFill>
                <a:effectLst/>
                <a:uLnTx/>
                <a:uFillTx/>
                <a:latin typeface="Calibri"/>
                <a:ea typeface="宋体" panose="02010600030101010101" pitchFamily="2" charset="-122"/>
              </a:rPr>
              <a:t> </a:t>
            </a:r>
            <a:endParaRPr kumimoji="0" lang="zh-CN" altLang="en-US" sz="1800" b="0" i="0" u="none" strike="noStrike" kern="0" cap="none" spc="0" normalizeH="0" baseline="0" noProof="0" dirty="0" smtClean="0">
              <a:ln>
                <a:noFill/>
              </a:ln>
              <a:solidFill>
                <a:sysClr val="windowText" lastClr="000000"/>
              </a:solidFill>
              <a:effectLst/>
              <a:uLnTx/>
              <a:uFillTx/>
            </a:endParaRPr>
          </a:p>
        </p:txBody>
      </p:sp>
      <p:grpSp>
        <p:nvGrpSpPr>
          <p:cNvPr id="33" name="组合 32"/>
          <p:cNvGrpSpPr/>
          <p:nvPr/>
        </p:nvGrpSpPr>
        <p:grpSpPr>
          <a:xfrm>
            <a:off x="2710830" y="4765958"/>
            <a:ext cx="7238315" cy="523220"/>
            <a:chOff x="3764852" y="1734172"/>
            <a:chExt cx="7510492" cy="523220"/>
          </a:xfrm>
        </p:grpSpPr>
        <p:sp>
          <p:nvSpPr>
            <p:cNvPr id="34" name="矩形 33">
              <a:hlinkClick r:id="rId4" action="ppaction://hlinksldjump"/>
            </p:cNvPr>
            <p:cNvSpPr/>
            <p:nvPr/>
          </p:nvSpPr>
          <p:spPr>
            <a:xfrm>
              <a:off x="3779912" y="1753224"/>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CCE8CF"/>
                </a:solidFill>
                <a:effectLst/>
                <a:uLnTx/>
                <a:uFillTx/>
                <a:latin typeface="Calibri"/>
                <a:ea typeface="微软雅黑"/>
                <a:cs typeface="+mn-cs"/>
              </a:endParaRPr>
            </a:p>
          </p:txBody>
        </p:sp>
        <p:sp>
          <p:nvSpPr>
            <p:cNvPr id="39" name="矩形 38">
              <a:hlinkClick r:id="rId7" action="ppaction://hlinksldjump"/>
            </p:cNvPr>
            <p:cNvSpPr/>
            <p:nvPr/>
          </p:nvSpPr>
          <p:spPr>
            <a:xfrm>
              <a:off x="3764852" y="1743902"/>
              <a:ext cx="436499" cy="484462"/>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CCE8CF"/>
                  </a:solidFill>
                  <a:effectLst/>
                  <a:uLnTx/>
                  <a:uFillTx/>
                  <a:latin typeface="Broadway" pitchFamily="82" charset="0"/>
                  <a:ea typeface="微软雅黑"/>
                </a:rPr>
                <a:t>4</a:t>
              </a:r>
              <a:endParaRPr kumimoji="0" lang="zh-CN" altLang="en-US" sz="2800" b="0" i="0" u="none" strike="noStrike" kern="0" cap="none" spc="0" normalizeH="0" baseline="0" noProof="0" dirty="0">
                <a:ln>
                  <a:noFill/>
                </a:ln>
                <a:solidFill>
                  <a:sysClr val="window" lastClr="CCE8CF"/>
                </a:solidFill>
                <a:effectLst/>
                <a:uLnTx/>
                <a:uFillTx/>
                <a:latin typeface="Broadway" pitchFamily="82" charset="0"/>
                <a:ea typeface="微软雅黑"/>
              </a:endParaRPr>
            </a:p>
          </p:txBody>
        </p:sp>
        <p:sp>
          <p:nvSpPr>
            <p:cNvPr id="40" name="TextBox 37">
              <a:hlinkClick r:id="rId7"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lvl="0">
                <a:defRPr/>
              </a:pPr>
              <a:r>
                <a:rPr lang="zh-CN" altLang="en-US" sz="2800" b="1" kern="0" dirty="0" smtClean="0">
                  <a:solidFill>
                    <a:schemeClr val="tx1">
                      <a:lumMod val="65000"/>
                      <a:lumOff val="35000"/>
                    </a:schemeClr>
                  </a:solidFill>
                  <a:latin typeface="微软雅黑" pitchFamily="34" charset="-122"/>
                  <a:ea typeface="微软雅黑" pitchFamily="34" charset="-122"/>
                </a:rPr>
                <a:t>文本拓展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掬水月在手，弄花香满衣</a:t>
              </a:r>
              <a:endParaRPr lang="zh-CN" altLang="en-US" sz="2200" kern="0" dirty="0">
                <a:latin typeface="微软雅黑" pitchFamily="34" charset="-122"/>
                <a:ea typeface="微软雅黑" pitchFamily="34" charset="-122"/>
              </a:endParaRPr>
            </a:p>
          </p:txBody>
        </p:sp>
      </p:grpSp>
    </p:spTree>
    <p:extLst>
      <p:ext uri="{BB962C8B-B14F-4D97-AF65-F5344CB8AC3E}">
        <p14:creationId xmlns:p14="http://schemas.microsoft.com/office/powerpoint/2010/main" val="10044242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2780" y="549474"/>
            <a:ext cx="11381058" cy="5521512"/>
          </a:xfrm>
          <a:prstGeom prst="rect">
            <a:avLst/>
          </a:prstGeom>
          <a:noFill/>
        </p:spPr>
        <p:txBody>
          <a:bodyPr wrap="square" rtlCol="0">
            <a:spAutoFit/>
          </a:bodyPr>
          <a:lstStyle/>
          <a:p>
            <a:pPr algn="just">
              <a:lnSpc>
                <a:spcPct val="180000"/>
              </a:lnSpc>
              <a:spcAft>
                <a:spcPts val="0"/>
              </a:spcAft>
            </a:pPr>
            <a:r>
              <a:rPr lang="en-US" altLang="zh-CN" sz="2800" kern="100" dirty="0" smtClean="0">
                <a:solidFill>
                  <a:srgbClr val="404040"/>
                </a:solidFill>
                <a:latin typeface="Times New Roman"/>
                <a:ea typeface="微软雅黑"/>
                <a:cs typeface="Courier New"/>
              </a:rPr>
              <a:t>(25)</a:t>
            </a:r>
            <a:r>
              <a:rPr lang="zh-CN" altLang="zh-CN" sz="2800" kern="100" dirty="0" smtClean="0">
                <a:solidFill>
                  <a:srgbClr val="404040"/>
                </a:solidFill>
                <a:latin typeface="Times New Roman"/>
                <a:ea typeface="微软雅黑"/>
                <a:cs typeface="Times New Roman"/>
              </a:rPr>
              <a:t>暴</a:t>
            </a:r>
            <a:r>
              <a:rPr lang="zh-CN" altLang="zh-CN" sz="2800" kern="100" dirty="0" smtClean="0">
                <a:solidFill>
                  <a:srgbClr val="00B0F0"/>
                </a:solidFill>
                <a:latin typeface="Times New Roman"/>
                <a:ea typeface="微软雅黑"/>
                <a:cs typeface="Times New Roman"/>
              </a:rPr>
              <a:t>躁</a:t>
            </a:r>
            <a:r>
              <a:rPr lang="en-US" altLang="zh-CN" sz="2800" kern="100" dirty="0" smtClean="0">
                <a:solidFill>
                  <a:srgbClr val="404040"/>
                </a:solidFill>
                <a:latin typeface="Times New Roman"/>
                <a:ea typeface="微软雅黑"/>
                <a:cs typeface="Courier New"/>
              </a:rPr>
              <a:t>(</a:t>
            </a:r>
            <a:r>
              <a:rPr lang="zh-CN"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(26)</a:t>
            </a:r>
            <a:r>
              <a:rPr lang="zh-CN" altLang="zh-CN" sz="2800" kern="100" dirty="0" smtClean="0">
                <a:solidFill>
                  <a:srgbClr val="404040"/>
                </a:solidFill>
                <a:latin typeface="Times New Roman"/>
                <a:ea typeface="微软雅黑"/>
                <a:cs typeface="Times New Roman"/>
              </a:rPr>
              <a:t>惊</a:t>
            </a:r>
            <a:r>
              <a:rPr lang="zh-CN" altLang="zh-CN" sz="2800" kern="100" dirty="0" smtClean="0">
                <a:solidFill>
                  <a:srgbClr val="00B0F0"/>
                </a:solidFill>
                <a:latin typeface="Times New Roman"/>
                <a:ea typeface="微软雅黑"/>
                <a:cs typeface="Times New Roman"/>
              </a:rPr>
              <a:t>骇</a:t>
            </a:r>
            <a:r>
              <a:rPr lang="en-US" altLang="zh-CN" sz="2800" kern="100" dirty="0" smtClean="0">
                <a:solidFill>
                  <a:srgbClr val="404040"/>
                </a:solidFill>
                <a:latin typeface="Times New Roman"/>
                <a:ea typeface="微软雅黑"/>
                <a:cs typeface="Courier New"/>
              </a:rPr>
              <a:t>(</a:t>
            </a:r>
            <a:r>
              <a:rPr lang="zh-CN"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27)</a:t>
            </a:r>
            <a:r>
              <a:rPr lang="zh-CN" altLang="zh-CN" sz="2800" kern="100" dirty="0">
                <a:solidFill>
                  <a:srgbClr val="404040"/>
                </a:solidFill>
                <a:latin typeface="Times New Roman"/>
                <a:ea typeface="微软雅黑"/>
                <a:cs typeface="Times New Roman"/>
              </a:rPr>
              <a:t>竹</a:t>
            </a:r>
            <a:r>
              <a:rPr lang="zh-CN" altLang="zh-CN" sz="2800" kern="100" dirty="0">
                <a:solidFill>
                  <a:srgbClr val="00B0F0"/>
                </a:solidFill>
                <a:latin typeface="Times New Roman"/>
                <a:ea typeface="微软雅黑"/>
                <a:cs typeface="Times New Roman"/>
              </a:rPr>
              <a:t>篙</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p>
          <a:p>
            <a:pPr algn="just">
              <a:lnSpc>
                <a:spcPct val="180000"/>
              </a:lnSpc>
              <a:spcAft>
                <a:spcPts val="0"/>
              </a:spcAft>
            </a:pP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28)</a:t>
            </a:r>
            <a:r>
              <a:rPr lang="zh-CN" altLang="zh-CN" sz="2800" kern="100" dirty="0">
                <a:solidFill>
                  <a:srgbClr val="00B0F0"/>
                </a:solidFill>
                <a:latin typeface="Times New Roman"/>
                <a:ea typeface="微软雅黑"/>
                <a:cs typeface="Times New Roman"/>
              </a:rPr>
              <a:t>鲇</a:t>
            </a:r>
            <a:r>
              <a:rPr lang="zh-CN" altLang="zh-CN" sz="2800" kern="100" dirty="0">
                <a:solidFill>
                  <a:srgbClr val="404040"/>
                </a:solidFill>
                <a:latin typeface="Times New Roman"/>
                <a:ea typeface="微软雅黑"/>
                <a:cs typeface="Times New Roman"/>
              </a:rPr>
              <a:t>鱼</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29)</a:t>
            </a:r>
            <a:r>
              <a:rPr lang="zh-CN" altLang="zh-CN" sz="2800" kern="100" dirty="0">
                <a:solidFill>
                  <a:srgbClr val="00B0F0"/>
                </a:solidFill>
                <a:latin typeface="Times New Roman"/>
                <a:ea typeface="微软雅黑"/>
                <a:cs typeface="Times New Roman"/>
              </a:rPr>
              <a:t>涨</a:t>
            </a:r>
            <a:r>
              <a:rPr lang="zh-CN" altLang="zh-CN" sz="2800" kern="100" dirty="0">
                <a:solidFill>
                  <a:srgbClr val="404040"/>
                </a:solidFill>
                <a:latin typeface="Times New Roman"/>
                <a:ea typeface="微软雅黑"/>
                <a:cs typeface="Times New Roman"/>
              </a:rPr>
              <a:t>水</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30)</a:t>
            </a:r>
            <a:r>
              <a:rPr lang="zh-CN" altLang="zh-CN" sz="2800" kern="100" dirty="0">
                <a:solidFill>
                  <a:srgbClr val="00B0F0"/>
                </a:solidFill>
                <a:latin typeface="Times New Roman"/>
                <a:ea typeface="微软雅黑"/>
                <a:cs typeface="Times New Roman"/>
              </a:rPr>
              <a:t>杵</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2800" kern="100" dirty="0">
              <a:latin typeface="宋体"/>
              <a:cs typeface="Courier New"/>
            </a:endParaRPr>
          </a:p>
          <a:p>
            <a:pPr algn="just">
              <a:lnSpc>
                <a:spcPct val="180000"/>
              </a:lnSpc>
              <a:spcAft>
                <a:spcPts val="0"/>
              </a:spcAft>
            </a:pPr>
            <a:r>
              <a:rPr lang="en-US" altLang="zh-CN" sz="2800" kern="100" dirty="0">
                <a:solidFill>
                  <a:srgbClr val="404040"/>
                </a:solidFill>
                <a:latin typeface="Times New Roman"/>
                <a:ea typeface="微软雅黑"/>
                <a:cs typeface="Courier New"/>
              </a:rPr>
              <a:t>(31)</a:t>
            </a:r>
            <a:r>
              <a:rPr lang="zh-CN" altLang="zh-CN" sz="2800" kern="100" dirty="0">
                <a:solidFill>
                  <a:srgbClr val="00B0F0"/>
                </a:solidFill>
                <a:latin typeface="Times New Roman"/>
                <a:ea typeface="微软雅黑"/>
                <a:cs typeface="Times New Roman"/>
              </a:rPr>
              <a:t>捶</a:t>
            </a:r>
            <a:r>
              <a:rPr lang="zh-CN" altLang="zh-CN" sz="2800" kern="100" dirty="0">
                <a:solidFill>
                  <a:srgbClr val="404040"/>
                </a:solidFill>
                <a:latin typeface="Times New Roman"/>
                <a:ea typeface="微软雅黑"/>
                <a:cs typeface="Times New Roman"/>
              </a:rPr>
              <a:t>打</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32)</a:t>
            </a:r>
            <a:r>
              <a:rPr lang="zh-CN" altLang="zh-CN" sz="2800" kern="100" dirty="0">
                <a:solidFill>
                  <a:srgbClr val="00B0F0"/>
                </a:solidFill>
                <a:latin typeface="Times New Roman"/>
                <a:ea typeface="微软雅黑"/>
                <a:cs typeface="Times New Roman"/>
              </a:rPr>
              <a:t>訇</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33)</a:t>
            </a:r>
            <a:r>
              <a:rPr lang="zh-CN" altLang="zh-CN" sz="2800" kern="100" dirty="0">
                <a:solidFill>
                  <a:srgbClr val="00B0F0"/>
                </a:solidFill>
                <a:latin typeface="Times New Roman"/>
                <a:ea typeface="微软雅黑"/>
                <a:cs typeface="Times New Roman"/>
              </a:rPr>
              <a:t>泅</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p>
          <a:p>
            <a:pPr algn="just">
              <a:lnSpc>
                <a:spcPct val="180000"/>
              </a:lnSpc>
              <a:spcAft>
                <a:spcPts val="0"/>
              </a:spcAft>
            </a:pP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34)</a:t>
            </a:r>
            <a:r>
              <a:rPr lang="zh-CN" altLang="zh-CN" sz="2800" kern="100" dirty="0">
                <a:solidFill>
                  <a:srgbClr val="00B0F0"/>
                </a:solidFill>
                <a:latin typeface="Times New Roman"/>
                <a:ea typeface="微软雅黑"/>
                <a:cs typeface="Times New Roman"/>
              </a:rPr>
              <a:t>骰</a:t>
            </a:r>
            <a:r>
              <a:rPr lang="zh-CN" altLang="zh-CN" sz="2800" kern="100" dirty="0">
                <a:solidFill>
                  <a:srgbClr val="404040"/>
                </a:solidFill>
                <a:latin typeface="Times New Roman"/>
                <a:ea typeface="微软雅黑"/>
                <a:cs typeface="Times New Roman"/>
              </a:rPr>
              <a:t>子</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35)</a:t>
            </a:r>
            <a:r>
              <a:rPr lang="zh-CN" altLang="zh-CN" sz="2800" kern="100" dirty="0">
                <a:solidFill>
                  <a:srgbClr val="00B0F0"/>
                </a:solidFill>
                <a:latin typeface="Times New Roman"/>
                <a:ea typeface="微软雅黑"/>
                <a:cs typeface="Times New Roman"/>
              </a:rPr>
              <a:t>攫</a:t>
            </a:r>
            <a:r>
              <a:rPr lang="zh-CN" altLang="zh-CN" sz="2800" kern="100" dirty="0">
                <a:solidFill>
                  <a:srgbClr val="404040"/>
                </a:solidFill>
                <a:latin typeface="Times New Roman"/>
                <a:ea typeface="微软雅黑"/>
                <a:cs typeface="Times New Roman"/>
              </a:rPr>
              <a:t>住</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36)</a:t>
            </a:r>
            <a:r>
              <a:rPr lang="zh-CN" altLang="zh-CN" sz="2800" kern="100" dirty="0">
                <a:solidFill>
                  <a:srgbClr val="00B0F0"/>
                </a:solidFill>
                <a:latin typeface="Times New Roman"/>
                <a:ea typeface="微软雅黑"/>
                <a:cs typeface="Times New Roman"/>
              </a:rPr>
              <a:t>枇杷</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2800" kern="100" dirty="0">
              <a:latin typeface="宋体"/>
              <a:cs typeface="Courier New"/>
            </a:endParaRPr>
          </a:p>
          <a:p>
            <a:pPr algn="just">
              <a:lnSpc>
                <a:spcPct val="180000"/>
              </a:lnSpc>
              <a:spcAft>
                <a:spcPts val="0"/>
              </a:spcAft>
            </a:pPr>
            <a:r>
              <a:rPr lang="en-US" altLang="zh-CN" sz="2800" kern="100" dirty="0">
                <a:solidFill>
                  <a:srgbClr val="404040"/>
                </a:solidFill>
                <a:latin typeface="Times New Roman"/>
                <a:ea typeface="微软雅黑"/>
                <a:cs typeface="Courier New"/>
              </a:rPr>
              <a:t>(37)</a:t>
            </a:r>
            <a:r>
              <a:rPr lang="zh-CN" altLang="zh-CN" sz="2800" kern="100" dirty="0">
                <a:solidFill>
                  <a:srgbClr val="404040"/>
                </a:solidFill>
                <a:latin typeface="Times New Roman"/>
                <a:ea typeface="微软雅黑"/>
                <a:cs typeface="Times New Roman"/>
              </a:rPr>
              <a:t>水</a:t>
            </a:r>
            <a:r>
              <a:rPr lang="zh-CN" altLang="zh-CN" sz="2800" kern="100" dirty="0">
                <a:solidFill>
                  <a:srgbClr val="00B0F0"/>
                </a:solidFill>
                <a:latin typeface="Times New Roman"/>
                <a:ea typeface="微软雅黑"/>
                <a:cs typeface="Times New Roman"/>
              </a:rPr>
              <a:t>碓</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38)</a:t>
            </a:r>
            <a:r>
              <a:rPr lang="zh-CN" altLang="zh-CN" sz="2800" kern="100" dirty="0">
                <a:solidFill>
                  <a:srgbClr val="404040"/>
                </a:solidFill>
                <a:latin typeface="Times New Roman"/>
                <a:ea typeface="微软雅黑"/>
                <a:cs typeface="Times New Roman"/>
              </a:rPr>
              <a:t>竹</a:t>
            </a:r>
            <a:r>
              <a:rPr lang="zh-CN" altLang="zh-CN" sz="2800" kern="100" dirty="0">
                <a:solidFill>
                  <a:srgbClr val="00B0F0"/>
                </a:solidFill>
                <a:latin typeface="Times New Roman"/>
                <a:ea typeface="微软雅黑"/>
                <a:cs typeface="Times New Roman"/>
              </a:rPr>
              <a:t>篠</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39)</a:t>
            </a:r>
            <a:r>
              <a:rPr lang="zh-CN" altLang="zh-CN" sz="2800" kern="100" dirty="0">
                <a:solidFill>
                  <a:srgbClr val="404040"/>
                </a:solidFill>
                <a:latin typeface="Times New Roman"/>
                <a:ea typeface="微软雅黑"/>
                <a:cs typeface="Times New Roman"/>
              </a:rPr>
              <a:t>细</a:t>
            </a:r>
            <a:r>
              <a:rPr lang="zh-CN" altLang="zh-CN" sz="2800" kern="100" dirty="0">
                <a:solidFill>
                  <a:srgbClr val="00B0F0"/>
                </a:solidFill>
                <a:latin typeface="Times New Roman"/>
                <a:ea typeface="微软雅黑"/>
                <a:cs typeface="Times New Roman"/>
              </a:rPr>
              <a:t>篾</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p>
          <a:p>
            <a:pPr algn="just">
              <a:lnSpc>
                <a:spcPct val="180000"/>
              </a:lnSpc>
              <a:spcAft>
                <a:spcPts val="0"/>
              </a:spcAft>
            </a:pP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40)</a:t>
            </a:r>
            <a:r>
              <a:rPr lang="zh-CN" altLang="zh-CN" sz="2800" kern="100" dirty="0">
                <a:solidFill>
                  <a:srgbClr val="404040"/>
                </a:solidFill>
                <a:latin typeface="Times New Roman"/>
                <a:ea typeface="微软雅黑"/>
                <a:cs typeface="Times New Roman"/>
              </a:rPr>
              <a:t>缝</a:t>
            </a:r>
            <a:r>
              <a:rPr lang="zh-CN" altLang="zh-CN" sz="2800" kern="100" dirty="0">
                <a:solidFill>
                  <a:srgbClr val="00B0F0"/>
                </a:solidFill>
                <a:latin typeface="Times New Roman"/>
                <a:ea typeface="微软雅黑"/>
                <a:cs typeface="Times New Roman"/>
              </a:rPr>
              <a:t>罅</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41)</a:t>
            </a:r>
            <a:r>
              <a:rPr lang="zh-CN" altLang="zh-CN" sz="2800" kern="100" dirty="0">
                <a:solidFill>
                  <a:srgbClr val="00B0F0"/>
                </a:solidFill>
                <a:latin typeface="Times New Roman"/>
                <a:ea typeface="微软雅黑"/>
                <a:cs typeface="Times New Roman"/>
              </a:rPr>
              <a:t>拮</a:t>
            </a:r>
            <a:r>
              <a:rPr lang="zh-CN" altLang="zh-CN" sz="2800" kern="100" dirty="0">
                <a:solidFill>
                  <a:srgbClr val="404040"/>
                </a:solidFill>
                <a:latin typeface="Times New Roman"/>
                <a:ea typeface="微软雅黑"/>
                <a:cs typeface="Times New Roman"/>
              </a:rPr>
              <a:t>据</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42)</a:t>
            </a:r>
            <a:r>
              <a:rPr lang="zh-CN" altLang="zh-CN" sz="2800" kern="100" dirty="0">
                <a:solidFill>
                  <a:srgbClr val="404040"/>
                </a:solidFill>
                <a:latin typeface="Times New Roman"/>
                <a:ea typeface="微软雅黑"/>
                <a:cs typeface="Times New Roman"/>
              </a:rPr>
              <a:t>粗</a:t>
            </a:r>
            <a:r>
              <a:rPr lang="zh-CN" altLang="zh-CN" sz="2800" kern="100" dirty="0">
                <a:solidFill>
                  <a:srgbClr val="00B0F0"/>
                </a:solidFill>
                <a:latin typeface="Times New Roman"/>
                <a:ea typeface="微软雅黑"/>
                <a:cs typeface="Times New Roman"/>
              </a:rPr>
              <a:t>粝</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2800" kern="100" dirty="0">
              <a:latin typeface="宋体"/>
              <a:cs typeface="Courier New"/>
            </a:endParaRPr>
          </a:p>
          <a:p>
            <a:pPr algn="just">
              <a:lnSpc>
                <a:spcPct val="180000"/>
              </a:lnSpc>
              <a:spcAft>
                <a:spcPts val="0"/>
              </a:spcAft>
            </a:pPr>
            <a:r>
              <a:rPr lang="en-US" altLang="zh-CN" sz="2800" kern="100" dirty="0">
                <a:solidFill>
                  <a:srgbClr val="404040"/>
                </a:solidFill>
                <a:latin typeface="Times New Roman"/>
                <a:ea typeface="微软雅黑"/>
                <a:cs typeface="Courier New"/>
              </a:rPr>
              <a:t>(43)</a:t>
            </a:r>
            <a:r>
              <a:rPr lang="zh-CN" altLang="zh-CN" sz="2800" kern="100" dirty="0">
                <a:solidFill>
                  <a:srgbClr val="00B0F0"/>
                </a:solidFill>
                <a:latin typeface="Times New Roman"/>
                <a:ea typeface="微软雅黑"/>
                <a:cs typeface="Times New Roman"/>
              </a:rPr>
              <a:t>擘</a:t>
            </a:r>
            <a:r>
              <a:rPr lang="zh-CN" altLang="zh-CN" sz="2800" kern="100" dirty="0">
                <a:solidFill>
                  <a:srgbClr val="404040"/>
                </a:solidFill>
                <a:latin typeface="Times New Roman"/>
                <a:ea typeface="微软雅黑"/>
                <a:cs typeface="Times New Roman"/>
              </a:rPr>
              <a:t>画</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44)</a:t>
            </a:r>
            <a:r>
              <a:rPr lang="zh-CN" altLang="zh-CN" sz="2800" kern="100" dirty="0">
                <a:solidFill>
                  <a:srgbClr val="404040"/>
                </a:solidFill>
                <a:latin typeface="Times New Roman"/>
                <a:ea typeface="微软雅黑"/>
                <a:cs typeface="Times New Roman"/>
              </a:rPr>
              <a:t>漫无涯</a:t>
            </a:r>
            <a:r>
              <a:rPr lang="zh-CN" altLang="zh-CN" sz="2800" kern="100" dirty="0">
                <a:solidFill>
                  <a:srgbClr val="00B0F0"/>
                </a:solidFill>
                <a:latin typeface="Times New Roman"/>
                <a:ea typeface="微软雅黑"/>
                <a:cs typeface="Times New Roman"/>
              </a:rPr>
              <a:t>涘</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45)</a:t>
            </a:r>
            <a:r>
              <a:rPr lang="zh-CN" altLang="zh-CN" sz="2800" kern="100" dirty="0">
                <a:solidFill>
                  <a:srgbClr val="404040"/>
                </a:solidFill>
                <a:latin typeface="Times New Roman"/>
                <a:ea typeface="微软雅黑"/>
                <a:cs typeface="Times New Roman"/>
              </a:rPr>
              <a:t>信</a:t>
            </a:r>
            <a:r>
              <a:rPr lang="zh-CN" altLang="zh-CN" sz="2800" kern="100" dirty="0">
                <a:solidFill>
                  <a:srgbClr val="00B0F0"/>
                </a:solidFill>
                <a:latin typeface="Times New Roman"/>
                <a:ea typeface="微软雅黑"/>
                <a:cs typeface="Times New Roman"/>
              </a:rPr>
              <a:t>札</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endParaRPr lang="zh-CN" altLang="zh-CN" sz="2800" kern="100" dirty="0">
              <a:latin typeface="宋体"/>
              <a:cs typeface="Courier New"/>
            </a:endParaRPr>
          </a:p>
        </p:txBody>
      </p:sp>
      <p:sp>
        <p:nvSpPr>
          <p:cNvPr id="3" name="TextBox 2"/>
          <p:cNvSpPr txBox="1"/>
          <p:nvPr/>
        </p:nvSpPr>
        <p:spPr>
          <a:xfrm>
            <a:off x="1993636" y="549474"/>
            <a:ext cx="789202"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zào</a:t>
            </a:r>
            <a:endParaRPr lang="zh-CN" altLang="zh-CN" sz="1050" kern="100" dirty="0">
              <a:effectLst/>
              <a:latin typeface="宋体"/>
              <a:cs typeface="Courier New"/>
            </a:endParaRPr>
          </a:p>
        </p:txBody>
      </p:sp>
      <p:sp>
        <p:nvSpPr>
          <p:cNvPr id="5" name="TextBox 4"/>
          <p:cNvSpPr txBox="1"/>
          <p:nvPr/>
        </p:nvSpPr>
        <p:spPr>
          <a:xfrm>
            <a:off x="5616277" y="586757"/>
            <a:ext cx="1271017"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hài</a:t>
            </a:r>
            <a:endParaRPr lang="zh-CN" altLang="zh-CN" sz="1050" kern="100" dirty="0">
              <a:effectLst/>
              <a:latin typeface="宋体"/>
              <a:cs typeface="Courier New"/>
            </a:endParaRPr>
          </a:p>
        </p:txBody>
      </p:sp>
      <p:sp>
        <p:nvSpPr>
          <p:cNvPr id="6" name="TextBox 5"/>
          <p:cNvSpPr txBox="1"/>
          <p:nvPr/>
        </p:nvSpPr>
        <p:spPr>
          <a:xfrm>
            <a:off x="9226275" y="549474"/>
            <a:ext cx="954934"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ɡāo</a:t>
            </a:r>
            <a:endParaRPr lang="zh-CN" altLang="zh-CN" sz="1050" kern="100" dirty="0">
              <a:effectLst/>
              <a:latin typeface="宋体"/>
              <a:cs typeface="Courier New"/>
            </a:endParaRPr>
          </a:p>
        </p:txBody>
      </p:sp>
      <p:sp>
        <p:nvSpPr>
          <p:cNvPr id="7" name="TextBox 6"/>
          <p:cNvSpPr txBox="1"/>
          <p:nvPr/>
        </p:nvSpPr>
        <p:spPr>
          <a:xfrm>
            <a:off x="1868416" y="1291304"/>
            <a:ext cx="868122"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nián</a:t>
            </a:r>
            <a:endParaRPr lang="zh-CN" altLang="zh-CN" sz="1050" kern="100" dirty="0">
              <a:effectLst/>
              <a:latin typeface="宋体"/>
              <a:cs typeface="Courier New"/>
            </a:endParaRPr>
          </a:p>
        </p:txBody>
      </p:sp>
      <p:sp>
        <p:nvSpPr>
          <p:cNvPr id="8" name="TextBox 7"/>
          <p:cNvSpPr txBox="1"/>
          <p:nvPr/>
        </p:nvSpPr>
        <p:spPr>
          <a:xfrm>
            <a:off x="5591150" y="1314454"/>
            <a:ext cx="1271017"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zhǎnɡ</a:t>
            </a:r>
            <a:endParaRPr lang="zh-CN" altLang="zh-CN" sz="1050" kern="100" dirty="0">
              <a:effectLst/>
              <a:latin typeface="宋体"/>
              <a:cs typeface="Courier New"/>
            </a:endParaRPr>
          </a:p>
        </p:txBody>
      </p:sp>
      <p:sp>
        <p:nvSpPr>
          <p:cNvPr id="9" name="TextBox 8"/>
          <p:cNvSpPr txBox="1"/>
          <p:nvPr/>
        </p:nvSpPr>
        <p:spPr>
          <a:xfrm>
            <a:off x="8894829" y="1328587"/>
            <a:ext cx="789202"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chǔ</a:t>
            </a:r>
            <a:endParaRPr lang="zh-CN" altLang="zh-CN" sz="1050" kern="100" dirty="0">
              <a:effectLst/>
              <a:latin typeface="宋体"/>
              <a:cs typeface="Courier New"/>
            </a:endParaRPr>
          </a:p>
        </p:txBody>
      </p:sp>
      <p:sp>
        <p:nvSpPr>
          <p:cNvPr id="10" name="TextBox 9"/>
          <p:cNvSpPr txBox="1"/>
          <p:nvPr/>
        </p:nvSpPr>
        <p:spPr>
          <a:xfrm>
            <a:off x="1892453" y="2110500"/>
            <a:ext cx="1271017"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chuí</a:t>
            </a:r>
            <a:endParaRPr lang="zh-CN" altLang="zh-CN" sz="1050" kern="100" dirty="0">
              <a:effectLst/>
              <a:latin typeface="宋体"/>
              <a:cs typeface="Courier New"/>
            </a:endParaRPr>
          </a:p>
        </p:txBody>
      </p:sp>
      <p:sp>
        <p:nvSpPr>
          <p:cNvPr id="12" name="TextBox 11"/>
          <p:cNvSpPr txBox="1"/>
          <p:nvPr/>
        </p:nvSpPr>
        <p:spPr>
          <a:xfrm>
            <a:off x="5147527" y="2084792"/>
            <a:ext cx="1271017"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hōnɡ</a:t>
            </a:r>
            <a:endParaRPr lang="zh-CN" altLang="zh-CN" sz="1050" kern="100" dirty="0">
              <a:effectLst/>
              <a:latin typeface="宋体"/>
              <a:cs typeface="Courier New"/>
            </a:endParaRPr>
          </a:p>
        </p:txBody>
      </p:sp>
      <p:sp>
        <p:nvSpPr>
          <p:cNvPr id="13" name="TextBox 12"/>
          <p:cNvSpPr txBox="1"/>
          <p:nvPr/>
        </p:nvSpPr>
        <p:spPr>
          <a:xfrm>
            <a:off x="8903518" y="2048667"/>
            <a:ext cx="868122"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qiú</a:t>
            </a:r>
            <a:endParaRPr lang="zh-CN" altLang="zh-CN" sz="1050" kern="100" dirty="0">
              <a:effectLst/>
              <a:latin typeface="宋体"/>
              <a:cs typeface="Courier New"/>
            </a:endParaRPr>
          </a:p>
        </p:txBody>
      </p:sp>
      <p:sp>
        <p:nvSpPr>
          <p:cNvPr id="14" name="TextBox 13"/>
          <p:cNvSpPr txBox="1"/>
          <p:nvPr/>
        </p:nvSpPr>
        <p:spPr>
          <a:xfrm>
            <a:off x="1930317" y="2863905"/>
            <a:ext cx="789202"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tóu</a:t>
            </a:r>
            <a:endParaRPr lang="zh-CN" altLang="zh-CN" sz="1050" kern="100" dirty="0">
              <a:effectLst/>
              <a:latin typeface="宋体"/>
              <a:cs typeface="Courier New"/>
            </a:endParaRPr>
          </a:p>
        </p:txBody>
      </p:sp>
      <p:sp>
        <p:nvSpPr>
          <p:cNvPr id="15" name="TextBox 14"/>
          <p:cNvSpPr txBox="1"/>
          <p:nvPr/>
        </p:nvSpPr>
        <p:spPr>
          <a:xfrm>
            <a:off x="5605349" y="2826622"/>
            <a:ext cx="717456"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jué</a:t>
            </a:r>
            <a:endParaRPr lang="zh-CN" altLang="zh-CN" sz="1050" kern="100" dirty="0">
              <a:effectLst/>
              <a:latin typeface="宋体"/>
              <a:cs typeface="Courier New"/>
            </a:endParaRPr>
          </a:p>
        </p:txBody>
      </p:sp>
      <p:sp>
        <p:nvSpPr>
          <p:cNvPr id="16" name="TextBox 15"/>
          <p:cNvSpPr txBox="1"/>
          <p:nvPr/>
        </p:nvSpPr>
        <p:spPr>
          <a:xfrm>
            <a:off x="9140218" y="2852330"/>
            <a:ext cx="1050427"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pí</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pá</a:t>
            </a:r>
            <a:endParaRPr lang="zh-CN" altLang="zh-CN" sz="1050" kern="100" dirty="0">
              <a:effectLst/>
              <a:latin typeface="宋体"/>
              <a:cs typeface="Courier New"/>
            </a:endParaRPr>
          </a:p>
        </p:txBody>
      </p:sp>
      <p:sp>
        <p:nvSpPr>
          <p:cNvPr id="17" name="TextBox 16"/>
          <p:cNvSpPr txBox="1"/>
          <p:nvPr/>
        </p:nvSpPr>
        <p:spPr>
          <a:xfrm>
            <a:off x="1993636" y="3644418"/>
            <a:ext cx="789202"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duì</a:t>
            </a:r>
            <a:endParaRPr lang="zh-CN" altLang="zh-CN" sz="1050" kern="100" dirty="0">
              <a:effectLst/>
              <a:latin typeface="宋体"/>
              <a:cs typeface="Courier New"/>
            </a:endParaRPr>
          </a:p>
        </p:txBody>
      </p:sp>
      <p:sp>
        <p:nvSpPr>
          <p:cNvPr id="18" name="TextBox 17"/>
          <p:cNvSpPr txBox="1"/>
          <p:nvPr/>
        </p:nvSpPr>
        <p:spPr>
          <a:xfrm>
            <a:off x="5533275" y="3630285"/>
            <a:ext cx="954934"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xiǎo</a:t>
            </a:r>
            <a:endParaRPr lang="zh-CN" altLang="zh-CN" sz="1050" kern="100" dirty="0">
              <a:effectLst/>
              <a:latin typeface="宋体"/>
              <a:cs typeface="Courier New"/>
            </a:endParaRPr>
          </a:p>
        </p:txBody>
      </p:sp>
      <p:sp>
        <p:nvSpPr>
          <p:cNvPr id="19" name="TextBox 18"/>
          <p:cNvSpPr txBox="1"/>
          <p:nvPr/>
        </p:nvSpPr>
        <p:spPr>
          <a:xfrm>
            <a:off x="9199099" y="3621268"/>
            <a:ext cx="868122"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miè</a:t>
            </a:r>
            <a:endParaRPr lang="zh-CN" altLang="zh-CN" sz="1050" kern="100" dirty="0">
              <a:effectLst/>
              <a:latin typeface="宋体"/>
              <a:cs typeface="Courier New"/>
            </a:endParaRPr>
          </a:p>
        </p:txBody>
      </p:sp>
      <p:sp>
        <p:nvSpPr>
          <p:cNvPr id="20" name="TextBox 19"/>
          <p:cNvSpPr txBox="1"/>
          <p:nvPr/>
        </p:nvSpPr>
        <p:spPr>
          <a:xfrm>
            <a:off x="1937866" y="4436506"/>
            <a:ext cx="868122"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xià</a:t>
            </a:r>
            <a:endParaRPr lang="zh-CN" altLang="zh-CN" sz="1050" kern="100" dirty="0">
              <a:effectLst/>
              <a:latin typeface="宋体"/>
              <a:cs typeface="Courier New"/>
            </a:endParaRPr>
          </a:p>
        </p:txBody>
      </p:sp>
      <p:sp>
        <p:nvSpPr>
          <p:cNvPr id="21" name="TextBox 20"/>
          <p:cNvSpPr txBox="1"/>
          <p:nvPr/>
        </p:nvSpPr>
        <p:spPr>
          <a:xfrm>
            <a:off x="5666044" y="4430087"/>
            <a:ext cx="789202" cy="655891"/>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jié</a:t>
            </a:r>
            <a:endParaRPr lang="zh-CN" altLang="zh-CN" sz="1050" kern="100" dirty="0">
              <a:effectLst/>
              <a:latin typeface="宋体"/>
              <a:cs typeface="Courier New"/>
            </a:endParaRPr>
          </a:p>
        </p:txBody>
      </p:sp>
      <p:sp>
        <p:nvSpPr>
          <p:cNvPr id="22" name="TextBox 21"/>
          <p:cNvSpPr txBox="1"/>
          <p:nvPr/>
        </p:nvSpPr>
        <p:spPr>
          <a:xfrm>
            <a:off x="9407574" y="4436506"/>
            <a:ext cx="490032"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lì</a:t>
            </a:r>
            <a:endParaRPr lang="zh-CN" altLang="zh-CN" sz="1050" kern="100" dirty="0">
              <a:effectLst/>
              <a:latin typeface="宋体"/>
              <a:cs typeface="Courier New"/>
            </a:endParaRPr>
          </a:p>
        </p:txBody>
      </p:sp>
      <p:sp>
        <p:nvSpPr>
          <p:cNvPr id="23" name="TextBox 22"/>
          <p:cNvSpPr txBox="1"/>
          <p:nvPr/>
        </p:nvSpPr>
        <p:spPr>
          <a:xfrm>
            <a:off x="1941892" y="5156586"/>
            <a:ext cx="717456"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bò</a:t>
            </a:r>
            <a:endParaRPr lang="zh-CN" altLang="zh-CN" sz="1050" kern="100" dirty="0">
              <a:effectLst/>
              <a:latin typeface="宋体"/>
              <a:cs typeface="Courier New"/>
            </a:endParaRPr>
          </a:p>
        </p:txBody>
      </p:sp>
      <p:sp>
        <p:nvSpPr>
          <p:cNvPr id="24" name="TextBox 23"/>
          <p:cNvSpPr txBox="1"/>
          <p:nvPr/>
        </p:nvSpPr>
        <p:spPr>
          <a:xfrm>
            <a:off x="6455246" y="5156586"/>
            <a:ext cx="1271017" cy="721480"/>
          </a:xfrm>
          <a:prstGeom prst="rect">
            <a:avLst/>
          </a:prstGeom>
          <a:noFill/>
        </p:spPr>
        <p:txBody>
          <a:bodyPr wrap="square" rtlCol="0">
            <a:spAutoFit/>
          </a:bodyPr>
          <a:lstStyle/>
          <a:p>
            <a:pPr algn="just">
              <a:lnSpc>
                <a:spcPct val="170000"/>
              </a:lnSpc>
              <a:spcAft>
                <a:spcPts val="0"/>
              </a:spcAft>
            </a:pPr>
            <a:r>
              <a:rPr lang="en-US" altLang="zh-CN" sz="2800" kern="100" dirty="0" err="1" smtClean="0">
                <a:solidFill>
                  <a:srgbClr val="E36C0A"/>
                </a:solidFill>
                <a:latin typeface="Times New Roman"/>
                <a:ea typeface="微软雅黑"/>
              </a:rPr>
              <a:t>sì</a:t>
            </a:r>
            <a:endParaRPr lang="zh-CN" altLang="zh-CN" sz="1050" kern="100" dirty="0">
              <a:effectLst/>
              <a:latin typeface="宋体"/>
              <a:cs typeface="Courier New"/>
            </a:endParaRPr>
          </a:p>
        </p:txBody>
      </p:sp>
      <p:sp>
        <p:nvSpPr>
          <p:cNvPr id="25" name="TextBox 24"/>
          <p:cNvSpPr txBox="1"/>
          <p:nvPr/>
        </p:nvSpPr>
        <p:spPr>
          <a:xfrm>
            <a:off x="9266444" y="5156586"/>
            <a:ext cx="789202"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zhá</a:t>
            </a:r>
            <a:endParaRPr lang="zh-CN" altLang="zh-CN" sz="1050" kern="100" dirty="0">
              <a:effectLst/>
              <a:latin typeface="宋体"/>
              <a:cs typeface="Courier New"/>
            </a:endParaRPr>
          </a:p>
        </p:txBody>
      </p:sp>
    </p:spTree>
    <p:extLst>
      <p:ext uri="{BB962C8B-B14F-4D97-AF65-F5344CB8AC3E}">
        <p14:creationId xmlns:p14="http://schemas.microsoft.com/office/powerpoint/2010/main" val="302447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linds(horizontal)">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blinds(horizontal)">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blinds(horizontal)">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blinds(horizontal)">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blinds(horizontal)">
                                      <p:cBhvr>
                                        <p:cTn id="72" dur="500"/>
                                        <p:tgtEl>
                                          <p:spTgt spid="18"/>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blinds(horizontal)">
                                      <p:cBhvr>
                                        <p:cTn id="77" dur="500"/>
                                        <p:tgtEl>
                                          <p:spTgt spid="19"/>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blinds(horizontal)">
                                      <p:cBhvr>
                                        <p:cTn id="82" dur="500"/>
                                        <p:tgtEl>
                                          <p:spTgt spid="20"/>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blinds(horizontal)">
                                      <p:cBhvr>
                                        <p:cTn id="87" dur="500"/>
                                        <p:tgtEl>
                                          <p:spTgt spid="21"/>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blinds(horizontal)">
                                      <p:cBhvr>
                                        <p:cTn id="92" dur="500"/>
                                        <p:tgtEl>
                                          <p:spTgt spid="22"/>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blinds(horizontal)">
                                      <p:cBhvr>
                                        <p:cTn id="97" dur="500"/>
                                        <p:tgtEl>
                                          <p:spTgt spid="23"/>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blinds(horizontal)">
                                      <p:cBhvr>
                                        <p:cTn id="102" dur="500"/>
                                        <p:tgtEl>
                                          <p:spTgt spid="24"/>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25"/>
                                        </p:tgtEl>
                                        <p:attrNameLst>
                                          <p:attrName>style.visibility</p:attrName>
                                        </p:attrNameLst>
                                      </p:cBhvr>
                                      <p:to>
                                        <p:strVal val="visible"/>
                                      </p:to>
                                    </p:set>
                                    <p:animEffect transition="in" filter="blinds(horizontal)">
                                      <p:cBhvr>
                                        <p:cTn id="10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P spid="9" grpId="0"/>
      <p:bldP spid="10"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496683"/>
            <a:ext cx="11609818"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辨形组词</a:t>
            </a:r>
            <a:endParaRPr lang="zh-CN" altLang="zh-CN" sz="1050" kern="100" dirty="0">
              <a:effectLst/>
              <a:latin typeface="宋体"/>
              <a:cs typeface="Courier New"/>
            </a:endParaRPr>
          </a:p>
        </p:txBody>
      </p:sp>
      <p:sp>
        <p:nvSpPr>
          <p:cNvPr id="16" name="TextBox 15"/>
          <p:cNvSpPr txBox="1"/>
          <p:nvPr/>
        </p:nvSpPr>
        <p:spPr>
          <a:xfrm>
            <a:off x="390044" y="1925795"/>
            <a:ext cx="88557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(1)</a:t>
            </a:r>
            <a:endParaRPr lang="zh-CN" altLang="zh-CN" sz="1050" kern="100" dirty="0">
              <a:effectLst/>
              <a:latin typeface="宋体"/>
              <a:cs typeface="Courier New"/>
            </a:endParaRPr>
          </a:p>
        </p:txBody>
      </p:sp>
      <p:sp>
        <p:nvSpPr>
          <p:cNvPr id="17" name="TextBox 16"/>
          <p:cNvSpPr txBox="1"/>
          <p:nvPr/>
        </p:nvSpPr>
        <p:spPr>
          <a:xfrm>
            <a:off x="1151652" y="1288771"/>
            <a:ext cx="3057227" cy="2031325"/>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鳜</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獗</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蹶</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18" name="左大括号 17"/>
          <p:cNvSpPr/>
          <p:nvPr/>
        </p:nvSpPr>
        <p:spPr>
          <a:xfrm>
            <a:off x="986428" y="1518934"/>
            <a:ext cx="165490" cy="163195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TextBox 18"/>
          <p:cNvSpPr txBox="1"/>
          <p:nvPr/>
        </p:nvSpPr>
        <p:spPr>
          <a:xfrm>
            <a:off x="7228393" y="1940008"/>
            <a:ext cx="88557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(2)</a:t>
            </a:r>
            <a:endParaRPr lang="zh-CN" altLang="zh-CN" sz="1050" kern="100" dirty="0">
              <a:effectLst/>
              <a:latin typeface="宋体"/>
              <a:cs typeface="Courier New"/>
            </a:endParaRPr>
          </a:p>
        </p:txBody>
      </p:sp>
      <p:sp>
        <p:nvSpPr>
          <p:cNvPr id="20" name="TextBox 19"/>
          <p:cNvSpPr txBox="1"/>
          <p:nvPr/>
        </p:nvSpPr>
        <p:spPr>
          <a:xfrm>
            <a:off x="7990001" y="1302984"/>
            <a:ext cx="3057227" cy="2031325"/>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腾</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滕</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塍</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21" name="左大括号 20"/>
          <p:cNvSpPr/>
          <p:nvPr/>
        </p:nvSpPr>
        <p:spPr>
          <a:xfrm>
            <a:off x="7824777" y="1533147"/>
            <a:ext cx="165490" cy="163195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TextBox 21"/>
          <p:cNvSpPr txBox="1"/>
          <p:nvPr/>
        </p:nvSpPr>
        <p:spPr>
          <a:xfrm>
            <a:off x="511329" y="4628429"/>
            <a:ext cx="88557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(3)</a:t>
            </a:r>
            <a:endParaRPr lang="zh-CN" altLang="zh-CN" sz="1050" kern="100" dirty="0">
              <a:effectLst/>
              <a:latin typeface="宋体"/>
              <a:cs typeface="Courier New"/>
            </a:endParaRPr>
          </a:p>
        </p:txBody>
      </p:sp>
      <p:sp>
        <p:nvSpPr>
          <p:cNvPr id="23" name="TextBox 22"/>
          <p:cNvSpPr txBox="1"/>
          <p:nvPr/>
        </p:nvSpPr>
        <p:spPr>
          <a:xfrm>
            <a:off x="1293257" y="4283480"/>
            <a:ext cx="3057227" cy="1304203"/>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砺</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粝</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24" name="左大括号 23"/>
          <p:cNvSpPr/>
          <p:nvPr/>
        </p:nvSpPr>
        <p:spPr>
          <a:xfrm>
            <a:off x="1128033" y="4452980"/>
            <a:ext cx="165490" cy="113705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TextBox 24"/>
          <p:cNvSpPr txBox="1"/>
          <p:nvPr/>
        </p:nvSpPr>
        <p:spPr>
          <a:xfrm>
            <a:off x="7228393" y="4434029"/>
            <a:ext cx="88557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(4)</a:t>
            </a:r>
            <a:endParaRPr lang="zh-CN" altLang="zh-CN" sz="1050" kern="100" dirty="0">
              <a:effectLst/>
              <a:latin typeface="宋体"/>
              <a:cs typeface="Courier New"/>
            </a:endParaRPr>
          </a:p>
        </p:txBody>
      </p:sp>
      <p:sp>
        <p:nvSpPr>
          <p:cNvPr id="26" name="TextBox 25"/>
          <p:cNvSpPr txBox="1"/>
          <p:nvPr/>
        </p:nvSpPr>
        <p:spPr>
          <a:xfrm>
            <a:off x="7990001" y="4077866"/>
            <a:ext cx="3057227" cy="1304203"/>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槽</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糟</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27" name="左大括号 26"/>
          <p:cNvSpPr/>
          <p:nvPr/>
        </p:nvSpPr>
        <p:spPr>
          <a:xfrm>
            <a:off x="7824777" y="4285823"/>
            <a:ext cx="165490" cy="111464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TextBox 27"/>
          <p:cNvSpPr txBox="1"/>
          <p:nvPr/>
        </p:nvSpPr>
        <p:spPr>
          <a:xfrm>
            <a:off x="1849081" y="1331762"/>
            <a:ext cx="1296563"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鳜鱼</a:t>
            </a:r>
            <a:endParaRPr lang="zh-CN" altLang="zh-CN" sz="1050" kern="100" dirty="0">
              <a:effectLst/>
              <a:latin typeface="宋体"/>
              <a:cs typeface="Courier New"/>
            </a:endParaRPr>
          </a:p>
        </p:txBody>
      </p:sp>
      <p:sp>
        <p:nvSpPr>
          <p:cNvPr id="29" name="TextBox 28"/>
          <p:cNvSpPr txBox="1"/>
          <p:nvPr/>
        </p:nvSpPr>
        <p:spPr>
          <a:xfrm>
            <a:off x="1919414" y="1979834"/>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猖獗</a:t>
            </a:r>
            <a:endParaRPr lang="zh-CN" altLang="zh-CN" sz="1050" kern="100" dirty="0">
              <a:effectLst/>
              <a:latin typeface="宋体"/>
              <a:cs typeface="Courier New"/>
            </a:endParaRPr>
          </a:p>
        </p:txBody>
      </p:sp>
      <p:sp>
        <p:nvSpPr>
          <p:cNvPr id="30" name="TextBox 29"/>
          <p:cNvSpPr txBox="1"/>
          <p:nvPr/>
        </p:nvSpPr>
        <p:spPr>
          <a:xfrm>
            <a:off x="1604620" y="2605539"/>
            <a:ext cx="1898298" cy="736188"/>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一蹶不振</a:t>
            </a:r>
            <a:endParaRPr lang="zh-CN" altLang="zh-CN" sz="1050" kern="100" dirty="0">
              <a:effectLst/>
              <a:latin typeface="宋体"/>
              <a:cs typeface="Courier New"/>
            </a:endParaRPr>
          </a:p>
        </p:txBody>
      </p:sp>
      <p:sp>
        <p:nvSpPr>
          <p:cNvPr id="31" name="TextBox 30"/>
          <p:cNvSpPr txBox="1"/>
          <p:nvPr/>
        </p:nvSpPr>
        <p:spPr>
          <a:xfrm>
            <a:off x="8751242" y="1331762"/>
            <a:ext cx="1178694"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腾飞</a:t>
            </a:r>
            <a:endParaRPr lang="zh-CN" altLang="zh-CN" sz="1050" kern="100" dirty="0">
              <a:effectLst/>
              <a:latin typeface="宋体"/>
              <a:cs typeface="Courier New"/>
            </a:endParaRPr>
          </a:p>
        </p:txBody>
      </p:sp>
      <p:sp>
        <p:nvSpPr>
          <p:cNvPr id="32" name="TextBox 31"/>
          <p:cNvSpPr txBox="1"/>
          <p:nvPr/>
        </p:nvSpPr>
        <p:spPr>
          <a:xfrm>
            <a:off x="8732812" y="1979834"/>
            <a:ext cx="1071540"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滕州</a:t>
            </a:r>
            <a:endParaRPr lang="zh-CN" altLang="zh-CN" sz="1050" kern="100" dirty="0">
              <a:effectLst/>
              <a:latin typeface="宋体"/>
              <a:cs typeface="Courier New"/>
            </a:endParaRPr>
          </a:p>
        </p:txBody>
      </p:sp>
      <p:sp>
        <p:nvSpPr>
          <p:cNvPr id="33" name="TextBox 32"/>
          <p:cNvSpPr txBox="1"/>
          <p:nvPr/>
        </p:nvSpPr>
        <p:spPr>
          <a:xfrm>
            <a:off x="8742972" y="2575115"/>
            <a:ext cx="1071540"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路塍</a:t>
            </a:r>
            <a:endParaRPr lang="zh-CN" altLang="zh-CN" sz="1050" kern="100" dirty="0">
              <a:effectLst/>
              <a:latin typeface="宋体"/>
              <a:cs typeface="Courier New"/>
            </a:endParaRPr>
          </a:p>
        </p:txBody>
      </p:sp>
      <p:sp>
        <p:nvSpPr>
          <p:cNvPr id="34" name="TextBox 33"/>
          <p:cNvSpPr txBox="1"/>
          <p:nvPr/>
        </p:nvSpPr>
        <p:spPr>
          <a:xfrm>
            <a:off x="2040348" y="4284090"/>
            <a:ext cx="1178694"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磨砺</a:t>
            </a:r>
            <a:endParaRPr lang="zh-CN" altLang="zh-CN" sz="1050" kern="100" dirty="0">
              <a:effectLst/>
              <a:latin typeface="宋体"/>
              <a:cs typeface="Courier New"/>
            </a:endParaRPr>
          </a:p>
        </p:txBody>
      </p:sp>
      <p:sp>
        <p:nvSpPr>
          <p:cNvPr id="35" name="TextBox 34"/>
          <p:cNvSpPr txBox="1"/>
          <p:nvPr/>
        </p:nvSpPr>
        <p:spPr>
          <a:xfrm>
            <a:off x="1978402" y="4920772"/>
            <a:ext cx="1283725" cy="66926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粗粝</a:t>
            </a:r>
            <a:endParaRPr lang="zh-CN" altLang="zh-CN" sz="1050" kern="100" dirty="0">
              <a:effectLst/>
              <a:latin typeface="宋体"/>
              <a:cs typeface="Courier New"/>
            </a:endParaRPr>
          </a:p>
        </p:txBody>
      </p:sp>
      <p:sp>
        <p:nvSpPr>
          <p:cNvPr id="38" name="TextBox 37"/>
          <p:cNvSpPr txBox="1"/>
          <p:nvPr/>
        </p:nvSpPr>
        <p:spPr>
          <a:xfrm>
            <a:off x="8742972" y="4140074"/>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马槽</a:t>
            </a:r>
            <a:endParaRPr lang="zh-CN" altLang="zh-CN" sz="1050" kern="100" dirty="0">
              <a:effectLst/>
              <a:latin typeface="宋体"/>
              <a:cs typeface="Courier New"/>
            </a:endParaRPr>
          </a:p>
        </p:txBody>
      </p:sp>
      <p:sp>
        <p:nvSpPr>
          <p:cNvPr id="39" name="TextBox 38"/>
          <p:cNvSpPr txBox="1"/>
          <p:nvPr/>
        </p:nvSpPr>
        <p:spPr>
          <a:xfrm>
            <a:off x="8759502" y="4725938"/>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糟糕</a:t>
            </a:r>
            <a:endParaRPr lang="zh-CN" altLang="zh-CN" sz="1050" kern="100" dirty="0">
              <a:effectLst/>
              <a:latin typeface="宋体"/>
              <a:cs typeface="Courier New"/>
            </a:endParaRPr>
          </a:p>
        </p:txBody>
      </p:sp>
    </p:spTree>
    <p:extLst>
      <p:ext uri="{BB962C8B-B14F-4D97-AF65-F5344CB8AC3E}">
        <p14:creationId xmlns:p14="http://schemas.microsoft.com/office/powerpoint/2010/main" val="119415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linds(horizontal)">
                                      <p:cBhvr>
                                        <p:cTn id="10" dur="500"/>
                                        <p:tgtEl>
                                          <p:spTgt spid="2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linds(horizontal)">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blinds(horizontal)">
                                      <p:cBhvr>
                                        <p:cTn id="18" dur="500"/>
                                        <p:tgtEl>
                                          <p:spTgt spid="3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blinds(horizontal)">
                                      <p:cBhvr>
                                        <p:cTn id="21" dur="500"/>
                                        <p:tgtEl>
                                          <p:spTgt spid="3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blinds(horizontal)">
                                      <p:cBhvr>
                                        <p:cTn id="24" dur="500"/>
                                        <p:tgtEl>
                                          <p:spTgt spid="33"/>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blinds(horizontal)">
                                      <p:cBhvr>
                                        <p:cTn id="29" dur="500"/>
                                        <p:tgtEl>
                                          <p:spTgt spid="34"/>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blinds(horizontal)">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blinds(horizontal)">
                                      <p:cBhvr>
                                        <p:cTn id="37" dur="500"/>
                                        <p:tgtEl>
                                          <p:spTgt spid="38"/>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blinds(horizontal)">
                                      <p:cBhvr>
                                        <p:cTn id="4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P spid="34" grpId="0"/>
      <p:bldP spid="35" grpId="0"/>
      <p:bldP spid="38" grpId="0"/>
      <p:bldP spid="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838153"/>
            <a:ext cx="11609818" cy="453585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近义词辨析</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鼓励</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鼓舞</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鼓励</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指激发，勉励。</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鼓舞</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指使振作起来，增强信心或勇气。</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例句：</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管理者一个</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的眼神，一句热情的话语，一份真诚的谢意，一句关切的询问，都体现了对职工的信任与肯定。</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在这个寒冬里，文艺以其传递信心的特有优势，必将在</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民心士气方面做出积极的贡献。</a:t>
            </a:r>
            <a:endParaRPr lang="zh-CN" altLang="zh-CN" sz="1050" kern="100" dirty="0">
              <a:effectLst/>
              <a:latin typeface="宋体"/>
              <a:cs typeface="Courier New"/>
            </a:endParaRPr>
          </a:p>
        </p:txBody>
      </p:sp>
      <p:sp>
        <p:nvSpPr>
          <p:cNvPr id="3" name="TextBox 2"/>
          <p:cNvSpPr txBox="1"/>
          <p:nvPr/>
        </p:nvSpPr>
        <p:spPr>
          <a:xfrm>
            <a:off x="4006974" y="2771922"/>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鼓励</a:t>
            </a:r>
            <a:endParaRPr lang="zh-CN" altLang="zh-CN" sz="1050" kern="100" dirty="0">
              <a:effectLst/>
              <a:latin typeface="宋体"/>
              <a:cs typeface="Courier New"/>
            </a:endParaRPr>
          </a:p>
        </p:txBody>
      </p:sp>
      <p:sp>
        <p:nvSpPr>
          <p:cNvPr id="5" name="TextBox 4"/>
          <p:cNvSpPr txBox="1"/>
          <p:nvPr/>
        </p:nvSpPr>
        <p:spPr>
          <a:xfrm>
            <a:off x="9729591" y="4005858"/>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鼓舞</a:t>
            </a:r>
            <a:endParaRPr lang="zh-CN" altLang="zh-CN" sz="1050" kern="100" dirty="0">
              <a:effectLst/>
              <a:latin typeface="宋体"/>
              <a:cs typeface="Courier New"/>
            </a:endParaRPr>
          </a:p>
        </p:txBody>
      </p:sp>
    </p:spTree>
    <p:extLst>
      <p:ext uri="{BB962C8B-B14F-4D97-AF65-F5344CB8AC3E}">
        <p14:creationId xmlns:p14="http://schemas.microsoft.com/office/powerpoint/2010/main" val="165705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198193"/>
            <a:ext cx="11609818" cy="453585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抱残守缺</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敝帚自珍</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抱残守缺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形容保守不知改进。</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敝帚自珍</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比喻东西虽不好，可是自己珍视。</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例句：</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这件简单的事告诉了我们一个人生哲理：与其</a:t>
            </a:r>
            <a:r>
              <a:rPr lang="en-US" altLang="zh-CN" sz="2800" kern="100" dirty="0">
                <a:solidFill>
                  <a:srgbClr val="404040"/>
                </a:solidFill>
                <a:latin typeface="Times New Roman"/>
                <a:ea typeface="微软雅黑"/>
                <a:cs typeface="Courier New"/>
              </a:rPr>
              <a:t>____________</a:t>
            </a:r>
            <a:r>
              <a:rPr lang="zh-CN" altLang="zh-CN" sz="2800" kern="100" dirty="0">
                <a:solidFill>
                  <a:srgbClr val="404040"/>
                </a:solidFill>
                <a:latin typeface="Times New Roman"/>
                <a:ea typeface="微软雅黑"/>
                <a:cs typeface="Times New Roman"/>
              </a:rPr>
              <a:t>，不如果断放弃。</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成功的第一个条件是真正的虚心，对自己的一切</a:t>
            </a:r>
            <a:r>
              <a:rPr lang="en-US" altLang="zh-CN" sz="2800" kern="100" dirty="0">
                <a:solidFill>
                  <a:srgbClr val="404040"/>
                </a:solidFill>
                <a:latin typeface="Times New Roman"/>
                <a:ea typeface="微软雅黑"/>
                <a:cs typeface="Courier New"/>
              </a:rPr>
              <a:t>____________</a:t>
            </a:r>
            <a:r>
              <a:rPr lang="zh-CN" altLang="zh-CN" sz="2800" kern="100" dirty="0">
                <a:solidFill>
                  <a:srgbClr val="404040"/>
                </a:solidFill>
                <a:latin typeface="Times New Roman"/>
                <a:ea typeface="微软雅黑"/>
                <a:cs typeface="Times New Roman"/>
              </a:rPr>
              <a:t>的成见，只要看出同真理冲突，都愿意放弃。</a:t>
            </a:r>
            <a:endParaRPr lang="zh-CN" altLang="zh-CN" sz="1050" kern="100" dirty="0">
              <a:effectLst/>
              <a:latin typeface="宋体"/>
              <a:cs typeface="Courier New"/>
            </a:endParaRPr>
          </a:p>
        </p:txBody>
      </p:sp>
      <p:sp>
        <p:nvSpPr>
          <p:cNvPr id="3" name="TextBox 2"/>
          <p:cNvSpPr txBox="1"/>
          <p:nvPr/>
        </p:nvSpPr>
        <p:spPr>
          <a:xfrm>
            <a:off x="9266025" y="3089392"/>
            <a:ext cx="1725725" cy="66926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抱残守缺</a:t>
            </a:r>
            <a:endParaRPr lang="zh-CN" altLang="zh-CN" sz="1050" kern="100" dirty="0">
              <a:effectLst/>
              <a:latin typeface="宋体"/>
              <a:cs typeface="Courier New"/>
            </a:endParaRPr>
          </a:p>
        </p:txBody>
      </p:sp>
      <p:sp>
        <p:nvSpPr>
          <p:cNvPr id="5" name="TextBox 4"/>
          <p:cNvSpPr txBox="1"/>
          <p:nvPr/>
        </p:nvSpPr>
        <p:spPr>
          <a:xfrm>
            <a:off x="8543478" y="4344708"/>
            <a:ext cx="1725725" cy="66926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敝帚自珍</a:t>
            </a:r>
            <a:endParaRPr lang="zh-CN" altLang="zh-CN" sz="1050" kern="100" dirty="0">
              <a:effectLst/>
              <a:latin typeface="宋体"/>
              <a:cs typeface="Courier New"/>
            </a:endParaRPr>
          </a:p>
        </p:txBody>
      </p:sp>
    </p:spTree>
    <p:extLst>
      <p:ext uri="{BB962C8B-B14F-4D97-AF65-F5344CB8AC3E}">
        <p14:creationId xmlns:p14="http://schemas.microsoft.com/office/powerpoint/2010/main" val="418634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837506"/>
            <a:ext cx="11609818" cy="453585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耳目一新</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焕然一新</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耳目一新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指听到的看到的都换了样子，感到很新鲜。</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焕然一新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形容出现了崭新的面貌。</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例句：</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综艺节目发展的瓶颈问题和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水土不服</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现象让人十分担忧，而最近热播的《中国好声音》让人</a:t>
            </a:r>
            <a:r>
              <a:rPr lang="en-US" altLang="zh-CN" sz="2800" kern="100" dirty="0">
                <a:solidFill>
                  <a:srgbClr val="404040"/>
                </a:solidFill>
                <a:latin typeface="Times New Roman"/>
                <a:ea typeface="微软雅黑"/>
                <a:cs typeface="Courier New"/>
              </a:rPr>
              <a:t>______________</a:t>
            </a:r>
            <a:r>
              <a:rPr lang="zh-CN" altLang="zh-CN" sz="2800" kern="100" dirty="0">
                <a:solidFill>
                  <a:srgbClr val="404040"/>
                </a:solidFill>
                <a:latin typeface="Times New Roman"/>
                <a:ea typeface="微软雅黑"/>
                <a:cs typeface="Times New Roman"/>
              </a:rPr>
              <a:t>，颇值得思考。</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由于没有一套新剧能突围而出，故主角们便在形象上寻求突破，利用</a:t>
            </a:r>
            <a:r>
              <a:rPr lang="en-US" altLang="zh-CN" sz="2800" kern="100" dirty="0">
                <a:solidFill>
                  <a:srgbClr val="404040"/>
                </a:solidFill>
                <a:latin typeface="Times New Roman"/>
                <a:ea typeface="微软雅黑"/>
                <a:cs typeface="Courier New"/>
              </a:rPr>
              <a:t>____________</a:t>
            </a:r>
            <a:r>
              <a:rPr lang="zh-CN" altLang="zh-CN" sz="2800" kern="100" dirty="0">
                <a:solidFill>
                  <a:srgbClr val="404040"/>
                </a:solidFill>
                <a:latin typeface="Times New Roman"/>
                <a:ea typeface="微软雅黑"/>
                <a:cs typeface="Times New Roman"/>
              </a:rPr>
              <a:t>的造型来替日见低迷的日剧争取多一点收视率</a:t>
            </a:r>
            <a:r>
              <a:rPr lang="zh-CN" altLang="zh-CN" sz="28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p:txBody>
      </p:sp>
      <p:sp>
        <p:nvSpPr>
          <p:cNvPr id="3" name="TextBox 2"/>
          <p:cNvSpPr txBox="1"/>
          <p:nvPr/>
        </p:nvSpPr>
        <p:spPr>
          <a:xfrm>
            <a:off x="5881649" y="3341678"/>
            <a:ext cx="1725725" cy="736188"/>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耳目一新</a:t>
            </a:r>
            <a:endParaRPr lang="zh-CN" altLang="zh-CN" sz="1050" kern="100" dirty="0">
              <a:effectLst/>
              <a:latin typeface="宋体"/>
              <a:cs typeface="Courier New"/>
            </a:endParaRPr>
          </a:p>
        </p:txBody>
      </p:sp>
      <p:sp>
        <p:nvSpPr>
          <p:cNvPr id="5" name="TextBox 4"/>
          <p:cNvSpPr txBox="1"/>
          <p:nvPr/>
        </p:nvSpPr>
        <p:spPr>
          <a:xfrm>
            <a:off x="625065" y="4581922"/>
            <a:ext cx="1725725" cy="736188"/>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焕然一新</a:t>
            </a:r>
            <a:endParaRPr lang="zh-CN" altLang="zh-CN" sz="1050" kern="100" dirty="0">
              <a:effectLst/>
              <a:latin typeface="宋体"/>
              <a:cs typeface="Courier New"/>
            </a:endParaRPr>
          </a:p>
        </p:txBody>
      </p:sp>
    </p:spTree>
    <p:extLst>
      <p:ext uri="{BB962C8B-B14F-4D97-AF65-F5344CB8AC3E}">
        <p14:creationId xmlns:p14="http://schemas.microsoft.com/office/powerpoint/2010/main" val="420451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8382" y="405458"/>
            <a:ext cx="11775188" cy="5328308"/>
          </a:xfrm>
          <a:prstGeom prst="rect">
            <a:avLst/>
          </a:prstGeom>
          <a:noFill/>
        </p:spPr>
        <p:txBody>
          <a:bodyPr wrap="square" rtlCol="0">
            <a:spAutoFit/>
          </a:bodyPr>
          <a:lstStyle/>
          <a:p>
            <a:pPr algn="just">
              <a:lnSpc>
                <a:spcPct val="200000"/>
              </a:lnSpc>
              <a:spcAft>
                <a:spcPts val="0"/>
              </a:spcAft>
            </a:pP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词语解释</a:t>
            </a:r>
            <a:endParaRPr lang="zh-CN" altLang="zh-CN" sz="1050" kern="100" dirty="0">
              <a:latin typeface="宋体"/>
              <a:cs typeface="Courier New"/>
            </a:endParaRPr>
          </a:p>
          <a:p>
            <a:pPr algn="just">
              <a:lnSpc>
                <a:spcPct val="20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生生不息：</a:t>
            </a:r>
            <a:r>
              <a:rPr lang="en-US" altLang="zh-CN" sz="2800" kern="100" dirty="0">
                <a:solidFill>
                  <a:srgbClr val="404040"/>
                </a:solidFill>
                <a:latin typeface="Times New Roman"/>
                <a:ea typeface="微软雅黑"/>
                <a:cs typeface="Courier New"/>
              </a:rPr>
              <a:t>__________________________________________</a:t>
            </a:r>
            <a:endParaRPr lang="zh-CN" altLang="zh-CN" sz="1050" kern="100" dirty="0">
              <a:latin typeface="宋体"/>
              <a:cs typeface="Courier New"/>
            </a:endParaRPr>
          </a:p>
          <a:p>
            <a:pPr algn="just">
              <a:lnSpc>
                <a:spcPct val="20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奚落：</a:t>
            </a:r>
            <a:r>
              <a:rPr lang="en-US" altLang="zh-CN" sz="2800" kern="100" dirty="0">
                <a:solidFill>
                  <a:srgbClr val="404040"/>
                </a:solidFill>
                <a:latin typeface="Times New Roman"/>
                <a:ea typeface="微软雅黑"/>
                <a:cs typeface="Courier New"/>
              </a:rPr>
              <a:t>________________________________________________</a:t>
            </a:r>
            <a:endParaRPr lang="zh-CN" altLang="zh-CN" sz="1050" kern="100" dirty="0">
              <a:latin typeface="宋体"/>
              <a:cs typeface="Courier New"/>
            </a:endParaRPr>
          </a:p>
          <a:p>
            <a:pPr algn="just">
              <a:lnSpc>
                <a:spcPct val="20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猛鸷</a:t>
            </a:r>
            <a:r>
              <a:rPr lang="zh-CN" altLang="zh-CN" sz="2800" kern="100" dirty="0" smtClean="0">
                <a:solidFill>
                  <a:srgbClr val="404040"/>
                </a:solidFill>
                <a:latin typeface="Times New Roman"/>
                <a:ea typeface="微软雅黑"/>
                <a:cs typeface="Times New Roman"/>
              </a:rPr>
              <a:t>：</a:t>
            </a:r>
            <a:r>
              <a:rPr lang="en-US" altLang="zh-CN" sz="2800" kern="100" dirty="0" smtClean="0">
                <a:solidFill>
                  <a:srgbClr val="404040"/>
                </a:solidFill>
                <a:latin typeface="Times New Roman"/>
                <a:ea typeface="微软雅黑"/>
                <a:cs typeface="Courier New"/>
              </a:rPr>
              <a:t>__________________________________________________</a:t>
            </a:r>
            <a:endParaRPr lang="zh-CN" altLang="zh-CN" sz="1050" kern="100" dirty="0">
              <a:latin typeface="宋体"/>
              <a:cs typeface="Courier New"/>
            </a:endParaRPr>
          </a:p>
          <a:p>
            <a:pPr algn="just">
              <a:lnSpc>
                <a:spcPct val="200000"/>
              </a:lnSpc>
              <a:spcAft>
                <a:spcPts val="0"/>
              </a:spcAft>
            </a:pP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煨：</a:t>
            </a:r>
            <a:r>
              <a:rPr lang="en-US" altLang="zh-CN" sz="2800" kern="100" dirty="0" smtClean="0">
                <a:solidFill>
                  <a:srgbClr val="404040"/>
                </a:solidFill>
                <a:latin typeface="Times New Roman"/>
                <a:ea typeface="微软雅黑"/>
                <a:cs typeface="Courier New"/>
              </a:rPr>
              <a:t>___________________________________________________</a:t>
            </a:r>
            <a:r>
              <a:rPr lang="en-US" altLang="zh-CN" sz="2800" kern="100" dirty="0">
                <a:solidFill>
                  <a:srgbClr val="404040"/>
                </a:solidFill>
                <a:latin typeface="Times New Roman"/>
                <a:ea typeface="微软雅黑"/>
                <a:cs typeface="Courier New"/>
              </a:rPr>
              <a:t>__</a:t>
            </a:r>
            <a:r>
              <a:rPr lang="en-US" altLang="zh-CN" sz="2800" kern="100" dirty="0" smtClean="0">
                <a:solidFill>
                  <a:srgbClr val="404040"/>
                </a:solidFill>
                <a:latin typeface="Times New Roman"/>
                <a:ea typeface="微软雅黑"/>
                <a:cs typeface="Courier New"/>
              </a:rPr>
              <a:t>_____</a:t>
            </a:r>
            <a:endParaRPr lang="zh-CN" altLang="zh-CN" sz="1050" kern="100" dirty="0">
              <a:latin typeface="宋体"/>
              <a:cs typeface="Courier New"/>
            </a:endParaRPr>
          </a:p>
          <a:p>
            <a:pPr algn="just">
              <a:lnSpc>
                <a:spcPct val="200000"/>
              </a:lnSpc>
              <a:spcAft>
                <a:spcPts val="0"/>
              </a:spcAft>
            </a:pP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罅：</a:t>
            </a:r>
            <a:r>
              <a:rPr lang="en-US" altLang="zh-CN" sz="2800" kern="100" dirty="0">
                <a:solidFill>
                  <a:srgbClr val="404040"/>
                </a:solidFill>
                <a:latin typeface="Times New Roman"/>
                <a:ea typeface="微软雅黑"/>
                <a:cs typeface="Courier New"/>
              </a:rPr>
              <a:t>___________________________________________________</a:t>
            </a:r>
            <a:endParaRPr lang="zh-CN" altLang="zh-CN" sz="1050" kern="100" dirty="0">
              <a:effectLst/>
              <a:latin typeface="宋体"/>
              <a:cs typeface="Courier New"/>
            </a:endParaRPr>
          </a:p>
        </p:txBody>
      </p:sp>
      <p:sp>
        <p:nvSpPr>
          <p:cNvPr id="4" name="TextBox 3"/>
          <p:cNvSpPr txBox="1"/>
          <p:nvPr/>
        </p:nvSpPr>
        <p:spPr>
          <a:xfrm>
            <a:off x="2638822" y="1331762"/>
            <a:ext cx="4069170"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不断地生长、繁殖。</a:t>
            </a:r>
            <a:endParaRPr lang="zh-CN" altLang="zh-CN" sz="1050" kern="100" dirty="0">
              <a:effectLst/>
              <a:latin typeface="宋体"/>
              <a:cs typeface="Courier New"/>
            </a:endParaRPr>
          </a:p>
        </p:txBody>
      </p:sp>
      <p:sp>
        <p:nvSpPr>
          <p:cNvPr id="6" name="TextBox 5"/>
          <p:cNvSpPr txBox="1"/>
          <p:nvPr/>
        </p:nvSpPr>
        <p:spPr>
          <a:xfrm>
            <a:off x="1918742" y="2195858"/>
            <a:ext cx="8430671"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用尖刻的话数说别人的短处，使人难堪；讥讽嘲笑。</a:t>
            </a:r>
            <a:endParaRPr lang="zh-CN" altLang="zh-CN" sz="1050" kern="100" dirty="0">
              <a:effectLst/>
              <a:latin typeface="宋体"/>
              <a:cs typeface="Courier New"/>
            </a:endParaRPr>
          </a:p>
        </p:txBody>
      </p:sp>
      <p:sp>
        <p:nvSpPr>
          <p:cNvPr id="7" name="TextBox 6"/>
          <p:cNvSpPr txBox="1"/>
          <p:nvPr/>
        </p:nvSpPr>
        <p:spPr>
          <a:xfrm>
            <a:off x="2062758" y="3069754"/>
            <a:ext cx="6967496"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猛禽。</a:t>
            </a:r>
            <a:endParaRPr lang="zh-CN" altLang="zh-CN" sz="1050" kern="100" dirty="0">
              <a:effectLst/>
              <a:latin typeface="宋体"/>
              <a:cs typeface="Courier New"/>
            </a:endParaRPr>
          </a:p>
        </p:txBody>
      </p:sp>
      <p:sp>
        <p:nvSpPr>
          <p:cNvPr id="8" name="TextBox 7"/>
          <p:cNvSpPr txBox="1"/>
          <p:nvPr/>
        </p:nvSpPr>
        <p:spPr>
          <a:xfrm>
            <a:off x="1438710" y="3919717"/>
            <a:ext cx="10201112" cy="736188"/>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烹调方法，用小火慢慢地煮；把生的食物放在带火的灰里使烤熟。</a:t>
            </a:r>
            <a:endParaRPr lang="zh-CN" altLang="zh-CN" sz="1050" kern="100" dirty="0">
              <a:effectLst/>
              <a:latin typeface="宋体"/>
              <a:cs typeface="Courier New"/>
            </a:endParaRPr>
          </a:p>
        </p:txBody>
      </p:sp>
      <p:sp>
        <p:nvSpPr>
          <p:cNvPr id="9" name="TextBox 8"/>
          <p:cNvSpPr txBox="1"/>
          <p:nvPr/>
        </p:nvSpPr>
        <p:spPr>
          <a:xfrm>
            <a:off x="1702718" y="4797946"/>
            <a:ext cx="2686271"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缝隙。</a:t>
            </a:r>
            <a:endParaRPr lang="zh-CN" altLang="zh-CN" sz="1050" kern="100" dirty="0">
              <a:effectLst/>
              <a:latin typeface="宋体"/>
              <a:cs typeface="Courier New"/>
            </a:endParaRPr>
          </a:p>
        </p:txBody>
      </p:sp>
    </p:spTree>
    <p:extLst>
      <p:ext uri="{BB962C8B-B14F-4D97-AF65-F5344CB8AC3E}">
        <p14:creationId xmlns:p14="http://schemas.microsoft.com/office/powerpoint/2010/main" val="299429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7063" y="1053530"/>
            <a:ext cx="11092759" cy="4266553"/>
          </a:xfrm>
          <a:prstGeom prst="rect">
            <a:avLst/>
          </a:prstGeom>
          <a:noFill/>
        </p:spPr>
        <p:txBody>
          <a:bodyPr wrap="square" rtlCol="0">
            <a:spAutoFit/>
          </a:bodyPr>
          <a:lstStyle/>
          <a:p>
            <a:pPr algn="just">
              <a:lnSpc>
                <a:spcPct val="200000"/>
              </a:lnSpc>
              <a:spcAft>
                <a:spcPts val="0"/>
              </a:spcAft>
            </a:pP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拮据：</a:t>
            </a:r>
            <a:r>
              <a:rPr lang="en-US" altLang="zh-CN" sz="2800" kern="100" dirty="0">
                <a:solidFill>
                  <a:srgbClr val="404040"/>
                </a:solidFill>
                <a:latin typeface="Times New Roman"/>
                <a:ea typeface="微软雅黑"/>
                <a:cs typeface="Courier New"/>
              </a:rPr>
              <a:t>__________________________________________________</a:t>
            </a:r>
            <a:endParaRPr lang="zh-CN" altLang="zh-CN" sz="1050" kern="100" dirty="0">
              <a:latin typeface="宋体"/>
              <a:cs typeface="Courier New"/>
            </a:endParaRPr>
          </a:p>
          <a:p>
            <a:pPr algn="just">
              <a:lnSpc>
                <a:spcPct val="200000"/>
              </a:lnSpc>
              <a:spcAft>
                <a:spcPts val="0"/>
              </a:spcAft>
            </a:pPr>
            <a:r>
              <a:rPr lang="en-US" altLang="zh-CN" sz="2800" kern="100" dirty="0">
                <a:solidFill>
                  <a:srgbClr val="404040"/>
                </a:solidFill>
                <a:latin typeface="Times New Roman"/>
                <a:ea typeface="微软雅黑"/>
                <a:cs typeface="Courier New"/>
              </a:rPr>
              <a:t>(7)</a:t>
            </a:r>
            <a:r>
              <a:rPr lang="zh-CN" altLang="zh-CN" sz="2800" kern="100" dirty="0">
                <a:solidFill>
                  <a:srgbClr val="404040"/>
                </a:solidFill>
                <a:latin typeface="Times New Roman"/>
                <a:ea typeface="微软雅黑"/>
                <a:cs typeface="Times New Roman"/>
              </a:rPr>
              <a:t>粗粝：</a:t>
            </a:r>
            <a:r>
              <a:rPr lang="en-US" altLang="zh-CN" sz="2800" kern="100" dirty="0">
                <a:solidFill>
                  <a:srgbClr val="404040"/>
                </a:solidFill>
                <a:latin typeface="Times New Roman"/>
                <a:ea typeface="微软雅黑"/>
                <a:cs typeface="Courier New"/>
              </a:rPr>
              <a:t>___________________________________________________</a:t>
            </a:r>
            <a:endParaRPr lang="zh-CN" altLang="zh-CN" sz="1050" kern="100" dirty="0">
              <a:latin typeface="宋体"/>
              <a:cs typeface="Courier New"/>
            </a:endParaRPr>
          </a:p>
          <a:p>
            <a:pPr algn="just">
              <a:lnSpc>
                <a:spcPct val="200000"/>
              </a:lnSpc>
              <a:spcAft>
                <a:spcPts val="0"/>
              </a:spcAft>
            </a:pP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擘画：</a:t>
            </a:r>
            <a:r>
              <a:rPr lang="en-US" altLang="zh-CN" sz="2800" kern="100" dirty="0">
                <a:solidFill>
                  <a:srgbClr val="404040"/>
                </a:solidFill>
                <a:latin typeface="Times New Roman"/>
                <a:ea typeface="微软雅黑"/>
                <a:cs typeface="Courier New"/>
              </a:rPr>
              <a:t>____________________________________________________</a:t>
            </a:r>
            <a:endParaRPr lang="zh-CN" altLang="zh-CN" sz="1050" kern="100" dirty="0">
              <a:latin typeface="宋体"/>
              <a:cs typeface="Courier New"/>
            </a:endParaRPr>
          </a:p>
          <a:p>
            <a:pPr algn="just">
              <a:lnSpc>
                <a:spcPct val="200000"/>
              </a:lnSpc>
              <a:spcAft>
                <a:spcPts val="0"/>
              </a:spcAft>
            </a:pP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斟酌：</a:t>
            </a:r>
            <a:r>
              <a:rPr lang="en-US" altLang="zh-CN" sz="2800" kern="100" dirty="0" smtClean="0">
                <a:solidFill>
                  <a:srgbClr val="404040"/>
                </a:solidFill>
                <a:latin typeface="Times New Roman"/>
                <a:ea typeface="微软雅黑"/>
                <a:cs typeface="Courier New"/>
              </a:rPr>
              <a:t>_____________________________________________________</a:t>
            </a:r>
            <a:endParaRPr lang="zh-CN" altLang="zh-CN" sz="1050" kern="100" dirty="0">
              <a:latin typeface="宋体"/>
              <a:cs typeface="Courier New"/>
            </a:endParaRPr>
          </a:p>
          <a:p>
            <a:pPr algn="just">
              <a:lnSpc>
                <a:spcPct val="200000"/>
              </a:lnSpc>
              <a:spcAft>
                <a:spcPts val="0"/>
              </a:spcAft>
            </a:pP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龙飞凤舞：</a:t>
            </a:r>
            <a:r>
              <a:rPr lang="en-US" altLang="zh-CN" sz="2800" kern="100" dirty="0" smtClean="0">
                <a:solidFill>
                  <a:srgbClr val="404040"/>
                </a:solidFill>
                <a:latin typeface="Times New Roman"/>
                <a:ea typeface="微软雅黑"/>
                <a:cs typeface="Courier New"/>
              </a:rPr>
              <a:t>______________________________________</a:t>
            </a:r>
            <a:r>
              <a:rPr lang="en-US" altLang="zh-CN" sz="2800" kern="100" dirty="0">
                <a:solidFill>
                  <a:srgbClr val="404040"/>
                </a:solidFill>
                <a:latin typeface="Times New Roman"/>
                <a:ea typeface="微软雅黑"/>
                <a:cs typeface="Courier New"/>
              </a:rPr>
              <a:t>___</a:t>
            </a:r>
            <a:r>
              <a:rPr lang="en-US" altLang="zh-CN" sz="2800" kern="100" dirty="0" smtClean="0">
                <a:solidFill>
                  <a:srgbClr val="404040"/>
                </a:solidFill>
                <a:latin typeface="Times New Roman"/>
                <a:ea typeface="微软雅黑"/>
                <a:cs typeface="Courier New"/>
              </a:rPr>
              <a:t>_____</a:t>
            </a:r>
            <a:endParaRPr lang="zh-CN" altLang="zh-CN" sz="1050" kern="100" dirty="0">
              <a:effectLst/>
              <a:latin typeface="宋体"/>
              <a:cs typeface="Courier New"/>
            </a:endParaRPr>
          </a:p>
        </p:txBody>
      </p:sp>
      <p:sp>
        <p:nvSpPr>
          <p:cNvPr id="4" name="TextBox 3"/>
          <p:cNvSpPr txBox="1"/>
          <p:nvPr/>
        </p:nvSpPr>
        <p:spPr>
          <a:xfrm>
            <a:off x="2278782" y="1115738"/>
            <a:ext cx="5957673"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缺少钱，境况窘迫。</a:t>
            </a:r>
            <a:endParaRPr lang="zh-CN" altLang="zh-CN" sz="1050" kern="100" dirty="0">
              <a:effectLst/>
              <a:latin typeface="宋体"/>
              <a:cs typeface="Courier New"/>
            </a:endParaRPr>
          </a:p>
        </p:txBody>
      </p:sp>
      <p:sp>
        <p:nvSpPr>
          <p:cNvPr id="5" name="TextBox 4"/>
          <p:cNvSpPr txBox="1"/>
          <p:nvPr/>
        </p:nvSpPr>
        <p:spPr>
          <a:xfrm>
            <a:off x="2278782" y="1979834"/>
            <a:ext cx="5957673"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糙米；粗糙。</a:t>
            </a:r>
            <a:endParaRPr lang="zh-CN" altLang="zh-CN" sz="1050" kern="100" dirty="0">
              <a:effectLst/>
              <a:latin typeface="宋体"/>
              <a:cs typeface="Courier New"/>
            </a:endParaRPr>
          </a:p>
        </p:txBody>
      </p:sp>
      <p:sp>
        <p:nvSpPr>
          <p:cNvPr id="6" name="TextBox 5"/>
          <p:cNvSpPr txBox="1"/>
          <p:nvPr/>
        </p:nvSpPr>
        <p:spPr>
          <a:xfrm>
            <a:off x="2206774" y="2843930"/>
            <a:ext cx="5957673"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筹划，布置。</a:t>
            </a:r>
            <a:endParaRPr lang="zh-CN" altLang="zh-CN" sz="1050" kern="100" dirty="0">
              <a:effectLst/>
              <a:latin typeface="宋体"/>
              <a:cs typeface="Courier New"/>
            </a:endParaRPr>
          </a:p>
        </p:txBody>
      </p:sp>
      <p:sp>
        <p:nvSpPr>
          <p:cNvPr id="7" name="TextBox 6"/>
          <p:cNvSpPr txBox="1"/>
          <p:nvPr/>
        </p:nvSpPr>
        <p:spPr>
          <a:xfrm>
            <a:off x="2054774" y="3701718"/>
            <a:ext cx="7208784" cy="736188"/>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考虑事情、文字等是否可行或是否适当。</a:t>
            </a:r>
            <a:endParaRPr lang="zh-CN" altLang="zh-CN" sz="1050" kern="100" dirty="0">
              <a:effectLst/>
              <a:latin typeface="宋体"/>
              <a:cs typeface="Courier New"/>
            </a:endParaRPr>
          </a:p>
        </p:txBody>
      </p:sp>
      <p:sp>
        <p:nvSpPr>
          <p:cNvPr id="8" name="TextBox 7"/>
          <p:cNvSpPr txBox="1"/>
          <p:nvPr/>
        </p:nvSpPr>
        <p:spPr>
          <a:xfrm>
            <a:off x="3142878" y="4560732"/>
            <a:ext cx="7929662" cy="66926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形容山势蜿蜒雄壮，也形容书法笔势舒展活泼。</a:t>
            </a:r>
            <a:endParaRPr lang="zh-CN" altLang="zh-CN" sz="1050" kern="100" dirty="0">
              <a:effectLst/>
              <a:latin typeface="宋体"/>
              <a:cs typeface="Courier New"/>
            </a:endParaRPr>
          </a:p>
        </p:txBody>
      </p:sp>
      <p:grpSp>
        <p:nvGrpSpPr>
          <p:cNvPr id="9" name="组合 8"/>
          <p:cNvGrpSpPr/>
          <p:nvPr/>
        </p:nvGrpSpPr>
        <p:grpSpPr>
          <a:xfrm rot="5400000">
            <a:off x="11465834" y="5699666"/>
            <a:ext cx="549128" cy="549414"/>
            <a:chOff x="11226607" y="6533712"/>
            <a:chExt cx="360000" cy="360000"/>
          </a:xfrm>
        </p:grpSpPr>
        <p:sp>
          <p:nvSpPr>
            <p:cNvPr id="10" name="椭圆 9">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燕尾形 10">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6225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679008"/>
            <a:ext cx="11609818" cy="662554"/>
          </a:xfrm>
          <a:prstGeom prst="rect">
            <a:avLst/>
          </a:prstGeom>
          <a:noFill/>
        </p:spPr>
        <p:txBody>
          <a:bodyPr wrap="square" rtlCol="0">
            <a:spAutoFit/>
          </a:bodyPr>
          <a:lstStyle/>
          <a:p>
            <a:pPr algn="just">
              <a:lnSpc>
                <a:spcPct val="150000"/>
              </a:lnSpc>
              <a:spcAft>
                <a:spcPts val="0"/>
              </a:spcAft>
            </a:pPr>
            <a:r>
              <a:rPr lang="zh-CN" altLang="en-US" sz="2800" b="1" kern="100" dirty="0">
                <a:solidFill>
                  <a:srgbClr val="00B050"/>
                </a:solidFill>
                <a:latin typeface="微软雅黑" pitchFamily="34" charset="-122"/>
                <a:ea typeface="微软雅黑" pitchFamily="34" charset="-122"/>
                <a:cs typeface="Courier New"/>
              </a:rPr>
              <a:t>一、文本助读</a:t>
            </a:r>
            <a:endParaRPr lang="zh-CN" altLang="zh-CN" sz="2800" b="1" kern="100" dirty="0">
              <a:solidFill>
                <a:srgbClr val="00B050"/>
              </a:solidFill>
              <a:effectLst/>
              <a:latin typeface="微软雅黑" pitchFamily="34" charset="-122"/>
              <a:ea typeface="微软雅黑" pitchFamily="34" charset="-122"/>
              <a:cs typeface="Courier New"/>
            </a:endParaRPr>
          </a:p>
        </p:txBody>
      </p:sp>
      <p:sp>
        <p:nvSpPr>
          <p:cNvPr id="12" name="TextBox 11"/>
          <p:cNvSpPr txBox="1"/>
          <p:nvPr/>
        </p:nvSpPr>
        <p:spPr>
          <a:xfrm>
            <a:off x="190550" y="1399088"/>
            <a:ext cx="11609818" cy="662554"/>
          </a:xfrm>
          <a:prstGeom prst="rect">
            <a:avLst/>
          </a:prstGeom>
          <a:noFill/>
        </p:spPr>
        <p:txBody>
          <a:bodyPr wrap="square" rtlCol="0">
            <a:spAutoFit/>
          </a:bodyPr>
          <a:lstStyle/>
          <a:p>
            <a:pPr algn="just">
              <a:lnSpc>
                <a:spcPct val="150000"/>
              </a:lnSpc>
              <a:spcAft>
                <a:spcPts val="0"/>
              </a:spcAft>
            </a:pPr>
            <a:r>
              <a:rPr lang="zh-CN" altLang="zh-CN" sz="2800" kern="100" dirty="0">
                <a:solidFill>
                  <a:srgbClr val="00B0F0"/>
                </a:solidFill>
                <a:latin typeface="Times New Roman"/>
                <a:ea typeface="微软雅黑"/>
                <a:cs typeface="Times New Roman"/>
              </a:rPr>
              <a:t>整体感知</a:t>
            </a:r>
            <a:endParaRPr lang="zh-CN" altLang="zh-CN" sz="2800" b="1" kern="100" dirty="0">
              <a:solidFill>
                <a:srgbClr val="00B0F0"/>
              </a:solidFill>
              <a:effectLst/>
              <a:latin typeface="微软雅黑" pitchFamily="34" charset="-122"/>
              <a:ea typeface="微软雅黑" pitchFamily="34" charset="-122"/>
              <a:cs typeface="Courier New"/>
            </a:endParaRPr>
          </a:p>
        </p:txBody>
      </p:sp>
      <p:sp>
        <p:nvSpPr>
          <p:cNvPr id="13" name="TextBox 12"/>
          <p:cNvSpPr txBox="1"/>
          <p:nvPr/>
        </p:nvSpPr>
        <p:spPr>
          <a:xfrm>
            <a:off x="190550" y="2277666"/>
            <a:ext cx="11092758" cy="2677656"/>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本文</a:t>
            </a:r>
            <a:r>
              <a:rPr lang="zh-CN" altLang="zh-CN" sz="2800" kern="100" dirty="0">
                <a:solidFill>
                  <a:srgbClr val="404040"/>
                </a:solidFill>
                <a:latin typeface="Times New Roman"/>
                <a:ea typeface="微软雅黑"/>
                <a:cs typeface="Times New Roman"/>
              </a:rPr>
              <a:t>记述了作者私塾求学、新式小学读书、军队中讨生活以及决定去北京求学的种种情形，向读者展示了当时的美景、风俗、人情，写出了作者生活中的种种困惑和艰辛；展示了作者丰富多彩的内心世界，写出了作者对自然、对社会、对人生的热爱。</a:t>
            </a:r>
            <a:endParaRPr lang="zh-CN" altLang="zh-CN" sz="1050" kern="100" dirty="0">
              <a:effectLst/>
              <a:latin typeface="宋体"/>
              <a:cs typeface="Courier New"/>
            </a:endParaRPr>
          </a:p>
        </p:txBody>
      </p:sp>
      <p:sp>
        <p:nvSpPr>
          <p:cNvPr id="14" name="矩形 13"/>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23934" y="0"/>
            <a:ext cx="11879380" cy="523220"/>
          </a:xfrm>
          <a:prstGeom prst="rect">
            <a:avLst/>
          </a:prstGeom>
        </p:spPr>
        <p:txBody>
          <a:bodyPr>
            <a:spAutoFit/>
          </a:bodyPr>
          <a:lstStyle/>
          <a:p>
            <a:pPr lvl="0">
              <a:defRPr/>
            </a:pPr>
            <a:r>
              <a:rPr lang="zh-CN" altLang="en-US" sz="2800" b="1" kern="0" dirty="0" smtClean="0">
                <a:latin typeface="微软雅黑" pitchFamily="34" charset="-122"/>
                <a:ea typeface="微软雅黑" pitchFamily="34" charset="-122"/>
              </a:rPr>
              <a:t>合作探究 </a:t>
            </a:r>
            <a:r>
              <a:rPr lang="zh-CN" altLang="en-US" sz="2800" b="1" kern="0" dirty="0" smtClean="0">
                <a:solidFill>
                  <a:prstClr val="black">
                    <a:lumMod val="65000"/>
                    <a:lumOff val="35000"/>
                  </a:prstClr>
                </a:solidFill>
                <a:latin typeface="微软雅黑" pitchFamily="34" charset="-122"/>
                <a:ea typeface="微软雅黑" pitchFamily="34" charset="-122"/>
              </a:rPr>
              <a:t>       </a:t>
            </a:r>
            <a:r>
              <a:rPr lang="en-US" altLang="zh-CN" sz="2800" b="1" kern="0" dirty="0" smtClean="0">
                <a:solidFill>
                  <a:prstClr val="black">
                    <a:lumMod val="65000"/>
                    <a:lumOff val="35000"/>
                  </a:prst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奇文共欣赏，疑义相与析</a:t>
            </a:r>
            <a:endParaRPr lang="zh-CN" altLang="en-US" sz="2800" kern="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7077313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542" y="323650"/>
            <a:ext cx="2296940"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00B0F0"/>
                </a:solidFill>
                <a:latin typeface="Times New Roman"/>
                <a:ea typeface="微软雅黑"/>
                <a:cs typeface="Times New Roman"/>
              </a:rPr>
              <a:t>文脉梳理</a:t>
            </a:r>
            <a:endParaRPr lang="zh-CN" altLang="zh-CN" sz="1000" kern="100" dirty="0">
              <a:solidFill>
                <a:srgbClr val="00B0F0"/>
              </a:solidFill>
              <a:effectLst/>
              <a:latin typeface="宋体"/>
              <a:cs typeface="Courier New"/>
            </a:endParaRPr>
          </a:p>
        </p:txBody>
      </p:sp>
      <p:sp>
        <p:nvSpPr>
          <p:cNvPr id="5" name="TextBox 4"/>
          <p:cNvSpPr txBox="1"/>
          <p:nvPr/>
        </p:nvSpPr>
        <p:spPr>
          <a:xfrm>
            <a:off x="262558" y="2845671"/>
            <a:ext cx="1978467" cy="1304203"/>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逆境也</a:t>
            </a:r>
            <a:r>
              <a:rPr lang="zh-CN" altLang="zh-CN" sz="2800" kern="100" dirty="0" smtClean="0">
                <a:solidFill>
                  <a:srgbClr val="404040"/>
                </a:solidFill>
                <a:latin typeface="Times New Roman"/>
                <a:ea typeface="微软雅黑"/>
                <a:cs typeface="Times New Roman"/>
              </a:rPr>
              <a:t>是生</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活</a:t>
            </a:r>
            <a:r>
              <a:rPr lang="zh-CN" altLang="zh-CN" sz="2800" kern="100" dirty="0">
                <a:solidFill>
                  <a:srgbClr val="404040"/>
                </a:solidFill>
                <a:latin typeface="Times New Roman"/>
                <a:ea typeface="微软雅黑"/>
                <a:cs typeface="Times New Roman"/>
              </a:rPr>
              <a:t>的恩赐</a:t>
            </a:r>
            <a:endParaRPr lang="zh-CN" altLang="zh-CN" sz="1000" kern="100" dirty="0">
              <a:solidFill>
                <a:srgbClr val="00B0F0"/>
              </a:solidFill>
              <a:effectLst/>
              <a:latin typeface="宋体"/>
              <a:cs typeface="Courier New"/>
            </a:endParaRPr>
          </a:p>
        </p:txBody>
      </p:sp>
      <p:sp>
        <p:nvSpPr>
          <p:cNvPr id="2" name="左大括号 1"/>
          <p:cNvSpPr/>
          <p:nvPr/>
        </p:nvSpPr>
        <p:spPr>
          <a:xfrm>
            <a:off x="2415482" y="1557586"/>
            <a:ext cx="223340" cy="439248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2719918" y="1390420"/>
            <a:ext cx="9305106" cy="4616648"/>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阶　段　　　　　　　　经　</a:t>
            </a:r>
            <a:r>
              <a:rPr lang="zh-CN" altLang="zh-CN" sz="2800" kern="100" dirty="0" smtClean="0">
                <a:solidFill>
                  <a:srgbClr val="404040"/>
                </a:solidFill>
                <a:latin typeface="Times New Roman"/>
                <a:ea typeface="微软雅黑"/>
                <a:cs typeface="Times New Roman"/>
              </a:rPr>
              <a:t>历</a:t>
            </a:r>
            <a:endParaRPr lang="en-US" altLang="zh-CN" sz="2800" kern="100" dirty="0" smtClean="0">
              <a:solidFill>
                <a:srgbClr val="404040"/>
              </a:solidFill>
              <a:latin typeface="Times New Roman"/>
              <a:ea typeface="微软雅黑"/>
            </a:endParaRPr>
          </a:p>
          <a:p>
            <a:pPr algn="just">
              <a:lnSpc>
                <a:spcPct val="150000"/>
              </a:lnSpc>
              <a:spcAft>
                <a:spcPts val="0"/>
              </a:spcAft>
            </a:pPr>
            <a:r>
              <a:rPr lang="en-US" altLang="zh-CN" sz="2800" kern="100" dirty="0" smtClean="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一</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私塾　读小书，又读大书；逃学猎奇的乡野</a:t>
            </a:r>
            <a:r>
              <a:rPr lang="zh-CN" altLang="zh-CN" sz="2800" kern="100" dirty="0" smtClean="0">
                <a:solidFill>
                  <a:srgbClr val="404040"/>
                </a:solidFill>
                <a:latin typeface="Times New Roman"/>
                <a:ea typeface="微软雅黑"/>
                <a:cs typeface="Times New Roman"/>
              </a:rPr>
              <a:t>童年</a:t>
            </a:r>
            <a:endParaRPr lang="en-US" altLang="zh-CN" sz="2800" kern="100" dirty="0" smtClean="0">
              <a:solidFill>
                <a:srgbClr val="404040"/>
              </a:solidFill>
              <a:latin typeface="Times New Roman"/>
              <a:ea typeface="微软雅黑"/>
            </a:endParaRPr>
          </a:p>
          <a:p>
            <a:pPr algn="just">
              <a:lnSpc>
                <a:spcPct val="150000"/>
              </a:lnSpc>
              <a:spcAft>
                <a:spcPts val="0"/>
              </a:spcAft>
            </a:pPr>
            <a:r>
              <a:rPr lang="en-US" altLang="zh-CN" sz="2800" kern="100" dirty="0" smtClean="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二</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小学　上许多课仍然不放下那一本大书：</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身在</a:t>
            </a:r>
            <a:r>
              <a:rPr lang="zh-CN" altLang="zh-CN" sz="2800" kern="100" dirty="0" smtClean="0">
                <a:solidFill>
                  <a:srgbClr val="404040"/>
                </a:solidFill>
                <a:latin typeface="Times New Roman"/>
                <a:ea typeface="微软雅黑"/>
                <a:cs typeface="Times New Roman"/>
              </a:rPr>
              <a:t>曹</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　　　营心在汉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式的童真与</a:t>
            </a:r>
            <a:r>
              <a:rPr lang="zh-CN" altLang="zh-CN" sz="2800" kern="100" dirty="0" smtClean="0">
                <a:solidFill>
                  <a:srgbClr val="404040"/>
                </a:solidFill>
                <a:latin typeface="Times New Roman"/>
                <a:ea typeface="微软雅黑"/>
                <a:cs typeface="Times New Roman"/>
              </a:rPr>
              <a:t>童趣</a:t>
            </a:r>
            <a:endParaRPr lang="en-US" altLang="zh-CN" sz="2800" kern="100" dirty="0" smtClean="0">
              <a:solidFill>
                <a:srgbClr val="404040"/>
              </a:solidFill>
              <a:latin typeface="Times New Roman"/>
              <a:ea typeface="微软雅黑"/>
            </a:endParaRPr>
          </a:p>
          <a:p>
            <a:pPr algn="just">
              <a:lnSpc>
                <a:spcPct val="150000"/>
              </a:lnSpc>
              <a:spcAft>
                <a:spcPts val="0"/>
              </a:spcAft>
            </a:pPr>
            <a:r>
              <a:rPr lang="en-US" altLang="zh-CN" sz="2800" kern="100" dirty="0" smtClean="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三</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军旅　书记处求职：默默奋斗、健康生活的行伍</a:t>
            </a:r>
            <a:r>
              <a:rPr lang="zh-CN" altLang="zh-CN" sz="2800" kern="100" dirty="0" smtClean="0">
                <a:solidFill>
                  <a:srgbClr val="404040"/>
                </a:solidFill>
                <a:latin typeface="Times New Roman"/>
                <a:ea typeface="微软雅黑"/>
                <a:cs typeface="Times New Roman"/>
              </a:rPr>
              <a:t>少年</a:t>
            </a:r>
            <a:endParaRPr lang="en-US" altLang="zh-CN" sz="2800" kern="100" dirty="0" smtClean="0">
              <a:solidFill>
                <a:srgbClr val="404040"/>
              </a:solidFill>
              <a:latin typeface="Times New Roman"/>
              <a:ea typeface="微软雅黑"/>
            </a:endParaRPr>
          </a:p>
          <a:p>
            <a:pPr algn="just">
              <a:lnSpc>
                <a:spcPct val="150000"/>
              </a:lnSpc>
              <a:spcAft>
                <a:spcPts val="0"/>
              </a:spcAft>
            </a:pPr>
            <a:r>
              <a:rPr lang="en-US" altLang="zh-CN" sz="2800" kern="100" dirty="0" smtClean="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四</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报馆　由校对到只身远行：接受新知、思考人生、</a:t>
            </a:r>
            <a:r>
              <a:rPr lang="zh-CN" altLang="zh-CN" sz="2800" kern="100" dirty="0" smtClean="0">
                <a:solidFill>
                  <a:srgbClr val="404040"/>
                </a:solidFill>
                <a:latin typeface="Times New Roman"/>
                <a:ea typeface="微软雅黑"/>
                <a:cs typeface="Times New Roman"/>
              </a:rPr>
              <a:t>胸</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　　　怀抱负、开辟转机的青年生涯</a:t>
            </a:r>
            <a:endParaRPr lang="zh-CN" altLang="zh-CN" sz="1000" kern="100" dirty="0">
              <a:solidFill>
                <a:srgbClr val="00B0F0"/>
              </a:solidFill>
              <a:effectLst/>
              <a:latin typeface="宋体"/>
              <a:cs typeface="Courier New"/>
            </a:endParaRPr>
          </a:p>
        </p:txBody>
      </p:sp>
    </p:spTree>
    <p:extLst>
      <p:ext uri="{BB962C8B-B14F-4D97-AF65-F5344CB8AC3E}">
        <p14:creationId xmlns:p14="http://schemas.microsoft.com/office/powerpoint/2010/main" val="4889453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542" y="-121748"/>
            <a:ext cx="11609818" cy="657872"/>
          </a:xfrm>
          <a:prstGeom prst="rect">
            <a:avLst/>
          </a:prstGeom>
          <a:noFill/>
        </p:spPr>
        <p:txBody>
          <a:bodyPr wrap="square" rtlCol="0">
            <a:spAutoFit/>
          </a:bodyPr>
          <a:lstStyle/>
          <a:p>
            <a:pPr lvl="0" algn="just">
              <a:lnSpc>
                <a:spcPct val="150000"/>
              </a:lnSpc>
            </a:pPr>
            <a:r>
              <a:rPr lang="zh-CN" altLang="en-US" sz="2800" b="1" kern="100" dirty="0">
                <a:solidFill>
                  <a:srgbClr val="00B050"/>
                </a:solidFill>
                <a:latin typeface="宋体"/>
                <a:ea typeface="微软雅黑"/>
                <a:cs typeface="Times New Roman"/>
              </a:rPr>
              <a:t>二、小组合作</a:t>
            </a:r>
            <a:endParaRPr lang="zh-CN" altLang="zh-CN" sz="1000" b="1" kern="100" dirty="0">
              <a:solidFill>
                <a:srgbClr val="00B050"/>
              </a:solidFill>
              <a:latin typeface="宋体"/>
              <a:cs typeface="Courier New"/>
            </a:endParaRPr>
          </a:p>
        </p:txBody>
      </p:sp>
      <p:sp>
        <p:nvSpPr>
          <p:cNvPr id="3" name="TextBox 2"/>
          <p:cNvSpPr txBox="1"/>
          <p:nvPr/>
        </p:nvSpPr>
        <p:spPr>
          <a:xfrm>
            <a:off x="118542" y="526324"/>
            <a:ext cx="11609818" cy="1304203"/>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作者在逃学过程中充分展示了儿童的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野性</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，这些被作者称为是在读</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大书</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。这种</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野性</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值得肯定吗？你如何看？</a:t>
            </a:r>
            <a:endParaRPr lang="zh-CN" altLang="zh-CN" sz="1050" kern="100" dirty="0">
              <a:effectLst/>
              <a:latin typeface="宋体"/>
              <a:cs typeface="Courier New"/>
            </a:endParaRPr>
          </a:p>
        </p:txBody>
      </p:sp>
      <p:sp>
        <p:nvSpPr>
          <p:cNvPr id="5" name="TextBox 4"/>
          <p:cNvSpPr txBox="1"/>
          <p:nvPr/>
        </p:nvSpPr>
        <p:spPr>
          <a:xfrm>
            <a:off x="190550" y="1773610"/>
            <a:ext cx="11609818" cy="4535857"/>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孩童的天性是游戏，儿童身上的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野性</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正是其天性的有机组成部分，没有了适当的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野性</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也就没有对生命的敏感、好奇，也就不可能产生真正的创造力。从作者的描述看，作者的观察敏锐，记忆超强，对现实世界十分倾心，对大自然的声音、气味，社会上的人与事怀有浓厚的兴趣。他把大自然与社会生活称作一本</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大书</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，他从这本</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大书</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中学到了许多书本上没有的东西，他在自然和社会中倾心体验，取法自然的活力，汲取自然的营养，完善自己的精神品行。</a:t>
            </a:r>
            <a:endParaRPr lang="zh-CN" altLang="zh-CN" sz="1050" kern="100" dirty="0">
              <a:effectLst/>
              <a:latin typeface="宋体"/>
              <a:cs typeface="Courier New"/>
            </a:endParaRPr>
          </a:p>
        </p:txBody>
      </p:sp>
    </p:spTree>
    <p:extLst>
      <p:ext uri="{BB962C8B-B14F-4D97-AF65-F5344CB8AC3E}">
        <p14:creationId xmlns:p14="http://schemas.microsoft.com/office/powerpoint/2010/main" val="139327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5"/>
          <p:cNvSpPr txBox="1"/>
          <p:nvPr/>
        </p:nvSpPr>
        <p:spPr>
          <a:xfrm>
            <a:off x="113922" y="549474"/>
            <a:ext cx="2092851" cy="652486"/>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800" dirty="0" smtClean="0">
                <a:solidFill>
                  <a:schemeClr val="bg1">
                    <a:lumMod val="50000"/>
                  </a:schemeClr>
                </a:solidFill>
                <a:latin typeface="微软雅黑" pitchFamily="34" charset="-122"/>
                <a:ea typeface="微软雅黑" pitchFamily="34" charset="-122"/>
              </a:rPr>
              <a:t>哲思品悟</a:t>
            </a:r>
            <a:endParaRPr lang="en-US" altLang="zh-CN" sz="2800" dirty="0" smtClean="0">
              <a:solidFill>
                <a:schemeClr val="bg1">
                  <a:lumMod val="50000"/>
                </a:schemeClr>
              </a:solidFill>
              <a:latin typeface="微软雅黑" pitchFamily="34" charset="-122"/>
              <a:ea typeface="微软雅黑" pitchFamily="34" charset="-122"/>
            </a:endParaRPr>
          </a:p>
        </p:txBody>
      </p:sp>
      <p:sp>
        <p:nvSpPr>
          <p:cNvPr id="33" name="矩形 32"/>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82230" y="42706"/>
            <a:ext cx="12009769" cy="523220"/>
          </a:xfrm>
          <a:prstGeom prst="rect">
            <a:avLst/>
          </a:prstGeom>
        </p:spPr>
        <p:txBody>
          <a:bodyPr wrap="square">
            <a:spAutoFit/>
          </a:bodyPr>
          <a:lstStyle/>
          <a:p>
            <a:pPr lvl="0">
              <a:defRPr/>
            </a:pPr>
            <a:r>
              <a:rPr lang="zh-CN" altLang="en-US" sz="2800" b="1" kern="0" dirty="0">
                <a:solidFill>
                  <a:schemeClr val="tx1">
                    <a:lumMod val="75000"/>
                    <a:lumOff val="25000"/>
                  </a:schemeClr>
                </a:solidFill>
                <a:latin typeface="微软雅黑" pitchFamily="34" charset="-122"/>
                <a:ea typeface="微软雅黑" pitchFamily="34" charset="-122"/>
              </a:rPr>
              <a:t>温馨晨读       </a:t>
            </a:r>
            <a:r>
              <a:rPr lang="zh-CN" altLang="en-US" sz="2800" b="1" kern="0" dirty="0" smtClean="0">
                <a:solidFill>
                  <a:schemeClr val="tx1">
                    <a:lumMod val="75000"/>
                    <a:lumOff val="25000"/>
                  </a:scheme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鸡</a:t>
            </a:r>
            <a:r>
              <a:rPr lang="zh-CN" altLang="en-US" sz="2800" kern="0" dirty="0">
                <a:solidFill>
                  <a:schemeClr val="tx1">
                    <a:lumMod val="75000"/>
                    <a:lumOff val="25000"/>
                  </a:schemeClr>
                </a:solidFill>
                <a:latin typeface="微软雅黑" pitchFamily="34" charset="-122"/>
                <a:ea typeface="微软雅黑" pitchFamily="34" charset="-122"/>
              </a:rPr>
              <a:t>声茅店月，人迹板桥霜</a:t>
            </a:r>
          </a:p>
        </p:txBody>
      </p:sp>
      <p:sp>
        <p:nvSpPr>
          <p:cNvPr id="35" name="矩形 34"/>
          <p:cNvSpPr/>
          <p:nvPr/>
        </p:nvSpPr>
        <p:spPr>
          <a:xfrm>
            <a:off x="3665969" y="1342870"/>
            <a:ext cx="4866969" cy="625556"/>
          </a:xfrm>
          <a:prstGeom prst="rect">
            <a:avLst/>
          </a:prstGeom>
        </p:spPr>
        <p:txBody>
          <a:bodyPr wrap="square">
            <a:spAutoFit/>
          </a:bodyPr>
          <a:lstStyle/>
          <a:p>
            <a:pPr algn="ctr">
              <a:lnSpc>
                <a:spcPct val="140000"/>
              </a:lnSpc>
            </a:pPr>
            <a:r>
              <a:rPr lang="zh-CN" altLang="en-US" sz="2800" b="1" kern="100" dirty="0">
                <a:solidFill>
                  <a:srgbClr val="00B050"/>
                </a:solidFill>
                <a:latin typeface="Times New Roman" pitchFamily="18" charset="0"/>
                <a:ea typeface="微软雅黑"/>
                <a:cs typeface="Times New Roman" pitchFamily="18" charset="0"/>
              </a:rPr>
              <a:t>论真实</a:t>
            </a:r>
            <a:endParaRPr lang="zh-CN" altLang="zh-CN" sz="2800" kern="100" dirty="0">
              <a:effectLst/>
              <a:latin typeface="宋体"/>
              <a:cs typeface="Courier New"/>
            </a:endParaRPr>
          </a:p>
        </p:txBody>
      </p:sp>
      <p:sp>
        <p:nvSpPr>
          <p:cNvPr id="6" name="矩形 5"/>
          <p:cNvSpPr/>
          <p:nvPr/>
        </p:nvSpPr>
        <p:spPr>
          <a:xfrm>
            <a:off x="160698" y="2274830"/>
            <a:ext cx="11823795" cy="3243196"/>
          </a:xfrm>
          <a:prstGeom prst="rect">
            <a:avLst/>
          </a:prstGeom>
        </p:spPr>
        <p:txBody>
          <a:bodyPr wrap="square">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真实</a:t>
            </a:r>
            <a:r>
              <a:rPr lang="zh-CN" altLang="zh-CN" sz="2800" kern="100" dirty="0">
                <a:solidFill>
                  <a:srgbClr val="404040"/>
                </a:solidFill>
                <a:latin typeface="Times New Roman"/>
                <a:ea typeface="微软雅黑"/>
                <a:cs typeface="Times New Roman"/>
              </a:rPr>
              <a:t>是最难的，为了它，一个人也许不得不舍弃许多好东西：名誉，地位，财产，家庭。但真实又是最容易的，在世界上，唯有它，一个人只要愿意，总能得到和保持</a:t>
            </a:r>
            <a:r>
              <a:rPr lang="zh-CN" altLang="zh-CN" sz="2800" kern="100" dirty="0" smtClean="0">
                <a:solidFill>
                  <a:srgbClr val="404040"/>
                </a:solidFill>
                <a:latin typeface="Times New Roman"/>
                <a:ea typeface="微软雅黑"/>
                <a:cs typeface="Times New Roman"/>
              </a:rPr>
              <a:t>。</a:t>
            </a:r>
            <a:r>
              <a:rPr lang="en-US" altLang="zh-CN" sz="2800" kern="100" dirty="0" smtClean="0">
                <a:solidFill>
                  <a:srgbClr val="404040"/>
                </a:solidFill>
                <a:latin typeface="Times New Roman"/>
                <a:ea typeface="微软雅黑"/>
                <a:cs typeface="Times New Roman"/>
              </a:rPr>
              <a:t>  </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人</a:t>
            </a:r>
            <a:r>
              <a:rPr lang="zh-CN" altLang="zh-CN" sz="2800" kern="100" dirty="0">
                <a:solidFill>
                  <a:srgbClr val="404040"/>
                </a:solidFill>
                <a:latin typeface="Times New Roman"/>
                <a:ea typeface="微软雅黑"/>
                <a:cs typeface="Times New Roman"/>
              </a:rPr>
              <a:t>不可能永远真实，也不可能永远虚假。许多真实中一点虚假，或许多虚假中一点真实，都是动人的。最令人厌倦的是一半对一半。</a:t>
            </a:r>
            <a:endParaRPr lang="zh-CN" altLang="zh-CN" sz="1050" kern="100" dirty="0">
              <a:effectLst/>
              <a:latin typeface="宋体"/>
              <a:cs typeface="Courier New"/>
            </a:endParaRPr>
          </a:p>
        </p:txBody>
      </p:sp>
    </p:spTree>
    <p:extLst>
      <p:ext uri="{BB962C8B-B14F-4D97-AF65-F5344CB8AC3E}">
        <p14:creationId xmlns:p14="http://schemas.microsoft.com/office/powerpoint/2010/main" val="30330349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305726"/>
            <a:ext cx="11494869" cy="3924268"/>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同时，他逃学并非不爱学习，而是由于封建式教育压制小孩对大自然多彩生活的向往以及强烈的求知欲。逃学是为了更好地学习。沈从文在逃学探寻外界生活的过程中，培养了观察力和想象力，激发了强烈的求知欲，学会了独立思考，认识了美，体验了生命的本真和快乐，增加了阅历，开阔了视野，小小心灵变得越来越充实。这就是他最终成才的重要因素。</a:t>
            </a:r>
            <a:endParaRPr lang="zh-CN" altLang="zh-CN" sz="1050" kern="100" dirty="0">
              <a:effectLst/>
              <a:latin typeface="宋体"/>
              <a:cs typeface="Courier New"/>
            </a:endParaRPr>
          </a:p>
        </p:txBody>
      </p:sp>
    </p:spTree>
    <p:extLst>
      <p:ext uri="{BB962C8B-B14F-4D97-AF65-F5344CB8AC3E}">
        <p14:creationId xmlns:p14="http://schemas.microsoft.com/office/powerpoint/2010/main" val="1219127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393683"/>
            <a:ext cx="11494869" cy="570040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沈从文在大自然的亲近与熏陶中感受到了生命的本真和快乐。试从文中找出相关语句，并谈谈你从中体会到什么，人与大自然的关系应该是怎样的。</a:t>
            </a:r>
            <a:endParaRPr lang="zh-CN" altLang="zh-CN" sz="280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答案　</a:t>
            </a:r>
            <a:r>
              <a:rPr lang="zh-CN" altLang="zh-CN" sz="2800" kern="100" dirty="0" smtClean="0">
                <a:solidFill>
                  <a:srgbClr val="404040"/>
                </a:solidFill>
                <a:latin typeface="Times New Roman"/>
                <a:ea typeface="微软雅黑"/>
                <a:cs typeface="Times New Roman"/>
              </a:rPr>
              <a:t>声音：</a:t>
            </a:r>
            <a:r>
              <a:rPr lang="en-US" altLang="zh-CN" sz="2800" kern="100" dirty="0" smtClean="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蝙蝠的声音，一只黄牛当屠户把刀插进它喉中时叹息的声音，藏在田塍、土穴中大黄喉蛇的鸣声，黑暗中鱼在水面泼剌的微声。</a:t>
            </a:r>
            <a:r>
              <a:rPr lang="en-US" altLang="zh-CN" sz="2800" kern="100" dirty="0" smtClean="0">
                <a:solidFill>
                  <a:srgbClr val="404040"/>
                </a:solidFill>
                <a:latin typeface="宋体"/>
                <a:ea typeface="微软雅黑"/>
                <a:cs typeface="Times New Roman"/>
              </a:rPr>
              <a:t>”</a:t>
            </a: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气味：</a:t>
            </a:r>
            <a:r>
              <a:rPr lang="en-US" altLang="zh-CN" sz="2800" kern="100" dirty="0" smtClean="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还各处去嗅闻，死蛇的气味，腐草的气味，屠户身上的气味，烧碗处土窑被雨以后放出的气味，要我说来虽当时无法用言语去形容，要我辨别却十分容易。</a:t>
            </a:r>
            <a:r>
              <a:rPr lang="en-US" altLang="zh-CN" sz="2800" kern="100" dirty="0" smtClean="0">
                <a:solidFill>
                  <a:srgbClr val="404040"/>
                </a:solidFill>
                <a:latin typeface="宋体"/>
                <a:ea typeface="微软雅黑"/>
                <a:cs typeface="Times New Roman"/>
              </a:rPr>
              <a:t>”</a:t>
            </a:r>
            <a:endParaRPr lang="zh-CN" altLang="zh-CN" sz="2800" kern="100" dirty="0">
              <a:latin typeface="宋体"/>
              <a:cs typeface="Courier New"/>
            </a:endParaRPr>
          </a:p>
        </p:txBody>
      </p:sp>
    </p:spTree>
    <p:extLst>
      <p:ext uri="{BB962C8B-B14F-4D97-AF65-F5344CB8AC3E}">
        <p14:creationId xmlns:p14="http://schemas.microsoft.com/office/powerpoint/2010/main" val="107989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033" y="1054177"/>
            <a:ext cx="11494869" cy="4535857"/>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从作者的描述看，作者的观察敏锐，记忆力超强，对现实世界十分倾心，对大自然的声音、气味，社会上的人与事怀有浓厚的兴趣。他把大自然与社会生活称为一本</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大书</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，他从这本</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大书</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中学到了许多书本上没有的东西，他在自然和社会中倾心体验，尊重生命本真的做法，并非不爱学习，而是为了更好地学习。从沈从文的经历可以看出，人与大自然的关系应该是一种亲和的关系。人应该取法自然的活力，汲取自然的营养，完善自己的精神品行。</a:t>
            </a:r>
            <a:endParaRPr lang="zh-CN" altLang="zh-CN" sz="1050" kern="100" dirty="0">
              <a:effectLst/>
              <a:latin typeface="宋体"/>
              <a:cs typeface="Courier New"/>
            </a:endParaRPr>
          </a:p>
        </p:txBody>
      </p:sp>
    </p:spTree>
    <p:extLst>
      <p:ext uri="{BB962C8B-B14F-4D97-AF65-F5344CB8AC3E}">
        <p14:creationId xmlns:p14="http://schemas.microsoft.com/office/powerpoint/2010/main" val="139909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9470" y="-98598"/>
            <a:ext cx="11494869" cy="6474849"/>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3.</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一个转机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部分第</a:t>
            </a:r>
            <a:r>
              <a:rPr lang="en-US" altLang="zh-CN" sz="2800" kern="100" dirty="0">
                <a:solidFill>
                  <a:srgbClr val="404040"/>
                </a:solidFill>
                <a:latin typeface="Times New Roman"/>
                <a:ea typeface="微软雅黑"/>
                <a:cs typeface="Courier New"/>
              </a:rPr>
              <a:t>11</a:t>
            </a:r>
            <a:r>
              <a:rPr lang="zh-CN" altLang="zh-CN" sz="2800" kern="100" dirty="0">
                <a:solidFill>
                  <a:srgbClr val="404040"/>
                </a:solidFill>
                <a:latin typeface="Times New Roman"/>
                <a:ea typeface="微软雅黑"/>
                <a:cs typeface="Times New Roman"/>
              </a:rPr>
              <a:t>段中</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好坏我总有一天得死去，</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似乎应当有意思些</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这几句可看出作者思想认识上的什么转变？造成沈从文这种思想转变的原因是什么？</a:t>
            </a:r>
            <a:endParaRPr lang="zh-CN" altLang="zh-CN" sz="280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答案</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沈从文初见生死变幻的无常，对于人生的意义，下了结论。对他而言，探求未知就是有意义的人生。新鲜的事物，新鲜的经历，新鲜的感受才是最有意义的。而更给人以深刻印象的是他那种为追求有意义的人生而不顾一切、奋力一搏的勇气</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转变的原因一个是沈从文在报馆中受到印刷工人和进步报刊书籍的影响，另外一个是沈从文的一次大病和陆弢的死促使他更加认真地思考人生的价值和意义</a:t>
            </a:r>
            <a:r>
              <a:rPr lang="zh-CN" altLang="zh-CN" sz="2800" kern="100" dirty="0" smtClean="0">
                <a:solidFill>
                  <a:srgbClr val="404040"/>
                </a:solidFill>
                <a:latin typeface="Times New Roman"/>
                <a:ea typeface="微软雅黑"/>
                <a:cs typeface="Times New Roman"/>
              </a:rPr>
              <a:t>。</a:t>
            </a:r>
            <a:endParaRPr lang="zh-CN" altLang="zh-CN" sz="2800" kern="100" dirty="0">
              <a:latin typeface="宋体"/>
              <a:cs typeface="Courier New"/>
            </a:endParaRPr>
          </a:p>
        </p:txBody>
      </p:sp>
    </p:spTree>
    <p:extLst>
      <p:ext uri="{BB962C8B-B14F-4D97-AF65-F5344CB8AC3E}">
        <p14:creationId xmlns:p14="http://schemas.microsoft.com/office/powerpoint/2010/main" val="3445774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07372"/>
            <a:ext cx="11725916" cy="656846"/>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00B050"/>
                </a:solidFill>
                <a:latin typeface="Times New Roman"/>
                <a:ea typeface="微软雅黑"/>
                <a:cs typeface="Times New Roman"/>
              </a:rPr>
              <a:t>三、师生探究</a:t>
            </a:r>
            <a:endParaRPr lang="zh-CN" altLang="zh-CN" sz="1050" b="1" kern="100" dirty="0">
              <a:solidFill>
                <a:srgbClr val="00B050"/>
              </a:solidFill>
              <a:effectLst/>
              <a:latin typeface="宋体"/>
              <a:cs typeface="Courier New"/>
            </a:endParaRPr>
          </a:p>
        </p:txBody>
      </p:sp>
      <p:sp>
        <p:nvSpPr>
          <p:cNvPr id="3" name="TextBox 2"/>
          <p:cNvSpPr txBox="1"/>
          <p:nvPr/>
        </p:nvSpPr>
        <p:spPr>
          <a:xfrm>
            <a:off x="118542" y="621482"/>
            <a:ext cx="11725916" cy="5628849"/>
          </a:xfrm>
          <a:prstGeom prst="rect">
            <a:avLst/>
          </a:prstGeom>
          <a:noFill/>
        </p:spPr>
        <p:txBody>
          <a:bodyPr wrap="square" rtlCol="0">
            <a:spAutoFit/>
          </a:bodyPr>
          <a:lstStyle/>
          <a:p>
            <a:pPr algn="just">
              <a:lnSpc>
                <a:spcPct val="140000"/>
              </a:lnSpc>
              <a:spcAft>
                <a:spcPts val="0"/>
              </a:spcAft>
            </a:pPr>
            <a:r>
              <a:rPr lang="zh-CN" altLang="zh-CN" sz="2600" kern="100" dirty="0">
                <a:solidFill>
                  <a:srgbClr val="404040"/>
                </a:solidFill>
                <a:latin typeface="Times New Roman"/>
                <a:ea typeface="微软雅黑"/>
                <a:cs typeface="Times New Roman"/>
              </a:rPr>
              <a:t>从文章可以看出，沈从文小时候逃学非常严重，那么他是不是一个既调皮又不愿意读书的学生呢？沈从文逃学如此严重，为什么还能成才呢？请你谈谈自己的看法。</a:t>
            </a:r>
            <a:endParaRPr lang="zh-CN" altLang="zh-CN" sz="2600" kern="100" dirty="0">
              <a:latin typeface="宋体"/>
              <a:cs typeface="Courier New"/>
            </a:endParaRPr>
          </a:p>
          <a:p>
            <a:pPr algn="just">
              <a:lnSpc>
                <a:spcPct val="140000"/>
              </a:lnSpc>
              <a:spcAft>
                <a:spcPts val="0"/>
              </a:spcAft>
            </a:pPr>
            <a:r>
              <a:rPr lang="zh-CN" altLang="zh-CN" sz="2600" b="1" kern="100" dirty="0" smtClean="0">
                <a:solidFill>
                  <a:srgbClr val="E36C0A"/>
                </a:solidFill>
                <a:latin typeface="Times New Roman"/>
                <a:ea typeface="微软雅黑"/>
                <a:cs typeface="Times New Roman"/>
              </a:rPr>
              <a:t>答案</a:t>
            </a:r>
            <a:r>
              <a:rPr lang="zh-CN" altLang="zh-CN" sz="2600" b="1" kern="100" dirty="0">
                <a:solidFill>
                  <a:srgbClr val="E36C0A"/>
                </a:solidFill>
                <a:latin typeface="Times New Roman"/>
                <a:ea typeface="微软雅黑"/>
                <a:cs typeface="Times New Roman"/>
              </a:rPr>
              <a:t>　</a:t>
            </a:r>
            <a:r>
              <a:rPr lang="zh-CN" altLang="zh-CN" sz="2600" kern="100" dirty="0">
                <a:solidFill>
                  <a:srgbClr val="404040"/>
                </a:solidFill>
                <a:latin typeface="Times New Roman"/>
                <a:ea typeface="微软雅黑"/>
                <a:cs typeface="Times New Roman"/>
              </a:rPr>
              <a:t>沈从文小时候确实逃学严重，但他的逃学和我们所说的逃学是不同的，他的逃学是为了更好地学习。他并不是厌恶书本知识，逃避知识学习，而是由于封建式教育压制小孩对大自然多彩生活的向往以及强烈的求知欲。正是常常逃学，对他以后取得骄人的成就产生了重大的影响。沈从文在逃学探寻外界生活的过程中，培养了观察力和想象力，激发了强烈的求知欲，学会了独立思考，认识了美，体验了生命的本真和快乐，增加了阅历，开阔了视野，小小心灵变得越来越充实。这就是他最终成才的重要因素。</a:t>
            </a:r>
            <a:endParaRPr lang="zh-CN" altLang="zh-CN" sz="2600" kern="100" dirty="0">
              <a:effectLst/>
              <a:latin typeface="宋体"/>
              <a:cs typeface="Courier New"/>
            </a:endParaRPr>
          </a:p>
        </p:txBody>
      </p:sp>
    </p:spTree>
    <p:extLst>
      <p:ext uri="{BB962C8B-B14F-4D97-AF65-F5344CB8AC3E}">
        <p14:creationId xmlns:p14="http://schemas.microsoft.com/office/powerpoint/2010/main" val="14647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4566" y="981522"/>
            <a:ext cx="11494869" cy="5262979"/>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00B050"/>
                </a:solidFill>
                <a:latin typeface="微软雅黑"/>
                <a:ea typeface="微软雅黑"/>
                <a:cs typeface="Times New Roman"/>
              </a:rPr>
              <a:t>考点链接</a:t>
            </a:r>
            <a:r>
              <a:rPr lang="zh-CN" altLang="zh-CN" sz="2800" kern="100" dirty="0">
                <a:solidFill>
                  <a:srgbClr val="404040"/>
                </a:solidFill>
                <a:latin typeface="Times New Roman"/>
                <a:ea typeface="微软雅黑"/>
                <a:cs typeface="Times New Roman"/>
              </a:rPr>
              <a:t>　　探究文本中的某些问题，提出自己的见解</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宋体"/>
                <a:ea typeface="微软雅黑"/>
                <a:cs typeface="Times New Roman"/>
              </a:rPr>
              <a:t>    “</a:t>
            </a:r>
            <a:r>
              <a:rPr lang="zh-CN" altLang="zh-CN" sz="2800" kern="100" dirty="0">
                <a:solidFill>
                  <a:srgbClr val="404040"/>
                </a:solidFill>
                <a:latin typeface="Times New Roman"/>
                <a:ea typeface="微软雅黑"/>
                <a:cs typeface="Times New Roman"/>
              </a:rPr>
              <a:t>探究</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就是探讨研究的意思。</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文本中的某些问题</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则是探究的对象。</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提出自己的见解</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有这样的两层含义：一是提出的见解具有独创性，不因袭他人成说；二是提出的见解不要求就是最终的科学结论，只要言之成理，能够自圆其说就可以。这是对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学习探究性阅读和创造性阅读，发展想象能力、思辨能力和批判能力</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能从选择材料、提炼意旨、构思谋篇、遣词造句等角度加以分析，对不同作品的优劣高下做出评判</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等阅读要求的提炼概括。</a:t>
            </a:r>
            <a:endParaRPr lang="zh-CN" altLang="zh-CN" sz="1050" kern="100" dirty="0">
              <a:effectLst/>
              <a:latin typeface="宋体"/>
              <a:cs typeface="Courier New"/>
            </a:endParaRPr>
          </a:p>
        </p:txBody>
      </p:sp>
    </p:spTree>
    <p:extLst>
      <p:ext uri="{BB962C8B-B14F-4D97-AF65-F5344CB8AC3E}">
        <p14:creationId xmlns:p14="http://schemas.microsoft.com/office/powerpoint/2010/main" val="32054869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052436"/>
            <a:ext cx="11725916" cy="397031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一</a:t>
            </a:r>
            <a:r>
              <a:rPr lang="zh-CN" altLang="zh-CN" sz="2800" kern="100" dirty="0">
                <a:solidFill>
                  <a:srgbClr val="404040"/>
                </a:solidFill>
                <a:latin typeface="Times New Roman"/>
                <a:ea typeface="微软雅黑"/>
                <a:cs typeface="Times New Roman"/>
              </a:rPr>
              <a:t>个文本与同类文本的不同之处，或者文本本身存在的疏漏之处，往往成为阅读理解的疑点和难点。对这些问题的探究，首先要结合同类文本的一般情况，提出探究的问题，并表明自己的观点。然后，结合文本的内容和形式，对自己的观点作出分析论证。也可以与同类文本进行比较，分析优劣。对文本中疑点和难点的探究，不能仅止于对文本的认同，要大胆地提出自己的观点，并进行有理有据的分析</a:t>
            </a:r>
            <a:r>
              <a:rPr lang="zh-CN" altLang="zh-CN" sz="28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6989859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426050"/>
            <a:ext cx="11752547" cy="5909310"/>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Courier New"/>
              </a:rPr>
              <a:t>        (1)</a:t>
            </a:r>
            <a:r>
              <a:rPr lang="zh-CN" altLang="zh-CN" sz="2800" kern="100" dirty="0" smtClean="0">
                <a:solidFill>
                  <a:srgbClr val="404040"/>
                </a:solidFill>
                <a:latin typeface="Times New Roman"/>
                <a:ea typeface="微软雅黑"/>
                <a:cs typeface="Times New Roman"/>
              </a:rPr>
              <a:t>选定目标，确定特色</a:t>
            </a:r>
            <a:endParaRPr lang="zh-CN" altLang="zh-CN" sz="2800" kern="100" dirty="0" smtClean="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在通览文本的基础上，选择一个思考、评价的对象。被选定对象包括材料选择、主题提炼、谋篇布局、遣词造句等。</a:t>
            </a:r>
            <a:endParaRPr lang="zh-CN" altLang="zh-CN" sz="2800" kern="100" dirty="0" smtClean="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        (2)</a:t>
            </a:r>
            <a:r>
              <a:rPr lang="zh-CN" altLang="zh-CN" sz="2800" kern="100" dirty="0" smtClean="0">
                <a:solidFill>
                  <a:srgbClr val="404040"/>
                </a:solidFill>
                <a:latin typeface="Times New Roman"/>
                <a:ea typeface="微软雅黑"/>
                <a:cs typeface="Times New Roman"/>
              </a:rPr>
              <a:t>分析提炼</a:t>
            </a:r>
            <a:endParaRPr lang="zh-CN" altLang="zh-CN" sz="2800" kern="100" dirty="0" smtClean="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包括两个层面：一是捕捉主要材料，要善于对占有的材料进行细致全面的分析，对其中蕴涵着的人生价值和体现出来的时代精神进行发掘整理；一是指要善于对</a:t>
            </a:r>
            <a:r>
              <a:rPr lang="en-US" altLang="zh-CN" sz="2800" kern="100" dirty="0" smtClean="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时代精神</a:t>
            </a:r>
            <a:r>
              <a:rPr lang="en-US" altLang="zh-CN" sz="2800" kern="100" dirty="0" smtClean="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进行分析提炼，对文本反映出来的人生态度与时代精神要进行思考，要有自己的看法。</a:t>
            </a:r>
            <a:endParaRPr lang="en-US" altLang="zh-CN" sz="2800" kern="100" dirty="0" smtClean="0">
              <a:solidFill>
                <a:srgbClr val="404040"/>
              </a:solidFill>
              <a:latin typeface="Times New Roman"/>
              <a:ea typeface="微软雅黑"/>
              <a:cs typeface="Times New Roman"/>
            </a:endParaRPr>
          </a:p>
          <a:p>
            <a:pPr>
              <a:lnSpc>
                <a:spcPct val="150000"/>
              </a:lnSpc>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提出</a:t>
            </a:r>
            <a:r>
              <a:rPr lang="zh-CN" altLang="zh-CN" sz="2800" kern="100" dirty="0">
                <a:solidFill>
                  <a:srgbClr val="404040"/>
                </a:solidFill>
                <a:latin typeface="Times New Roman"/>
                <a:ea typeface="微软雅黑"/>
                <a:cs typeface="Times New Roman"/>
              </a:rPr>
              <a:t>自己的看法，用自己的语言来组织看法，表达出自己独到的见解</a:t>
            </a:r>
            <a:r>
              <a:rPr lang="zh-CN" altLang="zh-CN" sz="2800" kern="100" dirty="0" smtClean="0">
                <a:solidFill>
                  <a:srgbClr val="404040"/>
                </a:solidFill>
                <a:latin typeface="Times New Roman"/>
                <a:ea typeface="微软雅黑"/>
                <a:cs typeface="Times New Roman"/>
              </a:rPr>
              <a:t>。</a:t>
            </a:r>
            <a:endParaRPr lang="zh-CN" altLang="zh-CN" sz="2800" kern="100" dirty="0">
              <a:latin typeface="宋体"/>
              <a:cs typeface="Courier New"/>
            </a:endParaRPr>
          </a:p>
        </p:txBody>
      </p:sp>
      <p:sp>
        <p:nvSpPr>
          <p:cNvPr id="3" name="TextBox 2"/>
          <p:cNvSpPr txBox="1"/>
          <p:nvPr/>
        </p:nvSpPr>
        <p:spPr>
          <a:xfrm>
            <a:off x="285708" y="-29148"/>
            <a:ext cx="11494869" cy="738664"/>
          </a:xfrm>
          <a:prstGeom prst="rect">
            <a:avLst/>
          </a:prstGeom>
          <a:noFill/>
        </p:spPr>
        <p:txBody>
          <a:bodyPr wrap="square" rtlCol="0">
            <a:spAutoFit/>
          </a:bodyPr>
          <a:lstStyle/>
          <a:p>
            <a:pPr lvl="0" algn="just">
              <a:lnSpc>
                <a:spcPct val="150000"/>
              </a:lnSpc>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提出</a:t>
            </a:r>
            <a:r>
              <a:rPr lang="zh-CN" altLang="zh-CN" sz="2800" kern="100" dirty="0">
                <a:solidFill>
                  <a:srgbClr val="404040"/>
                </a:solidFill>
                <a:latin typeface="Times New Roman"/>
                <a:ea typeface="微软雅黑"/>
                <a:cs typeface="Times New Roman"/>
              </a:rPr>
              <a:t>自己的见解的方法：</a:t>
            </a:r>
            <a:endParaRPr lang="zh-CN" altLang="zh-CN" sz="1050" kern="100" dirty="0">
              <a:solidFill>
                <a:prstClr val="black"/>
              </a:solidFill>
              <a:latin typeface="宋体"/>
              <a:cs typeface="Courier New"/>
            </a:endParaRPr>
          </a:p>
        </p:txBody>
      </p:sp>
      <p:grpSp>
        <p:nvGrpSpPr>
          <p:cNvPr id="5" name="组合 4"/>
          <p:cNvGrpSpPr/>
          <p:nvPr/>
        </p:nvGrpSpPr>
        <p:grpSpPr>
          <a:xfrm rot="5400000">
            <a:off x="11465834" y="5699666"/>
            <a:ext cx="549128" cy="549414"/>
            <a:chOff x="11226607" y="6533712"/>
            <a:chExt cx="360000" cy="360000"/>
          </a:xfrm>
        </p:grpSpPr>
        <p:sp>
          <p:nvSpPr>
            <p:cNvPr id="6" name="椭圆 5">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 name="燕尾形 6">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6702356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446986"/>
            <a:ext cx="11609818" cy="662554"/>
          </a:xfrm>
          <a:prstGeom prst="rect">
            <a:avLst/>
          </a:prstGeom>
          <a:noFill/>
        </p:spPr>
        <p:txBody>
          <a:bodyPr wrap="square" rtlCol="0">
            <a:spAutoFit/>
          </a:bodyPr>
          <a:lstStyle/>
          <a:p>
            <a:pPr algn="just">
              <a:lnSpc>
                <a:spcPct val="150000"/>
              </a:lnSpc>
              <a:spcAft>
                <a:spcPts val="0"/>
              </a:spcAft>
            </a:pPr>
            <a:r>
              <a:rPr lang="zh-CN" altLang="en-US" sz="2800" b="1" kern="100" dirty="0">
                <a:solidFill>
                  <a:srgbClr val="00B050"/>
                </a:solidFill>
                <a:latin typeface="微软雅黑" pitchFamily="34" charset="-122"/>
                <a:ea typeface="微软雅黑" pitchFamily="34" charset="-122"/>
                <a:cs typeface="Courier New"/>
              </a:rPr>
              <a:t>一、文本审美</a:t>
            </a:r>
            <a:endParaRPr lang="zh-CN" altLang="zh-CN" sz="2800" b="1" kern="100" dirty="0">
              <a:solidFill>
                <a:srgbClr val="00B050"/>
              </a:solidFill>
              <a:effectLst/>
              <a:latin typeface="微软雅黑" pitchFamily="34" charset="-122"/>
              <a:ea typeface="微软雅黑" pitchFamily="34" charset="-122"/>
              <a:cs typeface="Courier New"/>
            </a:endParaRPr>
          </a:p>
        </p:txBody>
      </p:sp>
      <p:sp>
        <p:nvSpPr>
          <p:cNvPr id="13" name="TextBox 12"/>
          <p:cNvSpPr txBox="1"/>
          <p:nvPr/>
        </p:nvSpPr>
        <p:spPr>
          <a:xfrm>
            <a:off x="196668" y="981522"/>
            <a:ext cx="11775187" cy="526297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Courier New"/>
              </a:rPr>
              <a:t>        1</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生动真实的细节描写</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细节</a:t>
            </a:r>
            <a:r>
              <a:rPr lang="zh-CN" altLang="zh-CN" sz="2800" kern="100" dirty="0">
                <a:solidFill>
                  <a:srgbClr val="404040"/>
                </a:solidFill>
                <a:latin typeface="Times New Roman"/>
                <a:ea typeface="微软雅黑"/>
                <a:cs typeface="Times New Roman"/>
              </a:rPr>
              <a:t>描写是文学作品中对人物的言行举止、心理活动以及对细微事件进行细致具体的描写的一种描写手法。本文虽是传记，文中却处处皆是生动、真实的描写，这些描写不但增加了文章的真实感、亲切感，也增加了文章的厚重感。如逃学的见闻，</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死蛇的气味，腐草的气味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辨别十分容易，</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蝙蝠的声音，一只黄牛当屠户把刀插进他喉中时叹息的声音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记得清清楚楚。这些描写表现了作者对大自然的好奇，对大自然生活体味得十分仔细。写放学后偷划船的颠簸，小伙伴们的大哭，船主</a:t>
            </a:r>
            <a:r>
              <a:rPr lang="zh-CN" altLang="zh-CN" sz="2800" kern="100" dirty="0" smtClean="0">
                <a:solidFill>
                  <a:srgbClr val="404040"/>
                </a:solidFill>
                <a:latin typeface="Times New Roman"/>
                <a:ea typeface="微软雅黑"/>
                <a:cs typeface="Times New Roman"/>
              </a:rPr>
              <a:t>人</a:t>
            </a:r>
            <a:endParaRPr lang="zh-CN" altLang="zh-CN" sz="1050" kern="100" dirty="0">
              <a:effectLst/>
              <a:latin typeface="宋体"/>
              <a:cs typeface="Courier New"/>
            </a:endParaRPr>
          </a:p>
        </p:txBody>
      </p:sp>
      <p:sp>
        <p:nvSpPr>
          <p:cNvPr id="14" name="矩形 13"/>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23934" y="0"/>
            <a:ext cx="11879380" cy="523220"/>
          </a:xfrm>
          <a:prstGeom prst="rect">
            <a:avLst/>
          </a:prstGeom>
        </p:spPr>
        <p:txBody>
          <a:bodyPr>
            <a:spAutoFit/>
          </a:bodyPr>
          <a:lstStyle/>
          <a:p>
            <a:pPr lvl="0">
              <a:defRPr/>
            </a:pPr>
            <a:r>
              <a:rPr lang="zh-CN" altLang="en-US" sz="2800" b="1" kern="0" dirty="0" smtClean="0">
                <a:latin typeface="微软雅黑" pitchFamily="34" charset="-122"/>
                <a:ea typeface="微软雅黑" pitchFamily="34" charset="-122"/>
              </a:rPr>
              <a:t>文本拓展 </a:t>
            </a:r>
            <a:r>
              <a:rPr lang="zh-CN" altLang="en-US" sz="2800" b="1" kern="0" dirty="0" smtClean="0">
                <a:solidFill>
                  <a:prstClr val="black">
                    <a:lumMod val="65000"/>
                    <a:lumOff val="35000"/>
                  </a:prstClr>
                </a:solidFill>
                <a:latin typeface="微软雅黑" pitchFamily="34" charset="-122"/>
                <a:ea typeface="微软雅黑" pitchFamily="34" charset="-122"/>
              </a:rPr>
              <a:t>       </a:t>
            </a:r>
            <a:r>
              <a:rPr lang="en-US" altLang="zh-CN" sz="2800" b="1" kern="0" dirty="0" smtClean="0">
                <a:solidFill>
                  <a:prstClr val="black">
                    <a:lumMod val="65000"/>
                    <a:lumOff val="35000"/>
                  </a:prst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掬水月在手，弄花香满衣</a:t>
            </a:r>
            <a:endParaRPr lang="zh-CN" altLang="en-US" sz="2800" kern="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9731119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0977" y="162295"/>
            <a:ext cx="11494869" cy="6015493"/>
          </a:xfrm>
          <a:prstGeom prst="rect">
            <a:avLst/>
          </a:prstGeom>
          <a:noFill/>
        </p:spPr>
        <p:txBody>
          <a:bodyPr wrap="square" rtlCol="0">
            <a:spAutoFit/>
          </a:bodyPr>
          <a:lstStyle/>
          <a:p>
            <a:pPr algn="just">
              <a:lnSpc>
                <a:spcPct val="135000"/>
              </a:lnSpc>
            </a:pPr>
            <a:r>
              <a:rPr lang="en-US" altLang="zh-CN" sz="2600" kern="100" dirty="0">
                <a:solidFill>
                  <a:srgbClr val="404040"/>
                </a:solidFill>
                <a:latin typeface="Times New Roman"/>
                <a:ea typeface="微软雅黑"/>
                <a:cs typeface="Times New Roman"/>
              </a:rPr>
              <a:t>“</a:t>
            </a:r>
            <a:r>
              <a:rPr lang="zh-CN" altLang="zh-CN" sz="2600" kern="100" dirty="0">
                <a:solidFill>
                  <a:srgbClr val="404040"/>
                </a:solidFill>
                <a:latin typeface="Times New Roman"/>
                <a:ea typeface="微软雅黑"/>
                <a:cs typeface="Times New Roman"/>
              </a:rPr>
              <a:t>把手叉</a:t>
            </a:r>
            <a:r>
              <a:rPr lang="zh-CN" altLang="zh-CN" sz="2600" kern="100" dirty="0" smtClean="0">
                <a:solidFill>
                  <a:srgbClr val="404040"/>
                </a:solidFill>
                <a:latin typeface="Times New Roman"/>
                <a:ea typeface="微软雅黑"/>
                <a:cs typeface="Times New Roman"/>
              </a:rPr>
              <a:t>上</a:t>
            </a:r>
            <a:r>
              <a:rPr lang="zh-CN" altLang="zh-CN" sz="2600" kern="100" dirty="0">
                <a:solidFill>
                  <a:srgbClr val="404040"/>
                </a:solidFill>
                <a:latin typeface="Times New Roman"/>
                <a:ea typeface="微软雅黑"/>
                <a:cs typeface="Times New Roman"/>
              </a:rPr>
              <a:t>腰边，向你微笑，抱歉似的微笑：</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少爷，够了，请你上岸！</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的神态、语言等，描写极其生动细致，非常富有生活气息。而写游泳泅水的一段也十分有趣，读后让人眼前自然会浮现出大哥及小伙伴们的相貌，似乎也会听到人物的对话。特别是对大哥的描写非常生动：</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站在河边欣赏了一阵河中景致，又弯下腰拾起两个放光的贝壳，用他那双常若含泪发愁的艺术家眼睛赏鉴了一下，或坐下来取出速写簿，随意画两张河景的素描，口上嘘嘘打着唿哨，又向原来那条路上走去了。</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这一站、一拾、一赏鉴、一坐、一画，像一个个特写镜头连缀而成动画片，生动又形象，给人留下深刻的印象。再如写殴斗、看街景、游水、行伍生活等这些具体生动的细节描写，把逃学中经历的人事富有情趣地展现出来，处处洋溢着童趣、童真，轻而易举就勾起了我们对曾经拥有的孩童世界的无限怀念和向往，体会到</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大书</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的博大精深、奥妙无穷。</a:t>
            </a:r>
            <a:endParaRPr lang="zh-CN" altLang="zh-CN" sz="2600" kern="100" dirty="0">
              <a:latin typeface="宋体"/>
              <a:cs typeface="Courier New"/>
            </a:endParaRPr>
          </a:p>
        </p:txBody>
      </p:sp>
    </p:spTree>
    <p:extLst>
      <p:ext uri="{BB962C8B-B14F-4D97-AF65-F5344CB8AC3E}">
        <p14:creationId xmlns:p14="http://schemas.microsoft.com/office/powerpoint/2010/main" val="3877710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00250" y="615087"/>
            <a:ext cx="11565207" cy="526297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纯洁</a:t>
            </a:r>
            <a:r>
              <a:rPr lang="zh-CN" altLang="zh-CN" sz="2800" kern="100" dirty="0">
                <a:solidFill>
                  <a:srgbClr val="404040"/>
                </a:solidFill>
                <a:latin typeface="Times New Roman"/>
                <a:ea typeface="微软雅黑"/>
                <a:cs typeface="Times New Roman"/>
              </a:rPr>
              <a:t>做不到，退而求其次</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真实。真实做不到，再退而求其次</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糊涂。可是郑板桥说：难得糊涂。还是太纯洁了。</a:t>
            </a:r>
            <a:endParaRPr lang="zh-CN" altLang="zh-CN" sz="280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真正</a:t>
            </a:r>
            <a:r>
              <a:rPr lang="zh-CN" altLang="zh-CN" sz="2800" kern="100" dirty="0">
                <a:solidFill>
                  <a:srgbClr val="404040"/>
                </a:solidFill>
                <a:latin typeface="Times New Roman"/>
                <a:ea typeface="微软雅黑"/>
                <a:cs typeface="Times New Roman"/>
              </a:rPr>
              <a:t>有独特个性的人并不竭力显示自己的独特，他不怕自己显得与旁人一样。那些时时处处想显示自己与众不同的人，往往是一些虚荣心十足的平庸之辈。</a:t>
            </a:r>
            <a:endParaRPr lang="zh-CN" altLang="zh-CN" sz="280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质朴</a:t>
            </a:r>
            <a:r>
              <a:rPr lang="zh-CN" altLang="zh-CN" sz="2800" kern="100" dirty="0">
                <a:solidFill>
                  <a:srgbClr val="404040"/>
                </a:solidFill>
                <a:latin typeface="Times New Roman"/>
                <a:ea typeface="微软雅黑"/>
                <a:cs typeface="Times New Roman"/>
              </a:rPr>
              <a:t>最不容易受骗，连成功也骗不了它</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宋体"/>
                <a:ea typeface="微软雅黑"/>
                <a:cs typeface="Times New Roman"/>
              </a:rPr>
              <a:t>    “</a:t>
            </a:r>
            <a:r>
              <a:rPr lang="zh-CN" altLang="zh-CN" sz="2800" kern="100" dirty="0">
                <a:solidFill>
                  <a:srgbClr val="404040"/>
                </a:solidFill>
                <a:latin typeface="Times New Roman"/>
                <a:ea typeface="微软雅黑"/>
                <a:cs typeface="Times New Roman"/>
              </a:rPr>
              <a:t>以真诚换取真诚！</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可是，这么一换，双方不是都失去自己的真诚了吗</a:t>
            </a:r>
            <a:r>
              <a:rPr lang="zh-CN" altLang="zh-CN" sz="2800" kern="100" dirty="0" smtClean="0">
                <a:solidFill>
                  <a:srgbClr val="404040"/>
                </a:solidFill>
                <a:latin typeface="Times New Roman"/>
                <a:ea typeface="微软雅黑"/>
                <a:cs typeface="Times New Roman"/>
              </a:rPr>
              <a:t>？</a:t>
            </a:r>
            <a:endParaRPr lang="zh-CN" altLang="zh-CN" sz="2800" kern="100" dirty="0">
              <a:latin typeface="宋体"/>
              <a:cs typeface="Courier New"/>
            </a:endParaRPr>
          </a:p>
        </p:txBody>
      </p:sp>
    </p:spTree>
    <p:extLst>
      <p:ext uri="{BB962C8B-B14F-4D97-AF65-F5344CB8AC3E}">
        <p14:creationId xmlns:p14="http://schemas.microsoft.com/office/powerpoint/2010/main" val="41251950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1995" y="-78594"/>
            <a:ext cx="11609818" cy="6555641"/>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Courier New"/>
              </a:rPr>
              <a:t>         2</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清新朴实的语言</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作者</a:t>
            </a:r>
            <a:r>
              <a:rPr lang="zh-CN" altLang="zh-CN" sz="2800" kern="100" dirty="0">
                <a:solidFill>
                  <a:srgbClr val="404040"/>
                </a:solidFill>
                <a:latin typeface="Times New Roman"/>
                <a:ea typeface="微软雅黑"/>
                <a:cs typeface="Times New Roman"/>
              </a:rPr>
              <a:t>讲述自己早年经历的故事让人觉得亲切自然，又加上他朴实的叙述风格，使人感到生活情味十足。如：</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机会不巧不曾碰到这么一个慷慨的亲戚，我们也依然不会瘪了肚皮回家。沿路有无数人家的桃树李树，果实全把树枝压得弯弯的，等待我们去为它们减除一份负担。还有多少黄泥田里，红萝卜大得如小猪头，没有我们去吃它，赞美它，便始终委屈在那深土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我们用各样官能吃了那么多东西，即使不再用口来吃喝，也很够了。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这段文字朴实优美，清新幽默，形象地道出了当时孩子们的特殊自慰心理。这些清新朴实、具有浓郁生活气息的语言，暗含了作者艰辛曲折的经历，蕴涵了作者坚毅的性格及对自然深沉的热爱之情。</a:t>
            </a:r>
            <a:endParaRPr lang="zh-CN" altLang="zh-CN" sz="1050" kern="100" dirty="0">
              <a:effectLst/>
              <a:latin typeface="宋体"/>
              <a:cs typeface="Courier New"/>
            </a:endParaRPr>
          </a:p>
        </p:txBody>
      </p:sp>
    </p:spTree>
    <p:extLst>
      <p:ext uri="{BB962C8B-B14F-4D97-AF65-F5344CB8AC3E}">
        <p14:creationId xmlns:p14="http://schemas.microsoft.com/office/powerpoint/2010/main" val="9647203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1995" y="120147"/>
            <a:ext cx="11609818" cy="6033960"/>
          </a:xfrm>
          <a:prstGeom prst="rect">
            <a:avLst/>
          </a:prstGeom>
          <a:noFill/>
        </p:spPr>
        <p:txBody>
          <a:bodyPr wrap="square" rtlCol="0">
            <a:spAutoFit/>
          </a:bodyPr>
          <a:lstStyle/>
          <a:p>
            <a:pPr algn="just">
              <a:lnSpc>
                <a:spcPct val="135000"/>
              </a:lnSpc>
              <a:spcAft>
                <a:spcPts val="0"/>
              </a:spcAft>
            </a:pPr>
            <a:r>
              <a:rPr lang="en-US" altLang="zh-CN" sz="2600" kern="100" dirty="0" smtClean="0">
                <a:solidFill>
                  <a:srgbClr val="404040"/>
                </a:solidFill>
                <a:latin typeface="Times New Roman"/>
                <a:ea typeface="微软雅黑"/>
                <a:cs typeface="Courier New"/>
              </a:rPr>
              <a:t>        3</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散文式的自传写法</a:t>
            </a:r>
            <a:endParaRPr lang="zh-CN" altLang="zh-CN" sz="2600" kern="100" dirty="0">
              <a:latin typeface="宋体"/>
              <a:cs typeface="Courier New"/>
            </a:endParaRPr>
          </a:p>
          <a:p>
            <a:pPr algn="just">
              <a:lnSpc>
                <a:spcPct val="135000"/>
              </a:lnSpc>
              <a:spcAft>
                <a:spcPts val="0"/>
              </a:spcAft>
            </a:pP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本文</a:t>
            </a:r>
            <a:r>
              <a:rPr lang="zh-CN" altLang="zh-CN" sz="2600" kern="100" dirty="0">
                <a:solidFill>
                  <a:srgbClr val="404040"/>
                </a:solidFill>
                <a:latin typeface="Times New Roman"/>
                <a:ea typeface="微软雅黑"/>
                <a:cs typeface="Times New Roman"/>
              </a:rPr>
              <a:t>属于文学性传记，用散文的笔法写成，叙述与描写并重，故事性较强，选材较为讲究。如在</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我读一本小书又读一本大书</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和</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我上许多课仍然不放下那一本大书</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两部分中表现得尤为突出。这两部分主要写了童年的经历，童年对一个人可能产生巨大的影响。写童年读</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小书</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即读课本知识，而作者更喜欢读</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大书</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，即喜欢大自然和人间多彩的生活。于是，作者对读</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小书</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的事情概括叙述，而对</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大书</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却着重描写，如对气味和声音的辨别、小孩子的殴斗、城外边街的景象、做泥手工、看围猎、跨马游戏、划船、泅水等湘西风情。而这些</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散</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的材料，却在童年趣事这一</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大书</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的范围内连缀成一个个故事，真实地再现了作者早年的生活，表现了作者对自然和生命的无比好奇和对生活、人生的思考。</a:t>
            </a:r>
            <a:endParaRPr lang="zh-CN" altLang="zh-CN" sz="2600" kern="100" dirty="0">
              <a:effectLst/>
              <a:latin typeface="宋体"/>
              <a:cs typeface="Courier New"/>
            </a:endParaRPr>
          </a:p>
        </p:txBody>
      </p:sp>
    </p:spTree>
    <p:extLst>
      <p:ext uri="{BB962C8B-B14F-4D97-AF65-F5344CB8AC3E}">
        <p14:creationId xmlns:p14="http://schemas.microsoft.com/office/powerpoint/2010/main" val="15141842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251642"/>
            <a:ext cx="11725916" cy="657872"/>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00B050"/>
                </a:solidFill>
                <a:latin typeface="Times New Roman"/>
                <a:ea typeface="微软雅黑"/>
                <a:cs typeface="Times New Roman"/>
              </a:rPr>
              <a:t>二、写作迁移</a:t>
            </a:r>
            <a:endParaRPr lang="zh-CN" altLang="zh-CN" sz="1050" b="1" kern="100" dirty="0">
              <a:solidFill>
                <a:srgbClr val="00B050"/>
              </a:solidFill>
              <a:effectLst/>
              <a:latin typeface="宋体"/>
              <a:cs typeface="Courier New"/>
            </a:endParaRPr>
          </a:p>
        </p:txBody>
      </p:sp>
      <p:sp>
        <p:nvSpPr>
          <p:cNvPr id="3" name="TextBox 2"/>
          <p:cNvSpPr txBox="1"/>
          <p:nvPr/>
        </p:nvSpPr>
        <p:spPr>
          <a:xfrm>
            <a:off x="262558" y="987431"/>
            <a:ext cx="11725916" cy="4893647"/>
          </a:xfrm>
          <a:prstGeom prst="rect">
            <a:avLst/>
          </a:prstGeom>
          <a:noFill/>
        </p:spPr>
        <p:txBody>
          <a:bodyPr wrap="square" rtlCol="0">
            <a:spAutoFit/>
          </a:bodyPr>
          <a:lstStyle/>
          <a:p>
            <a:pPr>
              <a:lnSpc>
                <a:spcPct val="150000"/>
              </a:lnSpc>
            </a:pP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细节</a:t>
            </a:r>
            <a:r>
              <a:rPr lang="zh-CN" altLang="zh-CN" sz="2600" kern="100" dirty="0">
                <a:solidFill>
                  <a:srgbClr val="404040"/>
                </a:solidFill>
                <a:latin typeface="Times New Roman"/>
                <a:ea typeface="微软雅黑"/>
                <a:cs typeface="Times New Roman"/>
              </a:rPr>
              <a:t>描写中常采用夸张、比喻和反复等手法，以增强表达效果。请运用细节描写刻画一个人物，表现其性格特征。</a:t>
            </a:r>
            <a:endParaRPr lang="zh-CN" altLang="zh-CN" sz="2600" kern="100" dirty="0">
              <a:latin typeface="宋体"/>
              <a:cs typeface="Courier New"/>
            </a:endParaRPr>
          </a:p>
          <a:p>
            <a:pPr>
              <a:lnSpc>
                <a:spcPct val="150000"/>
              </a:lnSpc>
            </a:pPr>
            <a:r>
              <a:rPr lang="zh-CN" altLang="zh-CN" sz="2600" b="1" kern="100" dirty="0" smtClean="0">
                <a:solidFill>
                  <a:schemeClr val="accent6">
                    <a:lumMod val="75000"/>
                  </a:schemeClr>
                </a:solidFill>
                <a:latin typeface="Times New Roman"/>
                <a:ea typeface="微软雅黑"/>
                <a:cs typeface="Times New Roman"/>
              </a:rPr>
              <a:t>示例</a:t>
            </a:r>
            <a:r>
              <a:rPr lang="en-US" altLang="zh-CN" sz="2600" kern="100" dirty="0" smtClean="0">
                <a:solidFill>
                  <a:srgbClr val="404040"/>
                </a:solidFill>
                <a:latin typeface="Times New Roman"/>
                <a:ea typeface="微软雅黑"/>
                <a:cs typeface="Courier New"/>
              </a:rPr>
              <a:t> </a:t>
            </a:r>
            <a:r>
              <a:rPr lang="zh-CN" altLang="zh-CN" sz="2600" kern="100" dirty="0" smtClean="0">
                <a:solidFill>
                  <a:srgbClr val="404040"/>
                </a:solidFill>
                <a:latin typeface="Times New Roman"/>
                <a:ea typeface="微软雅黑"/>
                <a:cs typeface="Times New Roman"/>
              </a:rPr>
              <a:t>　两位勇猛而愤怒的战士都高举着锋利的剑，仿佛是向上天下土和地狱示威，他们的勇敢和神气真是不可一世。暴怒的比斯盖人先下手，他一剑劈得非常凶猛，要不是歪了些，单这一下子就足以结束这场恶战，咱们这位骑士毕生的冒险也都完了。可是运命还要保全着他，有更伟大的事业要等他去干呢，所以他冤家的剑锋偏了方向；那一剑虽然斫在他左肩上，只斫掉整半边铠甲连带一大块头盔和半只耳朵。斫下的东西零落满地，使这位骑士狼狈不堪。</a:t>
            </a:r>
            <a:endParaRPr lang="zh-CN" altLang="zh-CN" sz="2600" kern="100" dirty="0">
              <a:effectLst/>
              <a:latin typeface="宋体"/>
              <a:cs typeface="Courier New"/>
            </a:endParaRPr>
          </a:p>
        </p:txBody>
      </p:sp>
      <p:grpSp>
        <p:nvGrpSpPr>
          <p:cNvPr id="6" name="组合 5"/>
          <p:cNvGrpSpPr/>
          <p:nvPr/>
        </p:nvGrpSpPr>
        <p:grpSpPr>
          <a:xfrm rot="5400000">
            <a:off x="11465834" y="5699666"/>
            <a:ext cx="549128" cy="549414"/>
            <a:chOff x="11226607" y="6533712"/>
            <a:chExt cx="360000" cy="360000"/>
          </a:xfrm>
        </p:grpSpPr>
        <p:sp>
          <p:nvSpPr>
            <p:cNvPr id="7" name="椭圆 6">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燕尾形 7">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24675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6894" y="981522"/>
            <a:ext cx="11609818" cy="819455"/>
          </a:xfrm>
          <a:prstGeom prst="rect">
            <a:avLst/>
          </a:prstGeom>
          <a:noFill/>
        </p:spPr>
        <p:txBody>
          <a:bodyPr wrap="square" rtlCol="0">
            <a:spAutoFit/>
          </a:bodyPr>
          <a:lstStyle/>
          <a:p>
            <a:pPr algn="ctr">
              <a:lnSpc>
                <a:spcPct val="200000"/>
              </a:lnSpc>
              <a:spcAft>
                <a:spcPts val="0"/>
              </a:spcAft>
            </a:pPr>
            <a:r>
              <a:rPr lang="zh-CN" altLang="zh-CN" sz="2800" b="1" kern="100" dirty="0">
                <a:solidFill>
                  <a:srgbClr val="00B050"/>
                </a:solidFill>
                <a:latin typeface="Times New Roman"/>
                <a:ea typeface="微软雅黑"/>
                <a:cs typeface="Times New Roman"/>
              </a:rPr>
              <a:t>积累与</a:t>
            </a:r>
            <a:r>
              <a:rPr lang="zh-CN" altLang="zh-CN" sz="2800" b="1" kern="100" dirty="0" smtClean="0">
                <a:solidFill>
                  <a:srgbClr val="00B050"/>
                </a:solidFill>
                <a:latin typeface="Times New Roman"/>
                <a:ea typeface="微软雅黑"/>
                <a:cs typeface="Times New Roman"/>
              </a:rPr>
              <a:t>运用</a:t>
            </a:r>
            <a:endParaRPr lang="zh-CN" altLang="zh-CN" sz="1000" kern="100" dirty="0">
              <a:latin typeface="宋体"/>
              <a:cs typeface="Courier New"/>
            </a:endParaRPr>
          </a:p>
        </p:txBody>
      </p:sp>
      <p:sp>
        <p:nvSpPr>
          <p:cNvPr id="20" name="TextBox 19"/>
          <p:cNvSpPr txBox="1"/>
          <p:nvPr/>
        </p:nvSpPr>
        <p:spPr>
          <a:xfrm>
            <a:off x="334566" y="2050023"/>
            <a:ext cx="11609818" cy="332398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下列各组词语中，加颜色字的读音全都正确的一组是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00B0F0"/>
                </a:solidFill>
                <a:latin typeface="Times New Roman"/>
                <a:ea typeface="微软雅黑"/>
                <a:cs typeface="Times New Roman"/>
              </a:rPr>
              <a:t>涨</a:t>
            </a:r>
            <a:r>
              <a:rPr lang="zh-CN" altLang="zh-CN" sz="2800" kern="100" dirty="0">
                <a:solidFill>
                  <a:srgbClr val="404040"/>
                </a:solidFill>
                <a:latin typeface="Times New Roman"/>
                <a:ea typeface="微软雅黑"/>
                <a:cs typeface="Times New Roman"/>
              </a:rPr>
              <a:t>水</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zhànɡ</a:t>
            </a:r>
            <a:r>
              <a:rPr lang="en-US" altLang="zh-CN" sz="2800" kern="100" dirty="0" smtClean="0">
                <a:solidFill>
                  <a:srgbClr val="404040"/>
                </a:solidFill>
                <a:latin typeface="Times New Roman"/>
                <a:ea typeface="微软雅黑"/>
                <a:cs typeface="Courier New"/>
              </a:rPr>
              <a:t>)</a:t>
            </a: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信</a:t>
            </a:r>
            <a:r>
              <a:rPr lang="zh-CN" altLang="zh-CN" sz="2800" kern="100" dirty="0" smtClean="0">
                <a:solidFill>
                  <a:srgbClr val="00B0F0"/>
                </a:solidFill>
                <a:latin typeface="Times New Roman"/>
                <a:ea typeface="微软雅黑"/>
                <a:cs typeface="Times New Roman"/>
              </a:rPr>
              <a:t>札</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zhá</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粗</a:t>
            </a:r>
            <a:r>
              <a:rPr lang="zh-CN" altLang="zh-CN" sz="2800" kern="100" dirty="0">
                <a:solidFill>
                  <a:srgbClr val="00B0F0"/>
                </a:solidFill>
                <a:latin typeface="Times New Roman"/>
                <a:ea typeface="微软雅黑"/>
                <a:cs typeface="Times New Roman"/>
              </a:rPr>
              <a:t>粝</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lì</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擘</a:t>
            </a:r>
            <a:r>
              <a:rPr lang="zh-CN" altLang="zh-CN" sz="2800" kern="100" dirty="0" smtClean="0">
                <a:solidFill>
                  <a:srgbClr val="404040"/>
                </a:solidFill>
                <a:latin typeface="Times New Roman"/>
                <a:ea typeface="微软雅黑"/>
                <a:cs typeface="Times New Roman"/>
              </a:rPr>
              <a:t>画</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bò</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00B0F0"/>
                </a:solidFill>
                <a:latin typeface="Times New Roman"/>
                <a:ea typeface="微软雅黑"/>
                <a:cs typeface="Times New Roman"/>
              </a:rPr>
              <a:t>肖</a:t>
            </a:r>
            <a:r>
              <a:rPr lang="zh-CN" altLang="zh-CN" sz="2800" kern="100" dirty="0">
                <a:solidFill>
                  <a:srgbClr val="404040"/>
                </a:solidFill>
                <a:latin typeface="Times New Roman"/>
                <a:ea typeface="微软雅黑"/>
                <a:cs typeface="Times New Roman"/>
              </a:rPr>
              <a:t>像</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xiào</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似</a:t>
            </a:r>
            <a:r>
              <a:rPr lang="zh-CN" altLang="zh-CN" sz="2800" kern="100" dirty="0" smtClean="0">
                <a:solidFill>
                  <a:srgbClr val="404040"/>
                </a:solidFill>
                <a:latin typeface="Times New Roman"/>
                <a:ea typeface="微软雅黑"/>
                <a:cs typeface="Times New Roman"/>
              </a:rPr>
              <a:t>的</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shì</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佛</a:t>
            </a:r>
            <a:r>
              <a:rPr lang="zh-CN" altLang="zh-CN" sz="2800" kern="100" dirty="0" smtClean="0">
                <a:solidFill>
                  <a:srgbClr val="404040"/>
                </a:solidFill>
                <a:latin typeface="Times New Roman"/>
                <a:ea typeface="微软雅黑"/>
                <a:cs typeface="Times New Roman"/>
              </a:rPr>
              <a:t>像</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fú</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豁</a:t>
            </a:r>
            <a:r>
              <a:rPr lang="zh-CN" altLang="zh-CN" sz="2800" kern="100" dirty="0" smtClean="0">
                <a:solidFill>
                  <a:srgbClr val="404040"/>
                </a:solidFill>
                <a:latin typeface="Times New Roman"/>
                <a:ea typeface="微软雅黑"/>
                <a:cs typeface="Times New Roman"/>
              </a:rPr>
              <a:t>达大度</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huò</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尸</a:t>
            </a:r>
            <a:r>
              <a:rPr lang="zh-CN" altLang="zh-CN" sz="2800" kern="100" dirty="0">
                <a:solidFill>
                  <a:srgbClr val="00B0F0"/>
                </a:solidFill>
                <a:latin typeface="Times New Roman"/>
                <a:ea typeface="微软雅黑"/>
                <a:cs typeface="Times New Roman"/>
              </a:rPr>
              <a:t>骸</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hái</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调</a:t>
            </a:r>
            <a:r>
              <a:rPr lang="zh-CN" altLang="zh-CN" sz="2800" kern="100" dirty="0" smtClean="0">
                <a:solidFill>
                  <a:srgbClr val="404040"/>
                </a:solidFill>
                <a:latin typeface="Times New Roman"/>
                <a:ea typeface="微软雅黑"/>
                <a:cs typeface="Times New Roman"/>
              </a:rPr>
              <a:t>度</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diào</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淬</a:t>
            </a:r>
            <a:r>
              <a:rPr lang="zh-CN" altLang="zh-CN" sz="2800" kern="100" dirty="0" smtClean="0">
                <a:solidFill>
                  <a:srgbClr val="404040"/>
                </a:solidFill>
                <a:latin typeface="Times New Roman"/>
                <a:ea typeface="微软雅黑"/>
                <a:cs typeface="Times New Roman"/>
              </a:rPr>
              <a:t>火</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cuì</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大</a:t>
            </a:r>
            <a:r>
              <a:rPr lang="zh-CN" altLang="zh-CN" sz="2800" kern="100" dirty="0" smtClean="0">
                <a:solidFill>
                  <a:srgbClr val="00B0F0"/>
                </a:solidFill>
                <a:latin typeface="Times New Roman"/>
                <a:ea typeface="微软雅黑"/>
                <a:cs typeface="Times New Roman"/>
              </a:rPr>
              <a:t>模</a:t>
            </a:r>
            <a:r>
              <a:rPr lang="zh-CN" altLang="zh-CN" sz="2800" kern="100" dirty="0" smtClean="0">
                <a:solidFill>
                  <a:srgbClr val="404040"/>
                </a:solidFill>
                <a:latin typeface="Times New Roman"/>
                <a:ea typeface="微软雅黑"/>
                <a:cs typeface="Times New Roman"/>
              </a:rPr>
              <a:t>大样</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mú</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00B0F0"/>
                </a:solidFill>
                <a:latin typeface="Times New Roman"/>
                <a:ea typeface="微软雅黑"/>
                <a:cs typeface="Times New Roman"/>
              </a:rPr>
              <a:t>镌</a:t>
            </a:r>
            <a:r>
              <a:rPr lang="zh-CN" altLang="zh-CN" sz="2800" kern="100" dirty="0">
                <a:solidFill>
                  <a:srgbClr val="404040"/>
                </a:solidFill>
                <a:latin typeface="Times New Roman"/>
                <a:ea typeface="微软雅黑"/>
                <a:cs typeface="Times New Roman"/>
              </a:rPr>
              <a:t>雕</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juān</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猛</a:t>
            </a:r>
            <a:r>
              <a:rPr lang="zh-CN" altLang="zh-CN" sz="2800" kern="100" dirty="0">
                <a:solidFill>
                  <a:srgbClr val="00B0F0"/>
                </a:solidFill>
                <a:latin typeface="Times New Roman"/>
                <a:ea typeface="微软雅黑"/>
                <a:cs typeface="Times New Roman"/>
              </a:rPr>
              <a:t>鸷</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zhì</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规</a:t>
            </a:r>
            <a:r>
              <a:rPr lang="zh-CN" altLang="zh-CN" sz="2800" kern="100" dirty="0" smtClean="0">
                <a:solidFill>
                  <a:srgbClr val="00B0F0"/>
                </a:solidFill>
                <a:latin typeface="Times New Roman"/>
                <a:ea typeface="微软雅黑"/>
                <a:cs typeface="Times New Roman"/>
              </a:rPr>
              <a:t>矩</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jù</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漫</a:t>
            </a:r>
            <a:r>
              <a:rPr lang="zh-CN" altLang="zh-CN" sz="2800" kern="100" dirty="0">
                <a:solidFill>
                  <a:srgbClr val="404040"/>
                </a:solidFill>
                <a:latin typeface="Times New Roman"/>
                <a:ea typeface="微软雅黑"/>
                <a:cs typeface="Times New Roman"/>
              </a:rPr>
              <a:t>无涯</a:t>
            </a:r>
            <a:r>
              <a:rPr lang="zh-CN" altLang="zh-CN" sz="2800" kern="100" dirty="0">
                <a:solidFill>
                  <a:srgbClr val="00B0F0"/>
                </a:solidFill>
                <a:latin typeface="Times New Roman"/>
                <a:ea typeface="微软雅黑"/>
                <a:cs typeface="Times New Roman"/>
              </a:rPr>
              <a:t>涘</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sì</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21" name="矩形 20"/>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23934" y="0"/>
            <a:ext cx="11879380" cy="523220"/>
          </a:xfrm>
          <a:prstGeom prst="rect">
            <a:avLst/>
          </a:prstGeom>
        </p:spPr>
        <p:txBody>
          <a:bodyPr>
            <a:spAutoFit/>
          </a:bodyPr>
          <a:lstStyle/>
          <a:p>
            <a:pPr lvl="0">
              <a:defRPr/>
            </a:pPr>
            <a:r>
              <a:rPr lang="zh-CN" altLang="en-US" sz="2800" b="1" kern="0" dirty="0" smtClean="0">
                <a:latin typeface="微软雅黑" pitchFamily="34" charset="-122"/>
                <a:ea typeface="微软雅黑" pitchFamily="34" charset="-122"/>
              </a:rPr>
              <a:t>分层训练 </a:t>
            </a:r>
            <a:r>
              <a:rPr lang="zh-CN" altLang="en-US" sz="2800" b="1" kern="0" dirty="0" smtClean="0">
                <a:solidFill>
                  <a:prstClr val="black">
                    <a:lumMod val="65000"/>
                    <a:lumOff val="35000"/>
                  </a:prstClr>
                </a:solidFill>
                <a:latin typeface="微软雅黑" pitchFamily="34" charset="-122"/>
                <a:ea typeface="微软雅黑" pitchFamily="34" charset="-122"/>
              </a:rPr>
              <a:t>       </a:t>
            </a:r>
            <a:r>
              <a:rPr lang="en-US" altLang="zh-CN" sz="2800" b="1" kern="0" dirty="0" smtClean="0">
                <a:solidFill>
                  <a:prstClr val="black">
                    <a:lumMod val="65000"/>
                    <a:lumOff val="35000"/>
                  </a:prst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力学如力耕，勤惰尔自知   </a:t>
            </a:r>
            <a:endParaRPr lang="zh-CN" altLang="en-US" sz="2800" kern="0" dirty="0">
              <a:solidFill>
                <a:schemeClr val="tx1">
                  <a:lumMod val="75000"/>
                  <a:lumOff val="25000"/>
                </a:schemeClr>
              </a:solidFill>
              <a:latin typeface="微软雅黑" pitchFamily="34" charset="-122"/>
              <a:ea typeface="微软雅黑" pitchFamily="34" charset="-122"/>
            </a:endParaRPr>
          </a:p>
        </p:txBody>
      </p:sp>
      <p:sp>
        <p:nvSpPr>
          <p:cNvPr id="23" name="TextBox 22">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5495148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2408322"/>
            <a:ext cx="11609818" cy="2677656"/>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读</a:t>
            </a:r>
            <a:r>
              <a:rPr lang="en-US" altLang="zh-CN" sz="2800" kern="100" dirty="0" err="1">
                <a:solidFill>
                  <a:srgbClr val="404040"/>
                </a:solidFill>
                <a:latin typeface="Times New Roman"/>
                <a:ea typeface="微软雅黑"/>
                <a:cs typeface="Courier New"/>
              </a:rPr>
              <a:t>zhǎn</a:t>
            </a:r>
            <a:r>
              <a:rPr lang="zh-CN" altLang="zh-CN" sz="2800" kern="100" dirty="0">
                <a:solidFill>
                  <a:srgbClr val="404040"/>
                </a:solidFill>
                <a:latin typeface="宋体"/>
                <a:ea typeface="微软雅黑"/>
                <a:cs typeface="宋体"/>
              </a:rPr>
              <a:t>ɡ</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B</a:t>
            </a:r>
            <a:r>
              <a:rPr lang="zh-CN" altLang="zh-CN" sz="2800" kern="100" dirty="0" smtClean="0">
                <a:solidFill>
                  <a:srgbClr val="404040"/>
                </a:solidFill>
                <a:latin typeface="Times New Roman"/>
                <a:ea typeface="微软雅黑"/>
                <a:cs typeface="Times New Roman"/>
              </a:rPr>
              <a:t>项</a:t>
            </a:r>
            <a:r>
              <a:rPr lang="en-US" altLang="zh-CN" sz="2800" kern="100" dirty="0" smtClean="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佛</a:t>
            </a:r>
            <a:r>
              <a:rPr lang="en-US" altLang="zh-CN" sz="2800" kern="100" dirty="0" smtClean="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读</a:t>
            </a:r>
            <a:r>
              <a:rPr lang="en-US" altLang="zh-CN" sz="2800" kern="100" dirty="0" err="1" smtClean="0">
                <a:solidFill>
                  <a:srgbClr val="404040"/>
                </a:solidFill>
                <a:latin typeface="Times New Roman"/>
                <a:ea typeface="微软雅黑"/>
                <a:cs typeface="Courier New"/>
              </a:rPr>
              <a:t>fó</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D</a:t>
            </a:r>
            <a:r>
              <a:rPr lang="zh-CN" altLang="zh-CN" sz="2800" kern="100" dirty="0" smtClean="0">
                <a:solidFill>
                  <a:srgbClr val="404040"/>
                </a:solidFill>
                <a:latin typeface="Times New Roman"/>
                <a:ea typeface="微软雅黑"/>
                <a:cs typeface="Times New Roman"/>
              </a:rPr>
              <a:t>项</a:t>
            </a:r>
            <a:r>
              <a:rPr lang="en-US" altLang="zh-CN" sz="2800" kern="100" dirty="0" smtClean="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矩</a:t>
            </a:r>
            <a:r>
              <a:rPr lang="en-US" altLang="zh-CN" sz="2800" kern="100" dirty="0" smtClean="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读</a:t>
            </a:r>
            <a:r>
              <a:rPr lang="en-US" altLang="zh-CN" sz="2800" kern="100" dirty="0" err="1" smtClean="0">
                <a:solidFill>
                  <a:srgbClr val="404040"/>
                </a:solidFill>
                <a:latin typeface="Times New Roman"/>
                <a:ea typeface="微软雅黑"/>
                <a:cs typeface="Courier New"/>
              </a:rPr>
              <a:t>ju</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smtClean="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C</a:t>
            </a:r>
            <a:endParaRPr lang="zh-CN" altLang="zh-CN" sz="1050" kern="100" dirty="0">
              <a:solidFill>
                <a:prstClr val="black"/>
              </a:solidFill>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68120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914790"/>
            <a:ext cx="11609818" cy="324319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下列各组词语中，没有错别字的一组是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尘封　　蔽病　　田塍　　举步维艰</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强悍　　暴躁　　忿怒　　报残守缺</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拮据　　惊骇　　抱歉　　龙飞凤舞</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擘画　　字帖　　誊录　　遂心所欲</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a:t>
            </a:r>
            <a:endParaRPr lang="zh-CN" altLang="en-US" dirty="0"/>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0735378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2264306"/>
            <a:ext cx="11609818" cy="2677656"/>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项蔽</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弊</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项报</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抱</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项遂</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随</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C</a:t>
            </a:r>
            <a:endParaRPr lang="zh-CN" altLang="zh-CN" sz="1050" kern="100" dirty="0">
              <a:solidFill>
                <a:prstClr val="black"/>
              </a:solidFill>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a:t>
            </a:r>
            <a:endParaRPr lang="zh-CN" altLang="en-US" dirty="0"/>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98746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558233"/>
            <a:ext cx="11609818" cy="453585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下列各句中，加颜色的成语使用恰当的一项是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现在少数媒体放着有重要新闻价值的素材不去挖掘，反倒抓住某些明星的一些逸闻就</a:t>
            </a:r>
            <a:r>
              <a:rPr lang="zh-CN" altLang="zh-CN" sz="2800" kern="100" dirty="0">
                <a:solidFill>
                  <a:srgbClr val="00B0F0"/>
                </a:solidFill>
                <a:latin typeface="Times New Roman"/>
                <a:ea typeface="微软雅黑"/>
                <a:cs typeface="Times New Roman"/>
              </a:rPr>
              <a:t>笔走龙蛇</a:t>
            </a:r>
            <a:r>
              <a:rPr lang="zh-CN" altLang="zh-CN" sz="2800" kern="100" dirty="0">
                <a:solidFill>
                  <a:srgbClr val="404040"/>
                </a:solidFill>
                <a:latin typeface="Times New Roman"/>
                <a:ea typeface="微软雅黑"/>
                <a:cs typeface="Times New Roman"/>
              </a:rPr>
              <a:t>，这种做法真是令人费解。</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歹徒在向他人勒索巨额钱款时，猝死于作案现场。他一生恶贯满盈，真是</a:t>
            </a:r>
            <a:r>
              <a:rPr lang="zh-CN" altLang="zh-CN" sz="2800" kern="100" dirty="0">
                <a:solidFill>
                  <a:srgbClr val="00B0F0"/>
                </a:solidFill>
                <a:latin typeface="Times New Roman"/>
                <a:ea typeface="微软雅黑"/>
                <a:cs typeface="Times New Roman"/>
              </a:rPr>
              <a:t>死得其所</a:t>
            </a:r>
            <a:r>
              <a:rPr lang="zh-CN" altLang="zh-CN" sz="28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书山有路勤为径，学海无涯苦作舟</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，在知识爆炸的今天，我们更要努力攀登书山，而不能</a:t>
            </a:r>
            <a:r>
              <a:rPr lang="zh-CN" altLang="zh-CN" sz="2800" kern="100" dirty="0">
                <a:solidFill>
                  <a:srgbClr val="00B0F0"/>
                </a:solidFill>
                <a:latin typeface="Times New Roman"/>
                <a:ea typeface="微软雅黑"/>
                <a:cs typeface="Times New Roman"/>
              </a:rPr>
              <a:t>高山仰止</a:t>
            </a:r>
            <a:r>
              <a:rPr lang="zh-CN" altLang="zh-CN" sz="28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3</a:t>
            </a:r>
            <a:endParaRPr lang="zh-CN" altLang="en-US" dirty="0"/>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1001462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125538"/>
            <a:ext cx="11494869" cy="5262979"/>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这次选举他最有希望，但由于他近年来的所作所为</a:t>
            </a:r>
            <a:r>
              <a:rPr lang="zh-CN" altLang="zh-CN" sz="2800" kern="100" dirty="0">
                <a:solidFill>
                  <a:srgbClr val="00B0F0"/>
                </a:solidFill>
                <a:latin typeface="Times New Roman"/>
                <a:ea typeface="微软雅黑"/>
                <a:cs typeface="Times New Roman"/>
              </a:rPr>
              <a:t>不孚众望</a:t>
            </a:r>
            <a:r>
              <a:rPr lang="zh-CN" altLang="zh-CN" sz="2800" kern="100" dirty="0">
                <a:solidFill>
                  <a:srgbClr val="404040"/>
                </a:solidFill>
                <a:latin typeface="Times New Roman"/>
                <a:ea typeface="微软雅黑"/>
                <a:cs typeface="Times New Roman"/>
              </a:rPr>
              <a:t>，结果落选了。</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项不孚众望：不能使人信服。</a:t>
            </a: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项笔走龙蛇：形容书法笔势雄健活泼。此处用错对象</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项死得其所：指死得有价值，有意义。褒义词。此处应用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死有余辜</a:t>
            </a:r>
            <a:r>
              <a:rPr lang="en-US" altLang="zh-CN" sz="2800" kern="100" dirty="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项高山仰止：比喻对高尚品德的崇敬与仰慕。与要努力攀登书山、不能止步的语境不合</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D</a:t>
            </a:r>
            <a:endParaRPr lang="zh-CN" altLang="zh-CN" sz="1050" kern="100" dirty="0">
              <a:solidFill>
                <a:prstClr val="black"/>
              </a:solidFill>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3</a:t>
            </a:r>
            <a:endParaRPr lang="zh-CN" altLang="en-US" dirty="0"/>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68015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414217"/>
            <a:ext cx="11609818" cy="453585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下列各句中，没有语病的一项是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我们要通过宣传来教育和引导人们依法行使交通权利和义务，预防交通拥堵，减少交通延误，保障道路畅通和道路安全。</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任何一个经济体早晚都会进入中速增长甚至低速增长的阶段，这是必然的；而我国目前极有可能正处于高速转中速的临界点。</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环保总局将重点研究如何利用绿色国民经济核算结果来制定相关的污染治理、环保税收和生态补偿等环境经济管理。</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4</a:t>
            </a:r>
            <a:endParaRPr lang="zh-CN" altLang="en-US" dirty="0"/>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532846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46995" y="1045394"/>
            <a:ext cx="11680859" cy="461664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刻意</a:t>
            </a:r>
            <a:r>
              <a:rPr lang="zh-CN" altLang="zh-CN" sz="2800" kern="100" dirty="0">
                <a:solidFill>
                  <a:srgbClr val="404040"/>
                </a:solidFill>
                <a:latin typeface="Times New Roman"/>
                <a:ea typeface="微软雅黑"/>
                <a:cs typeface="Times New Roman"/>
              </a:rPr>
              <a:t>求真实者还是太关注自己的形象，已获真实者只是活得自在罢了。</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活得真诚、独特、潇洒，这样活当然很美。不过，首先要活得自在，才谈得上这些。如果你太关注自己活的样子，总是活给别人看，或者哪怕是活给自己看，那么，你愈是表演得真诚、独特、潇洒，你实际上却活得愈是做作、平庸、拘谨。</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有</a:t>
            </a:r>
            <a:r>
              <a:rPr lang="zh-CN" altLang="zh-CN" sz="2800" kern="100" dirty="0">
                <a:solidFill>
                  <a:srgbClr val="404040"/>
                </a:solidFill>
                <a:latin typeface="Times New Roman"/>
                <a:ea typeface="微软雅黑"/>
                <a:cs typeface="Times New Roman"/>
              </a:rPr>
              <a:t>的人活得精彩，有的人活得自在，活得潇洒者介乎其间，而非超乎其上。</a:t>
            </a:r>
            <a:endParaRPr lang="zh-CN" altLang="zh-CN" sz="1050" kern="100" dirty="0">
              <a:effectLst/>
              <a:latin typeface="宋体"/>
              <a:cs typeface="Courier New"/>
            </a:endParaRPr>
          </a:p>
        </p:txBody>
      </p:sp>
    </p:spTree>
    <p:extLst>
      <p:ext uri="{BB962C8B-B14F-4D97-AF65-F5344CB8AC3E}">
        <p14:creationId xmlns:p14="http://schemas.microsoft.com/office/powerpoint/2010/main" val="4868704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691724"/>
            <a:ext cx="11609818" cy="397031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一篇网络帖子看似无足轻重，最终却玷污公民名誉，破坏国家形象，影响社会稳定，难道后果不可谓不严重吗？</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行使</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义务</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搭配不当</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项成分残缺，应在句末加</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的政策</a:t>
            </a:r>
            <a:r>
              <a:rPr lang="en-US" altLang="zh-CN" sz="2800" kern="100" dirty="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项多重否定失当</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B</a:t>
            </a:r>
            <a:endParaRPr lang="zh-CN" altLang="zh-CN" sz="1050" kern="100" dirty="0">
              <a:solidFill>
                <a:prstClr val="black"/>
              </a:solidFill>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4</a:t>
            </a:r>
            <a:endParaRPr lang="zh-CN" altLang="en-US" dirty="0"/>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24045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400210"/>
            <a:ext cx="11609818" cy="267765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仿照画线句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假如</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那么</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的句式，再续写两个句子。</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在</a:t>
            </a:r>
            <a:r>
              <a:rPr lang="zh-CN" altLang="zh-CN" sz="2800" kern="100" dirty="0">
                <a:solidFill>
                  <a:srgbClr val="404040"/>
                </a:solidFill>
                <a:latin typeface="Times New Roman"/>
                <a:ea typeface="微软雅黑"/>
                <a:cs typeface="Times New Roman"/>
              </a:rPr>
              <a:t>书中，</a:t>
            </a:r>
            <a:r>
              <a:rPr lang="zh-CN" altLang="zh-CN" sz="2800" u="sng" kern="100" dirty="0">
                <a:solidFill>
                  <a:srgbClr val="404040"/>
                </a:solidFill>
                <a:latin typeface="Times New Roman"/>
                <a:ea typeface="微软雅黑"/>
                <a:cs typeface="Times New Roman"/>
              </a:rPr>
              <a:t>假如你和沈从文畅游《边城》，那么你将收获到湘西淳朴的风土人情</a:t>
            </a:r>
            <a:r>
              <a:rPr lang="zh-CN" altLang="zh-CN" sz="2800" kern="100" dirty="0">
                <a:solidFill>
                  <a:srgbClr val="404040"/>
                </a:solidFill>
                <a:latin typeface="Times New Roman"/>
                <a:ea typeface="微软雅黑"/>
                <a:cs typeface="Times New Roman"/>
              </a:rPr>
              <a:t>；</a:t>
            </a:r>
            <a:r>
              <a:rPr lang="en-US" altLang="zh-CN" sz="2800" kern="100" dirty="0" smtClean="0">
                <a:solidFill>
                  <a:srgbClr val="404040"/>
                </a:solidFill>
                <a:latin typeface="Times New Roman"/>
                <a:ea typeface="微软雅黑"/>
                <a:cs typeface="Courier New"/>
              </a:rPr>
              <a:t>______________________________________________________</a:t>
            </a:r>
            <a:r>
              <a:rPr lang="zh-CN" altLang="zh-CN" sz="28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______________________________________________________________</a:t>
            </a:r>
            <a:r>
              <a:rPr lang="zh-CN" altLang="zh-CN" sz="28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5</a:t>
            </a:r>
            <a:endParaRPr lang="zh-CN" altLang="en-US" dirty="0"/>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p:cNvSpPr txBox="1"/>
          <p:nvPr/>
        </p:nvSpPr>
        <p:spPr>
          <a:xfrm>
            <a:off x="406574" y="4141815"/>
            <a:ext cx="11609818" cy="1304203"/>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本题考查仿句的能力，句式上的要求非常明确。因此我们在续写时，只要让整个语段语意贯通、续写的句子与例句表达的情感倾向一致即可。</a:t>
            </a:r>
            <a:endParaRPr lang="zh-CN" altLang="zh-CN" sz="1050" kern="100" dirty="0">
              <a:effectLst/>
              <a:latin typeface="宋体"/>
              <a:cs typeface="Courier New"/>
            </a:endParaRPr>
          </a:p>
        </p:txBody>
      </p:sp>
    </p:spTree>
    <p:extLst>
      <p:ext uri="{BB962C8B-B14F-4D97-AF65-F5344CB8AC3E}">
        <p14:creationId xmlns:p14="http://schemas.microsoft.com/office/powerpoint/2010/main" val="3709575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2127332"/>
            <a:ext cx="11609818" cy="1950534"/>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示例</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假如你和徐志摩在康桥上徜徉，那么你将采摘到康桥下自由的水草　假如你和老渔夫桑地亚哥一起抗拒鲨鱼的肆虐，那么你将感受到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一个人可以被毁灭，但不能被打败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的精神境界</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5</a:t>
            </a:r>
            <a:endParaRPr lang="zh-CN" altLang="en-US" dirty="0"/>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6007999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06153" y="1098171"/>
            <a:ext cx="8722628" cy="954107"/>
          </a:xfrm>
          <a:prstGeom prst="rect">
            <a:avLst/>
          </a:prstGeom>
          <a:noFill/>
        </p:spPr>
        <p:txBody>
          <a:bodyPr wrap="square" rtlCol="0">
            <a:spAutoFit/>
          </a:bodyPr>
          <a:lstStyle/>
          <a:p>
            <a:pPr algn="ctr">
              <a:lnSpc>
                <a:spcPct val="200000"/>
              </a:lnSpc>
              <a:spcAft>
                <a:spcPts val="0"/>
              </a:spcAft>
            </a:pPr>
            <a:r>
              <a:rPr lang="zh-CN" altLang="en-US" sz="2800" b="1" kern="100" smtClean="0">
                <a:solidFill>
                  <a:srgbClr val="00B050"/>
                </a:solidFill>
                <a:latin typeface="Times New Roman"/>
                <a:ea typeface="微软雅黑"/>
                <a:cs typeface="Times New Roman"/>
              </a:rPr>
              <a:t>阅读与鉴赏</a:t>
            </a:r>
            <a:endParaRPr lang="zh-CN" altLang="zh-CN" sz="1000" kern="100" dirty="0">
              <a:latin typeface="宋体"/>
              <a:cs typeface="Courier New"/>
            </a:endParaRPr>
          </a:p>
        </p:txBody>
      </p:sp>
      <p:sp>
        <p:nvSpPr>
          <p:cNvPr id="14" name="TextBox 13"/>
          <p:cNvSpPr txBox="1"/>
          <p:nvPr/>
        </p:nvSpPr>
        <p:spPr>
          <a:xfrm>
            <a:off x="262558" y="2205658"/>
            <a:ext cx="11609818" cy="3323987"/>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一、课内精读</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阅读下面课文选段，完成</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题。</a:t>
            </a:r>
            <a:endParaRPr lang="zh-CN" altLang="zh-CN" sz="1050" kern="100" dirty="0">
              <a:latin typeface="宋体"/>
              <a:cs typeface="Courier New"/>
            </a:endParaRPr>
          </a:p>
          <a:p>
            <a:pPr algn="ctr">
              <a:lnSpc>
                <a:spcPct val="150000"/>
              </a:lnSpc>
            </a:pPr>
            <a:r>
              <a:rPr lang="zh-CN" altLang="zh-CN" sz="2800" b="1" kern="100" dirty="0">
                <a:solidFill>
                  <a:srgbClr val="00B050"/>
                </a:solidFill>
                <a:latin typeface="微软雅黑"/>
                <a:ea typeface="微软雅黑"/>
                <a:cs typeface="Times New Roman"/>
              </a:rPr>
              <a:t>一个转机</a:t>
            </a: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调进</a:t>
            </a:r>
            <a:r>
              <a:rPr lang="zh-CN" altLang="zh-CN" sz="2800" kern="100" dirty="0">
                <a:solidFill>
                  <a:srgbClr val="404040"/>
                </a:solidFill>
                <a:latin typeface="Times New Roman"/>
                <a:ea typeface="微软雅黑"/>
                <a:cs typeface="Times New Roman"/>
              </a:rPr>
              <a:t>报馆后，我同一个印刷工头住在一间房子里。房中只有一个窗口，门小小的。隔壁是两架手摇平板印刷机，终日叽叽格格大声响着。</a:t>
            </a:r>
            <a:endParaRPr lang="zh-CN" altLang="zh-CN" sz="1050" kern="100" dirty="0">
              <a:effectLst/>
              <a:latin typeface="宋体"/>
              <a:cs typeface="Courier New"/>
            </a:endParaRPr>
          </a:p>
        </p:txBody>
      </p:sp>
      <p:sp>
        <p:nvSpPr>
          <p:cNvPr id="16" name="TextBox 15">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2" name="TextBox 21">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2595985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987" y="909514"/>
            <a:ext cx="11725916" cy="5451492"/>
          </a:xfrm>
          <a:prstGeom prst="rect">
            <a:avLst/>
          </a:prstGeom>
          <a:noFill/>
        </p:spPr>
        <p:txBody>
          <a:bodyPr wrap="square" rtlCol="0">
            <a:spAutoFit/>
          </a:bodyPr>
          <a:lstStyle/>
          <a:p>
            <a:pPr algn="just">
              <a:lnSpc>
                <a:spcPct val="14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这</a:t>
            </a:r>
            <a:r>
              <a:rPr lang="zh-CN" altLang="zh-CN" sz="2800" kern="100" dirty="0">
                <a:solidFill>
                  <a:srgbClr val="404040"/>
                </a:solidFill>
                <a:latin typeface="Times New Roman"/>
                <a:ea typeface="微软雅黑"/>
                <a:cs typeface="Times New Roman"/>
              </a:rPr>
              <a:t>印刷工人倒是个有趣味的人物。脸庞眼睛全是圆的，身个儿长长的，具有一点儿青年挺拔的气度。虽只是个工人，却因为在长沙地方得风气之先，由于五四运动的影响，成了个进步工人。他买了好些新书新杂志，削了几块白木板子，用钉子钉到墙上去，就把这些古怪东西放在上面。我从司令部搬来的字帖同诗集，却把它们放到方桌上。我们同在一个房里睡觉，同在一盏灯下做事，他看他新书时，我就看我的旧书。他把印刷纸稿拿去同几个别的工人排好印出样张时，我就好好地来校对。到后自然而然我们就熟悉了。我们一熟悉，我那好向人发问的乡巴佬脾气，有机会时，必不放过那点儿机会。我问那本封面上有一个打赤膊人像的书是什么，他告</a:t>
            </a:r>
            <a:r>
              <a:rPr lang="zh-CN" altLang="zh-CN" sz="2800" kern="100" dirty="0" smtClean="0">
                <a:solidFill>
                  <a:srgbClr val="404040"/>
                </a:solidFill>
                <a:latin typeface="Times New Roman"/>
                <a:ea typeface="微软雅黑"/>
                <a:cs typeface="Times New Roman"/>
              </a:rPr>
              <a:t>了</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04748352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p:cNvSpPr txBox="1"/>
          <p:nvPr/>
        </p:nvSpPr>
        <p:spPr>
          <a:xfrm>
            <a:off x="259987" y="981522"/>
            <a:ext cx="11725916" cy="5262979"/>
          </a:xfrm>
          <a:prstGeom prst="rect">
            <a:avLst/>
          </a:prstGeom>
          <a:noFill/>
        </p:spPr>
        <p:txBody>
          <a:bodyPr wrap="square" rtlCol="0">
            <a:spAutoFit/>
          </a:bodyPr>
          <a:lstStyle/>
          <a:p>
            <a:pPr algn="just">
              <a:lnSpc>
                <a:spcPct val="150000"/>
              </a:lnSpc>
              <a:spcAft>
                <a:spcPts val="0"/>
              </a:spcAft>
            </a:pPr>
            <a:r>
              <a:rPr lang="zh-CN" altLang="zh-CN" sz="2800" kern="100" dirty="0" smtClean="0">
                <a:solidFill>
                  <a:srgbClr val="404040"/>
                </a:solidFill>
                <a:latin typeface="Times New Roman"/>
                <a:ea typeface="微软雅黑"/>
                <a:cs typeface="Times New Roman"/>
              </a:rPr>
              <a:t>我</a:t>
            </a:r>
            <a:r>
              <a:rPr lang="zh-CN" altLang="zh-CN" sz="2800" kern="100" dirty="0">
                <a:solidFill>
                  <a:srgbClr val="404040"/>
                </a:solidFill>
                <a:latin typeface="Times New Roman"/>
                <a:ea typeface="微软雅黑"/>
                <a:cs typeface="Times New Roman"/>
              </a:rPr>
              <a:t>是《改造》以后，我又问他那《超人》是什么东西，我还记得他那时的样子，脸庞同眼睛皆圆圆的，简直同一匹猫儿一样：</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唉，伢俐，怎么个末朽？一个天下闻名的女诗人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也不知道吗？</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我只知道唐朝女诗人鱼玄机是个道士。</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新的呢？</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我知道随园女弟子。</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再新一点儿？</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我把头摇摇，不说话了。我看他那神气，我觉得有点儿害羞，我实在什么也不知道。一会儿我可就知道了，因为我顺从他的指点，看了这本书中一篇小说。看完后我说：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这个我知道了。你那报纸是什么报纸？是老《申报》吗？</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于是他一句话不说，又把刚清理好的一卷</a:t>
            </a:r>
            <a:r>
              <a:rPr lang="zh-CN" altLang="zh-CN" sz="2800" kern="100" dirty="0" smtClean="0">
                <a:solidFill>
                  <a:srgbClr val="404040"/>
                </a:solidFill>
                <a:latin typeface="Times New Roman"/>
                <a:ea typeface="微软雅黑"/>
                <a:cs typeface="Times New Roman"/>
              </a:rPr>
              <a:t>《创造周报》</a:t>
            </a:r>
            <a:endParaRPr lang="zh-CN" altLang="zh-CN" sz="1050" kern="100" dirty="0">
              <a:effectLst/>
              <a:latin typeface="宋体"/>
              <a:cs typeface="Courier New"/>
            </a:endParaRPr>
          </a:p>
        </p:txBody>
      </p:sp>
    </p:spTree>
    <p:extLst>
      <p:ext uri="{BB962C8B-B14F-4D97-AF65-F5344CB8AC3E}">
        <p14:creationId xmlns:p14="http://schemas.microsoft.com/office/powerpoint/2010/main" val="29479600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p:cNvSpPr txBox="1"/>
          <p:nvPr/>
        </p:nvSpPr>
        <p:spPr>
          <a:xfrm>
            <a:off x="259987" y="1341562"/>
            <a:ext cx="11725916" cy="4616648"/>
          </a:xfrm>
          <a:prstGeom prst="rect">
            <a:avLst/>
          </a:prstGeom>
          <a:noFill/>
        </p:spPr>
        <p:txBody>
          <a:bodyPr wrap="square" rtlCol="0">
            <a:spAutoFit/>
          </a:bodyPr>
          <a:lstStyle/>
          <a:p>
            <a:pPr algn="just">
              <a:lnSpc>
                <a:spcPct val="150000"/>
              </a:lnSpc>
              <a:spcAft>
                <a:spcPts val="0"/>
              </a:spcAft>
            </a:pPr>
            <a:r>
              <a:rPr lang="zh-CN" altLang="zh-CN" sz="2800" kern="100" smtClean="0">
                <a:solidFill>
                  <a:srgbClr val="404040"/>
                </a:solidFill>
                <a:latin typeface="Times New Roman"/>
                <a:ea typeface="微软雅黑"/>
                <a:cs typeface="Times New Roman"/>
              </a:rPr>
              <a:t>推</a:t>
            </a:r>
            <a:r>
              <a:rPr lang="zh-CN" altLang="zh-CN" sz="2800" kern="100" dirty="0">
                <a:solidFill>
                  <a:srgbClr val="404040"/>
                </a:solidFill>
                <a:latin typeface="Times New Roman"/>
                <a:ea typeface="微软雅黑"/>
                <a:cs typeface="Times New Roman"/>
              </a:rPr>
              <a:t>到我面前来，意思好像只要我一看就会明白似的，若不看，他纵说也说不明白。看了一会，我记着了几个人的名字。又知道白话文与文言文不同的地方，其一落脚用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也</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字同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字，其一落脚却用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呀</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字同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啊</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字；其一写一件事情越说得少越好，其一写一件事情越说得多越好。我自己明白了这点区别以后，又去问那印刷工人，他告我的大体也差不多。当时他似乎对于我有点儿觉得好笑。在他眼中，我真如长沙话所谓有点儿</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朽</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7184504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987" y="2050023"/>
            <a:ext cx="11725916" cy="3323987"/>
          </a:xfrm>
          <a:prstGeom prst="rect">
            <a:avLst/>
          </a:prstGeom>
          <a:noFill/>
        </p:spPr>
        <p:txBody>
          <a:bodyPr wrap="square" rtlCol="0">
            <a:spAutoFit/>
          </a:bodyPr>
          <a:lstStyle/>
          <a:p>
            <a:pPr algn="just">
              <a:lnSpc>
                <a:spcPct val="150000"/>
              </a:lnSpc>
              <a:spcAft>
                <a:spcPts val="0"/>
              </a:spcAft>
            </a:pPr>
            <a:r>
              <a:rPr lang="en-US" altLang="zh-CN" sz="2800" kern="10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不过</a:t>
            </a:r>
            <a:r>
              <a:rPr lang="zh-CN" altLang="zh-CN" sz="2800" kern="100" dirty="0">
                <a:solidFill>
                  <a:srgbClr val="404040"/>
                </a:solidFill>
                <a:latin typeface="Times New Roman"/>
                <a:ea typeface="微软雅黑"/>
                <a:cs typeface="Times New Roman"/>
              </a:rPr>
              <a:t>他似乎也很寂寞，需要有人谈天，并且向这个人表现表现思想。就告我白话文最要紧处是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有思想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，若无思想，不成文章。当时我不明白什么是思想，觉得十分忸怩。若猜得着</a:t>
            </a: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年后我写了些文章，被一些连看我文章上所说的话语意思也不懂的批评家，胡乱来批评我文章</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没有思想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时，我即不懂</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思想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是什么意思，当时似乎也就不必怎样惭愧了。</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60600265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987" y="1070656"/>
            <a:ext cx="11725916" cy="5159277"/>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这</a:t>
            </a:r>
            <a:r>
              <a:rPr lang="zh-CN" altLang="zh-CN" sz="2800" kern="100" dirty="0">
                <a:solidFill>
                  <a:srgbClr val="404040"/>
                </a:solidFill>
                <a:latin typeface="Times New Roman"/>
                <a:ea typeface="微软雅黑"/>
                <a:cs typeface="Times New Roman"/>
              </a:rPr>
              <a:t>印刷工人我很感谢他，因为若没有他的一些新书，我虽时时刻刻为人生现象自然现象所神往倾心，却不知道为新的人生智慧光辉而倾心。我从他那儿知道了些新的，正在另一片土地同一日头所照及的地方的人，如何去用他们的脑子，对于目前社会作反复检讨与批判，又如何幻想一个未来社会的标准与轮廓。他们那么热心在人类行为上找寻错误处，发现合理处，我最初注意到时，真发生不少反感！可是，为时不久，我便被这些大小书本征服了。我对于新书投了降，不再看《花间集》，不再写《曹娥碑》，却欢喜看《新潮》《改造》了。</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76222866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987" y="1119143"/>
            <a:ext cx="11725916" cy="526297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我</a:t>
            </a:r>
            <a:r>
              <a:rPr lang="zh-CN" altLang="zh-CN" sz="2800" kern="100" dirty="0">
                <a:solidFill>
                  <a:srgbClr val="404040"/>
                </a:solidFill>
                <a:latin typeface="Times New Roman"/>
                <a:ea typeface="微软雅黑"/>
                <a:cs typeface="Times New Roman"/>
              </a:rPr>
              <a:t>记下了许多新人物的名字，好像这些人同我都非常熟悉。我崇拜他们，觉得比任何人还值得崇拜。我总觉得稀奇，他们为什么知道事情那么多，一动起手来就写了那么多，并且写得那么好。</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为了</a:t>
            </a:r>
            <a:r>
              <a:rPr lang="zh-CN" altLang="zh-CN" sz="2800" kern="100" dirty="0">
                <a:solidFill>
                  <a:srgbClr val="404040"/>
                </a:solidFill>
                <a:latin typeface="Times New Roman"/>
                <a:ea typeface="微软雅黑"/>
                <a:cs typeface="Times New Roman"/>
              </a:rPr>
              <a:t>读过些新书，知识同权力相比，我愿意得到智慧，放下权力。我明白人活到社会里，应当有许多事情可做，应当为现在的别人去设想，为未来的人类去设想，应当如何去思索生活，且应当如何去为大多数人牺牲，为自己一点点理想受苦，不能随便马虎过日子，不能委屈过日子。</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宋体"/>
                <a:ea typeface="微软雅黑"/>
                <a:cs typeface="Times New Roman"/>
              </a:rPr>
              <a:t>    ……</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738010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46995" y="621482"/>
            <a:ext cx="11680859" cy="526297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一个人</a:t>
            </a:r>
            <a:r>
              <a:rPr lang="zh-CN" altLang="zh-CN" sz="2800" kern="100" dirty="0">
                <a:solidFill>
                  <a:srgbClr val="404040"/>
                </a:solidFill>
                <a:latin typeface="Times New Roman"/>
                <a:ea typeface="微软雅黑"/>
                <a:cs typeface="Times New Roman"/>
              </a:rPr>
              <a:t>内心生活的隐秘性是在任何情况下都应该受到尊重的，因为隐秘性是内心生活的真实性的保障，从而也是它的存在的保障，内心生活一旦不真实就不复是内心生活了。</a:t>
            </a:r>
            <a:endParaRPr lang="zh-CN" altLang="zh-CN" sz="280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天赋</a:t>
            </a:r>
            <a:r>
              <a:rPr lang="zh-CN" altLang="zh-CN" sz="2800" kern="100" dirty="0">
                <a:solidFill>
                  <a:srgbClr val="404040"/>
                </a:solidFill>
                <a:latin typeface="Times New Roman"/>
                <a:ea typeface="微软雅黑"/>
                <a:cs typeface="Times New Roman"/>
              </a:rPr>
              <a:t>，才能，眼光，魄力，这一切都还不是伟大，必须加上真实，才成其伟大。真实是一切伟人的共同特征，它源自对人性的真切了解，并由此产生一种面对自己、面对他人的诚实和坦然</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精神</a:t>
            </a:r>
            <a:r>
              <a:rPr lang="zh-CN" altLang="zh-CN" sz="2800" kern="100" dirty="0">
                <a:solidFill>
                  <a:srgbClr val="404040"/>
                </a:solidFill>
                <a:latin typeface="Times New Roman"/>
                <a:ea typeface="微软雅黑"/>
                <a:cs typeface="Times New Roman"/>
              </a:rPr>
              <a:t>上的伟人必定是坦诚的，他们足够富有，无须隐瞒自己的欠缺，也足够自尊，不屑于用做秀、演戏、不懂装懂来贬低自己</a:t>
            </a:r>
            <a:r>
              <a:rPr lang="zh-CN" altLang="zh-CN" sz="2800" kern="100" dirty="0" smtClean="0">
                <a:solidFill>
                  <a:srgbClr val="404040"/>
                </a:solidFill>
                <a:latin typeface="Times New Roman"/>
                <a:ea typeface="微软雅黑"/>
                <a:cs typeface="Times New Roman"/>
              </a:rPr>
              <a:t>。</a:t>
            </a:r>
            <a:endParaRPr lang="zh-CN" altLang="zh-CN" sz="2800" kern="100" dirty="0">
              <a:latin typeface="宋体"/>
              <a:cs typeface="Courier New"/>
            </a:endParaRPr>
          </a:p>
        </p:txBody>
      </p:sp>
    </p:spTree>
    <p:extLst>
      <p:ext uri="{BB962C8B-B14F-4D97-AF65-F5344CB8AC3E}">
        <p14:creationId xmlns:p14="http://schemas.microsoft.com/office/powerpoint/2010/main" val="66780443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946" y="1691724"/>
            <a:ext cx="11725916" cy="397031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因为</a:t>
            </a:r>
            <a:r>
              <a:rPr lang="zh-CN" altLang="zh-CN" sz="2800" kern="100" dirty="0">
                <a:solidFill>
                  <a:srgbClr val="404040"/>
                </a:solidFill>
                <a:latin typeface="Times New Roman"/>
                <a:ea typeface="微软雅黑"/>
                <a:cs typeface="Times New Roman"/>
              </a:rPr>
              <a:t>部中的文件缮写，需要我处似乎比报纸较多，我不久又被调了回去，仍然做我的书记。过了不久，一场热病袭到了身上，在高热糊涂中任何食物不入口，头痛得像斧劈，鼻血一碗一摊的流。我支持了</a:t>
            </a:r>
            <a:r>
              <a:rPr lang="en-US" altLang="zh-CN" sz="2800" kern="100" dirty="0">
                <a:solidFill>
                  <a:srgbClr val="404040"/>
                </a:solidFill>
                <a:latin typeface="Times New Roman"/>
                <a:ea typeface="微软雅黑"/>
                <a:cs typeface="Courier New"/>
              </a:rPr>
              <a:t>40</a:t>
            </a:r>
            <a:r>
              <a:rPr lang="zh-CN" altLang="zh-CN" sz="2800" kern="100" dirty="0">
                <a:solidFill>
                  <a:srgbClr val="404040"/>
                </a:solidFill>
                <a:latin typeface="Times New Roman"/>
                <a:ea typeface="微软雅黑"/>
                <a:cs typeface="Times New Roman"/>
              </a:rPr>
              <a:t>天。感谢一切过去的生活，造就我这个结实的体魄，没有被这场大病把生命取去。但危险期刚过不久，平时结实得同一只猛虎一样的老同学陆</a:t>
            </a:r>
            <a:r>
              <a:rPr lang="zh-CN" altLang="zh-CN" sz="2800" kern="100" dirty="0">
                <a:solidFill>
                  <a:srgbClr val="404040"/>
                </a:solidFill>
                <a:latin typeface="宋体"/>
                <a:ea typeface="微软雅黑"/>
                <a:cs typeface="宋体"/>
              </a:rPr>
              <a:t>弢</a:t>
            </a:r>
            <a:r>
              <a:rPr lang="zh-CN" altLang="zh-CN" sz="2800" kern="100" dirty="0">
                <a:solidFill>
                  <a:srgbClr val="404040"/>
                </a:solidFill>
                <a:latin typeface="Times New Roman"/>
                <a:ea typeface="微软雅黑"/>
                <a:cs typeface="Times New Roman"/>
              </a:rPr>
              <a:t>，为了同一个朋友争口气，泅过宽约一里的河中，却在小小疏忽中被洄流卷下淹死了</a:t>
            </a:r>
            <a:r>
              <a:rPr lang="zh-CN" altLang="zh-CN" sz="2800" kern="100" dirty="0" smtClean="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34850930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946" y="1689983"/>
            <a:ext cx="11725916" cy="3323987"/>
          </a:xfrm>
          <a:prstGeom prst="rect">
            <a:avLst/>
          </a:prstGeom>
          <a:noFill/>
        </p:spPr>
        <p:txBody>
          <a:bodyPr wrap="square" rtlCol="0">
            <a:spAutoFit/>
          </a:bodyPr>
          <a:lstStyle/>
          <a:p>
            <a:pPr algn="just">
              <a:lnSpc>
                <a:spcPct val="150000"/>
              </a:lnSpc>
              <a:spcAft>
                <a:spcPts val="0"/>
              </a:spcAft>
            </a:pPr>
            <a:r>
              <a:rPr lang="zh-CN" altLang="zh-CN" sz="2800" kern="100" smtClean="0">
                <a:solidFill>
                  <a:srgbClr val="404040"/>
                </a:solidFill>
                <a:latin typeface="Times New Roman"/>
                <a:ea typeface="微软雅黑"/>
                <a:cs typeface="Times New Roman"/>
              </a:rPr>
              <a:t>第四</a:t>
            </a:r>
            <a:r>
              <a:rPr lang="zh-CN" altLang="zh-CN" sz="2800" kern="100" dirty="0">
                <a:solidFill>
                  <a:srgbClr val="404040"/>
                </a:solidFill>
                <a:latin typeface="Times New Roman"/>
                <a:ea typeface="微软雅黑"/>
                <a:cs typeface="Times New Roman"/>
              </a:rPr>
              <a:t>天后把他尸体从水面拖起，我去收拾他的尸骸掩埋，看见那个臃肿样子时，我对自己发生了疑问。我病死或淹死或到外边去饿死，有什么不同？若前些日子病死了，连许多没有看过的东西都不能见到，许多不曾到过的地方也无从走去，真无意思。我知道见到的实在太少，应知道应见到的可太多，怎么办？</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0928947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987" y="1549450"/>
            <a:ext cx="11725916" cy="461664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我</a:t>
            </a:r>
            <a:r>
              <a:rPr lang="zh-CN" altLang="zh-CN" sz="2800" kern="100" dirty="0">
                <a:solidFill>
                  <a:srgbClr val="404040"/>
                </a:solidFill>
                <a:latin typeface="Times New Roman"/>
                <a:ea typeface="微软雅黑"/>
                <a:cs typeface="Times New Roman"/>
              </a:rPr>
              <a:t>想我得进一个学校，去学些我不明白的问题，得向些新地方，去看些听些使我耳目一新的世界。我闷闷沉沉地躺在床上，在水边，在山头，在大厨房同马房，我痴呆想了整四天，谁也不商量，自己很秘密地想了四天。到后得到一个结论了，那么打量着：</a:t>
            </a:r>
            <a:r>
              <a:rPr lang="en-US" altLang="zh-CN" sz="2800" kern="100" dirty="0">
                <a:solidFill>
                  <a:srgbClr val="404040"/>
                </a:solidFill>
                <a:latin typeface="宋体"/>
                <a:ea typeface="微软雅黑"/>
                <a:cs typeface="Times New Roman"/>
              </a:rPr>
              <a:t>“</a:t>
            </a:r>
            <a:r>
              <a:rPr lang="zh-CN" altLang="zh-CN" sz="2800" u="sng" kern="100" dirty="0">
                <a:solidFill>
                  <a:srgbClr val="404040"/>
                </a:solidFill>
                <a:latin typeface="Times New Roman"/>
                <a:ea typeface="微软雅黑"/>
                <a:cs typeface="Times New Roman"/>
              </a:rPr>
              <a:t>好坏我总有一天得死去，多见几个新鲜日头，多过几个新鲜的桥，在一些危险中使尽最后一点儿气力，咽下最后一口气，比较在这儿病死或无意中为流弹打死，似乎应当有意思些。</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到后，我便这样决定了：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尽管向更远处走去，向一个生疏世界</a:t>
            </a:r>
            <a:r>
              <a:rPr lang="zh-CN" altLang="zh-CN" sz="2800" kern="100" dirty="0" smtClean="0">
                <a:solidFill>
                  <a:srgbClr val="404040"/>
                </a:solidFill>
                <a:latin typeface="Times New Roman"/>
                <a:ea typeface="微软雅黑"/>
                <a:cs typeface="Times New Roman"/>
              </a:rPr>
              <a:t>走</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46586752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987" y="1269554"/>
            <a:ext cx="11725916" cy="2677656"/>
          </a:xfrm>
          <a:prstGeom prst="rect">
            <a:avLst/>
          </a:prstGeom>
          <a:noFill/>
        </p:spPr>
        <p:txBody>
          <a:bodyPr wrap="square" rtlCol="0">
            <a:spAutoFit/>
          </a:bodyPr>
          <a:lstStyle/>
          <a:p>
            <a:pPr algn="just">
              <a:lnSpc>
                <a:spcPct val="150000"/>
              </a:lnSpc>
              <a:spcAft>
                <a:spcPts val="0"/>
              </a:spcAft>
            </a:pPr>
            <a:r>
              <a:rPr lang="zh-CN" altLang="zh-CN" sz="2800" kern="100" smtClean="0">
                <a:solidFill>
                  <a:srgbClr val="404040"/>
                </a:solidFill>
                <a:latin typeface="Times New Roman"/>
                <a:ea typeface="微软雅黑"/>
                <a:cs typeface="Times New Roman"/>
              </a:rPr>
              <a:t>去</a:t>
            </a:r>
            <a:r>
              <a:rPr lang="zh-CN" altLang="zh-CN" sz="2800" kern="100" dirty="0">
                <a:solidFill>
                  <a:srgbClr val="404040"/>
                </a:solidFill>
                <a:latin typeface="Times New Roman"/>
                <a:ea typeface="微软雅黑"/>
                <a:cs typeface="Times New Roman"/>
              </a:rPr>
              <a:t>，把自己生命押上去，赌一注看看，看看我自己来支配一下自己，比让命运来处置得更合理一点儿呢还是更糟糕一点儿？若好，一切有办法，一切今天不能解决的明天可望解决，那我赢了；若不好，向一个陌生地方跑去，我终于有一时节肚子瘪瘪的倒在人家空房下阴沟边，那我输了。</a:t>
            </a:r>
            <a:r>
              <a:rPr lang="en-US" altLang="zh-CN" sz="2800" kern="100" dirty="0">
                <a:solidFill>
                  <a:srgbClr val="404040"/>
                </a:solidFill>
                <a:latin typeface="宋体"/>
                <a:ea typeface="微软雅黑"/>
                <a:cs typeface="Times New Roman"/>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p:cNvSpPr txBox="1"/>
          <p:nvPr/>
        </p:nvSpPr>
        <p:spPr>
          <a:xfrm>
            <a:off x="273946" y="3989015"/>
            <a:ext cx="11725916" cy="1384995"/>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我</a:t>
            </a:r>
            <a:r>
              <a:rPr lang="zh-CN" altLang="zh-CN" sz="2800" kern="100" dirty="0">
                <a:solidFill>
                  <a:srgbClr val="404040"/>
                </a:solidFill>
                <a:latin typeface="Times New Roman"/>
                <a:ea typeface="微软雅黑"/>
                <a:cs typeface="Times New Roman"/>
              </a:rPr>
              <a:t>准备去北京读书，读书不成便做一个警察，做警察也不成，那就认了输，不再做别的好打算了。</a:t>
            </a:r>
            <a:endParaRPr lang="zh-CN" altLang="zh-CN" sz="1050" kern="100" dirty="0">
              <a:effectLst/>
              <a:latin typeface="宋体"/>
              <a:cs typeface="Courier New"/>
            </a:endParaRPr>
          </a:p>
        </p:txBody>
      </p:sp>
    </p:spTree>
    <p:extLst>
      <p:ext uri="{BB962C8B-B14F-4D97-AF65-F5344CB8AC3E}">
        <p14:creationId xmlns:p14="http://schemas.microsoft.com/office/powerpoint/2010/main" val="164177191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485578"/>
            <a:ext cx="11725916" cy="4535857"/>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当</a:t>
            </a:r>
            <a:r>
              <a:rPr lang="zh-CN" altLang="zh-CN" sz="2800" kern="100" dirty="0">
                <a:solidFill>
                  <a:srgbClr val="404040"/>
                </a:solidFill>
                <a:latin typeface="Times New Roman"/>
                <a:ea typeface="微软雅黑"/>
                <a:cs typeface="Times New Roman"/>
              </a:rPr>
              <a:t>我把这点意见，这样打算，怯怯地同我上司说及时，感谢他，尽我拿了三个月的薪水以外，还给了我一种鼓励。临走时他说：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你到那儿去看看，能进什么学校，一年两年可以毕业，这里给你寄钱来。情形不合，你想回来，这里仍然有你吃饭的地方。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我于是就拿了他写给我的一个手谕，向军需处取了</a:t>
            </a:r>
            <a:r>
              <a:rPr lang="en-US" altLang="zh-CN" sz="2800" kern="100" dirty="0">
                <a:solidFill>
                  <a:srgbClr val="404040"/>
                </a:solidFill>
                <a:latin typeface="Times New Roman"/>
                <a:ea typeface="微软雅黑"/>
                <a:cs typeface="Courier New"/>
              </a:rPr>
              <a:t>27</a:t>
            </a:r>
            <a:r>
              <a:rPr lang="zh-CN" altLang="zh-CN" sz="2800" kern="100" dirty="0">
                <a:solidFill>
                  <a:srgbClr val="404040"/>
                </a:solidFill>
                <a:latin typeface="Times New Roman"/>
                <a:ea typeface="微软雅黑"/>
                <a:cs typeface="Times New Roman"/>
              </a:rPr>
              <a:t>块钱，连同他给我的一份勇气，离开了我那个学校，从湖南到汉口，从汉口到郑州，从郑州转徐州，从徐州又转天津，</a:t>
            </a:r>
            <a:r>
              <a:rPr lang="en-US" altLang="zh-CN" sz="2800" kern="100" dirty="0">
                <a:solidFill>
                  <a:srgbClr val="404040"/>
                </a:solidFill>
                <a:latin typeface="Times New Roman"/>
                <a:ea typeface="微软雅黑"/>
                <a:cs typeface="Courier New"/>
              </a:rPr>
              <a:t>19</a:t>
            </a:r>
            <a:r>
              <a:rPr lang="zh-CN" altLang="zh-CN" sz="2800" kern="100" dirty="0">
                <a:solidFill>
                  <a:srgbClr val="404040"/>
                </a:solidFill>
                <a:latin typeface="Times New Roman"/>
                <a:ea typeface="微软雅黑"/>
                <a:cs typeface="Times New Roman"/>
              </a:rPr>
              <a:t>天后，提了一卷行李，出了北京前门的车站，呆头呆脑在车站前面广坪中站了</a:t>
            </a:r>
            <a:r>
              <a:rPr lang="zh-CN" altLang="zh-CN" sz="2800" kern="100" dirty="0" smtClean="0">
                <a:solidFill>
                  <a:srgbClr val="404040"/>
                </a:solidFill>
                <a:latin typeface="Times New Roman"/>
                <a:ea typeface="微软雅黑"/>
                <a:cs typeface="Times New Roman"/>
              </a:rPr>
              <a:t>一</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7551786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182445"/>
            <a:ext cx="11609818" cy="4616648"/>
          </a:xfrm>
          <a:prstGeom prst="rect">
            <a:avLst/>
          </a:prstGeom>
          <a:noFill/>
        </p:spPr>
        <p:txBody>
          <a:bodyPr wrap="square" rtlCol="0">
            <a:spAutoFit/>
          </a:bodyPr>
          <a:lstStyle/>
          <a:p>
            <a:pPr lvl="0" algn="just">
              <a:lnSpc>
                <a:spcPct val="150000"/>
              </a:lnSpc>
            </a:pPr>
            <a:r>
              <a:rPr lang="zh-CN" altLang="zh-CN" sz="2800" kern="100" dirty="0">
                <a:solidFill>
                  <a:srgbClr val="404040"/>
                </a:solidFill>
                <a:latin typeface="Times New Roman"/>
                <a:ea typeface="微软雅黑"/>
                <a:cs typeface="Times New Roman"/>
              </a:rPr>
              <a:t>会儿。走来一个拉排车的，高个子，一看情形知道我是乡巴佬，就告给我可以坐他的排车到我所要到的地方去。我相信了他的建议，把自己那点儿简单行李，同一个瘦小的身体，搁到那排车上去，很可笑地让这运货排车把我拖进了北京西河沿一家小客店，在旅客簿上写下</a:t>
            </a:r>
            <a:r>
              <a:rPr lang="en-US" altLang="zh-CN" sz="2800" kern="100" dirty="0">
                <a:solidFill>
                  <a:srgbClr val="404040"/>
                </a:solidFill>
                <a:latin typeface="Times New Roman"/>
                <a:ea typeface="微软雅黑"/>
                <a:cs typeface="Courier New"/>
              </a:rPr>
              <a:t>——</a:t>
            </a:r>
            <a:endParaRPr lang="zh-CN" altLang="zh-CN" sz="1050" kern="100" dirty="0">
              <a:solidFill>
                <a:prstClr val="black"/>
              </a:solidFill>
              <a:latin typeface="宋体"/>
              <a:cs typeface="Courier New"/>
            </a:endParaRPr>
          </a:p>
          <a:p>
            <a:pPr lvl="0" algn="just">
              <a:lnSpc>
                <a:spcPct val="150000"/>
              </a:lnSpc>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沈从文</a:t>
            </a:r>
            <a:r>
              <a:rPr lang="zh-CN" altLang="zh-CN" sz="2800" kern="100" dirty="0">
                <a:solidFill>
                  <a:srgbClr val="404040"/>
                </a:solidFill>
                <a:latin typeface="Times New Roman"/>
                <a:ea typeface="微软雅黑"/>
                <a:cs typeface="Times New Roman"/>
              </a:rPr>
              <a:t>年二十岁学生湖南凤凰县人</a:t>
            </a:r>
            <a:endParaRPr lang="zh-CN" altLang="zh-CN" sz="1050" kern="100" dirty="0">
              <a:solidFill>
                <a:prstClr val="black"/>
              </a:solidFill>
              <a:latin typeface="宋体"/>
              <a:cs typeface="Courier New"/>
            </a:endParaRPr>
          </a:p>
          <a:p>
            <a:pPr lvl="0" algn="just">
              <a:lnSpc>
                <a:spcPct val="150000"/>
              </a:lnSpc>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便</a:t>
            </a:r>
            <a:r>
              <a:rPr lang="zh-CN" altLang="zh-CN" sz="2800" kern="100" dirty="0">
                <a:solidFill>
                  <a:srgbClr val="404040"/>
                </a:solidFill>
                <a:latin typeface="Times New Roman"/>
                <a:ea typeface="微软雅黑"/>
                <a:cs typeface="Times New Roman"/>
              </a:rPr>
              <a:t>开始进到一个使我永远无从毕业的学校，来学那课永远学不尽的人生了。</a:t>
            </a:r>
            <a:endParaRPr lang="zh-CN" altLang="zh-CN" sz="1050" kern="100" dirty="0">
              <a:solidFill>
                <a:prstClr val="black"/>
              </a:solidFill>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p:cNvSpPr txBox="1"/>
          <p:nvPr/>
        </p:nvSpPr>
        <p:spPr>
          <a:xfrm>
            <a:off x="470436" y="5508226"/>
            <a:ext cx="11609818" cy="657872"/>
          </a:xfrm>
          <a:prstGeom prst="rect">
            <a:avLst/>
          </a:prstGeom>
          <a:noFill/>
        </p:spPr>
        <p:txBody>
          <a:bodyPr wrap="square" rtlCol="0">
            <a:spAutoFit/>
          </a:bodyPr>
          <a:lstStyle/>
          <a:p>
            <a:pPr algn="r">
              <a:lnSpc>
                <a:spcPct val="150000"/>
              </a:lnSpc>
              <a:spcAft>
                <a:spcPts val="0"/>
              </a:spcAft>
            </a:pPr>
            <a:r>
              <a:rPr lang="en-US" altLang="zh-CN" sz="2800" kern="100" dirty="0">
                <a:solidFill>
                  <a:srgbClr val="404040"/>
                </a:solidFill>
                <a:latin typeface="Times New Roman"/>
                <a:ea typeface="微软雅黑"/>
                <a:cs typeface="Courier New"/>
              </a:rPr>
              <a:t>1932</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月在青岛作</a:t>
            </a:r>
            <a:endParaRPr lang="zh-CN" altLang="zh-CN" sz="1050" kern="100" dirty="0">
              <a:effectLst/>
              <a:latin typeface="宋体"/>
              <a:cs typeface="Courier New"/>
            </a:endParaRPr>
          </a:p>
        </p:txBody>
      </p:sp>
    </p:spTree>
    <p:extLst>
      <p:ext uri="{BB962C8B-B14F-4D97-AF65-F5344CB8AC3E}">
        <p14:creationId xmlns:p14="http://schemas.microsoft.com/office/powerpoint/2010/main" val="289103569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5511" y="1341562"/>
            <a:ext cx="11494869" cy="461664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简述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的变化过程。</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　</a:t>
            </a:r>
            <a:r>
              <a:rPr lang="zh-CN" altLang="zh-CN" sz="2800" kern="100" dirty="0" smtClean="0">
                <a:solidFill>
                  <a:srgbClr val="404040"/>
                </a:solidFill>
                <a:latin typeface="Times New Roman"/>
                <a:ea typeface="微软雅黑"/>
                <a:cs typeface="Times New Roman"/>
              </a:rPr>
              <a:t>本题考查对文章内容的概括能力。阅读选文前四段，是</a:t>
            </a:r>
            <a:r>
              <a:rPr lang="en-US" altLang="zh-CN" sz="2800" kern="100" dirty="0" smtClean="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我</a:t>
            </a:r>
            <a:r>
              <a:rPr lang="en-US" altLang="zh-CN" sz="2800" kern="100" dirty="0" smtClean="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与印刷工人深入交往的时期，</a:t>
            </a:r>
            <a:r>
              <a:rPr lang="en-US" altLang="zh-CN" sz="2800" kern="100" dirty="0" smtClean="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我</a:t>
            </a:r>
            <a:r>
              <a:rPr lang="en-US" altLang="zh-CN" sz="2800" kern="100" dirty="0" smtClean="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从他那里了解到很多新书，从而改变了</a:t>
            </a:r>
            <a:r>
              <a:rPr lang="en-US" altLang="zh-CN" sz="2800" kern="100" dirty="0" smtClean="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我</a:t>
            </a:r>
            <a:r>
              <a:rPr lang="en-US" altLang="zh-CN" sz="2800" kern="100" dirty="0" smtClean="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的思想。</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smtClean="0">
                <a:solidFill>
                  <a:srgbClr val="E36C0A"/>
                </a:solidFill>
                <a:latin typeface="Times New Roman"/>
                <a:ea typeface="微软雅黑"/>
                <a:cs typeface="Times New Roman"/>
              </a:rPr>
              <a:t>答案　</a:t>
            </a:r>
            <a:r>
              <a:rPr lang="zh-CN" altLang="zh-CN" sz="2800" kern="100" dirty="0" smtClean="0">
                <a:solidFill>
                  <a:srgbClr val="404040"/>
                </a:solidFill>
                <a:latin typeface="Times New Roman"/>
                <a:ea typeface="微软雅黑"/>
                <a:cs typeface="Times New Roman"/>
              </a:rPr>
              <a:t>在印刷工人的影响下，</a:t>
            </a:r>
            <a:r>
              <a:rPr lang="en-US" altLang="zh-CN" sz="2800" kern="100" dirty="0" smtClean="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我</a:t>
            </a:r>
            <a:r>
              <a:rPr lang="en-US" altLang="zh-CN" sz="2800" kern="100" dirty="0" smtClean="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先知道了《改造》，又了解了《超人》《创造周报》《新潮》等先进的刊物，不再看《花间集》，不再写《曹娥碑》。</a:t>
            </a:r>
            <a:endParaRPr lang="zh-CN" altLang="zh-CN" sz="1050" kern="100" dirty="0">
              <a:solidFill>
                <a:prstClr val="black"/>
              </a:solidFill>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19810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333426"/>
            <a:ext cx="11609818" cy="461664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7.</a:t>
            </a:r>
            <a:r>
              <a:rPr lang="zh-CN" altLang="zh-CN" sz="2800" kern="100" dirty="0">
                <a:solidFill>
                  <a:srgbClr val="404040"/>
                </a:solidFill>
                <a:latin typeface="Times New Roman"/>
                <a:ea typeface="微软雅黑"/>
                <a:cs typeface="Times New Roman"/>
              </a:rPr>
              <a:t>请具体叙述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思想变化的内涵。</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本题考查对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的具体变化的理解和分析能力。选文的第四段，集中展现了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思想的改变</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明白人活在社会里，应当有许多事情可做，应当为现在的别人去设想，为未来的人类去设想，应当如何去思索生活，且应当如何去为大多数人牺牲，为自己一点点理想受苦，不能随便马虎过日子，不能委屈过日子。</a:t>
            </a:r>
            <a:r>
              <a:rPr lang="en-US" altLang="zh-CN" sz="2800" kern="100" dirty="0" smtClean="0">
                <a:solidFill>
                  <a:srgbClr val="404040"/>
                </a:solidFill>
                <a:latin typeface="宋体"/>
                <a:ea typeface="微软雅黑"/>
                <a:cs typeface="Times New Roman"/>
              </a:rPr>
              <a:t>”</a:t>
            </a:r>
            <a:endParaRPr lang="zh-CN" altLang="zh-CN" sz="1050" kern="100" dirty="0">
              <a:solidFill>
                <a:prstClr val="black"/>
              </a:solidFill>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7</a:t>
            </a:r>
            <a:endParaRPr lang="zh-CN" altLang="en-US" dirty="0"/>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427542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125538"/>
            <a:ext cx="11609818" cy="5262979"/>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在文中作者这样写道：</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好坏我总有一天得死去，多见几个新鲜日头，多过几个新鲜的桥，在一些危险中使尽最后一点儿气力，咽下最后一口气，比较在这儿病死或无意中为流弹打死，似乎应当有意思些。</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应如何理解这句话？</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本题考查对文中重要语句的综合分析能力。联系所在的段落，</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闷闷沉沉地躺在床上，痴呆想了整四天，最后得出了这样的结论，并做了最后的决定</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向更远处走去</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思想转变后认识到了人生的真正意义，有了认识社会的动力。</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8</a:t>
            </a:r>
            <a:endParaRPr lang="zh-CN" altLang="en-US" dirty="0"/>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013780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5511" y="2197599"/>
            <a:ext cx="11494869" cy="1304203"/>
          </a:xfrm>
          <a:prstGeom prst="rect">
            <a:avLst/>
          </a:prstGeom>
          <a:noFill/>
        </p:spPr>
        <p:txBody>
          <a:bodyPr wrap="square" rtlCol="0">
            <a:spAutoFit/>
          </a:bodyPr>
          <a:lstStyle/>
          <a:p>
            <a:pPr lvl="0" algn="just">
              <a:lnSpc>
                <a:spcPct val="150000"/>
              </a:lnSpc>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作者明白了生活的意义，他明白人活着就要不断地扩大自己的视野，追求新知识，了解生活，认识社会，不能白白地浪费一生。</a:t>
            </a:r>
            <a:endParaRPr lang="zh-CN" altLang="zh-CN" sz="1050" kern="100" dirty="0">
              <a:solidFill>
                <a:prstClr val="black"/>
              </a:solidFill>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8</a:t>
            </a:r>
            <a:endParaRPr lang="zh-CN" altLang="en-US" dirty="0"/>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9281597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46995" y="405458"/>
            <a:ext cx="11680859" cy="5909310"/>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一个人</a:t>
            </a:r>
            <a:r>
              <a:rPr lang="zh-CN" altLang="zh-CN" sz="2800" kern="100" dirty="0">
                <a:solidFill>
                  <a:srgbClr val="404040"/>
                </a:solidFill>
                <a:latin typeface="Times New Roman"/>
                <a:ea typeface="微软雅黑"/>
                <a:cs typeface="Times New Roman"/>
              </a:rPr>
              <a:t>预先置身于墓中，从死出发来回顾自己的一生，他就会具备一种根本的诚实，因为这时他面对的是自己和上帝。人只有在面对他人时才需要掩饰或撒谎，自欺者所面对的也不是真正的自己，而是自己在他人面前扮演的角色。</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在</a:t>
            </a:r>
            <a:r>
              <a:rPr lang="zh-CN" altLang="zh-CN" sz="2800" kern="100" dirty="0">
                <a:solidFill>
                  <a:srgbClr val="404040"/>
                </a:solidFill>
                <a:latin typeface="Times New Roman"/>
                <a:ea typeface="微软雅黑"/>
                <a:cs typeface="Times New Roman"/>
              </a:rPr>
              <a:t>不能说真话时，宁愿不说话，也不要说假话。</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必须</a:t>
            </a:r>
            <a:r>
              <a:rPr lang="zh-CN" altLang="zh-CN" sz="2800" kern="100" dirty="0">
                <a:solidFill>
                  <a:srgbClr val="404040"/>
                </a:solidFill>
                <a:latin typeface="Times New Roman"/>
                <a:ea typeface="微软雅黑"/>
                <a:cs typeface="Times New Roman"/>
              </a:rPr>
              <a:t>说假话的场合是极其稀少的。</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不能</a:t>
            </a:r>
            <a:r>
              <a:rPr lang="zh-CN" altLang="zh-CN" sz="2800" kern="100" dirty="0">
                <a:solidFill>
                  <a:srgbClr val="404040"/>
                </a:solidFill>
                <a:latin typeface="Times New Roman"/>
                <a:ea typeface="微软雅黑"/>
                <a:cs typeface="Times New Roman"/>
              </a:rPr>
              <a:t>说真话而说真话，蠢。不必说假话而说假话，也蠢。如果不说话也不能呢？那就说真话吧，因为归根到底并不存在绝对不能说真话的情况，只要你敢于承担其后果。</a:t>
            </a:r>
            <a:endParaRPr lang="zh-CN" altLang="zh-CN" sz="1050" kern="100" dirty="0">
              <a:effectLst/>
              <a:latin typeface="宋体"/>
              <a:cs typeface="Courier New"/>
            </a:endParaRPr>
          </a:p>
        </p:txBody>
      </p:sp>
    </p:spTree>
    <p:extLst>
      <p:ext uri="{BB962C8B-B14F-4D97-AF65-F5344CB8AC3E}">
        <p14:creationId xmlns:p14="http://schemas.microsoft.com/office/powerpoint/2010/main" val="73324402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886" y="1832258"/>
            <a:ext cx="11609818" cy="267765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本部分内容的结尾有什么深刻的含意？</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本题考查对文章构思的分析和评价能力。从结尾段意看，</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开始了新的征程，并从中受益匪浅，是作者引以为豪的。在具体组织答案时，可结合作者的具体活动。</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59426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886" y="1698766"/>
            <a:ext cx="11609818" cy="3243196"/>
          </a:xfrm>
          <a:prstGeom prst="rect">
            <a:avLst/>
          </a:prstGeom>
          <a:noFill/>
        </p:spPr>
        <p:txBody>
          <a:bodyPr wrap="square" rtlCol="0">
            <a:spAutoFit/>
          </a:bodyPr>
          <a:lstStyle/>
          <a:p>
            <a:pPr lvl="0" algn="just">
              <a:lnSpc>
                <a:spcPct val="150000"/>
              </a:lnSpc>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在本部分内容的末尾，沈从文签上大名</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沈从文年二十岁学生湖南凤凰县人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后，就开始了他漫漫且不可预知的在京求学之路。这一步跨出去，开始了他此后无法逆转的生命历程，同时也意味着他摆脱生命的自在状态，从一般的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乡下人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中脱颖而出，汇入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五四</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开始的中国新文化、新文学的历史洪流。</a:t>
            </a:r>
            <a:endParaRPr lang="zh-CN" altLang="zh-CN" sz="1050" kern="100" dirty="0">
              <a:solidFill>
                <a:prstClr val="black"/>
              </a:solidFill>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08290164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053530"/>
            <a:ext cx="11843175" cy="5262979"/>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二、课外拓展</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阅读下面的文字，完成</a:t>
            </a: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13</a:t>
            </a:r>
            <a:r>
              <a:rPr lang="zh-CN" altLang="zh-CN" sz="2800" kern="100" dirty="0">
                <a:solidFill>
                  <a:srgbClr val="404040"/>
                </a:solidFill>
                <a:latin typeface="Times New Roman"/>
                <a:ea typeface="微软雅黑"/>
                <a:cs typeface="Times New Roman"/>
              </a:rPr>
              <a:t>题。</a:t>
            </a:r>
            <a:endParaRPr lang="zh-CN" altLang="zh-CN" sz="1050" kern="100" dirty="0">
              <a:latin typeface="宋体"/>
              <a:cs typeface="Courier New"/>
            </a:endParaRPr>
          </a:p>
          <a:p>
            <a:pPr algn="ctr">
              <a:lnSpc>
                <a:spcPct val="150000"/>
              </a:lnSpc>
            </a:pPr>
            <a:r>
              <a:rPr lang="zh-CN" altLang="zh-CN" sz="2800" b="1" kern="100" dirty="0">
                <a:solidFill>
                  <a:srgbClr val="00B050"/>
                </a:solidFill>
                <a:latin typeface="微软雅黑"/>
                <a:ea typeface="微软雅黑"/>
                <a:cs typeface="Times New Roman"/>
              </a:rPr>
              <a:t>倾听那涛声</a:t>
            </a:r>
          </a:p>
          <a:p>
            <a:pPr algn="ctr">
              <a:lnSpc>
                <a:spcPct val="150000"/>
              </a:lnSpc>
              <a:spcAft>
                <a:spcPts val="0"/>
              </a:spcAft>
            </a:pPr>
            <a:r>
              <a:rPr lang="zh-CN" altLang="zh-CN" sz="2800" kern="100" dirty="0">
                <a:solidFill>
                  <a:srgbClr val="404040"/>
                </a:solidFill>
                <a:latin typeface="Times New Roman"/>
                <a:ea typeface="微软雅黑"/>
                <a:cs typeface="Times New Roman"/>
              </a:rPr>
              <a:t>蔡永祥</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宋体"/>
                <a:ea typeface="微软雅黑"/>
                <a:cs typeface="Times New Roman"/>
              </a:rPr>
              <a:t>    </a:t>
            </a:r>
            <a:r>
              <a:rPr lang="en-US" altLang="zh-CN" sz="2800" kern="100" dirty="0" smtClean="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听涛山，是湘西凤凰古城内的一座小山，依江而立，佳木葱茏，兰蕙芬芳，山泉淙淙。</a:t>
            </a:r>
            <a:r>
              <a:rPr lang="en-US" altLang="zh-CN" sz="2800" kern="100" dirty="0">
                <a:solidFill>
                  <a:srgbClr val="404040"/>
                </a:solidFill>
                <a:latin typeface="Times New Roman"/>
                <a:ea typeface="微软雅黑"/>
                <a:cs typeface="Courier New"/>
              </a:rPr>
              <a:t>1992</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日，这座山显得格外庄严肃穆。沈从文先生在北京病逝四周年后，夫人张兆和将其骨灰捧回家乡，来此安葬。这颗生于斯爱于斯的灵魂，终于枕着涛声在这里永远安息。</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71114339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981522"/>
            <a:ext cx="11843175" cy="526297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宋体"/>
                <a:ea typeface="微软雅黑"/>
                <a:cs typeface="Times New Roman"/>
              </a:rPr>
              <a:t>    ②</a:t>
            </a:r>
            <a:r>
              <a:rPr lang="zh-CN" altLang="zh-CN" sz="2800" kern="100" dirty="0">
                <a:solidFill>
                  <a:srgbClr val="404040"/>
                </a:solidFill>
                <a:latin typeface="Times New Roman"/>
                <a:ea typeface="微软雅黑"/>
                <a:cs typeface="Times New Roman"/>
              </a:rPr>
              <a:t>沱江的水，进入凤凰城时，绕了个圈子，拐了个弯，江水由此变得缓慢。它清清凌凌、清亮可人，流动起来也是一副大家闺秀的样子，温温柔柔、不紧不慢，几乎听不到涛声。江水流着流着，就到了跳岩处。水一流到跳岩这里，就拥挤起来，吼叫起来，显得异常热闹。白色的浪花高高飞舞，隆隆的涛声响彻云天。仿佛这涛声，就是专门让沈老听的，</a:t>
            </a:r>
            <a:r>
              <a:rPr lang="zh-CN" altLang="zh-CN" sz="2800" u="sng" kern="100" dirty="0">
                <a:solidFill>
                  <a:srgbClr val="404040"/>
                </a:solidFill>
                <a:latin typeface="Times New Roman"/>
                <a:ea typeface="微软雅黑"/>
                <a:cs typeface="Times New Roman"/>
              </a:rPr>
              <a:t>自从沈老长眠于此，这涛声仿佛就带着感情了。</a:t>
            </a:r>
            <a:r>
              <a:rPr lang="zh-CN" altLang="zh-CN" sz="2800" kern="100" dirty="0">
                <a:solidFill>
                  <a:srgbClr val="404040"/>
                </a:solidFill>
                <a:latin typeface="Times New Roman"/>
                <a:ea typeface="微软雅黑"/>
                <a:cs typeface="Times New Roman"/>
              </a:rPr>
              <a:t>是啊，沱江甘甜的江水，哺育了沈老，沱江不息的涛声，一直在沈老的梦里啊！沈老在《心与物游》的开头这样说：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我的生活与思想皆从孤独得来，而这点孤独与水不能分开。</a:t>
            </a:r>
            <a:r>
              <a:rPr lang="en-US" altLang="zh-CN" sz="2800" kern="100" dirty="0">
                <a:solidFill>
                  <a:srgbClr val="404040"/>
                </a:solidFill>
                <a:latin typeface="宋体"/>
                <a:ea typeface="微软雅黑"/>
                <a:cs typeface="Times New Roman"/>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520510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763732"/>
            <a:ext cx="11843175" cy="397031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宋体"/>
                <a:ea typeface="微软雅黑"/>
                <a:cs typeface="Times New Roman"/>
              </a:rPr>
              <a:t>    ③</a:t>
            </a:r>
            <a:r>
              <a:rPr lang="zh-CN" altLang="zh-CN" sz="2800" kern="100" dirty="0">
                <a:solidFill>
                  <a:srgbClr val="404040"/>
                </a:solidFill>
                <a:latin typeface="Times New Roman"/>
                <a:ea typeface="微软雅黑"/>
                <a:cs typeface="Times New Roman"/>
              </a:rPr>
              <a:t>二十年代就蜚声文坛的沈从文先生，</a:t>
            </a:r>
            <a:r>
              <a:rPr lang="en-US" altLang="zh-CN" sz="2800" kern="100" dirty="0">
                <a:solidFill>
                  <a:srgbClr val="404040"/>
                </a:solidFill>
                <a:latin typeface="Times New Roman"/>
                <a:ea typeface="微软雅黑"/>
                <a:cs typeface="Courier New"/>
              </a:rPr>
              <a:t>1902</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12</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28</a:t>
            </a:r>
            <a:r>
              <a:rPr lang="zh-CN" altLang="zh-CN" sz="2800" kern="100" dirty="0">
                <a:solidFill>
                  <a:srgbClr val="404040"/>
                </a:solidFill>
                <a:latin typeface="Times New Roman"/>
                <a:ea typeface="微软雅黑"/>
                <a:cs typeface="Times New Roman"/>
              </a:rPr>
              <a:t>日，出生在凤凰古城中营街的一座典型的南方古四合院里。在沱江边，他度过了充满传奇色彩的童年。他在沱江连绵不息的涛声里，兴味盎然地习读着凤凰城内外那本由自然和人事写成的社会大书，那无数平凡而新鲜的事物，总是牵动着他好奇的目光。沈从文先生默默观察着小城镇的众生百态，也在静默中明白了很多事情。这给他以后的文学道路奠定了基础。</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73793204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125538"/>
            <a:ext cx="11843175" cy="2677656"/>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宋体"/>
                <a:ea typeface="微软雅黑"/>
                <a:cs typeface="Times New Roman"/>
              </a:rPr>
              <a:t>    ④</a:t>
            </a:r>
            <a:r>
              <a:rPr lang="en-US" altLang="zh-CN" sz="2800" kern="100" dirty="0">
                <a:solidFill>
                  <a:srgbClr val="404040"/>
                </a:solidFill>
                <a:latin typeface="Times New Roman"/>
                <a:ea typeface="微软雅黑"/>
                <a:cs typeface="Courier New"/>
              </a:rPr>
              <a:t>1924</a:t>
            </a:r>
            <a:r>
              <a:rPr lang="zh-CN" altLang="zh-CN" sz="2800" kern="100" dirty="0">
                <a:solidFill>
                  <a:srgbClr val="404040"/>
                </a:solidFill>
                <a:latin typeface="Times New Roman"/>
                <a:ea typeface="微软雅黑"/>
                <a:cs typeface="Times New Roman"/>
              </a:rPr>
              <a:t>年沈从文先生开始文学创作，作品主要以湘西生活为题材，通过描写湘西人原始、自然的生命形态，赞美人性美。语言格调朴实传神，句式简洁峭拔，具有浓郁的地方色彩，凸现出乡村人性特有的风韵与神采，充满了对人生的隐忧和对生命的哲学思考，给人教益和启示。</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p:cNvSpPr txBox="1"/>
          <p:nvPr/>
        </p:nvSpPr>
        <p:spPr>
          <a:xfrm>
            <a:off x="190550" y="3632458"/>
            <a:ext cx="11843175" cy="2677656"/>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宋体"/>
                <a:ea typeface="微软雅黑"/>
                <a:cs typeface="Times New Roman"/>
              </a:rPr>
              <a:t>    ⑤</a:t>
            </a:r>
            <a:r>
              <a:rPr lang="zh-CN" altLang="zh-CN" sz="2800" kern="100" dirty="0">
                <a:solidFill>
                  <a:srgbClr val="404040"/>
                </a:solidFill>
                <a:latin typeface="Times New Roman"/>
                <a:ea typeface="微软雅黑"/>
                <a:cs typeface="Times New Roman"/>
              </a:rPr>
              <a:t>沈从文先生魂归凤凰，他的骨灰一半撒入沱江之中，一半安葬在听涛山上。沈老墓地前临清澈亮丽的沱江，背靠风景秀丽的听涛山，四季鸟语花香，风光如画。这是一座别具一格的坟茔，没有凸起的坟土，没有华丽的装饰，没有人工雕刻的痕迹，一块自墓穴后凿取来的不规则的天然</a:t>
            </a:r>
            <a:r>
              <a:rPr lang="zh-CN" altLang="zh-CN" sz="2800" kern="100" dirty="0" smtClean="0">
                <a:solidFill>
                  <a:srgbClr val="404040"/>
                </a:solidFill>
                <a:latin typeface="Times New Roman"/>
                <a:ea typeface="微软雅黑"/>
                <a:cs typeface="Times New Roman"/>
              </a:rPr>
              <a:t>五</a:t>
            </a:r>
            <a:endParaRPr lang="zh-CN" altLang="zh-CN" sz="1050" kern="100" dirty="0">
              <a:effectLst/>
              <a:latin typeface="宋体"/>
              <a:cs typeface="Courier New"/>
            </a:endParaRPr>
          </a:p>
        </p:txBody>
      </p:sp>
    </p:spTree>
    <p:extLst>
      <p:ext uri="{BB962C8B-B14F-4D97-AF65-F5344CB8AC3E}">
        <p14:creationId xmlns:p14="http://schemas.microsoft.com/office/powerpoint/2010/main" val="382552320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958372"/>
            <a:ext cx="11843175" cy="5433795"/>
          </a:xfrm>
          <a:prstGeom prst="rect">
            <a:avLst/>
          </a:prstGeom>
          <a:noFill/>
        </p:spPr>
        <p:txBody>
          <a:bodyPr wrap="square" rtlCol="0">
            <a:spAutoFit/>
          </a:bodyPr>
          <a:lstStyle/>
          <a:p>
            <a:pPr algn="just">
              <a:lnSpc>
                <a:spcPct val="135000"/>
              </a:lnSpc>
              <a:spcAft>
                <a:spcPts val="0"/>
              </a:spcAft>
            </a:pPr>
            <a:r>
              <a:rPr lang="zh-CN" altLang="zh-CN" sz="2600" kern="100" dirty="0" smtClean="0">
                <a:solidFill>
                  <a:srgbClr val="404040"/>
                </a:solidFill>
                <a:latin typeface="Times New Roman"/>
                <a:ea typeface="微软雅黑"/>
                <a:cs typeface="Times New Roman"/>
              </a:rPr>
              <a:t>色巨石肃然矗立，成为</a:t>
            </a:r>
            <a:r>
              <a:rPr lang="zh-CN" altLang="zh-CN" sz="2600" kern="100" dirty="0">
                <a:solidFill>
                  <a:srgbClr val="404040"/>
                </a:solidFill>
                <a:latin typeface="Times New Roman"/>
                <a:ea typeface="微软雅黑"/>
                <a:cs typeface="Times New Roman"/>
              </a:rPr>
              <a:t>沈老先生坟墓的独特标志。正面刻有沈老富有哲学内涵的手迹：</a:t>
            </a:r>
            <a:r>
              <a:rPr lang="en-US" altLang="zh-CN" sz="2600" kern="100" dirty="0">
                <a:solidFill>
                  <a:srgbClr val="404040"/>
                </a:solidFill>
                <a:latin typeface="宋体"/>
                <a:ea typeface="微软雅黑"/>
                <a:cs typeface="Times New Roman"/>
              </a:rPr>
              <a:t>“</a:t>
            </a:r>
            <a:r>
              <a:rPr lang="zh-CN" altLang="zh-CN" sz="2600" u="sng" kern="100" dirty="0">
                <a:solidFill>
                  <a:srgbClr val="404040"/>
                </a:solidFill>
                <a:latin typeface="Times New Roman"/>
                <a:ea typeface="微软雅黑"/>
                <a:cs typeface="Times New Roman"/>
              </a:rPr>
              <a:t>照我思索，能理解</a:t>
            </a:r>
            <a:r>
              <a:rPr lang="en-US" altLang="zh-CN" sz="2600" u="sng" kern="100" dirty="0">
                <a:solidFill>
                  <a:srgbClr val="404040"/>
                </a:solidFill>
                <a:latin typeface="宋体"/>
                <a:ea typeface="微软雅黑"/>
                <a:cs typeface="Times New Roman"/>
              </a:rPr>
              <a:t>‘</a:t>
            </a:r>
            <a:r>
              <a:rPr lang="zh-CN" altLang="zh-CN" sz="2600" u="sng" kern="100" dirty="0">
                <a:solidFill>
                  <a:srgbClr val="404040"/>
                </a:solidFill>
                <a:latin typeface="Times New Roman"/>
                <a:ea typeface="微软雅黑"/>
                <a:cs typeface="Times New Roman"/>
              </a:rPr>
              <a:t>我</a:t>
            </a:r>
            <a:r>
              <a:rPr lang="en-US" altLang="zh-CN" sz="2600" u="sng" kern="100" dirty="0">
                <a:solidFill>
                  <a:srgbClr val="404040"/>
                </a:solidFill>
                <a:latin typeface="宋体"/>
                <a:ea typeface="微软雅黑"/>
                <a:cs typeface="Times New Roman"/>
              </a:rPr>
              <a:t>’</a:t>
            </a:r>
            <a:r>
              <a:rPr lang="zh-CN" altLang="zh-CN" sz="2600" u="sng" kern="100" dirty="0">
                <a:solidFill>
                  <a:srgbClr val="404040"/>
                </a:solidFill>
                <a:latin typeface="Times New Roman"/>
                <a:ea typeface="微软雅黑"/>
                <a:cs typeface="Times New Roman"/>
              </a:rPr>
              <a:t>；照我思索，可认识人。</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这是真性情的沈从文先生晚年对人生的彻悟。用他儿子沈龙朱的话说：</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我觉得父亲在晚年的时候有一种对世事的洞彻，他已经能超越他的际遇看人看事了。</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背面刻有沈从文妻妹、美国耶鲁大学教授张充和先生撰书的挽联：</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不折不从，星斗其文；亦慈亦让，赤子其人。</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蕴涵</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从文让人</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之意，又是沈老一生的真实写照。读其文，听其言，观其行，沈老之所以能长久地受到人们的敬仰，得到众多文人骚客的祭拜，不能不引人深思。一位中国文坛上的大师，生前没有显赫的地位，死后在自己喜爱的听涛山上也仅仅占了这么小小的一个地方，真是与众不同、</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亦慈亦让</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的沈从文</a:t>
            </a:r>
            <a:r>
              <a:rPr lang="zh-CN" altLang="zh-CN" sz="2600" kern="100" dirty="0" smtClean="0">
                <a:solidFill>
                  <a:srgbClr val="404040"/>
                </a:solidFill>
                <a:latin typeface="Times New Roman"/>
                <a:ea typeface="微软雅黑"/>
                <a:cs typeface="Times New Roman"/>
              </a:rPr>
              <a:t>！</a:t>
            </a:r>
            <a:endParaRPr lang="zh-CN" altLang="zh-CN" sz="2600" kern="100" dirty="0">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64861731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761991"/>
            <a:ext cx="11843175" cy="3323987"/>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宋体"/>
                <a:ea typeface="微软雅黑"/>
                <a:cs typeface="Times New Roman"/>
              </a:rPr>
              <a:t>    ⑥</a:t>
            </a:r>
            <a:r>
              <a:rPr lang="zh-CN" altLang="zh-CN" sz="2800" kern="100" dirty="0">
                <a:solidFill>
                  <a:srgbClr val="404040"/>
                </a:solidFill>
                <a:latin typeface="Times New Roman"/>
                <a:ea typeface="微软雅黑"/>
                <a:cs typeface="Times New Roman"/>
              </a:rPr>
              <a:t>山是归根山，水是忘情水，石是三生石，倦游归来的沈先生，在这儿画上了他人生的句号。</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一个士兵要不战死沙场，便是回到故乡</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，出生在凤凰的著名国画大师黄永玉这样写道。</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宋体"/>
                <a:ea typeface="微软雅黑"/>
                <a:cs typeface="Times New Roman"/>
              </a:rPr>
              <a:t>    ⑦</a:t>
            </a:r>
            <a:r>
              <a:rPr lang="en-US" altLang="zh-CN" sz="2800" kern="100" dirty="0">
                <a:solidFill>
                  <a:srgbClr val="404040"/>
                </a:solidFill>
                <a:latin typeface="Times New Roman"/>
                <a:ea typeface="微软雅黑"/>
                <a:cs typeface="Courier New"/>
              </a:rPr>
              <a:t>2007</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20</a:t>
            </a:r>
            <a:r>
              <a:rPr lang="zh-CN" altLang="zh-CN" sz="2800" kern="100" dirty="0">
                <a:solidFill>
                  <a:srgbClr val="404040"/>
                </a:solidFill>
                <a:latin typeface="Times New Roman"/>
                <a:ea typeface="微软雅黑"/>
                <a:cs typeface="Times New Roman"/>
              </a:rPr>
              <a:t>日，沈老的夫人张兆和女士的骨灰也被亲人捧着从北京移居听涛山。</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08947563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2120290"/>
            <a:ext cx="11843175" cy="2677656"/>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宋体"/>
                <a:ea typeface="微软雅黑"/>
                <a:cs typeface="Times New Roman"/>
              </a:rPr>
              <a:t>    ⑧</a:t>
            </a:r>
            <a:r>
              <a:rPr lang="zh-CN" altLang="zh-CN" sz="2800" kern="100" dirty="0">
                <a:solidFill>
                  <a:srgbClr val="404040"/>
                </a:solidFill>
                <a:latin typeface="Times New Roman"/>
                <a:ea typeface="微软雅黑"/>
                <a:cs typeface="Times New Roman"/>
              </a:rPr>
              <a:t>暮色中，沱江的水面上飘起了高高的一层白雾，如若仙境一般。涛声也显得格外清晰、委婉，宛若不加修饰的苗家山歌，动人心魄。旁边的听涛山更加寂静，仿佛它也知道，有一对思乡的人儿，正在静静地倾听，倾听</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选自《散文百家》，有删改</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01265135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053530"/>
            <a:ext cx="11843175" cy="5262979"/>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请结合文章内容说一说文章的标题</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倾听那涛声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有哪些含意。</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题目要求分析文章标题</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倾听那涛声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的含意，我们可以从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涛声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入手，把文章中有关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涛声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的文段找出来，对这些文段的内容进行概括，要注意掌握归纳概括的技巧，如抓段首句、段尾句、议论句、抒情句等</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幼年的沈从文在沱江的涛声中成长，习读自然与人事两本大书。</a:t>
            </a: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离开凤凰城的沈从文思念故乡，沱江不息的涛声一直在他的梦里回响。</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沈从文归葬听涛山后，终于可以日夜静静倾听沱江的涛声。</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瞻仰沈从文的墓地，感悟他深邃的思想和伟大的人格</a:t>
            </a:r>
            <a:r>
              <a:rPr lang="zh-CN" altLang="zh-CN" sz="2800" kern="100" dirty="0" smtClean="0">
                <a:solidFill>
                  <a:srgbClr val="404040"/>
                </a:solidFill>
                <a:latin typeface="Times New Roman"/>
                <a:ea typeface="微软雅黑"/>
                <a:cs typeface="Times New Roman"/>
              </a:rPr>
              <a:t>。</a:t>
            </a:r>
            <a:endParaRPr lang="zh-CN" altLang="zh-CN" sz="1050" kern="100" dirty="0">
              <a:solidFill>
                <a:prstClr val="black"/>
              </a:solidFill>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67409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46995" y="2125591"/>
            <a:ext cx="11680859" cy="1304203"/>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撒谎</a:t>
            </a:r>
            <a:r>
              <a:rPr lang="zh-CN" altLang="zh-CN" sz="2800" kern="100" dirty="0">
                <a:solidFill>
                  <a:srgbClr val="404040"/>
                </a:solidFill>
                <a:latin typeface="Times New Roman"/>
                <a:ea typeface="微软雅黑"/>
                <a:cs typeface="Times New Roman"/>
              </a:rPr>
              <a:t>是容易的，带着这谎活下去却是麻烦事，从此你成了它的奴隶，为了圆这谎，你不得不撒更多的也许违背你的心愿且对你有害的谎。</a:t>
            </a:r>
            <a:endParaRPr lang="zh-CN" altLang="zh-CN" sz="1050" kern="100" dirty="0">
              <a:effectLst/>
              <a:latin typeface="宋体"/>
              <a:cs typeface="Courier New"/>
            </a:endParaRPr>
          </a:p>
        </p:txBody>
      </p:sp>
      <p:sp>
        <p:nvSpPr>
          <p:cNvPr id="3" name="TextBox 2"/>
          <p:cNvSpPr txBox="1"/>
          <p:nvPr/>
        </p:nvSpPr>
        <p:spPr>
          <a:xfrm>
            <a:off x="293926" y="3573810"/>
            <a:ext cx="11450700" cy="738664"/>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微感言：</a:t>
            </a:r>
            <a:r>
              <a:rPr lang="en-US" altLang="zh-CN" sz="2800" kern="100" dirty="0" smtClean="0">
                <a:solidFill>
                  <a:srgbClr val="404040"/>
                </a:solidFill>
                <a:latin typeface="Times New Roman"/>
                <a:ea typeface="微软雅黑"/>
                <a:cs typeface="Courier New"/>
              </a:rPr>
              <a:t>_____________________________________________________</a:t>
            </a:r>
            <a:endParaRPr lang="zh-CN" altLang="zh-CN" sz="1050" kern="100" dirty="0">
              <a:effectLst/>
              <a:latin typeface="宋体"/>
              <a:cs typeface="Courier New"/>
            </a:endParaRPr>
          </a:p>
        </p:txBody>
      </p:sp>
    </p:spTree>
    <p:extLst>
      <p:ext uri="{BB962C8B-B14F-4D97-AF65-F5344CB8AC3E}">
        <p14:creationId xmlns:p14="http://schemas.microsoft.com/office/powerpoint/2010/main" val="366182084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1557586"/>
            <a:ext cx="11843175" cy="2031325"/>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11.</a:t>
            </a:r>
            <a:r>
              <a:rPr lang="zh-CN" altLang="zh-CN" sz="2800" kern="100" dirty="0">
                <a:solidFill>
                  <a:srgbClr val="404040"/>
                </a:solidFill>
                <a:latin typeface="Times New Roman"/>
                <a:ea typeface="微软雅黑"/>
                <a:cs typeface="Times New Roman"/>
              </a:rPr>
              <a:t>根据上下文，解释文中画线句子的含意。</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自从沈老长眠于此，这涛声仿佛就带着感情了。</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照我思索，能理解</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；照我思索，可认识人。</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p:cNvSpPr txBox="1"/>
          <p:nvPr/>
        </p:nvSpPr>
        <p:spPr>
          <a:xfrm>
            <a:off x="228695" y="3495484"/>
            <a:ext cx="11843175" cy="1950534"/>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解答此题，要理解句中的关键词语，如第</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句中的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带着感情</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和第</a:t>
            </a: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句中的两个</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字的含义；在理解关键词语的基础上，用自己的语言对句子进行阐释，再结合文章主旨理解整个句子的含意。</a:t>
            </a:r>
            <a:endParaRPr lang="zh-CN" altLang="zh-CN" sz="1050" kern="100" dirty="0">
              <a:effectLst/>
              <a:latin typeface="宋体"/>
              <a:cs typeface="Courier New"/>
            </a:endParaRPr>
          </a:p>
        </p:txBody>
      </p:sp>
    </p:spTree>
    <p:extLst>
      <p:ext uri="{BB962C8B-B14F-4D97-AF65-F5344CB8AC3E}">
        <p14:creationId xmlns:p14="http://schemas.microsoft.com/office/powerpoint/2010/main" val="1161688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7171" y="1841041"/>
            <a:ext cx="11725916" cy="2596865"/>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沱江的涛声饱含着沈老对家乡的一片热爱之情和他魂归故里的无限欣慰之情，也饱含着故乡人民对沈老的无限敬仰与热爱。</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用真性情去思索人生，就能认识真实的自我；超越个人的际遇替别人考虑，就能更好地认识别人、理解别人。</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18182397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197546"/>
            <a:ext cx="11843175" cy="1304203"/>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12.</a:t>
            </a:r>
            <a:r>
              <a:rPr lang="zh-CN" altLang="zh-CN" sz="2800" kern="100" dirty="0">
                <a:solidFill>
                  <a:srgbClr val="404040"/>
                </a:solidFill>
                <a:latin typeface="Times New Roman"/>
                <a:ea typeface="微软雅黑"/>
                <a:cs typeface="Times New Roman"/>
              </a:rPr>
              <a:t>作者为什么称听涛山为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归根山</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，沱江水为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忘情水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，五色巨石为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三生石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12</a:t>
            </a:r>
            <a:endParaRPr lang="zh-CN" altLang="en-US" dirty="0"/>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p:cNvSpPr txBox="1"/>
          <p:nvPr/>
        </p:nvSpPr>
        <p:spPr>
          <a:xfrm>
            <a:off x="342950" y="2559380"/>
            <a:ext cx="11843175" cy="1950534"/>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解答此题，要分别找到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归根山</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忘情水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三生石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所在的信息区间，结合</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归根山</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忘情水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三生石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等词语的特定含义来理解分析，并结合全文的主旨进行探讨。</a:t>
            </a:r>
            <a:endParaRPr lang="zh-CN" altLang="zh-CN" sz="1050" kern="100" dirty="0">
              <a:effectLst/>
              <a:latin typeface="宋体"/>
              <a:cs typeface="Courier New"/>
            </a:endParaRPr>
          </a:p>
        </p:txBody>
      </p:sp>
    </p:spTree>
    <p:extLst>
      <p:ext uri="{BB962C8B-B14F-4D97-AF65-F5344CB8AC3E}">
        <p14:creationId xmlns:p14="http://schemas.microsoft.com/office/powerpoint/2010/main" val="191776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341562"/>
            <a:ext cx="11843175" cy="4535857"/>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因为沈从文一直念念不忘故土，在他死后四年终于魂归凤凰城，叶落归根，所以作者称他归葬的听涛山为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归根山</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；此处的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忘情</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是不能控制自己感情的意思，沱江水让沈从文一生魂牵梦萦，不能忘怀，所以作者称沱江水为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忘情水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；这块五色巨石上镌刻的挽联表现了沈从文谦逊让人的美好品格，是他一生的真实写照，所以作者称之为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三生石</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或：</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不规则的天然五色巨石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象征着沈从文自然、本真的性情，所以作者称之为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三生石</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
        <p:nvSpPr>
          <p:cNvPr id="18" name="TextBox 17">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7" name="TextBox 26">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13" action="ppaction://hlinksldjump"/>
          </p:cNvPr>
          <p:cNvSpPr txBox="1"/>
          <p:nvPr/>
        </p:nvSpPr>
        <p:spPr>
          <a:xfrm>
            <a:off x="11043438"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12</a:t>
            </a:r>
            <a:endParaRPr lang="zh-CN" altLang="en-US" dirty="0"/>
          </a:p>
        </p:txBody>
      </p:sp>
      <p:sp>
        <p:nvSpPr>
          <p:cNvPr id="30" name="TextBox 29">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6593845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542" y="1259754"/>
            <a:ext cx="11843175"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13.</a:t>
            </a:r>
            <a:r>
              <a:rPr lang="zh-CN" altLang="zh-CN" sz="2800" kern="100" dirty="0">
                <a:solidFill>
                  <a:srgbClr val="404040"/>
                </a:solidFill>
                <a:latin typeface="Times New Roman"/>
                <a:ea typeface="微软雅黑"/>
                <a:cs typeface="Times New Roman"/>
              </a:rPr>
              <a:t>文章开头和结尾的环境描写有什么作用？</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13" name="TextBox 12">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4" action="ppaction://hlinksldjump"/>
          </p:cNvPr>
          <p:cNvSpPr txBox="1"/>
          <p:nvPr/>
        </p:nvSpPr>
        <p:spPr>
          <a:xfrm>
            <a:off x="11526286"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13</a:t>
            </a:r>
            <a:endParaRPr lang="zh-CN" altLang="en-US" dirty="0"/>
          </a:p>
        </p:txBody>
      </p:sp>
      <p:sp>
        <p:nvSpPr>
          <p:cNvPr id="17" name="TextBox 16"/>
          <p:cNvSpPr txBox="1"/>
          <p:nvPr/>
        </p:nvSpPr>
        <p:spPr>
          <a:xfrm>
            <a:off x="118542" y="1837559"/>
            <a:ext cx="11843175" cy="1304203"/>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解答此题应结合文章内容和主旨来考虑环境描写的作用</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如渲染气氛等</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，以及环境描写在文章结构上的作用</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如深化主题等</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来回答。</a:t>
            </a:r>
            <a:endParaRPr lang="zh-CN" altLang="zh-CN" sz="1050" kern="100" dirty="0">
              <a:effectLst/>
              <a:latin typeface="宋体"/>
              <a:cs typeface="Courier New"/>
            </a:endParaRPr>
          </a:p>
        </p:txBody>
      </p:sp>
      <p:sp>
        <p:nvSpPr>
          <p:cNvPr id="18" name="TextBox 17"/>
          <p:cNvSpPr txBox="1"/>
          <p:nvPr/>
        </p:nvSpPr>
        <p:spPr>
          <a:xfrm>
            <a:off x="118542" y="3066918"/>
            <a:ext cx="11609818" cy="3243196"/>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开头的环境描写营造了一种宁静幽美的氛围，为写沈从文对故乡山水的思念和死后归葬听涛山做铺垫。结尾的环境描写突出了听涛山的宁静祥和，委婉地表达了对沈从文高尚人格的赞美</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或：委婉地表达了对逝者安息的祝愿</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。结尾与开头的环境描写相照应，使结构更完整；紧扣标题，深化了文章的主题。</a:t>
            </a:r>
            <a:endParaRPr lang="zh-CN" altLang="zh-CN" sz="1050" kern="100" dirty="0">
              <a:effectLst/>
              <a:latin typeface="宋体"/>
              <a:cs typeface="Courier New"/>
            </a:endParaRPr>
          </a:p>
        </p:txBody>
      </p:sp>
      <p:grpSp>
        <p:nvGrpSpPr>
          <p:cNvPr id="19" name="组合 18"/>
          <p:cNvGrpSpPr/>
          <p:nvPr/>
        </p:nvGrpSpPr>
        <p:grpSpPr>
          <a:xfrm rot="5400000">
            <a:off x="11465834" y="5699666"/>
            <a:ext cx="549128" cy="549414"/>
            <a:chOff x="11226607" y="6533712"/>
            <a:chExt cx="360000" cy="360000"/>
          </a:xfrm>
        </p:grpSpPr>
        <p:sp>
          <p:nvSpPr>
            <p:cNvPr id="20" name="椭圆 19">
              <a:hlinkClick r:id="rId15"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1" name="燕尾形 20">
              <a:hlinkClick r:id="rId15"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67130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2409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5"/>
          <p:cNvSpPr txBox="1"/>
          <p:nvPr/>
        </p:nvSpPr>
        <p:spPr>
          <a:xfrm>
            <a:off x="334566" y="474630"/>
            <a:ext cx="2469620" cy="652486"/>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800" dirty="0" smtClean="0">
                <a:solidFill>
                  <a:schemeClr val="bg1">
                    <a:lumMod val="50000"/>
                  </a:schemeClr>
                </a:solidFill>
                <a:latin typeface="微软雅黑" pitchFamily="34" charset="-122"/>
                <a:ea typeface="微软雅黑" pitchFamily="34" charset="-122"/>
              </a:rPr>
              <a:t>佳句咀华</a:t>
            </a:r>
            <a:endParaRPr lang="en-US" altLang="zh-CN" sz="2800" dirty="0" smtClean="0">
              <a:solidFill>
                <a:schemeClr val="bg1">
                  <a:lumMod val="50000"/>
                </a:schemeClr>
              </a:solidFill>
              <a:latin typeface="微软雅黑" pitchFamily="34" charset="-122"/>
              <a:ea typeface="微软雅黑" pitchFamily="34" charset="-122"/>
            </a:endParaRPr>
          </a:p>
        </p:txBody>
      </p:sp>
      <p:sp>
        <p:nvSpPr>
          <p:cNvPr id="4" name="矩形 3"/>
          <p:cNvSpPr/>
          <p:nvPr/>
        </p:nvSpPr>
        <p:spPr>
          <a:xfrm>
            <a:off x="472219" y="1266718"/>
            <a:ext cx="11530009" cy="3889526"/>
          </a:xfrm>
          <a:prstGeom prst="rect">
            <a:avLst/>
          </a:prstGeom>
        </p:spPr>
        <p:txBody>
          <a:bodyPr>
            <a:spAutoFit/>
          </a:bodyPr>
          <a:lstStyle/>
          <a:p>
            <a:pPr algn="just">
              <a:lnSpc>
                <a:spcPct val="150000"/>
              </a:lnSpc>
            </a:pPr>
            <a:r>
              <a:rPr lang="en-US" altLang="zh-CN" sz="2800" b="1" kern="100" dirty="0">
                <a:solidFill>
                  <a:srgbClr val="00B050"/>
                </a:solidFill>
                <a:latin typeface="微软雅黑"/>
                <a:ea typeface="微软雅黑"/>
                <a:cs typeface="Times New Roman"/>
              </a:rPr>
              <a:t>1.</a:t>
            </a:r>
            <a:r>
              <a:rPr lang="zh-CN" altLang="zh-CN" sz="2800" b="1" kern="100" dirty="0">
                <a:solidFill>
                  <a:srgbClr val="00B050"/>
                </a:solidFill>
                <a:latin typeface="微软雅黑"/>
                <a:ea typeface="微软雅黑"/>
                <a:cs typeface="Times New Roman"/>
              </a:rPr>
              <a:t>己欲立而立人，己欲达而达人。</a:t>
            </a:r>
            <a:r>
              <a:rPr lang="en-US" altLang="zh-CN" sz="2800" b="1" kern="100" dirty="0">
                <a:solidFill>
                  <a:srgbClr val="00B050"/>
                </a:solidFill>
                <a:latin typeface="微软雅黑"/>
                <a:ea typeface="微软雅黑"/>
                <a:cs typeface="Times New Roman"/>
              </a:rPr>
              <a:t>——</a:t>
            </a:r>
            <a:r>
              <a:rPr lang="zh-CN" altLang="zh-CN" sz="2800" b="1" kern="100" dirty="0">
                <a:solidFill>
                  <a:srgbClr val="00B050"/>
                </a:solidFill>
                <a:latin typeface="微软雅黑"/>
                <a:ea typeface="微软雅黑"/>
                <a:cs typeface="Times New Roman"/>
              </a:rPr>
              <a:t>《论语</a:t>
            </a:r>
            <a:r>
              <a:rPr lang="en-US" altLang="zh-CN" sz="2800" b="1" kern="100" dirty="0">
                <a:solidFill>
                  <a:srgbClr val="00B050"/>
                </a:solidFill>
                <a:latin typeface="微软雅黑"/>
                <a:ea typeface="微软雅黑"/>
                <a:cs typeface="Times New Roman"/>
              </a:rPr>
              <a:t>·</a:t>
            </a:r>
            <a:r>
              <a:rPr lang="zh-CN" altLang="zh-CN" sz="2800" b="1" kern="100" dirty="0">
                <a:solidFill>
                  <a:srgbClr val="00B050"/>
                </a:solidFill>
                <a:latin typeface="微软雅黑"/>
                <a:ea typeface="微软雅黑"/>
                <a:cs typeface="Times New Roman"/>
              </a:rPr>
              <a:t>雍也》</a:t>
            </a:r>
          </a:p>
          <a:p>
            <a:pPr algn="just">
              <a:lnSpc>
                <a:spcPct val="150000"/>
              </a:lnSpc>
              <a:spcAft>
                <a:spcPts val="0"/>
              </a:spcAft>
            </a:pPr>
            <a:r>
              <a:rPr lang="zh-CN" altLang="zh-CN" sz="2800" b="1" kern="100" dirty="0">
                <a:solidFill>
                  <a:srgbClr val="E36C0A"/>
                </a:solidFill>
                <a:latin typeface="Times New Roman"/>
                <a:ea typeface="微软雅黑"/>
                <a:cs typeface="Times New Roman"/>
              </a:rPr>
              <a:t>赏读：</a:t>
            </a:r>
            <a:r>
              <a:rPr lang="zh-CN" altLang="zh-CN" sz="2800" kern="100" dirty="0">
                <a:solidFill>
                  <a:srgbClr val="404040"/>
                </a:solidFill>
                <a:latin typeface="Times New Roman"/>
                <a:ea typeface="微软雅黑"/>
                <a:cs typeface="Times New Roman"/>
              </a:rPr>
              <a:t>自己想要站得住也要使他人站得住，自己欲事事行得通也应使他人事事行得通。这是孔子倡导的人与人之间相处的积极原则。自己求立，并使人亦立；自己求达，并使人亦达；即自强不息，并善为人谋。简言之，便是成己成人。推己及人，察己知人，亦即承认他人之价值，关心他人之生存与发展，从又一侧面反映孔子思想的人道主义特征。</a:t>
            </a:r>
            <a:endParaRPr lang="zh-CN" altLang="zh-CN" sz="1050" kern="100" dirty="0">
              <a:effectLst/>
              <a:latin typeface="宋体"/>
              <a:cs typeface="Courier New"/>
            </a:endParaRPr>
          </a:p>
        </p:txBody>
      </p:sp>
    </p:spTree>
    <p:extLst>
      <p:ext uri="{BB962C8B-B14F-4D97-AF65-F5344CB8AC3E}">
        <p14:creationId xmlns:p14="http://schemas.microsoft.com/office/powerpoint/2010/main" val="14835556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1664</TotalTime>
  <Words>8017</Words>
  <Application>Microsoft Office PowerPoint</Application>
  <PresentationFormat>自定义</PresentationFormat>
  <Paragraphs>884</Paragraphs>
  <Slides>85</Slides>
  <Notes>0</Notes>
  <HiddenSlides>0</HiddenSlides>
  <MMClips>0</MMClips>
  <ScaleCrop>false</ScaleCrop>
  <HeadingPairs>
    <vt:vector size="4" baseType="variant">
      <vt:variant>
        <vt:lpstr>主题</vt:lpstr>
      </vt:variant>
      <vt:variant>
        <vt:i4>1</vt:i4>
      </vt:variant>
      <vt:variant>
        <vt:lpstr>幻灯片标题</vt:lpstr>
      </vt:variant>
      <vt:variant>
        <vt:i4>85</vt:i4>
      </vt:variant>
    </vt:vector>
  </HeadingPairs>
  <TitlesOfParts>
    <vt:vector size="86"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Sky123.Org</cp:lastModifiedBy>
  <cp:revision>274</cp:revision>
  <dcterms:created xsi:type="dcterms:W3CDTF">2014-10-15T07:25:01Z</dcterms:created>
  <dcterms:modified xsi:type="dcterms:W3CDTF">2015-08-13T07:27:30Z</dcterms:modified>
</cp:coreProperties>
</file>