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73" r:id="rId6"/>
    <p:sldId id="338" r:id="rId7"/>
    <p:sldId id="431" r:id="rId8"/>
    <p:sldId id="433" r:id="rId9"/>
    <p:sldId id="339" r:id="rId10"/>
    <p:sldId id="370" r:id="rId11"/>
    <p:sldId id="435" r:id="rId12"/>
    <p:sldId id="474" r:id="rId13"/>
    <p:sldId id="437" r:id="rId14"/>
    <p:sldId id="391" r:id="rId15"/>
    <p:sldId id="392" r:id="rId16"/>
    <p:sldId id="393" r:id="rId17"/>
    <p:sldId id="438" r:id="rId18"/>
    <p:sldId id="439" r:id="rId19"/>
    <p:sldId id="371" r:id="rId20"/>
    <p:sldId id="440" r:id="rId21"/>
    <p:sldId id="397" r:id="rId22"/>
    <p:sldId id="398" r:id="rId23"/>
    <p:sldId id="399" r:id="rId24"/>
    <p:sldId id="401" r:id="rId25"/>
    <p:sldId id="475" r:id="rId26"/>
    <p:sldId id="441" r:id="rId27"/>
    <p:sldId id="444" r:id="rId28"/>
    <p:sldId id="446" r:id="rId29"/>
    <p:sldId id="476" r:id="rId30"/>
    <p:sldId id="477" r:id="rId31"/>
    <p:sldId id="445" r:id="rId32"/>
    <p:sldId id="447" r:id="rId33"/>
    <p:sldId id="469" r:id="rId34"/>
    <p:sldId id="448" r:id="rId35"/>
    <p:sldId id="450" r:id="rId36"/>
    <p:sldId id="451" r:id="rId37"/>
    <p:sldId id="480" r:id="rId38"/>
    <p:sldId id="478" r:id="rId39"/>
    <p:sldId id="481" r:id="rId40"/>
    <p:sldId id="452" r:id="rId41"/>
    <p:sldId id="482" r:id="rId42"/>
    <p:sldId id="405" r:id="rId43"/>
    <p:sldId id="406" r:id="rId44"/>
    <p:sldId id="407" r:id="rId45"/>
    <p:sldId id="408" r:id="rId46"/>
    <p:sldId id="418" r:id="rId47"/>
    <p:sldId id="419" r:id="rId48"/>
    <p:sldId id="420" r:id="rId49"/>
    <p:sldId id="483" r:id="rId50"/>
    <p:sldId id="421" r:id="rId51"/>
    <p:sldId id="422" r:id="rId52"/>
    <p:sldId id="423" r:id="rId53"/>
    <p:sldId id="484" r:id="rId54"/>
    <p:sldId id="424" r:id="rId55"/>
    <p:sldId id="485" r:id="rId56"/>
    <p:sldId id="425" r:id="rId57"/>
    <p:sldId id="486" r:id="rId58"/>
    <p:sldId id="487" r:id="rId59"/>
    <p:sldId id="488" r:id="rId60"/>
    <p:sldId id="492" r:id="rId61"/>
    <p:sldId id="489" r:id="rId62"/>
    <p:sldId id="426" r:id="rId63"/>
    <p:sldId id="412" r:id="rId64"/>
    <p:sldId id="413" r:id="rId65"/>
    <p:sldId id="414" r:id="rId66"/>
    <p:sldId id="453" r:id="rId67"/>
    <p:sldId id="454" r:id="rId68"/>
    <p:sldId id="455" r:id="rId69"/>
    <p:sldId id="493" r:id="rId70"/>
    <p:sldId id="456" r:id="rId71"/>
    <p:sldId id="457" r:id="rId72"/>
    <p:sldId id="458" r:id="rId73"/>
    <p:sldId id="459" r:id="rId74"/>
    <p:sldId id="460" r:id="rId75"/>
    <p:sldId id="461" r:id="rId76"/>
    <p:sldId id="415" r:id="rId77"/>
    <p:sldId id="416" r:id="rId78"/>
    <p:sldId id="462" r:id="rId79"/>
    <p:sldId id="463" r:id="rId80"/>
    <p:sldId id="464" r:id="rId81"/>
    <p:sldId id="465" r:id="rId82"/>
    <p:sldId id="466" r:id="rId83"/>
    <p:sldId id="410" r:id="rId84"/>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475" y="-245"/>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867001" y="6405466"/>
            <a:ext cx="5156197"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959488" y="6410204"/>
            <a:ext cx="5089073"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第八课　杨振宁：合璧中西科学文化的骄子</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3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2.xml"/><Relationship Id="rId5" Type="http://schemas.openxmlformats.org/officeDocument/2006/relationships/slide" Target="slide21.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3.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5.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6.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7.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8.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49.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1.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2.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3.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5.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6.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7.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8.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59.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1.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2.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3.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5.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7.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8.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69.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1.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2.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3.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5.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6.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7.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8.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79.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81.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81.xml"/><Relationship Id="rId3" Type="http://schemas.openxmlformats.org/officeDocument/2006/relationships/slide" Target="slide44.xml"/><Relationship Id="rId7" Type="http://schemas.openxmlformats.org/officeDocument/2006/relationships/slide" Target="slide54.xml"/><Relationship Id="rId12" Type="http://schemas.openxmlformats.org/officeDocument/2006/relationships/slide" Target="slide79.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slide" Target="slide77.xml"/><Relationship Id="rId5" Type="http://schemas.openxmlformats.org/officeDocument/2006/relationships/slide" Target="slide48.xml"/><Relationship Id="rId10" Type="http://schemas.openxmlformats.org/officeDocument/2006/relationships/slide" Target="slide65.xml"/><Relationship Id="rId4" Type="http://schemas.openxmlformats.org/officeDocument/2006/relationships/slide" Target="slide46.xml"/><Relationship Id="rId9" Type="http://schemas.openxmlformats.org/officeDocument/2006/relationships/slide" Target="slide63.xml"/></Relationships>
</file>

<file path=ppt/slides/_rels/slide8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9.xml"/><Relationship Id="rId3" Type="http://schemas.openxmlformats.org/officeDocument/2006/relationships/slide" Target="slide42.xml"/><Relationship Id="rId7" Type="http://schemas.openxmlformats.org/officeDocument/2006/relationships/slide" Target="slide51.xml"/><Relationship Id="rId12" Type="http://schemas.openxmlformats.org/officeDocument/2006/relationships/slide" Target="slide7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8.xml"/><Relationship Id="rId11" Type="http://schemas.openxmlformats.org/officeDocument/2006/relationships/slide" Target="slide65.xml"/><Relationship Id="rId5" Type="http://schemas.openxmlformats.org/officeDocument/2006/relationships/slide" Target="slide46.xml"/><Relationship Id="rId10" Type="http://schemas.openxmlformats.org/officeDocument/2006/relationships/slide" Target="slide63.xml"/><Relationship Id="rId4" Type="http://schemas.openxmlformats.org/officeDocument/2006/relationships/slide" Target="slide44.xml"/><Relationship Id="rId9" Type="http://schemas.openxmlformats.org/officeDocument/2006/relationships/slide" Target="slide62.xml"/><Relationship Id="rId14" Type="http://schemas.openxmlformats.org/officeDocument/2006/relationships/slide" Target="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smtClean="0">
                <a:solidFill>
                  <a:srgbClr val="33CC33"/>
                </a:solidFill>
                <a:effectLst/>
                <a:latin typeface="微软雅黑" pitchFamily="34" charset="-122"/>
                <a:ea typeface="微软雅黑" pitchFamily="34" charset="-122"/>
                <a:cs typeface="经典繁仿黑" pitchFamily="49" charset="-122"/>
              </a:rPr>
              <a:t>略       </a:t>
            </a:r>
            <a:r>
              <a:rPr lang="zh-CN" altLang="en-US" sz="2800" b="0" dirty="0" smtClean="0">
                <a:solidFill>
                  <a:srgbClr val="33CC33"/>
                </a:solidFill>
                <a:effectLst/>
                <a:latin typeface="微软雅黑" pitchFamily="34" charset="-122"/>
                <a:ea typeface="微软雅黑" pitchFamily="34" charset="-122"/>
                <a:cs typeface="经典繁仿黑" pitchFamily="49" charset="-122"/>
              </a:rPr>
              <a:t>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474526"/>
            <a:ext cx="4102319" cy="523220"/>
          </a:xfrm>
          <a:prstGeom prst="rect">
            <a:avLst/>
          </a:prstGeom>
        </p:spPr>
        <p:txBody>
          <a:bodyPr wrap="square" anchor="ctr">
            <a:spAutoFit/>
          </a:bodyPr>
          <a:lstStyle/>
          <a:p>
            <a:pPr algn="l"/>
            <a:r>
              <a:rPr lang="zh-CN" altLang="en-US" sz="2800" b="0" smtClean="0">
                <a:solidFill>
                  <a:schemeClr val="bg1">
                    <a:lumMod val="50000"/>
                  </a:schemeClr>
                </a:solidFill>
                <a:effectLst/>
                <a:latin typeface="微软雅黑" pitchFamily="34" charset="-122"/>
                <a:ea typeface="微软雅黑" pitchFamily="34" charset="-122"/>
                <a:cs typeface="经典繁仿黑" pitchFamily="49" charset="-122"/>
              </a:rPr>
              <a:t>第八课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3344426"/>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杨振宁：合璧</a:t>
            </a:r>
            <a:r>
              <a:rPr lang="zh-CN" altLang="en-US" sz="7000" b="1" dirty="0" smtClean="0">
                <a:solidFill>
                  <a:srgbClr val="00B050"/>
                </a:solidFill>
                <a:latin typeface="微软雅黑" pitchFamily="34" charset="-122"/>
                <a:ea typeface="微软雅黑" pitchFamily="34" charset="-122"/>
              </a:rPr>
              <a:t>中西</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科学文化的骄子</a:t>
            </a: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98598"/>
            <a:ext cx="11494869"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泰勒博士的关怀下，经过激烈的思想交锋，杨振宁放弃了写实验论文的打算，毅然把主攻方向调整到理论物理研究上，从而踏上了物理界一代杰出理论大师之路。假如他一条道走到黑，恐怕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杨振宁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至今还是一个寂寂无名的符号。</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人</a:t>
            </a:r>
            <a:r>
              <a:rPr lang="zh-CN" altLang="zh-CN" sz="2800" kern="100" dirty="0">
                <a:solidFill>
                  <a:srgbClr val="404040"/>
                </a:solidFill>
                <a:latin typeface="Times New Roman"/>
                <a:ea typeface="微软雅黑"/>
                <a:cs typeface="Times New Roman"/>
              </a:rPr>
              <a:t>的一生很短暂，有限的精力不可能方方面面都顾及，而世界上又有那么多炫目的精彩，这时候，放弃就成了一种大智慧。放弃其实是为了得到，只要能得到你想得到的，放弃一些对你而言并不必需的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精彩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，又有什么不可以呢？</a:t>
            </a:r>
            <a:endParaRPr lang="zh-CN" altLang="zh-CN" sz="1050" kern="100" dirty="0">
              <a:effectLst/>
              <a:latin typeface="宋体"/>
              <a:cs typeface="Courier New"/>
            </a:endParaRPr>
          </a:p>
        </p:txBody>
      </p:sp>
      <p:sp>
        <p:nvSpPr>
          <p:cNvPr id="3" name="TextBox 2"/>
          <p:cNvSpPr txBox="1"/>
          <p:nvPr/>
        </p:nvSpPr>
        <p:spPr>
          <a:xfrm>
            <a:off x="334566" y="5021806"/>
            <a:ext cx="11494869" cy="1308628"/>
          </a:xfrm>
          <a:prstGeom prst="rect">
            <a:avLst/>
          </a:prstGeom>
          <a:noFill/>
        </p:spPr>
        <p:txBody>
          <a:bodyPr wrap="square" rtlCol="0">
            <a:spAutoFit/>
          </a:bodyPr>
          <a:lstStyle/>
          <a:p>
            <a:pPr algn="just">
              <a:lnSpc>
                <a:spcPct val="150000"/>
              </a:lnSpc>
              <a:spcAft>
                <a:spcPts val="0"/>
              </a:spcAft>
            </a:pPr>
            <a:r>
              <a:rPr lang="en-US" altLang="zh-CN" sz="2800" b="1" kern="100" dirty="0">
                <a:solidFill>
                  <a:srgbClr val="00B050"/>
                </a:solidFill>
                <a:latin typeface="微软雅黑"/>
                <a:ea typeface="微软雅黑"/>
                <a:cs typeface="Times New Roman"/>
              </a:rPr>
              <a:t>注</a:t>
            </a:r>
            <a:r>
              <a:rPr lang="en-US" altLang="zh-CN" sz="2800" kern="100" dirty="0">
                <a:solidFill>
                  <a:srgbClr val="404040"/>
                </a:solidFill>
                <a:latin typeface="Times New Roman"/>
                <a:ea typeface="微软雅黑"/>
                <a:cs typeface="Courier New"/>
              </a:rPr>
              <a:t> </a:t>
            </a:r>
            <a:r>
              <a:rPr lang="en-US" altLang="zh-CN" sz="2800" kern="100" dirty="0" err="1" smtClean="0">
                <a:solidFill>
                  <a:srgbClr val="404040"/>
                </a:solidFill>
                <a:latin typeface="微软雅黑"/>
                <a:ea typeface="微软雅黑"/>
                <a:cs typeface="Times New Roman"/>
              </a:rPr>
              <a:t>吴学东</a:t>
            </a:r>
            <a:r>
              <a:rPr lang="en-US" altLang="zh-CN" sz="2800" kern="100" dirty="0" err="1">
                <a:solidFill>
                  <a:srgbClr val="404040"/>
                </a:solidFill>
                <a:latin typeface="微软雅黑"/>
                <a:ea typeface="微软雅黑"/>
                <a:cs typeface="Times New Roman"/>
              </a:rPr>
              <a:t>，广西大学社会科学与管理学院教授。著有《论毛泽东的创新思想》等重要论著</a:t>
            </a:r>
            <a:r>
              <a:rPr lang="en-US" altLang="zh-CN" sz="2800" kern="100" dirty="0" smtClean="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26590"/>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220186" y="518994"/>
            <a:ext cx="11609818"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杨振宁</a:t>
            </a:r>
            <a:r>
              <a:rPr lang="zh-CN" altLang="zh-CN" sz="2800" kern="100" dirty="0">
                <a:solidFill>
                  <a:srgbClr val="404040"/>
                </a:solidFill>
                <a:latin typeface="Times New Roman"/>
                <a:ea typeface="微软雅黑"/>
                <a:cs typeface="Times New Roman"/>
              </a:rPr>
              <a:t>，著名美籍华裔科学家、物理学大师、诺贝尔物理学奖获得者。</a:t>
            </a:r>
            <a:r>
              <a:rPr lang="en-US" altLang="zh-CN" sz="2800" kern="100" dirty="0">
                <a:solidFill>
                  <a:srgbClr val="404040"/>
                </a:solidFill>
                <a:latin typeface="Times New Roman"/>
                <a:ea typeface="微软雅黑"/>
                <a:cs typeface="Courier New"/>
              </a:rPr>
              <a:t>1956</a:t>
            </a:r>
            <a:r>
              <a:rPr lang="zh-CN" altLang="zh-CN" sz="2800" kern="100" dirty="0">
                <a:solidFill>
                  <a:srgbClr val="404040"/>
                </a:solidFill>
                <a:latin typeface="Times New Roman"/>
                <a:ea typeface="微软雅黑"/>
                <a:cs typeface="Times New Roman"/>
              </a:rPr>
              <a:t>年与李政道一起提出的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弱相互作用下宇称不守恒定律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被吴健雄教授的实验证明而共同获得诺贝尔物理学奖；其于</a:t>
            </a:r>
            <a:r>
              <a:rPr lang="en-US" altLang="zh-CN" sz="2800" kern="100" dirty="0">
                <a:solidFill>
                  <a:srgbClr val="404040"/>
                </a:solidFill>
                <a:latin typeface="Times New Roman"/>
                <a:ea typeface="微软雅黑"/>
                <a:cs typeface="Courier New"/>
              </a:rPr>
              <a:t>1954</a:t>
            </a:r>
            <a:r>
              <a:rPr lang="zh-CN" altLang="zh-CN" sz="2800" kern="100" dirty="0">
                <a:solidFill>
                  <a:srgbClr val="404040"/>
                </a:solidFill>
                <a:latin typeface="Times New Roman"/>
                <a:ea typeface="微软雅黑"/>
                <a:cs typeface="Times New Roman"/>
              </a:rPr>
              <a:t>年提出的规范场理论，则于</a:t>
            </a:r>
            <a:r>
              <a:rPr lang="en-US" altLang="zh-CN" sz="2800" kern="100" dirty="0">
                <a:solidFill>
                  <a:srgbClr val="404040"/>
                </a:solidFill>
                <a:latin typeface="Times New Roman"/>
                <a:ea typeface="微软雅黑"/>
                <a:cs typeface="Courier New"/>
              </a:rPr>
              <a:t>70</a:t>
            </a:r>
            <a:r>
              <a:rPr lang="zh-CN" altLang="zh-CN" sz="2800" kern="100" dirty="0">
                <a:solidFill>
                  <a:srgbClr val="404040"/>
                </a:solidFill>
                <a:latin typeface="Times New Roman"/>
                <a:ea typeface="微软雅黑"/>
                <a:cs typeface="Times New Roman"/>
              </a:rPr>
              <a:t>年代发展成为统合与了解基本粒子强、弱、电磁等三种相互作用力的基础；此外还曾在统计物理、凝聚态物理、量子场论、数学物理等领域做出多项卓越的重大贡献。</a:t>
            </a:r>
            <a:r>
              <a:rPr lang="en-US" altLang="zh-CN" sz="2800" kern="100" dirty="0">
                <a:solidFill>
                  <a:srgbClr val="404040"/>
                </a:solidFill>
                <a:latin typeface="Times New Roman"/>
                <a:ea typeface="微软雅黑"/>
                <a:cs typeface="Courier New"/>
              </a:rPr>
              <a:t>1942</a:t>
            </a:r>
            <a:r>
              <a:rPr lang="zh-CN" altLang="zh-CN" sz="2800" kern="100" dirty="0">
                <a:solidFill>
                  <a:srgbClr val="404040"/>
                </a:solidFill>
                <a:latin typeface="Times New Roman"/>
                <a:ea typeface="微软雅黑"/>
                <a:cs typeface="Times New Roman"/>
              </a:rPr>
              <a:t>年杨振宁毕业于昆明的国立西南联合大学，</a:t>
            </a:r>
            <a:r>
              <a:rPr lang="en-US" altLang="zh-CN" sz="2800" kern="100" dirty="0">
                <a:solidFill>
                  <a:srgbClr val="404040"/>
                </a:solidFill>
                <a:latin typeface="Times New Roman"/>
                <a:ea typeface="微软雅黑"/>
                <a:cs typeface="Courier New"/>
              </a:rPr>
              <a:t>1944</a:t>
            </a:r>
            <a:r>
              <a:rPr lang="zh-CN" altLang="zh-CN" sz="2800" kern="100" dirty="0">
                <a:solidFill>
                  <a:srgbClr val="404040"/>
                </a:solidFill>
                <a:latin typeface="Times New Roman"/>
                <a:ea typeface="微软雅黑"/>
                <a:cs typeface="Times New Roman"/>
              </a:rPr>
              <a:t>年在该校研究生毕业。此后他于</a:t>
            </a:r>
            <a:r>
              <a:rPr lang="en-US" altLang="zh-CN" sz="2800" kern="100" dirty="0">
                <a:solidFill>
                  <a:srgbClr val="404040"/>
                </a:solidFill>
                <a:latin typeface="Times New Roman"/>
                <a:ea typeface="微软雅黑"/>
                <a:cs typeface="Courier New"/>
              </a:rPr>
              <a:t>1945</a:t>
            </a:r>
            <a:r>
              <a:rPr lang="zh-CN" altLang="zh-CN" sz="2800" kern="100" dirty="0">
                <a:solidFill>
                  <a:srgbClr val="404040"/>
                </a:solidFill>
                <a:latin typeface="Times New Roman"/>
                <a:ea typeface="微软雅黑"/>
                <a:cs typeface="Times New Roman"/>
              </a:rPr>
              <a:t>年考取公费留学赴美，就读于芝加哥大学，取得博士学位。</a:t>
            </a:r>
            <a:r>
              <a:rPr lang="en-US" altLang="zh-CN" sz="2800" kern="100" dirty="0">
                <a:solidFill>
                  <a:srgbClr val="404040"/>
                </a:solidFill>
                <a:latin typeface="Times New Roman"/>
                <a:ea typeface="微软雅黑"/>
                <a:cs typeface="Courier New"/>
              </a:rPr>
              <a:t>1949</a:t>
            </a:r>
            <a:r>
              <a:rPr lang="zh-CN" altLang="zh-CN" sz="2800" kern="100" dirty="0">
                <a:solidFill>
                  <a:srgbClr val="404040"/>
                </a:solidFill>
                <a:latin typeface="Times New Roman"/>
                <a:ea typeface="微软雅黑"/>
                <a:cs typeface="Times New Roman"/>
              </a:rPr>
              <a:t>年，杨振宁进入普林斯顿高等研究院进行博士后研究工作，开始同李政道合作。当时的院长奥本海默说，他最</a:t>
            </a:r>
            <a:r>
              <a:rPr lang="zh-CN" altLang="zh-CN" sz="2800" kern="100" dirty="0" smtClean="0">
                <a:solidFill>
                  <a:srgbClr val="404040"/>
                </a:solidFill>
                <a:latin typeface="Times New Roman"/>
                <a:ea typeface="微软雅黑"/>
                <a:cs typeface="Times New Roman"/>
              </a:rPr>
              <a:t>喜欢</a:t>
            </a:r>
            <a:endParaRPr lang="zh-CN" altLang="zh-CN" sz="105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566" y="333450"/>
            <a:ext cx="11381058" cy="5828519"/>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看到的景象，就是杨、李走在普林斯顿草地上。</a:t>
            </a:r>
            <a:r>
              <a:rPr lang="en-US" altLang="zh-CN" sz="2800" kern="100" dirty="0">
                <a:solidFill>
                  <a:srgbClr val="404040"/>
                </a:solidFill>
                <a:latin typeface="Times New Roman"/>
                <a:ea typeface="微软雅黑"/>
                <a:cs typeface="Courier New"/>
              </a:rPr>
              <a:t>1966</a:t>
            </a:r>
            <a:r>
              <a:rPr lang="zh-CN" altLang="zh-CN" sz="2800" kern="100" dirty="0">
                <a:solidFill>
                  <a:srgbClr val="404040"/>
                </a:solidFill>
                <a:latin typeface="Times New Roman"/>
                <a:ea typeface="微软雅黑"/>
                <a:cs typeface="Times New Roman"/>
              </a:rPr>
              <a:t>年以后，杨振宁长期执教于纽约州立大学石溪分校，创立并主持该校的理论物理研究所。他也是美国科学院院士、英国皇家学会会员、俄罗斯科学院院士、教廷宗座科学院院士、中国科学院外籍院士、中国台湾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中央研究院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院士、中国香港中文大学博文讲座教授。杨振宁于</a:t>
            </a:r>
            <a:r>
              <a:rPr lang="en-US" altLang="zh-CN" sz="2800" kern="100" dirty="0">
                <a:solidFill>
                  <a:srgbClr val="404040"/>
                </a:solidFill>
                <a:latin typeface="Times New Roman"/>
                <a:ea typeface="微软雅黑"/>
                <a:cs typeface="Courier New"/>
              </a:rPr>
              <a:t>1971</a:t>
            </a:r>
            <a:r>
              <a:rPr lang="zh-CN" altLang="zh-CN" sz="2800" kern="100" dirty="0">
                <a:solidFill>
                  <a:srgbClr val="404040"/>
                </a:solidFill>
                <a:latin typeface="Times New Roman"/>
                <a:ea typeface="微软雅黑"/>
                <a:cs typeface="Times New Roman"/>
              </a:rPr>
              <a:t>年夏回国访问，是美籍知名学者访问新中国的第一人。他对促进中美建交、中美科学技术教育交流做了大量工作。他受聘为北京大学、复旦大学、中国科学技术大学、中山大学、南开大学等校的名誉教授，中国科学院高能物理研究所学术委员会委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599677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45418"/>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909514"/>
            <a:ext cx="1138105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融</a:t>
            </a:r>
            <a:r>
              <a:rPr lang="zh-CN" altLang="zh-CN" sz="2800" kern="100" dirty="0">
                <a:solidFill>
                  <a:srgbClr val="404040"/>
                </a:solidFill>
                <a:latin typeface="Times New Roman"/>
                <a:ea typeface="微软雅黑"/>
                <a:cs typeface="Times New Roman"/>
              </a:rPr>
              <a:t>合</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热</a:t>
            </a:r>
            <a:r>
              <a:rPr lang="zh-CN" altLang="zh-CN" sz="2800" kern="100" dirty="0">
                <a:solidFill>
                  <a:srgbClr val="00B0F0"/>
                </a:solidFill>
                <a:latin typeface="Times New Roman"/>
                <a:ea typeface="微软雅黑"/>
                <a:cs typeface="Times New Roman"/>
              </a:rPr>
              <a:t>忱</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底</a:t>
            </a:r>
            <a:r>
              <a:rPr lang="zh-CN" altLang="zh-CN" sz="2800" kern="100" dirty="0">
                <a:solidFill>
                  <a:srgbClr val="00B0F0"/>
                </a:solidFill>
                <a:latin typeface="Times New Roman"/>
                <a:ea typeface="微软雅黑"/>
                <a:cs typeface="Times New Roman"/>
              </a:rPr>
              <a:t>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胆</a:t>
            </a:r>
            <a:r>
              <a:rPr lang="zh-CN" altLang="zh-CN" sz="2800" kern="100" dirty="0">
                <a:solidFill>
                  <a:srgbClr val="00B0F0"/>
                </a:solidFill>
                <a:latin typeface="Times New Roman"/>
                <a:ea typeface="微软雅黑"/>
                <a:cs typeface="Times New Roman"/>
              </a:rPr>
              <a:t>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轮</a:t>
            </a:r>
            <a:r>
              <a:rPr lang="zh-CN" altLang="zh-CN" sz="2800" kern="100" dirty="0">
                <a:solidFill>
                  <a:srgbClr val="00B0F0"/>
                </a:solidFill>
                <a:latin typeface="Times New Roman"/>
                <a:ea typeface="微软雅黑"/>
                <a:cs typeface="Times New Roman"/>
              </a:rPr>
              <a:t>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梳</a:t>
            </a:r>
            <a:r>
              <a:rPr lang="zh-CN" altLang="zh-CN" sz="2800" kern="100" dirty="0">
                <a:solidFill>
                  <a:srgbClr val="404040"/>
                </a:solidFill>
                <a:latin typeface="Times New Roman"/>
                <a:ea typeface="微软雅黑"/>
                <a:cs typeface="Times New Roman"/>
              </a:rPr>
              <a:t>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光明</a:t>
            </a:r>
            <a:r>
              <a:rPr lang="zh-CN" altLang="zh-CN" sz="2800" kern="100" dirty="0">
                <a:solidFill>
                  <a:srgbClr val="00B0F0"/>
                </a:solidFill>
                <a:latin typeface="Times New Roman"/>
                <a:ea typeface="微软雅黑"/>
                <a:cs typeface="Times New Roman"/>
              </a:rPr>
              <a:t>磊</a:t>
            </a:r>
            <a:r>
              <a:rPr lang="zh-CN" altLang="zh-CN" sz="2800" kern="100" dirty="0">
                <a:solidFill>
                  <a:srgbClr val="404040"/>
                </a:solidFill>
                <a:latin typeface="Times New Roman"/>
                <a:ea typeface="微软雅黑"/>
                <a:cs typeface="Times New Roman"/>
              </a:rPr>
              <a:t>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纨袴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告</a:t>
            </a:r>
            <a:r>
              <a:rPr lang="zh-CN" altLang="zh-CN" sz="2800" kern="100" dirty="0">
                <a:solidFill>
                  <a:srgbClr val="00B0F0"/>
                </a:solidFill>
                <a:latin typeface="Times New Roman"/>
                <a:ea typeface="微软雅黑"/>
                <a:cs typeface="Times New Roman"/>
              </a:rPr>
              <a:t>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造</a:t>
            </a:r>
            <a:r>
              <a:rPr lang="zh-CN" altLang="zh-CN" sz="2800" kern="100" dirty="0">
                <a:solidFill>
                  <a:srgbClr val="00B0F0"/>
                </a:solidFill>
                <a:latin typeface="Times New Roman"/>
                <a:ea typeface="微软雅黑"/>
                <a:cs typeface="Times New Roman"/>
              </a:rPr>
              <a:t>诣</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00B0F0"/>
                </a:solidFill>
                <a:latin typeface="Times New Roman"/>
                <a:ea typeface="微软雅黑"/>
                <a:cs typeface="Times New Roman"/>
              </a:rPr>
              <a:t>遐</a:t>
            </a:r>
            <a:r>
              <a:rPr lang="zh-CN" altLang="zh-CN" sz="2800" kern="100" dirty="0">
                <a:solidFill>
                  <a:srgbClr val="404040"/>
                </a:solidFill>
                <a:latin typeface="Times New Roman"/>
                <a:ea typeface="微软雅黑"/>
                <a:cs typeface="Times New Roman"/>
              </a:rPr>
              <a:t>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散</a:t>
            </a:r>
            <a:r>
              <a:rPr lang="zh-CN" altLang="zh-CN" sz="2800" kern="100" dirty="0">
                <a:solidFill>
                  <a:srgbClr val="404040"/>
                </a:solidFill>
                <a:latin typeface="Times New Roman"/>
                <a:ea typeface="微软雅黑"/>
                <a:cs typeface="Times New Roman"/>
              </a:rPr>
              <a:t>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夯</a:t>
            </a:r>
            <a:r>
              <a:rPr lang="zh-CN" altLang="zh-CN" sz="2800" kern="100" dirty="0">
                <a:solidFill>
                  <a:srgbClr val="404040"/>
                </a:solidFill>
                <a:latin typeface="Times New Roman"/>
                <a:ea typeface="微软雅黑"/>
                <a:cs typeface="Times New Roman"/>
              </a:rPr>
              <a:t>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厚</a:t>
            </a:r>
            <a:r>
              <a:rPr lang="zh-CN" altLang="zh-CN" sz="2800" kern="100" dirty="0">
                <a:solidFill>
                  <a:srgbClr val="00B0F0"/>
                </a:solidFill>
                <a:latin typeface="Times New Roman"/>
                <a:ea typeface="微软雅黑"/>
                <a:cs typeface="Times New Roman"/>
              </a:rPr>
              <a:t>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灯</a:t>
            </a:r>
            <a:r>
              <a:rPr lang="zh-CN" altLang="zh-CN" sz="2800" kern="100" dirty="0">
                <a:solidFill>
                  <a:srgbClr val="00B0F0"/>
                </a:solidFill>
                <a:latin typeface="Times New Roman"/>
                <a:ea typeface="微软雅黑"/>
                <a:cs typeface="Times New Roman"/>
              </a:rPr>
              <a:t>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灰</a:t>
            </a:r>
            <a:r>
              <a:rPr lang="zh-CN" altLang="zh-CN" sz="2800" kern="100" dirty="0">
                <a:solidFill>
                  <a:srgbClr val="00B0F0"/>
                </a:solidFill>
                <a:latin typeface="Times New Roman"/>
                <a:ea typeface="微软雅黑"/>
                <a:cs typeface="Times New Roman"/>
              </a:rPr>
              <a:t>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00B0F0"/>
                </a:solidFill>
                <a:latin typeface="Times New Roman"/>
                <a:ea typeface="微软雅黑"/>
                <a:cs typeface="Times New Roman"/>
              </a:rPr>
              <a:t>荟萃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艰难竭</a:t>
            </a:r>
            <a:r>
              <a:rPr lang="zh-CN" altLang="zh-CN" sz="2800" kern="100" dirty="0">
                <a:solidFill>
                  <a:srgbClr val="00B0F0"/>
                </a:solidFill>
                <a:latin typeface="Times New Roman"/>
                <a:ea typeface="微软雅黑"/>
                <a:cs typeface="Times New Roman"/>
              </a:rPr>
              <a:t>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p:txBody>
      </p:sp>
      <p:sp>
        <p:nvSpPr>
          <p:cNvPr id="5" name="TextBox 4"/>
          <p:cNvSpPr txBox="1"/>
          <p:nvPr/>
        </p:nvSpPr>
        <p:spPr>
          <a:xfrm>
            <a:off x="1671350" y="1433890"/>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rónɡ</a:t>
            </a:r>
            <a:endParaRPr lang="zh-CN" altLang="zh-CN" sz="1050" kern="100" dirty="0">
              <a:effectLst/>
              <a:latin typeface="宋体"/>
              <a:cs typeface="Courier New"/>
            </a:endParaRPr>
          </a:p>
        </p:txBody>
      </p:sp>
      <p:sp>
        <p:nvSpPr>
          <p:cNvPr id="6" name="TextBox 5"/>
          <p:cNvSpPr txBox="1"/>
          <p:nvPr/>
        </p:nvSpPr>
        <p:spPr>
          <a:xfrm>
            <a:off x="5350126" y="1433890"/>
            <a:ext cx="946957"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chén</a:t>
            </a:r>
            <a:endParaRPr lang="zh-CN" altLang="zh-CN" sz="1050" kern="100" dirty="0">
              <a:effectLst/>
              <a:latin typeface="宋体"/>
              <a:cs typeface="Courier New"/>
            </a:endParaRPr>
          </a:p>
        </p:txBody>
      </p:sp>
      <p:sp>
        <p:nvSpPr>
          <p:cNvPr id="7" name="TextBox 6"/>
          <p:cNvSpPr txBox="1"/>
          <p:nvPr/>
        </p:nvSpPr>
        <p:spPr>
          <a:xfrm>
            <a:off x="9119542" y="1485578"/>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yùn</a:t>
            </a:r>
            <a:endParaRPr lang="zh-CN" altLang="zh-CN" sz="1050" kern="100" dirty="0">
              <a:effectLst/>
              <a:latin typeface="宋体"/>
              <a:cs typeface="Courier New"/>
            </a:endParaRPr>
          </a:p>
        </p:txBody>
      </p:sp>
      <p:sp>
        <p:nvSpPr>
          <p:cNvPr id="8" name="TextBox 7"/>
          <p:cNvSpPr txBox="1"/>
          <p:nvPr/>
        </p:nvSpPr>
        <p:spPr>
          <a:xfrm>
            <a:off x="1774726" y="2061642"/>
            <a:ext cx="71146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lüè</a:t>
            </a:r>
            <a:endParaRPr lang="zh-CN" altLang="zh-CN" sz="1050" kern="100" dirty="0">
              <a:effectLst/>
              <a:latin typeface="宋体"/>
              <a:cs typeface="Courier New"/>
            </a:endParaRPr>
          </a:p>
        </p:txBody>
      </p:sp>
      <p:sp>
        <p:nvSpPr>
          <p:cNvPr id="9" name="TextBox 8"/>
          <p:cNvSpPr txBox="1"/>
          <p:nvPr/>
        </p:nvSpPr>
        <p:spPr>
          <a:xfrm>
            <a:off x="5436281" y="2132250"/>
            <a:ext cx="94695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kuò</a:t>
            </a:r>
            <a:endParaRPr lang="zh-CN" altLang="zh-CN" sz="1050" kern="100" dirty="0">
              <a:effectLst/>
              <a:latin typeface="宋体"/>
              <a:cs typeface="Courier New"/>
            </a:endParaRPr>
          </a:p>
        </p:txBody>
      </p:sp>
      <p:sp>
        <p:nvSpPr>
          <p:cNvPr id="10" name="TextBox 9"/>
          <p:cNvSpPr txBox="1"/>
          <p:nvPr/>
        </p:nvSpPr>
        <p:spPr>
          <a:xfrm>
            <a:off x="9046841" y="2080562"/>
            <a:ext cx="94695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shū</a:t>
            </a:r>
            <a:endParaRPr lang="zh-CN" altLang="zh-CN" sz="1050" kern="100" dirty="0">
              <a:effectLst/>
              <a:latin typeface="宋体"/>
              <a:cs typeface="Courier New"/>
            </a:endParaRPr>
          </a:p>
        </p:txBody>
      </p:sp>
      <p:sp>
        <p:nvSpPr>
          <p:cNvPr id="11" name="TextBox 10"/>
          <p:cNvSpPr txBox="1"/>
          <p:nvPr/>
        </p:nvSpPr>
        <p:spPr>
          <a:xfrm>
            <a:off x="2557626" y="2709714"/>
            <a:ext cx="58798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lěi</a:t>
            </a:r>
            <a:endParaRPr lang="zh-CN" altLang="zh-CN" sz="1050" kern="100" dirty="0">
              <a:effectLst/>
              <a:latin typeface="宋体"/>
              <a:cs typeface="Courier New"/>
            </a:endParaRPr>
          </a:p>
        </p:txBody>
      </p:sp>
      <p:sp>
        <p:nvSpPr>
          <p:cNvPr id="12" name="TextBox 11"/>
          <p:cNvSpPr txBox="1"/>
          <p:nvPr/>
        </p:nvSpPr>
        <p:spPr>
          <a:xfrm>
            <a:off x="5375126" y="2721703"/>
            <a:ext cx="1386440"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wán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kù</a:t>
            </a:r>
            <a:endParaRPr lang="zh-CN" altLang="zh-CN" sz="1050" kern="100" dirty="0">
              <a:effectLst/>
              <a:latin typeface="宋体"/>
              <a:cs typeface="Courier New"/>
            </a:endParaRPr>
          </a:p>
        </p:txBody>
      </p:sp>
      <p:sp>
        <p:nvSpPr>
          <p:cNvPr id="13" name="TextBox 12"/>
          <p:cNvSpPr txBox="1"/>
          <p:nvPr/>
        </p:nvSpPr>
        <p:spPr>
          <a:xfrm>
            <a:off x="9192837" y="2780322"/>
            <a:ext cx="64678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jiè</a:t>
            </a:r>
            <a:endParaRPr lang="zh-CN" altLang="zh-CN" sz="1050" kern="100" dirty="0">
              <a:effectLst/>
              <a:latin typeface="宋体"/>
              <a:cs typeface="Courier New"/>
            </a:endParaRPr>
          </a:p>
        </p:txBody>
      </p:sp>
      <p:sp>
        <p:nvSpPr>
          <p:cNvPr id="14" name="TextBox 13"/>
          <p:cNvSpPr txBox="1"/>
          <p:nvPr/>
        </p:nvSpPr>
        <p:spPr>
          <a:xfrm>
            <a:off x="2062758" y="3356386"/>
            <a:ext cx="5345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yì</a:t>
            </a:r>
            <a:endParaRPr lang="zh-CN" altLang="zh-CN" sz="1050" kern="100" dirty="0">
              <a:effectLst/>
              <a:latin typeface="宋体"/>
              <a:cs typeface="Courier New"/>
            </a:endParaRPr>
          </a:p>
        </p:txBody>
      </p:sp>
      <p:sp>
        <p:nvSpPr>
          <p:cNvPr id="15" name="TextBox 14"/>
          <p:cNvSpPr txBox="1"/>
          <p:nvPr/>
        </p:nvSpPr>
        <p:spPr>
          <a:xfrm>
            <a:off x="5591150" y="3356386"/>
            <a:ext cx="71146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xiá</a:t>
            </a:r>
            <a:endParaRPr lang="zh-CN" altLang="zh-CN" sz="1050" kern="100" dirty="0">
              <a:effectLst/>
              <a:latin typeface="宋体"/>
              <a:cs typeface="Courier New"/>
            </a:endParaRPr>
          </a:p>
        </p:txBody>
      </p:sp>
      <p:sp>
        <p:nvSpPr>
          <p:cNvPr id="16" name="TextBox 15"/>
          <p:cNvSpPr txBox="1"/>
          <p:nvPr/>
        </p:nvSpPr>
        <p:spPr>
          <a:xfrm>
            <a:off x="9262877" y="3387754"/>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sǎn</a:t>
            </a:r>
            <a:endParaRPr lang="zh-CN" altLang="zh-CN" sz="1050" kern="100" dirty="0">
              <a:effectLst/>
              <a:latin typeface="宋体"/>
              <a:cs typeface="Courier New"/>
            </a:endParaRPr>
          </a:p>
        </p:txBody>
      </p:sp>
      <p:sp>
        <p:nvSpPr>
          <p:cNvPr id="17" name="TextBox 16"/>
          <p:cNvSpPr txBox="1"/>
          <p:nvPr/>
        </p:nvSpPr>
        <p:spPr>
          <a:xfrm>
            <a:off x="1856894" y="4005858"/>
            <a:ext cx="104165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hānɡ</a:t>
            </a:r>
            <a:endParaRPr lang="zh-CN" altLang="zh-CN" sz="1050" kern="100" dirty="0">
              <a:effectLst/>
              <a:latin typeface="宋体"/>
              <a:cs typeface="Courier New"/>
            </a:endParaRPr>
          </a:p>
        </p:txBody>
      </p:sp>
      <p:sp>
        <p:nvSpPr>
          <p:cNvPr id="18" name="TextBox 17"/>
          <p:cNvSpPr txBox="1"/>
          <p:nvPr/>
        </p:nvSpPr>
        <p:spPr>
          <a:xfrm>
            <a:off x="5600629" y="4005858"/>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báo</a:t>
            </a:r>
            <a:endParaRPr lang="zh-CN" altLang="zh-CN" sz="1050" kern="100" dirty="0">
              <a:effectLst/>
              <a:latin typeface="宋体"/>
              <a:cs typeface="Courier New"/>
            </a:endParaRPr>
          </a:p>
        </p:txBody>
      </p:sp>
      <p:sp>
        <p:nvSpPr>
          <p:cNvPr id="19" name="TextBox 18"/>
          <p:cNvSpPr txBox="1"/>
          <p:nvPr/>
        </p:nvSpPr>
        <p:spPr>
          <a:xfrm>
            <a:off x="9263558" y="4004458"/>
            <a:ext cx="64678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xīn</a:t>
            </a:r>
            <a:endParaRPr lang="zh-CN" altLang="zh-CN" sz="1050" kern="100" dirty="0">
              <a:effectLst/>
              <a:latin typeface="宋体"/>
              <a:cs typeface="Courier New"/>
            </a:endParaRPr>
          </a:p>
        </p:txBody>
      </p:sp>
      <p:sp>
        <p:nvSpPr>
          <p:cNvPr id="20" name="TextBox 19"/>
          <p:cNvSpPr txBox="1"/>
          <p:nvPr/>
        </p:nvSpPr>
        <p:spPr>
          <a:xfrm>
            <a:off x="1990750" y="4641482"/>
            <a:ext cx="86087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jìn</a:t>
            </a:r>
            <a:endParaRPr lang="zh-CN" altLang="zh-CN" sz="1050" kern="100" dirty="0">
              <a:effectLst/>
              <a:latin typeface="宋体"/>
              <a:cs typeface="Courier New"/>
            </a:endParaRPr>
          </a:p>
        </p:txBody>
      </p:sp>
      <p:sp>
        <p:nvSpPr>
          <p:cNvPr id="21" name="TextBox 20"/>
          <p:cNvSpPr txBox="1"/>
          <p:nvPr/>
        </p:nvSpPr>
        <p:spPr>
          <a:xfrm>
            <a:off x="5460214" y="4694570"/>
            <a:ext cx="138644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huì</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cuì</a:t>
            </a:r>
            <a:endParaRPr lang="zh-CN" altLang="zh-CN" sz="1050" kern="100" dirty="0">
              <a:effectLst/>
              <a:latin typeface="宋体"/>
              <a:cs typeface="Courier New"/>
            </a:endParaRPr>
          </a:p>
        </p:txBody>
      </p:sp>
      <p:sp>
        <p:nvSpPr>
          <p:cNvPr id="22" name="TextBox 21"/>
          <p:cNvSpPr txBox="1"/>
          <p:nvPr/>
        </p:nvSpPr>
        <p:spPr>
          <a:xfrm>
            <a:off x="10056933" y="4652530"/>
            <a:ext cx="64678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jué</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796" y="1228768"/>
            <a:ext cx="11381058" cy="3970318"/>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钟灵</a:t>
            </a:r>
            <a:r>
              <a:rPr lang="zh-CN" altLang="zh-CN" sz="2800" kern="100" dirty="0">
                <a:solidFill>
                  <a:srgbClr val="00B0F0"/>
                </a:solidFill>
                <a:latin typeface="Times New Roman"/>
                <a:ea typeface="微软雅黑"/>
                <a:cs typeface="Times New Roman"/>
              </a:rPr>
              <a:t>毓</a:t>
            </a:r>
            <a:r>
              <a:rPr lang="zh-CN" altLang="zh-CN" sz="2800" kern="100" dirty="0">
                <a:solidFill>
                  <a:srgbClr val="404040"/>
                </a:solidFill>
                <a:latin typeface="Times New Roman"/>
                <a:ea typeface="微软雅黑"/>
                <a:cs typeface="Times New Roman"/>
              </a:rPr>
              <a:t>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00B0F0"/>
                </a:solidFill>
                <a:latin typeface="Times New Roman"/>
                <a:ea typeface="微软雅黑"/>
                <a:cs typeface="Times New Roman"/>
              </a:rPr>
              <a:t>湮</a:t>
            </a:r>
            <a:r>
              <a:rPr lang="zh-CN" altLang="zh-CN" sz="2800" kern="100" dirty="0">
                <a:solidFill>
                  <a:srgbClr val="404040"/>
                </a:solidFill>
                <a:latin typeface="Times New Roman"/>
                <a:ea typeface="微软雅黑"/>
                <a:cs typeface="Times New Roman"/>
              </a:rPr>
              <a:t>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00B0F0"/>
                </a:solidFill>
                <a:latin typeface="Times New Roman"/>
                <a:ea typeface="微软雅黑"/>
                <a:cs typeface="Times New Roman"/>
              </a:rPr>
              <a:t>契</a:t>
            </a:r>
            <a:r>
              <a:rPr lang="zh-CN" altLang="zh-CN" sz="2800" kern="100" dirty="0">
                <a:solidFill>
                  <a:srgbClr val="404040"/>
                </a:solidFill>
                <a:latin typeface="Times New Roman"/>
                <a:ea typeface="微软雅黑"/>
                <a:cs typeface="Times New Roman"/>
              </a:rPr>
              <a:t>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endParaRPr lang="en-US" altLang="zh-CN" sz="2800" kern="100" dirty="0" smtClean="0">
              <a:solidFill>
                <a:srgbClr val="404040"/>
              </a:solidFill>
              <a:latin typeface="Times New Roman"/>
              <a:ea typeface="微软雅黑"/>
              <a:cs typeface="Courier New"/>
            </a:endParaRP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不</a:t>
            </a:r>
            <a:r>
              <a:rPr lang="zh-CN" altLang="zh-CN" sz="2800" kern="100" dirty="0">
                <a:solidFill>
                  <a:srgbClr val="00B0F0"/>
                </a:solidFill>
                <a:latin typeface="Times New Roman"/>
                <a:ea typeface="微软雅黑"/>
                <a:cs typeface="Times New Roman"/>
              </a:rPr>
              <a:t>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1050" kern="100" dirty="0" smtClean="0">
                <a:latin typeface="宋体"/>
                <a:cs typeface="Courier New"/>
              </a:rPr>
              <a:t> </a:t>
            </a:r>
            <a:r>
              <a:rPr lang="en-US" altLang="zh-CN" sz="105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隽</a:t>
            </a:r>
            <a:r>
              <a:rPr lang="zh-CN" altLang="zh-CN" sz="2800" kern="100" dirty="0">
                <a:solidFill>
                  <a:srgbClr val="404040"/>
                </a:solidFill>
                <a:latin typeface="Times New Roman"/>
                <a:ea typeface="微软雅黑"/>
                <a:cs typeface="Times New Roman"/>
              </a:rPr>
              <a:t>永</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真知</a:t>
            </a:r>
            <a:r>
              <a:rPr lang="zh-CN" altLang="zh-CN" sz="2800" kern="100" dirty="0">
                <a:solidFill>
                  <a:srgbClr val="00B0F0"/>
                </a:solidFill>
                <a:latin typeface="Times New Roman"/>
                <a:ea typeface="微软雅黑"/>
                <a:cs typeface="Times New Roman"/>
              </a:rPr>
              <a:t>灼</a:t>
            </a:r>
            <a:r>
              <a:rPr lang="zh-CN" altLang="zh-CN" sz="2800" kern="100" dirty="0">
                <a:solidFill>
                  <a:srgbClr val="404040"/>
                </a:solidFill>
                <a:latin typeface="Times New Roman"/>
                <a:ea typeface="微软雅黑"/>
                <a:cs typeface="Times New Roman"/>
              </a:rPr>
              <a:t>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汲</a:t>
            </a:r>
            <a:r>
              <a:rPr lang="zh-CN" altLang="zh-CN" sz="2800" kern="100" dirty="0">
                <a:solidFill>
                  <a:srgbClr val="404040"/>
                </a:solidFill>
                <a:latin typeface="Times New Roman"/>
                <a:ea typeface="微软雅黑"/>
                <a:cs typeface="Times New Roman"/>
              </a:rPr>
              <a:t>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惊</a:t>
            </a:r>
            <a:r>
              <a:rPr lang="zh-CN" altLang="zh-CN" sz="2800" kern="100" dirty="0">
                <a:solidFill>
                  <a:srgbClr val="00B0F0"/>
                </a:solidFill>
                <a:latin typeface="Times New Roman"/>
                <a:ea typeface="微软雅黑"/>
                <a:cs typeface="Times New Roman"/>
              </a:rPr>
              <a:t>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27)</a:t>
            </a:r>
            <a:r>
              <a:rPr lang="zh-CN" altLang="zh-CN" sz="2800" kern="100" dirty="0">
                <a:solidFill>
                  <a:srgbClr val="00B0F0"/>
                </a:solidFill>
                <a:latin typeface="Times New Roman"/>
                <a:ea typeface="微软雅黑"/>
                <a:cs typeface="Times New Roman"/>
              </a:rPr>
              <a:t>窘</a:t>
            </a:r>
            <a:r>
              <a:rPr lang="zh-CN" altLang="zh-CN" sz="2800" kern="100" dirty="0">
                <a:solidFill>
                  <a:srgbClr val="404040"/>
                </a:solidFill>
                <a:latin typeface="Times New Roman"/>
                <a:ea typeface="微软雅黑"/>
                <a:cs typeface="Times New Roman"/>
              </a:rPr>
              <a:t>相</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耳</a:t>
            </a:r>
            <a:r>
              <a:rPr lang="zh-CN" altLang="zh-CN" sz="2800" kern="100" dirty="0">
                <a:solidFill>
                  <a:srgbClr val="00B0F0"/>
                </a:solidFill>
                <a:latin typeface="Times New Roman"/>
                <a:ea typeface="微软雅黑"/>
                <a:cs typeface="Times New Roman"/>
              </a:rPr>
              <a:t>濡</a:t>
            </a:r>
            <a:r>
              <a:rPr lang="zh-CN" altLang="zh-CN" sz="2800" kern="100" dirty="0">
                <a:solidFill>
                  <a:srgbClr val="404040"/>
                </a:solidFill>
                <a:latin typeface="Times New Roman"/>
                <a:ea typeface="微软雅黑"/>
                <a:cs typeface="Times New Roman"/>
              </a:rPr>
              <a:t>目染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1050" kern="100" dirty="0" smtClean="0">
                <a:latin typeface="宋体"/>
                <a:cs typeface="Courier New"/>
              </a:rPr>
              <a:t> </a:t>
            </a:r>
            <a:r>
              <a:rPr lang="en-US" altLang="zh-CN" sz="105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29)</a:t>
            </a:r>
            <a:r>
              <a:rPr lang="zh-CN" altLang="zh-CN" sz="2800" kern="100" dirty="0">
                <a:solidFill>
                  <a:srgbClr val="00B0F0"/>
                </a:solidFill>
                <a:latin typeface="Times New Roman"/>
                <a:ea typeface="微软雅黑"/>
                <a:cs typeface="Times New Roman"/>
              </a:rPr>
              <a:t>迸</a:t>
            </a:r>
            <a:r>
              <a:rPr lang="zh-CN" altLang="zh-CN" sz="2800" kern="100" dirty="0">
                <a:solidFill>
                  <a:srgbClr val="404040"/>
                </a:solidFill>
                <a:latin typeface="Times New Roman"/>
                <a:ea typeface="微软雅黑"/>
                <a:cs typeface="Times New Roman"/>
              </a:rPr>
              <a:t>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30)</a:t>
            </a:r>
            <a:r>
              <a:rPr lang="zh-CN" altLang="zh-CN" sz="2800" kern="100" dirty="0">
                <a:solidFill>
                  <a:srgbClr val="00B0F0"/>
                </a:solidFill>
                <a:latin typeface="Times New Roman"/>
                <a:ea typeface="微软雅黑"/>
                <a:cs typeface="Times New Roman"/>
              </a:rPr>
              <a:t>麾</a:t>
            </a:r>
            <a:r>
              <a:rPr lang="zh-CN" altLang="zh-CN" sz="2800" kern="100" dirty="0">
                <a:solidFill>
                  <a:srgbClr val="404040"/>
                </a:solidFill>
                <a:latin typeface="Times New Roman"/>
                <a:ea typeface="微软雅黑"/>
                <a:cs typeface="Times New Roman"/>
              </a:rPr>
              <a:t>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(31)</a:t>
            </a:r>
            <a:r>
              <a:rPr lang="zh-CN" altLang="zh-CN" sz="2800" kern="100" dirty="0">
                <a:solidFill>
                  <a:srgbClr val="404040"/>
                </a:solidFill>
                <a:latin typeface="Times New Roman"/>
                <a:ea typeface="微软雅黑"/>
                <a:cs typeface="Times New Roman"/>
              </a:rPr>
              <a:t>矢志不</a:t>
            </a:r>
            <a:r>
              <a:rPr lang="zh-CN" altLang="zh-CN" sz="2800" kern="100" dirty="0">
                <a:solidFill>
                  <a:srgbClr val="00B0F0"/>
                </a:solidFill>
                <a:latin typeface="Times New Roman"/>
                <a:ea typeface="微软雅黑"/>
                <a:cs typeface="Times New Roman"/>
              </a:rPr>
              <a:t>渝</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32)</a:t>
            </a:r>
            <a:r>
              <a:rPr lang="zh-CN" altLang="zh-CN" sz="2800" kern="100" dirty="0">
                <a:solidFill>
                  <a:srgbClr val="00B0F0"/>
                </a:solidFill>
                <a:latin typeface="Times New Roman"/>
                <a:ea typeface="微软雅黑"/>
                <a:cs typeface="Times New Roman"/>
              </a:rPr>
              <a:t>跻</a:t>
            </a:r>
            <a:r>
              <a:rPr lang="zh-CN" altLang="zh-CN" sz="2800" kern="100" dirty="0">
                <a:solidFill>
                  <a:srgbClr val="404040"/>
                </a:solidFill>
                <a:latin typeface="Times New Roman"/>
                <a:ea typeface="微软雅黑"/>
                <a:cs typeface="Times New Roman"/>
              </a:rPr>
              <a:t>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33)</a:t>
            </a:r>
            <a:r>
              <a:rPr lang="zh-CN" altLang="zh-CN" sz="2800" kern="100" dirty="0">
                <a:solidFill>
                  <a:srgbClr val="00B0F0"/>
                </a:solidFill>
                <a:latin typeface="Times New Roman"/>
                <a:ea typeface="微软雅黑"/>
                <a:cs typeface="Times New Roman"/>
              </a:rPr>
              <a:t>剔</a:t>
            </a:r>
            <a:r>
              <a:rPr lang="zh-CN" altLang="zh-CN" sz="2800" kern="100" dirty="0">
                <a:solidFill>
                  <a:srgbClr val="404040"/>
                </a:solidFill>
                <a:latin typeface="Times New Roman"/>
                <a:ea typeface="微软雅黑"/>
                <a:cs typeface="Times New Roman"/>
              </a:rPr>
              <a:t>除</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p:cNvSpPr txBox="1"/>
          <p:nvPr/>
        </p:nvSpPr>
        <p:spPr>
          <a:xfrm>
            <a:off x="2854846" y="1196146"/>
            <a:ext cx="53903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yù</a:t>
            </a:r>
            <a:endParaRPr lang="zh-CN" altLang="zh-CN" sz="1050" kern="100" dirty="0">
              <a:effectLst/>
              <a:latin typeface="宋体"/>
              <a:cs typeface="Courier New"/>
            </a:endParaRPr>
          </a:p>
        </p:txBody>
      </p:sp>
      <p:sp>
        <p:nvSpPr>
          <p:cNvPr id="5" name="TextBox 4"/>
          <p:cNvSpPr txBox="1"/>
          <p:nvPr/>
        </p:nvSpPr>
        <p:spPr>
          <a:xfrm>
            <a:off x="5694028" y="1206306"/>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yān</a:t>
            </a:r>
            <a:endParaRPr lang="zh-CN" altLang="zh-CN" sz="1050" kern="100" dirty="0">
              <a:effectLst/>
              <a:latin typeface="宋体"/>
              <a:cs typeface="Courier New"/>
            </a:endParaRPr>
          </a:p>
        </p:txBody>
      </p:sp>
      <p:sp>
        <p:nvSpPr>
          <p:cNvPr id="6" name="TextBox 5"/>
          <p:cNvSpPr txBox="1"/>
          <p:nvPr/>
        </p:nvSpPr>
        <p:spPr>
          <a:xfrm>
            <a:off x="9479582" y="1268154"/>
            <a:ext cx="6522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qì</a:t>
            </a:r>
            <a:endParaRPr lang="zh-CN" altLang="zh-CN" sz="1050" kern="100" dirty="0">
              <a:effectLst/>
              <a:latin typeface="宋体"/>
              <a:cs typeface="Courier New"/>
            </a:endParaRPr>
          </a:p>
        </p:txBody>
      </p:sp>
      <p:sp>
        <p:nvSpPr>
          <p:cNvPr id="7" name="TextBox 6"/>
          <p:cNvSpPr txBox="1"/>
          <p:nvPr/>
        </p:nvSpPr>
        <p:spPr>
          <a:xfrm>
            <a:off x="2094126" y="1999282"/>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chì</a:t>
            </a:r>
            <a:endParaRPr lang="zh-CN" altLang="zh-CN" sz="1050" kern="100" dirty="0">
              <a:effectLst/>
              <a:latin typeface="宋体"/>
              <a:cs typeface="Courier New"/>
            </a:endParaRPr>
          </a:p>
        </p:txBody>
      </p:sp>
      <p:sp>
        <p:nvSpPr>
          <p:cNvPr id="8" name="TextBox 7"/>
          <p:cNvSpPr txBox="1"/>
          <p:nvPr/>
        </p:nvSpPr>
        <p:spPr>
          <a:xfrm>
            <a:off x="5673318" y="1988234"/>
            <a:ext cx="86812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juàn</a:t>
            </a:r>
            <a:endParaRPr lang="zh-CN" altLang="zh-CN" sz="1050" kern="100" dirty="0">
              <a:effectLst/>
              <a:latin typeface="宋体"/>
              <a:cs typeface="Courier New"/>
            </a:endParaRPr>
          </a:p>
        </p:txBody>
      </p:sp>
      <p:sp>
        <p:nvSpPr>
          <p:cNvPr id="9" name="TextBox 8"/>
          <p:cNvSpPr txBox="1"/>
          <p:nvPr/>
        </p:nvSpPr>
        <p:spPr>
          <a:xfrm>
            <a:off x="10021824" y="2000735"/>
            <a:ext cx="1155470"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zhuó</a:t>
            </a:r>
            <a:endParaRPr lang="zh-CN" altLang="zh-CN" sz="1050" kern="100" dirty="0">
              <a:effectLst/>
              <a:latin typeface="宋体"/>
              <a:cs typeface="Courier New"/>
            </a:endParaRPr>
          </a:p>
        </p:txBody>
      </p:sp>
      <p:sp>
        <p:nvSpPr>
          <p:cNvPr id="10" name="TextBox 9"/>
          <p:cNvSpPr txBox="1"/>
          <p:nvPr/>
        </p:nvSpPr>
        <p:spPr>
          <a:xfrm>
            <a:off x="2265346" y="2780322"/>
            <a:ext cx="44548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jí</a:t>
            </a:r>
            <a:endParaRPr lang="zh-CN" altLang="zh-CN" sz="1050" kern="100" dirty="0">
              <a:effectLst/>
              <a:latin typeface="宋体"/>
              <a:cs typeface="Courier New"/>
            </a:endParaRPr>
          </a:p>
        </p:txBody>
      </p:sp>
      <p:sp>
        <p:nvSpPr>
          <p:cNvPr id="11" name="TextBox 10"/>
          <p:cNvSpPr txBox="1"/>
          <p:nvPr/>
        </p:nvSpPr>
        <p:spPr>
          <a:xfrm>
            <a:off x="5893206" y="2780322"/>
            <a:ext cx="490032" cy="721480"/>
          </a:xfrm>
          <a:prstGeom prst="rect">
            <a:avLst/>
          </a:prstGeom>
          <a:noFill/>
        </p:spPr>
        <p:txBody>
          <a:bodyPr wrap="square" rtlCol="0">
            <a:spAutoFit/>
          </a:bodyPr>
          <a:lstStyle/>
          <a:p>
            <a:pPr algn="just">
              <a:lnSpc>
                <a:spcPct val="170000"/>
              </a:lnSpc>
              <a:spcAft>
                <a:spcPts val="0"/>
              </a:spcAft>
            </a:pPr>
            <a:r>
              <a:rPr lang="en-US" altLang="zh-CN" sz="2800" kern="100" dirty="0">
                <a:solidFill>
                  <a:srgbClr val="E36C0A"/>
                </a:solidFill>
                <a:latin typeface="Times New Roman"/>
                <a:ea typeface="微软雅黑"/>
              </a:rPr>
              <a:t>è</a:t>
            </a:r>
            <a:endParaRPr lang="zh-CN" altLang="zh-CN" sz="1050" kern="100" dirty="0">
              <a:effectLst/>
              <a:latin typeface="宋体"/>
              <a:cs typeface="Courier New"/>
            </a:endParaRPr>
          </a:p>
        </p:txBody>
      </p:sp>
      <p:sp>
        <p:nvSpPr>
          <p:cNvPr id="12" name="TextBox 11"/>
          <p:cNvSpPr txBox="1"/>
          <p:nvPr/>
        </p:nvSpPr>
        <p:spPr>
          <a:xfrm>
            <a:off x="9476240" y="2780322"/>
            <a:ext cx="115547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jiǒnɡ</a:t>
            </a:r>
            <a:endParaRPr lang="zh-CN" altLang="zh-CN" sz="1050" kern="100" dirty="0">
              <a:effectLst/>
              <a:latin typeface="宋体"/>
              <a:cs typeface="Courier New"/>
            </a:endParaRPr>
          </a:p>
        </p:txBody>
      </p:sp>
      <p:sp>
        <p:nvSpPr>
          <p:cNvPr id="13" name="TextBox 12"/>
          <p:cNvSpPr txBox="1"/>
          <p:nvPr/>
        </p:nvSpPr>
        <p:spPr>
          <a:xfrm>
            <a:off x="2865006" y="3530882"/>
            <a:ext cx="71745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rú</a:t>
            </a:r>
            <a:endParaRPr lang="zh-CN" altLang="zh-CN" sz="1050" kern="100" dirty="0">
              <a:effectLst/>
              <a:latin typeface="宋体"/>
              <a:cs typeface="Courier New"/>
            </a:endParaRPr>
          </a:p>
        </p:txBody>
      </p:sp>
      <p:sp>
        <p:nvSpPr>
          <p:cNvPr id="14" name="TextBox 13"/>
          <p:cNvSpPr txBox="1"/>
          <p:nvPr/>
        </p:nvSpPr>
        <p:spPr>
          <a:xfrm>
            <a:off x="5651323" y="3543187"/>
            <a:ext cx="1050427" cy="729495"/>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bènɡ</a:t>
            </a:r>
            <a:endParaRPr lang="zh-CN" altLang="zh-CN" sz="1050" kern="100" dirty="0">
              <a:effectLst/>
              <a:latin typeface="宋体"/>
              <a:cs typeface="Courier New"/>
            </a:endParaRPr>
          </a:p>
        </p:txBody>
      </p:sp>
      <p:sp>
        <p:nvSpPr>
          <p:cNvPr id="15" name="TextBox 14"/>
          <p:cNvSpPr txBox="1"/>
          <p:nvPr/>
        </p:nvSpPr>
        <p:spPr>
          <a:xfrm>
            <a:off x="9410198" y="3533027"/>
            <a:ext cx="717456" cy="729495"/>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huī</a:t>
            </a:r>
            <a:endParaRPr lang="zh-CN" altLang="zh-CN" sz="1050" kern="100" dirty="0">
              <a:effectLst/>
              <a:latin typeface="宋体"/>
              <a:cs typeface="Courier New"/>
            </a:endParaRPr>
          </a:p>
        </p:txBody>
      </p:sp>
      <p:sp>
        <p:nvSpPr>
          <p:cNvPr id="16" name="TextBox 15"/>
          <p:cNvSpPr txBox="1"/>
          <p:nvPr/>
        </p:nvSpPr>
        <p:spPr>
          <a:xfrm>
            <a:off x="2876656" y="4275462"/>
            <a:ext cx="698270" cy="824841"/>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yú</a:t>
            </a:r>
            <a:endParaRPr lang="zh-CN" altLang="zh-CN" sz="1050" kern="100" dirty="0">
              <a:effectLst/>
              <a:latin typeface="宋体"/>
              <a:cs typeface="Courier New"/>
            </a:endParaRPr>
          </a:p>
        </p:txBody>
      </p:sp>
      <p:sp>
        <p:nvSpPr>
          <p:cNvPr id="17" name="TextBox 16"/>
          <p:cNvSpPr txBox="1"/>
          <p:nvPr/>
        </p:nvSpPr>
        <p:spPr>
          <a:xfrm>
            <a:off x="5920710" y="4293890"/>
            <a:ext cx="445484" cy="729495"/>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jī</a:t>
            </a:r>
            <a:endParaRPr lang="zh-CN" altLang="zh-CN" sz="1050" kern="100" dirty="0">
              <a:effectLst/>
              <a:latin typeface="宋体"/>
              <a:cs typeface="Courier New"/>
            </a:endParaRPr>
          </a:p>
        </p:txBody>
      </p:sp>
      <p:sp>
        <p:nvSpPr>
          <p:cNvPr id="18" name="TextBox 17"/>
          <p:cNvSpPr txBox="1"/>
          <p:nvPr/>
        </p:nvSpPr>
        <p:spPr>
          <a:xfrm>
            <a:off x="9538154" y="4293890"/>
            <a:ext cx="445484" cy="729495"/>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tī</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693490"/>
            <a:ext cx="11609818" cy="657872"/>
          </a:xfrm>
          <a:prstGeom prst="rect">
            <a:avLst/>
          </a:prstGeom>
          <a:noFill/>
        </p:spPr>
        <p:txBody>
          <a:bodyPr wrap="square" rtlCol="0">
            <a:spAutoFit/>
          </a:bodyPr>
          <a:lstStyle/>
          <a:p>
            <a:pPr lvl="0" algn="just">
              <a:lnSpc>
                <a:spcPct val="150000"/>
              </a:lnSpc>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solidFill>
                <a:prstClr val="black"/>
              </a:solidFill>
              <a:latin typeface="宋体"/>
              <a:cs typeface="Courier New"/>
            </a:endParaRPr>
          </a:p>
        </p:txBody>
      </p:sp>
      <p:sp>
        <p:nvSpPr>
          <p:cNvPr id="16" name="TextBox 15"/>
          <p:cNvSpPr txBox="1"/>
          <p:nvPr/>
        </p:nvSpPr>
        <p:spPr>
          <a:xfrm>
            <a:off x="390044" y="2122602"/>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151652" y="1765551"/>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溢</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隘</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986428" y="2053226"/>
            <a:ext cx="165490" cy="8542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228393" y="2136815"/>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990001" y="1765551"/>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颖</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颍</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824777" y="2039275"/>
            <a:ext cx="165490" cy="10133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369724" y="4356098"/>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151652" y="399779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详</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祥</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986428" y="4293890"/>
            <a:ext cx="165490" cy="8978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444417" y="4073989"/>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8206025" y="3717826"/>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消</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销</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8040801" y="3925783"/>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918323" y="1835818"/>
            <a:ext cx="129656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洋溢</a:t>
            </a:r>
            <a:endParaRPr lang="zh-CN" altLang="zh-CN" sz="1050" kern="100" dirty="0">
              <a:effectLst/>
              <a:latin typeface="宋体"/>
              <a:cs typeface="Courier New"/>
            </a:endParaRPr>
          </a:p>
        </p:txBody>
      </p:sp>
      <p:sp>
        <p:nvSpPr>
          <p:cNvPr id="29" name="TextBox 28"/>
          <p:cNvSpPr txBox="1"/>
          <p:nvPr/>
        </p:nvSpPr>
        <p:spPr>
          <a:xfrm>
            <a:off x="1919414" y="242168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狭隘</a:t>
            </a:r>
            <a:endParaRPr lang="zh-CN" altLang="zh-CN" sz="1050" kern="100" dirty="0">
              <a:effectLst/>
              <a:latin typeface="宋体"/>
              <a:cs typeface="Courier New"/>
            </a:endParaRPr>
          </a:p>
        </p:txBody>
      </p:sp>
      <p:sp>
        <p:nvSpPr>
          <p:cNvPr id="31" name="TextBox 30"/>
          <p:cNvSpPr txBox="1"/>
          <p:nvPr/>
        </p:nvSpPr>
        <p:spPr>
          <a:xfrm>
            <a:off x="8751242" y="1763810"/>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聪颖</a:t>
            </a:r>
            <a:endParaRPr lang="zh-CN" altLang="zh-CN" sz="1050" kern="100" dirty="0">
              <a:effectLst/>
              <a:latin typeface="宋体"/>
              <a:cs typeface="Courier New"/>
            </a:endParaRPr>
          </a:p>
        </p:txBody>
      </p:sp>
      <p:sp>
        <p:nvSpPr>
          <p:cNvPr id="32" name="TextBox 31"/>
          <p:cNvSpPr txBox="1"/>
          <p:nvPr/>
        </p:nvSpPr>
        <p:spPr>
          <a:xfrm>
            <a:off x="8768082" y="242168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颍水</a:t>
            </a:r>
            <a:endParaRPr lang="zh-CN" altLang="zh-CN" sz="1050" kern="100" dirty="0">
              <a:effectLst/>
              <a:latin typeface="宋体"/>
              <a:cs typeface="Courier New"/>
            </a:endParaRPr>
          </a:p>
        </p:txBody>
      </p:sp>
      <p:sp>
        <p:nvSpPr>
          <p:cNvPr id="34" name="TextBox 33"/>
          <p:cNvSpPr txBox="1"/>
          <p:nvPr/>
        </p:nvSpPr>
        <p:spPr>
          <a:xfrm>
            <a:off x="1898743" y="4068066"/>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详细</a:t>
            </a:r>
            <a:endParaRPr lang="zh-CN" altLang="zh-CN" sz="1050" kern="100" dirty="0">
              <a:effectLst/>
              <a:latin typeface="宋体"/>
              <a:cs typeface="Courier New"/>
            </a:endParaRPr>
          </a:p>
        </p:txBody>
      </p:sp>
      <p:sp>
        <p:nvSpPr>
          <p:cNvPr id="35" name="TextBox 34"/>
          <p:cNvSpPr txBox="1"/>
          <p:nvPr/>
        </p:nvSpPr>
        <p:spPr>
          <a:xfrm>
            <a:off x="1895148" y="4642900"/>
            <a:ext cx="1167023"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祥和</a:t>
            </a:r>
            <a:endParaRPr lang="zh-CN" altLang="zh-CN" sz="1050" kern="100" dirty="0">
              <a:effectLst/>
              <a:latin typeface="宋体"/>
              <a:cs typeface="Courier New"/>
            </a:endParaRPr>
          </a:p>
        </p:txBody>
      </p:sp>
      <p:sp>
        <p:nvSpPr>
          <p:cNvPr id="38" name="TextBox 37"/>
          <p:cNvSpPr txBox="1"/>
          <p:nvPr/>
        </p:nvSpPr>
        <p:spPr>
          <a:xfrm>
            <a:off x="8958996" y="378003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消失</a:t>
            </a:r>
            <a:endParaRPr lang="zh-CN" altLang="zh-CN" sz="1050" kern="100" dirty="0">
              <a:effectLst/>
              <a:latin typeface="宋体"/>
              <a:cs typeface="Courier New"/>
            </a:endParaRPr>
          </a:p>
        </p:txBody>
      </p:sp>
      <p:sp>
        <p:nvSpPr>
          <p:cNvPr id="39" name="TextBox 38"/>
          <p:cNvSpPr txBox="1"/>
          <p:nvPr/>
        </p:nvSpPr>
        <p:spPr>
          <a:xfrm>
            <a:off x="8992981" y="440778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销售</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89434"/>
            <a:ext cx="11609818" cy="582851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不止</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不只</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不止：</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继续不停，如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他的一句笑话引得伙伴们大笑不止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表示超出某个数目或范围，如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他恐怕不止</a:t>
            </a:r>
            <a:r>
              <a:rPr lang="en-US" altLang="zh-CN" sz="2800" kern="100" dirty="0">
                <a:solidFill>
                  <a:srgbClr val="404040"/>
                </a:solidFill>
                <a:latin typeface="Times New Roman"/>
                <a:ea typeface="微软雅黑"/>
                <a:cs typeface="Courier New"/>
              </a:rPr>
              <a:t>60</a:t>
            </a:r>
            <a:r>
              <a:rPr lang="zh-CN" altLang="zh-CN" sz="2800" kern="100" dirty="0">
                <a:solidFill>
                  <a:srgbClr val="404040"/>
                </a:solidFill>
                <a:latin typeface="Times New Roman"/>
                <a:ea typeface="微软雅黑"/>
                <a:cs typeface="Times New Roman"/>
              </a:rPr>
              <a:t>岁了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不但，不仅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之意。</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我沉重地体会到一个事实，就是我在</a:t>
            </a:r>
            <a:r>
              <a:rPr lang="en-US" altLang="zh-CN" sz="2800" kern="100" dirty="0">
                <a:solidFill>
                  <a:srgbClr val="404040"/>
                </a:solidFill>
                <a:latin typeface="Times New Roman"/>
                <a:ea typeface="微软雅黑"/>
                <a:cs typeface="Courier New"/>
              </a:rPr>
              <a:t>______</a:t>
            </a:r>
            <a:r>
              <a:rPr lang="zh-CN" altLang="zh-CN" sz="2800" kern="100" dirty="0">
                <a:solidFill>
                  <a:srgbClr val="404040"/>
                </a:solidFill>
                <a:latin typeface="Times New Roman"/>
                <a:ea typeface="微软雅黑"/>
                <a:cs typeface="Times New Roman"/>
              </a:rPr>
              <a:t>一种意义上，是中国和西方的文化的共同产物。我一方面为我的中国血统和背景自豪，一方面将工作奉献给起源于西方的现代科学，它是人类文化的一部分。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河水</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可以用来灌溉，还可以用来发电。</a:t>
            </a:r>
            <a:endParaRPr lang="zh-CN" altLang="zh-CN" sz="1050" kern="100" dirty="0">
              <a:effectLst/>
              <a:latin typeface="宋体"/>
              <a:cs typeface="Courier New"/>
            </a:endParaRPr>
          </a:p>
        </p:txBody>
      </p:sp>
      <p:sp>
        <p:nvSpPr>
          <p:cNvPr id="3" name="TextBox 2"/>
          <p:cNvSpPr txBox="1"/>
          <p:nvPr/>
        </p:nvSpPr>
        <p:spPr>
          <a:xfrm>
            <a:off x="7607374" y="334798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不止</a:t>
            </a:r>
            <a:endParaRPr lang="zh-CN" altLang="zh-CN" sz="1050" kern="100" dirty="0">
              <a:effectLst/>
              <a:latin typeface="宋体"/>
              <a:cs typeface="Courier New"/>
            </a:endParaRPr>
          </a:p>
        </p:txBody>
      </p:sp>
      <p:sp>
        <p:nvSpPr>
          <p:cNvPr id="5" name="TextBox 4"/>
          <p:cNvSpPr txBox="1"/>
          <p:nvPr/>
        </p:nvSpPr>
        <p:spPr>
          <a:xfrm>
            <a:off x="1806094" y="529220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不只</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2169"/>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缺乏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缺少</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都是动词。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所需要的、想要的或一般应有的事物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没有或不够；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指缺乏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多指人或物数量不够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近来证明缺碘会影响脑发育，造成儿童智力损伤并危及国民整体素质，有效的碘干预是预防碘</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病的有效途径。</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赋予生命以灵性和意义的、一个人最不能</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的东西可以用十六个字来概括：理想、自信、自知之明、知人之智、道德基石。</a:t>
            </a:r>
            <a:endParaRPr lang="zh-CN" altLang="zh-CN" sz="1050" kern="100" dirty="0">
              <a:effectLst/>
              <a:latin typeface="宋体"/>
              <a:cs typeface="Courier New"/>
            </a:endParaRPr>
          </a:p>
        </p:txBody>
      </p:sp>
      <p:sp>
        <p:nvSpPr>
          <p:cNvPr id="3" name="TextBox 2"/>
          <p:cNvSpPr txBox="1"/>
          <p:nvPr/>
        </p:nvSpPr>
        <p:spPr>
          <a:xfrm>
            <a:off x="5447134" y="350180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缺乏</a:t>
            </a:r>
            <a:endParaRPr lang="zh-CN" altLang="zh-CN" sz="1050" kern="100" dirty="0">
              <a:effectLst/>
              <a:latin typeface="宋体"/>
              <a:cs typeface="Courier New"/>
            </a:endParaRPr>
          </a:p>
        </p:txBody>
      </p:sp>
      <p:sp>
        <p:nvSpPr>
          <p:cNvPr id="5" name="TextBox 4"/>
          <p:cNvSpPr txBox="1"/>
          <p:nvPr/>
        </p:nvSpPr>
        <p:spPr>
          <a:xfrm>
            <a:off x="7497343" y="414987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缺少</a:t>
            </a:r>
            <a:endParaRPr lang="zh-CN" altLang="zh-CN" sz="1050" kern="100" dirty="0">
              <a:effectLst/>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呵护</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爱护</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呵护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形容很用心地照顾，保护。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爱护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指爱惜，保护。</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教师不仅要扮好学生思想行为的引导者，为使学生身心健康地发展，更应该是个无微不至的</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者，小心地呵护着学生幼小的心灵。</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眼睛是人类最宝贵的器官，当人们对某件东西特别珍惜时，总是说对它要像</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自己的眼睛一样。</a:t>
            </a:r>
            <a:endParaRPr lang="zh-CN" altLang="zh-CN" sz="1050" kern="100" dirty="0">
              <a:effectLst/>
              <a:latin typeface="宋体"/>
              <a:cs typeface="Courier New"/>
            </a:endParaRPr>
          </a:p>
        </p:txBody>
      </p:sp>
      <p:sp>
        <p:nvSpPr>
          <p:cNvPr id="3" name="TextBox 2"/>
          <p:cNvSpPr txBox="1"/>
          <p:nvPr/>
        </p:nvSpPr>
        <p:spPr>
          <a:xfrm>
            <a:off x="4977063" y="313196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呵护</a:t>
            </a:r>
            <a:endParaRPr lang="zh-CN" altLang="zh-CN" sz="1050" kern="100" dirty="0">
              <a:effectLst/>
              <a:latin typeface="宋体"/>
              <a:cs typeface="Courier New"/>
            </a:endParaRPr>
          </a:p>
        </p:txBody>
      </p:sp>
      <p:sp>
        <p:nvSpPr>
          <p:cNvPr id="5" name="TextBox 4"/>
          <p:cNvSpPr txBox="1"/>
          <p:nvPr/>
        </p:nvSpPr>
        <p:spPr>
          <a:xfrm>
            <a:off x="1424846" y="442810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爱护</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017" y="1187668"/>
            <a:ext cx="12011869"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颠沛流离：</a:t>
            </a:r>
            <a:r>
              <a:rPr lang="en-US" altLang="zh-CN" sz="2800" kern="100" dirty="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负笈：</a:t>
            </a:r>
            <a:r>
              <a:rPr lang="en-US" altLang="zh-CN" sz="2800" kern="100" dirty="0">
                <a:solidFill>
                  <a:srgbClr val="404040"/>
                </a:solidFill>
                <a:latin typeface="Times New Roman"/>
                <a:ea typeface="微软雅黑"/>
                <a:cs typeface="Courier New"/>
              </a:rPr>
              <a:t>___________________________________________________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纨袴：</a:t>
            </a:r>
            <a:r>
              <a:rPr lang="en-US" altLang="zh-CN" sz="2800" kern="100" dirty="0" smtClean="0">
                <a:solidFill>
                  <a:srgbClr val="404040"/>
                </a:solidFill>
                <a:latin typeface="Times New Roman"/>
                <a:ea typeface="微软雅黑"/>
                <a:cs typeface="Courier New"/>
              </a:rPr>
              <a:t>_________________________________________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造诣：</a:t>
            </a:r>
            <a:r>
              <a:rPr lang="en-US" altLang="zh-CN" sz="2800" kern="100" dirty="0">
                <a:solidFill>
                  <a:srgbClr val="404040"/>
                </a:solidFill>
                <a:latin typeface="Times New Roman"/>
                <a:ea typeface="微软雅黑"/>
                <a:cs typeface="Courier New"/>
              </a:rPr>
              <a:t>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克勤克俭：</a:t>
            </a:r>
            <a:r>
              <a:rPr lang="en-US" altLang="zh-CN" sz="2800" kern="100" dirty="0">
                <a:solidFill>
                  <a:srgbClr val="404040"/>
                </a:solidFill>
                <a:latin typeface="Times New Roman"/>
                <a:ea typeface="微软雅黑"/>
                <a:cs typeface="Courier New"/>
              </a:rPr>
              <a:t>_______________________________________________</a:t>
            </a:r>
            <a:endParaRPr lang="zh-CN" altLang="zh-CN" sz="1050" kern="100" dirty="0">
              <a:effectLst/>
              <a:latin typeface="宋体"/>
              <a:cs typeface="Courier New"/>
            </a:endParaRPr>
          </a:p>
        </p:txBody>
      </p:sp>
      <p:sp>
        <p:nvSpPr>
          <p:cNvPr id="4" name="TextBox 3"/>
          <p:cNvSpPr txBox="1"/>
          <p:nvPr/>
        </p:nvSpPr>
        <p:spPr>
          <a:xfrm>
            <a:off x="2558149" y="1765551"/>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形容生活艰难，四处流浪。</a:t>
            </a:r>
            <a:endParaRPr lang="zh-CN" altLang="zh-CN" sz="1050" kern="100" dirty="0">
              <a:effectLst/>
              <a:latin typeface="宋体"/>
              <a:cs typeface="Courier New"/>
            </a:endParaRPr>
          </a:p>
        </p:txBody>
      </p:sp>
      <p:sp>
        <p:nvSpPr>
          <p:cNvPr id="6" name="TextBox 5"/>
          <p:cNvSpPr txBox="1"/>
          <p:nvPr/>
        </p:nvSpPr>
        <p:spPr>
          <a:xfrm>
            <a:off x="1838069" y="2443761"/>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指游学在外。笈，书箱。</a:t>
            </a:r>
            <a:endParaRPr lang="zh-CN" altLang="zh-CN" sz="1050" kern="100" dirty="0">
              <a:effectLst/>
              <a:latin typeface="宋体"/>
              <a:cs typeface="Courier New"/>
            </a:endParaRPr>
          </a:p>
        </p:txBody>
      </p:sp>
      <p:sp>
        <p:nvSpPr>
          <p:cNvPr id="7" name="TextBox 6"/>
          <p:cNvSpPr txBox="1"/>
          <p:nvPr/>
        </p:nvSpPr>
        <p:spPr>
          <a:xfrm>
            <a:off x="1692837" y="3055374"/>
            <a:ext cx="9650288" cy="662635"/>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细绢做的裤子，泛指富家子弟的华美衣着，也借指富家子弟。</a:t>
            </a:r>
            <a:endParaRPr lang="zh-CN" altLang="zh-CN" sz="1050" kern="100" dirty="0">
              <a:effectLst/>
              <a:latin typeface="宋体"/>
              <a:cs typeface="Courier New"/>
            </a:endParaRPr>
          </a:p>
        </p:txBody>
      </p:sp>
      <p:sp>
        <p:nvSpPr>
          <p:cNvPr id="8" name="TextBox 7"/>
          <p:cNvSpPr txBox="1"/>
          <p:nvPr/>
        </p:nvSpPr>
        <p:spPr>
          <a:xfrm>
            <a:off x="1845237" y="3621278"/>
            <a:ext cx="9650288" cy="662635"/>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学问、艺术等所达到的程度。</a:t>
            </a:r>
            <a:endParaRPr lang="zh-CN" altLang="zh-CN" sz="1050" kern="100" dirty="0">
              <a:effectLst/>
              <a:latin typeface="宋体"/>
              <a:cs typeface="Courier New"/>
            </a:endParaRPr>
          </a:p>
        </p:txBody>
      </p:sp>
      <p:sp>
        <p:nvSpPr>
          <p:cNvPr id="9" name="TextBox 8"/>
          <p:cNvSpPr txBox="1"/>
          <p:nvPr/>
        </p:nvSpPr>
        <p:spPr>
          <a:xfrm>
            <a:off x="2556933" y="4341358"/>
            <a:ext cx="9650288" cy="662635"/>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既能勤劳，又能节俭。克，能够。</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7EDCA"/>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7EDCA"/>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7EDCA"/>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7EDCA"/>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7EDCA"/>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7EDCA"/>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7EDCA"/>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7EDCA"/>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7EDCA"/>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7EDCA"/>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7EDCA"/>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7EDCA"/>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7EDCA"/>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7EDCA"/>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7EDCA"/>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674" y="829370"/>
            <a:ext cx="1177518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耳濡目染：</a:t>
            </a:r>
            <a:r>
              <a:rPr lang="en-US" altLang="zh-CN" sz="2800" kern="100" dirty="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触类旁通：</a:t>
            </a:r>
            <a:r>
              <a:rPr lang="en-US" altLang="zh-CN" sz="2800" kern="100" dirty="0" smtClean="0">
                <a:solidFill>
                  <a:srgbClr val="404040"/>
                </a:solidFill>
                <a:latin typeface="Times New Roman"/>
                <a:ea typeface="微软雅黑"/>
                <a:cs typeface="Courier New"/>
              </a:rPr>
              <a:t>__________________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迸射：</a:t>
            </a:r>
            <a:r>
              <a:rPr lang="en-US" altLang="zh-CN" sz="2800" kern="100" dirty="0" smtClean="0">
                <a:solidFill>
                  <a:srgbClr val="404040"/>
                </a:solidFill>
                <a:latin typeface="Times New Roman"/>
                <a:ea typeface="微软雅黑"/>
                <a:cs typeface="Courier New"/>
              </a:rPr>
              <a:t>__________________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情投意合：</a:t>
            </a:r>
            <a:r>
              <a:rPr lang="en-US" altLang="zh-CN" sz="2800" kern="100" dirty="0">
                <a:solidFill>
                  <a:srgbClr val="404040"/>
                </a:solidFill>
                <a:latin typeface="Times New Roman"/>
                <a:ea typeface="微软雅黑"/>
                <a:cs typeface="Courier New"/>
              </a:rPr>
              <a:t>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捉襟见肘：</a:t>
            </a:r>
            <a:r>
              <a:rPr lang="en-US" altLang="zh-CN" sz="2800" kern="100" dirty="0" smtClean="0">
                <a:solidFill>
                  <a:srgbClr val="404040"/>
                </a:solidFill>
                <a:latin typeface="Times New Roman"/>
                <a:ea typeface="微软雅黑"/>
                <a:cs typeface="Courier New"/>
              </a:rPr>
              <a:t>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按部就班：</a:t>
            </a:r>
            <a:r>
              <a:rPr lang="en-US" altLang="zh-CN" sz="2800" kern="100" dirty="0">
                <a:solidFill>
                  <a:srgbClr val="404040"/>
                </a:solidFill>
                <a:latin typeface="Times New Roman"/>
                <a:ea typeface="微软雅黑"/>
                <a:cs typeface="Courier New"/>
              </a:rPr>
              <a:t>_____________________________________________</a:t>
            </a:r>
            <a:endParaRPr lang="zh-CN" altLang="zh-CN" sz="1050" kern="100" dirty="0">
              <a:effectLst/>
              <a:latin typeface="宋体"/>
              <a:cs typeface="Courier New"/>
            </a:endParaRPr>
          </a:p>
        </p:txBody>
      </p:sp>
      <p:sp>
        <p:nvSpPr>
          <p:cNvPr id="4" name="TextBox 3"/>
          <p:cNvSpPr txBox="1"/>
          <p:nvPr/>
        </p:nvSpPr>
        <p:spPr>
          <a:xfrm>
            <a:off x="2486024" y="758456"/>
            <a:ext cx="7929662" cy="608420"/>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形容见得多听得多了之后，无形之中受到影响。</a:t>
            </a:r>
            <a:endParaRPr lang="zh-CN" altLang="zh-CN" sz="1050" kern="100" dirty="0">
              <a:effectLst/>
              <a:latin typeface="宋体"/>
              <a:cs typeface="Courier New"/>
            </a:endParaRPr>
          </a:p>
        </p:txBody>
      </p:sp>
      <p:sp>
        <p:nvSpPr>
          <p:cNvPr id="5" name="TextBox 4"/>
          <p:cNvSpPr txBox="1"/>
          <p:nvPr/>
        </p:nvSpPr>
        <p:spPr>
          <a:xfrm>
            <a:off x="2494806" y="1396368"/>
            <a:ext cx="8722628"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掌握了关于某一事物的知识，而推知同类中其他事物。</a:t>
            </a:r>
            <a:endParaRPr lang="zh-CN" altLang="zh-CN" sz="1050" kern="100" dirty="0">
              <a:effectLst/>
              <a:latin typeface="宋体"/>
              <a:cs typeface="Courier New"/>
            </a:endParaRPr>
          </a:p>
        </p:txBody>
      </p:sp>
      <p:sp>
        <p:nvSpPr>
          <p:cNvPr id="6" name="TextBox 5"/>
          <p:cNvSpPr txBox="1"/>
          <p:nvPr/>
        </p:nvSpPr>
        <p:spPr>
          <a:xfrm>
            <a:off x="1774726" y="2044800"/>
            <a:ext cx="8722628"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①指急速连射的箭；②喷射，由内而外地强烈放射出。</a:t>
            </a:r>
            <a:endParaRPr lang="zh-CN" altLang="zh-CN" sz="1050" kern="100" dirty="0">
              <a:effectLst/>
              <a:latin typeface="宋体"/>
              <a:cs typeface="Courier New"/>
            </a:endParaRPr>
          </a:p>
        </p:txBody>
      </p:sp>
      <p:sp>
        <p:nvSpPr>
          <p:cNvPr id="7" name="TextBox 6"/>
          <p:cNvSpPr txBox="1"/>
          <p:nvPr/>
        </p:nvSpPr>
        <p:spPr>
          <a:xfrm>
            <a:off x="2485146" y="2692872"/>
            <a:ext cx="8722628"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形容双方思想感情融洽，心意相合。</a:t>
            </a:r>
            <a:endParaRPr lang="zh-CN" altLang="zh-CN" sz="1050" kern="100" dirty="0">
              <a:effectLst/>
              <a:latin typeface="宋体"/>
              <a:cs typeface="Courier New"/>
            </a:endParaRPr>
          </a:p>
        </p:txBody>
      </p:sp>
      <p:sp>
        <p:nvSpPr>
          <p:cNvPr id="8" name="TextBox 7"/>
          <p:cNvSpPr txBox="1"/>
          <p:nvPr/>
        </p:nvSpPr>
        <p:spPr>
          <a:xfrm>
            <a:off x="159182" y="3330424"/>
            <a:ext cx="11609818" cy="1384995"/>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E36C0A"/>
                </a:solidFill>
                <a:latin typeface="Times New Roman"/>
                <a:ea typeface="微软雅黑"/>
                <a:cs typeface="Times New Roman"/>
              </a:rPr>
              <a:t>                             拉</a:t>
            </a:r>
            <a:r>
              <a:rPr lang="zh-CN" altLang="en-US" sz="2800" kern="100" dirty="0">
                <a:solidFill>
                  <a:srgbClr val="E36C0A"/>
                </a:solidFill>
                <a:latin typeface="Times New Roman"/>
                <a:ea typeface="微软雅黑"/>
                <a:cs typeface="Times New Roman"/>
              </a:rPr>
              <a:t>一下衣襟就露出胳膊肘儿，形容衣服破烂。也比喻顾此失彼，应付不过来。</a:t>
            </a:r>
            <a:endParaRPr lang="zh-CN" altLang="zh-CN" sz="1050" kern="100" dirty="0">
              <a:effectLst/>
              <a:latin typeface="宋体"/>
              <a:cs typeface="Courier New"/>
            </a:endParaRPr>
          </a:p>
        </p:txBody>
      </p:sp>
      <p:sp>
        <p:nvSpPr>
          <p:cNvPr id="9" name="TextBox 8"/>
          <p:cNvSpPr txBox="1"/>
          <p:nvPr/>
        </p:nvSpPr>
        <p:spPr>
          <a:xfrm>
            <a:off x="2782838" y="4637088"/>
            <a:ext cx="720878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按照一定的条理，遵循一定的程序。</a:t>
            </a:r>
            <a:endParaRPr lang="zh-CN" altLang="zh-CN" sz="1050" kern="100" dirty="0">
              <a:effectLst/>
              <a:latin typeface="宋体"/>
              <a:cs typeface="Courier New"/>
            </a:endParaRPr>
          </a:p>
        </p:txBody>
      </p:sp>
      <p:grpSp>
        <p:nvGrpSpPr>
          <p:cNvPr id="10" name="组合 9"/>
          <p:cNvGrpSpPr/>
          <p:nvPr/>
        </p:nvGrpSpPr>
        <p:grpSpPr>
          <a:xfrm rot="5400000">
            <a:off x="11465834" y="5699666"/>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13990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190550" y="2133650"/>
            <a:ext cx="1109275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选</a:t>
            </a:r>
            <a:r>
              <a:rPr lang="zh-CN" altLang="zh-CN" sz="2800" kern="100" dirty="0">
                <a:solidFill>
                  <a:srgbClr val="404040"/>
                </a:solidFill>
                <a:latin typeface="Times New Roman"/>
                <a:ea typeface="微软雅黑"/>
                <a:cs typeface="Times New Roman"/>
              </a:rPr>
              <a:t>文主要描述了杨振宁的家庭状况，在西南联大、芝加哥大学时求学研究的经历，总结了他成功的经验，表明深厚的文化底蕴、扎实的基础、大胆的质疑和敏锐的洞察力都是成功的关键；对于如何正确把握自己、扬长避短，如何看待运用中西文化也给予了我们很大的启示。同时也赞扬了杨振宁勤奋执着、严谨治学的品质和爱国的精神。</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4846" y="693490"/>
            <a:ext cx="8169932"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引言：获奖感言</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中西文化的共同</a:t>
            </a:r>
            <a:r>
              <a:rPr lang="zh-CN" altLang="zh-CN" sz="2800" kern="100" dirty="0" smtClean="0">
                <a:solidFill>
                  <a:srgbClr val="404040"/>
                </a:solidFill>
                <a:latin typeface="Times New Roman"/>
                <a:ea typeface="微软雅黑"/>
                <a:cs typeface="Times New Roman"/>
              </a:rPr>
              <a:t>产物</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家学渊源：书香门第，学养</a:t>
            </a:r>
            <a:r>
              <a:rPr lang="zh-CN" altLang="zh-CN" sz="2800" kern="100" dirty="0" smtClean="0">
                <a:solidFill>
                  <a:srgbClr val="404040"/>
                </a:solidFill>
                <a:latin typeface="Times New Roman"/>
                <a:ea typeface="微软雅黑"/>
                <a:cs typeface="Times New Roman"/>
              </a:rPr>
              <a:t>深厚</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二</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奠定基业的西南联大：名家云集，高手</a:t>
            </a:r>
            <a:r>
              <a:rPr lang="zh-CN" altLang="zh-CN" sz="2800" kern="100" dirty="0" smtClean="0">
                <a:solidFill>
                  <a:srgbClr val="404040"/>
                </a:solidFill>
                <a:latin typeface="Times New Roman"/>
                <a:ea typeface="微软雅黑"/>
                <a:cs typeface="Times New Roman"/>
              </a:rPr>
              <a:t>荟萃</a:t>
            </a:r>
            <a:endParaRPr lang="en-US" altLang="zh-CN" sz="2800" kern="100" dirty="0" smtClean="0">
              <a:solidFill>
                <a:srgbClr val="404040"/>
              </a:solidFill>
              <a:latin typeface="Times New Roman"/>
              <a:ea typeface="微软雅黑"/>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三</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万里寻名师：获得学位，明确</a:t>
            </a:r>
            <a:r>
              <a:rPr lang="zh-CN" altLang="zh-CN" sz="2800" kern="100" dirty="0" smtClean="0">
                <a:solidFill>
                  <a:srgbClr val="404040"/>
                </a:solidFill>
                <a:latin typeface="Times New Roman"/>
                <a:ea typeface="微软雅黑"/>
                <a:cs typeface="Times New Roman"/>
              </a:rPr>
              <a:t>方向</a:t>
            </a:r>
            <a:endParaRPr lang="en-US" altLang="zh-CN" sz="2800" kern="100" dirty="0" smtClean="0">
              <a:solidFill>
                <a:srgbClr val="404040"/>
              </a:solidFill>
              <a:latin typeface="Times New Roman"/>
              <a:ea typeface="微软雅黑"/>
            </a:endParaRPr>
          </a:p>
          <a:p>
            <a:pPr algn="just">
              <a:lnSpc>
                <a:spcPct val="150000"/>
              </a:lnSpc>
              <a:spcAft>
                <a:spcPts val="0"/>
              </a:spcAft>
            </a:pPr>
            <a:endParaRPr lang="en-US" altLang="zh-CN" sz="2800" kern="100" dirty="0" smtClean="0">
              <a:solidFill>
                <a:srgbClr val="404040"/>
              </a:solidFill>
              <a:latin typeface="Symbol"/>
              <a:ea typeface="微软雅黑"/>
              <a:cs typeface="Times New Roman"/>
            </a:endParaRPr>
          </a:p>
          <a:p>
            <a:pPr algn="just">
              <a:lnSpc>
                <a:spcPct val="150000"/>
              </a:lnSpc>
              <a:spcAft>
                <a:spcPts val="0"/>
              </a:spcAft>
            </a:pPr>
            <a:r>
              <a:rPr lang="en-US" altLang="zh-CN" sz="2800" kern="100" dirty="0" smtClean="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四</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成功</a:t>
            </a:r>
            <a:r>
              <a:rPr lang="zh-CN" altLang="zh-CN" sz="2800" kern="100" dirty="0" smtClean="0">
                <a:solidFill>
                  <a:srgbClr val="404040"/>
                </a:solidFill>
                <a:latin typeface="Times New Roman"/>
                <a:ea typeface="微软雅黑"/>
                <a:cs typeface="Times New Roman"/>
              </a:rPr>
              <a:t>之</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路</a:t>
            </a:r>
            <a:r>
              <a:rPr lang="zh-CN" altLang="zh-CN" sz="2800" kern="100" dirty="0">
                <a:solidFill>
                  <a:srgbClr val="404040"/>
                </a:solidFill>
                <a:latin typeface="Times New Roman"/>
                <a:ea typeface="微软雅黑"/>
                <a:cs typeface="Times New Roman"/>
              </a:rPr>
              <a:t>初探</a:t>
            </a:r>
            <a:endParaRPr lang="zh-CN" altLang="zh-CN" sz="1000" kern="100" dirty="0">
              <a:solidFill>
                <a:srgbClr val="00B0F0"/>
              </a:solidFill>
              <a:effectLst/>
              <a:latin typeface="宋体"/>
              <a:cs typeface="Courier New"/>
            </a:endParaRPr>
          </a:p>
        </p:txBody>
      </p:sp>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sp>
        <p:nvSpPr>
          <p:cNvPr id="5" name="TextBox 4"/>
          <p:cNvSpPr txBox="1"/>
          <p:nvPr/>
        </p:nvSpPr>
        <p:spPr>
          <a:xfrm>
            <a:off x="118542" y="2573041"/>
            <a:ext cx="2366539" cy="1432817"/>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合璧中西科学文化的骄子</a:t>
            </a:r>
            <a:endParaRPr lang="zh-CN" altLang="zh-CN" sz="1000" kern="100" dirty="0">
              <a:solidFill>
                <a:srgbClr val="00B0F0"/>
              </a:solidFill>
              <a:effectLst/>
              <a:latin typeface="宋体"/>
              <a:cs typeface="Courier New"/>
            </a:endParaRPr>
          </a:p>
        </p:txBody>
      </p:sp>
      <p:sp>
        <p:nvSpPr>
          <p:cNvPr id="2" name="左大括号 1"/>
          <p:cNvSpPr/>
          <p:nvPr/>
        </p:nvSpPr>
        <p:spPr>
          <a:xfrm>
            <a:off x="2608578" y="621482"/>
            <a:ext cx="174260" cy="5400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4799062" y="3443668"/>
            <a:ext cx="191686" cy="22903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979528" y="3285778"/>
            <a:ext cx="5580174"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荣获诺奖，铸就</a:t>
            </a:r>
            <a:r>
              <a:rPr lang="zh-CN" altLang="zh-CN" sz="2800" kern="100" dirty="0" smtClean="0">
                <a:solidFill>
                  <a:srgbClr val="404040"/>
                </a:solidFill>
                <a:latin typeface="Times New Roman"/>
                <a:ea typeface="微软雅黑"/>
                <a:cs typeface="Times New Roman"/>
              </a:rPr>
              <a:t>辉煌</a:t>
            </a:r>
            <a:endParaRPr lang="en-US" altLang="zh-CN" sz="2800" kern="100" dirty="0" smtClean="0">
              <a:solidFill>
                <a:srgbClr val="404040"/>
              </a:solidFill>
              <a:latin typeface="Times New Roman"/>
              <a:ea typeface="微软雅黑"/>
            </a:endParaRPr>
          </a:p>
          <a:p>
            <a:pPr algn="just">
              <a:lnSpc>
                <a:spcPct val="150000"/>
              </a:lnSpc>
              <a:spcAft>
                <a:spcPts val="0"/>
              </a:spcAft>
            </a:pP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原因</a:t>
            </a:r>
            <a:r>
              <a:rPr lang="zh-CN" altLang="zh-CN" sz="2800" kern="100" dirty="0">
                <a:solidFill>
                  <a:srgbClr val="404040"/>
                </a:solidFill>
                <a:latin typeface="Times New Roman"/>
                <a:ea typeface="微软雅黑"/>
                <a:cs typeface="Times New Roman"/>
              </a:rPr>
              <a:t>初探</a:t>
            </a:r>
            <a:endParaRPr lang="zh-CN" altLang="zh-CN" sz="1000" kern="100" dirty="0">
              <a:solidFill>
                <a:srgbClr val="00B0F0"/>
              </a:solidFill>
              <a:effectLst/>
              <a:latin typeface="宋体"/>
              <a:cs typeface="Courier New"/>
            </a:endParaRPr>
          </a:p>
        </p:txBody>
      </p:sp>
      <p:sp>
        <p:nvSpPr>
          <p:cNvPr id="9" name="左大括号 8"/>
          <p:cNvSpPr/>
          <p:nvPr/>
        </p:nvSpPr>
        <p:spPr>
          <a:xfrm>
            <a:off x="6623600" y="4114534"/>
            <a:ext cx="191686" cy="17207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6805126" y="3933850"/>
            <a:ext cx="3464849"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抓住机遇，追随</a:t>
            </a:r>
            <a:r>
              <a:rPr lang="zh-CN" altLang="zh-CN" sz="2800" kern="100" dirty="0" smtClean="0">
                <a:solidFill>
                  <a:srgbClr val="404040"/>
                </a:solidFill>
                <a:latin typeface="Times New Roman"/>
                <a:ea typeface="微软雅黑"/>
                <a:cs typeface="Times New Roman"/>
              </a:rPr>
              <a:t>名师</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扬长避短</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中西合璧</a:t>
            </a:r>
            <a:endParaRPr lang="zh-CN" altLang="zh-CN" sz="1000" kern="100" dirty="0">
              <a:solidFill>
                <a:srgbClr val="00B0F0"/>
              </a:solidFill>
              <a:effectLst/>
              <a:latin typeface="宋体"/>
              <a:cs typeface="Courier New"/>
            </a:endParaRPr>
          </a:p>
        </p:txBody>
      </p:sp>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028" y="468313"/>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246028" y="1126185"/>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文章选取了哪些材料来表现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合璧中西科学文化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家庭的熏陶。这里既有中国优秀传统文化的熏陶，也有从父亲那里获得的关于现代数学的启蒙指导。</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当时最高学府西南联大的优良教育。虽然生活条件很差，但杨振宁在那里受到了当时中国物理学界最顶尖的教授的教诲，这些教授又都是学贯中西的大学者。</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到美国求学。获得了费米教授和泰勒教授的赏识和指导。</a:t>
            </a:r>
            <a:endParaRPr lang="zh-CN" altLang="zh-CN" sz="1050" kern="100" dirty="0">
              <a:effectLst/>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375" y="-26590"/>
            <a:ext cx="11381058" cy="5909310"/>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杨振宁的父母各是什么样的人？他们对杨振宁的成长和发展各有哪些影响？</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杨振宁的父亲杨武之先生是一位留美数学博士，大学教授。他是一个学养深厚，为人光明磊落，有深厚民族感情的人。</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他对杨振宁的影响主要表现在：</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经常告诫和教育孩子发奋读书，不与纨袴子弟和不求上进者为伍；</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经常给孩子们讲述中国历史知识及重要历史人物，让孩子们了解自己的祖国；</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凭着自身的古典文学造诣，引导孩子们诵读优秀的中国古典诗词名曲，接受中国优秀传统文化的熏陶；</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在国家发生战乱而孩子们无法坚持到校学习的情况下，他亲任家庭</a:t>
            </a:r>
            <a:r>
              <a:rPr lang="zh-CN" altLang="zh-CN" sz="2800" kern="100" dirty="0" smtClean="0">
                <a:solidFill>
                  <a:srgbClr val="404040"/>
                </a:solidFill>
                <a:latin typeface="Times New Roman"/>
                <a:ea typeface="微软雅黑"/>
                <a:cs typeface="Times New Roman"/>
              </a:rPr>
              <a:t>教</a:t>
            </a:r>
            <a:endParaRPr lang="zh-CN" altLang="zh-CN" sz="1050" kern="100" dirty="0">
              <a:effectLst/>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375" y="1120961"/>
            <a:ext cx="11381058" cy="2596865"/>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师</a:t>
            </a:r>
            <a:r>
              <a:rPr lang="zh-CN" altLang="zh-CN" sz="2800" kern="100" dirty="0">
                <a:solidFill>
                  <a:srgbClr val="404040"/>
                </a:solidFill>
                <a:latin typeface="Times New Roman"/>
                <a:ea typeface="微软雅黑"/>
                <a:cs typeface="Times New Roman"/>
              </a:rPr>
              <a:t>，借阅画报书籍，督促孩子们读书学习；</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有着先进的教育思想，并首先运用这些思想教育自己的儿女；</a:t>
            </a:r>
            <a:r>
              <a:rPr lang="en-US" altLang="zh-CN" sz="2800" kern="100" dirty="0">
                <a:solidFill>
                  <a:srgbClr val="404040"/>
                </a:solidFill>
                <a:latin typeface="宋体"/>
                <a:ea typeface="微软雅黑"/>
                <a:cs typeface="Times New Roman"/>
              </a:rPr>
              <a:t>⑥</a:t>
            </a:r>
            <a:r>
              <a:rPr lang="zh-CN" altLang="zh-CN" sz="2800" kern="100" dirty="0">
                <a:solidFill>
                  <a:srgbClr val="404040"/>
                </a:solidFill>
                <a:latin typeface="Times New Roman"/>
                <a:ea typeface="微软雅黑"/>
                <a:cs typeface="Times New Roman"/>
              </a:rPr>
              <a:t>研究数论和群论，尤其是群论研究，引起杨振宁的兴趣和遐想，对他日后醉心于物理世界对称性的研究具有潜在的启蒙作用。</a:t>
            </a:r>
            <a:endParaRPr lang="zh-CN" altLang="zh-CN" sz="1050" kern="100" dirty="0">
              <a:effectLst/>
              <a:latin typeface="宋体"/>
              <a:cs typeface="Courier New"/>
            </a:endParaRPr>
          </a:p>
        </p:txBody>
      </p:sp>
      <p:sp>
        <p:nvSpPr>
          <p:cNvPr id="3" name="TextBox 2"/>
          <p:cNvSpPr txBox="1"/>
          <p:nvPr/>
        </p:nvSpPr>
        <p:spPr>
          <a:xfrm>
            <a:off x="478582" y="3711508"/>
            <a:ext cx="11381058"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杨振宁的母亲是一个坚强贤惠、任劳任怨、勤俭持家的妇女，并且颇有见识。她对杨振宁的影响主要表现为反复嘱咐儿女奋斗万万不可以升官发财为目的。</a:t>
            </a:r>
            <a:endParaRPr lang="zh-CN" altLang="zh-CN" sz="1050" kern="100" dirty="0">
              <a:effectLst/>
              <a:latin typeface="宋体"/>
              <a:cs typeface="Courier New"/>
            </a:endParaRPr>
          </a:p>
        </p:txBody>
      </p:sp>
    </p:spTree>
    <p:extLst>
      <p:ext uri="{BB962C8B-B14F-4D97-AF65-F5344CB8AC3E}">
        <p14:creationId xmlns:p14="http://schemas.microsoft.com/office/powerpoint/2010/main" val="3919616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798011"/>
            <a:ext cx="11725916"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西南联大的生活对杨振宁产生了哪些影响？</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西南联大是奠定杨振宁一生辉煌事业的地方，它对杨振宁的影响主要体现在以下几个方面：专业由化学转为物理，决定了他一生的研究事业；国难中艰苦、热情、严谨的学习和钻研精神；国文和传统文化的深厚积累；全国乃至世界一流的老师对他的教诲；物理学上的见识、眼界、胆略、鉴赏能力和基本态度，都是年轻时在西南联大获得的。可以说没有西南联大就没有他一生的辉煌。</a:t>
            </a:r>
            <a:endParaRPr lang="zh-CN" altLang="zh-CN" sz="1050" kern="100" dirty="0">
              <a:effectLst/>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372"/>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10263" y="404570"/>
            <a:ext cx="11961607" cy="5931239"/>
          </a:xfrm>
          <a:prstGeom prst="rect">
            <a:avLst/>
          </a:prstGeom>
          <a:noFill/>
        </p:spPr>
        <p:txBody>
          <a:bodyPr wrap="square" rtlCol="0">
            <a:spAutoFit/>
          </a:bodyPr>
          <a:lstStyle/>
          <a:p>
            <a:pPr algn="just">
              <a:lnSpc>
                <a:spcPct val="134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这篇传记中说：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杨振宁好比一棵树，在西南联大扎下了根，在芝加哥大学长出了繁茂的枝叶。</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从文化融合以及青年人的文化修养程度等角度</a:t>
            </a:r>
            <a:r>
              <a:rPr lang="zh-CN" altLang="zh-CN" sz="2600" kern="100" dirty="0" smtClean="0">
                <a:solidFill>
                  <a:srgbClr val="404040"/>
                </a:solidFill>
                <a:latin typeface="Times New Roman"/>
                <a:ea typeface="微软雅黑"/>
                <a:cs typeface="Times New Roman"/>
              </a:rPr>
              <a:t>，思考</a:t>
            </a:r>
            <a:r>
              <a:rPr lang="zh-CN" altLang="zh-CN" sz="2600" kern="100" dirty="0">
                <a:solidFill>
                  <a:srgbClr val="404040"/>
                </a:solidFill>
                <a:latin typeface="Times New Roman"/>
                <a:ea typeface="微软雅黑"/>
                <a:cs typeface="Times New Roman"/>
              </a:rPr>
              <a:t>这一句话的含意。</a:t>
            </a:r>
            <a:endParaRPr lang="zh-CN" altLang="zh-CN" sz="2600" kern="100" dirty="0">
              <a:latin typeface="宋体"/>
              <a:cs typeface="Courier New"/>
            </a:endParaRPr>
          </a:p>
          <a:p>
            <a:pPr algn="just">
              <a:lnSpc>
                <a:spcPct val="134000"/>
              </a:lnSpc>
              <a:spcAft>
                <a:spcPts val="0"/>
              </a:spcAft>
            </a:pPr>
            <a:r>
              <a:rPr lang="zh-CN" altLang="zh-CN" sz="2600" b="1" kern="100" dirty="0" smtClean="0">
                <a:solidFill>
                  <a:srgbClr val="E36C0A"/>
                </a:solidFill>
                <a:latin typeface="Times New Roman"/>
                <a:ea typeface="微软雅黑"/>
                <a:cs typeface="Times New Roman"/>
              </a:rPr>
              <a:t>答案</a:t>
            </a:r>
            <a:r>
              <a:rPr lang="zh-CN" altLang="zh-CN" sz="2600" b="1" kern="100" dirty="0">
                <a:solidFill>
                  <a:srgbClr val="E36C0A"/>
                </a:solidFill>
                <a:latin typeface="Times New Roman"/>
                <a:ea typeface="微软雅黑"/>
                <a:cs typeface="Times New Roman"/>
              </a:rPr>
              <a:t>　</a:t>
            </a:r>
            <a:r>
              <a:rPr lang="zh-CN" altLang="zh-CN" sz="2600" kern="100" dirty="0">
                <a:solidFill>
                  <a:srgbClr val="404040"/>
                </a:solidFill>
                <a:latin typeface="Times New Roman"/>
                <a:ea typeface="微软雅黑"/>
                <a:cs typeface="Times New Roman"/>
              </a:rPr>
              <a:t>杨振宁是中西科学文化融合的受益者。在西南联大的学习中，他找到了自己的兴趣所在，在诸多知名教授的悉心培养下，他了解了当时世界物理学的最新发展，在知识方面打下了坚实的基础，同时中国传统的重整合、重演绎的思维方式，使他能够把数学问题和物理问题联系起来。到了芝加哥大学，他又接受了另外一种截然不同的教育模式，在那里，他学会了实验验证的方法，学会了讨论和辩论的学习方式，有效地发展了自己的创新性思维。可以说，西南联大夯实了他的知识基础，而芝加哥大学则带给他灵活运用这些知识的更有效的途径。这二者结合起来，最终使杨振宁能够做出突出的贡献，结出丰硕的果实。</a:t>
            </a:r>
            <a:endParaRPr lang="zh-CN" altLang="zh-CN" sz="260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413" y="459275"/>
            <a:ext cx="11843175" cy="5418791"/>
          </a:xfrm>
          <a:prstGeom prst="rect">
            <a:avLst/>
          </a:prstGeom>
          <a:noFill/>
        </p:spPr>
        <p:txBody>
          <a:bodyPr wrap="square" rtlCol="0">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作为一个举世瞩目的科学家，杨振宁的成功经验有哪些值得我们借鉴的地方？</a:t>
            </a:r>
            <a:endParaRPr lang="zh-CN" altLang="zh-CN" sz="2600" kern="100" dirty="0">
              <a:latin typeface="宋体"/>
              <a:cs typeface="Courier New"/>
            </a:endParaRPr>
          </a:p>
          <a:p>
            <a:pPr algn="just">
              <a:lnSpc>
                <a:spcPct val="150000"/>
              </a:lnSpc>
              <a:spcAft>
                <a:spcPts val="0"/>
              </a:spcAft>
            </a:pPr>
            <a:r>
              <a:rPr lang="zh-CN" altLang="zh-CN" sz="2600" b="1" kern="100" dirty="0" smtClean="0">
                <a:solidFill>
                  <a:srgbClr val="E36C0A"/>
                </a:solidFill>
                <a:latin typeface="Times New Roman"/>
                <a:ea typeface="微软雅黑"/>
                <a:cs typeface="Times New Roman"/>
              </a:rPr>
              <a:t>答案</a:t>
            </a:r>
            <a:r>
              <a:rPr lang="zh-CN" altLang="zh-CN" sz="2600" b="1" kern="100" dirty="0">
                <a:solidFill>
                  <a:srgbClr val="E36C0A"/>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能够抓住机遇，追随名师。机遇是可遇而不可求的，当机遇未到来时，凡事要看开一点，不悲观，不气馁，顺应客观，自勉自励，积极进取，以更加理智的心态面对现实，面对生活，不断加强自身修养，提高自身综合素质。充分发挥自身的潜能，再接再厉，趋势而上，去努力实现自己的远大理想，这才是每个人应有的生活态度。一个人没有广博而精深的知识，要发现和捕捉机遇是不可能的；而只具备知识，没有现代思维方式，看不到机遇，机遇就会默默地从身边溜走。从客观条件讲，机遇的产生和利用需要有良好的社会环境，如自由的科研氛围，平等的择业、工作机会，良好的家庭环境和教育程度等</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1197546"/>
            <a:ext cx="11494869"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能够扬长避短。杨振宁正视了自己的长处和短处：自己的长处不在实验物理学而在理论物理学方面。因此他由实验物理学转到理论物理学方面。这就告诉我们：一个成功的人，一定懂得发扬自己的长处，来弥补自身的不足；能够发掘自身才能的最佳生长点，扬长避短，脚踏实</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地朝着人生的最高目标迈进。因此，我们必须正视自己的不足，忘记那些缺陷，不让那些弱点影响我们的成功；同时也要认识和定位好自己，把握和信任自己的特长，扬长避短，形成优势。</a:t>
            </a:r>
            <a:endParaRPr lang="zh-CN" altLang="zh-CN" sz="1050" kern="100" dirty="0">
              <a:effectLst/>
              <a:latin typeface="宋体"/>
              <a:cs typeface="Courier New"/>
            </a:endParaRPr>
          </a:p>
        </p:txBody>
      </p:sp>
    </p:spTree>
    <p:extLst>
      <p:ext uri="{BB962C8B-B14F-4D97-AF65-F5344CB8AC3E}">
        <p14:creationId xmlns:p14="http://schemas.microsoft.com/office/powerpoint/2010/main" val="752458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05353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论得和失</a:t>
            </a:r>
            <a:endParaRPr lang="zh-CN" altLang="zh-CN" sz="2800" kern="100" dirty="0">
              <a:effectLst/>
              <a:latin typeface="宋体"/>
              <a:cs typeface="Courier New"/>
            </a:endParaRPr>
          </a:p>
        </p:txBody>
      </p:sp>
      <p:sp>
        <p:nvSpPr>
          <p:cNvPr id="6" name="矩形 5"/>
          <p:cNvSpPr/>
          <p:nvPr/>
        </p:nvSpPr>
        <p:spPr>
          <a:xfrm>
            <a:off x="101579" y="1628286"/>
            <a:ext cx="11942033" cy="4616648"/>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一般来说</a:t>
            </a:r>
            <a:r>
              <a:rPr lang="zh-CN" altLang="zh-CN" sz="2800" kern="100" dirty="0">
                <a:solidFill>
                  <a:srgbClr val="404040"/>
                </a:solidFill>
                <a:latin typeface="Times New Roman"/>
                <a:ea typeface="微软雅黑"/>
                <a:cs typeface="Times New Roman"/>
              </a:rPr>
              <a:t>，人的天性是习惯于得到，而不习惯于失去的。呱呱坠地，我们首先得到了生命。自此以后，我们不断地得到：从父母得到衣食、玩具、爱和抚育，从社会得到职业的训练和文化的培养。长大成人以后，我们靠着自然的倾向和自己的努力继续得到：得到爱情、配偶和孩子，得到金钱、财产、名誉、地位，得到事业的成功和社会的承认，如此等等。肖伯纳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人生有两大悲剧，一是没有得到你心爱的东西，另一是得到了你心爱的东西。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我曾经深以为然，并且佩服他把人生的可悲境遇表述得如此轻松俏皮</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3597" y="1989634"/>
            <a:ext cx="11156806"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能够做到中西合璧。杨振宁的切身感受和体验，揭示了取得如此辉煌成就的深层原因，那就是中西文化的共同滋养，从而自然而然地引起人们对其成长之路、成功秘诀的思索和兴趣。</a:t>
            </a:r>
            <a:endParaRPr lang="zh-CN" altLang="zh-CN" sz="1050" kern="100" dirty="0">
              <a:effectLst/>
              <a:latin typeface="宋体"/>
              <a:cs typeface="Courier New"/>
            </a:endParaRPr>
          </a:p>
        </p:txBody>
      </p:sp>
    </p:spTree>
    <p:extLst>
      <p:ext uri="{BB962C8B-B14F-4D97-AF65-F5344CB8AC3E}">
        <p14:creationId xmlns:p14="http://schemas.microsoft.com/office/powerpoint/2010/main" val="1318039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8598"/>
            <a:ext cx="1172591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微软雅黑"/>
                <a:ea typeface="微软雅黑"/>
                <a:cs typeface="Times New Roman"/>
              </a:rPr>
              <a:t>考点链接</a:t>
            </a:r>
            <a:r>
              <a:rPr lang="zh-CN" altLang="zh-CN" sz="2800" kern="100" dirty="0">
                <a:solidFill>
                  <a:srgbClr val="404040"/>
                </a:solidFill>
                <a:latin typeface="Times New Roman"/>
                <a:ea typeface="微软雅黑"/>
                <a:cs typeface="Times New Roman"/>
              </a:rPr>
              <a:t>　　从不同的角度和层面发掘文本所反映的人生价值和时代精神</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传记</a:t>
            </a:r>
            <a:r>
              <a:rPr lang="zh-CN" altLang="zh-CN" sz="2800" kern="100" dirty="0">
                <a:solidFill>
                  <a:srgbClr val="404040"/>
                </a:solidFill>
                <a:latin typeface="Times New Roman"/>
                <a:ea typeface="微软雅黑"/>
                <a:cs typeface="Times New Roman"/>
              </a:rPr>
              <a:t>文本阅读中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不同的角度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可以是正面的角度、反面的角度，当事人的角度、旁观者的角度，等等。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不同的层面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指的是文本可达到的层次，如深层、浅层，实用层面、美学层面、哲学层面；可能涉及的范畴，如政治、经济、科学、文化、风俗、娱乐、艺术等。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文本所反映的人生价值和时代精神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就是要尽量从多角度揭示文本深层内容。对文本深层意蕴的探究既要结合文本所处的时代背景，又要结合文本的具体要素深入分析。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人生价值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指人基于一定的人生观对人生的意义所持的价值取向，集中体现在文本中一个人对人生的感悟和理解上。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时代精神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则集中体现在文中人物的精神风貌上。</a:t>
            </a:r>
            <a:endParaRPr lang="zh-CN" altLang="zh-CN" sz="105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2169"/>
            <a:ext cx="11494869"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从不同的角度和层面发掘文本所反映的人生价值和时代精神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的解题方法：</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善于分析文本材料</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无论</a:t>
            </a:r>
            <a:r>
              <a:rPr lang="zh-CN" altLang="zh-CN" sz="2800" kern="100" dirty="0">
                <a:solidFill>
                  <a:srgbClr val="404040"/>
                </a:solidFill>
                <a:latin typeface="Times New Roman"/>
                <a:ea typeface="微软雅黑"/>
                <a:cs typeface="Times New Roman"/>
              </a:rPr>
              <a:t>是探讨文本所反映的人生价值，还是探讨文本所反映的时代精神，都必须从文本的材料出发，我们要善于抓住最能反映文章内容的材料进行分析。</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549474"/>
            <a:ext cx="1149486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善于分析提炼概括</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阅读</a:t>
            </a:r>
            <a:r>
              <a:rPr lang="zh-CN" altLang="zh-CN" sz="2800" kern="100" dirty="0">
                <a:solidFill>
                  <a:srgbClr val="404040"/>
                </a:solidFill>
                <a:latin typeface="Times New Roman"/>
                <a:ea typeface="微软雅黑"/>
                <a:cs typeface="Times New Roman"/>
              </a:rPr>
              <a:t>传记类文本，要善于结合文本中关于人物的描写，包括人物的语言、动作、心理描写和特征性细节描写，发现人物身上体现的精神风貌和价值追求。</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善于作个性化解读</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要</a:t>
            </a:r>
            <a:r>
              <a:rPr lang="zh-CN" altLang="zh-CN" sz="2800" kern="100" dirty="0">
                <a:solidFill>
                  <a:srgbClr val="404040"/>
                </a:solidFill>
                <a:latin typeface="Times New Roman"/>
                <a:ea typeface="微软雅黑"/>
                <a:cs typeface="Times New Roman"/>
              </a:rPr>
              <a:t>善于从不同方面来分析文章内容，即假设自己具有多重身份，然后分别以各种不同的身份对文本进行审视，这样就比较容易实现从不同的角度对文本进行发掘。</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140386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6668" y="1053530"/>
            <a:ext cx="11775187"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选材讲究，结构紧凑</a:t>
            </a:r>
            <a:endParaRPr lang="zh-CN" altLang="zh-CN" sz="105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没有对传主的事迹铺开来写，只是选择了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家学渊源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奠定基业的西南联大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万里寻名师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成功之路初探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四个方面来写杨振宁，而这四个方面均是围绕杨振宁成功的原因这一主线来选材的。在叙述过程中重在陈述杨振宁受的中西文化的熏陶，而其他的材料一概不用，这就保证了写作重点的突出。如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家学渊源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一节，作者主要记录了杨振宁受到的良好家庭教育，重在表现杨振宁的品质、兴趣、志向等方面受到的中国传统文化的影响。作者除了对材料精心选择以外，还在材料的处理上下</a:t>
            </a:r>
            <a:r>
              <a:rPr lang="zh-CN" altLang="zh-CN" sz="2800" kern="100" dirty="0" smtClean="0">
                <a:solidFill>
                  <a:srgbClr val="404040"/>
                </a:solidFill>
                <a:latin typeface="Times New Roman"/>
                <a:ea typeface="微软雅黑"/>
                <a:cs typeface="Times New Roman"/>
              </a:rPr>
              <a:t>了</a:t>
            </a:r>
            <a:endParaRPr lang="zh-CN" altLang="zh-CN" sz="280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693490"/>
            <a:ext cx="11268374" cy="5182188"/>
          </a:xfrm>
          <a:prstGeom prst="rect">
            <a:avLst/>
          </a:prstGeom>
          <a:noFill/>
        </p:spPr>
        <p:txBody>
          <a:bodyPr wrap="square" rtlCol="0">
            <a:spAutoFit/>
          </a:bodyPr>
          <a:lstStyle/>
          <a:p>
            <a:pPr algn="just">
              <a:lnSpc>
                <a:spcPct val="150000"/>
              </a:lnSpc>
            </a:pPr>
            <a:r>
              <a:rPr lang="zh-CN" altLang="zh-CN" sz="2800" kern="100" dirty="0" smtClean="0">
                <a:solidFill>
                  <a:srgbClr val="404040"/>
                </a:solidFill>
                <a:latin typeface="Times New Roman"/>
                <a:ea typeface="微软雅黑"/>
                <a:cs typeface="Times New Roman"/>
              </a:rPr>
              <a:t>一番功夫</a:t>
            </a:r>
            <a:r>
              <a:rPr lang="zh-CN" altLang="zh-CN" sz="2800" kern="100" dirty="0">
                <a:solidFill>
                  <a:srgbClr val="404040"/>
                </a:solidFill>
                <a:latin typeface="Times New Roman"/>
                <a:ea typeface="微软雅黑"/>
                <a:cs typeface="Times New Roman"/>
              </a:rPr>
              <a:t>。如传记的前两节主要记录杨振宁受到中国文化的影响，第三节记录受到西方教育的影响，而第四节对杨振宁成功的原因作了深入探究，使材料安排有序紧凑，逻辑性强。而在每一节中，作者很注意内容前后关联。如第二节记录了杨振宁转系一事又与上一节他对群论感兴趣这一事件形成因果关系；第三节泰勒别开生面的口试又恰好与第二节中杨振宁在物理系扎实的基础与恩师的帮助有关；而第四节探究成功原因的内容与前三节有密切关系，使得传记结构严密，内容衔接紧凑，足见作者的匠心所在。</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831111"/>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叙述与评论密切结合</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在叙述杨振宁事迹的过程中，常常插入一些评论。如对杨振宁决定放弃写实验论文而转向理论论文时，作者评论道：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这个抉择又何尝不是理论物理学的大幸？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点出了这一抉择对于杨振宁，对于理论物理学的重大意义。紧接着作者又在杨振宁的天赋被泰勒发现时进行评论，点明了名师在杨振宁科学道路上的重要作用。在文中，作者的评论还有很多，这些评论与叙述构成一个完整而不可分割的部分，对事件的意义及时进行总结，述评紧密结合，使传记主旨突出。如在总结西南联大生活时，说</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西</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66162"/>
            <a:ext cx="11494869" cy="3970318"/>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404040"/>
                </a:solidFill>
                <a:latin typeface="Times New Roman"/>
                <a:ea typeface="微软雅黑"/>
                <a:cs typeface="Times New Roman"/>
              </a:rPr>
              <a:t>南联</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大</a:t>
            </a:r>
            <a:r>
              <a:rPr lang="zh-CN" altLang="zh-CN" sz="2800" kern="100" dirty="0">
                <a:solidFill>
                  <a:srgbClr val="404040"/>
                </a:solidFill>
                <a:latin typeface="Times New Roman"/>
                <a:ea typeface="微软雅黑"/>
                <a:cs typeface="Times New Roman"/>
              </a:rPr>
              <a:t>的生活，不但为杨振宁提供了学习和成长的机会，而且他还形成了自己的物理学结构感和好恶感。他开始思考物理学理论的总体结构以及同这种结构相联系的美，也开始接触和考虑对称性在物理学中的基本作用这样根本性的问题。他试着用全局的观点来审视各种物理学理论，开始孕育把已有的理论从一个局部的领域推广出去的念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。这是议论，议论中带着叙述。</a:t>
            </a:r>
            <a:endParaRPr lang="zh-CN" altLang="zh-CN" sz="1050" kern="100" dirty="0">
              <a:effectLst/>
              <a:latin typeface="宋体"/>
              <a:cs typeface="Courier New"/>
            </a:endParaRPr>
          </a:p>
        </p:txBody>
      </p:sp>
    </p:spTree>
    <p:extLst>
      <p:ext uri="{BB962C8B-B14F-4D97-AF65-F5344CB8AC3E}">
        <p14:creationId xmlns:p14="http://schemas.microsoft.com/office/powerpoint/2010/main" val="4259347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550" y="54947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语言简洁朴实，不乏文采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在行文中简洁明了，不拖泥带水，如在介绍杨振宁的出生、籍贯、家中排行，只一句话；对二三十年代的中国的介绍也只一句话，就写出了当时的中国的状况。人物传记的文体特点决定了本文大部分都是简洁明了的叙述性语言。在如此短小的篇幅内包含了丰富的内容，语言非常具有概括力。其次，在叙述杨振宁的生平时，多采用平实的语言。就像老朋友讲述自己的经历一样，作者向读者娓娓道来，在不知不觉中就讲完了传主的故事。第三，文章的字里行间透着作者的激情，在洗练的语言中不乏文采</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913133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1122702"/>
            <a:ext cx="11609818" cy="3243196"/>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而</a:t>
            </a:r>
            <a:r>
              <a:rPr lang="zh-CN" altLang="zh-CN" sz="2800" kern="100" dirty="0">
                <a:solidFill>
                  <a:srgbClr val="404040"/>
                </a:solidFill>
                <a:latin typeface="Times New Roman"/>
                <a:ea typeface="微软雅黑"/>
                <a:cs typeface="Times New Roman"/>
              </a:rPr>
              <a:t>这种文采随处可见。如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杨武之先生是一个学养深厚，为人光明磊落，有深厚民族感情的人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一句，用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学养深厚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光明磊落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深厚民族感情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三个短语，就给我们勾勒出一位饱学之士</a:t>
            </a:r>
            <a:r>
              <a:rPr lang="zh-CN" altLang="zh-CN" sz="2800" kern="100" dirty="0" smtClean="0">
                <a:solidFill>
                  <a:srgbClr val="404040"/>
                </a:solidFill>
                <a:latin typeface="Times New Roman"/>
                <a:ea typeface="微软雅黑"/>
                <a:cs typeface="Times New Roman"/>
              </a:rPr>
              <a:t>，一</a:t>
            </a:r>
            <a:r>
              <a:rPr lang="zh-CN" altLang="zh-CN" sz="2800" kern="100" dirty="0">
                <a:solidFill>
                  <a:srgbClr val="404040"/>
                </a:solidFill>
                <a:latin typeface="Times New Roman"/>
                <a:ea typeface="微软雅黑"/>
                <a:cs typeface="Times New Roman"/>
              </a:rPr>
              <a:t>个胸襟坦荡、正直无私、又富有民族感情的爱国之士。整句、散句的交叉应用，无不显示出作者的文采。</a:t>
            </a:r>
            <a:endParaRPr lang="zh-CN" altLang="zh-CN" sz="1050" kern="100" dirty="0">
              <a:effectLst/>
              <a:latin typeface="宋体"/>
              <a:cs typeface="Courier New"/>
            </a:endParaRPr>
          </a:p>
        </p:txBody>
      </p:sp>
    </p:spTree>
    <p:extLst>
      <p:ext uri="{BB962C8B-B14F-4D97-AF65-F5344CB8AC3E}">
        <p14:creationId xmlns:p14="http://schemas.microsoft.com/office/powerpoint/2010/main" val="3461313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579" y="621482"/>
            <a:ext cx="11942033" cy="5262979"/>
          </a:xfrm>
          <a:prstGeom prst="rect">
            <a:avLst/>
          </a:prstGeom>
        </p:spPr>
        <p:txBody>
          <a:bodyPr wrap="square">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但</a:t>
            </a:r>
            <a:r>
              <a:rPr lang="zh-CN" altLang="zh-CN" sz="2800" kern="100" dirty="0">
                <a:solidFill>
                  <a:srgbClr val="404040"/>
                </a:solidFill>
                <a:latin typeface="Times New Roman"/>
                <a:ea typeface="微软雅黑"/>
                <a:cs typeface="Times New Roman"/>
              </a:rPr>
              <a:t>仔细玩味，发现这话的立足点仍是占有，所以才会有占有欲未得满足的痛苦和已得满足的无聊这双重悲剧。如果把立足点移到创造上，以审美的眼光看人生，我们岂不可以反其意而说：人生有两大快乐，一是没有得到你心爱的东西，于是你可以去寻求和创造；另一是得到了你心爱的东西，于是你可以去品味和体验？有一个人因为爱泉水的歌声，就把泉水灌进瓦罐，藏在柜子里。我们常常和这个人一样傻。我们把女人关在屋子里，便以为占有了她的美。我们把事物据为己有，便以为占有了它的意义。可是，意义是不可占有的，一旦你试图占有，它就不在了。</a:t>
            </a:r>
            <a:endParaRPr lang="zh-CN" altLang="zh-CN" sz="105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541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899714"/>
            <a:ext cx="11725916" cy="738664"/>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请</a:t>
            </a:r>
            <a:r>
              <a:rPr lang="zh-CN" altLang="zh-CN" sz="2800" kern="100" dirty="0">
                <a:solidFill>
                  <a:srgbClr val="404040"/>
                </a:solidFill>
                <a:latin typeface="Times New Roman"/>
                <a:ea typeface="微软雅黑"/>
                <a:cs typeface="Times New Roman"/>
              </a:rPr>
              <a:t>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恬淡的浪漫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为题，写一段有文采的文字，</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字左右。</a:t>
            </a:r>
            <a:endParaRPr lang="zh-CN" altLang="zh-CN" sz="1050" kern="100" dirty="0">
              <a:effectLst/>
              <a:latin typeface="宋体"/>
              <a:cs typeface="Courier New"/>
            </a:endParaRPr>
          </a:p>
        </p:txBody>
      </p:sp>
      <p:sp>
        <p:nvSpPr>
          <p:cNvPr id="5" name="TextBox 4"/>
          <p:cNvSpPr txBox="1"/>
          <p:nvPr/>
        </p:nvSpPr>
        <p:spPr>
          <a:xfrm>
            <a:off x="272718" y="1700508"/>
            <a:ext cx="11725916" cy="388952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示例</a:t>
            </a:r>
            <a:r>
              <a:rPr lang="zh-CN" altLang="zh-CN" sz="2800" kern="100" dirty="0" smtClean="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闲云潭影日悠悠，物换星移几度秋。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曾经的几度东风，几度飞花；曾经的樱桃又红，芭蕉再绿。年复一年，人们执着于自己的天涯梦；可有时梦与现实并非咫尺，过度的认真与执着熬白了双鬓，憔悴了容颜，更添了几缕惆怅与惘然。而我会选择放弃，寻一处更适合自己的所在，恬然度日。何必苦苦纠缠，如陶公所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寓形宇内复几时，曷不委心任去留？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如陶公般潇洒归去，不也是一种别样的浪漫</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558" y="911902"/>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时常</a:t>
            </a:r>
            <a:r>
              <a:rPr lang="zh-CN" altLang="zh-CN" sz="2800" kern="100" dirty="0">
                <a:solidFill>
                  <a:srgbClr val="404040"/>
                </a:solidFill>
                <a:latin typeface="Times New Roman"/>
                <a:ea typeface="微软雅黑"/>
                <a:cs typeface="Times New Roman"/>
              </a:rPr>
              <a:t>念着归有光的《项脊轩志》，总觉那小屋充溢兰花的芬芳。那木门，那方桌，无不浸透着、散发着恬淡的气息。相信他亦曾感受那看不见的细雨湿衣，抚摸那听无声的闲花落地，伴着母亲深情的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儿寒乎？欲食乎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的问候，在项脊轩中度过恬淡又快乐的每一日。</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闲看庭前花开花落，漫随天外云卷云舒。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细雨恬淡，所以湿衣也不事张扬；闲花恬淡，所以落地也悄无声息。然而我相信它们是快乐的，因为恬淡是一种情趣，一种境界，一种上苍赐予的浪漫。所以，当这个世界变得越来越物质时，请别丢弃我们心底的恬淡，那是我们的归属与本真。</a:t>
            </a:r>
            <a:endParaRPr lang="zh-CN" altLang="zh-CN" sz="105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924093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981522"/>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2050023"/>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底</a:t>
            </a:r>
            <a:r>
              <a:rPr lang="zh-CN" altLang="zh-CN" sz="2800" kern="100" dirty="0">
                <a:solidFill>
                  <a:srgbClr val="00B0F0"/>
                </a:solidFill>
                <a:latin typeface="Times New Roman"/>
                <a:ea typeface="微软雅黑"/>
                <a:cs typeface="Times New Roman"/>
              </a:rPr>
              <a:t>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yùn</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胆</a:t>
            </a:r>
            <a:r>
              <a:rPr lang="zh-CN" altLang="zh-CN" sz="2800" kern="100" dirty="0" smtClean="0">
                <a:solidFill>
                  <a:srgbClr val="00B0F0"/>
                </a:solidFill>
                <a:latin typeface="Times New Roman"/>
                <a:ea typeface="微软雅黑"/>
                <a:cs typeface="Times New Roman"/>
              </a:rPr>
              <a:t>略</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lüè</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负</a:t>
            </a:r>
            <a:r>
              <a:rPr lang="zh-CN" altLang="zh-CN" sz="2800" kern="100" dirty="0" smtClean="0">
                <a:solidFill>
                  <a:srgbClr val="00B0F0"/>
                </a:solidFill>
                <a:latin typeface="Times New Roman"/>
                <a:ea typeface="微软雅黑"/>
                <a:cs typeface="Times New Roman"/>
              </a:rPr>
              <a:t>笈</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jí</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光明</a:t>
            </a:r>
            <a:r>
              <a:rPr lang="zh-CN" altLang="zh-CN" sz="2800" kern="100" dirty="0" smtClean="0">
                <a:solidFill>
                  <a:srgbClr val="00B0F0"/>
                </a:solidFill>
                <a:latin typeface="Times New Roman"/>
                <a:ea typeface="微软雅黑"/>
                <a:cs typeface="Times New Roman"/>
              </a:rPr>
              <a:t>磊</a:t>
            </a:r>
            <a:r>
              <a:rPr lang="zh-CN" altLang="zh-CN" sz="2800" kern="100" dirty="0" smtClean="0">
                <a:solidFill>
                  <a:srgbClr val="404040"/>
                </a:solidFill>
                <a:latin typeface="Times New Roman"/>
                <a:ea typeface="微软雅黑"/>
                <a:cs typeface="Times New Roman"/>
              </a:rPr>
              <a:t>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lěi</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纨</a:t>
            </a:r>
            <a:r>
              <a:rPr lang="zh-CN" altLang="zh-CN" sz="2800" kern="100" dirty="0">
                <a:solidFill>
                  <a:srgbClr val="404040"/>
                </a:solidFill>
                <a:latin typeface="Times New Roman"/>
                <a:ea typeface="微软雅黑"/>
                <a:cs typeface="Times New Roman"/>
              </a:rPr>
              <a:t>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wán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造</a:t>
            </a:r>
            <a:r>
              <a:rPr lang="zh-CN" altLang="zh-CN" sz="2800" kern="100" dirty="0" smtClean="0">
                <a:solidFill>
                  <a:srgbClr val="00B0F0"/>
                </a:solidFill>
                <a:latin typeface="Times New Roman"/>
                <a:ea typeface="微软雅黑"/>
                <a:cs typeface="Times New Roman"/>
              </a:rPr>
              <a:t>诣</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散</a:t>
            </a:r>
            <a:r>
              <a:rPr lang="zh-CN" altLang="zh-CN" sz="2800" kern="100" dirty="0" smtClean="0">
                <a:solidFill>
                  <a:srgbClr val="404040"/>
                </a:solidFill>
                <a:latin typeface="Times New Roman"/>
                <a:ea typeface="微软雅黑"/>
                <a:cs typeface="Times New Roman"/>
              </a:rPr>
              <a:t>射</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sǎn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艰难竭</a:t>
            </a:r>
            <a:r>
              <a:rPr lang="zh-CN" altLang="zh-CN" sz="2800" kern="100" dirty="0" smtClean="0">
                <a:solidFill>
                  <a:srgbClr val="00B0F0"/>
                </a:solidFill>
                <a:latin typeface="Times New Roman"/>
                <a:ea typeface="微软雅黑"/>
                <a:cs typeface="Times New Roman"/>
              </a:rPr>
              <a:t>蹶</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juě</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契</a:t>
            </a:r>
            <a:r>
              <a:rPr lang="zh-CN" altLang="zh-CN" sz="2800" kern="100" dirty="0">
                <a:solidFill>
                  <a:srgbClr val="404040"/>
                </a:solidFill>
                <a:latin typeface="Times New Roman"/>
                <a:ea typeface="微软雅黑"/>
                <a:cs typeface="Times New Roman"/>
              </a:rPr>
              <a:t>机</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qì</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不</a:t>
            </a:r>
            <a:r>
              <a:rPr lang="zh-CN" altLang="zh-CN" sz="2800" kern="100" dirty="0" smtClean="0">
                <a:solidFill>
                  <a:srgbClr val="00B0F0"/>
                </a:solidFill>
                <a:latin typeface="Times New Roman"/>
                <a:ea typeface="微软雅黑"/>
                <a:cs typeface="Times New Roman"/>
              </a:rPr>
              <a:t>啻</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chì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精</a:t>
            </a:r>
            <a:r>
              <a:rPr lang="zh-CN" altLang="zh-CN" sz="2800" kern="100" dirty="0" smtClean="0">
                <a:solidFill>
                  <a:srgbClr val="00B0F0"/>
                </a:solidFill>
                <a:latin typeface="Times New Roman"/>
                <a:ea typeface="微软雅黑"/>
                <a:cs typeface="Times New Roman"/>
              </a:rPr>
              <a:t>髓</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suǐ</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一</a:t>
            </a:r>
            <a:r>
              <a:rPr lang="zh-CN" altLang="zh-CN" sz="2800" kern="100" dirty="0">
                <a:solidFill>
                  <a:srgbClr val="404040"/>
                </a:solidFill>
                <a:latin typeface="Times New Roman"/>
                <a:ea typeface="微软雅黑"/>
                <a:cs typeface="Times New Roman"/>
              </a:rPr>
              <a:t>语中</a:t>
            </a:r>
            <a:r>
              <a:rPr lang="zh-CN" altLang="zh-CN" sz="2800" kern="100" dirty="0">
                <a:solidFill>
                  <a:srgbClr val="00B0F0"/>
                </a:solidFill>
                <a:latin typeface="Times New Roman"/>
                <a:ea typeface="微软雅黑"/>
                <a:cs typeface="Times New Roman"/>
              </a:rPr>
              <a:t>的</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dí</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00B0F0"/>
                </a:solidFill>
                <a:latin typeface="Times New Roman"/>
                <a:ea typeface="微软雅黑"/>
                <a:cs typeface="Times New Roman"/>
              </a:rPr>
              <a:t>隽</a:t>
            </a:r>
            <a:r>
              <a:rPr lang="zh-CN" altLang="zh-CN" sz="2800" kern="100" dirty="0">
                <a:solidFill>
                  <a:srgbClr val="404040"/>
                </a:solidFill>
                <a:latin typeface="Times New Roman"/>
                <a:ea typeface="微软雅黑"/>
                <a:cs typeface="Times New Roman"/>
              </a:rPr>
              <a:t>永</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juàn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跻</a:t>
            </a:r>
            <a:r>
              <a:rPr lang="zh-CN" altLang="zh-CN" sz="2800" kern="100" dirty="0" smtClean="0">
                <a:solidFill>
                  <a:srgbClr val="404040"/>
                </a:solidFill>
                <a:latin typeface="Times New Roman"/>
                <a:ea typeface="微软雅黑"/>
                <a:cs typeface="Times New Roman"/>
              </a:rPr>
              <a:t>身</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jī</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迸</a:t>
            </a:r>
            <a:r>
              <a:rPr lang="zh-CN" altLang="zh-CN" sz="2800" kern="100" dirty="0" smtClean="0">
                <a:solidFill>
                  <a:srgbClr val="404040"/>
                </a:solidFill>
                <a:latin typeface="Times New Roman"/>
                <a:ea typeface="微软雅黑"/>
                <a:cs typeface="Times New Roman"/>
              </a:rPr>
              <a:t>射</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bèn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真知</a:t>
            </a:r>
            <a:r>
              <a:rPr lang="zh-CN" altLang="zh-CN" sz="2800" kern="100" dirty="0" smtClean="0">
                <a:solidFill>
                  <a:srgbClr val="00B0F0"/>
                </a:solidFill>
                <a:latin typeface="Times New Roman"/>
                <a:ea typeface="微软雅黑"/>
                <a:cs typeface="Times New Roman"/>
              </a:rPr>
              <a:t>灼</a:t>
            </a:r>
            <a:r>
              <a:rPr lang="zh-CN" altLang="zh-CN" sz="2800" kern="100" dirty="0" smtClean="0">
                <a:solidFill>
                  <a:srgbClr val="404040"/>
                </a:solidFill>
                <a:latin typeface="Times New Roman"/>
                <a:ea typeface="微软雅黑"/>
                <a:cs typeface="Times New Roman"/>
              </a:rPr>
              <a:t>见</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zhuó</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6274"/>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jué</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dì</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bèn</a:t>
            </a:r>
            <a:r>
              <a:rPr lang="zh-CN" altLang="zh-CN" sz="2800" kern="100" dirty="0">
                <a:solidFill>
                  <a:srgbClr val="404040"/>
                </a:solidFill>
                <a:latin typeface="宋体"/>
                <a:ea typeface="微软雅黑"/>
                <a:cs typeface="宋体"/>
              </a:rPr>
              <a:t>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86798"/>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合璧　　涵养　　颁奖　　名列前矛</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繁琐　　秘诀　　夯实　　举一反三</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麾下　　辩论　　栋粱　　因材施教</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窘相　　安祥　　贪婪　　按步就班</a:t>
            </a:r>
            <a:endParaRPr lang="zh-CN" altLang="zh-CN" sz="1050" kern="100" dirty="0">
              <a:effectLst/>
              <a:latin typeface="宋体"/>
              <a:cs typeface="Courier New"/>
            </a:endParaRPr>
          </a:p>
        </p:txBody>
      </p:sp>
      <p:sp>
        <p:nvSpPr>
          <p:cNvPr id="49" name="TextBox 48">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3" action="ppaction://hlinksldjump"/>
          </p:cNvPr>
          <p:cNvSpPr txBox="1"/>
          <p:nvPr/>
        </p:nvSpPr>
        <p:spPr>
          <a:xfrm>
            <a:off x="76142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51" name="TextBox 50">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20290"/>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茅</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项粱</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梁</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详，步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47135"/>
            <a:ext cx="11609818" cy="5262979"/>
          </a:xfrm>
          <a:prstGeom prst="rect">
            <a:avLst/>
          </a:prstGeom>
          <a:noFill/>
        </p:spPr>
        <p:txBody>
          <a:bodyPr wrap="square" rtlCol="0">
            <a:spAutoFit/>
          </a:bodyPr>
          <a:lstStyle/>
          <a:p>
            <a:pPr algn="just">
              <a:lnSpc>
                <a:spcPct val="135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下列各句中，加颜色的熟语使用错误的一项是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在艾里逊实验室的两年里，他的动手能力</a:t>
            </a:r>
            <a:r>
              <a:rPr lang="zh-CN" altLang="zh-CN" sz="2800" kern="100" dirty="0">
                <a:solidFill>
                  <a:srgbClr val="00B0F0"/>
                </a:solidFill>
                <a:latin typeface="Times New Roman"/>
                <a:ea typeface="微软雅黑"/>
                <a:cs typeface="Times New Roman"/>
              </a:rPr>
              <a:t>捉襟见肘</a:t>
            </a:r>
            <a:r>
              <a:rPr lang="zh-CN" altLang="zh-CN" sz="2800" kern="100" dirty="0">
                <a:solidFill>
                  <a:srgbClr val="404040"/>
                </a:solidFill>
                <a:latin typeface="Times New Roman"/>
                <a:ea typeface="微软雅黑"/>
                <a:cs typeface="Times New Roman"/>
              </a:rPr>
              <a:t>，暴露了他这方面的不足，被同事们传为笑谈。</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那木匠便故意装成</a:t>
            </a:r>
            <a:r>
              <a:rPr lang="zh-CN" altLang="zh-CN" sz="2800" kern="100" dirty="0">
                <a:solidFill>
                  <a:srgbClr val="00B0F0"/>
                </a:solidFill>
                <a:latin typeface="Times New Roman"/>
                <a:ea typeface="微软雅黑"/>
                <a:cs typeface="Times New Roman"/>
              </a:rPr>
              <a:t>莫衷一是</a:t>
            </a:r>
            <a:r>
              <a:rPr lang="zh-CN" altLang="zh-CN" sz="2800" kern="100" dirty="0">
                <a:solidFill>
                  <a:srgbClr val="404040"/>
                </a:solidFill>
                <a:latin typeface="Times New Roman"/>
                <a:ea typeface="微软雅黑"/>
                <a:cs typeface="Times New Roman"/>
              </a:rPr>
              <a:t>的神气，仍然坐在高凳上玩他的车盘，正眼也不看我地说：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不成，不成，要打得赌点输赢！</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至于一代宗师费米，杨振宁通过</a:t>
            </a:r>
            <a:r>
              <a:rPr lang="zh-CN" altLang="zh-CN" sz="2800" kern="100" dirty="0">
                <a:solidFill>
                  <a:srgbClr val="00B0F0"/>
                </a:solidFill>
                <a:latin typeface="Times New Roman"/>
                <a:ea typeface="微软雅黑"/>
                <a:cs typeface="Times New Roman"/>
              </a:rPr>
              <a:t>耳濡目染</a:t>
            </a:r>
            <a:r>
              <a:rPr lang="zh-CN" altLang="zh-CN" sz="2800" kern="100" dirty="0">
                <a:solidFill>
                  <a:srgbClr val="404040"/>
                </a:solidFill>
                <a:latin typeface="Times New Roman"/>
                <a:ea typeface="微软雅黑"/>
                <a:cs typeface="Times New Roman"/>
              </a:rPr>
              <a:t>，也深受其影响。</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有干鱼同酸菜，用钵头装满放在门前柜台上，引诱主顾上门，意思好像是说：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吃我，随便吃我，好吃！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每次我总仔细看看，真所谓</a:t>
            </a:r>
            <a:r>
              <a:rPr lang="en-US" altLang="zh-CN" sz="2800" kern="100" dirty="0">
                <a:solidFill>
                  <a:srgbClr val="404040"/>
                </a:solidFill>
                <a:latin typeface="宋体"/>
                <a:ea typeface="微软雅黑"/>
                <a:cs typeface="Times New Roman"/>
              </a:rPr>
              <a:t>“</a:t>
            </a:r>
            <a:r>
              <a:rPr lang="zh-CN" altLang="zh-CN" sz="2800" kern="100" dirty="0">
                <a:solidFill>
                  <a:srgbClr val="00B0F0"/>
                </a:solidFill>
                <a:latin typeface="Times New Roman"/>
                <a:ea typeface="微软雅黑"/>
                <a:cs typeface="Times New Roman"/>
              </a:rPr>
              <a:t>过屠门而大嚼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，也过了瘾。</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项捉襟见肘：拉一下衣襟就露出胳膊肘儿，形容衣服破烂。也比喻顾此失彼，应付不过来</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项莫衷一是：不能得出一致的结论。不合语境，应换成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无动于衷</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项耳濡目染：形容见得多听得多了之后，无形之中受到影响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项过屠门而大嚼：比喻心中羡慕而不能如愿以偿，只好用不实际的办法安慰自己。屠门，肉铺</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41" name="TextBox 40">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4" action="ppaction://hlinksldjump"/>
          </p:cNvPr>
          <p:cNvSpPr txBox="1"/>
          <p:nvPr/>
        </p:nvSpPr>
        <p:spPr>
          <a:xfrm>
            <a:off x="7990661"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44" name="TextBox 43">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53530"/>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把下列句子组成语意连贯的一段文字，排序最恰当的一项是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如果不是把学问当作自己的热爱与追求，而只是当作追逐个人名利的敲门砖，治学怎么可能做到锲而不舍、精益求精呢？</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治学成功与否很大程度上取决于为人之道。</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不良的学风固然与整个社会大环境有关，但也与学者个人的思想品德与道德修养有关。</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这就要求学者善于与别人合作，而是否善于与人合作又是和学者本人的眼光、胸襟乃至人生观、价值观紧紧连在一起的。</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0543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现在，我们痛感缺乏创新性研究成果，这与当前浮躁和急功近利的学风有很大关系。</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⑥</a:t>
            </a:r>
            <a:r>
              <a:rPr lang="zh-CN" altLang="zh-CN" sz="2800" kern="100" dirty="0">
                <a:solidFill>
                  <a:srgbClr val="404040"/>
                </a:solidFill>
                <a:latin typeface="Times New Roman"/>
                <a:ea typeface="微软雅黑"/>
                <a:cs typeface="Times New Roman"/>
              </a:rPr>
              <a:t>另外，现代科学与技术的发展，越来越要求不同学者、不同学科间的大协作研究，例如整个人类基因组计划，就是由多个国家数以千计的学者共同努力完成的。</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②①③④⑤⑥</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B</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⑤③①②④⑥</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②⑤③①⑥④</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D</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⑤②①③⑥④</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92945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2558" y="-26590"/>
            <a:ext cx="11565207"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道理</a:t>
            </a:r>
            <a:r>
              <a:rPr lang="zh-CN" altLang="zh-CN" sz="2800" kern="100" dirty="0">
                <a:solidFill>
                  <a:srgbClr val="404040"/>
                </a:solidFill>
                <a:latin typeface="Times New Roman"/>
                <a:ea typeface="微软雅黑"/>
                <a:cs typeface="Times New Roman"/>
              </a:rPr>
              <a:t>本来很简单：失去当然也是人生的正常现象。整个人生是一个不断地得而复失的过程，就其最终结果看，失去反比得到更为本质。我们迟早要失去人生最宝贵的赠礼</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生命，随之也就失去了在人生过程中得到的一切。有些失去看似偶然，例如天灾人祸造成的意外损失，但也是无所不包的人生的题中应有之义。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人有旦夕祸福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然生而为人，就得有承受旦夕祸福的精神准备和勇气。至于在社会上的挫折和失利，更是人生在世的寻常遭际了。由此可见，不习惯于失去，至少表明对人生尚欠觉悟。一个只求得到不肯失去的人，表面上似乎富于进取心，实际上是很脆弱的，很容易在遭到重大失去之后一蹶不振。</a:t>
            </a:r>
            <a:endParaRPr lang="zh-CN" altLang="zh-CN" sz="1050" kern="100" dirty="0">
              <a:effectLst/>
              <a:latin typeface="宋体"/>
              <a:cs typeface="Courier New"/>
            </a:endParaRPr>
          </a:p>
        </p:txBody>
      </p:sp>
      <p:sp>
        <p:nvSpPr>
          <p:cNvPr id="4" name="TextBox 3"/>
          <p:cNvSpPr txBox="1"/>
          <p:nvPr/>
        </p:nvSpPr>
        <p:spPr>
          <a:xfrm>
            <a:off x="333138" y="5663778"/>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2492455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2334573"/>
            <a:ext cx="11494869"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是整个句群的观点句。在展开论证中，</a:t>
            </a:r>
            <a:r>
              <a:rPr lang="en-US" altLang="zh-CN" sz="2800" kern="100" dirty="0">
                <a:solidFill>
                  <a:srgbClr val="404040"/>
                </a:solidFill>
                <a:latin typeface="宋体"/>
                <a:ea typeface="微软雅黑"/>
                <a:cs typeface="Times New Roman"/>
              </a:rPr>
              <a:t>⑤③①</a:t>
            </a:r>
            <a:r>
              <a:rPr lang="zh-CN" altLang="zh-CN" sz="2800" kern="100" dirty="0">
                <a:solidFill>
                  <a:srgbClr val="404040"/>
                </a:solidFill>
                <a:latin typeface="Times New Roman"/>
                <a:ea typeface="微软雅黑"/>
                <a:cs typeface="Times New Roman"/>
              </a:rPr>
              <a:t>是从个人治学角度，</a:t>
            </a:r>
            <a:r>
              <a:rPr lang="en-US" altLang="zh-CN" sz="2800" kern="100" dirty="0">
                <a:solidFill>
                  <a:srgbClr val="404040"/>
                </a:solidFill>
                <a:latin typeface="宋体"/>
                <a:ea typeface="微软雅黑"/>
                <a:cs typeface="Times New Roman"/>
              </a:rPr>
              <a:t>⑥④</a:t>
            </a:r>
            <a:r>
              <a:rPr lang="zh-CN" altLang="zh-CN" sz="2800" kern="100" dirty="0">
                <a:solidFill>
                  <a:srgbClr val="404040"/>
                </a:solidFill>
                <a:latin typeface="Times New Roman"/>
                <a:ea typeface="微软雅黑"/>
                <a:cs typeface="Times New Roman"/>
              </a:rPr>
              <a:t>则从与他人合作角度</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概括下面一段文字中反映的主要现象及其原因。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不超过</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过去的</a:t>
            </a:r>
            <a:r>
              <a:rPr lang="en-US" altLang="zh-CN" sz="2800" kern="100" dirty="0">
                <a:solidFill>
                  <a:srgbClr val="404040"/>
                </a:solidFill>
                <a:latin typeface="Times New Roman"/>
                <a:ea typeface="微软雅黑"/>
                <a:cs typeface="Courier New"/>
              </a:rPr>
              <a:t>25</a:t>
            </a:r>
            <a:r>
              <a:rPr lang="zh-CN" altLang="zh-CN" sz="2800" kern="100" dirty="0">
                <a:solidFill>
                  <a:srgbClr val="404040"/>
                </a:solidFill>
                <a:latin typeface="Times New Roman"/>
                <a:ea typeface="微软雅黑"/>
                <a:cs typeface="Times New Roman"/>
              </a:rPr>
              <a:t>年里，美国耶鲁大学的历史一直是头号热门专业。史景迁的中国史课年年几百人上，已经成了传奇。英语专业在</a:t>
            </a:r>
            <a:r>
              <a:rPr lang="en-US" altLang="zh-CN" sz="2800" kern="100" dirty="0">
                <a:solidFill>
                  <a:srgbClr val="404040"/>
                </a:solidFill>
                <a:latin typeface="Times New Roman"/>
                <a:ea typeface="微软雅黑"/>
                <a:cs typeface="Courier New"/>
              </a:rPr>
              <a:t>90</a:t>
            </a:r>
            <a:r>
              <a:rPr lang="zh-CN" altLang="zh-CN" sz="2800" kern="100" dirty="0">
                <a:solidFill>
                  <a:srgbClr val="404040"/>
                </a:solidFill>
                <a:latin typeface="Times New Roman"/>
                <a:ea typeface="微软雅黑"/>
                <a:cs typeface="Times New Roman"/>
              </a:rPr>
              <a:t>年代前半期就是第二热门的专业，后来才被经济学超出。耶鲁的经济学，是高度理论化的人文学科，不是实用学科。在哈佛大学，前四大热门专业，第一是社会科学，第二是生物，第三是英语，第四是心理学。普林斯顿传统的五大专业是政治学、经济学、历史、英语和国际关系，</a:t>
            </a:r>
            <a:r>
              <a:rPr lang="en-US" altLang="zh-CN" sz="2800" kern="100" dirty="0">
                <a:solidFill>
                  <a:srgbClr val="404040"/>
                </a:solidFill>
                <a:latin typeface="Times New Roman"/>
                <a:ea typeface="微软雅黑"/>
                <a:cs typeface="Courier New"/>
              </a:rPr>
              <a:t>46%</a:t>
            </a:r>
            <a:r>
              <a:rPr lang="zh-CN" altLang="zh-CN" sz="2800" kern="100" dirty="0">
                <a:solidFill>
                  <a:srgbClr val="404040"/>
                </a:solidFill>
                <a:latin typeface="Times New Roman"/>
                <a:ea typeface="微软雅黑"/>
                <a:cs typeface="Times New Roman"/>
              </a:rPr>
              <a:t>的学生集中在这五大专业。这些美国的精英大学培养的是未来的领袖，要把握大方向，其训练</a:t>
            </a:r>
            <a:r>
              <a:rPr lang="zh-CN" altLang="zh-CN" sz="2800" kern="100" dirty="0" smtClean="0">
                <a:solidFill>
                  <a:srgbClr val="404040"/>
                </a:solidFill>
                <a:latin typeface="Times New Roman"/>
                <a:ea typeface="微软雅黑"/>
                <a:cs typeface="Times New Roman"/>
              </a:rPr>
              <a:t>当</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26758"/>
            <a:ext cx="11609818" cy="3323987"/>
          </a:xfrm>
          <a:prstGeom prst="rect">
            <a:avLst/>
          </a:prstGeom>
          <a:noFill/>
        </p:spPr>
        <p:txBody>
          <a:bodyPr wrap="square" rtlCol="0">
            <a:spAutoFit/>
          </a:bodyPr>
          <a:lstStyle/>
          <a:p>
            <a:pPr lvl="0" algn="just">
              <a:lnSpc>
                <a:spcPct val="150000"/>
              </a:lnSpc>
            </a:pPr>
            <a:r>
              <a:rPr lang="zh-CN" altLang="en-US" sz="2800" kern="100" dirty="0" smtClean="0">
                <a:solidFill>
                  <a:srgbClr val="404040"/>
                </a:solidFill>
                <a:latin typeface="Times New Roman"/>
                <a:ea typeface="微软雅黑"/>
                <a:cs typeface="Times New Roman"/>
              </a:rPr>
              <a:t>然必</a:t>
            </a:r>
            <a:r>
              <a:rPr lang="zh-CN" altLang="zh-CN" sz="2800" kern="100" dirty="0" smtClean="0">
                <a:solidFill>
                  <a:srgbClr val="404040"/>
                </a:solidFill>
                <a:latin typeface="Times New Roman"/>
                <a:ea typeface="微软雅黑"/>
                <a:cs typeface="Times New Roman"/>
              </a:rPr>
              <a:t>须</a:t>
            </a:r>
            <a:r>
              <a:rPr lang="zh-CN" altLang="zh-CN" sz="2800" kern="100" dirty="0">
                <a:solidFill>
                  <a:srgbClr val="404040"/>
                </a:solidFill>
                <a:latin typeface="Times New Roman"/>
                <a:ea typeface="微软雅黑"/>
                <a:cs typeface="Times New Roman"/>
              </a:rPr>
              <a:t>宏观，不能一天到晚坐在那里学数钱算账。这些精英学校，大部分学生出身于中高产阶层，父母受教育程度很高，对大学有充分的理解：大学主要是一种精神经历，上大学的最基本目标，是培养兴趣、发现自己、认识世界、反省人类最基本的价值；度过了这样的</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年人生，再想实际问题也不迟。</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192298"/>
            <a:ext cx="11494869"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本题考查压缩语段的能力。解答时要涉及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美国精英大学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人文学科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热门专业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发展方向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父母理解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五个要点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发展方向与父母理解</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或培养意图与家庭意愿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使美国精英大学人文学科成热门</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704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1098171"/>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2336314"/>
            <a:ext cx="11609818" cy="267765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作为</a:t>
            </a:r>
            <a:r>
              <a:rPr lang="zh-CN" altLang="zh-CN" sz="2800" kern="100" dirty="0">
                <a:solidFill>
                  <a:srgbClr val="404040"/>
                </a:solidFill>
                <a:latin typeface="Times New Roman"/>
                <a:ea typeface="微软雅黑"/>
                <a:cs typeface="Times New Roman"/>
              </a:rPr>
              <a:t>一个世界瞩目的科学家，人们都关注着他成功的原因。在这方面，确实有许多宝贵的东西值得我们去探究</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833999"/>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抓住</a:t>
            </a:r>
            <a:r>
              <a:rPr lang="zh-CN" altLang="zh-CN" sz="2800" kern="100" dirty="0">
                <a:solidFill>
                  <a:srgbClr val="404040"/>
                </a:solidFill>
                <a:latin typeface="Times New Roman"/>
                <a:ea typeface="微软雅黑"/>
                <a:cs typeface="Times New Roman"/>
              </a:rPr>
              <a:t>机遇，追随名师。杨振宁自己曾这样感慨过：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回想一下我念物理，做研究工作，做教师的经验，我觉得我是非常非常幸运的。在绝大多数和我同年岁的人都有着种种困难和遭遇的时候，我却有很好的老师，很好的合作者，很好的学生。而且在物理学界以外有很多很多的朋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这是杨振宁平实而谦虚的总结。</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49892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962090"/>
            <a:ext cx="11725916" cy="5493812"/>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确，杨振宁家学渊源，他是幸运的；就读西南联大阶段，虽遇国难当头，但因此接受了中国许多最著名学者的授业解惑。这些教授时至今日都还是中国科学界、知识界的风流人物。名教授所站位置在巅峰之上，也就给杨振宁带来了高起点。他一生的研究内容、研究风格和作风始终没有偏离他在西南联大时所形成和确立的方向，是王竹溪、吴大猷、张文裕这些名教授领着他奠定物理学发展的基础的。当他赴美留学后，由于第二次世界大战的战场不在美国，因此，大量的各国科学家流向美国。像费米、泰勒等都是在本国受到迫害而离开自己的国家的。他们在美国得到了重视和发展，费米成为原子弹的开山祖，泰勒则被称为</a:t>
            </a:r>
            <a:r>
              <a:rPr lang="en-US" altLang="zh-CN" sz="2600" kern="100" dirty="0" smtClean="0">
                <a:solidFill>
                  <a:srgbClr val="404040"/>
                </a:solidFill>
                <a:latin typeface="宋体"/>
                <a:ea typeface="微软雅黑"/>
                <a:cs typeface="Times New Roman"/>
              </a:rPr>
              <a:t>“</a:t>
            </a:r>
            <a:r>
              <a:rPr lang="zh-CN" altLang="zh-CN" sz="2600" kern="100" dirty="0" smtClean="0">
                <a:solidFill>
                  <a:srgbClr val="404040"/>
                </a:solidFill>
                <a:latin typeface="Times New Roman"/>
                <a:ea typeface="微软雅黑"/>
                <a:cs typeface="Times New Roman"/>
              </a:rPr>
              <a:t>氢弹之父</a:t>
            </a:r>
            <a:r>
              <a:rPr lang="en-US" altLang="zh-CN" sz="2600" kern="100" dirty="0" smtClean="0">
                <a:solidFill>
                  <a:srgbClr val="404040"/>
                </a:solidFill>
                <a:latin typeface="宋体"/>
                <a:ea typeface="微软雅黑"/>
                <a:cs typeface="Times New Roman"/>
              </a:rPr>
              <a:t>”</a:t>
            </a:r>
            <a:r>
              <a:rPr lang="zh-CN" altLang="zh-CN" sz="2600" kern="100" dirty="0" smtClean="0">
                <a:solidFill>
                  <a:srgbClr val="404040"/>
                </a:solidFill>
                <a:latin typeface="Times New Roman"/>
                <a:ea typeface="微软雅黑"/>
                <a:cs typeface="Times New Roman"/>
              </a:rPr>
              <a:t>。杨振宁直接在这些誉满全球的大师的麾下，周围又有一批优秀的青年共同学习，确是幸运之至。</a:t>
            </a:r>
            <a:endParaRPr lang="zh-CN" altLang="zh-CN" sz="260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835740"/>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中国</a:t>
            </a:r>
            <a:r>
              <a:rPr lang="zh-CN" altLang="zh-CN" sz="2800" kern="100" dirty="0">
                <a:solidFill>
                  <a:srgbClr val="404040"/>
                </a:solidFill>
                <a:latin typeface="Times New Roman"/>
                <a:ea typeface="微软雅黑"/>
                <a:cs typeface="Times New Roman"/>
              </a:rPr>
              <a:t>有句古话：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名师出高徒。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美国经济学家、诺贝尔奖获得者保罗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萨缪尔森也这样说过：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我可以告诉你们，怎样才能获得诺贝尔奖，秘诀之一就是有名师的指点。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它说明一个年轻人初踏上科学征途时，得到名师指点的重要性。据统计，在诺贝尔奖获得者的名单中，因师徒关系而获奖者的比例占</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以上，跟前辈诺贝尔奖获得者学习过比没有学习过的人获奖时间提前了七年。</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521949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833999"/>
            <a:ext cx="117259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名师</a:t>
            </a:r>
            <a:r>
              <a:rPr lang="zh-CN" altLang="zh-CN" sz="2800" kern="100" dirty="0">
                <a:solidFill>
                  <a:srgbClr val="404040"/>
                </a:solidFill>
                <a:latin typeface="Times New Roman"/>
                <a:ea typeface="微软雅黑"/>
                <a:cs typeface="Times New Roman"/>
              </a:rPr>
              <a:t>之所以能对高徒起指点作用，就在于名师的指导可以使年轻人在攀登科学高峰时缩短路程。因为名师是站在科学发展最前沿，他们能随时了解变化着的科学研究的新形势并能掌握研究的新方向。同时名师能及时地掌握该学科领域中新的情报信息，做出前瞻性的预测，对相邻的学科关系也看得清楚。</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28863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405434"/>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然而</a:t>
            </a:r>
            <a:r>
              <a:rPr lang="zh-CN" altLang="zh-CN" sz="2800" kern="100" dirty="0">
                <a:solidFill>
                  <a:srgbClr val="404040"/>
                </a:solidFill>
                <a:latin typeface="Times New Roman"/>
                <a:ea typeface="微软雅黑"/>
                <a:cs typeface="Times New Roman"/>
              </a:rPr>
              <a:t>，杨振宁并非简单地面对机遇，从杨振宁的人生经历中，我们可看到他孜孜不倦、奋力追求的历程。杨振宁以高二同等学力报考西南联大获得成功，报读硕士研究生、报考留美博士生顺利通过，这都包含了他平时的勤奋、刻苦及对学习的付出。杨振宁刚到美国，连费米的面也见不着，但他矢志不渝，以拜费米为师为既定目的。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踏破铁鞋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去寻找，终于如愿以偿，跻身于名师门下，饱受学界泰斗的熏陶。对一般人来说，能去到美国，在普林斯顿这样的名牌大学学习，也该心满意足了；何况新来</a:t>
            </a:r>
            <a:r>
              <a:rPr lang="zh-CN" altLang="zh-CN" sz="2800" kern="100" dirty="0" smtClean="0">
                <a:solidFill>
                  <a:srgbClr val="404040"/>
                </a:solidFill>
                <a:latin typeface="Times New Roman"/>
                <a:ea typeface="微软雅黑"/>
                <a:cs typeface="Times New Roman"/>
              </a:rPr>
              <a:t>乍</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71836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06574" y="1556492"/>
            <a:ext cx="11530009" cy="3889526"/>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1.</a:t>
            </a:r>
            <a:r>
              <a:rPr lang="zh-CN" altLang="zh-CN" sz="2800" b="1" kern="100" dirty="0">
                <a:solidFill>
                  <a:srgbClr val="00B050"/>
                </a:solidFill>
                <a:latin typeface="微软雅黑"/>
                <a:ea typeface="微软雅黑"/>
                <a:cs typeface="Times New Roman"/>
              </a:rPr>
              <a:t>虽有嘉肴，弗食，不知其旨也；虽有至道，弗学，不知其善也。</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《礼记</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学记》</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虽有精美的食物，如果不吃它，就不知道它的味道美；虽有很好的道理，不学它，就不知道它的高妙。这句话强调重在实践，重在参与，重在学习，重在汲取。在当今这样的信息时代，资源是非常丰富的，你不去学习就得不到。旨：味美</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403692"/>
            <a:ext cx="11725916"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到</a:t>
            </a:r>
            <a:r>
              <a:rPr lang="zh-CN" altLang="zh-CN" sz="2800" kern="100" dirty="0">
                <a:solidFill>
                  <a:srgbClr val="404040"/>
                </a:solidFill>
                <a:latin typeface="Times New Roman"/>
                <a:ea typeface="微软雅黑"/>
                <a:cs typeface="Times New Roman"/>
              </a:rPr>
              <a:t>，人生地不熟，语言不相通，亲人全都远在万里之外，要实现追随名师的目标，又该遭遇多大困难。但是，</a:t>
            </a:r>
            <a:r>
              <a:rPr lang="en-US" altLang="zh-CN" sz="2800"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机遇只垂青于那些不断追求它的人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杨振宁没有等候，他不懈地争取、努力。这种事例在杨振宁的一生中是屡见不鲜的。因此，良好的机遇和环境，好的老师，杨振宁都靠自己去把握，去争取。与其说杨振宁碰上了好机遇，不如说杨振宁争取和抓住了好机遇。抓住机遇，追随名师，这才是杨振宁成为幸运儿的重要原因。</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107059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987" y="1485578"/>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从杨振宁成功的例子来看，我们应怎样看待名师的作用？</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本题要结合杨振宁的亲身经历和感受来解答，可以参照第</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段整合出答案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名师能对学生起指点作用，可以使年轻人在攀登科学高峰时缩短路程。因为名师站在科学发展最前沿，能随时了解变化着的科学研究的新形势并能掌握研究的新方向。同时名师能及时地掌握该学科领域中新的情报信息，具有预见眼光，对相邻的学科关系也看得清楚</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103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832258"/>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作者为什么说杨振宁是幸运的？</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良好的家学渊源，让他从小受到当时最好的教育。</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就读西南联大阶段，遇到了当时的中国许多最著名学者教授，他们为他传知解惑，给他带来高起点。</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到美国后，跻身于名师门下，饱受学界泰斗的熏陶。</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9461802"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选段末尾，作者说：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机遇只垂青于那些不断追求它的人。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你是怎样理解这句话的？结合自己的生活经验，谈谈你的看法。</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44" name="TextBox 43">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p:cNvSpPr txBox="1"/>
          <p:nvPr/>
        </p:nvSpPr>
        <p:spPr>
          <a:xfrm>
            <a:off x="334566" y="2847412"/>
            <a:ext cx="11609818" cy="1950534"/>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E36C0A"/>
                </a:solidFill>
                <a:latin typeface="Times New Roman"/>
                <a:ea typeface="微软雅黑" pitchFamily="34" charset="-122"/>
                <a:cs typeface="Times New Roman"/>
              </a:rPr>
              <a:t>解析</a:t>
            </a:r>
            <a:r>
              <a:rPr lang="zh-CN" altLang="zh-CN" sz="2800" kern="100" dirty="0">
                <a:latin typeface="Times New Roman"/>
                <a:ea typeface="微软雅黑" pitchFamily="34" charset="-122"/>
                <a:cs typeface="Times New Roman"/>
              </a:rPr>
              <a:t>　</a:t>
            </a:r>
            <a:r>
              <a:rPr lang="zh-CN" altLang="zh-CN" sz="2800" kern="100" dirty="0">
                <a:solidFill>
                  <a:schemeClr val="tx1">
                    <a:lumMod val="75000"/>
                    <a:lumOff val="25000"/>
                  </a:schemeClr>
                </a:solidFill>
                <a:latin typeface="Times New Roman"/>
                <a:ea typeface="微软雅黑" pitchFamily="34" charset="-122"/>
                <a:cs typeface="Times New Roman"/>
              </a:rPr>
              <a:t>这是一道开放题，应该围绕</a:t>
            </a:r>
            <a:r>
              <a:rPr lang="en-US" altLang="zh-CN" sz="2800" kern="100" dirty="0">
                <a:solidFill>
                  <a:schemeClr val="tx1">
                    <a:lumMod val="75000"/>
                    <a:lumOff val="25000"/>
                  </a:schemeClr>
                </a:solidFill>
                <a:latin typeface="宋体"/>
                <a:ea typeface="微软雅黑" pitchFamily="34" charset="-122"/>
                <a:cs typeface="Times New Roman"/>
              </a:rPr>
              <a:t>“</a:t>
            </a:r>
            <a:r>
              <a:rPr lang="zh-CN" altLang="zh-CN" sz="2800" kern="100" dirty="0">
                <a:solidFill>
                  <a:schemeClr val="tx1">
                    <a:lumMod val="75000"/>
                    <a:lumOff val="25000"/>
                  </a:schemeClr>
                </a:solidFill>
                <a:latin typeface="Times New Roman"/>
                <a:ea typeface="微软雅黑" pitchFamily="34" charset="-122"/>
                <a:cs typeface="Times New Roman"/>
              </a:rPr>
              <a:t>机遇与成功</a:t>
            </a:r>
            <a:r>
              <a:rPr lang="en-US" altLang="zh-CN" sz="2800" kern="100" dirty="0">
                <a:solidFill>
                  <a:schemeClr val="tx1">
                    <a:lumMod val="75000"/>
                    <a:lumOff val="25000"/>
                  </a:schemeClr>
                </a:solidFill>
                <a:latin typeface="宋体"/>
                <a:ea typeface="微软雅黑" pitchFamily="34" charset="-122"/>
                <a:cs typeface="Times New Roman"/>
              </a:rPr>
              <a:t>”</a:t>
            </a:r>
            <a:r>
              <a:rPr lang="zh-CN" altLang="zh-CN" sz="2800" kern="100" dirty="0">
                <a:solidFill>
                  <a:schemeClr val="tx1">
                    <a:lumMod val="75000"/>
                    <a:lumOff val="25000"/>
                  </a:schemeClr>
                </a:solidFill>
                <a:latin typeface="Times New Roman"/>
                <a:ea typeface="微软雅黑" pitchFamily="34" charset="-122"/>
                <a:cs typeface="Times New Roman"/>
              </a:rPr>
              <a:t>的关系展开，可以从正反两方面回答，有了机遇就要善于把握，没有条件就要创造条件，努力探寻成功的途径。</a:t>
            </a:r>
            <a:endParaRPr lang="zh-CN" altLang="zh-CN" sz="2800" kern="100" dirty="0">
              <a:solidFill>
                <a:schemeClr val="tx1">
                  <a:lumMod val="75000"/>
                  <a:lumOff val="25000"/>
                </a:schemeClr>
              </a:solidFill>
              <a:effectLst/>
              <a:latin typeface="宋体"/>
              <a:ea typeface="微软雅黑" pitchFamily="34" charset="-122"/>
              <a:cs typeface="Courier New"/>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61202"/>
            <a:ext cx="11609818" cy="5628849"/>
          </a:xfrm>
          <a:prstGeom prst="rect">
            <a:avLst/>
          </a:prstGeom>
          <a:noFill/>
        </p:spPr>
        <p:txBody>
          <a:bodyPr wrap="square" rtlCol="0">
            <a:spAutoFit/>
          </a:bodyPr>
          <a:lstStyle/>
          <a:p>
            <a:pPr algn="just">
              <a:lnSpc>
                <a:spcPct val="135000"/>
              </a:lnSpc>
              <a:spcAft>
                <a:spcPts val="0"/>
              </a:spcAft>
            </a:pPr>
            <a:r>
              <a:rPr lang="zh-CN" altLang="zh-CN" sz="2600" b="1" kern="100" dirty="0">
                <a:solidFill>
                  <a:srgbClr val="E36C0A"/>
                </a:solidFill>
                <a:latin typeface="Times New Roman"/>
                <a:ea typeface="微软雅黑"/>
                <a:cs typeface="Times New Roman"/>
              </a:rPr>
              <a:t>答案　</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机遇</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主要指机会、境遇。好的时代提供给我们的机遇是很多的。对我们学生而言，父母、学校、社会给我们提供了良好的学习环境，这就是一个良好的机遇；如果我们没有意识到这一点，将美好的学习时光浪费掉，错过这次机遇，以后这样的机会就难再有了。有时，机遇是靠自己的努力赢得的，比如一位同学，他有聪明才智，有坚韧不拔的毅力，有持之以恒的信念，他由原来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后进</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变为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先进</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他就会为自己赢得更多更上一层楼的机会，最终他会学有所成。反之，无论自己先天条件如何优越，别人为你提供如何好的学习环境，如果自己不努力，再好的机遇也不会光顾你，最终只有两手空空。因此说，机遇是通过自己的努力获得的，天上不会掉馅饼，</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机遇只垂青于那些不断追求它的人</a:t>
            </a:r>
            <a:r>
              <a:rPr lang="en-US" altLang="zh-CN" sz="2600" kern="100" dirty="0">
                <a:solidFill>
                  <a:srgbClr val="404040"/>
                </a:solidFill>
                <a:latin typeface="宋体"/>
                <a:ea typeface="微软雅黑"/>
                <a:cs typeface="Times New Roman"/>
              </a:rPr>
              <a:t>”</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44" name="TextBox 43">
            <a:hlinkClick r:id="rId10" action="ppaction://hlinksldjump"/>
          </p:cNvPr>
          <p:cNvSpPr txBox="1"/>
          <p:nvPr/>
        </p:nvSpPr>
        <p:spPr>
          <a:xfrm>
            <a:off x="101840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81597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77442"/>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将军赋采薇</a:t>
            </a: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戴</a:t>
            </a:r>
            <a:r>
              <a:rPr lang="zh-CN" altLang="zh-CN" sz="2800" kern="100" dirty="0">
                <a:solidFill>
                  <a:srgbClr val="404040"/>
                </a:solidFill>
                <a:latin typeface="Times New Roman"/>
                <a:ea typeface="微软雅黑"/>
                <a:cs typeface="Times New Roman"/>
              </a:rPr>
              <a:t>安澜任第</a:t>
            </a:r>
            <a:r>
              <a:rPr lang="en-US" altLang="zh-CN" sz="2800" kern="100" dirty="0">
                <a:solidFill>
                  <a:srgbClr val="404040"/>
                </a:solidFill>
                <a:latin typeface="Times New Roman"/>
                <a:ea typeface="微软雅黑"/>
                <a:cs typeface="Courier New"/>
              </a:rPr>
              <a:t>73</a:t>
            </a:r>
            <a:r>
              <a:rPr lang="zh-CN" altLang="zh-CN" sz="2800" kern="100" dirty="0">
                <a:solidFill>
                  <a:srgbClr val="404040"/>
                </a:solidFill>
                <a:latin typeface="Times New Roman"/>
                <a:ea typeface="微软雅黑"/>
                <a:cs typeface="Times New Roman"/>
              </a:rPr>
              <a:t>旅旅长后，回顾多年对日作战的经验教训，认定要取得胜利必须依靠部属努力，而部属的旺盛士气来自他们的爱国热情。他特意抄录民族英雄岳飞的《满江红》和文天祥的《过零丁洋》，印发给各级官兵背诵吟唱，激发大家精忠报国的爱国热忱。</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549450"/>
            <a:ext cx="11609818" cy="4616648"/>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为了</a:t>
            </a:r>
            <a:r>
              <a:rPr lang="zh-CN" altLang="zh-CN" sz="2800" kern="100" dirty="0">
                <a:solidFill>
                  <a:srgbClr val="404040"/>
                </a:solidFill>
                <a:latin typeface="Times New Roman"/>
                <a:ea typeface="微软雅黑"/>
                <a:cs typeface="Times New Roman"/>
              </a:rPr>
              <a:t>抗战大业，戴安澜摒弃党派成见，团结爱国人士。《自由报》记者宗祺仁前来采访，与他彻夜讨论时局，探讨国共合作抗日的未来，两人很快成为莫逆之交。这时有人提醒戴安澜，说宗是共产党，须多加提防。他坦然答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现在是国共合作抗战，何防之有？宗是否共产党我不知道，我只知道他是新闻记者，写过许多真实感人的报道，有卓越的见解。我们正缺少这样的爱国志士。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几天后，他还把自己的军事著作交给宗祺仁修改并题词。</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29016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83574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太平洋</a:t>
            </a:r>
            <a:r>
              <a:rPr lang="zh-CN" altLang="zh-CN" sz="2800" kern="100" dirty="0">
                <a:solidFill>
                  <a:srgbClr val="404040"/>
                </a:solidFill>
                <a:latin typeface="Times New Roman"/>
                <a:ea typeface="微软雅黑"/>
                <a:cs typeface="Times New Roman"/>
              </a:rPr>
              <a:t>战争爆发后，中国决定派远征军赴缅甸对日作战。当命令到达时，已升任第</a:t>
            </a:r>
            <a:r>
              <a:rPr lang="en-US" altLang="zh-CN" sz="2800" kern="100" dirty="0">
                <a:solidFill>
                  <a:srgbClr val="404040"/>
                </a:solidFill>
                <a:latin typeface="Times New Roman"/>
                <a:ea typeface="微软雅黑"/>
                <a:cs typeface="Courier New"/>
              </a:rPr>
              <a:t>200</a:t>
            </a:r>
            <a:r>
              <a:rPr lang="zh-CN" altLang="zh-CN" sz="2800" kern="100" dirty="0">
                <a:solidFill>
                  <a:srgbClr val="404040"/>
                </a:solidFill>
                <a:latin typeface="Times New Roman"/>
                <a:ea typeface="微软雅黑"/>
                <a:cs typeface="Times New Roman"/>
              </a:rPr>
              <a:t>师师长的戴安澜高唱《满江红》，并向官兵宣讲诸葛亮远征的事迹，以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鞠躬尽瘁，死而后已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的精神激励官兵。赴缅途中，他激情满怀，赋《远征》二首以明志。其一云：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万里旌旗耀眼开，王师出境岛夷摧。扬鞭遥指花如许，诸葛前身今又来。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其二云：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策马奔车走八荒，远征功业迈秦皇。澄清宇宙安黎庶，先挽长弓射夕阳。</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925272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33342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入</a:t>
            </a:r>
            <a:r>
              <a:rPr lang="zh-CN" altLang="zh-CN" sz="2800" kern="100" dirty="0">
                <a:solidFill>
                  <a:srgbClr val="404040"/>
                </a:solidFill>
                <a:latin typeface="Times New Roman"/>
                <a:ea typeface="微软雅黑"/>
                <a:cs typeface="Times New Roman"/>
              </a:rPr>
              <a:t>缅不久，日军主力迫近东瓜，军长杜聿明决定集中主力击溃日军。戴安澜立下誓言：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此次远征，系唐明以来扬国威之盛举，虽战至一兵一卒，也必死守东瓜。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这时，英军突然撤走，我方援军未至，形势危急，戴安澜决心以身报国。他宣布：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本师长立遗嘱在先：如果师长战死，以副师长代之；副师长战死，参谋长代之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以此类推，各级皆然。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他给夫人王荷馨写了绝命家书：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余此次奉命固守东瓜，因上面大计未定，与后方联络过远，敌人行动又快，现在孤军奋斗，决以全部牺牲报国家养育</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053530"/>
            <a:ext cx="11609818" cy="5262979"/>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为</a:t>
            </a:r>
            <a:r>
              <a:rPr lang="zh-CN" altLang="zh-CN" sz="2800" kern="100" dirty="0">
                <a:solidFill>
                  <a:srgbClr val="404040"/>
                </a:solidFill>
                <a:latin typeface="Times New Roman"/>
                <a:ea typeface="微软雅黑"/>
                <a:cs typeface="Times New Roman"/>
              </a:rPr>
              <a:t>国家战死，事极光荣。所念者，你们母子今后生活，当更痛苦。望你珍重，并爱护诸儿，侍奉老母。老父在皖，可不必呈闻。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面对日军发动步兵、炮兵和空军联合进攻，狂轰滥炸，施放毒气，戴安澜率部同仇敌忾，顽强战斗，抗击四倍于己的日军长达十余日。中印缅战区美军司令兼中国战区统帅部参谋长史迪威表示：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近代立功异域，扬中华声威者，以戴将军为第一人。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日本人战后回忆时也承认：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该部队自始至终战斗意志旺盛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虽是敌军，但令人佩服！自司令官饭田中将以下各将官无不赞叹其勇气。</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83291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23870"/>
            <a:ext cx="11530009" cy="5182188"/>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2.</a:t>
            </a:r>
            <a:r>
              <a:rPr lang="zh-CN" altLang="zh-CN" sz="2800" b="1" kern="100" dirty="0">
                <a:solidFill>
                  <a:srgbClr val="00B050"/>
                </a:solidFill>
                <a:latin typeface="微软雅黑"/>
                <a:ea typeface="微软雅黑"/>
                <a:cs typeface="Times New Roman"/>
              </a:rPr>
              <a:t>岁寒，然后知松柏之后凋也。</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《论语</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子罕》</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天寒地冻，才晓得松柏树是最后落叶的。在艰苦的环境里才能看出一个人的节操和品格。在艰苦的环境里才能真正考验人。</a:t>
            </a:r>
            <a:endParaRPr lang="zh-CN" altLang="zh-CN" sz="1050" kern="100" dirty="0">
              <a:latin typeface="宋体"/>
              <a:cs typeface="Courier New"/>
            </a:endParaRPr>
          </a:p>
          <a:p>
            <a:pPr algn="just">
              <a:lnSpc>
                <a:spcPct val="150000"/>
              </a:lnSpc>
            </a:pPr>
            <a:r>
              <a:rPr lang="en-US" altLang="zh-CN" sz="2800" b="1" kern="100" dirty="0">
                <a:solidFill>
                  <a:srgbClr val="00B050"/>
                </a:solidFill>
                <a:latin typeface="微软雅黑"/>
                <a:ea typeface="微软雅黑"/>
                <a:cs typeface="Times New Roman"/>
              </a:rPr>
              <a:t>3.</a:t>
            </a:r>
            <a:r>
              <a:rPr lang="zh-CN" altLang="zh-CN" sz="2800" b="1" kern="100" dirty="0">
                <a:solidFill>
                  <a:srgbClr val="00B050"/>
                </a:solidFill>
                <a:latin typeface="微软雅黑"/>
                <a:ea typeface="微软雅黑"/>
                <a:cs typeface="Times New Roman"/>
              </a:rPr>
              <a:t>他山之石，可以攻玉。</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《诗经</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小雅</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鹤鸣》</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别的山上的石头，可以用来琢磨玉器。原指一国的人才，也可以为另一国所用。后来比喻借他人的批评帮助来改正自己的过错，或者比喻拿别人的情况作为借鉴。从读书做学问这方面来讲，学文科的，要读一些自然科学的书；学自然科学的，也要读些人文科学的书。攻：琢磨。</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999364"/>
            <a:ext cx="11609818" cy="5238742"/>
          </a:xfrm>
          <a:prstGeom prst="rect">
            <a:avLst/>
          </a:prstGeom>
          <a:noFill/>
        </p:spPr>
        <p:txBody>
          <a:bodyPr wrap="square" rtlCol="0">
            <a:spAutoFit/>
          </a:bodyPr>
          <a:lstStyle/>
          <a:p>
            <a:pPr algn="just">
              <a:lnSpc>
                <a:spcPct val="13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东</a:t>
            </a:r>
            <a:r>
              <a:rPr lang="zh-CN" altLang="zh-CN" sz="2600" kern="100" dirty="0">
                <a:solidFill>
                  <a:srgbClr val="404040"/>
                </a:solidFill>
                <a:latin typeface="Times New Roman"/>
                <a:ea typeface="微软雅黑"/>
                <a:cs typeface="Times New Roman"/>
              </a:rPr>
              <a:t>瓜保卫战虽然给予日军沉重打击，但因盟军失利，缅北战局急转直下，腹背受敌的远征军被迫突围。这时，英国要求远征军申请难民身份，以便英国军队收容。戴安澜发誓：</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我戴某人宁愿与日寇战死，绝不苟且偷生。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于是率部进入缅北野人山，向祖国方向艰难跋涉。就在部队到达离祖国最近的一条公路时，突遭日军伏击，他立即命令分散突围。激战中，戴安澜胸腹中弹。时值缅甸雨季，大雨滂沱，部队既要突破日军堵击，还需忍饥挨饿，穿越荒山密林。</a:t>
            </a:r>
            <a:r>
              <a:rPr lang="en-US" altLang="zh-CN" sz="2600" kern="100" dirty="0">
                <a:solidFill>
                  <a:srgbClr val="404040"/>
                </a:solidFill>
                <a:latin typeface="Times New Roman"/>
                <a:ea typeface="微软雅黑"/>
                <a:cs typeface="Courier New"/>
              </a:rPr>
              <a:t>1942</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26</a:t>
            </a:r>
            <a:r>
              <a:rPr lang="zh-CN" altLang="zh-CN" sz="2600" kern="100" dirty="0">
                <a:solidFill>
                  <a:srgbClr val="404040"/>
                </a:solidFill>
                <a:latin typeface="Times New Roman"/>
                <a:ea typeface="微软雅黑"/>
                <a:cs typeface="Times New Roman"/>
              </a:rPr>
              <a:t>日，他们行至缅北茅邦村，戴安澜伤势恶化，以身殉国，年仅</a:t>
            </a:r>
            <a:r>
              <a:rPr lang="en-US" altLang="zh-CN" sz="2600" kern="100" dirty="0">
                <a:solidFill>
                  <a:srgbClr val="404040"/>
                </a:solidFill>
                <a:latin typeface="Times New Roman"/>
                <a:ea typeface="微软雅黑"/>
                <a:cs typeface="Courier New"/>
              </a:rPr>
              <a:t>38</a:t>
            </a:r>
            <a:r>
              <a:rPr lang="zh-CN" altLang="zh-CN" sz="2600" kern="100" dirty="0">
                <a:solidFill>
                  <a:srgbClr val="404040"/>
                </a:solidFill>
                <a:latin typeface="Times New Roman"/>
                <a:ea typeface="微软雅黑"/>
                <a:cs typeface="Times New Roman"/>
              </a:rPr>
              <a:t>岁。弥留之际，参谋长问他下一步的行动路线，这时他已不能说话，手指地图，示意部队从莫洛过瑞丽江向北回国，又让人扶着他面向祖国注视许久，安然而逝。</a:t>
            </a:r>
            <a:endParaRPr lang="zh-CN" altLang="zh-CN" sz="260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615539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071372"/>
            <a:ext cx="11609818" cy="5238742"/>
          </a:xfrm>
          <a:prstGeom prst="rect">
            <a:avLst/>
          </a:prstGeom>
          <a:noFill/>
        </p:spPr>
        <p:txBody>
          <a:bodyPr wrap="square" rtlCol="0">
            <a:spAutoFit/>
          </a:bodyPr>
          <a:lstStyle/>
          <a:p>
            <a:pPr algn="just">
              <a:lnSpc>
                <a:spcPct val="13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戴</a:t>
            </a:r>
            <a:r>
              <a:rPr lang="zh-CN" altLang="zh-CN" sz="2600" kern="100" dirty="0">
                <a:solidFill>
                  <a:srgbClr val="404040"/>
                </a:solidFill>
                <a:latin typeface="Times New Roman"/>
                <a:ea typeface="微软雅黑"/>
                <a:cs typeface="Times New Roman"/>
              </a:rPr>
              <a:t>安澜牺牲后，遗体由官兵抬回国内。渡过瑞丽江后，乃将遗体火化，骨灰装入小木箱，以马驮载。这一情景感动了沿途民众，一位老华侨痛心地说：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寿材这么小，怎能配得上将军的英名与地位？</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随即捐出自备的楠木寿材。腾冲县长率全县父老乡亲</a:t>
            </a:r>
            <a:r>
              <a:rPr lang="en-US" altLang="zh-CN" sz="2600" kern="100" dirty="0">
                <a:solidFill>
                  <a:srgbClr val="404040"/>
                </a:solidFill>
                <a:latin typeface="Times New Roman"/>
                <a:ea typeface="微软雅黑"/>
                <a:cs typeface="Courier New"/>
              </a:rPr>
              <a:t>20</a:t>
            </a:r>
            <a:r>
              <a:rPr lang="zh-CN" altLang="zh-CN" sz="2600" kern="100" dirty="0">
                <a:solidFill>
                  <a:srgbClr val="404040"/>
                </a:solidFill>
                <a:latin typeface="Times New Roman"/>
                <a:ea typeface="微软雅黑"/>
                <a:cs typeface="Times New Roman"/>
              </a:rPr>
              <a:t>万人，沿街跪迎将军灵车。随后，国民政府追赠戴安澜为陆军中将，美国总统罗斯福追授戴安澜懋绩勋章。国民政府在广西全州举行安葬仪式，中共领袖毛泽东派人送来挽诗：</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外侮需人御，将军赋采薇。师称机械化，勇夺虎罴威。浴血东瓜守，驱倭棠吉归。沙场竟殒命，壮志也无违。</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周恩来、朱德等也敬献挽词、挽联。新中国成立后，中央人民政府追认戴安澜为革命烈士，并以毛泽东主席的名义向遗属颁发</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革命牺牲军人家属光荣纪念证</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摘编自茅海建主编《国民党抗战殉国将领》等</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51552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2048282"/>
            <a:ext cx="11609818" cy="2677656"/>
          </a:xfrm>
          <a:prstGeom prst="rect">
            <a:avLst/>
          </a:prstGeom>
          <a:noFill/>
        </p:spPr>
        <p:txBody>
          <a:bodyPr wrap="square" rtlCol="0">
            <a:spAutoFit/>
          </a:bodyPr>
          <a:lstStyle/>
          <a:p>
            <a:pPr algn="just">
              <a:lnSpc>
                <a:spcPct val="150000"/>
              </a:lnSpc>
            </a:pPr>
            <a:r>
              <a:rPr lang="en-US" altLang="zh-CN" sz="2800" b="1" kern="100" dirty="0" smtClean="0">
                <a:solidFill>
                  <a:srgbClr val="00B050"/>
                </a:solidFill>
                <a:latin typeface="微软雅黑"/>
                <a:ea typeface="微软雅黑"/>
                <a:cs typeface="Times New Roman"/>
              </a:rPr>
              <a:t>       </a:t>
            </a:r>
            <a:r>
              <a:rPr lang="zh-CN" altLang="zh-CN" sz="2800" b="1" kern="100" dirty="0" smtClean="0">
                <a:solidFill>
                  <a:srgbClr val="00B050"/>
                </a:solidFill>
                <a:latin typeface="微软雅黑"/>
                <a:ea typeface="微软雅黑"/>
                <a:cs typeface="Times New Roman"/>
              </a:rPr>
              <a:t>相关</a:t>
            </a:r>
            <a:r>
              <a:rPr lang="zh-CN" altLang="zh-CN" sz="2800" b="1" kern="100" dirty="0">
                <a:solidFill>
                  <a:srgbClr val="00B050"/>
                </a:solidFill>
                <a:latin typeface="微软雅黑"/>
                <a:ea typeface="微软雅黑"/>
                <a:cs typeface="Times New Roman"/>
              </a:rPr>
              <a:t>链接</a:t>
            </a:r>
          </a:p>
          <a:p>
            <a:pPr algn="just">
              <a:lnSpc>
                <a:spcPct val="150000"/>
              </a:lnSpc>
              <a:spcAft>
                <a:spcPts val="0"/>
              </a:spcAft>
            </a:pPr>
            <a:r>
              <a:rPr lang="en-US" altLang="zh-CN" sz="2800" kern="100" dirty="0" smtClean="0">
                <a:solidFill>
                  <a:srgbClr val="404040"/>
                </a:solidFill>
                <a:latin typeface="宋体"/>
                <a:ea typeface="微软雅黑"/>
                <a:cs typeface="Times New Roman"/>
              </a:rPr>
              <a:t>    ①</a:t>
            </a:r>
            <a:r>
              <a:rPr lang="zh-CN" altLang="zh-CN" sz="2800" kern="100" dirty="0">
                <a:solidFill>
                  <a:srgbClr val="404040"/>
                </a:solidFill>
                <a:latin typeface="Times New Roman"/>
                <a:ea typeface="微软雅黑"/>
                <a:cs typeface="Times New Roman"/>
              </a:rPr>
              <a:t>人我之际要看得平，平则不忮；功名之际要看得淡，淡则不求；生死之际要看得破，破则不惧。人能不忮不求不惧，则无往而非乐境，而生气盎然矣。</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戴安澜赠部属各官长题词</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84467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2336314"/>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②</a:t>
            </a:r>
            <a:r>
              <a:rPr lang="zh-CN" altLang="zh-CN" sz="2800" kern="100" dirty="0">
                <a:solidFill>
                  <a:srgbClr val="404040"/>
                </a:solidFill>
                <a:latin typeface="Times New Roman"/>
                <a:ea typeface="微软雅黑"/>
                <a:cs typeface="Times New Roman"/>
              </a:rPr>
              <a:t>军人一般以彪悍为荣，但是戴安澜与众不同，他多才多艺，熟读文史，精通琴棋书画。如果不是因为战乱和外敌入侵，他很有可能成为一位儒雅名士，但国家危难却把他的命运引上另外一条路。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戴复东等《我们的父亲戴安澜》</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55004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86225"/>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下列对材料有关内容的分析和概括，最恰当的两项是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戴安澜自幼对岳飞的《满江红》、文天样的《过零丁洋》等诗篇熟读成诵，常常手自笔录并吟唱，以此激发自己和官兵的爱国热忱。</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在给夫人王荷馨的家书中，戴安澜表明了为国战死的决心，认为这是军人的极大光荣，唯一放心不下的，就是妻子儿女日后的生活。</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面对形势急转直下、腹背受敌的困境，戴安澜坚决不同意要他申请难民身份以便英国军队收容的提议，奋而率部突围，与日寇死战。</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42971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769033"/>
            <a:ext cx="11609818"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戴安澜从缅甸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马革裹尸还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的情景，感动了沿途无数民众，有人献出楠木寿材抚慰英灵，也曾出现万人空巷跪迎灵车的盛况。</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戴安澜临危受命，率第</a:t>
            </a:r>
            <a:r>
              <a:rPr lang="en-US" altLang="zh-CN" sz="2800" kern="100" dirty="0">
                <a:solidFill>
                  <a:srgbClr val="404040"/>
                </a:solidFill>
                <a:latin typeface="Times New Roman"/>
                <a:ea typeface="微软雅黑"/>
                <a:cs typeface="Courier New"/>
              </a:rPr>
              <a:t>200</a:t>
            </a:r>
            <a:r>
              <a:rPr lang="zh-CN" altLang="zh-CN" sz="2800" kern="100" dirty="0">
                <a:solidFill>
                  <a:srgbClr val="404040"/>
                </a:solidFill>
                <a:latin typeface="Times New Roman"/>
                <a:ea typeface="微软雅黑"/>
                <a:cs typeface="Times New Roman"/>
              </a:rPr>
              <a:t>师官兵驰援缅甸，固守东瓜，收复棠吉，以浴血沙场、为国捐躯的壮举，谱写了抗日救国的新《采薇》。</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36313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25538"/>
            <a:ext cx="11609818"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本题考查对传记有关内容的分析和概括。</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戴安澜自幼对岳飞的《满江红》、文天祥的《过零丁洋》等诗篇熟读成诵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错，属无中生有</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唯一放心不下的，就是妻子儿女日后的生活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不恰当，原文为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所念者，你们母子今后生活，当更痛苦。望你珍重，并爱护诸儿，侍奉老母。老父在皖，可不必呈闻</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奋而率部突围，与日寇死战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错，原文为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于是率部进入缅北野人山，向祖国方向艰难跋涉</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DE</a:t>
            </a:r>
            <a:endParaRPr lang="zh-CN" altLang="zh-CN" sz="1050" kern="100" dirty="0">
              <a:solidFill>
                <a:prstClr val="black"/>
              </a:solidFill>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2893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125538"/>
            <a:ext cx="11961607"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有人说《自由报》记者宗祺仁是共产党，提醒戴安澜多加提防，他却回答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何防之有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，这是为什么？请结合材料，分析戴安澜这样回答的理由。</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46534" y="2993169"/>
            <a:ext cx="11961607"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通过分析文中重要句子的含意考查评价人物的主要观点和基本倾向。回答时应该抓住戴安澜的人格特征：爱国，摒弃党派成见，团结爱国人士，朋友间相互信任。还要考虑宗祺仁作为新闻记者，是爱国志士，写过许多真实感人的报道。</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2055324"/>
            <a:ext cx="11843175"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国难当头，应以民族大义为重，戮力同心，共赴国难；</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宗的见解卓越，报道真实感人，是少有的爱国志士；</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作为莫逆之交，只应相互敬重，不能彼此防备。</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95" y="1765551"/>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戴安澜率第</a:t>
            </a:r>
            <a:r>
              <a:rPr lang="en-US" altLang="zh-CN" sz="2800" kern="100" dirty="0">
                <a:solidFill>
                  <a:srgbClr val="404040"/>
                </a:solidFill>
                <a:latin typeface="Times New Roman"/>
                <a:ea typeface="微软雅黑"/>
                <a:cs typeface="Courier New"/>
              </a:rPr>
              <a:t>200</a:t>
            </a:r>
            <a:r>
              <a:rPr lang="zh-CN" altLang="zh-CN" sz="2800" kern="100" dirty="0">
                <a:solidFill>
                  <a:srgbClr val="404040"/>
                </a:solidFill>
                <a:latin typeface="Times New Roman"/>
                <a:ea typeface="微软雅黑"/>
                <a:cs typeface="Times New Roman"/>
              </a:rPr>
              <a:t>师赴缅途中，曾赋《远征》二首以明志。诗中涉及哪些历史人物的事迹，又表达了什么志向？请结合材料，谈谈你的理解。</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p:cNvSpPr txBox="1"/>
          <p:nvPr/>
        </p:nvSpPr>
        <p:spPr>
          <a:xfrm>
            <a:off x="262558" y="3065177"/>
            <a:ext cx="11843175"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筛选并整合文中的信息。需要在认真通读全文的基础上，把握文中信息。文中诗歌涉及的人物是诸葛亮和秦始皇。诸葛亮为蜀国北伐，且写下前后《出师表》；秦始皇统一六国，气势雄浑。两者皆为鼓舞军心振奋士气之典型。</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8" name="矩形 7"/>
          <p:cNvSpPr/>
          <p:nvPr/>
        </p:nvSpPr>
        <p:spPr>
          <a:xfrm>
            <a:off x="406574" y="1481001"/>
            <a:ext cx="11302822" cy="2596865"/>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4.</a:t>
            </a:r>
            <a:r>
              <a:rPr lang="zh-CN" altLang="zh-CN" sz="2800" b="1" kern="100" dirty="0">
                <a:solidFill>
                  <a:srgbClr val="00B050"/>
                </a:solidFill>
                <a:latin typeface="微软雅黑"/>
                <a:ea typeface="微软雅黑"/>
                <a:cs typeface="Times New Roman"/>
              </a:rPr>
              <a:t>天时不如地利，地利不如人和。</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《孟子</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公孙丑下》</a:t>
            </a: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得天时比不上得地利，得地利比不上得人心。得民心者得天下，失民心者失天下，事实正是如此。天时：节气、气候、阴晴寒暑的变化。地利：地理的优势。人和：团结，得人心。</a:t>
            </a:r>
            <a:endParaRPr lang="zh-CN" altLang="zh-CN" sz="1050" kern="100" dirty="0">
              <a:effectLst/>
              <a:latin typeface="宋体"/>
              <a:cs typeface="Courier New"/>
            </a:endParaRPr>
          </a:p>
        </p:txBody>
      </p:sp>
    </p:spTree>
    <p:extLst>
      <p:ext uri="{BB962C8B-B14F-4D97-AF65-F5344CB8AC3E}">
        <p14:creationId xmlns:p14="http://schemas.microsoft.com/office/powerpoint/2010/main" val="31443589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985057"/>
            <a:ext cx="11725916"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第一首借诸葛亮远征平定蛮夷的事迹，说明自己率领的是正义之师、威武之师，表达了荡平敌寇、解民于倒悬的信念；</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第二首借秦始皇开拓疆土的事迹，表达超越秦皇、弘扬国威的壮志，抒发了澄清宇宙、安抚黎庶的气概。</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47" name="TextBox 46">
            <a:hlinkClick r:id="rId13" action="ppaction://hlinksldjump"/>
          </p:cNvPr>
          <p:cNvSpPr txBox="1"/>
          <p:nvPr/>
        </p:nvSpPr>
        <p:spPr>
          <a:xfrm>
            <a:off x="114754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41562"/>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作为著名的抗日爱国将领，戴安澜不仅深受国人爱戴，甚至连敌人也不得不佩服，其中必有内在原因。请结合材料具体分析。</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6" name="TextBox 35">
            <a:hlinkClick r:id="rId2"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3"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4"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5"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6"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7"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8"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9"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0"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5" name="TextBox 44">
            <a:hlinkClick r:id="rId11"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2"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3" action="ppaction://hlinksldjump"/>
          </p:cNvPr>
          <p:cNvSpPr txBox="1"/>
          <p:nvPr/>
        </p:nvSpPr>
        <p:spPr>
          <a:xfrm>
            <a:off x="114754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15" name="TextBox 14"/>
          <p:cNvSpPr txBox="1"/>
          <p:nvPr/>
        </p:nvSpPr>
        <p:spPr>
          <a:xfrm>
            <a:off x="262558" y="2849153"/>
            <a:ext cx="11843175"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本题考查从不同的角度和层面发掘文本所反映的人生价值和时代精神。首先要审好题，尤其是题干中的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国人爱戴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敌人也不得不佩服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。结合国人评价和美军与日军的看法进行总结，主要立足于舍身报国、弘扬国威、斗志旺盛、意志坚强、勇气可嘉等。</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985057"/>
            <a:ext cx="11609818"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超越党派利益，献身正义事业，血酬壮志，精忠报国；</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为人平和，不求功名，临危不惧，胸怀坦荡；</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关爱家人，情真意切，侠骨柔肠，勇于担当；</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身为军人，熟读文史，精通琴棋书画，兼具文韬武略；</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英勇善战，指挥若定，治军有方，视死如归。</a:t>
            </a:r>
            <a:endParaRPr lang="zh-CN" altLang="zh-CN" sz="1050" kern="100" dirty="0">
              <a:effectLst/>
              <a:latin typeface="宋体"/>
              <a:cs typeface="Courier New"/>
            </a:endParaRPr>
          </a:p>
        </p:txBody>
      </p:sp>
      <p:grpSp>
        <p:nvGrpSpPr>
          <p:cNvPr id="36" name="组合 35"/>
          <p:cNvGrpSpPr/>
          <p:nvPr/>
        </p:nvGrpSpPr>
        <p:grpSpPr>
          <a:xfrm rot="5400000">
            <a:off x="11465834" y="5699666"/>
            <a:ext cx="549128" cy="549414"/>
            <a:chOff x="11226607" y="6533712"/>
            <a:chExt cx="360000" cy="360000"/>
          </a:xfrm>
        </p:grpSpPr>
        <p:sp>
          <p:nvSpPr>
            <p:cNvPr id="37" name="椭圆 3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燕尾形 3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39" name="TextBox 38">
            <a:hlinkClick r:id="rId3" action="ppaction://hlinksldjump"/>
          </p:cNvPr>
          <p:cNvSpPr txBox="1"/>
          <p:nvPr/>
        </p:nvSpPr>
        <p:spPr>
          <a:xfrm>
            <a:off x="72473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4" action="ppaction://hlinksldjump"/>
          </p:cNvPr>
          <p:cNvSpPr txBox="1"/>
          <p:nvPr/>
        </p:nvSpPr>
        <p:spPr>
          <a:xfrm>
            <a:off x="76142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5" action="ppaction://hlinksldjump"/>
          </p:cNvPr>
          <p:cNvSpPr txBox="1"/>
          <p:nvPr/>
        </p:nvSpPr>
        <p:spPr>
          <a:xfrm>
            <a:off x="79906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6" action="ppaction://hlinksldjump"/>
          </p:cNvPr>
          <p:cNvSpPr txBox="1"/>
          <p:nvPr/>
        </p:nvSpPr>
        <p:spPr>
          <a:xfrm>
            <a:off x="83575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7" action="ppaction://hlinksldjump"/>
          </p:cNvPr>
          <p:cNvSpPr txBox="1"/>
          <p:nvPr/>
        </p:nvSpPr>
        <p:spPr>
          <a:xfrm>
            <a:off x="87184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8" action="ppaction://hlinksldjump"/>
          </p:cNvPr>
          <p:cNvSpPr txBox="1"/>
          <p:nvPr/>
        </p:nvSpPr>
        <p:spPr>
          <a:xfrm>
            <a:off x="90853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9" action="ppaction://hlinksldjump"/>
          </p:cNvPr>
          <p:cNvSpPr txBox="1"/>
          <p:nvPr/>
        </p:nvSpPr>
        <p:spPr>
          <a:xfrm>
            <a:off x="94618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0" action="ppaction://hlinksldjump"/>
          </p:cNvPr>
          <p:cNvSpPr txBox="1"/>
          <p:nvPr/>
        </p:nvSpPr>
        <p:spPr>
          <a:xfrm>
            <a:off x="98287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1" action="ppaction://hlinksldjump"/>
          </p:cNvPr>
          <p:cNvSpPr txBox="1"/>
          <p:nvPr/>
        </p:nvSpPr>
        <p:spPr>
          <a:xfrm>
            <a:off x="101840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48" name="TextBox 47">
            <a:hlinkClick r:id="rId12" action="ppaction://hlinksldjump"/>
          </p:cNvPr>
          <p:cNvSpPr txBox="1"/>
          <p:nvPr/>
        </p:nvSpPr>
        <p:spPr>
          <a:xfrm>
            <a:off x="10541122"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3" action="ppaction://hlinksldjump"/>
          </p:cNvPr>
          <p:cNvSpPr txBox="1"/>
          <p:nvPr/>
        </p:nvSpPr>
        <p:spPr>
          <a:xfrm>
            <a:off x="109815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4" action="ppaction://hlinksldjump"/>
          </p:cNvPr>
          <p:cNvSpPr txBox="1"/>
          <p:nvPr/>
        </p:nvSpPr>
        <p:spPr>
          <a:xfrm>
            <a:off x="114754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Tree>
    <p:extLst>
      <p:ext uri="{BB962C8B-B14F-4D97-AF65-F5344CB8AC3E}">
        <p14:creationId xmlns:p14="http://schemas.microsoft.com/office/powerpoint/2010/main" val="3659384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053530"/>
            <a:ext cx="11609818"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00B050"/>
                </a:solidFill>
                <a:latin typeface="Times New Roman"/>
                <a:ea typeface="微软雅黑"/>
                <a:cs typeface="Times New Roman"/>
              </a:rPr>
              <a:t>勇于放弃的科学家杨振宁</a:t>
            </a:r>
            <a:endParaRPr lang="zh-CN" altLang="zh-CN" sz="1050" kern="100" dirty="0">
              <a:latin typeface="宋体"/>
              <a:cs typeface="Courier New"/>
            </a:endParaRPr>
          </a:p>
        </p:txBody>
      </p:sp>
      <p:sp>
        <p:nvSpPr>
          <p:cNvPr id="6" name="TextBox 5"/>
          <p:cNvSpPr txBox="1"/>
          <p:nvPr/>
        </p:nvSpPr>
        <p:spPr>
          <a:xfrm>
            <a:off x="262558" y="1567386"/>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华裔</a:t>
            </a:r>
            <a:r>
              <a:rPr lang="zh-CN" altLang="zh-CN" sz="2800" kern="100" dirty="0">
                <a:solidFill>
                  <a:srgbClr val="404040"/>
                </a:solidFill>
                <a:latin typeface="Times New Roman"/>
                <a:ea typeface="微软雅黑"/>
                <a:cs typeface="Times New Roman"/>
              </a:rPr>
              <a:t>科学家、诺贝尔奖获得者杨振宁的成功，是因为他勇于放弃。杨振宁于</a:t>
            </a:r>
            <a:r>
              <a:rPr lang="en-US" altLang="zh-CN" sz="2800" kern="100" dirty="0">
                <a:solidFill>
                  <a:srgbClr val="404040"/>
                </a:solidFill>
                <a:latin typeface="Times New Roman"/>
                <a:ea typeface="微软雅黑"/>
                <a:cs typeface="Courier New"/>
              </a:rPr>
              <a:t>1943</a:t>
            </a:r>
            <a:r>
              <a:rPr lang="zh-CN" altLang="zh-CN" sz="2800" kern="100" dirty="0">
                <a:solidFill>
                  <a:srgbClr val="404040"/>
                </a:solidFill>
                <a:latin typeface="Times New Roman"/>
                <a:ea typeface="微软雅黑"/>
                <a:cs typeface="Times New Roman"/>
              </a:rPr>
              <a:t>年赴美留学，受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物理学的本质是一门实验科学，没有科学实验，就没有科学理论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观念的影响，他立志搞一篇实验物理论文。于是，由费米教授安排，他跟有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美国氢弹之父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之誉的泰勒博士做理论研究，并成为艾里逊教授的</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名研究生之一。在实验室工作近</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个月中，杨振宁成为艾里逊实验室流行的一则笑话的主人公：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凡是有爆炸</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出事故</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的地方，就一定有杨振宁！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杨振宁不得不正视自己：动手能力比别人差！</a:t>
            </a:r>
            <a:endParaRPr lang="zh-CN" altLang="zh-CN" sz="1050" kern="100" dirty="0">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TotalTime>
  <Words>7056</Words>
  <Application>Microsoft Office PowerPoint</Application>
  <PresentationFormat>自定义</PresentationFormat>
  <Paragraphs>804</Paragraphs>
  <Slides>83</Slides>
  <Notes>0</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268</cp:revision>
  <dcterms:created xsi:type="dcterms:W3CDTF">2014-10-15T07:25:01Z</dcterms:created>
  <dcterms:modified xsi:type="dcterms:W3CDTF">2015-08-13T06:36:49Z</dcterms:modified>
</cp:coreProperties>
</file>