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405" r:id="rId3"/>
    <p:sldId id="406" r:id="rId4"/>
    <p:sldId id="475" r:id="rId5"/>
    <p:sldId id="476" r:id="rId6"/>
    <p:sldId id="477" r:id="rId7"/>
    <p:sldId id="478" r:id="rId8"/>
    <p:sldId id="479" r:id="rId9"/>
    <p:sldId id="480" r:id="rId10"/>
    <p:sldId id="407" r:id="rId11"/>
    <p:sldId id="408" r:id="rId12"/>
    <p:sldId id="418" r:id="rId13"/>
    <p:sldId id="419" r:id="rId14"/>
    <p:sldId id="420" r:id="rId15"/>
    <p:sldId id="495" r:id="rId16"/>
    <p:sldId id="497" r:id="rId17"/>
    <p:sldId id="496" r:id="rId18"/>
    <p:sldId id="421" r:id="rId19"/>
    <p:sldId id="422" r:id="rId20"/>
    <p:sldId id="423" r:id="rId21"/>
    <p:sldId id="424" r:id="rId22"/>
    <p:sldId id="498" r:id="rId23"/>
    <p:sldId id="425" r:id="rId24"/>
    <p:sldId id="426" r:id="rId25"/>
    <p:sldId id="427" r:id="rId26"/>
    <p:sldId id="499" r:id="rId27"/>
    <p:sldId id="500" r:id="rId28"/>
    <p:sldId id="501" r:id="rId29"/>
    <p:sldId id="503" r:id="rId30"/>
    <p:sldId id="412" r:id="rId31"/>
    <p:sldId id="504" r:id="rId32"/>
    <p:sldId id="505" r:id="rId33"/>
    <p:sldId id="455" r:id="rId34"/>
    <p:sldId id="457" r:id="rId35"/>
    <p:sldId id="416" r:id="rId36"/>
    <p:sldId id="462" r:id="rId37"/>
    <p:sldId id="506" r:id="rId38"/>
    <p:sldId id="463" r:id="rId39"/>
    <p:sldId id="507" r:id="rId40"/>
    <p:sldId id="508" r:id="rId41"/>
    <p:sldId id="509" r:id="rId42"/>
    <p:sldId id="511" r:id="rId43"/>
    <p:sldId id="512" r:id="rId44"/>
    <p:sldId id="513" r:id="rId45"/>
    <p:sldId id="510" r:id="rId46"/>
    <p:sldId id="464" r:id="rId47"/>
    <p:sldId id="514" r:id="rId48"/>
    <p:sldId id="515" r:id="rId49"/>
    <p:sldId id="516" r:id="rId50"/>
    <p:sldId id="517" r:id="rId51"/>
    <p:sldId id="465" r:id="rId52"/>
    <p:sldId id="466" r:id="rId53"/>
    <p:sldId id="473" r:id="rId54"/>
    <p:sldId id="474" r:id="rId55"/>
    <p:sldId id="481" r:id="rId56"/>
    <p:sldId id="482" r:id="rId57"/>
    <p:sldId id="518" r:id="rId58"/>
    <p:sldId id="483" r:id="rId59"/>
    <p:sldId id="484" r:id="rId60"/>
    <p:sldId id="519" r:id="rId61"/>
    <p:sldId id="485" r:id="rId62"/>
    <p:sldId id="486" r:id="rId63"/>
    <p:sldId id="487" r:id="rId64"/>
    <p:sldId id="520" r:id="rId65"/>
    <p:sldId id="488" r:id="rId66"/>
    <p:sldId id="489" r:id="rId67"/>
    <p:sldId id="490" r:id="rId68"/>
    <p:sldId id="491" r:id="rId69"/>
    <p:sldId id="492" r:id="rId70"/>
    <p:sldId id="493" r:id="rId71"/>
    <p:sldId id="521" r:id="rId72"/>
    <p:sldId id="522" r:id="rId73"/>
    <p:sldId id="523" r:id="rId74"/>
    <p:sldId id="524" r:id="rId75"/>
    <p:sldId id="525" r:id="rId76"/>
    <p:sldId id="494" r:id="rId77"/>
    <p:sldId id="526" r:id="rId78"/>
    <p:sldId id="410" r:id="rId79"/>
  </p:sldIdLst>
  <p:sldSz cx="12190413" cy="6859588"/>
  <p:notesSz cx="6858000" cy="9144000"/>
  <p:defaultText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0000FF"/>
    <a:srgbClr val="0033CC"/>
    <a:srgbClr val="00B0F0"/>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61" autoAdjust="0"/>
  </p:normalViewPr>
  <p:slideViewPr>
    <p:cSldViewPr>
      <p:cViewPr>
        <p:scale>
          <a:sx n="75" d="100"/>
          <a:sy n="75" d="100"/>
        </p:scale>
        <p:origin x="-946" y="-139"/>
      </p:cViewPr>
      <p:guideLst>
        <p:guide orient="horz" pos="2161"/>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5"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43651" y="0"/>
            <a:ext cx="883997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2"/>
            <a:ext cx="7314248" cy="566870"/>
          </a:xfrm>
          <a:prstGeom prst="rect">
            <a:avLst/>
          </a:prstGeom>
        </p:spPr>
        <p:txBody>
          <a:bodyPr lIns="121917" tIns="60958" rIns="121917" bIns="60958" anchor="b"/>
          <a:lstStyle>
            <a:lvl1pPr algn="l">
              <a:defRPr sz="27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6" y="612916"/>
            <a:ext cx="7314248" cy="4115753"/>
          </a:xfrm>
          <a:prstGeom prst="rect">
            <a:avLst/>
          </a:prstGeom>
        </p:spPr>
        <p:txBody>
          <a:bodyPr lIns="121917" tIns="60958" rIns="121917" bIns="60958"/>
          <a:lstStyle>
            <a:lvl1pPr marL="0" indent="0">
              <a:buNone/>
              <a:defRPr sz="4300"/>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endParaRPr lang="zh-CN" altLang="en-US"/>
          </a:p>
        </p:txBody>
      </p:sp>
      <p:sp>
        <p:nvSpPr>
          <p:cNvPr id="4" name="文本占位符 3"/>
          <p:cNvSpPr>
            <a:spLocks noGrp="1"/>
          </p:cNvSpPr>
          <p:nvPr>
            <p:ph type="body" sz="half" idx="2"/>
          </p:nvPr>
        </p:nvSpPr>
        <p:spPr>
          <a:xfrm>
            <a:off x="2389406" y="5368581"/>
            <a:ext cx="7314248" cy="805049"/>
          </a:xfrm>
          <a:prstGeom prst="rect">
            <a:avLst/>
          </a:prstGeom>
        </p:spPr>
        <p:txBody>
          <a:bodyPr lIns="121917" tIns="60958" rIns="121917" bIns="60958"/>
          <a:lstStyle>
            <a:lvl1pPr marL="0" indent="0">
              <a:buNone/>
              <a:defRPr sz="1900"/>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6" name="页脚占位符 5"/>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7" name="灯片编号占位符 6"/>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lIns="121917" tIns="60958" rIns="121917" bIns="60958"/>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1600572"/>
            <a:ext cx="10971372" cy="4527011"/>
          </a:xfrm>
          <a:prstGeom prst="rect">
            <a:avLst/>
          </a:prstGeom>
        </p:spPr>
        <p:txBody>
          <a:bodyPr vert="eaVert" lIns="121917" tIns="60958" rIns="121917" bIns="60958"/>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a:prstGeom prst="rect">
            <a:avLst/>
          </a:prstGeom>
        </p:spPr>
        <p:txBody>
          <a:bodyPr vert="eaVert" lIns="121917" tIns="60958" rIns="121917" bIns="60958"/>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274702"/>
            <a:ext cx="8025355" cy="5852880"/>
          </a:xfrm>
          <a:prstGeom prst="rect">
            <a:avLst/>
          </a:prstGeom>
        </p:spPr>
        <p:txBody>
          <a:bodyPr vert="eaVert" lIns="121917" tIns="60958" rIns="121917" bIns="60958"/>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5" name="Rectangle 6"/>
          <p:cNvSpPr/>
          <p:nvPr userDrawn="1"/>
        </p:nvSpPr>
        <p:spPr>
          <a:xfrm>
            <a:off x="0" y="6400800"/>
            <a:ext cx="12192000" cy="457200"/>
          </a:xfrm>
          <a:prstGeom prst="rect">
            <a:avLst/>
          </a:prstGeom>
          <a:blipFill rotWithShape="1">
            <a:blip r:embed="rId2">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6"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7" name="椭圆 16"/>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18"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8" name="圆角矩形 7"/>
          <p:cNvSpPr/>
          <p:nvPr userDrawn="1"/>
        </p:nvSpPr>
        <p:spPr>
          <a:xfrm>
            <a:off x="1176155" y="6405466"/>
            <a:ext cx="1594604"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9" name="TextBox 8"/>
          <p:cNvSpPr txBox="1"/>
          <p:nvPr userDrawn="1"/>
        </p:nvSpPr>
        <p:spPr>
          <a:xfrm>
            <a:off x="1314781" y="6410204"/>
            <a:ext cx="1474123" cy="400110"/>
          </a:xfrm>
          <a:prstGeom prst="rect">
            <a:avLst/>
          </a:prstGeom>
          <a:noFill/>
        </p:spPr>
        <p:txBody>
          <a:bodyPr wrap="square" rtlCol="0" anchor="ctr">
            <a:spAutoFit/>
          </a:bodyPr>
          <a:lstStyle/>
          <a:p>
            <a:r>
              <a:rPr lang="zh-CN" altLang="en-US" sz="2000" dirty="0" smtClean="0">
                <a:solidFill>
                  <a:schemeClr val="bg1"/>
                </a:solidFill>
                <a:latin typeface="微软雅黑" pitchFamily="34" charset="-122"/>
                <a:ea typeface="微软雅黑" pitchFamily="34" charset="-122"/>
              </a:rPr>
              <a:t>综合检测</a:t>
            </a:r>
            <a:endParaRPr lang="zh-CN" altLang="en-US" sz="2000" kern="1200" dirty="0" smtClean="0">
              <a:solidFill>
                <a:schemeClr val="bg1"/>
              </a:solidFill>
              <a:latin typeface="+mj-ea"/>
              <a:ea typeface="+mj-ea"/>
              <a:cs typeface="+mn-cs"/>
            </a:endParaRPr>
          </a:p>
        </p:txBody>
      </p:sp>
    </p:spTree>
    <p:extLst>
      <p:ext uri="{BB962C8B-B14F-4D97-AF65-F5344CB8AC3E}">
        <p14:creationId xmlns:p14="http://schemas.microsoft.com/office/powerpoint/2010/main" val="1501605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14"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39582" y="0"/>
            <a:ext cx="8839970" cy="68580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3"/>
          <p:cNvSpPr txBox="1"/>
          <p:nvPr userDrawn="1"/>
        </p:nvSpPr>
        <p:spPr>
          <a:xfrm>
            <a:off x="1644232" y="1886146"/>
            <a:ext cx="5337134" cy="1446550"/>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8800" b="1" dirty="0" smtClean="0">
                <a:solidFill>
                  <a:srgbClr val="CD1F06"/>
                </a:solidFill>
                <a:latin typeface="微软雅黑" pitchFamily="34" charset="-122"/>
                <a:ea typeface="微软雅黑" pitchFamily="34" charset="-122"/>
              </a:rPr>
              <a:t>谢谢</a:t>
            </a:r>
            <a:r>
              <a:rPr lang="zh-CN" altLang="en-US" sz="8800" b="1" dirty="0" smtClean="0">
                <a:solidFill>
                  <a:srgbClr val="00B050"/>
                </a:solidFill>
                <a:latin typeface="微软雅黑" pitchFamily="34" charset="-122"/>
                <a:ea typeface="微软雅黑" pitchFamily="34" charset="-122"/>
              </a:rPr>
              <a:t>观看</a:t>
            </a:r>
            <a:endParaRPr lang="zh-CN" altLang="en-US" sz="8800" b="1" dirty="0">
              <a:solidFill>
                <a:srgbClr val="00B050"/>
              </a:solidFill>
              <a:latin typeface="微软雅黑" pitchFamily="34" charset="-122"/>
              <a:ea typeface="微软雅黑" pitchFamily="34" charset="-122"/>
            </a:endParaRPr>
          </a:p>
        </p:txBody>
      </p:sp>
      <p:sp>
        <p:nvSpPr>
          <p:cNvPr id="16" name="矩形 15"/>
          <p:cNvSpPr/>
          <p:nvPr userDrawn="1"/>
        </p:nvSpPr>
        <p:spPr>
          <a:xfrm>
            <a:off x="1782886" y="3657925"/>
            <a:ext cx="5619384" cy="954107"/>
          </a:xfrm>
          <a:prstGeom prst="rect">
            <a:avLst/>
          </a:prstGeom>
        </p:spPr>
        <p:txBody>
          <a:bodyPr wrap="square" anchor="ctr">
            <a:spAutoFit/>
          </a:bodyPr>
          <a:lstStyle/>
          <a:p>
            <a:pPr algn="l"/>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更多精彩内容请登录 </a:t>
            </a:r>
            <a:endPar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endParaRPr>
          </a:p>
          <a:p>
            <a:pPr algn="l"/>
            <a:r>
              <a:rPr lang="en-US" altLang="zh-CN" sz="2800" b="0" baseline="0" dirty="0" smtClean="0">
                <a:solidFill>
                  <a:schemeClr val="bg1">
                    <a:lumMod val="50000"/>
                  </a:schemeClr>
                </a:solidFill>
                <a:effectLst/>
                <a:latin typeface="微软雅黑" pitchFamily="34" charset="-122"/>
                <a:ea typeface="微软雅黑" pitchFamily="34" charset="-122"/>
                <a:cs typeface="经典繁仿黑" pitchFamily="49" charset="-122"/>
              </a:rPr>
              <a:t>        </a:t>
            </a:r>
            <a:r>
              <a:rPr lang="en-US" altLang="zh-CN" sz="2800" b="0" dirty="0" smtClean="0">
                <a:solidFill>
                  <a:srgbClr val="FF0000"/>
                </a:solidFill>
                <a:effectLst/>
                <a:latin typeface="微软雅黑" pitchFamily="34" charset="-122"/>
                <a:ea typeface="微软雅黑" pitchFamily="34" charset="-122"/>
                <a:cs typeface="经典繁仿黑" pitchFamily="49" charset="-122"/>
              </a:rPr>
              <a:t>www.91taoke.com</a:t>
            </a:r>
            <a:endParaRPr lang="zh-CN" altLang="en-US" sz="2800" b="0" dirty="0">
              <a:solidFill>
                <a:srgbClr val="FF0000"/>
              </a:solidFill>
              <a:effectLst/>
              <a:latin typeface="微软雅黑" pitchFamily="34" charset="-122"/>
              <a:ea typeface="微软雅黑" pitchFamily="34" charset="-122"/>
              <a:cs typeface="经典繁仿黑"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iterate type="lt">
                                    <p:tmPct val="18000"/>
                                  </p:iterate>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strVal val="(6*min(max(#ppt_w*#ppt_h,.3),1)-7.4)/-.7*#ppt_w"/>
                                          </p:val>
                                        </p:tav>
                                        <p:tav tm="100000">
                                          <p:val>
                                            <p:strVal val="#ppt_w"/>
                                          </p:val>
                                        </p:tav>
                                      </p:tavLst>
                                    </p:anim>
                                    <p:anim calcmode="lin" valueType="num">
                                      <p:cBhvr>
                                        <p:cTn id="8" dur="500" fill="hold"/>
                                        <p:tgtEl>
                                          <p:spTgt spid="15"/>
                                        </p:tgtEl>
                                        <p:attrNameLst>
                                          <p:attrName>ppt_h</p:attrName>
                                        </p:attrNameLst>
                                      </p:cBhvr>
                                      <p:tavLst>
                                        <p:tav tm="0">
                                          <p:val>
                                            <p:strVal val="(6*min(max(#ppt_w*#ppt_h,.3),1)-7.4)/-.7*#ppt_h"/>
                                          </p:val>
                                        </p:tav>
                                        <p:tav tm="100000">
                                          <p:val>
                                            <p:strVal val="#ppt_h"/>
                                          </p:val>
                                        </p:tav>
                                      </p:tavLst>
                                    </p:anim>
                                    <p:anim calcmode="lin" valueType="num">
                                      <p:cBhvr>
                                        <p:cTn id="9" dur="500" fill="hold"/>
                                        <p:tgtEl>
                                          <p:spTgt spid="15"/>
                                        </p:tgtEl>
                                        <p:attrNameLst>
                                          <p:attrName>ppt_x</p:attrName>
                                        </p:attrNameLst>
                                      </p:cBhvr>
                                      <p:tavLst>
                                        <p:tav tm="0">
                                          <p:val>
                                            <p:fltVal val="0.5"/>
                                          </p:val>
                                        </p:tav>
                                        <p:tav tm="100000">
                                          <p:val>
                                            <p:strVal val="#ppt_x"/>
                                          </p:val>
                                        </p:tav>
                                      </p:tavLst>
                                    </p:anim>
                                    <p:anim calcmode="lin" valueType="num">
                                      <p:cBhvr>
                                        <p:cTn id="10" dur="500" fill="hold"/>
                                        <p:tgtEl>
                                          <p:spTgt spid="15"/>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770"/>
                            </p:stCondLst>
                            <p:childTnLst>
                              <p:par>
                                <p:cTn id="12" presetID="2" presetClass="entr" presetSubtype="2" decel="100000" fill="hold" grpId="0" nodeType="afterEffect">
                                  <p:stCondLst>
                                    <p:cond delay="0"/>
                                  </p:stCondLst>
                                  <p:iterate type="lt">
                                    <p:tmPct val="10000"/>
                                  </p:iterate>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500" fill="hold"/>
                                        <p:tgtEl>
                                          <p:spTgt spid="16"/>
                                        </p:tgtEl>
                                        <p:attrNameLst>
                                          <p:attrName>ppt_x</p:attrName>
                                        </p:attrNameLst>
                                      </p:cBhvr>
                                      <p:tavLst>
                                        <p:tav tm="0">
                                          <p:val>
                                            <p:strVal val="1+#ppt_w/2"/>
                                          </p:val>
                                        </p:tav>
                                        <p:tav tm="100000">
                                          <p:val>
                                            <p:strVal val="#ppt_x"/>
                                          </p:val>
                                        </p:tav>
                                      </p:tavLst>
                                    </p:anim>
                                    <p:anim calcmode="lin" valueType="num">
                                      <p:cBhvr additive="base">
                                        <p:cTn id="15"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lIns="121917" tIns="60958" rIns="121917" bIns="60958"/>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521" y="1600572"/>
            <a:ext cx="5384099" cy="4527011"/>
          </a:xfrm>
          <a:prstGeom prst="rect">
            <a:avLst/>
          </a:prstGeom>
        </p:spPr>
        <p:txBody>
          <a:bodyPr lIns="121917" tIns="60958" rIns="121917" bIns="60958"/>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6793" y="1600572"/>
            <a:ext cx="5384099" cy="4527011"/>
          </a:xfrm>
          <a:prstGeom prst="rect">
            <a:avLst/>
          </a:prstGeom>
        </p:spPr>
        <p:txBody>
          <a:bodyPr lIns="121917" tIns="60958" rIns="121917" bIns="60958"/>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6" name="页脚占位符 5"/>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7" name="灯片编号占位符 6"/>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lIns="121917" tIns="60958" rIns="121917" bIns="60958"/>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535469"/>
            <a:ext cx="5386216" cy="639911"/>
          </a:xfrm>
          <a:prstGeom prst="rect">
            <a:avLst/>
          </a:prstGeom>
        </p:spPr>
        <p:txBody>
          <a:bodyPr lIns="121917" tIns="60958" rIns="121917" bIns="60958" anchor="b"/>
          <a:lstStyle>
            <a:lvl1pPr marL="0" indent="0">
              <a:buNone/>
              <a:defRPr sz="3200" b="1"/>
            </a:lvl1pPr>
            <a:lvl2pPr marL="609585" indent="0">
              <a:buNone/>
              <a:defRPr sz="2700" b="1"/>
            </a:lvl2pPr>
            <a:lvl3pPr marL="1219170" indent="0">
              <a:buNone/>
              <a:defRPr sz="2400" b="1"/>
            </a:lvl3pPr>
            <a:lvl4pPr marL="1828754" indent="0">
              <a:buNone/>
              <a:defRPr sz="2100" b="1"/>
            </a:lvl4pPr>
            <a:lvl5pPr marL="2438339" indent="0">
              <a:buNone/>
              <a:defRPr sz="2100" b="1"/>
            </a:lvl5pPr>
            <a:lvl6pPr marL="3047924" indent="0">
              <a:buNone/>
              <a:defRPr sz="2100" b="1"/>
            </a:lvl6pPr>
            <a:lvl7pPr marL="3657509" indent="0">
              <a:buNone/>
              <a:defRPr sz="2100" b="1"/>
            </a:lvl7pPr>
            <a:lvl8pPr marL="4267093" indent="0">
              <a:buNone/>
              <a:defRPr sz="2100" b="1"/>
            </a:lvl8pPr>
            <a:lvl9pPr marL="4876678" indent="0">
              <a:buNone/>
              <a:defRPr sz="2100" b="1"/>
            </a:lvl9pPr>
          </a:lstStyle>
          <a:p>
            <a:pPr lvl="0"/>
            <a:r>
              <a:rPr lang="zh-CN" altLang="en-US" smtClean="0"/>
              <a:t>单击此处编辑母版文本样式</a:t>
            </a:r>
          </a:p>
        </p:txBody>
      </p:sp>
      <p:sp>
        <p:nvSpPr>
          <p:cNvPr id="4" name="内容占位符 3"/>
          <p:cNvSpPr>
            <a:spLocks noGrp="1"/>
          </p:cNvSpPr>
          <p:nvPr>
            <p:ph sz="half" idx="2"/>
          </p:nvPr>
        </p:nvSpPr>
        <p:spPr>
          <a:xfrm>
            <a:off x="609521" y="2175378"/>
            <a:ext cx="5386216" cy="3952203"/>
          </a:xfrm>
          <a:prstGeom prst="rect">
            <a:avLst/>
          </a:prstGeom>
        </p:spPr>
        <p:txBody>
          <a:bodyPr lIns="121917" tIns="60958" rIns="121917" bIns="60958"/>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562" y="1535469"/>
            <a:ext cx="5388332" cy="639911"/>
          </a:xfrm>
          <a:prstGeom prst="rect">
            <a:avLst/>
          </a:prstGeom>
        </p:spPr>
        <p:txBody>
          <a:bodyPr lIns="121917" tIns="60958" rIns="121917" bIns="60958" anchor="b"/>
          <a:lstStyle>
            <a:lvl1pPr marL="0" indent="0">
              <a:buNone/>
              <a:defRPr sz="3200" b="1"/>
            </a:lvl1pPr>
            <a:lvl2pPr marL="609585" indent="0">
              <a:buNone/>
              <a:defRPr sz="2700" b="1"/>
            </a:lvl2pPr>
            <a:lvl3pPr marL="1219170" indent="0">
              <a:buNone/>
              <a:defRPr sz="2400" b="1"/>
            </a:lvl3pPr>
            <a:lvl4pPr marL="1828754" indent="0">
              <a:buNone/>
              <a:defRPr sz="2100" b="1"/>
            </a:lvl4pPr>
            <a:lvl5pPr marL="2438339" indent="0">
              <a:buNone/>
              <a:defRPr sz="2100" b="1"/>
            </a:lvl5pPr>
            <a:lvl6pPr marL="3047924" indent="0">
              <a:buNone/>
              <a:defRPr sz="2100" b="1"/>
            </a:lvl6pPr>
            <a:lvl7pPr marL="3657509" indent="0">
              <a:buNone/>
              <a:defRPr sz="2100" b="1"/>
            </a:lvl7pPr>
            <a:lvl8pPr marL="4267093" indent="0">
              <a:buNone/>
              <a:defRPr sz="2100" b="1"/>
            </a:lvl8pPr>
            <a:lvl9pPr marL="4876678" indent="0">
              <a:buNone/>
              <a:defRPr sz="2100" b="1"/>
            </a:lvl9pPr>
          </a:lstStyle>
          <a:p>
            <a:pPr lvl="0"/>
            <a:r>
              <a:rPr lang="zh-CN" altLang="en-US" smtClean="0"/>
              <a:t>单击此处编辑母版文本样式</a:t>
            </a:r>
          </a:p>
        </p:txBody>
      </p:sp>
      <p:sp>
        <p:nvSpPr>
          <p:cNvPr id="6" name="内容占位符 5"/>
          <p:cNvSpPr>
            <a:spLocks noGrp="1"/>
          </p:cNvSpPr>
          <p:nvPr>
            <p:ph sz="quarter" idx="4"/>
          </p:nvPr>
        </p:nvSpPr>
        <p:spPr>
          <a:xfrm>
            <a:off x="6192562" y="2175378"/>
            <a:ext cx="5388332" cy="3952203"/>
          </a:xfrm>
          <a:prstGeom prst="rect">
            <a:avLst/>
          </a:prstGeom>
        </p:spPr>
        <p:txBody>
          <a:bodyPr lIns="121917" tIns="60958" rIns="121917" bIns="60958"/>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8" name="页脚占位符 7"/>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9" name="灯片编号占位符 8"/>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3" y="273112"/>
            <a:ext cx="4010562" cy="1162320"/>
          </a:xfrm>
          <a:prstGeom prst="rect">
            <a:avLst/>
          </a:prstGeom>
        </p:spPr>
        <p:txBody>
          <a:bodyPr lIns="121917" tIns="60958" rIns="121917" bIns="60958" anchor="b"/>
          <a:lstStyle>
            <a:lvl1pPr algn="l">
              <a:defRPr sz="27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113" y="273114"/>
            <a:ext cx="6814779" cy="5854469"/>
          </a:xfrm>
          <a:prstGeom prst="rect">
            <a:avLst/>
          </a:prstGeom>
        </p:spPr>
        <p:txBody>
          <a:bodyPr lIns="121917" tIns="60958" rIns="121917" bIns="60958"/>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523" y="1435434"/>
            <a:ext cx="4010562" cy="4692149"/>
          </a:xfrm>
          <a:prstGeom prst="rect">
            <a:avLst/>
          </a:prstGeom>
        </p:spPr>
        <p:txBody>
          <a:bodyPr lIns="121917" tIns="60958" rIns="121917" bIns="60958"/>
          <a:lstStyle>
            <a:lvl1pPr marL="0" indent="0">
              <a:buNone/>
              <a:defRPr sz="1900"/>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6" name="页脚占位符 5"/>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7" name="灯片编号占位符 6"/>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ctr" defTabSz="1219170" rtl="0" eaLnBrk="1" latinLnBrk="0" hangingPunct="1">
        <a:spcBef>
          <a:spcPct val="0"/>
        </a:spcBef>
        <a:buNone/>
        <a:defRPr sz="5900"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11.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12.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13.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14.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15.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16.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17.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18.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19.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2.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20.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21.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22.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23.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24.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25.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26.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27.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28.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29.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3.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30.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31.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32.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33.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34.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35.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36.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37.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38.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39.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4.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40.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41.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42.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43.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44.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45.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46.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47.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48.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49.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5.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50.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51.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52.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53.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54.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55.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56.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57.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58.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59.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6.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60.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61.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62.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63.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64.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65.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66.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67.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68.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21" Type="http://schemas.openxmlformats.org/officeDocument/2006/relationships/image" Target="../media/image3.png"/><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 Id="rId22" Type="http://schemas.openxmlformats.org/officeDocument/2006/relationships/image" Target="file:///\\&#24352;&#32418;\f\2015&#24187;&#28783;&#29255;&#21407;&#25991;&#20214;\&#21516;&#27493;\&#39640;&#20108;&#19979;\&#21019;&#26032;&#35774;&#35745;\(&#35821;&#25991;&#65289;&#20154;&#25945;&#20013;&#22806;&#20256;&#35760;&#20316;&#21697;&#36873;&#35835;\&#20154;&#25945;&#29256;%20&#20013;&#22806;&#20256;&#35760;&#20316;&#21697;&#36873;&#35835;\GK1.TIF" TargetMode="External"/></Relationships>
</file>

<file path=ppt/slides/_rels/slide69.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7.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70.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71.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72.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73.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74.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75.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76.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77.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_rels/slide9.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3.xml"/><Relationship Id="rId18" Type="http://schemas.openxmlformats.org/officeDocument/2006/relationships/slide" Target="slide66.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51.xml"/><Relationship Id="rId17" Type="http://schemas.openxmlformats.org/officeDocument/2006/relationships/slide" Target="slide63.xml"/><Relationship Id="rId2" Type="http://schemas.openxmlformats.org/officeDocument/2006/relationships/slide" Target="slide2.xml"/><Relationship Id="rId16" Type="http://schemas.openxmlformats.org/officeDocument/2006/relationships/slide" Target="slide61.xml"/><Relationship Id="rId20"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8.xml"/><Relationship Id="rId10" Type="http://schemas.openxmlformats.org/officeDocument/2006/relationships/slide" Target="slide35.xml"/><Relationship Id="rId19" Type="http://schemas.openxmlformats.org/officeDocument/2006/relationships/slide" Target="slide68.xml"/><Relationship Id="rId4" Type="http://schemas.openxmlformats.org/officeDocument/2006/relationships/slide" Target="slide12.xml"/><Relationship Id="rId9" Type="http://schemas.openxmlformats.org/officeDocument/2006/relationships/slide" Target="slide30.xml"/><Relationship Id="rId14" Type="http://schemas.openxmlformats.org/officeDocument/2006/relationships/slide" Target="slide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1702718" y="3213770"/>
            <a:ext cx="4849085" cy="1275414"/>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lnSpc>
                <a:spcPct val="120000"/>
              </a:lnSpc>
            </a:pPr>
            <a:r>
              <a:rPr lang="zh-CN" altLang="en-US" sz="7000" b="1" dirty="0" smtClean="0">
                <a:solidFill>
                  <a:srgbClr val="00B050"/>
                </a:solidFill>
                <a:latin typeface="微软雅黑" pitchFamily="34" charset="-122"/>
                <a:ea typeface="微软雅黑" pitchFamily="34" charset="-122"/>
              </a:rPr>
              <a:t>综合检测</a:t>
            </a:r>
            <a:endParaRPr lang="en-US" altLang="zh-CN" sz="7000" b="1" dirty="0">
              <a:solidFill>
                <a:srgbClr val="00B050"/>
              </a:solidFill>
              <a:latin typeface="微软雅黑" pitchFamily="34" charset="-122"/>
              <a:ea typeface="微软雅黑" pitchFamily="34" charset="-122"/>
            </a:endParaRPr>
          </a:p>
        </p:txBody>
      </p:sp>
    </p:spTree>
    <p:extLst>
      <p:ext uri="{BB962C8B-B14F-4D97-AF65-F5344CB8AC3E}">
        <p14:creationId xmlns:p14="http://schemas.microsoft.com/office/powerpoint/2010/main" val="303303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iterate type="lt">
                                    <p:tmPct val="18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6*min(max(#ppt_w*#ppt_h,.3),1)-7.4)/-.7*#ppt_w"/>
                                          </p:val>
                                        </p:tav>
                                        <p:tav tm="100000">
                                          <p:val>
                                            <p:strVal val="#ppt_w"/>
                                          </p:val>
                                        </p:tav>
                                      </p:tavLst>
                                    </p:anim>
                                    <p:anim calcmode="lin" valueType="num">
                                      <p:cBhvr>
                                        <p:cTn id="8" dur="500" fill="hold"/>
                                        <p:tgtEl>
                                          <p:spTgt spid="6"/>
                                        </p:tgtEl>
                                        <p:attrNameLst>
                                          <p:attrName>ppt_h</p:attrName>
                                        </p:attrNameLst>
                                      </p:cBhvr>
                                      <p:tavLst>
                                        <p:tav tm="0">
                                          <p:val>
                                            <p:strVal val="(6*min(max(#ppt_w*#ppt_h,.3),1)-7.4)/-.7*#ppt_h"/>
                                          </p:val>
                                        </p:tav>
                                        <p:tav tm="100000">
                                          <p:val>
                                            <p:strVal val="#ppt_h"/>
                                          </p:val>
                                        </p:tav>
                                      </p:tavLst>
                                    </p:anim>
                                    <p:anim calcmode="lin" valueType="num">
                                      <p:cBhvr>
                                        <p:cTn id="9" dur="500" fill="hold"/>
                                        <p:tgtEl>
                                          <p:spTgt spid="6"/>
                                        </p:tgtEl>
                                        <p:attrNameLst>
                                          <p:attrName>ppt_x</p:attrName>
                                        </p:attrNameLst>
                                      </p:cBhvr>
                                      <p:tavLst>
                                        <p:tav tm="0">
                                          <p:val>
                                            <p:fltVal val="0.5"/>
                                          </p:val>
                                        </p:tav>
                                        <p:tav tm="100000">
                                          <p:val>
                                            <p:strVal val="#ppt_x"/>
                                          </p:val>
                                        </p:tav>
                                      </p:tavLst>
                                    </p:anim>
                                    <p:anim calcmode="lin" valueType="num">
                                      <p:cBhvr>
                                        <p:cTn id="10" dur="500" fill="hold"/>
                                        <p:tgtEl>
                                          <p:spTgt spid="6"/>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485578"/>
            <a:ext cx="11609818" cy="453585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下列理解和分析，不符合原文意思的一项是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A.2002</a:t>
            </a:r>
            <a:r>
              <a:rPr lang="zh-CN" altLang="zh-CN" sz="2800" kern="100" dirty="0">
                <a:solidFill>
                  <a:srgbClr val="404040"/>
                </a:solidFill>
                <a:latin typeface="Times New Roman"/>
                <a:ea typeface="微软雅黑"/>
                <a:cs typeface="Times New Roman"/>
              </a:rPr>
              <a:t>年开始在网络上有人从事义务汉化的工作，这些人的动机极为单纯，即希望有更多的人能够欣赏自己喜爱的东西，享受那份快乐和喜悦。</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随着大多数字幕组不再局限于单纯的字幕翻译工作，而是把国外影视剧视频资源放在自己的站点内与用户共享，知识产权问题接踵而至。</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字幕组涉及的知识产权问题，因央视对</a:t>
            </a:r>
            <a:r>
              <a:rPr lang="en-US" altLang="zh-CN" sz="2800" kern="100" dirty="0">
                <a:solidFill>
                  <a:srgbClr val="404040"/>
                </a:solidFill>
                <a:latin typeface="Times New Roman"/>
                <a:ea typeface="微软雅黑"/>
                <a:cs typeface="Courier New"/>
              </a:rPr>
              <a:t>2006</a:t>
            </a:r>
            <a:r>
              <a:rPr lang="zh-CN" altLang="zh-CN" sz="2800" kern="100" dirty="0">
                <a:solidFill>
                  <a:srgbClr val="404040"/>
                </a:solidFill>
                <a:latin typeface="Times New Roman"/>
                <a:ea typeface="微软雅黑"/>
                <a:cs typeface="Times New Roman"/>
              </a:rPr>
              <a:t>年热播美剧《越狱》网络侵权问题的报道而暴露在公众的视野中。</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2</a:t>
            </a:r>
            <a:endParaRPr lang="zh-CN" altLang="en-US" dirty="0"/>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0735378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557586"/>
            <a:ext cx="11609818" cy="267765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不以营利为目的，仅供学习交流研究使用的个人制作的作品，符合《中华人民共和国著作权法》的规定。</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文中为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几乎只有一个最为单纯的目的</a:t>
            </a:r>
            <a:r>
              <a:rPr lang="en-US" altLang="zh-CN" sz="2800" kern="100" dirty="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A</a:t>
            </a:r>
            <a:endParaRPr lang="zh-CN" altLang="zh-CN" sz="1050" kern="100" dirty="0">
              <a:solidFill>
                <a:prstClr val="black"/>
              </a:solidFill>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2</a:t>
            </a:r>
            <a:endParaRPr lang="zh-CN" altLang="en-US" dirty="0"/>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98746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837506"/>
            <a:ext cx="11609818" cy="5262979"/>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根据原文内容，下列理解和分析不准确的一项是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字幕翻译工作内容涉及动漫、游戏、剧集、电影、软件、教学等诸多领域，但其中影响最大、传播最广的仍然是影视作品。</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在片头打出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本字幕只供学习交流使用，请勿用于任何商业用途，下载后请于</a:t>
            </a:r>
            <a:r>
              <a:rPr lang="en-US" altLang="zh-CN" sz="2800" kern="100" dirty="0">
                <a:solidFill>
                  <a:srgbClr val="404040"/>
                </a:solidFill>
                <a:latin typeface="Times New Roman"/>
                <a:ea typeface="微软雅黑"/>
                <a:cs typeface="Courier New"/>
              </a:rPr>
              <a:t>24</a:t>
            </a:r>
            <a:r>
              <a:rPr lang="zh-CN" altLang="zh-CN" sz="2800" kern="100" dirty="0">
                <a:solidFill>
                  <a:srgbClr val="404040"/>
                </a:solidFill>
                <a:latin typeface="Times New Roman"/>
                <a:ea typeface="微软雅黑"/>
                <a:cs typeface="Times New Roman"/>
              </a:rPr>
              <a:t>小时内自觉删除</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的免责声明，说明字幕组一开始就意识到了可能存在的法律风险。</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字幕组在片子中插播广告，谋取商业利益的行为与字幕组提供下载的相应影视剧视频文件的行为，在性质上均属于侵权行为</a:t>
            </a:r>
            <a:r>
              <a:rPr lang="zh-CN" altLang="zh-CN" sz="2800" kern="100" dirty="0" smtClean="0">
                <a:solidFill>
                  <a:srgbClr val="404040"/>
                </a:solidFill>
                <a:latin typeface="Times New Roman"/>
                <a:ea typeface="微软雅黑"/>
                <a:cs typeface="Times New Roman"/>
              </a:rPr>
              <a:t>。</a:t>
            </a:r>
            <a:endParaRPr lang="zh-CN" altLang="zh-CN" sz="1050" kern="100" dirty="0">
              <a:latin typeface="宋体"/>
              <a:cs typeface="Courier New"/>
            </a:endParaRPr>
          </a:p>
        </p:txBody>
      </p:sp>
      <p:sp>
        <p:nvSpPr>
          <p:cNvPr id="27" name="TextBox 26">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4030221"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3</a:t>
            </a:r>
            <a:endParaRPr lang="zh-CN" altLang="en-US" dirty="0"/>
          </a:p>
        </p:txBody>
      </p:sp>
      <p:sp>
        <p:nvSpPr>
          <p:cNvPr id="30" name="TextBox 29">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1001462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413570"/>
            <a:ext cx="11609818" cy="2677656"/>
          </a:xfrm>
          <a:prstGeom prst="rect">
            <a:avLst/>
          </a:prstGeom>
          <a:noFill/>
        </p:spPr>
        <p:txBody>
          <a:bodyPr wrap="square" rtlCol="0">
            <a:spAutoFit/>
          </a:bodyPr>
          <a:lstStyle/>
          <a:p>
            <a:pPr lvl="0" algn="just">
              <a:lnSpc>
                <a:spcPct val="150000"/>
              </a:lnSpc>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新时期年轻人观影习惯对于字幕的需求以几何级的速度递增，致使字幕组纷纷成立并迅速发展壮大，甚至比拼翻译的速度。</a:t>
            </a:r>
            <a:endParaRPr lang="zh-CN" altLang="zh-CN" sz="1050" kern="100" dirty="0">
              <a:solidFill>
                <a:prstClr val="black"/>
              </a:solidFill>
              <a:latin typeface="宋体"/>
              <a:cs typeface="Courier New"/>
            </a:endParaRPr>
          </a:p>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致使</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的前后不构成因果关系，</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甚至</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的前后也不是递进关系。</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答案</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D</a:t>
            </a:r>
            <a:endParaRPr lang="zh-CN" altLang="zh-CN" sz="1000" kern="100" dirty="0">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3</a:t>
            </a:r>
            <a:endParaRPr lang="zh-CN" altLang="en-US" dirty="0"/>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68015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782189"/>
            <a:ext cx="11609818" cy="5521512"/>
          </a:xfrm>
          <a:prstGeom prst="rect">
            <a:avLst/>
          </a:prstGeom>
          <a:noFill/>
        </p:spPr>
        <p:txBody>
          <a:bodyPr wrap="square" rtlCol="0">
            <a:spAutoFit/>
          </a:bodyPr>
          <a:lstStyle/>
          <a:p>
            <a:pPr algn="just">
              <a:lnSpc>
                <a:spcPct val="140000"/>
              </a:lnSpc>
              <a:spcAft>
                <a:spcPts val="0"/>
              </a:spcAft>
            </a:pPr>
            <a:r>
              <a:rPr lang="zh-CN" altLang="zh-CN" sz="2800" kern="100" dirty="0">
                <a:solidFill>
                  <a:srgbClr val="00B0F0"/>
                </a:solidFill>
                <a:latin typeface="Times New Roman"/>
                <a:ea typeface="微软雅黑"/>
                <a:cs typeface="Times New Roman"/>
              </a:rPr>
              <a:t>二、古代诗文阅读</a:t>
            </a:r>
            <a:r>
              <a:rPr lang="en-US" altLang="zh-CN" sz="2800" kern="100" dirty="0">
                <a:solidFill>
                  <a:srgbClr val="00B0F0"/>
                </a:solidFill>
                <a:latin typeface="Times New Roman"/>
                <a:ea typeface="微软雅黑"/>
                <a:cs typeface="Courier New"/>
              </a:rPr>
              <a:t>(36</a:t>
            </a:r>
            <a:r>
              <a:rPr lang="zh-CN" altLang="zh-CN" sz="2800" kern="100" dirty="0">
                <a:solidFill>
                  <a:srgbClr val="00B0F0"/>
                </a:solidFill>
                <a:latin typeface="Times New Roman"/>
                <a:ea typeface="微软雅黑"/>
                <a:cs typeface="Times New Roman"/>
              </a:rPr>
              <a:t>分</a:t>
            </a:r>
            <a:r>
              <a:rPr lang="en-US" altLang="zh-CN" sz="2800" kern="100" dirty="0">
                <a:solidFill>
                  <a:srgbClr val="00B0F0"/>
                </a:solidFill>
                <a:latin typeface="Times New Roman"/>
                <a:ea typeface="微软雅黑"/>
                <a:cs typeface="Courier New"/>
              </a:rPr>
              <a:t>)</a:t>
            </a:r>
            <a:endParaRPr lang="zh-CN" altLang="zh-CN" sz="1050" kern="100" dirty="0">
              <a:latin typeface="宋体"/>
              <a:cs typeface="Courier New"/>
            </a:endParaRPr>
          </a:p>
          <a:p>
            <a:pPr algn="just">
              <a:lnSpc>
                <a:spcPct val="140000"/>
              </a:lnSpc>
              <a:spcAft>
                <a:spcPts val="0"/>
              </a:spcAft>
            </a:pP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一</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文言文阅读</a:t>
            </a:r>
            <a:r>
              <a:rPr lang="en-US" altLang="zh-CN" sz="2800" kern="100" dirty="0">
                <a:solidFill>
                  <a:srgbClr val="404040"/>
                </a:solidFill>
                <a:latin typeface="Times New Roman"/>
                <a:ea typeface="微软雅黑"/>
                <a:cs typeface="Courier New"/>
              </a:rPr>
              <a:t>(19</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40000"/>
              </a:lnSpc>
              <a:spcAft>
                <a:spcPts val="0"/>
              </a:spcAft>
            </a:pPr>
            <a:r>
              <a:rPr lang="zh-CN" altLang="zh-CN" sz="2800" kern="100" dirty="0">
                <a:solidFill>
                  <a:srgbClr val="404040"/>
                </a:solidFill>
                <a:latin typeface="Times New Roman"/>
                <a:ea typeface="微软雅黑"/>
                <a:cs typeface="Times New Roman"/>
              </a:rPr>
              <a:t>阅读下面的文言文，完成</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7</a:t>
            </a:r>
            <a:r>
              <a:rPr lang="zh-CN" altLang="zh-CN" sz="2800" kern="100" dirty="0">
                <a:solidFill>
                  <a:srgbClr val="404040"/>
                </a:solidFill>
                <a:latin typeface="Times New Roman"/>
                <a:ea typeface="微软雅黑"/>
                <a:cs typeface="Times New Roman"/>
              </a:rPr>
              <a:t>题。</a:t>
            </a:r>
            <a:endParaRPr lang="zh-CN" altLang="zh-CN" sz="1050" kern="100" dirty="0">
              <a:latin typeface="宋体"/>
              <a:cs typeface="Courier New"/>
            </a:endParaRPr>
          </a:p>
          <a:p>
            <a:pPr>
              <a:lnSpc>
                <a:spcPct val="140000"/>
              </a:lnSpc>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孙</a:t>
            </a:r>
            <a:r>
              <a:rPr lang="zh-CN" altLang="zh-CN" sz="2800" kern="100" dirty="0">
                <a:solidFill>
                  <a:srgbClr val="404040"/>
                </a:solidFill>
                <a:latin typeface="Times New Roman"/>
                <a:ea typeface="微软雅黑"/>
                <a:cs typeface="Times New Roman"/>
              </a:rPr>
              <a:t>傅，字伯野，海州人。</a:t>
            </a:r>
            <a:r>
              <a:rPr lang="zh-CN" altLang="zh-CN" sz="2800" kern="100" dirty="0">
                <a:solidFill>
                  <a:srgbClr val="00B0F0"/>
                </a:solidFill>
                <a:latin typeface="Times New Roman"/>
                <a:ea typeface="微软雅黑"/>
                <a:cs typeface="Times New Roman"/>
              </a:rPr>
              <a:t>登进士第</a:t>
            </a:r>
            <a:r>
              <a:rPr lang="zh-CN" altLang="zh-CN" sz="2800" kern="100" dirty="0">
                <a:solidFill>
                  <a:srgbClr val="404040"/>
                </a:solidFill>
                <a:latin typeface="Times New Roman"/>
                <a:ea typeface="微软雅黑"/>
                <a:cs typeface="Times New Roman"/>
              </a:rPr>
              <a:t>，为礼部员外郎。时蔡</a:t>
            </a:r>
            <a:r>
              <a:rPr lang="zh-CN" altLang="zh-CN" sz="2800" kern="100" dirty="0">
                <a:solidFill>
                  <a:srgbClr val="404040"/>
                </a:solidFill>
                <a:latin typeface="Times New Roman"/>
                <a:ea typeface="微软雅黑"/>
                <a:cs typeface="宋体"/>
              </a:rPr>
              <a:t>翛</a:t>
            </a:r>
            <a:r>
              <a:rPr lang="zh-CN" altLang="zh-CN" sz="2800" kern="100" dirty="0">
                <a:solidFill>
                  <a:srgbClr val="404040"/>
                </a:solidFill>
                <a:latin typeface="楷体_GB2312"/>
                <a:ea typeface="微软雅黑"/>
                <a:cs typeface="楷体_GB2312"/>
              </a:rPr>
              <a:t>为尚书</a:t>
            </a:r>
            <a:r>
              <a:rPr lang="zh-CN" altLang="zh-CN" sz="2800" kern="100" dirty="0">
                <a:solidFill>
                  <a:srgbClr val="404040"/>
                </a:solidFill>
                <a:latin typeface="Times New Roman"/>
                <a:ea typeface="微软雅黑"/>
                <a:cs typeface="Times New Roman"/>
              </a:rPr>
              <a:t>，傅为言天下事，劝其亟有所更，不然必败。</a:t>
            </a:r>
            <a:r>
              <a:rPr lang="zh-CN" altLang="zh-CN" sz="2800" kern="100" dirty="0">
                <a:solidFill>
                  <a:srgbClr val="404040"/>
                </a:solidFill>
                <a:latin typeface="Times New Roman"/>
                <a:ea typeface="微软雅黑"/>
                <a:cs typeface="宋体"/>
              </a:rPr>
              <a:t>翛</a:t>
            </a:r>
            <a:r>
              <a:rPr lang="zh-CN" altLang="zh-CN" sz="2800" kern="100" dirty="0">
                <a:solidFill>
                  <a:srgbClr val="404040"/>
                </a:solidFill>
                <a:latin typeface="楷体_GB2312"/>
                <a:ea typeface="微软雅黑"/>
                <a:cs typeface="楷体_GB2312"/>
              </a:rPr>
              <a:t>不能用</a:t>
            </a:r>
            <a:r>
              <a:rPr lang="zh-CN" altLang="zh-CN" sz="2800" kern="100" dirty="0">
                <a:solidFill>
                  <a:srgbClr val="404040"/>
                </a:solidFill>
                <a:latin typeface="Times New Roman"/>
                <a:ea typeface="微软雅黑"/>
                <a:cs typeface="Times New Roman"/>
              </a:rPr>
              <a:t>。迁至中书舍人。</a:t>
            </a:r>
            <a:r>
              <a:rPr lang="zh-CN" altLang="zh-CN" sz="2800" u="wavy" kern="100" dirty="0">
                <a:solidFill>
                  <a:srgbClr val="404040"/>
                </a:solidFill>
                <a:latin typeface="Times New Roman"/>
                <a:ea typeface="微软雅黑"/>
                <a:cs typeface="Times New Roman"/>
              </a:rPr>
              <a:t>宣和末高丽入贡使者所过调夫治舟骚然烦费傅言索民力以妨农功而于中国无丝毫之益宰相谓其所论同苏轼奏贬蕲州安置</a:t>
            </a:r>
            <a:r>
              <a:rPr lang="zh-CN" altLang="zh-CN" sz="2800" kern="100" dirty="0">
                <a:solidFill>
                  <a:srgbClr val="404040"/>
                </a:solidFill>
                <a:latin typeface="Times New Roman"/>
                <a:ea typeface="微软雅黑"/>
                <a:cs typeface="Times New Roman"/>
              </a:rPr>
              <a:t>给事中许翰以为傅论议虽偶与轼合，意亦亡他，以职论事而责之过矣，翰亦罢去。靖康元年，召为给事中，进</a:t>
            </a:r>
            <a:r>
              <a:rPr lang="zh-CN" altLang="zh-CN" sz="2800" kern="100" dirty="0">
                <a:solidFill>
                  <a:srgbClr val="00B0F0"/>
                </a:solidFill>
                <a:latin typeface="Times New Roman"/>
                <a:ea typeface="微软雅黑"/>
                <a:cs typeface="Times New Roman"/>
              </a:rPr>
              <a:t>兵部</a:t>
            </a:r>
            <a:r>
              <a:rPr lang="zh-CN" altLang="zh-CN" sz="2800" kern="100" dirty="0">
                <a:solidFill>
                  <a:srgbClr val="404040"/>
                </a:solidFill>
                <a:latin typeface="Times New Roman"/>
                <a:ea typeface="微软雅黑"/>
                <a:cs typeface="Times New Roman"/>
              </a:rPr>
              <a:t>尚书。上章乞复祖宗法度，</a:t>
            </a:r>
            <a:r>
              <a:rPr lang="zh-CN" altLang="zh-CN" sz="2800" kern="100" dirty="0">
                <a:solidFill>
                  <a:srgbClr val="00B0F0"/>
                </a:solidFill>
                <a:latin typeface="Times New Roman"/>
                <a:ea typeface="微软雅黑"/>
                <a:cs typeface="Times New Roman"/>
              </a:rPr>
              <a:t>钦宗</a:t>
            </a:r>
            <a:r>
              <a:rPr lang="zh-CN" altLang="zh-CN" sz="2800" kern="100" dirty="0">
                <a:solidFill>
                  <a:srgbClr val="404040"/>
                </a:solidFill>
                <a:latin typeface="Times New Roman"/>
                <a:ea typeface="微软雅黑"/>
                <a:cs typeface="Times New Roman"/>
              </a:rPr>
              <a:t>问之，</a:t>
            </a:r>
            <a:r>
              <a:rPr lang="zh-CN" altLang="zh-CN" sz="2800" kern="100" dirty="0" smtClean="0">
                <a:solidFill>
                  <a:srgbClr val="404040"/>
                </a:solidFill>
                <a:latin typeface="Times New Roman"/>
                <a:ea typeface="微软雅黑"/>
                <a:cs typeface="Times New Roman"/>
              </a:rPr>
              <a:t>傅</a:t>
            </a:r>
            <a:r>
              <a:rPr lang="zh-CN" altLang="zh-CN" sz="2800" kern="100" dirty="0">
                <a:solidFill>
                  <a:srgbClr val="404040"/>
                </a:solidFill>
                <a:latin typeface="Times New Roman"/>
                <a:ea typeface="微软雅黑"/>
                <a:cs typeface="Times New Roman"/>
              </a:rPr>
              <a:t>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祖宗法惠民</a:t>
            </a:r>
            <a:r>
              <a:rPr lang="zh-CN" altLang="zh-CN" sz="2800" kern="100" dirty="0" smtClean="0">
                <a:solidFill>
                  <a:srgbClr val="404040"/>
                </a:solidFill>
                <a:latin typeface="Times New Roman"/>
                <a:ea typeface="微软雅黑"/>
                <a:cs typeface="Times New Roman"/>
              </a:rPr>
              <a:t>，</a:t>
            </a:r>
            <a:endParaRPr lang="zh-CN" altLang="zh-CN" sz="2800" kern="100" dirty="0">
              <a:solidFill>
                <a:srgbClr val="00B0F0"/>
              </a:solidFill>
              <a:latin typeface="Times New Roman"/>
              <a:ea typeface="微软雅黑"/>
              <a:cs typeface="Times New Roman"/>
            </a:endParaRPr>
          </a:p>
        </p:txBody>
      </p:sp>
      <p:sp>
        <p:nvSpPr>
          <p:cNvPr id="27" name="TextBox 26">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4397122"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4</a:t>
            </a:r>
            <a:endParaRPr lang="zh-CN" altLang="en-US" dirty="0"/>
          </a:p>
        </p:txBody>
      </p:sp>
      <p:sp>
        <p:nvSpPr>
          <p:cNvPr id="31" name="TextBox 30">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5328467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693466"/>
            <a:ext cx="11609818" cy="4616648"/>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熙、丰法慧国，崇、观法惠奸。</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时谓名言。十一月，拜尚书右丞，俄改同知枢密院。金人围都城，傅日夜亲当矢石。金兵分四翼噪而前，兵败退，堕于护龙河，填尸皆满，城门急闭。是日，金人遂登城。二年正月，钦宗诣金帅营，以傅辅</a:t>
            </a:r>
            <a:r>
              <a:rPr lang="zh-CN" altLang="zh-CN" sz="2800" kern="100" dirty="0">
                <a:solidFill>
                  <a:srgbClr val="00B0F0"/>
                </a:solidFill>
                <a:latin typeface="Times New Roman"/>
                <a:ea typeface="微软雅黑"/>
                <a:cs typeface="Times New Roman"/>
              </a:rPr>
              <a:t>太子</a:t>
            </a:r>
            <a:r>
              <a:rPr lang="zh-CN" altLang="zh-CN" sz="2800" kern="100" dirty="0">
                <a:solidFill>
                  <a:srgbClr val="404040"/>
                </a:solidFill>
                <a:latin typeface="Times New Roman"/>
                <a:ea typeface="微软雅黑"/>
                <a:cs typeface="Times New Roman"/>
              </a:rPr>
              <a:t>留守，仍兼少傅。帝兼旬不返，傅屡贻书请之。及废立檄至，傅大恸曰：</a:t>
            </a:r>
            <a:r>
              <a:rPr lang="en-US" altLang="zh-CN" sz="2800" kern="100" dirty="0">
                <a:solidFill>
                  <a:srgbClr val="404040"/>
                </a:solidFill>
                <a:latin typeface="宋体"/>
                <a:ea typeface="微软雅黑"/>
                <a:cs typeface="Times New Roman"/>
              </a:rPr>
              <a:t>“</a:t>
            </a:r>
            <a:r>
              <a:rPr lang="zh-CN" altLang="zh-CN" sz="2800" u="sng" kern="100" dirty="0">
                <a:solidFill>
                  <a:srgbClr val="404040"/>
                </a:solidFill>
                <a:latin typeface="Times New Roman"/>
                <a:ea typeface="微软雅黑"/>
                <a:cs typeface="Times New Roman"/>
              </a:rPr>
              <a:t>吾唯知吾君可帝中国尔，苟立异姓，吾当死之。</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金人来索太上、帝后、诸王、妃主，傅留太子不遣。密谋匿之民间，别求状类宦者二人杀之，并斩十数死囚，持首送之，绐金人曰：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宦者欲窃</a:t>
            </a:r>
            <a:r>
              <a:rPr lang="zh-CN" altLang="zh-CN" sz="2800" kern="100" dirty="0" smtClean="0">
                <a:solidFill>
                  <a:srgbClr val="404040"/>
                </a:solidFill>
                <a:latin typeface="Times New Roman"/>
                <a:ea typeface="微软雅黑"/>
                <a:cs typeface="Times New Roman"/>
              </a:rPr>
              <a:t>太</a:t>
            </a:r>
            <a:endParaRPr lang="zh-CN" altLang="zh-CN" sz="1050" kern="100" dirty="0">
              <a:effectLst/>
              <a:latin typeface="宋体"/>
              <a:cs typeface="Courier New"/>
            </a:endParaRPr>
          </a:p>
        </p:txBody>
      </p:sp>
      <p:sp>
        <p:nvSpPr>
          <p:cNvPr id="27" name="TextBox 26">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4397122"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4</a:t>
            </a:r>
            <a:endParaRPr lang="zh-CN" altLang="en-US" dirty="0"/>
          </a:p>
        </p:txBody>
      </p:sp>
      <p:sp>
        <p:nvSpPr>
          <p:cNvPr id="31" name="TextBox 30">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6290672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341562"/>
            <a:ext cx="11609818" cy="4616648"/>
          </a:xfrm>
          <a:prstGeom prst="rect">
            <a:avLst/>
          </a:prstGeom>
          <a:noFill/>
        </p:spPr>
        <p:txBody>
          <a:bodyPr wrap="square" rtlCol="0">
            <a:spAutoFit/>
          </a:bodyPr>
          <a:lstStyle/>
          <a:p>
            <a:pPr algn="just">
              <a:lnSpc>
                <a:spcPct val="150000"/>
              </a:lnSpc>
              <a:spcAft>
                <a:spcPts val="0"/>
              </a:spcAft>
            </a:pPr>
            <a:r>
              <a:rPr lang="zh-CN" altLang="zh-CN" sz="2800" kern="100" dirty="0" smtClean="0">
                <a:solidFill>
                  <a:srgbClr val="404040"/>
                </a:solidFill>
                <a:latin typeface="Times New Roman"/>
                <a:ea typeface="微软雅黑"/>
                <a:cs typeface="Times New Roman"/>
              </a:rPr>
              <a:t>子</a:t>
            </a:r>
            <a:r>
              <a:rPr lang="zh-CN" altLang="zh-CN" sz="2800" kern="100" dirty="0">
                <a:solidFill>
                  <a:srgbClr val="404040"/>
                </a:solidFill>
                <a:latin typeface="Times New Roman"/>
                <a:ea typeface="微软雅黑"/>
                <a:cs typeface="Times New Roman"/>
              </a:rPr>
              <a:t>出，都人争斗杀之，误伤太子。因帅兵讨定，斩其为乱者以献。苟不已，则以死继之。</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越五日，无肯承其事者。傅曰：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吾为太子傅，当同生死。</a:t>
            </a:r>
            <a:r>
              <a:rPr lang="zh-CN" altLang="zh-CN" sz="2800" u="sng" kern="100" dirty="0">
                <a:solidFill>
                  <a:srgbClr val="404040"/>
                </a:solidFill>
                <a:latin typeface="Times New Roman"/>
                <a:ea typeface="微软雅黑"/>
                <a:cs typeface="Times New Roman"/>
              </a:rPr>
              <a:t>金人虽不吾索，吾当与之俱行，求见二酋面责之，庶或万一可济。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遂从太子出。金守门者曰：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所欲得太子，留守何预？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傅曰：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我宋之大臣，且太子傅也，当死从。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是夕，宿门下；明日，金人召之去。明年二月，死于朔廷。绍兴中，赠开府仪同三司，谥曰忠定</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r">
              <a:lnSpc>
                <a:spcPct val="150000"/>
              </a:lnSpc>
              <a:spcAft>
                <a:spcPts val="0"/>
              </a:spcAft>
            </a:pPr>
            <a:r>
              <a:rPr lang="en-US" altLang="zh-CN" sz="2800" kern="100" dirty="0" smtClean="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节选自《宋史</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孙傅传》</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27" name="TextBox 26">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4397122"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4</a:t>
            </a:r>
            <a:endParaRPr lang="zh-CN" altLang="en-US" dirty="0"/>
          </a:p>
        </p:txBody>
      </p:sp>
      <p:sp>
        <p:nvSpPr>
          <p:cNvPr id="31" name="TextBox 30">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2806464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844894"/>
            <a:ext cx="11609818" cy="3248069"/>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下列对文中画波浪线部分的断句，正确的一项是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宣和末</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IPAPANNEW"/>
                <a:ea typeface="微软雅黑"/>
                <a:cs typeface="Times New Roman"/>
              </a:rPr>
              <a:t>高丽入贡</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Times New Roman"/>
                <a:ea typeface="微软雅黑"/>
                <a:cs typeface="Times New Roman"/>
              </a:rPr>
              <a:t>使者所过</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IPAPANNEW"/>
                <a:ea typeface="微软雅黑"/>
                <a:cs typeface="Times New Roman"/>
              </a:rPr>
              <a:t>调夫治舟</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Times New Roman"/>
                <a:ea typeface="微软雅黑"/>
                <a:cs typeface="Times New Roman"/>
              </a:rPr>
              <a:t>骚然烦费</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IPAPANNEW"/>
                <a:ea typeface="微软雅黑"/>
                <a:cs typeface="Times New Roman"/>
              </a:rPr>
              <a:t>傅言</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Times New Roman"/>
                <a:ea typeface="微软雅黑"/>
                <a:cs typeface="Times New Roman"/>
              </a:rPr>
              <a:t>索民力以妨农功</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IPAPANNEW"/>
                <a:ea typeface="微软雅黑"/>
                <a:cs typeface="Times New Roman"/>
              </a:rPr>
              <a:t>而于中国无丝毫之益</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Times New Roman"/>
                <a:ea typeface="微软雅黑"/>
                <a:cs typeface="Times New Roman"/>
              </a:rPr>
              <a:t>宰相谓其所论同苏轼</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IPAPANNEW"/>
                <a:ea typeface="微软雅黑"/>
                <a:cs typeface="Times New Roman"/>
              </a:rPr>
              <a:t>奏贬蕲州安置</a:t>
            </a:r>
            <a:r>
              <a:rPr lang="en-US" altLang="zh-CN" sz="2800" kern="100" dirty="0">
                <a:solidFill>
                  <a:srgbClr val="404040"/>
                </a:solidFill>
                <a:latin typeface="IPAPANNEW"/>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宣和末</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IPAPANNEW"/>
                <a:ea typeface="微软雅黑"/>
                <a:cs typeface="Times New Roman"/>
              </a:rPr>
              <a:t>高丽入贡</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Times New Roman"/>
                <a:ea typeface="微软雅黑"/>
                <a:cs typeface="Times New Roman"/>
              </a:rPr>
              <a:t>使者所过</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IPAPANNEW"/>
                <a:ea typeface="微软雅黑"/>
                <a:cs typeface="Times New Roman"/>
              </a:rPr>
              <a:t>调夫治舟</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Times New Roman"/>
                <a:ea typeface="微软雅黑"/>
                <a:cs typeface="Times New Roman"/>
              </a:rPr>
              <a:t>骚然烦费</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IPAPANNEW"/>
                <a:ea typeface="微软雅黑"/>
                <a:cs typeface="Times New Roman"/>
              </a:rPr>
              <a:t>傅言</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Times New Roman"/>
                <a:ea typeface="微软雅黑"/>
                <a:cs typeface="Times New Roman"/>
              </a:rPr>
              <a:t>索民力以妨农功</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IPAPANNEW"/>
                <a:ea typeface="微软雅黑"/>
                <a:cs typeface="Times New Roman"/>
              </a:rPr>
              <a:t>而于中国无丝毫之益</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Times New Roman"/>
                <a:ea typeface="微软雅黑"/>
                <a:cs typeface="Times New Roman"/>
              </a:rPr>
              <a:t>宰相谓其所论</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IPAPANNEW"/>
                <a:ea typeface="微软雅黑"/>
                <a:cs typeface="Times New Roman"/>
              </a:rPr>
              <a:t>同苏轼奏</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Times New Roman"/>
                <a:ea typeface="微软雅黑"/>
                <a:cs typeface="Times New Roman"/>
              </a:rPr>
              <a:t>贬蕲州安置</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27" name="TextBox 26">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4397122"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4</a:t>
            </a:r>
            <a:endParaRPr lang="zh-CN" altLang="en-US" dirty="0"/>
          </a:p>
        </p:txBody>
      </p:sp>
      <p:sp>
        <p:nvSpPr>
          <p:cNvPr id="31" name="TextBox 30">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p:cNvSpPr txBox="1"/>
          <p:nvPr/>
        </p:nvSpPr>
        <p:spPr>
          <a:xfrm>
            <a:off x="262558" y="3940350"/>
            <a:ext cx="11609818" cy="130907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宣和末</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IPAPANNEW"/>
                <a:ea typeface="微软雅黑"/>
                <a:cs typeface="Times New Roman"/>
              </a:rPr>
              <a:t>高丽入贡使者</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Times New Roman"/>
                <a:ea typeface="微软雅黑"/>
                <a:cs typeface="Times New Roman"/>
              </a:rPr>
              <a:t>所过调夫治舟</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IPAPANNEW"/>
                <a:ea typeface="微软雅黑"/>
                <a:cs typeface="Times New Roman"/>
              </a:rPr>
              <a:t>骚然烦费</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Times New Roman"/>
                <a:ea typeface="微软雅黑"/>
                <a:cs typeface="Times New Roman"/>
              </a:rPr>
              <a:t>傅言</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IPAPANNEW"/>
                <a:ea typeface="微软雅黑"/>
                <a:cs typeface="Times New Roman"/>
              </a:rPr>
              <a:t>索民力以妨农功</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Times New Roman"/>
                <a:ea typeface="微软雅黑"/>
                <a:cs typeface="Times New Roman"/>
              </a:rPr>
              <a:t>而于中国无丝毫之益</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IPAPANNEW"/>
                <a:ea typeface="微软雅黑"/>
                <a:cs typeface="Times New Roman"/>
              </a:rPr>
              <a:t>宰相谓其所论</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Times New Roman"/>
                <a:ea typeface="微软雅黑"/>
                <a:cs typeface="Times New Roman"/>
              </a:rPr>
              <a:t>同苏轼奏</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IPAPANNEW"/>
                <a:ea typeface="微软雅黑"/>
                <a:cs typeface="Times New Roman"/>
              </a:rPr>
              <a:t>贬蕲州安置</a:t>
            </a:r>
            <a:r>
              <a:rPr lang="en-US" altLang="zh-CN" sz="2800" kern="100" dirty="0">
                <a:solidFill>
                  <a:srgbClr val="404040"/>
                </a:solidFill>
                <a:latin typeface="IPAPANNEW"/>
                <a:ea typeface="微软雅黑"/>
                <a:cs typeface="Times New Roman"/>
              </a:rPr>
              <a:t>/</a:t>
            </a:r>
            <a:endParaRPr lang="zh-CN" altLang="zh-CN" sz="1050" kern="100" dirty="0">
              <a:effectLst/>
              <a:latin typeface="宋体"/>
              <a:cs typeface="Courier New"/>
            </a:endParaRPr>
          </a:p>
        </p:txBody>
      </p:sp>
      <p:sp>
        <p:nvSpPr>
          <p:cNvPr id="24" name="TextBox 23"/>
          <p:cNvSpPr txBox="1"/>
          <p:nvPr/>
        </p:nvSpPr>
        <p:spPr>
          <a:xfrm>
            <a:off x="289248" y="5073046"/>
            <a:ext cx="11609818" cy="130907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宣和末</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IPAPANNEW"/>
                <a:ea typeface="微软雅黑"/>
                <a:cs typeface="Times New Roman"/>
              </a:rPr>
              <a:t>高丽入贡使者</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Times New Roman"/>
                <a:ea typeface="微软雅黑"/>
                <a:cs typeface="Times New Roman"/>
              </a:rPr>
              <a:t>所过调夫治舟</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IPAPANNEW"/>
                <a:ea typeface="微软雅黑"/>
                <a:cs typeface="Times New Roman"/>
              </a:rPr>
              <a:t>骚然烦费</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Times New Roman"/>
                <a:ea typeface="微软雅黑"/>
                <a:cs typeface="Times New Roman"/>
              </a:rPr>
              <a:t>傅言</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IPAPANNEW"/>
                <a:ea typeface="微软雅黑"/>
                <a:cs typeface="Times New Roman"/>
              </a:rPr>
              <a:t>索民力以妨农功</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Times New Roman"/>
                <a:ea typeface="微软雅黑"/>
                <a:cs typeface="Times New Roman"/>
              </a:rPr>
              <a:t>而于中国无丝毫之益</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IPAPANNEW"/>
                <a:ea typeface="微软雅黑"/>
                <a:cs typeface="Times New Roman"/>
              </a:rPr>
              <a:t>宰相谓其所论同苏轼</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Times New Roman"/>
                <a:ea typeface="微软雅黑"/>
                <a:cs typeface="Times New Roman"/>
              </a:rPr>
              <a:t>奏贬蕲州安置</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619479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557586"/>
            <a:ext cx="11609818" cy="3970318"/>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本题考查文言文断句的能力。首先通读画波浪线部分，了解大意。然后根据标志词、词语的语法关系和对语意的理解，初步排除错误选项。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高丽入贡使者所过</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使者</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是主语，领起下面的句子，排除</a:t>
            </a: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两项。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宰相谓其所论同苏轼奏贬蕲州安置</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，意思是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宰相认为他的言论和苏轼的一样，上奏把他贬谪到蕲州</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，故选</a:t>
            </a:r>
            <a:r>
              <a:rPr lang="en-US" altLang="zh-CN" sz="2800" kern="100" dirty="0">
                <a:solidFill>
                  <a:srgbClr val="404040"/>
                </a:solidFill>
                <a:latin typeface="Times New Roman"/>
                <a:ea typeface="微软雅黑"/>
                <a:cs typeface="Courier New"/>
              </a:rPr>
              <a:t>A</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A</a:t>
            </a:r>
            <a:endParaRPr lang="zh-CN" altLang="zh-CN" sz="1050" kern="100" dirty="0">
              <a:solidFill>
                <a:prstClr val="black"/>
              </a:solidFill>
              <a:latin typeface="宋体"/>
              <a:cs typeface="Courier New"/>
            </a:endParaRPr>
          </a:p>
        </p:txBody>
      </p:sp>
      <p:sp>
        <p:nvSpPr>
          <p:cNvPr id="27" name="TextBox 26">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4397122"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4</a:t>
            </a:r>
            <a:endParaRPr lang="zh-CN" altLang="en-US" dirty="0"/>
          </a:p>
        </p:txBody>
      </p:sp>
      <p:sp>
        <p:nvSpPr>
          <p:cNvPr id="31" name="TextBox 30">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240451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6616" y="1502103"/>
            <a:ext cx="11561238" cy="4087931"/>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下列对文中加点词语的相关内容的解说，不正确的一项是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登进士第，又可称为进士及第，指科举时代经考试合格后录取成为进士。</a:t>
            </a:r>
            <a:endParaRPr lang="zh-CN" altLang="zh-CN" sz="1050" kern="100" dirty="0">
              <a:latin typeface="宋体"/>
              <a:cs typeface="Courier New"/>
            </a:endParaRPr>
          </a:p>
          <a:p>
            <a:pPr algn="just">
              <a:lnSpc>
                <a:spcPct val="150000"/>
              </a:lnSpc>
              <a:spcAft>
                <a:spcPts val="0"/>
              </a:spcAft>
            </a:pPr>
            <a:r>
              <a:rPr lang="en-US" altLang="zh-CN" sz="2800" kern="100" spc="100" dirty="0">
                <a:solidFill>
                  <a:srgbClr val="404040"/>
                </a:solidFill>
                <a:latin typeface="Times New Roman"/>
                <a:ea typeface="微软雅黑"/>
                <a:cs typeface="Courier New"/>
              </a:rPr>
              <a:t>B.</a:t>
            </a:r>
            <a:r>
              <a:rPr lang="zh-CN" altLang="zh-CN" sz="2800" kern="100" spc="100" dirty="0">
                <a:solidFill>
                  <a:srgbClr val="404040"/>
                </a:solidFill>
                <a:latin typeface="Times New Roman"/>
                <a:ea typeface="微软雅黑"/>
                <a:cs typeface="Times New Roman"/>
              </a:rPr>
              <a:t>兵部是古代</a:t>
            </a:r>
            <a:r>
              <a:rPr lang="en-US" altLang="zh-CN" sz="2800" kern="100" spc="100" dirty="0">
                <a:solidFill>
                  <a:srgbClr val="404040"/>
                </a:solidFill>
                <a:latin typeface="宋体"/>
                <a:ea typeface="微软雅黑"/>
                <a:cs typeface="Times New Roman"/>
              </a:rPr>
              <a:t>“</a:t>
            </a:r>
            <a:r>
              <a:rPr lang="zh-CN" altLang="zh-CN" sz="2800" kern="100" spc="100" dirty="0">
                <a:solidFill>
                  <a:srgbClr val="404040"/>
                </a:solidFill>
                <a:latin typeface="Times New Roman"/>
                <a:ea typeface="微软雅黑"/>
                <a:cs typeface="Times New Roman"/>
              </a:rPr>
              <a:t>六部</a:t>
            </a:r>
            <a:r>
              <a:rPr lang="en-US" altLang="zh-CN" sz="2800" kern="100" spc="100" dirty="0">
                <a:solidFill>
                  <a:srgbClr val="404040"/>
                </a:solidFill>
                <a:latin typeface="宋体"/>
                <a:ea typeface="微软雅黑"/>
                <a:cs typeface="Times New Roman"/>
              </a:rPr>
              <a:t>”</a:t>
            </a:r>
            <a:r>
              <a:rPr lang="zh-CN" altLang="zh-CN" sz="2800" kern="100" spc="100" dirty="0">
                <a:solidFill>
                  <a:srgbClr val="404040"/>
                </a:solidFill>
                <a:latin typeface="Times New Roman"/>
                <a:ea typeface="微软雅黑"/>
                <a:cs typeface="Times New Roman"/>
              </a:rPr>
              <a:t>之一，掌管全国武官选用和兵籍、军械、军令等事宜。</a:t>
            </a:r>
            <a:endParaRPr lang="zh-CN" altLang="zh-CN" sz="1050" kern="100" spc="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庙号是皇帝死后，在太庙立室奉祀时特起的名号，如高祖、太宗、钦宗。</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太子指封建时代君主儿子中被确定继承君位的人，有时也可指其他儿子。</a:t>
            </a:r>
            <a:endParaRPr lang="zh-CN" altLang="zh-CN" sz="1050" kern="100" dirty="0">
              <a:effectLst/>
              <a:latin typeface="宋体"/>
              <a:cs typeface="Courier New"/>
            </a:endParaRPr>
          </a:p>
        </p:txBody>
      </p:sp>
      <p:sp>
        <p:nvSpPr>
          <p:cNvPr id="27" name="TextBox 26">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6" action="ppaction://hlinksldjump"/>
          </p:cNvPr>
          <p:cNvSpPr txBox="1"/>
          <p:nvPr/>
        </p:nvSpPr>
        <p:spPr>
          <a:xfrm>
            <a:off x="4758035"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5</a:t>
            </a:r>
            <a:endParaRPr lang="zh-CN" altLang="en-US" dirty="0"/>
          </a:p>
        </p:txBody>
      </p:sp>
      <p:sp>
        <p:nvSpPr>
          <p:cNvPr id="32" name="TextBox 31">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7095752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33760" y="981522"/>
            <a:ext cx="4476087" cy="819455"/>
          </a:xfrm>
          <a:prstGeom prst="rect">
            <a:avLst/>
          </a:prstGeom>
          <a:noFill/>
        </p:spPr>
        <p:txBody>
          <a:bodyPr wrap="square" rtlCol="0">
            <a:spAutoFit/>
          </a:bodyPr>
          <a:lstStyle/>
          <a:p>
            <a:pPr algn="ctr">
              <a:lnSpc>
                <a:spcPct val="200000"/>
              </a:lnSpc>
              <a:spcAft>
                <a:spcPts val="0"/>
              </a:spcAft>
            </a:pPr>
            <a:r>
              <a:rPr lang="zh-CN" altLang="en-US" sz="2800" b="1" kern="100" dirty="0">
                <a:solidFill>
                  <a:srgbClr val="00B050"/>
                </a:solidFill>
                <a:latin typeface="Times New Roman"/>
                <a:ea typeface="微软雅黑"/>
                <a:cs typeface="Times New Roman"/>
              </a:rPr>
              <a:t>第</a:t>
            </a:r>
            <a:r>
              <a:rPr lang="en-US" altLang="zh-CN" sz="2800" b="1" kern="100" dirty="0">
                <a:solidFill>
                  <a:srgbClr val="00B050"/>
                </a:solidFill>
                <a:latin typeface="Times New Roman"/>
                <a:ea typeface="微软雅黑"/>
                <a:cs typeface="Times New Roman"/>
              </a:rPr>
              <a:t>Ⅰ</a:t>
            </a:r>
            <a:r>
              <a:rPr lang="zh-CN" altLang="en-US" sz="2800" b="1" kern="100" dirty="0">
                <a:solidFill>
                  <a:srgbClr val="00B050"/>
                </a:solidFill>
                <a:latin typeface="Times New Roman"/>
                <a:ea typeface="微软雅黑"/>
                <a:cs typeface="Times New Roman"/>
              </a:rPr>
              <a:t>卷</a:t>
            </a:r>
            <a:r>
              <a:rPr lang="en-US" altLang="zh-CN" sz="2800" b="1" kern="100" dirty="0">
                <a:solidFill>
                  <a:srgbClr val="00B050"/>
                </a:solidFill>
                <a:latin typeface="Times New Roman"/>
                <a:ea typeface="微软雅黑"/>
                <a:cs typeface="Times New Roman"/>
              </a:rPr>
              <a:t>(</a:t>
            </a:r>
            <a:r>
              <a:rPr lang="zh-CN" altLang="en-US" sz="2800" b="1" kern="100" dirty="0">
                <a:solidFill>
                  <a:srgbClr val="00B050"/>
                </a:solidFill>
                <a:latin typeface="Times New Roman"/>
                <a:ea typeface="微软雅黑"/>
                <a:cs typeface="Times New Roman"/>
              </a:rPr>
              <a:t>阅读题　共</a:t>
            </a:r>
            <a:r>
              <a:rPr lang="en-US" altLang="zh-CN" sz="2800" b="1" kern="100" dirty="0">
                <a:solidFill>
                  <a:srgbClr val="00B050"/>
                </a:solidFill>
                <a:latin typeface="Times New Roman"/>
                <a:ea typeface="微软雅黑"/>
                <a:cs typeface="Times New Roman"/>
              </a:rPr>
              <a:t>70</a:t>
            </a:r>
            <a:r>
              <a:rPr lang="zh-CN" altLang="en-US" sz="2800" b="1" kern="100" dirty="0">
                <a:solidFill>
                  <a:srgbClr val="00B050"/>
                </a:solidFill>
                <a:latin typeface="Times New Roman"/>
                <a:ea typeface="微软雅黑"/>
                <a:cs typeface="Times New Roman"/>
              </a:rPr>
              <a:t>分</a:t>
            </a:r>
            <a:r>
              <a:rPr lang="en-US" altLang="zh-CN" sz="2800" b="1" kern="100" dirty="0">
                <a:solidFill>
                  <a:srgbClr val="00B050"/>
                </a:solidFill>
                <a:latin typeface="Times New Roman"/>
                <a:ea typeface="微软雅黑"/>
                <a:cs typeface="Times New Roman"/>
              </a:rPr>
              <a:t>)</a:t>
            </a:r>
            <a:endParaRPr lang="zh-CN" altLang="zh-CN" sz="1000" kern="100" dirty="0">
              <a:latin typeface="宋体"/>
              <a:cs typeface="Courier New"/>
            </a:endParaRPr>
          </a:p>
        </p:txBody>
      </p:sp>
      <p:sp>
        <p:nvSpPr>
          <p:cNvPr id="20" name="TextBox 19"/>
          <p:cNvSpPr txBox="1"/>
          <p:nvPr/>
        </p:nvSpPr>
        <p:spPr>
          <a:xfrm>
            <a:off x="175084" y="1907826"/>
            <a:ext cx="5416066"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00B0F0"/>
                </a:solidFill>
                <a:latin typeface="Times New Roman"/>
                <a:ea typeface="微软雅黑"/>
                <a:cs typeface="Times New Roman"/>
              </a:rPr>
              <a:t>一、现代文阅读</a:t>
            </a:r>
            <a:r>
              <a:rPr lang="en-US" altLang="zh-CN" sz="2800" kern="100" dirty="0">
                <a:solidFill>
                  <a:srgbClr val="00B0F0"/>
                </a:solidFill>
                <a:latin typeface="Times New Roman"/>
                <a:ea typeface="微软雅黑"/>
                <a:cs typeface="Times New Roman"/>
              </a:rPr>
              <a:t>(9</a:t>
            </a:r>
            <a:r>
              <a:rPr lang="zh-CN" altLang="en-US" sz="2800" kern="100" dirty="0">
                <a:solidFill>
                  <a:srgbClr val="00B0F0"/>
                </a:solidFill>
                <a:latin typeface="Times New Roman"/>
                <a:ea typeface="微软雅黑"/>
                <a:cs typeface="Times New Roman"/>
              </a:rPr>
              <a:t>分，每小题</a:t>
            </a:r>
            <a:r>
              <a:rPr lang="en-US" altLang="zh-CN" sz="2800" kern="100" dirty="0">
                <a:solidFill>
                  <a:srgbClr val="00B0F0"/>
                </a:solidFill>
                <a:latin typeface="Times New Roman"/>
                <a:ea typeface="微软雅黑"/>
                <a:cs typeface="Times New Roman"/>
              </a:rPr>
              <a:t>3</a:t>
            </a:r>
            <a:r>
              <a:rPr lang="zh-CN" altLang="en-US" sz="2800" kern="100" dirty="0">
                <a:solidFill>
                  <a:srgbClr val="00B0F0"/>
                </a:solidFill>
                <a:latin typeface="Times New Roman"/>
                <a:ea typeface="微软雅黑"/>
                <a:cs typeface="Times New Roman"/>
              </a:rPr>
              <a:t>分</a:t>
            </a:r>
            <a:r>
              <a:rPr lang="en-US" altLang="zh-CN" sz="2800" kern="100" dirty="0">
                <a:solidFill>
                  <a:srgbClr val="00B0F0"/>
                </a:solidFill>
                <a:latin typeface="Times New Roman"/>
                <a:ea typeface="微软雅黑"/>
                <a:cs typeface="Times New Roman"/>
              </a:rPr>
              <a:t>)</a:t>
            </a:r>
            <a:endParaRPr lang="zh-CN" altLang="zh-CN" sz="1050" kern="100" dirty="0">
              <a:effectLst/>
              <a:latin typeface="宋体"/>
              <a:cs typeface="Courier New"/>
            </a:endParaRPr>
          </a:p>
        </p:txBody>
      </p:sp>
      <p:sp>
        <p:nvSpPr>
          <p:cNvPr id="19" name="TextBox 18">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1" name="TextBox 5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p:cNvSpPr txBox="1"/>
          <p:nvPr/>
        </p:nvSpPr>
        <p:spPr>
          <a:xfrm>
            <a:off x="190550" y="2912378"/>
            <a:ext cx="11609818" cy="2677656"/>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阅读下面的文字，完成</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题。</a:t>
            </a:r>
            <a:endParaRPr lang="zh-CN" altLang="zh-CN" sz="1050" kern="100" dirty="0">
              <a:latin typeface="宋体"/>
              <a:cs typeface="Courier New"/>
            </a:endParaRPr>
          </a:p>
          <a:p>
            <a:pPr algn="ctr">
              <a:lnSpc>
                <a:spcPct val="150000"/>
              </a:lnSpc>
              <a:spcAft>
                <a:spcPts val="0"/>
              </a:spcAft>
            </a:pPr>
            <a:r>
              <a:rPr lang="zh-CN" altLang="zh-CN" sz="2800" kern="100" dirty="0">
                <a:solidFill>
                  <a:srgbClr val="404040"/>
                </a:solidFill>
                <a:latin typeface="Times New Roman"/>
                <a:ea typeface="微软雅黑"/>
                <a:cs typeface="Times New Roman"/>
              </a:rPr>
              <a:t>字幕高墙：中国影迷的尴尬与恐惧</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导语</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11</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22</a:t>
            </a:r>
            <a:r>
              <a:rPr lang="zh-CN" altLang="zh-CN" sz="2800" kern="100" dirty="0">
                <a:solidFill>
                  <a:srgbClr val="404040"/>
                </a:solidFill>
                <a:latin typeface="Times New Roman"/>
                <a:ea typeface="微软雅黑"/>
                <a:cs typeface="Times New Roman"/>
              </a:rPr>
              <a:t>日，国内著名字幕网站人人影视与射手网宣布关闭，这一消息迅速通过影迷剧迷传播发酵。</a:t>
            </a:r>
            <a:endParaRPr lang="zh-CN" altLang="zh-CN" sz="1050" kern="100" dirty="0">
              <a:effectLst/>
              <a:latin typeface="宋体"/>
              <a:cs typeface="Courier New"/>
            </a:endParaRPr>
          </a:p>
        </p:txBody>
      </p:sp>
    </p:spTree>
    <p:extLst>
      <p:ext uri="{BB962C8B-B14F-4D97-AF65-F5344CB8AC3E}">
        <p14:creationId xmlns:p14="http://schemas.microsoft.com/office/powerpoint/2010/main" val="35495148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2416" y="1557586"/>
            <a:ext cx="11381058" cy="2031325"/>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本题考查古代文化常识。太子指封建时代君主儿子中被确定继承君位的人，不能指其他儿子</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D</a:t>
            </a:r>
            <a:endParaRPr lang="zh-CN" altLang="zh-CN" sz="1050" kern="100" dirty="0">
              <a:solidFill>
                <a:prstClr val="black"/>
              </a:solidFill>
              <a:latin typeface="宋体"/>
              <a:cs typeface="Courier New"/>
            </a:endParaRPr>
          </a:p>
        </p:txBody>
      </p:sp>
      <p:sp>
        <p:nvSpPr>
          <p:cNvPr id="27" name="TextBox 26">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6" action="ppaction://hlinksldjump"/>
          </p:cNvPr>
          <p:cNvSpPr txBox="1"/>
          <p:nvPr/>
        </p:nvSpPr>
        <p:spPr>
          <a:xfrm>
            <a:off x="4758035"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5</a:t>
            </a:r>
            <a:endParaRPr lang="zh-CN" altLang="en-US" dirty="0"/>
          </a:p>
        </p:txBody>
      </p:sp>
      <p:sp>
        <p:nvSpPr>
          <p:cNvPr id="32" name="TextBox 31">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60079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62558" y="2133650"/>
            <a:ext cx="11609818" cy="324319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下列对原文有关内容的概括和分析，不正确的一项是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孙傅入仕以后，积极向上建言。他担任礼部员外郎，对尚书蔡翛纵论天下大事，劝蔡迅速有所变更，否则必将失败，可惜他的建议没有被采纳。</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孙傅上奏，请求恢复祖宗法度。他任兵部尚书后，从效用角度高度评价祖宗法度和熙、丰年间的法度，批评崇、观年间的法度，受到时人赞许。</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2595985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320033" y="1377734"/>
            <a:ext cx="11494869" cy="392426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孙傅不畏金人，努力保全太子。金人掳走钦宗后又索求太子，他密谋藏匿太子，杀二宦者将首级送至金营，欺骗金人说，这就是误伤太子之人。</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孙傅舍身取义，死后谥为忠定。太子被迫至金营，孙傅前往，却受到守门者劝阻，他表示身为太子傅，应誓死跟从太子；后被金人召去，死于北廷。</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6839433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617975"/>
            <a:ext cx="11609818" cy="3323987"/>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本题从以偏概全的角度考查对文章内容的把握。</a:t>
            </a: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杀二宦者将首级送至金营，欺骗金人说，这就是误伤太子之人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有误，原文中说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别求状类宦者二人杀之，并斩十数死囚</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，实际上是杀了两个外貌像宦官的人和十几个犯了死罪的人，而不是只杀了两个宦官。以偏概全</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C</a:t>
            </a:r>
            <a:endParaRPr lang="zh-CN" altLang="zh-CN" sz="1050" kern="100" dirty="0">
              <a:solidFill>
                <a:prstClr val="black"/>
              </a:solidFill>
              <a:latin typeface="宋体"/>
              <a:cs typeface="Courier New"/>
            </a:endParaRPr>
          </a:p>
        </p:txBody>
      </p:sp>
      <p:sp>
        <p:nvSpPr>
          <p:cNvPr id="27" name="TextBox 26">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5124936"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33" name="TextBox 32">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047483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263236"/>
            <a:ext cx="11609818" cy="2031325"/>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7.</a:t>
            </a:r>
            <a:r>
              <a:rPr lang="zh-CN" altLang="zh-CN" sz="2800" kern="100" dirty="0">
                <a:solidFill>
                  <a:srgbClr val="404040"/>
                </a:solidFill>
                <a:latin typeface="Times New Roman"/>
                <a:ea typeface="微软雅黑"/>
                <a:cs typeface="Times New Roman"/>
              </a:rPr>
              <a:t>把文中画横线的句子翻译成现代汉语。</a:t>
            </a: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吾唯知吾君可帝中国尔，苟立异姓，吾当死之。</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译文：</a:t>
            </a:r>
            <a:r>
              <a:rPr lang="en-US" altLang="zh-CN" sz="2800" kern="100" dirty="0" smtClean="0">
                <a:solidFill>
                  <a:srgbClr val="404040"/>
                </a:solidFill>
                <a:latin typeface="Times New Roman"/>
                <a:ea typeface="微软雅黑"/>
                <a:cs typeface="Courier New"/>
              </a:rPr>
              <a:t>______________________</a:t>
            </a:r>
            <a:r>
              <a:rPr lang="en-US" altLang="zh-CN" sz="2800" kern="100" dirty="0">
                <a:solidFill>
                  <a:srgbClr val="404040"/>
                </a:solidFill>
                <a:latin typeface="Times New Roman"/>
                <a:ea typeface="微软雅黑"/>
                <a:cs typeface="Courier New"/>
              </a:rPr>
              <a:t>___</a:t>
            </a:r>
            <a:r>
              <a:rPr lang="en-US" altLang="zh-CN" sz="2800" kern="100" dirty="0" smtClean="0">
                <a:solidFill>
                  <a:srgbClr val="404040"/>
                </a:solidFill>
                <a:latin typeface="Times New Roman"/>
                <a:ea typeface="微软雅黑"/>
                <a:cs typeface="Courier New"/>
              </a:rPr>
              <a:t>_________________________________</a:t>
            </a:r>
            <a:endParaRPr lang="zh-CN" altLang="zh-CN" sz="1050" kern="100" dirty="0">
              <a:effectLst/>
              <a:latin typeface="宋体"/>
              <a:cs typeface="Courier New"/>
            </a:endParaRPr>
          </a:p>
        </p:txBody>
      </p:sp>
      <p:sp>
        <p:nvSpPr>
          <p:cNvPr id="27" name="TextBox 26">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5501362"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7</a:t>
            </a:r>
            <a:endParaRPr lang="zh-CN" altLang="en-US" dirty="0"/>
          </a:p>
        </p:txBody>
      </p:sp>
      <p:sp>
        <p:nvSpPr>
          <p:cNvPr id="34" name="TextBox 33">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p:cNvSpPr txBox="1"/>
          <p:nvPr/>
        </p:nvSpPr>
        <p:spPr>
          <a:xfrm>
            <a:off x="406574" y="3279460"/>
            <a:ext cx="11609818" cy="1950534"/>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本题考查翻译文中的句子，涉及词类活用、宾语前置、一词多义。</a:t>
            </a:r>
            <a:r>
              <a:rPr lang="en-US" altLang="zh-CN" sz="2800" kern="100" dirty="0">
                <a:solidFill>
                  <a:srgbClr val="404040"/>
                </a:solidFill>
                <a:latin typeface="Times New Roman"/>
                <a:ea typeface="微软雅黑"/>
              </a:rPr>
              <a:t>(1)</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帝</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是名词活用为动词，做皇帝，称帝；</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死</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是动词的为动用法，为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而死。</a:t>
            </a:r>
            <a:endParaRPr lang="zh-CN" altLang="zh-CN" sz="1050" kern="100" dirty="0">
              <a:effectLst/>
              <a:latin typeface="宋体"/>
              <a:cs typeface="Courier New"/>
            </a:endParaRPr>
          </a:p>
        </p:txBody>
      </p:sp>
      <p:sp>
        <p:nvSpPr>
          <p:cNvPr id="24" name="TextBox 23"/>
          <p:cNvSpPr txBox="1"/>
          <p:nvPr/>
        </p:nvSpPr>
        <p:spPr>
          <a:xfrm>
            <a:off x="1494937" y="2487732"/>
            <a:ext cx="10936973" cy="657872"/>
          </a:xfrm>
          <a:prstGeom prst="rect">
            <a:avLst/>
          </a:prstGeom>
          <a:noFill/>
        </p:spPr>
        <p:txBody>
          <a:bodyPr wrap="square" rtlCol="0">
            <a:spAutoFit/>
          </a:bodyPr>
          <a:lstStyle/>
          <a:p>
            <a:pPr algn="just">
              <a:lnSpc>
                <a:spcPct val="150000"/>
              </a:lnSpc>
              <a:spcAft>
                <a:spcPts val="0"/>
              </a:spcAft>
            </a:pPr>
            <a:r>
              <a:rPr lang="zh-CN" altLang="zh-CN" sz="2800" kern="100" spc="-120" dirty="0">
                <a:solidFill>
                  <a:srgbClr val="E36C0A"/>
                </a:solidFill>
                <a:latin typeface="Times New Roman"/>
                <a:ea typeface="微软雅黑"/>
                <a:cs typeface="Times New Roman"/>
              </a:rPr>
              <a:t>我只知道我的君王可以在中国</a:t>
            </a:r>
            <a:r>
              <a:rPr lang="zh-CN" altLang="zh-CN" sz="2800" kern="100" spc="-120">
                <a:solidFill>
                  <a:srgbClr val="E36C0A"/>
                </a:solidFill>
                <a:latin typeface="Times New Roman"/>
                <a:ea typeface="微软雅黑"/>
                <a:cs typeface="Times New Roman"/>
              </a:rPr>
              <a:t>称帝</a:t>
            </a:r>
            <a:r>
              <a:rPr lang="zh-CN" altLang="zh-CN" sz="2800" kern="100" spc="-120" smtClean="0">
                <a:solidFill>
                  <a:srgbClr val="E36C0A"/>
                </a:solidFill>
                <a:latin typeface="Times New Roman"/>
                <a:ea typeface="微软雅黑"/>
                <a:cs typeface="Times New Roman"/>
              </a:rPr>
              <a:t>而已</a:t>
            </a:r>
            <a:r>
              <a:rPr lang="en-US" altLang="zh-CN" sz="2800" kern="100" spc="-120" dirty="0" smtClean="0">
                <a:solidFill>
                  <a:srgbClr val="E36C0A"/>
                </a:solidFill>
                <a:latin typeface="Times New Roman"/>
                <a:ea typeface="微软雅黑"/>
                <a:cs typeface="Times New Roman"/>
              </a:rPr>
              <a:t>,</a:t>
            </a:r>
            <a:r>
              <a:rPr lang="zh-CN" altLang="zh-CN" sz="2800" kern="100" spc="-120" dirty="0" smtClean="0">
                <a:solidFill>
                  <a:srgbClr val="E36C0A"/>
                </a:solidFill>
                <a:latin typeface="Times New Roman"/>
                <a:ea typeface="微软雅黑"/>
                <a:cs typeface="Times New Roman"/>
              </a:rPr>
              <a:t>如果</a:t>
            </a:r>
            <a:r>
              <a:rPr lang="zh-CN" altLang="zh-CN" sz="2800" kern="100" spc="-120" dirty="0">
                <a:solidFill>
                  <a:srgbClr val="E36C0A"/>
                </a:solidFill>
                <a:latin typeface="Times New Roman"/>
                <a:ea typeface="微软雅黑"/>
                <a:cs typeface="Times New Roman"/>
              </a:rPr>
              <a:t>另立</a:t>
            </a:r>
            <a:r>
              <a:rPr lang="zh-CN" altLang="zh-CN" sz="2800" kern="100" spc="-120" dirty="0" smtClean="0">
                <a:solidFill>
                  <a:srgbClr val="E36C0A"/>
                </a:solidFill>
                <a:latin typeface="Times New Roman"/>
                <a:ea typeface="微软雅黑"/>
                <a:cs typeface="Times New Roman"/>
              </a:rPr>
              <a:t>异姓</a:t>
            </a:r>
            <a:r>
              <a:rPr lang="en-US" altLang="zh-CN" sz="2800" kern="100" spc="-120" dirty="0" smtClean="0">
                <a:solidFill>
                  <a:srgbClr val="E36C0A"/>
                </a:solidFill>
                <a:latin typeface="Times New Roman"/>
                <a:ea typeface="微软雅黑"/>
                <a:cs typeface="Times New Roman"/>
              </a:rPr>
              <a:t>,</a:t>
            </a:r>
            <a:r>
              <a:rPr lang="zh-CN" altLang="zh-CN" sz="2800" kern="100" spc="-120" dirty="0" smtClean="0">
                <a:solidFill>
                  <a:srgbClr val="E36C0A"/>
                </a:solidFill>
                <a:latin typeface="Times New Roman"/>
                <a:ea typeface="微软雅黑"/>
                <a:cs typeface="Times New Roman"/>
              </a:rPr>
              <a:t>我</a:t>
            </a:r>
            <a:r>
              <a:rPr lang="zh-CN" altLang="zh-CN" sz="2800" kern="100" spc="-120" dirty="0">
                <a:solidFill>
                  <a:srgbClr val="E36C0A"/>
                </a:solidFill>
                <a:latin typeface="Times New Roman"/>
                <a:ea typeface="微软雅黑"/>
                <a:cs typeface="Times New Roman"/>
              </a:rPr>
              <a:t>将为此而死。</a:t>
            </a:r>
            <a:endParaRPr lang="zh-CN" altLang="zh-CN" sz="1050" kern="100" spc="-120" dirty="0">
              <a:effectLst/>
              <a:latin typeface="宋体"/>
              <a:cs typeface="Courier New"/>
            </a:endParaRPr>
          </a:p>
        </p:txBody>
      </p:sp>
    </p:spTree>
    <p:extLst>
      <p:ext uri="{BB962C8B-B14F-4D97-AF65-F5344CB8AC3E}">
        <p14:creationId xmlns:p14="http://schemas.microsoft.com/office/powerpoint/2010/main" val="3427542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549527"/>
            <a:ext cx="11609818" cy="2031325"/>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金人虽不吾索，吾当与之俱行，求见二酋面责之，庶或万一可济。</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译文：</a:t>
            </a:r>
            <a:r>
              <a:rPr lang="en-US" altLang="zh-CN" sz="2800" kern="100" dirty="0" smtClean="0">
                <a:solidFill>
                  <a:srgbClr val="404040"/>
                </a:solidFill>
                <a:latin typeface="Times New Roman"/>
                <a:ea typeface="微软雅黑"/>
                <a:cs typeface="Courier New"/>
              </a:rPr>
              <a:t>__________________________________________________________</a:t>
            </a:r>
          </a:p>
          <a:p>
            <a:pPr algn="just">
              <a:lnSpc>
                <a:spcPct val="150000"/>
              </a:lnSpc>
              <a:spcAft>
                <a:spcPts val="0"/>
              </a:spcAft>
            </a:pPr>
            <a:r>
              <a:rPr lang="en-US" altLang="zh-CN" sz="2800" kern="100" dirty="0" smtClean="0">
                <a:solidFill>
                  <a:srgbClr val="404040"/>
                </a:solidFill>
                <a:latin typeface="Times New Roman"/>
                <a:ea typeface="微软雅黑"/>
                <a:cs typeface="Courier New"/>
              </a:rPr>
              <a:t>______________________________</a:t>
            </a:r>
            <a:endParaRPr lang="zh-CN" altLang="zh-CN" sz="1050" kern="100" dirty="0">
              <a:effectLst/>
              <a:latin typeface="宋体"/>
              <a:cs typeface="Courier New"/>
            </a:endParaRPr>
          </a:p>
        </p:txBody>
      </p:sp>
      <p:sp>
        <p:nvSpPr>
          <p:cNvPr id="27" name="TextBox 26">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5501362"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7</a:t>
            </a:r>
            <a:endParaRPr lang="zh-CN" altLang="en-US" dirty="0"/>
          </a:p>
        </p:txBody>
      </p:sp>
      <p:sp>
        <p:nvSpPr>
          <p:cNvPr id="34" name="TextBox 33">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p:cNvSpPr txBox="1"/>
          <p:nvPr/>
        </p:nvSpPr>
        <p:spPr>
          <a:xfrm>
            <a:off x="334566" y="3637759"/>
            <a:ext cx="11609818" cy="1304203"/>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不吾索</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是否定句中代词作宾语，宾语前置，</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不吾索</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即</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不索吾</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俱</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，一起，一同；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庶或</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，差不多，或许；</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，成功。</a:t>
            </a:r>
            <a:endParaRPr lang="zh-CN" altLang="zh-CN" sz="1050" kern="100" dirty="0">
              <a:effectLst/>
              <a:latin typeface="宋体"/>
              <a:cs typeface="Courier New"/>
            </a:endParaRPr>
          </a:p>
        </p:txBody>
      </p:sp>
      <p:sp>
        <p:nvSpPr>
          <p:cNvPr id="24" name="TextBox 23"/>
          <p:cNvSpPr txBox="1"/>
          <p:nvPr/>
        </p:nvSpPr>
        <p:spPr>
          <a:xfrm>
            <a:off x="262558" y="2116807"/>
            <a:ext cx="11609818" cy="1384995"/>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E36C0A"/>
                </a:solidFill>
                <a:latin typeface="Times New Roman"/>
                <a:ea typeface="微软雅黑"/>
                <a:cs typeface="Times New Roman"/>
              </a:rPr>
              <a:t>              </a:t>
            </a:r>
            <a:r>
              <a:rPr lang="zh-CN" altLang="zh-CN" sz="2800" kern="100" dirty="0" smtClean="0">
                <a:solidFill>
                  <a:srgbClr val="E36C0A"/>
                </a:solidFill>
                <a:latin typeface="Times New Roman"/>
                <a:ea typeface="微软雅黑"/>
                <a:cs typeface="Times New Roman"/>
              </a:rPr>
              <a:t>金人</a:t>
            </a:r>
            <a:r>
              <a:rPr lang="zh-CN" altLang="zh-CN" sz="2800" kern="100" dirty="0">
                <a:solidFill>
                  <a:srgbClr val="E36C0A"/>
                </a:solidFill>
                <a:latin typeface="Times New Roman"/>
                <a:ea typeface="微软雅黑"/>
                <a:cs typeface="Times New Roman"/>
              </a:rPr>
              <a:t>虽然没有点名要我，我却应该与太子同去，求见两名首领当面指责他们，或许有成功的可能。</a:t>
            </a:r>
            <a:endParaRPr lang="zh-CN" altLang="zh-CN" sz="1050" kern="100" dirty="0">
              <a:effectLst/>
              <a:latin typeface="宋体"/>
              <a:cs typeface="Courier New"/>
            </a:endParaRPr>
          </a:p>
        </p:txBody>
      </p:sp>
    </p:spTree>
    <p:extLst>
      <p:ext uri="{BB962C8B-B14F-4D97-AF65-F5344CB8AC3E}">
        <p14:creationId xmlns:p14="http://schemas.microsoft.com/office/powerpoint/2010/main" val="52333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119143"/>
            <a:ext cx="11609818" cy="5262979"/>
          </a:xfrm>
          <a:prstGeom prst="rect">
            <a:avLst/>
          </a:prstGeom>
          <a:noFill/>
        </p:spPr>
        <p:txBody>
          <a:bodyPr wrap="square" rtlCol="0">
            <a:spAutoFit/>
          </a:bodyPr>
          <a:lstStyle/>
          <a:p>
            <a:pPr algn="just">
              <a:lnSpc>
                <a:spcPct val="150000"/>
              </a:lnSpc>
            </a:pPr>
            <a:r>
              <a:rPr lang="en-US" altLang="zh-CN" sz="2800" b="1" kern="100" dirty="0" err="1">
                <a:solidFill>
                  <a:srgbClr val="00B050"/>
                </a:solidFill>
                <a:latin typeface="微软雅黑"/>
                <a:ea typeface="微软雅黑"/>
                <a:cs typeface="Times New Roman"/>
              </a:rPr>
              <a:t>参考译文</a:t>
            </a:r>
            <a:r>
              <a:rPr lang="en-US" altLang="zh-CN" sz="2800" b="1" kern="100" dirty="0">
                <a:solidFill>
                  <a:srgbClr val="00B050"/>
                </a:solidFill>
                <a:latin typeface="微软雅黑"/>
                <a:ea typeface="微软雅黑"/>
                <a:cs typeface="Times New Roman"/>
              </a:rPr>
              <a:t> </a:t>
            </a:r>
          </a:p>
          <a:p>
            <a:pPr>
              <a:lnSpc>
                <a:spcPct val="150000"/>
              </a:lnSpc>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孙</a:t>
            </a:r>
            <a:r>
              <a:rPr lang="zh-CN" altLang="zh-CN" sz="2800" kern="100" dirty="0">
                <a:solidFill>
                  <a:srgbClr val="404040"/>
                </a:solidFill>
                <a:latin typeface="Times New Roman"/>
                <a:ea typeface="微软雅黑"/>
                <a:cs typeface="Times New Roman"/>
              </a:rPr>
              <a:t>傅，字伯野，是海州人。考中了进士，被任命为礼部员外郎。当时，蔡</a:t>
            </a:r>
            <a:r>
              <a:rPr lang="zh-CN" altLang="zh-CN" sz="2800" kern="100" dirty="0">
                <a:solidFill>
                  <a:srgbClr val="404040"/>
                </a:solidFill>
                <a:latin typeface="Times New Roman"/>
                <a:ea typeface="微软雅黑"/>
                <a:cs typeface="宋体"/>
              </a:rPr>
              <a:t>翛</a:t>
            </a:r>
            <a:r>
              <a:rPr lang="zh-CN" altLang="zh-CN" sz="2800" kern="100" dirty="0">
                <a:solidFill>
                  <a:srgbClr val="404040"/>
                </a:solidFill>
                <a:latin typeface="楷体_GB2312"/>
                <a:ea typeface="微软雅黑"/>
                <a:cs typeface="楷体_GB2312"/>
              </a:rPr>
              <a:t>是尚书</a:t>
            </a:r>
            <a:r>
              <a:rPr lang="zh-CN" altLang="zh-CN" sz="2800" kern="100" dirty="0">
                <a:solidFill>
                  <a:srgbClr val="404040"/>
                </a:solidFill>
                <a:latin typeface="Times New Roman"/>
                <a:ea typeface="微软雅黑"/>
                <a:cs typeface="Times New Roman"/>
              </a:rPr>
              <a:t>，孙傅向他陈述天下大事，劝他尽快有所改变，否则一定失败。蔡</a:t>
            </a:r>
            <a:r>
              <a:rPr lang="zh-CN" altLang="zh-CN" sz="2800" kern="100" dirty="0">
                <a:solidFill>
                  <a:srgbClr val="404040"/>
                </a:solidFill>
                <a:latin typeface="Times New Roman"/>
                <a:ea typeface="微软雅黑"/>
                <a:cs typeface="宋体"/>
              </a:rPr>
              <a:t>翛</a:t>
            </a:r>
            <a:r>
              <a:rPr lang="zh-CN" altLang="zh-CN" sz="2800" kern="100" dirty="0">
                <a:solidFill>
                  <a:srgbClr val="404040"/>
                </a:solidFill>
                <a:latin typeface="楷体_GB2312"/>
                <a:ea typeface="微软雅黑"/>
                <a:cs typeface="楷体_GB2312"/>
              </a:rPr>
              <a:t>没有采纳他的建议</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rPr>
              <a:t>(</a:t>
            </a:r>
            <a:r>
              <a:rPr lang="zh-CN" altLang="zh-CN" sz="2800" kern="100" dirty="0">
                <a:solidFill>
                  <a:srgbClr val="404040"/>
                </a:solidFill>
                <a:latin typeface="Times New Roman"/>
                <a:ea typeface="微软雅黑"/>
                <a:cs typeface="Times New Roman"/>
              </a:rPr>
              <a:t>孙傅</a:t>
            </a:r>
            <a:r>
              <a:rPr lang="en-US" altLang="zh-CN" sz="2800" kern="100" dirty="0">
                <a:solidFill>
                  <a:srgbClr val="404040"/>
                </a:solidFill>
                <a:latin typeface="Times New Roman"/>
                <a:ea typeface="微软雅黑"/>
              </a:rPr>
              <a:t>)</a:t>
            </a:r>
            <a:r>
              <a:rPr lang="zh-CN" altLang="zh-CN" sz="2800" kern="100" dirty="0">
                <a:solidFill>
                  <a:srgbClr val="404040"/>
                </a:solidFill>
                <a:latin typeface="Times New Roman"/>
                <a:ea typeface="微软雅黑"/>
                <a:cs typeface="Times New Roman"/>
              </a:rPr>
              <a:t>升至中书舍人。宣和末年，高丽入朝进贡，高丽使者经过的地方，官府征调民夫建造船只，引起骚动，用度又颇多。孙傅上书说：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滥用民力妨碍农事，却对中国没有丝毫好处。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宰相认为他的言论和苏轼的一样，上奏把他贬谪到蕲州。给事中许翰认为，孙傅的观点虽偶然与苏轼相同，意思也没有别的，是依凭职责议论时事，可是</a:t>
            </a:r>
            <a:r>
              <a:rPr lang="zh-CN" altLang="zh-CN" sz="2800" kern="100" dirty="0" smtClean="0">
                <a:solidFill>
                  <a:srgbClr val="404040"/>
                </a:solidFill>
                <a:latin typeface="Times New Roman"/>
                <a:ea typeface="微软雅黑"/>
                <a:cs typeface="Times New Roman"/>
              </a:rPr>
              <a:t>责</a:t>
            </a:r>
            <a:endParaRPr lang="zh-CN" altLang="zh-CN" sz="1050" kern="100" dirty="0">
              <a:effectLst/>
              <a:latin typeface="宋体"/>
              <a:cs typeface="Courier New"/>
            </a:endParaRPr>
          </a:p>
        </p:txBody>
      </p:sp>
      <p:sp>
        <p:nvSpPr>
          <p:cNvPr id="27" name="TextBox 26">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5501362"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7</a:t>
            </a:r>
            <a:endParaRPr lang="zh-CN" altLang="en-US" dirty="0"/>
          </a:p>
        </p:txBody>
      </p:sp>
      <p:sp>
        <p:nvSpPr>
          <p:cNvPr id="34" name="TextBox 33">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98907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909514"/>
            <a:ext cx="11609818" cy="5262979"/>
          </a:xfrm>
          <a:prstGeom prst="rect">
            <a:avLst/>
          </a:prstGeom>
          <a:noFill/>
        </p:spPr>
        <p:txBody>
          <a:bodyPr wrap="square" rtlCol="0">
            <a:spAutoFit/>
          </a:bodyPr>
          <a:lstStyle/>
          <a:p>
            <a:pPr lvl="0">
              <a:lnSpc>
                <a:spcPct val="150000"/>
              </a:lnSpc>
            </a:pPr>
            <a:r>
              <a:rPr lang="zh-CN" altLang="zh-CN" sz="2800" kern="100" dirty="0">
                <a:solidFill>
                  <a:srgbClr val="404040"/>
                </a:solidFill>
                <a:latin typeface="Times New Roman"/>
                <a:ea typeface="微软雅黑"/>
                <a:cs typeface="Times New Roman"/>
              </a:rPr>
              <a:t>罚他就错了，许翰也被免去官职。靖康</a:t>
            </a:r>
            <a:r>
              <a:rPr lang="zh-CN" altLang="zh-CN" sz="2800" kern="100" dirty="0" smtClean="0">
                <a:solidFill>
                  <a:srgbClr val="404040"/>
                </a:solidFill>
                <a:latin typeface="Times New Roman"/>
                <a:ea typeface="微软雅黑"/>
                <a:cs typeface="Times New Roman"/>
              </a:rPr>
              <a:t>元</a:t>
            </a:r>
            <a:r>
              <a:rPr lang="zh-CN" altLang="zh-CN" sz="2800" kern="100" dirty="0">
                <a:solidFill>
                  <a:srgbClr val="404040"/>
                </a:solidFill>
                <a:latin typeface="Times New Roman"/>
                <a:ea typeface="微软雅黑"/>
                <a:cs typeface="Times New Roman"/>
              </a:rPr>
              <a:t>年，孙傅被征召为给事中，升任兵部尚书。上奏折请求恢复祖宗的法度制度，钦宗问他为什么，孙傅说：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祖宗的法度对百姓有好处，熙、丰年间的法度对国家有好处，崇、观年间的法度对奸恶的人有好处。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当时的人称他的话是名言。十一月，被授予尚书右丞，不久改任同知枢密院。金人围攻都城，孙傅日夜亲自迎着箭雨飞石防御。金兵分四路呼喊着进攻，宋军失败后退，掉到护龙河里，河里填满尸体，城门也急忙关闭。这一天，金兵最终攻进城里。第二年正月，钦宗</a:t>
            </a:r>
            <a:r>
              <a:rPr lang="zh-CN" altLang="zh-CN" sz="2800" kern="100" dirty="0" smtClean="0">
                <a:solidFill>
                  <a:srgbClr val="404040"/>
                </a:solidFill>
                <a:latin typeface="Times New Roman"/>
                <a:ea typeface="微软雅黑"/>
                <a:cs typeface="Times New Roman"/>
              </a:rPr>
              <a:t>到</a:t>
            </a:r>
            <a:r>
              <a:rPr lang="zh-CN" altLang="zh-CN" sz="2800" kern="100" dirty="0">
                <a:solidFill>
                  <a:srgbClr val="404040"/>
                </a:solidFill>
                <a:latin typeface="Times New Roman"/>
                <a:ea typeface="微软雅黑"/>
                <a:cs typeface="Times New Roman"/>
              </a:rPr>
              <a:t>金兵元帅营中，让孙傅辅佐太子留守京城，仍然兼任少傅。钦宗</a:t>
            </a:r>
            <a:r>
              <a:rPr lang="zh-CN" altLang="zh-CN" sz="2800" kern="100" dirty="0" smtClean="0">
                <a:solidFill>
                  <a:srgbClr val="404040"/>
                </a:solidFill>
                <a:latin typeface="Times New Roman"/>
                <a:ea typeface="微软雅黑"/>
                <a:cs typeface="Times New Roman"/>
              </a:rPr>
              <a:t>二</a:t>
            </a:r>
            <a:endParaRPr lang="zh-CN" altLang="zh-CN" sz="2800" kern="100" dirty="0">
              <a:solidFill>
                <a:prstClr val="black"/>
              </a:solidFill>
              <a:latin typeface="宋体"/>
              <a:cs typeface="Courier New"/>
            </a:endParaRPr>
          </a:p>
        </p:txBody>
      </p:sp>
      <p:sp>
        <p:nvSpPr>
          <p:cNvPr id="27" name="TextBox 26">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5501362"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7</a:t>
            </a:r>
            <a:endParaRPr lang="zh-CN" altLang="en-US" dirty="0"/>
          </a:p>
        </p:txBody>
      </p:sp>
      <p:sp>
        <p:nvSpPr>
          <p:cNvPr id="34" name="TextBox 33">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8966651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981522"/>
            <a:ext cx="11609818" cy="5262979"/>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十天没有回来，孙傅多次写信请求钦宗回来。等到废除钦宗另立皇帝的檄文到来，孙傅大声恸哭说：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我只知道我的君王可以在中国称帝而已，如果另立异姓，我将为此而死。</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金人前来索要太上皇、皇后、各位王爷、嫔妃、公主，孙傅留下太子不让前去。密谋把太子藏到民间，另外找两个外貌像宦官的人杀掉，同时杀了十几个死刑犯，拿着这些人的脑袋送给金人，欺骗金人说：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宦官打算把太子秘密送出，都城里的人争相斗杀宦官，误伤了太子。于是带兵讨伐平定叛乱，杀了作乱的人来献给你们。如果不停止索求，太子就会自杀。</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过了五天，没有愿意承担藏匿太子这件事</a:t>
            </a:r>
            <a:r>
              <a:rPr lang="zh-CN" altLang="zh-CN" sz="2800" kern="100" dirty="0" smtClean="0">
                <a:solidFill>
                  <a:srgbClr val="404040"/>
                </a:solidFill>
                <a:latin typeface="Times New Roman"/>
                <a:ea typeface="微软雅黑"/>
                <a:cs typeface="Times New Roman"/>
              </a:rPr>
              <a:t>的</a:t>
            </a:r>
            <a:endParaRPr lang="zh-CN" altLang="zh-CN" sz="1050" kern="100" dirty="0">
              <a:effectLst/>
              <a:latin typeface="宋体"/>
              <a:cs typeface="Courier New"/>
            </a:endParaRPr>
          </a:p>
        </p:txBody>
      </p:sp>
      <p:sp>
        <p:nvSpPr>
          <p:cNvPr id="27" name="TextBox 26">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5501362"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7</a:t>
            </a:r>
            <a:endParaRPr lang="zh-CN" altLang="en-US" dirty="0"/>
          </a:p>
        </p:txBody>
      </p:sp>
      <p:sp>
        <p:nvSpPr>
          <p:cNvPr id="34" name="TextBox 33">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1140221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691724"/>
            <a:ext cx="11609818" cy="3970318"/>
          </a:xfrm>
          <a:prstGeom prst="rect">
            <a:avLst/>
          </a:prstGeom>
          <a:noFill/>
        </p:spPr>
        <p:txBody>
          <a:bodyPr wrap="square" rtlCol="0">
            <a:spAutoFit/>
          </a:bodyPr>
          <a:lstStyle/>
          <a:p>
            <a:pPr algn="just">
              <a:lnSpc>
                <a:spcPct val="150000"/>
              </a:lnSpc>
              <a:spcAft>
                <a:spcPts val="0"/>
              </a:spcAft>
            </a:pPr>
            <a:r>
              <a:rPr lang="zh-CN" altLang="zh-CN" sz="2800" kern="100" smtClean="0">
                <a:solidFill>
                  <a:srgbClr val="404040"/>
                </a:solidFill>
                <a:latin typeface="Times New Roman"/>
                <a:ea typeface="微软雅黑"/>
                <a:cs typeface="Times New Roman"/>
              </a:rPr>
              <a:t>人</a:t>
            </a:r>
            <a:r>
              <a:rPr lang="zh-CN" altLang="zh-CN" sz="2800" kern="100" dirty="0">
                <a:solidFill>
                  <a:srgbClr val="404040"/>
                </a:solidFill>
                <a:latin typeface="Times New Roman"/>
                <a:ea typeface="微软雅黑"/>
                <a:cs typeface="Times New Roman"/>
              </a:rPr>
              <a:t>。孙傅说：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我是太子傅，应当和太子同生共死。金人虽然没有点名要我，我却应该与太子同去，求见两名首领当面指责他们，或许有成功的可能。</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于是跟随太子出城。守门的金兵说：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金人想得到的是太子，留守何必参与呢？</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孙傅说：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我是宋的大臣，并且是太子傅，应该跟太子一起死。</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这天晚上，住在城门下；第二天，金人带他们离开。第二年二月，死在北廷。绍兴年间，被追赠为开府仪同三司，赠谥号为忠定。</a:t>
            </a:r>
            <a:endParaRPr lang="zh-CN" altLang="zh-CN" sz="1050" kern="100" dirty="0">
              <a:effectLst/>
              <a:latin typeface="宋体"/>
              <a:cs typeface="Courier New"/>
            </a:endParaRPr>
          </a:p>
        </p:txBody>
      </p:sp>
      <p:sp>
        <p:nvSpPr>
          <p:cNvPr id="27" name="TextBox 26">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5501362"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7</a:t>
            </a:r>
            <a:endParaRPr lang="zh-CN" altLang="en-US" dirty="0"/>
          </a:p>
        </p:txBody>
      </p:sp>
      <p:sp>
        <p:nvSpPr>
          <p:cNvPr id="34" name="TextBox 33">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7408316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786614"/>
            <a:ext cx="11609818" cy="5451492"/>
          </a:xfrm>
          <a:prstGeom prst="rect">
            <a:avLst/>
          </a:prstGeom>
          <a:noFill/>
        </p:spPr>
        <p:txBody>
          <a:bodyPr wrap="square" rtlCol="0">
            <a:spAutoFit/>
          </a:bodyPr>
          <a:lstStyle/>
          <a:p>
            <a:pPr algn="just">
              <a:lnSpc>
                <a:spcPct val="14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人人</a:t>
            </a:r>
            <a:r>
              <a:rPr lang="zh-CN" altLang="zh-CN" sz="2800" kern="100" dirty="0">
                <a:solidFill>
                  <a:srgbClr val="404040"/>
                </a:solidFill>
                <a:latin typeface="Times New Roman"/>
                <a:ea typeface="微软雅黑"/>
                <a:cs typeface="Times New Roman"/>
              </a:rPr>
              <a:t>影视不是国内第一家网络字幕组，时至今日，已经没有人能确定谁是最早的字幕组，但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人人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无疑是最早的那一批之一。大约是在国内互联网论坛开始红火的</a:t>
            </a:r>
            <a:r>
              <a:rPr lang="en-US" altLang="zh-CN" sz="2800" kern="100" dirty="0">
                <a:solidFill>
                  <a:srgbClr val="404040"/>
                </a:solidFill>
                <a:latin typeface="Times New Roman"/>
                <a:ea typeface="微软雅黑"/>
                <a:cs typeface="Courier New"/>
              </a:rPr>
              <a:t>2002</a:t>
            </a:r>
            <a:r>
              <a:rPr lang="zh-CN" altLang="zh-CN" sz="2800" kern="100" dirty="0">
                <a:solidFill>
                  <a:srgbClr val="404040"/>
                </a:solidFill>
                <a:latin typeface="Times New Roman"/>
                <a:ea typeface="微软雅黑"/>
                <a:cs typeface="Times New Roman"/>
              </a:rPr>
              <a:t>年，网络上开始有人默默地从事这件义务汉化的工作，他们几乎只有一个最为单纯的目的</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在网络上分享自己热爱的东西，希望有更多的人能够欣赏它们，享受那份快乐和喜悦。从最初的动漫、游戏，到后来的剧集、电影，再到软件甚至是国外大学里的公开课程，几乎无所不包。这项单纯的分享事业迅速凝聚了一大批充满活力与热情的年轻人，其中不少人抱着</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我从网络中受益良多，也理当予以回馈</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的简单信念，加入到这项没有一丝报酬的工作中来。</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b="1" dirty="0" smtClean="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b="1" dirty="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6812031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918769"/>
            <a:ext cx="11609818" cy="5535361"/>
          </a:xfrm>
          <a:prstGeom prst="rect">
            <a:avLst/>
          </a:prstGeom>
          <a:noFill/>
        </p:spPr>
        <p:txBody>
          <a:bodyPr wrap="square" rtlCol="0">
            <a:spAutoFit/>
          </a:bodyPr>
          <a:lstStyle/>
          <a:p>
            <a:pPr algn="just">
              <a:lnSpc>
                <a:spcPct val="135000"/>
              </a:lnSpc>
              <a:spcAft>
                <a:spcPts val="0"/>
              </a:spcAft>
            </a:pP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二</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古代诗歌阅读</a:t>
            </a:r>
            <a:r>
              <a:rPr lang="en-US" altLang="zh-CN" sz="2600" kern="100" dirty="0">
                <a:solidFill>
                  <a:srgbClr val="404040"/>
                </a:solidFill>
                <a:latin typeface="Times New Roman"/>
                <a:ea typeface="微软雅黑"/>
                <a:cs typeface="Courier New"/>
              </a:rPr>
              <a:t>(11</a:t>
            </a:r>
            <a:r>
              <a:rPr lang="zh-CN" altLang="zh-CN" sz="2600" kern="100" dirty="0">
                <a:solidFill>
                  <a:srgbClr val="404040"/>
                </a:solidFill>
                <a:latin typeface="Times New Roman"/>
                <a:ea typeface="微软雅黑"/>
                <a:cs typeface="Times New Roman"/>
              </a:rPr>
              <a:t>分</a:t>
            </a:r>
            <a:r>
              <a:rPr lang="en-US" altLang="zh-CN" sz="2600" kern="100" dirty="0">
                <a:solidFill>
                  <a:srgbClr val="404040"/>
                </a:solidFill>
                <a:latin typeface="Times New Roman"/>
                <a:ea typeface="微软雅黑"/>
                <a:cs typeface="Courier New"/>
              </a:rPr>
              <a:t>)</a:t>
            </a:r>
            <a:endParaRPr lang="zh-CN" altLang="zh-CN" sz="2600" kern="100" dirty="0">
              <a:latin typeface="宋体"/>
              <a:cs typeface="Courier New"/>
            </a:endParaRPr>
          </a:p>
          <a:p>
            <a:pPr algn="just">
              <a:lnSpc>
                <a:spcPct val="135000"/>
              </a:lnSpc>
              <a:spcAft>
                <a:spcPts val="0"/>
              </a:spcAft>
            </a:pPr>
            <a:r>
              <a:rPr lang="zh-CN" altLang="zh-CN" sz="2600" kern="100" dirty="0">
                <a:solidFill>
                  <a:srgbClr val="404040"/>
                </a:solidFill>
                <a:latin typeface="Times New Roman"/>
                <a:ea typeface="微软雅黑"/>
                <a:cs typeface="Times New Roman"/>
              </a:rPr>
              <a:t>阅读下面这首诗，然后回答问题。</a:t>
            </a:r>
            <a:endParaRPr lang="zh-CN" altLang="zh-CN" sz="2600" kern="100" dirty="0">
              <a:latin typeface="宋体"/>
              <a:cs typeface="Courier New"/>
            </a:endParaRPr>
          </a:p>
          <a:p>
            <a:pPr algn="ctr">
              <a:lnSpc>
                <a:spcPct val="135000"/>
              </a:lnSpc>
            </a:pPr>
            <a:r>
              <a:rPr lang="zh-CN" altLang="zh-CN" sz="2600" b="1" kern="100" dirty="0">
                <a:solidFill>
                  <a:srgbClr val="00B050"/>
                </a:solidFill>
                <a:latin typeface="微软雅黑"/>
                <a:ea typeface="微软雅黑"/>
                <a:cs typeface="Times New Roman"/>
              </a:rPr>
              <a:t>早过大通驿</a:t>
            </a:r>
            <a:r>
              <a:rPr lang="en-US" altLang="zh-CN" sz="2600" b="1" kern="100" baseline="30000" dirty="0">
                <a:solidFill>
                  <a:srgbClr val="00B050"/>
                </a:solidFill>
                <a:latin typeface="微软雅黑"/>
                <a:ea typeface="微软雅黑"/>
                <a:cs typeface="Times New Roman"/>
              </a:rPr>
              <a:t>①</a:t>
            </a:r>
            <a:endParaRPr lang="zh-CN" altLang="zh-CN" sz="2600" b="1" kern="100" baseline="30000" dirty="0">
              <a:solidFill>
                <a:srgbClr val="00B050"/>
              </a:solidFill>
              <a:latin typeface="微软雅黑"/>
              <a:ea typeface="微软雅黑"/>
              <a:cs typeface="Times New Roman"/>
            </a:endParaRPr>
          </a:p>
          <a:p>
            <a:pPr algn="ctr">
              <a:lnSpc>
                <a:spcPct val="135000"/>
              </a:lnSpc>
              <a:spcAft>
                <a:spcPts val="0"/>
              </a:spcAft>
            </a:pPr>
            <a:r>
              <a:rPr lang="zh-CN" altLang="zh-CN" sz="2600" kern="100" dirty="0">
                <a:solidFill>
                  <a:srgbClr val="404040"/>
                </a:solidFill>
                <a:latin typeface="Times New Roman"/>
                <a:ea typeface="微软雅黑"/>
                <a:cs typeface="Times New Roman"/>
              </a:rPr>
              <a:t>查慎行</a:t>
            </a:r>
            <a:endParaRPr lang="zh-CN" altLang="zh-CN" sz="2600" kern="100" dirty="0">
              <a:latin typeface="宋体"/>
              <a:cs typeface="Courier New"/>
            </a:endParaRPr>
          </a:p>
          <a:p>
            <a:pPr algn="ctr">
              <a:lnSpc>
                <a:spcPct val="135000"/>
              </a:lnSpc>
              <a:spcAft>
                <a:spcPts val="0"/>
              </a:spcAft>
            </a:pPr>
            <a:r>
              <a:rPr lang="zh-CN" altLang="zh-CN" sz="2600" kern="100" dirty="0">
                <a:solidFill>
                  <a:srgbClr val="404040"/>
                </a:solidFill>
                <a:latin typeface="Times New Roman"/>
                <a:ea typeface="微软雅黑"/>
                <a:cs typeface="Times New Roman"/>
              </a:rPr>
              <a:t>夙雾才醒后，朝阳未吐间。</a:t>
            </a:r>
            <a:endParaRPr lang="zh-CN" altLang="zh-CN" sz="2600" kern="100" dirty="0">
              <a:latin typeface="宋体"/>
              <a:cs typeface="Courier New"/>
            </a:endParaRPr>
          </a:p>
          <a:p>
            <a:pPr algn="ctr">
              <a:lnSpc>
                <a:spcPct val="135000"/>
              </a:lnSpc>
              <a:spcAft>
                <a:spcPts val="0"/>
              </a:spcAft>
            </a:pPr>
            <a:r>
              <a:rPr lang="zh-CN" altLang="zh-CN" sz="2600" kern="100" dirty="0">
                <a:solidFill>
                  <a:srgbClr val="404040"/>
                </a:solidFill>
                <a:latin typeface="Times New Roman"/>
                <a:ea typeface="微软雅黑"/>
                <a:cs typeface="Times New Roman"/>
              </a:rPr>
              <a:t>翠烟遥辨市，红树忽移湾。</a:t>
            </a:r>
            <a:endParaRPr lang="zh-CN" altLang="zh-CN" sz="2600" kern="100" dirty="0">
              <a:latin typeface="宋体"/>
              <a:cs typeface="Courier New"/>
            </a:endParaRPr>
          </a:p>
          <a:p>
            <a:pPr algn="ctr">
              <a:lnSpc>
                <a:spcPct val="135000"/>
              </a:lnSpc>
              <a:spcAft>
                <a:spcPts val="0"/>
              </a:spcAft>
            </a:pPr>
            <a:r>
              <a:rPr lang="zh-CN" altLang="zh-CN" sz="2600" kern="100" dirty="0">
                <a:solidFill>
                  <a:srgbClr val="404040"/>
                </a:solidFill>
                <a:latin typeface="Times New Roman"/>
                <a:ea typeface="微软雅黑"/>
                <a:cs typeface="Times New Roman"/>
              </a:rPr>
              <a:t>风软一江水，云轻九子山。</a:t>
            </a:r>
            <a:endParaRPr lang="zh-CN" altLang="zh-CN" sz="2600" kern="100" dirty="0">
              <a:latin typeface="宋体"/>
              <a:cs typeface="Courier New"/>
            </a:endParaRPr>
          </a:p>
          <a:p>
            <a:pPr algn="ctr">
              <a:lnSpc>
                <a:spcPct val="135000"/>
              </a:lnSpc>
              <a:spcAft>
                <a:spcPts val="0"/>
              </a:spcAft>
            </a:pPr>
            <a:r>
              <a:rPr lang="zh-CN" altLang="zh-CN" sz="2600" kern="100" dirty="0">
                <a:solidFill>
                  <a:srgbClr val="404040"/>
                </a:solidFill>
                <a:latin typeface="Times New Roman"/>
                <a:ea typeface="微软雅黑"/>
                <a:cs typeface="Times New Roman"/>
              </a:rPr>
              <a:t>画家浓淡意，斟酌在荆关</a:t>
            </a:r>
            <a:r>
              <a:rPr lang="en-US" altLang="zh-CN" sz="2600" kern="100" baseline="30000" dirty="0">
                <a:solidFill>
                  <a:srgbClr val="404040"/>
                </a:solidFill>
                <a:latin typeface="宋体"/>
                <a:ea typeface="微软雅黑"/>
                <a:cs typeface="Times New Roman"/>
              </a:rPr>
              <a:t>②</a:t>
            </a:r>
            <a:r>
              <a:rPr lang="zh-CN" altLang="zh-CN" sz="2600" kern="100" dirty="0">
                <a:solidFill>
                  <a:srgbClr val="404040"/>
                </a:solidFill>
                <a:latin typeface="Times New Roman"/>
                <a:ea typeface="微软雅黑"/>
                <a:cs typeface="Times New Roman"/>
              </a:rPr>
              <a:t>。</a:t>
            </a:r>
            <a:endParaRPr lang="zh-CN" altLang="zh-CN" sz="2600" kern="100" dirty="0">
              <a:latin typeface="宋体"/>
              <a:cs typeface="Courier New"/>
            </a:endParaRPr>
          </a:p>
          <a:p>
            <a:pPr algn="just">
              <a:lnSpc>
                <a:spcPct val="135000"/>
              </a:lnSpc>
              <a:spcAft>
                <a:spcPts val="0"/>
              </a:spcAft>
            </a:pPr>
            <a:r>
              <a:rPr lang="zh-CN" altLang="zh-CN" sz="2600" b="1" kern="100" dirty="0">
                <a:solidFill>
                  <a:srgbClr val="00B050"/>
                </a:solidFill>
                <a:latin typeface="微软雅黑"/>
                <a:ea typeface="微软雅黑"/>
                <a:cs typeface="Times New Roman"/>
              </a:rPr>
              <a:t>注</a:t>
            </a:r>
            <a:r>
              <a:rPr lang="en-US" altLang="zh-CN" sz="2600" kern="100" dirty="0">
                <a:solidFill>
                  <a:srgbClr val="404040"/>
                </a:solidFill>
                <a:latin typeface="Times New Roman"/>
                <a:ea typeface="微软雅黑"/>
                <a:cs typeface="Courier New"/>
              </a:rPr>
              <a:t> </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宋体"/>
                <a:ea typeface="微软雅黑"/>
                <a:cs typeface="Times New Roman"/>
              </a:rPr>
              <a:t>①</a:t>
            </a:r>
            <a:r>
              <a:rPr lang="zh-CN" altLang="zh-CN" sz="2600" kern="100" dirty="0">
                <a:solidFill>
                  <a:srgbClr val="404040"/>
                </a:solidFill>
                <a:latin typeface="Times New Roman"/>
                <a:ea typeface="微软雅黑"/>
                <a:cs typeface="Times New Roman"/>
              </a:rPr>
              <a:t>大通驿：在安徽铜陵，大通河由此入长江，作者乘船途经此地。</a:t>
            </a:r>
            <a:r>
              <a:rPr lang="en-US" altLang="zh-CN" sz="2600" kern="100" dirty="0">
                <a:solidFill>
                  <a:srgbClr val="404040"/>
                </a:solidFill>
                <a:latin typeface="宋体"/>
                <a:ea typeface="微软雅黑"/>
                <a:cs typeface="Times New Roman"/>
              </a:rPr>
              <a:t>②</a:t>
            </a:r>
            <a:r>
              <a:rPr lang="zh-CN" altLang="zh-CN" sz="2600" kern="100" dirty="0">
                <a:solidFill>
                  <a:srgbClr val="404040"/>
                </a:solidFill>
                <a:latin typeface="Times New Roman"/>
                <a:ea typeface="微软雅黑"/>
                <a:cs typeface="Times New Roman"/>
              </a:rPr>
              <a:t>荆关：五代后梁画家荆浩、关仝，二人擅长山水画。</a:t>
            </a:r>
            <a:endParaRPr lang="zh-CN" altLang="zh-CN" sz="260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8</a:t>
            </a:r>
            <a:endParaRPr lang="zh-CN" altLang="en-US" dirty="0"/>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0137809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906007"/>
            <a:ext cx="11609818" cy="332398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第三联的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字在艺术表现上很有特色，请作赏析。</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本题考查鉴赏诗歌的语言。首先，应明确</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的意思和所用的手法；其次，展开联想与想象，描述画面内容，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写出了微风轻柔，温软拂面，也写出了软风吹拂江水，使江水也变得温柔绵软，微波轻漾；最后，点明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有着怎样的表达效果或表达了作者怎样的感情。</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8</a:t>
            </a:r>
            <a:endParaRPr lang="zh-CN" altLang="en-US" dirty="0"/>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376384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5511" y="2129073"/>
            <a:ext cx="11494869" cy="2596865"/>
          </a:xfrm>
          <a:prstGeom prst="rect">
            <a:avLst/>
          </a:prstGeom>
          <a:noFill/>
        </p:spPr>
        <p:txBody>
          <a:bodyPr wrap="square" rtlCol="0">
            <a:spAutoFit/>
          </a:bodyPr>
          <a:lstStyle/>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字一语双关，既是写风软，也是写江水之软。写出了微风轻柔，温软拂面，也写出了软风吹拂江水，使江水也变得温柔绵软，微波轻漾。展现了一幅风吹波澜、风和水暖的清晨美景，生动形象，具有艺术感染力。</a:t>
            </a:r>
            <a:endParaRPr lang="zh-CN" altLang="zh-CN" sz="1050" kern="100" dirty="0">
              <a:solidFill>
                <a:prstClr val="black"/>
              </a:solidFill>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8</a:t>
            </a:r>
            <a:endParaRPr lang="zh-CN" altLang="en-US" dirty="0"/>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2614441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886" y="1773610"/>
            <a:ext cx="11609818"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诗题的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过</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字在诗中是如何体现的？请结合全诗简要分析。</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p:cNvSpPr txBox="1"/>
          <p:nvPr/>
        </p:nvSpPr>
        <p:spPr>
          <a:xfrm>
            <a:off x="262558" y="2489113"/>
            <a:ext cx="11609818" cy="2596865"/>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本题考查鉴赏诗歌的内容。诗题中的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过</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字有统领全诗的作用。回答此题，要考虑哪些景物是如何具体体现经过、路过之意的。前三联通过时间、景物的变化，移步换景，展现出作者清晨乘舟江上，经过大通驿时的轻松畅快的心情。</a:t>
            </a:r>
            <a:endParaRPr lang="zh-CN" altLang="zh-CN" sz="1050" kern="100" dirty="0">
              <a:effectLst/>
              <a:latin typeface="宋体"/>
              <a:cs typeface="Courier New"/>
            </a:endParaRPr>
          </a:p>
        </p:txBody>
      </p:sp>
    </p:spTree>
    <p:extLst>
      <p:ext uri="{BB962C8B-B14F-4D97-AF65-F5344CB8AC3E}">
        <p14:creationId xmlns:p14="http://schemas.microsoft.com/office/powerpoint/2010/main" val="3942224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837" y="1403770"/>
            <a:ext cx="11725916" cy="3889526"/>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过</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指</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经过，路过</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诗中通过前三联的时间、景物的变化，移步换景，展现出作者清晨乘舟江上，经过大通驿时的轻松畅快的心情。首联写晨雾未散，朝阳未升，眼前一片迷蒙。颔联写江雾散去，远处的市镇依稀可辨，转眼移过了水湾。颈联写江风拂面，云朵飘过九子山间，写出了行舟之快。全诗通过作者在行舟之上，遥看岸上的景物变化，体现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过</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之意。</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0751552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6574" y="1341562"/>
            <a:ext cx="11494869" cy="453585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三</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名句名篇默写</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补写出下列句子中的空缺部分。</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在《离骚》中，屈原诉说自己曾因佩戴蕙草而遭到贬逐，也曾被加上采摘白芷的罪名，但他坚定地表示：</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______________________</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____________________</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宋体"/>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王维《使至塞上》中</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________________</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________________</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一联，写了到达边塞后看到的奇特壮丽风光，画面开阔，意境雄浑。</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7111433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917626"/>
            <a:ext cx="11609818" cy="1304203"/>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苏轼《念奴娇</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大江东去</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》中</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________________</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________________</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两句，收束了对赤壁雄奇景物的描写，引起后面对历史的缅怀。</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p:cNvSpPr txBox="1"/>
          <p:nvPr/>
        </p:nvSpPr>
        <p:spPr>
          <a:xfrm>
            <a:off x="334566" y="3347986"/>
            <a:ext cx="11609818" cy="657872"/>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本题考查默写常见的名句名篇。</a:t>
            </a:r>
            <a:endParaRPr lang="zh-CN" altLang="zh-CN" sz="1050" kern="100" dirty="0">
              <a:effectLst/>
              <a:latin typeface="宋体"/>
              <a:cs typeface="Courier New"/>
            </a:endParaRPr>
          </a:p>
        </p:txBody>
      </p:sp>
    </p:spTree>
    <p:extLst>
      <p:ext uri="{BB962C8B-B14F-4D97-AF65-F5344CB8AC3E}">
        <p14:creationId xmlns:p14="http://schemas.microsoft.com/office/powerpoint/2010/main" val="2390250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981575"/>
            <a:ext cx="11609818" cy="1304203"/>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亦余心之所善兮　虽九死其犹未悔　</a:t>
            </a: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大漠孤烟直　长河落日圆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江山如画　一时多少豪杰</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0739220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607" y="1547708"/>
            <a:ext cx="11609818" cy="3970318"/>
          </a:xfrm>
          <a:prstGeom prst="rect">
            <a:avLst/>
          </a:prstGeom>
          <a:noFill/>
        </p:spPr>
        <p:txBody>
          <a:bodyPr wrap="square" rtlCol="0">
            <a:spAutoFit/>
          </a:bodyPr>
          <a:lstStyle/>
          <a:p>
            <a:pPr algn="just">
              <a:lnSpc>
                <a:spcPct val="150000"/>
              </a:lnSpc>
              <a:spcAft>
                <a:spcPts val="0"/>
              </a:spcAft>
            </a:pPr>
            <a:r>
              <a:rPr lang="zh-CN" altLang="zh-CN" sz="2800" kern="100" dirty="0">
                <a:solidFill>
                  <a:srgbClr val="00B0F0"/>
                </a:solidFill>
                <a:latin typeface="Times New Roman"/>
                <a:ea typeface="微软雅黑"/>
                <a:cs typeface="Times New Roman"/>
              </a:rPr>
              <a:t>三、实用类文本阅读</a:t>
            </a:r>
            <a:r>
              <a:rPr lang="en-US" altLang="zh-CN" sz="2800" kern="100" dirty="0">
                <a:solidFill>
                  <a:srgbClr val="00B0F0"/>
                </a:solidFill>
                <a:latin typeface="Times New Roman"/>
                <a:ea typeface="微软雅黑"/>
                <a:cs typeface="Courier New"/>
              </a:rPr>
              <a:t>(25</a:t>
            </a:r>
            <a:r>
              <a:rPr lang="zh-CN" altLang="zh-CN" sz="2800" kern="100" dirty="0">
                <a:solidFill>
                  <a:srgbClr val="00B0F0"/>
                </a:solidFill>
                <a:latin typeface="Times New Roman"/>
                <a:ea typeface="微软雅黑"/>
                <a:cs typeface="Times New Roman"/>
              </a:rPr>
              <a:t>分</a:t>
            </a:r>
            <a:r>
              <a:rPr lang="en-US" altLang="zh-CN" sz="2800" kern="100" dirty="0">
                <a:solidFill>
                  <a:srgbClr val="00B0F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阅读下面的文字，完成</a:t>
            </a:r>
            <a:r>
              <a:rPr lang="en-US" altLang="zh-CN" sz="2800" kern="100" dirty="0">
                <a:solidFill>
                  <a:srgbClr val="404040"/>
                </a:solidFill>
                <a:latin typeface="Times New Roman"/>
                <a:ea typeface="微软雅黑"/>
                <a:cs typeface="Courier New"/>
              </a:rPr>
              <a:t>11</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14</a:t>
            </a:r>
            <a:r>
              <a:rPr lang="zh-CN" altLang="zh-CN" sz="2800" kern="100" dirty="0">
                <a:solidFill>
                  <a:srgbClr val="404040"/>
                </a:solidFill>
                <a:latin typeface="Times New Roman"/>
                <a:ea typeface="微软雅黑"/>
                <a:cs typeface="Times New Roman"/>
              </a:rPr>
              <a:t>题。</a:t>
            </a:r>
            <a:endParaRPr lang="zh-CN" altLang="zh-CN" sz="1050" kern="100" dirty="0">
              <a:latin typeface="宋体"/>
              <a:cs typeface="Courier New"/>
            </a:endParaRPr>
          </a:p>
          <a:p>
            <a:pPr algn="ctr">
              <a:lnSpc>
                <a:spcPct val="150000"/>
              </a:lnSpc>
            </a:pPr>
            <a:r>
              <a:rPr lang="zh-CN" altLang="zh-CN" sz="2800" b="1" kern="100" dirty="0">
                <a:solidFill>
                  <a:srgbClr val="00B050"/>
                </a:solidFill>
                <a:latin typeface="微软雅黑"/>
                <a:ea typeface="微软雅黑"/>
                <a:cs typeface="Times New Roman"/>
              </a:rPr>
              <a:t>朱东润自传</a:t>
            </a:r>
          </a:p>
          <a:p>
            <a:pPr algn="just">
              <a:lnSpc>
                <a:spcPct val="150000"/>
              </a:lnSpc>
              <a:spcAft>
                <a:spcPts val="0"/>
              </a:spcAft>
            </a:pPr>
            <a:r>
              <a:rPr lang="en-US" altLang="zh-CN" sz="2800" kern="100" dirty="0" smtClean="0">
                <a:solidFill>
                  <a:srgbClr val="404040"/>
                </a:solidFill>
                <a:latin typeface="Times New Roman"/>
                <a:ea typeface="微软雅黑"/>
                <a:cs typeface="Courier New"/>
              </a:rPr>
              <a:t>        1896</a:t>
            </a:r>
            <a:r>
              <a:rPr lang="zh-CN" altLang="zh-CN" sz="2800" kern="100" dirty="0">
                <a:solidFill>
                  <a:srgbClr val="404040"/>
                </a:solidFill>
                <a:latin typeface="Times New Roman"/>
                <a:ea typeface="微软雅黑"/>
                <a:cs typeface="Times New Roman"/>
              </a:rPr>
              <a:t>年我出生在江苏泰兴一个失业店员的家庭，早年生活艰苦，所受的教育也存在着一定的波折。</a:t>
            </a:r>
            <a:r>
              <a:rPr lang="en-US" altLang="zh-CN" sz="2800" kern="100" dirty="0">
                <a:solidFill>
                  <a:srgbClr val="404040"/>
                </a:solidFill>
                <a:latin typeface="Times New Roman"/>
                <a:ea typeface="微软雅黑"/>
                <a:cs typeface="Courier New"/>
              </a:rPr>
              <a:t>21</a:t>
            </a:r>
            <a:r>
              <a:rPr lang="zh-CN" altLang="zh-CN" sz="2800" kern="100" dirty="0">
                <a:solidFill>
                  <a:srgbClr val="404040"/>
                </a:solidFill>
                <a:latin typeface="Times New Roman"/>
                <a:ea typeface="微软雅黑"/>
                <a:cs typeface="Times New Roman"/>
              </a:rPr>
              <a:t>岁我到梧州担任广西第二中学的外语教师，</a:t>
            </a:r>
            <a:r>
              <a:rPr lang="en-US" altLang="zh-CN" sz="2800" kern="100" dirty="0">
                <a:solidFill>
                  <a:srgbClr val="404040"/>
                </a:solidFill>
                <a:latin typeface="Times New Roman"/>
                <a:ea typeface="微软雅黑"/>
                <a:cs typeface="Courier New"/>
              </a:rPr>
              <a:t>23</a:t>
            </a:r>
            <a:r>
              <a:rPr lang="zh-CN" altLang="zh-CN" sz="2800" kern="100" dirty="0">
                <a:solidFill>
                  <a:srgbClr val="404040"/>
                </a:solidFill>
                <a:latin typeface="Times New Roman"/>
                <a:ea typeface="微软雅黑"/>
                <a:cs typeface="Times New Roman"/>
              </a:rPr>
              <a:t>岁调任南通师范学校教师。</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1616882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688242"/>
            <a:ext cx="11725916" cy="2677656"/>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Courier New"/>
              </a:rPr>
              <a:t>        1929</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月间，我到武汉大学担任外语讲师，从此我就成为大学教师。那时武汉大学的文学院长是闻一多教授，他看到中文系的教师实在太复杂，总想来一些变动。用近年的说法，这叫作掺沙子。我的命运是作为沙子而到中文系开课的。</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997504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773610"/>
            <a:ext cx="11609818" cy="3323987"/>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渐渐</a:t>
            </a:r>
            <a:r>
              <a:rPr lang="zh-CN" altLang="zh-CN" sz="2800" kern="100" dirty="0">
                <a:solidFill>
                  <a:srgbClr val="404040"/>
                </a:solidFill>
                <a:latin typeface="Times New Roman"/>
                <a:ea typeface="微软雅黑"/>
                <a:cs typeface="Times New Roman"/>
              </a:rPr>
              <a:t>地，分工明确的各大字幕组陆续成立起来并发展壮大。其中影响最大、传播最广的无疑是影视作品，因为观看国外的影视作品时大多数国人存在着天然的语言隔阂，中文字幕是硬需求。而随着新一代年轻人观影习惯的形成，对于字幕的需求每年都在以几何级的速度递增。针对一些热门的剧集和电影，各大字幕组开始比拼发布速度与翻译质量来争抢用户。</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883268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1761991"/>
            <a:ext cx="11725916" cy="3323987"/>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大约</a:t>
            </a:r>
            <a:r>
              <a:rPr lang="zh-CN" altLang="zh-CN" sz="2800" kern="100" dirty="0">
                <a:solidFill>
                  <a:srgbClr val="404040"/>
                </a:solidFill>
                <a:latin typeface="Times New Roman"/>
                <a:ea typeface="微软雅黑"/>
                <a:cs typeface="Times New Roman"/>
              </a:rPr>
              <a:t>是</a:t>
            </a:r>
            <a:r>
              <a:rPr lang="en-US" altLang="zh-CN" sz="2800" kern="100" dirty="0">
                <a:solidFill>
                  <a:srgbClr val="404040"/>
                </a:solidFill>
                <a:latin typeface="Times New Roman"/>
                <a:ea typeface="微软雅黑"/>
                <a:cs typeface="Courier New"/>
              </a:rPr>
              <a:t>1939</a:t>
            </a:r>
            <a:r>
              <a:rPr lang="zh-CN" altLang="zh-CN" sz="2800" kern="100" dirty="0">
                <a:solidFill>
                  <a:srgbClr val="404040"/>
                </a:solidFill>
                <a:latin typeface="Times New Roman"/>
                <a:ea typeface="微软雅黑"/>
                <a:cs typeface="Times New Roman"/>
              </a:rPr>
              <a:t>年吧，一所内迁的大学的中文系在学年开始，出现了传记研究这一个课，其下注明本年开韩柳文。传记文学也好，韩柳文学也不妨，但是怎么会在传记研究这个总题下面开韩柳文呢？在当时的大学里，出现的怪事不少，可是这一项多少和我的兴趣有关，这就决定了我对于传记文学献身的意图</a:t>
            </a:r>
            <a:r>
              <a:rPr lang="zh-CN" altLang="zh-CN" sz="2800" kern="100" dirty="0" smtClean="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5654640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761991"/>
            <a:ext cx="11725916" cy="3323987"/>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《四库全书总目》</a:t>
            </a:r>
            <a:r>
              <a:rPr lang="zh-CN" altLang="zh-CN" sz="2800" kern="100" dirty="0">
                <a:solidFill>
                  <a:srgbClr val="404040"/>
                </a:solidFill>
                <a:latin typeface="Times New Roman"/>
                <a:ea typeface="微软雅黑"/>
                <a:cs typeface="Times New Roman"/>
              </a:rPr>
              <a:t>有传记类，指出《晏子春秋》为传之祖，《孔子三朝记》为记之祖，这是三百年前的看法，现在用不上了。有人说《史记》《汉书》为传记之祖，这个也用不上。《史》《汉》有互见法，对于一个人的评价，常常需要通读全书多卷，才能得其大略。可是在传记文学里，一个传主只有一本书，必须在这本书里把对他的评价全部交代。</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8672786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786614"/>
            <a:ext cx="11725916" cy="5451492"/>
          </a:xfrm>
          <a:prstGeom prst="rect">
            <a:avLst/>
          </a:prstGeom>
          <a:noFill/>
        </p:spPr>
        <p:txBody>
          <a:bodyPr wrap="square" rtlCol="0">
            <a:spAutoFit/>
          </a:bodyPr>
          <a:lstStyle/>
          <a:p>
            <a:pPr algn="just">
              <a:lnSpc>
                <a:spcPct val="14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是不是</a:t>
            </a:r>
            <a:r>
              <a:rPr lang="zh-CN" altLang="zh-CN" sz="2800" kern="100" dirty="0">
                <a:solidFill>
                  <a:srgbClr val="404040"/>
                </a:solidFill>
                <a:latin typeface="Times New Roman"/>
                <a:ea typeface="微软雅黑"/>
                <a:cs typeface="Times New Roman"/>
              </a:rPr>
              <a:t>古人所作的传、行状、神道碑这一类的作品对于近代传记文学的写作有什么帮助呢？也不尽然。古代文人的这类作品，主要是对于死者的歌颂，对于近代传记文学是没有什么用处的。这些作品，毕竟不是传记文学</a:t>
            </a:r>
            <a:r>
              <a:rPr lang="zh-CN" altLang="zh-CN" sz="2800" kern="100" dirty="0" smtClean="0">
                <a:solidFill>
                  <a:srgbClr val="404040"/>
                </a:solidFill>
                <a:latin typeface="Times New Roman"/>
                <a:ea typeface="微软雅黑"/>
                <a:cs typeface="Times New Roman"/>
              </a:rPr>
              <a:t>。</a:t>
            </a:r>
            <a:r>
              <a:rPr lang="en-US" altLang="zh-CN" sz="2800" kern="100" dirty="0" smtClean="0">
                <a:solidFill>
                  <a:srgbClr val="404040"/>
                </a:solidFill>
                <a:latin typeface="Times New Roman"/>
                <a:ea typeface="微软雅黑"/>
                <a:cs typeface="Times New Roman"/>
              </a:rPr>
              <a:t>   </a:t>
            </a:r>
            <a:endParaRPr lang="zh-CN" altLang="zh-CN" sz="1050" kern="100" dirty="0">
              <a:latin typeface="宋体"/>
              <a:cs typeface="Courier New"/>
            </a:endParaRPr>
          </a:p>
          <a:p>
            <a:pPr algn="just">
              <a:lnSpc>
                <a:spcPct val="14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除了</a:t>
            </a:r>
            <a:r>
              <a:rPr lang="zh-CN" altLang="zh-CN" sz="2800" kern="100" dirty="0">
                <a:solidFill>
                  <a:srgbClr val="404040"/>
                </a:solidFill>
                <a:latin typeface="Times New Roman"/>
                <a:ea typeface="微软雅黑"/>
                <a:cs typeface="Times New Roman"/>
              </a:rPr>
              <a:t>史家和文人的作品以外，是不是还有值得提出的呢？有的，这便是所谓别传。别传的名称，可能不是作者的自称而是后人认为有别于正史，因此称为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别传</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。有些简单一些，也可称为传叙。这类作品写得都很生动，没有那些阿谀奉承之辞，而且是信笔直书，对于传主的错误和缺陷，都是全部奉陈。</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3533128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693490"/>
            <a:ext cx="11725916" cy="3323987"/>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是不是</a:t>
            </a:r>
            <a:r>
              <a:rPr lang="zh-CN" altLang="zh-CN" sz="2800" kern="100" dirty="0">
                <a:solidFill>
                  <a:srgbClr val="404040"/>
                </a:solidFill>
                <a:latin typeface="Times New Roman"/>
                <a:ea typeface="微软雅黑"/>
                <a:cs typeface="Times New Roman"/>
              </a:rPr>
              <a:t>可以从国外吸收传记文学的写作方法呢？当然可以，而且有此必要。但是不能没有一个抉择。罗马时代的勃路塔克是最好的了，但是他的时代和我们相去太远，而且他的那部大作，所着重的是相互比较而很少对于传主的刻画，因此我们只能看到一个大略而看不到入情入理的细致的分析。</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p:cNvSpPr txBox="1"/>
          <p:nvPr/>
        </p:nvSpPr>
        <p:spPr>
          <a:xfrm>
            <a:off x="262558" y="3728874"/>
            <a:ext cx="11725916" cy="2677656"/>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英国</a:t>
            </a:r>
            <a:r>
              <a:rPr lang="zh-CN" altLang="zh-CN" sz="2800" kern="100" dirty="0">
                <a:solidFill>
                  <a:srgbClr val="404040"/>
                </a:solidFill>
                <a:latin typeface="Times New Roman"/>
                <a:ea typeface="微软雅黑"/>
                <a:cs typeface="Times New Roman"/>
              </a:rPr>
              <a:t>的《约翰逊博士传》是传记文学中的不朽名作，英国人把它推重到极高的地位。这部书的细致是到了一个登峰造极的地位，但是的确也难免有些琐碎。而且由于约翰逊并不处于当时的政治中心，其人也并不能代表英国的一般人物，所以这部作品不是我们必须模仿的范本。</a:t>
            </a:r>
            <a:endParaRPr lang="zh-CN" altLang="zh-CN" sz="1050" kern="100" dirty="0">
              <a:effectLst/>
              <a:latin typeface="宋体"/>
              <a:cs typeface="Courier New"/>
            </a:endParaRPr>
          </a:p>
        </p:txBody>
      </p:sp>
    </p:spTree>
    <p:extLst>
      <p:ext uri="{BB962C8B-B14F-4D97-AF65-F5344CB8AC3E}">
        <p14:creationId xmlns:p14="http://schemas.microsoft.com/office/powerpoint/2010/main" val="455993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197546"/>
            <a:ext cx="11725916" cy="461664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是不是</a:t>
            </a:r>
            <a:r>
              <a:rPr lang="zh-CN" altLang="zh-CN" sz="2800" kern="100" dirty="0">
                <a:solidFill>
                  <a:srgbClr val="404040"/>
                </a:solidFill>
                <a:latin typeface="Times New Roman"/>
                <a:ea typeface="微软雅黑"/>
                <a:cs typeface="Times New Roman"/>
              </a:rPr>
              <a:t>我国已经翻译过来的《维多利亚女王传》可以作为范本呢？应当说是可以，由于作者着墨无多，处处显得</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颊上三毫</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的风神。可是中国文人相传的做法，正是走的一样的道路，所以无论近代人怎么推崇这部作品，总还不免令人有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穿新鞋走老路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的戒心。</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国内外</a:t>
            </a:r>
            <a:r>
              <a:rPr lang="zh-CN" altLang="zh-CN" sz="2800" kern="100" dirty="0">
                <a:solidFill>
                  <a:srgbClr val="404040"/>
                </a:solidFill>
                <a:latin typeface="Times New Roman"/>
                <a:ea typeface="微软雅黑"/>
                <a:cs typeface="Times New Roman"/>
              </a:rPr>
              <a:t>的作品读过一些，也读过法国评论家莫洛亚的传记文学理论，是不是对于传记文学就算有些认识呢？不算，在自己没有动手创作之前，就不能算是认识。</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7013979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765498"/>
            <a:ext cx="11725916" cy="526297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这时</a:t>
            </a:r>
            <a:r>
              <a:rPr lang="zh-CN" altLang="zh-CN" sz="2800" kern="100" dirty="0">
                <a:solidFill>
                  <a:srgbClr val="404040"/>
                </a:solidFill>
                <a:latin typeface="Times New Roman"/>
                <a:ea typeface="微软雅黑"/>
                <a:cs typeface="Times New Roman"/>
              </a:rPr>
              <a:t>是</a:t>
            </a:r>
            <a:r>
              <a:rPr lang="en-US" altLang="zh-CN" sz="2800" kern="100" dirty="0">
                <a:solidFill>
                  <a:srgbClr val="404040"/>
                </a:solidFill>
                <a:latin typeface="Times New Roman"/>
                <a:ea typeface="微软雅黑"/>
                <a:cs typeface="Courier New"/>
              </a:rPr>
              <a:t>1940</a:t>
            </a:r>
            <a:r>
              <a:rPr lang="zh-CN" altLang="zh-CN" sz="2800" kern="100" dirty="0">
                <a:solidFill>
                  <a:srgbClr val="404040"/>
                </a:solidFill>
                <a:latin typeface="Times New Roman"/>
                <a:ea typeface="微软雅黑"/>
                <a:cs typeface="Times New Roman"/>
              </a:rPr>
              <a:t>年左右，中国正在艰苦抗战，我只身独处，住在四川乐山的郊区，每周得进城到学校上课，生活也很艰苦。家乡已经陷落了，妻室儿女，一家八口，正在死亡线上挣扎。我决心把研读的各种传记作为范本，自己也写出一本来。我写谁呢？我考虑了好久，最后决定写明代的张居正。第一，因为他能把一个充满内忧外患的国家拯救出来，为垂亡的明王朝延长了七十年的寿命。第二，因为他不顾个人的安危和世人的唾骂，终于完成历史赋予他的使命。他不是没有缺点的，但是无论他有多大的缺点，他是唯一能够拯救那个时代的人物。</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有删改</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1453044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269554"/>
            <a:ext cx="11725916" cy="4616648"/>
          </a:xfrm>
          <a:prstGeom prst="rect">
            <a:avLst/>
          </a:prstGeom>
          <a:noFill/>
        </p:spPr>
        <p:txBody>
          <a:bodyPr wrap="square" rtlCol="0">
            <a:spAutoFit/>
          </a:bodyPr>
          <a:lstStyle/>
          <a:p>
            <a:pPr algn="just">
              <a:lnSpc>
                <a:spcPct val="150000"/>
              </a:lnSpc>
            </a:pPr>
            <a:r>
              <a:rPr lang="en-US" altLang="zh-CN" sz="2800" kern="100" dirty="0" smtClean="0">
                <a:solidFill>
                  <a:srgbClr val="404040"/>
                </a:solidFill>
                <a:latin typeface="Times New Roman"/>
                <a:ea typeface="微软雅黑"/>
                <a:cs typeface="Times New Roman"/>
              </a:rPr>
              <a:t>        </a:t>
            </a:r>
            <a:r>
              <a:rPr lang="en-US" altLang="zh-CN" sz="2800" b="1" kern="100" dirty="0">
                <a:solidFill>
                  <a:srgbClr val="00B050"/>
                </a:solidFill>
                <a:latin typeface="微软雅黑"/>
                <a:ea typeface="微软雅黑"/>
                <a:cs typeface="Times New Roman"/>
              </a:rPr>
              <a:t> </a:t>
            </a:r>
            <a:r>
              <a:rPr lang="zh-CN" altLang="zh-CN" sz="2800" b="1" kern="100" dirty="0">
                <a:solidFill>
                  <a:srgbClr val="00B050"/>
                </a:solidFill>
                <a:latin typeface="微软雅黑"/>
                <a:ea typeface="微软雅黑"/>
                <a:cs typeface="Times New Roman"/>
              </a:rPr>
              <a:t>相关链接</a:t>
            </a:r>
          </a:p>
          <a:p>
            <a:pPr algn="just">
              <a:lnSpc>
                <a:spcPct val="150000"/>
              </a:lnSpc>
            </a:pPr>
            <a:r>
              <a:rPr lang="en-US" altLang="zh-CN" sz="2800" b="1" kern="100" dirty="0" smtClean="0">
                <a:solidFill>
                  <a:srgbClr val="00B050"/>
                </a:solidFill>
                <a:latin typeface="微软雅黑"/>
                <a:ea typeface="微软雅黑"/>
                <a:cs typeface="Times New Roman"/>
              </a:rPr>
              <a:t>       </a:t>
            </a:r>
            <a:r>
              <a:rPr lang="en-US" altLang="zh-CN" sz="2800" kern="100" dirty="0" smtClean="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自传和传人，本是性质类似的著述，除了因为作者立场的不同，因而有必要的区别以外，原来没有很大的差异。但是在西洋文学里，常会发生分类的麻烦。我们则传叙二字连用指明同类的文学。同时因为古代的用法，传人曰传，自叙曰叙，这种分别的观念，是一种原有的观念，所以传叙文学，包括叙、传在内，丝毫不感觉牵强</a:t>
            </a:r>
            <a:r>
              <a:rPr lang="zh-CN" altLang="zh-CN" sz="2800" kern="100" dirty="0" smtClean="0">
                <a:solidFill>
                  <a:srgbClr val="404040"/>
                </a:solidFill>
                <a:latin typeface="Times New Roman"/>
                <a:ea typeface="微软雅黑"/>
                <a:cs typeface="Times New Roman"/>
              </a:rPr>
              <a:t>。</a:t>
            </a:r>
            <a:r>
              <a:rPr lang="en-US" altLang="zh-CN" sz="2800" kern="100" dirty="0" smtClean="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朱东润《关于传叙文学的几个名词》</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1818239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697025"/>
            <a:ext cx="11725916" cy="2677656"/>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宋体"/>
                <a:ea typeface="微软雅黑"/>
                <a:cs typeface="Times New Roman"/>
              </a:rPr>
              <a:t>    </a:t>
            </a:r>
            <a:r>
              <a:rPr lang="en-US" altLang="zh-CN" sz="2800" kern="100" dirty="0" smtClean="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朱先生确是有儒家风度的学者，一身正气，因此他所选择的传主对象，差不多都是关心国计民生的有为之士。他强调关切现实，拯救危亡，尊崇气节与品格。这都是可以理解的。</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傅璇琮《理性的思索和情感的倾注</a:t>
            </a:r>
            <a:r>
              <a:rPr lang="en-US" altLang="zh-CN" sz="2800" kern="100" dirty="0" smtClean="0">
                <a:solidFill>
                  <a:srgbClr val="404040"/>
                </a:solidFill>
                <a:latin typeface="Times New Roman"/>
                <a:ea typeface="微软雅黑"/>
                <a:cs typeface="Courier New"/>
              </a:rPr>
              <a:t>——</a:t>
            </a:r>
            <a:r>
              <a:rPr lang="zh-CN" altLang="zh-CN" sz="2800" kern="100" dirty="0" smtClean="0">
                <a:solidFill>
                  <a:srgbClr val="404040"/>
                </a:solidFill>
                <a:latin typeface="Times New Roman"/>
                <a:ea typeface="微软雅黑"/>
                <a:cs typeface="Times New Roman"/>
              </a:rPr>
              <a:t>读</a:t>
            </a:r>
            <a:r>
              <a:rPr lang="zh-CN" altLang="zh-CN" sz="2800" kern="100" dirty="0">
                <a:solidFill>
                  <a:srgbClr val="404040"/>
                </a:solidFill>
                <a:latin typeface="Times New Roman"/>
                <a:ea typeface="微软雅黑"/>
                <a:cs typeface="Times New Roman"/>
              </a:rPr>
              <a:t>朱东润先生史传文学随想》</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4599318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414217"/>
            <a:ext cx="11725916" cy="453585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11.</a:t>
            </a:r>
            <a:r>
              <a:rPr lang="zh-CN" altLang="zh-CN" sz="2800" kern="100" dirty="0">
                <a:solidFill>
                  <a:srgbClr val="404040"/>
                </a:solidFill>
                <a:latin typeface="Times New Roman"/>
                <a:ea typeface="微软雅黑"/>
                <a:cs typeface="Times New Roman"/>
              </a:rPr>
              <a:t>下列对材料有关内容的分析和概括，最恰当的两项是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当年有所大学的中文系开传记研究课，课程内容却是韩愈、柳宗元的古文，朱东润就是因为这件事决心献身传记文学的研究。</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我的命运是作为沙子而到中文系开课的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，这样的表述与其说写出了自己过去的经历，不如说反映了朱东润写自传时的心态。</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朱东润虽然认可国外的传记文学，但却担心</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穿新鞋走老路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，因此拒绝把近代人推崇的《维多利亚女王传》作为写作范本。</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3459308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837506"/>
            <a:ext cx="11725916" cy="2596865"/>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出于自己的现实关怀来选择传主，是朱东润传记文学创作的一贯原则。有学者总体上对此表示理解，但在态度上略有保留。</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E.</a:t>
            </a:r>
            <a:r>
              <a:rPr lang="zh-CN" altLang="zh-CN" sz="2800" kern="100" dirty="0">
                <a:solidFill>
                  <a:srgbClr val="404040"/>
                </a:solidFill>
                <a:latin typeface="Times New Roman"/>
                <a:ea typeface="微软雅黑"/>
                <a:cs typeface="Times New Roman"/>
              </a:rPr>
              <a:t>朱东润虽然认为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传叙文学</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的说法更加科学，但为了避免常会发生的分类麻烦，还是在自传中采用了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传记文学</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的说法。</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p:cNvSpPr txBox="1"/>
          <p:nvPr/>
        </p:nvSpPr>
        <p:spPr>
          <a:xfrm>
            <a:off x="334566" y="3425217"/>
            <a:ext cx="11725916" cy="2596865"/>
          </a:xfrm>
          <a:prstGeom prst="rect">
            <a:avLst/>
          </a:prstGeom>
          <a:noFill/>
        </p:spPr>
        <p:txBody>
          <a:bodyPr wrap="square" rtlCol="0">
            <a:spAutoFit/>
          </a:bodyPr>
          <a:lstStyle/>
          <a:p>
            <a:pPr lvl="0" algn="just">
              <a:lnSpc>
                <a:spcPct val="150000"/>
              </a:lnSpc>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本题考查对文本有关内容的分析和概括。</a:t>
            </a: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朱东润就是因为这件事决心献身传记文学的研究</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与原文不符，原文是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可是这一项多少和我的兴趣有关，这就决定了我对于传记文学献身的意图</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，由此可见作者献身传记文学是因为兴趣，而不是因为开了韩柳文的课。</a:t>
            </a:r>
            <a:endParaRPr lang="en-US" altLang="zh-CN" sz="2800" kern="100" dirty="0">
              <a:solidFill>
                <a:srgbClr val="404040"/>
              </a:solidFill>
              <a:latin typeface="Times New Roman"/>
              <a:ea typeface="微软雅黑"/>
              <a:cs typeface="Times New Roman"/>
            </a:endParaRPr>
          </a:p>
        </p:txBody>
      </p:sp>
    </p:spTree>
    <p:extLst>
      <p:ext uri="{BB962C8B-B14F-4D97-AF65-F5344CB8AC3E}">
        <p14:creationId xmlns:p14="http://schemas.microsoft.com/office/powerpoint/2010/main" val="202630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831111"/>
            <a:ext cx="11609818" cy="5262979"/>
          </a:xfrm>
          <a:prstGeom prst="rect">
            <a:avLst/>
          </a:prstGeom>
          <a:noFill/>
        </p:spPr>
        <p:txBody>
          <a:bodyPr wrap="square" rtlCol="0">
            <a:spAutoFit/>
          </a:bodyPr>
          <a:lstStyle/>
          <a:p>
            <a:pPr algn="just">
              <a:lnSpc>
                <a:spcPct val="135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成立</a:t>
            </a:r>
            <a:r>
              <a:rPr lang="zh-CN" altLang="zh-CN" sz="2800" kern="100" dirty="0">
                <a:solidFill>
                  <a:srgbClr val="404040"/>
                </a:solidFill>
                <a:latin typeface="Times New Roman"/>
                <a:ea typeface="微软雅黑"/>
                <a:cs typeface="Times New Roman"/>
              </a:rPr>
              <a:t>于</a:t>
            </a:r>
            <a:r>
              <a:rPr lang="en-US" altLang="zh-CN" sz="2800" kern="100" dirty="0">
                <a:solidFill>
                  <a:srgbClr val="404040"/>
                </a:solidFill>
                <a:latin typeface="Times New Roman"/>
                <a:ea typeface="微软雅黑"/>
                <a:cs typeface="Courier New"/>
              </a:rPr>
              <a:t>2002</a:t>
            </a:r>
            <a:r>
              <a:rPr lang="zh-CN" altLang="zh-CN" sz="2800" kern="100" dirty="0">
                <a:solidFill>
                  <a:srgbClr val="404040"/>
                </a:solidFill>
                <a:latin typeface="Times New Roman"/>
                <a:ea typeface="微软雅黑"/>
                <a:cs typeface="Times New Roman"/>
              </a:rPr>
              <a:t>年的人人影视，最初正是以其美剧字幕组为人所熟知，并逐渐发展为全面及时的美、日影视剧资源发布而为影迷所认同。然而问题也随之而来，当发现用户们对于国外影视剧的需求越来越大时，大部分字幕组都不再限于最初单纯的字幕翻译工作，而是把相应的国外影视剧视频资源放在自己的站点内与用户共享，不少甚至采用把自家的字幕嵌入视频文件中的方式保证字幕的独家原创性。于是，知识产权问题相应随之而来。尤其是</a:t>
            </a:r>
            <a:r>
              <a:rPr lang="en-US" altLang="zh-CN" sz="2800" kern="100" dirty="0">
                <a:solidFill>
                  <a:srgbClr val="404040"/>
                </a:solidFill>
                <a:latin typeface="Times New Roman"/>
                <a:ea typeface="微软雅黑"/>
                <a:cs typeface="Courier New"/>
              </a:rPr>
              <a:t>2006</a:t>
            </a:r>
            <a:r>
              <a:rPr lang="zh-CN" altLang="zh-CN" sz="2800" kern="100" dirty="0">
                <a:solidFill>
                  <a:srgbClr val="404040"/>
                </a:solidFill>
                <a:latin typeface="Times New Roman"/>
                <a:ea typeface="微软雅黑"/>
                <a:cs typeface="Times New Roman"/>
              </a:rPr>
              <a:t>年热播的美剧《越狱》，几大字幕组彼时都在争抢人手翻译字幕、更新资源，却引来了央视的关注。央视的报道瞬间将这一原本处于半地下状态的产业暴露在阳光下，执法部门的打击也接踵而至。</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24715476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763732"/>
            <a:ext cx="11725916" cy="397031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因此拒绝</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的说法过于绝对，文中的表述是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不免令人有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穿新鞋走老路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的戒心</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，并没有说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拒绝把近代人推崇的《维多利亚女王传》作为写作范本</a:t>
            </a:r>
            <a:r>
              <a:rPr lang="en-US" altLang="zh-CN" sz="2800" kern="100" dirty="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E</a:t>
            </a:r>
            <a:r>
              <a:rPr lang="zh-CN" altLang="zh-CN" sz="2800" kern="100" dirty="0">
                <a:solidFill>
                  <a:srgbClr val="404040"/>
                </a:solidFill>
                <a:latin typeface="Times New Roman"/>
                <a:ea typeface="微软雅黑"/>
                <a:cs typeface="Times New Roman"/>
              </a:rPr>
              <a:t>项原文中，作者关于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传叙文学</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传记文学</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的解说，只是词语的辨析，不是在说专业实践中的具体运用</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BD</a:t>
            </a:r>
            <a:endParaRPr lang="zh-CN" altLang="zh-CN" sz="1050" kern="100" dirty="0">
              <a:solidFill>
                <a:prstClr val="black"/>
              </a:solidFill>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260903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6574" y="765498"/>
            <a:ext cx="11609818" cy="5262979"/>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12.</a:t>
            </a:r>
            <a:r>
              <a:rPr lang="zh-CN" altLang="zh-CN" sz="2800" kern="100" dirty="0">
                <a:solidFill>
                  <a:srgbClr val="404040"/>
                </a:solidFill>
                <a:latin typeface="Times New Roman"/>
                <a:ea typeface="微软雅黑"/>
                <a:cs typeface="Times New Roman"/>
              </a:rPr>
              <a:t>朱东润的传记文学观是如何形成的？请结合材料简要分析。</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本题从把握文章内容要点的角度考查对文本的分析概括。分析朱东润的传记观是如何形成的，要结合朱东润在理论研究方面的努力和具体实践进行分析。首先要确定答题区域，仔细分析该答题区域，找出最切题的语句作答即可。如第</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段中，广泛阅读《史记》《汉书》《约翰逊博士传》《维多利亚女王传》等古今中外的传记作品，并对它们之间的异同进行比较。第</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段和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相关链接</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中对史传、别传、传叙等文学的分辨。第</a:t>
            </a:r>
            <a:r>
              <a:rPr lang="en-US" altLang="zh-CN" sz="2800" kern="100" dirty="0">
                <a:solidFill>
                  <a:srgbClr val="404040"/>
                </a:solidFill>
                <a:latin typeface="Times New Roman"/>
                <a:ea typeface="微软雅黑"/>
                <a:cs typeface="Courier New"/>
              </a:rPr>
              <a:t>11</a:t>
            </a:r>
            <a:r>
              <a:rPr lang="zh-CN" altLang="zh-CN" sz="2800" kern="100" dirty="0">
                <a:solidFill>
                  <a:srgbClr val="404040"/>
                </a:solidFill>
                <a:latin typeface="Times New Roman"/>
                <a:ea typeface="微软雅黑"/>
                <a:cs typeface="Times New Roman"/>
              </a:rPr>
              <a:t>段，亲自给张居正写传以进行传记写作实践等等。</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12</a:t>
            </a:r>
            <a:endParaRPr lang="zh-CN" altLang="en-US" dirty="0"/>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91776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195" y="1341562"/>
            <a:ext cx="11725916" cy="2596865"/>
          </a:xfrm>
          <a:prstGeom prst="rect">
            <a:avLst/>
          </a:prstGeom>
          <a:noFill/>
        </p:spPr>
        <p:txBody>
          <a:bodyPr wrap="square" rtlCol="0">
            <a:spAutoFit/>
          </a:bodyPr>
          <a:lstStyle/>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广泛阅读古今中外的传记作品，如《史记》《汉书》《约翰逊博士传》《维多利亚女王传》等，并比较它们的异同；</a:t>
            </a: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深入研究传记文学理论，辨析不同概念，如阅读莫洛亚的传记文学理论，分辨史传、别传、自传、传叙文学等；</a:t>
            </a:r>
            <a:r>
              <a:rPr lang="en-US" altLang="zh-CN" sz="2800" kern="100" dirty="0">
                <a:solidFill>
                  <a:srgbClr val="404040"/>
                </a:solidFill>
                <a:latin typeface="宋体"/>
                <a:ea typeface="微软雅黑"/>
                <a:cs typeface="Times New Roman"/>
              </a:rPr>
              <a:t>③</a:t>
            </a:r>
            <a:r>
              <a:rPr lang="zh-CN" altLang="zh-CN" sz="2800" kern="100" dirty="0">
                <a:solidFill>
                  <a:srgbClr val="404040"/>
                </a:solidFill>
                <a:latin typeface="Times New Roman"/>
                <a:ea typeface="微软雅黑"/>
                <a:cs typeface="Times New Roman"/>
              </a:rPr>
              <a:t>进行传记文学写作实践，如给张居正写传。</a:t>
            </a:r>
            <a:endParaRPr lang="zh-CN" altLang="zh-CN" sz="1050" kern="100" dirty="0">
              <a:solidFill>
                <a:prstClr val="black"/>
              </a:solidFill>
              <a:latin typeface="宋体"/>
              <a:cs typeface="Courier New"/>
            </a:endParaRPr>
          </a:p>
        </p:txBody>
      </p:sp>
      <p:sp>
        <p:nvSpPr>
          <p:cNvPr id="16" name="TextBox 15">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2" action="ppaction://hlinksldjump"/>
          </p:cNvPr>
          <p:cNvSpPr txBox="1"/>
          <p:nvPr/>
        </p:nvSpPr>
        <p:spPr>
          <a:xfrm>
            <a:off x="7515046"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12</a:t>
            </a:r>
            <a:endParaRPr lang="zh-CN" altLang="en-US" dirty="0"/>
          </a:p>
        </p:txBody>
      </p:sp>
      <p:sp>
        <p:nvSpPr>
          <p:cNvPr id="41" name="TextBox 40">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659384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1719" y="827706"/>
            <a:ext cx="11494869"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13.</a:t>
            </a:r>
            <a:r>
              <a:rPr lang="zh-CN" altLang="zh-CN" sz="2800" kern="100" dirty="0">
                <a:solidFill>
                  <a:srgbClr val="404040"/>
                </a:solidFill>
                <a:latin typeface="Times New Roman"/>
                <a:ea typeface="微软雅黑"/>
                <a:cs typeface="Times New Roman"/>
              </a:rPr>
              <a:t>作为带有学术性质的自传，本文有什么特点？请简要回答。</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17" name="TextBox 16">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13" action="ppaction://hlinksldjump"/>
          </p:cNvPr>
          <p:cNvSpPr txBox="1"/>
          <p:nvPr/>
        </p:nvSpPr>
        <p:spPr>
          <a:xfrm>
            <a:off x="7997894"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13</a:t>
            </a:r>
            <a:endParaRPr lang="zh-CN" altLang="en-US" dirty="0"/>
          </a:p>
        </p:txBody>
      </p:sp>
      <p:sp>
        <p:nvSpPr>
          <p:cNvPr id="30" name="TextBox 29">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p:cNvSpPr txBox="1"/>
          <p:nvPr/>
        </p:nvSpPr>
        <p:spPr>
          <a:xfrm>
            <a:off x="406574" y="1484816"/>
            <a:ext cx="11494869" cy="4681282"/>
          </a:xfrm>
          <a:prstGeom prst="rect">
            <a:avLst/>
          </a:prstGeom>
          <a:noFill/>
        </p:spPr>
        <p:txBody>
          <a:bodyPr wrap="square" rtlCol="0">
            <a:spAutoFit/>
          </a:bodyPr>
          <a:lstStyle/>
          <a:p>
            <a:pPr algn="just">
              <a:lnSpc>
                <a:spcPct val="135000"/>
              </a:lnSpc>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本题考查分析文本的文体基本特征和语言特色。解答时，要在阅读的基础上，了解文章的文体特征、内容的侧重点、内容表达的特征。本文作为一篇带有学术性质的自传，突出特点之一就是偏重学术经历，介绍了自己的传记文学观及其形成过程。文章的开头与结尾，将自己的生平与学术结合起来，尤其是为张居正写传原因的解说，结合当时的社会背景和自己家庭的情况，更是呈现出学术背后的家国情怀。在行文方面，语言平易自然，穿插</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怎么会在传记研究这个总题下面开韩柳文呢？</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我写谁呢？</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等口语，语言平白如话，就像面对面闲谈一样。</a:t>
            </a:r>
            <a:endParaRPr lang="zh-CN" altLang="zh-CN" sz="1050" kern="100" dirty="0">
              <a:effectLst/>
              <a:latin typeface="宋体"/>
              <a:cs typeface="Courier New"/>
            </a:endParaRPr>
          </a:p>
        </p:txBody>
      </p:sp>
    </p:spTree>
    <p:extLst>
      <p:ext uri="{BB962C8B-B14F-4D97-AF65-F5344CB8AC3E}">
        <p14:creationId xmlns:p14="http://schemas.microsoft.com/office/powerpoint/2010/main" val="67130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8082" y="1911308"/>
            <a:ext cx="11494869" cy="1950534"/>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答案　</a:t>
            </a:r>
            <a:r>
              <a:rPr lang="en-US" altLang="zh-CN" sz="2800" kern="100" dirty="0" smtClean="0">
                <a:solidFill>
                  <a:srgbClr val="404040"/>
                </a:solidFill>
                <a:latin typeface="宋体"/>
                <a:ea typeface="微软雅黑"/>
                <a:cs typeface="Times New Roman"/>
              </a:rPr>
              <a:t>①</a:t>
            </a:r>
            <a:r>
              <a:rPr lang="zh-CN" altLang="zh-CN" sz="2800" kern="100" dirty="0" smtClean="0">
                <a:solidFill>
                  <a:srgbClr val="404040"/>
                </a:solidFill>
                <a:latin typeface="Times New Roman"/>
                <a:ea typeface="微软雅黑"/>
                <a:cs typeface="Times New Roman"/>
              </a:rPr>
              <a:t>偏重学术经历，主要写自己的传记文学观及其形成过程；</a:t>
            </a:r>
            <a:r>
              <a:rPr lang="en-US" altLang="zh-CN" sz="2800" kern="100" dirty="0" smtClean="0">
                <a:solidFill>
                  <a:srgbClr val="404040"/>
                </a:solidFill>
                <a:latin typeface="宋体"/>
                <a:ea typeface="微软雅黑"/>
                <a:cs typeface="Times New Roman"/>
              </a:rPr>
              <a:t>②</a:t>
            </a:r>
            <a:r>
              <a:rPr lang="zh-CN" altLang="zh-CN" sz="2800" kern="100" dirty="0" smtClean="0">
                <a:solidFill>
                  <a:srgbClr val="404040"/>
                </a:solidFill>
                <a:latin typeface="Times New Roman"/>
                <a:ea typeface="微软雅黑"/>
                <a:cs typeface="Times New Roman"/>
              </a:rPr>
              <a:t>写生平与写学术二者交融，呈现学术背后的家国情怀；</a:t>
            </a:r>
            <a:r>
              <a:rPr lang="en-US" altLang="zh-CN" sz="2800" kern="100" dirty="0" smtClean="0">
                <a:solidFill>
                  <a:srgbClr val="404040"/>
                </a:solidFill>
                <a:latin typeface="宋体"/>
                <a:ea typeface="微软雅黑"/>
                <a:cs typeface="Times New Roman"/>
              </a:rPr>
              <a:t>③</a:t>
            </a:r>
            <a:r>
              <a:rPr lang="zh-CN" altLang="zh-CN" sz="2800" kern="100" dirty="0" smtClean="0">
                <a:solidFill>
                  <a:srgbClr val="404040"/>
                </a:solidFill>
                <a:latin typeface="Times New Roman"/>
                <a:ea typeface="微软雅黑"/>
                <a:cs typeface="Times New Roman"/>
              </a:rPr>
              <a:t>行文平易自然，穿插使用口语，就像和老朋友闲谈一样。</a:t>
            </a:r>
            <a:endParaRPr lang="zh-CN" altLang="zh-CN" sz="1050" kern="100" dirty="0">
              <a:effectLst/>
              <a:latin typeface="宋体"/>
              <a:cs typeface="Courier New"/>
            </a:endParaRPr>
          </a:p>
        </p:txBody>
      </p:sp>
      <p:sp>
        <p:nvSpPr>
          <p:cNvPr id="19" name="TextBox 18">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13" action="ppaction://hlinksldjump"/>
          </p:cNvPr>
          <p:cNvSpPr txBox="1"/>
          <p:nvPr/>
        </p:nvSpPr>
        <p:spPr>
          <a:xfrm>
            <a:off x="7997894"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13</a:t>
            </a:r>
            <a:endParaRPr lang="zh-CN" altLang="en-US" dirty="0"/>
          </a:p>
        </p:txBody>
      </p:sp>
      <p:sp>
        <p:nvSpPr>
          <p:cNvPr id="32" name="TextBox 31">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10494078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1557586"/>
            <a:ext cx="11725916" cy="1304203"/>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14.</a:t>
            </a:r>
            <a:r>
              <a:rPr lang="zh-CN" altLang="zh-CN" sz="2800" kern="100" dirty="0">
                <a:solidFill>
                  <a:srgbClr val="404040"/>
                </a:solidFill>
                <a:latin typeface="Times New Roman"/>
                <a:ea typeface="微软雅黑"/>
                <a:cs typeface="Times New Roman"/>
              </a:rPr>
              <a:t>朱东润认为传记文学作品应如何刻画和评价传主？你是否同意他的观点？请结合材料说明理由。</a:t>
            </a: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14</a:t>
            </a:r>
            <a:endParaRPr lang="zh-CN" altLang="en-US" dirty="0"/>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p:cNvSpPr txBox="1"/>
          <p:nvPr/>
        </p:nvSpPr>
        <p:spPr>
          <a:xfrm>
            <a:off x="190550" y="2921161"/>
            <a:ext cx="11725916" cy="2596865"/>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本题为探究性题目，具有开放性，回答时应在联系全文内容的基础上，抓住题干中的条件和要求，结合文章的内容，作者的写作角度、态度和意图分析归纳，不能盲目立论。说明理由时，要结合原文；解说理由时要从文本和自己的认识出发，作出理性解说。</a:t>
            </a:r>
            <a:endParaRPr lang="zh-CN" altLang="zh-CN" sz="1050" kern="100" dirty="0">
              <a:effectLst/>
              <a:latin typeface="宋体"/>
              <a:cs typeface="Courier New"/>
            </a:endParaRPr>
          </a:p>
        </p:txBody>
      </p:sp>
    </p:spTree>
    <p:extLst>
      <p:ext uri="{BB962C8B-B14F-4D97-AF65-F5344CB8AC3E}">
        <p14:creationId xmlns:p14="http://schemas.microsoft.com/office/powerpoint/2010/main" val="266237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946" y="1626758"/>
            <a:ext cx="11381058" cy="3243196"/>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第一问</a:t>
            </a:r>
            <a:r>
              <a:rPr lang="en-US" altLang="zh-CN" sz="2800" kern="100" dirty="0">
                <a:solidFill>
                  <a:srgbClr val="404040"/>
                </a:solidFill>
                <a:latin typeface="Times New Roman"/>
                <a:ea typeface="微软雅黑"/>
                <a:cs typeface="Courier New"/>
              </a:rPr>
              <a:t>)</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应该入情入理地细致刻画传主的个性。如果只重比较，就看不清传主的个性，而要是像《维多利亚女王传》那样就不够细致，像《约翰逊博士传》那样细致则难免琐碎。</a:t>
            </a: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应该信笔直书，全面评价传主的优缺点。要是像有些古代文人的作品那样只是歌颂死者，就不是传记文学。</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14</a:t>
            </a:r>
            <a:endParaRPr lang="zh-CN" altLang="en-US" dirty="0"/>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6450279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946" y="1053530"/>
            <a:ext cx="11381058" cy="518218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第二问</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观点一：同意。</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只有入情入理地细致刻画传主的个性，才能给人深刻的印象，且具有可读性；</a:t>
            </a: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人无完人，只有全面评价传主的优缺点，才能给读者一个完整的人物形象。</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观点二：不同意。</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细致刻画个性需要史料支撑，如果史料不足而仍然强调这一点，就会导致不够客观，显得矫揉造作；</a:t>
            </a: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追求全面评价传主的优缺点，不能有效凸显传主的个性。</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14</a:t>
            </a:r>
            <a:endParaRPr lang="zh-CN" altLang="en-US" dirty="0"/>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888043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0837" y="1413570"/>
            <a:ext cx="11609818" cy="819455"/>
          </a:xfrm>
          <a:prstGeom prst="rect">
            <a:avLst/>
          </a:prstGeom>
        </p:spPr>
        <p:txBody>
          <a:bodyPr wrap="square" rtlCol="0">
            <a:spAutoFit/>
          </a:bodyPr>
          <a:lstStyle/>
          <a:p>
            <a:pPr algn="just">
              <a:lnSpc>
                <a:spcPct val="200000"/>
              </a:lnSpc>
              <a:spcAft>
                <a:spcPts val="0"/>
              </a:spcAft>
            </a:pPr>
            <a:r>
              <a:rPr lang="zh-CN" altLang="en-US" sz="2800" kern="100" dirty="0">
                <a:solidFill>
                  <a:srgbClr val="00B0F0"/>
                </a:solidFill>
                <a:latin typeface="Times New Roman"/>
                <a:ea typeface="微软雅黑"/>
                <a:cs typeface="Times New Roman"/>
              </a:rPr>
              <a:t>四、语言文字运用</a:t>
            </a:r>
            <a:r>
              <a:rPr lang="en-US" altLang="zh-CN" sz="2800" kern="100" dirty="0">
                <a:solidFill>
                  <a:srgbClr val="00B0F0"/>
                </a:solidFill>
                <a:latin typeface="Times New Roman"/>
                <a:ea typeface="微软雅黑"/>
                <a:cs typeface="Times New Roman"/>
              </a:rPr>
              <a:t>(20</a:t>
            </a:r>
            <a:r>
              <a:rPr lang="zh-CN" altLang="en-US" sz="2800" kern="100" dirty="0">
                <a:solidFill>
                  <a:srgbClr val="00B0F0"/>
                </a:solidFill>
                <a:latin typeface="Times New Roman"/>
                <a:ea typeface="微软雅黑"/>
                <a:cs typeface="Times New Roman"/>
              </a:rPr>
              <a:t>分</a:t>
            </a:r>
            <a:r>
              <a:rPr lang="en-US" altLang="zh-CN" sz="2800" kern="100" dirty="0">
                <a:solidFill>
                  <a:srgbClr val="00B0F0"/>
                </a:solidFill>
                <a:latin typeface="Times New Roman"/>
                <a:ea typeface="微软雅黑"/>
                <a:cs typeface="Times New Roman"/>
              </a:rPr>
              <a:t>)</a:t>
            </a:r>
            <a:endParaRPr lang="zh-CN" altLang="zh-CN" sz="1000" kern="100" dirty="0">
              <a:solidFill>
                <a:srgbClr val="00B0F0"/>
              </a:solidFill>
              <a:latin typeface="宋体"/>
              <a:cs typeface="Courier New"/>
            </a:endParaRPr>
          </a:p>
        </p:txBody>
      </p:sp>
      <p:sp>
        <p:nvSpPr>
          <p:cNvPr id="3" name="TextBox 2"/>
          <p:cNvSpPr txBox="1"/>
          <p:nvPr/>
        </p:nvSpPr>
        <p:spPr>
          <a:xfrm>
            <a:off x="1342678" y="882147"/>
            <a:ext cx="8722628" cy="819455"/>
          </a:xfrm>
          <a:prstGeom prst="rect">
            <a:avLst/>
          </a:prstGeom>
          <a:noFill/>
        </p:spPr>
        <p:txBody>
          <a:bodyPr wrap="square" rtlCol="0">
            <a:spAutoFit/>
          </a:bodyPr>
          <a:lstStyle/>
          <a:p>
            <a:pPr algn="ctr">
              <a:lnSpc>
                <a:spcPct val="200000"/>
              </a:lnSpc>
              <a:spcAft>
                <a:spcPts val="0"/>
              </a:spcAft>
            </a:pPr>
            <a:r>
              <a:rPr lang="zh-CN" altLang="en-US" sz="2800" b="1" kern="100" dirty="0">
                <a:solidFill>
                  <a:srgbClr val="00B050"/>
                </a:solidFill>
                <a:latin typeface="Times New Roman"/>
                <a:ea typeface="微软雅黑"/>
                <a:cs typeface="Times New Roman"/>
              </a:rPr>
              <a:t>第</a:t>
            </a:r>
            <a:r>
              <a:rPr lang="en-US" altLang="zh-CN" sz="2800" b="1" kern="100" dirty="0">
                <a:solidFill>
                  <a:srgbClr val="00B050"/>
                </a:solidFill>
                <a:latin typeface="Times New Roman"/>
                <a:ea typeface="微软雅黑"/>
                <a:cs typeface="Times New Roman"/>
              </a:rPr>
              <a:t>Ⅱ</a:t>
            </a:r>
            <a:r>
              <a:rPr lang="zh-CN" altLang="en-US" sz="2800" b="1" kern="100" dirty="0">
                <a:solidFill>
                  <a:srgbClr val="00B050"/>
                </a:solidFill>
                <a:latin typeface="Times New Roman"/>
                <a:ea typeface="微软雅黑"/>
                <a:cs typeface="Times New Roman"/>
              </a:rPr>
              <a:t>卷</a:t>
            </a:r>
            <a:r>
              <a:rPr lang="en-US" altLang="zh-CN" sz="2800" b="1" kern="100" dirty="0">
                <a:solidFill>
                  <a:srgbClr val="00B050"/>
                </a:solidFill>
                <a:latin typeface="Times New Roman"/>
                <a:ea typeface="微软雅黑"/>
                <a:cs typeface="Times New Roman"/>
              </a:rPr>
              <a:t>(</a:t>
            </a:r>
            <a:r>
              <a:rPr lang="zh-CN" altLang="en-US" sz="2800" b="1" kern="100" dirty="0">
                <a:solidFill>
                  <a:srgbClr val="00B050"/>
                </a:solidFill>
                <a:latin typeface="Times New Roman"/>
                <a:ea typeface="微软雅黑"/>
                <a:cs typeface="Times New Roman"/>
              </a:rPr>
              <a:t>表达题　共</a:t>
            </a:r>
            <a:r>
              <a:rPr lang="en-US" altLang="zh-CN" sz="2800" b="1" kern="100" dirty="0">
                <a:solidFill>
                  <a:srgbClr val="00B050"/>
                </a:solidFill>
                <a:latin typeface="Times New Roman"/>
                <a:ea typeface="微软雅黑"/>
                <a:cs typeface="Times New Roman"/>
              </a:rPr>
              <a:t>80</a:t>
            </a:r>
            <a:r>
              <a:rPr lang="zh-CN" altLang="en-US" sz="2800" b="1" kern="100" dirty="0" smtClean="0">
                <a:solidFill>
                  <a:srgbClr val="00B050"/>
                </a:solidFill>
                <a:latin typeface="Times New Roman"/>
                <a:ea typeface="微软雅黑"/>
                <a:cs typeface="Times New Roman"/>
              </a:rPr>
              <a:t>分</a:t>
            </a:r>
            <a:r>
              <a:rPr lang="en-US" altLang="zh-CN" sz="2800" b="1" kern="100" dirty="0" smtClean="0">
                <a:solidFill>
                  <a:srgbClr val="00B050"/>
                </a:solidFill>
                <a:latin typeface="Times New Roman"/>
                <a:ea typeface="微软雅黑"/>
                <a:cs typeface="Times New Roman"/>
              </a:rPr>
              <a:t>)</a:t>
            </a:r>
            <a:endParaRPr lang="zh-CN" altLang="zh-CN" sz="1000" kern="100" dirty="0">
              <a:latin typeface="宋体"/>
              <a:cs typeface="Courier New"/>
            </a:endParaRPr>
          </a:p>
        </p:txBody>
      </p:sp>
      <p:sp>
        <p:nvSpPr>
          <p:cNvPr id="5" name="TextBox 4"/>
          <p:cNvSpPr txBox="1"/>
          <p:nvPr/>
        </p:nvSpPr>
        <p:spPr>
          <a:xfrm>
            <a:off x="190550" y="2151653"/>
            <a:ext cx="11961607" cy="4065595"/>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15.</a:t>
            </a:r>
            <a:r>
              <a:rPr lang="zh-CN" altLang="zh-CN" sz="2800" kern="100" dirty="0">
                <a:solidFill>
                  <a:srgbClr val="404040"/>
                </a:solidFill>
                <a:latin typeface="Times New Roman"/>
                <a:ea typeface="微软雅黑"/>
                <a:cs typeface="Times New Roman"/>
              </a:rPr>
              <a:t>依次填入下列各句横线处的成语，最恰当的一组是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古有柳敬亭，今有袁阔成</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，袁阔成先生将《三国》讲活了，他那</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的讲解将人们带进了那个波澜壮阔的历史时代，也带进了他细腻丰富的内心世界。</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演员必须自己内心冷静，才能表现所扮角色的热烈情感，他先得学会</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不动于衷</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，才能</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，才能把角色的喜怒哀乐生动地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形之于外</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5" action="ppaction://hlinksldjump"/>
          </p:cNvPr>
          <p:cNvSpPr txBox="1"/>
          <p:nvPr/>
        </p:nvSpPr>
        <p:spPr>
          <a:xfrm>
            <a:off x="9009436"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15</a:t>
            </a:r>
            <a:endParaRPr lang="zh-CN" altLang="en-US" dirty="0"/>
          </a:p>
        </p:txBody>
      </p:sp>
      <p:sp>
        <p:nvSpPr>
          <p:cNvPr id="21" name="TextBox 20">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25620688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844524"/>
            <a:ext cx="11494869" cy="388952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宋体"/>
                <a:ea typeface="微软雅黑"/>
                <a:cs typeface="Times New Roman"/>
              </a:rPr>
              <a:t>③</a:t>
            </a:r>
            <a:r>
              <a:rPr lang="zh-CN" altLang="zh-CN" sz="2800" kern="100" dirty="0">
                <a:solidFill>
                  <a:srgbClr val="404040"/>
                </a:solidFill>
                <a:latin typeface="Times New Roman"/>
                <a:ea typeface="微软雅黑"/>
                <a:cs typeface="Times New Roman"/>
              </a:rPr>
              <a:t>许昌春秋楼关圣殿正中为高</a:t>
            </a:r>
            <a:r>
              <a:rPr lang="en-US" altLang="zh-CN" sz="2800" kern="100" dirty="0">
                <a:solidFill>
                  <a:srgbClr val="404040"/>
                </a:solidFill>
                <a:latin typeface="Times New Roman"/>
                <a:ea typeface="微软雅黑"/>
                <a:cs typeface="Courier New"/>
              </a:rPr>
              <a:t>13</a:t>
            </a:r>
            <a:r>
              <a:rPr lang="zh-CN" altLang="zh-CN" sz="2800" kern="100" dirty="0">
                <a:solidFill>
                  <a:srgbClr val="404040"/>
                </a:solidFill>
                <a:latin typeface="Times New Roman"/>
                <a:ea typeface="微软雅黑"/>
                <a:cs typeface="Times New Roman"/>
              </a:rPr>
              <a:t>米、号称亚洲最大的室内关羽神像，关公手捋长髯，微合二目，夜读《春秋》，宝相庄严，</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惟妙惟肖　</a:t>
            </a:r>
            <a:r>
              <a:rPr lang="zh-CN" altLang="zh-CN" sz="2800" kern="100" dirty="0">
                <a:solidFill>
                  <a:srgbClr val="404040"/>
                </a:solidFill>
                <a:latin typeface="宋体"/>
                <a:ea typeface="Times New Roman"/>
                <a:cs typeface="Courier New"/>
              </a:rPr>
              <a:t> </a:t>
            </a:r>
            <a:r>
              <a:rPr lang="zh-CN" altLang="zh-CN" sz="2800" kern="100" dirty="0">
                <a:solidFill>
                  <a:srgbClr val="404040"/>
                </a:solidFill>
                <a:latin typeface="Times New Roman"/>
                <a:ea typeface="微软雅黑"/>
                <a:cs typeface="Times New Roman"/>
              </a:rPr>
              <a:t>栩栩如生　</a:t>
            </a:r>
            <a:r>
              <a:rPr lang="zh-CN" altLang="zh-CN" sz="2800" kern="100" dirty="0">
                <a:solidFill>
                  <a:srgbClr val="404040"/>
                </a:solidFill>
                <a:latin typeface="宋体"/>
                <a:ea typeface="Times New Roman"/>
                <a:cs typeface="Courier New"/>
              </a:rPr>
              <a:t> </a:t>
            </a:r>
            <a:r>
              <a:rPr lang="zh-CN" altLang="zh-CN" sz="2800" kern="100" dirty="0">
                <a:solidFill>
                  <a:srgbClr val="404040"/>
                </a:solidFill>
                <a:latin typeface="Times New Roman"/>
                <a:ea typeface="微软雅黑"/>
                <a:cs typeface="Times New Roman"/>
              </a:rPr>
              <a:t>绘声绘色</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绘声绘色　</a:t>
            </a:r>
            <a:r>
              <a:rPr lang="zh-CN" altLang="zh-CN" sz="2800" kern="100" dirty="0">
                <a:solidFill>
                  <a:srgbClr val="404040"/>
                </a:solidFill>
                <a:latin typeface="宋体"/>
                <a:ea typeface="Times New Roman"/>
                <a:cs typeface="Courier New"/>
              </a:rPr>
              <a:t> </a:t>
            </a:r>
            <a:r>
              <a:rPr lang="zh-CN" altLang="zh-CN" sz="2800" kern="100" dirty="0">
                <a:solidFill>
                  <a:srgbClr val="404040"/>
                </a:solidFill>
                <a:latin typeface="Times New Roman"/>
                <a:ea typeface="微软雅黑"/>
                <a:cs typeface="Times New Roman"/>
              </a:rPr>
              <a:t>惟妙惟肖　</a:t>
            </a:r>
            <a:r>
              <a:rPr lang="zh-CN" altLang="zh-CN" sz="2800" kern="100" dirty="0">
                <a:solidFill>
                  <a:srgbClr val="404040"/>
                </a:solidFill>
                <a:latin typeface="宋体"/>
                <a:ea typeface="Times New Roman"/>
                <a:cs typeface="Courier New"/>
              </a:rPr>
              <a:t> </a:t>
            </a:r>
            <a:r>
              <a:rPr lang="zh-CN" altLang="zh-CN" sz="2800" kern="100" dirty="0">
                <a:solidFill>
                  <a:srgbClr val="404040"/>
                </a:solidFill>
                <a:latin typeface="Times New Roman"/>
                <a:ea typeface="微软雅黑"/>
                <a:cs typeface="Times New Roman"/>
              </a:rPr>
              <a:t>栩栩如生</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栩栩如生　</a:t>
            </a:r>
            <a:r>
              <a:rPr lang="zh-CN" altLang="zh-CN" sz="2800" kern="100" dirty="0">
                <a:solidFill>
                  <a:srgbClr val="404040"/>
                </a:solidFill>
                <a:latin typeface="宋体"/>
                <a:ea typeface="Times New Roman"/>
                <a:cs typeface="Courier New"/>
              </a:rPr>
              <a:t> </a:t>
            </a:r>
            <a:r>
              <a:rPr lang="zh-CN" altLang="zh-CN" sz="2800" kern="100" dirty="0">
                <a:solidFill>
                  <a:srgbClr val="404040"/>
                </a:solidFill>
                <a:latin typeface="Times New Roman"/>
                <a:ea typeface="微软雅黑"/>
                <a:cs typeface="Times New Roman"/>
              </a:rPr>
              <a:t>惟妙惟肖　</a:t>
            </a:r>
            <a:r>
              <a:rPr lang="zh-CN" altLang="zh-CN" sz="2800" kern="100" dirty="0">
                <a:solidFill>
                  <a:srgbClr val="404040"/>
                </a:solidFill>
                <a:latin typeface="宋体"/>
                <a:ea typeface="Times New Roman"/>
                <a:cs typeface="Courier New"/>
              </a:rPr>
              <a:t> </a:t>
            </a:r>
            <a:r>
              <a:rPr lang="zh-CN" altLang="zh-CN" sz="2800" kern="100" dirty="0">
                <a:solidFill>
                  <a:srgbClr val="404040"/>
                </a:solidFill>
                <a:latin typeface="Times New Roman"/>
                <a:ea typeface="微软雅黑"/>
                <a:cs typeface="Times New Roman"/>
              </a:rPr>
              <a:t>绘声绘色</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绘声绘色　</a:t>
            </a:r>
            <a:r>
              <a:rPr lang="zh-CN" altLang="zh-CN" sz="2800" kern="100" dirty="0">
                <a:solidFill>
                  <a:srgbClr val="404040"/>
                </a:solidFill>
                <a:latin typeface="宋体"/>
                <a:ea typeface="Times New Roman"/>
                <a:cs typeface="Courier New"/>
              </a:rPr>
              <a:t> </a:t>
            </a:r>
            <a:r>
              <a:rPr lang="zh-CN" altLang="zh-CN" sz="2800" kern="100" dirty="0">
                <a:solidFill>
                  <a:srgbClr val="404040"/>
                </a:solidFill>
                <a:latin typeface="Times New Roman"/>
                <a:ea typeface="微软雅黑"/>
                <a:cs typeface="Times New Roman"/>
              </a:rPr>
              <a:t>栩栩如生　</a:t>
            </a:r>
            <a:r>
              <a:rPr lang="zh-CN" altLang="zh-CN" sz="2800" kern="100" dirty="0">
                <a:solidFill>
                  <a:srgbClr val="404040"/>
                </a:solidFill>
                <a:latin typeface="宋体"/>
                <a:ea typeface="Times New Roman"/>
                <a:cs typeface="Courier New"/>
              </a:rPr>
              <a:t> </a:t>
            </a:r>
            <a:r>
              <a:rPr lang="zh-CN" altLang="zh-CN" sz="2800" kern="100" dirty="0">
                <a:solidFill>
                  <a:srgbClr val="404040"/>
                </a:solidFill>
                <a:latin typeface="Times New Roman"/>
                <a:ea typeface="微软雅黑"/>
                <a:cs typeface="Times New Roman"/>
              </a:rPr>
              <a:t>惟妙惟肖</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15</a:t>
            </a:r>
            <a:endParaRPr lang="zh-CN" altLang="en-US" dirty="0"/>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3177755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534" y="837506"/>
            <a:ext cx="11961607" cy="5192291"/>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事实上</a:t>
            </a:r>
            <a:r>
              <a:rPr lang="zh-CN" altLang="zh-CN" sz="2800" kern="100" dirty="0">
                <a:solidFill>
                  <a:srgbClr val="404040"/>
                </a:solidFill>
                <a:latin typeface="Times New Roman"/>
                <a:ea typeface="微软雅黑"/>
                <a:cs typeface="Times New Roman"/>
              </a:rPr>
              <a:t>，从一开始，字幕组就意识到了可能存在的法律风险，大多数都已在片头打出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本字幕只供学习交流使用，请勿用于任何商业用途，下载后请于</a:t>
            </a:r>
            <a:r>
              <a:rPr lang="en-US" altLang="zh-CN" sz="2800" kern="100" dirty="0">
                <a:solidFill>
                  <a:srgbClr val="404040"/>
                </a:solidFill>
                <a:latin typeface="Times New Roman"/>
                <a:ea typeface="微软雅黑"/>
                <a:cs typeface="Courier New"/>
              </a:rPr>
              <a:t>24</a:t>
            </a:r>
            <a:r>
              <a:rPr lang="zh-CN" altLang="zh-CN" sz="2800" kern="100" dirty="0">
                <a:solidFill>
                  <a:srgbClr val="404040"/>
                </a:solidFill>
                <a:latin typeface="Times New Roman"/>
                <a:ea typeface="微软雅黑"/>
                <a:cs typeface="Times New Roman"/>
              </a:rPr>
              <a:t>小时内自觉删除</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样一份脆弱的免责声明。根据《中华人民共和国著作权法》，个人制作，并且不以营利为目的，仅供学习交流研究使用的作品，并不触犯中国现有的版权法律。但是，在网络上公开的传播则构成了对原作品版权的侵犯，有侵权的嫌疑。而近年来个别字幕组在片子中插播广告，谋取商业利益的行为，已经明显触犯了版权法。更不用提字幕组提供下载的相应影视剧视频文件，几乎是与盗版碟商相似的侵权行为。</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39653807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1471" y="2192298"/>
            <a:ext cx="11381058" cy="2677656"/>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绘声绘色</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形容叙述、描写生动逼真。</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惟妙惟肖</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形容描写或模仿得非常好，非常逼真。</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栩栩如生</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形容艺术作品非常形象生动，好像活的一样。强调描述对象不是有生命的，多用于雕塑、画像之类</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B</a:t>
            </a:r>
            <a:endParaRPr lang="zh-CN" altLang="zh-CN" sz="1050" kern="100" dirty="0">
              <a:solidFill>
                <a:prstClr val="black"/>
              </a:solidFill>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15</a:t>
            </a:r>
            <a:endParaRPr lang="zh-CN" altLang="en-US" dirty="0"/>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56145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786614"/>
            <a:ext cx="11609818" cy="5451492"/>
          </a:xfrm>
          <a:prstGeom prst="rect">
            <a:avLst/>
          </a:prstGeom>
          <a:noFill/>
        </p:spPr>
        <p:txBody>
          <a:bodyPr wrap="square" rtlCol="0">
            <a:spAutoFit/>
          </a:bodyPr>
          <a:lstStyle/>
          <a:p>
            <a:pPr algn="just">
              <a:lnSpc>
                <a:spcPct val="140000"/>
              </a:lnSpc>
              <a:spcAft>
                <a:spcPts val="0"/>
              </a:spcAft>
            </a:pPr>
            <a:r>
              <a:rPr lang="en-US" altLang="zh-CN" sz="2800" kern="100" dirty="0">
                <a:solidFill>
                  <a:srgbClr val="404040"/>
                </a:solidFill>
                <a:latin typeface="Times New Roman"/>
                <a:ea typeface="微软雅黑"/>
                <a:cs typeface="Courier New"/>
              </a:rPr>
              <a:t>16.</a:t>
            </a:r>
            <a:r>
              <a:rPr lang="zh-CN" altLang="zh-CN" sz="2800" kern="100" dirty="0">
                <a:solidFill>
                  <a:srgbClr val="404040"/>
                </a:solidFill>
                <a:latin typeface="Times New Roman"/>
                <a:ea typeface="微软雅黑"/>
                <a:cs typeface="Times New Roman"/>
              </a:rPr>
              <a:t>下列各句中，没有语病的一句是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4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鉴于《不动产登记暂行条例》对普通市民比较陌生，我市相关部门加大了政策法规的宣传力度，以便顺利推进登记工作。</a:t>
            </a:r>
            <a:endParaRPr lang="zh-CN" altLang="zh-CN" sz="1050" kern="100" dirty="0">
              <a:latin typeface="宋体"/>
              <a:cs typeface="Courier New"/>
            </a:endParaRPr>
          </a:p>
          <a:p>
            <a:pPr algn="just">
              <a:lnSpc>
                <a:spcPct val="14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在今年我省的中高级人才洽谈会上，一些民营企业用高额年薪等优厚待遇，来吸引那些担任过大型企业主管岗位的应聘者。</a:t>
            </a:r>
            <a:endParaRPr lang="zh-CN" altLang="zh-CN" sz="1050" kern="100" dirty="0">
              <a:latin typeface="宋体"/>
              <a:cs typeface="Courier New"/>
            </a:endParaRPr>
          </a:p>
          <a:p>
            <a:pPr algn="just">
              <a:lnSpc>
                <a:spcPct val="14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一座城市全民阅读的水平，能反映出城市的文化内涵，体现城市的软实力，也是衡量其社会文明程度的一个重要标志。</a:t>
            </a:r>
            <a:endParaRPr lang="zh-CN" altLang="zh-CN" sz="1050" kern="100" dirty="0">
              <a:latin typeface="宋体"/>
              <a:cs typeface="Courier New"/>
            </a:endParaRPr>
          </a:p>
          <a:p>
            <a:pPr algn="just">
              <a:lnSpc>
                <a:spcPct val="14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告别破旧平房，住进宽敞新居，是棚户区居民几代人的梦想，今年启动的棚户区改造工程将实现他们多年的夙愿。</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16</a:t>
            </a:r>
            <a:endParaRPr lang="zh-CN" altLang="en-US" dirty="0"/>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31317975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978015"/>
            <a:ext cx="11494869" cy="3323987"/>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项主客倒置，可改为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鉴于普通市民对《不动产登记暂行条例》比较陌生</a:t>
            </a:r>
            <a:r>
              <a:rPr lang="en-US" altLang="zh-CN" sz="2800" kern="100" dirty="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项搭配不当，可去掉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岗位</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，或将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岗位</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改为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职务</a:t>
            </a:r>
            <a:r>
              <a:rPr lang="en-US" altLang="zh-CN" sz="2800" kern="100" dirty="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项语意重复，可删去</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多年</a:t>
            </a:r>
            <a:r>
              <a:rPr lang="en-US" altLang="zh-CN" sz="2800" kern="100" dirty="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C</a:t>
            </a:r>
            <a:endParaRPr lang="zh-CN" altLang="zh-CN" sz="1050" kern="100" dirty="0">
              <a:solidFill>
                <a:prstClr val="black"/>
              </a:solidFill>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16</a:t>
            </a:r>
            <a:endParaRPr lang="zh-CN" altLang="en-US" dirty="0"/>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77515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482742"/>
            <a:ext cx="11609818" cy="332398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17.</a:t>
            </a:r>
            <a:r>
              <a:rPr lang="zh-CN" altLang="zh-CN" sz="2800" kern="100" dirty="0">
                <a:solidFill>
                  <a:srgbClr val="404040"/>
                </a:solidFill>
                <a:latin typeface="Times New Roman"/>
                <a:ea typeface="微软雅黑"/>
                <a:cs typeface="Times New Roman"/>
              </a:rPr>
              <a:t>填入下面一段文字横线处的语句，最恰当的一句是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随着</a:t>
            </a:r>
            <a:r>
              <a:rPr lang="zh-CN" altLang="zh-CN" sz="2800" kern="100" dirty="0">
                <a:solidFill>
                  <a:srgbClr val="404040"/>
                </a:solidFill>
                <a:latin typeface="Times New Roman"/>
                <a:ea typeface="微软雅黑"/>
                <a:cs typeface="Times New Roman"/>
              </a:rPr>
              <a:t>雾霾频发，油品质量对环境的影响引起了人们越来越多的关注。有测试表明，一些城市空气中</a:t>
            </a:r>
            <a:r>
              <a:rPr lang="en-US" altLang="zh-CN" sz="2800" kern="100" dirty="0">
                <a:solidFill>
                  <a:srgbClr val="404040"/>
                </a:solidFill>
                <a:latin typeface="Times New Roman"/>
                <a:ea typeface="微软雅黑"/>
                <a:cs typeface="Courier New"/>
              </a:rPr>
              <a:t>PM</a:t>
            </a:r>
            <a:r>
              <a:rPr lang="en-US" altLang="zh-CN" sz="2800" kern="100" baseline="-25000" dirty="0">
                <a:solidFill>
                  <a:srgbClr val="404040"/>
                </a:solidFill>
                <a:latin typeface="Times New Roman"/>
                <a:ea typeface="微软雅黑"/>
                <a:cs typeface="Courier New"/>
              </a:rPr>
              <a:t>2.5</a:t>
            </a:r>
            <a:r>
              <a:rPr lang="zh-CN" altLang="zh-CN" sz="2800" kern="100" dirty="0">
                <a:solidFill>
                  <a:srgbClr val="404040"/>
                </a:solidFill>
                <a:latin typeface="Times New Roman"/>
                <a:ea typeface="微软雅黑"/>
                <a:cs typeface="Times New Roman"/>
              </a:rPr>
              <a:t>的</a:t>
            </a:r>
            <a:r>
              <a:rPr lang="en-US" altLang="zh-CN" sz="2800" kern="100" dirty="0">
                <a:solidFill>
                  <a:srgbClr val="404040"/>
                </a:solidFill>
                <a:latin typeface="Times New Roman"/>
                <a:ea typeface="微软雅黑"/>
                <a:cs typeface="Courier New"/>
              </a:rPr>
              <a:t>20%</a:t>
            </a:r>
            <a:r>
              <a:rPr lang="zh-CN" altLang="zh-CN" sz="2800" kern="100" dirty="0">
                <a:solidFill>
                  <a:srgbClr val="404040"/>
                </a:solidFill>
                <a:latin typeface="Times New Roman"/>
                <a:ea typeface="微软雅黑"/>
                <a:cs typeface="Times New Roman"/>
              </a:rPr>
              <a:t>左右来自机动车尾气，而只要使用符合新标准的汽油和柴油，</a:t>
            </a:r>
            <a:r>
              <a:rPr lang="en-US" altLang="zh-CN" sz="2800" kern="100" dirty="0">
                <a:solidFill>
                  <a:srgbClr val="404040"/>
                </a:solidFill>
                <a:latin typeface="Times New Roman"/>
                <a:ea typeface="微软雅黑"/>
                <a:cs typeface="Courier New"/>
              </a:rPr>
              <a:t>________________</a:t>
            </a:r>
            <a:r>
              <a:rPr lang="zh-CN" altLang="zh-CN" sz="2800" kern="100" dirty="0">
                <a:solidFill>
                  <a:srgbClr val="404040"/>
                </a:solidFill>
                <a:latin typeface="Times New Roman"/>
                <a:ea typeface="微软雅黑"/>
                <a:cs typeface="Times New Roman"/>
              </a:rPr>
              <a:t>。有鉴于此，我国将加快推进成品油质量升级国家专项行动。</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17</a:t>
            </a:r>
            <a:endParaRPr lang="zh-CN" altLang="en-US" dirty="0"/>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23490024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341562"/>
            <a:ext cx="11609818" cy="388952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即使现有汽车不作任何改造，其尾气中相关污染物的排放也能减少</a:t>
            </a:r>
            <a:r>
              <a:rPr lang="en-US" altLang="zh-CN" sz="2800" kern="100" dirty="0">
                <a:solidFill>
                  <a:srgbClr val="404040"/>
                </a:solidFill>
                <a:latin typeface="Times New Roman"/>
                <a:ea typeface="微软雅黑"/>
                <a:cs typeface="Courier New"/>
              </a:rPr>
              <a:t>10%</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汽车尾气中相关污染物的排放就可减少</a:t>
            </a: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，现有汽车的改造并不是必须的</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再加上对现有汽车进行改造，其尾气中相关污染物的排放就将减少</a:t>
            </a: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以上</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不管是否改造现有汽车，其尾气中的相关污染物排放都将减少</a:t>
            </a:r>
            <a:r>
              <a:rPr lang="en-US" altLang="zh-CN" sz="2800" kern="100" dirty="0">
                <a:solidFill>
                  <a:srgbClr val="404040"/>
                </a:solidFill>
                <a:latin typeface="Times New Roman"/>
                <a:ea typeface="微软雅黑"/>
                <a:cs typeface="Courier New"/>
              </a:rPr>
              <a:t>10%</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17</a:t>
            </a:r>
            <a:endParaRPr lang="zh-CN" altLang="en-US" dirty="0"/>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65511634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909514"/>
            <a:ext cx="11494869" cy="5262979"/>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本题考查语言表达连贯的能力。整个语段叙述的中心是尾气排放量对空气质量的影响，</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使用符合新标准的汽油和柴油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、提升</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成品油质量</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都是为了降低尾气排放量。所以，要填写的句子的叙述重点也应该落到尾气排放量上。</a:t>
            </a: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项叙述重点是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汽车的改造</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项中的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再加上对现有汽车进行改造</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与原文中</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只要使用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和柴油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矛盾。</a:t>
            </a: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不管</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都</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句式，不如</a:t>
            </a: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项的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即使</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也</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语气强烈，更能显示出后文</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加快推进成品油质量升级</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的迫切性，所以</a:t>
            </a: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项更恰当</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A</a:t>
            </a:r>
            <a:endParaRPr lang="zh-CN" altLang="zh-CN" sz="1050" kern="100" dirty="0">
              <a:solidFill>
                <a:prstClr val="black"/>
              </a:solidFill>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17</a:t>
            </a:r>
            <a:endParaRPr lang="zh-CN" altLang="en-US" dirty="0"/>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79198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485578"/>
            <a:ext cx="11609818" cy="461664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18.</a:t>
            </a:r>
            <a:r>
              <a:rPr lang="zh-CN" altLang="zh-CN" sz="2800" kern="100" dirty="0">
                <a:solidFill>
                  <a:srgbClr val="404040"/>
                </a:solidFill>
                <a:latin typeface="Times New Roman"/>
                <a:ea typeface="微软雅黑"/>
                <a:cs typeface="Times New Roman"/>
              </a:rPr>
              <a:t>在下面一段文字横线处补写恰当的语句，使整段文字语意完整连贯，内容贴切，逻辑严密。每处不超过</a:t>
            </a:r>
            <a:r>
              <a:rPr lang="en-US" altLang="zh-CN" sz="2800" kern="100" dirty="0">
                <a:solidFill>
                  <a:srgbClr val="404040"/>
                </a:solidFill>
                <a:latin typeface="Times New Roman"/>
                <a:ea typeface="微软雅黑"/>
                <a:cs typeface="Courier New"/>
              </a:rPr>
              <a:t>15</a:t>
            </a:r>
            <a:r>
              <a:rPr lang="zh-CN" altLang="zh-CN" sz="2800" kern="100" dirty="0">
                <a:solidFill>
                  <a:srgbClr val="404040"/>
                </a:solidFill>
                <a:latin typeface="Times New Roman"/>
                <a:ea typeface="微软雅黑"/>
                <a:cs typeface="Times New Roman"/>
              </a:rPr>
              <a:t>个字。</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电子商务</a:t>
            </a:r>
            <a:r>
              <a:rPr lang="zh-CN" altLang="zh-CN" sz="2800" kern="100" dirty="0">
                <a:solidFill>
                  <a:srgbClr val="404040"/>
                </a:solidFill>
                <a:latin typeface="Times New Roman"/>
                <a:ea typeface="微软雅黑"/>
                <a:cs typeface="Times New Roman"/>
              </a:rPr>
              <a:t>存在的价值之一，就是通过互联网进行网上购物、网上支付，节省消费者与商家的时间和空间，</a:t>
            </a:r>
            <a:r>
              <a:rPr lang="en-US" altLang="zh-CN" sz="2800" kern="100" dirty="0">
                <a:solidFill>
                  <a:srgbClr val="404040"/>
                </a:solidFill>
                <a:latin typeface="宋体"/>
                <a:ea typeface="微软雅黑"/>
                <a:cs typeface="Times New Roman"/>
              </a:rPr>
              <a:t>①</a:t>
            </a:r>
            <a:r>
              <a:rPr lang="en-US" altLang="zh-CN" sz="2800" kern="100" dirty="0">
                <a:solidFill>
                  <a:srgbClr val="404040"/>
                </a:solidFill>
                <a:latin typeface="Times New Roman"/>
                <a:ea typeface="微软雅黑"/>
                <a:cs typeface="Courier New"/>
              </a:rPr>
              <a:t>________________________________</a:t>
            </a:r>
            <a:r>
              <a:rPr lang="zh-CN" altLang="zh-CN" sz="2800" kern="100" dirty="0">
                <a:solidFill>
                  <a:srgbClr val="404040"/>
                </a:solidFill>
                <a:latin typeface="Times New Roman"/>
                <a:ea typeface="微软雅黑"/>
                <a:cs typeface="Times New Roman"/>
              </a:rPr>
              <a:t>。对于工作忙碌的上班族而言，</a:t>
            </a:r>
            <a:r>
              <a:rPr lang="en-US" altLang="zh-CN" sz="2800" kern="100" dirty="0">
                <a:solidFill>
                  <a:srgbClr val="404040"/>
                </a:solidFill>
                <a:latin typeface="宋体"/>
                <a:ea typeface="微软雅黑"/>
                <a:cs typeface="Times New Roman"/>
              </a:rPr>
              <a:t>②</a:t>
            </a:r>
            <a:r>
              <a:rPr lang="en-US" altLang="zh-CN" sz="2800" kern="100" dirty="0">
                <a:solidFill>
                  <a:srgbClr val="404040"/>
                </a:solidFill>
                <a:latin typeface="Times New Roman"/>
                <a:ea typeface="微软雅黑"/>
                <a:cs typeface="Courier New"/>
              </a:rPr>
              <a:t>________________________</a:t>
            </a:r>
            <a:r>
              <a:rPr lang="zh-CN" altLang="zh-CN" sz="2800" kern="100" dirty="0">
                <a:solidFill>
                  <a:srgbClr val="404040"/>
                </a:solidFill>
                <a:latin typeface="Times New Roman"/>
                <a:ea typeface="微软雅黑"/>
                <a:cs typeface="Times New Roman"/>
              </a:rPr>
              <a:t>，还易于达到货比三家、快乐购物的目的。在信息多元化的</a:t>
            </a:r>
            <a:r>
              <a:rPr lang="en-US" altLang="zh-CN" sz="2800" kern="100" dirty="0">
                <a:solidFill>
                  <a:srgbClr val="404040"/>
                </a:solidFill>
                <a:latin typeface="Times New Roman"/>
                <a:ea typeface="微软雅黑"/>
                <a:cs typeface="Courier New"/>
              </a:rPr>
              <a:t>21</a:t>
            </a:r>
            <a:r>
              <a:rPr lang="zh-CN" altLang="zh-CN" sz="2800" kern="100" dirty="0">
                <a:solidFill>
                  <a:srgbClr val="404040"/>
                </a:solidFill>
                <a:latin typeface="Times New Roman"/>
                <a:ea typeface="微软雅黑"/>
                <a:cs typeface="Times New Roman"/>
              </a:rPr>
              <a:t>世纪，</a:t>
            </a:r>
            <a:r>
              <a:rPr lang="en-US" altLang="zh-CN" sz="2800" kern="100" dirty="0">
                <a:solidFill>
                  <a:srgbClr val="404040"/>
                </a:solidFill>
                <a:latin typeface="宋体"/>
                <a:ea typeface="微软雅黑"/>
                <a:cs typeface="Times New Roman"/>
              </a:rPr>
              <a:t>③</a:t>
            </a:r>
            <a:r>
              <a:rPr lang="en-US" altLang="zh-CN" sz="2800" kern="100" dirty="0">
                <a:solidFill>
                  <a:srgbClr val="404040"/>
                </a:solidFill>
                <a:latin typeface="Times New Roman"/>
                <a:ea typeface="微软雅黑"/>
                <a:cs typeface="Courier New"/>
              </a:rPr>
              <a:t>________________________</a:t>
            </a:r>
            <a:r>
              <a:rPr lang="zh-CN" altLang="zh-CN" sz="2800" kern="100" dirty="0">
                <a:solidFill>
                  <a:srgbClr val="404040"/>
                </a:solidFill>
                <a:latin typeface="Times New Roman"/>
                <a:ea typeface="微软雅黑"/>
                <a:cs typeface="Times New Roman"/>
              </a:rPr>
              <a:t>，完成购物，已经成为许多消费者的习惯。</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18</a:t>
            </a:r>
            <a:endParaRPr lang="zh-CN" altLang="en-US" dirty="0"/>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88867991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689983"/>
            <a:ext cx="11494869" cy="3323987"/>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本题以补写填空的形式，考查语言表达简明、连贯、得体、准确、鲜明、生动的能力。做此题要在读懂语段的中心意义、背景语句内容的基础上，填写相应的语句，使上下文中心一致，意义连贯、贴切</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从而大大提高交易效率　</a:t>
            </a: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除了大量节省宝贵时间　</a:t>
            </a:r>
            <a:r>
              <a:rPr lang="en-US" altLang="zh-CN" sz="2800" kern="100" dirty="0">
                <a:solidFill>
                  <a:srgbClr val="404040"/>
                </a:solidFill>
                <a:latin typeface="宋体"/>
                <a:ea typeface="微软雅黑"/>
                <a:cs typeface="Times New Roman"/>
              </a:rPr>
              <a:t>③</a:t>
            </a:r>
            <a:r>
              <a:rPr lang="zh-CN" altLang="zh-CN" sz="2800" kern="100" dirty="0">
                <a:solidFill>
                  <a:srgbClr val="404040"/>
                </a:solidFill>
                <a:latin typeface="Times New Roman"/>
                <a:ea typeface="微软雅黑"/>
                <a:cs typeface="Times New Roman"/>
              </a:rPr>
              <a:t>上网浏览商品</a:t>
            </a:r>
            <a:r>
              <a:rPr lang="zh-CN" altLang="zh-CN" sz="2800" kern="100" dirty="0" smtClean="0">
                <a:solidFill>
                  <a:srgbClr val="404040"/>
                </a:solidFill>
                <a:latin typeface="Times New Roman"/>
                <a:ea typeface="微软雅黑"/>
                <a:cs typeface="Times New Roman"/>
              </a:rPr>
              <a:t>信息</a:t>
            </a:r>
            <a:endParaRPr lang="zh-CN" altLang="zh-CN" sz="1050" kern="100" dirty="0">
              <a:solidFill>
                <a:prstClr val="black"/>
              </a:solidFill>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18</a:t>
            </a:r>
            <a:endParaRPr lang="zh-CN" altLang="en-US" dirty="0"/>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32570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981522"/>
            <a:ext cx="11609818" cy="1950534"/>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19.</a:t>
            </a:r>
            <a:r>
              <a:rPr lang="zh-CN" altLang="zh-CN" sz="2800" kern="100" dirty="0">
                <a:solidFill>
                  <a:srgbClr val="404040"/>
                </a:solidFill>
                <a:latin typeface="Times New Roman"/>
                <a:ea typeface="微软雅黑"/>
                <a:cs typeface="Times New Roman"/>
              </a:rPr>
              <a:t>下面是中国邮政为保护地球水环境发行的邮票中的主体图形，请写出构图要素，并说明图形寓意，要求语意简明，句子通顺，不超过</a:t>
            </a:r>
            <a:r>
              <a:rPr lang="en-US" altLang="zh-CN" sz="2800" kern="100" dirty="0">
                <a:solidFill>
                  <a:srgbClr val="404040"/>
                </a:solidFill>
                <a:latin typeface="Times New Roman"/>
                <a:ea typeface="微软雅黑"/>
                <a:cs typeface="Courier New"/>
              </a:rPr>
              <a:t>80</a:t>
            </a:r>
            <a:r>
              <a:rPr lang="zh-CN" altLang="zh-CN" sz="2800" kern="100" dirty="0">
                <a:solidFill>
                  <a:srgbClr val="404040"/>
                </a:solidFill>
                <a:latin typeface="Times New Roman"/>
                <a:ea typeface="微软雅黑"/>
                <a:cs typeface="Times New Roman"/>
              </a:rPr>
              <a:t>个字。</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19</a:t>
            </a:r>
            <a:endParaRPr lang="zh-CN" altLang="en-US" dirty="0"/>
          </a:p>
        </p:txBody>
      </p:sp>
      <p:sp>
        <p:nvSpPr>
          <p:cNvPr id="23" name="TextBox 22">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1026" name="Picture 2" descr="\\张红\f\2015幻灯片原文件\同步\高二下\创新设计\(语文）人教中外传记作品选读\人教版 中外传记作品选读\GK1.TIF"/>
          <p:cNvPicPr>
            <a:picLocks noChangeAspect="1" noChangeArrowheads="1"/>
          </p:cNvPicPr>
          <p:nvPr/>
        </p:nvPicPr>
        <p:blipFill>
          <a:blip r:embed="rId21" r:link="rId22">
            <a:extLst>
              <a:ext uri="{28A0092B-C50C-407E-A947-70E740481C1C}">
                <a14:useLocalDpi xmlns:a14="http://schemas.microsoft.com/office/drawing/2010/main" val="0"/>
              </a:ext>
            </a:extLst>
          </a:blip>
          <a:srcRect/>
          <a:stretch>
            <a:fillRect/>
          </a:stretch>
        </p:blipFill>
        <p:spPr bwMode="auto">
          <a:xfrm>
            <a:off x="3479396" y="2953965"/>
            <a:ext cx="3695930" cy="2636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807410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691724"/>
            <a:ext cx="11494869" cy="3970318"/>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本题以图文转换的形式考查对画面的理解和语言表达鲜明、生动的能力。描述画面要抓住画面特征，准确描写图上的地球、清流、鱼、手和浊流，揭示出它们的相互关系。配文要简洁，表达要鲜明、生动</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示例</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该图由地球、清流、鱼、手和浊流构成。地球上各种鱼在清澈的水流里游动，人类之手正在阻挡排向清流中的污水，整个图形表达了人类保护水环境、拒绝水污染的决心</a:t>
            </a:r>
            <a:r>
              <a:rPr lang="zh-CN" altLang="zh-CN" sz="2800" kern="100" dirty="0" smtClean="0">
                <a:solidFill>
                  <a:srgbClr val="404040"/>
                </a:solidFill>
                <a:latin typeface="Times New Roman"/>
                <a:ea typeface="微软雅黑"/>
                <a:cs typeface="Times New Roman"/>
              </a:rPr>
              <a:t>。</a:t>
            </a:r>
            <a:endParaRPr lang="zh-CN" altLang="zh-CN" sz="1050" kern="100" dirty="0">
              <a:solidFill>
                <a:prstClr val="black"/>
              </a:solidFill>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19</a:t>
            </a:r>
            <a:endParaRPr lang="zh-CN" altLang="en-US" dirty="0"/>
          </a:p>
        </p:txBody>
      </p:sp>
      <p:sp>
        <p:nvSpPr>
          <p:cNvPr id="23" name="TextBox 22">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949307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845618"/>
            <a:ext cx="11609818" cy="2677656"/>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从</a:t>
            </a:r>
            <a:r>
              <a:rPr lang="zh-CN" altLang="zh-CN" sz="2800" kern="100" dirty="0">
                <a:solidFill>
                  <a:srgbClr val="404040"/>
                </a:solidFill>
                <a:latin typeface="Times New Roman"/>
                <a:ea typeface="微软雅黑"/>
                <a:cs typeface="Times New Roman"/>
              </a:rPr>
              <a:t>那时开始，对于字幕组的清理整顿从未停止，但是也从来没有取得什么真正的成效。有越来越多的人在自觉地加入到字幕组这个队伍中来。他们早已意识到高墙的存在，仿佛在用这样一种倔强的姿态表达一个信念</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众人确乎可能翻越一堵厚实的高墙。</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有删改</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74596869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981522"/>
            <a:ext cx="11609818" cy="5262979"/>
          </a:xfrm>
          <a:prstGeom prst="rect">
            <a:avLst/>
          </a:prstGeom>
          <a:noFill/>
        </p:spPr>
        <p:txBody>
          <a:bodyPr wrap="square" rtlCol="0">
            <a:spAutoFit/>
          </a:bodyPr>
          <a:lstStyle/>
          <a:p>
            <a:pPr algn="just">
              <a:lnSpc>
                <a:spcPct val="150000"/>
              </a:lnSpc>
              <a:spcAft>
                <a:spcPts val="0"/>
              </a:spcAft>
            </a:pPr>
            <a:r>
              <a:rPr lang="zh-CN" altLang="zh-CN" sz="2800" kern="100" dirty="0">
                <a:solidFill>
                  <a:srgbClr val="00B0F0"/>
                </a:solidFill>
                <a:latin typeface="Times New Roman"/>
                <a:ea typeface="微软雅黑"/>
                <a:cs typeface="Times New Roman"/>
              </a:rPr>
              <a:t>五、写作</a:t>
            </a:r>
            <a:r>
              <a:rPr lang="en-US" altLang="zh-CN" sz="2800" kern="100" dirty="0">
                <a:solidFill>
                  <a:srgbClr val="00B0F0"/>
                </a:solidFill>
                <a:latin typeface="Times New Roman"/>
                <a:ea typeface="微软雅黑"/>
                <a:cs typeface="Courier New"/>
              </a:rPr>
              <a:t>(60</a:t>
            </a:r>
            <a:r>
              <a:rPr lang="zh-CN" altLang="zh-CN" sz="2800" kern="100" dirty="0">
                <a:solidFill>
                  <a:srgbClr val="00B0F0"/>
                </a:solidFill>
                <a:latin typeface="Times New Roman"/>
                <a:ea typeface="微软雅黑"/>
                <a:cs typeface="Times New Roman"/>
              </a:rPr>
              <a:t>分</a:t>
            </a:r>
            <a:r>
              <a:rPr lang="en-US" altLang="zh-CN" sz="2800" kern="100" dirty="0">
                <a:solidFill>
                  <a:srgbClr val="00B0F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20.</a:t>
            </a:r>
            <a:r>
              <a:rPr lang="zh-CN" altLang="zh-CN" sz="2800" kern="100" dirty="0">
                <a:solidFill>
                  <a:srgbClr val="404040"/>
                </a:solidFill>
                <a:latin typeface="Times New Roman"/>
                <a:ea typeface="微软雅黑"/>
                <a:cs typeface="Times New Roman"/>
              </a:rPr>
              <a:t>阅读下面的文字，根据要求作文。</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看</a:t>
            </a:r>
            <a:r>
              <a:rPr lang="zh-CN" altLang="zh-CN" sz="2800" kern="100" dirty="0">
                <a:solidFill>
                  <a:srgbClr val="404040"/>
                </a:solidFill>
                <a:latin typeface="Times New Roman"/>
                <a:ea typeface="微软雅黑"/>
                <a:cs typeface="Times New Roman"/>
              </a:rPr>
              <a:t>天光云影，能测阴晴雨雪，但难逾目力所及；打开电视，可知全球天气，却少了静观云卷云舒的乐趣。</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漫步</a:t>
            </a:r>
            <a:r>
              <a:rPr lang="zh-CN" altLang="zh-CN" sz="2800" kern="100" dirty="0">
                <a:solidFill>
                  <a:srgbClr val="404040"/>
                </a:solidFill>
                <a:latin typeface="Times New Roman"/>
                <a:ea typeface="微软雅黑"/>
                <a:cs typeface="Times New Roman"/>
              </a:rPr>
              <a:t>林间，常看草长莺飞、枝叶枯荣，但未必能细说花鸟之名、树木之性；轻点鼠标，可知生物的纲目属种、迁徙演化，却无法嗅到花果清香、丛林气息。</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从</a:t>
            </a:r>
            <a:r>
              <a:rPr lang="zh-CN" altLang="zh-CN" sz="2800" kern="100" dirty="0">
                <a:solidFill>
                  <a:srgbClr val="404040"/>
                </a:solidFill>
                <a:latin typeface="Times New Roman"/>
                <a:ea typeface="微软雅黑"/>
                <a:cs typeface="Times New Roman"/>
              </a:rPr>
              <a:t>不同的途径去感知自然，自然似乎很</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，又似乎很</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远</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20</a:t>
            </a:r>
            <a:endParaRPr lang="zh-CN" altLang="en-US" dirty="0"/>
          </a:p>
        </p:txBody>
      </p:sp>
    </p:spTree>
    <p:extLst>
      <p:ext uri="{BB962C8B-B14F-4D97-AF65-F5344CB8AC3E}">
        <p14:creationId xmlns:p14="http://schemas.microsoft.com/office/powerpoint/2010/main" val="134013032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197546"/>
            <a:ext cx="11609818" cy="461664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要求</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自选角度，确定立意，自拟标题，文体不限；</a:t>
            </a: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不要脱离材料内容及含意的范围；</a:t>
            </a:r>
            <a:r>
              <a:rPr lang="en-US" altLang="zh-CN" sz="2800" kern="100" dirty="0">
                <a:solidFill>
                  <a:srgbClr val="404040"/>
                </a:solidFill>
                <a:latin typeface="宋体"/>
                <a:ea typeface="微软雅黑"/>
                <a:cs typeface="Times New Roman"/>
              </a:rPr>
              <a:t>③</a:t>
            </a:r>
            <a:r>
              <a:rPr lang="zh-CN" altLang="zh-CN" sz="2800" kern="100" dirty="0">
                <a:solidFill>
                  <a:srgbClr val="404040"/>
                </a:solidFill>
                <a:latin typeface="Times New Roman"/>
                <a:ea typeface="微软雅黑"/>
                <a:cs typeface="Times New Roman"/>
              </a:rPr>
              <a:t>不少于</a:t>
            </a:r>
            <a:r>
              <a:rPr lang="en-US" altLang="zh-CN" sz="2800" kern="100" dirty="0">
                <a:solidFill>
                  <a:srgbClr val="404040"/>
                </a:solidFill>
                <a:latin typeface="Times New Roman"/>
                <a:ea typeface="微软雅黑"/>
                <a:cs typeface="Courier New"/>
              </a:rPr>
              <a:t>800</a:t>
            </a:r>
            <a:r>
              <a:rPr lang="zh-CN" altLang="zh-CN" sz="2800" kern="100" dirty="0">
                <a:solidFill>
                  <a:srgbClr val="404040"/>
                </a:solidFill>
                <a:latin typeface="Times New Roman"/>
                <a:ea typeface="微软雅黑"/>
                <a:cs typeface="Times New Roman"/>
              </a:rPr>
              <a:t>字；</a:t>
            </a:r>
            <a:r>
              <a:rPr lang="en-US" altLang="zh-CN" sz="2800" kern="100" dirty="0">
                <a:solidFill>
                  <a:srgbClr val="404040"/>
                </a:solidFill>
                <a:latin typeface="宋体"/>
                <a:ea typeface="微软雅黑"/>
                <a:cs typeface="Times New Roman"/>
              </a:rPr>
              <a:t>④</a:t>
            </a:r>
            <a:r>
              <a:rPr lang="zh-CN" altLang="zh-CN" sz="2800" kern="100" dirty="0">
                <a:solidFill>
                  <a:srgbClr val="404040"/>
                </a:solidFill>
                <a:latin typeface="Times New Roman"/>
                <a:ea typeface="微软雅黑"/>
                <a:cs typeface="Times New Roman"/>
              </a:rPr>
              <a:t>不得套作，不得抄袭。</a:t>
            </a:r>
            <a:endParaRPr lang="zh-CN" altLang="zh-CN" sz="1050" kern="100" dirty="0">
              <a:latin typeface="宋体"/>
              <a:cs typeface="Courier New"/>
            </a:endParaRPr>
          </a:p>
          <a:p>
            <a:pPr algn="just">
              <a:lnSpc>
                <a:spcPct val="150000"/>
              </a:lnSpc>
              <a:spcAft>
                <a:spcPts val="0"/>
              </a:spcAft>
            </a:pPr>
            <a:r>
              <a:rPr lang="zh-CN" altLang="zh-CN" sz="2800" b="1" kern="100" dirty="0">
                <a:solidFill>
                  <a:schemeClr val="accent6">
                    <a:lumMod val="75000"/>
                  </a:schemeClr>
                </a:solidFill>
                <a:latin typeface="Times New Roman"/>
                <a:ea typeface="微软雅黑"/>
                <a:cs typeface="Times New Roman"/>
              </a:rPr>
              <a:t>写作提示</a:t>
            </a:r>
            <a:r>
              <a:rPr lang="en-US" altLang="zh-CN" sz="2800" kern="100" dirty="0">
                <a:solidFill>
                  <a:srgbClr val="404040"/>
                </a:solidFill>
                <a:latin typeface="Times New Roman"/>
                <a:ea typeface="微软雅黑"/>
                <a:cs typeface="Courier New"/>
              </a:rPr>
              <a:t> </a:t>
            </a:r>
            <a:r>
              <a:rPr lang="zh-CN" altLang="zh-CN" sz="2800" kern="100" dirty="0">
                <a:solidFill>
                  <a:srgbClr val="404040"/>
                </a:solidFill>
                <a:latin typeface="Times New Roman"/>
                <a:ea typeface="微软雅黑"/>
                <a:cs typeface="Times New Roman"/>
              </a:rPr>
              <a:t>　这个作文材料讲的是亲身接触大自然和通过电视、互联网感知大自然各有其优缺点，其实是告诉我们二者都重要，我们既要近距离地接触大自然，也要开阔视野，通过互联网与这个世界对话。我们只要有求知欲，只要对生活充满爱，无论通过什么样的手段，是亲近大自然，还是用互联网触摸大自然，都能有所感悟。</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20</a:t>
            </a:r>
            <a:endParaRPr lang="zh-CN" altLang="en-US" dirty="0"/>
          </a:p>
        </p:txBody>
      </p:sp>
    </p:spTree>
    <p:extLst>
      <p:ext uri="{BB962C8B-B14F-4D97-AF65-F5344CB8AC3E}">
        <p14:creationId xmlns:p14="http://schemas.microsoft.com/office/powerpoint/2010/main" val="407618612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484484"/>
            <a:ext cx="11609818" cy="3889526"/>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据此，可以从三个角度立意。</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纸上得来终觉浅，绝知此事要躬行。感知自然，就要亲近自然，只有全身心融入其间，方能感受其中之美。</a:t>
            </a: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信息时代，带给我们的不仅是便捷，更是丰富的知识，我们完全可以从这些丰富的资源当中方便快捷地丰富自己的思想，武装自己的头脑，没有必要事必躬亲。</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读万卷书，可以丰富思想；行万里路，可以开阔视野。二者有机结合，知行合一，方能获得真正的学问。</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20</a:t>
            </a:r>
            <a:endParaRPr lang="zh-CN" altLang="en-US" dirty="0"/>
          </a:p>
        </p:txBody>
      </p:sp>
    </p:spTree>
    <p:extLst>
      <p:ext uri="{BB962C8B-B14F-4D97-AF65-F5344CB8AC3E}">
        <p14:creationId xmlns:p14="http://schemas.microsoft.com/office/powerpoint/2010/main" val="408182074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975127"/>
            <a:ext cx="11609818" cy="5262979"/>
          </a:xfrm>
          <a:prstGeom prst="rect">
            <a:avLst/>
          </a:prstGeom>
          <a:noFill/>
        </p:spPr>
        <p:txBody>
          <a:bodyPr wrap="square" rtlCol="0">
            <a:spAutoFit/>
          </a:bodyPr>
          <a:lstStyle/>
          <a:p>
            <a:pPr algn="just">
              <a:lnSpc>
                <a:spcPct val="135000"/>
              </a:lnSpc>
            </a:pPr>
            <a:r>
              <a:rPr lang="en-US" altLang="zh-CN" sz="2800" b="1" kern="100" dirty="0" err="1">
                <a:solidFill>
                  <a:srgbClr val="00B050"/>
                </a:solidFill>
                <a:latin typeface="微软雅黑"/>
                <a:ea typeface="微软雅黑"/>
                <a:cs typeface="Times New Roman"/>
              </a:rPr>
              <a:t>参考范文</a:t>
            </a:r>
            <a:r>
              <a:rPr lang="en-US" altLang="zh-CN" sz="2800" b="1" kern="100" dirty="0">
                <a:solidFill>
                  <a:srgbClr val="00B050"/>
                </a:solidFill>
                <a:latin typeface="微软雅黑"/>
                <a:ea typeface="微软雅黑"/>
                <a:cs typeface="Times New Roman"/>
              </a:rPr>
              <a:t> </a:t>
            </a:r>
          </a:p>
          <a:p>
            <a:pPr algn="ctr">
              <a:lnSpc>
                <a:spcPct val="135000"/>
              </a:lnSpc>
            </a:pPr>
            <a:r>
              <a:rPr lang="zh-CN" altLang="zh-CN" sz="2800" b="1" kern="100" dirty="0">
                <a:solidFill>
                  <a:srgbClr val="00B050"/>
                </a:solidFill>
                <a:latin typeface="微软雅黑"/>
                <a:ea typeface="微软雅黑"/>
                <a:cs typeface="Times New Roman"/>
              </a:rPr>
              <a:t>人与自然：近还是远</a:t>
            </a:r>
          </a:p>
          <a:p>
            <a:pPr algn="just">
              <a:lnSpc>
                <a:spcPct val="135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现代</a:t>
            </a:r>
            <a:r>
              <a:rPr lang="zh-CN" altLang="zh-CN" sz="2800" kern="100" dirty="0">
                <a:solidFill>
                  <a:srgbClr val="404040"/>
                </a:solidFill>
                <a:latin typeface="Times New Roman"/>
                <a:ea typeface="微软雅黑"/>
                <a:cs typeface="Times New Roman"/>
              </a:rPr>
              <a:t>文明以日新月异的速度更新着人们的认知，我们足不出户便可知天下事，览天下景。可科技真的让人与自然越来越近了吗？</a:t>
            </a:r>
            <a:endParaRPr lang="zh-CN" altLang="zh-CN" sz="1050" kern="100" dirty="0">
              <a:latin typeface="宋体"/>
              <a:cs typeface="Courier New"/>
            </a:endParaRPr>
          </a:p>
          <a:p>
            <a:pPr algn="just">
              <a:lnSpc>
                <a:spcPct val="135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我</a:t>
            </a:r>
            <a:r>
              <a:rPr lang="zh-CN" altLang="zh-CN" sz="2800" kern="100" dirty="0">
                <a:solidFill>
                  <a:srgbClr val="404040"/>
                </a:solidFill>
                <a:latin typeface="Times New Roman"/>
                <a:ea typeface="微软雅黑"/>
                <a:cs typeface="Times New Roman"/>
              </a:rPr>
              <a:t>看到可爱的青蛙躺在解剖台上供人们研究，我看到动物园里的狮虎冰冷而充满敌意的神情，我看到城市里被高楼大厦包围的绿色，我看到日益上升的海平面和每小时都在灭绝的物种</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人们似乎想竭尽全力认识我们生存的环境，可认识的前提却是破坏，认识的结果是新问题的层出不穷。自然真的是用冷冰冰的数字和符号作的抽象概括吗？</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20</a:t>
            </a:r>
            <a:endParaRPr lang="zh-CN" altLang="en-US" dirty="0"/>
          </a:p>
        </p:txBody>
      </p:sp>
    </p:spTree>
    <p:extLst>
      <p:ext uri="{BB962C8B-B14F-4D97-AF65-F5344CB8AC3E}">
        <p14:creationId xmlns:p14="http://schemas.microsoft.com/office/powerpoint/2010/main" val="181286672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2057065"/>
            <a:ext cx="11609818" cy="2596865"/>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越来越</a:t>
            </a:r>
            <a:r>
              <a:rPr lang="zh-CN" altLang="zh-CN" sz="2800" kern="100" dirty="0">
                <a:solidFill>
                  <a:srgbClr val="404040"/>
                </a:solidFill>
                <a:latin typeface="Times New Roman"/>
                <a:ea typeface="微软雅黑"/>
                <a:cs typeface="Times New Roman"/>
              </a:rPr>
              <a:t>频繁的自然灾害，人类面临日益严峻的生存危机。泥石流冲没了多少村庄，沙漠吞噬了多少家园，地震夺去了多少人的生命</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人们对自然的了解只是皮毛，却无所不用其极地掠夺自然来为人类</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造福</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，自然难道是任人宰割的羔羊</a:t>
            </a:r>
            <a:r>
              <a:rPr lang="zh-CN" altLang="zh-CN" sz="2800" kern="100" dirty="0" smtClean="0">
                <a:solidFill>
                  <a:srgbClr val="404040"/>
                </a:solidFill>
                <a:latin typeface="Times New Roman"/>
                <a:ea typeface="微软雅黑"/>
                <a:cs typeface="Times New Roman"/>
              </a:rPr>
              <a:t>？</a:t>
            </a:r>
            <a:endParaRPr lang="zh-CN" altLang="zh-CN" sz="1050" kern="100" dirty="0">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20</a:t>
            </a:r>
            <a:endParaRPr lang="zh-CN" altLang="en-US" dirty="0"/>
          </a:p>
        </p:txBody>
      </p:sp>
    </p:spTree>
    <p:extLst>
      <p:ext uri="{BB962C8B-B14F-4D97-AF65-F5344CB8AC3E}">
        <p14:creationId xmlns:p14="http://schemas.microsoft.com/office/powerpoint/2010/main" val="39338419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981522"/>
            <a:ext cx="11609818" cy="5262979"/>
          </a:xfrm>
          <a:prstGeom prst="rect">
            <a:avLst/>
          </a:prstGeom>
          <a:noFill/>
        </p:spPr>
        <p:txBody>
          <a:bodyPr wrap="square" rtlCol="0">
            <a:spAutoFit/>
          </a:bodyPr>
          <a:lstStyle/>
          <a:p>
            <a:pPr lvl="0" algn="just">
              <a:lnSpc>
                <a:spcPct val="150000"/>
              </a:lnSpc>
            </a:pPr>
            <a:r>
              <a:rPr lang="en-US" altLang="zh-CN" sz="2800" kern="100" dirty="0" smtClean="0">
                <a:solidFill>
                  <a:srgbClr val="404040"/>
                </a:solidFill>
                <a:latin typeface="宋体"/>
                <a:ea typeface="微软雅黑"/>
                <a:cs typeface="Times New Roman"/>
              </a:rPr>
              <a:t>    “</a:t>
            </a:r>
            <a:r>
              <a:rPr lang="zh-CN" altLang="zh-CN" sz="2800" kern="100" dirty="0">
                <a:solidFill>
                  <a:srgbClr val="404040"/>
                </a:solidFill>
                <a:latin typeface="Times New Roman"/>
                <a:ea typeface="微软雅黑"/>
                <a:cs typeface="Times New Roman"/>
              </a:rPr>
              <a:t>凌晨三点，看海棠花未眠。</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川端康成或许不知花的生理结构，却可以深夜与花交谈。瓦尔登湖畔，初阳朗照，波光粼粼，风香花和，梭罗一人在木屋中生活，以花鸟为友，与流水对歌，在人与自然的物我合一中，探寻着生命存在的意义。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醉翁之意不在酒，在乎山水之间也</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，欧阳修寄情山水，贬谪的日子也可如陈酿般醉人。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唯江上之清风，与山间之明月，耳得之而为声，目遇之而成色</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，苏轼在赤壁之上彻悟生死，悟出人生的大气象。置身自然，用心与自然交流，才会离自然近一点，离生活的本真近一点。</a:t>
            </a:r>
            <a:endParaRPr lang="zh-CN" altLang="zh-CN" sz="1050" kern="100" dirty="0">
              <a:solidFill>
                <a:prstClr val="black"/>
              </a:solidFill>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20</a:t>
            </a:r>
            <a:endParaRPr lang="zh-CN" altLang="en-US" dirty="0"/>
          </a:p>
        </p:txBody>
      </p:sp>
    </p:spTree>
    <p:extLst>
      <p:ext uri="{BB962C8B-B14F-4D97-AF65-F5344CB8AC3E}">
        <p14:creationId xmlns:p14="http://schemas.microsoft.com/office/powerpoint/2010/main" val="352939078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341562"/>
            <a:ext cx="11494869" cy="461664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荀子</a:t>
            </a:r>
            <a:r>
              <a:rPr lang="zh-CN" altLang="zh-CN" sz="2800" kern="100" dirty="0">
                <a:solidFill>
                  <a:srgbClr val="404040"/>
                </a:solidFill>
                <a:latin typeface="Times New Roman"/>
                <a:ea typeface="微软雅黑"/>
                <a:cs typeface="Times New Roman"/>
              </a:rPr>
              <a:t>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天行有常，不为尧存，不为桀亡。</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诚然，人们可以借助现代科技的力量得知自然的方方面面，</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制天命而用之</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但人与自然的距离好像越来越远了，扪心自问，人还是大自然的朋友吗？用一颗空灵而自由的心，去感悟自然的魅力，我们收获的远远超过书中所学，显微镜下所见。人生的许多哲理，都来自大自然的启示，大自然对人类的冷酷，却是人类吞下的自以为是的恶果。文学作品中有人与自然和谐共处的图景，它们是人们内心的殷切祈盼。</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20</a:t>
            </a:r>
            <a:endParaRPr lang="zh-CN" altLang="en-US" dirty="0"/>
          </a:p>
        </p:txBody>
      </p:sp>
    </p:spTree>
    <p:extLst>
      <p:ext uri="{BB962C8B-B14F-4D97-AF65-F5344CB8AC3E}">
        <p14:creationId xmlns:p14="http://schemas.microsoft.com/office/powerpoint/2010/main" val="210328087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2336314"/>
            <a:ext cx="11494869" cy="2677656"/>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请</a:t>
            </a:r>
            <a:r>
              <a:rPr lang="zh-CN" altLang="zh-CN" sz="2800" kern="100" dirty="0">
                <a:solidFill>
                  <a:srgbClr val="404040"/>
                </a:solidFill>
                <a:latin typeface="Times New Roman"/>
                <a:ea typeface="微软雅黑"/>
                <a:cs typeface="Times New Roman"/>
              </a:rPr>
              <a:t>保持一颗敬畏的心，不以建设的名义去破坏；保持一颗亲近的心，不因自然的神秘壮阔而闭目塞听；保持一颗感恩的心，用爱去保护和修复；最重要的是，保持一颗年轻而有活力的心，去观察，去体验，自然不是屏幕中的一隅或书中的一角，它就在这里，在你眼中，在你心里。</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20</a:t>
            </a:r>
            <a:endParaRPr lang="zh-CN" altLang="en-US" dirty="0"/>
          </a:p>
        </p:txBody>
      </p:sp>
    </p:spTree>
    <p:extLst>
      <p:ext uri="{BB962C8B-B14F-4D97-AF65-F5344CB8AC3E}">
        <p14:creationId xmlns:p14="http://schemas.microsoft.com/office/powerpoint/2010/main" val="202950736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2409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341562"/>
            <a:ext cx="11609818" cy="453585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下列对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人人影视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的理解，不符合原文意思的一项是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人人影视最初由一大批秉承</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我从网络中受益良多，也理当予以回馈</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的理念的年轻人组成。</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人人影视虽然不是国内第一家网络字幕组，但它是国内互联网上出现的首批网络字幕组之一。</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人人影视自</a:t>
            </a:r>
            <a:r>
              <a:rPr lang="en-US" altLang="zh-CN" sz="2800" kern="100" dirty="0">
                <a:solidFill>
                  <a:srgbClr val="404040"/>
                </a:solidFill>
                <a:latin typeface="Times New Roman"/>
                <a:ea typeface="微软雅黑"/>
                <a:cs typeface="Courier New"/>
              </a:rPr>
              <a:t>2002</a:t>
            </a:r>
            <a:r>
              <a:rPr lang="zh-CN" altLang="zh-CN" sz="2800" kern="100" dirty="0">
                <a:solidFill>
                  <a:srgbClr val="404040"/>
                </a:solidFill>
                <a:latin typeface="Times New Roman"/>
                <a:ea typeface="微软雅黑"/>
                <a:cs typeface="Times New Roman"/>
              </a:rPr>
              <a:t>年成立，就凭借其全面及时的美、日影视剧资源发布而为影迷所了解、熟悉并认同。</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9752580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701602"/>
            <a:ext cx="11609818" cy="397031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人人影视开始属于纯粹的字幕翻译工作，后来发展为把相应的国外影视剧视频资源放在站点内资源共享。</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由原文</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成立于</a:t>
            </a:r>
            <a:r>
              <a:rPr lang="en-US" altLang="zh-CN" sz="2800" kern="100" dirty="0">
                <a:solidFill>
                  <a:srgbClr val="404040"/>
                </a:solidFill>
                <a:latin typeface="Times New Roman"/>
                <a:ea typeface="微软雅黑"/>
                <a:cs typeface="Courier New"/>
              </a:rPr>
              <a:t>2002</a:t>
            </a:r>
            <a:r>
              <a:rPr lang="zh-CN" altLang="zh-CN" sz="2800" kern="100" dirty="0">
                <a:solidFill>
                  <a:srgbClr val="404040"/>
                </a:solidFill>
                <a:latin typeface="Times New Roman"/>
                <a:ea typeface="微软雅黑"/>
                <a:cs typeface="Times New Roman"/>
              </a:rPr>
              <a:t>年的人人影视，最初正是以其美剧字幕组为人所熟知，并逐渐发展为全面及时的美、日影视剧资源发布而为影迷所认同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可见它并不是</a:t>
            </a:r>
            <a:r>
              <a:rPr lang="en-US" altLang="zh-CN" sz="2800" kern="100" dirty="0">
                <a:solidFill>
                  <a:srgbClr val="404040"/>
                </a:solidFill>
                <a:latin typeface="Times New Roman"/>
                <a:ea typeface="微软雅黑"/>
                <a:cs typeface="Courier New"/>
              </a:rPr>
              <a:t>2002</a:t>
            </a:r>
            <a:r>
              <a:rPr lang="zh-CN" altLang="zh-CN" sz="2800" kern="100" dirty="0">
                <a:solidFill>
                  <a:srgbClr val="404040"/>
                </a:solidFill>
                <a:latin typeface="Times New Roman"/>
                <a:ea typeface="微软雅黑"/>
                <a:cs typeface="Times New Roman"/>
              </a:rPr>
              <a:t>年就为影迷所认同</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C</a:t>
            </a:r>
            <a:endParaRPr lang="zh-CN" altLang="zh-CN" sz="1050" kern="100" dirty="0">
              <a:solidFill>
                <a:prstClr val="black"/>
              </a:solidFill>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76294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1402</TotalTime>
  <Words>7018</Words>
  <Application>Microsoft Office PowerPoint</Application>
  <PresentationFormat>自定义</PresentationFormat>
  <Paragraphs>1709</Paragraphs>
  <Slides>78</Slides>
  <Notes>0</Notes>
  <HiddenSlides>0</HiddenSlides>
  <MMClips>0</MMClips>
  <ScaleCrop>false</ScaleCrop>
  <HeadingPairs>
    <vt:vector size="4" baseType="variant">
      <vt:variant>
        <vt:lpstr>主题</vt:lpstr>
      </vt:variant>
      <vt:variant>
        <vt:i4>1</vt:i4>
      </vt:variant>
      <vt:variant>
        <vt:lpstr>幻灯片标题</vt:lpstr>
      </vt:variant>
      <vt:variant>
        <vt:i4>78</vt:i4>
      </vt:variant>
    </vt:vector>
  </HeadingPairs>
  <TitlesOfParts>
    <vt:vector size="79"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Sky123.Org</cp:lastModifiedBy>
  <cp:revision>267</cp:revision>
  <dcterms:created xsi:type="dcterms:W3CDTF">2014-10-15T07:25:01Z</dcterms:created>
  <dcterms:modified xsi:type="dcterms:W3CDTF">2015-08-13T03:27:29Z</dcterms:modified>
</cp:coreProperties>
</file>