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05" r:id="rId3"/>
    <p:sldId id="406" r:id="rId4"/>
    <p:sldId id="475" r:id="rId5"/>
    <p:sldId id="476" r:id="rId6"/>
    <p:sldId id="477" r:id="rId7"/>
    <p:sldId id="478" r:id="rId8"/>
    <p:sldId id="479" r:id="rId9"/>
    <p:sldId id="480" r:id="rId10"/>
    <p:sldId id="407" r:id="rId11"/>
    <p:sldId id="408" r:id="rId12"/>
    <p:sldId id="418" r:id="rId13"/>
    <p:sldId id="419" r:id="rId14"/>
    <p:sldId id="420" r:id="rId15"/>
    <p:sldId id="495" r:id="rId16"/>
    <p:sldId id="503" r:id="rId17"/>
    <p:sldId id="496" r:id="rId18"/>
    <p:sldId id="497" r:id="rId19"/>
    <p:sldId id="422" r:id="rId20"/>
    <p:sldId id="423" r:id="rId21"/>
    <p:sldId id="424" r:id="rId22"/>
    <p:sldId id="425" r:id="rId23"/>
    <p:sldId id="426" r:id="rId24"/>
    <p:sldId id="427" r:id="rId25"/>
    <p:sldId id="504" r:id="rId26"/>
    <p:sldId id="505" r:id="rId27"/>
    <p:sldId id="506" r:id="rId28"/>
    <p:sldId id="507" r:id="rId29"/>
    <p:sldId id="412" r:id="rId30"/>
    <p:sldId id="413" r:id="rId31"/>
    <p:sldId id="508" r:id="rId32"/>
    <p:sldId id="455" r:id="rId33"/>
    <p:sldId id="416" r:id="rId34"/>
    <p:sldId id="462" r:id="rId35"/>
    <p:sldId id="463" r:id="rId36"/>
    <p:sldId id="509" r:id="rId37"/>
    <p:sldId id="510" r:id="rId38"/>
    <p:sldId id="511" r:id="rId39"/>
    <p:sldId id="512" r:id="rId40"/>
    <p:sldId id="513" r:id="rId41"/>
    <p:sldId id="514" r:id="rId42"/>
    <p:sldId id="515" r:id="rId43"/>
    <p:sldId id="516" r:id="rId44"/>
    <p:sldId id="464" r:id="rId45"/>
    <p:sldId id="517" r:id="rId46"/>
    <p:sldId id="518" r:id="rId47"/>
    <p:sldId id="465" r:id="rId48"/>
    <p:sldId id="519" r:id="rId49"/>
    <p:sldId id="473" r:id="rId50"/>
    <p:sldId id="474" r:id="rId51"/>
    <p:sldId id="481" r:id="rId52"/>
    <p:sldId id="483" r:id="rId53"/>
    <p:sldId id="484" r:id="rId54"/>
    <p:sldId id="520" r:id="rId55"/>
    <p:sldId id="485" r:id="rId56"/>
    <p:sldId id="486" r:id="rId57"/>
    <p:sldId id="487" r:id="rId58"/>
    <p:sldId id="488" r:id="rId59"/>
    <p:sldId id="521" r:id="rId60"/>
    <p:sldId id="489" r:id="rId61"/>
    <p:sldId id="490" r:id="rId62"/>
    <p:sldId id="491" r:id="rId63"/>
    <p:sldId id="492" r:id="rId64"/>
    <p:sldId id="522" r:id="rId65"/>
    <p:sldId id="493" r:id="rId66"/>
    <p:sldId id="523" r:id="rId67"/>
    <p:sldId id="524" r:id="rId68"/>
    <p:sldId id="525" r:id="rId69"/>
    <p:sldId id="526" r:id="rId70"/>
    <p:sldId id="494" r:id="rId71"/>
    <p:sldId id="527" r:id="rId72"/>
    <p:sldId id="528" r:id="rId73"/>
    <p:sldId id="410" r:id="rId74"/>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75" d="100"/>
          <a:sy n="75" d="100"/>
        </p:scale>
        <p:origin x="-946" y="-139"/>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1054646" y="6405466"/>
            <a:ext cx="2177579"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1248245" y="6410204"/>
            <a:ext cx="2374090"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阶段检测</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一</a:t>
            </a:r>
            <a:r>
              <a:rPr lang="en-US" altLang="zh-CN" sz="2000" dirty="0" smtClean="0">
                <a:solidFill>
                  <a:schemeClr val="bg1"/>
                </a:solidFill>
                <a:latin typeface="微软雅黑" pitchFamily="34" charset="-122"/>
                <a:ea typeface="微软雅黑" pitchFamily="34" charset="-122"/>
              </a:rPr>
              <a:t>)</a:t>
            </a: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1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1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1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1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1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21" Type="http://schemas.openxmlformats.org/officeDocument/2006/relationships/image" Target="../media/image3.png"/><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 Id="rId22" Type="http://schemas.openxmlformats.org/officeDocument/2006/relationships/image" Target="file:///\\&#24352;&#32418;\f\2015&#24187;&#28783;&#29255;&#21407;&#25991;&#20214;\&#21516;&#27493;\&#39640;&#20108;&#19979;\&#21019;&#26032;&#35774;&#35745;\(&#35821;&#25991;&#65289;&#20154;&#25945;&#20013;&#22806;&#20256;&#35760;&#20316;&#21697;&#36873;&#35835;\&#20154;&#25945;&#29256;%20&#20013;&#22806;&#20256;&#35760;&#20316;&#21697;&#36873;&#35835;\GFK.TIF"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1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1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1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21" Type="http://schemas.openxmlformats.org/officeDocument/2006/relationships/image" Target="../media/image4.png"/><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 Id="rId22" Type="http://schemas.openxmlformats.org/officeDocument/2006/relationships/image" Target="file:///\\&#24352;&#32418;\f\2015&#24187;&#28783;&#29255;&#21407;&#25991;&#20214;\&#21516;&#27493;\&#39640;&#20108;&#19979;\&#21019;&#26032;&#35774;&#35745;\(&#35821;&#25991;&#65289;&#20154;&#25945;&#20013;&#22806;&#20256;&#35760;&#20316;&#21697;&#36873;&#35835;\&#20154;&#25945;&#29256;%20&#20013;&#22806;&#20256;&#35760;&#20316;&#21697;&#36873;&#35835;\GFS.TI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2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2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2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2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2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2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2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2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2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2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3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3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3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3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3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3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3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3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3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3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4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4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4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4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4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4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4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4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4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4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5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5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5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5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5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5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5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5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5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5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6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6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6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21" Type="http://schemas.openxmlformats.org/officeDocument/2006/relationships/image" Target="../media/image5.png"/><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 Id="rId22" Type="http://schemas.openxmlformats.org/officeDocument/2006/relationships/image" Target="file:///\\&#24352;&#32418;\f\2015&#24187;&#28783;&#29255;&#21407;&#25991;&#20214;\&#21516;&#27493;\&#39640;&#20108;&#19979;\&#21019;&#26032;&#35774;&#35745;\(&#35821;&#25991;&#65289;&#20154;&#25945;&#20013;&#22806;&#20256;&#35760;&#20316;&#21697;&#36873;&#35835;\&#20154;&#25945;&#29256;%20&#20013;&#22806;&#20256;&#35760;&#20316;&#21697;&#36873;&#35835;\f1A.TIF" TargetMode="External"/></Relationships>
</file>

<file path=ppt/slides/_rels/slide6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6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6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6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6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6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6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7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7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7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_rels/slide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18" Type="http://schemas.openxmlformats.org/officeDocument/2006/relationships/slide" Target="slide60.xml"/><Relationship Id="rId3" Type="http://schemas.openxmlformats.org/officeDocument/2006/relationships/slide" Target="slide10.xml"/><Relationship Id="rId7" Type="http://schemas.openxmlformats.org/officeDocument/2006/relationships/slide" Target="slide21.xml"/><Relationship Id="rId12" Type="http://schemas.openxmlformats.org/officeDocument/2006/relationships/slide" Target="slide47.xml"/><Relationship Id="rId17" Type="http://schemas.openxmlformats.org/officeDocument/2006/relationships/slide" Target="slide57.xml"/><Relationship Id="rId2" Type="http://schemas.openxmlformats.org/officeDocument/2006/relationships/slide" Target="slide2.xml"/><Relationship Id="rId16" Type="http://schemas.openxmlformats.org/officeDocument/2006/relationships/slide" Target="slide55.xml"/><Relationship Id="rId20"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5.xml"/><Relationship Id="rId5" Type="http://schemas.openxmlformats.org/officeDocument/2006/relationships/slide" Target="slide14.xml"/><Relationship Id="rId15" Type="http://schemas.openxmlformats.org/officeDocument/2006/relationships/slide" Target="slide52.xml"/><Relationship Id="rId10" Type="http://schemas.openxmlformats.org/officeDocument/2006/relationships/slide" Target="slide33.xml"/><Relationship Id="rId19" Type="http://schemas.openxmlformats.org/officeDocument/2006/relationships/slide" Target="slide62.xml"/><Relationship Id="rId4" Type="http://schemas.openxmlformats.org/officeDocument/2006/relationships/slide" Target="slide12.xml"/><Relationship Id="rId9" Type="http://schemas.openxmlformats.org/officeDocument/2006/relationships/slide" Target="slide29.xml"/><Relationship Id="rId14" Type="http://schemas.openxmlformats.org/officeDocument/2006/relationships/slide" Target="slide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70270"/>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dirty="0" smtClean="0">
                <a:solidFill>
                  <a:srgbClr val="33CC33"/>
                </a:solidFill>
                <a:effectLst/>
                <a:latin typeface="微软雅黑" pitchFamily="34" charset="-122"/>
                <a:ea typeface="微软雅黑" pitchFamily="34" charset="-122"/>
                <a:cs typeface="经典繁仿黑" pitchFamily="49" charset="-122"/>
              </a:rPr>
              <a:t>精       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867869" y="3213770"/>
            <a:ext cx="7099545" cy="1275414"/>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a:solidFill>
                  <a:srgbClr val="00B050"/>
                </a:solidFill>
                <a:latin typeface="微软雅黑" pitchFamily="34" charset="-122"/>
                <a:ea typeface="微软雅黑" pitchFamily="34" charset="-122"/>
              </a:rPr>
              <a:t>阶段检测</a:t>
            </a:r>
            <a:r>
              <a:rPr lang="en-US" altLang="zh-CN" sz="7000" b="1" dirty="0">
                <a:solidFill>
                  <a:srgbClr val="00B050"/>
                </a:solidFill>
                <a:latin typeface="微软雅黑" pitchFamily="34" charset="-122"/>
                <a:ea typeface="微软雅黑" pitchFamily="34" charset="-122"/>
              </a:rPr>
              <a:t>(</a:t>
            </a:r>
            <a:r>
              <a:rPr lang="zh-CN" altLang="en-US" sz="7000" b="1" dirty="0">
                <a:solidFill>
                  <a:srgbClr val="00B050"/>
                </a:solidFill>
                <a:latin typeface="微软雅黑" pitchFamily="34" charset="-122"/>
                <a:ea typeface="微软雅黑" pitchFamily="34" charset="-122"/>
              </a:rPr>
              <a:t>一</a:t>
            </a:r>
            <a:r>
              <a:rPr lang="en-US" altLang="zh-CN" sz="7000" b="1" dirty="0" smtClean="0">
                <a:solidFill>
                  <a:srgbClr val="00B050"/>
                </a:solidFill>
                <a:latin typeface="微软雅黑" pitchFamily="34" charset="-122"/>
                <a:ea typeface="微软雅黑" pitchFamily="34" charset="-122"/>
              </a:rPr>
              <a:t>)</a:t>
            </a:r>
            <a:endParaRPr lang="en-US" altLang="zh-CN" sz="70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6*min(max(#ppt_w*#ppt_h,.3),1)-7.4)/-.7*#ppt_w"/>
                                          </p:val>
                                        </p:tav>
                                        <p:tav tm="100000">
                                          <p:val>
                                            <p:strVal val="#ppt_w"/>
                                          </p:val>
                                        </p:tav>
                                      </p:tavLst>
                                    </p:anim>
                                    <p:anim calcmode="lin" valueType="num">
                                      <p:cBhvr>
                                        <p:cTn id="8" dur="500" fill="hold"/>
                                        <p:tgtEl>
                                          <p:spTgt spid="6"/>
                                        </p:tgtEl>
                                        <p:attrNameLst>
                                          <p:attrName>ppt_h</p:attrName>
                                        </p:attrNameLst>
                                      </p:cBhvr>
                                      <p:tavLst>
                                        <p:tav tm="0">
                                          <p:val>
                                            <p:strVal val="(6*min(max(#ppt_w*#ppt_h,.3),1)-7.4)/-.7*#ppt_h"/>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142" y="933770"/>
            <a:ext cx="11961607" cy="5376344"/>
          </a:xfrm>
          <a:prstGeom prst="rect">
            <a:avLst/>
          </a:prstGeom>
          <a:noFill/>
        </p:spPr>
        <p:txBody>
          <a:bodyPr wrap="square" rtlCol="0">
            <a:spAutoFit/>
          </a:bodyPr>
          <a:lstStyle/>
          <a:p>
            <a:pPr algn="just">
              <a:lnSpc>
                <a:spcPct val="138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下列对美的欣赏普遍性的三种类型的表述，不符合原文意思的一项是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38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在神经刺激范围和经验质量方面，三种类型是渐次增大和加强的，但实际上都是大脑愉快。</a:t>
            </a:r>
            <a:endParaRPr lang="zh-CN" altLang="zh-CN" sz="1050" kern="100" dirty="0">
              <a:latin typeface="宋体"/>
              <a:cs typeface="Courier New"/>
            </a:endParaRPr>
          </a:p>
          <a:p>
            <a:pPr algn="just">
              <a:lnSpc>
                <a:spcPct val="138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在产生时间方面，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整体自相似形式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类型最早，</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风景和人体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类型次之，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非凡艺术作品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类型最晚。</a:t>
            </a:r>
            <a:endParaRPr lang="zh-CN" altLang="zh-CN" sz="1050" kern="100" dirty="0">
              <a:latin typeface="宋体"/>
              <a:cs typeface="Courier New"/>
            </a:endParaRPr>
          </a:p>
          <a:p>
            <a:pPr algn="just">
              <a:lnSpc>
                <a:spcPct val="138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在起源方面，审美普遍性的三种类型都起源于选择效应对基因的影响，而扎根于人体皮质的构造之中。</a:t>
            </a:r>
            <a:endParaRPr lang="zh-CN" altLang="zh-CN" sz="1050" kern="100" dirty="0">
              <a:latin typeface="宋体"/>
              <a:cs typeface="Courier New"/>
            </a:endParaRPr>
          </a:p>
          <a:p>
            <a:pPr algn="just">
              <a:lnSpc>
                <a:spcPct val="138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在美学领域中，三种类型分别是善、真、美的体现，而只有在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非凡艺术作品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类型中的美才能令人进入纯粹的美的领域。</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047121"/>
            <a:ext cx="11609818" cy="2246769"/>
          </a:xfrm>
          <a:prstGeom prst="rect">
            <a:avLst/>
          </a:prstGeom>
          <a:noFill/>
        </p:spPr>
        <p:txBody>
          <a:bodyPr wrap="square" rtlCol="0">
            <a:spAutoFit/>
          </a:bodyPr>
          <a:lstStyle/>
          <a:p>
            <a:pPr algn="just">
              <a:lnSpc>
                <a:spcPct val="150000"/>
              </a:lnSpc>
              <a:spcAft>
                <a:spcPts val="0"/>
              </a:spcAft>
            </a:pPr>
            <a:r>
              <a:rPr lang="zh-CN" altLang="zh-CN" sz="2800" b="1" kern="10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前两种类型起源于选择效应对基因的影响，第三种类型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很可能扎根于皮质的构造之中</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zh-CN" altLang="zh-CN" sz="1000" kern="100" dirty="0" smtClean="0">
              <a:latin typeface="宋体"/>
              <a:cs typeface="Courier New"/>
            </a:endParaRPr>
          </a:p>
          <a:p>
            <a:pPr algn="just">
              <a:lnSpc>
                <a:spcPct val="20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C</a:t>
            </a:r>
            <a:endParaRPr lang="zh-CN" altLang="zh-CN" sz="1000" kern="100" dirty="0">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8746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053530"/>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下列表述符合原文意思的一项是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共同的审美偏爱证明了存在美的欣赏的普遍性，即所有人都喜欢相同的美的事物。</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三种类型的审美偏爱都是在认识发展过程中确立的，都有赖于神经刺激。</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不管我们具有怎样的文化背景，都能感知非凡艺术作品的美，所以皮质构造在所有人中都是完全一样的</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在美学领域中，伟大的艺术作品的美是美本身的体现，而其他两种美的普遍类型都不是真正的美</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120290"/>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所有人都喜欢相同的美的事物</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错，原文中没说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相同的</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项因果颠倒</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其他两种美的普遍类型都不是真正的美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，于文无据</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801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909514"/>
            <a:ext cx="11609818" cy="5262979"/>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二、古代诗文阅读</a:t>
            </a:r>
            <a:r>
              <a:rPr lang="en-US" altLang="zh-CN" sz="2800" kern="100" dirty="0">
                <a:solidFill>
                  <a:srgbClr val="00B0F0"/>
                </a:solidFill>
                <a:latin typeface="Times New Roman"/>
                <a:ea typeface="微软雅黑"/>
                <a:cs typeface="Courier New"/>
              </a:rPr>
              <a:t>(36</a:t>
            </a:r>
            <a:r>
              <a:rPr lang="zh-CN" altLang="zh-CN"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文言文阅读</a:t>
            </a: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阅读下面的文言文，完成</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spcAft>
                <a:spcPts val="0"/>
              </a:spcAft>
            </a:pPr>
            <a:r>
              <a:rPr lang="zh-CN" altLang="zh-CN" sz="2800" b="1" kern="100" dirty="0">
                <a:solidFill>
                  <a:srgbClr val="00B050"/>
                </a:solidFill>
                <a:latin typeface="Times New Roman"/>
                <a:ea typeface="微软雅黑"/>
                <a:cs typeface="Times New Roman"/>
              </a:rPr>
              <a:t>杜五郎传</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沈　括</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颍</a:t>
            </a:r>
            <a:r>
              <a:rPr lang="zh-CN" altLang="zh-CN" sz="2800" kern="100" dirty="0">
                <a:solidFill>
                  <a:srgbClr val="404040"/>
                </a:solidFill>
                <a:latin typeface="Times New Roman"/>
                <a:ea typeface="微软雅黑"/>
                <a:cs typeface="Times New Roman"/>
              </a:rPr>
              <a:t>昌阳翟县有一杜生者，不知其名，邑人但谓之杜五郎，所居</a:t>
            </a:r>
            <a:r>
              <a:rPr lang="zh-CN" altLang="zh-CN" sz="2800" kern="100" dirty="0">
                <a:solidFill>
                  <a:srgbClr val="00B0F0"/>
                </a:solidFill>
                <a:latin typeface="Times New Roman"/>
                <a:ea typeface="微软雅黑"/>
                <a:cs typeface="Times New Roman"/>
              </a:rPr>
              <a:t>去</a:t>
            </a:r>
            <a:r>
              <a:rPr lang="zh-CN" altLang="zh-CN" sz="2800" kern="100" dirty="0">
                <a:solidFill>
                  <a:srgbClr val="404040"/>
                </a:solidFill>
                <a:latin typeface="Times New Roman"/>
                <a:ea typeface="微软雅黑"/>
                <a:cs typeface="Times New Roman"/>
              </a:rPr>
              <a:t>县三十余里，唯有屋两间，其一间自居，一间其子居之。室之前有空地丈余，即是篱门，杜生不出篱门，凡三十年矣。</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117402"/>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黎阳尉</a:t>
            </a:r>
            <a:r>
              <a:rPr lang="zh-CN" altLang="zh-CN" sz="2800" kern="100" dirty="0">
                <a:solidFill>
                  <a:srgbClr val="404040"/>
                </a:solidFill>
                <a:latin typeface="Times New Roman"/>
                <a:ea typeface="微软雅黑"/>
                <a:cs typeface="Times New Roman"/>
              </a:rPr>
              <a:t>孙轸曾往访之，见其人颇萧洒，</a:t>
            </a:r>
            <a:r>
              <a:rPr lang="zh-CN" altLang="zh-CN" sz="2800" u="sng" kern="100" dirty="0">
                <a:solidFill>
                  <a:srgbClr val="404040"/>
                </a:solidFill>
                <a:latin typeface="Times New Roman"/>
                <a:ea typeface="微软雅黑"/>
                <a:cs typeface="Times New Roman"/>
              </a:rPr>
              <a:t>自陈：</a:t>
            </a:r>
            <a:r>
              <a:rPr lang="en-US" altLang="zh-CN" sz="2800" u="sng" kern="100" dirty="0">
                <a:solidFill>
                  <a:srgbClr val="404040"/>
                </a:solidFill>
                <a:latin typeface="宋体"/>
                <a:ea typeface="微软雅黑"/>
                <a:cs typeface="Times New Roman"/>
              </a:rPr>
              <a:t>“</a:t>
            </a:r>
            <a:r>
              <a:rPr lang="zh-CN" altLang="zh-CN" sz="2800" u="sng" kern="100" dirty="0">
                <a:solidFill>
                  <a:srgbClr val="404040"/>
                </a:solidFill>
                <a:latin typeface="Times New Roman"/>
                <a:ea typeface="微软雅黑"/>
                <a:cs typeface="Times New Roman"/>
              </a:rPr>
              <a:t>村民无所能，何为见访？</a:t>
            </a:r>
            <a:r>
              <a:rPr lang="en-US" altLang="zh-CN" sz="2800" u="sng"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孙问其不出门之因，其人笑曰：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以告者</a:t>
            </a:r>
            <a:r>
              <a:rPr lang="zh-CN" altLang="zh-CN" sz="2800" kern="100" dirty="0">
                <a:solidFill>
                  <a:srgbClr val="00B0F0"/>
                </a:solidFill>
                <a:latin typeface="Times New Roman"/>
                <a:ea typeface="微软雅黑"/>
                <a:cs typeface="Times New Roman"/>
              </a:rPr>
              <a:t>过</a:t>
            </a:r>
            <a:r>
              <a:rPr lang="zh-CN" altLang="zh-CN" sz="2800" kern="100" dirty="0">
                <a:solidFill>
                  <a:srgbClr val="404040"/>
                </a:solidFill>
                <a:latin typeface="Times New Roman"/>
                <a:ea typeface="微软雅黑"/>
                <a:cs typeface="Times New Roman"/>
              </a:rPr>
              <a:t>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指门外一桑曰：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十五年前，亦曾至此桑下纳凉，何谓不出门也。但无用于时，无求于人，偶自不出耳，何足尚哉？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问其所以为生，曰：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昔时居邑之南，有田五十亩，与兄同耕。后兄之子娶妇，度所耕不足</a:t>
            </a:r>
            <a:r>
              <a:rPr lang="zh-CN" altLang="zh-CN" sz="2800" kern="100" dirty="0">
                <a:solidFill>
                  <a:srgbClr val="00B0F0"/>
                </a:solidFill>
                <a:latin typeface="Times New Roman"/>
                <a:ea typeface="微软雅黑"/>
                <a:cs typeface="Times New Roman"/>
              </a:rPr>
              <a:t>赡</a:t>
            </a:r>
            <a:r>
              <a:rPr lang="zh-CN" altLang="zh-CN" sz="2800" kern="100" dirty="0">
                <a:solidFill>
                  <a:srgbClr val="404040"/>
                </a:solidFill>
                <a:latin typeface="Times New Roman"/>
                <a:ea typeface="微软雅黑"/>
                <a:cs typeface="Times New Roman"/>
              </a:rPr>
              <a:t>，乃以田与兄，携妻子至此。偶有乡人借此屋，遂居之。唯与人择日，又卖一药，以</a:t>
            </a:r>
            <a:r>
              <a:rPr lang="zh-CN" altLang="zh-CN" sz="2800" kern="100" dirty="0" smtClean="0">
                <a:solidFill>
                  <a:srgbClr val="404040"/>
                </a:solidFill>
                <a:latin typeface="Times New Roman"/>
                <a:ea typeface="微软雅黑"/>
                <a:cs typeface="Times New Roman"/>
              </a:rPr>
              <a:t>俱</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粥</a:t>
            </a:r>
            <a:r>
              <a:rPr lang="zh-CN" altLang="zh-CN" sz="2800" kern="100" dirty="0">
                <a:solidFill>
                  <a:srgbClr val="404040"/>
                </a:solidFill>
                <a:latin typeface="Times New Roman"/>
                <a:ea typeface="微软雅黑"/>
                <a:cs typeface="Times New Roman"/>
              </a:rPr>
              <a:t>。亦有时不继。后子能耕，乡人见怜，与田三十亩，令子耕之，尚有余力，又</a:t>
            </a:r>
            <a:r>
              <a:rPr lang="zh-CN" altLang="zh-CN" sz="2800" kern="100" dirty="0" smtClean="0">
                <a:solidFill>
                  <a:srgbClr val="404040"/>
                </a:solidFill>
                <a:latin typeface="Times New Roman"/>
                <a:ea typeface="微软雅黑"/>
                <a:cs typeface="Times New Roman"/>
              </a:rPr>
              <a:t>为</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028" name="Picture 4" descr="\\张红\f\2015幻灯片原文件\同步\高二下\创新设计\(语文）人教中外传记作品选读\人教版 中外传记作品选读\GFK.TIF"/>
          <p:cNvPicPr>
            <a:picLocks noChangeAspect="1" noChangeArrowheads="1"/>
          </p:cNvPicPr>
          <p:nvPr/>
        </p:nvPicPr>
        <p:blipFill>
          <a:blip r:embed="rId21" r:link="rId22">
            <a:extLst>
              <a:ext uri="{28A0092B-C50C-407E-A947-70E740481C1C}">
                <a14:useLocalDpi xmlns:a14="http://schemas.microsoft.com/office/drawing/2010/main" val="0"/>
              </a:ext>
            </a:extLst>
          </a:blip>
          <a:srcRect/>
          <a:stretch>
            <a:fillRect/>
          </a:stretch>
        </p:blipFill>
        <p:spPr bwMode="auto">
          <a:xfrm>
            <a:off x="9984979" y="4549605"/>
            <a:ext cx="339329" cy="308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8649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75700"/>
            <a:ext cx="11609818" cy="3970318"/>
          </a:xfrm>
          <a:prstGeom prst="rect">
            <a:avLst/>
          </a:prstGeom>
          <a:noFill/>
        </p:spPr>
        <p:txBody>
          <a:bodyPr wrap="square" rtlCol="0">
            <a:spAutoFit/>
          </a:bodyPr>
          <a:lstStyle/>
          <a:p>
            <a:pPr algn="just">
              <a:lnSpc>
                <a:spcPct val="150000"/>
              </a:lnSpc>
              <a:spcAft>
                <a:spcPts val="0"/>
              </a:spcAft>
            </a:pPr>
            <a:r>
              <a:rPr lang="zh-CN" altLang="zh-CN" sz="2800" kern="100" dirty="0" smtClean="0">
                <a:solidFill>
                  <a:srgbClr val="404040"/>
                </a:solidFill>
                <a:latin typeface="Times New Roman"/>
                <a:ea typeface="微软雅黑"/>
                <a:cs typeface="Times New Roman"/>
              </a:rPr>
              <a:t>人</a:t>
            </a:r>
            <a:r>
              <a:rPr lang="zh-CN" altLang="zh-CN" sz="2800" kern="100" dirty="0">
                <a:solidFill>
                  <a:srgbClr val="404040"/>
                </a:solidFill>
                <a:latin typeface="Times New Roman"/>
                <a:ea typeface="微软雅黑"/>
                <a:cs typeface="Times New Roman"/>
              </a:rPr>
              <a:t>佣耕，自此食足。乡人贫，以医卜自给者甚多，</a:t>
            </a:r>
            <a:r>
              <a:rPr lang="zh-CN" altLang="zh-CN" sz="2800" u="sng" kern="100" dirty="0">
                <a:solidFill>
                  <a:srgbClr val="404040"/>
                </a:solidFill>
                <a:latin typeface="Times New Roman"/>
                <a:ea typeface="微软雅黑"/>
                <a:cs typeface="Times New Roman"/>
              </a:rPr>
              <a:t>自食既足，不当更兼乡人之利，自尔择日卖药，一切不为。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又问：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常日何所为？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端坐耳，无可为也。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颇观书否？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二十年前，亦曾观书。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观何书？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曾有人惠一书册，无题号。其间多说《净名经》，亦不知《净名经》何书也。当时极爱其议论，今亦忘之，并书亦不知所在久矣。</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06462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33" y="1403692"/>
            <a:ext cx="11494869"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气韵</a:t>
            </a:r>
            <a:r>
              <a:rPr lang="zh-CN" altLang="zh-CN" sz="2800" kern="100" dirty="0">
                <a:solidFill>
                  <a:srgbClr val="404040"/>
                </a:solidFill>
                <a:latin typeface="Times New Roman"/>
                <a:ea typeface="微软雅黑"/>
                <a:cs typeface="Times New Roman"/>
              </a:rPr>
              <a:t>闲旷，言词清简，有道之士也。盛寒，但布袍草履。室中枵然，一榻而已。问其子之为人，曰：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村童也，然质性甚淳厚，未尝妄言，未尝嬉游。唯买盐酪，则一至邑中，可数其行迹，以待其归。</a:t>
            </a:r>
            <a:r>
              <a:rPr lang="zh-CN" altLang="zh-CN" sz="2800" kern="100" dirty="0">
                <a:solidFill>
                  <a:srgbClr val="00B0F0"/>
                </a:solidFill>
                <a:latin typeface="Times New Roman"/>
                <a:ea typeface="微软雅黑"/>
                <a:cs typeface="Times New Roman"/>
              </a:rPr>
              <a:t>径</a:t>
            </a:r>
            <a:r>
              <a:rPr lang="zh-CN" altLang="zh-CN" sz="2800" kern="100" dirty="0">
                <a:solidFill>
                  <a:srgbClr val="404040"/>
                </a:solidFill>
                <a:latin typeface="Times New Roman"/>
                <a:ea typeface="微软雅黑"/>
                <a:cs typeface="Times New Roman"/>
              </a:rPr>
              <a:t>往径还，未尝傍游一步也。</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予</a:t>
            </a:r>
            <a:r>
              <a:rPr lang="zh-CN" altLang="zh-CN" sz="2800" kern="100" dirty="0">
                <a:solidFill>
                  <a:srgbClr val="404040"/>
                </a:solidFill>
                <a:latin typeface="Times New Roman"/>
                <a:ea typeface="微软雅黑"/>
                <a:cs typeface="Times New Roman"/>
              </a:rPr>
              <a:t>时方有军事，至夜半未卧，疲甚，与官属闲话，轸遂及此，不觉肃然顿忘烦劳。</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选自《梦溪笔谈》，有删改</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97586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269554"/>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对下列句子中加颜色词的解释，不正确的一项是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所居</a:t>
            </a:r>
            <a:r>
              <a:rPr lang="zh-CN" altLang="zh-CN" sz="2800" kern="100" dirty="0">
                <a:solidFill>
                  <a:srgbClr val="00B0F0"/>
                </a:solidFill>
                <a:latin typeface="Times New Roman"/>
                <a:ea typeface="微软雅黑"/>
                <a:cs typeface="Times New Roman"/>
              </a:rPr>
              <a:t>去</a:t>
            </a:r>
            <a:r>
              <a:rPr lang="zh-CN" altLang="zh-CN" sz="2800" kern="100" dirty="0">
                <a:solidFill>
                  <a:srgbClr val="404040"/>
                </a:solidFill>
                <a:latin typeface="Times New Roman"/>
                <a:ea typeface="微软雅黑"/>
                <a:cs typeface="Times New Roman"/>
              </a:rPr>
              <a:t>县三十余</a:t>
            </a:r>
            <a:r>
              <a:rPr lang="zh-CN" altLang="zh-CN" sz="2800" kern="100" dirty="0" smtClean="0">
                <a:solidFill>
                  <a:srgbClr val="404040"/>
                </a:solidFill>
                <a:latin typeface="Times New Roman"/>
                <a:ea typeface="微软雅黑"/>
                <a:cs typeface="Times New Roman"/>
              </a:rPr>
              <a:t>里</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去</a:t>
            </a:r>
            <a:r>
              <a:rPr lang="zh-CN" altLang="zh-CN" sz="2800" kern="100" dirty="0">
                <a:solidFill>
                  <a:srgbClr val="404040"/>
                </a:solidFill>
                <a:latin typeface="Times New Roman"/>
                <a:ea typeface="微软雅黑"/>
                <a:cs typeface="Times New Roman"/>
              </a:rPr>
              <a:t>：距离</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以告者</a:t>
            </a:r>
            <a:r>
              <a:rPr lang="zh-CN" altLang="zh-CN" sz="2800" kern="100" dirty="0">
                <a:solidFill>
                  <a:srgbClr val="00B0F0"/>
                </a:solidFill>
                <a:latin typeface="Times New Roman"/>
                <a:ea typeface="微软雅黑"/>
                <a:cs typeface="Times New Roman"/>
              </a:rPr>
              <a:t>过</a:t>
            </a:r>
            <a:r>
              <a:rPr lang="zh-CN" altLang="zh-CN" sz="2800" kern="100" dirty="0">
                <a:solidFill>
                  <a:srgbClr val="404040"/>
                </a:solidFill>
                <a:latin typeface="Times New Roman"/>
                <a:ea typeface="微软雅黑"/>
                <a:cs typeface="Times New Roman"/>
              </a:rPr>
              <a:t>也</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过</a:t>
            </a:r>
            <a:r>
              <a:rPr lang="zh-CN" altLang="zh-CN" sz="2800" kern="100" dirty="0">
                <a:solidFill>
                  <a:srgbClr val="404040"/>
                </a:solidFill>
                <a:latin typeface="Times New Roman"/>
                <a:ea typeface="微软雅黑"/>
                <a:cs typeface="Times New Roman"/>
              </a:rPr>
              <a:t>：言过其实</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度所耕不足</a:t>
            </a:r>
            <a:r>
              <a:rPr lang="zh-CN" altLang="zh-CN" sz="2800" kern="100" dirty="0">
                <a:solidFill>
                  <a:srgbClr val="00B0F0"/>
                </a:solidFill>
                <a:latin typeface="Times New Roman"/>
                <a:ea typeface="微软雅黑"/>
                <a:cs typeface="Times New Roman"/>
              </a:rPr>
              <a:t>赡</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赡</a:t>
            </a:r>
            <a:r>
              <a:rPr lang="zh-CN" altLang="zh-CN" sz="2800" kern="100" dirty="0">
                <a:solidFill>
                  <a:srgbClr val="404040"/>
                </a:solidFill>
                <a:latin typeface="Times New Roman"/>
                <a:ea typeface="微软雅黑"/>
                <a:cs typeface="Times New Roman"/>
              </a:rPr>
              <a:t>：充裕</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00B0F0"/>
                </a:solidFill>
                <a:latin typeface="Times New Roman"/>
                <a:ea typeface="微软雅黑"/>
                <a:cs typeface="Times New Roman"/>
              </a:rPr>
              <a:t>径</a:t>
            </a:r>
            <a:r>
              <a:rPr lang="zh-CN" altLang="zh-CN" sz="2800" kern="100" dirty="0">
                <a:solidFill>
                  <a:srgbClr val="404040"/>
                </a:solidFill>
                <a:latin typeface="Times New Roman"/>
                <a:ea typeface="微软雅黑"/>
                <a:cs typeface="Times New Roman"/>
              </a:rPr>
              <a:t>往径还</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径</a:t>
            </a:r>
            <a:r>
              <a:rPr lang="zh-CN" altLang="zh-CN" sz="2800" kern="100" dirty="0">
                <a:solidFill>
                  <a:srgbClr val="404040"/>
                </a:solidFill>
                <a:latin typeface="Times New Roman"/>
                <a:ea typeface="微软雅黑"/>
                <a:cs typeface="Times New Roman"/>
              </a:rPr>
              <a:t>：直接</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334566" y="4572122"/>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赡：供养，供给。</a:t>
            </a:r>
            <a:endParaRPr lang="zh-CN" altLang="zh-CN" sz="1050" kern="100" dirty="0">
              <a:effectLst/>
              <a:latin typeface="宋体"/>
              <a:cs typeface="Courier New"/>
            </a:endParaRPr>
          </a:p>
        </p:txBody>
      </p:sp>
      <p:sp>
        <p:nvSpPr>
          <p:cNvPr id="24" name="TextBox 23"/>
          <p:cNvSpPr txBox="1"/>
          <p:nvPr/>
        </p:nvSpPr>
        <p:spPr>
          <a:xfrm>
            <a:off x="8386486" y="1287468"/>
            <a:ext cx="805064" cy="656846"/>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微软雅黑"/>
              </a:rPr>
              <a:t>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65906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269554"/>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以下六句话分别编为四组，全都表现杜五郎父子处世卓异的一组是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杜生不出篱门，凡三十年矣　</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乃以田与兄　</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尚有余力，又为人佣耕　</a:t>
            </a:r>
            <a:r>
              <a:rPr lang="en-US" altLang="zh-CN" sz="2800" kern="1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端坐耳，无可为也　</a:t>
            </a:r>
            <a:r>
              <a:rPr lang="en-US" altLang="zh-CN" sz="2800" kern="100" dirty="0">
                <a:solidFill>
                  <a:srgbClr val="404040"/>
                </a:solidFill>
                <a:latin typeface="宋体"/>
                <a:ea typeface="微软雅黑"/>
                <a:cs typeface="Times New Roman"/>
              </a:rPr>
              <a:t>⑤</a:t>
            </a:r>
            <a:r>
              <a:rPr lang="zh-CN" altLang="zh-CN" sz="2800" kern="100" dirty="0">
                <a:solidFill>
                  <a:srgbClr val="404040"/>
                </a:solidFill>
                <a:latin typeface="Times New Roman"/>
                <a:ea typeface="微软雅黑"/>
                <a:cs typeface="Times New Roman"/>
              </a:rPr>
              <a:t>唯与人择日，又卖一药，以</a:t>
            </a:r>
            <a:r>
              <a:rPr lang="zh-CN" altLang="zh-CN" sz="2800" kern="100" dirty="0" smtClean="0">
                <a:solidFill>
                  <a:srgbClr val="404040"/>
                </a:solidFill>
                <a:latin typeface="Times New Roman"/>
                <a:ea typeface="微软雅黑"/>
                <a:cs typeface="Times New Roman"/>
              </a:rPr>
              <a:t>俱</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粥　</a:t>
            </a:r>
            <a:r>
              <a:rPr lang="en-US" altLang="zh-CN" sz="2800" kern="100" dirty="0">
                <a:solidFill>
                  <a:srgbClr val="404040"/>
                </a:solidFill>
                <a:latin typeface="宋体"/>
                <a:ea typeface="微软雅黑"/>
                <a:cs typeface="Times New Roman"/>
              </a:rPr>
              <a:t>⑥</a:t>
            </a:r>
            <a:r>
              <a:rPr lang="zh-CN" altLang="zh-CN" sz="2800" kern="100" dirty="0">
                <a:solidFill>
                  <a:srgbClr val="404040"/>
                </a:solidFill>
                <a:latin typeface="Times New Roman"/>
                <a:ea typeface="微软雅黑"/>
                <a:cs typeface="Times New Roman"/>
              </a:rPr>
              <a:t>未尝傍游一步也</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en-US" altLang="zh-CN" sz="2800" kern="100" dirty="0">
                <a:solidFill>
                  <a:srgbClr val="404040"/>
                </a:solidFill>
                <a:latin typeface="宋体"/>
                <a:ea typeface="微软雅黑"/>
                <a:cs typeface="Times New Roman"/>
              </a:rPr>
              <a:t>①②⑤</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B</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①③⑤</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en-US" altLang="zh-CN" sz="2800" kern="100" dirty="0">
                <a:solidFill>
                  <a:srgbClr val="404040"/>
                </a:solidFill>
                <a:latin typeface="宋体"/>
                <a:ea typeface="微软雅黑"/>
                <a:cs typeface="Times New Roman"/>
              </a:rPr>
              <a:t>①④⑥</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D</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④⑤⑥</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2050" name="Picture 2" descr="\\张红\f\2015幻灯片原文件\同步\高二下\创新设计\(语文）人教中外传记作品选读\人教版 中外传记作品选读\GFS.TIF"/>
          <p:cNvPicPr>
            <a:picLocks noChangeAspect="1" noChangeArrowheads="1"/>
          </p:cNvPicPr>
          <p:nvPr/>
        </p:nvPicPr>
        <p:blipFill>
          <a:blip r:embed="rId21" r:link="rId22">
            <a:extLst>
              <a:ext uri="{28A0092B-C50C-407E-A947-70E740481C1C}">
                <a14:useLocalDpi xmlns:a14="http://schemas.microsoft.com/office/drawing/2010/main" val="0"/>
              </a:ext>
            </a:extLst>
          </a:blip>
          <a:srcRect/>
          <a:stretch>
            <a:fillRect/>
          </a:stretch>
        </p:blipFill>
        <p:spPr bwMode="auto">
          <a:xfrm>
            <a:off x="8965366" y="3420467"/>
            <a:ext cx="328832" cy="32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9575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3280" y="500450"/>
            <a:ext cx="4476087" cy="819455"/>
          </a:xfrm>
          <a:prstGeom prst="rect">
            <a:avLst/>
          </a:prstGeom>
          <a:noFill/>
        </p:spPr>
        <p:txBody>
          <a:bodyPr wrap="square" rtlCol="0">
            <a:spAutoFit/>
          </a:bodyPr>
          <a:lstStyle/>
          <a:p>
            <a:pPr algn="ctr">
              <a:lnSpc>
                <a:spcPct val="200000"/>
              </a:lnSpc>
              <a:spcAft>
                <a:spcPts val="0"/>
              </a:spcAft>
            </a:pPr>
            <a:r>
              <a:rPr lang="zh-CN" altLang="en-US" sz="2800" b="1" kern="100" dirty="0">
                <a:solidFill>
                  <a:srgbClr val="00B050"/>
                </a:solidFill>
                <a:latin typeface="Times New Roman"/>
                <a:ea typeface="微软雅黑"/>
                <a:cs typeface="Times New Roman"/>
              </a:rPr>
              <a:t>第</a:t>
            </a:r>
            <a:r>
              <a:rPr lang="en-US" altLang="zh-CN" sz="2800" b="1" kern="100" dirty="0">
                <a:solidFill>
                  <a:srgbClr val="00B050"/>
                </a:solidFill>
                <a:latin typeface="Times New Roman"/>
                <a:ea typeface="微软雅黑"/>
                <a:cs typeface="Times New Roman"/>
              </a:rPr>
              <a:t>Ⅰ</a:t>
            </a:r>
            <a:r>
              <a:rPr lang="zh-CN" altLang="en-US" sz="2800" b="1" kern="100" dirty="0">
                <a:solidFill>
                  <a:srgbClr val="00B050"/>
                </a:solidFill>
                <a:latin typeface="Times New Roman"/>
                <a:ea typeface="微软雅黑"/>
                <a:cs typeface="Times New Roman"/>
              </a:rPr>
              <a:t>卷</a:t>
            </a:r>
            <a:r>
              <a:rPr lang="en-US" altLang="zh-CN" sz="2800" b="1" kern="100" dirty="0">
                <a:solidFill>
                  <a:srgbClr val="00B050"/>
                </a:solidFill>
                <a:latin typeface="Times New Roman"/>
                <a:ea typeface="微软雅黑"/>
                <a:cs typeface="Times New Roman"/>
              </a:rPr>
              <a:t>(</a:t>
            </a:r>
            <a:r>
              <a:rPr lang="zh-CN" altLang="en-US" sz="2800" b="1" kern="100" dirty="0">
                <a:solidFill>
                  <a:srgbClr val="00B050"/>
                </a:solidFill>
                <a:latin typeface="Times New Roman"/>
                <a:ea typeface="微软雅黑"/>
                <a:cs typeface="Times New Roman"/>
              </a:rPr>
              <a:t>阅读题　共</a:t>
            </a:r>
            <a:r>
              <a:rPr lang="en-US" altLang="zh-CN" sz="2800" b="1" kern="100" dirty="0">
                <a:solidFill>
                  <a:srgbClr val="00B050"/>
                </a:solidFill>
                <a:latin typeface="Times New Roman"/>
                <a:ea typeface="微软雅黑"/>
                <a:cs typeface="Times New Roman"/>
              </a:rPr>
              <a:t>70</a:t>
            </a:r>
            <a:r>
              <a:rPr lang="zh-CN" altLang="en-US" sz="2800" b="1" kern="100" dirty="0">
                <a:solidFill>
                  <a:srgbClr val="00B050"/>
                </a:solidFill>
                <a:latin typeface="Times New Roman"/>
                <a:ea typeface="微软雅黑"/>
                <a:cs typeface="Times New Roman"/>
              </a:rPr>
              <a:t>分</a:t>
            </a:r>
            <a:r>
              <a:rPr lang="en-US" altLang="zh-CN" sz="2800" b="1" kern="100" dirty="0">
                <a:solidFill>
                  <a:srgbClr val="00B050"/>
                </a:solidFill>
                <a:latin typeface="Times New Roman"/>
                <a:ea typeface="微软雅黑"/>
                <a:cs typeface="Times New Roman"/>
              </a:rPr>
              <a:t>)</a:t>
            </a:r>
            <a:endParaRPr lang="zh-CN" altLang="zh-CN" sz="1000" kern="100" dirty="0">
              <a:latin typeface="宋体"/>
              <a:cs typeface="Courier New"/>
            </a:endParaRPr>
          </a:p>
        </p:txBody>
      </p:sp>
      <p:sp>
        <p:nvSpPr>
          <p:cNvPr id="20" name="TextBox 19"/>
          <p:cNvSpPr txBox="1"/>
          <p:nvPr/>
        </p:nvSpPr>
        <p:spPr>
          <a:xfrm>
            <a:off x="175084" y="1229802"/>
            <a:ext cx="541606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00B0F0"/>
                </a:solidFill>
                <a:latin typeface="Times New Roman"/>
                <a:ea typeface="微软雅黑"/>
                <a:cs typeface="Times New Roman"/>
              </a:rPr>
              <a:t>一、现代文阅读</a:t>
            </a:r>
            <a:r>
              <a:rPr lang="en-US" altLang="zh-CN" sz="2800" kern="100" dirty="0">
                <a:solidFill>
                  <a:srgbClr val="00B0F0"/>
                </a:solidFill>
                <a:latin typeface="Times New Roman"/>
                <a:ea typeface="微软雅黑"/>
                <a:cs typeface="Times New Roman"/>
              </a:rPr>
              <a:t>(9</a:t>
            </a:r>
            <a:r>
              <a:rPr lang="zh-CN" altLang="en-US" sz="2800" kern="100" dirty="0">
                <a:solidFill>
                  <a:srgbClr val="00B0F0"/>
                </a:solidFill>
                <a:latin typeface="Times New Roman"/>
                <a:ea typeface="微软雅黑"/>
                <a:cs typeface="Times New Roman"/>
              </a:rPr>
              <a:t>分，每小题</a:t>
            </a:r>
            <a:r>
              <a:rPr lang="en-US" altLang="zh-CN" sz="2800" kern="100" dirty="0">
                <a:solidFill>
                  <a:srgbClr val="00B0F0"/>
                </a:solidFill>
                <a:latin typeface="Times New Roman"/>
                <a:ea typeface="微软雅黑"/>
                <a:cs typeface="Times New Roman"/>
              </a:rPr>
              <a:t>3</a:t>
            </a:r>
            <a:r>
              <a:rPr lang="zh-CN" altLang="en-US"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Times New Roman"/>
              </a:rPr>
              <a:t>)</a:t>
            </a:r>
            <a:endParaRPr lang="zh-CN" altLang="zh-CN" sz="1050" kern="100" dirty="0">
              <a:effectLst/>
              <a:latin typeface="宋体"/>
              <a:cs typeface="Courier New"/>
            </a:endParaRPr>
          </a:p>
        </p:txBody>
      </p:sp>
      <p:sp>
        <p:nvSpPr>
          <p:cNvPr id="19" name="TextBox 18">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p:cNvSpPr txBox="1"/>
          <p:nvPr/>
        </p:nvSpPr>
        <p:spPr>
          <a:xfrm>
            <a:off x="190550" y="1815666"/>
            <a:ext cx="11609818"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spcAft>
                <a:spcPts val="0"/>
              </a:spcAft>
            </a:pPr>
            <a:r>
              <a:rPr lang="zh-CN" altLang="zh-CN" sz="2800" b="1" kern="100" dirty="0">
                <a:solidFill>
                  <a:srgbClr val="00B050"/>
                </a:solidFill>
                <a:latin typeface="Times New Roman"/>
                <a:ea typeface="微软雅黑"/>
                <a:cs typeface="Times New Roman"/>
              </a:rPr>
              <a:t>论美的欣赏的</a:t>
            </a:r>
            <a:r>
              <a:rPr lang="zh-CN" altLang="zh-CN" sz="2800" b="1" kern="100" dirty="0" smtClean="0">
                <a:solidFill>
                  <a:srgbClr val="00B050"/>
                </a:solidFill>
                <a:latin typeface="Times New Roman"/>
                <a:ea typeface="微软雅黑"/>
                <a:cs typeface="Times New Roman"/>
              </a:rPr>
              <a:t>普遍性</a:t>
            </a:r>
            <a:r>
              <a:rPr lang="en-US" altLang="zh-CN" sz="2800" b="1" kern="100" dirty="0" smtClean="0">
                <a:solidFill>
                  <a:srgbClr val="00B050"/>
                </a:solidFill>
                <a:latin typeface="Times New Roman"/>
                <a:ea typeface="微软雅黑"/>
                <a:cs typeface="Times New Roman"/>
              </a:rPr>
              <a:t>  </a:t>
            </a:r>
            <a:endParaRPr lang="zh-CN" altLang="zh-CN" sz="1050" b="1" kern="100" dirty="0">
              <a:solidFill>
                <a:srgbClr val="00B050"/>
              </a:solidFill>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对于</a:t>
            </a:r>
            <a:r>
              <a:rPr lang="zh-CN" altLang="zh-CN" sz="2800" kern="100" dirty="0">
                <a:solidFill>
                  <a:srgbClr val="404040"/>
                </a:solidFill>
                <a:latin typeface="Times New Roman"/>
                <a:ea typeface="微软雅黑"/>
                <a:cs typeface="Times New Roman"/>
              </a:rPr>
              <a:t>是否存在美的欣赏的普遍性的问题，回答是肯定的。所有人都喜欢美的事物，不同文化中的人们有一些共同的审美偏爱。美的欣赏的普遍性可以列举出三种类型。第一种类型与风景和人体有关。所有人都喜欢草原景观，这种景观偏好的一致性，超越了文化差异和特定的阶层差异。就人体来说，身材匀称、面容姣好通常会被认为是美的。</a:t>
            </a:r>
            <a:endParaRPr lang="zh-CN" altLang="zh-CN" sz="1050" kern="100" dirty="0">
              <a:effectLst/>
              <a:latin typeface="宋体"/>
              <a:cs typeface="Courier New"/>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2118549"/>
            <a:ext cx="11494869" cy="2031325"/>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表现兄弟之情；</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表现自力更生，属于常人常为之事；</a:t>
            </a:r>
            <a:r>
              <a:rPr lang="en-US" altLang="zh-CN" sz="2800" kern="100" dirty="0">
                <a:solidFill>
                  <a:srgbClr val="404040"/>
                </a:solidFill>
                <a:latin typeface="宋体"/>
                <a:ea typeface="微软雅黑"/>
                <a:cs typeface="Times New Roman"/>
              </a:rPr>
              <a:t>⑤</a:t>
            </a:r>
            <a:r>
              <a:rPr lang="zh-CN" altLang="zh-CN" sz="2800" kern="100" dirty="0">
                <a:solidFill>
                  <a:srgbClr val="404040"/>
                </a:solidFill>
                <a:latin typeface="Times New Roman"/>
                <a:ea typeface="微软雅黑"/>
                <a:cs typeface="Times New Roman"/>
              </a:rPr>
              <a:t>说的是他的生存方式，这也是乡里很多人的生存方式，并没有异常。</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C</a:t>
            </a:r>
            <a:endParaRPr lang="zh-CN" altLang="zh-CN" sz="1000" kern="100" dirty="0">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079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786614"/>
            <a:ext cx="11609818" cy="5451492"/>
          </a:xfrm>
          <a:prstGeom prst="rect">
            <a:avLst/>
          </a:prstGeom>
          <a:noFill/>
        </p:spPr>
        <p:txBody>
          <a:bodyPr wrap="square" rtlCol="0">
            <a:spAutoFit/>
          </a:bodyPr>
          <a:lstStyle/>
          <a:p>
            <a:pPr algn="just">
              <a:lnSpc>
                <a:spcPct val="14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下列对原文有关内容的概括和分析，不正确的一项是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杜五郎携家人独处荒村，三十年没出过家门，他远离尘世，不问世事，是个隐逸之士，更是个有道之士。</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杜五郎是一个很特别的人，在他人眼中十分与众不同的行径，杜五郎却丝毫不认为有什么好大惊小怪的。</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杜五郎的儿子继承了父亲恬淡清净的性格，在别人眼中，他是一个与其他孩子不一样的人。</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作者听孙轸谈到杜五郎的事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不觉肃然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，是因为杜生无欲无求，不受俗务烦扰，这种超脱而又悠然的心境让他佩服。</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760250"/>
            <a:ext cx="11609818" cy="2677656"/>
          </a:xfrm>
          <a:prstGeom prst="rect">
            <a:avLst/>
          </a:prstGeom>
          <a:noFill/>
        </p:spPr>
        <p:txBody>
          <a:bodyPr wrap="square" rtlCol="0">
            <a:spAutoFit/>
          </a:bodyPr>
          <a:lstStyle/>
          <a:p>
            <a:pPr algn="just">
              <a:lnSpc>
                <a:spcPct val="150000"/>
              </a:lnSpc>
              <a:spcAft>
                <a:spcPts val="0"/>
              </a:spcAft>
            </a:pPr>
            <a:r>
              <a:rPr lang="zh-CN" altLang="zh-CN" sz="2800" b="1" kern="10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杜五郎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所居去县三十余里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，谈不上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独处荒村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远离尘世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不问世事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是对原文的误解和夸大，他问生活之事、生产之事，只是不问国家之事、朝廷之事</a:t>
            </a:r>
            <a:r>
              <a:rPr lang="zh-CN" altLang="zh-CN" sz="2800" kern="100" dirty="0" smtClean="0">
                <a:solidFill>
                  <a:srgbClr val="404040"/>
                </a:solidFill>
                <a:latin typeface="Times New Roman"/>
                <a:ea typeface="微软雅黑"/>
                <a:cs typeface="Times New Roman"/>
              </a:rPr>
              <a:t>。</a:t>
            </a:r>
            <a:endParaRPr lang="zh-CN" altLang="zh-CN" sz="1000" kern="100" dirty="0" smtClean="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 </a:t>
            </a:r>
            <a:endParaRPr lang="zh-CN" altLang="zh-CN" sz="1000" kern="100" dirty="0">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4748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266718"/>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把文言文阅读材料中画线的句子翻译成现代汉语。</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自陈：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村民无所能，何为见访？</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译文：</a:t>
            </a:r>
            <a:r>
              <a:rPr lang="en-US" altLang="zh-CN" sz="2800" kern="100" dirty="0">
                <a:solidFill>
                  <a:srgbClr val="404040"/>
                </a:solidFill>
                <a:latin typeface="Times New Roman"/>
                <a:ea typeface="微软雅黑"/>
                <a:cs typeface="Courier New"/>
              </a:rPr>
              <a:t>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自食既足，不当更兼乡人之利，自尔择日卖药，一切不为。</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译文：</a:t>
            </a:r>
            <a:r>
              <a:rPr lang="en-US" altLang="zh-CN" sz="2800" kern="100" dirty="0">
                <a:solidFill>
                  <a:srgbClr val="404040"/>
                </a:solidFill>
                <a:latin typeface="Times New Roman"/>
                <a:ea typeface="微软雅黑"/>
                <a:cs typeface="Courier New"/>
              </a:rPr>
              <a:t>_____________________________________________</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269554"/>
            <a:ext cx="11609818"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翻译句子时要以直译为主，意译为辅，力求字字落实。翻译时要注意实词、虚词和特殊句式等，使句意通畅，忌望文生义。</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句中的关键点为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村民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谦称，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字结构，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句中的关键点为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406574" y="3855524"/>
            <a:ext cx="11609818"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杜生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自己说：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我没有什么能耐，您为什么还要来拜访呢？</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既然自己能吃饱饭，就不应当再去和乡里人争夺利益了，从这以后，给人选择黄道吉日和卖药这些事我都不去做了。</a:t>
            </a:r>
            <a:endParaRPr lang="zh-CN" altLang="zh-CN" sz="1050" kern="100" dirty="0">
              <a:effectLst/>
              <a:latin typeface="宋体"/>
              <a:cs typeface="Courier New"/>
            </a:endParaRPr>
          </a:p>
        </p:txBody>
      </p:sp>
    </p:spTree>
    <p:extLst>
      <p:ext uri="{BB962C8B-B14F-4D97-AF65-F5344CB8AC3E}">
        <p14:creationId xmlns:p14="http://schemas.microsoft.com/office/powerpoint/2010/main" val="5233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linds(horizont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blinds(horizontal)">
                                      <p:cBhvr>
                                        <p:cTn id="12"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358" y="903119"/>
            <a:ext cx="11843175" cy="5262979"/>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参考译文</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颍</a:t>
            </a:r>
            <a:r>
              <a:rPr lang="zh-CN" altLang="zh-CN" sz="2800" kern="100" dirty="0">
                <a:solidFill>
                  <a:srgbClr val="404040"/>
                </a:solidFill>
                <a:latin typeface="Times New Roman"/>
                <a:ea typeface="微软雅黑"/>
                <a:cs typeface="Times New Roman"/>
              </a:rPr>
              <a:t>昌阳翟县有个杜生，不知道他的名字，县里人只是叫他杜五郎，杜生居住的地方距离县城三十余里，只有两间屋，其中一间他自己居住，另一间他儿子居住。屋前有一丈多空地，空地外紧接着就是篱门，杜生已经有三十年没有走出篱门了。</a:t>
            </a:r>
            <a:endParaRPr lang="zh-CN" altLang="zh-CN" sz="1050" kern="100" dirty="0">
              <a:latin typeface="宋体"/>
              <a:cs typeface="Courier New"/>
            </a:endParaRPr>
          </a:p>
          <a:p>
            <a:pPr>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黎阳县</a:t>
            </a:r>
            <a:r>
              <a:rPr lang="zh-CN" altLang="zh-CN" sz="2800" kern="100" dirty="0">
                <a:solidFill>
                  <a:srgbClr val="404040"/>
                </a:solidFill>
                <a:latin typeface="Times New Roman"/>
                <a:ea typeface="微软雅黑"/>
                <a:cs typeface="Times New Roman"/>
              </a:rPr>
              <a:t>尉孙轸曾去拜访他，见他本人非常超凡脱俗，</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杜生</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自己说：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我没有什么能耐，您为什么还要来拜访呢？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孙轸问他足不出户的原因，他笑着说：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告诉你这话的人言过其实了。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他指着门外的一株桑树说</a:t>
            </a:r>
            <a:r>
              <a:rPr lang="zh-CN" altLang="zh-CN" sz="28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20210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358" y="837506"/>
            <a:ext cx="11843175" cy="5262979"/>
          </a:xfrm>
          <a:prstGeom prst="rect">
            <a:avLst/>
          </a:prstGeom>
          <a:noFill/>
        </p:spPr>
        <p:txBody>
          <a:bodyPr wrap="square" rtlCol="0">
            <a:spAutoFit/>
          </a:bodyPr>
          <a:lstStyle/>
          <a:p>
            <a:pPr lvl="0">
              <a:lnSpc>
                <a:spcPct val="150000"/>
              </a:lnSpc>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十五年前，我也曾到这株桑树下乘凉，怎么能说是足不出户呢？只不过我对当世没有什么用处，对别人也没有什么要求，</a:t>
            </a:r>
            <a:r>
              <a:rPr lang="zh-CN" altLang="zh-CN" sz="2800" kern="100" dirty="0" smtClean="0">
                <a:solidFill>
                  <a:srgbClr val="404040"/>
                </a:solidFill>
                <a:latin typeface="Times New Roman"/>
                <a:ea typeface="微软雅黑"/>
                <a:cs typeface="Times New Roman"/>
              </a:rPr>
              <a:t>恰</a:t>
            </a:r>
            <a:r>
              <a:rPr lang="zh-CN" altLang="zh-CN" sz="2800" kern="100" dirty="0">
                <a:solidFill>
                  <a:srgbClr val="404040"/>
                </a:solidFill>
                <a:latin typeface="Times New Roman"/>
                <a:ea typeface="微软雅黑"/>
                <a:cs typeface="Times New Roman"/>
              </a:rPr>
              <a:t>好我又不出门而已，有什么值得称道的？</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孙轸</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问他依靠什么来维持生计，他回答说：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从前居住在县城的南边，有五十亩田地，与哥哥一同耕种。后来哥哥的儿子娶了媳妇，我估摸所种的田地不足以供养</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一大家人</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，就把田地都给了哥哥，带着妻子儿子来到这里。碰巧有乡里人把这屋子借给我，于是我就住在了这里。只靠替人选择黄道吉日和卖药来置备稠粥。但有时候也会断炊。后来儿子长大能耕田了</a:t>
            </a:r>
            <a:r>
              <a:rPr lang="zh-CN" altLang="zh-CN" sz="2800" kern="100" dirty="0" smtClean="0">
                <a:solidFill>
                  <a:srgbClr val="404040"/>
                </a:solidFill>
                <a:latin typeface="Times New Roman"/>
                <a:ea typeface="微软雅黑"/>
                <a:cs typeface="Times New Roman"/>
              </a:rPr>
              <a:t>，</a:t>
            </a:r>
            <a:r>
              <a:rPr lang="zh-CN" altLang="zh-CN" sz="2800" kern="100" dirty="0">
                <a:solidFill>
                  <a:srgbClr val="404040"/>
                </a:solidFill>
                <a:latin typeface="Times New Roman"/>
                <a:ea typeface="微软雅黑"/>
                <a:cs typeface="Times New Roman"/>
              </a:rPr>
              <a:t>乡里人可怜我们，给了我们三十</a:t>
            </a:r>
            <a:r>
              <a:rPr lang="zh-CN" altLang="zh-CN" sz="2800" kern="100" dirty="0" smtClean="0">
                <a:solidFill>
                  <a:srgbClr val="404040"/>
                </a:solidFill>
                <a:latin typeface="Times New Roman"/>
                <a:ea typeface="微软雅黑"/>
                <a:cs typeface="Times New Roman"/>
              </a:rPr>
              <a:t>亩</a:t>
            </a:r>
            <a:r>
              <a:rPr lang="zh-CN" altLang="zh-CN" sz="2800" kern="100" dirty="0">
                <a:solidFill>
                  <a:srgbClr val="404040"/>
                </a:solidFill>
                <a:latin typeface="Times New Roman"/>
                <a:ea typeface="微软雅黑"/>
                <a:cs typeface="Times New Roman"/>
              </a:rPr>
              <a:t>田地，让儿子</a:t>
            </a:r>
            <a:r>
              <a:rPr lang="zh-CN" altLang="zh-CN" sz="2800" kern="100" dirty="0" smtClean="0">
                <a:solidFill>
                  <a:srgbClr val="404040"/>
                </a:solidFill>
                <a:latin typeface="Times New Roman"/>
                <a:ea typeface="微软雅黑"/>
                <a:cs typeface="Times New Roman"/>
              </a:rPr>
              <a:t>耕</a:t>
            </a:r>
            <a:endParaRPr lang="zh-CN" altLang="zh-CN" sz="2800" kern="100" dirty="0">
              <a:solidFill>
                <a:prstClr val="black"/>
              </a:solidFill>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8111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358" y="714606"/>
            <a:ext cx="11843175" cy="5451492"/>
          </a:xfrm>
          <a:prstGeom prst="rect">
            <a:avLst/>
          </a:prstGeom>
          <a:noFill/>
        </p:spPr>
        <p:txBody>
          <a:bodyPr wrap="square" rtlCol="0">
            <a:spAutoFit/>
          </a:bodyPr>
          <a:lstStyle/>
          <a:p>
            <a:pPr algn="just">
              <a:lnSpc>
                <a:spcPct val="140000"/>
              </a:lnSpc>
              <a:spcAft>
                <a:spcPts val="0"/>
              </a:spcAft>
            </a:pPr>
            <a:r>
              <a:rPr lang="zh-CN" altLang="zh-CN" sz="2800" kern="100" dirty="0" smtClean="0">
                <a:solidFill>
                  <a:srgbClr val="404040"/>
                </a:solidFill>
                <a:latin typeface="Times New Roman"/>
                <a:ea typeface="微软雅黑"/>
                <a:cs typeface="Times New Roman"/>
              </a:rPr>
              <a:t>种这三十亩地，他</a:t>
            </a:r>
            <a:r>
              <a:rPr lang="zh-CN" altLang="zh-CN" sz="2800" kern="100" dirty="0">
                <a:solidFill>
                  <a:srgbClr val="404040"/>
                </a:solidFill>
                <a:latin typeface="Times New Roman"/>
                <a:ea typeface="微软雅黑"/>
                <a:cs typeface="Times New Roman"/>
              </a:rPr>
              <a:t>还有余力，又受雇为别人耕种，我们从此就能吃饱饭了。乡里人贫困，靠行医算卦养活自己的人很多，既然自己能吃饱饭，就不应当再去和乡里人争夺利益了，从这以后，给人选择黄道吉日和卖药这些事我都不去做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又问：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平日里都做些什么？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他回答说：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端正地坐着而已，没什么可做的。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经常看书吗？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回答说：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二十年前也曾看过书。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看的是什么书？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回答说：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曾经有人送了本书，没有书名。其中多处提到《净名经》，也不知道《净名经》是什么书。当时非常喜欢那本书中的议论，现在那些议论也都忘了，而且很久以前便不知道那本书放到哪儿去了。</a:t>
            </a:r>
            <a:r>
              <a:rPr lang="en-US" altLang="zh-CN" sz="2800" kern="100" dirty="0" smtClean="0">
                <a:solidFill>
                  <a:srgbClr val="404040"/>
                </a:solidFill>
                <a:latin typeface="宋体"/>
                <a:ea typeface="微软雅黑"/>
                <a:cs typeface="Times New Roman"/>
              </a:rPr>
              <a:t>”</a:t>
            </a:r>
            <a:endParaRPr lang="zh-CN" altLang="zh-CN" sz="2800" kern="100" dirty="0">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16846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358" y="1333426"/>
            <a:ext cx="11843175"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杜</a:t>
            </a:r>
            <a:r>
              <a:rPr lang="zh-CN" altLang="zh-CN" sz="2800" kern="100" dirty="0">
                <a:solidFill>
                  <a:srgbClr val="404040"/>
                </a:solidFill>
                <a:latin typeface="Times New Roman"/>
                <a:ea typeface="微软雅黑"/>
                <a:cs typeface="Times New Roman"/>
              </a:rPr>
              <a:t>生气韵闲适旷达，言辞简洁，真是有道之士。隆冬里只穿着布袍草鞋。屋里空荡荡的，就一张床而已。问他儿子的为人，回答说：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乡下孩子而已，但他的品性非常淳厚温和，不曾胡说，不曾嬉玩游荡。只有买盐、醋等日用品时才去一次县城，可以计算出他的行程，来等待他回家。他直接去直接回，从来不到别处游荡一步。</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我</a:t>
            </a:r>
            <a:r>
              <a:rPr lang="zh-CN" altLang="zh-CN" sz="2800" kern="100" dirty="0">
                <a:solidFill>
                  <a:srgbClr val="404040"/>
                </a:solidFill>
                <a:latin typeface="Times New Roman"/>
                <a:ea typeface="微软雅黑"/>
                <a:cs typeface="Times New Roman"/>
              </a:rPr>
              <a:t>那时正有军务，到半夜还未曾上床睡觉，非常疲劳，与同僚闲话时，孙轸就谈到了杜生的事迹，我不禁肃然起敬，顿时忘记了烦闷和疲劳。</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78642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75127"/>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古代诗歌阅读</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solidFill>
                  <a:srgbClr val="00B050"/>
                </a:solidFill>
                <a:latin typeface="Times New Roman"/>
                <a:ea typeface="微软雅黑"/>
                <a:cs typeface="Times New Roman"/>
              </a:rPr>
              <a:t>临江仙</a:t>
            </a:r>
            <a:endParaRPr lang="zh-CN" altLang="zh-CN" sz="1050" b="1" kern="100" dirty="0">
              <a:solidFill>
                <a:srgbClr val="00B050"/>
              </a:solidFill>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鹿虔扆</a:t>
            </a:r>
            <a:r>
              <a:rPr lang="en-US" altLang="zh-CN" sz="2800" kern="100" baseline="30000" dirty="0">
                <a:solidFill>
                  <a:srgbClr val="404040"/>
                </a:solidFill>
                <a:latin typeface="宋体"/>
                <a:ea typeface="微软雅黑"/>
                <a:cs typeface="Times New Roman"/>
              </a:rPr>
              <a:t>①</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金</a:t>
            </a:r>
            <a:r>
              <a:rPr lang="zh-CN" altLang="zh-CN" sz="2800" kern="100" dirty="0">
                <a:solidFill>
                  <a:srgbClr val="404040"/>
                </a:solidFill>
                <a:latin typeface="Times New Roman"/>
                <a:ea typeface="微软雅黑"/>
                <a:cs typeface="Times New Roman"/>
              </a:rPr>
              <a:t>锁重门荒苑静，绮窗愁对秋空。翠华</a:t>
            </a:r>
            <a:r>
              <a:rPr lang="en-US" altLang="zh-CN" sz="2800" kern="100" baseline="300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一去寂无踪，玉楼歌吹，声断已随风。</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烟月</a:t>
            </a:r>
            <a:r>
              <a:rPr lang="zh-CN" altLang="zh-CN" sz="2800" kern="100" dirty="0">
                <a:solidFill>
                  <a:srgbClr val="404040"/>
                </a:solidFill>
                <a:latin typeface="Times New Roman"/>
                <a:ea typeface="微软雅黑"/>
                <a:cs typeface="Times New Roman"/>
              </a:rPr>
              <a:t>不知人事改，夜阑还照深宫。藕花相向野塘中，暗伤亡国，清露泣香红</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333426"/>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第二</a:t>
            </a:r>
            <a:r>
              <a:rPr lang="zh-CN" altLang="zh-CN" sz="2800" kern="100" dirty="0">
                <a:solidFill>
                  <a:srgbClr val="404040"/>
                </a:solidFill>
                <a:latin typeface="Times New Roman"/>
                <a:ea typeface="微软雅黑"/>
                <a:cs typeface="Times New Roman"/>
              </a:rPr>
              <a:t>种类型是对整体自相似形式的欣赏，如葵花籽的排列，海螺壳的构造。在黄金分割比中，我们能发现典型的整体自相似性。部分与整体之间的协调关系，对于我们对美的欣赏是决定性的，因此所有人都喜欢具有黄金分割比的形式。</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第三</a:t>
            </a:r>
            <a:r>
              <a:rPr lang="zh-CN" altLang="zh-CN" sz="2800" kern="100" dirty="0">
                <a:solidFill>
                  <a:srgbClr val="404040"/>
                </a:solidFill>
                <a:latin typeface="Times New Roman"/>
                <a:ea typeface="微软雅黑"/>
                <a:cs typeface="Times New Roman"/>
              </a:rPr>
              <a:t>种类型是对惊人的美的艺术作品的欣赏。这种欣赏的普遍性与非凡的艺术作品有关。泰姬陵、《蒙娜丽莎》或者贝多芬的《第九交响曲》，让不管具有何种文化背景的人们都为之着迷。</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b="1"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b="1"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1203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416" y="1900783"/>
            <a:ext cx="11381058" cy="138499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注</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鹿虔扆</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：五代时后蜀大臣，花间词人。国亡不仕，词多感慨之音。</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翠华：皇帝仪仗所用的旗子。这里代指皇帝车驾。</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281597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416" y="1833999"/>
            <a:ext cx="1138105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词的上片描写了一幅怎样的画面？</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通过上片中的意象来分析这幅画面。注意描述时要有对词的内容的具体分析</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词的上片借助秋空荒苑、重门静锁、人去无踪、歌吹声断景象，描绘了一幅萧条、凄清、冷落的画面</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4916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197546"/>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词的下片主要用了哪些表现手法？请加以赏析。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从修辞的角度来分析下片的表现手法，回答此题时除了要指出使用了何种修辞之外，还要结合词句加以具体分析</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对比。烟月的无知与藕花的有情形成鲜明对比。突出了词人的亡国之悲。</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拟人。烟月无情冷照，藕花却相向而泣，形象地寄托了作者的伤痛。</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反衬。用烟月的无知反衬人的悲伤或用烟月的无知反衬藕花的有情，突出了词人的亡国之悲</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4222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1553009"/>
            <a:ext cx="11494869" cy="259686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名句名篇默写</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补写下列名句名篇中的空缺部分。</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料峭春风吹酒醒，微冷，</a:t>
            </a:r>
            <a:r>
              <a:rPr lang="en-US" altLang="zh-CN" sz="2800" kern="100" dirty="0">
                <a:solidFill>
                  <a:srgbClr val="404040"/>
                </a:solidFill>
                <a:latin typeface="Times New Roman"/>
                <a:ea typeface="微软雅黑"/>
                <a:cs typeface="Courier New"/>
              </a:rPr>
              <a:t>__________________</a:t>
            </a:r>
            <a:r>
              <a:rPr lang="zh-CN" altLang="zh-CN" sz="2800" kern="100" dirty="0">
                <a:solidFill>
                  <a:srgbClr val="404040"/>
                </a:solidFill>
                <a:latin typeface="Times New Roman"/>
                <a:ea typeface="微软雅黑"/>
                <a:cs typeface="Times New Roman"/>
              </a:rPr>
              <a:t>。回首向来萧瑟处，归去，</a:t>
            </a:r>
            <a:r>
              <a:rPr lang="en-US" altLang="zh-CN" sz="2800" kern="100" dirty="0">
                <a:solidFill>
                  <a:srgbClr val="404040"/>
                </a:solidFill>
                <a:latin typeface="Times New Roman"/>
                <a:ea typeface="微软雅黑"/>
                <a:cs typeface="Courier New"/>
              </a:rPr>
              <a:t>__________________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苏轼《定风波》</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5156480" y="2792242"/>
            <a:ext cx="3026958"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山头斜照却相迎</a:t>
            </a:r>
            <a:endParaRPr lang="zh-CN" altLang="zh-CN" sz="1050" kern="100" dirty="0">
              <a:effectLst/>
              <a:latin typeface="宋体"/>
              <a:cs typeface="Courier New"/>
            </a:endParaRPr>
          </a:p>
        </p:txBody>
      </p:sp>
      <p:sp>
        <p:nvSpPr>
          <p:cNvPr id="24" name="TextBox 23"/>
          <p:cNvSpPr txBox="1"/>
          <p:nvPr/>
        </p:nvSpPr>
        <p:spPr>
          <a:xfrm>
            <a:off x="1486694" y="3388626"/>
            <a:ext cx="3026958"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也无风雨也无晴</a:t>
            </a:r>
            <a:endParaRPr lang="zh-CN" altLang="zh-CN" sz="1050" kern="100" dirty="0">
              <a:effectLst/>
              <a:latin typeface="宋体"/>
              <a:cs typeface="Courier New"/>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842782"/>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落日楼头，</a:t>
            </a:r>
            <a:r>
              <a:rPr lang="en-US" altLang="zh-CN" sz="2800" kern="100" dirty="0" smtClean="0">
                <a:solidFill>
                  <a:srgbClr val="404040"/>
                </a:solidFill>
                <a:latin typeface="Times New Roman"/>
                <a:ea typeface="微软雅黑"/>
                <a:cs typeface="Courier New"/>
              </a:rPr>
              <a:t>_____________</a:t>
            </a:r>
            <a:r>
              <a:rPr lang="zh-CN" altLang="zh-CN" sz="2800" kern="100" dirty="0">
                <a:solidFill>
                  <a:srgbClr val="404040"/>
                </a:solidFill>
                <a:latin typeface="Times New Roman"/>
                <a:ea typeface="微软雅黑"/>
                <a:cs typeface="Times New Roman"/>
              </a:rPr>
              <a:t>，江南游子。把吴钩看了，</a:t>
            </a:r>
            <a:r>
              <a:rPr lang="en-US" altLang="zh-CN" sz="2800" kern="100" dirty="0">
                <a:solidFill>
                  <a:srgbClr val="404040"/>
                </a:solidFill>
                <a:latin typeface="Times New Roman"/>
                <a:ea typeface="微软雅黑"/>
                <a:cs typeface="Courier New"/>
              </a:rPr>
              <a:t>______________</a:t>
            </a:r>
            <a:r>
              <a:rPr lang="zh-CN" altLang="zh-CN" sz="2800" kern="100" dirty="0">
                <a:solidFill>
                  <a:srgbClr val="404040"/>
                </a:solidFill>
                <a:latin typeface="Times New Roman"/>
                <a:ea typeface="微软雅黑"/>
                <a:cs typeface="Times New Roman"/>
              </a:rPr>
              <a:t>，无人会，登临意。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辛弃疾《水龙吟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登建康赏心亭》</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顾吾念之，</a:t>
            </a:r>
            <a:r>
              <a:rPr lang="en-US" altLang="zh-CN" sz="2800" kern="100" dirty="0">
                <a:solidFill>
                  <a:srgbClr val="404040"/>
                </a:solidFill>
                <a:latin typeface="Times New Roman"/>
                <a:ea typeface="微软雅黑"/>
                <a:cs typeface="Courier New"/>
              </a:rPr>
              <a:t>____________________________</a:t>
            </a:r>
            <a:r>
              <a:rPr lang="zh-CN" altLang="zh-CN" sz="2800" kern="100" dirty="0">
                <a:solidFill>
                  <a:srgbClr val="404040"/>
                </a:solidFill>
                <a:latin typeface="Times New Roman"/>
                <a:ea typeface="微软雅黑"/>
                <a:cs typeface="Times New Roman"/>
              </a:rPr>
              <a:t>，徒以吾两人在也。今两虎共斗，其势不俱生。吾所以为此者，</a:t>
            </a:r>
            <a:r>
              <a:rPr lang="en-US" altLang="zh-CN" sz="2800" kern="100" dirty="0">
                <a:solidFill>
                  <a:srgbClr val="404040"/>
                </a:solidFill>
                <a:latin typeface="Times New Roman"/>
                <a:ea typeface="微软雅黑"/>
                <a:cs typeface="Courier New"/>
              </a:rPr>
              <a:t>____________________________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司马迁《廉颇蔺相如列传》</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3070870" y="1773610"/>
            <a:ext cx="1879503"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断鸿声里</a:t>
            </a:r>
            <a:endParaRPr lang="zh-CN" altLang="zh-CN" sz="1050" kern="100" dirty="0">
              <a:effectLst/>
              <a:latin typeface="宋体"/>
              <a:cs typeface="Courier New"/>
            </a:endParaRPr>
          </a:p>
        </p:txBody>
      </p:sp>
      <p:sp>
        <p:nvSpPr>
          <p:cNvPr id="24" name="TextBox 23"/>
          <p:cNvSpPr txBox="1"/>
          <p:nvPr/>
        </p:nvSpPr>
        <p:spPr>
          <a:xfrm>
            <a:off x="9760319" y="1773610"/>
            <a:ext cx="187950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栏杆拍遍</a:t>
            </a:r>
            <a:endParaRPr lang="zh-CN" altLang="zh-CN" sz="1050" kern="100" dirty="0">
              <a:effectLst/>
              <a:latin typeface="宋体"/>
              <a:cs typeface="Courier New"/>
            </a:endParaRPr>
          </a:p>
        </p:txBody>
      </p:sp>
      <p:sp>
        <p:nvSpPr>
          <p:cNvPr id="25" name="TextBox 24"/>
          <p:cNvSpPr txBox="1"/>
          <p:nvPr/>
        </p:nvSpPr>
        <p:spPr>
          <a:xfrm>
            <a:off x="2876444" y="3069754"/>
            <a:ext cx="4874946" cy="752015"/>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强秦之所以不敢加兵于赵者</a:t>
            </a:r>
            <a:endParaRPr lang="zh-CN" altLang="zh-CN" sz="1050" kern="100" dirty="0">
              <a:effectLst/>
              <a:latin typeface="宋体"/>
              <a:cs typeface="Courier New"/>
            </a:endParaRPr>
          </a:p>
        </p:txBody>
      </p:sp>
      <p:sp>
        <p:nvSpPr>
          <p:cNvPr id="26" name="TextBox 25"/>
          <p:cNvSpPr txBox="1"/>
          <p:nvPr/>
        </p:nvSpPr>
        <p:spPr>
          <a:xfrm>
            <a:off x="6776005" y="3697866"/>
            <a:ext cx="4431769"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以先国家之急而后私仇也</a:t>
            </a:r>
            <a:endParaRPr lang="zh-CN" altLang="zh-CN" sz="1050" kern="100" dirty="0">
              <a:effectLst/>
              <a:latin typeface="宋体"/>
              <a:cs typeface="Courier New"/>
            </a:endParaRPr>
          </a:p>
        </p:txBody>
      </p:sp>
    </p:spTree>
    <p:extLst>
      <p:ext uri="{BB962C8B-B14F-4D97-AF65-F5344CB8AC3E}">
        <p14:creationId xmlns:p14="http://schemas.microsoft.com/office/powerpoint/2010/main" val="239025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909514"/>
            <a:ext cx="11725916" cy="5262979"/>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三、实用类文本阅读</a:t>
            </a:r>
            <a:r>
              <a:rPr lang="en-US" altLang="zh-CN" sz="2800" kern="100" dirty="0">
                <a:solidFill>
                  <a:srgbClr val="00B0F0"/>
                </a:solidFill>
                <a:latin typeface="Times New Roman"/>
                <a:ea typeface="微软雅黑"/>
                <a:cs typeface="Courier New"/>
              </a:rPr>
              <a:t>(25</a:t>
            </a:r>
            <a:r>
              <a:rPr lang="zh-CN" altLang="zh-CN"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史铁生：与灵魂对话，命定寂寞</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曹飞跃</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不知</a:t>
            </a:r>
            <a:r>
              <a:rPr lang="zh-CN" altLang="zh-CN" sz="2800" kern="100" dirty="0">
                <a:solidFill>
                  <a:srgbClr val="404040"/>
                </a:solidFill>
                <a:latin typeface="Times New Roman"/>
                <a:ea typeface="微软雅黑"/>
                <a:cs typeface="Times New Roman"/>
              </a:rPr>
              <a:t>死，焉知生。</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1972</a:t>
            </a:r>
            <a:r>
              <a:rPr lang="zh-CN" altLang="zh-CN" sz="2800" kern="100" dirty="0">
                <a:solidFill>
                  <a:srgbClr val="404040"/>
                </a:solidFill>
                <a:latin typeface="Times New Roman"/>
                <a:ea typeface="微软雅黑"/>
                <a:cs typeface="Times New Roman"/>
              </a:rPr>
              <a:t>年，史铁生因先天性脊椎裂导致双腿残疾，返京养病。</a:t>
            </a:r>
            <a:r>
              <a:rPr lang="en-US" altLang="zh-CN" sz="2800" kern="100" dirty="0">
                <a:solidFill>
                  <a:srgbClr val="404040"/>
                </a:solidFill>
                <a:latin typeface="Times New Roman"/>
                <a:ea typeface="微软雅黑"/>
                <a:cs typeface="Courier New"/>
              </a:rPr>
              <a:t>1974</a:t>
            </a:r>
            <a:r>
              <a:rPr lang="zh-CN" altLang="zh-CN" sz="2800" kern="100" dirty="0">
                <a:solidFill>
                  <a:srgbClr val="404040"/>
                </a:solidFill>
                <a:latin typeface="Times New Roman"/>
                <a:ea typeface="微软雅黑"/>
                <a:cs typeface="Times New Roman"/>
              </a:rPr>
              <a:t>年，他进入北京新桥街道工厂务工，并开始文学创作，</a:t>
            </a:r>
            <a:r>
              <a:rPr lang="en-US" altLang="zh-CN" sz="2800" kern="100" dirty="0">
                <a:solidFill>
                  <a:srgbClr val="404040"/>
                </a:solidFill>
                <a:latin typeface="Times New Roman"/>
                <a:ea typeface="微软雅黑"/>
                <a:cs typeface="Courier New"/>
              </a:rPr>
              <a:t>1979</a:t>
            </a:r>
            <a:r>
              <a:rPr lang="zh-CN" altLang="zh-CN" sz="2800" kern="100" dirty="0">
                <a:solidFill>
                  <a:srgbClr val="404040"/>
                </a:solidFill>
                <a:latin typeface="Times New Roman"/>
                <a:ea typeface="微软雅黑"/>
                <a:cs typeface="Times New Roman"/>
              </a:rPr>
              <a:t>年发表第一篇小说《法学教授及其夫人》。</a:t>
            </a:r>
            <a:r>
              <a:rPr lang="en-US" altLang="zh-CN" sz="2800" kern="100" dirty="0">
                <a:solidFill>
                  <a:srgbClr val="404040"/>
                </a:solidFill>
                <a:latin typeface="Times New Roman"/>
                <a:ea typeface="微软雅黑"/>
                <a:cs typeface="Courier New"/>
              </a:rPr>
              <a:t>1981</a:t>
            </a:r>
            <a:r>
              <a:rPr lang="zh-CN" altLang="zh-CN" sz="2800" kern="100" dirty="0">
                <a:solidFill>
                  <a:srgbClr val="404040"/>
                </a:solidFill>
                <a:latin typeface="Times New Roman"/>
                <a:ea typeface="微软雅黑"/>
                <a:cs typeface="Times New Roman"/>
              </a:rPr>
              <a:t>年，因急性肾损伤弃职归家，笔耕至病殁。</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786614"/>
            <a:ext cx="11725916" cy="5451492"/>
          </a:xfrm>
          <a:prstGeom prst="rect">
            <a:avLst/>
          </a:prstGeom>
          <a:noFill/>
        </p:spPr>
        <p:txBody>
          <a:bodyPr wrap="square" rtlCol="0">
            <a:spAutoFit/>
          </a:bodyPr>
          <a:lstStyle/>
          <a:p>
            <a:pPr algn="just">
              <a:lnSpc>
                <a:spcPct val="14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把自己的身体比作一架飞机，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两条腿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起落架</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和两个肾</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发动机</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一起失灵，这故障不能算小，料必机长就会走出来，请大家留些遗言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；正因为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在最狂妄的年龄上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突遭此变，他孤愤悲忧，不得不常年遁世于地坛，自逐于那一片荒芜之地，他这样写地坛：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四百多年里，它剥蚀了古殿檐头浮夸的琉璃，淡褪了门壁上炫耀的朱红，坍圮了一段段高墙，又散落了玉砌雕栏，祭坛四周的老柏树愈见苍幽，到处的野草荒藤也都茂盛得自在坦荡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自从那个下午我无意中进了这园子，就再没长久地离开过它。我一下子就理解了它的意图。正如我在一篇小说中所说的：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在人口密聚的城市里，有这样一个宁静的去处，像是上帝的苦心安排。</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95998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693490"/>
            <a:ext cx="11725916" cy="3323987"/>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曾</a:t>
            </a:r>
            <a:r>
              <a:rPr lang="zh-CN" altLang="zh-CN" sz="2800" kern="100" dirty="0">
                <a:solidFill>
                  <a:srgbClr val="404040"/>
                </a:solidFill>
                <a:latin typeface="Times New Roman"/>
                <a:ea typeface="微软雅黑"/>
                <a:cs typeface="Times New Roman"/>
              </a:rPr>
              <a:t>有多少百无聊赖的时光，他观察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那些和我一样不明白为什么要来这世上的小昆虫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蜜蜂、蚂蚁、瓢虫、鸣蝉，以及在草叶上滚动、压弯了草叶轰然坠地摔开万道金光的露水；曾有十五年的光阴，他目睹散步的中年夫妇由盛及老，唱歌的小伙子在墙角整理歌喉，捕鸟的汉子在树丛中撒网，漂亮的兄妹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灯笼树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下拾起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小灯笼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而他仍然孤寂。</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262558" y="3734946"/>
            <a:ext cx="11725916"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地坛的所思所系构成了史铁生余生写作的母题。他把孔子的话倒过来，说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不知死，焉知生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。众多跟他接触过的文坛朋友都明了，史铁生是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一个永远活在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问题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里的人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，但在生死大悟之后，虽久卧病榻，也不妨乘物游心。</a:t>
            </a:r>
            <a:endParaRPr lang="zh-CN" altLang="zh-CN" sz="1050" kern="100" dirty="0">
              <a:effectLst/>
              <a:latin typeface="宋体"/>
              <a:cs typeface="Courier New"/>
            </a:endParaRPr>
          </a:p>
        </p:txBody>
      </p:sp>
    </p:spTree>
    <p:extLst>
      <p:ext uri="{BB962C8B-B14F-4D97-AF65-F5344CB8AC3E}">
        <p14:creationId xmlns:p14="http://schemas.microsoft.com/office/powerpoint/2010/main" val="331508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341562"/>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2010</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月，史铁生与作家周国平对谈，那也是他生平最后一次重复论及自己为何要写作的原因：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写作是怎么回事？其实我写作就是要解决自己的问题。苏格拉底说，要认识你自己，真是这么回事。没有别的原因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永不解决的问题是真正的问题，那你说这岂不是荒诞吗？最后你发现作为一个永恒的过程而言，只有美是它最终的解答。别的都很荒诞。只有美可以是不断超越的。</a:t>
            </a:r>
            <a:r>
              <a:rPr lang="en-US" altLang="zh-CN" sz="2800" kern="100" dirty="0" smtClean="0">
                <a:solidFill>
                  <a:srgbClr val="404040"/>
                </a:solidFill>
                <a:latin typeface="宋体"/>
                <a:ea typeface="微软雅黑"/>
                <a:cs typeface="Times New Roman"/>
              </a:rPr>
              <a:t>”</a:t>
            </a:r>
          </a:p>
          <a:p>
            <a:pPr algn="just">
              <a:lnSpc>
                <a:spcPct val="150000"/>
              </a:lnSpc>
              <a:spcAft>
                <a:spcPts val="0"/>
              </a:spcAft>
            </a:pPr>
            <a:r>
              <a:rPr lang="en-US"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思辨</a:t>
            </a:r>
            <a:r>
              <a:rPr lang="zh-CN" altLang="zh-CN" sz="2800" kern="100" dirty="0">
                <a:solidFill>
                  <a:srgbClr val="404040"/>
                </a:solidFill>
                <a:latin typeface="Times New Roman"/>
                <a:ea typeface="微软雅黑"/>
                <a:cs typeface="Times New Roman"/>
              </a:rPr>
              <a:t>的写作，命定的寂寞</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1898428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929" y="759364"/>
            <a:ext cx="11843175" cy="5550750"/>
          </a:xfrm>
          <a:prstGeom prst="rect">
            <a:avLst/>
          </a:prstGeom>
          <a:noFill/>
        </p:spPr>
        <p:txBody>
          <a:bodyPr wrap="square" rtlCol="0">
            <a:spAutoFit/>
          </a:bodyPr>
          <a:lstStyle/>
          <a:p>
            <a:pPr algn="just">
              <a:lnSpc>
                <a:spcPct val="138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史铁生</a:t>
            </a:r>
            <a:r>
              <a:rPr lang="zh-CN" altLang="zh-CN" sz="2600" kern="100" dirty="0">
                <a:solidFill>
                  <a:srgbClr val="404040"/>
                </a:solidFill>
                <a:latin typeface="Times New Roman"/>
                <a:ea typeface="微软雅黑"/>
                <a:cs typeface="Times New Roman"/>
              </a:rPr>
              <a:t>说自己从小就</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怵窝子</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，对世界有恐惧，如非横遭突变，可能永远不会做一个作家，而会在恢复高考后读理工科的大学，然后平凡度世；但是，他的命运并没有按照这一轨迹行进。</a:t>
            </a:r>
            <a:endParaRPr lang="zh-CN" altLang="zh-CN" sz="2600" kern="100" dirty="0">
              <a:latin typeface="宋体"/>
              <a:cs typeface="Courier New"/>
            </a:endParaRPr>
          </a:p>
          <a:p>
            <a:pPr algn="just">
              <a:lnSpc>
                <a:spcPct val="138000"/>
              </a:lnSpc>
              <a:spcAft>
                <a:spcPts val="0"/>
              </a:spcAft>
            </a:pPr>
            <a:r>
              <a:rPr lang="en-US" altLang="zh-CN" sz="2600" kern="100" dirty="0" smtClean="0">
                <a:solidFill>
                  <a:srgbClr val="404040"/>
                </a:solidFill>
                <a:latin typeface="Times New Roman"/>
                <a:ea typeface="微软雅黑"/>
                <a:cs typeface="Courier New"/>
              </a:rPr>
              <a:t>        1998</a:t>
            </a:r>
            <a:r>
              <a:rPr lang="zh-CN" altLang="zh-CN" sz="2600" kern="100" dirty="0">
                <a:solidFill>
                  <a:srgbClr val="404040"/>
                </a:solidFill>
                <a:latin typeface="Times New Roman"/>
                <a:ea typeface="微软雅黑"/>
                <a:cs typeface="Times New Roman"/>
              </a:rPr>
              <a:t>年，由于患有严重的尿毒症，史铁生开始接受</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透析</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治疗。</a:t>
            </a:r>
            <a:r>
              <a:rPr lang="en-US" altLang="zh-CN" sz="2600" kern="100" dirty="0">
                <a:solidFill>
                  <a:srgbClr val="404040"/>
                </a:solidFill>
                <a:latin typeface="Times New Roman"/>
                <a:ea typeface="微软雅黑"/>
                <a:cs typeface="Courier New"/>
              </a:rPr>
              <a:t>2006</a:t>
            </a:r>
            <a:r>
              <a:rPr lang="zh-CN" altLang="zh-CN" sz="2600" kern="100" dirty="0">
                <a:solidFill>
                  <a:srgbClr val="404040"/>
                </a:solidFill>
                <a:latin typeface="Times New Roman"/>
                <a:ea typeface="微软雅黑"/>
                <a:cs typeface="Times New Roman"/>
              </a:rPr>
              <a:t>年，《南方周末》记者夏榆探访尚在医院的史铁生，看到他的动脉血液经塑料管进入透析机，滤掉毒素之后再经静脉回到体内，把全身的血液过滤几十遍。</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长达九年、</a:t>
            </a:r>
            <a:r>
              <a:rPr lang="en-US" altLang="zh-CN" sz="2600" kern="100" dirty="0">
                <a:solidFill>
                  <a:srgbClr val="404040"/>
                </a:solidFill>
                <a:latin typeface="Times New Roman"/>
                <a:ea typeface="微软雅黑"/>
                <a:cs typeface="Courier New"/>
              </a:rPr>
              <a:t>1 000</a:t>
            </a:r>
            <a:r>
              <a:rPr lang="zh-CN" altLang="zh-CN" sz="2600" kern="100" dirty="0">
                <a:solidFill>
                  <a:srgbClr val="404040"/>
                </a:solidFill>
                <a:latin typeface="Times New Roman"/>
                <a:ea typeface="微软雅黑"/>
                <a:cs typeface="Times New Roman"/>
              </a:rPr>
              <a:t>多次的针刺，就使史铁生的动脉和静脉点隆起成蚯蚓状</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。史铁生自己也在《病隙碎笔》中写道：</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躺在透析室的病床上，看鲜红的血在透析器里汩汩地走</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从我的身体里出来，再回到我的身体里去，那时，我常仿佛听见飞机在天上挣扎的声音，猜想上帝的剧本里这一幕是如何编排。</a:t>
            </a:r>
            <a:r>
              <a:rPr lang="en-US" altLang="zh-CN" sz="2600" kern="100" dirty="0" smtClean="0">
                <a:solidFill>
                  <a:srgbClr val="404040"/>
                </a:solidFill>
                <a:latin typeface="宋体"/>
                <a:ea typeface="微软雅黑"/>
                <a:cs typeface="Times New Roman"/>
              </a:rPr>
              <a:t>”</a:t>
            </a:r>
            <a:endParaRPr lang="zh-CN" altLang="zh-CN" sz="2600" kern="100" dirty="0">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63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81522"/>
            <a:ext cx="11609818" cy="518218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当</a:t>
            </a:r>
            <a:r>
              <a:rPr lang="zh-CN" altLang="zh-CN" sz="2800" kern="100" dirty="0">
                <a:solidFill>
                  <a:srgbClr val="404040"/>
                </a:solidFill>
                <a:latin typeface="Times New Roman"/>
                <a:ea typeface="微软雅黑"/>
                <a:cs typeface="Times New Roman"/>
              </a:rPr>
              <a:t>我们将风景或者人体作为美来感受的时候，这种感知依赖某种神经模式的高度局部化的激活；当我们将整体自相似形式作为美来感受的时候，相邻皮质区的共振产生更加深远的皮质并行激活；对那些伟大的、惊人的美的艺术作品的经验，依赖我们整个美的欣赏和认识构造的整体激活。这三种类型都意味着审美实际上就是大脑愉快，但神经刺激的范围有所不同，而经验的质量也有显著的差异。在局部刺激中，我们经验到吸引力；在并行刺激中，我们经验到意味深长的愉快；在整体刺激中，我们经验到惊人的美</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83268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591890"/>
            <a:ext cx="11725916" cy="5758884"/>
          </a:xfrm>
          <a:prstGeom prst="rect">
            <a:avLst/>
          </a:prstGeom>
          <a:noFill/>
        </p:spPr>
        <p:txBody>
          <a:bodyPr wrap="square" rtlCol="0">
            <a:spAutoFit/>
          </a:bodyPr>
          <a:lstStyle/>
          <a:p>
            <a:pPr algn="just">
              <a:lnSpc>
                <a:spcPct val="13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每</a:t>
            </a:r>
            <a:r>
              <a:rPr lang="zh-CN" altLang="zh-CN" sz="2600" kern="100" dirty="0">
                <a:solidFill>
                  <a:srgbClr val="404040"/>
                </a:solidFill>
                <a:latin typeface="Times New Roman"/>
                <a:ea typeface="微软雅黑"/>
                <a:cs typeface="Times New Roman"/>
              </a:rPr>
              <a:t>周三次、每次四个半小时的透析治疗，续命之余，也极大地消耗了他的身体。他的写作，因此只能局限在每周四个上午的几个小时，长篇小说《我的丁一之旅》即是他花了三年的所有上午写就的。他不参加活动，绝少接受采访，如果和朋友聚会，他要提前半天什么也不干，攒下精力和朋友说话。</a:t>
            </a:r>
            <a:endParaRPr lang="zh-CN" altLang="zh-CN" sz="2600" kern="100" dirty="0">
              <a:latin typeface="宋体"/>
              <a:cs typeface="Courier New"/>
            </a:endParaRPr>
          </a:p>
          <a:p>
            <a:pPr algn="just">
              <a:lnSpc>
                <a:spcPct val="13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曾经</a:t>
            </a:r>
            <a:r>
              <a:rPr lang="zh-CN" altLang="zh-CN" sz="2600" kern="100" dirty="0">
                <a:solidFill>
                  <a:srgbClr val="404040"/>
                </a:solidFill>
                <a:latin typeface="Times New Roman"/>
                <a:ea typeface="微软雅黑"/>
                <a:cs typeface="Times New Roman"/>
              </a:rPr>
              <a:t>有人评论说，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史铁生之后，谈生是奢侈，谈死是矫情</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，但这未必合乎史铁生的自我体认。他曾说：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生病也是生活体验之一种，甚或算得一项别开生面的游历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刚坐上轮椅时，我老想，不能直立行走岂非把人的特点搞丢了？便觉天昏地暗。等到又生出褥疮，一连数日只能歪七扭八地躺着，才看见端坐的日子其实多么晴朗。后来又患</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尿毒症</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，经常昏昏然不能思想，就更加怀恋起往日时光。终于醒悟：其实每时每刻我们都是幸运的，因为任何灾难的前面都可能再加一个</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字。</a:t>
            </a:r>
            <a:r>
              <a:rPr lang="en-US" altLang="zh-CN" sz="2600" kern="100" dirty="0">
                <a:solidFill>
                  <a:srgbClr val="404040"/>
                </a:solidFill>
                <a:latin typeface="宋体"/>
                <a:ea typeface="微软雅黑"/>
                <a:cs typeface="Times New Roman"/>
              </a:rPr>
              <a:t>”</a:t>
            </a:r>
            <a:endParaRPr lang="zh-CN" altLang="zh-CN" sz="260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50901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475700"/>
            <a:ext cx="11725916"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尤其反对以身体的残缺来划分人群或者立场，自觉超越伤残者对命运的哀怜自叹，进而关切普遍性生存和精神伤残。复旦大学中文系教授陈思和表示，史铁生的写作是跟灵魂对话，这命定是寂寞的，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他的寂寞是心灵发出的，不是装出来的；他的彻底个人化，也不是装给大众看的，因为他从不哗众取宠。在这个反潮流也能成为潮流的时代，史铁生应该是最能被包装的，但他永远不会被大家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利用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105382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755338"/>
            <a:ext cx="11725916"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史铁生</a:t>
            </a:r>
            <a:r>
              <a:rPr lang="zh-CN" altLang="zh-CN" sz="2800" kern="100" dirty="0">
                <a:solidFill>
                  <a:srgbClr val="404040"/>
                </a:solidFill>
                <a:latin typeface="Times New Roman"/>
                <a:ea typeface="微软雅黑"/>
                <a:cs typeface="Times New Roman"/>
              </a:rPr>
              <a:t>的《我与地坛》《病隙碎笔》《务虚笔记》等书曾经感动过众多读者，但并非所有人都喜欢他的笔法。此前他对《南方周末》记者说，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有人说我的写作太过思辨，没办法，这可能就是我的命。大概我总是坐在四壁之间的缘故，唯一的窗口执意把我推向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形而上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262558" y="3119095"/>
            <a:ext cx="11725916"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史铁生</a:t>
            </a:r>
            <a:r>
              <a:rPr lang="zh-CN" altLang="zh-CN" sz="2800" kern="100" dirty="0">
                <a:solidFill>
                  <a:srgbClr val="404040"/>
                </a:solidFill>
                <a:latin typeface="Times New Roman"/>
                <a:ea typeface="微软雅黑"/>
                <a:cs typeface="Times New Roman"/>
              </a:rPr>
              <a:t>晚年住在金台路，由妻子照料，生活并不宽裕。作家陈村早年拜访，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除了同情他不能多抽烟，我和他的谈话与常人无异。残疾其实并不缺少什么，只是不能实现罢了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。为了预祝史铁生六十大寿，邻居王耀平送了他一个装蛐蛐的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拉子</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笼子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，原本期望可以送蛐蛐伴他，不料竟成他去世前的唯一信物。</a:t>
            </a:r>
            <a:endParaRPr lang="zh-CN" altLang="zh-CN" sz="1050" kern="100" dirty="0">
              <a:effectLst/>
              <a:latin typeface="宋体"/>
              <a:cs typeface="Courier New"/>
            </a:endParaRPr>
          </a:p>
        </p:txBody>
      </p:sp>
    </p:spTree>
    <p:extLst>
      <p:ext uri="{BB962C8B-B14F-4D97-AF65-F5344CB8AC3E}">
        <p14:creationId xmlns:p14="http://schemas.microsoft.com/office/powerpoint/2010/main" val="36001068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475700"/>
            <a:ext cx="11725916"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史铁生</a:t>
            </a:r>
            <a:r>
              <a:rPr lang="zh-CN" altLang="zh-CN" sz="2800" kern="100" dirty="0">
                <a:solidFill>
                  <a:srgbClr val="404040"/>
                </a:solidFill>
                <a:latin typeface="Times New Roman"/>
                <a:ea typeface="微软雅黑"/>
                <a:cs typeface="Times New Roman"/>
              </a:rPr>
              <a:t>曾无限流连于地坛，并因此感恩自己的命运。如今的地坛园林规整，无颓墙，无荒草，也没有雨燕自林中飞出，搅动这皇家祭坛的落寞；京城的初雪久候未至，</a:t>
            </a:r>
            <a:r>
              <a:rPr lang="en-US" altLang="zh-CN" sz="2800" kern="100" dirty="0">
                <a:solidFill>
                  <a:srgbClr val="404040"/>
                </a:solidFill>
                <a:latin typeface="Times New Roman"/>
                <a:ea typeface="微软雅黑"/>
                <a:cs typeface="Courier New"/>
              </a:rPr>
              <a:t>2010</a:t>
            </a:r>
            <a:r>
              <a:rPr lang="zh-CN" altLang="zh-CN" sz="2800" kern="100" dirty="0">
                <a:solidFill>
                  <a:srgbClr val="404040"/>
                </a:solidFill>
                <a:latin typeface="Times New Roman"/>
                <a:ea typeface="微软雅黑"/>
                <a:cs typeface="Times New Roman"/>
              </a:rPr>
              <a:t>年最后一次残阳夕照，唯有冷风凛冽中飘来几缕不可辨的气味，知史铁生者，遂了然那气味中，或亦有一缕是属于十数年前那个作家的，他坐在轮椅上、感知四季更迭、天地洪荒。</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选自《看天下》第</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期，有删节</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80889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765498"/>
            <a:ext cx="11725916"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下面对文章内容的分析和概括，最恰当的两项是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这篇人物传记并非按照时间顺序介绍史铁生的生平，而是围绕史铁生的思想、特点并对其进行了诠释。</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文中详细地介绍史铁生有关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透析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治疗的过程，是细节描写，为后文引出长篇小说《我的丁一之旅》做铺垫，这又是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以小见大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，表现了他对朋友的真诚。</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334566" y="4573863"/>
            <a:ext cx="11725916"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文章通过史铁生的文坛朋友、周国平以及陈村等人的评论来表现史铁生深刻的思想以及他面对困境所展现出来的从容、坚强的品质。</a:t>
            </a:r>
            <a:endParaRPr lang="zh-CN" altLang="zh-CN" sz="1050" kern="100" dirty="0">
              <a:effectLst/>
              <a:latin typeface="宋体"/>
              <a:cs typeface="Courier New"/>
            </a:endParaRPr>
          </a:p>
        </p:txBody>
      </p:sp>
    </p:spTree>
    <p:extLst>
      <p:ext uri="{BB962C8B-B14F-4D97-AF65-F5344CB8AC3E}">
        <p14:creationId xmlns:p14="http://schemas.microsoft.com/office/powerpoint/2010/main" val="31818239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626758"/>
            <a:ext cx="11725916"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谈生是奢侈，谈死是矫情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，在文中的意思是人生经过磨难能够活下来是一种幸运，没经历像史铁生那样生死体验的人去妄自谈论生死是一种矫情与造作。</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E.</a:t>
            </a:r>
            <a:r>
              <a:rPr lang="zh-CN" altLang="zh-CN" sz="2800" kern="100" dirty="0">
                <a:solidFill>
                  <a:srgbClr val="404040"/>
                </a:solidFill>
                <a:latin typeface="Times New Roman"/>
                <a:ea typeface="微软雅黑"/>
                <a:cs typeface="Times New Roman"/>
              </a:rPr>
              <a:t>如今的地坛园林规整，不再荒凉落寞，它曾属于十几年前坐在轮椅上、感知四季更迭、天地洪荒的史铁生。</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930851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615" y="1691724"/>
            <a:ext cx="11609818" cy="397031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项详细地写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透析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的过程主要是为写史铁生对生与死的深刻感悟做铺垫</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项非周国平的评论，而是史铁生与作家周国平的对谈</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E</a:t>
            </a:r>
            <a:r>
              <a:rPr lang="zh-CN" altLang="zh-CN" sz="2800" kern="100" dirty="0">
                <a:solidFill>
                  <a:srgbClr val="404040"/>
                </a:solidFill>
                <a:latin typeface="Times New Roman"/>
                <a:ea typeface="微软雅黑"/>
                <a:cs typeface="Times New Roman"/>
              </a:rPr>
              <a:t>项说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不再荒凉落寞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是错误的，原文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也没有雨燕自林中飞出，搅动这皇家祭坛的落寞</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AD</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5928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909567"/>
            <a:ext cx="11609818"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史铁生有一篇著名的散文《我与地坛》，联系本文分析史铁生为何对地坛情有独钟。</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334566" y="3277719"/>
            <a:ext cx="11609818"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从史铁生横遭突变的际遇、地坛与史铁生命运的相似点、史铁生在地坛里得到的思悟等方面来回答史铁生对地坛情有独钟的原因。</a:t>
            </a:r>
            <a:endParaRPr lang="zh-CN" altLang="zh-CN" sz="1050" kern="100" dirty="0">
              <a:effectLst/>
              <a:latin typeface="宋体"/>
              <a:cs typeface="Courier New"/>
            </a:endParaRPr>
          </a:p>
        </p:txBody>
      </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195" y="909514"/>
            <a:ext cx="11725916" cy="5515421"/>
          </a:xfrm>
          <a:prstGeom prst="rect">
            <a:avLst/>
          </a:prstGeom>
          <a:noFill/>
        </p:spPr>
        <p:txBody>
          <a:bodyPr wrap="square" rtlCol="0">
            <a:spAutoFit/>
          </a:bodyPr>
          <a:lstStyle/>
          <a:p>
            <a:pPr algn="just">
              <a:lnSpc>
                <a:spcPct val="20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rPr>
              <a:t>(1)</a:t>
            </a:r>
            <a:r>
              <a:rPr lang="zh-CN" altLang="zh-CN" sz="2800" kern="100" dirty="0">
                <a:solidFill>
                  <a:srgbClr val="404040"/>
                </a:solidFill>
                <a:latin typeface="Times New Roman"/>
                <a:ea typeface="微软雅黑"/>
                <a:cs typeface="Times New Roman"/>
              </a:rPr>
              <a:t>在最狂妄的年龄上，突遭此变，他孤愤悲忧，而地坛的荒芜恰恰给了他排遣自己心中的苦闷的空间。</a:t>
            </a:r>
            <a:r>
              <a:rPr lang="en-US" altLang="zh-CN" sz="2800" kern="100" dirty="0">
                <a:solidFill>
                  <a:srgbClr val="404040"/>
                </a:solidFill>
                <a:latin typeface="Times New Roman"/>
                <a:ea typeface="微软雅黑"/>
              </a:rPr>
              <a:t>(2)</a:t>
            </a:r>
            <a:r>
              <a:rPr lang="zh-CN" altLang="zh-CN" sz="2800" kern="100" dirty="0">
                <a:solidFill>
                  <a:srgbClr val="404040"/>
                </a:solidFill>
                <a:latin typeface="Times New Roman"/>
                <a:ea typeface="微软雅黑"/>
                <a:cs typeface="Times New Roman"/>
              </a:rPr>
              <a:t>地坛曾是皇家祭祀礼仪之地，而现在是剥蚀了琉璃，淡褪了朱红，坍塌了玉砌雕栏，地坛的变化与史铁生的命运变化有相似处，所以作者更能理解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它的意图</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Times New Roman"/>
              </a:rPr>
              <a:t>(3)</a:t>
            </a:r>
            <a:r>
              <a:rPr lang="zh-CN" altLang="zh-CN" sz="2800" kern="100" dirty="0">
                <a:solidFill>
                  <a:srgbClr val="404040"/>
                </a:solidFill>
                <a:latin typeface="Times New Roman"/>
                <a:ea typeface="微软雅黑"/>
                <a:cs typeface="Times New Roman"/>
              </a:rPr>
              <a:t>史铁生在地坛中看到了美好的景致，体会到人间平凡而又温馨的生活，这些让他重新审视自己的人生，让他看到生活的希望，让他对自己的人生有了崭新的思悟。</a:t>
            </a:r>
          </a:p>
          <a:p>
            <a:pPr algn="just">
              <a:lnSpc>
                <a:spcPct val="200000"/>
              </a:lnSpc>
              <a:spcAft>
                <a:spcPts val="0"/>
              </a:spcAft>
            </a:pPr>
            <a:endParaRPr lang="zh-CN" altLang="zh-CN" sz="1000" kern="100" dirty="0">
              <a:latin typeface="宋体"/>
              <a:cs typeface="Courier New"/>
            </a:endParaRPr>
          </a:p>
        </p:txBody>
      </p:sp>
      <p:sp>
        <p:nvSpPr>
          <p:cNvPr id="16" name="TextBox 15">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2" action="ppaction://hlinksldjump"/>
          </p:cNvPr>
          <p:cNvSpPr txBox="1"/>
          <p:nvPr/>
        </p:nvSpPr>
        <p:spPr>
          <a:xfrm>
            <a:off x="751504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41" name="TextBox 40">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712591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051842"/>
            <a:ext cx="11494869"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文章从哪些方面表现出史铁生的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与灵魂对话，命定寂寞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7" name="TextBox 1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13" action="ppaction://hlinksldjump"/>
          </p:cNvPr>
          <p:cNvSpPr txBox="1"/>
          <p:nvPr/>
        </p:nvSpPr>
        <p:spPr>
          <a:xfrm>
            <a:off x="7997894"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30" name="TextBox 29">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p:cNvSpPr txBox="1"/>
          <p:nvPr/>
        </p:nvSpPr>
        <p:spPr>
          <a:xfrm>
            <a:off x="406574" y="2773663"/>
            <a:ext cx="11494869"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首先要理解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与灵魂对话，命定寂寞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的意蕴，然后从生活上、写作上和思想上这三个方面来谈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与灵魂对话，命定寂寞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的具体体现。</a:t>
            </a:r>
            <a:endParaRPr lang="zh-CN" altLang="zh-CN" sz="1050" kern="100" dirty="0">
              <a:effectLst/>
              <a:latin typeface="宋体"/>
              <a:cs typeface="Courier New"/>
            </a:endParaRPr>
          </a:p>
        </p:txBody>
      </p:sp>
    </p:spTree>
    <p:extLst>
      <p:ext uri="{BB962C8B-B14F-4D97-AF65-F5344CB8AC3E}">
        <p14:creationId xmlns:p14="http://schemas.microsoft.com/office/powerpoint/2010/main" val="6713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978015"/>
            <a:ext cx="11609818" cy="3323987"/>
          </a:xfrm>
          <a:prstGeom prst="rect">
            <a:avLst/>
          </a:prstGeom>
          <a:noFill/>
        </p:spPr>
        <p:txBody>
          <a:bodyPr wrap="square" rtlCol="0">
            <a:spAutoFit/>
          </a:bodyPr>
          <a:lstStyle/>
          <a:p>
            <a:pPr lvl="0" algn="just">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对</a:t>
            </a:r>
            <a:r>
              <a:rPr lang="zh-CN" altLang="zh-CN" sz="2800" kern="100" dirty="0">
                <a:solidFill>
                  <a:srgbClr val="404040"/>
                </a:solidFill>
                <a:latin typeface="Times New Roman"/>
                <a:ea typeface="微软雅黑"/>
                <a:cs typeface="Times New Roman"/>
              </a:rPr>
              <a:t>风景和人体的偏好之所以是普遍的，因为它们都起源于选择效应，这种效应对智人的基因组产生影响，它们先于任何文化区分，这就是它们一直传到我们这里，在今天仍然保持普遍性的原因。这种类型的美是在人类原始文化时期确立起来的，是人类特有的，它明显朝生殖和生态方向发展，因此，在美学范围中，我们也可以说它是善的体现。</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471547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981522"/>
            <a:ext cx="11725916" cy="5182188"/>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在生活上，他感受到他人的温馨、幸福与美好，而自己却仍然寂寞。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大概我总是坐在四壁之间的缘故，唯一的窗口执意把我推向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形而上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在写作上，在地坛的所思构成了他写作的母题，他把孔子的话倒过来说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不知死，焉知生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；他要解决自己的问题，用美来做最终的解答，不断地超越美。</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在思想上，尤其反对以身体的残缺来划分人群或者立场，自觉超越伤残者对命运的哀怜自叹，进而关切普遍性生存和精神伤残。在反潮流的也能成为潮流的时代，史铁生应该是最能被包装的，但他永远不会被大家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利用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9" name="TextBox 18">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3" action="ppaction://hlinksldjump"/>
          </p:cNvPr>
          <p:cNvSpPr txBox="1"/>
          <p:nvPr/>
        </p:nvSpPr>
        <p:spPr>
          <a:xfrm>
            <a:off x="7997894"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32" name="TextBox 31">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49407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837506"/>
            <a:ext cx="11725916" cy="195053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史铁生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终于醒悟：其实每时每刻我们都是幸运的，因为任何灾难的前面都可能再加一个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。这句话给你哪些启示？结合你的人生阅历谈谈你的感悟。</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14</a:t>
            </a:r>
            <a:endParaRPr lang="zh-CN" altLang="en-US" dirty="0"/>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p:cNvSpPr txBox="1"/>
          <p:nvPr/>
        </p:nvSpPr>
        <p:spPr>
          <a:xfrm>
            <a:off x="262558" y="2845671"/>
            <a:ext cx="11725916"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这是一道开放性试题，可以从对灾难的态度、对人生的态度等方面谈自己的感悟。</a:t>
            </a:r>
            <a:endParaRPr lang="zh-CN" altLang="zh-CN" sz="1050" kern="100" dirty="0">
              <a:effectLst/>
              <a:latin typeface="宋体"/>
              <a:cs typeface="Courier New"/>
            </a:endParaRPr>
          </a:p>
        </p:txBody>
      </p:sp>
      <p:sp>
        <p:nvSpPr>
          <p:cNvPr id="25" name="TextBox 24"/>
          <p:cNvSpPr txBox="1"/>
          <p:nvPr/>
        </p:nvSpPr>
        <p:spPr>
          <a:xfrm>
            <a:off x="334566" y="4143556"/>
            <a:ext cx="11494869"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时时刻刻都应该珍惜生命中的每一分每一秒，珍惜时光，珍爱生命。</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珍惜我们现在所拥有的一切，对现在所拥有的一切心存感恩。</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面对任何不幸，要从容，甚至是微笑面对，要有一种坚强乐观的品质。</a:t>
            </a:r>
            <a:endParaRPr lang="zh-CN" altLang="zh-CN" sz="1050" kern="100" dirty="0">
              <a:effectLst/>
              <a:latin typeface="宋体"/>
              <a:cs typeface="Courier New"/>
            </a:endParaRPr>
          </a:p>
        </p:txBody>
      </p:sp>
    </p:spTree>
    <p:extLst>
      <p:ext uri="{BB962C8B-B14F-4D97-AF65-F5344CB8AC3E}">
        <p14:creationId xmlns:p14="http://schemas.microsoft.com/office/powerpoint/2010/main" val="266237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611591"/>
            <a:ext cx="11609818" cy="819455"/>
          </a:xfrm>
          <a:prstGeom prst="rect">
            <a:avLst/>
          </a:prstGeom>
        </p:spPr>
        <p:txBody>
          <a:bodyPr wrap="square" rtlCol="0">
            <a:spAutoFit/>
          </a:bodyPr>
          <a:lstStyle/>
          <a:p>
            <a:pPr algn="just">
              <a:lnSpc>
                <a:spcPct val="200000"/>
              </a:lnSpc>
              <a:spcAft>
                <a:spcPts val="0"/>
              </a:spcAft>
            </a:pPr>
            <a:r>
              <a:rPr lang="zh-CN" altLang="en-US" sz="2800" kern="100" dirty="0">
                <a:solidFill>
                  <a:srgbClr val="00B0F0"/>
                </a:solidFill>
                <a:latin typeface="Times New Roman"/>
                <a:ea typeface="微软雅黑"/>
                <a:cs typeface="Times New Roman"/>
              </a:rPr>
              <a:t>四、语言文字运用</a:t>
            </a:r>
            <a:r>
              <a:rPr lang="en-US" altLang="zh-CN" sz="2800" kern="100" dirty="0">
                <a:solidFill>
                  <a:srgbClr val="00B0F0"/>
                </a:solidFill>
                <a:latin typeface="Times New Roman"/>
                <a:ea typeface="微软雅黑"/>
                <a:cs typeface="Times New Roman"/>
              </a:rPr>
              <a:t>(20</a:t>
            </a:r>
            <a:r>
              <a:rPr lang="zh-CN" altLang="en-US"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Times New Roman"/>
              </a:rPr>
              <a:t>)</a:t>
            </a:r>
            <a:endParaRPr lang="zh-CN" altLang="zh-CN" sz="1000" kern="100" dirty="0">
              <a:solidFill>
                <a:srgbClr val="00B0F0"/>
              </a:solidFill>
              <a:latin typeface="宋体"/>
              <a:cs typeface="Courier New"/>
            </a:endParaRPr>
          </a:p>
        </p:txBody>
      </p:sp>
      <p:sp>
        <p:nvSpPr>
          <p:cNvPr id="3" name="TextBox 2"/>
          <p:cNvSpPr txBox="1"/>
          <p:nvPr/>
        </p:nvSpPr>
        <p:spPr>
          <a:xfrm>
            <a:off x="1342678" y="882147"/>
            <a:ext cx="8722628" cy="819455"/>
          </a:xfrm>
          <a:prstGeom prst="rect">
            <a:avLst/>
          </a:prstGeom>
          <a:noFill/>
        </p:spPr>
        <p:txBody>
          <a:bodyPr wrap="square" rtlCol="0">
            <a:spAutoFit/>
          </a:bodyPr>
          <a:lstStyle/>
          <a:p>
            <a:pPr algn="ctr">
              <a:lnSpc>
                <a:spcPct val="200000"/>
              </a:lnSpc>
              <a:spcAft>
                <a:spcPts val="0"/>
              </a:spcAft>
            </a:pPr>
            <a:r>
              <a:rPr lang="zh-CN" altLang="en-US" sz="2800" b="1" kern="100" dirty="0">
                <a:solidFill>
                  <a:srgbClr val="00B050"/>
                </a:solidFill>
                <a:latin typeface="Times New Roman"/>
                <a:ea typeface="微软雅黑"/>
                <a:cs typeface="Times New Roman"/>
              </a:rPr>
              <a:t>第</a:t>
            </a:r>
            <a:r>
              <a:rPr lang="en-US" altLang="zh-CN" sz="2800" b="1" kern="100" dirty="0">
                <a:solidFill>
                  <a:srgbClr val="00B050"/>
                </a:solidFill>
                <a:latin typeface="Times New Roman"/>
                <a:ea typeface="微软雅黑"/>
                <a:cs typeface="Times New Roman"/>
              </a:rPr>
              <a:t>Ⅱ</a:t>
            </a:r>
            <a:r>
              <a:rPr lang="zh-CN" altLang="en-US" sz="2800" b="1" kern="100" dirty="0">
                <a:solidFill>
                  <a:srgbClr val="00B050"/>
                </a:solidFill>
                <a:latin typeface="Times New Roman"/>
                <a:ea typeface="微软雅黑"/>
                <a:cs typeface="Times New Roman"/>
              </a:rPr>
              <a:t>卷</a:t>
            </a:r>
            <a:r>
              <a:rPr lang="en-US" altLang="zh-CN" sz="2800" b="1" kern="100" dirty="0">
                <a:solidFill>
                  <a:srgbClr val="00B050"/>
                </a:solidFill>
                <a:latin typeface="Times New Roman"/>
                <a:ea typeface="微软雅黑"/>
                <a:cs typeface="Times New Roman"/>
              </a:rPr>
              <a:t>(</a:t>
            </a:r>
            <a:r>
              <a:rPr lang="zh-CN" altLang="en-US" sz="2800" b="1" kern="100" dirty="0">
                <a:solidFill>
                  <a:srgbClr val="00B050"/>
                </a:solidFill>
                <a:latin typeface="Times New Roman"/>
                <a:ea typeface="微软雅黑"/>
                <a:cs typeface="Times New Roman"/>
              </a:rPr>
              <a:t>表达题　共</a:t>
            </a:r>
            <a:r>
              <a:rPr lang="en-US" altLang="zh-CN" sz="2800" b="1" kern="100" dirty="0">
                <a:solidFill>
                  <a:srgbClr val="00B050"/>
                </a:solidFill>
                <a:latin typeface="Times New Roman"/>
                <a:ea typeface="微软雅黑"/>
                <a:cs typeface="Times New Roman"/>
              </a:rPr>
              <a:t>80</a:t>
            </a:r>
            <a:r>
              <a:rPr lang="zh-CN" altLang="en-US" sz="2800" b="1" kern="100" dirty="0" smtClean="0">
                <a:solidFill>
                  <a:srgbClr val="00B050"/>
                </a:solidFill>
                <a:latin typeface="Times New Roman"/>
                <a:ea typeface="微软雅黑"/>
                <a:cs typeface="Times New Roman"/>
              </a:rPr>
              <a:t>分</a:t>
            </a:r>
            <a:r>
              <a:rPr lang="en-US" altLang="zh-CN" sz="2800" b="1" kern="100" dirty="0" smtClean="0">
                <a:solidFill>
                  <a:srgbClr val="00B050"/>
                </a:solidFill>
                <a:latin typeface="Times New Roman"/>
                <a:ea typeface="微软雅黑"/>
                <a:cs typeface="Times New Roman"/>
              </a:rPr>
              <a:t>)</a:t>
            </a:r>
            <a:endParaRPr lang="zh-CN" altLang="zh-CN" sz="1000" kern="100" dirty="0">
              <a:latin typeface="宋体"/>
              <a:cs typeface="Courier New"/>
            </a:endParaRPr>
          </a:p>
        </p:txBody>
      </p:sp>
      <p:sp>
        <p:nvSpPr>
          <p:cNvPr id="5" name="TextBox 4"/>
          <p:cNvSpPr txBox="1"/>
          <p:nvPr/>
        </p:nvSpPr>
        <p:spPr>
          <a:xfrm>
            <a:off x="334566" y="2562862"/>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下列句子中，加颜色的成语使用错误的一项是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取材于敦煌的《丝路花雨》，以独特的地域性文化造就了中国民族舞剧的新形式，赋予了这部作品</a:t>
            </a:r>
            <a:r>
              <a:rPr lang="zh-CN" altLang="zh-CN" sz="2800" kern="100" dirty="0">
                <a:solidFill>
                  <a:srgbClr val="00B0F0"/>
                </a:solidFill>
                <a:latin typeface="Times New Roman"/>
                <a:ea typeface="微软雅黑"/>
                <a:cs typeface="Times New Roman"/>
              </a:rPr>
              <a:t>独一无二</a:t>
            </a:r>
            <a:r>
              <a:rPr lang="zh-CN" altLang="zh-CN" sz="2800" kern="100" dirty="0">
                <a:solidFill>
                  <a:srgbClr val="404040"/>
                </a:solidFill>
                <a:latin typeface="Times New Roman"/>
                <a:ea typeface="微软雅黑"/>
                <a:cs typeface="Times New Roman"/>
              </a:rPr>
              <a:t>的艺术风格。</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他突然醒来，看到蓝蓝的天，但对世界</a:t>
            </a:r>
            <a:r>
              <a:rPr lang="en-US" altLang="zh-CN" sz="2800" kern="100" dirty="0">
                <a:solidFill>
                  <a:srgbClr val="404040"/>
                </a:solidFill>
                <a:latin typeface="Times New Roman"/>
                <a:ea typeface="微软雅黑"/>
                <a:cs typeface="Courier New"/>
              </a:rPr>
              <a:t>60</a:t>
            </a:r>
            <a:r>
              <a:rPr lang="zh-CN" altLang="zh-CN" sz="2800" kern="100" dirty="0">
                <a:solidFill>
                  <a:srgbClr val="404040"/>
                </a:solidFill>
                <a:latin typeface="Times New Roman"/>
                <a:ea typeface="微软雅黑"/>
                <a:cs typeface="Times New Roman"/>
              </a:rPr>
              <a:t>年来所发生的事却</a:t>
            </a:r>
            <a:r>
              <a:rPr lang="zh-CN" altLang="zh-CN" sz="2800" kern="100" dirty="0">
                <a:solidFill>
                  <a:srgbClr val="00B0F0"/>
                </a:solidFill>
                <a:latin typeface="Times New Roman"/>
                <a:ea typeface="微软雅黑"/>
                <a:cs typeface="Times New Roman"/>
              </a:rPr>
              <a:t>一无所知</a:t>
            </a:r>
            <a:r>
              <a:rPr lang="zh-CN" altLang="zh-CN" sz="2800" kern="100" dirty="0">
                <a:solidFill>
                  <a:srgbClr val="404040"/>
                </a:solidFill>
                <a:latin typeface="Times New Roman"/>
                <a:ea typeface="微软雅黑"/>
                <a:cs typeface="Times New Roman"/>
              </a:rPr>
              <a:t>。小说以第一人称讲述主人公在新柏林的尴尬遭遇。</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5" action="ppaction://hlinksldjump"/>
          </p:cNvPr>
          <p:cNvSpPr txBox="1"/>
          <p:nvPr/>
        </p:nvSpPr>
        <p:spPr>
          <a:xfrm>
            <a:off x="900943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15</a:t>
            </a:r>
            <a:endParaRPr lang="zh-CN" altLang="en-US" dirty="0"/>
          </a:p>
        </p:txBody>
      </p:sp>
      <p:sp>
        <p:nvSpPr>
          <p:cNvPr id="21" name="TextBox 20">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562068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125538"/>
            <a:ext cx="11494869" cy="259686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研究生争当环卫工，听起来似乎很</a:t>
            </a:r>
            <a:r>
              <a:rPr lang="zh-CN" altLang="zh-CN" sz="2800" kern="100" dirty="0">
                <a:solidFill>
                  <a:srgbClr val="00B0F0"/>
                </a:solidFill>
                <a:latin typeface="Times New Roman"/>
                <a:ea typeface="微软雅黑"/>
                <a:cs typeface="Times New Roman"/>
              </a:rPr>
              <a:t>不可思议</a:t>
            </a:r>
            <a:r>
              <a:rPr lang="zh-CN" altLang="zh-CN" sz="2800" kern="100" dirty="0">
                <a:solidFill>
                  <a:srgbClr val="404040"/>
                </a:solidFill>
                <a:latin typeface="Times New Roman"/>
                <a:ea typeface="微软雅黑"/>
                <a:cs typeface="Times New Roman"/>
              </a:rPr>
              <a:t>，但是在事业编环卫工招聘中，确实有相当一部分考生是研究生，甚至称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死也要死在编制里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只要上面通知一下，自己立刻带头公开。这样的表态，比那些对财产公开</a:t>
            </a:r>
            <a:r>
              <a:rPr lang="zh-CN" altLang="zh-CN" sz="2800" kern="100" dirty="0">
                <a:solidFill>
                  <a:srgbClr val="00B0F0"/>
                </a:solidFill>
                <a:latin typeface="Times New Roman"/>
                <a:ea typeface="微软雅黑"/>
                <a:cs typeface="Times New Roman"/>
              </a:rPr>
              <a:t>守口如瓶</a:t>
            </a:r>
            <a:r>
              <a:rPr lang="zh-CN" altLang="zh-CN" sz="2800" kern="100" dirty="0">
                <a:solidFill>
                  <a:srgbClr val="404040"/>
                </a:solidFill>
                <a:latin typeface="Times New Roman"/>
                <a:ea typeface="微软雅黑"/>
                <a:cs typeface="Times New Roman"/>
              </a:rPr>
              <a:t>的官员开明和阳光多了。</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15</a:t>
            </a:r>
            <a:endParaRPr lang="zh-CN" altLang="en-US" dirty="0"/>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p:cNvSpPr txBox="1"/>
          <p:nvPr/>
        </p:nvSpPr>
        <p:spPr>
          <a:xfrm>
            <a:off x="406574" y="3781775"/>
            <a:ext cx="11494869"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项独一无二：没有相同的或没有可以相比的。句中用以形容《丝路花雨》的艺术风格，符合语境。</a:t>
            </a:r>
            <a:endParaRPr lang="zh-CN" altLang="zh-CN" sz="1050" kern="100" dirty="0">
              <a:effectLst/>
              <a:latin typeface="宋体"/>
              <a:cs typeface="Courier New"/>
            </a:endParaRPr>
          </a:p>
        </p:txBody>
      </p:sp>
    </p:spTree>
    <p:extLst>
      <p:ext uri="{BB962C8B-B14F-4D97-AF65-F5344CB8AC3E}">
        <p14:creationId xmlns:p14="http://schemas.microsoft.com/office/powerpoint/2010/main" val="231777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198193"/>
            <a:ext cx="11494869"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项一无所知：什么也不知道。符合语境。</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项不可思议：不可想象，不能理解，原来是佛教用语，含有神秘奥妙的意思。句中指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研究生争当环卫工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这种现象。符合语境。</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项守口如瓶：形容说话慎重或严守秘密。语境中只有敢不敢谈的意思，而没有公不公开的意思，因而也就没有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严守秘密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一说，应该用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讳莫如深</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D</a:t>
            </a:r>
            <a:endParaRPr lang="zh-CN" altLang="zh-CN" sz="2800" kern="100" dirty="0">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15</a:t>
            </a:r>
            <a:endParaRPr lang="zh-CN" altLang="en-US" dirty="0"/>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8491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786614"/>
            <a:ext cx="11609818" cy="5451492"/>
          </a:xfrm>
          <a:prstGeom prst="rect">
            <a:avLst/>
          </a:prstGeom>
          <a:noFill/>
        </p:spPr>
        <p:txBody>
          <a:bodyPr wrap="square" rtlCol="0">
            <a:spAutoFit/>
          </a:bodyPr>
          <a:lstStyle/>
          <a:p>
            <a:pPr algn="just">
              <a:lnSpc>
                <a:spcPct val="140000"/>
              </a:lnSpc>
              <a:spcAft>
                <a:spcPts val="0"/>
              </a:spcAft>
            </a:pP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下列各句中，没有语病、句意明确的一项是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除了驾驶员要有熟练的驾驶技术、丰富的驾驶经验之外，汽车本身的状况，也是保证行车安全的重要条件之一。</a:t>
            </a:r>
            <a:endParaRPr lang="zh-CN" altLang="zh-CN" sz="280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帮助家境不好的孩子上大学，是我们应该做的，况且这孩子各方面都很优秀，我们一定要帮助她圆大学梦。</a:t>
            </a:r>
            <a:endParaRPr lang="zh-CN" altLang="zh-CN" sz="280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说到人才培养，人们往往想到要学好各门课程的基础理论，而对与这些理论密切相关的逻辑思维训练却常常被忽视</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这部影片讲述了一个身患重病的工人的女儿自强不息、与命运抗争的故事，对青少年观众很有教育意义</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16</a:t>
            </a:r>
            <a:endParaRPr lang="zh-CN" altLang="en-US" dirty="0"/>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131797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743113"/>
            <a:ext cx="11494869" cy="5628849"/>
          </a:xfrm>
          <a:prstGeom prst="rect">
            <a:avLst/>
          </a:prstGeom>
          <a:noFill/>
        </p:spPr>
        <p:txBody>
          <a:bodyPr wrap="square" rtlCol="0">
            <a:spAutoFit/>
          </a:bodyPr>
          <a:lstStyle/>
          <a:p>
            <a:pPr algn="just">
              <a:lnSpc>
                <a:spcPct val="140000"/>
              </a:lnSpc>
              <a:spcAft>
                <a:spcPts val="0"/>
              </a:spcAft>
            </a:pPr>
            <a:r>
              <a:rPr lang="zh-CN" altLang="zh-CN" sz="2600" b="1" kern="100" dirty="0" smtClean="0">
                <a:solidFill>
                  <a:srgbClr val="E36C0A"/>
                </a:solidFill>
                <a:latin typeface="Times New Roman"/>
                <a:ea typeface="微软雅黑"/>
                <a:cs typeface="Times New Roman"/>
              </a:rPr>
              <a:t>解析</a:t>
            </a:r>
            <a:r>
              <a:rPr lang="zh-CN" altLang="zh-CN" sz="2600" b="1" kern="100" dirty="0">
                <a:solidFill>
                  <a:srgbClr val="E36C0A"/>
                </a:solidFill>
                <a:latin typeface="Times New Roman"/>
                <a:ea typeface="微软雅黑"/>
                <a:cs typeface="Times New Roman"/>
              </a:rPr>
              <a:t>　</a:t>
            </a:r>
            <a:r>
              <a:rPr lang="zh-CN" altLang="zh-CN" sz="2600" kern="100" dirty="0">
                <a:solidFill>
                  <a:srgbClr val="404040"/>
                </a:solidFill>
                <a:latin typeface="Times New Roman"/>
                <a:ea typeface="微软雅黑"/>
                <a:cs typeface="Times New Roman"/>
              </a:rPr>
              <a:t>本题从搭配不当、结构混乱、表意不明三个角度考查对病句的辨析。</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项搭配不当，两面对一面，</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汽车本身的状况</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有好有坏，应把</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也是保证行车安全的重要条件之一</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中的</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保证</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改为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影响</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，或者将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汽车本身的状况</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改为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汽车本身良好的状况</a:t>
            </a:r>
            <a:r>
              <a:rPr lang="en-US" altLang="zh-CN" sz="2600" kern="100" dirty="0">
                <a:solidFill>
                  <a:srgbClr val="404040"/>
                </a:solidFill>
                <a:latin typeface="宋体"/>
                <a:ea typeface="微软雅黑"/>
                <a:cs typeface="Times New Roman"/>
              </a:rPr>
              <a:t>”</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smtClean="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项</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人们</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对与这些理论密切相关的逻辑思维训练却常常忽视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和</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与这些理论密切相关的逻辑思维训练却常常被忽视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，句式杂糅</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smtClean="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项多重限制造成表意不明。</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一个身患重病的工人的女儿</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有歧义，</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一个身患重病的工人的女儿</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可以理解为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工人身患重病</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，也可以理解为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女儿身患重病</a:t>
            </a:r>
            <a:r>
              <a:rPr lang="en-US" altLang="zh-CN" sz="2600" kern="100" dirty="0">
                <a:solidFill>
                  <a:srgbClr val="404040"/>
                </a:solidFill>
                <a:latin typeface="宋体"/>
                <a:ea typeface="微软雅黑"/>
                <a:cs typeface="Times New Roman"/>
              </a:rPr>
              <a:t>”</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lvl="0" algn="just">
              <a:lnSpc>
                <a:spcPct val="140000"/>
              </a:lnSpc>
            </a:pPr>
            <a:r>
              <a:rPr lang="zh-CN" altLang="zh-CN" sz="2600" b="1" kern="100" dirty="0">
                <a:solidFill>
                  <a:srgbClr val="E36C0A"/>
                </a:solidFill>
                <a:latin typeface="Times New Roman"/>
                <a:ea typeface="微软雅黑"/>
                <a:cs typeface="Times New Roman"/>
              </a:rPr>
              <a:t>答案　</a:t>
            </a:r>
            <a:r>
              <a:rPr lang="en-US" altLang="zh-CN" sz="2600" kern="100" dirty="0" smtClean="0">
                <a:solidFill>
                  <a:srgbClr val="404040"/>
                </a:solidFill>
                <a:latin typeface="Times New Roman"/>
                <a:ea typeface="微软雅黑"/>
                <a:cs typeface="Courier New"/>
              </a:rPr>
              <a:t>B</a:t>
            </a:r>
            <a:endParaRPr lang="zh-CN" altLang="zh-CN" sz="260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16</a:t>
            </a:r>
            <a:endParaRPr lang="zh-CN" altLang="en-US" dirty="0"/>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7515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269554"/>
            <a:ext cx="11494869"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17.</a:t>
            </a:r>
            <a:r>
              <a:rPr lang="zh-CN" altLang="zh-CN" sz="2800" kern="100" dirty="0">
                <a:solidFill>
                  <a:srgbClr val="404040"/>
                </a:solidFill>
                <a:latin typeface="Times New Roman"/>
                <a:ea typeface="微软雅黑"/>
                <a:cs typeface="Times New Roman"/>
              </a:rPr>
              <a:t>依次填入下面一段文字横线处的语句，前后衔接最为恰当的一组是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中国人民</a:t>
            </a:r>
            <a:r>
              <a:rPr lang="zh-CN" altLang="zh-CN" sz="2800" kern="100" dirty="0">
                <a:solidFill>
                  <a:srgbClr val="404040"/>
                </a:solidFill>
                <a:latin typeface="Times New Roman"/>
                <a:ea typeface="微软雅黑"/>
                <a:cs typeface="Times New Roman"/>
              </a:rPr>
              <a:t>抗日战争的胜利，充分证明了中国共产党是救亡图存、实现民族复兴的核心力量。今天，我们纪念抗日战争胜利</a:t>
            </a:r>
            <a:r>
              <a:rPr lang="en-US" altLang="zh-CN" sz="2800" kern="100" dirty="0">
                <a:solidFill>
                  <a:srgbClr val="404040"/>
                </a:solidFill>
                <a:latin typeface="Times New Roman"/>
                <a:ea typeface="微软雅黑"/>
                <a:cs typeface="Courier New"/>
              </a:rPr>
              <a:t>70</a:t>
            </a:r>
            <a:r>
              <a:rPr lang="zh-CN" altLang="zh-CN" sz="2800" kern="100" dirty="0">
                <a:solidFill>
                  <a:srgbClr val="404040"/>
                </a:solidFill>
                <a:latin typeface="Times New Roman"/>
                <a:ea typeface="微软雅黑"/>
                <a:cs typeface="Times New Roman"/>
              </a:rPr>
              <a:t>周年，就是要</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。铭记这段历史，是因为它的惨烈悲壮与不屈抗争应当成为中华民族的集体记忆，更是希望从中汲取沉痛的历史教训，获得开创未来的精神力量。</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17</a:t>
            </a:r>
            <a:endParaRPr lang="zh-CN" altLang="en-US" dirty="0"/>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349002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341562"/>
            <a:ext cx="11494869"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永远铭记参加抗日战争的老战士、抗日将领、爱国人士</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永远铭记支援和帮助了中国抗战的外国政府和国际友人</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永远铭记惨遭日本侵略者杀戮的死难同胞</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永远铭记为抗战胜利建立了功勋的海内外中华儿女</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⑤</a:t>
            </a:r>
            <a:r>
              <a:rPr lang="zh-CN" altLang="zh-CN" sz="2800" kern="100" dirty="0">
                <a:solidFill>
                  <a:srgbClr val="404040"/>
                </a:solidFill>
                <a:latin typeface="Times New Roman"/>
                <a:ea typeface="微软雅黑"/>
                <a:cs typeface="Times New Roman"/>
              </a:rPr>
              <a:t>永远铭记在抗日战争中英勇战斗、为国捐躯的烈士</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en-US" altLang="zh-CN" sz="2800" kern="100" dirty="0">
                <a:solidFill>
                  <a:srgbClr val="404040"/>
                </a:solidFill>
                <a:latin typeface="宋体"/>
                <a:ea typeface="微软雅黑"/>
                <a:cs typeface="Times New Roman"/>
              </a:rPr>
              <a:t>⑤③④②①</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B</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①②④⑤③</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en-US" altLang="zh-CN" sz="2800" kern="100" dirty="0">
                <a:solidFill>
                  <a:srgbClr val="404040"/>
                </a:solidFill>
                <a:latin typeface="宋体"/>
                <a:ea typeface="微软雅黑"/>
                <a:cs typeface="Times New Roman"/>
              </a:rPr>
              <a:t>③⑤①④②</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D</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④③②①⑤</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17</a:t>
            </a:r>
            <a:endParaRPr lang="zh-CN" altLang="en-US" dirty="0"/>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919875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977" y="909514"/>
            <a:ext cx="11494869" cy="5262979"/>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本题从排序的角度考查语言的连贯。解答本题要着眼于话题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纪念抗日战争胜利</a:t>
            </a:r>
            <a:r>
              <a:rPr lang="en-US" altLang="zh-CN" sz="2800" kern="100" dirty="0">
                <a:solidFill>
                  <a:srgbClr val="404040"/>
                </a:solidFill>
                <a:latin typeface="Times New Roman"/>
                <a:ea typeface="微软雅黑"/>
                <a:cs typeface="Courier New"/>
              </a:rPr>
              <a:t>70</a:t>
            </a:r>
            <a:r>
              <a:rPr lang="zh-CN" altLang="zh-CN" sz="2800" kern="100" dirty="0">
                <a:solidFill>
                  <a:srgbClr val="404040"/>
                </a:solidFill>
                <a:latin typeface="Times New Roman"/>
                <a:ea typeface="微软雅黑"/>
                <a:cs typeface="Times New Roman"/>
              </a:rPr>
              <a:t>周年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，围绕</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纪念抗日战争胜利</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的意义来解说，排序过程中要考虑句与句之间的逻辑关系。首先进行大体分组，根据横线后的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它的惨烈悲壮与不屈抗争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推断横线处的内容应该是先阐明抗日战争中惨烈的死难情况，故</a:t>
            </a:r>
            <a:r>
              <a:rPr lang="en-US" altLang="zh-CN" sz="2800" kern="100" dirty="0">
                <a:solidFill>
                  <a:srgbClr val="404040"/>
                </a:solidFill>
                <a:latin typeface="宋体"/>
                <a:ea typeface="微软雅黑"/>
                <a:cs typeface="Times New Roman"/>
              </a:rPr>
              <a:t>③⑤</a:t>
            </a:r>
            <a:r>
              <a:rPr lang="zh-CN" altLang="zh-CN" sz="2800" kern="100" dirty="0">
                <a:solidFill>
                  <a:srgbClr val="404040"/>
                </a:solidFill>
                <a:latin typeface="Times New Roman"/>
                <a:ea typeface="微软雅黑"/>
                <a:cs typeface="Times New Roman"/>
              </a:rPr>
              <a:t>为一组；然后强调社会各界不屈不挠的抗争及支援情况，故</a:t>
            </a:r>
            <a:r>
              <a:rPr lang="en-US" altLang="zh-CN" sz="2800" kern="100" dirty="0">
                <a:solidFill>
                  <a:srgbClr val="404040"/>
                </a:solidFill>
                <a:latin typeface="宋体"/>
                <a:ea typeface="微软雅黑"/>
                <a:cs typeface="Times New Roman"/>
              </a:rPr>
              <a:t>①②④</a:t>
            </a:r>
            <a:r>
              <a:rPr lang="zh-CN" altLang="zh-CN" sz="2800" kern="100" dirty="0">
                <a:solidFill>
                  <a:srgbClr val="404040"/>
                </a:solidFill>
                <a:latin typeface="Times New Roman"/>
                <a:ea typeface="微软雅黑"/>
                <a:cs typeface="Times New Roman"/>
              </a:rPr>
              <a:t>为一组；最后根据程度由浅入深、概念由小到大的顺序排列，可锁定答案为</a:t>
            </a:r>
            <a:r>
              <a:rPr lang="en-US" altLang="zh-CN" sz="2800" kern="100" dirty="0">
                <a:solidFill>
                  <a:srgbClr val="404040"/>
                </a:solidFill>
                <a:latin typeface="Times New Roman"/>
                <a:ea typeface="微软雅黑"/>
                <a:cs typeface="Courier New"/>
              </a:rPr>
              <a:t>C</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17</a:t>
            </a:r>
            <a:endParaRPr lang="zh-CN" altLang="en-US" dirty="0"/>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1619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890259"/>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对于</a:t>
            </a:r>
            <a:r>
              <a:rPr lang="zh-CN" altLang="zh-CN" sz="2800" kern="100" dirty="0">
                <a:solidFill>
                  <a:srgbClr val="404040"/>
                </a:solidFill>
                <a:latin typeface="Times New Roman"/>
                <a:ea typeface="微软雅黑"/>
                <a:cs typeface="Times New Roman"/>
              </a:rPr>
              <a:t>整体自相似形式的审美偏爱，也是在系统发生过程中发展和选择出来的。它在今天的普遍性，来源于相应基因结构的永久性。这种类型的美是在动物的认识发展过程中发展起来的，有一个比人类更早的来源。这种类型的美的作用存在于认识领域。在美学领域中，我们可以说它是真的体现。</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965380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817186"/>
            <a:ext cx="11609818" cy="5451492"/>
          </a:xfrm>
          <a:prstGeom prst="rect">
            <a:avLst/>
          </a:prstGeom>
          <a:noFill/>
        </p:spPr>
        <p:txBody>
          <a:bodyPr wrap="square" rtlCol="0">
            <a:spAutoFit/>
          </a:bodyPr>
          <a:lstStyle/>
          <a:p>
            <a:pPr algn="just">
              <a:lnSpc>
                <a:spcPct val="140000"/>
              </a:lnSpc>
              <a:spcAft>
                <a:spcPts val="0"/>
              </a:spcAft>
            </a:pPr>
            <a:r>
              <a:rPr lang="en-US" altLang="zh-CN" sz="2800" kern="100" dirty="0">
                <a:solidFill>
                  <a:srgbClr val="404040"/>
                </a:solidFill>
                <a:latin typeface="Times New Roman"/>
                <a:ea typeface="微软雅黑"/>
                <a:cs typeface="Courier New"/>
              </a:rPr>
              <a:t>18.</a:t>
            </a:r>
            <a:r>
              <a:rPr lang="zh-CN" altLang="zh-CN" sz="2800" kern="100" dirty="0">
                <a:solidFill>
                  <a:srgbClr val="404040"/>
                </a:solidFill>
                <a:latin typeface="Times New Roman"/>
                <a:ea typeface="微软雅黑"/>
                <a:cs typeface="Times New Roman"/>
              </a:rPr>
              <a:t>在下面</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段文字横线处补写恰当的语句，使整段文字语意完整连贯</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内容</a:t>
            </a:r>
            <a:r>
              <a:rPr lang="zh-CN" altLang="zh-CN" sz="2800" kern="100" dirty="0">
                <a:solidFill>
                  <a:srgbClr val="404040"/>
                </a:solidFill>
                <a:latin typeface="Times New Roman"/>
                <a:ea typeface="微软雅黑"/>
                <a:cs typeface="Times New Roman"/>
              </a:rPr>
              <a:t>贴切，逻辑严密。每处不超过</a:t>
            </a: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个字。</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读书</a:t>
            </a:r>
            <a:r>
              <a:rPr lang="zh-CN" altLang="zh-CN" sz="2800" kern="100" dirty="0">
                <a:solidFill>
                  <a:srgbClr val="404040"/>
                </a:solidFill>
                <a:latin typeface="Times New Roman"/>
                <a:ea typeface="微软雅黑"/>
                <a:cs typeface="Times New Roman"/>
              </a:rPr>
              <a:t>的目的仅仅是为了记住书中的内容吗？答案是否定的。</a:t>
            </a:r>
            <a:r>
              <a:rPr lang="en-US" altLang="zh-CN" sz="2800" kern="100" dirty="0">
                <a:solidFill>
                  <a:srgbClr val="404040"/>
                </a:solidFill>
                <a:latin typeface="宋体"/>
                <a:ea typeface="微软雅黑"/>
                <a:cs typeface="Times New Roman"/>
              </a:rPr>
              <a:t>①</a:t>
            </a:r>
            <a:r>
              <a:rPr lang="en-US" altLang="zh-CN" sz="2800" kern="100" dirty="0" smtClean="0">
                <a:solidFill>
                  <a:srgbClr val="404040"/>
                </a:solidFill>
                <a:latin typeface="Times New Roman"/>
                <a:ea typeface="微软雅黑"/>
                <a:cs typeface="Courier New"/>
              </a:rPr>
              <a:t>_____________</a:t>
            </a:r>
            <a:r>
              <a:rPr lang="zh-CN" altLang="zh-CN" sz="2800" kern="100" dirty="0">
                <a:solidFill>
                  <a:srgbClr val="404040"/>
                </a:solidFill>
                <a:latin typeface="Times New Roman"/>
                <a:ea typeface="微软雅黑"/>
                <a:cs typeface="Times New Roman"/>
              </a:rPr>
              <a:t>。记忆型阅读是我们缺乏想象力的根源之一，因为它容易导致盲从书本知识，从而失去质疑精神。批判型阅读是一种创造性阅读，它不追求</a:t>
            </a:r>
            <a:r>
              <a:rPr lang="en-US" altLang="zh-CN" sz="2800" kern="100" dirty="0">
                <a:solidFill>
                  <a:srgbClr val="404040"/>
                </a:solidFill>
                <a:latin typeface="宋体"/>
                <a:ea typeface="微软雅黑"/>
                <a:cs typeface="Times New Roman"/>
              </a:rPr>
              <a:t>②</a:t>
            </a:r>
            <a:r>
              <a:rPr lang="en-US" altLang="zh-CN" sz="2800" kern="100" dirty="0" smtClean="0">
                <a:solidFill>
                  <a:srgbClr val="404040"/>
                </a:solidFill>
                <a:latin typeface="Times New Roman"/>
                <a:ea typeface="微软雅黑"/>
                <a:cs typeface="Courier New"/>
              </a:rPr>
              <a:t>_____________</a:t>
            </a:r>
            <a:r>
              <a:rPr lang="zh-CN" altLang="zh-CN" sz="2800" kern="100" dirty="0">
                <a:solidFill>
                  <a:srgbClr val="404040"/>
                </a:solidFill>
                <a:latin typeface="Times New Roman"/>
                <a:ea typeface="微软雅黑"/>
                <a:cs typeface="Times New Roman"/>
              </a:rPr>
              <a:t>，而主张激发想象力和灵感，带着自己的思考，让自己变得更有思想。能通过阅读提出有价值的质疑，</a:t>
            </a:r>
            <a:r>
              <a:rPr lang="en-US" altLang="zh-CN" sz="2800" kern="100" dirty="0">
                <a:solidFill>
                  <a:srgbClr val="404040"/>
                </a:solidFill>
                <a:latin typeface="宋体"/>
                <a:ea typeface="微软雅黑"/>
                <a:cs typeface="Times New Roman"/>
              </a:rPr>
              <a:t>③</a:t>
            </a:r>
            <a:r>
              <a:rPr lang="en-US" altLang="zh-CN" sz="2800" kern="100" dirty="0" smtClean="0">
                <a:solidFill>
                  <a:srgbClr val="404040"/>
                </a:solidFill>
                <a:latin typeface="Times New Roman"/>
                <a:ea typeface="微软雅黑"/>
                <a:cs typeface="Courier New"/>
              </a:rPr>
              <a:t>______________</a:t>
            </a:r>
            <a:r>
              <a:rPr lang="zh-CN" altLang="zh-CN" sz="2800" kern="100" dirty="0">
                <a:solidFill>
                  <a:srgbClr val="404040"/>
                </a:solidFill>
                <a:latin typeface="Times New Roman"/>
                <a:ea typeface="微软雅黑"/>
                <a:cs typeface="Times New Roman"/>
              </a:rPr>
              <a:t>，通过分析根源找到解决问题的途径和方法，这在泛阅读日益普遍的时候更显得难能可贵。</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18</a:t>
            </a:r>
            <a:endParaRPr lang="zh-CN" altLang="en-US" dirty="0"/>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886799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341562"/>
            <a:ext cx="11494869" cy="397031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本题考查语言表达连贯的能力。根据下文的内容很容易看出</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处应填阅读的两种类型：记忆型和批判型。</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处应填的是批判型阅读与记忆型阅读相比的优点：不追求盲从书本知识。</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处与上下句之间形成递进关系的排比句</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示例</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阅读有记忆型和批判型之分　</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简单的、机械的知识记忆　</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通过质疑找出问题的</a:t>
            </a:r>
            <a:r>
              <a:rPr lang="zh-CN" altLang="zh-CN" sz="2800" kern="100" dirty="0" smtClean="0">
                <a:solidFill>
                  <a:srgbClr val="404040"/>
                </a:solidFill>
                <a:latin typeface="Times New Roman"/>
                <a:ea typeface="微软雅黑"/>
                <a:cs typeface="Times New Roman"/>
              </a:rPr>
              <a:t>根源</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18</a:t>
            </a:r>
            <a:endParaRPr lang="zh-CN" altLang="en-US" dirty="0"/>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2570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053530"/>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仔细观察下面这幅漫画，根据要求回答问题。</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19</a:t>
            </a:r>
            <a:endParaRPr lang="zh-CN" altLang="en-US" dirty="0"/>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026" name="Picture 2" descr="\\张红\f\2015幻灯片原文件\同步\高二下\创新设计\(语文）人教中外传记作品选读\人教版 中外传记作品选读\f1A.TIF"/>
          <p:cNvPicPr>
            <a:picLocks noChangeAspect="1" noChangeArrowheads="1"/>
          </p:cNvPicPr>
          <p:nvPr/>
        </p:nvPicPr>
        <p:blipFill>
          <a:blip r:embed="rId21" r:link="rId22">
            <a:extLst>
              <a:ext uri="{28A0092B-C50C-407E-A947-70E740481C1C}">
                <a14:useLocalDpi xmlns:a14="http://schemas.microsoft.com/office/drawing/2010/main" val="0"/>
              </a:ext>
            </a:extLst>
          </a:blip>
          <a:srcRect/>
          <a:stretch>
            <a:fillRect/>
          </a:stretch>
        </p:blipFill>
        <p:spPr bwMode="auto">
          <a:xfrm>
            <a:off x="3349840" y="1966761"/>
            <a:ext cx="2409060" cy="36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80741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133650"/>
            <a:ext cx="11494869" cy="138499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给这幅漫画拟写一个标题。</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结合社会生活实际，揭示这幅漫画的寓意。</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19</a:t>
            </a:r>
            <a:endParaRPr lang="zh-CN" altLang="en-US" dirty="0"/>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p:cNvSpPr txBox="1"/>
          <p:nvPr/>
        </p:nvSpPr>
        <p:spPr>
          <a:xfrm>
            <a:off x="360977" y="3421735"/>
            <a:ext cx="11494869"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先观察全图，领会图意，然后根据题干和图画文字的提示作答，注意语言表达准确、简明。该漫画是在讽刺过河拆桥的人及其行为。</a:t>
            </a:r>
            <a:endParaRPr lang="zh-CN" altLang="zh-CN" sz="1050" kern="100" dirty="0">
              <a:effectLst/>
              <a:latin typeface="宋体"/>
              <a:cs typeface="Courier New"/>
            </a:endParaRPr>
          </a:p>
        </p:txBody>
      </p:sp>
    </p:spTree>
    <p:extLst>
      <p:ext uri="{BB962C8B-B14F-4D97-AF65-F5344CB8AC3E}">
        <p14:creationId xmlns:p14="http://schemas.microsoft.com/office/powerpoint/2010/main" val="294930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057065"/>
            <a:ext cx="11494869"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过河拆桥的后果</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结局</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这幅漫画揭示了社会上某些人达到目的后，就把曾经帮助过他们的人一脚踢开的现象，批判了那种只顾自己而不考虑别人，只顾眼前而不图长远的短视行为。</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19</a:t>
            </a:r>
            <a:endParaRPr lang="zh-CN" altLang="en-US" dirty="0"/>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0973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837506"/>
            <a:ext cx="11609818" cy="5262979"/>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五、写作</a:t>
            </a:r>
            <a:r>
              <a:rPr lang="en-US" altLang="zh-CN" sz="2800" kern="100" dirty="0">
                <a:solidFill>
                  <a:srgbClr val="00B0F0"/>
                </a:solidFill>
                <a:latin typeface="Times New Roman"/>
                <a:ea typeface="微软雅黑"/>
                <a:cs typeface="Courier New"/>
              </a:rPr>
              <a:t>(60</a:t>
            </a:r>
            <a:r>
              <a:rPr lang="zh-CN" altLang="zh-CN"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阅读下面的材料，按要求作文。</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同样</a:t>
            </a:r>
            <a:r>
              <a:rPr lang="zh-CN" altLang="zh-CN" sz="2800" kern="100" dirty="0">
                <a:solidFill>
                  <a:srgbClr val="404040"/>
                </a:solidFill>
                <a:latin typeface="Times New Roman"/>
                <a:ea typeface="微软雅黑"/>
                <a:cs typeface="Times New Roman"/>
              </a:rPr>
              <a:t>的风，不一样的感觉。春风暖，给大地穿上绿色的外衣；夏风热，给大地带来热气腾腾的活力；秋风凉，给大地铺上一层金黄；冬风冷，给大地带来银色的世界。风是一支多彩的笔，描绘出四季风情画，这些画绝不千篇一律，人们永远找不到相同的两幅。</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要求</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角度自选；</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立意自定；</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题目自拟；</a:t>
            </a:r>
            <a:r>
              <a:rPr lang="en-US" altLang="zh-CN" sz="2800" kern="1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除诗歌外，文体自选；</a:t>
            </a:r>
            <a:r>
              <a:rPr lang="en-US" altLang="zh-CN" sz="2800" kern="100" dirty="0">
                <a:solidFill>
                  <a:srgbClr val="404040"/>
                </a:solidFill>
                <a:latin typeface="宋体"/>
                <a:ea typeface="微软雅黑"/>
                <a:cs typeface="Times New Roman"/>
              </a:rPr>
              <a:t>⑤</a:t>
            </a:r>
            <a:r>
              <a:rPr lang="zh-CN" altLang="zh-CN" sz="2800" kern="100" dirty="0">
                <a:solidFill>
                  <a:srgbClr val="404040"/>
                </a:solidFill>
                <a:latin typeface="Times New Roman"/>
                <a:ea typeface="微软雅黑"/>
                <a:cs typeface="Times New Roman"/>
              </a:rPr>
              <a:t>不少于</a:t>
            </a:r>
            <a:r>
              <a:rPr lang="en-US" altLang="zh-CN" sz="2800" kern="100" dirty="0">
                <a:solidFill>
                  <a:srgbClr val="404040"/>
                </a:solidFill>
                <a:latin typeface="Times New Roman"/>
                <a:ea typeface="微软雅黑"/>
                <a:cs typeface="Courier New"/>
              </a:rPr>
              <a:t>800</a:t>
            </a:r>
            <a:r>
              <a:rPr lang="zh-CN" altLang="zh-CN" sz="2800" kern="100" dirty="0">
                <a:solidFill>
                  <a:srgbClr val="404040"/>
                </a:solidFill>
                <a:latin typeface="Times New Roman"/>
                <a:ea typeface="微软雅黑"/>
                <a:cs typeface="Times New Roman"/>
              </a:rPr>
              <a:t>字。</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13401303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269554"/>
            <a:ext cx="11609818" cy="4540282"/>
          </a:xfrm>
          <a:prstGeom prst="rect">
            <a:avLst/>
          </a:prstGeom>
          <a:noFill/>
        </p:spPr>
        <p:txBody>
          <a:bodyPr wrap="square" rtlCol="0">
            <a:spAutoFit/>
          </a:bodyPr>
          <a:lstStyle/>
          <a:p>
            <a:pPr algn="just">
              <a:lnSpc>
                <a:spcPct val="150000"/>
              </a:lnSpc>
              <a:spcAft>
                <a:spcPts val="0"/>
              </a:spcAft>
            </a:pPr>
            <a:r>
              <a:rPr lang="en-US" altLang="zh-CN" sz="2800" b="1" kern="100" dirty="0" err="1">
                <a:solidFill>
                  <a:srgbClr val="00B050"/>
                </a:solidFill>
                <a:latin typeface="Times New Roman"/>
                <a:ea typeface="微软雅黑"/>
                <a:cs typeface="Times New Roman"/>
              </a:rPr>
              <a:t>写作提示</a:t>
            </a:r>
            <a:r>
              <a:rPr lang="en-US" altLang="zh-CN" sz="2800" kern="100" dirty="0">
                <a:solidFill>
                  <a:srgbClr val="404040"/>
                </a:solidFill>
                <a:latin typeface="Times New Roman"/>
                <a:ea typeface="微软雅黑"/>
                <a:cs typeface="Courier New"/>
              </a:rPr>
              <a:t> </a:t>
            </a:r>
            <a:r>
              <a:rPr lang="en-US" altLang="zh-CN" sz="2800" kern="100" dirty="0">
                <a:solidFill>
                  <a:srgbClr val="404040"/>
                </a:solidFill>
                <a:latin typeface="微软雅黑"/>
                <a:ea typeface="微软雅黑"/>
                <a:cs typeface="Times New Roman"/>
              </a:rPr>
              <a:t>　这是一道材料作文题。材料作文审题立意，首先要读懂材料，从整体上把握材料的内涵，切忌以材料中的一个词、一句话作为立意的范围。本题最为关键的是最后几句话：</a:t>
            </a:r>
            <a:r>
              <a:rPr lang="en-US"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微软雅黑"/>
                <a:ea typeface="微软雅黑"/>
                <a:cs typeface="Times New Roman"/>
              </a:rPr>
              <a:t>风是一支多彩的笔，描绘出四季风情画，这些画绝不千篇一律，人们永远找不到相同的两幅。</a:t>
            </a:r>
            <a:r>
              <a:rPr lang="en-US"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微软雅黑"/>
                <a:ea typeface="微软雅黑"/>
                <a:cs typeface="Times New Roman"/>
              </a:rPr>
              <a:t>只有围绕这几句话，才能确定出符合材料内涵的最佳立意。这几句话强调的是个性、创新、世界的多样性等，因此可从这几个方面立意：彰显个性，成就卓越人生；做真正的自我；不断创新，永葆活力；世界是丰富多彩的；等等</a:t>
            </a:r>
            <a:r>
              <a:rPr lang="en-US" altLang="zh-CN" sz="2800" kern="100" dirty="0" smtClean="0">
                <a:solidFill>
                  <a:srgbClr val="404040"/>
                </a:solidFill>
                <a:latin typeface="微软雅黑"/>
                <a:ea typeface="微软雅黑"/>
                <a:cs typeface="Times New Roman"/>
              </a:rPr>
              <a:t>。</a:t>
            </a:r>
            <a:endParaRPr lang="en-US" altLang="zh-CN" sz="2800" kern="100" dirty="0">
              <a:solidFill>
                <a:srgbClr val="404040"/>
              </a:solidFill>
              <a:latin typeface="Times New Roman"/>
              <a:ea typeface="微软雅黑"/>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21407130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341562"/>
            <a:ext cx="11609818" cy="4616648"/>
          </a:xfrm>
          <a:prstGeom prst="rect">
            <a:avLst/>
          </a:prstGeom>
          <a:noFill/>
        </p:spPr>
        <p:txBody>
          <a:bodyPr wrap="square" rtlCol="0">
            <a:spAutoFit/>
          </a:bodyPr>
          <a:lstStyle/>
          <a:p>
            <a:pPr>
              <a:lnSpc>
                <a:spcPct val="150000"/>
              </a:lnSpc>
            </a:pPr>
            <a:r>
              <a:rPr lang="en-US" altLang="zh-CN" sz="2800" b="1" kern="100" dirty="0" err="1">
                <a:solidFill>
                  <a:srgbClr val="00B050"/>
                </a:solidFill>
                <a:latin typeface="Times New Roman"/>
                <a:ea typeface="微软雅黑"/>
                <a:cs typeface="Times New Roman"/>
              </a:rPr>
              <a:t>参考例文</a:t>
            </a:r>
            <a:r>
              <a:rPr lang="en-US" altLang="zh-CN" sz="2800" b="1" kern="100" dirty="0">
                <a:solidFill>
                  <a:srgbClr val="00B050"/>
                </a:solidFill>
                <a:latin typeface="Times New Roman"/>
                <a:ea typeface="微软雅黑"/>
                <a:cs typeface="Times New Roman"/>
              </a:rPr>
              <a:t> </a:t>
            </a:r>
          </a:p>
          <a:p>
            <a:pPr algn="ctr">
              <a:lnSpc>
                <a:spcPct val="150000"/>
              </a:lnSpc>
              <a:spcAft>
                <a:spcPts val="0"/>
              </a:spcAft>
            </a:pPr>
            <a:r>
              <a:rPr lang="zh-CN" altLang="zh-CN" sz="2800" kern="100" dirty="0">
                <a:solidFill>
                  <a:srgbClr val="404040"/>
                </a:solidFill>
                <a:latin typeface="Times New Roman"/>
                <a:ea typeface="微软雅黑"/>
                <a:cs typeface="Times New Roman"/>
              </a:rPr>
              <a:t>张扬个性，成就卓越人生</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童　奕</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大千世界</a:t>
            </a:r>
            <a:r>
              <a:rPr lang="zh-CN" altLang="zh-CN" sz="2800" kern="100" dirty="0">
                <a:solidFill>
                  <a:srgbClr val="404040"/>
                </a:solidFill>
                <a:latin typeface="Times New Roman"/>
                <a:ea typeface="微软雅黑"/>
                <a:cs typeface="Times New Roman"/>
              </a:rPr>
              <a:t>，芸芸众生。没有个性的人，就好比光滑的鹅卵石，没有棱角，这类人即使有点儿才华，也不易被人发现；而有个性的人，则像一把锋利的锥子，倘若将它放在布袋里，早就露出锥尖来，哪能不被人发现呢？善于展现自己个性的人，往往能够成就卓越的人生</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24878599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197546"/>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然而</a:t>
            </a:r>
            <a:r>
              <a:rPr lang="zh-CN" altLang="zh-CN" sz="2800" kern="100" dirty="0">
                <a:solidFill>
                  <a:srgbClr val="404040"/>
                </a:solidFill>
                <a:latin typeface="Times New Roman"/>
                <a:ea typeface="微软雅黑"/>
                <a:cs typeface="Times New Roman"/>
              </a:rPr>
              <a:t>，世俗的人常常误解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个性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，认为它是个贬义词。在现实生活中，人们也不愿意接纳有个性的人，视其为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另类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，加以排斥。其实，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个性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并无好坏之分。只不过，有的人把他独有的一面展示出来，因而与众不同，也可以说，与别人不是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
        <p:nvSpPr>
          <p:cNvPr id="24" name="TextBox 23"/>
          <p:cNvSpPr txBox="1"/>
          <p:nvPr/>
        </p:nvSpPr>
        <p:spPr>
          <a:xfrm>
            <a:off x="334566" y="3774733"/>
            <a:ext cx="11609818" cy="2031325"/>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尼</a:t>
            </a:r>
            <a:r>
              <a:rPr lang="zh-CN" altLang="zh-CN" sz="2800" kern="100" dirty="0">
                <a:solidFill>
                  <a:srgbClr val="404040"/>
                </a:solidFill>
                <a:latin typeface="Times New Roman"/>
                <a:ea typeface="微软雅黑"/>
                <a:cs typeface="Times New Roman"/>
              </a:rPr>
              <a:t>采告诉世人：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你要成为你自己！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这一哲言启示我们，做人要做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这一个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，而不是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这一类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，否则，根本体现不出自己的个性，只能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泯然众人矣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2471520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760250"/>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个性</a:t>
            </a:r>
            <a:r>
              <a:rPr lang="zh-CN" altLang="zh-CN" sz="2800" kern="100" dirty="0">
                <a:solidFill>
                  <a:srgbClr val="404040"/>
                </a:solidFill>
                <a:latin typeface="Times New Roman"/>
                <a:ea typeface="微软雅黑"/>
                <a:cs typeface="Times New Roman"/>
              </a:rPr>
              <a:t>的价值就体现在它的独特性上。一件商品之所以成为品牌，除了过硬的质量，还因为它有自己的独特之处。这样人们才能在众多同类的商品中轻易地将它识别出来。一件商品因彰显了个性，而成为品牌；一个人也要彰显个性，才能成就卓越的人生！</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3794967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556" y="588888"/>
            <a:ext cx="11609818" cy="5909310"/>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最后</a:t>
            </a:r>
            <a:r>
              <a:rPr lang="zh-CN" altLang="zh-CN" sz="2800" kern="100" dirty="0">
                <a:solidFill>
                  <a:srgbClr val="404040"/>
                </a:solidFill>
                <a:latin typeface="Times New Roman"/>
                <a:ea typeface="微软雅黑"/>
                <a:cs typeface="Times New Roman"/>
              </a:rPr>
              <a:t>，我们在对伟大的美的着迷上体现出来的普遍性，很可能扎根于皮质的构造之中。由于这种构造在所有人中都是完全一样的，不管我们具有怎样的文化背景，我们都具备感知这种美的能力，因此这种类型的美的欣赏感知也是普遍的。这种类型极有可能是在人类文化时期才开始发展起来的，也就是在最近</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万年中发展起来的，它在这三种类型中最为晚近。这种伟大的美，独立于任何生物的或者认识的利益，释放出无目的神经烟火。就这种意义上来说，只有在这种类型的美中，我们才真正地进入了纯粹的美的领域，这是一个为美而美的领域。因此，在美学领域中，这种美是美本身的体现</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选自《光明日报》，有删改</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459686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879034"/>
            <a:ext cx="11494869" cy="5493812"/>
          </a:xfrm>
          <a:prstGeom prst="rect">
            <a:avLst/>
          </a:prstGeom>
          <a:noFill/>
        </p:spPr>
        <p:txBody>
          <a:bodyPr wrap="square" rtlCol="0">
            <a:spAutoFit/>
          </a:bodyPr>
          <a:lstStyle/>
          <a:p>
            <a:pPr algn="just">
              <a:lnSpc>
                <a:spcPct val="135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日本</a:t>
            </a:r>
            <a:r>
              <a:rPr lang="zh-CN" altLang="zh-CN" sz="2600" kern="100" dirty="0">
                <a:solidFill>
                  <a:srgbClr val="404040"/>
                </a:solidFill>
                <a:latin typeface="Times New Roman"/>
                <a:ea typeface="微软雅黑"/>
                <a:cs typeface="Times New Roman"/>
              </a:rPr>
              <a:t>有位漫画家，他最初的作品富有个性而被一家漫画杂志社的主编发现，因而他的作品得以顺利发表。可是，日本漫画界人才辈出，像他一样有才气、肯努力的作者很多。为了多发表作品，多赚钱，他不停地改变自己的创作风格，什么类型的作品流行、赚钱多，他就画什么。虽然奋斗了很多年，但离成功还很远。为此，他苦恼极了。就在这时，曾经帮助过他的那位主编对他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你以前的作品充满了侠骨柔情，现在我从你的漫画里，已经看不到当年的你了。我知道现实生活很残酷，但希望你别丢失了自己。</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主编的这番话深深地启发了他，使他认识到：只有画出独特的风格，才能在竞争激烈的漫画领域胜出。后来，他坚持自己的创作风格，凭借《火影忍者》迅速走红，成为亚洲顶级漫画家之一，他就是岸本齐史</a:t>
            </a:r>
            <a:r>
              <a:rPr lang="zh-CN" altLang="zh-CN" sz="2600" kern="100" dirty="0" smtClean="0">
                <a:solidFill>
                  <a:srgbClr val="404040"/>
                </a:solidFill>
                <a:latin typeface="Times New Roman"/>
                <a:ea typeface="微软雅黑"/>
                <a:cs typeface="Times New Roman"/>
              </a:rPr>
              <a:t>。</a:t>
            </a:r>
            <a:endParaRPr lang="zh-CN" altLang="zh-CN" sz="2600" kern="100" dirty="0">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21032808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879034"/>
            <a:ext cx="11494869" cy="5493812"/>
          </a:xfrm>
          <a:prstGeom prst="rect">
            <a:avLst/>
          </a:prstGeom>
          <a:noFill/>
        </p:spPr>
        <p:txBody>
          <a:bodyPr wrap="square" rtlCol="0">
            <a:spAutoFit/>
          </a:bodyPr>
          <a:lstStyle/>
          <a:p>
            <a:pPr algn="just">
              <a:lnSpc>
                <a:spcPct val="135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日本</a:t>
            </a:r>
            <a:r>
              <a:rPr lang="zh-CN" altLang="zh-CN" sz="2600" kern="100" dirty="0">
                <a:solidFill>
                  <a:srgbClr val="404040"/>
                </a:solidFill>
                <a:latin typeface="Times New Roman"/>
                <a:ea typeface="微软雅黑"/>
                <a:cs typeface="Times New Roman"/>
              </a:rPr>
              <a:t>有位漫画家，他最初的作品富有个性而被一家漫画杂志社的主编发现，因而他的作品得以顺利发表。可是，日本漫画界人才辈出，像他一样有才气、肯努力的作者很多。为了多发表作品，多赚钱，他不停地改变自己的创作风格，什么类型的作品流行、赚钱多，他就画什么。虽然奋斗了很多年，但离成功还很远。为此，他苦恼极了。就在这时，曾经帮助过他的那位主编对他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你以前的作品充满了侠骨柔情，现在我从你的漫画里，已经看不到当年的你了。我知道现实生活很残酷，但希望你别丢失了自己。</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主编的这番话深深地启发了他，使他认识到：只有画出独特的风格，才能在竞争激烈的漫画领域胜出。后来，他坚持自己的创作风格，凭借《火影忍者》迅速走红，成为亚洲顶级漫画家之一，他就是岸本齐史</a:t>
            </a:r>
            <a:r>
              <a:rPr lang="zh-CN" altLang="zh-CN" sz="2600" kern="100" dirty="0" smtClean="0">
                <a:solidFill>
                  <a:srgbClr val="404040"/>
                </a:solidFill>
                <a:latin typeface="Times New Roman"/>
                <a:ea typeface="微软雅黑"/>
                <a:cs typeface="Times New Roman"/>
              </a:rPr>
              <a:t>。</a:t>
            </a:r>
            <a:endParaRPr lang="zh-CN" altLang="zh-CN" sz="2600" kern="100" dirty="0">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33872233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781722"/>
            <a:ext cx="11494869"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张扬</a:t>
            </a:r>
            <a:r>
              <a:rPr lang="zh-CN" altLang="zh-CN" sz="2800" kern="100" dirty="0">
                <a:solidFill>
                  <a:srgbClr val="404040"/>
                </a:solidFill>
                <a:latin typeface="Times New Roman"/>
                <a:ea typeface="微软雅黑"/>
                <a:cs typeface="Times New Roman"/>
              </a:rPr>
              <a:t>个性，成就卓越人生。春风、夏风、秋风、冬风因特点不同而展现出风格各异的四季风情画；同样，人们也应该张扬自己的个性，描绘出不同于他人的人生画卷。</a:t>
            </a:r>
            <a:endParaRPr lang="zh-CN" altLang="zh-CN" sz="100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13374007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845618"/>
            <a:ext cx="11609818"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美的欣赏的普遍性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的理解，符合原文意思的一项是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它是不同文化中的人们超越了文化差异而产生的一些共同的审美偏爱。</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它表现为所有人都喜欢草原景观、美的人体、整体自相似形式和艺术作品。</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它的每一种类型都能使人经验到吸引力、意味深长的愉快以及惊人的美。</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它独立于任何生物的或者认识的利益，是为美而美。</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75258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978015"/>
            <a:ext cx="11609818" cy="3323987"/>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项应是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非凡的艺术作品</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吸引力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意味深长的愉快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惊人的美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是在三种类型中分别感受到的</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项不是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美的欣赏的普遍性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的特征，是第三种类型独有的特征</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A</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6294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6893</Words>
  <Application>Microsoft Office PowerPoint</Application>
  <PresentationFormat>自定义</PresentationFormat>
  <Paragraphs>1622</Paragraphs>
  <Slides>73</Slides>
  <Notes>0</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273</cp:revision>
  <dcterms:created xsi:type="dcterms:W3CDTF">2014-10-15T07:25:01Z</dcterms:created>
  <dcterms:modified xsi:type="dcterms:W3CDTF">2015-08-13T02:14:52Z</dcterms:modified>
</cp:coreProperties>
</file>