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405" r:id="rId3"/>
    <p:sldId id="406" r:id="rId4"/>
    <p:sldId id="475" r:id="rId5"/>
    <p:sldId id="476" r:id="rId6"/>
    <p:sldId id="477" r:id="rId7"/>
    <p:sldId id="478" r:id="rId8"/>
    <p:sldId id="407" r:id="rId9"/>
    <p:sldId id="408" r:id="rId10"/>
    <p:sldId id="418" r:id="rId11"/>
    <p:sldId id="419" r:id="rId12"/>
    <p:sldId id="420" r:id="rId13"/>
    <p:sldId id="497" r:id="rId14"/>
    <p:sldId id="498" r:id="rId15"/>
    <p:sldId id="499" r:id="rId16"/>
    <p:sldId id="500" r:id="rId17"/>
    <p:sldId id="421" r:id="rId18"/>
    <p:sldId id="422" r:id="rId19"/>
    <p:sldId id="423" r:id="rId20"/>
    <p:sldId id="424" r:id="rId21"/>
    <p:sldId id="425" r:id="rId22"/>
    <p:sldId id="426" r:id="rId23"/>
    <p:sldId id="427" r:id="rId24"/>
    <p:sldId id="412" r:id="rId25"/>
    <p:sldId id="501" r:id="rId26"/>
    <p:sldId id="502" r:id="rId27"/>
    <p:sldId id="504" r:id="rId28"/>
    <p:sldId id="505" r:id="rId29"/>
    <p:sldId id="506" r:id="rId30"/>
    <p:sldId id="503" r:id="rId31"/>
    <p:sldId id="413" r:id="rId32"/>
    <p:sldId id="455" r:id="rId33"/>
    <p:sldId id="457" r:id="rId34"/>
    <p:sldId id="507" r:id="rId35"/>
    <p:sldId id="416" r:id="rId36"/>
    <p:sldId id="462" r:id="rId37"/>
    <p:sldId id="463" r:id="rId38"/>
    <p:sldId id="465" r:id="rId39"/>
    <p:sldId id="508" r:id="rId40"/>
    <p:sldId id="509" r:id="rId41"/>
    <p:sldId id="510" r:id="rId42"/>
    <p:sldId id="511" r:id="rId43"/>
    <p:sldId id="512" r:id="rId44"/>
    <p:sldId id="513" r:id="rId45"/>
    <p:sldId id="514" r:id="rId46"/>
    <p:sldId id="515" r:id="rId47"/>
    <p:sldId id="516" r:id="rId48"/>
    <p:sldId id="473" r:id="rId49"/>
    <p:sldId id="481" r:id="rId50"/>
    <p:sldId id="483" r:id="rId51"/>
    <p:sldId id="485" r:id="rId52"/>
    <p:sldId id="486" r:id="rId53"/>
    <p:sldId id="517" r:id="rId54"/>
    <p:sldId id="487" r:id="rId55"/>
    <p:sldId id="488" r:id="rId56"/>
    <p:sldId id="489" r:id="rId57"/>
    <p:sldId id="518" r:id="rId58"/>
    <p:sldId id="491" r:id="rId59"/>
    <p:sldId id="492" r:id="rId60"/>
    <p:sldId id="493" r:id="rId61"/>
    <p:sldId id="494" r:id="rId62"/>
    <p:sldId id="495" r:id="rId63"/>
    <p:sldId id="496" r:id="rId64"/>
    <p:sldId id="519" r:id="rId65"/>
    <p:sldId id="410" r:id="rId66"/>
  </p:sldIdLst>
  <p:sldSz cx="12190413" cy="6859588"/>
  <p:notesSz cx="6858000" cy="9144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0000FF"/>
    <a:srgbClr val="0033CC"/>
    <a:srgbClr val="00B0F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61" autoAdjust="0"/>
  </p:normalViewPr>
  <p:slideViewPr>
    <p:cSldViewPr>
      <p:cViewPr>
        <p:scale>
          <a:sx n="66" d="100"/>
          <a:sy n="66" d="100"/>
        </p:scale>
        <p:origin x="-1301" y="-442"/>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5"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a:prstGeom prst="rect">
            <a:avLst/>
          </a:prstGeom>
        </p:spPr>
        <p:txBody>
          <a:bodyPr lIns="121917" tIns="60958" rIns="121917" bIns="60958"/>
          <a:lstStyle>
            <a:lvl1pPr marL="0" indent="0">
              <a:buNone/>
              <a:defRPr sz="4300"/>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zh-CN" altLang="en-US"/>
          </a:p>
        </p:txBody>
      </p:sp>
      <p:sp>
        <p:nvSpPr>
          <p:cNvPr id="4" name="文本占位符 3"/>
          <p:cNvSpPr>
            <a:spLocks noGrp="1"/>
          </p:cNvSpPr>
          <p:nvPr>
            <p:ph type="body" sz="half" idx="2"/>
          </p:nvPr>
        </p:nvSpPr>
        <p:spPr>
          <a:xfrm>
            <a:off x="2389406" y="5368581"/>
            <a:ext cx="7314248" cy="8050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1600572"/>
            <a:ext cx="10971372" cy="4527011"/>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a:prstGeom prst="rect">
            <a:avLst/>
          </a:prstGeom>
        </p:spPr>
        <p:txBody>
          <a:bodyPr vert="eaVert" lIns="121917" tIns="60958" rIns="121917" bIns="60958"/>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a:prstGeom prst="rect">
            <a:avLst/>
          </a:prstGeom>
        </p:spPr>
        <p:txBody>
          <a:bodyPr vert="eaVert" lIns="121917" tIns="60958" rIns="121917" bIns="60958"/>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5"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6"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7" name="椭圆 16"/>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8"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1054646" y="6405466"/>
            <a:ext cx="1948766"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1159998" y="6410204"/>
            <a:ext cx="1783689" cy="400110"/>
          </a:xfrm>
          <a:prstGeom prst="rect">
            <a:avLst/>
          </a:prstGeom>
          <a:noFill/>
        </p:spPr>
        <p:txBody>
          <a:bodyPr wrap="square" rtlCol="0" anchor="ctr">
            <a:spAutoFit/>
          </a:bodyPr>
          <a:lstStyle/>
          <a:p>
            <a:r>
              <a:rPr lang="zh-CN" altLang="en-US" sz="2000" dirty="0" smtClean="0">
                <a:solidFill>
                  <a:schemeClr val="bg1"/>
                </a:solidFill>
                <a:latin typeface="微软雅黑" pitchFamily="34" charset="-122"/>
                <a:ea typeface="微软雅黑" pitchFamily="34" charset="-122"/>
              </a:rPr>
              <a:t>阶段检测</a:t>
            </a:r>
            <a:r>
              <a:rPr lang="en-US" altLang="zh-CN" sz="2000" dirty="0" smtClean="0">
                <a:solidFill>
                  <a:schemeClr val="bg1"/>
                </a:solidFill>
                <a:latin typeface="微软雅黑" pitchFamily="34" charset="-122"/>
                <a:ea typeface="微软雅黑" pitchFamily="34" charset="-122"/>
              </a:rPr>
              <a:t>(</a:t>
            </a:r>
            <a:r>
              <a:rPr lang="zh-CN" altLang="en-US" sz="2000" dirty="0" smtClean="0">
                <a:solidFill>
                  <a:schemeClr val="bg1"/>
                </a:solidFill>
                <a:latin typeface="微软雅黑" pitchFamily="34" charset="-122"/>
                <a:ea typeface="微软雅黑" pitchFamily="34" charset="-122"/>
              </a:rPr>
              <a:t>三</a:t>
            </a:r>
            <a:r>
              <a:rPr lang="en-US" altLang="zh-CN" sz="2000" dirty="0" smtClean="0">
                <a:solidFill>
                  <a:schemeClr val="bg1"/>
                </a:solidFill>
                <a:latin typeface="微软雅黑" pitchFamily="34" charset="-122"/>
                <a:ea typeface="微软雅黑" pitchFamily="34" charset="-122"/>
              </a:rPr>
              <a:t>)</a:t>
            </a:r>
            <a:endParaRPr lang="zh-CN" altLang="en-US" sz="2000" kern="1200" dirty="0" smtClean="0">
              <a:solidFill>
                <a:schemeClr val="bg1"/>
              </a:solidFill>
              <a:latin typeface="+mj-ea"/>
              <a:ea typeface="+mj-ea"/>
              <a:cs typeface="+mn-cs"/>
            </a:endParaRPr>
          </a:p>
        </p:txBody>
      </p:sp>
    </p:spTree>
    <p:extLst>
      <p:ext uri="{BB962C8B-B14F-4D97-AF65-F5344CB8AC3E}">
        <p14:creationId xmlns:p14="http://schemas.microsoft.com/office/powerpoint/2010/main" val="1501605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4"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6" name="矩形 15"/>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6*min(max(#ppt_w*#ppt_h,.3),1)-7.4)/-.7*#ppt_w"/>
                                          </p:val>
                                        </p:tav>
                                        <p:tav tm="100000">
                                          <p:val>
                                            <p:strVal val="#ppt_w"/>
                                          </p:val>
                                        </p:tav>
                                      </p:tavLst>
                                    </p:anim>
                                    <p:anim calcmode="lin" valueType="num">
                                      <p:cBhvr>
                                        <p:cTn id="8" dur="500" fill="hold"/>
                                        <p:tgtEl>
                                          <p:spTgt spid="15"/>
                                        </p:tgtEl>
                                        <p:attrNameLst>
                                          <p:attrName>ppt_h</p:attrName>
                                        </p:attrNameLst>
                                      </p:cBhvr>
                                      <p:tavLst>
                                        <p:tav tm="0">
                                          <p:val>
                                            <p:strVal val="(6*min(max(#ppt_w*#ppt_h,.3),1)-7.4)/-.7*#ppt_h"/>
                                          </p:val>
                                        </p:tav>
                                        <p:tav tm="100000">
                                          <p:val>
                                            <p:strVal val="#ppt_h"/>
                                          </p:val>
                                        </p:tav>
                                      </p:tavLst>
                                    </p:anim>
                                    <p:anim calcmode="lin" valueType="num">
                                      <p:cBhvr>
                                        <p:cTn id="9" dur="500" fill="hold"/>
                                        <p:tgtEl>
                                          <p:spTgt spid="15"/>
                                        </p:tgtEl>
                                        <p:attrNameLst>
                                          <p:attrName>ppt_x</p:attrName>
                                        </p:attrNameLst>
                                      </p:cBhvr>
                                      <p:tavLst>
                                        <p:tav tm="0">
                                          <p:val>
                                            <p:fltVal val="0.5"/>
                                          </p:val>
                                        </p:tav>
                                        <p:tav tm="100000">
                                          <p:val>
                                            <p:strVal val="#ppt_x"/>
                                          </p:val>
                                        </p:tav>
                                      </p:tavLst>
                                    </p:anim>
                                    <p:anim calcmode="lin" valueType="num">
                                      <p:cBhvr>
                                        <p:cTn id="10" dur="500" fill="hold"/>
                                        <p:tgtEl>
                                          <p:spTgt spid="15"/>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572"/>
            <a:ext cx="5384099" cy="4527011"/>
          </a:xfrm>
          <a:prstGeom prst="rect">
            <a:avLst/>
          </a:prstGeom>
        </p:spPr>
        <p:txBody>
          <a:bodyPr lIns="121917" tIns="60958" rIns="121917" bIns="60958"/>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a:prstGeom prst="rect">
            <a:avLst/>
          </a:prstGeom>
        </p:spPr>
        <p:txBody>
          <a:bodyPr lIns="121917" tIns="60958" rIns="121917" bIns="60958"/>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a:prstGeom prst="rect">
            <a:avLst/>
          </a:prstGeom>
        </p:spPr>
        <p:txBody>
          <a:bodyPr lIns="121917" tIns="60958" rIns="121917" bIns="60958" anchor="b"/>
          <a:lstStyle>
            <a:lvl1pPr marL="0" indent="0">
              <a:buNone/>
              <a:defRPr sz="3200" b="1"/>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a:prstGeom prst="rect">
            <a:avLst/>
          </a:prstGeom>
        </p:spPr>
        <p:txBody>
          <a:bodyPr lIns="121917" tIns="60958" rIns="121917" bIns="60958"/>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8" name="页脚占位符 7"/>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9" name="灯片编号占位符 8"/>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a:prstGeom prst="rect">
            <a:avLst/>
          </a:prstGeom>
        </p:spPr>
        <p:txBody>
          <a:bodyPr lIns="121917" tIns="60958" rIns="121917" bIns="60958" anchor="b"/>
          <a:lstStyle>
            <a:lvl1pPr algn="l">
              <a:defRPr sz="2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9"/>
          </a:xfrm>
          <a:prstGeom prst="rect">
            <a:avLst/>
          </a:prstGeom>
        </p:spPr>
        <p:txBody>
          <a:bodyPr lIns="121917" tIns="60958" rIns="121917" bIns="60958"/>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4"/>
            <a:ext cx="4010562" cy="4692149"/>
          </a:xfrm>
          <a:prstGeom prst="rect">
            <a:avLst/>
          </a:prstGeom>
        </p:spPr>
        <p:txBody>
          <a:bodyPr lIns="121917" tIns="60958" rIns="121917" bIns="60958"/>
          <a:lstStyle>
            <a:lvl1pPr marL="0" indent="0">
              <a:buNone/>
              <a:defRPr sz="1900"/>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smtClean="0"/>
              <a:t>单击此处编辑母版文本样式</a:t>
            </a:r>
          </a:p>
        </p:txBody>
      </p:sp>
      <p:sp>
        <p:nvSpPr>
          <p:cNvPr id="5" name="日期占位符 4"/>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2015/8/13</a:t>
            </a:fld>
            <a:endParaRPr lang="zh-CN" altLang="en-US"/>
          </a:p>
        </p:txBody>
      </p:sp>
      <p:sp>
        <p:nvSpPr>
          <p:cNvPr id="6" name="页脚占位符 5"/>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7" name="灯片编号占位符 6"/>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11.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1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1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1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1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16.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17.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1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8.xml"/><Relationship Id="rId18" Type="http://schemas.openxmlformats.org/officeDocument/2006/relationships/slide" Target="slide54.xml"/><Relationship Id="rId3" Type="http://schemas.openxmlformats.org/officeDocument/2006/relationships/slide" Target="slide2.xml"/><Relationship Id="rId21" Type="http://schemas.openxmlformats.org/officeDocument/2006/relationships/slide" Target="slide60.xml"/><Relationship Id="rId7" Type="http://schemas.openxmlformats.org/officeDocument/2006/relationships/slide" Target="slide18.xml"/><Relationship Id="rId12" Type="http://schemas.openxmlformats.org/officeDocument/2006/relationships/slide" Target="slide37.xml"/><Relationship Id="rId17" Type="http://schemas.openxmlformats.org/officeDocument/2006/relationships/slide" Target="slide51.xml"/><Relationship Id="rId25"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slide" Target="slide50.xml"/><Relationship Id="rId20" Type="http://schemas.openxmlformats.org/officeDocument/2006/relationships/slide" Target="slide58.xml"/><Relationship Id="rId1" Type="http://schemas.openxmlformats.org/officeDocument/2006/relationships/vmlDrawing" Target="../drawings/vmlDrawing1.vml"/><Relationship Id="rId6" Type="http://schemas.openxmlformats.org/officeDocument/2006/relationships/slide" Target="slide12.xml"/><Relationship Id="rId11" Type="http://schemas.openxmlformats.org/officeDocument/2006/relationships/slide" Target="slide35.xml"/><Relationship Id="rId24" Type="http://schemas.openxmlformats.org/officeDocument/2006/relationships/package" Target="../embeddings/Microsoft_Word___1.docx"/><Relationship Id="rId5" Type="http://schemas.openxmlformats.org/officeDocument/2006/relationships/slide" Target="slide10.xml"/><Relationship Id="rId15" Type="http://schemas.openxmlformats.org/officeDocument/2006/relationships/slide" Target="slide49.xml"/><Relationship Id="rId23" Type="http://schemas.openxmlformats.org/officeDocument/2006/relationships/oleObject" Target="../embeddings/oleObject1.bin"/><Relationship Id="rId10" Type="http://schemas.openxmlformats.org/officeDocument/2006/relationships/slide" Target="slide24.xml"/><Relationship Id="rId19" Type="http://schemas.openxmlformats.org/officeDocument/2006/relationships/slide" Target="slide56.xml"/><Relationship Id="rId4" Type="http://schemas.openxmlformats.org/officeDocument/2006/relationships/slide" Target="slide8.xml"/><Relationship Id="rId9" Type="http://schemas.openxmlformats.org/officeDocument/2006/relationships/slide" Target="slide22.xml"/><Relationship Id="rId14" Type="http://schemas.openxmlformats.org/officeDocument/2006/relationships/slide" Target="slide48.xml"/><Relationship Id="rId22" Type="http://schemas.openxmlformats.org/officeDocument/2006/relationships/slide" Target="slide62.xml"/></Relationships>
</file>

<file path=ppt/slides/_rels/slide19.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0.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1.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6.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7.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29.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0.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1.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6.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7.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39.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0.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1.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6.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7.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49.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0.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1.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5.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6.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7.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59.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6.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60.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 Id="rId22" Type="http://schemas.openxmlformats.org/officeDocument/2006/relationships/image" Target="../media/image4.png"/></Relationships>
</file>

<file path=ppt/slides/_rels/slide61.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6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63.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6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8.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_rels/slide9.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48.xml"/><Relationship Id="rId18" Type="http://schemas.openxmlformats.org/officeDocument/2006/relationships/slide" Target="slide56.xml"/><Relationship Id="rId3" Type="http://schemas.openxmlformats.org/officeDocument/2006/relationships/slide" Target="slide8.xml"/><Relationship Id="rId21" Type="http://schemas.openxmlformats.org/officeDocument/2006/relationships/slide" Target="slide62.xml"/><Relationship Id="rId7" Type="http://schemas.openxmlformats.org/officeDocument/2006/relationships/slide" Target="slide20.xml"/><Relationship Id="rId12" Type="http://schemas.openxmlformats.org/officeDocument/2006/relationships/slide" Target="slide38.xml"/><Relationship Id="rId17" Type="http://schemas.openxmlformats.org/officeDocument/2006/relationships/slide" Target="slide54.xml"/><Relationship Id="rId2" Type="http://schemas.openxmlformats.org/officeDocument/2006/relationships/slide" Target="slide2.xml"/><Relationship Id="rId16" Type="http://schemas.openxmlformats.org/officeDocument/2006/relationships/slide" Target="slide51.xml"/><Relationship Id="rId20" Type="http://schemas.openxmlformats.org/officeDocument/2006/relationships/slide" Target="slide60.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37.xml"/><Relationship Id="rId5" Type="http://schemas.openxmlformats.org/officeDocument/2006/relationships/slide" Target="slide12.xml"/><Relationship Id="rId15" Type="http://schemas.openxmlformats.org/officeDocument/2006/relationships/slide" Target="slide50.xml"/><Relationship Id="rId10" Type="http://schemas.openxmlformats.org/officeDocument/2006/relationships/slide" Target="slide35.xml"/><Relationship Id="rId19" Type="http://schemas.openxmlformats.org/officeDocument/2006/relationships/slide" Target="slide58.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50" y="170270"/>
            <a:ext cx="1728192"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spAutoFit/>
          </a:bodyPr>
          <a:lstStyle/>
          <a:p>
            <a:pPr algn="l"/>
            <a:r>
              <a:rPr lang="zh-CN" altLang="en-US" sz="2800" b="0" smtClean="0">
                <a:solidFill>
                  <a:srgbClr val="33CC33"/>
                </a:solidFill>
                <a:effectLst/>
                <a:latin typeface="微软雅黑" pitchFamily="34" charset="-122"/>
                <a:ea typeface="微软雅黑" pitchFamily="34" charset="-122"/>
                <a:cs typeface="经典繁仿黑" pitchFamily="49" charset="-122"/>
              </a:rPr>
              <a:t>课外阅读</a:t>
            </a:r>
            <a:endParaRPr lang="zh-CN" altLang="en-US" sz="2800" b="0" dirty="0">
              <a:solidFill>
                <a:srgbClr val="33CC33"/>
              </a:solidFill>
              <a:effectLst/>
              <a:latin typeface="微软雅黑" pitchFamily="34" charset="-122"/>
              <a:ea typeface="微软雅黑" pitchFamily="34" charset="-122"/>
              <a:cs typeface="经典繁仿黑" pitchFamily="49" charset="-122"/>
            </a:endParaRPr>
          </a:p>
        </p:txBody>
      </p:sp>
      <p:sp>
        <p:nvSpPr>
          <p:cNvPr id="6" name="TextBox 3"/>
          <p:cNvSpPr txBox="1"/>
          <p:nvPr/>
        </p:nvSpPr>
        <p:spPr>
          <a:xfrm>
            <a:off x="867869" y="3158980"/>
            <a:ext cx="7099545" cy="1384995"/>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dirty="0">
                <a:solidFill>
                  <a:srgbClr val="00B050"/>
                </a:solidFill>
                <a:latin typeface="微软雅黑" pitchFamily="34" charset="-122"/>
                <a:ea typeface="微软雅黑" pitchFamily="34" charset="-122"/>
              </a:rPr>
              <a:t>阶段检测</a:t>
            </a:r>
            <a:r>
              <a:rPr lang="en-US" altLang="zh-CN" sz="7000" b="1" dirty="0" smtClean="0">
                <a:solidFill>
                  <a:srgbClr val="00B050"/>
                </a:solidFill>
                <a:latin typeface="微软雅黑" pitchFamily="34" charset="-122"/>
                <a:ea typeface="微软雅黑" pitchFamily="34" charset="-122"/>
              </a:rPr>
              <a:t>(</a:t>
            </a:r>
            <a:r>
              <a:rPr lang="zh-CN" altLang="en-US" sz="7000" b="1" dirty="0" smtClean="0">
                <a:solidFill>
                  <a:srgbClr val="00B050"/>
                </a:solidFill>
                <a:latin typeface="微软雅黑" pitchFamily="34" charset="-122"/>
                <a:ea typeface="微软雅黑" pitchFamily="34" charset="-122"/>
              </a:rPr>
              <a:t>三</a:t>
            </a:r>
            <a:r>
              <a:rPr lang="en-US" altLang="zh-CN" sz="7000" b="1" dirty="0" smtClean="0">
                <a:solidFill>
                  <a:srgbClr val="00B050"/>
                </a:solidFill>
                <a:latin typeface="微软雅黑" pitchFamily="34" charset="-122"/>
                <a:ea typeface="微软雅黑" pitchFamily="34" charset="-122"/>
              </a:rPr>
              <a:t>)</a:t>
            </a:r>
            <a:endParaRPr lang="en-US" altLang="zh-CN" sz="70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30330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6*min(max(#ppt_w*#ppt_h,.3),1)-7.4)/-.7*#ppt_w"/>
                                          </p:val>
                                        </p:tav>
                                        <p:tav tm="100000">
                                          <p:val>
                                            <p:strVal val="#ppt_w"/>
                                          </p:val>
                                        </p:tav>
                                      </p:tavLst>
                                    </p:anim>
                                    <p:anim calcmode="lin" valueType="num">
                                      <p:cBhvr>
                                        <p:cTn id="8" dur="500" fill="hold"/>
                                        <p:tgtEl>
                                          <p:spTgt spid="6"/>
                                        </p:tgtEl>
                                        <p:attrNameLst>
                                          <p:attrName>ppt_h</p:attrName>
                                        </p:attrNameLst>
                                      </p:cBhvr>
                                      <p:tavLst>
                                        <p:tav tm="0">
                                          <p:val>
                                            <p:strVal val="(6*min(max(#ppt_w*#ppt_h,.3),1)-7.4)/-.7*#ppt_h"/>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85578"/>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下面对文意的理解和推断，不正确的一项是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分别是区分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的关键词。</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是人在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基础上建立起来的，具有强烈的历史性、个体性和主观性，因此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人的世界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人类介入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，构建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，是人类改造自然，实现社会价值，完善人生意义的过程。</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00146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54945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体现出人类对人生价值的体验与反思，因此人文教育在家庭、学校、社会教育中都应占有重要地位。</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本题考查对文本内容的理解。文中作者阐述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人文世界究其根源而言是一个人的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的世界，而不是一个人的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人的问题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不能笼统地说成是人文世界的问题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，因此</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人的世界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不对。</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项强加因果</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3</a:t>
            </a:r>
            <a:endParaRPr lang="zh-CN" altLang="en-US" dirty="0"/>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801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547708"/>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二、古代诗文阅读</a:t>
            </a:r>
            <a:r>
              <a:rPr lang="en-US" altLang="zh-CN" sz="2800" kern="100" dirty="0">
                <a:solidFill>
                  <a:srgbClr val="00B0F0"/>
                </a:solidFill>
                <a:latin typeface="Times New Roman"/>
                <a:ea typeface="微软雅黑"/>
                <a:cs typeface="Courier New"/>
              </a:rPr>
              <a:t>(36</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一</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文言文阅读</a:t>
            </a: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阅读下面的文言文，完成</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武</a:t>
            </a:r>
            <a:r>
              <a:rPr lang="zh-CN" altLang="zh-CN" sz="2800" kern="100" dirty="0">
                <a:solidFill>
                  <a:srgbClr val="404040"/>
                </a:solidFill>
                <a:latin typeface="Times New Roman"/>
                <a:ea typeface="微软雅黑"/>
                <a:cs typeface="Times New Roman"/>
              </a:rPr>
              <a:t>王问太公曰：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立将之道奈何？</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太公</a:t>
            </a:r>
            <a:r>
              <a:rPr lang="zh-CN" altLang="zh-CN" sz="2800" kern="100" dirty="0">
                <a:solidFill>
                  <a:srgbClr val="404040"/>
                </a:solidFill>
                <a:latin typeface="Times New Roman"/>
                <a:ea typeface="微软雅黑"/>
                <a:cs typeface="Times New Roman"/>
              </a:rPr>
              <a:t>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凡国有难，君避正殿。召将而诏之曰：</a:t>
            </a:r>
            <a:r>
              <a:rPr lang="en-US" altLang="zh-CN" sz="2800" kern="100" dirty="0">
                <a:solidFill>
                  <a:srgbClr val="404040"/>
                </a:solidFill>
                <a:latin typeface="宋体"/>
                <a:ea typeface="微软雅黑"/>
                <a:cs typeface="Times New Roman"/>
              </a:rPr>
              <a:t>‘</a:t>
            </a:r>
            <a:r>
              <a:rPr lang="zh-CN" altLang="zh-CN" sz="2800" u="sng" kern="100" dirty="0">
                <a:solidFill>
                  <a:srgbClr val="404040"/>
                </a:solidFill>
                <a:latin typeface="Times New Roman"/>
                <a:ea typeface="微软雅黑"/>
                <a:cs typeface="Times New Roman"/>
              </a:rPr>
              <a:t>社稷安危，一在将军。今某国不臣，愿将军帅师应之也。</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32846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914790"/>
            <a:ext cx="11609818" cy="324319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u="wavy" kern="100" dirty="0">
                <a:solidFill>
                  <a:srgbClr val="404040"/>
                </a:solidFill>
                <a:latin typeface="Times New Roman"/>
                <a:ea typeface="微软雅黑"/>
                <a:cs typeface="Times New Roman"/>
              </a:rPr>
              <a:t>将既受命乃令太史卜斋三日之太庙钻灵龟卜吉日以授斧钺</a:t>
            </a:r>
            <a:r>
              <a:rPr lang="zh-CN" altLang="zh-CN" sz="2800" kern="100" dirty="0">
                <a:solidFill>
                  <a:srgbClr val="404040"/>
                </a:solidFill>
                <a:latin typeface="Times New Roman"/>
                <a:ea typeface="微软雅黑"/>
                <a:cs typeface="Times New Roman"/>
              </a:rPr>
              <a:t>。君入庙门，西面而立；将入庙门，北面而立。君亲操钺持首，授将其柄，曰：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从此上至天者，将军制之。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复操斧持柄，授将其刃，曰：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从此下至渊者，将军制之。见其虚</a:t>
            </a:r>
            <a:r>
              <a:rPr lang="zh-CN" altLang="zh-CN" sz="2800" kern="100" dirty="0">
                <a:solidFill>
                  <a:srgbClr val="00B0F0"/>
                </a:solidFill>
                <a:latin typeface="Times New Roman"/>
                <a:ea typeface="微软雅黑"/>
                <a:cs typeface="Times New Roman"/>
              </a:rPr>
              <a:t>则</a:t>
            </a:r>
            <a:r>
              <a:rPr lang="zh-CN" altLang="zh-CN" sz="2800" kern="100" dirty="0">
                <a:solidFill>
                  <a:srgbClr val="404040"/>
                </a:solidFill>
                <a:latin typeface="Times New Roman"/>
                <a:ea typeface="微软雅黑"/>
                <a:cs typeface="Times New Roman"/>
              </a:rPr>
              <a:t>进，见其实则止。勿以三军为众而轻敌，勿以受命为重而必死，勿以身贵而贱人，勿以独见而违众，勿以辩说为必然。</a:t>
            </a:r>
            <a:r>
              <a:rPr lang="en-US" altLang="zh-CN" sz="2800" kern="100" dirty="0" smtClean="0">
                <a:solidFill>
                  <a:srgbClr val="404040"/>
                </a:solidFill>
                <a:latin typeface="宋体"/>
                <a:ea typeface="微软雅黑"/>
                <a:cs typeface="Times New Roman"/>
              </a:rPr>
              <a:t>’</a:t>
            </a:r>
            <a:endParaRPr lang="zh-CN" altLang="zh-CN" sz="1050" kern="100" dirty="0">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25195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09514"/>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将已受命，拜而报君曰：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臣闻国不可从外治，军不可从中御；二心</a:t>
            </a:r>
            <a:r>
              <a:rPr lang="zh-CN" altLang="zh-CN" sz="2800" kern="100" dirty="0" smtClean="0">
                <a:solidFill>
                  <a:srgbClr val="404040"/>
                </a:solidFill>
                <a:latin typeface="Times New Roman"/>
                <a:ea typeface="微软雅黑"/>
                <a:cs typeface="Times New Roman"/>
              </a:rPr>
              <a:t>不可以</a:t>
            </a:r>
            <a:r>
              <a:rPr lang="zh-CN" altLang="zh-CN" sz="2800" kern="100" dirty="0">
                <a:solidFill>
                  <a:srgbClr val="404040"/>
                </a:solidFill>
                <a:latin typeface="Times New Roman"/>
                <a:ea typeface="微软雅黑"/>
                <a:cs typeface="Times New Roman"/>
              </a:rPr>
              <a:t>事君，疑志不可以应敌。臣既受命</a:t>
            </a:r>
            <a:r>
              <a:rPr lang="zh-CN" altLang="zh-CN" sz="2800" kern="100" dirty="0">
                <a:solidFill>
                  <a:srgbClr val="00B0F0"/>
                </a:solidFill>
                <a:latin typeface="Times New Roman"/>
                <a:ea typeface="微软雅黑"/>
                <a:cs typeface="Times New Roman"/>
              </a:rPr>
              <a:t>专</a:t>
            </a:r>
            <a:r>
              <a:rPr lang="zh-CN" altLang="zh-CN" sz="2800" kern="100" dirty="0">
                <a:solidFill>
                  <a:srgbClr val="404040"/>
                </a:solidFill>
                <a:latin typeface="Times New Roman"/>
                <a:ea typeface="微软雅黑"/>
                <a:cs typeface="Times New Roman"/>
              </a:rPr>
              <a:t>斧钺之威，臣不敢生还，愿君亦垂一言之命于臣。君不许臣，臣不敢将。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君许之，乃辞而行。军中之事，不闻君命，皆由将出，临敌决战，无有二心。是故智者</a:t>
            </a:r>
            <a:r>
              <a:rPr lang="zh-CN" altLang="zh-CN" sz="2800" kern="100" dirty="0">
                <a:solidFill>
                  <a:srgbClr val="00B0F0"/>
                </a:solidFill>
                <a:latin typeface="Times New Roman"/>
                <a:ea typeface="微软雅黑"/>
                <a:cs typeface="Times New Roman"/>
              </a:rPr>
              <a:t>为</a:t>
            </a:r>
            <a:r>
              <a:rPr lang="zh-CN" altLang="zh-CN" sz="2800" kern="100" dirty="0">
                <a:solidFill>
                  <a:srgbClr val="404040"/>
                </a:solidFill>
                <a:latin typeface="Times New Roman"/>
                <a:ea typeface="微软雅黑"/>
                <a:cs typeface="Times New Roman"/>
              </a:rPr>
              <a:t>之谋，勇者为之斗，气厉青云，疾若驰骛，兵不接刃而敌降服。战胜于外，功立于内，吏迁士赏，百姓欢说，将无咎殃。是故风雨时节，五谷丰熟，社稷安宁。</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武</a:t>
            </a:r>
            <a:r>
              <a:rPr lang="zh-CN" altLang="zh-CN" sz="2800" kern="100" dirty="0">
                <a:solidFill>
                  <a:srgbClr val="404040"/>
                </a:solidFill>
                <a:latin typeface="Times New Roman"/>
                <a:ea typeface="微软雅黑"/>
                <a:cs typeface="Times New Roman"/>
              </a:rPr>
              <a:t>王曰：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善哉！</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41900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693490"/>
            <a:ext cx="11609818" cy="5634619"/>
          </a:xfrm>
          <a:prstGeom prst="rect">
            <a:avLst/>
          </a:prstGeom>
          <a:noFill/>
        </p:spPr>
        <p:txBody>
          <a:bodyPr wrap="square" rtlCol="0">
            <a:spAutoFit/>
          </a:bodyPr>
          <a:lstStyle/>
          <a:p>
            <a:pPr algn="just">
              <a:lnSpc>
                <a:spcPct val="13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武</a:t>
            </a:r>
            <a:r>
              <a:rPr lang="zh-CN" altLang="zh-CN" sz="2800" kern="100" dirty="0">
                <a:solidFill>
                  <a:srgbClr val="404040"/>
                </a:solidFill>
                <a:latin typeface="Times New Roman"/>
                <a:ea typeface="微软雅黑"/>
                <a:cs typeface="Times New Roman"/>
              </a:rPr>
              <a:t>王问太公曰：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吾欲令三军之众，攻城争先登，野战争先赴，为之奈何？</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太公曰：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将有三礼。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武王曰：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敢问其</a:t>
            </a:r>
            <a:r>
              <a:rPr lang="zh-CN" altLang="zh-CN" sz="2800" kern="100" dirty="0">
                <a:solidFill>
                  <a:srgbClr val="00B0F0"/>
                </a:solidFill>
                <a:latin typeface="Times New Roman"/>
                <a:ea typeface="微软雅黑"/>
                <a:cs typeface="Times New Roman"/>
              </a:rPr>
              <a:t>目</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3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太公</a:t>
            </a:r>
            <a:r>
              <a:rPr lang="zh-CN" altLang="zh-CN" sz="2800" kern="100" dirty="0">
                <a:solidFill>
                  <a:srgbClr val="404040"/>
                </a:solidFill>
                <a:latin typeface="Times New Roman"/>
                <a:ea typeface="微软雅黑"/>
                <a:cs typeface="Times New Roman"/>
              </a:rPr>
              <a:t>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将冬不服裘，夏不操扇，雨不张盖，名曰礼将。将不身服礼，无以知士卒</a:t>
            </a:r>
            <a:r>
              <a:rPr lang="zh-CN" altLang="zh-CN" sz="2800" kern="100" dirty="0">
                <a:solidFill>
                  <a:srgbClr val="00B0F0"/>
                </a:solidFill>
                <a:latin typeface="Times New Roman"/>
                <a:ea typeface="微软雅黑"/>
                <a:cs typeface="Times New Roman"/>
              </a:rPr>
              <a:t>之</a:t>
            </a:r>
            <a:r>
              <a:rPr lang="zh-CN" altLang="zh-CN" sz="2800" kern="100" dirty="0">
                <a:solidFill>
                  <a:srgbClr val="404040"/>
                </a:solidFill>
                <a:latin typeface="Times New Roman"/>
                <a:ea typeface="微软雅黑"/>
                <a:cs typeface="Times New Roman"/>
              </a:rPr>
              <a:t>寒暑。出隘塞，犯泥涂，将必先下步，名曰力将。将不身服力，无以知士卒之劳苦。军皆定</a:t>
            </a:r>
            <a:r>
              <a:rPr lang="zh-CN" altLang="zh-CN" sz="2800" kern="100" dirty="0">
                <a:solidFill>
                  <a:srgbClr val="00B0F0"/>
                </a:solidFill>
                <a:latin typeface="Times New Roman"/>
                <a:ea typeface="微软雅黑"/>
                <a:cs typeface="Times New Roman"/>
              </a:rPr>
              <a:t>次</a:t>
            </a:r>
            <a:r>
              <a:rPr lang="zh-CN" altLang="zh-CN" sz="2800" kern="100" dirty="0">
                <a:solidFill>
                  <a:srgbClr val="404040"/>
                </a:solidFill>
                <a:latin typeface="Times New Roman"/>
                <a:ea typeface="微软雅黑"/>
                <a:cs typeface="Times New Roman"/>
              </a:rPr>
              <a:t>，将乃就舍；炊者皆熟，将</a:t>
            </a:r>
            <a:r>
              <a:rPr lang="zh-CN" altLang="zh-CN" sz="2800" kern="100" dirty="0">
                <a:solidFill>
                  <a:srgbClr val="00B0F0"/>
                </a:solidFill>
                <a:latin typeface="Times New Roman"/>
                <a:ea typeface="微软雅黑"/>
                <a:cs typeface="Times New Roman"/>
              </a:rPr>
              <a:t>乃</a:t>
            </a:r>
            <a:r>
              <a:rPr lang="zh-CN" altLang="zh-CN" sz="2800" kern="100" dirty="0">
                <a:solidFill>
                  <a:srgbClr val="404040"/>
                </a:solidFill>
                <a:latin typeface="Times New Roman"/>
                <a:ea typeface="微软雅黑"/>
                <a:cs typeface="Times New Roman"/>
              </a:rPr>
              <a:t>就食；军不举火，将亦不举，名曰止欲将。将不身服止欲，无以知士卒之饥饱。将与士卒共寒暑、劳苦、饥饱，故三军之众，闻鼓声则喜，闻金声则怒。高城深池，矢石繁下，士争先登；白刃始</a:t>
            </a:r>
            <a:r>
              <a:rPr lang="zh-CN" altLang="zh-CN" sz="2800" kern="100" dirty="0">
                <a:solidFill>
                  <a:srgbClr val="00B0F0"/>
                </a:solidFill>
                <a:latin typeface="Times New Roman"/>
                <a:ea typeface="微软雅黑"/>
                <a:cs typeface="Times New Roman"/>
              </a:rPr>
              <a:t>合</a:t>
            </a:r>
            <a:r>
              <a:rPr lang="zh-CN" altLang="zh-CN" sz="2800" kern="100" dirty="0">
                <a:solidFill>
                  <a:srgbClr val="404040"/>
                </a:solidFill>
                <a:latin typeface="Times New Roman"/>
                <a:ea typeface="微软雅黑"/>
                <a:cs typeface="Times New Roman"/>
              </a:rPr>
              <a:t>，士争先赴。</a:t>
            </a:r>
            <a:r>
              <a:rPr lang="zh-CN" altLang="zh-CN" sz="2800" u="sng" kern="100" dirty="0">
                <a:solidFill>
                  <a:srgbClr val="404040"/>
                </a:solidFill>
                <a:latin typeface="Times New Roman"/>
                <a:ea typeface="微软雅黑"/>
                <a:cs typeface="Times New Roman"/>
              </a:rPr>
              <a:t>士非好死而乐伤也，为其将知寒暑饥饱之审，而见劳苦之明也。</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节选自汉墓竹简校本《六韬》，天津古籍出版社。有删改</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79241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693490"/>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对下列句子中加颜色词的解释，不正确的一项是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臣既受命</a:t>
            </a:r>
            <a:r>
              <a:rPr lang="zh-CN" altLang="zh-CN" sz="2800" kern="100" dirty="0">
                <a:solidFill>
                  <a:srgbClr val="00B0F0"/>
                </a:solidFill>
                <a:latin typeface="Times New Roman"/>
                <a:ea typeface="微软雅黑"/>
                <a:cs typeface="Times New Roman"/>
              </a:rPr>
              <a:t>专</a:t>
            </a:r>
            <a:r>
              <a:rPr lang="zh-CN" altLang="zh-CN" sz="2800" kern="100" dirty="0">
                <a:solidFill>
                  <a:srgbClr val="404040"/>
                </a:solidFill>
                <a:latin typeface="Times New Roman"/>
                <a:ea typeface="微软雅黑"/>
                <a:cs typeface="Times New Roman"/>
              </a:rPr>
              <a:t>斧钺之</a:t>
            </a:r>
            <a:r>
              <a:rPr lang="zh-CN" altLang="zh-CN" sz="2800" kern="100" dirty="0" smtClean="0">
                <a:solidFill>
                  <a:srgbClr val="404040"/>
                </a:solidFill>
                <a:latin typeface="Times New Roman"/>
                <a:ea typeface="微软雅黑"/>
                <a:cs typeface="Times New Roman"/>
              </a:rPr>
              <a:t>威</a:t>
            </a: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专</a:t>
            </a:r>
            <a:r>
              <a:rPr lang="zh-CN" altLang="zh-CN" sz="2800" kern="100" dirty="0">
                <a:solidFill>
                  <a:srgbClr val="404040"/>
                </a:solidFill>
                <a:latin typeface="Times New Roman"/>
                <a:ea typeface="微软雅黑"/>
                <a:cs typeface="Times New Roman"/>
              </a:rPr>
              <a:t>：独掌</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敢问其</a:t>
            </a:r>
            <a:r>
              <a:rPr lang="zh-CN" altLang="zh-CN" sz="2800" kern="100" dirty="0">
                <a:solidFill>
                  <a:srgbClr val="00B0F0"/>
                </a:solidFill>
                <a:latin typeface="Times New Roman"/>
                <a:ea typeface="微软雅黑"/>
                <a:cs typeface="Times New Roman"/>
              </a:rPr>
              <a:t>目</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目</a:t>
            </a:r>
            <a:r>
              <a:rPr lang="zh-CN" altLang="zh-CN" sz="2800" kern="100" dirty="0">
                <a:solidFill>
                  <a:srgbClr val="404040"/>
                </a:solidFill>
                <a:latin typeface="Times New Roman"/>
                <a:ea typeface="微软雅黑"/>
                <a:cs typeface="Times New Roman"/>
              </a:rPr>
              <a:t>：条目</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军皆定</a:t>
            </a:r>
            <a:r>
              <a:rPr lang="zh-CN" altLang="zh-CN" sz="2800" kern="100" dirty="0">
                <a:solidFill>
                  <a:srgbClr val="00B0F0"/>
                </a:solidFill>
                <a:latin typeface="Times New Roman"/>
                <a:ea typeface="微软雅黑"/>
                <a:cs typeface="Times New Roman"/>
              </a:rPr>
              <a:t>次</a:t>
            </a:r>
            <a:r>
              <a:rPr lang="zh-CN" altLang="zh-CN" sz="2800" kern="100" dirty="0">
                <a:solidFill>
                  <a:srgbClr val="404040"/>
                </a:solidFill>
                <a:latin typeface="Times New Roman"/>
                <a:ea typeface="微软雅黑"/>
                <a:cs typeface="Times New Roman"/>
              </a:rPr>
              <a:t>，将乃就舍</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次</a:t>
            </a:r>
            <a:r>
              <a:rPr lang="zh-CN" altLang="zh-CN" sz="2800" kern="100" dirty="0">
                <a:solidFill>
                  <a:srgbClr val="404040"/>
                </a:solidFill>
                <a:latin typeface="Times New Roman"/>
                <a:ea typeface="微软雅黑"/>
                <a:cs typeface="Times New Roman"/>
              </a:rPr>
              <a:t>：次序</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白刃始</a:t>
            </a:r>
            <a:r>
              <a:rPr lang="zh-CN" altLang="zh-CN" sz="2800" kern="100" dirty="0">
                <a:solidFill>
                  <a:srgbClr val="00B0F0"/>
                </a:solidFill>
                <a:latin typeface="Times New Roman"/>
                <a:ea typeface="微软雅黑"/>
                <a:cs typeface="Times New Roman"/>
              </a:rPr>
              <a:t>合</a:t>
            </a:r>
            <a:r>
              <a:rPr lang="en-US" altLang="zh-CN" sz="2800" kern="100" dirty="0">
                <a:solidFill>
                  <a:srgbClr val="404040"/>
                </a:solidFill>
                <a:latin typeface="Times New Roman"/>
                <a:ea typeface="微软雅黑"/>
                <a:cs typeface="Courier New"/>
              </a:rPr>
              <a:t>  </a:t>
            </a:r>
            <a:r>
              <a:rPr lang="en-US" altLang="zh-CN" sz="2800" kern="100" dirty="0" smtClean="0">
                <a:solidFill>
                  <a:srgbClr val="404040"/>
                </a:solidFill>
                <a:latin typeface="Times New Roman"/>
                <a:ea typeface="微软雅黑"/>
                <a:cs typeface="Courier New"/>
              </a:rPr>
              <a:t>				</a:t>
            </a:r>
            <a:r>
              <a:rPr lang="zh-CN" altLang="zh-CN" sz="2800" kern="100" dirty="0" smtClean="0">
                <a:solidFill>
                  <a:srgbClr val="404040"/>
                </a:solidFill>
                <a:latin typeface="Times New Roman"/>
                <a:ea typeface="微软雅黑"/>
                <a:cs typeface="Times New Roman"/>
              </a:rPr>
              <a:t>合</a:t>
            </a:r>
            <a:r>
              <a:rPr lang="zh-CN" altLang="zh-CN" sz="2800" kern="100" dirty="0">
                <a:solidFill>
                  <a:srgbClr val="404040"/>
                </a:solidFill>
                <a:latin typeface="Times New Roman"/>
                <a:ea typeface="微软雅黑"/>
                <a:cs typeface="Times New Roman"/>
              </a:rPr>
              <a:t>：交锋</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p:cNvSpPr txBox="1"/>
          <p:nvPr/>
        </p:nvSpPr>
        <p:spPr>
          <a:xfrm>
            <a:off x="262558" y="3757682"/>
            <a:ext cx="11609818" cy="2601290"/>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本题通过一词多义设误考查文言实词的含义。</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斧钺之威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代指军事大权，据此推断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独掌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，正确。</a:t>
            </a:r>
            <a:endParaRPr lang="en-US" altLang="zh-CN" sz="2800" kern="100" dirty="0">
              <a:solidFill>
                <a:srgbClr val="404040"/>
              </a:solidFill>
              <a:latin typeface="Times New Roman"/>
              <a:ea typeface="微软雅黑"/>
              <a:cs typeface="Times New Roman"/>
            </a:endParaRPr>
          </a:p>
          <a:p>
            <a:pPr lvl="0" algn="just">
              <a:lnSpc>
                <a:spcPct val="150000"/>
              </a:lnSpc>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项上文说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将有三礼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，是说将领有三种法度，显然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条目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之意。</a:t>
            </a:r>
            <a:endParaRPr lang="en-US" altLang="zh-CN" sz="2800" kern="100" dirty="0">
              <a:solidFill>
                <a:srgbClr val="404040"/>
              </a:solidFill>
              <a:latin typeface="Times New Roman"/>
              <a:ea typeface="微软雅黑"/>
              <a:cs typeface="Times New Roman"/>
            </a:endParaRPr>
          </a:p>
        </p:txBody>
      </p:sp>
    </p:spTree>
    <p:extLst>
      <p:ext uri="{BB962C8B-B14F-4D97-AF65-F5344CB8AC3E}">
        <p14:creationId xmlns:p14="http://schemas.microsoft.com/office/powerpoint/2010/main" val="347118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blinds(horizontal)">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blinds(horizontal)">
                                      <p:cBhvr>
                                        <p:cTn id="1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629594"/>
            <a:ext cx="11609818" cy="4185761"/>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结合下一句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将乃就舍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，联想初中课文《陈涉世家》中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又间令吴广之次所旁丛祠中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一句中的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，推断出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旅行或行军在途中停留，即临时驻扎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之意</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是动词，主语是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白刃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，即兵器，指代军队，解释为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交锋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，正确。</a:t>
            </a:r>
            <a:endParaRPr lang="zh-CN" altLang="zh-CN" sz="1050" kern="100" dirty="0">
              <a:latin typeface="宋体"/>
              <a:cs typeface="Courier New"/>
            </a:endParaRPr>
          </a:p>
          <a:p>
            <a:pPr algn="just">
              <a:lnSpc>
                <a:spcPct val="20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kern="100" dirty="0" smtClean="0">
                <a:solidFill>
                  <a:srgbClr val="404040"/>
                </a:solidFill>
                <a:latin typeface="Times New Roman"/>
                <a:ea typeface="微软雅黑"/>
                <a:cs typeface="Times New Roman"/>
              </a:rPr>
              <a:t>　</a:t>
            </a:r>
            <a:r>
              <a:rPr lang="en-US" altLang="zh-CN" sz="2800" kern="100" dirty="0" smtClean="0">
                <a:solidFill>
                  <a:srgbClr val="404040"/>
                </a:solidFill>
                <a:latin typeface="Times New Roman"/>
                <a:ea typeface="微软雅黑"/>
                <a:cs typeface="Courier New"/>
              </a:rPr>
              <a:t>C</a:t>
            </a:r>
            <a:endParaRPr lang="zh-CN" altLang="zh-CN" sz="1000" kern="100" dirty="0">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4</a:t>
            </a:r>
            <a:endParaRPr lang="zh-CN" altLang="en-US" dirty="0"/>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4045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86105"/>
            <a:ext cx="11609818" cy="73866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下列各组句子中，</a:t>
            </a:r>
            <a:r>
              <a:rPr lang="zh-CN" altLang="zh-CN" sz="2800" kern="100" dirty="0" smtClean="0">
                <a:solidFill>
                  <a:srgbClr val="404040"/>
                </a:solidFill>
                <a:latin typeface="Times New Roman"/>
                <a:ea typeface="微软雅黑"/>
                <a:cs typeface="Times New Roman"/>
              </a:rPr>
              <a:t>加</a:t>
            </a:r>
            <a:r>
              <a:rPr lang="zh-CN" altLang="en-US" sz="2800" kern="100" dirty="0">
                <a:solidFill>
                  <a:srgbClr val="404040"/>
                </a:solidFill>
                <a:latin typeface="Times New Roman"/>
                <a:ea typeface="微软雅黑"/>
                <a:cs typeface="Times New Roman"/>
              </a:rPr>
              <a:t>颜色</a:t>
            </a:r>
            <a:r>
              <a:rPr lang="zh-CN" altLang="zh-CN" sz="2800" kern="100" dirty="0" smtClean="0">
                <a:solidFill>
                  <a:srgbClr val="404040"/>
                </a:solidFill>
                <a:latin typeface="Times New Roman"/>
                <a:ea typeface="微软雅黑"/>
                <a:cs typeface="Times New Roman"/>
              </a:rPr>
              <a:t>词</a:t>
            </a:r>
            <a:r>
              <a:rPr lang="zh-CN" altLang="zh-CN" sz="2800" kern="100" dirty="0">
                <a:solidFill>
                  <a:srgbClr val="404040"/>
                </a:solidFill>
                <a:latin typeface="Times New Roman"/>
                <a:ea typeface="微软雅黑"/>
                <a:cs typeface="Times New Roman"/>
              </a:rPr>
              <a:t>的意义和用法相同的一项是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3" name="TextBox 22">
            <a:hlinkClick r:id="rId3"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4"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5"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6"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7" action="ppaction://hlinksldjump"/>
          </p:cNvPr>
          <p:cNvSpPr txBox="1"/>
          <p:nvPr/>
        </p:nvSpPr>
        <p:spPr>
          <a:xfrm>
            <a:off x="4253979"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48" name="TextBox 47">
            <a:hlinkClick r:id="rId8"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9"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0"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1"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2"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3"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4"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5"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6"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7"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8"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9"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20"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1"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2"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71173883"/>
              </p:ext>
            </p:extLst>
          </p:nvPr>
        </p:nvGraphicFramePr>
        <p:xfrm>
          <a:off x="459308" y="2340793"/>
          <a:ext cx="11612562" cy="3897313"/>
        </p:xfrm>
        <a:graphic>
          <a:graphicData uri="http://schemas.openxmlformats.org/presentationml/2006/ole">
            <mc:AlternateContent xmlns:mc="http://schemas.openxmlformats.org/markup-compatibility/2006">
              <mc:Choice xmlns:v="urn:schemas-microsoft-com:vml" Requires="v">
                <p:oleObj spid="_x0000_s1033" name="文档" r:id="rId24" imgW="11611932" imgH="3897342" progId="Word.Document.12">
                  <p:embed/>
                </p:oleObj>
              </mc:Choice>
              <mc:Fallback>
                <p:oleObj name="文档" r:id="rId24" imgW="11611932" imgH="3897342" progId="Word.Document.12">
                  <p:embed/>
                  <p:pic>
                    <p:nvPicPr>
                      <p:cNvPr id="0" name=""/>
                      <p:cNvPicPr/>
                      <p:nvPr/>
                    </p:nvPicPr>
                    <p:blipFill>
                      <a:blip r:embed="rId25"/>
                      <a:stretch>
                        <a:fillRect/>
                      </a:stretch>
                    </p:blipFill>
                    <p:spPr>
                      <a:xfrm>
                        <a:off x="459308" y="2340793"/>
                        <a:ext cx="11612562" cy="3897313"/>
                      </a:xfrm>
                      <a:prstGeom prst="rect">
                        <a:avLst/>
                      </a:prstGeom>
                    </p:spPr>
                  </p:pic>
                </p:oleObj>
              </mc:Fallback>
            </mc:AlternateContent>
          </a:graphicData>
        </a:graphic>
      </p:graphicFrame>
    </p:spTree>
    <p:extLst>
      <p:ext uri="{BB962C8B-B14F-4D97-AF65-F5344CB8AC3E}">
        <p14:creationId xmlns:p14="http://schemas.microsoft.com/office/powerpoint/2010/main" val="3709575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557586"/>
            <a:ext cx="11609818"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则、为、之、乃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四个文言词语的意义和用法。</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，均为连词，就</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，第一个为介词，相当于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给</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；第二个为动词，给予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，第一个为结构助词，的；第二个为定语后置的标志</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，均为副词，第一个意为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；第二个意为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于是，就</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A</a:t>
            </a:r>
            <a:endParaRPr lang="zh-CN" altLang="zh-CN" sz="1050" kern="100" dirty="0">
              <a:solidFill>
                <a:prstClr val="black"/>
              </a:solidFill>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6" action="ppaction://hlinksldjump"/>
          </p:cNvPr>
          <p:cNvSpPr txBox="1"/>
          <p:nvPr/>
        </p:nvSpPr>
        <p:spPr>
          <a:xfrm>
            <a:off x="4253979"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5</a:t>
            </a:r>
            <a:endParaRPr lang="zh-CN" altLang="en-US" dirty="0"/>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007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3760" y="837506"/>
            <a:ext cx="4476087" cy="819455"/>
          </a:xfrm>
          <a:prstGeom prst="rect">
            <a:avLst/>
          </a:prstGeom>
          <a:noFill/>
        </p:spPr>
        <p:txBody>
          <a:bodyPr wrap="square" rtlCol="0">
            <a:spAutoFit/>
          </a:bodyPr>
          <a:lstStyle/>
          <a:p>
            <a:pPr algn="ctr">
              <a:lnSpc>
                <a:spcPct val="200000"/>
              </a:lnSpc>
              <a:spcAft>
                <a:spcPts val="0"/>
              </a:spcAft>
            </a:pPr>
            <a:r>
              <a:rPr lang="zh-CN" altLang="en-US" sz="2800" b="1" kern="100" dirty="0">
                <a:solidFill>
                  <a:srgbClr val="00B050"/>
                </a:solidFill>
                <a:latin typeface="Times New Roman"/>
                <a:ea typeface="微软雅黑"/>
                <a:cs typeface="Times New Roman"/>
              </a:rPr>
              <a:t>第</a:t>
            </a:r>
            <a:r>
              <a:rPr lang="en-US" altLang="zh-CN" sz="2800" b="1" kern="100" dirty="0">
                <a:solidFill>
                  <a:srgbClr val="00B050"/>
                </a:solidFill>
                <a:latin typeface="Times New Roman"/>
                <a:ea typeface="微软雅黑"/>
                <a:cs typeface="Times New Roman"/>
              </a:rPr>
              <a:t>Ⅰ</a:t>
            </a:r>
            <a:r>
              <a:rPr lang="zh-CN" altLang="en-US" sz="2800" b="1" kern="100" dirty="0">
                <a:solidFill>
                  <a:srgbClr val="00B050"/>
                </a:solidFill>
                <a:latin typeface="Times New Roman"/>
                <a:ea typeface="微软雅黑"/>
                <a:cs typeface="Times New Roman"/>
              </a:rPr>
              <a:t>卷</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阅读题　共</a:t>
            </a:r>
            <a:r>
              <a:rPr lang="en-US" altLang="zh-CN" sz="2800" b="1" kern="100" dirty="0">
                <a:solidFill>
                  <a:srgbClr val="00B050"/>
                </a:solidFill>
                <a:latin typeface="Times New Roman"/>
                <a:ea typeface="微软雅黑"/>
                <a:cs typeface="Times New Roman"/>
              </a:rPr>
              <a:t>70</a:t>
            </a:r>
            <a:r>
              <a:rPr lang="zh-CN" altLang="en-US" sz="2800" b="1" kern="100" dirty="0">
                <a:solidFill>
                  <a:srgbClr val="00B050"/>
                </a:solidFill>
                <a:latin typeface="Times New Roman"/>
                <a:ea typeface="微软雅黑"/>
                <a:cs typeface="Times New Roman"/>
              </a:rPr>
              <a:t>分</a:t>
            </a:r>
            <a:r>
              <a:rPr lang="en-US" altLang="zh-CN" sz="2800" b="1" kern="100" dirty="0">
                <a:solidFill>
                  <a:srgbClr val="00B050"/>
                </a:solidFill>
                <a:latin typeface="Times New Roman"/>
                <a:ea typeface="微软雅黑"/>
                <a:cs typeface="Times New Roman"/>
              </a:rPr>
              <a:t>)</a:t>
            </a:r>
            <a:endParaRPr lang="zh-CN" altLang="zh-CN" sz="1000" kern="100" dirty="0">
              <a:latin typeface="宋体"/>
              <a:cs typeface="Courier New"/>
            </a:endParaRPr>
          </a:p>
        </p:txBody>
      </p:sp>
      <p:sp>
        <p:nvSpPr>
          <p:cNvPr id="20" name="TextBox 19"/>
          <p:cNvSpPr txBox="1"/>
          <p:nvPr/>
        </p:nvSpPr>
        <p:spPr>
          <a:xfrm>
            <a:off x="175084" y="1618019"/>
            <a:ext cx="5416066" cy="657872"/>
          </a:xfrm>
          <a:prstGeom prst="rect">
            <a:avLst/>
          </a:prstGeom>
          <a:noFill/>
        </p:spPr>
        <p:txBody>
          <a:bodyPr wrap="square" rtlCol="0">
            <a:spAutoFit/>
          </a:bodyPr>
          <a:lstStyle/>
          <a:p>
            <a:pPr algn="just">
              <a:lnSpc>
                <a:spcPct val="150000"/>
              </a:lnSpc>
              <a:spcAft>
                <a:spcPts val="0"/>
              </a:spcAft>
            </a:pPr>
            <a:r>
              <a:rPr lang="zh-CN" altLang="en-US" sz="2800" kern="100" dirty="0">
                <a:solidFill>
                  <a:srgbClr val="00B0F0"/>
                </a:solidFill>
                <a:latin typeface="Times New Roman"/>
                <a:ea typeface="微软雅黑"/>
                <a:cs typeface="Times New Roman"/>
              </a:rPr>
              <a:t>一、现代文阅读</a:t>
            </a:r>
            <a:r>
              <a:rPr lang="en-US" altLang="zh-CN" sz="2800" kern="100" dirty="0">
                <a:solidFill>
                  <a:srgbClr val="00B0F0"/>
                </a:solidFill>
                <a:latin typeface="Times New Roman"/>
                <a:ea typeface="微软雅黑"/>
                <a:cs typeface="Times New Roman"/>
              </a:rPr>
              <a:t>(9</a:t>
            </a:r>
            <a:r>
              <a:rPr lang="zh-CN" altLang="en-US" sz="2800" kern="100" dirty="0">
                <a:solidFill>
                  <a:srgbClr val="00B0F0"/>
                </a:solidFill>
                <a:latin typeface="Times New Roman"/>
                <a:ea typeface="微软雅黑"/>
                <a:cs typeface="Times New Roman"/>
              </a:rPr>
              <a:t>分，每小题</a:t>
            </a:r>
            <a:r>
              <a:rPr lang="en-US" altLang="zh-CN" sz="2800" kern="100" dirty="0">
                <a:solidFill>
                  <a:srgbClr val="00B0F0"/>
                </a:solidFill>
                <a:latin typeface="Times New Roman"/>
                <a:ea typeface="微软雅黑"/>
                <a:cs typeface="Times New Roman"/>
              </a:rPr>
              <a:t>3</a:t>
            </a:r>
            <a:r>
              <a:rPr lang="zh-CN" altLang="en-US"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Times New Roman"/>
              </a:rPr>
              <a:t>)</a:t>
            </a:r>
            <a:endParaRPr lang="zh-CN" altLang="zh-CN" sz="1050" kern="100" dirty="0">
              <a:effectLst/>
              <a:latin typeface="宋体"/>
              <a:cs typeface="Courier New"/>
            </a:endParaRPr>
          </a:p>
        </p:txBody>
      </p:sp>
      <p:sp>
        <p:nvSpPr>
          <p:cNvPr id="19" name="TextBox 18">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p:cNvSpPr txBox="1"/>
          <p:nvPr/>
        </p:nvSpPr>
        <p:spPr>
          <a:xfrm>
            <a:off x="318036" y="2169158"/>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题。</a:t>
            </a:r>
            <a:endParaRPr lang="zh-CN" altLang="zh-CN" sz="2800" kern="100" dirty="0">
              <a:latin typeface="宋体"/>
              <a:cs typeface="Courier New"/>
            </a:endParaRPr>
          </a:p>
          <a:p>
            <a:pPr>
              <a:lnSpc>
                <a:spcPct val="150000"/>
              </a:lnSpc>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是由纯粹的自然事实和事件所构成，在人的因素介入之前由</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盲目的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自然力量所支配；在人的因素介入之后，自然世界事实上成了</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人化的自然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，在自然界中可以随处发现人类价值实践</a:t>
            </a:r>
            <a:r>
              <a:rPr lang="zh-CN" altLang="zh-CN" sz="2800" kern="100" dirty="0" smtClean="0">
                <a:solidFill>
                  <a:srgbClr val="404040"/>
                </a:solidFill>
                <a:latin typeface="Times New Roman"/>
                <a:ea typeface="微软雅黑"/>
                <a:cs typeface="Times New Roman"/>
              </a:rPr>
              <a:t>的</a:t>
            </a:r>
            <a:r>
              <a:rPr lang="zh-CN" altLang="zh-CN" sz="2800" kern="100" dirty="0">
                <a:solidFill>
                  <a:srgbClr val="404040"/>
                </a:solidFill>
                <a:latin typeface="Times New Roman"/>
                <a:ea typeface="微软雅黑"/>
                <a:cs typeface="Times New Roman"/>
              </a:rPr>
              <a:t>痕迹。但是，人类主体性实践在这里所能达到的程度和范围同样受</a:t>
            </a:r>
            <a:r>
              <a:rPr lang="zh-CN" altLang="zh-CN" sz="2800" kern="100" dirty="0" smtClean="0">
                <a:solidFill>
                  <a:srgbClr val="404040"/>
                </a:solidFill>
                <a:latin typeface="Times New Roman"/>
                <a:ea typeface="微软雅黑"/>
                <a:cs typeface="Times New Roman"/>
              </a:rPr>
              <a:t>着</a:t>
            </a:r>
            <a:r>
              <a:rPr lang="zh-CN" altLang="zh-CN" sz="2800" kern="100" dirty="0">
                <a:solidFill>
                  <a:srgbClr val="404040"/>
                </a:solidFill>
                <a:latin typeface="Times New Roman"/>
                <a:ea typeface="微软雅黑"/>
                <a:cs typeface="Times New Roman"/>
              </a:rPr>
              <a:t>自然规律的制约。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基础上建构的</a:t>
            </a:r>
            <a:r>
              <a:rPr lang="zh-CN" altLang="zh-CN" sz="2800" kern="100" dirty="0" smtClean="0">
                <a:solidFill>
                  <a:srgbClr val="404040"/>
                </a:solidFill>
                <a:latin typeface="Times New Roman"/>
                <a:ea typeface="微软雅黑"/>
                <a:cs typeface="Times New Roman"/>
              </a:rPr>
              <a:t>整</a:t>
            </a:r>
            <a:r>
              <a:rPr lang="zh-CN" altLang="zh-CN" sz="2800" kern="100" dirty="0">
                <a:solidFill>
                  <a:srgbClr val="404040"/>
                </a:solidFill>
                <a:latin typeface="Times New Roman"/>
                <a:ea typeface="微软雅黑"/>
                <a:cs typeface="Times New Roman"/>
              </a:rPr>
              <a:t>体，包括了</a:t>
            </a:r>
            <a:r>
              <a:rPr lang="zh-CN" altLang="zh-CN" sz="2800" kern="100" dirty="0" smtClean="0">
                <a:solidFill>
                  <a:srgbClr val="404040"/>
                </a:solidFill>
                <a:latin typeface="Times New Roman"/>
                <a:ea typeface="微软雅黑"/>
                <a:cs typeface="Times New Roman"/>
              </a:rPr>
              <a:t>各种各样</a:t>
            </a:r>
            <a:endParaRPr lang="zh-CN" altLang="zh-CN" sz="2800" kern="100" dirty="0">
              <a:effectLst/>
              <a:latin typeface="宋体"/>
              <a:cs typeface="Courier New"/>
            </a:endParaRPr>
          </a:p>
        </p:txBody>
      </p:sp>
      <p:sp>
        <p:nvSpPr>
          <p:cNvPr id="25" name="TextBox 24">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49514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62558" y="1557586"/>
            <a:ext cx="11609818" cy="3862083"/>
          </a:xfrm>
          <a:prstGeom prst="rect">
            <a:avLst/>
          </a:prstGeom>
          <a:noFill/>
        </p:spPr>
        <p:txBody>
          <a:bodyPr wrap="square" rtlCol="0">
            <a:spAutoFit/>
          </a:bodyPr>
          <a:lstStyle/>
          <a:p>
            <a:pPr algn="just">
              <a:lnSpc>
                <a:spcPct val="180000"/>
              </a:lnSpc>
              <a:spcAft>
                <a:spcPts val="0"/>
              </a:spcAft>
            </a:pP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下列对文中画波浪线部分的断句，正确的一项是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将既受命</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乃令太史卜斋</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三日之太庙</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钻灵龟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卜吉日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以授斧钺</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将既受命</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乃令太史</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卜斋三日</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之太庙</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钻灵龟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卜吉日</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以授斧钺</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将既受命</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乃令太史卜</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斋三日</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之太庙</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钻灵龟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卜吉日</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以授斧钺</a:t>
            </a:r>
            <a:endParaRPr lang="zh-CN" altLang="zh-CN" sz="1050" kern="100" dirty="0">
              <a:latin typeface="宋体"/>
              <a:cs typeface="Courier New"/>
            </a:endParaRPr>
          </a:p>
          <a:p>
            <a:pPr algn="just">
              <a:lnSpc>
                <a:spcPct val="18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将既受命</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乃令太史卜斋三日</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之太庙</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IPAPANNEW"/>
                <a:ea typeface="微软雅黑"/>
                <a:cs typeface="Times New Roman"/>
              </a:rPr>
              <a:t>钻灵龟</a:t>
            </a:r>
            <a:r>
              <a:rPr lang="en-US" altLang="zh-CN" sz="2800" kern="100" dirty="0">
                <a:solidFill>
                  <a:srgbClr val="404040"/>
                </a:solidFill>
                <a:latin typeface="IPAPANNEW"/>
                <a:ea typeface="微软雅黑"/>
                <a:cs typeface="Times New Roman"/>
              </a:rPr>
              <a:t>/</a:t>
            </a:r>
            <a:r>
              <a:rPr lang="zh-CN" altLang="zh-CN" sz="2800" kern="100" dirty="0">
                <a:solidFill>
                  <a:srgbClr val="404040"/>
                </a:solidFill>
                <a:latin typeface="Times New Roman"/>
                <a:ea typeface="微软雅黑"/>
                <a:cs typeface="Times New Roman"/>
              </a:rPr>
              <a:t>卜吉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日以授斧钺</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7" action="ppaction://hlinksldjump"/>
          </p:cNvPr>
          <p:cNvSpPr txBox="1"/>
          <p:nvPr/>
        </p:nvSpPr>
        <p:spPr>
          <a:xfrm>
            <a:off x="4620880"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95985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333426"/>
            <a:ext cx="11609818" cy="461664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本题考查文言文断句。文言文断句的关键在于对通篇文章的领会。首先，通读这句话，了解大意。然后，抓住标志词断开比较明显的地方。如文中的虚词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前面要断开。这样将能断开的先断开，逐步缩小范围，然后集中精力分析难断处。本句是说将领接受任命后，国君命令太史占卜，举行斋戒、颁授斧钺等活动，需要弄清楚一共是几件事，然后将不同的事之间断开即可</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1050" kern="100" dirty="0">
              <a:solidFill>
                <a:prstClr val="black"/>
              </a:solidFill>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6</a:t>
            </a:r>
            <a:endParaRPr lang="zh-CN" altLang="en-US" dirty="0"/>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4748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125538"/>
            <a:ext cx="11609818" cy="453585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下列对原文有关内容的理解与分析，表述不正确的一项是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君王任命将军时，应该在太庙亲执象征兵权的钺和斧，郑重地授给将军，赋予他处理一切军务的权力。</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将军接受任命后，将再次请求君王给予充分信任，并表明战胜敌人还需要智者出谋划策、勇士英勇战斗。</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如果将军能做到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，那么无论攻城时还是野战时，士兵们都会奋勇争先，只想冲锋，不愿后退。</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27542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41357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本文通过武王与太公问答，阐明了君王的立将之道和将军的领军之策，充分体现了太公高超的军事智慧。</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本题从因果关系的角度设误考查对文章内容的把握。</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项表述不当。原文中将军接受任命后，将再次请求君王给予充分信任，这样才能临敌作战，专心一意。因此，智谋之士都愿意为他出谋划策，勇武之人都愿意为他殊死战斗。原文是因果关系，</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项变成了并列关系</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7</a:t>
            </a:r>
            <a:endParaRPr lang="zh-CN" altLang="en-US" dirty="0"/>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5233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125538"/>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把文言文阅读材料中画横线的句子翻译成现代汉语。</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社稷安危，一在将军。今某国不臣，愿将军帅师应之也。</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译文：</a:t>
            </a:r>
            <a:r>
              <a:rPr lang="en-US" altLang="zh-CN" sz="2800" kern="100" dirty="0" smtClean="0">
                <a:solidFill>
                  <a:srgbClr val="404040"/>
                </a:solidFill>
                <a:latin typeface="Times New Roman"/>
                <a:ea typeface="微软雅黑"/>
                <a:cs typeface="Courier New"/>
              </a:rPr>
              <a:t>________________________________________________________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4" name="TextBox 63"/>
          <p:cNvSpPr txBox="1"/>
          <p:nvPr/>
        </p:nvSpPr>
        <p:spPr>
          <a:xfrm>
            <a:off x="318036" y="3641241"/>
            <a:ext cx="11609818" cy="2596865"/>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本题考查理解并翻译文中的句子。考查点涉及一词多义、古今异义和判断句。</a:t>
            </a:r>
            <a:r>
              <a:rPr lang="en-US" altLang="zh-CN" sz="2800" kern="100" dirty="0">
                <a:solidFill>
                  <a:srgbClr val="404040"/>
                </a:solidFill>
                <a:latin typeface="Times New Roman"/>
                <a:ea typeface="微软雅黑"/>
                <a:cs typeface="Courier New"/>
              </a:rPr>
              <a:t>(1)</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，土神和谷神的总称，代表国家。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，全，都，一概。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，不肯臣服。</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，动词，希望。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，动词，应对，引申为征讨、讨伐。</a:t>
            </a:r>
            <a:endParaRPr lang="zh-CN" altLang="zh-CN" sz="1050" kern="100" dirty="0">
              <a:effectLst/>
              <a:latin typeface="宋体"/>
              <a:cs typeface="Courier New"/>
            </a:endParaRPr>
          </a:p>
        </p:txBody>
      </p:sp>
      <p:sp>
        <p:nvSpPr>
          <p:cNvPr id="65" name="TextBox 64"/>
          <p:cNvSpPr txBox="1"/>
          <p:nvPr/>
        </p:nvSpPr>
        <p:spPr>
          <a:xfrm>
            <a:off x="308858" y="2355981"/>
            <a:ext cx="11268374" cy="1384995"/>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国家</a:t>
            </a:r>
            <a:r>
              <a:rPr lang="zh-CN" altLang="zh-CN" sz="2800" kern="100" dirty="0">
                <a:solidFill>
                  <a:srgbClr val="E36C0A"/>
                </a:solidFill>
                <a:latin typeface="Times New Roman"/>
                <a:ea typeface="微软雅黑"/>
                <a:cs typeface="Times New Roman"/>
              </a:rPr>
              <a:t>安危，全在于将军。现在某国不肯臣服，希望将军率领军队去讨伐它。</a:t>
            </a:r>
            <a:endParaRPr lang="zh-CN" altLang="zh-CN" sz="1050" kern="100" dirty="0">
              <a:effectLst/>
              <a:latin typeface="宋体"/>
              <a:cs typeface="Courier New"/>
            </a:endParaRPr>
          </a:p>
        </p:txBody>
      </p:sp>
    </p:spTree>
    <p:extLst>
      <p:ext uri="{BB962C8B-B14F-4D97-AF65-F5344CB8AC3E}">
        <p14:creationId xmlns:p14="http://schemas.microsoft.com/office/powerpoint/2010/main" val="40137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blinds(horizontal)">
                                      <p:cBhvr>
                                        <p:cTn id="1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989634"/>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士非好死而乐伤也，为其将知寒暑饥饱之审，而见劳苦之明也。</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译文：</a:t>
            </a:r>
            <a:r>
              <a:rPr lang="en-US" altLang="zh-CN" sz="2800" kern="100" dirty="0" smtClean="0">
                <a:solidFill>
                  <a:srgbClr val="404040"/>
                </a:solidFill>
                <a:latin typeface="Times New Roman"/>
                <a:ea typeface="微软雅黑"/>
                <a:cs typeface="Courier New"/>
              </a:rPr>
              <a:t>_________________________________________________________</a:t>
            </a:r>
          </a:p>
          <a:p>
            <a:pPr algn="just">
              <a:lnSpc>
                <a:spcPct val="150000"/>
              </a:lnSpc>
              <a:spcAft>
                <a:spcPts val="0"/>
              </a:spcAft>
            </a:pPr>
            <a:r>
              <a:rPr lang="en-US" altLang="zh-CN" sz="2800" kern="100" dirty="0" smtClean="0">
                <a:solidFill>
                  <a:srgbClr val="404040"/>
                </a:solidFill>
                <a:latin typeface="Times New Roman"/>
                <a:ea typeface="微软雅黑"/>
                <a:cs typeface="Courier New"/>
              </a:rPr>
              <a:t>___________________________</a:t>
            </a:r>
            <a:r>
              <a:rPr lang="en-US" altLang="zh-CN" sz="2800" kern="100" dirty="0">
                <a:solidFill>
                  <a:srgbClr val="404040"/>
                </a:solidFill>
                <a:latin typeface="Times New Roman"/>
                <a:ea typeface="微软雅黑"/>
                <a:cs typeface="Courier New"/>
              </a:rPr>
              <a:t>_________</a:t>
            </a:r>
            <a:r>
              <a:rPr lang="en-US" altLang="zh-CN" sz="2800" kern="100" dirty="0" smtClean="0">
                <a:solidFill>
                  <a:srgbClr val="404040"/>
                </a:solidFill>
                <a:latin typeface="Times New Roman"/>
                <a:ea typeface="微软雅黑"/>
                <a:cs typeface="Courier New"/>
              </a:rPr>
              <a:t>________________</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90044" y="4140074"/>
            <a:ext cx="11609818"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表判断。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，清楚。</a:t>
            </a:r>
            <a:endParaRPr lang="zh-CN" altLang="zh-CN" sz="1050" kern="100" dirty="0">
              <a:effectLst/>
              <a:latin typeface="宋体"/>
              <a:cs typeface="Courier New"/>
            </a:endParaRPr>
          </a:p>
        </p:txBody>
      </p:sp>
      <p:sp>
        <p:nvSpPr>
          <p:cNvPr id="29" name="TextBox 28"/>
          <p:cNvSpPr txBox="1"/>
          <p:nvPr/>
        </p:nvSpPr>
        <p:spPr>
          <a:xfrm>
            <a:off x="334566" y="2620863"/>
            <a:ext cx="10936973"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E36C0A"/>
                </a:solidFill>
                <a:latin typeface="Times New Roman"/>
                <a:ea typeface="微软雅黑"/>
                <a:cs typeface="Times New Roman"/>
              </a:rPr>
              <a:t>              </a:t>
            </a:r>
            <a:r>
              <a:rPr lang="zh-CN" altLang="zh-CN" sz="2800" kern="100" dirty="0" smtClean="0">
                <a:solidFill>
                  <a:srgbClr val="E36C0A"/>
                </a:solidFill>
                <a:latin typeface="Times New Roman"/>
                <a:ea typeface="微软雅黑"/>
                <a:cs typeface="Times New Roman"/>
              </a:rPr>
              <a:t>士兵们</a:t>
            </a:r>
            <a:r>
              <a:rPr lang="zh-CN" altLang="zh-CN" sz="2800" kern="100" dirty="0">
                <a:solidFill>
                  <a:srgbClr val="E36C0A"/>
                </a:solidFill>
                <a:latin typeface="Times New Roman"/>
                <a:ea typeface="微软雅黑"/>
                <a:cs typeface="Times New Roman"/>
              </a:rPr>
              <a:t>并不是愿意死亡和乐意受伤啊，只是因为将军清楚地知道他们的冷暖饥饱，并且明确地了解他们的辛劳艰苦啊。</a:t>
            </a:r>
            <a:endParaRPr lang="zh-CN" altLang="zh-CN" sz="1050" kern="100" dirty="0">
              <a:effectLst/>
              <a:latin typeface="宋体"/>
              <a:cs typeface="Courier New"/>
            </a:endParaRPr>
          </a:p>
        </p:txBody>
      </p:sp>
    </p:spTree>
    <p:extLst>
      <p:ext uri="{BB962C8B-B14F-4D97-AF65-F5344CB8AC3E}">
        <p14:creationId xmlns:p14="http://schemas.microsoft.com/office/powerpoint/2010/main" val="38329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413570"/>
            <a:ext cx="11609818" cy="3323987"/>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00B050"/>
                </a:solidFill>
                <a:latin typeface="微软雅黑"/>
                <a:ea typeface="微软雅黑"/>
                <a:cs typeface="Times New Roman"/>
              </a:rPr>
              <a:t>参考译文</a:t>
            </a:r>
            <a:r>
              <a:rPr lang="en-US" altLang="zh-CN" sz="2800" b="1" kern="100" dirty="0">
                <a:solidFill>
                  <a:srgbClr val="00B050"/>
                </a:solidFill>
                <a:latin typeface="Times New Roman"/>
                <a:ea typeface="微软雅黑"/>
                <a:cs typeface="Courier New"/>
              </a:rPr>
              <a:t> </a:t>
            </a: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武</a:t>
            </a:r>
            <a:r>
              <a:rPr lang="zh-CN" altLang="zh-CN" sz="2800" kern="100" dirty="0">
                <a:solidFill>
                  <a:srgbClr val="404040"/>
                </a:solidFill>
                <a:latin typeface="Times New Roman"/>
                <a:ea typeface="微软雅黑"/>
                <a:cs typeface="Times New Roman"/>
              </a:rPr>
              <a:t>王问太公说：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任命将帅的方法</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仪式</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是怎样的？</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太公</a:t>
            </a:r>
            <a:r>
              <a:rPr lang="zh-CN" altLang="zh-CN" sz="2800" kern="100" dirty="0">
                <a:solidFill>
                  <a:srgbClr val="404040"/>
                </a:solidFill>
                <a:latin typeface="Times New Roman"/>
                <a:ea typeface="微软雅黑"/>
                <a:cs typeface="Times New Roman"/>
              </a:rPr>
              <a:t>回答道：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凡是国家遭遇危难，国君就避开正殿。在偏殿上召见主将，向他下达诏令说：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国家安危，全在于将军。现在某国不肯臣服，希望将军率领军队去讨伐它。</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68443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786614"/>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主将已经接受命令，国君就命令太史占卜，斋戒三天，前往太庙，钻炙龟甲，占卜吉日，向将帅颁授斧钺。</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到了吉日</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国君进入太庙门，面向西站立；主将随之进入太庙门，面向北站立。国君亲自拿着钺的上部，把钺柄交给主将，宣告：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从此军中上至于天的一切事务，全由将军裁决。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又拿着斧柄，授予主将斧刃，宣告：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此军中下至于深渊的一切事务，全由将军裁决。见到敌人虚弱就前进，见到敌人强大就停止。不要认为我军众多就轻敌，不要认为任务重大就以死相拼，不要因为身份尊贵就轻视他人，不要凭着一己之力就违背众人意愿，不要认为能言善辩就是正确的。</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162643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03119"/>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主将已经接受任命，参拜并向国君报告说：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听说国事不可受外部的干预，军队作战不能由君主在朝廷遥控指挥；臣子有异心就不能忠心侍奉君主，疑虑重重，意志不坚定就不能迎敌应战。我既已奉命执掌军事大权，不获胜不敢活着回来，希望您也垂示一句赐予我行使权力的话。国君如果不答应我的要求，我不敢接受担任主将的任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国君应允之后，主将就辞别国君率军出征。从此军中一切事务，不听命于国君而全部听命于主将，临敌作战，专心一意。这样，就能使智谋之士都愿出谋划策，勇武之人都愿殊死战斗，士气昂扬直冲霄汉，行动迅速如快马奔驰，兵未</a:t>
            </a:r>
            <a:r>
              <a:rPr lang="zh-CN" altLang="zh-CN" sz="2800" kern="100" dirty="0" smtClean="0">
                <a:solidFill>
                  <a:srgbClr val="404040"/>
                </a:solidFill>
                <a:latin typeface="Times New Roman"/>
                <a:ea typeface="微软雅黑"/>
                <a:cs typeface="Times New Roman"/>
              </a:rPr>
              <a:t>交</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04781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3272418"/>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武王</a:t>
            </a:r>
            <a:r>
              <a:rPr lang="zh-CN" altLang="zh-CN" sz="2800" kern="100" dirty="0">
                <a:solidFill>
                  <a:srgbClr val="404040"/>
                </a:solidFill>
                <a:latin typeface="Times New Roman"/>
                <a:ea typeface="微软雅黑"/>
                <a:cs typeface="Times New Roman"/>
              </a:rPr>
              <a:t>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说得好啊！</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武王</a:t>
            </a:r>
            <a:r>
              <a:rPr lang="zh-CN" altLang="zh-CN" sz="2800" kern="100" dirty="0">
                <a:solidFill>
                  <a:srgbClr val="404040"/>
                </a:solidFill>
                <a:latin typeface="Times New Roman"/>
                <a:ea typeface="微软雅黑"/>
                <a:cs typeface="Times New Roman"/>
              </a:rPr>
              <a:t>问太公说：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我想要使三军将士，攻城的时候争先恐后地攀登，野外作战时争先恐后地冲锋，该怎么做呢？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太公说：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将领有三种法度。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武王说：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请说说它的具体条目好吗？</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1341562"/>
            <a:ext cx="11609818" cy="1950534"/>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锋而敌人就已降服。取胜于国外，建功于朝廷，将吏得到晋升，士卒获得奖赏，百姓欢欣鼓舞，主将没有祸殃。于是风调雨顺，五谷丰登，国家安宁。</a:t>
            </a:r>
            <a:r>
              <a:rPr lang="en-US" altLang="zh-CN" sz="2800" kern="100" dirty="0">
                <a:solidFill>
                  <a:srgbClr val="404040"/>
                </a:solidFill>
                <a:latin typeface="宋体"/>
                <a:ea typeface="微软雅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630546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786614"/>
            <a:ext cx="11609818" cy="5451492"/>
          </a:xfrm>
          <a:prstGeom prst="rect">
            <a:avLst/>
          </a:prstGeom>
          <a:noFill/>
        </p:spPr>
        <p:txBody>
          <a:bodyPr wrap="square" rtlCol="0">
            <a:spAutoFit/>
          </a:bodyPr>
          <a:lstStyle/>
          <a:p>
            <a:pPr algn="just">
              <a:lnSpc>
                <a:spcPct val="140000"/>
              </a:lnSpc>
              <a:spcAft>
                <a:spcPts val="0"/>
              </a:spcAft>
            </a:pPr>
            <a:r>
              <a:rPr lang="zh-CN" altLang="zh-CN" sz="2800" kern="100" dirty="0">
                <a:solidFill>
                  <a:srgbClr val="404040"/>
                </a:solidFill>
                <a:latin typeface="Times New Roman"/>
                <a:ea typeface="微软雅黑"/>
                <a:cs typeface="Times New Roman"/>
              </a:rPr>
              <a:t>的社会躯体、语言、规范、组织、机构、活动，等等。在这些要素中，是社会价值规范而不是其他那些社会事实或事件构成了社会世界的核心，社会价值规范在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的形成中发挥了自然规律在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的形成中所发挥的同样的作用。如果说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是按照人的意志来运行的话，那么这个意志的实质不是一些人所说的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求真意志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求权意志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求爱意志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求价意志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，即追求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的意志。其他的意志都是这种意志的具体表现形式。因此可以说，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要素是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的分水岭。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基础上所建立起来的一个世界。这个世界是由一系列对社会价值规范及其实践</a:t>
            </a:r>
            <a:r>
              <a:rPr lang="zh-CN" altLang="zh-CN" sz="2800" kern="100" dirty="0" smtClean="0">
                <a:solidFill>
                  <a:srgbClr val="404040"/>
                </a:solidFill>
                <a:latin typeface="Times New Roman"/>
                <a:ea typeface="微软雅黑"/>
                <a:cs typeface="Times New Roman"/>
              </a:rPr>
              <a:t>的</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812031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333426"/>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太公</a:t>
            </a:r>
            <a:r>
              <a:rPr lang="zh-CN" altLang="zh-CN" sz="2800" kern="100" dirty="0">
                <a:solidFill>
                  <a:srgbClr val="404040"/>
                </a:solidFill>
                <a:latin typeface="Times New Roman"/>
                <a:ea typeface="微软雅黑"/>
                <a:cs typeface="Times New Roman"/>
              </a:rPr>
              <a:t>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作为将领，冬天不穿皮衣，夏天不用扇子，下雨不张伞篷，这叫作礼将。将领不以身作则，就无法了解士兵的冷暖。在通过险阻要塞，遇到泥泞道路时，将领必须要先下来步行，这叫作力将。将领不身体力行，就无法了解士兵的劳苦。士兵都驻扎安定了，将领才就寝；饭菜都做熟了，将领才吃饭；士兵不举火照明，将领也不举火照明，这叫作止欲将。将领不亲自抑制欲望，就无法了解士兵的饥饱。将领和士兵共担冷暖、劳苦、饥饱，因此三军士兵，听到擂鼓声就兴奋，听到鸣金声就恼怒。城墙高大</a:t>
            </a:r>
            <a:r>
              <a:rPr lang="zh-CN" altLang="zh-CN" sz="2800" kern="100" dirty="0" smtClean="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52777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2129073"/>
            <a:ext cx="11381058" cy="2596865"/>
          </a:xfrm>
          <a:prstGeom prst="rect">
            <a:avLst/>
          </a:prstGeom>
          <a:noFill/>
        </p:spPr>
        <p:txBody>
          <a:bodyPr wrap="square" rtlCol="0">
            <a:spAutoFit/>
          </a:bodyPr>
          <a:lstStyle/>
          <a:p>
            <a:pPr lvl="0" algn="just">
              <a:lnSpc>
                <a:spcPct val="150000"/>
              </a:lnSpc>
            </a:pPr>
            <a:r>
              <a:rPr lang="zh-CN" altLang="zh-CN" sz="2800" kern="100" dirty="0">
                <a:solidFill>
                  <a:srgbClr val="404040"/>
                </a:solidFill>
                <a:latin typeface="Times New Roman"/>
                <a:ea typeface="微软雅黑"/>
                <a:cs typeface="Times New Roman"/>
              </a:rPr>
              <a:t>护城河很深，乱箭和垒石纷纷落下，士兵依然争先恐后地攀登；进行野战时，两军刚一接触，士兵就争先恐后地冲锋。士兵们并不是愿意死亡和乐意受伤啊，只是因为将军清楚地知道他们的冷暖饥饱，并且明确地了解他们的辛劳艰苦啊。</a:t>
            </a:r>
            <a:r>
              <a:rPr lang="en-US" altLang="zh-CN" sz="2800" kern="100" dirty="0">
                <a:solidFill>
                  <a:srgbClr val="404040"/>
                </a:solidFill>
                <a:latin typeface="宋体"/>
                <a:ea typeface="微软雅黑"/>
                <a:cs typeface="Times New Roman"/>
              </a:rPr>
              <a:t>”</a:t>
            </a:r>
            <a:endParaRPr lang="zh-CN" altLang="zh-CN" sz="1050" kern="100" dirty="0">
              <a:solidFill>
                <a:prstClr val="black"/>
              </a:solidFill>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8</a:t>
            </a:r>
            <a:endParaRPr lang="zh-CN" altLang="en-US" dirty="0"/>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28159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886" y="1403770"/>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二</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古代诗歌阅读</a:t>
            </a: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阅读下面这首词，然后回答问题。</a:t>
            </a:r>
            <a:endParaRPr lang="zh-CN" altLang="zh-CN" sz="1050" kern="100" dirty="0">
              <a:latin typeface="宋体"/>
              <a:cs typeface="Courier New"/>
            </a:endParaRPr>
          </a:p>
          <a:p>
            <a:pPr algn="ctr">
              <a:lnSpc>
                <a:spcPct val="150000"/>
              </a:lnSpc>
            </a:pPr>
            <a:r>
              <a:rPr lang="zh-CN" altLang="zh-CN" sz="2800" b="1" kern="100" dirty="0">
                <a:solidFill>
                  <a:srgbClr val="00B050"/>
                </a:solidFill>
                <a:latin typeface="微软雅黑"/>
                <a:ea typeface="微软雅黑"/>
                <a:cs typeface="Times New Roman"/>
              </a:rPr>
              <a:t>卜算子</a:t>
            </a:r>
          </a:p>
          <a:p>
            <a:pPr algn="ctr">
              <a:lnSpc>
                <a:spcPct val="150000"/>
              </a:lnSpc>
              <a:spcAft>
                <a:spcPts val="0"/>
              </a:spcAft>
            </a:pPr>
            <a:r>
              <a:rPr lang="zh-CN" altLang="zh-CN" sz="2800" kern="100" dirty="0">
                <a:solidFill>
                  <a:srgbClr val="404040"/>
                </a:solidFill>
                <a:latin typeface="Times New Roman"/>
                <a:ea typeface="微软雅黑"/>
                <a:cs typeface="Times New Roman"/>
              </a:rPr>
              <a:t>张元幹</a:t>
            </a:r>
            <a:r>
              <a:rPr lang="en-US" altLang="zh-CN" sz="2800" kern="100" baseline="30000" dirty="0">
                <a:solidFill>
                  <a:srgbClr val="404040"/>
                </a:solidFill>
                <a:latin typeface="IPAPANNEW"/>
                <a:ea typeface="微软雅黑"/>
                <a:cs typeface="Times New Roman"/>
              </a:rPr>
              <a:t>[</a:t>
            </a:r>
            <a:r>
              <a:rPr lang="zh-CN" altLang="zh-CN" sz="2800" kern="100" baseline="30000" dirty="0">
                <a:solidFill>
                  <a:srgbClr val="404040"/>
                </a:solidFill>
                <a:latin typeface="IPAPANNEW"/>
                <a:ea typeface="微软雅黑"/>
                <a:cs typeface="Times New Roman"/>
              </a:rPr>
              <a:t>注</a:t>
            </a:r>
            <a:r>
              <a:rPr lang="en-US" altLang="zh-CN" sz="2800" kern="100" baseline="30000" dirty="0">
                <a:solidFill>
                  <a:srgbClr val="404040"/>
                </a:solidFill>
                <a:latin typeface="IPAPANNEW"/>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风</a:t>
            </a:r>
            <a:r>
              <a:rPr lang="zh-CN" altLang="zh-CN" sz="2800" kern="100" dirty="0">
                <a:solidFill>
                  <a:srgbClr val="404040"/>
                </a:solidFill>
                <a:latin typeface="Times New Roman"/>
                <a:ea typeface="微软雅黑"/>
                <a:cs typeface="Times New Roman"/>
              </a:rPr>
              <a:t>露湿行云，沙水迷归艇。卧看明河月满空，斗挂苍山顶。　　万古只青天，多事悲人境。起舞闻鸡酒未醒，潮落秋江冷。</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B050"/>
                </a:solidFill>
                <a:latin typeface="微软雅黑"/>
                <a:ea typeface="微软雅黑"/>
                <a:cs typeface="Times New Roman"/>
              </a:rPr>
              <a:t>注</a:t>
            </a:r>
            <a:r>
              <a:rPr lang="zh-CN" altLang="zh-CN" sz="2800" kern="100" dirty="0">
                <a:solidFill>
                  <a:srgbClr val="404040"/>
                </a:solidFill>
                <a:latin typeface="Times New Roman"/>
                <a:ea typeface="微软雅黑"/>
                <a:cs typeface="Times New Roman"/>
              </a:rPr>
              <a:t>　张元</a:t>
            </a:r>
            <a:r>
              <a:rPr lang="zh-CN" altLang="zh-CN" sz="2800" kern="100" dirty="0">
                <a:solidFill>
                  <a:srgbClr val="404040"/>
                </a:solidFill>
                <a:latin typeface="宋体"/>
                <a:ea typeface="微软雅黑"/>
                <a:cs typeface="宋体"/>
              </a:rPr>
              <a:t>幹</a:t>
            </a:r>
            <a:r>
              <a:rPr lang="zh-CN" altLang="zh-CN" sz="2800" kern="100" dirty="0">
                <a:solidFill>
                  <a:srgbClr val="404040"/>
                </a:solidFill>
                <a:latin typeface="Times New Roman"/>
                <a:ea typeface="微软雅黑"/>
                <a:cs typeface="Times New Roman"/>
              </a:rPr>
              <a:t>，宋代爱国词人。</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942224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837" y="1403770"/>
            <a:ext cx="11725916"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9.</a:t>
            </a:r>
            <a:r>
              <a:rPr lang="zh-CN" altLang="zh-CN" sz="2800" kern="100" dirty="0">
                <a:solidFill>
                  <a:srgbClr val="404040"/>
                </a:solidFill>
                <a:latin typeface="Times New Roman"/>
                <a:ea typeface="微软雅黑"/>
                <a:cs typeface="Times New Roman"/>
              </a:rPr>
              <a:t>请对上片前两句中的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二字分别作简要赏析。</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本题考查诗歌鉴赏中的炼字。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打湿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的意思。</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迷失。风露水汽浓重，似乎打湿了行云，使其凝滞不前；沙溪上，迷蒙的雾气，使小舟迷失了归路。这两句描写的环境是阴冷潮湿的，营造的氛围是朦胧迷茫的。一切景语皆情语，这样的环境氛围，表现了作者对国家和个人前途渺茫的抑郁、忧虑之情，作者的心情也是凄凉、沉重、迷惘的。</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0751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837" y="2057065"/>
            <a:ext cx="11725916" cy="2596865"/>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字，描写地面浓重的风露水汽使行云也充满湿气而显得厚重凝滞，突出了外在环境的潮湿、阴冷，表现了作者凄凉和沉重的心情。</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字，描写水面迷蒙的雾气使归舟迷失了航向，烘托出朦胧、迷茫的氛围，表现了作者内心的迷惘。</a:t>
            </a:r>
            <a:endParaRPr lang="zh-CN" altLang="zh-CN" sz="1050" kern="100" dirty="0">
              <a:solidFill>
                <a:prstClr val="black"/>
              </a:solidFill>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9</a:t>
            </a:r>
            <a:endParaRPr lang="zh-CN" altLang="en-US" dirty="0"/>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6648167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981522"/>
            <a:ext cx="11494869"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10.</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起舞闻鸡酒未醒，潮落秋江冷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表达了作者怎样的思想感情？请作简要分析。</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本题考查鉴赏词句，借以理解作者的情感。</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起舞闻鸡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说的是晋代祖逖中夜闻鸡而起床舞剑的典故。这里借闻鸡起舞的典故，描绘了一幅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中夜微醺，伴着浪潮声和清冷的江风闻鸡舞剑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的画面。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潮落秋江冷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这一景色描写，营造了秋夜清冷萧索的氛围，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秋江冷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暗示着内心的凄凉，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潮落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暗示着国家的衰败，表达了作者空有报国之志却无法挽回颓势的悲愤愁苦与无奈之情。</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7111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946" y="2055324"/>
            <a:ext cx="11381058" cy="1950534"/>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化用祖逖的典故，表现作者胸怀大志，而报国之志难以实现，内心悲愤无奈；</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寓情于景，描写江潮的退落和秋江的冷寂，委婉地表达了作者面对国势衰退内心的悲凉，寄寓了浓郁的爱国情感。</a:t>
            </a:r>
            <a:endParaRPr lang="zh-CN" altLang="zh-CN" sz="1050" kern="100" dirty="0">
              <a:solidFill>
                <a:prstClr val="black"/>
              </a:solidFill>
              <a:latin typeface="宋体"/>
              <a:cs typeface="Courier New"/>
            </a:endParaRPr>
          </a:p>
        </p:txBody>
      </p:sp>
      <p:sp>
        <p:nvSpPr>
          <p:cNvPr id="85" name="TextBox 84">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6" name="TextBox 85">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7" name="TextBox 86">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8" name="TextBox 87">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9" name="TextBox 88">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0" name="TextBox 89">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1" name="TextBox 90">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2" name="TextBox 91">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3" name="TextBox 92">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4" name="TextBox 93">
            <a:hlinkClick r:id="rId10" action="ppaction://hlinksldjump"/>
          </p:cNvPr>
          <p:cNvSpPr txBox="1"/>
          <p:nvPr/>
        </p:nvSpPr>
        <p:spPr>
          <a:xfrm>
            <a:off x="607662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10</a:t>
            </a:r>
            <a:endParaRPr lang="zh-CN" altLang="en-US" dirty="0"/>
          </a:p>
        </p:txBody>
      </p:sp>
      <p:sp>
        <p:nvSpPr>
          <p:cNvPr id="95" name="TextBox 94">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6" name="TextBox 95">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7" name="TextBox 96">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8" name="TextBox 97">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9" name="TextBox 98">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0" name="TextBox 99">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1" name="TextBox 100">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2" name="TextBox 101">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3" name="TextBox 102">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4" name="TextBox 103">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5" name="TextBox 104">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3902501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909514"/>
            <a:ext cx="11725916"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三</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名句名篇默写</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11.</a:t>
            </a:r>
            <a:r>
              <a:rPr lang="zh-CN" altLang="zh-CN" sz="2800" kern="100" dirty="0">
                <a:solidFill>
                  <a:srgbClr val="404040"/>
                </a:solidFill>
                <a:latin typeface="Times New Roman"/>
                <a:ea typeface="微软雅黑"/>
                <a:cs typeface="Times New Roman"/>
              </a:rPr>
              <a:t>补写下列名句名篇中的空缺部分。</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子曰：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三人行，</a:t>
            </a:r>
            <a:r>
              <a:rPr lang="en-US" altLang="zh-CN" sz="2800" kern="100" dirty="0">
                <a:solidFill>
                  <a:srgbClr val="404040"/>
                </a:solidFill>
                <a:latin typeface="Times New Roman"/>
                <a:ea typeface="微软雅黑"/>
                <a:cs typeface="Courier New"/>
              </a:rPr>
              <a:t>______________</a:t>
            </a:r>
            <a:r>
              <a:rPr lang="zh-CN" altLang="zh-CN" sz="2800" kern="100" dirty="0">
                <a:solidFill>
                  <a:srgbClr val="404040"/>
                </a:solidFill>
                <a:latin typeface="Times New Roman"/>
                <a:ea typeface="微软雅黑"/>
                <a:cs typeface="Times New Roman"/>
              </a:rPr>
              <a:t>。择其善者而从之，</a:t>
            </a:r>
            <a:r>
              <a:rPr lang="en-US" altLang="zh-CN" sz="2800" kern="100" dirty="0">
                <a:solidFill>
                  <a:srgbClr val="404040"/>
                </a:solidFill>
                <a:latin typeface="Times New Roman"/>
                <a:ea typeface="微软雅黑"/>
                <a:cs typeface="Courier New"/>
              </a:rPr>
              <a:t>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《论语</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述而》</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西当太白有鸟道，</a:t>
            </a:r>
            <a:r>
              <a:rPr lang="en-US" altLang="zh-CN" sz="2800" kern="100" dirty="0" smtClean="0">
                <a:solidFill>
                  <a:srgbClr val="404040"/>
                </a:solidFill>
                <a:latin typeface="Times New Roman"/>
                <a:ea typeface="微软雅黑"/>
                <a:cs typeface="Courier New"/>
              </a:rPr>
              <a:t>_______________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a:t>
            </a:r>
            <a:r>
              <a:rPr lang="zh-CN" altLang="zh-CN" sz="2800" kern="100" dirty="0">
                <a:solidFill>
                  <a:srgbClr val="404040"/>
                </a:solidFill>
                <a:latin typeface="Times New Roman"/>
                <a:ea typeface="微软雅黑"/>
                <a:cs typeface="Times New Roman"/>
              </a:rPr>
              <a:t>。地崩山摧壮士死，</a:t>
            </a:r>
            <a:r>
              <a:rPr lang="en-US" altLang="zh-CN" sz="2800" kern="100" dirty="0" smtClean="0">
                <a:solidFill>
                  <a:srgbClr val="404040"/>
                </a:solidFill>
                <a:latin typeface="Times New Roman"/>
                <a:ea typeface="微软雅黑"/>
                <a:cs typeface="Courier New"/>
              </a:rPr>
              <a:t>_________________</a:t>
            </a:r>
            <a:r>
              <a:rPr lang="en-US" altLang="zh-CN" sz="2800" kern="100" dirty="0">
                <a:solidFill>
                  <a:srgbClr val="404040"/>
                </a:solidFill>
                <a:latin typeface="Times New Roman"/>
                <a:ea typeface="微软雅黑"/>
                <a:cs typeface="Courier New"/>
              </a:rPr>
              <a:t>__</a:t>
            </a:r>
            <a:r>
              <a:rPr lang="en-US" altLang="zh-CN" sz="2800" kern="100" dirty="0" smtClean="0">
                <a:solidFill>
                  <a:srgbClr val="404040"/>
                </a:solidFill>
                <a:latin typeface="Times New Roman"/>
                <a:ea typeface="微软雅黑"/>
                <a:cs typeface="Courier New"/>
              </a:rPr>
              <a:t>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李白《蜀道难》</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若夫日出而林霏开，</a:t>
            </a:r>
            <a:r>
              <a:rPr lang="en-US" altLang="zh-CN" sz="2800" kern="100" dirty="0">
                <a:solidFill>
                  <a:srgbClr val="404040"/>
                </a:solidFill>
                <a:latin typeface="Times New Roman"/>
                <a:ea typeface="微软雅黑"/>
                <a:cs typeface="Courier New"/>
              </a:rPr>
              <a:t>______________</a:t>
            </a:r>
            <a:r>
              <a:rPr lang="zh-CN" altLang="zh-CN" sz="2800" kern="100" dirty="0">
                <a:solidFill>
                  <a:srgbClr val="404040"/>
                </a:solidFill>
                <a:latin typeface="Times New Roman"/>
                <a:ea typeface="微软雅黑"/>
                <a:cs typeface="Times New Roman"/>
              </a:rPr>
              <a:t>，晦明变化者，</a:t>
            </a:r>
            <a:r>
              <a:rPr lang="en-US" altLang="zh-CN" sz="2800" kern="100" dirty="0">
                <a:solidFill>
                  <a:srgbClr val="404040"/>
                </a:solidFill>
                <a:latin typeface="Times New Roman"/>
                <a:ea typeface="微软雅黑"/>
                <a:cs typeface="Courier New"/>
              </a:rPr>
              <a:t>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欧阳修《醉翁亭记》</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11</a:t>
            </a:r>
            <a:endParaRPr lang="zh-CN" altLang="en-US" dirty="0"/>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4" name="TextBox 63"/>
          <p:cNvSpPr txBox="1"/>
          <p:nvPr/>
        </p:nvSpPr>
        <p:spPr>
          <a:xfrm>
            <a:off x="5215455" y="2123850"/>
            <a:ext cx="2319911" cy="65787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必有我师焉</a:t>
            </a:r>
            <a:endParaRPr lang="zh-CN" altLang="zh-CN" sz="1050" kern="100" dirty="0">
              <a:effectLst/>
              <a:latin typeface="宋体"/>
              <a:cs typeface="Courier New"/>
            </a:endParaRPr>
          </a:p>
        </p:txBody>
      </p:sp>
      <p:sp>
        <p:nvSpPr>
          <p:cNvPr id="65" name="TextBox 64"/>
          <p:cNvSpPr txBox="1"/>
          <p:nvPr/>
        </p:nvSpPr>
        <p:spPr>
          <a:xfrm>
            <a:off x="241966" y="2809390"/>
            <a:ext cx="2807092" cy="669262"/>
          </a:xfrm>
          <a:prstGeom prst="rect">
            <a:avLst/>
          </a:prstGeom>
          <a:noFill/>
        </p:spPr>
        <p:txBody>
          <a:bodyPr wrap="square" rtlCol="0">
            <a:spAutoFit/>
          </a:bodyPr>
          <a:lstStyle/>
          <a:p>
            <a:pPr algn="just">
              <a:lnSpc>
                <a:spcPct val="150000"/>
              </a:lnSpc>
              <a:spcAft>
                <a:spcPts val="0"/>
              </a:spcAft>
            </a:pPr>
            <a:r>
              <a:rPr lang="zh-CN" altLang="zh-CN" sz="2800" kern="100" dirty="0">
                <a:solidFill>
                  <a:srgbClr val="E36C0A"/>
                </a:solidFill>
                <a:latin typeface="Times New Roman"/>
                <a:ea typeface="微软雅黑"/>
                <a:cs typeface="Times New Roman"/>
              </a:rPr>
              <a:t>其不善者而改之</a:t>
            </a:r>
            <a:endParaRPr lang="zh-CN" altLang="zh-CN" sz="1050" kern="100" dirty="0">
              <a:effectLst/>
              <a:latin typeface="宋体"/>
              <a:cs typeface="Courier New"/>
            </a:endParaRPr>
          </a:p>
        </p:txBody>
      </p:sp>
      <p:sp>
        <p:nvSpPr>
          <p:cNvPr id="66" name="TextBox 65"/>
          <p:cNvSpPr txBox="1"/>
          <p:nvPr/>
        </p:nvSpPr>
        <p:spPr>
          <a:xfrm>
            <a:off x="4872290" y="3480612"/>
            <a:ext cx="2807092"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可以横绝峨眉巅</a:t>
            </a:r>
            <a:endParaRPr lang="zh-CN" altLang="zh-CN" sz="1050" kern="100" dirty="0">
              <a:effectLst/>
              <a:latin typeface="宋体"/>
              <a:cs typeface="Courier New"/>
            </a:endParaRPr>
          </a:p>
        </p:txBody>
      </p:sp>
      <p:sp>
        <p:nvSpPr>
          <p:cNvPr id="67" name="TextBox 66"/>
          <p:cNvSpPr txBox="1"/>
          <p:nvPr/>
        </p:nvSpPr>
        <p:spPr>
          <a:xfrm>
            <a:off x="538385" y="4056676"/>
            <a:ext cx="3396581"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然后天梯石栈相钩连</a:t>
            </a:r>
            <a:endParaRPr lang="zh-CN" altLang="zh-CN" sz="1050" kern="100" dirty="0">
              <a:effectLst/>
              <a:latin typeface="宋体"/>
              <a:cs typeface="Courier New"/>
            </a:endParaRPr>
          </a:p>
        </p:txBody>
      </p:sp>
      <p:sp>
        <p:nvSpPr>
          <p:cNvPr id="68" name="TextBox 67"/>
          <p:cNvSpPr txBox="1"/>
          <p:nvPr/>
        </p:nvSpPr>
        <p:spPr>
          <a:xfrm>
            <a:off x="4121283" y="4727439"/>
            <a:ext cx="2551902"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云归而岩穴暝</a:t>
            </a:r>
            <a:endParaRPr lang="zh-CN" altLang="zh-CN" sz="1050" kern="100" dirty="0">
              <a:effectLst/>
              <a:latin typeface="宋体"/>
              <a:cs typeface="Courier New"/>
            </a:endParaRPr>
          </a:p>
        </p:txBody>
      </p:sp>
      <p:sp>
        <p:nvSpPr>
          <p:cNvPr id="69" name="TextBox 68"/>
          <p:cNvSpPr txBox="1"/>
          <p:nvPr/>
        </p:nvSpPr>
        <p:spPr>
          <a:xfrm>
            <a:off x="9109041" y="4725938"/>
            <a:ext cx="2551902" cy="669262"/>
          </a:xfrm>
          <a:prstGeom prst="rect">
            <a:avLst/>
          </a:prstGeom>
          <a:noFill/>
        </p:spPr>
        <p:txBody>
          <a:bodyPr wrap="square" rtlCol="0">
            <a:spAutoFit/>
          </a:bodyPr>
          <a:lstStyle/>
          <a:p>
            <a:pPr algn="just">
              <a:lnSpc>
                <a:spcPct val="150000"/>
              </a:lnSpc>
              <a:spcAft>
                <a:spcPts val="0"/>
              </a:spcAft>
            </a:pPr>
            <a:r>
              <a:rPr lang="zh-CN" altLang="en-US" sz="2800" kern="100" dirty="0">
                <a:solidFill>
                  <a:srgbClr val="E36C0A"/>
                </a:solidFill>
                <a:latin typeface="Times New Roman"/>
                <a:ea typeface="微软雅黑"/>
                <a:cs typeface="Times New Roman"/>
              </a:rPr>
              <a:t>山间之朝暮也</a:t>
            </a:r>
            <a:endParaRPr lang="zh-CN" altLang="zh-CN" sz="1050" kern="100" dirty="0">
              <a:effectLst/>
              <a:latin typeface="宋体"/>
              <a:cs typeface="Courier New"/>
            </a:endParaRPr>
          </a:p>
        </p:txBody>
      </p:sp>
    </p:spTree>
    <p:extLst>
      <p:ext uri="{BB962C8B-B14F-4D97-AF65-F5344CB8AC3E}">
        <p14:creationId xmlns:p14="http://schemas.microsoft.com/office/powerpoint/2010/main" val="116168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linds(horizontal)">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blinds(horizontal)">
                                      <p:cBhvr>
                                        <p:cTn id="15" dur="500"/>
                                        <p:tgtEl>
                                          <p:spTgt spid="6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blinds(horizontal)">
                                      <p:cBhvr>
                                        <p:cTn id="23" dur="500"/>
                                        <p:tgtEl>
                                          <p:spTgt spid="6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blinds(horizontal)">
                                      <p:cBhvr>
                                        <p:cTn id="2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786614"/>
            <a:ext cx="11843175" cy="5451492"/>
          </a:xfrm>
          <a:prstGeom prst="rect">
            <a:avLst/>
          </a:prstGeom>
          <a:noFill/>
        </p:spPr>
        <p:txBody>
          <a:bodyPr wrap="square" rtlCol="0">
            <a:spAutoFit/>
          </a:bodyPr>
          <a:lstStyle/>
          <a:p>
            <a:pPr algn="just">
              <a:lnSpc>
                <a:spcPct val="140000"/>
              </a:lnSpc>
              <a:spcAft>
                <a:spcPts val="0"/>
              </a:spcAft>
            </a:pPr>
            <a:r>
              <a:rPr lang="zh-CN" altLang="zh-CN" sz="2800" kern="100" dirty="0">
                <a:solidFill>
                  <a:srgbClr val="00B0F0"/>
                </a:solidFill>
                <a:latin typeface="Times New Roman"/>
                <a:ea typeface="微软雅黑"/>
                <a:cs typeface="Times New Roman"/>
              </a:rPr>
              <a:t>三、实用类文本阅读</a:t>
            </a:r>
            <a:r>
              <a:rPr lang="en-US" altLang="zh-CN" sz="2800" kern="100" dirty="0">
                <a:solidFill>
                  <a:srgbClr val="00B0F0"/>
                </a:solidFill>
                <a:latin typeface="Times New Roman"/>
                <a:ea typeface="微软雅黑"/>
                <a:cs typeface="Courier New"/>
              </a:rPr>
              <a:t>(25</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40000"/>
              </a:lnSpc>
              <a:spcAft>
                <a:spcPts val="0"/>
              </a:spcAft>
            </a:pPr>
            <a:r>
              <a:rPr lang="zh-CN" altLang="zh-CN" sz="2800" kern="100" dirty="0">
                <a:solidFill>
                  <a:srgbClr val="404040"/>
                </a:solidFill>
                <a:latin typeface="Times New Roman"/>
                <a:ea typeface="微软雅黑"/>
                <a:cs typeface="Times New Roman"/>
              </a:rPr>
              <a:t>阅读下面的文字，完成</a:t>
            </a: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题。</a:t>
            </a:r>
            <a:endParaRPr lang="zh-CN" altLang="zh-CN" sz="1050" kern="100" dirty="0">
              <a:latin typeface="宋体"/>
              <a:cs typeface="Courier New"/>
            </a:endParaRPr>
          </a:p>
          <a:p>
            <a:pPr algn="ctr">
              <a:lnSpc>
                <a:spcPct val="140000"/>
              </a:lnSpc>
            </a:pPr>
            <a:r>
              <a:rPr lang="zh-CN" altLang="zh-CN" sz="2800" b="1" kern="100" dirty="0">
                <a:solidFill>
                  <a:srgbClr val="00B050"/>
                </a:solidFill>
                <a:latin typeface="微软雅黑"/>
                <a:ea typeface="微软雅黑"/>
                <a:cs typeface="Times New Roman"/>
              </a:rPr>
              <a:t>一代怪杰辜鸿铭</a:t>
            </a:r>
          </a:p>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五四</a:t>
            </a:r>
            <a:r>
              <a:rPr lang="zh-CN" altLang="zh-CN" sz="2800" kern="100" dirty="0">
                <a:solidFill>
                  <a:srgbClr val="404040"/>
                </a:solidFill>
                <a:latin typeface="Times New Roman"/>
                <a:ea typeface="微软雅黑"/>
                <a:cs typeface="Times New Roman"/>
              </a:rPr>
              <a:t>时期的北京大学，各种新思想如潮涌动，各色新派人物也纷纷登场，整个校园充满活力，给人耳目一新的感觉。可是常常会出现这样一幅不和谐的图景：</a:t>
            </a:r>
            <a:r>
              <a:rPr lang="zh-CN" altLang="zh-CN" sz="2800" u="sng" kern="100" dirty="0">
                <a:solidFill>
                  <a:srgbClr val="404040"/>
                </a:solidFill>
                <a:latin typeface="Times New Roman"/>
                <a:ea typeface="微软雅黑"/>
                <a:cs typeface="Times New Roman"/>
              </a:rPr>
              <a:t>一位老者头戴瓜皮小帽，身穿枣红长袍天蓝青褂，斑斑油腻浸染其上，脑后拖着一根又细又长的辫子。此人便是民国文人、一代怪杰辜鸿铭。他精通西学而又极端保守，其异行怪言，常常出人意料，让人感到匪夷所思。</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177688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8582" y="1341562"/>
            <a:ext cx="11268374" cy="4022025"/>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一</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辜鸿铭</a:t>
            </a:r>
            <a:r>
              <a:rPr lang="zh-CN" altLang="zh-CN" sz="2800" kern="100" dirty="0">
                <a:solidFill>
                  <a:srgbClr val="404040"/>
                </a:solidFill>
                <a:latin typeface="Times New Roman"/>
                <a:ea typeface="微软雅黑"/>
                <a:cs typeface="Times New Roman"/>
              </a:rPr>
              <a:t>是个语言奇才，他的语言天赋，在近代中国无出其右。孙中山说：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中国有三个精通英文者，一个辜鸿铭，一个伍朝枢，一个陈友仁。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林语堂的赞誉更高，称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其英文文字超越出众，二百年来未见出其右者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。辜鸿铭还精通其他语种，诸如法、德、俄、日文和拉丁、希腊两门古语。</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2387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693490"/>
            <a:ext cx="11609818" cy="5634619"/>
          </a:xfrm>
          <a:prstGeom prst="rect">
            <a:avLst/>
          </a:prstGeom>
          <a:noFill/>
        </p:spPr>
        <p:txBody>
          <a:bodyPr wrap="square" rtlCol="0">
            <a:spAutoFit/>
          </a:bodyPr>
          <a:lstStyle/>
          <a:p>
            <a:pPr lvl="0" algn="just">
              <a:lnSpc>
                <a:spcPct val="130000"/>
              </a:lnSpc>
            </a:pPr>
            <a:r>
              <a:rPr lang="zh-CN" altLang="zh-CN" sz="2800" kern="100" dirty="0">
                <a:solidFill>
                  <a:srgbClr val="404040"/>
                </a:solidFill>
                <a:latin typeface="Times New Roman"/>
                <a:ea typeface="微软雅黑"/>
                <a:cs typeface="Times New Roman"/>
              </a:rPr>
              <a:t>总体反思和内心体验活动及其产品、组织、制度、符号等所构成。简而言之，是由社会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以及对这种价值进行总体反思和体验而形成的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所构成。但是，在人文世界里，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取代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成为新的核心要素。价值及价值实践在人文世界里只不过是主体用来进行总体反思和体验的材料。人文世界究其根源而言是一个人的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的世界，而不是一个人的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，具有强烈的历史性、个体性和主观性。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人的问题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不能笼统地说成是人文世界的问题，因为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人的问题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既可能是一个有关人的事实性问题，也可能是一个有关人的价值性问题，而真正与人文世界相关的问题是人生的意义性问题。</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选自石中英著《知识转型与教育改革》，有删改</a:t>
            </a:r>
            <a:r>
              <a:rPr lang="en-US" altLang="zh-CN" sz="2800" kern="100" dirty="0">
                <a:solidFill>
                  <a:srgbClr val="404040"/>
                </a:solidFill>
                <a:latin typeface="Times New Roman"/>
                <a:ea typeface="微软雅黑"/>
                <a:cs typeface="Courier New"/>
              </a:rPr>
              <a:t>)</a:t>
            </a:r>
            <a:endParaRPr lang="zh-CN" altLang="zh-CN" sz="1050" kern="100" dirty="0">
              <a:solidFill>
                <a:prstClr val="black"/>
              </a:solidFill>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83268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714606"/>
            <a:ext cx="11609818" cy="5451492"/>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德国留学时，他的德文水平便在当地传为佳话。一次，辜鸿铭乘坐火车由维也纳前往柏林，与他同车厢对面而坐的三个德国青年，看他一身东方人的装束，且抱着一条小辫，便对他挤眉弄眼，窃窃评论。辜鸿铭佯装不懂，顺手抄起一份德文报纸，倒着看了起来。这下好了，那几个洋青年立即起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瞧，这个土里土气的中国佬，竟然把报纸都拿倒了，哈哈哈</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在一阵阵嘲笑声中，他慢腾腾地挪起身，悠闲而又庄重地吐出一串字正腔圆、正宗地道的德语：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德国的文字太简单了。不倒着看有意思吗？就是你们的圣人歌德的《浮士德》，我也能倒背如流。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那几个洋青年已被羞得无地自容，火车一到站，便赶紧溜之大吉了。</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066534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1413570"/>
            <a:ext cx="11609818" cy="138499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还有</a:t>
            </a:r>
            <a:r>
              <a:rPr lang="zh-CN" altLang="zh-CN" sz="2800" kern="100" dirty="0">
                <a:solidFill>
                  <a:srgbClr val="404040"/>
                </a:solidFill>
                <a:latin typeface="Times New Roman"/>
                <a:ea typeface="微软雅黑"/>
                <a:cs typeface="Times New Roman"/>
              </a:rPr>
              <a:t>人说，辜鸿铭居住在哪个地方，就能说哪个地方的方言，张口即是，与当地人毫无二致。这种语言天分，实在令人钦羡。</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p:cNvSpPr txBox="1"/>
          <p:nvPr/>
        </p:nvSpPr>
        <p:spPr>
          <a:xfrm>
            <a:off x="334566" y="2696354"/>
            <a:ext cx="11609818" cy="2677656"/>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二</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辜鸿铭</a:t>
            </a:r>
            <a:r>
              <a:rPr lang="zh-CN" altLang="zh-CN" sz="2800" kern="100" dirty="0">
                <a:solidFill>
                  <a:srgbClr val="404040"/>
                </a:solidFill>
                <a:latin typeface="Times New Roman"/>
                <a:ea typeface="微软雅黑"/>
                <a:cs typeface="Times New Roman"/>
              </a:rPr>
              <a:t>的青年时期是在西方世界度过的，曾饱受白人世界的冷遇。这种精神压迫的反作用力，使他</a:t>
            </a:r>
            <a:r>
              <a:rPr lang="zh-CN" altLang="zh-CN" sz="2800" u="sng" kern="100" dirty="0">
                <a:solidFill>
                  <a:srgbClr val="404040"/>
                </a:solidFill>
                <a:latin typeface="Times New Roman"/>
                <a:ea typeface="微软雅黑"/>
                <a:cs typeface="Times New Roman"/>
              </a:rPr>
              <a:t>尤为赞美中华传统文化，仇视所有崇洋媚外的思想</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642117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558" y="1047135"/>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在</a:t>
            </a:r>
            <a:r>
              <a:rPr lang="zh-CN" altLang="zh-CN" sz="2800" kern="100" dirty="0">
                <a:solidFill>
                  <a:srgbClr val="404040"/>
                </a:solidFill>
                <a:latin typeface="Times New Roman"/>
                <a:ea typeface="微软雅黑"/>
                <a:cs typeface="Times New Roman"/>
              </a:rPr>
              <a:t>张之洞幕府工作的第一天，辜鸿铭在一份致外国人的商务公文中，看到把中国货写成</a:t>
            </a:r>
            <a:r>
              <a:rPr lang="en-US" altLang="zh-CN" sz="2800" kern="100" dirty="0">
                <a:solidFill>
                  <a:srgbClr val="404040"/>
                </a:solidFill>
                <a:latin typeface="Times New Roman"/>
                <a:ea typeface="微软雅黑"/>
                <a:cs typeface="Courier New"/>
              </a:rPr>
              <a:t>native goods(</a:t>
            </a:r>
            <a:r>
              <a:rPr lang="zh-CN" altLang="zh-CN" sz="2800" kern="100" dirty="0">
                <a:solidFill>
                  <a:srgbClr val="404040"/>
                </a:solidFill>
                <a:latin typeface="Times New Roman"/>
                <a:ea typeface="微软雅黑"/>
                <a:cs typeface="Times New Roman"/>
              </a:rPr>
              <a:t>土货</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时，顿时沉下脸来，将</a:t>
            </a:r>
            <a:r>
              <a:rPr lang="en-US" altLang="zh-CN" sz="2800" kern="100" dirty="0">
                <a:solidFill>
                  <a:srgbClr val="404040"/>
                </a:solidFill>
                <a:latin typeface="Times New Roman"/>
                <a:ea typeface="微软雅黑"/>
                <a:cs typeface="Courier New"/>
              </a:rPr>
              <a:t>native</a:t>
            </a:r>
            <a:r>
              <a:rPr lang="zh-CN" altLang="zh-CN" sz="2800" kern="100" dirty="0">
                <a:solidFill>
                  <a:srgbClr val="404040"/>
                </a:solidFill>
                <a:latin typeface="Times New Roman"/>
                <a:ea typeface="微软雅黑"/>
                <a:cs typeface="Times New Roman"/>
              </a:rPr>
              <a:t>改为</a:t>
            </a:r>
            <a:r>
              <a:rPr lang="en-US" altLang="zh-CN" sz="2800" kern="100" dirty="0">
                <a:solidFill>
                  <a:srgbClr val="404040"/>
                </a:solidFill>
                <a:latin typeface="Times New Roman"/>
                <a:ea typeface="微软雅黑"/>
                <a:cs typeface="Courier New"/>
              </a:rPr>
              <a:t>Chinese</a:t>
            </a:r>
            <a:r>
              <a:rPr lang="zh-CN" altLang="zh-CN" sz="2800" kern="100" dirty="0">
                <a:solidFill>
                  <a:srgbClr val="404040"/>
                </a:solidFill>
                <a:latin typeface="Times New Roman"/>
                <a:ea typeface="微软雅黑"/>
                <a:cs typeface="Times New Roman"/>
              </a:rPr>
              <a:t>。他说，</a:t>
            </a:r>
            <a:r>
              <a:rPr lang="en-US" altLang="zh-CN" sz="2800" kern="100" dirty="0">
                <a:solidFill>
                  <a:srgbClr val="404040"/>
                </a:solidFill>
                <a:latin typeface="Times New Roman"/>
                <a:ea typeface="微软雅黑"/>
                <a:cs typeface="Courier New"/>
              </a:rPr>
              <a:t>native</a:t>
            </a:r>
            <a:r>
              <a:rPr lang="zh-CN" altLang="zh-CN" sz="2800" kern="100" dirty="0">
                <a:solidFill>
                  <a:srgbClr val="404040"/>
                </a:solidFill>
                <a:latin typeface="Times New Roman"/>
                <a:ea typeface="微软雅黑"/>
                <a:cs typeface="Times New Roman"/>
              </a:rPr>
              <a:t>有蔑视的成分，非洲、美洲、澳洲的土著可以用</a:t>
            </a:r>
            <a:r>
              <a:rPr lang="en-US" altLang="zh-CN" sz="2800" kern="100" dirty="0">
                <a:solidFill>
                  <a:srgbClr val="404040"/>
                </a:solidFill>
                <a:latin typeface="Times New Roman"/>
                <a:ea typeface="微软雅黑"/>
                <a:cs typeface="Courier New"/>
              </a:rPr>
              <a:t>native</a:t>
            </a:r>
            <a:r>
              <a:rPr lang="zh-CN" altLang="zh-CN" sz="2800" kern="100" dirty="0">
                <a:solidFill>
                  <a:srgbClr val="404040"/>
                </a:solidFill>
                <a:latin typeface="Times New Roman"/>
                <a:ea typeface="微软雅黑"/>
                <a:cs typeface="Times New Roman"/>
              </a:rPr>
              <a:t>，我华夏文明古国所产货物怎能以</a:t>
            </a:r>
            <a:r>
              <a:rPr lang="en-US" altLang="zh-CN" sz="2800" kern="100" dirty="0">
                <a:solidFill>
                  <a:srgbClr val="404040"/>
                </a:solidFill>
                <a:latin typeface="Times New Roman"/>
                <a:ea typeface="微软雅黑"/>
                <a:cs typeface="Courier New"/>
              </a:rPr>
              <a:t>native</a:t>
            </a:r>
            <a:r>
              <a:rPr lang="zh-CN" altLang="zh-CN" sz="2800" kern="100" dirty="0">
                <a:solidFill>
                  <a:srgbClr val="404040"/>
                </a:solidFill>
                <a:latin typeface="Times New Roman"/>
                <a:ea typeface="微软雅黑"/>
                <a:cs typeface="Times New Roman"/>
              </a:rPr>
              <a:t>相称呢？应当堂堂正正地标之为</a:t>
            </a:r>
            <a:r>
              <a:rPr lang="en-US" altLang="zh-CN" sz="2800" kern="100" dirty="0">
                <a:solidFill>
                  <a:srgbClr val="404040"/>
                </a:solidFill>
                <a:latin typeface="Times New Roman"/>
                <a:ea typeface="微软雅黑"/>
                <a:cs typeface="Courier New"/>
              </a:rPr>
              <a:t>Chinese goods(</a:t>
            </a:r>
            <a:r>
              <a:rPr lang="zh-CN" altLang="zh-CN" sz="2800" kern="100" dirty="0">
                <a:solidFill>
                  <a:srgbClr val="404040"/>
                </a:solidFill>
                <a:latin typeface="Times New Roman"/>
                <a:ea typeface="微软雅黑"/>
                <a:cs typeface="Times New Roman"/>
              </a:rPr>
              <a:t>中国货</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。同事中有人提醒说，</a:t>
            </a:r>
            <a:r>
              <a:rPr lang="en-US" altLang="zh-CN" sz="2800" kern="100" dirty="0">
                <a:solidFill>
                  <a:srgbClr val="404040"/>
                </a:solidFill>
                <a:latin typeface="Times New Roman"/>
                <a:ea typeface="微软雅黑"/>
                <a:cs typeface="Courier New"/>
              </a:rPr>
              <a:t>native goods</a:t>
            </a:r>
            <a:r>
              <a:rPr lang="zh-CN" altLang="zh-CN" sz="2800" kern="100" dirty="0">
                <a:solidFill>
                  <a:srgbClr val="404040"/>
                </a:solidFill>
                <a:latin typeface="Times New Roman"/>
                <a:ea typeface="微软雅黑"/>
                <a:cs typeface="Times New Roman"/>
              </a:rPr>
              <a:t>习用日久，乍一改写成</a:t>
            </a:r>
            <a:r>
              <a:rPr lang="en-US" altLang="zh-CN" sz="2800" kern="100" dirty="0">
                <a:solidFill>
                  <a:srgbClr val="404040"/>
                </a:solidFill>
                <a:latin typeface="Times New Roman"/>
                <a:ea typeface="微软雅黑"/>
                <a:cs typeface="Courier New"/>
              </a:rPr>
              <a:t>Chinese goods</a:t>
            </a:r>
            <a:r>
              <a:rPr lang="zh-CN" altLang="zh-CN" sz="2800" kern="100" dirty="0">
                <a:solidFill>
                  <a:srgbClr val="404040"/>
                </a:solidFill>
                <a:latin typeface="Times New Roman"/>
                <a:ea typeface="微软雅黑"/>
                <a:cs typeface="Times New Roman"/>
              </a:rPr>
              <a:t>，洋人难以接受。辜鸿铭不听则已，听了后更是怒不可遏，瞪着眼睛斥道：</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积非成是，奴隶思想！就算抚台把它改成</a:t>
            </a:r>
            <a:r>
              <a:rPr lang="en-US" altLang="zh-CN" sz="2800" kern="100" dirty="0">
                <a:solidFill>
                  <a:srgbClr val="404040"/>
                </a:solidFill>
                <a:latin typeface="Times New Roman"/>
                <a:ea typeface="微软雅黑"/>
                <a:cs typeface="Courier New"/>
              </a:rPr>
              <a:t>native</a:t>
            </a:r>
            <a:r>
              <a:rPr lang="zh-CN" altLang="zh-CN" sz="2800" kern="100" dirty="0">
                <a:solidFill>
                  <a:srgbClr val="404040"/>
                </a:solidFill>
                <a:latin typeface="Times New Roman"/>
                <a:ea typeface="微软雅黑"/>
                <a:cs typeface="Times New Roman"/>
              </a:rPr>
              <a:t>，我照样要翻译成</a:t>
            </a:r>
            <a:r>
              <a:rPr lang="en-US" altLang="zh-CN" sz="2800" kern="100" dirty="0">
                <a:solidFill>
                  <a:srgbClr val="404040"/>
                </a:solidFill>
                <a:latin typeface="Times New Roman"/>
                <a:ea typeface="微软雅黑"/>
                <a:cs typeface="Courier New"/>
              </a:rPr>
              <a:t>Chinese goods</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536482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903119"/>
            <a:ext cx="11609818" cy="5262979"/>
          </a:xfrm>
          <a:prstGeom prst="rect">
            <a:avLst/>
          </a:prstGeom>
          <a:noFill/>
        </p:spPr>
        <p:txBody>
          <a:bodyPr wrap="square" rtlCol="0">
            <a:spAutoFit/>
          </a:bodyPr>
          <a:lstStyle/>
          <a:p>
            <a:pPr algn="just">
              <a:lnSpc>
                <a:spcPct val="135000"/>
              </a:lnSpc>
              <a:spcAft>
                <a:spcPts val="0"/>
              </a:spcAft>
            </a:pPr>
            <a:r>
              <a:rPr lang="en-US" altLang="zh-CN" sz="2800" kern="100" dirty="0" smtClean="0">
                <a:solidFill>
                  <a:srgbClr val="404040"/>
                </a:solidFill>
                <a:latin typeface="Times New Roman"/>
                <a:ea typeface="微软雅黑"/>
                <a:cs typeface="Courier New"/>
              </a:rPr>
              <a:t>        1917</a:t>
            </a:r>
            <a:r>
              <a:rPr lang="zh-CN" altLang="zh-CN" sz="2800" kern="100" dirty="0">
                <a:solidFill>
                  <a:srgbClr val="404040"/>
                </a:solidFill>
                <a:latin typeface="Times New Roman"/>
                <a:ea typeface="微软雅黑"/>
                <a:cs typeface="Times New Roman"/>
              </a:rPr>
              <a:t>年</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他应蔡元培之聘，任北京大学教授，主讲英国古典文学。在课堂上，他常常借题宣讲中国的传统文化。当年的北大学生阎振瀛回忆说，他常常教我们翻译四书，又教我们念英文《千字文》，音调很整齐，口念足踏，全班合唱，现在想起来也很觉可笑。辜鸿铭把英国诗分为国风、大小雅，凡所授的英国作家作品，都要找出一个对应的中国作家作品，以比较中西文化。比如，他把密尔顿的长诗</a:t>
            </a:r>
            <a:r>
              <a:rPr lang="en-US" altLang="zh-CN" sz="2800" kern="100" dirty="0" err="1">
                <a:solidFill>
                  <a:srgbClr val="404040"/>
                </a:solidFill>
                <a:latin typeface="Times New Roman"/>
                <a:ea typeface="微软雅黑"/>
                <a:cs typeface="Courier New"/>
              </a:rPr>
              <a:t>Lycidas</a:t>
            </a:r>
            <a:r>
              <a:rPr lang="zh-CN" altLang="zh-CN" sz="2800" kern="100" dirty="0">
                <a:solidFill>
                  <a:srgbClr val="404040"/>
                </a:solidFill>
                <a:latin typeface="Times New Roman"/>
                <a:ea typeface="微软雅黑"/>
                <a:cs typeface="Times New Roman"/>
              </a:rPr>
              <a:t>比作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洋《离骚》</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，把杜甫说成是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中国的华兹华斯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。他要让学生树立这样的信念，那就是华夏文明优于世界上其他的文明。这种盲目自尊的心理，在辜鸿铭的身上已发挥到极致，甚至演变为蔑视和捉弄洋人。</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46842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619716"/>
            <a:ext cx="11494869" cy="3970318"/>
          </a:xfrm>
          <a:prstGeom prst="rect">
            <a:avLst/>
          </a:prstGeom>
          <a:noFill/>
        </p:spPr>
        <p:txBody>
          <a:bodyPr wrap="square" rtlCol="0">
            <a:spAutoFit/>
          </a:bodyPr>
          <a:lstStyle/>
          <a:p>
            <a:pPr algn="ctr">
              <a:lnSpc>
                <a:spcPct val="150000"/>
              </a:lnSpc>
              <a:spcAft>
                <a:spcPts val="0"/>
              </a:spcAft>
            </a:pPr>
            <a:r>
              <a:rPr lang="zh-CN" altLang="zh-CN" sz="2800" kern="100" dirty="0">
                <a:solidFill>
                  <a:srgbClr val="404040"/>
                </a:solidFill>
                <a:latin typeface="Times New Roman"/>
                <a:ea typeface="微软雅黑"/>
                <a:cs typeface="Times New Roman"/>
              </a:rPr>
              <a:t>三</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        1930</a:t>
            </a:r>
            <a:r>
              <a:rPr lang="zh-CN" altLang="zh-CN" sz="2800" kern="100" dirty="0">
                <a:solidFill>
                  <a:srgbClr val="404040"/>
                </a:solidFill>
                <a:latin typeface="Times New Roman"/>
                <a:ea typeface="微软雅黑"/>
                <a:cs typeface="Times New Roman"/>
              </a:rPr>
              <a:t>年，辜鸿铭的法国朋友、学者弗兰西斯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波里在纪念文章《中国圣人辜鸿铭》中称其为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中国怪人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疯老头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，说他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滞留在陈旧过时的年代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具有喜作谬论的独特个性</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。弗兰西斯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波里对辜鸿铭印象最深的是：他穿着中国长袍；在北京人都已剪掉辫子的时刻，他却留着那条象征性的发辫。</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67493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664" y="1341562"/>
            <a:ext cx="11961607" cy="4488379"/>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那</a:t>
            </a:r>
            <a:r>
              <a:rPr lang="zh-CN" altLang="zh-CN" sz="2800" kern="100" dirty="0">
                <a:solidFill>
                  <a:srgbClr val="404040"/>
                </a:solidFill>
                <a:latin typeface="Times New Roman"/>
                <a:ea typeface="微软雅黑"/>
                <a:cs typeface="Times New Roman"/>
              </a:rPr>
              <a:t>条</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象征性的发辫</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使辜鸿铭尤为得意，他曾经大言不惭地对毛姆说：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你看我留着发辫，那是一个标记，我是老大中华的末了的一个代表。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辜鸿铭拖着这条辫子走街串巷，自然遭到一片非议。可是，他却如秋风过耳，若无其事。他骂所有剪辫子的人是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没有辫子的畜生，野兽！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民国初年，很多人剪掉辫子后喜欢戴上顶帽子，他就骂人家：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沐猴而冠！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有个外国人直截了当地问他：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你为什么不把脑后的辫子剪掉呢？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他立即反诘：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你为何非要在下巴留有胡须呢？</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一句话噎得洋人无言以答。</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92109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6574" y="2050023"/>
            <a:ext cx="11609818" cy="3323987"/>
          </a:xfrm>
          <a:prstGeom prst="rect">
            <a:avLst/>
          </a:prstGeom>
          <a:noFill/>
        </p:spPr>
        <p:txBody>
          <a:bodyPr wrap="square" rtlCol="0">
            <a:spAutoFit/>
          </a:bodyPr>
          <a:lstStyle/>
          <a:p>
            <a:pPr algn="just">
              <a:lnSpc>
                <a:spcPct val="150000"/>
              </a:lnSpc>
              <a:spcAft>
                <a:spcPts val="0"/>
              </a:spcAft>
            </a:pPr>
            <a:r>
              <a:rPr lang="en-US" altLang="zh-CN" sz="2800" kern="10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辜鸿铭</a:t>
            </a:r>
            <a:r>
              <a:rPr lang="zh-CN" altLang="zh-CN" sz="2800" kern="100" dirty="0">
                <a:solidFill>
                  <a:srgbClr val="404040"/>
                </a:solidFill>
                <a:latin typeface="Times New Roman"/>
                <a:ea typeface="微软雅黑"/>
                <a:cs typeface="Times New Roman"/>
              </a:rPr>
              <a:t>有许多癖好，其中一大雅好，就是醉心于女人的三寸金莲。此癖由来已久，他的正室夫人淑姑，就拥有地道正宗的三寸金莲。他对此还有一番高论：女人之美，美在小脚；小脚之妙，妙在其臭。食品中有臭豆腐和臭蛋等，这种风味才勉强可与小脚比拟。前代缠足，乃一大艺术发明，实非虚政，更非虐政</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580173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049" y="2048282"/>
            <a:ext cx="11494869"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12.</a:t>
            </a:r>
            <a:r>
              <a:rPr lang="zh-CN" altLang="zh-CN" sz="2800" kern="100" dirty="0">
                <a:solidFill>
                  <a:srgbClr val="404040"/>
                </a:solidFill>
                <a:latin typeface="Times New Roman"/>
                <a:ea typeface="微软雅黑"/>
                <a:cs typeface="Times New Roman"/>
              </a:rPr>
              <a:t>第一段画线句子的作用是什么？</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这是一段肖像描写，奇异的着装与长辫与当时的环境形成鲜明的对照，突出人物的怪谲个性，给人以鲜明的印象。照应题目，激发了读者浓厚的阅读兴趣，自然引起下文。</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12</a:t>
            </a:r>
            <a:endParaRPr lang="zh-CN" altLang="en-US" dirty="0"/>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47334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966" y="2048282"/>
            <a:ext cx="11268374"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13.</a:t>
            </a:r>
            <a:r>
              <a:rPr lang="zh-CN" altLang="zh-CN" sz="2800" kern="100" dirty="0">
                <a:solidFill>
                  <a:srgbClr val="404040"/>
                </a:solidFill>
                <a:latin typeface="Times New Roman"/>
                <a:ea typeface="微软雅黑"/>
                <a:cs typeface="Times New Roman"/>
              </a:rPr>
              <a:t>结合全文，简要概括辜鸿铭作为一代怪杰的形象特点。</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具有语言天赋，可称语言奇才；</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赞美中华传统文化，仇视崇洋媚外；</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穿着打扮陈旧过时，极端保守；</a:t>
            </a:r>
            <a:r>
              <a:rPr lang="en-US" altLang="zh-CN" sz="2800" kern="100" dirty="0">
                <a:solidFill>
                  <a:srgbClr val="404040"/>
                </a:solidFill>
                <a:latin typeface="宋体"/>
                <a:ea typeface="微软雅黑"/>
                <a:cs typeface="Times New Roman"/>
              </a:rPr>
              <a:t>④</a:t>
            </a:r>
            <a:r>
              <a:rPr lang="zh-CN" altLang="zh-CN" sz="2800" kern="100" dirty="0">
                <a:solidFill>
                  <a:srgbClr val="404040"/>
                </a:solidFill>
                <a:latin typeface="Times New Roman"/>
                <a:ea typeface="微软雅黑"/>
                <a:cs typeface="Times New Roman"/>
              </a:rPr>
              <a:t>言行怪谲，喜作谬论，癖好怪异。</a:t>
            </a:r>
            <a:endParaRPr lang="zh-CN" altLang="zh-CN" sz="1050" kern="100" dirty="0">
              <a:effectLst/>
              <a:latin typeface="宋体"/>
              <a:cs typeface="Courier New"/>
            </a:endParaRPr>
          </a:p>
        </p:txBody>
      </p:sp>
      <p:sp>
        <p:nvSpPr>
          <p:cNvPr id="37" name="TextBox 36">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TextBox 46">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13" action="ppaction://hlinksldjump"/>
          </p:cNvPr>
          <p:cNvSpPr txBox="1"/>
          <p:nvPr/>
        </p:nvSpPr>
        <p:spPr>
          <a:xfrm>
            <a:off x="7493838"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13</a:t>
            </a:r>
            <a:endParaRPr lang="zh-CN" altLang="en-US" dirty="0"/>
          </a:p>
        </p:txBody>
      </p:sp>
      <p:sp>
        <p:nvSpPr>
          <p:cNvPr id="50" name="TextBox 49">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67130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97546"/>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14.</a:t>
            </a:r>
            <a:r>
              <a:rPr lang="zh-CN" altLang="zh-CN" sz="2800" kern="100" dirty="0">
                <a:solidFill>
                  <a:srgbClr val="404040"/>
                </a:solidFill>
                <a:latin typeface="Times New Roman"/>
                <a:ea typeface="微软雅黑"/>
                <a:cs typeface="Times New Roman"/>
              </a:rPr>
              <a:t>这篇传记中，除了肖像描写，作者还运用了哪些手法刻画人物形象？请举例说明。</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en-US" altLang="zh-CN" sz="2800" kern="100" dirty="0">
                <a:solidFill>
                  <a:srgbClr val="404040"/>
                </a:solidFill>
                <a:latin typeface="宋体"/>
                <a:ea typeface="微软雅黑"/>
                <a:cs typeface="Times New Roman"/>
              </a:rPr>
              <a:t>①</a:t>
            </a:r>
            <a:r>
              <a:rPr lang="zh-CN" altLang="zh-CN" sz="2800" kern="100" dirty="0">
                <a:solidFill>
                  <a:srgbClr val="404040"/>
                </a:solidFill>
                <a:latin typeface="Times New Roman"/>
                <a:ea typeface="微软雅黑"/>
                <a:cs typeface="Times New Roman"/>
              </a:rPr>
              <a:t>语言描写，如：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没有辫子的畜生，野兽！</a:t>
            </a:r>
            <a:r>
              <a:rPr lang="en-US" altLang="zh-CN" sz="2800" kern="100" dirty="0">
                <a:solidFill>
                  <a:srgbClr val="404040"/>
                </a:solidFill>
                <a:latin typeface="宋体"/>
                <a:ea typeface="微软雅黑"/>
                <a:cs typeface="Times New Roman"/>
              </a:rPr>
              <a:t>”②</a:t>
            </a:r>
            <a:r>
              <a:rPr lang="zh-CN" altLang="zh-CN" sz="2800" kern="100" dirty="0">
                <a:solidFill>
                  <a:srgbClr val="404040"/>
                </a:solidFill>
                <a:latin typeface="Times New Roman"/>
                <a:ea typeface="微软雅黑"/>
                <a:cs typeface="Times New Roman"/>
              </a:rPr>
              <a:t>细节描写，如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在一阵阵嘲笑声中，他慢腾腾地挪起身，悠闲而又庄重地吐出一串字正腔圆、正宗地道的德语</a:t>
            </a:r>
            <a:r>
              <a:rPr lang="en-US" altLang="zh-CN" sz="2800" kern="100" dirty="0">
                <a:solidFill>
                  <a:srgbClr val="404040"/>
                </a:solidFill>
                <a:latin typeface="宋体"/>
                <a:ea typeface="微软雅黑"/>
                <a:cs typeface="Times New Roman"/>
              </a:rPr>
              <a:t>……”③</a:t>
            </a:r>
            <a:r>
              <a:rPr lang="zh-CN" altLang="zh-CN" sz="2800" kern="100" dirty="0">
                <a:solidFill>
                  <a:srgbClr val="404040"/>
                </a:solidFill>
                <a:latin typeface="Times New Roman"/>
                <a:ea typeface="微软雅黑"/>
                <a:cs typeface="Times New Roman"/>
              </a:rPr>
              <a:t>侧面描写，如：林语堂的赞誉更高，称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其英文文字超越出众，二百年来未见出其右者</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14</a:t>
            </a:r>
            <a:endParaRPr lang="zh-CN" altLang="en-US" dirty="0"/>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6237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142" y="1341562"/>
            <a:ext cx="11961607" cy="455339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下面对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的理解，符合作者观点的一项是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在没有人类介入之前由纯粹盲目的自然力量支配，当出现人类实践痕迹之后，则受人类价值规范制约，成为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人化的自然</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得以建立的基础，因此，自然规律在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形成中发挥的作用与它在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形成中发挥的作用相同。</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自身并无价值追求可言，而在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中，社会价值规范则是社会世界的核心。</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471547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566" y="909514"/>
            <a:ext cx="11609818" cy="5262979"/>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15.</a:t>
            </a:r>
            <a:r>
              <a:rPr lang="zh-CN" altLang="zh-CN" sz="2800" kern="100" dirty="0">
                <a:solidFill>
                  <a:srgbClr val="404040"/>
                </a:solidFill>
                <a:latin typeface="Times New Roman"/>
                <a:ea typeface="微软雅黑"/>
                <a:cs typeface="Times New Roman"/>
              </a:rPr>
              <a:t>文中说，辜鸿铭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尤为赞美中华传统文化，仇视所有崇洋媚外的思想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，对此你是怎么理解的？结合文本所包含的时代环境和现实谈谈你的看法。</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答案</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辜鸿铭赞美中华传统文化源于他的深厚学养和爱国情怀，他仇视崇洋媚外的思想则与他饱受白人世界的冷遇所形成的精神压迫密切相关。今天，我们推崇他热爱传统文化的精神，传承祖国的悠久文明，但是不应盲目排外，毕竟，世界多种文化都有值得借鉴的地方，包容一切优秀的文明成果也应成为当代青年应有的胸怀。</a:t>
            </a:r>
            <a:endParaRPr lang="zh-CN" altLang="zh-CN" sz="1050" kern="100" dirty="0">
              <a:effectLst/>
              <a:latin typeface="宋体"/>
              <a:cs typeface="Courier New"/>
            </a:endParaRPr>
          </a:p>
        </p:txBody>
      </p:sp>
      <p:sp>
        <p:nvSpPr>
          <p:cNvPr id="26" name="TextBox 25">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5" action="ppaction://hlinksldjump"/>
          </p:cNvPr>
          <p:cNvSpPr txBox="1"/>
          <p:nvPr/>
        </p:nvSpPr>
        <p:spPr>
          <a:xfrm>
            <a:off x="8505380"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15</a:t>
            </a:r>
            <a:endParaRPr lang="zh-CN" altLang="en-US" dirty="0"/>
          </a:p>
        </p:txBody>
      </p:sp>
      <p:sp>
        <p:nvSpPr>
          <p:cNvPr id="41" name="TextBox 40">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TextBox 45">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5620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482071"/>
            <a:ext cx="11609818" cy="3323987"/>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下列各句中，加颜色的成语使用恰当的一项是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每年的</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7</a:t>
            </a:r>
            <a:r>
              <a:rPr lang="zh-CN" altLang="zh-CN" sz="2800" kern="100" dirty="0">
                <a:solidFill>
                  <a:srgbClr val="404040"/>
                </a:solidFill>
                <a:latin typeface="Times New Roman"/>
                <a:ea typeface="微软雅黑"/>
                <a:cs typeface="Times New Roman"/>
              </a:rPr>
              <a:t>月，是传统的楼市淡季，为了鼓舞销售员士气，开发商们可谓是八仙过海，</a:t>
            </a:r>
            <a:r>
              <a:rPr lang="zh-CN" altLang="zh-CN" sz="2800" kern="100" dirty="0">
                <a:solidFill>
                  <a:srgbClr val="00B0F0"/>
                </a:solidFill>
                <a:latin typeface="Times New Roman"/>
                <a:ea typeface="微软雅黑"/>
                <a:cs typeface="Times New Roman"/>
              </a:rPr>
              <a:t>费尽心机</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一名合格的党员应具有四种品质：时空磨砺后的执着、诱惑考验后的淳朴、大浪淘沙中的坚强品格、</a:t>
            </a:r>
            <a:r>
              <a:rPr lang="zh-CN" altLang="zh-CN" sz="2800" kern="100" dirty="0">
                <a:solidFill>
                  <a:srgbClr val="00B0F0"/>
                </a:solidFill>
                <a:latin typeface="Times New Roman"/>
                <a:ea typeface="微软雅黑"/>
                <a:cs typeface="Times New Roman"/>
              </a:rPr>
              <a:t>沧海横流</a:t>
            </a:r>
            <a:r>
              <a:rPr lang="zh-CN" altLang="zh-CN" sz="2800" kern="100" dirty="0">
                <a:solidFill>
                  <a:srgbClr val="404040"/>
                </a:solidFill>
                <a:latin typeface="Times New Roman"/>
                <a:ea typeface="微软雅黑"/>
                <a:cs typeface="Times New Roman"/>
              </a:rPr>
              <a:t>中的英雄本色</a:t>
            </a:r>
            <a:r>
              <a:rPr lang="zh-CN" altLang="zh-CN" sz="2800" kern="100" dirty="0" smtClean="0">
                <a:solidFill>
                  <a:srgbClr val="404040"/>
                </a:solidFill>
                <a:latin typeface="Times New Roman"/>
                <a:ea typeface="微软雅黑"/>
                <a:cs typeface="Times New Roman"/>
              </a:rPr>
              <a:t>。</a:t>
            </a:r>
            <a:endParaRPr lang="zh-CN" altLang="zh-CN" sz="1050" kern="100" dirty="0">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p:cNvSpPr txBox="1"/>
          <p:nvPr/>
        </p:nvSpPr>
        <p:spPr>
          <a:xfrm>
            <a:off x="334566" y="1638958"/>
            <a:ext cx="11609818" cy="819455"/>
          </a:xfrm>
          <a:prstGeom prst="rect">
            <a:avLst/>
          </a:prstGeom>
        </p:spPr>
        <p:txBody>
          <a:bodyPr wrap="square" rtlCol="0">
            <a:spAutoFit/>
          </a:bodyPr>
          <a:lstStyle/>
          <a:p>
            <a:pPr algn="just">
              <a:lnSpc>
                <a:spcPct val="200000"/>
              </a:lnSpc>
              <a:spcAft>
                <a:spcPts val="0"/>
              </a:spcAft>
            </a:pPr>
            <a:r>
              <a:rPr lang="zh-CN" altLang="en-US" sz="2800" kern="100" dirty="0">
                <a:solidFill>
                  <a:srgbClr val="00B0F0"/>
                </a:solidFill>
                <a:latin typeface="Times New Roman"/>
                <a:ea typeface="微软雅黑"/>
                <a:cs typeface="Times New Roman"/>
              </a:rPr>
              <a:t>四、语言文字运用</a:t>
            </a:r>
            <a:r>
              <a:rPr lang="en-US" altLang="zh-CN" sz="2800" kern="100" dirty="0">
                <a:solidFill>
                  <a:srgbClr val="00B0F0"/>
                </a:solidFill>
                <a:latin typeface="Times New Roman"/>
                <a:ea typeface="微软雅黑"/>
                <a:cs typeface="Times New Roman"/>
              </a:rPr>
              <a:t>(20</a:t>
            </a:r>
            <a:r>
              <a:rPr lang="zh-CN" altLang="en-US"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Times New Roman"/>
              </a:rPr>
              <a:t>)</a:t>
            </a:r>
            <a:endParaRPr lang="zh-CN" altLang="zh-CN" sz="1000" kern="100" dirty="0">
              <a:solidFill>
                <a:srgbClr val="00B0F0"/>
              </a:solidFill>
              <a:latin typeface="宋体"/>
              <a:cs typeface="Courier New"/>
            </a:endParaRPr>
          </a:p>
        </p:txBody>
      </p:sp>
      <p:sp>
        <p:nvSpPr>
          <p:cNvPr id="46" name="TextBox 45"/>
          <p:cNvSpPr txBox="1"/>
          <p:nvPr/>
        </p:nvSpPr>
        <p:spPr>
          <a:xfrm>
            <a:off x="1342678" y="909514"/>
            <a:ext cx="8722628" cy="819455"/>
          </a:xfrm>
          <a:prstGeom prst="rect">
            <a:avLst/>
          </a:prstGeom>
          <a:noFill/>
        </p:spPr>
        <p:txBody>
          <a:bodyPr wrap="square" rtlCol="0">
            <a:spAutoFit/>
          </a:bodyPr>
          <a:lstStyle/>
          <a:p>
            <a:pPr algn="ctr">
              <a:lnSpc>
                <a:spcPct val="200000"/>
              </a:lnSpc>
              <a:spcAft>
                <a:spcPts val="0"/>
              </a:spcAft>
            </a:pPr>
            <a:r>
              <a:rPr lang="zh-CN" altLang="en-US" sz="2800" b="1" kern="100" dirty="0">
                <a:solidFill>
                  <a:srgbClr val="00B050"/>
                </a:solidFill>
                <a:latin typeface="Times New Roman"/>
                <a:ea typeface="微软雅黑"/>
                <a:cs typeface="Times New Roman"/>
              </a:rPr>
              <a:t>第</a:t>
            </a:r>
            <a:r>
              <a:rPr lang="en-US" altLang="zh-CN" sz="2800" b="1" kern="100" dirty="0">
                <a:solidFill>
                  <a:srgbClr val="00B050"/>
                </a:solidFill>
                <a:latin typeface="Times New Roman"/>
                <a:ea typeface="微软雅黑"/>
                <a:cs typeface="Times New Roman"/>
              </a:rPr>
              <a:t>Ⅱ</a:t>
            </a:r>
            <a:r>
              <a:rPr lang="zh-CN" altLang="en-US" sz="2800" b="1" kern="100" dirty="0">
                <a:solidFill>
                  <a:srgbClr val="00B050"/>
                </a:solidFill>
                <a:latin typeface="Times New Roman"/>
                <a:ea typeface="微软雅黑"/>
                <a:cs typeface="Times New Roman"/>
              </a:rPr>
              <a:t>卷</a:t>
            </a:r>
            <a:r>
              <a:rPr lang="en-US" altLang="zh-CN" sz="2800" b="1" kern="100" dirty="0">
                <a:solidFill>
                  <a:srgbClr val="00B050"/>
                </a:solidFill>
                <a:latin typeface="Times New Roman"/>
                <a:ea typeface="微软雅黑"/>
                <a:cs typeface="Times New Roman"/>
              </a:rPr>
              <a:t>(</a:t>
            </a:r>
            <a:r>
              <a:rPr lang="zh-CN" altLang="en-US" sz="2800" b="1" kern="100" dirty="0">
                <a:solidFill>
                  <a:srgbClr val="00B050"/>
                </a:solidFill>
                <a:latin typeface="Times New Roman"/>
                <a:ea typeface="微软雅黑"/>
                <a:cs typeface="Times New Roman"/>
              </a:rPr>
              <a:t>表达题　共</a:t>
            </a:r>
            <a:r>
              <a:rPr lang="en-US" altLang="zh-CN" sz="2800" b="1" kern="100" dirty="0">
                <a:solidFill>
                  <a:srgbClr val="00B050"/>
                </a:solidFill>
                <a:latin typeface="Times New Roman"/>
                <a:ea typeface="微软雅黑"/>
                <a:cs typeface="Times New Roman"/>
              </a:rPr>
              <a:t>80</a:t>
            </a:r>
            <a:r>
              <a:rPr lang="zh-CN" altLang="en-US" sz="2800" b="1" kern="100" dirty="0" smtClean="0">
                <a:solidFill>
                  <a:srgbClr val="00B050"/>
                </a:solidFill>
                <a:latin typeface="Times New Roman"/>
                <a:ea typeface="微软雅黑"/>
                <a:cs typeface="Times New Roman"/>
              </a:rPr>
              <a:t>分</a:t>
            </a:r>
            <a:r>
              <a:rPr lang="en-US" altLang="zh-CN" sz="2800" b="1" kern="100" dirty="0" smtClean="0">
                <a:solidFill>
                  <a:srgbClr val="00B050"/>
                </a:solidFill>
                <a:latin typeface="Times New Roman"/>
                <a:ea typeface="微软雅黑"/>
                <a:cs typeface="Times New Roman"/>
              </a:rPr>
              <a:t>)</a:t>
            </a:r>
            <a:endParaRPr lang="zh-CN" altLang="zh-CN" sz="1000" kern="100" dirty="0">
              <a:latin typeface="宋体"/>
              <a:cs typeface="Courier New"/>
            </a:endParaRPr>
          </a:p>
        </p:txBody>
      </p:sp>
    </p:spTree>
    <p:extLst>
      <p:ext uri="{BB962C8B-B14F-4D97-AF65-F5344CB8AC3E}">
        <p14:creationId xmlns:p14="http://schemas.microsoft.com/office/powerpoint/2010/main" val="2313179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20961"/>
            <a:ext cx="11494869" cy="259686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虽然设置了禁止游泳的警示标志，南京紫金山下的野泳还是屡禁不止，</a:t>
            </a:r>
            <a:r>
              <a:rPr lang="zh-CN" altLang="zh-CN" sz="2800" kern="100" dirty="0">
                <a:solidFill>
                  <a:srgbClr val="00B0F0"/>
                </a:solidFill>
                <a:latin typeface="Times New Roman"/>
                <a:ea typeface="微软雅黑"/>
                <a:cs typeface="Times New Roman"/>
              </a:rPr>
              <a:t>蔚然成风</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入夏以来，长江、黑龙江流域，</a:t>
            </a:r>
            <a:r>
              <a:rPr lang="zh-CN" altLang="zh-CN" sz="2800" kern="100" dirty="0">
                <a:solidFill>
                  <a:srgbClr val="00B0F0"/>
                </a:solidFill>
                <a:latin typeface="Times New Roman"/>
                <a:ea typeface="微软雅黑"/>
                <a:cs typeface="Times New Roman"/>
              </a:rPr>
              <a:t>五风十雨</a:t>
            </a:r>
            <a:r>
              <a:rPr lang="zh-CN" altLang="zh-CN" sz="2800" kern="100" dirty="0">
                <a:solidFill>
                  <a:srgbClr val="404040"/>
                </a:solidFill>
                <a:latin typeface="Times New Roman"/>
                <a:ea typeface="微软雅黑"/>
                <a:cs typeface="Times New Roman"/>
              </a:rPr>
              <a:t>，洪峰连连，水患不断，给人民的生命财产造成了巨大损失。</a:t>
            </a:r>
            <a:endParaRPr lang="zh-CN" altLang="zh-CN" sz="1050" kern="100" dirty="0">
              <a:effectLst/>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p:cNvSpPr txBox="1"/>
          <p:nvPr/>
        </p:nvSpPr>
        <p:spPr>
          <a:xfrm>
            <a:off x="406574" y="3709767"/>
            <a:ext cx="11494869" cy="1304203"/>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解析　</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项费尽心机：用尽心思，想尽办法。多用于贬义。可改为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殚精竭虑</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751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2407305"/>
            <a:ext cx="11494869" cy="1950534"/>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项沧海横流：比喻政治混乱或社会动荡不安。</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项蔚然成风：形容一种事物逐渐发展、盛行，形成风气。用错对象。</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项五风十雨：形容风调雨顺。望文生义。</a:t>
            </a:r>
            <a:endParaRPr lang="zh-CN" altLang="zh-CN" sz="1050" kern="100" dirty="0">
              <a:effectLst/>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a:t>16</a:t>
            </a:r>
            <a:endParaRPr lang="zh-CN" altLang="en-US" dirty="0"/>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p:cNvSpPr txBox="1"/>
          <p:nvPr/>
        </p:nvSpPr>
        <p:spPr>
          <a:xfrm>
            <a:off x="406574" y="4356098"/>
            <a:ext cx="11494869" cy="657872"/>
          </a:xfrm>
          <a:prstGeom prst="rect">
            <a:avLst/>
          </a:prstGeom>
          <a:noFill/>
        </p:spPr>
        <p:txBody>
          <a:bodyPr wrap="square" rtlCol="0">
            <a:spAutoFit/>
          </a:bodyPr>
          <a:lstStyle/>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B</a:t>
            </a:r>
            <a:endParaRPr lang="zh-CN" altLang="zh-CN" sz="1050" kern="100" dirty="0">
              <a:effectLst/>
              <a:latin typeface="宋体"/>
              <a:cs typeface="Courier New"/>
            </a:endParaRPr>
          </a:p>
        </p:txBody>
      </p:sp>
    </p:spTree>
    <p:extLst>
      <p:ext uri="{BB962C8B-B14F-4D97-AF65-F5344CB8AC3E}">
        <p14:creationId xmlns:p14="http://schemas.microsoft.com/office/powerpoint/2010/main" val="100145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269554"/>
            <a:ext cx="11609818" cy="461664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17.</a:t>
            </a:r>
            <a:r>
              <a:rPr lang="zh-CN" altLang="zh-CN" sz="2800" kern="100" dirty="0">
                <a:solidFill>
                  <a:srgbClr val="404040"/>
                </a:solidFill>
                <a:latin typeface="Times New Roman"/>
                <a:ea typeface="微软雅黑"/>
                <a:cs typeface="Times New Roman"/>
              </a:rPr>
              <a:t>下列各句中，没有语病的一句是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)(3</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地坛书市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曾经是北京市民非常喜爱的一个文化品牌，去年更名为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北京书市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并落户朝阳公园后，依旧热情不减。</a:t>
            </a:r>
            <a:endParaRPr lang="zh-CN" altLang="zh-CN" sz="280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丝绸之路经济带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横跨亚、非、欧三大洲，其形成与繁荣必将深刻影响世界政治、经济格局，促进全球的和平与发展</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在那个民族独立和民族解放斗争风起云涌的时代，能激发人们的爱国热情是评判一部文学作品好坏的非常重要的标准</a:t>
            </a:r>
            <a:r>
              <a:rPr lang="zh-CN" altLang="zh-CN" sz="2800" kern="100" dirty="0" smtClean="0">
                <a:solidFill>
                  <a:srgbClr val="404040"/>
                </a:solidFill>
                <a:latin typeface="Times New Roman"/>
                <a:ea typeface="微软雅黑"/>
                <a:cs typeface="Times New Roman"/>
              </a:rPr>
              <a:t>。</a:t>
            </a:r>
            <a:endParaRPr lang="zh-CN" altLang="zh-CN" sz="2800" kern="100" dirty="0">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49002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413" y="1197546"/>
            <a:ext cx="11843175" cy="457859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父亲住院期间，梅兰每天晚上都陪伴在他身旁，听他讲述一生中经历的种种苦难和幸福，她就算再忙再累，也不例外。</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本题考查辨析病句。</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项偷换主语，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依旧热情不减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的主语应为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北京市民</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项一面对两面，把</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能</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能否</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她就算再忙再累，也不例外</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可改为</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就算再忙再累，也会这样做</a:t>
            </a:r>
            <a:r>
              <a:rPr lang="en-US" altLang="zh-CN" sz="2800" kern="100" dirty="0">
                <a:solidFill>
                  <a:srgbClr val="404040"/>
                </a:solidFill>
                <a:latin typeface="宋体"/>
                <a:ea typeface="微软雅黑"/>
                <a:cs typeface="Times New Roman"/>
              </a:rPr>
              <a:t>”</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B</a:t>
            </a:r>
            <a:endParaRPr lang="zh-CN" altLang="zh-CN" sz="1050" kern="100" dirty="0">
              <a:solidFill>
                <a:prstClr val="black"/>
              </a:solidFill>
              <a:latin typeface="宋体"/>
              <a:cs typeface="Courier New"/>
            </a:endParaRPr>
          </a:p>
        </p:txBody>
      </p:sp>
      <p:sp>
        <p:nvSpPr>
          <p:cNvPr id="66" name="TextBox 65">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7" name="TextBox 66">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8" name="TextBox 67">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9" name="TextBox 68">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0" name="TextBox 69">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1" name="TextBox 70">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2" name="TextBox 71">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3" name="TextBox 72">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4" name="TextBox 73">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5" name="TextBox 74">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6" name="TextBox 75">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7" name="TextBox 76">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8" name="TextBox 77">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79" name="TextBox 78">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0" name="TextBox 79">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1" name="TextBox 80">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2" name="TextBox 81">
            <a:hlinkClick r:id="rId17" action="ppaction://hlinksldjump"/>
          </p:cNvPr>
          <p:cNvSpPr txBox="1"/>
          <p:nvPr/>
        </p:nvSpPr>
        <p:spPr>
          <a:xfrm>
            <a:off x="9461804"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17</a:t>
            </a:r>
            <a:endParaRPr lang="zh-CN" altLang="en-US" dirty="0"/>
          </a:p>
        </p:txBody>
      </p:sp>
      <p:sp>
        <p:nvSpPr>
          <p:cNvPr id="83" name="TextBox 82">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4" name="TextBox 83">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5" name="TextBox 84">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86" name="TextBox 85">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919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028" y="909514"/>
            <a:ext cx="11609818" cy="2677656"/>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阅读下面的一则新闻，请拟写一个新闻标题，要求</a:t>
            </a:r>
            <a:r>
              <a:rPr lang="en-US" altLang="zh-CN" sz="2800" kern="100" dirty="0">
                <a:solidFill>
                  <a:srgbClr val="404040"/>
                </a:solidFill>
                <a:latin typeface="Times New Roman"/>
                <a:ea typeface="微软雅黑"/>
                <a:cs typeface="Courier New"/>
              </a:rPr>
              <a:t>16</a:t>
            </a:r>
            <a:r>
              <a:rPr lang="zh-CN" altLang="zh-CN" sz="2800" kern="100" dirty="0">
                <a:solidFill>
                  <a:srgbClr val="404040"/>
                </a:solidFill>
                <a:latin typeface="Times New Roman"/>
                <a:ea typeface="微软雅黑"/>
                <a:cs typeface="Times New Roman"/>
              </a:rPr>
              <a:t>字以内。</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为</a:t>
            </a:r>
            <a:r>
              <a:rPr lang="zh-CN" altLang="zh-CN" sz="2800" kern="100" dirty="0">
                <a:solidFill>
                  <a:srgbClr val="404040"/>
                </a:solidFill>
                <a:latin typeface="Times New Roman"/>
                <a:ea typeface="微软雅黑"/>
                <a:cs typeface="Times New Roman"/>
              </a:rPr>
              <a:t>积极应对气候变化，中国决定首先在广东、湖北、辽宁、陕西、云南</a:t>
            </a:r>
            <a:r>
              <a:rPr lang="en-US" altLang="zh-CN" sz="2800" kern="100" dirty="0">
                <a:solidFill>
                  <a:srgbClr val="404040"/>
                </a:solidFill>
                <a:latin typeface="Times New Roman"/>
                <a:ea typeface="微软雅黑"/>
                <a:cs typeface="Courier New"/>
              </a:rPr>
              <a:t>5</a:t>
            </a:r>
            <a:r>
              <a:rPr lang="zh-CN" altLang="zh-CN" sz="2800" kern="100" dirty="0">
                <a:solidFill>
                  <a:srgbClr val="404040"/>
                </a:solidFill>
                <a:latin typeface="Times New Roman"/>
                <a:ea typeface="微软雅黑"/>
                <a:cs typeface="Times New Roman"/>
              </a:rPr>
              <a:t>省和天津、重庆、杭州、厦门、深圳、贵阳、南昌、保定</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市正式启动国家低碳省区和低碳城市试点工作。</a:t>
            </a:r>
            <a:endParaRPr lang="zh-CN" altLang="zh-CN" sz="1050" kern="100" dirty="0">
              <a:effectLst/>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18</a:t>
            </a:r>
            <a:endParaRPr lang="zh-CN" altLang="en-US" dirty="0"/>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5" name="TextBox 44"/>
          <p:cNvSpPr txBox="1"/>
          <p:nvPr/>
        </p:nvSpPr>
        <p:spPr>
          <a:xfrm>
            <a:off x="262558" y="3414693"/>
            <a:ext cx="11609818" cy="2031325"/>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kern="100" dirty="0" smtClean="0">
                <a:solidFill>
                  <a:srgbClr val="404040"/>
                </a:solidFill>
                <a:latin typeface="Times New Roman"/>
                <a:ea typeface="微软雅黑"/>
                <a:cs typeface="Times New Roman"/>
              </a:rPr>
              <a:t>国家</a:t>
            </a:r>
            <a:r>
              <a:rPr lang="zh-CN" altLang="zh-CN" sz="2800" kern="100" dirty="0">
                <a:solidFill>
                  <a:srgbClr val="404040"/>
                </a:solidFill>
                <a:latin typeface="Times New Roman"/>
                <a:ea typeface="微软雅黑"/>
                <a:cs typeface="Times New Roman"/>
              </a:rPr>
              <a:t>发展改革委员会</a:t>
            </a:r>
            <a:r>
              <a:rPr lang="en-US" altLang="zh-CN" sz="2800" kern="100" dirty="0">
                <a:solidFill>
                  <a:srgbClr val="404040"/>
                </a:solidFill>
                <a:latin typeface="Times New Roman"/>
                <a:ea typeface="微软雅黑"/>
                <a:cs typeface="Courier New"/>
              </a:rPr>
              <a:t>18</a:t>
            </a:r>
            <a:r>
              <a:rPr lang="zh-CN" altLang="zh-CN" sz="2800" kern="100" dirty="0">
                <a:solidFill>
                  <a:srgbClr val="404040"/>
                </a:solidFill>
                <a:latin typeface="Times New Roman"/>
                <a:ea typeface="微软雅黑"/>
                <a:cs typeface="Times New Roman"/>
              </a:rPr>
              <a:t>日在京召开会议，要求上述试点地区应加快形成以低碳排放为特征的产业体系和消费模式，努力建设成中国低碳发展的先行区和实验区，在应对气候变化方面发挥示范作用。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18886799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269554"/>
            <a:ext cx="11609818"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404040"/>
                </a:solidFill>
                <a:latin typeface="Times New Roman"/>
                <a:ea typeface="微软雅黑"/>
                <a:cs typeface="Times New Roman"/>
              </a:rPr>
              <a:t>发改委副主任解振华表示，低碳试点工作的开展，将能够帮助中国积累在不同地区推动低碳绿色发展的有益经验。</a:t>
            </a:r>
            <a:endParaRPr lang="zh-CN" altLang="zh-CN" sz="1050" kern="100" dirty="0">
              <a:latin typeface="宋体"/>
              <a:cs typeface="Courier New"/>
            </a:endParaRPr>
          </a:p>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概括文段主要信息时要先在把握主旨的基础上筛选出主要的信息，然后将主要信息按要求概括表达出来。解答本题时，我们可以先明确这个语段阐述的是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启动低碳试点工作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，然后可以明确</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启动低碳试点工作</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的区域，即</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五省八市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，最后组合在一起便形成答案</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五省八市率先启动低碳试点</a:t>
            </a:r>
            <a:r>
              <a:rPr lang="zh-CN" altLang="zh-CN" sz="2800" kern="100" dirty="0" smtClean="0">
                <a:solidFill>
                  <a:srgbClr val="404040"/>
                </a:solidFill>
                <a:latin typeface="Times New Roman"/>
                <a:ea typeface="微软雅黑"/>
                <a:cs typeface="Times New Roman"/>
              </a:rPr>
              <a:t>工作</a:t>
            </a:r>
            <a:endParaRPr lang="zh-CN" altLang="zh-CN" sz="1050" kern="100" dirty="0">
              <a:solidFill>
                <a:prstClr val="black"/>
              </a:solidFill>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18</a:t>
            </a:r>
            <a:endParaRPr lang="zh-CN" altLang="en-US" dirty="0"/>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89363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97546"/>
            <a:ext cx="11609818" cy="3970318"/>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19.</a:t>
            </a:r>
            <a:r>
              <a:rPr lang="zh-CN" altLang="zh-CN" sz="2800" kern="100" dirty="0">
                <a:solidFill>
                  <a:srgbClr val="404040"/>
                </a:solidFill>
                <a:latin typeface="Times New Roman"/>
                <a:ea typeface="微软雅黑"/>
                <a:cs typeface="Times New Roman"/>
              </a:rPr>
              <a:t>仿照下面画线的句子，自选话题，另写两组句子，要求内容贴切，句式与示例相同。</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Times New Roman"/>
                <a:ea typeface="微软雅黑"/>
                <a:cs typeface="Times New Roman"/>
              </a:rPr>
              <a:t>        </a:t>
            </a:r>
            <a:r>
              <a:rPr lang="zh-CN" altLang="zh-CN" sz="2800" u="sng" kern="100" dirty="0" smtClean="0">
                <a:solidFill>
                  <a:srgbClr val="404040"/>
                </a:solidFill>
                <a:latin typeface="Times New Roman"/>
                <a:ea typeface="微软雅黑"/>
                <a:cs typeface="Times New Roman"/>
              </a:rPr>
              <a:t>花儿</a:t>
            </a:r>
            <a:r>
              <a:rPr lang="zh-CN" altLang="zh-CN" sz="2800" u="sng" kern="100" dirty="0">
                <a:solidFill>
                  <a:srgbClr val="404040"/>
                </a:solidFill>
                <a:latin typeface="Times New Roman"/>
                <a:ea typeface="微软雅黑"/>
                <a:cs typeface="Times New Roman"/>
              </a:rPr>
              <a:t>是春天的诺言</a:t>
            </a:r>
            <a:r>
              <a:rPr lang="zh-CN" altLang="zh-CN" sz="2800" kern="100" dirty="0">
                <a:solidFill>
                  <a:srgbClr val="404040"/>
                </a:solidFill>
                <a:latin typeface="Times New Roman"/>
                <a:ea typeface="微软雅黑"/>
                <a:cs typeface="Times New Roman"/>
              </a:rPr>
              <a:t>，</a:t>
            </a:r>
            <a:r>
              <a:rPr lang="zh-CN" altLang="zh-CN" sz="2800" u="sng" kern="100" dirty="0">
                <a:solidFill>
                  <a:srgbClr val="404040"/>
                </a:solidFill>
                <a:latin typeface="Times New Roman"/>
                <a:ea typeface="微软雅黑"/>
                <a:cs typeface="Times New Roman"/>
              </a:rPr>
              <a:t>潮汛是大海的诺言</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______________________</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______________________</a:t>
            </a:r>
            <a:r>
              <a:rPr lang="zh-CN" altLang="zh-CN" sz="2800" kern="100" dirty="0">
                <a:solidFill>
                  <a:srgbClr val="404040"/>
                </a:solidFill>
                <a:latin typeface="Times New Roman"/>
                <a:ea typeface="微软雅黑"/>
                <a:cs typeface="Times New Roman"/>
              </a:rPr>
              <a:t>。世界因为信守许许多多大大小小的诺言，才显得肃穆而庄严。</a:t>
            </a:r>
            <a:endParaRPr lang="zh-CN" altLang="zh-CN" sz="1050" kern="100" dirty="0">
              <a:effectLst/>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080741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471" y="1833999"/>
            <a:ext cx="11381058" cy="3323987"/>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画线句子采用了比喻中的暗喻修辞，并且</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花儿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春天</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潮汛</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大海</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之间存在着一定的关系，明白这些规则后，再去寻找符合要求的事物</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zh-CN" altLang="zh-CN" sz="2800" kern="100" dirty="0">
                <a:solidFill>
                  <a:srgbClr val="404040"/>
                </a:solidFill>
                <a:latin typeface="Times New Roman"/>
                <a:ea typeface="微软雅黑"/>
                <a:cs typeface="Times New Roman"/>
              </a:rPr>
              <a:t>远方是道路的诺言　蛟龙是深潭的诺言　鸟儿是天空的诺言　驼队是沙漠的</a:t>
            </a:r>
            <a:r>
              <a:rPr lang="zh-CN" altLang="zh-CN" sz="2800" kern="100" dirty="0" smtClean="0">
                <a:solidFill>
                  <a:srgbClr val="404040"/>
                </a:solidFill>
                <a:latin typeface="Times New Roman"/>
                <a:ea typeface="微软雅黑"/>
                <a:cs typeface="Times New Roman"/>
              </a:rPr>
              <a:t>诺言</a:t>
            </a:r>
            <a:endParaRPr lang="zh-CN" altLang="zh-CN" sz="1050" kern="100" dirty="0">
              <a:solidFill>
                <a:prstClr val="black"/>
              </a:solidFill>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19</a:t>
            </a:r>
            <a:endParaRPr lang="zh-CN" altLang="en-US" dirty="0"/>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4930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1692600"/>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求价意志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的实质，求真意志、求权意志、求爱意志并非社会世界中的人类追求。</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4" name="TextBox 63"/>
          <p:cNvSpPr txBox="1"/>
          <p:nvPr/>
        </p:nvSpPr>
        <p:spPr>
          <a:xfrm>
            <a:off x="334566" y="2988744"/>
            <a:ext cx="11609818" cy="2601290"/>
          </a:xfrm>
          <a:prstGeom prst="rect">
            <a:avLst/>
          </a:prstGeom>
          <a:noFill/>
        </p:spPr>
        <p:txBody>
          <a:bodyPr wrap="square" rtlCol="0">
            <a:spAutoFit/>
          </a:bodyPr>
          <a:lstStyle/>
          <a:p>
            <a:pPr lvl="0" algn="just">
              <a:lnSpc>
                <a:spcPct val="150000"/>
              </a:lnSpc>
            </a:pPr>
            <a:r>
              <a:rPr lang="zh-CN" altLang="zh-CN" sz="2800" b="1" kern="100" dirty="0">
                <a:solidFill>
                  <a:srgbClr val="E36C0A"/>
                </a:solidFill>
                <a:latin typeface="Times New Roman"/>
                <a:ea typeface="微软雅黑"/>
                <a:cs typeface="Times New Roman"/>
              </a:rPr>
              <a:t>解析　</a:t>
            </a:r>
            <a:r>
              <a:rPr lang="zh-CN" altLang="zh-CN" sz="2800" kern="100" dirty="0">
                <a:solidFill>
                  <a:srgbClr val="404040"/>
                </a:solidFill>
                <a:latin typeface="Times New Roman"/>
                <a:ea typeface="微软雅黑"/>
                <a:cs typeface="Times New Roman"/>
              </a:rPr>
              <a:t>本题从曲解文意、张冠李戴的角度设误考查对文中重要概念的理解。</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项根据原文，</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在人的因素介入之前受自然力量制约，在人的因素介入之后，</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同样受着自然规律的制约</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，可见</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自然力量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仍然是自然世界的制约力量。</a:t>
            </a:r>
            <a:endParaRPr lang="en-US" altLang="zh-CN" sz="2800" kern="100" dirty="0">
              <a:solidFill>
                <a:srgbClr val="404040"/>
              </a:solidFill>
              <a:latin typeface="Times New Roman"/>
              <a:ea typeface="微软雅黑"/>
              <a:cs typeface="Times New Roman"/>
            </a:endParaRPr>
          </a:p>
        </p:txBody>
      </p:sp>
    </p:spTree>
    <p:extLst>
      <p:ext uri="{BB962C8B-B14F-4D97-AF65-F5344CB8AC3E}">
        <p14:creationId xmlns:p14="http://schemas.microsoft.com/office/powerpoint/2010/main" val="239653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837506"/>
            <a:ext cx="11609818" cy="130420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20.</a:t>
            </a:r>
            <a:r>
              <a:rPr lang="zh-CN" altLang="zh-CN" sz="2800" kern="100" dirty="0">
                <a:solidFill>
                  <a:srgbClr val="404040"/>
                </a:solidFill>
                <a:latin typeface="Times New Roman"/>
                <a:ea typeface="微软雅黑"/>
                <a:cs typeface="Times New Roman"/>
              </a:rPr>
              <a:t>认真观察下面这幅漫画，用简洁的语言介绍画面的内容，然后用一句话揭示漫画的寓意。</a:t>
            </a:r>
            <a:r>
              <a:rPr lang="en-US" altLang="zh-CN" sz="2800" kern="100" dirty="0">
                <a:solidFill>
                  <a:srgbClr val="404040"/>
                </a:solidFill>
                <a:latin typeface="Times New Roman"/>
                <a:ea typeface="微软雅黑"/>
                <a:cs typeface="Courier New"/>
              </a:rPr>
              <a:t>(6</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2050" name="Picture 2" descr="\\张红\f\2015幻灯片原文件\同步\高二下\创新设计\(语文）人教中外传记作品选读\人教版 中外传记作品选读\Y14.TIF"/>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4238625" y="2205658"/>
            <a:ext cx="2171700" cy="272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p:cNvSpPr txBox="1"/>
          <p:nvPr/>
        </p:nvSpPr>
        <p:spPr>
          <a:xfrm>
            <a:off x="262558" y="4853111"/>
            <a:ext cx="11609818" cy="1384995"/>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内容：</a:t>
            </a:r>
            <a:r>
              <a:rPr lang="en-US" altLang="zh-CN" sz="2800" kern="100" dirty="0" smtClean="0">
                <a:solidFill>
                  <a:srgbClr val="404040"/>
                </a:solidFill>
                <a:latin typeface="Times New Roman"/>
                <a:ea typeface="微软雅黑"/>
                <a:cs typeface="Courier New"/>
              </a:rPr>
              <a:t>______________________________________(</a:t>
            </a:r>
            <a:r>
              <a:rPr lang="en-US" altLang="zh-CN" sz="2800" kern="100" dirty="0">
                <a:solidFill>
                  <a:srgbClr val="404040"/>
                </a:solidFill>
                <a:latin typeface="Times New Roman"/>
                <a:ea typeface="微软雅黑"/>
                <a:cs typeface="Courier New"/>
              </a:rPr>
              <a:t>70</a:t>
            </a:r>
            <a:r>
              <a:rPr lang="zh-CN" altLang="zh-CN" sz="2800" kern="100" dirty="0">
                <a:solidFill>
                  <a:srgbClr val="404040"/>
                </a:solidFill>
                <a:latin typeface="Times New Roman"/>
                <a:ea typeface="微软雅黑"/>
                <a:cs typeface="Times New Roman"/>
              </a:rPr>
              <a:t>字左右</a:t>
            </a:r>
            <a:r>
              <a:rPr lang="en-US" altLang="zh-CN" sz="2800" kern="100" dirty="0">
                <a:solidFill>
                  <a:srgbClr val="404040"/>
                </a:solidFill>
                <a:latin typeface="Times New Roman"/>
                <a:ea typeface="微软雅黑"/>
                <a:cs typeface="Courier New"/>
              </a:rPr>
              <a:t>)(4</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寓意：</a:t>
            </a:r>
            <a:r>
              <a:rPr lang="en-US" altLang="zh-CN" sz="2800" kern="100" dirty="0" smtClean="0">
                <a:solidFill>
                  <a:srgbClr val="404040"/>
                </a:solidFill>
                <a:latin typeface="Times New Roman"/>
                <a:ea typeface="微软雅黑"/>
                <a:cs typeface="Courier New"/>
              </a:rPr>
              <a:t>_____________________________(</a:t>
            </a:r>
            <a:r>
              <a:rPr lang="zh-CN" altLang="zh-CN" sz="2800" kern="100" dirty="0">
                <a:solidFill>
                  <a:srgbClr val="404040"/>
                </a:solidFill>
                <a:latin typeface="Times New Roman"/>
                <a:ea typeface="微软雅黑"/>
                <a:cs typeface="Times New Roman"/>
              </a:rPr>
              <a:t>不超过</a:t>
            </a:r>
            <a:r>
              <a:rPr lang="en-US" altLang="zh-CN" sz="2800" kern="100" dirty="0">
                <a:solidFill>
                  <a:srgbClr val="404040"/>
                </a:solidFill>
                <a:latin typeface="Times New Roman"/>
                <a:ea typeface="微软雅黑"/>
                <a:cs typeface="Courier New"/>
              </a:rPr>
              <a:t>8</a:t>
            </a:r>
            <a:r>
              <a:rPr lang="zh-CN" altLang="zh-CN" sz="2800" kern="100" dirty="0">
                <a:solidFill>
                  <a:srgbClr val="404040"/>
                </a:solidFill>
                <a:latin typeface="Times New Roman"/>
                <a:ea typeface="微软雅黑"/>
                <a:cs typeface="Times New Roman"/>
              </a:rPr>
              <a:t>个字</a:t>
            </a: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分</a:t>
            </a:r>
            <a:r>
              <a:rPr lang="en-US" altLang="zh-CN" sz="2800" kern="100" dirty="0">
                <a:solidFill>
                  <a:srgbClr val="404040"/>
                </a:solidFill>
                <a:latin typeface="Times New Roman"/>
                <a:ea typeface="微软雅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401303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763732"/>
            <a:ext cx="11494869" cy="397031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　</a:t>
            </a:r>
            <a:r>
              <a:rPr lang="zh-CN" altLang="zh-CN" sz="2800" kern="100" dirty="0" smtClean="0">
                <a:solidFill>
                  <a:srgbClr val="404040"/>
                </a:solidFill>
                <a:latin typeface="Times New Roman"/>
                <a:ea typeface="微软雅黑"/>
                <a:cs typeface="Times New Roman"/>
              </a:rPr>
              <a:t>描述漫画内容时要注意画面上的人物举动和投影上人物举动的差异。概括寓意时要注意画面上的人物举动和投影上人物举动之间的联系。</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a:solidFill>
                  <a:srgbClr val="404040"/>
                </a:solidFill>
                <a:latin typeface="Times New Roman"/>
                <a:ea typeface="微软雅黑"/>
                <a:cs typeface="Courier New"/>
              </a:rPr>
              <a:t>(1)</a:t>
            </a:r>
            <a:r>
              <a:rPr lang="zh-CN" altLang="zh-CN" sz="2800" kern="100" dirty="0">
                <a:solidFill>
                  <a:srgbClr val="404040"/>
                </a:solidFill>
                <a:latin typeface="Times New Roman"/>
                <a:ea typeface="微软雅黑"/>
                <a:cs typeface="Times New Roman"/>
              </a:rPr>
              <a:t>画面上，一个中年男子侧着身子，嘴里叼着一支烟，右手举着打火机正在点烟；而他投在墙上的巨大黑影则变成了右手举着一只手枪正对着自己的嘴在扣动扳机。</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吸烟如同自杀</a:t>
            </a:r>
            <a:r>
              <a:rPr lang="zh-CN" altLang="zh-CN" sz="2800" kern="100" dirty="0" smtClean="0">
                <a:solidFill>
                  <a:srgbClr val="404040"/>
                </a:solidFill>
                <a:latin typeface="Times New Roman"/>
                <a:ea typeface="微软雅黑"/>
                <a:cs typeface="Times New Roman"/>
              </a:rPr>
              <a:t>。</a:t>
            </a:r>
            <a:endParaRPr lang="zh-CN" altLang="zh-CN" sz="1050" kern="100" dirty="0">
              <a:solidFill>
                <a:prstClr val="black"/>
              </a:solidFill>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20</a:t>
            </a:r>
            <a:endParaRPr lang="zh-CN" altLang="en-US" dirty="0"/>
          </a:p>
        </p:txBody>
      </p:sp>
      <p:sp>
        <p:nvSpPr>
          <p:cNvPr id="44" name="TextBox 43">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0328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475700"/>
            <a:ext cx="11609818" cy="3970318"/>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B0F0"/>
                </a:solidFill>
                <a:latin typeface="Times New Roman"/>
                <a:ea typeface="微软雅黑"/>
                <a:cs typeface="Times New Roman"/>
              </a:rPr>
              <a:t>五、写作</a:t>
            </a:r>
            <a:r>
              <a:rPr lang="en-US" altLang="zh-CN" sz="2800" kern="100" dirty="0">
                <a:solidFill>
                  <a:srgbClr val="00B0F0"/>
                </a:solidFill>
                <a:latin typeface="Times New Roman"/>
                <a:ea typeface="微软雅黑"/>
                <a:cs typeface="Courier New"/>
              </a:rPr>
              <a:t>(60</a:t>
            </a:r>
            <a:r>
              <a:rPr lang="zh-CN" altLang="zh-CN" sz="2800" kern="100" dirty="0">
                <a:solidFill>
                  <a:srgbClr val="00B0F0"/>
                </a:solidFill>
                <a:latin typeface="Times New Roman"/>
                <a:ea typeface="微软雅黑"/>
                <a:cs typeface="Times New Roman"/>
              </a:rPr>
              <a:t>分</a:t>
            </a:r>
            <a:r>
              <a:rPr lang="en-US" altLang="zh-CN" sz="2800" kern="100" dirty="0">
                <a:solidFill>
                  <a:srgbClr val="00B0F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21.</a:t>
            </a:r>
            <a:r>
              <a:rPr lang="zh-CN" altLang="zh-CN" sz="2800" kern="100" dirty="0">
                <a:solidFill>
                  <a:srgbClr val="404040"/>
                </a:solidFill>
                <a:latin typeface="Times New Roman"/>
                <a:ea typeface="微软雅黑"/>
                <a:cs typeface="Times New Roman"/>
              </a:rPr>
              <a:t>阅读下面的材料，根据要求写一篇不少于</a:t>
            </a:r>
            <a:r>
              <a:rPr lang="en-US" altLang="zh-CN" sz="2800" kern="100" dirty="0">
                <a:solidFill>
                  <a:srgbClr val="404040"/>
                </a:solidFill>
                <a:latin typeface="Times New Roman"/>
                <a:ea typeface="微软雅黑"/>
                <a:cs typeface="Courier New"/>
              </a:rPr>
              <a:t>800</a:t>
            </a:r>
            <a:r>
              <a:rPr lang="zh-CN" altLang="zh-CN" sz="2800" kern="100" dirty="0">
                <a:solidFill>
                  <a:srgbClr val="404040"/>
                </a:solidFill>
                <a:latin typeface="Times New Roman"/>
                <a:ea typeface="微软雅黑"/>
                <a:cs typeface="Times New Roman"/>
              </a:rPr>
              <a:t>字的文章。</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，在广东方言里有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炫耀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的意思，如：晒命，向别人吹嘘自己的身世。</a:t>
            </a:r>
            <a:endParaRPr lang="zh-CN" altLang="zh-CN" sz="1050" kern="100" dirty="0">
              <a:latin typeface="宋体"/>
              <a:cs typeface="Courier New"/>
            </a:endParaRPr>
          </a:p>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，也有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公开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的意思，如：权力必须晒在阳光下，必须加强监督。</a:t>
            </a:r>
            <a:endParaRPr lang="zh-CN" altLang="zh-CN" sz="1050" kern="100" dirty="0">
              <a:effectLst/>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21</a:t>
            </a:r>
            <a:endParaRPr lang="zh-CN" altLang="en-US" dirty="0"/>
          </a:p>
        </p:txBody>
      </p:sp>
    </p:spTree>
    <p:extLst>
      <p:ext uri="{BB962C8B-B14F-4D97-AF65-F5344CB8AC3E}">
        <p14:creationId xmlns:p14="http://schemas.microsoft.com/office/powerpoint/2010/main" val="10178711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566" y="1197546"/>
            <a:ext cx="11494869" cy="461664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宋体"/>
                <a:ea typeface="微软雅黑"/>
                <a:cs typeface="Times New Roman"/>
              </a:rPr>
              <a:t>    “</a:t>
            </a:r>
            <a:r>
              <a:rPr lang="zh-CN" altLang="zh-CN" sz="2800" kern="100" dirty="0">
                <a:solidFill>
                  <a:srgbClr val="404040"/>
                </a:solidFill>
                <a:latin typeface="Times New Roman"/>
                <a:ea typeface="微软雅黑"/>
                <a:cs typeface="Times New Roman"/>
              </a:rPr>
              <a:t>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，在网络上流行就是本着</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分享你的一切，晒出你的一切可以晒的东西</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的指导思想，在网络上展示自己的资源，与人分享等，如：晒心情，晒日记；晒房子，晒衣服；晒摄影作品，晒旅游心得等等。当然也有一些人把他人的隐私也晒到网上，美其名曰</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光明磊落地暴露</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solidFill>
                  <a:srgbClr val="404040"/>
                </a:solidFill>
                <a:latin typeface="Times New Roman"/>
                <a:ea typeface="微软雅黑"/>
                <a:cs typeface="Times New Roman"/>
              </a:rPr>
              <a:t>一个</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字，内涵丰富，能够引发我们许多联想和思考。请你写一篇文章，谈谈你对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晒</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的看法。自定立意，自定文体，自定标题；不要脱离材料内容及含意的范围作文，不要套作，不得抄袭。</a:t>
            </a:r>
            <a:endParaRPr lang="zh-CN" altLang="zh-CN" sz="1050" kern="100" dirty="0">
              <a:effectLst/>
              <a:latin typeface="宋体"/>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21</a:t>
            </a:r>
            <a:endParaRPr lang="zh-CN" altLang="en-US" dirty="0"/>
          </a:p>
        </p:txBody>
      </p:sp>
    </p:spTree>
    <p:extLst>
      <p:ext uri="{BB962C8B-B14F-4D97-AF65-F5344CB8AC3E}">
        <p14:creationId xmlns:p14="http://schemas.microsoft.com/office/powerpoint/2010/main" val="37211230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091" y="909514"/>
            <a:ext cx="11609818" cy="5493812"/>
          </a:xfrm>
          <a:prstGeom prst="rect">
            <a:avLst/>
          </a:prstGeom>
          <a:noFill/>
        </p:spPr>
        <p:txBody>
          <a:bodyPr wrap="square" rtlCol="0">
            <a:spAutoFit/>
          </a:bodyPr>
          <a:lstStyle/>
          <a:p>
            <a:pPr algn="just">
              <a:lnSpc>
                <a:spcPct val="135000"/>
              </a:lnSpc>
              <a:spcAft>
                <a:spcPts val="0"/>
              </a:spcAft>
            </a:pPr>
            <a:r>
              <a:rPr lang="en-US" altLang="zh-CN" sz="2600" b="1" kern="100" dirty="0" err="1">
                <a:solidFill>
                  <a:schemeClr val="accent6">
                    <a:lumMod val="75000"/>
                  </a:schemeClr>
                </a:solidFill>
                <a:latin typeface="微软雅黑"/>
                <a:ea typeface="微软雅黑"/>
                <a:cs typeface="Times New Roman"/>
              </a:rPr>
              <a:t>写作提示</a:t>
            </a:r>
            <a:r>
              <a:rPr lang="en-US" altLang="zh-CN" sz="2600" kern="100" dirty="0">
                <a:solidFill>
                  <a:srgbClr val="404040"/>
                </a:solidFill>
                <a:latin typeface="Times New Roman" pitchFamily="18" charset="0"/>
                <a:ea typeface="微软雅黑"/>
                <a:cs typeface="Courier New"/>
              </a:rPr>
              <a:t> </a:t>
            </a:r>
            <a:r>
              <a:rPr lang="en-US" altLang="zh-CN" sz="2600" kern="100" dirty="0">
                <a:solidFill>
                  <a:srgbClr val="404040"/>
                </a:solidFill>
                <a:latin typeface="Times New Roman" pitchFamily="18" charset="0"/>
                <a:ea typeface="微软雅黑"/>
                <a:cs typeface="Times New Roman"/>
              </a:rPr>
              <a:t>　“晒”是一个动词，它有“炫耀”“公开”“展示”“暴露”等不同含义，显然是把它界定为人的一种行为；谈对“晒”的看法，就是谈对人的或“炫耀”、或“公开”、或“展示”等行为的认识。对于人的某种行为，我们要用全面、辩证、客观的眼光来看待，要具体问题具体分析。对“晒”这种行为，我们当然也要这样。比如，“晒”成绩，可以肯定这种行为，认为这是展示自己的努力或实力，这是给自己增加信心，这是给自己提出新的目标……也可以否定这种行为，认为这是“</a:t>
            </a:r>
            <a:r>
              <a:rPr lang="en-US" altLang="zh-CN" sz="2600" kern="100" dirty="0" err="1">
                <a:solidFill>
                  <a:srgbClr val="404040"/>
                </a:solidFill>
                <a:latin typeface="Times New Roman" pitchFamily="18" charset="0"/>
                <a:ea typeface="微软雅黑"/>
                <a:cs typeface="Times New Roman"/>
              </a:rPr>
              <a:t>炫耀</a:t>
            </a:r>
            <a:r>
              <a:rPr lang="en-US" altLang="zh-CN" sz="2600" kern="100" dirty="0">
                <a:solidFill>
                  <a:srgbClr val="404040"/>
                </a:solidFill>
                <a:latin typeface="Times New Roman" pitchFamily="18" charset="0"/>
                <a:ea typeface="微软雅黑"/>
                <a:cs typeface="Times New Roman"/>
              </a:rPr>
              <a:t>”，</a:t>
            </a:r>
            <a:r>
              <a:rPr lang="en-US" altLang="zh-CN" sz="2600" kern="100" dirty="0" err="1">
                <a:solidFill>
                  <a:srgbClr val="404040"/>
                </a:solidFill>
                <a:latin typeface="Times New Roman" pitchFamily="18" charset="0"/>
                <a:ea typeface="微软雅黑"/>
                <a:cs typeface="Times New Roman"/>
              </a:rPr>
              <a:t>这是“骄傲自满不思进取</a:t>
            </a:r>
            <a:r>
              <a:rPr lang="en-US" altLang="zh-CN" sz="2600" kern="100" dirty="0">
                <a:solidFill>
                  <a:srgbClr val="404040"/>
                </a:solidFill>
                <a:latin typeface="Times New Roman" pitchFamily="18" charset="0"/>
                <a:ea typeface="微软雅黑"/>
                <a:cs typeface="Times New Roman"/>
              </a:rPr>
              <a:t>”……比如对网络上“分享你的一切，晒出你的一切可以晒的东西”的“晒”，我们应该看到，这种“晒”能用来展示生活美好，分享生活快乐；也要看到，这种“晒”让一些人做出了晒人隐私、晒一些违法的勾当。</a:t>
            </a:r>
            <a:endParaRPr lang="en-US" altLang="zh-CN" sz="2600" kern="100" dirty="0">
              <a:solidFill>
                <a:srgbClr val="404040"/>
              </a:solidFill>
              <a:effectLst/>
              <a:latin typeface="Times New Roman" pitchFamily="18" charset="0"/>
              <a:ea typeface="微软雅黑"/>
              <a:cs typeface="Courier New"/>
            </a:endParaRPr>
          </a:p>
        </p:txBody>
      </p:sp>
      <p:sp>
        <p:nvSpPr>
          <p:cNvPr id="24" name="TextBox 23">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TextBox 27">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TextBox 28">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0" name="TextBox 29">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TextBox 30">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TextBox 31">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TextBox 32">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TextBox 33">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TextBox 34">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TextBox 35">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TextBox 36">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TextBox 37">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9" name="TextBox 38">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TextBox 39">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1" name="TextBox 40">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2" name="TextBox 41">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3" name="TextBox 42">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4" name="TextBox 43">
            <a:hlinkClick r:id="rId21" action="ppaction://hlinksldjump"/>
          </p:cNvPr>
          <p:cNvSpPr txBox="1"/>
          <p:nvPr/>
        </p:nvSpPr>
        <p:spPr>
          <a:xfrm>
            <a:off x="11495806" y="333451"/>
            <a:ext cx="522636"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21</a:t>
            </a:r>
            <a:endParaRPr lang="zh-CN" altLang="en-US" dirty="0"/>
          </a:p>
        </p:txBody>
      </p:sp>
    </p:spTree>
    <p:extLst>
      <p:ext uri="{BB962C8B-B14F-4D97-AF65-F5344CB8AC3E}">
        <p14:creationId xmlns:p14="http://schemas.microsoft.com/office/powerpoint/2010/main" val="544169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409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765498"/>
            <a:ext cx="11609818" cy="518218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项根据原文中</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社会价值规范在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发挥的同样的作用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一句可知，在</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的形成中发挥同等作用的是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社会价值规范</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，并非</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自然规律</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。属于张冠李戴</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en-US" altLang="zh-CN" sz="2800" kern="100" dirty="0" smtClean="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项原文中说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这个意志的实质不是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而是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求价意志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其他的意志都是这种意志的具体表现形式</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，所以</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求真意志、求权意志、求爱意志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的实质都是</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求价意志</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，都是人类所追求的。选项</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求真意志、求权意志、求爱意志并非社会世界中的人类追求</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这一说法曲解了文意</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algn="just">
              <a:lnSpc>
                <a:spcPct val="150000"/>
              </a:lnSpc>
              <a:spcAft>
                <a:spcPts val="0"/>
              </a:spcAft>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C</a:t>
            </a:r>
            <a:endParaRPr lang="zh-CN" altLang="zh-CN" sz="2800" kern="100" dirty="0">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4596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392" y="981522"/>
            <a:ext cx="11961607" cy="5276483"/>
          </a:xfrm>
          <a:prstGeom prst="rect">
            <a:avLst/>
          </a:prstGeom>
          <a:noFill/>
        </p:spPr>
        <p:txBody>
          <a:bodyPr wrap="square" rtlCol="0">
            <a:spAutoFit/>
          </a:bodyPr>
          <a:lstStyle/>
          <a:p>
            <a:pPr algn="just">
              <a:lnSpc>
                <a:spcPct val="150000"/>
              </a:lnSpc>
              <a:spcAft>
                <a:spcPts val="0"/>
              </a:spcAft>
            </a:pPr>
            <a:r>
              <a:rPr lang="en-US" altLang="zh-CN" sz="2800" kern="100" dirty="0">
                <a:solidFill>
                  <a:srgbClr val="404040"/>
                </a:solidFill>
                <a:latin typeface="Times New Roman"/>
                <a:ea typeface="微软雅黑"/>
                <a:cs typeface="Courier New"/>
              </a:rPr>
              <a:t>2.</a:t>
            </a:r>
            <a:r>
              <a:rPr lang="zh-CN" altLang="zh-CN" sz="2800" kern="100" dirty="0">
                <a:solidFill>
                  <a:srgbClr val="404040"/>
                </a:solidFill>
                <a:latin typeface="Times New Roman"/>
                <a:ea typeface="微软雅黑"/>
                <a:cs typeface="Times New Roman"/>
              </a:rPr>
              <a:t>下列言行属于该文所说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范畴的一项是</a:t>
            </a:r>
            <a:r>
              <a:rPr lang="en-US" altLang="zh-CN" sz="2800" kern="100" dirty="0">
                <a:solidFill>
                  <a:srgbClr val="404040"/>
                </a:solidFill>
                <a:latin typeface="Times New Roman"/>
                <a:ea typeface="微软雅黑"/>
                <a:cs typeface="Courier New"/>
              </a:rPr>
              <a:t>(</a:t>
            </a:r>
            <a:r>
              <a:rPr lang="zh-CN" altLang="zh-CN" sz="2800" kern="100" dirty="0">
                <a:solidFill>
                  <a:srgbClr val="404040"/>
                </a:solidFill>
                <a:latin typeface="Times New Roman"/>
                <a:ea typeface="微软雅黑"/>
                <a:cs typeface="Times New Roman"/>
              </a:rPr>
              <a:t>　　</a:t>
            </a:r>
            <a:r>
              <a:rPr lang="en-US" altLang="zh-CN" sz="2800" kern="100" dirty="0">
                <a:solidFill>
                  <a:srgbClr val="404040"/>
                </a:solidFill>
                <a:latin typeface="Times New Roman"/>
                <a:ea typeface="微软雅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李先生发现超市多收了他一元钱，便花十元钱打车回去理论。他说：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我就是要较这个真儿，值！</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朱峰同学当选学生会主席后，发表感言说：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感谢同学们给了我这个服务师生、施展才华的机会。我一定努力工作，不辜负大家的期望。</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C.</a:t>
            </a:r>
            <a:r>
              <a:rPr lang="zh-CN" altLang="zh-CN" sz="2800" kern="100" dirty="0">
                <a:solidFill>
                  <a:srgbClr val="404040"/>
                </a:solidFill>
                <a:latin typeface="Times New Roman"/>
                <a:ea typeface="微软雅黑"/>
                <a:cs typeface="Times New Roman"/>
              </a:rPr>
              <a:t>漂亮的姐姐一心想嫁个白马王子，她说：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我就是想找个配得上我的人。</a:t>
            </a:r>
            <a:r>
              <a:rPr lang="en-US" altLang="zh-CN" sz="2800" kern="100" dirty="0">
                <a:solidFill>
                  <a:srgbClr val="404040"/>
                </a:solidFill>
                <a:latin typeface="宋体"/>
                <a:ea typeface="微软雅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魏越放弃了大城市的高薪工作，到边远山区支教多年。他说：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在这里我才实现了真正的价值。</a:t>
            </a:r>
            <a:r>
              <a:rPr lang="en-US" altLang="zh-CN" sz="2800" kern="100" dirty="0">
                <a:solidFill>
                  <a:srgbClr val="404040"/>
                </a:solidFill>
                <a:latin typeface="宋体"/>
                <a:ea typeface="微软雅黑"/>
                <a:cs typeface="Times New Roman"/>
              </a:rPr>
              <a:t>”</a:t>
            </a:r>
            <a:endParaRPr lang="zh-CN" altLang="zh-CN" sz="1050" kern="100" dirty="0">
              <a:effectLst/>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73537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036" y="909514"/>
            <a:ext cx="11609818" cy="5262979"/>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a:cs typeface="Times New Roman"/>
              </a:rPr>
              <a:t>解析</a:t>
            </a:r>
            <a:r>
              <a:rPr lang="zh-CN" altLang="zh-CN" sz="2800" b="1" kern="100" dirty="0">
                <a:solidFill>
                  <a:srgbClr val="E36C0A"/>
                </a:solidFill>
                <a:latin typeface="Times New Roman"/>
                <a:ea typeface="微软雅黑"/>
                <a:cs typeface="Times New Roman"/>
              </a:rPr>
              <a:t>　</a:t>
            </a:r>
            <a:r>
              <a:rPr lang="zh-CN" altLang="zh-CN" sz="2800" kern="100" dirty="0">
                <a:solidFill>
                  <a:srgbClr val="404040"/>
                </a:solidFill>
                <a:latin typeface="Times New Roman"/>
                <a:ea typeface="微软雅黑"/>
                <a:cs typeface="Times New Roman"/>
              </a:rPr>
              <a:t>本题从筛选文中信息的角度考查对文章内容的把握。文中说</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在人文世界里，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取代</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成为新的核心要素</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人文世界究其根源而言是一个人的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意义</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的世界，而不是一个人的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或人的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自然世界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真正与人文世界相关的问题是人生的意义性问题</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。据此，</a:t>
            </a:r>
            <a:r>
              <a:rPr lang="en-US" altLang="zh-CN" sz="2800" kern="100" dirty="0">
                <a:solidFill>
                  <a:srgbClr val="404040"/>
                </a:solidFill>
                <a:latin typeface="Times New Roman"/>
                <a:ea typeface="微软雅黑"/>
                <a:cs typeface="Courier New"/>
              </a:rPr>
              <a:t>A</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B</a:t>
            </a:r>
            <a:r>
              <a:rPr lang="zh-CN" altLang="zh-CN" sz="2800" kern="100" dirty="0">
                <a:solidFill>
                  <a:srgbClr val="404040"/>
                </a:solidFill>
                <a:latin typeface="Times New Roman"/>
                <a:ea typeface="微软雅黑"/>
                <a:cs typeface="Times New Roman"/>
              </a:rPr>
              <a:t>、</a:t>
            </a: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三项中人物的言行，体现的分别是求真意志、求权意志、求爱意志，都是个人的</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价值世界</a:t>
            </a:r>
            <a:r>
              <a:rPr lang="en-US" altLang="zh-CN" sz="2800" kern="100" dirty="0">
                <a:solidFill>
                  <a:srgbClr val="404040"/>
                </a:solidFill>
                <a:latin typeface="宋体"/>
                <a:ea typeface="微软雅黑"/>
                <a:cs typeface="Times New Roman"/>
              </a:rPr>
              <a:t>”</a:t>
            </a:r>
            <a:r>
              <a:rPr lang="zh-CN" altLang="zh-CN" sz="2800" kern="100" dirty="0">
                <a:solidFill>
                  <a:srgbClr val="404040"/>
                </a:solidFill>
                <a:latin typeface="Times New Roman"/>
                <a:ea typeface="微软雅黑"/>
                <a:cs typeface="Times New Roman"/>
              </a:rPr>
              <a:t>，只有</a:t>
            </a:r>
            <a:r>
              <a:rPr lang="en-US" altLang="zh-CN" sz="2800" kern="100" dirty="0">
                <a:solidFill>
                  <a:srgbClr val="404040"/>
                </a:solidFill>
                <a:latin typeface="Times New Roman"/>
                <a:ea typeface="微软雅黑"/>
                <a:cs typeface="Courier New"/>
              </a:rPr>
              <a:t>D</a:t>
            </a:r>
            <a:r>
              <a:rPr lang="zh-CN" altLang="zh-CN" sz="2800" kern="100" dirty="0">
                <a:solidFill>
                  <a:srgbClr val="404040"/>
                </a:solidFill>
                <a:latin typeface="Times New Roman"/>
                <a:ea typeface="微软雅黑"/>
                <a:cs typeface="Times New Roman"/>
              </a:rPr>
              <a:t>项体现的是一个人的人生的意义性问题。故答案选</a:t>
            </a:r>
            <a:r>
              <a:rPr lang="en-US" altLang="zh-CN" sz="2800" kern="100" dirty="0">
                <a:solidFill>
                  <a:srgbClr val="404040"/>
                </a:solidFill>
                <a:latin typeface="Times New Roman"/>
                <a:ea typeface="微软雅黑"/>
                <a:cs typeface="Courier New"/>
              </a:rPr>
              <a:t>D</a:t>
            </a:r>
            <a:r>
              <a:rPr lang="zh-CN" altLang="zh-CN" sz="2800" kern="100" dirty="0" smtClean="0">
                <a:solidFill>
                  <a:srgbClr val="404040"/>
                </a:solidFill>
                <a:latin typeface="Times New Roman"/>
                <a:ea typeface="微软雅黑"/>
                <a:cs typeface="Times New Roman"/>
              </a:rPr>
              <a:t>。</a:t>
            </a:r>
            <a:endParaRPr lang="en-US" altLang="zh-CN" sz="2800" kern="100" dirty="0" smtClean="0">
              <a:solidFill>
                <a:srgbClr val="404040"/>
              </a:solidFill>
              <a:latin typeface="Times New Roman"/>
              <a:ea typeface="微软雅黑"/>
              <a:cs typeface="Times New Roman"/>
            </a:endParaRPr>
          </a:p>
          <a:p>
            <a:pPr lvl="0" algn="just">
              <a:lnSpc>
                <a:spcPct val="150000"/>
              </a:lnSpc>
            </a:pPr>
            <a:r>
              <a:rPr lang="zh-CN" altLang="zh-CN" sz="2800" b="1" kern="100" dirty="0">
                <a:solidFill>
                  <a:srgbClr val="E36C0A"/>
                </a:solidFill>
                <a:latin typeface="Times New Roman"/>
                <a:ea typeface="微软雅黑"/>
                <a:cs typeface="Times New Roman"/>
              </a:rPr>
              <a:t>答案　</a:t>
            </a:r>
            <a:r>
              <a:rPr lang="en-US" altLang="zh-CN" sz="2800" kern="100" dirty="0" smtClean="0">
                <a:solidFill>
                  <a:srgbClr val="404040"/>
                </a:solidFill>
                <a:latin typeface="Times New Roman"/>
                <a:ea typeface="微软雅黑"/>
                <a:cs typeface="Courier New"/>
              </a:rPr>
              <a:t>D</a:t>
            </a:r>
            <a:endParaRPr lang="zh-CN" altLang="zh-CN" sz="1050" kern="100" dirty="0">
              <a:solidFill>
                <a:prstClr val="black"/>
              </a:solidFill>
              <a:latin typeface="宋体"/>
              <a:cs typeface="Courier New"/>
            </a:endParaRPr>
          </a:p>
        </p:txBody>
      </p:sp>
      <p:sp>
        <p:nvSpPr>
          <p:cNvPr id="23" name="TextBox 22">
            <a:hlinkClick r:id="rId2" action="ppaction://hlinksldjump"/>
          </p:cNvPr>
          <p:cNvSpPr txBox="1"/>
          <p:nvPr/>
        </p:nvSpPr>
        <p:spPr>
          <a:xfrm>
            <a:off x="2782838" y="333450"/>
            <a:ext cx="345559" cy="407802"/>
          </a:xfrm>
          <a:prstGeom prst="rect">
            <a:avLst/>
          </a:prstGeom>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TextBox 23">
            <a:hlinkClick r:id="rId3" action="ppaction://hlinksldjump"/>
          </p:cNvPr>
          <p:cNvSpPr txBox="1"/>
          <p:nvPr/>
        </p:nvSpPr>
        <p:spPr>
          <a:xfrm>
            <a:off x="3149739" y="333450"/>
            <a:ext cx="345559" cy="407802"/>
          </a:xfrm>
          <a:prstGeom prst="rect">
            <a:avLst/>
          </a:prstGeom>
        </p:spPr>
        <p:txBody>
          <a:bodyPr wrap="square" lIns="68579" tIns="34289" rIns="68579" bIns="34289" rtlCol="0" anchor="ctr">
            <a:spAutoFit/>
          </a:bodyPr>
          <a:lstStyle>
            <a:defPPr>
              <a:defRPr lang="zh-CN"/>
            </a:defPPr>
            <a:lvl1pPr algn="r">
              <a:defRPr sz="2200">
                <a:solidFill>
                  <a:srgbClr val="0033CC"/>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stStyle>
          <a:p>
            <a:r>
              <a:rPr lang="en-US" altLang="zh-CN" dirty="0"/>
              <a:t>2</a:t>
            </a:r>
            <a:endParaRPr lang="zh-CN" altLang="en-US" dirty="0"/>
          </a:p>
        </p:txBody>
      </p:sp>
      <p:sp>
        <p:nvSpPr>
          <p:cNvPr id="25" name="TextBox 24">
            <a:hlinkClick r:id="rId4" action="ppaction://hlinksldjump"/>
          </p:cNvPr>
          <p:cNvSpPr txBox="1"/>
          <p:nvPr/>
        </p:nvSpPr>
        <p:spPr>
          <a:xfrm>
            <a:off x="3526165"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TextBox 25">
            <a:hlinkClick r:id="rId5" action="ppaction://hlinksldjump"/>
          </p:cNvPr>
          <p:cNvSpPr txBox="1"/>
          <p:nvPr/>
        </p:nvSpPr>
        <p:spPr>
          <a:xfrm>
            <a:off x="389306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TextBox 26">
            <a:hlinkClick r:id="rId6" action="ppaction://hlinksldjump"/>
          </p:cNvPr>
          <p:cNvSpPr txBox="1"/>
          <p:nvPr/>
        </p:nvSpPr>
        <p:spPr>
          <a:xfrm>
            <a:off x="425397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8" name="TextBox 47">
            <a:hlinkClick r:id="rId7" action="ppaction://hlinksldjump"/>
          </p:cNvPr>
          <p:cNvSpPr txBox="1"/>
          <p:nvPr/>
        </p:nvSpPr>
        <p:spPr>
          <a:xfrm>
            <a:off x="4620880"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TextBox 48">
            <a:hlinkClick r:id="rId8" action="ppaction://hlinksldjump"/>
          </p:cNvPr>
          <p:cNvSpPr txBox="1"/>
          <p:nvPr/>
        </p:nvSpPr>
        <p:spPr>
          <a:xfrm>
            <a:off x="4997306"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0" name="TextBox 49">
            <a:hlinkClick r:id="rId9" action="ppaction://hlinksldjump"/>
          </p:cNvPr>
          <p:cNvSpPr txBox="1"/>
          <p:nvPr/>
        </p:nvSpPr>
        <p:spPr>
          <a:xfrm>
            <a:off x="5364207"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1" name="TextBox 50">
            <a:hlinkClick r:id="" action="ppaction://noaction"/>
          </p:cNvPr>
          <p:cNvSpPr txBox="1"/>
          <p:nvPr/>
        </p:nvSpPr>
        <p:spPr>
          <a:xfrm>
            <a:off x="5719539" y="333450"/>
            <a:ext cx="345559"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2" name="TextBox 51">
            <a:hlinkClick r:id="rId10" action="ppaction://hlinksldjump"/>
          </p:cNvPr>
          <p:cNvSpPr txBox="1"/>
          <p:nvPr/>
        </p:nvSpPr>
        <p:spPr>
          <a:xfrm>
            <a:off x="6076626" y="371015"/>
            <a:ext cx="522636" cy="332673"/>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3" name="TextBox 52">
            <a:hlinkClick r:id="rId11" action="ppaction://hlinksldjump"/>
          </p:cNvPr>
          <p:cNvSpPr txBox="1"/>
          <p:nvPr/>
        </p:nvSpPr>
        <p:spPr>
          <a:xfrm>
            <a:off x="651709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4" name="TextBox 53">
            <a:hlinkClick r:id="rId12" action="ppaction://hlinksldjump"/>
          </p:cNvPr>
          <p:cNvSpPr txBox="1"/>
          <p:nvPr/>
        </p:nvSpPr>
        <p:spPr>
          <a:xfrm>
            <a:off x="701099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12</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5" name="TextBox 54">
            <a:hlinkClick r:id="rId13" action="ppaction://hlinksldjump"/>
          </p:cNvPr>
          <p:cNvSpPr txBox="1"/>
          <p:nvPr/>
        </p:nvSpPr>
        <p:spPr>
          <a:xfrm>
            <a:off x="7493838"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13</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6" name="TextBox 55">
            <a:hlinkClick r:id="rId14" action="ppaction://hlinksldjump"/>
          </p:cNvPr>
          <p:cNvSpPr txBox="1"/>
          <p:nvPr/>
        </p:nvSpPr>
        <p:spPr>
          <a:xfrm>
            <a:off x="8024272"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14</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7" name="TextBox 56">
            <a:hlinkClick r:id="rId15" action="ppaction://hlinksldjump"/>
          </p:cNvPr>
          <p:cNvSpPr txBox="1"/>
          <p:nvPr/>
        </p:nvSpPr>
        <p:spPr>
          <a:xfrm>
            <a:off x="8505380"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15</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8" name="TextBox 57">
            <a:hlinkClick r:id="rId16" action="ppaction://hlinksldjump"/>
          </p:cNvPr>
          <p:cNvSpPr txBox="1"/>
          <p:nvPr/>
        </p:nvSpPr>
        <p:spPr>
          <a:xfrm>
            <a:off x="897895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16</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9" name="TextBox 58">
            <a:hlinkClick r:id="rId17" action="ppaction://hlinksldjump"/>
          </p:cNvPr>
          <p:cNvSpPr txBox="1"/>
          <p:nvPr/>
        </p:nvSpPr>
        <p:spPr>
          <a:xfrm>
            <a:off x="9461804"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17</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0" name="TextBox 59">
            <a:hlinkClick r:id="rId18" action="ppaction://hlinksldjump"/>
          </p:cNvPr>
          <p:cNvSpPr txBox="1"/>
          <p:nvPr/>
        </p:nvSpPr>
        <p:spPr>
          <a:xfrm>
            <a:off x="10013787"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18</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1" name="TextBox 60">
            <a:hlinkClick r:id="rId19" action="ppaction://hlinksldjump"/>
          </p:cNvPr>
          <p:cNvSpPr txBox="1"/>
          <p:nvPr/>
        </p:nvSpPr>
        <p:spPr>
          <a:xfrm>
            <a:off x="10538163"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19</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2" name="TextBox 61">
            <a:hlinkClick r:id="rId20" action="ppaction://hlinksldjump"/>
          </p:cNvPr>
          <p:cNvSpPr txBox="1"/>
          <p:nvPr/>
        </p:nvSpPr>
        <p:spPr>
          <a:xfrm>
            <a:off x="11021011"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20</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63" name="TextBox 62">
            <a:hlinkClick r:id="rId21" action="ppaction://hlinksldjump"/>
          </p:cNvPr>
          <p:cNvSpPr txBox="1"/>
          <p:nvPr/>
        </p:nvSpPr>
        <p:spPr>
          <a:xfrm>
            <a:off x="11495806" y="333451"/>
            <a:ext cx="522636" cy="407802"/>
          </a:xfrm>
          <a:prstGeom prst="rect">
            <a:avLst/>
          </a:prstGeom>
          <a:noFill/>
          <a:effectLst>
            <a:reflection blurRad="6350" stA="50000" endA="300" endPos="38500" dist="50800" dir="5400000" sy="-100000" algn="bl" rotWithShape="0"/>
          </a:effectLst>
        </p:spPr>
        <p:txBody>
          <a:bodyPr wrap="square" lIns="68579" tIns="34289" rIns="68579" bIns="34289" rtlCol="0" anchor="ctr">
            <a:spAutoFit/>
          </a:bodyPr>
          <a:lstStyle/>
          <a:p>
            <a:pPr algn="r"/>
            <a:r>
              <a:rPr lang="en-US" altLang="zh-CN" sz="22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21</a:t>
            </a:r>
            <a:endParaRPr lang="zh-CN" altLang="en-US" sz="22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8746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1415</TotalTime>
  <Words>6061</Words>
  <Application>Microsoft Office PowerPoint</Application>
  <PresentationFormat>自定义</PresentationFormat>
  <Paragraphs>1506</Paragraphs>
  <Slides>65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67"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Sky123.Org</cp:lastModifiedBy>
  <cp:revision>268</cp:revision>
  <dcterms:created xsi:type="dcterms:W3CDTF">2014-10-15T07:25:01Z</dcterms:created>
  <dcterms:modified xsi:type="dcterms:W3CDTF">2015-08-13T03:21:49Z</dcterms:modified>
</cp:coreProperties>
</file>