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05" r:id="rId3"/>
    <p:sldId id="406" r:id="rId4"/>
    <p:sldId id="475" r:id="rId5"/>
    <p:sldId id="476" r:id="rId6"/>
    <p:sldId id="477" r:id="rId7"/>
    <p:sldId id="478" r:id="rId8"/>
    <p:sldId id="479" r:id="rId9"/>
    <p:sldId id="407" r:id="rId10"/>
    <p:sldId id="408" r:id="rId11"/>
    <p:sldId id="418" r:id="rId12"/>
    <p:sldId id="419" r:id="rId13"/>
    <p:sldId id="495" r:id="rId14"/>
    <p:sldId id="420" r:id="rId15"/>
    <p:sldId id="505" r:id="rId16"/>
    <p:sldId id="496" r:id="rId17"/>
    <p:sldId id="497" r:id="rId18"/>
    <p:sldId id="498" r:id="rId19"/>
    <p:sldId id="422" r:id="rId20"/>
    <p:sldId id="423" r:id="rId21"/>
    <p:sldId id="424" r:id="rId22"/>
    <p:sldId id="425" r:id="rId23"/>
    <p:sldId id="426" r:id="rId24"/>
    <p:sldId id="506" r:id="rId25"/>
    <p:sldId id="507" r:id="rId26"/>
    <p:sldId id="508" r:id="rId27"/>
    <p:sldId id="509" r:id="rId28"/>
    <p:sldId id="510" r:id="rId29"/>
    <p:sldId id="412" r:id="rId30"/>
    <p:sldId id="511" r:id="rId31"/>
    <p:sldId id="512" r:id="rId32"/>
    <p:sldId id="413" r:id="rId33"/>
    <p:sldId id="455" r:id="rId34"/>
    <p:sldId id="457" r:id="rId35"/>
    <p:sldId id="416" r:id="rId36"/>
    <p:sldId id="513" r:id="rId37"/>
    <p:sldId id="514" r:id="rId38"/>
    <p:sldId id="463" r:id="rId39"/>
    <p:sldId id="520" r:id="rId40"/>
    <p:sldId id="515" r:id="rId41"/>
    <p:sldId id="516" r:id="rId42"/>
    <p:sldId id="517" r:id="rId43"/>
    <p:sldId id="518" r:id="rId44"/>
    <p:sldId id="519" r:id="rId45"/>
    <p:sldId id="464" r:id="rId46"/>
    <p:sldId id="521" r:id="rId47"/>
    <p:sldId id="522" r:id="rId48"/>
    <p:sldId id="523" r:id="rId49"/>
    <p:sldId id="465" r:id="rId50"/>
    <p:sldId id="473" r:id="rId51"/>
    <p:sldId id="481" r:id="rId52"/>
    <p:sldId id="482" r:id="rId53"/>
    <p:sldId id="483" r:id="rId54"/>
    <p:sldId id="484" r:id="rId55"/>
    <p:sldId id="524" r:id="rId56"/>
    <p:sldId id="485" r:id="rId57"/>
    <p:sldId id="486" r:id="rId58"/>
    <p:sldId id="487" r:id="rId59"/>
    <p:sldId id="488" r:id="rId60"/>
    <p:sldId id="489" r:id="rId61"/>
    <p:sldId id="490" r:id="rId62"/>
    <p:sldId id="491" r:id="rId63"/>
    <p:sldId id="492" r:id="rId64"/>
    <p:sldId id="493" r:id="rId65"/>
    <p:sldId id="494" r:id="rId66"/>
    <p:sldId id="525" r:id="rId67"/>
    <p:sldId id="410" r:id="rId68"/>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75" d="100"/>
          <a:sy n="75" d="100"/>
        </p:scale>
        <p:origin x="-946" y="-245"/>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9" name="圆角矩形 18"/>
          <p:cNvSpPr/>
          <p:nvPr userDrawn="1"/>
        </p:nvSpPr>
        <p:spPr>
          <a:xfrm>
            <a:off x="1054646" y="6405466"/>
            <a:ext cx="1948766"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20" name="TextBox 19"/>
          <p:cNvSpPr txBox="1"/>
          <p:nvPr userDrawn="1"/>
        </p:nvSpPr>
        <p:spPr>
          <a:xfrm>
            <a:off x="1159998" y="6410204"/>
            <a:ext cx="1783689"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阶段检测</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二</a:t>
            </a:r>
            <a:r>
              <a:rPr lang="en-US" altLang="zh-CN" sz="2000" dirty="0" smtClean="0">
                <a:solidFill>
                  <a:schemeClr val="bg1"/>
                </a:solidFill>
                <a:latin typeface="微软雅黑" pitchFamily="34" charset="-122"/>
                <a:ea typeface="微软雅黑" pitchFamily="34" charset="-122"/>
              </a:rPr>
              <a:t>)</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1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2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3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4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5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0.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2.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_rels/slide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50.xml"/><Relationship Id="rId18" Type="http://schemas.openxmlformats.org/officeDocument/2006/relationships/slide" Target="slide60.xml"/><Relationship Id="rId3" Type="http://schemas.openxmlformats.org/officeDocument/2006/relationships/slide" Target="slide9.xml"/><Relationship Id="rId7" Type="http://schemas.openxmlformats.org/officeDocument/2006/relationships/slide" Target="slide21.xml"/><Relationship Id="rId12" Type="http://schemas.openxmlformats.org/officeDocument/2006/relationships/slide" Target="slide49.xml"/><Relationship Id="rId17" Type="http://schemas.openxmlformats.org/officeDocument/2006/relationships/slide" Target="slide58.xml"/><Relationship Id="rId2" Type="http://schemas.openxmlformats.org/officeDocument/2006/relationships/slide" Target="slide2.xml"/><Relationship Id="rId16" Type="http://schemas.openxmlformats.org/officeDocument/2006/relationships/slide" Target="slide56.xml"/><Relationship Id="rId20" Type="http://schemas.openxmlformats.org/officeDocument/2006/relationships/slide" Target="slide64.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slide" Target="slide38.xml"/><Relationship Id="rId5" Type="http://schemas.openxmlformats.org/officeDocument/2006/relationships/slide" Target="slide14.xml"/><Relationship Id="rId15" Type="http://schemas.openxmlformats.org/officeDocument/2006/relationships/slide" Target="slide53.xml"/><Relationship Id="rId10" Type="http://schemas.openxmlformats.org/officeDocument/2006/relationships/slide" Target="slide35.xml"/><Relationship Id="rId19" Type="http://schemas.openxmlformats.org/officeDocument/2006/relationships/slide" Target="slide62.xml"/><Relationship Id="rId4" Type="http://schemas.openxmlformats.org/officeDocument/2006/relationships/slide" Target="slide11.xml"/><Relationship Id="rId9" Type="http://schemas.openxmlformats.org/officeDocument/2006/relationships/slide" Target="slide29.xml"/><Relationship Id="rId14" Type="http://schemas.openxmlformats.org/officeDocument/2006/relationships/slide" Target="slide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70270"/>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dirty="0" smtClean="0">
                <a:solidFill>
                  <a:srgbClr val="33CC33"/>
                </a:solidFill>
                <a:effectLst/>
                <a:latin typeface="微软雅黑" pitchFamily="34" charset="-122"/>
                <a:ea typeface="微软雅黑" pitchFamily="34" charset="-122"/>
                <a:cs typeface="经典繁仿黑" pitchFamily="49" charset="-122"/>
              </a:rPr>
              <a:t>精       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867869" y="3158980"/>
            <a:ext cx="7099545" cy="1384995"/>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阶段检测</a:t>
            </a:r>
            <a:r>
              <a:rPr lang="en-US" altLang="zh-CN" sz="7000" b="1" dirty="0" smtClean="0">
                <a:solidFill>
                  <a:srgbClr val="00B050"/>
                </a:solidFill>
                <a:latin typeface="微软雅黑" pitchFamily="34" charset="-122"/>
                <a:ea typeface="微软雅黑" pitchFamily="34" charset="-122"/>
              </a:rPr>
              <a:t>(</a:t>
            </a:r>
            <a:r>
              <a:rPr lang="zh-CN" altLang="en-US" sz="7000" b="1" dirty="0" smtClean="0">
                <a:solidFill>
                  <a:srgbClr val="00B050"/>
                </a:solidFill>
                <a:latin typeface="微软雅黑" pitchFamily="34" charset="-122"/>
                <a:ea typeface="微软雅黑" pitchFamily="34" charset="-122"/>
              </a:rPr>
              <a:t>二</a:t>
            </a:r>
            <a:r>
              <a:rPr lang="en-US" altLang="zh-CN" sz="7000" b="1" dirty="0" smtClean="0">
                <a:solidFill>
                  <a:srgbClr val="00B050"/>
                </a:solidFill>
                <a:latin typeface="微软雅黑" pitchFamily="34" charset="-122"/>
                <a:ea typeface="微软雅黑" pitchFamily="34" charset="-122"/>
              </a:rPr>
              <a:t>)</a:t>
            </a:r>
            <a:endParaRPr lang="en-US" altLang="zh-CN" sz="70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09514"/>
            <a:ext cx="11609818"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本题考查筛选并整合文中的信息</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项肯定变否定，原文的意思是不只抓住表象，还要注意性格元素内部的二重性，选项说成了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不能从表象入手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。第二段中巴金的话，证明</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项正确。倒数第二段中说，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当一个人在追求真理时，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倔强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的性格元素就表现为肯定性质的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韧性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，而当真理不复存在时还要硬去碰撞，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倔强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元素就转化为否定性质的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固执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，证明</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项正确</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项信息在最后一段中，表述正确</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30241"/>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根据原文内容，下列表述不正确的一项是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所有的人，正像我一样，都是黑白相间的花斑马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好坏相间，好好坏坏，亦好亦坏。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这句话道出了人的性格模糊的特征。</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某作家说自己的写作经历过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把好人当坏人写，把坏人当好人写，把自己当罪人写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三个阶段，这体现了他对人物性格模糊性的重视。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曹禺在《雷雨》中塑造的周朴园这一人物，既伪善霸道，又对侍萍怀有某种真挚的情感，具有很强的性格元素模糊性。</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2133650"/>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鲁迅在《祝福》中通过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的叙述，来展现祥林嫂性格元素的模糊性，而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自身性格元素的模糊性是缺失的。</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3493743"/>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本题考查对作者观点的分析和理解，涉及课内知识的要结合具体课文作答。</a:t>
            </a:r>
            <a:endParaRPr lang="zh-CN" altLang="zh-CN" sz="1050" kern="100" dirty="0">
              <a:effectLst/>
              <a:latin typeface="宋体"/>
              <a:cs typeface="Courier New"/>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41562"/>
            <a:ext cx="11609818" cy="388952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项《祝福》中的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是一个有进步思想的小资产阶级知识分子的形象，同情弱者，但面对封建礼教的残酷又深感无能为力，甚至在潜意识里想逃避现实。因此说，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的灵魂还受着传统思想的深刻影响，思想上还有软弱逃避的一面。符合原文中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每一个性格元素内部都带有二重性，肯定中包含着否定，否定中包含着肯定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的观点。所以选项中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自身性格元素的模糊性是缺失的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的说法不对。</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5220194"/>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D</a:t>
            </a:r>
            <a:endParaRPr lang="zh-CN" altLang="zh-CN" sz="1050" kern="100" dirty="0">
              <a:effectLst/>
              <a:latin typeface="宋体"/>
              <a:cs typeface="Courier New"/>
            </a:endParaRPr>
          </a:p>
        </p:txBody>
      </p:sp>
    </p:spTree>
    <p:extLst>
      <p:ext uri="{BB962C8B-B14F-4D97-AF65-F5344CB8AC3E}">
        <p14:creationId xmlns:p14="http://schemas.microsoft.com/office/powerpoint/2010/main" val="42459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831111"/>
            <a:ext cx="11609818" cy="5262979"/>
          </a:xfrm>
          <a:prstGeom prst="rect">
            <a:avLst/>
          </a:prstGeom>
          <a:noFill/>
        </p:spPr>
        <p:txBody>
          <a:bodyPr wrap="square" rtlCol="0">
            <a:spAutoFit/>
          </a:bodyPr>
          <a:lstStyle/>
          <a:p>
            <a:pPr algn="just">
              <a:lnSpc>
                <a:spcPct val="135000"/>
              </a:lnSpc>
              <a:spcAft>
                <a:spcPts val="0"/>
              </a:spcAft>
            </a:pPr>
            <a:r>
              <a:rPr lang="zh-CN" altLang="zh-CN" sz="2800" kern="100" dirty="0" smtClean="0">
                <a:solidFill>
                  <a:srgbClr val="00B0F0"/>
                </a:solidFill>
                <a:latin typeface="Times New Roman"/>
                <a:ea typeface="微软雅黑"/>
                <a:cs typeface="Times New Roman"/>
              </a:rPr>
              <a:t>二</a:t>
            </a:r>
            <a:r>
              <a:rPr lang="zh-CN" altLang="zh-CN" sz="2800" kern="100" dirty="0">
                <a:solidFill>
                  <a:srgbClr val="00B0F0"/>
                </a:solidFill>
                <a:latin typeface="Times New Roman"/>
                <a:ea typeface="微软雅黑"/>
                <a:cs typeface="Times New Roman"/>
              </a:rPr>
              <a:t>、古代诗文阅读</a:t>
            </a:r>
            <a:r>
              <a:rPr lang="en-US" altLang="zh-CN" sz="2800" kern="100" dirty="0">
                <a:solidFill>
                  <a:srgbClr val="00B0F0"/>
                </a:solidFill>
                <a:latin typeface="Times New Roman"/>
                <a:ea typeface="微软雅黑"/>
                <a:cs typeface="Courier New"/>
              </a:rPr>
              <a:t>(36</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文言文阅读</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35000"/>
              </a:lnSpc>
              <a:spcAft>
                <a:spcPts val="0"/>
              </a:spcAft>
            </a:pPr>
            <a:r>
              <a:rPr lang="zh-CN" altLang="zh-CN" sz="2800" kern="100" dirty="0">
                <a:solidFill>
                  <a:srgbClr val="404040"/>
                </a:solidFill>
                <a:latin typeface="Times New Roman"/>
                <a:ea typeface="微软雅黑"/>
                <a:cs typeface="Times New Roman"/>
              </a:rPr>
              <a:t>阅读下面的文言文，完成</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来</a:t>
            </a:r>
            <a:r>
              <a:rPr lang="zh-CN" altLang="zh-CN" sz="2800" kern="100" dirty="0">
                <a:solidFill>
                  <a:srgbClr val="404040"/>
                </a:solidFill>
                <a:latin typeface="Times New Roman"/>
                <a:ea typeface="微软雅黑"/>
                <a:cs typeface="Times New Roman"/>
              </a:rPr>
              <a:t>护儿，</a:t>
            </a:r>
            <a:r>
              <a:rPr lang="zh-CN" altLang="zh-CN" sz="2800" kern="100" dirty="0">
                <a:solidFill>
                  <a:srgbClr val="00B0F0"/>
                </a:solidFill>
                <a:latin typeface="Times New Roman"/>
                <a:ea typeface="微软雅黑"/>
                <a:cs typeface="Times New Roman"/>
              </a:rPr>
              <a:t>字</a:t>
            </a:r>
            <a:r>
              <a:rPr lang="zh-CN" altLang="zh-CN" sz="2800" kern="100" dirty="0">
                <a:solidFill>
                  <a:srgbClr val="404040"/>
                </a:solidFill>
                <a:latin typeface="Times New Roman"/>
                <a:ea typeface="微软雅黑"/>
                <a:cs typeface="Times New Roman"/>
              </a:rPr>
              <a:t>崇善，未识而孤，养于世母吴氏。吴氏提携鞠养，甚有慈训。幼而卓荦，初读《诗》，舍书叹曰：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大丈夫在世，会为国灭贼以取功名！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群辈惊其言而壮其志。及长，雄略秀出，志气英远。</a:t>
            </a:r>
            <a:r>
              <a:rPr lang="zh-CN" altLang="zh-CN" sz="2800" u="wavy" kern="100" dirty="0">
                <a:solidFill>
                  <a:srgbClr val="404040"/>
                </a:solidFill>
                <a:latin typeface="Times New Roman"/>
                <a:ea typeface="微软雅黑"/>
                <a:cs typeface="Times New Roman"/>
              </a:rPr>
              <a:t>会周师定淮南所住白土村地居疆埸数见军旅护儿常慨然有立功名之志及开皇初宇文忻等镇广陵平陈之役护儿有功焉</a:t>
            </a:r>
            <a:r>
              <a:rPr lang="zh-CN" altLang="zh-CN" sz="2800" kern="100" dirty="0">
                <a:solidFill>
                  <a:srgbClr val="404040"/>
                </a:solidFill>
                <a:latin typeface="Times New Roman"/>
                <a:ea typeface="微软雅黑"/>
                <a:cs typeface="Times New Roman"/>
              </a:rPr>
              <a:t>进位上开府，赏物一千段。仁寿初，迁瀛州刺史，以善政闻，频见劳勉。</a:t>
            </a:r>
            <a:r>
              <a:rPr lang="zh-CN" altLang="zh-CN" sz="2800" kern="100" dirty="0">
                <a:solidFill>
                  <a:srgbClr val="00B0F0"/>
                </a:solidFill>
                <a:latin typeface="Times New Roman"/>
                <a:ea typeface="微软雅黑"/>
                <a:cs typeface="Times New Roman"/>
              </a:rPr>
              <a:t>炀帝嗣位</a:t>
            </a:r>
            <a:r>
              <a:rPr lang="zh-CN" altLang="zh-CN" sz="2800" kern="100" dirty="0">
                <a:solidFill>
                  <a:srgbClr val="404040"/>
                </a:solidFill>
                <a:latin typeface="Times New Roman"/>
                <a:ea typeface="微软雅黑"/>
                <a:cs typeface="Times New Roman"/>
              </a:rPr>
              <a:t>，被追入朝，百姓攀恋，累日</a:t>
            </a:r>
            <a:r>
              <a:rPr lang="zh-CN" altLang="zh-CN" sz="2800" kern="100" dirty="0" smtClean="0">
                <a:solidFill>
                  <a:srgbClr val="404040"/>
                </a:solidFill>
                <a:latin typeface="Times New Roman"/>
                <a:ea typeface="微软雅黑"/>
                <a:cs typeface="Times New Roman"/>
              </a:rPr>
              <a:t>不能</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269554"/>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出境</a:t>
            </a:r>
            <a:r>
              <a:rPr lang="zh-CN" altLang="zh-CN" sz="2800" kern="100" dirty="0">
                <a:solidFill>
                  <a:srgbClr val="404040"/>
                </a:solidFill>
                <a:latin typeface="Times New Roman"/>
                <a:ea typeface="微软雅黑"/>
                <a:cs typeface="Times New Roman"/>
              </a:rPr>
              <a:t>，</a:t>
            </a:r>
            <a:r>
              <a:rPr lang="zh-CN" altLang="zh-CN" sz="2800" kern="100" dirty="0">
                <a:solidFill>
                  <a:srgbClr val="00B0F0"/>
                </a:solidFill>
                <a:latin typeface="Times New Roman"/>
                <a:ea typeface="微软雅黑"/>
                <a:cs typeface="Times New Roman"/>
              </a:rPr>
              <a:t>诣阕</a:t>
            </a:r>
            <a:r>
              <a:rPr lang="zh-CN" altLang="zh-CN" sz="2800" kern="100" dirty="0">
                <a:solidFill>
                  <a:srgbClr val="404040"/>
                </a:solidFill>
                <a:latin typeface="Times New Roman"/>
                <a:ea typeface="微软雅黑"/>
                <a:cs typeface="Times New Roman"/>
              </a:rPr>
              <a:t>上书致请者，前后数百人。帝谓曰：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昔国步未康，卿为名将，今天下无事，又为良二千石，可谓兼美矣。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大业六年，车驾幸江都，谓护儿曰：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衣锦昼游，古人所重，卿今是也。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乃赐物二千段，并牛酒，令谒先人墓，宴乡里父老。仍令三品已上并集其宅，酣饮尽日，朝野荣之。十二年，驾幸江都，护儿谏曰：</a:t>
            </a:r>
            <a:r>
              <a:rPr lang="en-US" altLang="zh-CN" sz="2800"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陛下兴军旅，百姓易咨怨。车驾游幸，深恐非宜。</a:t>
            </a:r>
            <a:r>
              <a:rPr lang="zh-CN" altLang="zh-CN" sz="2800" kern="100" dirty="0">
                <a:solidFill>
                  <a:srgbClr val="404040"/>
                </a:solidFill>
                <a:latin typeface="Times New Roman"/>
                <a:ea typeface="微软雅黑"/>
                <a:cs typeface="Times New Roman"/>
              </a:rPr>
              <a:t>伏愿驻驾洛阳，与时休息。陛下今幸江都，是臣衣锦之地，臣荷恩深重，不敢专为身谋。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帝闻之，厉色而起，数日不得见。后怒解</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19816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9554"/>
            <a:ext cx="11609818" cy="4535857"/>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方被引入，谓曰：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公意乃尔，朕复何望！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护儿因不敢言。及宇文化及构逆，深忌之。是日旦将朝，见执。护儿曰：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陛下今何在？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左右曰：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今被执矣。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护儿叹曰：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吾备位大臣，荷国重任，</a:t>
            </a:r>
            <a:r>
              <a:rPr lang="zh-CN" altLang="zh-CN" sz="2800" u="sng" kern="100" dirty="0">
                <a:solidFill>
                  <a:srgbClr val="404040"/>
                </a:solidFill>
                <a:latin typeface="Times New Roman"/>
                <a:ea typeface="微软雅黑"/>
                <a:cs typeface="Times New Roman"/>
              </a:rPr>
              <a:t>不能肃清凶逆，遂令王室至此，抱恨泉壤，知复何言！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乃遇害。护儿重然诺，敦交契，廉于财利，不事产业。至于行军用兵，特多谋算，每览兵法，曰：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此亦岂异人意也！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善抚士卒，部分严明，故咸得其死力。</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节选自《北史</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来护儿传》</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410250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853749"/>
            <a:ext cx="11609818" cy="5456365"/>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下列对文中画波浪线部分的断句，正确的一项是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会周师定淮南所</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住白土村</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地居疆埸</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数见军旅护儿</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常慨然有立功名之志</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及开皇初</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宇文忻等镇广陵</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平陈之役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护儿有功焉</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会周师定淮南所</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住白土村</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地居疆埸</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数见军旅</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护儿常慨然有立功名之志</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及开皇初</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宇文忻等镇广陵</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平陈之役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护儿有功焉</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会周师定淮南</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所住白土村</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地居疆埸</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数见军旅护儿</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常慨然有立功名之志</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及开皇初</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宇文忻等镇广陵</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平陈之役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护儿有功焉</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会周师定淮南</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所住白土村</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地居疆埸</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数见军旅</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护儿常慨然有立功名之志</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及开皇初</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宇文忻等镇广陵</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平陈之役</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护儿有功焉</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36940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9554"/>
            <a:ext cx="11609818"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本题考查的是文言文断句。文言文断句的前提是理解文意。结合上下文，这句话的意思并不难懂，可以直接凭意思和语法等断句。由语法分析，可以判断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数见军旅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护儿常慨然有立功名之志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的后面一定要断开，据此可排除</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两项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构成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所字结构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，意思是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所居住的</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地方</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，故不能断开，据此排除</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935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0044" y="858622"/>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下列对文中加颜色词语的相关内容的解说，不正确的一项是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古代男子有名有字，名是出生后不久父亲起的，字是二十岁举行冠礼后才起的。</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谥号是古代帝王、大臣等死后，据其生平事迹评定的称号，如武帝、哀帝、炀帝。</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嗣位指继承君位，我囯封建王朝通常实行长子继承制，君位由最年长的儿子继承。</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阙是宫门两侧的高台，又可借指宫廷；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诣阙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既可指赴朝廷，又可指赴京都。</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3760" y="981522"/>
            <a:ext cx="4476087"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Ⅰ</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阅读题　共</a:t>
            </a:r>
            <a:r>
              <a:rPr lang="en-US" altLang="zh-CN" sz="2800" b="1" kern="100" dirty="0">
                <a:solidFill>
                  <a:srgbClr val="00B050"/>
                </a:solidFill>
                <a:latin typeface="Times New Roman"/>
                <a:ea typeface="微软雅黑"/>
                <a:cs typeface="Times New Roman"/>
              </a:rPr>
              <a:t>70</a:t>
            </a:r>
            <a:r>
              <a:rPr lang="zh-CN" altLang="en-US" sz="2800" b="1" kern="100" dirty="0">
                <a:solidFill>
                  <a:srgbClr val="00B050"/>
                </a:solidFill>
                <a:latin typeface="Times New Roman"/>
                <a:ea typeface="微软雅黑"/>
                <a:cs typeface="Times New Roman"/>
              </a:rPr>
              <a:t>分</a:t>
            </a:r>
            <a:r>
              <a:rPr lang="en-US" altLang="zh-CN" sz="2800" b="1" kern="100" dirty="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20" name="TextBox 19"/>
          <p:cNvSpPr txBox="1"/>
          <p:nvPr/>
        </p:nvSpPr>
        <p:spPr>
          <a:xfrm>
            <a:off x="175084" y="1907826"/>
            <a:ext cx="541606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00B0F0"/>
                </a:solidFill>
                <a:latin typeface="Times New Roman"/>
                <a:ea typeface="微软雅黑"/>
                <a:cs typeface="Times New Roman"/>
              </a:rPr>
              <a:t>一、现代文阅读</a:t>
            </a:r>
            <a:r>
              <a:rPr lang="en-US" altLang="zh-CN" sz="2800" kern="100" dirty="0">
                <a:solidFill>
                  <a:srgbClr val="00B0F0"/>
                </a:solidFill>
                <a:latin typeface="Times New Roman"/>
                <a:ea typeface="微软雅黑"/>
                <a:cs typeface="Times New Roman"/>
              </a:rPr>
              <a:t>(9</a:t>
            </a:r>
            <a:r>
              <a:rPr lang="zh-CN" altLang="en-US" sz="2800" kern="100" dirty="0">
                <a:solidFill>
                  <a:srgbClr val="00B0F0"/>
                </a:solidFill>
                <a:latin typeface="Times New Roman"/>
                <a:ea typeface="微软雅黑"/>
                <a:cs typeface="Times New Roman"/>
              </a:rPr>
              <a:t>分，每小题</a:t>
            </a:r>
            <a:r>
              <a:rPr lang="en-US" altLang="zh-CN" sz="2800" kern="100" dirty="0">
                <a:solidFill>
                  <a:srgbClr val="00B0F0"/>
                </a:solidFill>
                <a:latin typeface="Times New Roman"/>
                <a:ea typeface="微软雅黑"/>
                <a:cs typeface="Times New Roman"/>
              </a:rPr>
              <a:t>3</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p:cNvSpPr txBox="1"/>
          <p:nvPr/>
        </p:nvSpPr>
        <p:spPr>
          <a:xfrm>
            <a:off x="190550" y="2565698"/>
            <a:ext cx="11609818" cy="3323987"/>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艺术</a:t>
            </a:r>
            <a:r>
              <a:rPr lang="zh-CN" altLang="zh-CN" sz="2800" kern="100" dirty="0">
                <a:solidFill>
                  <a:srgbClr val="404040"/>
                </a:solidFill>
                <a:latin typeface="Times New Roman"/>
                <a:ea typeface="微软雅黑"/>
                <a:cs typeface="Times New Roman"/>
              </a:rPr>
              <a:t>实践证明，要塑造出具有较高审美价值的典型人物，就必须深刻揭示人物性格的内在矛盾性。如果不能把握和揭示人物灵魂深处的真实和社会历史的真实，不能把人物性格的内在矛盾性成功地揭示出来，就没有活生生的真实的人，就没有真正深刻的典型。</a:t>
            </a:r>
            <a:endParaRPr lang="zh-CN" altLang="zh-CN" sz="1050" kern="100" dirty="0">
              <a:effectLst/>
              <a:latin typeface="宋体"/>
              <a:cs typeface="Courier New"/>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60250"/>
            <a:ext cx="1160981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本题考查古代文化常识。</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我国封建王朝通常实行长子继承制，君位由最年长的儿子继承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错，应该是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实行嫡长子继承制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，这是封建宗法制度最基本的一项原则</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789754"/>
            <a:ext cx="11609818" cy="5376344"/>
          </a:xfrm>
          <a:prstGeom prst="rect">
            <a:avLst/>
          </a:prstGeom>
          <a:noFill/>
        </p:spPr>
        <p:txBody>
          <a:bodyPr wrap="square" rtlCol="0">
            <a:spAutoFit/>
          </a:bodyPr>
          <a:lstStyle/>
          <a:p>
            <a:pPr algn="just">
              <a:lnSpc>
                <a:spcPct val="138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下列对原文有关内容的概括和分析，不正确的一项是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来护儿少有大志，成年后秀拔于群。他自幼而孤，得到吴氏教诲，立下为国杀敌、求取功名的志向；长大以后，更是雄略超群，志气英发。</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来护儿推行善政，深受百姓拥戴。在瀛州刺史任上，他声名远闻，屡受嘉奖；炀帝时，百姓舍不得他回朝廷任职，上书请愿者达数百人。</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来护儿直言劝谏，后被奸人杀害。他谏请炀帝停驾洛阳，不再远游江都，引发炀帝大怒，以致宇文化及杀害他时，炀帝也没有设法保护。</a:t>
            </a:r>
            <a:endParaRPr lang="zh-CN" altLang="zh-CN" sz="1050" kern="100" dirty="0">
              <a:latin typeface="宋体"/>
              <a:cs typeface="Courier New"/>
            </a:endParaRPr>
          </a:p>
          <a:p>
            <a:pPr algn="just">
              <a:lnSpc>
                <a:spcPct val="138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来护儿廉于财利，用兵极有谋略。他信守承诺，注重友情，轻视钱财，不置产业；善待士卒，处事严明，谋略多合兵法，部属争相尽力。</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91724"/>
            <a:ext cx="11609818"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本题考查对文章内容的把握。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以致宇文化及杀害他时，炀帝也没有设法保护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错，宇文化及杀害来护儿时，炀帝也被捉拿了，原文为：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是日旦将朝，见执。护儿曰：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陛下今何在？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左右曰：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今被执矣。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护儿叹曰：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吾备位大臣，荷国重任，不能肃清凶逆，遂令王室至此，抱恨泉壤，知复何言！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乃遇害。</a:t>
            </a:r>
            <a:r>
              <a:rPr lang="en-US" altLang="zh-CN" sz="2800" kern="100" dirty="0" smtClean="0">
                <a:solidFill>
                  <a:srgbClr val="404040"/>
                </a:solidFill>
                <a:latin typeface="宋体"/>
                <a:ea typeface="微软雅黑"/>
                <a:cs typeface="Times New Roman"/>
              </a:rPr>
              <a:t>”</a:t>
            </a: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33" name="TextBox 3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549527"/>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陛下兴军旅，百姓易咨怨。车驾游幸，深恐非宜。</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smtClean="0">
                <a:solidFill>
                  <a:srgbClr val="404040"/>
                </a:solidFill>
                <a:latin typeface="Times New Roman"/>
                <a:ea typeface="微软雅黑"/>
                <a:cs typeface="Courier New"/>
              </a:rPr>
              <a:t>_________________________________________________________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a:t>
            </a:r>
            <a:r>
              <a:rPr lang="en-US" altLang="zh-CN" sz="2800" kern="100" dirty="0">
                <a:solidFill>
                  <a:srgbClr val="404040"/>
                </a:solidFill>
                <a:latin typeface="Times New Roman"/>
                <a:ea typeface="微软雅黑"/>
                <a:cs typeface="Courier New"/>
              </a:rPr>
              <a:t>____</a:t>
            </a:r>
            <a:r>
              <a:rPr lang="en-US" altLang="zh-CN" sz="2800" kern="100" dirty="0" smtClean="0">
                <a:solidFill>
                  <a:srgbClr val="404040"/>
                </a:solidFill>
                <a:latin typeface="Times New Roman"/>
                <a:ea typeface="微软雅黑"/>
                <a:cs typeface="Courier New"/>
              </a:rPr>
              <a:t>______</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190550" y="4221882"/>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本题考查文言文句子的翻译。注意句中关键词语的翻译。</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军旅，军队。咨，叹息。怨，怨恨。游幸，指皇帝外出巡游。</a:t>
            </a:r>
            <a:endParaRPr lang="zh-CN" altLang="zh-CN" sz="1050" kern="100" dirty="0">
              <a:effectLst/>
              <a:latin typeface="宋体"/>
              <a:cs typeface="Courier New"/>
            </a:endParaRPr>
          </a:p>
        </p:txBody>
      </p:sp>
      <p:sp>
        <p:nvSpPr>
          <p:cNvPr id="26" name="TextBox 25"/>
          <p:cNvSpPr txBox="1"/>
          <p:nvPr/>
        </p:nvSpPr>
        <p:spPr>
          <a:xfrm>
            <a:off x="118542" y="2764879"/>
            <a:ext cx="11494869"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陛下</a:t>
            </a:r>
            <a:r>
              <a:rPr lang="zh-CN" altLang="zh-CN" sz="2800" kern="100" dirty="0">
                <a:solidFill>
                  <a:srgbClr val="E36C0A"/>
                </a:solidFill>
                <a:latin typeface="Times New Roman"/>
                <a:ea typeface="微软雅黑"/>
                <a:cs typeface="Times New Roman"/>
              </a:rPr>
              <a:t>兴起战事，易于引起百姓叹息怨恨。如今又要外出巡游，我很担心不合适。</a:t>
            </a:r>
            <a:endParaRPr lang="zh-CN" altLang="zh-CN" sz="1050" kern="100" dirty="0">
              <a:effectLst/>
              <a:latin typeface="宋体"/>
              <a:cs typeface="Courier New"/>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540743"/>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不能肃清凶逆，遂令王室至此，抱恨泉壤，知复何言！</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zh-CN" altLang="zh-CN" sz="2800" kern="100" dirty="0" smtClean="0">
                <a:solidFill>
                  <a:srgbClr val="404040"/>
                </a:solidFill>
                <a:latin typeface="Times New Roman"/>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a:t>
            </a:r>
            <a:r>
              <a:rPr lang="en-US" altLang="zh-CN" sz="2800" kern="100" dirty="0">
                <a:solidFill>
                  <a:srgbClr val="404040"/>
                </a:solidFill>
                <a:latin typeface="Times New Roman"/>
                <a:ea typeface="微软雅黑"/>
                <a:cs typeface="Courier New"/>
              </a:rPr>
              <a:t>_____</a:t>
            </a:r>
            <a:r>
              <a:rPr lang="en-US" altLang="zh-CN" sz="2800" kern="100" dirty="0" smtClean="0">
                <a:solidFill>
                  <a:srgbClr val="404040"/>
                </a:solidFill>
                <a:latin typeface="Times New Roman"/>
                <a:ea typeface="微软雅黑"/>
                <a:cs typeface="Courier New"/>
              </a:rPr>
              <a:t>______</a:t>
            </a:r>
            <a:endParaRPr lang="zh-CN" altLang="zh-CN" sz="1050" kern="100" dirty="0">
              <a:effectLst/>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190550" y="3429794"/>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凶逆，凶恶悖逆。王室，王朝，朝廷。泉壤，黄泉之下，地下。</a:t>
            </a:r>
            <a:endParaRPr lang="zh-CN" altLang="zh-CN" sz="1050" kern="100" dirty="0">
              <a:effectLst/>
              <a:latin typeface="宋体"/>
              <a:cs typeface="Courier New"/>
            </a:endParaRPr>
          </a:p>
        </p:txBody>
      </p:sp>
      <p:sp>
        <p:nvSpPr>
          <p:cNvPr id="24" name="TextBox 23"/>
          <p:cNvSpPr txBox="1"/>
          <p:nvPr/>
        </p:nvSpPr>
        <p:spPr>
          <a:xfrm>
            <a:off x="200710" y="2061642"/>
            <a:ext cx="11381058"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不能</a:t>
            </a:r>
            <a:r>
              <a:rPr lang="zh-CN" altLang="zh-CN" sz="2800" kern="100" dirty="0">
                <a:solidFill>
                  <a:srgbClr val="E36C0A"/>
                </a:solidFill>
                <a:latin typeface="Times New Roman"/>
                <a:ea typeface="微软雅黑"/>
                <a:cs typeface="Times New Roman"/>
              </a:rPr>
              <a:t>清除凶恶悖逆之人，终致朝廷落到如此地步，我只能抱憾于黄泉之下，还能再说什么呢！</a:t>
            </a:r>
            <a:endParaRPr lang="zh-CN" altLang="zh-CN" sz="1050" kern="100" dirty="0">
              <a:effectLst/>
              <a:latin typeface="宋体"/>
              <a:cs typeface="Courier New"/>
            </a:endParaRPr>
          </a:p>
        </p:txBody>
      </p:sp>
    </p:spTree>
    <p:extLst>
      <p:ext uri="{BB962C8B-B14F-4D97-AF65-F5344CB8AC3E}">
        <p14:creationId xmlns:p14="http://schemas.microsoft.com/office/powerpoint/2010/main" val="35378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75127"/>
            <a:ext cx="11609818" cy="5262979"/>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00B050"/>
                </a:solidFill>
                <a:latin typeface="微软雅黑"/>
                <a:ea typeface="微软雅黑"/>
                <a:cs typeface="Times New Roman"/>
              </a:rPr>
              <a:t>参考译文</a:t>
            </a:r>
            <a:r>
              <a:rPr lang="en-US" altLang="zh-CN" sz="2800" b="1" kern="100" dirty="0">
                <a:solidFill>
                  <a:srgbClr val="00B050"/>
                </a:solidFill>
                <a:latin typeface="Times New Roman"/>
                <a:ea typeface="微软雅黑"/>
                <a:cs typeface="Courier New"/>
              </a:rPr>
              <a:t> </a:t>
            </a:r>
          </a:p>
          <a:p>
            <a:pPr>
              <a:lnSpc>
                <a:spcPct val="150000"/>
              </a:lnSpc>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来</a:t>
            </a:r>
            <a:r>
              <a:rPr lang="zh-CN" altLang="zh-CN" sz="2800" kern="100" dirty="0">
                <a:solidFill>
                  <a:srgbClr val="404040"/>
                </a:solidFill>
                <a:latin typeface="Times New Roman"/>
                <a:ea typeface="微软雅黑"/>
                <a:cs typeface="Times New Roman"/>
              </a:rPr>
              <a:t>护儿，字崇善，还未记事就成了孤儿，被伯母吴氏收养。吴氏照顾抚养他，很尽心地像母亲一样教诲他。幼年的时候就卓越出众，开始读《诗经》的时候，放下书感叹地说：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大丈夫在世，应当为国杀敌来建功立名！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同伴听了他的话都感到惊讶，佩服他有志气。等到长大以后，雄才大略超群，志向气量远大杰出。恰逢周国军队平定淮南，来护儿所居住的白土村，地处边界，经常见到军队，来护儿经常情绪</a:t>
            </a:r>
            <a:r>
              <a:rPr lang="zh-CN" altLang="zh-CN" sz="2800" kern="100" dirty="0" smtClean="0">
                <a:solidFill>
                  <a:srgbClr val="404040"/>
                </a:solidFill>
                <a:latin typeface="Times New Roman"/>
                <a:ea typeface="微软雅黑"/>
                <a:cs typeface="Times New Roman"/>
              </a:rPr>
              <a:t>激</a:t>
            </a:r>
            <a:r>
              <a:rPr lang="zh-CN" altLang="zh-CN" sz="2800" kern="100" dirty="0">
                <a:solidFill>
                  <a:srgbClr val="404040"/>
                </a:solidFill>
                <a:latin typeface="Times New Roman"/>
                <a:ea typeface="微软雅黑"/>
                <a:cs typeface="Times New Roman"/>
              </a:rPr>
              <a:t>昂有建功立业的志向。等到开皇</a:t>
            </a:r>
            <a:r>
              <a:rPr lang="zh-CN" altLang="zh-CN" sz="2800" kern="100" dirty="0" smtClean="0">
                <a:solidFill>
                  <a:srgbClr val="404040"/>
                </a:solidFill>
                <a:latin typeface="Times New Roman"/>
                <a:ea typeface="微软雅黑"/>
                <a:cs typeface="Times New Roman"/>
              </a:rPr>
              <a:t>初</a:t>
            </a:r>
            <a:r>
              <a:rPr lang="zh-CN" altLang="zh-CN" sz="2800" kern="100" dirty="0">
                <a:solidFill>
                  <a:srgbClr val="404040"/>
                </a:solidFill>
                <a:latin typeface="Times New Roman"/>
                <a:ea typeface="微软雅黑"/>
                <a:cs typeface="Times New Roman"/>
              </a:rPr>
              <a:t>年，宇文忻等镇守广陵。在平定陈国的战役中，来护</a:t>
            </a:r>
            <a:r>
              <a:rPr lang="zh-CN" altLang="zh-CN" sz="2800" kern="100" dirty="0" smtClean="0">
                <a:solidFill>
                  <a:srgbClr val="404040"/>
                </a:solidFill>
                <a:latin typeface="Times New Roman"/>
                <a:ea typeface="微软雅黑"/>
                <a:cs typeface="Times New Roman"/>
              </a:rPr>
              <a:t>儿</a:t>
            </a:r>
            <a:endParaRPr lang="zh-CN" altLang="zh-CN" sz="280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53854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47135"/>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有战功，晋升为上开府，赏赐锦缎一千段。仁寿初年，调任瀛州刺史，以好的政绩而闻名，多次受到文帝的慰劳、勉励。隋炀帝即位，被征入朝，当地的百姓牵挽车辕恋恋不舍，几天都不能离开州境，到朝廷上书挽留的前后有几百人。隋炀帝对他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过去国家没有安定时，你是名将，如今天下太平，又是优秀的太守，可以说是兼得其美啊！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大业六年，皇帝的车驾来到江都，隋炀帝对来护儿说：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衣锦还乡，这是古人看重的，你如今就是</a:t>
            </a:r>
            <a:r>
              <a:rPr lang="zh-CN" altLang="zh-CN" sz="2800" kern="100" dirty="0" smtClean="0">
                <a:solidFill>
                  <a:srgbClr val="404040"/>
                </a:solidFill>
                <a:latin typeface="Times New Roman"/>
                <a:ea typeface="微软雅黑"/>
                <a:cs typeface="Times New Roman"/>
              </a:rPr>
              <a:t>这</a:t>
            </a:r>
            <a:r>
              <a:rPr lang="zh-CN" altLang="zh-CN" sz="2800" kern="100" dirty="0">
                <a:solidFill>
                  <a:srgbClr val="404040"/>
                </a:solidFill>
                <a:latin typeface="Times New Roman"/>
                <a:ea typeface="微软雅黑"/>
                <a:cs typeface="Times New Roman"/>
              </a:rPr>
              <a:t>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于是赏赐他绸缎两千段以及牛和酒，让他拜谒先人的坟墓，宴请乡里的父老。并且让三品以上的官员一起到他的住宅，畅饮一整天</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79226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05434"/>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smtClean="0">
                <a:solidFill>
                  <a:srgbClr val="404040"/>
                </a:solidFill>
                <a:latin typeface="Times New Roman"/>
                <a:ea typeface="微软雅黑"/>
                <a:cs typeface="Times New Roman"/>
              </a:rPr>
              <a:t>朝野上下认为他非常荣耀。大业十二年，隋炀帝出游江都，来护儿进</a:t>
            </a:r>
            <a:r>
              <a:rPr lang="zh-CN" altLang="zh-CN" sz="2800" kern="100" dirty="0">
                <a:solidFill>
                  <a:srgbClr val="404040"/>
                </a:solidFill>
                <a:latin typeface="Times New Roman"/>
                <a:ea typeface="微软雅黑"/>
                <a:cs typeface="Times New Roman"/>
              </a:rPr>
              <a:t>谏说：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陛下兴起战事，易于引起百姓叹息怨恨。如今又要外出巡游，我很担心不合适。我希望陛下暂时停留在洛阳，休息一段时间。陛下如今去江都，是我衣锦还乡的地方，我受恩深重，不敢只为自己着想。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隋炀帝听了，生气地变了脸色并站了起来，几天都没有让来护儿觐见。后来隋炀帝怒气缓解，来护儿才被引入觐见，隋炀帝对来护儿说：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你的心意竟然如此，朕还有什么指望呢？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来护儿于是不敢说话。等到宇文化及谋叛时，对</a:t>
            </a:r>
            <a:r>
              <a:rPr lang="zh-CN" altLang="zh-CN" sz="2800" kern="100" dirty="0" smtClean="0">
                <a:solidFill>
                  <a:srgbClr val="404040"/>
                </a:solidFill>
                <a:latin typeface="Times New Roman"/>
                <a:ea typeface="微软雅黑"/>
                <a:cs typeface="Times New Roman"/>
              </a:rPr>
              <a:t>来</a:t>
            </a:r>
            <a:endParaRPr lang="zh-CN" altLang="zh-CN" sz="105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539971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33426"/>
            <a:ext cx="11609818" cy="461664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护</a:t>
            </a:r>
            <a:r>
              <a:rPr lang="zh-CN" altLang="zh-CN" sz="2800" kern="100" dirty="0">
                <a:solidFill>
                  <a:srgbClr val="404040"/>
                </a:solidFill>
                <a:latin typeface="Times New Roman"/>
                <a:ea typeface="微软雅黑"/>
                <a:cs typeface="Times New Roman"/>
              </a:rPr>
              <a:t>儿非常忌惮。那天早上来护儿将去上朝的时候，被叛贼捉拿。来护儿说：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陛下现在在哪里？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旁边的人说：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如今被拿下了。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来护儿叹息说：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我身为大臣，担负国家重任，不能清除凶恶悖逆之人，终致朝廷落到如此地步，我只能抱憾于黄泉之下，还能再说什么呢！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于是被杀害了。来护儿重信用，讲交情，淡薄财利，不经营产业。至于出征用兵，计谋很多，每次阅览兵书，说：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这难道也是异于常人的想法！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善于安抚士兵，部署处置纪律严明，所以士兵都愿意为他效死力</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7" name="TextBox 2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8" action="ppaction://hlinksldjump"/>
          </p:cNvPr>
          <p:cNvSpPr txBox="1"/>
          <p:nvPr/>
        </p:nvSpPr>
        <p:spPr>
          <a:xfrm>
            <a:off x="5501362"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34" name="TextBox 3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51653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03119"/>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古代诗歌阅读</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阅读下面这首唐诗，然后回答问题。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残春旅舍</a:t>
            </a:r>
          </a:p>
          <a:p>
            <a:pPr algn="ctr">
              <a:lnSpc>
                <a:spcPct val="150000"/>
              </a:lnSpc>
              <a:spcAft>
                <a:spcPts val="0"/>
              </a:spcAft>
            </a:pPr>
            <a:r>
              <a:rPr lang="zh-CN" altLang="zh-CN" sz="2800" kern="100" dirty="0">
                <a:solidFill>
                  <a:srgbClr val="404040"/>
                </a:solidFill>
                <a:latin typeface="Times New Roman"/>
                <a:ea typeface="微软雅黑"/>
                <a:cs typeface="Times New Roman"/>
              </a:rPr>
              <a:t>韩偓</a:t>
            </a:r>
            <a:r>
              <a:rPr lang="en-US" altLang="zh-CN" sz="2800" kern="100" baseline="30000" dirty="0">
                <a:solidFill>
                  <a:srgbClr val="404040"/>
                </a:solidFill>
                <a:latin typeface="宋体"/>
                <a:ea typeface="微软雅黑"/>
                <a:cs typeface="Times New Roman"/>
              </a:rPr>
              <a:t>①</a:t>
            </a:r>
            <a:endParaRPr lang="zh-CN" altLang="zh-CN" sz="1050" kern="100" dirty="0">
              <a:latin typeface="宋体"/>
              <a:cs typeface="Courier New"/>
            </a:endParaRPr>
          </a:p>
          <a:p>
            <a:pPr algn="ctr">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旅舍</a:t>
            </a:r>
            <a:r>
              <a:rPr lang="zh-CN" altLang="zh-CN" sz="2800" kern="100" dirty="0">
                <a:solidFill>
                  <a:srgbClr val="404040"/>
                </a:solidFill>
                <a:latin typeface="Times New Roman"/>
                <a:ea typeface="微软雅黑"/>
                <a:cs typeface="Times New Roman"/>
              </a:rPr>
              <a:t>残春宿雨晴，恍然心地忆咸京</a:t>
            </a:r>
            <a:r>
              <a:rPr lang="en-US" altLang="zh-CN" sz="2800" kern="100" baseline="300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树头蜂抱花须落，池面鱼吹柳絮行。</a:t>
            </a:r>
            <a:endParaRPr lang="zh-CN" altLang="zh-CN" sz="1050" kern="100" dirty="0">
              <a:latin typeface="宋体"/>
              <a:cs typeface="Courier New"/>
            </a:endParaRPr>
          </a:p>
          <a:p>
            <a:pPr algn="ctr">
              <a:lnSpc>
                <a:spcPct val="150000"/>
              </a:lnSpc>
              <a:spcAft>
                <a:spcPts val="0"/>
              </a:spcAft>
            </a:pPr>
            <a:r>
              <a:rPr lang="zh-CN" altLang="zh-CN" sz="2800" kern="100" dirty="0">
                <a:solidFill>
                  <a:srgbClr val="404040"/>
                </a:solidFill>
                <a:latin typeface="Times New Roman"/>
                <a:ea typeface="微软雅黑"/>
                <a:cs typeface="Times New Roman"/>
              </a:rPr>
              <a:t>禅伏诗魔归净域，酒冲愁阵出奇兵。</a:t>
            </a:r>
            <a:endParaRPr lang="zh-CN" altLang="zh-CN" sz="1050" kern="100" dirty="0">
              <a:latin typeface="宋体"/>
              <a:cs typeface="Courier New"/>
            </a:endParaRPr>
          </a:p>
          <a:p>
            <a:pPr algn="ctr">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两</a:t>
            </a:r>
            <a:r>
              <a:rPr lang="zh-CN" altLang="zh-CN" sz="2800" kern="100" dirty="0">
                <a:solidFill>
                  <a:srgbClr val="404040"/>
                </a:solidFill>
                <a:latin typeface="Times New Roman"/>
                <a:ea typeface="微软雅黑"/>
                <a:cs typeface="Times New Roman"/>
              </a:rPr>
              <a:t>梁免被尘埃污</a:t>
            </a:r>
            <a:r>
              <a:rPr lang="en-US" altLang="zh-CN" sz="2800" kern="100" baseline="300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，拂拭朝簪待眼明</a:t>
            </a:r>
            <a:r>
              <a:rPr lang="en-US" altLang="zh-CN" sz="2800" kern="100" baseline="300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0951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巴金</a:t>
            </a:r>
            <a:r>
              <a:rPr lang="zh-CN" altLang="zh-CN" sz="2800" kern="100" dirty="0">
                <a:solidFill>
                  <a:srgbClr val="404040"/>
                </a:solidFill>
                <a:latin typeface="Times New Roman"/>
                <a:ea typeface="微软雅黑"/>
                <a:cs typeface="Times New Roman"/>
              </a:rPr>
              <a:t>曾经指出：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为了应付新的需要，有人注意到了优点和缺点，</a:t>
            </a:r>
            <a:r>
              <a:rPr lang="zh-CN" altLang="zh-CN" sz="2800" kern="100" dirty="0">
                <a:solidFill>
                  <a:srgbClr val="404040"/>
                </a:solidFill>
                <a:latin typeface="宋体"/>
                <a:ea typeface="Times New Roman"/>
                <a:cs typeface="Courier New"/>
              </a:rPr>
              <a:t> </a:t>
            </a:r>
            <a:r>
              <a:rPr lang="zh-CN" altLang="zh-CN" sz="2800" kern="100" dirty="0">
                <a:solidFill>
                  <a:srgbClr val="404040"/>
                </a:solidFill>
                <a:latin typeface="Times New Roman"/>
                <a:ea typeface="微软雅黑"/>
                <a:cs typeface="Times New Roman"/>
              </a:rPr>
              <a:t>于是在正面人物身上加入一些缺点，在动摇人物身上加入一些优点，总之使得每个人甚至反面人物都带有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人情味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。但是作品里面的那些人仍然没有血色，不像真人。为什么呢？我想有一个原因是，除了优点和缺点以外，活人的身上还有别的东西。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人类复杂的内心图景，不是用几笔鲜明的色彩可以描画清楚的，不是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优点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这种具有确定范围的概念性语言可以概括的。事实上，人的性格世界有很大的模糊性特征，了解人物形象的模糊性，对作家塑造人物性格，将产生积极的影响。</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b="1"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b="1"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b="1"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b="1"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62485"/>
            <a:ext cx="11609818" cy="2547429"/>
          </a:xfrm>
          <a:prstGeom prst="rect">
            <a:avLst/>
          </a:prstGeom>
          <a:noFill/>
        </p:spPr>
        <p:txBody>
          <a:bodyPr wrap="square" rtlCol="0">
            <a:spAutoFit/>
          </a:bodyPr>
          <a:lstStyle/>
          <a:p>
            <a:pPr algn="just">
              <a:lnSpc>
                <a:spcPct val="200000"/>
              </a:lnSpc>
              <a:spcAft>
                <a:spcPts val="0"/>
              </a:spcAft>
            </a:pPr>
            <a:r>
              <a:rPr lang="en-US" altLang="zh-CN" sz="2800" b="1" kern="100" dirty="0" smtClean="0">
                <a:solidFill>
                  <a:srgbClr val="00B050"/>
                </a:solidFill>
                <a:latin typeface="微软雅黑"/>
                <a:ea typeface="微软雅黑"/>
                <a:cs typeface="Times New Roman"/>
              </a:rPr>
              <a:t>注</a:t>
            </a:r>
            <a:r>
              <a:rPr lang="en-US" altLang="zh-CN" sz="2800" kern="100" dirty="0">
                <a:solidFill>
                  <a:srgbClr val="404040"/>
                </a:solidFill>
                <a:latin typeface="微软雅黑"/>
                <a:ea typeface="微软雅黑"/>
                <a:cs typeface="Times New Roman"/>
              </a:rPr>
              <a:t>　</a:t>
            </a:r>
            <a:r>
              <a:rPr lang="en-US" altLang="zh-CN" sz="2800" kern="100" dirty="0">
                <a:solidFill>
                  <a:srgbClr val="404040"/>
                </a:solidFill>
                <a:latin typeface="Times New Roman"/>
                <a:ea typeface="微软雅黑"/>
                <a:cs typeface="Times New Roman"/>
              </a:rPr>
              <a:t>①</a:t>
            </a:r>
            <a:r>
              <a:rPr lang="en-US" altLang="zh-CN" sz="2800" kern="100" dirty="0" err="1">
                <a:solidFill>
                  <a:srgbClr val="404040"/>
                </a:solidFill>
                <a:latin typeface="微软雅黑"/>
                <a:ea typeface="微软雅黑"/>
                <a:cs typeface="Times New Roman"/>
              </a:rPr>
              <a:t>韩</a:t>
            </a:r>
            <a:r>
              <a:rPr lang="en-US" altLang="zh-CN" sz="2800" kern="100" dirty="0" err="1">
                <a:solidFill>
                  <a:srgbClr val="404040"/>
                </a:solidFill>
                <a:latin typeface="微软雅黑"/>
                <a:ea typeface="微软雅黑"/>
                <a:cs typeface="宋体"/>
              </a:rPr>
              <a:t>偓</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微软雅黑"/>
                <a:ea typeface="微软雅黑"/>
                <a:cs typeface="Times New Roman"/>
              </a:rPr>
              <a:t>约</a:t>
            </a:r>
            <a:r>
              <a:rPr lang="en-US" altLang="zh-CN" sz="2800" kern="100" dirty="0">
                <a:solidFill>
                  <a:srgbClr val="404040"/>
                </a:solidFill>
                <a:latin typeface="Times New Roman"/>
                <a:ea typeface="微软雅黑"/>
                <a:cs typeface="Courier New"/>
              </a:rPr>
              <a:t>842—923)</a:t>
            </a:r>
            <a:r>
              <a:rPr lang="en-US" altLang="zh-CN" sz="2800" kern="100" dirty="0">
                <a:solidFill>
                  <a:srgbClr val="404040"/>
                </a:solidFill>
                <a:latin typeface="微软雅黑"/>
                <a:ea typeface="微软雅黑"/>
                <a:cs typeface="Times New Roman"/>
              </a:rPr>
              <a:t>：</a:t>
            </a:r>
            <a:r>
              <a:rPr lang="en-US" altLang="zh-CN" sz="2800" kern="100" dirty="0" err="1">
                <a:solidFill>
                  <a:srgbClr val="404040"/>
                </a:solidFill>
                <a:latin typeface="微软雅黑"/>
                <a:ea typeface="微软雅黑"/>
                <a:cs typeface="Times New Roman"/>
              </a:rPr>
              <a:t>字致尧，京兆万年</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微软雅黑"/>
                <a:ea typeface="微软雅黑"/>
                <a:cs typeface="Times New Roman"/>
              </a:rPr>
              <a:t>今陕西西安</a:t>
            </a:r>
            <a:r>
              <a:rPr lang="en-US" altLang="zh-CN" sz="2800" kern="100" dirty="0">
                <a:solidFill>
                  <a:srgbClr val="404040"/>
                </a:solidFill>
                <a:latin typeface="Times New Roman"/>
                <a:ea typeface="微软雅黑"/>
                <a:cs typeface="Courier New"/>
              </a:rPr>
              <a:t>)</a:t>
            </a:r>
            <a:r>
              <a:rPr lang="en-US" altLang="zh-CN" sz="2800" kern="100" dirty="0" err="1">
                <a:solidFill>
                  <a:srgbClr val="404040"/>
                </a:solidFill>
                <a:latin typeface="微软雅黑"/>
                <a:ea typeface="微软雅黑"/>
                <a:cs typeface="Times New Roman"/>
              </a:rPr>
              <a:t>人。这首诗是作者流徙闽地时所作</a:t>
            </a:r>
            <a:r>
              <a:rPr lang="en-US" altLang="zh-CN" sz="2800" kern="100" dirty="0">
                <a:solidFill>
                  <a:srgbClr val="404040"/>
                </a:solidFill>
                <a:latin typeface="微软雅黑"/>
                <a:ea typeface="微软雅黑"/>
                <a:cs typeface="Times New Roman"/>
              </a:rPr>
              <a:t>。</a:t>
            </a:r>
            <a:r>
              <a:rPr lang="en-US" altLang="zh-CN" sz="2800" kern="100" dirty="0">
                <a:solidFill>
                  <a:srgbClr val="404040"/>
                </a:solidFill>
                <a:latin typeface="Times New Roman"/>
                <a:ea typeface="微软雅黑"/>
                <a:cs typeface="Times New Roman"/>
              </a:rPr>
              <a:t>②</a:t>
            </a:r>
            <a:r>
              <a:rPr lang="en-US" altLang="zh-CN" sz="2800" kern="100" dirty="0" err="1">
                <a:solidFill>
                  <a:srgbClr val="404040"/>
                </a:solidFill>
                <a:latin typeface="微软雅黑"/>
                <a:ea typeface="微软雅黑"/>
                <a:cs typeface="Times New Roman"/>
              </a:rPr>
              <a:t>咸京：这里借指都城长安</a:t>
            </a:r>
            <a:r>
              <a:rPr lang="en-US" altLang="zh-CN" sz="2800" kern="100" dirty="0">
                <a:solidFill>
                  <a:srgbClr val="404040"/>
                </a:solidFill>
                <a:latin typeface="微软雅黑"/>
                <a:ea typeface="微软雅黑"/>
                <a:cs typeface="Times New Roman"/>
              </a:rPr>
              <a:t>。</a:t>
            </a:r>
            <a:r>
              <a:rPr lang="en-US" altLang="zh-CN" sz="2800" kern="100" dirty="0">
                <a:solidFill>
                  <a:srgbClr val="404040"/>
                </a:solidFill>
                <a:latin typeface="Times New Roman"/>
                <a:ea typeface="微软雅黑"/>
                <a:cs typeface="Times New Roman"/>
              </a:rPr>
              <a:t>③</a:t>
            </a:r>
            <a:r>
              <a:rPr lang="en-US" altLang="zh-CN" sz="2800" kern="100" dirty="0" err="1">
                <a:solidFill>
                  <a:srgbClr val="404040"/>
                </a:solidFill>
                <a:latin typeface="微软雅黑"/>
                <a:ea typeface="微软雅黑"/>
                <a:cs typeface="Times New Roman"/>
              </a:rPr>
              <a:t>梁：官帽上的横脊，古代以梁的多少区分官阶</a:t>
            </a:r>
            <a:r>
              <a:rPr lang="en-US" altLang="zh-CN" sz="2800" kern="100" dirty="0">
                <a:solidFill>
                  <a:srgbClr val="404040"/>
                </a:solidFill>
                <a:latin typeface="微软雅黑"/>
                <a:ea typeface="微软雅黑"/>
                <a:cs typeface="Times New Roman"/>
              </a:rPr>
              <a:t>。</a:t>
            </a:r>
            <a:r>
              <a:rPr lang="en-US" altLang="zh-CN" sz="2800" kern="100" dirty="0">
                <a:solidFill>
                  <a:srgbClr val="404040"/>
                </a:solidFill>
                <a:latin typeface="Times New Roman"/>
                <a:ea typeface="微软雅黑"/>
                <a:cs typeface="Times New Roman"/>
              </a:rPr>
              <a:t>④</a:t>
            </a:r>
            <a:r>
              <a:rPr lang="en-US" altLang="zh-CN" sz="2800" kern="100" dirty="0" err="1">
                <a:solidFill>
                  <a:srgbClr val="404040"/>
                </a:solidFill>
                <a:latin typeface="微软雅黑"/>
                <a:ea typeface="微软雅黑"/>
                <a:cs typeface="Times New Roman"/>
              </a:rPr>
              <a:t>朝簪：朝廷官员的冠饰</a:t>
            </a:r>
            <a:r>
              <a:rPr lang="en-US" altLang="zh-CN" sz="2800" kern="100" dirty="0" smtClean="0">
                <a:solidFill>
                  <a:srgbClr val="404040"/>
                </a:solidFill>
                <a:latin typeface="微软雅黑"/>
                <a:ea typeface="微软雅黑"/>
                <a:cs typeface="Times New Roman"/>
              </a:rPr>
              <a:t>。</a:t>
            </a:r>
            <a:endParaRPr lang="en-US" altLang="zh-CN" sz="2800" kern="100" dirty="0">
              <a:solidFill>
                <a:srgbClr val="404040"/>
              </a:solidFill>
              <a:latin typeface="Times New Roman"/>
              <a:ea typeface="微软雅黑"/>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24929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973463"/>
            <a:ext cx="11843175"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古人认为这首诗的颔联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乃晚唐巧句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，请指出这一联巧在哪里，并简要赏析。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134663" y="2195849"/>
            <a:ext cx="12081223" cy="4042257"/>
          </a:xfrm>
          <a:prstGeom prst="rect">
            <a:avLst/>
          </a:prstGeom>
          <a:noFill/>
        </p:spPr>
        <p:txBody>
          <a:bodyPr wrap="square" rtlCol="0">
            <a:spAutoFit/>
          </a:bodyPr>
          <a:lstStyle/>
          <a:p>
            <a:pPr algn="just">
              <a:lnSpc>
                <a:spcPct val="150000"/>
              </a:lnSpc>
              <a:spcAft>
                <a:spcPts val="0"/>
              </a:spcAft>
            </a:pPr>
            <a:r>
              <a:rPr lang="zh-CN" altLang="zh-CN" sz="2800" b="1" kern="10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本题考查鉴赏诗歌的表达技巧。颔联承接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忆咸京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三个字，首先抒写对皇都美好春光的回忆：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树头蜂抱花须落，池面鱼吹柳絮行。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颔联巧妙之处在于用了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两个动词。仰望绿暗红稀的树梢，蜜蜂抱着花须随花飞落；俯观柳絮飘坠的池水，鱼儿吞吐水沫，像是吹着柳絮游玩。飞花、落絮本是残春景物，而蜜蜂一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，鱼儿一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，就平添了无穷兴趣与几分生机，故没有半点伤春伤别的落寞，一扫晚唐衰飒的诗风。</a:t>
            </a:r>
            <a:endParaRPr lang="zh-CN" altLang="zh-CN" sz="1050" kern="100" dirty="0">
              <a:effectLst/>
              <a:latin typeface="宋体"/>
              <a:cs typeface="Courier New"/>
            </a:endParaRPr>
          </a:p>
        </p:txBody>
      </p:sp>
    </p:spTree>
    <p:extLst>
      <p:ext uri="{BB962C8B-B14F-4D97-AF65-F5344CB8AC3E}">
        <p14:creationId xmlns:p14="http://schemas.microsoft.com/office/powerpoint/2010/main" val="314212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511" y="1983316"/>
            <a:ext cx="11494869" cy="1950534"/>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构思巧妙，把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花须落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柳絮行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这些常见的残春景象与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蜂抱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鱼吹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联系起来，十分新奇；</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用词巧妙，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的使用虽然出人意料，却又显得非常自然。</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8159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899714"/>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这首诗的后两联表达了作者什么样的感情？请简要分析。</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334566" y="1621458"/>
            <a:ext cx="11609818" cy="4616648"/>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本题考查理解诗人的情感。颈联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禅伏诗魔归净域，酒冲愁阵出奇兵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，具体写诗人客居馆舍中的情景。诗人心中烦闷，流落他乡客居无聊，只好用诗来抒写自己的心境，表达悲愤的情怀。然而，诗未写成，悲忧郁愤更甚，只好用酒来作为奇兵，冲荡这重重愁阵。然而，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举杯消愁愁更愁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，酒只能使人得到一时的陶醉，醒来之后，将是更大的悲伤。这更大的悲伤便使诗人找到自己从前的官服：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两梁免被尘埃污，拂拭朝簪待眼明。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诗人这时清醒地认识到：他要好好地保存这顶珍贵的朝帽，千万</a:t>
            </a:r>
            <a:r>
              <a:rPr lang="zh-CN" altLang="zh-CN" sz="2800" kern="100" dirty="0" smtClean="0">
                <a:solidFill>
                  <a:srgbClr val="404040"/>
                </a:solidFill>
                <a:latin typeface="Times New Roman"/>
                <a:ea typeface="微软雅黑"/>
                <a:cs typeface="Times New Roman"/>
              </a:rPr>
              <a:t>不</a:t>
            </a:r>
            <a:endParaRPr lang="zh-CN" altLang="zh-CN" sz="1050" kern="100" dirty="0">
              <a:effectLst/>
              <a:latin typeface="宋体"/>
              <a:cs typeface="Courier New"/>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5608" y="2993169"/>
            <a:ext cx="11268374"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表达了作者内心孤寂愁苦，但仍忠于大唐、心系故国之情。通过参禅使自己平静，通过饮酒化解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愁阵</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，表明他内心孤寂愁苦；避免染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尘埃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，整理朝冠期待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眼明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，表明他不愿依附奸佞，对大唐一片忠心。</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78582" y="1053530"/>
            <a:ext cx="11268374" cy="1950534"/>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能让它被尘埃污染。作者深知唐王朝避免不了灭亡的命运，而自己又无所作为，故所作之诗多缅怀往事，情调悲凉，最后表达了诗人兢兢业业，力求尽职，无负朝冠的心情。</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751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557586"/>
            <a:ext cx="11494869"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名句名篇默写</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zh-CN" altLang="zh-CN" sz="2800" kern="100" dirty="0">
                <a:solidFill>
                  <a:srgbClr val="404040"/>
                </a:solidFill>
                <a:latin typeface="Times New Roman"/>
                <a:ea typeface="微软雅黑"/>
                <a:cs typeface="Times New Roman"/>
              </a:rPr>
              <a:t>补写出下列句子中的空缺部分。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《庄子</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逍遥游》指出，</a:t>
            </a:r>
            <a:r>
              <a:rPr lang="en-US" altLang="zh-CN" sz="2800" kern="100" dirty="0" smtClean="0">
                <a:solidFill>
                  <a:srgbClr val="404040"/>
                </a:solidFill>
                <a:latin typeface="宋体"/>
                <a:ea typeface="微软雅黑"/>
                <a:cs typeface="Times New Roman"/>
              </a:rPr>
              <a:t>“</a:t>
            </a:r>
            <a:r>
              <a:rPr lang="en-US" altLang="zh-CN" sz="2800" kern="100" dirty="0" smtClean="0">
                <a:solidFill>
                  <a:srgbClr val="404040"/>
                </a:solidFill>
                <a:latin typeface="Times New Roman"/>
                <a:ea typeface="微软雅黑"/>
                <a:cs typeface="Courier New"/>
              </a:rPr>
              <a:t>________</a:t>
            </a:r>
            <a:r>
              <a:rPr lang="en-US" altLang="zh-CN" sz="2800" kern="100" dirty="0">
                <a:solidFill>
                  <a:srgbClr val="404040"/>
                </a:solidFill>
                <a:latin typeface="Times New Roman"/>
                <a:ea typeface="微软雅黑"/>
                <a:cs typeface="Courier New"/>
              </a:rPr>
              <a:t>_</a:t>
            </a:r>
            <a:r>
              <a:rPr lang="en-US" altLang="zh-CN" sz="2800" kern="100" dirty="0" smtClean="0">
                <a:solidFill>
                  <a:srgbClr val="404040"/>
                </a:solidFill>
                <a:latin typeface="Times New Roman"/>
                <a:ea typeface="微软雅黑"/>
                <a:cs typeface="Courier New"/>
              </a:rPr>
              <a:t>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，就像倒在堂前洼地的一杯水，无法浮起一个杯子一样。</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06574" y="4212082"/>
            <a:ext cx="11494869"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本题考查默写常见的名句名篇。</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字易疏忽。</a:t>
            </a:r>
            <a:endParaRPr lang="zh-CN" altLang="zh-CN" sz="1050" kern="100" dirty="0">
              <a:effectLst/>
              <a:latin typeface="宋体"/>
              <a:cs typeface="Courier New"/>
            </a:endParaRPr>
          </a:p>
        </p:txBody>
      </p:sp>
      <p:sp>
        <p:nvSpPr>
          <p:cNvPr id="24" name="TextBox 23"/>
          <p:cNvSpPr txBox="1"/>
          <p:nvPr/>
        </p:nvSpPr>
        <p:spPr>
          <a:xfrm>
            <a:off x="5089240" y="2781722"/>
            <a:ext cx="3329654"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E36C0A"/>
                </a:solidFill>
                <a:latin typeface="Times New Roman"/>
                <a:ea typeface="微软雅黑"/>
              </a:rPr>
              <a:t>(</a:t>
            </a:r>
            <a:r>
              <a:rPr lang="zh-CN" altLang="zh-CN" sz="2800" kern="100" dirty="0">
                <a:solidFill>
                  <a:srgbClr val="E36C0A"/>
                </a:solidFill>
                <a:latin typeface="Times New Roman"/>
                <a:ea typeface="微软雅黑"/>
                <a:cs typeface="Times New Roman"/>
              </a:rPr>
              <a:t>且夫</a:t>
            </a:r>
            <a:r>
              <a:rPr lang="en-US" altLang="zh-CN" sz="2800" kern="100" dirty="0">
                <a:solidFill>
                  <a:srgbClr val="E36C0A"/>
                </a:solidFill>
                <a:latin typeface="Times New Roman"/>
                <a:ea typeface="微软雅黑"/>
              </a:rPr>
              <a:t>)</a:t>
            </a:r>
            <a:r>
              <a:rPr lang="zh-CN" altLang="zh-CN" sz="2800" kern="100" dirty="0">
                <a:solidFill>
                  <a:srgbClr val="E36C0A"/>
                </a:solidFill>
                <a:latin typeface="Times New Roman"/>
                <a:ea typeface="微软雅黑"/>
                <a:cs typeface="Times New Roman"/>
              </a:rPr>
              <a:t>水之积也不厚</a:t>
            </a:r>
            <a:endParaRPr lang="zh-CN" altLang="zh-CN" sz="1050" kern="100" dirty="0">
              <a:effectLst/>
              <a:latin typeface="宋体"/>
              <a:cs typeface="Courier New"/>
            </a:endParaRPr>
          </a:p>
        </p:txBody>
      </p:sp>
      <p:sp>
        <p:nvSpPr>
          <p:cNvPr id="25" name="TextBox 24"/>
          <p:cNvSpPr txBox="1"/>
          <p:nvPr/>
        </p:nvSpPr>
        <p:spPr>
          <a:xfrm>
            <a:off x="8536352" y="2792770"/>
            <a:ext cx="3329654"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则其负大舟也无力</a:t>
            </a:r>
            <a:endParaRPr lang="zh-CN" altLang="zh-CN" sz="1050" kern="100" dirty="0">
              <a:effectLst/>
              <a:latin typeface="宋体"/>
              <a:cs typeface="Courier New"/>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133650"/>
            <a:ext cx="11494869"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白居易《琵琶行》中</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两句，写的是演奏正式开始之前的准备过程。</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06574" y="3492002"/>
            <a:ext cx="11494869"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字易错。</a:t>
            </a:r>
            <a:endParaRPr lang="zh-CN" altLang="zh-CN" sz="1050" kern="100" dirty="0">
              <a:effectLst/>
              <a:latin typeface="宋体"/>
              <a:cs typeface="Courier New"/>
            </a:endParaRPr>
          </a:p>
        </p:txBody>
      </p:sp>
      <p:sp>
        <p:nvSpPr>
          <p:cNvPr id="24" name="TextBox 23"/>
          <p:cNvSpPr txBox="1"/>
          <p:nvPr/>
        </p:nvSpPr>
        <p:spPr>
          <a:xfrm>
            <a:off x="4655046" y="2103530"/>
            <a:ext cx="275178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转轴拨弦三两声</a:t>
            </a:r>
            <a:endParaRPr lang="zh-CN" altLang="zh-CN" sz="1050" kern="100" dirty="0">
              <a:effectLst/>
              <a:latin typeface="宋体"/>
              <a:cs typeface="Courier New"/>
            </a:endParaRPr>
          </a:p>
        </p:txBody>
      </p:sp>
      <p:sp>
        <p:nvSpPr>
          <p:cNvPr id="25" name="TextBox 24"/>
          <p:cNvSpPr txBox="1"/>
          <p:nvPr/>
        </p:nvSpPr>
        <p:spPr>
          <a:xfrm>
            <a:off x="7786714" y="2123850"/>
            <a:ext cx="275178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未成曲调先有情</a:t>
            </a:r>
            <a:endParaRPr lang="zh-CN" altLang="zh-CN" sz="1050" kern="100" dirty="0">
              <a:effectLst/>
              <a:latin typeface="宋体"/>
              <a:cs typeface="Courier New"/>
            </a:endParaRPr>
          </a:p>
        </p:txBody>
      </p:sp>
    </p:spTree>
    <p:extLst>
      <p:ext uri="{BB962C8B-B14F-4D97-AF65-F5344CB8AC3E}">
        <p14:creationId xmlns:p14="http://schemas.microsoft.com/office/powerpoint/2010/main" val="384290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2985" y="2341615"/>
            <a:ext cx="11494869"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杜牧《赤壁》中</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两句，设想了赤壁之战双方胜败易位后将导致的结局。</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78582" y="3780034"/>
            <a:ext cx="11494869"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二字易错。</a:t>
            </a:r>
            <a:endParaRPr lang="zh-CN" altLang="zh-CN" sz="1050" kern="100" dirty="0">
              <a:effectLst/>
              <a:latin typeface="宋体"/>
              <a:cs typeface="Courier New"/>
            </a:endParaRPr>
          </a:p>
        </p:txBody>
      </p:sp>
      <p:sp>
        <p:nvSpPr>
          <p:cNvPr id="24" name="TextBox 23"/>
          <p:cNvSpPr txBox="1"/>
          <p:nvPr/>
        </p:nvSpPr>
        <p:spPr>
          <a:xfrm>
            <a:off x="4006974" y="2288186"/>
            <a:ext cx="275178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东风不与周郎便</a:t>
            </a:r>
            <a:endParaRPr lang="zh-CN" altLang="zh-CN" sz="1050" kern="100" dirty="0">
              <a:effectLst/>
              <a:latin typeface="宋体"/>
              <a:cs typeface="Courier New"/>
            </a:endParaRPr>
          </a:p>
        </p:txBody>
      </p:sp>
      <p:sp>
        <p:nvSpPr>
          <p:cNvPr id="25" name="TextBox 24"/>
          <p:cNvSpPr txBox="1"/>
          <p:nvPr/>
        </p:nvSpPr>
        <p:spPr>
          <a:xfrm>
            <a:off x="7231858" y="2288186"/>
            <a:ext cx="2751780"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铜雀春深锁二乔</a:t>
            </a:r>
            <a:endParaRPr lang="zh-CN" altLang="zh-CN" sz="1050" kern="100" dirty="0">
              <a:effectLst/>
              <a:latin typeface="宋体"/>
              <a:cs typeface="Courier New"/>
            </a:endParaRPr>
          </a:p>
        </p:txBody>
      </p:sp>
    </p:spTree>
    <p:extLst>
      <p:ext uri="{BB962C8B-B14F-4D97-AF65-F5344CB8AC3E}">
        <p14:creationId xmlns:p14="http://schemas.microsoft.com/office/powerpoint/2010/main" val="28060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07" y="903119"/>
            <a:ext cx="11609818" cy="5262979"/>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三、实用类文本阅读</a:t>
            </a:r>
            <a:r>
              <a:rPr lang="en-US" altLang="zh-CN" sz="2800" kern="100" dirty="0">
                <a:solidFill>
                  <a:srgbClr val="00B0F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在风暴中抠住两颗石子</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1974</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日零时过后不久，顾准在风雪夜去世。</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1952</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37</a:t>
            </a:r>
            <a:r>
              <a:rPr lang="zh-CN" altLang="zh-CN" sz="2800" kern="100" dirty="0">
                <a:solidFill>
                  <a:srgbClr val="404040"/>
                </a:solidFill>
                <a:latin typeface="Times New Roman"/>
                <a:ea typeface="微软雅黑"/>
                <a:cs typeface="Times New Roman"/>
              </a:rPr>
              <a:t>岁的顾准被撤去上海市财政局局长职务。关于这次撤职，没有档案材料，只有一份当年</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月</a:t>
            </a:r>
            <a:r>
              <a:rPr lang="en-US" altLang="zh-CN" sz="2800" kern="100" dirty="0">
                <a:solidFill>
                  <a:srgbClr val="404040"/>
                </a:solidFill>
                <a:latin typeface="Times New Roman"/>
                <a:ea typeface="微软雅黑"/>
                <a:cs typeface="Courier New"/>
              </a:rPr>
              <a:t>29</a:t>
            </a:r>
            <a:r>
              <a:rPr lang="zh-CN" altLang="zh-CN" sz="2800" kern="100" dirty="0">
                <a:solidFill>
                  <a:srgbClr val="404040"/>
                </a:solidFill>
                <a:latin typeface="Times New Roman"/>
                <a:ea typeface="微软雅黑"/>
                <a:cs typeface="Times New Roman"/>
              </a:rPr>
              <a:t>日新华社电讯稿的几句话：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顾准一贯存在严重的个人英雄主义，自以为是，目无组织，屡经教育，毫无改进，决定予以撤职处分。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在人人穿黄绿军装的年代，一个穿背带裤、戴</a:t>
            </a:r>
            <a:r>
              <a:rPr lang="zh-CN" altLang="zh-CN" sz="2800" kern="100" dirty="0" smtClean="0">
                <a:solidFill>
                  <a:srgbClr val="404040"/>
                </a:solidFill>
                <a:latin typeface="Times New Roman"/>
                <a:ea typeface="微软雅黑"/>
                <a:cs typeface="Times New Roman"/>
              </a:rPr>
              <a:t>玳瑁</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83910"/>
            <a:ext cx="11725916" cy="5182188"/>
          </a:xfrm>
          <a:prstGeom prst="rect">
            <a:avLst/>
          </a:prstGeom>
          <a:noFill/>
        </p:spPr>
        <p:txBody>
          <a:bodyPr wrap="square" rtlCol="0">
            <a:spAutoFit/>
          </a:bodyPr>
          <a:lstStyle/>
          <a:p>
            <a:pPr algn="just">
              <a:lnSpc>
                <a:spcPct val="150000"/>
              </a:lnSpc>
              <a:spcAft>
                <a:spcPts val="0"/>
              </a:spcAft>
            </a:pPr>
            <a:r>
              <a:rPr lang="zh-CN" altLang="zh-CN" sz="2800" kern="100" smtClean="0">
                <a:solidFill>
                  <a:srgbClr val="404040"/>
                </a:solidFill>
                <a:latin typeface="Times New Roman"/>
                <a:ea typeface="微软雅黑"/>
                <a:cs typeface="Times New Roman"/>
              </a:rPr>
              <a:t>眼镜</a:t>
            </a:r>
            <a:r>
              <a:rPr lang="zh-CN" altLang="zh-CN" sz="2800" kern="100" dirty="0">
                <a:solidFill>
                  <a:srgbClr val="404040"/>
                </a:solidFill>
                <a:latin typeface="Times New Roman"/>
                <a:ea typeface="微软雅黑"/>
                <a:cs typeface="Times New Roman"/>
              </a:rPr>
              <a:t>、在跟弟弟的通信中常常用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睥睨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二字的人，得到这个评语并不奇怪。他不是出身望族，</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岁在上海会计师事务所当学徒养活一大家子人，</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岁已经写出中国会计业的最早教材。大家都承认，整个大华东地区找不出他这样有才干的人。但是这个人不服用。有关部门曾有意调他，他却坚持留在上海</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入阁只是盆景，长不成乔木了。不光不去，他还不同意上级民主评议的运动式征税的方法，认为应该按法律规定的税率来征。不光不同意，还连续写文章来论证谁对谁错。他被撤职后曾有人为他申辩，一位领导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顾准不听话，不给他饭吃。</a:t>
            </a:r>
            <a:r>
              <a:rPr lang="en-US" altLang="zh-CN" sz="2800" kern="100" dirty="0" smtClean="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7104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683330"/>
            <a:ext cx="11609818" cy="5720027"/>
          </a:xfrm>
          <a:prstGeom prst="rect">
            <a:avLst/>
          </a:prstGeom>
          <a:noFill/>
        </p:spPr>
        <p:txBody>
          <a:bodyPr wrap="square" rtlCol="0">
            <a:spAutoFit/>
          </a:bodyPr>
          <a:lstStyle/>
          <a:p>
            <a:pPr algn="just">
              <a:lnSpc>
                <a:spcPct val="140000"/>
              </a:lnSpc>
              <a:spcAft>
                <a:spcPts val="0"/>
              </a:spcAft>
            </a:pPr>
            <a:r>
              <a:rPr lang="en-US" altLang="zh-CN" kern="100" dirty="0" smtClean="0">
                <a:solidFill>
                  <a:srgbClr val="404040"/>
                </a:solidFill>
                <a:latin typeface="Times New Roman"/>
                <a:ea typeface="微软雅黑"/>
                <a:cs typeface="Times New Roman"/>
              </a:rPr>
              <a:t>        </a:t>
            </a:r>
            <a:r>
              <a:rPr lang="zh-CN" altLang="zh-CN" kern="100" dirty="0" smtClean="0">
                <a:solidFill>
                  <a:srgbClr val="404040"/>
                </a:solidFill>
                <a:latin typeface="Times New Roman"/>
                <a:ea typeface="微软雅黑"/>
                <a:cs typeface="Times New Roman"/>
              </a:rPr>
              <a:t>性格</a:t>
            </a:r>
            <a:r>
              <a:rPr lang="zh-CN" altLang="zh-CN" kern="100" dirty="0">
                <a:solidFill>
                  <a:srgbClr val="404040"/>
                </a:solidFill>
                <a:latin typeface="Times New Roman"/>
                <a:ea typeface="微软雅黑"/>
                <a:cs typeface="Times New Roman"/>
              </a:rPr>
              <a:t>元素模糊性主要包括两层意思</a:t>
            </a:r>
            <a:r>
              <a:rPr lang="zh-CN" altLang="zh-CN" kern="100" dirty="0" smtClean="0">
                <a:solidFill>
                  <a:srgbClr val="404040"/>
                </a:solidFill>
                <a:latin typeface="Times New Roman"/>
                <a:ea typeface="微软雅黑"/>
                <a:cs typeface="Times New Roman"/>
              </a:rPr>
              <a:t>。</a:t>
            </a:r>
            <a:r>
              <a:rPr lang="en-US" altLang="zh-CN" kern="100" dirty="0" smtClean="0">
                <a:solidFill>
                  <a:srgbClr val="404040"/>
                </a:solidFill>
                <a:latin typeface="Times New Roman"/>
                <a:ea typeface="微软雅黑"/>
                <a:cs typeface="Times New Roman"/>
              </a:rPr>
              <a:t>  </a:t>
            </a:r>
            <a:endParaRPr lang="zh-CN" altLang="zh-CN" kern="100" dirty="0">
              <a:latin typeface="宋体"/>
              <a:cs typeface="Courier New"/>
            </a:endParaRPr>
          </a:p>
          <a:p>
            <a:pPr algn="just">
              <a:lnSpc>
                <a:spcPct val="140000"/>
              </a:lnSpc>
              <a:spcAft>
                <a:spcPts val="0"/>
              </a:spcAft>
            </a:pPr>
            <a:r>
              <a:rPr lang="en-US" altLang="zh-CN" kern="100" dirty="0" smtClean="0">
                <a:solidFill>
                  <a:srgbClr val="404040"/>
                </a:solidFill>
                <a:latin typeface="Times New Roman"/>
                <a:ea typeface="微软雅黑"/>
                <a:cs typeface="Times New Roman"/>
              </a:rPr>
              <a:t>        </a:t>
            </a:r>
            <a:r>
              <a:rPr lang="zh-CN" altLang="zh-CN" kern="100" dirty="0" smtClean="0">
                <a:solidFill>
                  <a:srgbClr val="404040"/>
                </a:solidFill>
                <a:latin typeface="Times New Roman"/>
                <a:ea typeface="微软雅黑"/>
                <a:cs typeface="Times New Roman"/>
              </a:rPr>
              <a:t>一</a:t>
            </a:r>
            <a:r>
              <a:rPr lang="zh-CN" altLang="zh-CN" kern="100" dirty="0">
                <a:solidFill>
                  <a:srgbClr val="404040"/>
                </a:solidFill>
                <a:latin typeface="Times New Roman"/>
                <a:ea typeface="微软雅黑"/>
                <a:cs typeface="Times New Roman"/>
              </a:rPr>
              <a:t>是构成性格整体的各种性格元素之间往往是不同向的，甚至是彼此矛盾对立的：一部分性格元素表现为肯定性方向，表现为善，表现为美，表现为真，表现为圣洁；另一部分性格元素表现为否定性方向，表现为恶，表现为丑，表现为伪，表现为鄙俗。这种双向性，使一个人的性格表象变得纷纭复杂，使一个人有时像他自己，有时又不像他自己；有时忠于他自己，有时又背叛他自己。这就是说，构成性格整体的各种元素往往不能按照同一确定的方向运动，而正是这种非同向发展的各种性格因素，才形成人物性格的模糊性。例如，构成阿</a:t>
            </a:r>
            <a:r>
              <a:rPr lang="en-US" altLang="zh-CN" kern="100" dirty="0">
                <a:solidFill>
                  <a:srgbClr val="404040"/>
                </a:solidFill>
                <a:latin typeface="Times New Roman"/>
                <a:ea typeface="微软雅黑"/>
                <a:cs typeface="Courier New"/>
              </a:rPr>
              <a:t>Q</a:t>
            </a:r>
            <a:r>
              <a:rPr lang="zh-CN" altLang="zh-CN" kern="100" dirty="0">
                <a:solidFill>
                  <a:srgbClr val="404040"/>
                </a:solidFill>
                <a:latin typeface="Times New Roman"/>
                <a:ea typeface="微软雅黑"/>
                <a:cs typeface="Times New Roman"/>
              </a:rPr>
              <a:t>性格整体的元素是非常复杂的，而这些杂多的性格元素，又表现为双向性：质朴愚昧又狡黠圆滑，率真任性又正统卫道，自尊自大又自轻自贱，争强好胜又忍辱屈从</a:t>
            </a:r>
            <a:r>
              <a:rPr lang="en-US" altLang="zh-CN" kern="100" dirty="0">
                <a:solidFill>
                  <a:srgbClr val="404040"/>
                </a:solidFill>
                <a:latin typeface="宋体"/>
                <a:ea typeface="微软雅黑"/>
                <a:cs typeface="Times New Roman"/>
              </a:rPr>
              <a:t>……</a:t>
            </a:r>
            <a:r>
              <a:rPr lang="zh-CN" altLang="zh-CN" kern="100" dirty="0">
                <a:solidFill>
                  <a:srgbClr val="404040"/>
                </a:solidFill>
                <a:latin typeface="Times New Roman"/>
                <a:ea typeface="微软雅黑"/>
                <a:cs typeface="Times New Roman"/>
              </a:rPr>
              <a:t>这些元素在自身运动的过程中，互相碰撞，互相交叉，形成复杂的性格表象。</a:t>
            </a:r>
            <a:endParaRPr lang="zh-CN" altLang="zh-CN"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8326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53530"/>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撤职</a:t>
            </a:r>
            <a:r>
              <a:rPr lang="zh-CN" altLang="zh-CN" sz="2800" kern="100" dirty="0">
                <a:solidFill>
                  <a:srgbClr val="404040"/>
                </a:solidFill>
                <a:latin typeface="Times New Roman"/>
                <a:ea typeface="微软雅黑"/>
                <a:cs typeface="Times New Roman"/>
              </a:rPr>
              <a:t>没有具体原因，顾准连检查都不知道该怎么写，他想写民主评议的事，被人叮嘱不要写这个。他连批判他的会议都没权参加，市委简报上的顾准检查，是由他的继任代写的。</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不</a:t>
            </a:r>
            <a:r>
              <a:rPr lang="zh-CN" altLang="zh-CN" sz="2800" kern="100" dirty="0">
                <a:solidFill>
                  <a:srgbClr val="404040"/>
                </a:solidFill>
                <a:latin typeface="Times New Roman"/>
                <a:ea typeface="微软雅黑"/>
                <a:cs typeface="Times New Roman"/>
              </a:rPr>
              <a:t>听话、不服用的结果，是被剥夺参与这个世界的权利。那段时间里他别无一事，夜不能寐，卧听马路上车声杂沓，渐渐沉寂。到又有少数人声、车辆开动之时，也就天色欲晓了。但他没有李慎之式的自我怀疑，当然有激愤和悲怆或悲苦。但从他的日记来看，从来没有过灵魂深处的破裂，他的独立性保持终生。</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4081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81522"/>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一个月后</a:t>
            </a:r>
            <a:r>
              <a:rPr lang="zh-CN" altLang="zh-CN" sz="2800" kern="100" dirty="0">
                <a:solidFill>
                  <a:srgbClr val="404040"/>
                </a:solidFill>
                <a:latin typeface="Times New Roman"/>
                <a:ea typeface="微软雅黑"/>
                <a:cs typeface="Times New Roman"/>
              </a:rPr>
              <a:t>，他找了几本初等几何、代数、微积分开始学习数学，觉得在阶级斗争和政治动向之外别有天地，他试图沉浸在与人世无关的理性里。不过，他很快跨越对三角尺和圆规的单纯迷恋。他说研究经济一定要研究历史。他开始研究西方史和中国史。英文是他的另一大重要工具，凭此，他冲破当时扎在知识分子头脑中的樊篱。书尽管有限，但他已经可以直接阅读到凯恩斯和斯密的原作，自己动手改译《资本论》。朱学勤说，后来那一代知识分子未能取得顾准这样的成就，是因为知识面以及逻辑乏力拖住了他们的脚步。</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55661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9554"/>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知识</a:t>
            </a:r>
            <a:r>
              <a:rPr lang="zh-CN" altLang="zh-CN" sz="2800" kern="100" dirty="0">
                <a:solidFill>
                  <a:srgbClr val="404040"/>
                </a:solidFill>
                <a:latin typeface="Times New Roman"/>
                <a:ea typeface="微软雅黑"/>
                <a:cs typeface="Times New Roman"/>
              </a:rPr>
              <a:t>让人求实，逻辑让人求是。但是，我一直有一个疑问：在一个会把人席卷而去的时代，他怎么能在风暴中趴在地上紧紧抠住这两颗石子，而不被吹走，甚至连气息都不沾染？</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顾准</a:t>
            </a:r>
            <a:r>
              <a:rPr lang="zh-CN" altLang="zh-CN" sz="2800" kern="100" dirty="0">
                <a:solidFill>
                  <a:srgbClr val="404040"/>
                </a:solidFill>
                <a:latin typeface="Times New Roman"/>
                <a:ea typeface="微软雅黑"/>
                <a:cs typeface="Times New Roman"/>
              </a:rPr>
              <a:t>后来说过，那一年的生活让他养成读史的习惯。这种习惯的好处就是样样东西都要自己学着去判断。习惯一旦养成，就会自动带着人去往未知之地。</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484413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619716"/>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        1960</a:t>
            </a:r>
            <a:r>
              <a:rPr lang="zh-CN" altLang="zh-CN" sz="2800" kern="100" dirty="0">
                <a:solidFill>
                  <a:srgbClr val="404040"/>
                </a:solidFill>
                <a:latin typeface="Times New Roman"/>
                <a:ea typeface="微软雅黑"/>
                <a:cs typeface="Times New Roman"/>
              </a:rPr>
              <a:t>年，他被划为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右派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。他在日记里写道：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腰不好，拿的又是短锄，有时只能双膝跪在泥里，靠双臂支撑着爬行。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双膝破损，臂膀全部红肿了，手掌也血肉模糊，很难拿笔。但他写道：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也只是在这样的环境条件下，才有机会学习我国的农村经济这门课。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那时他早已没有了穿背带裤的习惯，他的新工作是捡粪。因为饥饿，粪越来越少，他需要站在别人边上，等人家拉完。他在日记里对自己有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抱臂旁观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的总结。</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68201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269554"/>
            <a:ext cx="11725916" cy="453585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他</a:t>
            </a:r>
            <a:r>
              <a:rPr lang="zh-CN" altLang="zh-CN" sz="2800" kern="100" dirty="0">
                <a:solidFill>
                  <a:srgbClr val="404040"/>
                </a:solidFill>
                <a:latin typeface="Times New Roman"/>
                <a:ea typeface="微软雅黑"/>
                <a:cs typeface="Times New Roman"/>
              </a:rPr>
              <a:t>并非刻意宁为玉碎，但他始终有自己的底线。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初期，在河南某地，外调人员要他写材料说明某人过去和国民党有瓜葛。顾准说，从来不知道这件事。对方当即打了他一个耳光。他干脆把脸送过去。对方一连打了十几个耳光之后，终于打不下去了。与他一起被下放的吴敬琏说，我还清楚地记得在一次无端指责他偷奸耍滑的地头批判会上，他冒着雨点般袭来的拳头高昂头颅喊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我就是不服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的神态。他可以接受自己是牛鬼蛇神和反革命，但他不接受道德上的泼污</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686149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65498"/>
            <a:ext cx="11725916"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顾准</a:t>
            </a:r>
            <a:r>
              <a:rPr lang="zh-CN" altLang="zh-CN" sz="2800" kern="100" dirty="0">
                <a:solidFill>
                  <a:srgbClr val="404040"/>
                </a:solidFill>
                <a:latin typeface="Times New Roman"/>
                <a:ea typeface="微软雅黑"/>
                <a:cs typeface="Times New Roman"/>
              </a:rPr>
              <a:t>有一本中英文对照的《圣经》，有一天他看的时候，被军宣队的一个参谋发现了，便训斥他，马克思早就说过宗教是人民的鸦片，你怎么能看这样的书？过了几天，顾准拿着一本《共产主义运动中的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左派</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幼稚病》去问这个参谋：列宁说修正主义者为了一碗红豆汤出卖了长子权，是什么意思啊？这个参谋答不上来，顾准说：这个典故出自《圣经》。你不读《圣经》，就根本读不懂列宁。军宣队的人从此有意识地避开顾准。即使看见他在看书，也绕着走，以免尴尬</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似乎被监管的对象不是他，而是监管者自己。顾准就是这样不认输，不服输，甚至反输为赢，颠倒被欺凌和被侮辱的处境。</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81823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1341562"/>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中国</a:t>
            </a:r>
            <a:r>
              <a:rPr lang="zh-CN" altLang="zh-CN" sz="2800" kern="100" dirty="0">
                <a:solidFill>
                  <a:srgbClr val="404040"/>
                </a:solidFill>
                <a:latin typeface="Times New Roman"/>
                <a:ea typeface="微软雅黑"/>
                <a:cs typeface="Times New Roman"/>
              </a:rPr>
              <a:t>的知识分子在历尽劫难之后的上世纪</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年代开始沉痛反思，回到巴金式的常识，没有神，也就没有兽，大家都是人。而顾准却在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文革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没有结束的年代，不仅要做一个人，而且已经对神进行了深刻的批判。这种智力上的进取，不是跪倒在世俗权力脚下的头脑能够创造出来的。他引述普罗米修斯的自白：说句老实话，我憎恨所有的神，这就是哲学本身的自白，哲学本身的箴言。这也是他的信仰</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人的自觉性是最高的神。有了这种穷尽事理的逻辑，就不可能扯谎，也不可能屈服。</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671028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86614"/>
            <a:ext cx="11725916"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下列对传记内容的分析和概括，最恰当的两项是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顾准在跟弟弟的通信中常用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睥睨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二字，表现出了他在人人穿黄绿军装的年代里，身居高位时的傲慢态度。</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顾准在被撤职后，登在市委简报上的检查，是由他的继任代写的，说明当时他犯的错误非常严重。</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凭此，他冲破当时扎在知识分子头脑中的樊篱。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樊篱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是指对三角尺和圆规的单纯迷恋。</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顾准在新的捡粪工作中能做到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站在别人边上，等人家拉完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，是因为他要借这样的机会学习我国的农村经济这门课。</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6227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1418"/>
            <a:ext cx="11725916"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E.</a:t>
            </a:r>
            <a:r>
              <a:rPr lang="zh-CN" altLang="zh-CN" sz="2800" kern="100" dirty="0">
                <a:solidFill>
                  <a:srgbClr val="404040"/>
                </a:solidFill>
                <a:latin typeface="Times New Roman"/>
                <a:ea typeface="微软雅黑"/>
                <a:cs typeface="Times New Roman"/>
              </a:rPr>
              <a:t>顾准早于其他中国知识分子对神进行深刻的批判，源于他具有不可扯谎、不能屈服的人的自觉性。</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　</a:t>
            </a:r>
            <a:r>
              <a:rPr lang="en-US" altLang="zh-CN" sz="2800" kern="100" dirty="0" smtClean="0">
                <a:solidFill>
                  <a:srgbClr val="404040"/>
                </a:solidFill>
                <a:latin typeface="Times New Roman"/>
                <a:ea typeface="微软雅黑"/>
                <a:cs typeface="Courier New"/>
              </a:rPr>
              <a:t>B</a:t>
            </a:r>
            <a:r>
              <a:rPr lang="zh-CN" altLang="zh-CN" sz="2800" kern="100" dirty="0" smtClean="0">
                <a:solidFill>
                  <a:srgbClr val="404040"/>
                </a:solidFill>
                <a:latin typeface="Times New Roman"/>
                <a:ea typeface="微软雅黑"/>
                <a:cs typeface="Times New Roman"/>
              </a:rPr>
              <a:t>项由他的继任代写是因为他一贯不听话、不服用，不会写出让领导满意的检查。</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smtClean="0">
                <a:solidFill>
                  <a:srgbClr val="404040"/>
                </a:solidFill>
                <a:latin typeface="Times New Roman"/>
                <a:ea typeface="微软雅黑"/>
                <a:cs typeface="Times New Roman"/>
              </a:rPr>
              <a:t>项</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樊篱</a:t>
            </a:r>
            <a:r>
              <a:rPr lang="en-US" altLang="zh-CN" sz="2800" kern="100" dirty="0" smtClean="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是指知识分子的一切学习和研究都要以阶级斗争为纲。</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smtClean="0">
                <a:solidFill>
                  <a:srgbClr val="404040"/>
                </a:solidFill>
                <a:latin typeface="Times New Roman"/>
                <a:ea typeface="微软雅黑"/>
                <a:cs typeface="Times New Roman"/>
              </a:rPr>
              <a:t>项是因为饥饿，粪越来越少。</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smtClean="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AE</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823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557586"/>
            <a:ext cx="11609818" cy="657872"/>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顾准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不听话、不服用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具体表现在哪些方面？请简要概括。</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p:cNvSpPr txBox="1"/>
          <p:nvPr/>
        </p:nvSpPr>
        <p:spPr>
          <a:xfrm>
            <a:off x="462052" y="2197599"/>
            <a:ext cx="11609818"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答案的区间在文章第二段的后半部分，用自己的语言概述里面的信息即可。</a:t>
            </a:r>
            <a:endParaRPr lang="zh-CN" altLang="zh-CN" sz="1050" kern="100" dirty="0">
              <a:effectLst/>
              <a:latin typeface="宋体"/>
              <a:cs typeface="Courier New"/>
            </a:endParaRPr>
          </a:p>
        </p:txBody>
      </p:sp>
      <p:sp>
        <p:nvSpPr>
          <p:cNvPr id="24" name="TextBox 23"/>
          <p:cNvSpPr txBox="1"/>
          <p:nvPr/>
        </p:nvSpPr>
        <p:spPr>
          <a:xfrm>
            <a:off x="462052" y="3423476"/>
            <a:ext cx="11609818" cy="1950534"/>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有关部门有意调他，他却坚持留在上海。</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不同意上级民主评议的运动式征税方法。</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连续写文章来论证谁对谁错。</a:t>
            </a:r>
            <a:endParaRPr lang="zh-CN" altLang="zh-CN" sz="1050" kern="100" dirty="0">
              <a:effectLst/>
              <a:latin typeface="宋体"/>
              <a:cs typeface="Courier New"/>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81522"/>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性格</a:t>
            </a:r>
            <a:r>
              <a:rPr lang="zh-CN" altLang="zh-CN" sz="2800" kern="100" dirty="0">
                <a:solidFill>
                  <a:srgbClr val="404040"/>
                </a:solidFill>
                <a:latin typeface="Times New Roman"/>
                <a:ea typeface="微软雅黑"/>
                <a:cs typeface="Times New Roman"/>
              </a:rPr>
              <a:t>元素模糊性的另一层意思，则是每一个性格元素内部都带有二重性，肯定中包含着否定，否定中包含着肯定。因此，性格元素自身的性质不可能完全确定，它在不同的情境中总是显示出不同的内容和形式，不断变化。例如，当一个人在追求真理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倔强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的性格元素就表现为肯定性质的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韧性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，而当真理不复存在时还要硬去碰撞，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倔强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元素就转化为否定性质的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固执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。一个人的勇敢，在某种情况下可表现为见义勇为的善，在某种情况下则又可能表现为不义亦为的恶。李逵的勇猛有时表现为非常可爱的战斗精神，有时则表现为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排头砍去</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的鲁莽。</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471547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719" y="1405434"/>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在风暴中抠住两颗石子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两颗石子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具体指什么？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抠住两颗石子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的目的是什么？</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知识让人求实，逻辑让人求是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两颗石子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具体所指。由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这种习惯的好处就是样样东西都要自己学着去判断。习惯一旦养成，就会自动带着人去往未知之地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抠住两颗石子</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的目的</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指知识和逻辑。目的是样样东西都要自己学着去判断，带着人去往未知之地</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17" name="TextBox 16">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13" action="ppaction://hlinksldjump"/>
          </p:cNvPr>
          <p:cNvSpPr txBox="1"/>
          <p:nvPr/>
        </p:nvSpPr>
        <p:spPr>
          <a:xfrm>
            <a:off x="799789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30" name="TextBox 29">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04266"/>
            <a:ext cx="11725916"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顾准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可以接受自己是牛鬼蛇神和反革命，但他不接受道德上的泼污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，给你的启示是什么？请结合文章和现实加以探究。</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探究时要注意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牛鬼蛇神和反革命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道德上的泼污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的区别，先结合文意进行诠释，然后结合社会现实谈启示。</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623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770774"/>
            <a:ext cx="11609818" cy="3243196"/>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示例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牛鬼蛇神和反革命是非常历史时期的问题，是可以被澄清的，但道德上的泼污是对做人底线的突破，所以顾准宁可把脸送上去，让对方打了十几个耳光，也不写某人过去和国民党有瓜葛的问题。现实生活中，我们缺少的就是在某种利益面前坚守道德底线的行为，如果我们每个人都坚守着自己的道德底线，这个社会就没了不公、阴暗、腐败。</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6450279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11591"/>
            <a:ext cx="11609818" cy="819455"/>
          </a:xfrm>
          <a:prstGeom prst="rect">
            <a:avLst/>
          </a:prstGeom>
        </p:spPr>
        <p:txBody>
          <a:bodyPr wrap="square" rtlCol="0">
            <a:spAutoFit/>
          </a:bodyPr>
          <a:lstStyle/>
          <a:p>
            <a:pPr algn="just">
              <a:lnSpc>
                <a:spcPct val="200000"/>
              </a:lnSpc>
              <a:spcAft>
                <a:spcPts val="0"/>
              </a:spcAft>
            </a:pPr>
            <a:r>
              <a:rPr lang="zh-CN" altLang="en-US" sz="2800" kern="100" dirty="0">
                <a:solidFill>
                  <a:srgbClr val="00B0F0"/>
                </a:solidFill>
                <a:latin typeface="Times New Roman"/>
                <a:ea typeface="微软雅黑"/>
                <a:cs typeface="Times New Roman"/>
              </a:rPr>
              <a:t>四、语言文字运用</a:t>
            </a:r>
            <a:r>
              <a:rPr lang="en-US" altLang="zh-CN" sz="2800" kern="100" dirty="0">
                <a:solidFill>
                  <a:srgbClr val="00B0F0"/>
                </a:solidFill>
                <a:latin typeface="Times New Roman"/>
                <a:ea typeface="微软雅黑"/>
                <a:cs typeface="Times New Roman"/>
              </a:rPr>
              <a:t>(20</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00" kern="100" dirty="0">
              <a:solidFill>
                <a:srgbClr val="00B0F0"/>
              </a:solidFill>
              <a:latin typeface="宋体"/>
              <a:cs typeface="Courier New"/>
            </a:endParaRPr>
          </a:p>
        </p:txBody>
      </p:sp>
      <p:sp>
        <p:nvSpPr>
          <p:cNvPr id="3" name="TextBox 2"/>
          <p:cNvSpPr txBox="1"/>
          <p:nvPr/>
        </p:nvSpPr>
        <p:spPr>
          <a:xfrm>
            <a:off x="1342678" y="882147"/>
            <a:ext cx="8722628"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Ⅱ</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表达题　共</a:t>
            </a:r>
            <a:r>
              <a:rPr lang="en-US" altLang="zh-CN" sz="2800" b="1" kern="100" dirty="0">
                <a:solidFill>
                  <a:srgbClr val="00B050"/>
                </a:solidFill>
                <a:latin typeface="Times New Roman"/>
                <a:ea typeface="微软雅黑"/>
                <a:cs typeface="Times New Roman"/>
              </a:rPr>
              <a:t>80</a:t>
            </a:r>
            <a:r>
              <a:rPr lang="zh-CN" altLang="en-US" sz="2800" b="1" kern="100" dirty="0" smtClean="0">
                <a:solidFill>
                  <a:srgbClr val="00B050"/>
                </a:solidFill>
                <a:latin typeface="Times New Roman"/>
                <a:ea typeface="微软雅黑"/>
                <a:cs typeface="Times New Roman"/>
              </a:rPr>
              <a:t>分</a:t>
            </a:r>
            <a:r>
              <a:rPr lang="en-US" altLang="zh-CN" sz="2800" b="1" kern="100" dirty="0" smtClean="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5" name="TextBox 4"/>
          <p:cNvSpPr txBox="1"/>
          <p:nvPr/>
        </p:nvSpPr>
        <p:spPr>
          <a:xfrm>
            <a:off x="334566" y="2421682"/>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下列各句中，加颜色的成语使用不恰当的一项是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鸽子能利用地球磁场来导向，</a:t>
            </a:r>
            <a:r>
              <a:rPr lang="zh-CN" altLang="zh-CN" sz="2800" kern="100" dirty="0">
                <a:solidFill>
                  <a:srgbClr val="00B0F0"/>
                </a:solidFill>
                <a:latin typeface="Times New Roman"/>
                <a:ea typeface="微软雅黑"/>
                <a:cs typeface="Times New Roman"/>
              </a:rPr>
              <a:t>相映成趣</a:t>
            </a:r>
            <a:r>
              <a:rPr lang="zh-CN" altLang="zh-CN" sz="2800" kern="100" dirty="0">
                <a:solidFill>
                  <a:srgbClr val="404040"/>
                </a:solidFill>
                <a:latin typeface="Times New Roman"/>
                <a:ea typeface="微软雅黑"/>
                <a:cs typeface="Times New Roman"/>
              </a:rPr>
              <a:t>的是，研究人员新近发现一种细菌也能感应地球磁场，这种细菌在磁场中的行动方向就像是一个罗盘针。</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热情的张阿姨听说小王是自己女儿的朋友，便拉着小王的手</a:t>
            </a:r>
            <a:r>
              <a:rPr lang="zh-CN" altLang="zh-CN" sz="2800" kern="100" dirty="0">
                <a:solidFill>
                  <a:srgbClr val="00B0F0"/>
                </a:solidFill>
                <a:latin typeface="Times New Roman"/>
                <a:ea typeface="微软雅黑"/>
                <a:cs typeface="Times New Roman"/>
              </a:rPr>
              <a:t>全神贯注</a:t>
            </a:r>
            <a:r>
              <a:rPr lang="zh-CN" altLang="zh-CN" sz="2800" kern="100" dirty="0">
                <a:solidFill>
                  <a:srgbClr val="404040"/>
                </a:solidFill>
                <a:latin typeface="Times New Roman"/>
                <a:ea typeface="微软雅黑"/>
                <a:cs typeface="Times New Roman"/>
              </a:rPr>
              <a:t>地跟她拉起了家常，一直聊到深夜，害得小王都没赶上末班车。</a:t>
            </a:r>
            <a:endParaRPr lang="zh-CN" altLang="zh-CN" sz="1050" kern="100" dirty="0">
              <a:effectLst/>
              <a:latin typeface="宋体"/>
              <a:cs typeface="Courier New"/>
            </a:endParaRPr>
          </a:p>
        </p:txBody>
      </p:sp>
      <p:sp>
        <p:nvSpPr>
          <p:cNvPr id="6" name="TextBox 5">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21" name="TextBox 20">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562068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914790"/>
            <a:ext cx="11494869" cy="32431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专家指出，只要采取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绿色生活方式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，使家里的每件物品都</a:t>
            </a:r>
            <a:r>
              <a:rPr lang="zh-CN" altLang="zh-CN" sz="2800" kern="100" dirty="0">
                <a:solidFill>
                  <a:srgbClr val="00B0F0"/>
                </a:solidFill>
                <a:latin typeface="Times New Roman"/>
                <a:ea typeface="微软雅黑"/>
                <a:cs typeface="Times New Roman"/>
              </a:rPr>
              <a:t>物尽其用</a:t>
            </a:r>
            <a:r>
              <a:rPr lang="zh-CN" altLang="zh-CN" sz="2800" kern="100" dirty="0">
                <a:solidFill>
                  <a:srgbClr val="404040"/>
                </a:solidFill>
                <a:latin typeface="Times New Roman"/>
                <a:ea typeface="微软雅黑"/>
                <a:cs typeface="Times New Roman"/>
              </a:rPr>
              <a:t>，就可将家庭产生的垃圾量降低</a:t>
            </a:r>
            <a:r>
              <a:rPr lang="en-US" altLang="zh-CN" sz="2800" kern="100" dirty="0">
                <a:solidFill>
                  <a:srgbClr val="404040"/>
                </a:solidFill>
                <a:latin typeface="Times New Roman"/>
                <a:ea typeface="微软雅黑"/>
                <a:cs typeface="Courier New"/>
              </a:rPr>
              <a:t>25%</a:t>
            </a:r>
            <a:r>
              <a:rPr lang="zh-CN" altLang="zh-CN" sz="2800" kern="100" dirty="0">
                <a:solidFill>
                  <a:srgbClr val="404040"/>
                </a:solidFill>
                <a:latin typeface="Times New Roman"/>
                <a:ea typeface="微软雅黑"/>
                <a:cs typeface="Times New Roman"/>
              </a:rPr>
              <a:t>，化学洗涤用品的使用量减少三分之二。</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这些优秀作品并没有在获奖后被</a:t>
            </a:r>
            <a:r>
              <a:rPr lang="zh-CN" altLang="zh-CN" sz="2800" kern="100" dirty="0">
                <a:solidFill>
                  <a:srgbClr val="00B0F0"/>
                </a:solidFill>
                <a:latin typeface="Times New Roman"/>
                <a:ea typeface="微软雅黑"/>
                <a:cs typeface="Times New Roman"/>
              </a:rPr>
              <a:t>束之高阁</a:t>
            </a:r>
            <a:r>
              <a:rPr lang="zh-CN" altLang="zh-CN" sz="2800" kern="100" dirty="0">
                <a:solidFill>
                  <a:srgbClr val="404040"/>
                </a:solidFill>
                <a:latin typeface="Times New Roman"/>
                <a:ea typeface="微软雅黑"/>
                <a:cs typeface="Times New Roman"/>
              </a:rPr>
              <a:t>，而是在政府扶持下尝试走市场化的道路，丰富文化市场，让本地群众享受到原汁原味的本土文化。</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177755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06934"/>
            <a:ext cx="11494869" cy="5451492"/>
          </a:xfrm>
          <a:prstGeom prst="rect">
            <a:avLst/>
          </a:prstGeom>
          <a:noFill/>
        </p:spPr>
        <p:txBody>
          <a:bodyPr wrap="square" rtlCol="0">
            <a:spAutoFit/>
          </a:bodyPr>
          <a:lstStyle/>
          <a:p>
            <a:pPr algn="just">
              <a:lnSpc>
                <a:spcPct val="14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项相映成趣：泛指互相映衬、对应着，显得更有情趣。用以形容鸽子和细菌二者都能感应地球磁场，恰当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项全神贯注：全副精神高度集中，用在这里形容张阿姨热心与小王聊天不恰当，可改为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兴高采烈</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项物尽其用：各种东西凡有可用之处，都要尽量利用。指充分利用资源，一点不浪费。符合句意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4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项束之高阁：把东西捆起来，放在高高的架子上面，指扔在一边，不去用它或管它。使用恰当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4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9338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911902"/>
            <a:ext cx="11961607" cy="518218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下列各句中，没有语病的一项是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进山两个小时之后，因为我们长期在城里走平坦的路，走山路十分不习惯，所以普遍感觉比较累，不得不边走边歇，走走停停。</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石家庄一中学生在自行车后座拾得数万现金后不懈寻找失主并归还的事迹一经报道，迅速在同学们中引起热议，不少人表示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拾金不昧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说易做难</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国家富强、民族振兴、人民幸福的中国梦，体现在国家物质硬实力和文化软实力的提升上，体现在更好的教育、更稳定的工作、更满意的收入等实打实的民生红利中</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131797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742116"/>
            <a:ext cx="11494869" cy="5640006"/>
          </a:xfrm>
          <a:prstGeom prst="rect">
            <a:avLst/>
          </a:prstGeom>
          <a:noFill/>
        </p:spPr>
        <p:txBody>
          <a:bodyPr wrap="square" rtlCol="0">
            <a:spAutoFit/>
          </a:bodyPr>
          <a:lstStyle/>
          <a:p>
            <a:pPr algn="just">
              <a:lnSpc>
                <a:spcPct val="145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突来的暴雨，让整个雁荡山景区为雨雾所笼罩，并引发山洪，虽然目前暂未出现人员伤亡，但约有</a:t>
            </a:r>
            <a:r>
              <a:rPr lang="en-US" altLang="zh-CN" sz="2800" kern="100" dirty="0">
                <a:solidFill>
                  <a:srgbClr val="404040"/>
                </a:solidFill>
                <a:latin typeface="Times New Roman"/>
                <a:ea typeface="微软雅黑"/>
                <a:cs typeface="Courier New"/>
              </a:rPr>
              <a:t>140</a:t>
            </a:r>
            <a:r>
              <a:rPr lang="zh-CN" altLang="zh-CN" sz="2800" kern="100" dirty="0">
                <a:solidFill>
                  <a:srgbClr val="404040"/>
                </a:solidFill>
                <a:latin typeface="Times New Roman"/>
                <a:ea typeface="微软雅黑"/>
                <a:cs typeface="Times New Roman"/>
              </a:rPr>
              <a:t>名左右的游客被困山上，消防人员正在紧急救助和疏散。</a:t>
            </a:r>
            <a:endParaRPr lang="zh-CN" altLang="zh-CN" sz="1050" kern="100" dirty="0">
              <a:latin typeface="宋体"/>
              <a:cs typeface="Courier New"/>
            </a:endParaRPr>
          </a:p>
          <a:p>
            <a:pPr algn="just">
              <a:lnSpc>
                <a:spcPct val="145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项语序不当，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的主语同为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，故应把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我们</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提到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之前</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45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项表意不明，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石家庄一中学生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可以理解为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石家庄一中的学生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，也可以理解为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石家庄一个中学生</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45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项重复赘余，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左右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只留一个即可</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45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751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542" y="713810"/>
            <a:ext cx="11961607"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把下列句子组成语意连贯的一段文字，排序最恰当的一项是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消费时代的市场影响力，不等同于文学成就。</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文学创作，尤其是小说的创作，是建立在一定的阅读和社会经历基础上的。</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但不可否认，</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作家也确实为中国文学带来了一些新因素。</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享有不俗的市场影响力，使</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作家成为一个不容忽视的群体</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a:solidFill>
                  <a:srgbClr val="404040"/>
                </a:solidFill>
                <a:latin typeface="宋体"/>
                <a:ea typeface="微软雅黑"/>
                <a:cs typeface="Times New Roman"/>
              </a:rPr>
              <a:t>⑤“</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作家的创作却并未走出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青春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的文学书写谱系。</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宋体"/>
                <a:ea typeface="微软雅黑"/>
                <a:cs typeface="Times New Roman"/>
              </a:rPr>
              <a:t>⑥</a:t>
            </a:r>
            <a:r>
              <a:rPr lang="zh-CN" altLang="zh-CN" sz="2800" kern="100" dirty="0">
                <a:solidFill>
                  <a:srgbClr val="404040"/>
                </a:solidFill>
                <a:latin typeface="Times New Roman"/>
                <a:ea typeface="微软雅黑"/>
                <a:cs typeface="Times New Roman"/>
              </a:rPr>
              <a:t>但他们在文学上的成就，则引起了广泛的争议</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p:cNvSpPr txBox="1"/>
          <p:nvPr/>
        </p:nvSpPr>
        <p:spPr>
          <a:xfrm>
            <a:off x="128702" y="4994538"/>
            <a:ext cx="11961607" cy="138499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②⑤④⑥③①</a:t>
            </a:r>
            <a:r>
              <a:rPr lang="zh-CN" altLang="zh-CN" sz="2800" kern="100" dirty="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B</a:t>
            </a:r>
            <a:r>
              <a:rPr lang="en-US" altLang="zh-CN" sz="2800" kern="100" dirty="0">
                <a:solidFill>
                  <a:srgbClr val="404040"/>
                </a:solidFill>
                <a:latin typeface="Times New Roman"/>
                <a:ea typeface="微软雅黑"/>
                <a:cs typeface="Courier New"/>
              </a:rPr>
              <a:t>.</a:t>
            </a:r>
            <a:r>
              <a:rPr lang="en-US" altLang="zh-CN" sz="2800" kern="100" dirty="0" smtClean="0">
                <a:solidFill>
                  <a:srgbClr val="404040"/>
                </a:solidFill>
                <a:latin typeface="宋体"/>
                <a:ea typeface="微软雅黑"/>
                <a:cs typeface="Times New Roman"/>
              </a:rPr>
              <a:t>④⑥①②⑤③</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②③⑤①④⑥</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D</a:t>
            </a:r>
            <a:r>
              <a:rPr lang="en-US" altLang="zh-CN" sz="2800" kern="100" dirty="0">
                <a:solidFill>
                  <a:srgbClr val="404040"/>
                </a:solidFill>
                <a:latin typeface="Times New Roman"/>
                <a:ea typeface="微软雅黑"/>
                <a:cs typeface="Courier New"/>
              </a:rPr>
              <a:t>.</a:t>
            </a:r>
            <a:r>
              <a:rPr lang="en-US" altLang="zh-CN" sz="2800" kern="100" dirty="0">
                <a:solidFill>
                  <a:srgbClr val="404040"/>
                </a:solidFill>
                <a:latin typeface="宋体"/>
                <a:ea typeface="微软雅黑"/>
                <a:cs typeface="Times New Roman"/>
              </a:rPr>
              <a:t>④⑥①③②⑤</a:t>
            </a:r>
            <a:endParaRPr lang="zh-CN" altLang="zh-CN" sz="1050" kern="100" dirty="0">
              <a:effectLst/>
              <a:latin typeface="宋体"/>
              <a:cs typeface="Courier New"/>
            </a:endParaRPr>
          </a:p>
        </p:txBody>
      </p:sp>
    </p:spTree>
    <p:extLst>
      <p:ext uri="{BB962C8B-B14F-4D97-AF65-F5344CB8AC3E}">
        <p14:creationId xmlns:p14="http://schemas.microsoft.com/office/powerpoint/2010/main" val="22349002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471" y="1976274"/>
            <a:ext cx="11381058" cy="2677656"/>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先谈</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80</a:t>
            </a:r>
            <a:r>
              <a:rPr lang="zh-CN" altLang="zh-CN" sz="2800" kern="100" dirty="0">
                <a:solidFill>
                  <a:srgbClr val="404040"/>
                </a:solidFill>
                <a:latin typeface="Times New Roman"/>
                <a:ea typeface="微软雅黑"/>
                <a:cs typeface="Times New Roman"/>
              </a:rPr>
              <a:t>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作家的创作情形，引出话题，即</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，然后接</a:t>
            </a:r>
            <a:r>
              <a:rPr lang="en-US" altLang="zh-CN" sz="2800" kern="100" dirty="0">
                <a:solidFill>
                  <a:srgbClr val="404040"/>
                </a:solidFill>
                <a:latin typeface="宋体"/>
                <a:ea typeface="微软雅黑"/>
                <a:cs typeface="Times New Roman"/>
              </a:rPr>
              <a:t>⑥</a:t>
            </a:r>
            <a:r>
              <a:rPr lang="zh-CN" altLang="zh-CN" sz="2800" kern="100" dirty="0">
                <a:solidFill>
                  <a:srgbClr val="404040"/>
                </a:solidFill>
                <a:latin typeface="Times New Roman"/>
                <a:ea typeface="微软雅黑"/>
                <a:cs typeface="Times New Roman"/>
              </a:rPr>
              <a:t>，再得出结论</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。再谈文艺创作，即</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形成转折，</a:t>
            </a:r>
            <a:r>
              <a:rPr lang="en-US" altLang="zh-CN" sz="2800" kern="100" dirty="0">
                <a:solidFill>
                  <a:srgbClr val="404040"/>
                </a:solidFill>
                <a:latin typeface="宋体"/>
                <a:ea typeface="微软雅黑"/>
                <a:cs typeface="Times New Roman"/>
              </a:rPr>
              <a:t>⑤</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又形成文意上的转折</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919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77361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此外</a:t>
            </a:r>
            <a:r>
              <a:rPr lang="zh-CN" altLang="zh-CN" sz="2800" kern="100" dirty="0">
                <a:solidFill>
                  <a:srgbClr val="404040"/>
                </a:solidFill>
                <a:latin typeface="Times New Roman"/>
                <a:ea typeface="微软雅黑"/>
                <a:cs typeface="Times New Roman"/>
              </a:rPr>
              <a:t>，性格元素的本质往往不是直接袒露着的，它会被假象包裹着，从而显现出表里矛盾、似是而非的情状，使人们感到难以捉摸。狄德罗曾说：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说人是一种力量与软弱、光明与盲目、渺小与伟大的复合物，这并不是责难人，而是为人下定义。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因此，要写出鲜活的人物形象，确实值得写作者多下一番功夫！</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节选自刘再复《性格组合论》，有删改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65380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8941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英雄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的评价有不同标准，请仿照示例，将下面作品中两个人物的话补写完整，表达人物对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英雄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的理解。要求：</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符合作品的情节和人物的思想性格；</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句式相近，每句话补写的字数不超过</a:t>
            </a:r>
            <a:r>
              <a:rPr lang="en-US" altLang="zh-CN" sz="2800" kern="100" dirty="0">
                <a:solidFill>
                  <a:srgbClr val="404040"/>
                </a:solidFill>
                <a:latin typeface="Times New Roman"/>
                <a:ea typeface="微软雅黑"/>
                <a:cs typeface="Courier New"/>
              </a:rPr>
              <a:t>50</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翻开</a:t>
            </a:r>
            <a:r>
              <a:rPr lang="zh-CN" altLang="zh-CN" sz="2800" kern="100" dirty="0">
                <a:solidFill>
                  <a:srgbClr val="404040"/>
                </a:solidFill>
                <a:latin typeface="Times New Roman"/>
                <a:ea typeface="微软雅黑"/>
                <a:cs typeface="Times New Roman"/>
              </a:rPr>
              <a:t>《水浒传》，林冲说：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英雄要有血性。虽然我曾苟全忍让，但当我将匕首插进贼人的心窝，冒着风雪迈向梁山时，我就是英雄。</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翻开</a:t>
            </a:r>
            <a:r>
              <a:rPr lang="zh-CN" altLang="zh-CN" sz="2800" kern="100" dirty="0">
                <a:solidFill>
                  <a:srgbClr val="404040"/>
                </a:solidFill>
                <a:latin typeface="Times New Roman"/>
                <a:ea typeface="微软雅黑"/>
                <a:cs typeface="Times New Roman"/>
              </a:rPr>
              <a:t>《史记》，项羽说：</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翻开</a:t>
            </a:r>
            <a:r>
              <a:rPr lang="zh-CN" altLang="zh-CN" sz="2800" kern="100" dirty="0">
                <a:solidFill>
                  <a:srgbClr val="404040"/>
                </a:solidFill>
                <a:latin typeface="Times New Roman"/>
                <a:ea typeface="微软雅黑"/>
                <a:cs typeface="Times New Roman"/>
              </a:rPr>
              <a:t>《三国演义》，诸葛亮说：</a:t>
            </a:r>
            <a:r>
              <a:rPr lang="en-US" altLang="zh-CN" sz="2800" kern="100" dirty="0" smtClean="0">
                <a:solidFill>
                  <a:srgbClr val="404040"/>
                </a:solidFill>
                <a:latin typeface="宋体"/>
                <a:ea typeface="微软雅黑"/>
                <a:cs typeface="Times New Roman"/>
              </a:rPr>
              <a:t>“</a:t>
            </a:r>
            <a:r>
              <a:rPr lang="en-US" altLang="zh-CN" sz="2800" kern="100" dirty="0" smtClean="0">
                <a:solidFill>
                  <a:srgbClr val="404040"/>
                </a:solidFill>
                <a:latin typeface="Times New Roman"/>
                <a:ea typeface="微软雅黑"/>
                <a:cs typeface="Courier New"/>
              </a:rPr>
              <a:t>___________________________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886799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853730"/>
            <a:ext cx="11494869"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示例</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翻开《史记》，项羽说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英雄要有胸怀。虽然我刚愎自用，但当我无视范增高举的玉玦，任樊哙闯帐、刘邦逃走时，我就是英雄</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翻开《三国演义》，诸葛亮说</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英雄要有信念。虽然我事必躬亲，但当我守着先帝遗命，六出祁山、五伐中原、喋血五丈原时，我就是英雄</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p:cNvSpPr txBox="1"/>
          <p:nvPr/>
        </p:nvSpPr>
        <p:spPr>
          <a:xfrm>
            <a:off x="388547" y="1493962"/>
            <a:ext cx="11494869"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仿写时句式要一致，即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英雄要有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虽然我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但当我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时，我就是英雄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；内容要符合人物的经历。</a:t>
            </a:r>
            <a:endParaRPr lang="zh-CN" altLang="zh-CN" sz="1050" kern="100" dirty="0">
              <a:effectLst/>
              <a:latin typeface="宋体"/>
              <a:cs typeface="Courier New"/>
            </a:endParaRPr>
          </a:p>
        </p:txBody>
      </p:sp>
    </p:spTree>
    <p:extLst>
      <p:ext uri="{BB962C8B-B14F-4D97-AF65-F5344CB8AC3E}">
        <p14:creationId xmlns:p14="http://schemas.microsoft.com/office/powerpoint/2010/main" val="132570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909514"/>
            <a:ext cx="11609818" cy="5327612"/>
          </a:xfrm>
          <a:prstGeom prst="rect">
            <a:avLst/>
          </a:prstGeom>
          <a:noFill/>
        </p:spPr>
        <p:txBody>
          <a:bodyPr wrap="square" rtlCol="0">
            <a:spAutoFit/>
          </a:bodyPr>
          <a:lstStyle/>
          <a:p>
            <a:pPr algn="just">
              <a:lnSpc>
                <a:spcPct val="135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下面是在班级举办的高三毕业联欢会上主持人说的一段话，其中有使用不得体的词语，请找出四处并修改。</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35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感谢</a:t>
            </a:r>
            <a:r>
              <a:rPr lang="zh-CN" altLang="zh-CN" sz="2800" kern="100" dirty="0">
                <a:solidFill>
                  <a:srgbClr val="404040"/>
                </a:solidFill>
                <a:latin typeface="Times New Roman"/>
                <a:ea typeface="微软雅黑"/>
                <a:cs typeface="Times New Roman"/>
              </a:rPr>
              <a:t>王老师在百忙中来到本班。他的到来，使我们蓬荜生辉。王老师不仅在教学上有一些水平，而且唱歌水平也相当高。现在让我们以热烈的掌声欢迎老师为我们献唱。</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将</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改为</a:t>
            </a:r>
            <a:r>
              <a:rPr lang="en-US" altLang="zh-CN" sz="2800" kern="100" dirty="0" smtClean="0">
                <a:solidFill>
                  <a:srgbClr val="404040"/>
                </a:solidFill>
                <a:latin typeface="Times New Roman"/>
                <a:ea typeface="微软雅黑"/>
                <a:cs typeface="Courier New"/>
              </a:rPr>
              <a:t>_________________________</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将</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改为</a:t>
            </a:r>
            <a:r>
              <a:rPr lang="en-US" altLang="zh-CN" sz="2800" kern="100" dirty="0" smtClean="0">
                <a:solidFill>
                  <a:srgbClr val="404040"/>
                </a:solidFill>
                <a:latin typeface="Times New Roman"/>
                <a:ea typeface="微软雅黑"/>
                <a:cs typeface="Courier New"/>
              </a:rPr>
              <a:t>__________________________</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将</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改为</a:t>
            </a:r>
            <a:r>
              <a:rPr lang="en-US" altLang="zh-CN" sz="2800" kern="100" dirty="0" smtClean="0">
                <a:solidFill>
                  <a:srgbClr val="404040"/>
                </a:solidFill>
                <a:latin typeface="Times New Roman"/>
                <a:ea typeface="微软雅黑"/>
                <a:cs typeface="Courier New"/>
              </a:rPr>
              <a:t>_________________________</a:t>
            </a:r>
            <a:endParaRPr lang="zh-CN" altLang="zh-CN" sz="1050" kern="100" dirty="0">
              <a:latin typeface="宋体"/>
              <a:cs typeface="Courier New"/>
            </a:endParaRPr>
          </a:p>
          <a:p>
            <a:pPr algn="just">
              <a:lnSpc>
                <a:spcPct val="135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将</a:t>
            </a:r>
            <a:r>
              <a:rPr lang="en-US" altLang="zh-CN" sz="2800" kern="100" dirty="0">
                <a:solidFill>
                  <a:srgbClr val="404040"/>
                </a:solidFill>
                <a:latin typeface="Times New Roman"/>
                <a:ea typeface="微软雅黑"/>
                <a:cs typeface="Courier New"/>
              </a:rPr>
              <a:t>__________________</a:t>
            </a:r>
            <a:r>
              <a:rPr lang="zh-CN" altLang="zh-CN" sz="2800" kern="100" dirty="0">
                <a:solidFill>
                  <a:srgbClr val="404040"/>
                </a:solidFill>
                <a:latin typeface="Times New Roman"/>
                <a:ea typeface="微软雅黑"/>
                <a:cs typeface="Times New Roman"/>
              </a:rPr>
              <a:t>改为</a:t>
            </a:r>
            <a:r>
              <a:rPr lang="en-US" altLang="zh-CN" sz="2800" kern="100" dirty="0" smtClean="0">
                <a:solidFill>
                  <a:srgbClr val="404040"/>
                </a:solidFill>
                <a:latin typeface="Times New Roman"/>
                <a:ea typeface="微软雅黑"/>
                <a:cs typeface="Courier New"/>
              </a:rPr>
              <a:t>___________________________</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080741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547708"/>
            <a:ext cx="11494869"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注意主持人面对的对象，应将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蓬荜生辉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是谦辞，用于别人来到自己家，此处用于老师来到教室，不合适；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含有不十分肯定的意思，可以改为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非常高的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献唱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含敬意，用于老师对学生不合适</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(2)</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蓬荜生辉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感到格外荣幸</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非常高的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(4)</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献唱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唱首歌</a:t>
            </a:r>
            <a:r>
              <a:rPr lang="en-US" altLang="zh-CN" sz="2800" kern="100" dirty="0" smtClean="0">
                <a:solidFill>
                  <a:srgbClr val="404040"/>
                </a:solidFill>
                <a:latin typeface="宋体"/>
                <a:ea typeface="微软雅黑"/>
                <a:cs typeface="Times New Roman"/>
              </a:rPr>
              <a:t>”</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23" name="TextBox 22">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4930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7546"/>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五、写作</a:t>
            </a:r>
            <a:r>
              <a:rPr lang="en-US" altLang="zh-CN" sz="2800" kern="100" dirty="0">
                <a:solidFill>
                  <a:srgbClr val="00B0F0"/>
                </a:solidFill>
                <a:latin typeface="Times New Roman"/>
                <a:ea typeface="微软雅黑"/>
                <a:cs typeface="Courier New"/>
              </a:rPr>
              <a:t>(60</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阅读下面的材料，根据要求作文。</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蛹</a:t>
            </a:r>
            <a:r>
              <a:rPr lang="zh-CN" altLang="zh-CN" sz="2800" kern="100" dirty="0">
                <a:solidFill>
                  <a:srgbClr val="404040"/>
                </a:solidFill>
                <a:latin typeface="Times New Roman"/>
                <a:ea typeface="微软雅黑"/>
                <a:cs typeface="Times New Roman"/>
              </a:rPr>
              <a:t>看着美丽的蝴蝶在花丛中飞舞，非常羡慕，就问：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我能不能像你一样在阳光下自由飞翔？</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蝴蝶</a:t>
            </a:r>
            <a:r>
              <a:rPr lang="zh-CN" altLang="zh-CN" sz="2800" kern="100" dirty="0">
                <a:solidFill>
                  <a:srgbClr val="404040"/>
                </a:solidFill>
                <a:latin typeface="Times New Roman"/>
                <a:ea typeface="微软雅黑"/>
                <a:cs typeface="Times New Roman"/>
              </a:rPr>
              <a:t>告诉它：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第一，你必须渴望飞翔；第二，你必须有脱离你那非常安全、非常温暖的巢穴的勇气。</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蛹</a:t>
            </a:r>
            <a:r>
              <a:rPr lang="zh-CN" altLang="zh-CN" sz="2800" kern="100" dirty="0">
                <a:solidFill>
                  <a:srgbClr val="404040"/>
                </a:solidFill>
                <a:latin typeface="Times New Roman"/>
                <a:ea typeface="微软雅黑"/>
                <a:cs typeface="Times New Roman"/>
              </a:rPr>
              <a:t>就问蝶：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这是不是就意味着死亡？</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13401303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72218"/>
            <a:ext cx="11494869"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蝶</a:t>
            </a:r>
            <a:r>
              <a:rPr lang="zh-CN" altLang="zh-CN" sz="2800" kern="100" dirty="0">
                <a:solidFill>
                  <a:srgbClr val="404040"/>
                </a:solidFill>
                <a:latin typeface="Times New Roman"/>
                <a:ea typeface="微软雅黑"/>
                <a:cs typeface="Times New Roman"/>
              </a:rPr>
              <a:t>告诉它：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从蛹的生命意义上说，你已经死亡；从蝶的生命意义上说，你又获得了新生。</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要求</a:t>
            </a:r>
            <a:r>
              <a:rPr lang="zh-CN" altLang="zh-CN" sz="2800" kern="100" dirty="0">
                <a:solidFill>
                  <a:srgbClr val="404040"/>
                </a:solidFill>
                <a:latin typeface="Times New Roman"/>
                <a:ea typeface="微软雅黑"/>
                <a:cs typeface="Times New Roman"/>
              </a:rPr>
              <a:t>：不要脱离材料含意范围，自选角度，自定立意，自选文体</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除诗歌外</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，自拟题目，不少于</a:t>
            </a:r>
            <a:r>
              <a:rPr lang="en-US" altLang="zh-CN" sz="2800" kern="100" dirty="0">
                <a:solidFill>
                  <a:srgbClr val="404040"/>
                </a:solidFill>
                <a:latin typeface="Times New Roman"/>
                <a:ea typeface="微软雅黑"/>
                <a:cs typeface="Courier New"/>
              </a:rPr>
              <a:t>800</a:t>
            </a:r>
            <a:r>
              <a:rPr lang="zh-CN" altLang="zh-CN" sz="2800" kern="100" dirty="0">
                <a:solidFill>
                  <a:srgbClr val="404040"/>
                </a:solidFill>
                <a:latin typeface="Times New Roman"/>
                <a:ea typeface="微软雅黑"/>
                <a:cs typeface="Times New Roman"/>
              </a:rPr>
              <a:t>字。</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21032808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977" y="837506"/>
            <a:ext cx="11494869" cy="5422831"/>
          </a:xfrm>
          <a:prstGeom prst="rect">
            <a:avLst/>
          </a:prstGeom>
          <a:noFill/>
        </p:spPr>
        <p:txBody>
          <a:bodyPr wrap="square" rtlCol="0">
            <a:spAutoFit/>
          </a:bodyPr>
          <a:lstStyle/>
          <a:p>
            <a:pPr algn="just">
              <a:lnSpc>
                <a:spcPct val="150000"/>
              </a:lnSpc>
              <a:spcAft>
                <a:spcPts val="0"/>
              </a:spcAft>
            </a:pPr>
            <a:r>
              <a:rPr lang="en-US" altLang="zh-CN" sz="2600" b="1" kern="100" dirty="0" err="1">
                <a:solidFill>
                  <a:srgbClr val="00B050"/>
                </a:solidFill>
                <a:latin typeface="微软雅黑"/>
                <a:ea typeface="微软雅黑"/>
                <a:cs typeface="Times New Roman"/>
              </a:rPr>
              <a:t>写作提示</a:t>
            </a:r>
            <a:r>
              <a:rPr lang="en-US" altLang="zh-CN" sz="2600" kern="100" dirty="0">
                <a:solidFill>
                  <a:srgbClr val="404040"/>
                </a:solidFill>
                <a:latin typeface="Times New Roman"/>
                <a:ea typeface="微软雅黑"/>
                <a:cs typeface="Courier New"/>
              </a:rPr>
              <a:t> </a:t>
            </a:r>
            <a:r>
              <a:rPr lang="en-US" altLang="zh-CN" sz="2600" kern="100" dirty="0">
                <a:solidFill>
                  <a:srgbClr val="404040"/>
                </a:solidFill>
                <a:latin typeface="微软雅黑"/>
                <a:ea typeface="微软雅黑"/>
                <a:cs typeface="Times New Roman"/>
              </a:rPr>
              <a:t>　这是一则寓言类材料作文，理解寓意是准确审题立意的关键。蝶的回答体现了寓意，我们的着眼点可以放在蝴蝶的回答上。</a:t>
            </a:r>
            <a:r>
              <a:rPr lang="en-US"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微软雅黑"/>
                <a:ea typeface="微软雅黑"/>
                <a:cs typeface="Times New Roman"/>
              </a:rPr>
              <a:t>必须渴望飞翔，才能真正飞翔</a:t>
            </a:r>
            <a:r>
              <a:rPr lang="en-US"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a:t>
            </a:r>
            <a:r>
              <a:rPr lang="en-US" altLang="zh-CN" sz="2600" kern="100" dirty="0" err="1">
                <a:solidFill>
                  <a:srgbClr val="404040"/>
                </a:solidFill>
                <a:latin typeface="微软雅黑"/>
                <a:ea typeface="微软雅黑"/>
                <a:cs typeface="Times New Roman"/>
              </a:rPr>
              <a:t>志存高远，才能达到生命的至高境界</a:t>
            </a:r>
            <a:r>
              <a:rPr lang="en-US" altLang="zh-CN" sz="2600" kern="100" dirty="0">
                <a:solidFill>
                  <a:srgbClr val="404040"/>
                </a:solidFill>
                <a:latin typeface="微软雅黑"/>
                <a:ea typeface="微软雅黑"/>
                <a:cs typeface="Times New Roman"/>
              </a:rPr>
              <a:t>。</a:t>
            </a:r>
            <a:r>
              <a:rPr lang="en-US" altLang="zh-CN" sz="2600" kern="100" dirty="0">
                <a:solidFill>
                  <a:srgbClr val="404040"/>
                </a:solidFill>
                <a:latin typeface="Times New Roman"/>
                <a:ea typeface="微软雅黑"/>
                <a:cs typeface="Times New Roman"/>
              </a:rPr>
              <a:t>“</a:t>
            </a:r>
            <a:r>
              <a:rPr lang="en-US" altLang="zh-CN" sz="2600" kern="100" dirty="0" err="1">
                <a:solidFill>
                  <a:srgbClr val="404040"/>
                </a:solidFill>
                <a:latin typeface="微软雅黑"/>
                <a:ea typeface="微软雅黑"/>
                <a:cs typeface="Times New Roman"/>
              </a:rPr>
              <a:t>必须有脱离你那非常安全、非常温暖的巢穴的勇气</a:t>
            </a:r>
            <a:r>
              <a:rPr lang="en-US" altLang="zh-CN" sz="2600" kern="100" dirty="0">
                <a:solidFill>
                  <a:srgbClr val="404040"/>
                </a:solidFill>
                <a:latin typeface="Times New Roman"/>
                <a:ea typeface="微软雅黑"/>
                <a:cs typeface="Times New Roman"/>
              </a:rPr>
              <a:t>”</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微软雅黑"/>
                <a:ea typeface="微软雅黑"/>
                <a:cs typeface="Times New Roman"/>
              </a:rPr>
              <a:t>具有放弃现有的安逸舒适生活的勇气，历经磨难，才能达到生命的至高境界。从蛹的生命意义上说，你已经死亡；从蝴蝶的生命意义上说，你又获得了新生</a:t>
            </a:r>
            <a:r>
              <a:rPr lang="en-US" altLang="zh-CN" sz="2600" kern="100" dirty="0">
                <a:solidFill>
                  <a:srgbClr val="404040"/>
                </a:solidFill>
                <a:latin typeface="Times New Roman"/>
                <a:ea typeface="微软雅黑"/>
                <a:cs typeface="Courier New"/>
              </a:rPr>
              <a:t>——</a:t>
            </a:r>
            <a:r>
              <a:rPr lang="en-US" altLang="zh-CN" sz="2600" kern="100" dirty="0">
                <a:solidFill>
                  <a:srgbClr val="404040"/>
                </a:solidFill>
                <a:latin typeface="微软雅黑"/>
                <a:ea typeface="微软雅黑"/>
                <a:cs typeface="Times New Roman"/>
              </a:rPr>
              <a:t>获得全新的生命体验，得到生命的飞升，就必须付出代价。勇于打破原来赖以生存的模式、制度、习惯，才能获得新生，实现质的飞跃。综合上述要点，这段寓言材料的主旨可以归纳为：志存高远，勇于摆脱旧束缚，勇于牺牲，付出代价，才能达到生命的最高境界。</a:t>
            </a:r>
            <a:endParaRPr lang="en-US" altLang="zh-CN" sz="2600" kern="100" dirty="0">
              <a:solidFill>
                <a:srgbClr val="404040"/>
              </a:solidFill>
              <a:effectLst/>
              <a:latin typeface="Times New Roman"/>
              <a:ea typeface="微软雅黑"/>
              <a:cs typeface="Courier New"/>
            </a:endParaRPr>
          </a:p>
        </p:txBody>
      </p:sp>
      <p:sp>
        <p:nvSpPr>
          <p:cNvPr id="3" name="TextBox 2">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TextBox 4">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 name="TextBox 5">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 name="TextBox 6">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 name="TextBox 7">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TextBox 8">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TextBox 9">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TextBox 10">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TextBox 11">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TextBox 12">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TextBox 13">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TextBox 14">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TextBox 15">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TextBox 17">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TextBox 18">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TextBox 19">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TextBox 20">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TextBox 21">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TextBox 22">
            <a:hlinkClick r:id="rId20" action="ppaction://hlinksldjump"/>
          </p:cNvPr>
          <p:cNvSpPr txBox="1"/>
          <p:nvPr/>
        </p:nvSpPr>
        <p:spPr>
          <a:xfrm>
            <a:off x="1152506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Tree>
    <p:extLst>
      <p:ext uri="{BB962C8B-B14F-4D97-AF65-F5344CB8AC3E}">
        <p14:creationId xmlns:p14="http://schemas.microsoft.com/office/powerpoint/2010/main" val="6826431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86614"/>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下列对本文主旨的概括，正确的一项是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文学作品中一个个活生生的真实的人物形象，其性格充满着内在的矛盾性，具有较高的审美价值。</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多向的性格构成，杂多的性格元素，相互影响，相互交叉，使人物性格表象纷纭复杂，不断变化。</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性格元素模糊性对塑造人物形象有重要作用，要刻画鲜明的人物，离不开对人物性格模糊性的体察。</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性格元素之间的非同向和每一个性格元素内部的二重性，是构成性格元素模糊性的两层主要意思。</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45968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047135"/>
            <a:ext cx="11609818"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本题考查归纳内容要点，概括中心意思。原文第一段中说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要塑造出具有较高审美价值的典型人物，就必须深刻揭示人物性格的内在矛盾性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；第二段中说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事实上，人的性格世界有很大的模糊性特征，了解人物形象的模糊性，对作家塑造人物性格，将产生积极的影响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；最后一段中说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性格元素的本质往往不是直接袒露着的，它会被假象包裹着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。综合各段内容可以看出整篇文章都在谈论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性格元素模糊性对塑造人物形象有重要作用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，因而选择</a:t>
            </a: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7525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868782"/>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下列理解和分析，不符合原文意思的一项是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有人将人物的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优点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缺点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机械叠加，以写出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人情味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，但这样还体现不出人物性格的模糊性。</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人物性格具有模糊性，这要求创作者塑造人物不能从表象入手，以避免人物形象的明确性和概念化。</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一个人追求真理时的坚定和自以为是时的固执，显示了倔强这一性格元素在不同情境中的不同表现。</a:t>
            </a:r>
            <a:endParaRPr lang="zh-CN" altLang="zh-CN" sz="1050" kern="100" dirty="0">
              <a:latin typeface="宋体"/>
              <a:cs typeface="Courier New"/>
            </a:endParaRPr>
          </a:p>
          <a:p>
            <a:pPr algn="just">
              <a:lnSpc>
                <a:spcPct val="14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要解读人物性格元素的本质，不能仅仅看他外在的言谈举止，更要努力深入他的内心和灵魂。</a:t>
            </a:r>
            <a:endParaRPr lang="zh-CN" altLang="zh-CN" sz="1050" kern="100" dirty="0">
              <a:effectLst/>
              <a:latin typeface="宋体"/>
              <a:cs typeface="Courier New"/>
            </a:endParaRPr>
          </a:p>
        </p:txBody>
      </p:sp>
      <p:sp>
        <p:nvSpPr>
          <p:cNvPr id="28" name="TextBox 27">
            <a:hlinkClick r:id="rId2" action="ppaction://hlinksldjump"/>
          </p:cNvPr>
          <p:cNvSpPr txBox="1"/>
          <p:nvPr/>
        </p:nvSpPr>
        <p:spPr>
          <a:xfrm>
            <a:off x="3286894"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3" action="ppaction://hlinksldjump"/>
          </p:cNvPr>
          <p:cNvSpPr txBox="1"/>
          <p:nvPr/>
        </p:nvSpPr>
        <p:spPr>
          <a:xfrm>
            <a:off x="365379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30" name="TextBox 29">
            <a:hlinkClick r:id="rId4" action="ppaction://hlinksldjump"/>
          </p:cNvPr>
          <p:cNvSpPr txBox="1"/>
          <p:nvPr/>
        </p:nvSpPr>
        <p:spPr>
          <a:xfrm>
            <a:off x="4030221"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5" action="ppaction://hlinksldjump"/>
          </p:cNvPr>
          <p:cNvSpPr txBox="1"/>
          <p:nvPr/>
        </p:nvSpPr>
        <p:spPr>
          <a:xfrm>
            <a:off x="439712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6" action="ppaction://hlinksldjump"/>
          </p:cNvPr>
          <p:cNvSpPr txBox="1"/>
          <p:nvPr/>
        </p:nvSpPr>
        <p:spPr>
          <a:xfrm>
            <a:off x="475803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7" action="ppaction://hlinksldjump"/>
          </p:cNvPr>
          <p:cNvSpPr txBox="1"/>
          <p:nvPr/>
        </p:nvSpPr>
        <p:spPr>
          <a:xfrm>
            <a:off x="512493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8" action="ppaction://hlinksldjump"/>
          </p:cNvPr>
          <p:cNvSpPr txBox="1"/>
          <p:nvPr/>
        </p:nvSpPr>
        <p:spPr>
          <a:xfrm>
            <a:off x="5501362"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9" action="ppaction://hlinksldjump"/>
          </p:cNvPr>
          <p:cNvSpPr txBox="1"/>
          <p:nvPr/>
        </p:nvSpPr>
        <p:spPr>
          <a:xfrm>
            <a:off x="5868263"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 action="ppaction://noaction"/>
          </p:cNvPr>
          <p:cNvSpPr txBox="1"/>
          <p:nvPr/>
        </p:nvSpPr>
        <p:spPr>
          <a:xfrm>
            <a:off x="622359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0" action="ppaction://hlinksldjump"/>
          </p:cNvPr>
          <p:cNvSpPr txBox="1"/>
          <p:nvPr/>
        </p:nvSpPr>
        <p:spPr>
          <a:xfrm>
            <a:off x="6580682"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1" action="ppaction://hlinksldjump"/>
          </p:cNvPr>
          <p:cNvSpPr txBox="1"/>
          <p:nvPr/>
        </p:nvSpPr>
        <p:spPr>
          <a:xfrm>
            <a:off x="702115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2" action="ppaction://hlinksldjump"/>
          </p:cNvPr>
          <p:cNvSpPr txBox="1"/>
          <p:nvPr/>
        </p:nvSpPr>
        <p:spPr>
          <a:xfrm>
            <a:off x="751504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3" action="ppaction://hlinksldjump"/>
          </p:cNvPr>
          <p:cNvSpPr txBox="1"/>
          <p:nvPr/>
        </p:nvSpPr>
        <p:spPr>
          <a:xfrm>
            <a:off x="79978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4" action="ppaction://hlinksldjump"/>
          </p:cNvPr>
          <p:cNvSpPr txBox="1"/>
          <p:nvPr/>
        </p:nvSpPr>
        <p:spPr>
          <a:xfrm>
            <a:off x="852832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5" action="ppaction://hlinksldjump"/>
          </p:cNvPr>
          <p:cNvSpPr txBox="1"/>
          <p:nvPr/>
        </p:nvSpPr>
        <p:spPr>
          <a:xfrm>
            <a:off x="900943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6" action="ppaction://hlinksldjump"/>
          </p:cNvPr>
          <p:cNvSpPr txBox="1"/>
          <p:nvPr/>
        </p:nvSpPr>
        <p:spPr>
          <a:xfrm>
            <a:off x="948301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7" action="ppaction://hlinksldjump"/>
          </p:cNvPr>
          <p:cNvSpPr txBox="1"/>
          <p:nvPr/>
        </p:nvSpPr>
        <p:spPr>
          <a:xfrm>
            <a:off x="996586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8" action="ppaction://hlinksldjump"/>
          </p:cNvPr>
          <p:cNvSpPr txBox="1"/>
          <p:nvPr/>
        </p:nvSpPr>
        <p:spPr>
          <a:xfrm>
            <a:off x="1051784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9" action="ppaction://hlinksldjump"/>
          </p:cNvPr>
          <p:cNvSpPr txBox="1"/>
          <p:nvPr/>
        </p:nvSpPr>
        <p:spPr>
          <a:xfrm>
            <a:off x="11042219"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20" action="ppaction://hlinksldjump"/>
          </p:cNvPr>
          <p:cNvSpPr txBox="1"/>
          <p:nvPr/>
        </p:nvSpPr>
        <p:spPr>
          <a:xfrm>
            <a:off x="1152506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6017</Words>
  <Application>Microsoft Office PowerPoint</Application>
  <PresentationFormat>自定义</PresentationFormat>
  <Paragraphs>1500</Paragraphs>
  <Slides>67</Slides>
  <Notes>0</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270</cp:revision>
  <dcterms:created xsi:type="dcterms:W3CDTF">2014-10-15T07:25:01Z</dcterms:created>
  <dcterms:modified xsi:type="dcterms:W3CDTF">2015-08-13T02:48:02Z</dcterms:modified>
</cp:coreProperties>
</file>