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43" y="-27384"/>
            <a:ext cx="895995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 smtClean="0"/>
              <a:t>The water in the village wells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rose</a:t>
            </a:r>
            <a:r>
              <a:rPr lang="en-US" altLang="zh-CN" sz="3600" dirty="0" smtClean="0"/>
              <a:t> and fell.</a:t>
            </a:r>
          </a:p>
          <a:p>
            <a:r>
              <a:rPr lang="en-US" altLang="zh-CN" sz="3600" b="1" dirty="0" smtClean="0">
                <a:solidFill>
                  <a:srgbClr val="0000FF"/>
                </a:solidFill>
              </a:rPr>
              <a:t>rise (Vi.)</a:t>
            </a:r>
          </a:p>
          <a:p>
            <a:pPr marL="742950" indent="-742950">
              <a:buAutoNum type="arabicPeriod"/>
            </a:pPr>
            <a:r>
              <a:rPr lang="en-US" altLang="zh-CN" sz="3600" dirty="0" smtClean="0">
                <a:solidFill>
                  <a:srgbClr val="0000FF"/>
                </a:solidFill>
              </a:rPr>
              <a:t>(</a:t>
            </a:r>
            <a:r>
              <a:rPr lang="zh-CN" altLang="en-US" sz="3600" dirty="0" smtClean="0">
                <a:solidFill>
                  <a:srgbClr val="0000FF"/>
                </a:solidFill>
              </a:rPr>
              <a:t>太阳月亮等</a:t>
            </a:r>
            <a:r>
              <a:rPr lang="en-US" altLang="zh-CN" sz="3600" dirty="0" smtClean="0">
                <a:solidFill>
                  <a:srgbClr val="0000FF"/>
                </a:solidFill>
              </a:rPr>
              <a:t>)</a:t>
            </a:r>
            <a:r>
              <a:rPr lang="zh-CN" altLang="en-US" sz="3600" dirty="0" smtClean="0">
                <a:solidFill>
                  <a:srgbClr val="0000FF"/>
                </a:solidFill>
              </a:rPr>
              <a:t>上升升起</a:t>
            </a:r>
            <a:r>
              <a:rPr lang="en-US" altLang="zh-CN" sz="3600" dirty="0" smtClean="0">
                <a:solidFill>
                  <a:srgbClr val="0000FF"/>
                </a:solidFill>
              </a:rPr>
              <a:t>(</a:t>
            </a:r>
            <a:r>
              <a:rPr lang="zh-CN" altLang="en-US" sz="3600" dirty="0" smtClean="0">
                <a:solidFill>
                  <a:srgbClr val="0000FF"/>
                </a:solidFill>
              </a:rPr>
              <a:t>反义词为</a:t>
            </a:r>
            <a:r>
              <a:rPr lang="en-US" altLang="zh-CN" sz="3600" dirty="0" smtClean="0">
                <a:solidFill>
                  <a:srgbClr val="0000FF"/>
                </a:solidFill>
              </a:rPr>
              <a:t>set)</a:t>
            </a:r>
          </a:p>
          <a:p>
            <a:r>
              <a:rPr lang="zh-CN" altLang="en-US" sz="3600" dirty="0"/>
              <a:t>每个人都知道太阳从东方</a:t>
            </a:r>
            <a:r>
              <a:rPr lang="zh-CN" altLang="en-US" sz="3600" dirty="0" smtClean="0"/>
              <a:t>升起。</a:t>
            </a:r>
            <a:endParaRPr lang="en-US" altLang="zh-CN" sz="3600" dirty="0" smtClean="0"/>
          </a:p>
          <a:p>
            <a:r>
              <a:rPr lang="en-US" altLang="zh-CN" sz="3600" dirty="0" smtClean="0">
                <a:solidFill>
                  <a:srgbClr val="C00000"/>
                </a:solidFill>
              </a:rPr>
              <a:t>Everybody knows that the sun rises in the east.</a:t>
            </a:r>
          </a:p>
          <a:p>
            <a:r>
              <a:rPr lang="en-US" altLang="zh-CN" sz="3600" dirty="0" smtClean="0">
                <a:solidFill>
                  <a:srgbClr val="0000FF"/>
                </a:solidFill>
              </a:rPr>
              <a:t>2. (</a:t>
            </a:r>
            <a:r>
              <a:rPr lang="zh-CN" altLang="en-US" sz="3600" dirty="0" smtClean="0">
                <a:solidFill>
                  <a:srgbClr val="0000FF"/>
                </a:solidFill>
              </a:rPr>
              <a:t>东西物价等</a:t>
            </a:r>
            <a:r>
              <a:rPr lang="en-US" altLang="zh-CN" sz="3600" dirty="0" smtClean="0">
                <a:solidFill>
                  <a:srgbClr val="0000FF"/>
                </a:solidFill>
              </a:rPr>
              <a:t>)</a:t>
            </a:r>
            <a:r>
              <a:rPr lang="zh-CN" altLang="en-US" sz="3600" dirty="0" smtClean="0">
                <a:solidFill>
                  <a:srgbClr val="0000FF"/>
                </a:solidFill>
              </a:rPr>
              <a:t>上涨上升（反义词为</a:t>
            </a:r>
            <a:r>
              <a:rPr lang="en-US" altLang="zh-CN" sz="3600" dirty="0" smtClean="0">
                <a:solidFill>
                  <a:srgbClr val="0000FF"/>
                </a:solidFill>
              </a:rPr>
              <a:t>fall</a:t>
            </a:r>
            <a:r>
              <a:rPr lang="zh-CN" altLang="en-US" sz="3600" dirty="0" smtClean="0">
                <a:solidFill>
                  <a:srgbClr val="0000FF"/>
                </a:solidFill>
              </a:rPr>
              <a:t>）</a:t>
            </a:r>
            <a:endParaRPr lang="en-US" altLang="zh-CN" sz="3600" dirty="0" smtClean="0">
              <a:solidFill>
                <a:srgbClr val="0000FF"/>
              </a:solidFill>
            </a:endParaRPr>
          </a:p>
          <a:p>
            <a:r>
              <a:rPr lang="zh-CN" altLang="en-US" sz="3600" dirty="0" smtClean="0"/>
              <a:t>物价快速上涨了。</a:t>
            </a:r>
            <a:endParaRPr lang="en-US" altLang="zh-CN" sz="3600" dirty="0" smtClean="0"/>
          </a:p>
          <a:p>
            <a:r>
              <a:rPr lang="en-US" altLang="zh-CN" sz="3600" dirty="0" smtClean="0">
                <a:solidFill>
                  <a:srgbClr val="C00000"/>
                </a:solidFill>
              </a:rPr>
              <a:t>Prices have risen quickly.</a:t>
            </a:r>
          </a:p>
          <a:p>
            <a:r>
              <a:rPr lang="en-US" altLang="zh-CN" sz="3600" dirty="0" smtClean="0">
                <a:solidFill>
                  <a:srgbClr val="0000FF"/>
                </a:solidFill>
              </a:rPr>
              <a:t>3. </a:t>
            </a:r>
            <a:r>
              <a:rPr lang="zh-CN" altLang="en-US" sz="3600" dirty="0" smtClean="0">
                <a:solidFill>
                  <a:srgbClr val="0000FF"/>
                </a:solidFill>
              </a:rPr>
              <a:t>站起来起身</a:t>
            </a:r>
            <a:endParaRPr lang="en-US" altLang="zh-CN" sz="3600" dirty="0" smtClean="0">
              <a:solidFill>
                <a:srgbClr val="0000FF"/>
              </a:solidFill>
            </a:endParaRPr>
          </a:p>
          <a:p>
            <a:endParaRPr lang="en-US" altLang="zh-CN" sz="3600" dirty="0" smtClean="0">
              <a:solidFill>
                <a:srgbClr val="0000FF"/>
              </a:solidFill>
            </a:endParaRPr>
          </a:p>
          <a:p>
            <a:r>
              <a:rPr lang="en-US" altLang="zh-CN" sz="3600" dirty="0" smtClean="0">
                <a:solidFill>
                  <a:srgbClr val="0000FF"/>
                </a:solidFill>
              </a:rPr>
              <a:t>raise</a:t>
            </a:r>
            <a:r>
              <a:rPr lang="zh-CN" altLang="en-US" sz="3600" dirty="0" smtClean="0">
                <a:solidFill>
                  <a:srgbClr val="0000FF"/>
                </a:solidFill>
              </a:rPr>
              <a:t>（</a:t>
            </a:r>
            <a:r>
              <a:rPr lang="en-US" altLang="zh-CN" sz="3600" dirty="0" smtClean="0">
                <a:solidFill>
                  <a:srgbClr val="0000FF"/>
                </a:solidFill>
              </a:rPr>
              <a:t>Vt.</a:t>
            </a:r>
            <a:r>
              <a:rPr lang="zh-CN" altLang="en-US" sz="3600" dirty="0" smtClean="0">
                <a:solidFill>
                  <a:srgbClr val="0000FF"/>
                </a:solidFill>
              </a:rPr>
              <a:t>）举起；提高；提出；养育；</a:t>
            </a:r>
            <a:endParaRPr lang="en-US" altLang="zh-CN" sz="3600" dirty="0" smtClean="0">
              <a:solidFill>
                <a:srgbClr val="0000FF"/>
              </a:solidFill>
            </a:endParaRPr>
          </a:p>
          <a:p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smtClean="0">
                <a:solidFill>
                  <a:srgbClr val="0000FF"/>
                </a:solidFill>
              </a:rPr>
              <a:t>                      </a:t>
            </a:r>
            <a:r>
              <a:rPr lang="zh-CN" altLang="en-US" sz="3600" dirty="0" smtClean="0">
                <a:solidFill>
                  <a:srgbClr val="0000FF"/>
                </a:solidFill>
              </a:rPr>
              <a:t>饲养；筹款；增加；提高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332656"/>
            <a:ext cx="928903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 Mice ran out of the fields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looking for </a:t>
            </a:r>
            <a:r>
              <a:rPr lang="en-US" altLang="zh-CN" sz="3200" dirty="0" smtClean="0"/>
              <a:t>places to hide.</a:t>
            </a:r>
          </a:p>
          <a:p>
            <a:r>
              <a:rPr lang="zh-CN" altLang="en-US" sz="3200" b="1" dirty="0">
                <a:solidFill>
                  <a:srgbClr val="0000FF"/>
                </a:solidFill>
              </a:rPr>
              <a:t>现在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分词短语作目的状语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zh-CN" altLang="en-US" sz="3200" dirty="0"/>
              <a:t>他们走出</a:t>
            </a:r>
            <a:r>
              <a:rPr lang="zh-CN" altLang="en-US" sz="3200" dirty="0" smtClean="0"/>
              <a:t>校园找地方踢球。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C00000"/>
                </a:solidFill>
              </a:rPr>
              <a:t>They went out of the campus looking for places to </a:t>
            </a:r>
          </a:p>
          <a:p>
            <a:r>
              <a:rPr lang="en-US" altLang="zh-CN" sz="3200" dirty="0" smtClean="0">
                <a:solidFill>
                  <a:srgbClr val="C00000"/>
                </a:solidFill>
              </a:rPr>
              <a:t>play football.</a:t>
            </a:r>
          </a:p>
          <a:p>
            <a:endParaRPr lang="en-US" altLang="zh-CN" sz="3200" dirty="0">
              <a:solidFill>
                <a:srgbClr val="C00000"/>
              </a:solidFill>
            </a:endParaRPr>
          </a:p>
          <a:p>
            <a:r>
              <a:rPr lang="en-US" altLang="zh-CN" sz="3200" dirty="0"/>
              <a:t>3. The  water pipes in some buildings cracked and </a:t>
            </a:r>
            <a:r>
              <a:rPr lang="en-US" altLang="zh-CN" sz="3200" b="1" dirty="0">
                <a:solidFill>
                  <a:srgbClr val="FF0000"/>
                </a:solidFill>
              </a:rPr>
              <a:t>burst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burst-burst-burst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burst into tears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burst into laughter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7"/>
            <a:ext cx="9248686" cy="370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4. But the one million people of the city,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who thought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little of </a:t>
            </a:r>
            <a:r>
              <a:rPr lang="en-US" altLang="zh-CN" sz="3200" dirty="0" smtClean="0"/>
              <a:t>those events, were asleep as usual that night.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think little of </a:t>
            </a:r>
            <a:r>
              <a:rPr lang="zh-CN" altLang="en-US" sz="3200" dirty="0" smtClean="0">
                <a:solidFill>
                  <a:srgbClr val="0000FF"/>
                </a:solidFill>
              </a:rPr>
              <a:t>几乎没考虑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think / speak highly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highly</a:t>
            </a:r>
            <a:r>
              <a:rPr lang="en-US" altLang="zh-CN" sz="3200" dirty="0" smtClean="0">
                <a:solidFill>
                  <a:srgbClr val="0000FF"/>
                </a:solidFill>
              </a:rPr>
              <a:t> of</a:t>
            </a:r>
            <a:r>
              <a:rPr lang="zh-CN" altLang="en-US" sz="3200" dirty="0" smtClean="0">
                <a:solidFill>
                  <a:srgbClr val="0000FF"/>
                </a:solidFill>
              </a:rPr>
              <a:t>对</a:t>
            </a:r>
            <a:r>
              <a:rPr lang="en-US" altLang="zh-CN" sz="3200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dirty="0" smtClean="0">
                <a:solidFill>
                  <a:srgbClr val="0000FF"/>
                </a:solidFill>
              </a:rPr>
              <a:t>评价很高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think / speak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badly,ill</a:t>
            </a:r>
            <a:r>
              <a:rPr lang="en-US" altLang="zh-CN" sz="3200" dirty="0" smtClean="0">
                <a:solidFill>
                  <a:srgbClr val="0000FF"/>
                </a:solidFill>
              </a:rPr>
              <a:t> of</a:t>
            </a:r>
            <a:r>
              <a:rPr lang="zh-CN" altLang="en-US" sz="3200" dirty="0" smtClean="0">
                <a:solidFill>
                  <a:srgbClr val="0000FF"/>
                </a:solidFill>
              </a:rPr>
              <a:t>对</a:t>
            </a:r>
            <a:r>
              <a:rPr lang="en-US" altLang="zh-CN" sz="3200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dirty="0" smtClean="0">
                <a:solidFill>
                  <a:srgbClr val="0000FF"/>
                </a:solidFill>
              </a:rPr>
              <a:t>评价很糟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28323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5. It seemed as if the world was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at an end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at an end 	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完毕终了（在句中作表语）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in the end 	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终于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an end to 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终止结束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at the end of …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在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的尽头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by the end of … 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到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末尾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为止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end up with…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以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结束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endParaRPr lang="en-US" altLang="zh-CN" sz="3200" b="1" dirty="0">
              <a:solidFill>
                <a:srgbClr val="0000FF"/>
              </a:solidFill>
            </a:endParaRPr>
          </a:p>
          <a:p>
            <a:r>
              <a:rPr lang="zh-CN" altLang="en-US" sz="3200" b="1" dirty="0" smtClean="0"/>
              <a:t>明年六月底，他们就中学毕业了。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C00000"/>
                </a:solidFill>
              </a:rPr>
              <a:t>By the end of next June, they will have finished </a:t>
            </a:r>
          </a:p>
          <a:p>
            <a:r>
              <a:rPr lang="en-US" altLang="zh-CN" sz="3200" b="1" dirty="0" smtClean="0">
                <a:solidFill>
                  <a:srgbClr val="C00000"/>
                </a:solidFill>
              </a:rPr>
              <a:t>their middle school.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260648"/>
            <a:ext cx="8842101" cy="6453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200" dirty="0" smtClean="0"/>
              <a:t>6. In fifteen terrible seconds a large city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lay in ruins.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lie	lied 	lied 	lying  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说谎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lie 	lay 	lain 	lying 	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躺，在于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lay 	laid 	laid 	laying 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下</a:t>
            </a:r>
            <a:r>
              <a:rPr lang="zh-CN" altLang="en-US" sz="3200" b="1" dirty="0">
                <a:solidFill>
                  <a:srgbClr val="0000FF"/>
                </a:solidFill>
              </a:rPr>
              <a:t>蛋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；放；搁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5000"/>
              </a:lnSpc>
            </a:pP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48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/>
              <a:t>When </a:t>
            </a:r>
            <a:r>
              <a:rPr lang="en-US" altLang="zh-CN" sz="3200" dirty="0" smtClean="0"/>
              <a:t>she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came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several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days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later</a:t>
            </a:r>
            <a:r>
              <a:rPr lang="en-US" altLang="zh-CN" sz="3200" dirty="0"/>
              <a:t>, </a:t>
            </a:r>
            <a:r>
              <a:rPr lang="en-US" altLang="zh-CN" sz="3200" dirty="0" smtClean="0"/>
              <a:t>she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found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that</a:t>
            </a:r>
            <a:r>
              <a:rPr lang="en-US" altLang="zh-CN" sz="3200" dirty="0"/>
              <a:t> </a:t>
            </a:r>
            <a:endParaRPr lang="en-US" altLang="zh-CN" sz="3200" dirty="0" smtClean="0"/>
          </a:p>
          <a:p>
            <a:pPr>
              <a:lnSpc>
                <a:spcPts val="4800"/>
              </a:lnSpc>
            </a:pPr>
            <a:r>
              <a:rPr lang="en-US" altLang="zh-CN" sz="3200" dirty="0" smtClean="0"/>
              <a:t>all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things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still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_______where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she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had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_______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them</a:t>
            </a:r>
            <a:endParaRPr lang="en-US" altLang="zh-CN" sz="3200" dirty="0"/>
          </a:p>
          <a:p>
            <a:pPr>
              <a:lnSpc>
                <a:spcPts val="5000"/>
              </a:lnSpc>
            </a:pP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ruin (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Vt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毁灭毁坏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in ruins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破败不堪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2608" y="4005064"/>
            <a:ext cx="73577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lay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86063" y="4078813"/>
            <a:ext cx="88838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/>
            </a:lvl1pPr>
          </a:lstStyle>
          <a:p>
            <a:r>
              <a:rPr lang="en-US" altLang="zh-CN" dirty="0"/>
              <a:t>laid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7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-27384"/>
            <a:ext cx="91741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3200" dirty="0" smtClean="0"/>
              <a:t>7. Two thirds of them died or were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injured</a:t>
            </a:r>
            <a:r>
              <a:rPr lang="en-US" altLang="zh-CN" sz="3200" dirty="0" smtClean="0"/>
              <a:t> during the </a:t>
            </a:r>
          </a:p>
          <a:p>
            <a:pPr>
              <a:lnSpc>
                <a:spcPts val="4800"/>
              </a:lnSpc>
            </a:pPr>
            <a:r>
              <a:rPr lang="en-US" altLang="zh-CN" sz="3200" dirty="0" smtClean="0"/>
              <a:t>earthquake.</a:t>
            </a:r>
          </a:p>
          <a:p>
            <a:pPr>
              <a:lnSpc>
                <a:spcPts val="48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injure(Vt.)    injury (n.)     injured (adj.) </a:t>
            </a:r>
          </a:p>
          <a:p>
            <a:pPr>
              <a:lnSpc>
                <a:spcPts val="48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injure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意外，事故中受伤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48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wound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战斗或者搏斗中造成的伤害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48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hurt	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肉体和精神上的伤害（严重）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>
              <a:lnSpc>
                <a:spcPts val="4800"/>
              </a:lnSpc>
            </a:pPr>
            <a:r>
              <a:rPr lang="en-US" altLang="zh-CN" sz="3200" b="1" dirty="0" smtClean="0"/>
              <a:t>The bus driver was badly _________ on both legs in </a:t>
            </a:r>
          </a:p>
          <a:p>
            <a:pPr>
              <a:lnSpc>
                <a:spcPts val="4800"/>
              </a:lnSpc>
            </a:pPr>
            <a:r>
              <a:rPr lang="en-US" altLang="zh-CN" sz="3200" b="1" dirty="0" smtClean="0"/>
              <a:t>The traffic accident.</a:t>
            </a:r>
          </a:p>
          <a:p>
            <a:pPr>
              <a:lnSpc>
                <a:spcPts val="4800"/>
              </a:lnSpc>
            </a:pPr>
            <a:r>
              <a:rPr lang="en-US" altLang="zh-CN" sz="3200" b="1" dirty="0" smtClean="0"/>
              <a:t>I was deeply _______ at his unkind words.</a:t>
            </a:r>
          </a:p>
          <a:p>
            <a:pPr>
              <a:lnSpc>
                <a:spcPts val="4800"/>
              </a:lnSpc>
            </a:pPr>
            <a:r>
              <a:rPr lang="en-US" altLang="zh-CN" sz="3200" b="1" dirty="0" smtClean="0"/>
              <a:t>The bullet __________ his shoulder. 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84135" y="3717032"/>
            <a:ext cx="139672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injured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4869160"/>
            <a:ext cx="91242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hurt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1029" y="5580528"/>
            <a:ext cx="179388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wounded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36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1" y="188640"/>
            <a:ext cx="882863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8. The next day people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put up </a:t>
            </a:r>
            <a:r>
              <a:rPr lang="en-US" altLang="zh-CN" sz="3200" dirty="0" smtClean="0"/>
              <a:t>shelters.</a:t>
            </a: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up 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搭建；张贴；举起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out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扑灭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away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收起来；储存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off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推迟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b="1" dirty="0" smtClean="0">
                <a:solidFill>
                  <a:srgbClr val="0000FF"/>
                </a:solidFill>
              </a:rPr>
              <a:t>put forward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提出（计划）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r>
              <a:rPr lang="en-US" altLang="zh-CN" sz="3200" dirty="0" smtClean="0"/>
              <a:t>It’s quite windy, so it’s not easy to _______ the </a:t>
            </a:r>
          </a:p>
          <a:p>
            <a:r>
              <a:rPr lang="en-US" altLang="zh-CN" sz="3200" dirty="0" smtClean="0"/>
              <a:t>forest fire.</a:t>
            </a:r>
          </a:p>
          <a:p>
            <a:r>
              <a:rPr lang="en-US" altLang="zh-CN" sz="3200" dirty="0" smtClean="0"/>
              <a:t>I’s afraid the class meeting will ______________</a:t>
            </a:r>
          </a:p>
          <a:p>
            <a:r>
              <a:rPr lang="en-US" altLang="zh-CN" sz="3200" dirty="0" smtClean="0"/>
              <a:t>till next week because of our teacher’s illness.</a:t>
            </a:r>
          </a:p>
          <a:p>
            <a:r>
              <a:rPr lang="en-US" altLang="zh-CN" sz="3200" dirty="0" smtClean="0"/>
              <a:t>When camping, it’s not wise to ____________ tents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along the riverside.</a:t>
            </a:r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课本练习和翻译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160" y="3165781"/>
            <a:ext cx="128592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put out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90083" y="4077072"/>
            <a:ext cx="166103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be put off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5157192"/>
            <a:ext cx="116089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put up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80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6064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chickens and even the pigs were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too</a:t>
            </a:r>
            <a:r>
              <a:rPr lang="en-US" altLang="zh-CN" sz="3200" dirty="0" smtClean="0"/>
              <a:t> nervous</a:t>
            </a:r>
            <a:r>
              <a:rPr lang="en-US" altLang="zh-CN" sz="3200" dirty="0" smtClean="0">
                <a:solidFill>
                  <a:srgbClr val="FF0000"/>
                </a:solidFill>
              </a:rPr>
              <a:t> to </a:t>
            </a:r>
            <a:r>
              <a:rPr lang="en-US" altLang="zh-CN" sz="3200" dirty="0" smtClean="0"/>
              <a:t>eat.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</a:rPr>
              <a:t>too…to…  </a:t>
            </a:r>
            <a:r>
              <a:rPr lang="zh-CN" altLang="en-US" sz="3200" dirty="0" smtClean="0">
                <a:solidFill>
                  <a:srgbClr val="0000FF"/>
                </a:solidFill>
              </a:rPr>
              <a:t>太</a:t>
            </a:r>
            <a:r>
              <a:rPr lang="en-US" altLang="zh-CN" sz="3200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dirty="0" smtClean="0">
                <a:solidFill>
                  <a:srgbClr val="0000FF"/>
                </a:solidFill>
              </a:rPr>
              <a:t>而不能</a:t>
            </a:r>
            <a:r>
              <a:rPr lang="en-US" altLang="zh-CN" sz="32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</a:rPr>
              <a:t>cannot …too…</a:t>
            </a:r>
            <a:r>
              <a:rPr lang="zh-CN" altLang="en-US" sz="3200" dirty="0" smtClean="0">
                <a:solidFill>
                  <a:srgbClr val="0000FF"/>
                </a:solidFill>
              </a:rPr>
              <a:t>越</a:t>
            </a:r>
            <a:r>
              <a:rPr lang="en-US" altLang="zh-CN" sz="3200" dirty="0" smtClean="0">
                <a:solidFill>
                  <a:srgbClr val="0000FF"/>
                </a:solidFill>
              </a:rPr>
              <a:t>…</a:t>
            </a:r>
            <a:r>
              <a:rPr lang="zh-CN" altLang="en-US" sz="3200" dirty="0" smtClean="0">
                <a:solidFill>
                  <a:srgbClr val="0000FF"/>
                </a:solidFill>
              </a:rPr>
              <a:t>越好（怎么都不过分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/>
              <a:t>We </a:t>
            </a:r>
            <a:r>
              <a:rPr lang="en-US" altLang="zh-CN" sz="3200" b="1" dirty="0"/>
              <a:t>cannot</a:t>
            </a:r>
            <a:r>
              <a:rPr lang="en-US" altLang="zh-CN" sz="3200" dirty="0"/>
              <a:t> praise him </a:t>
            </a:r>
            <a:r>
              <a:rPr lang="en-US" altLang="zh-CN" sz="3200" b="1" dirty="0"/>
              <a:t>too</a:t>
            </a:r>
            <a:r>
              <a:rPr lang="en-US" altLang="zh-CN" sz="3200" dirty="0"/>
              <a:t> much. </a:t>
            </a:r>
            <a:endParaRPr lang="en-US" altLang="zh-CN" sz="3200" dirty="0" smtClean="0"/>
          </a:p>
          <a:p>
            <a:r>
              <a:rPr lang="zh-CN" altLang="en-US" sz="3200" dirty="0" smtClean="0"/>
              <a:t>我们</a:t>
            </a:r>
            <a:r>
              <a:rPr lang="zh-CN" altLang="en-US" sz="3200" dirty="0"/>
              <a:t>无论怎样称赞他都不为</a:t>
            </a:r>
            <a:r>
              <a:rPr lang="zh-CN" altLang="en-US" sz="3200" dirty="0" smtClean="0"/>
              <a:t>过分。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5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418</Words>
  <Application>Microsoft Office PowerPoint</Application>
  <PresentationFormat>全屏显示(4:3)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2014-10-11T03:11:33Z</dcterms:created>
  <dcterms:modified xsi:type="dcterms:W3CDTF">2014-10-20T07:00:25Z</dcterms:modified>
</cp:coreProperties>
</file>