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1" r:id="rId5"/>
    <p:sldId id="2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998E-2BAA-42F0-A106-0861AB95F5E9}" type="datetimeFigureOut">
              <a:rPr lang="zh-CN" altLang="en-US" smtClean="0"/>
              <a:t>2016-9-26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03A4-3D37-4295-BAD5-26F5479F9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30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998E-2BAA-42F0-A106-0861AB95F5E9}" type="datetimeFigureOut">
              <a:rPr lang="zh-CN" altLang="en-US" smtClean="0"/>
              <a:t>2016-9-26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03A4-3D37-4295-BAD5-26F5479F9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13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998E-2BAA-42F0-A106-0861AB95F5E9}" type="datetimeFigureOut">
              <a:rPr lang="zh-CN" altLang="en-US" smtClean="0"/>
              <a:t>2016-9-26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03A4-3D37-4295-BAD5-26F5479F9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7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998E-2BAA-42F0-A106-0861AB95F5E9}" type="datetimeFigureOut">
              <a:rPr lang="zh-CN" altLang="en-US" smtClean="0"/>
              <a:t>2016-9-26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03A4-3D37-4295-BAD5-26F5479F9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3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998E-2BAA-42F0-A106-0861AB95F5E9}" type="datetimeFigureOut">
              <a:rPr lang="zh-CN" altLang="en-US" smtClean="0"/>
              <a:t>2016-9-26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03A4-3D37-4295-BAD5-26F5479F9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9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998E-2BAA-42F0-A106-0861AB95F5E9}" type="datetimeFigureOut">
              <a:rPr lang="zh-CN" altLang="en-US" smtClean="0"/>
              <a:t>2016-9-26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03A4-3D37-4295-BAD5-26F5479F9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5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998E-2BAA-42F0-A106-0861AB95F5E9}" type="datetimeFigureOut">
              <a:rPr lang="zh-CN" altLang="en-US" smtClean="0"/>
              <a:t>2016-9-26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03A4-3D37-4295-BAD5-26F5479F9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56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998E-2BAA-42F0-A106-0861AB95F5E9}" type="datetimeFigureOut">
              <a:rPr lang="zh-CN" altLang="en-US" smtClean="0"/>
              <a:t>2016-9-26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03A4-3D37-4295-BAD5-26F5479F9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91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998E-2BAA-42F0-A106-0861AB95F5E9}" type="datetimeFigureOut">
              <a:rPr lang="zh-CN" altLang="en-US" smtClean="0"/>
              <a:t>2016-9-26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03A4-3D37-4295-BAD5-26F5479F9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3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998E-2BAA-42F0-A106-0861AB95F5E9}" type="datetimeFigureOut">
              <a:rPr lang="zh-CN" altLang="en-US" smtClean="0"/>
              <a:t>2016-9-26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03A4-3D37-4295-BAD5-26F5479F9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8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998E-2BAA-42F0-A106-0861AB95F5E9}" type="datetimeFigureOut">
              <a:rPr lang="zh-CN" altLang="en-US" smtClean="0"/>
              <a:t>2016-9-26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03A4-3D37-4295-BAD5-26F5479F9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31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B998E-2BAA-42F0-A106-0861AB95F5E9}" type="datetimeFigureOut">
              <a:rPr lang="zh-CN" altLang="en-US" smtClean="0"/>
              <a:t>2016-9-26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703A4-3D37-4295-BAD5-26F5479F9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72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话题</a:t>
            </a:r>
            <a:r>
              <a:rPr lang="en-US" altLang="zh-CN" dirty="0" smtClean="0"/>
              <a:t>5</a:t>
            </a:r>
            <a:r>
              <a:rPr lang="zh-CN" altLang="en-US" dirty="0" smtClean="0"/>
              <a:t>崇拜偶像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3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570186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下面的柱状图（</a:t>
            </a:r>
            <a:r>
              <a:rPr lang="en-US" altLang="zh-CN" sz="2800" dirty="0"/>
              <a:t>bar chart</a:t>
            </a:r>
            <a:r>
              <a:rPr lang="zh-CN" altLang="en-US" sz="2800" dirty="0"/>
              <a:t>）显示了你校上周针对“偶像崇拜类别”的调查结果。请你用英语给</a:t>
            </a:r>
            <a:r>
              <a:rPr lang="en-US" altLang="zh-CN" sz="2800" dirty="0"/>
              <a:t>21st Century </a:t>
            </a:r>
            <a:r>
              <a:rPr lang="zh-CN" altLang="en-US" sz="2800" dirty="0"/>
              <a:t>报社的编辑写一封信，报道你校的调查结果，并对此结果发表你的看法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6450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sz="2800" dirty="0"/>
          </a:p>
          <a:p>
            <a:r>
              <a:rPr lang="en-US" altLang="zh-CN" sz="2800" dirty="0"/>
              <a:t>1 </a:t>
            </a:r>
            <a:r>
              <a:rPr lang="zh-CN" altLang="en-US" sz="2800" dirty="0"/>
              <a:t>词数</a:t>
            </a:r>
            <a:r>
              <a:rPr lang="en-US" altLang="zh-CN" sz="2800" dirty="0"/>
              <a:t>100</a:t>
            </a:r>
            <a:r>
              <a:rPr lang="zh-CN" altLang="en-US" sz="2800" dirty="0"/>
              <a:t>左右</a:t>
            </a:r>
          </a:p>
          <a:p>
            <a:r>
              <a:rPr lang="en-US" altLang="zh-CN" sz="2800" dirty="0"/>
              <a:t>2 </a:t>
            </a:r>
            <a:r>
              <a:rPr lang="zh-CN" altLang="en-US" sz="2800" dirty="0"/>
              <a:t>开头结尾已为你写好</a:t>
            </a:r>
          </a:p>
          <a:p>
            <a:r>
              <a:rPr lang="en-US" altLang="zh-CN" sz="2800" dirty="0"/>
              <a:t>3 </a:t>
            </a:r>
            <a:r>
              <a:rPr lang="zh-CN" altLang="en-US" sz="2800" dirty="0"/>
              <a:t>相关词汇 偶像 </a:t>
            </a:r>
            <a:r>
              <a:rPr lang="en-US" altLang="zh-CN" sz="2800" dirty="0"/>
              <a:t>idol</a:t>
            </a:r>
          </a:p>
          <a:p>
            <a:endParaRPr lang="en-US" altLang="zh-CN" sz="2800" dirty="0"/>
          </a:p>
          <a:p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4" name="Picture 2" descr="E:\USER\Desktop\142547242440966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242" y="1916833"/>
            <a:ext cx="6939166" cy="291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63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16632"/>
            <a:ext cx="9108504" cy="71287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Dear </a:t>
            </a:r>
            <a:r>
              <a:rPr lang="en-US" altLang="zh-CN" dirty="0"/>
              <a:t>Editor,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We </a:t>
            </a:r>
            <a:r>
              <a:rPr lang="en-US" altLang="zh-CN" dirty="0">
                <a:solidFill>
                  <a:srgbClr val="2A08B8"/>
                </a:solidFill>
              </a:rPr>
              <a:t>made a survey </a:t>
            </a:r>
            <a:r>
              <a:rPr lang="en-US" altLang="zh-CN" dirty="0"/>
              <a:t>in our school last week and I’d like to tell you something about the results.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b="1" dirty="0" smtClean="0">
                <a:solidFill>
                  <a:srgbClr val="2A08B8"/>
                </a:solidFill>
              </a:rPr>
              <a:t>As </a:t>
            </a:r>
            <a:r>
              <a:rPr lang="en-US" altLang="zh-CN" b="1" dirty="0">
                <a:solidFill>
                  <a:srgbClr val="2A08B8"/>
                </a:solidFill>
              </a:rPr>
              <a:t>is demonstrated in the bar chart</a:t>
            </a:r>
            <a:r>
              <a:rPr lang="en-US" altLang="zh-CN" dirty="0"/>
              <a:t>, great mind worship </a:t>
            </a:r>
            <a:r>
              <a:rPr lang="en-US" altLang="zh-CN" u="sng" dirty="0"/>
              <a:t>occupies 47% </a:t>
            </a:r>
            <a:r>
              <a:rPr lang="en-US" altLang="zh-CN" dirty="0"/>
              <a:t>of the idol worship, followed by celebrity worship which </a:t>
            </a:r>
            <a:r>
              <a:rPr lang="en-US" altLang="zh-CN" u="sng" dirty="0"/>
              <a:t>gains the percentage of 38%. </a:t>
            </a:r>
            <a:r>
              <a:rPr lang="en-US" altLang="zh-CN" dirty="0"/>
              <a:t>11% of the students surveyed adore people around them, for instance, teachers, parents or friends. Students without idols </a:t>
            </a:r>
            <a:r>
              <a:rPr lang="en-US" altLang="zh-CN" u="sng" dirty="0" smtClean="0"/>
              <a:t>account </a:t>
            </a:r>
            <a:r>
              <a:rPr lang="en-US" altLang="zh-CN" u="sng" dirty="0"/>
              <a:t>for the rest of 4%.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Apparently</a:t>
            </a:r>
            <a:r>
              <a:rPr lang="en-US" altLang="zh-CN" dirty="0"/>
              <a:t>, idol worship has become a common social phenomenon among the adolescents. </a:t>
            </a:r>
            <a:r>
              <a:rPr lang="en-US" altLang="zh-CN" b="1" dirty="0">
                <a:solidFill>
                  <a:srgbClr val="2A08B8"/>
                </a:solidFill>
              </a:rPr>
              <a:t>There is no denying that </a:t>
            </a:r>
            <a:r>
              <a:rPr lang="en-US" altLang="zh-CN" dirty="0"/>
              <a:t>idol worship inspires us to </a:t>
            </a:r>
            <a:r>
              <a:rPr lang="en-US" altLang="zh-CN" u="sng" dirty="0"/>
              <a:t>focus on their achievements</a:t>
            </a:r>
            <a:r>
              <a:rPr lang="en-US" altLang="zh-CN" dirty="0"/>
              <a:t>, which </a:t>
            </a:r>
            <a:r>
              <a:rPr lang="en-US" altLang="zh-CN" u="sng" dirty="0"/>
              <a:t>come from diligence, effort and persistence</a:t>
            </a:r>
            <a:r>
              <a:rPr lang="en-US" altLang="zh-CN" dirty="0"/>
              <a:t>. However, blind worship is not supposed to </a:t>
            </a:r>
            <a:r>
              <a:rPr lang="en-US" altLang="zh-CN" u="sng" dirty="0"/>
              <a:t>be advocated </a:t>
            </a:r>
            <a:r>
              <a:rPr lang="en-US" altLang="zh-CN" dirty="0"/>
              <a:t>because it will lead to extreme behaviors easily. As far as I am concerned, we should </a:t>
            </a:r>
            <a:r>
              <a:rPr lang="en-US" altLang="zh-CN" u="sng" dirty="0"/>
              <a:t>avoid blind worship </a:t>
            </a:r>
            <a:r>
              <a:rPr lang="en-US" altLang="zh-CN" dirty="0"/>
              <a:t>and learn to worship our idols </a:t>
            </a:r>
            <a:r>
              <a:rPr lang="en-US" altLang="zh-CN" u="sng" dirty="0"/>
              <a:t>rationally.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Yours </a:t>
            </a:r>
            <a:r>
              <a:rPr lang="en-US" altLang="zh-CN" dirty="0"/>
              <a:t>sincerely 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                                                     Li </a:t>
            </a:r>
            <a:r>
              <a:rPr lang="en-US" altLang="zh-CN" dirty="0" err="1"/>
              <a:t>Hua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081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3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Writing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 smtClean="0"/>
              <a:t>每个人</a:t>
            </a:r>
            <a:r>
              <a:rPr lang="zh-CN" altLang="en-US" sz="2400" b="1" dirty="0"/>
              <a:t>都有自己崇拜的偶像，有人欣赏文学大师，有人喜欢科学巨匠或成功商人，他们的名言隽语充满哲理</a:t>
            </a:r>
            <a:r>
              <a:rPr lang="zh-CN" altLang="en-US" sz="2400" b="1" dirty="0" smtClean="0"/>
              <a:t>，启迪</a:t>
            </a:r>
            <a:r>
              <a:rPr lang="zh-CN" altLang="en-US" sz="2400" b="1" dirty="0"/>
              <a:t>人生。假设你是李华，拟参加某英语报社举行的征文比赛。</a:t>
            </a:r>
            <a:r>
              <a:rPr lang="zh-CN" altLang="en-US" sz="2400" b="1" dirty="0" smtClean="0"/>
              <a:t>请写</a:t>
            </a:r>
            <a:r>
              <a:rPr lang="zh-CN" altLang="en-US" sz="2400" b="1" dirty="0"/>
              <a:t>一篇短文谈谈你喜欢的偶像理由</a:t>
            </a:r>
            <a:r>
              <a:rPr lang="zh-CN" altLang="en-US" sz="2400" b="1" dirty="0" smtClean="0"/>
              <a:t>和偶像</a:t>
            </a:r>
            <a:r>
              <a:rPr lang="zh-CN" altLang="en-US" sz="2400" b="1" dirty="0"/>
              <a:t>的名言给你的启示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80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88640"/>
            <a:ext cx="9036496" cy="61926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             </a:t>
            </a:r>
            <a:r>
              <a:rPr lang="en-US" altLang="zh-CN" sz="4900" dirty="0" smtClean="0"/>
              <a:t>Everyone </a:t>
            </a:r>
            <a:r>
              <a:rPr lang="en-US" altLang="zh-CN" sz="4900" dirty="0"/>
              <a:t>has his own idol. While </a:t>
            </a:r>
            <a:r>
              <a:rPr lang="en-US" altLang="zh-CN" sz="4900" dirty="0" smtClean="0"/>
              <a:t>Shakespeare‘s followers absorb themselves in the wisdom of his  masterpieces and Stephen Hawking inspires science lovers into the exploration of the universe.</a:t>
            </a:r>
          </a:p>
          <a:p>
            <a:pPr marL="0" indent="0">
              <a:buNone/>
            </a:pPr>
            <a:r>
              <a:rPr lang="en-US" altLang="zh-CN" sz="4900" dirty="0"/>
              <a:t> </a:t>
            </a:r>
            <a:r>
              <a:rPr lang="en-US" altLang="zh-CN" sz="4900" dirty="0" smtClean="0"/>
              <a:t>      </a:t>
            </a:r>
            <a:r>
              <a:rPr lang="en-US" altLang="zh-CN" sz="4900" b="1" dirty="0" smtClean="0">
                <a:solidFill>
                  <a:srgbClr val="2A08B8"/>
                </a:solidFill>
              </a:rPr>
              <a:t>The </a:t>
            </a:r>
            <a:r>
              <a:rPr lang="en-US" altLang="zh-CN" sz="4900" b="1" dirty="0">
                <a:solidFill>
                  <a:srgbClr val="2A08B8"/>
                </a:solidFill>
              </a:rPr>
              <a:t>one I </a:t>
            </a:r>
            <a:r>
              <a:rPr lang="en-US" altLang="zh-CN" sz="4900" b="1" dirty="0" smtClean="0">
                <a:solidFill>
                  <a:srgbClr val="2A08B8"/>
                </a:solidFill>
              </a:rPr>
              <a:t>admire </a:t>
            </a:r>
            <a:r>
              <a:rPr lang="en-US" altLang="zh-CN" sz="4900" b="1" dirty="0">
                <a:solidFill>
                  <a:srgbClr val="2A08B8"/>
                </a:solidFill>
              </a:rPr>
              <a:t>most is </a:t>
            </a:r>
            <a:r>
              <a:rPr lang="en-US" altLang="zh-CN" sz="4900" dirty="0"/>
              <a:t>Jack Ma, </a:t>
            </a:r>
            <a:r>
              <a:rPr lang="en-US" altLang="zh-CN" sz="4900" u="sng" dirty="0"/>
              <a:t>whose creativity and perseverance make him a legend </a:t>
            </a:r>
            <a:r>
              <a:rPr lang="en-US" altLang="zh-CN" sz="4900" dirty="0"/>
              <a:t>as he is today.  </a:t>
            </a:r>
            <a:r>
              <a:rPr lang="en-US" altLang="zh-CN" sz="4900" dirty="0" smtClean="0"/>
              <a:t>Creativity </a:t>
            </a:r>
            <a:r>
              <a:rPr lang="en-US" altLang="zh-CN" sz="4900" dirty="0"/>
              <a:t>is the stepping stone for Jack Ma’s success, earning him the first barrel of gold in life and </a:t>
            </a:r>
            <a:r>
              <a:rPr lang="en-US" altLang="zh-CN" sz="4900" u="sng" dirty="0"/>
              <a:t>serving </a:t>
            </a:r>
            <a:r>
              <a:rPr lang="en-US" altLang="zh-CN" sz="4900" u="sng" dirty="0" smtClean="0"/>
              <a:t>as </a:t>
            </a:r>
            <a:r>
              <a:rPr lang="en-US" altLang="zh-CN" sz="4900" u="sng" dirty="0"/>
              <a:t>the driving force </a:t>
            </a:r>
            <a:r>
              <a:rPr lang="en-US" altLang="zh-CN" sz="4900" dirty="0"/>
              <a:t>for more challenges. Yet life is not always what we expect it to be. What </a:t>
            </a:r>
            <a:r>
              <a:rPr lang="en-US" altLang="zh-CN" sz="4900" u="sng" dirty="0"/>
              <a:t>makes Jack </a:t>
            </a:r>
            <a:r>
              <a:rPr lang="en-US" altLang="zh-CN" sz="4900" dirty="0"/>
              <a:t>Ma </a:t>
            </a:r>
            <a:r>
              <a:rPr lang="en-US" altLang="zh-CN" sz="4900" u="sng" dirty="0" smtClean="0"/>
              <a:t>stand </a:t>
            </a:r>
            <a:r>
              <a:rPr lang="en-US" altLang="zh-CN" sz="4900" u="sng" dirty="0"/>
              <a:t>out </a:t>
            </a:r>
            <a:r>
              <a:rPr lang="en-US" altLang="zh-CN" sz="4900" dirty="0"/>
              <a:t>is his never giving up </a:t>
            </a:r>
            <a:r>
              <a:rPr lang="en-US" altLang="zh-CN" sz="4900" b="1" dirty="0">
                <a:solidFill>
                  <a:srgbClr val="2A08B8"/>
                </a:solidFill>
              </a:rPr>
              <a:t>when faced with difficulties and setbacks</a:t>
            </a:r>
            <a:r>
              <a:rPr lang="en-US" altLang="zh-CN" sz="4900" dirty="0"/>
              <a:t>. </a:t>
            </a:r>
            <a:r>
              <a:rPr lang="en-US" altLang="zh-CN" sz="4900" u="sng" dirty="0"/>
              <a:t>Just as the saying goes</a:t>
            </a:r>
            <a:r>
              <a:rPr lang="en-US" altLang="zh-CN" sz="4900" dirty="0"/>
              <a:t>, the man </a:t>
            </a:r>
          </a:p>
          <a:p>
            <a:pPr marL="0" indent="0">
              <a:buNone/>
            </a:pPr>
            <a:r>
              <a:rPr lang="en-US" altLang="zh-CN" sz="4900" dirty="0" smtClean="0"/>
              <a:t>who </a:t>
            </a:r>
            <a:r>
              <a:rPr lang="en-US" altLang="zh-CN" sz="4900" dirty="0"/>
              <a:t>has made up his mind to win will never say “impossible”.</a:t>
            </a:r>
          </a:p>
          <a:p>
            <a:pPr marL="0" indent="0">
              <a:buNone/>
            </a:pPr>
            <a:r>
              <a:rPr lang="en-US" altLang="zh-CN" sz="4900" dirty="0" smtClean="0"/>
              <a:t>      Everyone </a:t>
            </a:r>
            <a:r>
              <a:rPr lang="en-US" altLang="zh-CN" sz="4900" dirty="0"/>
              <a:t>can be his own hero. Through Jack Ma and his story, </a:t>
            </a:r>
            <a:r>
              <a:rPr lang="en-US" altLang="zh-CN" sz="4900" u="sng" dirty="0"/>
              <a:t>I get to realize what one can achieve </a:t>
            </a:r>
            <a:r>
              <a:rPr lang="en-US" altLang="zh-CN" sz="4900" dirty="0" smtClean="0"/>
              <a:t>through </a:t>
            </a:r>
            <a:r>
              <a:rPr lang="en-US" altLang="zh-CN" sz="4900" dirty="0"/>
              <a:t>all his efforts and that </a:t>
            </a:r>
            <a:r>
              <a:rPr lang="en-US" altLang="zh-CN" sz="4900" b="1" dirty="0">
                <a:solidFill>
                  <a:srgbClr val="2A08B8"/>
                </a:solidFill>
              </a:rPr>
              <a:t>even if </a:t>
            </a:r>
            <a:r>
              <a:rPr lang="en-US" altLang="zh-CN" sz="4900" dirty="0"/>
              <a:t>life is tough, I will be tougher and </a:t>
            </a:r>
            <a:r>
              <a:rPr lang="en-US" altLang="zh-CN" sz="4900" b="1" dirty="0">
                <a:solidFill>
                  <a:srgbClr val="2A08B8"/>
                </a:solidFill>
              </a:rPr>
              <a:t>never fail to try. </a:t>
            </a:r>
            <a:endParaRPr lang="zh-CN" altLang="en-US" sz="4900" b="1" dirty="0">
              <a:solidFill>
                <a:srgbClr val="2A08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487</Words>
  <Application>Microsoft Office PowerPoint</Application>
  <PresentationFormat>全屏显示(4:3)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话题5崇拜偶像</vt:lpstr>
      <vt:lpstr>下面的柱状图（bar chart）显示了你校上周针对“偶像崇拜类别”的调查结果。请你用英语给21st Century 报社的编辑写一封信，报道你校的调查结果，并对此结果发表你的看法</vt:lpstr>
      <vt:lpstr>PowerPoint 演示文稿</vt:lpstr>
      <vt:lpstr>Writing 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话题5崇拜偶像</dc:title>
  <dc:creator>USER</dc:creator>
  <cp:lastModifiedBy>USER</cp:lastModifiedBy>
  <cp:revision>30</cp:revision>
  <dcterms:created xsi:type="dcterms:W3CDTF">2016-09-21T23:59:36Z</dcterms:created>
  <dcterms:modified xsi:type="dcterms:W3CDTF">2016-09-26T03:22:37Z</dcterms:modified>
</cp:coreProperties>
</file>