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3"/>
    <p:sldId id="256" r:id="rId4"/>
    <p:sldId id="257" r:id="rId5"/>
    <p:sldId id="259" r:id="rId6"/>
    <p:sldId id="260" r:id="rId7"/>
    <p:sldId id="263" r:id="rId8"/>
    <p:sldId id="264" r:id="rId9"/>
    <p:sldId id="266" r:id="rId10"/>
    <p:sldId id="268" r:id="rId11"/>
    <p:sldId id="267" r:id="rId12"/>
    <p:sldId id="272" r:id="rId13"/>
    <p:sldId id="265" r:id="rId14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44"/>
          <p:cNvPicPr>
            <a:picLocks noChangeAspect="1"/>
          </p:cNvPicPr>
          <p:nvPr/>
        </p:nvPicPr>
        <p:blipFill>
          <a:blip r:embed="rId2"/>
          <a:srcRect t="5357" b="11998"/>
          <a:stretch>
            <a:fillRect/>
          </a:stretch>
        </p:blipFill>
        <p:spPr>
          <a:xfrm>
            <a:off x="-7144" y="2540"/>
            <a:ext cx="9154001" cy="372237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63" y="4005065"/>
            <a:ext cx="8555037" cy="835224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0" anchor="b"/>
          <a:lstStyle>
            <a:lvl1pPr marL="0" indent="0" algn="ctr" defTabSz="914400" eaLnBrk="1" hangingPunct="1">
              <a:buFont typeface="Arial" pitchFamily="34" charset="0"/>
              <a:buNone/>
              <a:defRPr sz="36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638" y="4855496"/>
            <a:ext cx="8551862" cy="58972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0" rIns="90170" bIns="46990">
            <a:normAutofit/>
          </a:bodyPr>
          <a:lstStyle>
            <a:lvl1pPr marL="0" indent="0" algn="ctr" defTabSz="914400">
              <a:spcBef>
                <a:spcPct val="0"/>
              </a:spcBef>
              <a:buFont typeface="Arial" pitchFamily="34" charset="0"/>
              <a:buNone/>
              <a:defRPr sz="2100">
                <a:solidFill>
                  <a:srgbClr val="5BAD49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  <p:sp>
        <p:nvSpPr>
          <p:cNvPr id="8" name="Oval 3"/>
          <p:cNvSpPr/>
          <p:nvPr/>
        </p:nvSpPr>
        <p:spPr>
          <a:xfrm>
            <a:off x="7625715" y="186690"/>
            <a:ext cx="919163" cy="1223963"/>
          </a:xfrm>
          <a:prstGeom prst="ellipse">
            <a:avLst/>
          </a:prstGeom>
          <a:solidFill>
            <a:srgbClr val="99CC00">
              <a:alpha val="58823"/>
            </a:srgbClr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zh-CN" sz="1350" dirty="0">
              <a:solidFill>
                <a:srgbClr val="5BAD49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Picture 7" descr="44445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25" y="674053"/>
            <a:ext cx="813197" cy="342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28650" y="620688"/>
            <a:ext cx="7886700" cy="53673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2800"/>
            <a:ext cx="7886700" cy="4665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5953"/>
            <a:ext cx="819242" cy="1092322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 descr="#wm#_20_07_110_11001_a_1_14#clear#"/>
          <p:cNvSpPr>
            <a:spLocks noChangeArrowheads="1"/>
          </p:cNvSpPr>
          <p:nvPr/>
        </p:nvSpPr>
        <p:spPr bwMode="auto">
          <a:xfrm>
            <a:off x="2209800" y="2204865"/>
            <a:ext cx="6934200" cy="1062210"/>
          </a:xfrm>
          <a:prstGeom prst="rect">
            <a:avLst/>
          </a:prstGeom>
          <a:solidFill>
            <a:srgbClr val="5BAD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000" tIns="0" bIns="2700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700" dirty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任意多边形 7" descr="#wm#_20_07_110_11001_e_1_1#clear#"/>
          <p:cNvSpPr>
            <a:spLocks noChangeArrowheads="1"/>
          </p:cNvSpPr>
          <p:nvPr/>
        </p:nvSpPr>
        <p:spPr bwMode="auto">
          <a:xfrm>
            <a:off x="2355851" y="1916380"/>
            <a:ext cx="1015801" cy="1407847"/>
          </a:xfrm>
          <a:custGeom>
            <a:avLst/>
            <a:gdLst>
              <a:gd name="T0" fmla="*/ 0 w 993531"/>
              <a:gd name="T1" fmla="*/ 0 h 1011115"/>
              <a:gd name="T2" fmla="*/ 994263 w 993531"/>
              <a:gd name="T3" fmla="*/ 0 h 1011115"/>
              <a:gd name="T4" fmla="*/ 497132 w 993531"/>
              <a:gd name="T5" fmla="*/ 1011481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rgbClr val="92C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270000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  <a:buFontTx/>
              <a:buNone/>
            </a:pPr>
            <a:endParaRPr lang="en-US" altLang="zh-CN" sz="33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1652" y="2204865"/>
            <a:ext cx="5772348" cy="1063935"/>
          </a:xfrm>
        </p:spPr>
        <p:txBody>
          <a:bodyPr anchor="ctr" anchorCtr="0"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71652" y="3286800"/>
            <a:ext cx="5747148" cy="1188000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548681"/>
            <a:ext cx="7886700" cy="9976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44776"/>
            <a:ext cx="3867150" cy="43548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776"/>
            <a:ext cx="3867150" cy="43548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3834450" cy="862543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2455336"/>
            <a:ext cx="3834450" cy="3709968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tx2"/>
                </a:solidFill>
              </a:defRPr>
            </a:lvl1pPr>
            <a:lvl2pPr algn="l">
              <a:defRPr sz="1500">
                <a:solidFill>
                  <a:schemeClr val="tx2"/>
                </a:solidFill>
              </a:defRPr>
            </a:lvl2pPr>
            <a:lvl3pPr algn="l">
              <a:defRPr sz="1350">
                <a:solidFill>
                  <a:schemeClr val="tx2"/>
                </a:solidFill>
              </a:defRPr>
            </a:lvl3pPr>
            <a:lvl4pPr algn="l">
              <a:defRPr sz="1350">
                <a:solidFill>
                  <a:schemeClr val="tx2"/>
                </a:solidFill>
              </a:defRPr>
            </a:lvl4pPr>
            <a:lvl5pPr algn="l">
              <a:defRPr sz="135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6956" y="1556792"/>
            <a:ext cx="3848393" cy="86254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6956" y="2455336"/>
            <a:ext cx="3848393" cy="3709968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tx2"/>
                </a:solidFill>
              </a:defRPr>
            </a:lvl1pPr>
            <a:lvl2pPr marL="673735" indent="-213995" algn="l">
              <a:defRPr sz="1500">
                <a:solidFill>
                  <a:schemeClr val="tx2"/>
                </a:solidFill>
              </a:defRPr>
            </a:lvl2pPr>
            <a:lvl3pPr algn="l">
              <a:defRPr sz="1350">
                <a:solidFill>
                  <a:schemeClr val="tx2"/>
                </a:solidFill>
              </a:defRPr>
            </a:lvl3pPr>
            <a:lvl4pPr algn="l">
              <a:defRPr sz="1350">
                <a:solidFill>
                  <a:schemeClr val="tx2"/>
                </a:solidFill>
              </a:defRPr>
            </a:lvl4pPr>
            <a:lvl5pPr algn="l">
              <a:defRPr sz="135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28650" y="391295"/>
            <a:ext cx="7886701" cy="8774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09800" y="2132856"/>
            <a:ext cx="6934200" cy="1134219"/>
          </a:xfrm>
          <a:prstGeom prst="rect">
            <a:avLst/>
          </a:prstGeom>
          <a:solidFill>
            <a:srgbClr val="5BAD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000" tIns="0" bIns="2700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700" dirty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>
            <a:off x="2355851" y="1966149"/>
            <a:ext cx="993775" cy="1358077"/>
          </a:xfrm>
          <a:custGeom>
            <a:avLst/>
            <a:gdLst>
              <a:gd name="T0" fmla="*/ 0 w 993531"/>
              <a:gd name="T1" fmla="*/ 0 h 1011115"/>
              <a:gd name="T2" fmla="*/ 994263 w 993531"/>
              <a:gd name="T3" fmla="*/ 0 h 1011115"/>
              <a:gd name="T4" fmla="*/ 497132 w 993531"/>
              <a:gd name="T5" fmla="*/ 1011481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rgbClr val="92C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270000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BAD49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  <a:buFontTx/>
              <a:buNone/>
            </a:pPr>
            <a:endParaRPr lang="en-US" altLang="zh-CN" sz="33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132856"/>
            <a:ext cx="5918400" cy="1135944"/>
          </a:xfrm>
        </p:spPr>
        <p:txBody>
          <a:bodyPr>
            <a:normAutofit/>
          </a:bodyPr>
          <a:lstStyle>
            <a:lvl1pPr>
              <a:defRPr sz="375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225800" y="3286800"/>
            <a:ext cx="5893200" cy="165436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>
                <a:solidFill>
                  <a:schemeClr val="tx2"/>
                </a:solidFill>
              </a:defRPr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0406" y="1052736"/>
            <a:ext cx="4460056" cy="6480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27984" y="1772816"/>
            <a:ext cx="4104456" cy="3997748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7" descr="#wm#_20_08_*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99242" y="-427803"/>
            <a:ext cx="545518" cy="158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1020650" y="1052736"/>
            <a:ext cx="2903278" cy="471782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514351"/>
            <a:ext cx="1971675" cy="5673725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514351"/>
            <a:ext cx="5762625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385646" y="391295"/>
            <a:ext cx="7129705" cy="87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522413"/>
            <a:ext cx="788670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06F5-1743-4670-B80E-A44DBF993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9C69-C23A-4640-8AB2-8317B8600B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6985" indent="-6350"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5BAD49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667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239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811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383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57175" indent="-256540" algn="l" defTabSz="514350" rtl="0" fontAlgn="base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rgbClr val="808080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557530" indent="-213995" algn="l" defTabSz="514350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500" kern="1200">
          <a:solidFill>
            <a:srgbClr val="808080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900430" indent="-213995" algn="l" defTabSz="514350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kern="1200">
          <a:solidFill>
            <a:srgbClr val="808080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243330" indent="-213995" algn="l" defTabSz="514350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kern="1200">
          <a:solidFill>
            <a:srgbClr val="808080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1586230" indent="-213995" algn="l" defTabSz="514350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kern="1200">
          <a:solidFill>
            <a:srgbClr val="808080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课程定位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77695"/>
            <a:ext cx="7886700" cy="4310380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4000" dirty="0" smtClean="0">
                <a:solidFill>
                  <a:schemeClr val="tx1"/>
                </a:solidFill>
              </a:rPr>
              <a:t>课堂内容定位在略高于高考水平，相当于奥林匹克竞赛中的预赛水平。</a:t>
            </a:r>
            <a:endParaRPr lang="zh-CN" altLang="en-US" sz="40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chemeClr val="tx1"/>
                </a:solidFill>
              </a:rPr>
              <a:t>3.</a:t>
            </a:r>
            <a:r>
              <a:rPr lang="zh-CN" altLang="en-US" sz="3200">
                <a:solidFill>
                  <a:schemeClr val="tx1"/>
                </a:solidFill>
              </a:rPr>
              <a:t>质量为m的小木块，停放在水平地面上，它与地面间的动摩擦系数为μ．一人想用最小的作用力F使木块移动，则此最小力F的大小为</a:t>
            </a:r>
            <a:r>
              <a:rPr lang="en-US" altLang="zh-CN" sz="3200">
                <a:solidFill>
                  <a:schemeClr val="tx1"/>
                </a:solidFill>
              </a:rPr>
              <a:t>_____________</a:t>
            </a:r>
            <a:r>
              <a:rPr lang="zh-CN" altLang="en-US" sz="3200">
                <a:solidFill>
                  <a:schemeClr val="tx1"/>
                </a:solidFill>
              </a:rPr>
              <a:t>．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85335"/>
            <a:ext cx="7886700" cy="4665600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chemeClr val="tx1"/>
                </a:solidFill>
              </a:rPr>
              <a:t>4.</a:t>
            </a:r>
            <a:r>
              <a:rPr lang="zh-CN" altLang="en-US" sz="3200">
                <a:solidFill>
                  <a:schemeClr val="tx1"/>
                </a:solidFill>
              </a:rPr>
              <a:t>如右图所示，质量为m的物体恰好能在倾角为α的斜面上匀速下滑，如在物体上施加一个力F使物体沿斜面匀速上滑，为了使得力F取最小值，这个力与斜面的倾斜角θ为多大？这个力的最小值是多少？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4653280"/>
            <a:ext cx="2102485" cy="1388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645" y="4579620"/>
            <a:ext cx="2854960" cy="1625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90" y="1313180"/>
            <a:ext cx="8229600" cy="4525963"/>
          </a:xfrm>
        </p:spPr>
        <p:txBody>
          <a:bodyPr>
            <a:noAutofit/>
          </a:bodyPr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</a:rPr>
              <a:t>5.</a:t>
            </a:r>
            <a:r>
              <a:rPr lang="zh-CN" altLang="en-US" sz="2800">
                <a:solidFill>
                  <a:schemeClr val="tx1"/>
                </a:solidFill>
              </a:rPr>
              <a:t>一个重为</a:t>
            </a:r>
            <a:r>
              <a:rPr lang="en-US" altLang="zh-CN" sz="2800">
                <a:solidFill>
                  <a:schemeClr val="tx1"/>
                </a:solidFill>
              </a:rPr>
              <a:t>10</a:t>
            </a:r>
            <a:r>
              <a:rPr lang="zh-CN" altLang="en-US" sz="2800">
                <a:solidFill>
                  <a:schemeClr val="tx1"/>
                </a:solidFill>
              </a:rPr>
              <a:t>00N的物体放在倾角为30°的斜面上，物体与斜面间的摩擦因数μ＝1</a:t>
            </a:r>
            <a:r>
              <a:rPr lang="en-US" altLang="zh-CN" sz="2800">
                <a:solidFill>
                  <a:schemeClr val="tx1"/>
                </a:solidFill>
              </a:rPr>
              <a:t>/</a:t>
            </a:r>
            <a:r>
              <a:rPr lang="zh-CN" altLang="en-US" sz="2800">
                <a:solidFill>
                  <a:schemeClr val="tx1"/>
                </a:solidFill>
              </a:rPr>
              <a:t>3 ，今用一个与图中虚线（虚线即为重力平行于斜面的向下的分力所在的直线）成30°平行于斜面的力F作用于物体上，如下图所示，使物体在斜面上始终保持静止状态，求</a:t>
            </a:r>
            <a:endParaRPr lang="zh-CN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（1）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力F的取值范围是多少？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（2）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摩擦力的取值范围是多少？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6.</a:t>
            </a:r>
            <a:r>
              <a:rPr lang="zh-CN" altLang="en-US" sz="2800">
                <a:solidFill>
                  <a:schemeClr val="tx1"/>
                </a:solidFill>
              </a:rPr>
              <a:t>一个倾角为</a:t>
            </a:r>
            <a:r>
              <a:rPr lang="en-US" altLang="zh-CN" sz="2800">
                <a:solidFill>
                  <a:schemeClr val="tx1"/>
                </a:solidFill>
              </a:rPr>
              <a:t>a</a:t>
            </a:r>
            <a:r>
              <a:rPr lang="zh-CN" altLang="en-US" sz="2800">
                <a:solidFill>
                  <a:schemeClr val="tx1"/>
                </a:solidFill>
              </a:rPr>
              <a:t>的足够长的斜面以速度</a:t>
            </a:r>
            <a:r>
              <a:rPr lang="en-US" altLang="zh-CN" sz="2800">
                <a:solidFill>
                  <a:schemeClr val="tx1"/>
                </a:solidFill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</a:rPr>
              <a:t>0</a:t>
            </a:r>
            <a:r>
              <a:rPr lang="zh-CN" altLang="en-US" sz="2800">
                <a:solidFill>
                  <a:schemeClr val="tx1"/>
                </a:solidFill>
              </a:rPr>
              <a:t>沿平行于底边的方向匀速运动，滑块和斜面之间的摩擦系数为</a:t>
            </a:r>
            <a:r>
              <a:rPr lang="en-US" altLang="zh-CN" sz="2800">
                <a:solidFill>
                  <a:schemeClr val="tx1"/>
                </a:solidFill>
              </a:rPr>
              <a:t>u,</a:t>
            </a:r>
            <a:r>
              <a:rPr lang="zh-CN" altLang="en-US" sz="2800">
                <a:solidFill>
                  <a:schemeClr val="tx1"/>
                </a:solidFill>
              </a:rPr>
              <a:t>一块垂直于底边的竖直光滑挡板限制滑块的运动方向，先给滑块一个较大的沿挡板向下的速度，求滑块最后的稳定速度是多少？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250305" y="4127500"/>
            <a:ext cx="2268220" cy="2744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zh-CN" altLang="en-US" dirty="0" smtClean="0"/>
              <a:t>静力学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638" y="5070761"/>
            <a:ext cx="8551862" cy="589728"/>
          </a:xfrm>
        </p:spPr>
        <p:txBody>
          <a:bodyPr/>
          <a:lstStyle/>
          <a:p>
            <a:r>
              <a:rPr lang="en-US" altLang="zh-CN" dirty="0"/>
              <a:t>                                           ——</a:t>
            </a:r>
            <a:r>
              <a:rPr lang="zh-CN" altLang="en-US" dirty="0"/>
              <a:t>常见的三种力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常见的三种力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重力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弹力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摩擦力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在</a:t>
            </a:r>
            <a:r>
              <a:rPr lang="zh-CN" altLang="en-US" sz="3200" dirty="0">
                <a:solidFill>
                  <a:schemeClr val="tx1"/>
                </a:solidFill>
              </a:rPr>
              <a:t>竞赛中对重力的要求跟高考中的要求基本相同。但对于重心的要求略有不同</a:t>
            </a:r>
            <a:r>
              <a:rPr lang="zh-CN" altLang="en-US" sz="3600" dirty="0" smtClean="0">
                <a:solidFill>
                  <a:schemeClr val="tx1"/>
                </a:solidFill>
              </a:rPr>
              <a:t>。</a:t>
            </a:r>
            <a:endParaRPr lang="zh-CN" altLang="en-US" sz="3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 smtClean="0">
                <a:solidFill>
                  <a:schemeClr val="tx1"/>
                </a:solidFill>
              </a:rPr>
              <a:t>寻找不规则物体的重心的方法</a:t>
            </a:r>
            <a:endParaRPr lang="zh-CN" altLang="en-US" sz="3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1.</a:t>
            </a:r>
            <a:r>
              <a:rPr lang="zh-CN" altLang="en-US" sz="3600" dirty="0" smtClean="0">
                <a:solidFill>
                  <a:schemeClr val="tx1"/>
                </a:solidFill>
              </a:rPr>
              <a:t>悬挂法</a:t>
            </a:r>
            <a:endParaRPr lang="zh-CN" altLang="en-US" sz="3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2.</a:t>
            </a:r>
            <a:r>
              <a:rPr lang="zh-CN" altLang="en-US" sz="3600" dirty="0" smtClean="0">
                <a:solidFill>
                  <a:schemeClr val="tx1"/>
                </a:solidFill>
              </a:rPr>
              <a:t>支撑法</a:t>
            </a:r>
            <a:endParaRPr lang="zh-CN" altLang="en-US" sz="3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微元法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endParaRPr lang="zh-CN" altLang="en-US" sz="32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6770" y="692785"/>
            <a:ext cx="7964170" cy="45262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某一平面内的系统有三个质点</a:t>
            </a:r>
            <a:r>
              <a:rPr lang="en-US" altLang="zh-CN" sz="2800" b="1">
                <a:solidFill>
                  <a:schemeClr val="tx1"/>
                </a:solidFill>
              </a:rPr>
              <a:t>ABC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>
                <a:solidFill>
                  <a:schemeClr val="tx1"/>
                </a:solidFill>
              </a:rPr>
              <a:t>AB=BC</a:t>
            </a:r>
            <a:r>
              <a:rPr lang="zh-CN" altLang="en-US" sz="2800" b="1">
                <a:solidFill>
                  <a:schemeClr val="tx1"/>
                </a:solidFill>
              </a:rPr>
              <a:t>，且</a:t>
            </a:r>
            <a:r>
              <a:rPr lang="en-US" altLang="zh-CN" sz="2800" b="1">
                <a:solidFill>
                  <a:schemeClr val="tx1"/>
                </a:solidFill>
              </a:rPr>
              <a:t>AB</a:t>
            </a:r>
            <a:r>
              <a:rPr lang="zh-CN" altLang="en-US" sz="2800" b="1">
                <a:solidFill>
                  <a:schemeClr val="tx1"/>
                </a:solidFill>
              </a:rPr>
              <a:t>垂直</a:t>
            </a:r>
            <a:r>
              <a:rPr lang="en-US" altLang="zh-CN" sz="2800" b="1">
                <a:solidFill>
                  <a:schemeClr val="tx1"/>
                </a:solidFill>
              </a:rPr>
              <a:t>BC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>
                <a:solidFill>
                  <a:schemeClr val="tx1"/>
                </a:solidFill>
              </a:rPr>
              <a:t>A</a:t>
            </a:r>
            <a:r>
              <a:rPr lang="zh-CN" altLang="en-US" sz="2800" b="1">
                <a:solidFill>
                  <a:schemeClr val="tx1"/>
                </a:solidFill>
              </a:rPr>
              <a:t>的质量为</a:t>
            </a:r>
            <a:r>
              <a:rPr lang="en-US" altLang="zh-CN" sz="2800" b="1">
                <a:solidFill>
                  <a:schemeClr val="tx1"/>
                </a:solidFill>
              </a:rPr>
              <a:t>1kg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>
                <a:solidFill>
                  <a:schemeClr val="tx1"/>
                </a:solidFill>
              </a:rPr>
              <a:t>B</a:t>
            </a:r>
            <a:r>
              <a:rPr lang="zh-CN" altLang="en-US" sz="2800" b="1">
                <a:solidFill>
                  <a:schemeClr val="tx1"/>
                </a:solidFill>
              </a:rPr>
              <a:t>的质量为</a:t>
            </a:r>
            <a:r>
              <a:rPr lang="en-US" altLang="zh-CN" sz="2800" b="1">
                <a:solidFill>
                  <a:schemeClr val="tx1"/>
                </a:solidFill>
              </a:rPr>
              <a:t>2kg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>
                <a:solidFill>
                  <a:schemeClr val="tx1"/>
                </a:solidFill>
              </a:rPr>
              <a:t>C</a:t>
            </a:r>
            <a:r>
              <a:rPr lang="zh-CN" altLang="en-US" sz="2800" b="1">
                <a:solidFill>
                  <a:schemeClr val="tx1"/>
                </a:solidFill>
              </a:rPr>
              <a:t>的质量为</a:t>
            </a:r>
            <a:r>
              <a:rPr lang="en-US" altLang="zh-CN" sz="2800" b="1">
                <a:solidFill>
                  <a:schemeClr val="tx1"/>
                </a:solidFill>
              </a:rPr>
              <a:t>3kg</a:t>
            </a:r>
            <a:r>
              <a:rPr lang="zh-CN" altLang="en-US" sz="2800" b="1">
                <a:solidFill>
                  <a:schemeClr val="tx1"/>
                </a:solidFill>
              </a:rPr>
              <a:t>，求该系统的质心。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26810" y="4432935"/>
            <a:ext cx="2554605" cy="1904365"/>
            <a:chOff x="9015" y="5173"/>
            <a:chExt cx="4023" cy="2999"/>
          </a:xfrm>
        </p:grpSpPr>
        <p:sp>
          <p:nvSpPr>
            <p:cNvPr id="4" name="直角三角形 3"/>
            <p:cNvSpPr/>
            <p:nvPr/>
          </p:nvSpPr>
          <p:spPr>
            <a:xfrm>
              <a:off x="9809" y="5627"/>
              <a:ext cx="2658" cy="231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5" name="椭圆 4"/>
            <p:cNvSpPr/>
            <p:nvPr/>
          </p:nvSpPr>
          <p:spPr>
            <a:xfrm>
              <a:off x="9581" y="5399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12303" y="7697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7" name="椭圆 6"/>
            <p:cNvSpPr/>
            <p:nvPr/>
          </p:nvSpPr>
          <p:spPr>
            <a:xfrm>
              <a:off x="9582" y="7718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15" y="5173"/>
              <a:ext cx="5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29" y="7435"/>
              <a:ext cx="5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31" y="7208"/>
              <a:ext cx="5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C</a:t>
              </a:r>
              <a:endParaRPr lang="en-US" altLang="zh-CN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9750" y="2423795"/>
            <a:ext cx="521081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解：以</a:t>
            </a:r>
            <a:r>
              <a:rPr lang="en-US" altLang="zh-CN" sz="2800" b="1"/>
              <a:t>B</a:t>
            </a:r>
            <a:r>
              <a:rPr lang="zh-CN" altLang="en-US" sz="2800" b="1"/>
              <a:t>点为坐标原点建立坐标系，</a:t>
            </a:r>
            <a:r>
              <a:rPr lang="en-US" altLang="zh-CN" sz="2800" b="1"/>
              <a:t>A</a:t>
            </a:r>
            <a:r>
              <a:rPr lang="zh-CN" altLang="en-US" sz="2800" b="1"/>
              <a:t>点坐标为（</a:t>
            </a:r>
            <a:r>
              <a:rPr lang="en-US" altLang="zh-CN" sz="2800" b="1"/>
              <a:t>0,1</a:t>
            </a:r>
            <a:r>
              <a:rPr lang="zh-CN" altLang="en-US" sz="2800" b="1"/>
              <a:t>），</a:t>
            </a:r>
            <a:r>
              <a:rPr lang="en-US" altLang="zh-CN" sz="2800" b="1"/>
              <a:t>B</a:t>
            </a:r>
            <a:r>
              <a:rPr lang="zh-CN" altLang="en-US" sz="2800" b="1">
                <a:sym typeface="+mn-ea"/>
              </a:rPr>
              <a:t>点坐标</a:t>
            </a:r>
            <a:r>
              <a:rPr lang="zh-CN" altLang="en-US" sz="2800" b="1"/>
              <a:t>为（</a:t>
            </a:r>
            <a:r>
              <a:rPr lang="en-US" altLang="zh-CN" sz="2800" b="1"/>
              <a:t>0,0</a:t>
            </a:r>
            <a:r>
              <a:rPr lang="zh-CN" altLang="en-US" sz="2800" b="1"/>
              <a:t>），</a:t>
            </a:r>
            <a:r>
              <a:rPr lang="en-US" altLang="zh-CN" sz="2800" b="1"/>
              <a:t>C</a:t>
            </a:r>
            <a:r>
              <a:rPr lang="zh-CN" altLang="en-US" sz="2800" b="1"/>
              <a:t>点坐标为（</a:t>
            </a:r>
            <a:r>
              <a:rPr lang="en-US" altLang="zh-CN" sz="2800" b="1"/>
              <a:t>1,0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155690" y="6182360"/>
            <a:ext cx="2880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31635" y="4145280"/>
            <a:ext cx="0" cy="251968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" y="3792855"/>
          <a:ext cx="474853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311400" imgH="431800" progId="Equation.KSEE3">
                  <p:embed/>
                </p:oleObj>
              </mc:Choice>
              <mc:Fallback>
                <p:oleObj name="" r:id="rId1" imgW="2311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0" y="3792855"/>
                        <a:ext cx="4748530" cy="8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285" y="4656455"/>
          <a:ext cx="5640705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2743200" imgH="431800" progId="Equation.KSEE3">
                  <p:embed/>
                </p:oleObj>
              </mc:Choice>
              <mc:Fallback>
                <p:oleObj name="" r:id="rId3" imgW="2743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285" y="4656455"/>
                        <a:ext cx="5640705" cy="88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6285" y="559117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所以质心坐标为（</a:t>
            </a:r>
            <a:r>
              <a:rPr lang="en-US" altLang="zh-CN" sz="2800" b="1"/>
              <a:t>0.5,0.167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sp>
        <p:nvSpPr>
          <p:cNvPr id="19" name="文本框 18"/>
          <p:cNvSpPr txBox="1"/>
          <p:nvPr/>
        </p:nvSpPr>
        <p:spPr>
          <a:xfrm>
            <a:off x="828040" y="6236335"/>
            <a:ext cx="58140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立体物体的质心坐标怎么计算？</a:t>
            </a:r>
            <a:endParaRPr lang="zh-CN" altLang="en-US" sz="2800" b="1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弹力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060"/>
            <a:ext cx="8229600" cy="5104765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chemeClr val="tx1"/>
                </a:solidFill>
              </a:rPr>
              <a:t>在高考中，弹簧弹力的计算往往是一根弹簧，而竞赛中经常扩展到弹簧组。通常会涉及到弹簧的串并联。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当劲度系数分别为                      的原长相同的弹簧</a:t>
            </a:r>
            <a:r>
              <a:rPr lang="zh-CN" altLang="en-US" sz="3200" b="1">
                <a:solidFill>
                  <a:schemeClr val="tx1"/>
                </a:solidFill>
              </a:rPr>
              <a:t>串联</a:t>
            </a:r>
            <a:r>
              <a:rPr lang="zh-CN" altLang="en-US" sz="3200">
                <a:solidFill>
                  <a:schemeClr val="tx1"/>
                </a:solidFill>
              </a:rPr>
              <a:t>，等效弹簧劲度系数为：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zh-CN" altLang="en-US" sz="3600">
              <a:solidFill>
                <a:schemeClr val="tx1"/>
              </a:solidFill>
            </a:endParaRPr>
          </a:p>
          <a:p>
            <a:endParaRPr lang="zh-CN" altLang="en-US" sz="40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当劲度系数分别为                      的原长相同的弹簧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并联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，等效弹簧劲度系数为：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3710" y="2661920"/>
          <a:ext cx="2112010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28600" progId="Equation.KSEE3">
                  <p:embed/>
                </p:oleObj>
              </mc:Choice>
              <mc:Fallback>
                <p:oleObj name="" r:id="rId1" imgW="914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3710" y="2661920"/>
                        <a:ext cx="2112010" cy="52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3789045"/>
          <a:ext cx="3519805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00200" imgH="431800" progId="Equation.KSEE3">
                  <p:embed/>
                </p:oleObj>
              </mc:Choice>
              <mc:Fallback>
                <p:oleObj name="" r:id="rId3" imgW="16002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3789045"/>
                        <a:ext cx="3519805" cy="94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2590" y="4773295"/>
          <a:ext cx="2308860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914400" imgH="228600" progId="Equation.KSEE3">
                  <p:embed/>
                </p:oleObj>
              </mc:Choice>
              <mc:Fallback>
                <p:oleObj name="" r:id="rId5" imgW="914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2590" y="4773295"/>
                        <a:ext cx="2308860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5877560"/>
          <a:ext cx="429450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459865" imgH="228600" progId="Equation.KSEE3">
                  <p:embed/>
                </p:oleObj>
              </mc:Choice>
              <mc:Fallback>
                <p:oleObj name="" r:id="rId7" imgW="14598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795" y="5877560"/>
                        <a:ext cx="429450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摩擦力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554482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</a:rPr>
              <a:t>摩擦力方向的判断是竞赛和高考中的难点，而在竞赛中经常扩展到二维或三维。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</a:rPr>
              <a:t>此外，竞赛中经常用到摩擦角的概念，如果用</a:t>
            </a:r>
            <a:r>
              <a:rPr lang="en-US" altLang="zh-CN" sz="2800">
                <a:solidFill>
                  <a:schemeClr val="tx1"/>
                </a:solidFill>
              </a:rPr>
              <a:t>F</a:t>
            </a:r>
            <a:r>
              <a:rPr lang="en-US" altLang="zh-CN" sz="2800" baseline="-25000">
                <a:solidFill>
                  <a:schemeClr val="tx1"/>
                </a:solidFill>
              </a:rPr>
              <a:t>k</a:t>
            </a:r>
            <a:r>
              <a:rPr lang="zh-CN" altLang="en-US" sz="2800">
                <a:solidFill>
                  <a:schemeClr val="tx1"/>
                </a:solidFill>
              </a:rPr>
              <a:t>表示动摩擦力，</a:t>
            </a:r>
            <a:r>
              <a:rPr lang="en-US" altLang="zh-CN" sz="2800">
                <a:solidFill>
                  <a:schemeClr val="tx1"/>
                </a:solidFill>
              </a:rPr>
              <a:t>F</a:t>
            </a:r>
            <a:r>
              <a:rPr lang="en-US" altLang="zh-CN" sz="2800" baseline="-25000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表示正压力，那么   </a:t>
            </a:r>
            <a:endParaRPr lang="zh-CN" altLang="en-US" sz="2800">
              <a:solidFill>
                <a:schemeClr val="tx1"/>
              </a:solidFill>
            </a:endParaRPr>
          </a:p>
          <a:p>
            <a:pPr marL="635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     动摩擦角为                      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同样如果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 sz="2800" baseline="-25000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表示静摩擦力，令最大静摩擦力因数为    等于某一角     的正切值，即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635" indent="0">
              <a:lnSpc>
                <a:spcPct val="130000"/>
              </a:lnSpc>
              <a:buNone/>
            </a:pPr>
            <a:r>
              <a:rPr lang="en-US" altLang="zh-CN" sz="2800" baseline="-25000">
                <a:solidFill>
                  <a:schemeClr val="tx1"/>
                </a:solidFill>
                <a:sym typeface="+mn-ea"/>
              </a:rPr>
              <a:t>                                  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，则这个角称之为临界摩擦角。在一般情况下，静摩擦力未达到最大值，可作为判断物体不发生滑动的条件。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7630" y="3357245"/>
          <a:ext cx="1723390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14400" imgH="431800" progId="Equation.KSEE3">
                  <p:embed/>
                </p:oleObj>
              </mc:Choice>
              <mc:Fallback>
                <p:oleObj name="" r:id="rId1" imgW="9144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630" y="3357245"/>
                        <a:ext cx="1723390" cy="81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885" y="4581525"/>
          <a:ext cx="35623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885" y="4581525"/>
                        <a:ext cx="356235" cy="4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9520" y="4581525"/>
          <a:ext cx="34798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77165" imgH="228600" progId="Equation.KSEE3">
                  <p:embed/>
                </p:oleObj>
              </mc:Choice>
              <mc:Fallback>
                <p:oleObj name="" r:id="rId5" imgW="177165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520" y="4581525"/>
                        <a:ext cx="347980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5229225"/>
          <a:ext cx="167132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850900" imgH="228600" progId="Equation.KSEE3">
                  <p:embed/>
                </p:oleObj>
              </mc:Choice>
              <mc:Fallback>
                <p:oleObj name="" r:id="rId7" imgW="850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95" y="5229225"/>
                        <a:ext cx="1671320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528445"/>
            <a:ext cx="8229600" cy="4525963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chemeClr val="tx1"/>
                </a:solidFill>
              </a:rPr>
              <a:t>1.</a:t>
            </a:r>
            <a:r>
              <a:rPr lang="zh-CN" altLang="en-US" sz="3200">
                <a:solidFill>
                  <a:schemeClr val="tx1"/>
                </a:solidFill>
              </a:rPr>
              <a:t>质量为m的木块与水平面间无摩擦，m静止时各弹簧均处于原长，在图ab两种情况下，求m受一水平向右的力F作用平衡后，木块m移动的距离。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3860800"/>
            <a:ext cx="5135245" cy="1776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5085080"/>
            <a:ext cx="4646295" cy="1670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3355"/>
            <a:ext cx="8229600" cy="4180840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十四届预赛题</a:t>
            </a:r>
            <a:endParaRPr lang="zh-CN" altLang="en-US" sz="2800">
              <a:solidFill>
                <a:schemeClr val="tx1"/>
              </a:solidFill>
            </a:endParaRPr>
          </a:p>
          <a:p>
            <a:pPr marL="635" indent="0">
              <a:lnSpc>
                <a:spcPct val="130000"/>
              </a:lnSpc>
              <a:buNone/>
            </a:pP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三个质量相同的物块A、B、C，用两个轻弹簧和一根轻线相连，如图所示，挂在天花板上，处于静止状态，在将A、B间细线剪断的瞬间，A、B、C的加速度分别为（取向下为正，重力加速度为g）</a:t>
            </a:r>
            <a:r>
              <a:rPr lang="en-US" altLang="zh-CN" sz="2800">
                <a:solidFill>
                  <a:schemeClr val="tx1"/>
                </a:solidFill>
              </a:rPr>
              <a:t>___________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2405" y="3933190"/>
            <a:ext cx="1035685" cy="2427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5013325"/>
            <a:ext cx="3685540" cy="1521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043"/>
</p:tagLst>
</file>

<file path=ppt/tags/tag10.xml><?xml version="1.0" encoding="utf-8"?>
<p:tagLst xmlns:p="http://schemas.openxmlformats.org/presentationml/2006/main">
  <p:tag name="KSO_WM_TEMPLATE_CATEGORY" val="custom"/>
  <p:tag name="KSO_WM_TEMPLATE_INDEX" val="160043"/>
</p:tagLst>
</file>

<file path=ppt/tags/tag11.xml><?xml version="1.0" encoding="utf-8"?>
<p:tagLst xmlns:p="http://schemas.openxmlformats.org/presentationml/2006/main">
  <p:tag name="KSO_WM_TEMPLATE_CATEGORY" val="custom"/>
  <p:tag name="KSO_WM_TEMPLATE_INDEX" val="160043"/>
</p:tagLst>
</file>

<file path=ppt/tags/tag12.xml><?xml version="1.0" encoding="utf-8"?>
<p:tagLst xmlns:p="http://schemas.openxmlformats.org/presentationml/2006/main">
  <p:tag name="KSO_WM_TEMPLATE_CATEGORY" val="custom"/>
  <p:tag name="KSO_WM_TEMPLATE_INDEX" val="160043"/>
</p:tagLst>
</file>

<file path=ppt/tags/tag13.xml><?xml version="1.0" encoding="utf-8"?>
<p:tagLst xmlns:p="http://schemas.openxmlformats.org/presentationml/2006/main">
  <p:tag name="KSO_WM_TEMPLATE_CATEGORY" val="custom"/>
  <p:tag name="KSO_WM_TEMPLATE_INDEX" val="160043"/>
</p:tagLst>
</file>

<file path=ppt/tags/tag2.xml><?xml version="1.0" encoding="utf-8"?>
<p:tagLst xmlns:p="http://schemas.openxmlformats.org/presentationml/2006/main">
  <p:tag name="KSO_WM_TEMPLATE_CATEGORY" val="custom"/>
  <p:tag name="KSO_WM_TEMPLATE_INDEX" val="160043"/>
</p:tagLst>
</file>

<file path=ppt/tags/tag3.xml><?xml version="1.0" encoding="utf-8"?>
<p:tagLst xmlns:p="http://schemas.openxmlformats.org/presentationml/2006/main">
  <p:tag name="KSO_WM_TEMPLATE_CATEGORY" val="custom"/>
  <p:tag name="KSO_WM_TEMPLATE_INDEX" val="160043"/>
</p:tagLst>
</file>

<file path=ppt/tags/tag4.xml><?xml version="1.0" encoding="utf-8"?>
<p:tagLst xmlns:p="http://schemas.openxmlformats.org/presentationml/2006/main">
  <p:tag name="KSO_WM_TEMPLATE_CATEGORY" val="custom"/>
  <p:tag name="KSO_WM_TEMPLATE_INDEX" val="160043"/>
</p:tagLst>
</file>

<file path=ppt/tags/tag5.xml><?xml version="1.0" encoding="utf-8"?>
<p:tagLst xmlns:p="http://schemas.openxmlformats.org/presentationml/2006/main">
  <p:tag name="KSO_WM_TEMPLATE_CATEGORY" val="custom"/>
  <p:tag name="KSO_WM_TEMPLATE_INDEX" val="160043"/>
</p:tagLst>
</file>

<file path=ppt/tags/tag6.xml><?xml version="1.0" encoding="utf-8"?>
<p:tagLst xmlns:p="http://schemas.openxmlformats.org/presentationml/2006/main">
  <p:tag name="KSO_WM_TEMPLATE_CATEGORY" val="custom"/>
  <p:tag name="KSO_WM_TEMPLATE_INDEX" val="160043"/>
</p:tagLst>
</file>

<file path=ppt/tags/tag7.xml><?xml version="1.0" encoding="utf-8"?>
<p:tagLst xmlns:p="http://schemas.openxmlformats.org/presentationml/2006/main">
  <p:tag name="KSO_WM_TEMPLATE_CATEGORY" val="custom"/>
  <p:tag name="KSO_WM_TEMPLATE_INDEX" val="160043"/>
</p:tagLst>
</file>

<file path=ppt/tags/tag8.xml><?xml version="1.0" encoding="utf-8"?>
<p:tagLst xmlns:p="http://schemas.openxmlformats.org/presentationml/2006/main">
  <p:tag name="KSO_WM_TEMPLATE_CATEGORY" val="custom"/>
  <p:tag name="KSO_WM_TEMPLATE_INDEX" val="160043"/>
</p:tagLst>
</file>

<file path=ppt/tags/tag9.xml><?xml version="1.0" encoding="utf-8"?>
<p:tagLst xmlns:p="http://schemas.openxmlformats.org/presentationml/2006/main">
  <p:tag name="KSO_WM_TEMPLATE_CATEGORY" val="custom"/>
  <p:tag name="KSO_WM_TEMPLATE_INDEX" val="160043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FAD49"/>
      </a:dk2>
      <a:lt2>
        <a:srgbClr val="808080"/>
      </a:lt2>
      <a:accent1>
        <a:srgbClr val="4FA789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演示</Application>
  <PresentationFormat>全屏显示(4:3)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Equation.KSEE3</vt:lpstr>
      <vt:lpstr>课程定位</vt:lpstr>
      <vt:lpstr>  静力学</vt:lpstr>
      <vt:lpstr>常见的三种力</vt:lpstr>
      <vt:lpstr>重力</vt:lpstr>
      <vt:lpstr>PowerPoint 演示文稿</vt:lpstr>
      <vt:lpstr>弹力</vt:lpstr>
      <vt:lpstr>摩擦力</vt:lpstr>
      <vt:lpstr>练习题</vt:lpstr>
      <vt:lpstr>练习题</vt:lpstr>
      <vt:lpstr>练习题</vt:lpstr>
      <vt:lpstr>练习题</vt:lpstr>
      <vt:lpstr>练习题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课程定位</dc:title>
  <dc:creator>王妍琳</dc:creator>
  <cp:lastModifiedBy>Zhang ChunBin</cp:lastModifiedBy>
  <cp:revision>38</cp:revision>
  <dcterms:created xsi:type="dcterms:W3CDTF">2016-03-12T09:02:00Z</dcterms:created>
  <dcterms:modified xsi:type="dcterms:W3CDTF">2016-04-12T03:10:19Z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