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1" r:id="rId5"/>
    <p:sldId id="260" r:id="rId6"/>
    <p:sldId id="259"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8" autoAdjust="0"/>
    <p:restoredTop sz="93595" autoAdjust="0"/>
  </p:normalViewPr>
  <p:slideViewPr>
    <p:cSldViewPr snapToGrid="0">
      <p:cViewPr varScale="1">
        <p:scale>
          <a:sx n="86" d="100"/>
          <a:sy n="86" d="100"/>
        </p:scale>
        <p:origin x="1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A716AAFB-B85A-42D5-A3E3-C423C04C4BDE}" type="datetimeFigureOut">
              <a:rPr lang="zh-CN" altLang="en-US" smtClean="0"/>
              <a:t>2016-06-14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EEF5EC-84D5-449B-A79F-E3834C26CAD3}"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11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716AAFB-B85A-42D5-A3E3-C423C04C4BDE}" type="datetimeFigureOut">
              <a:rPr lang="zh-CN" altLang="en-US" smtClean="0"/>
              <a:t>2016-06-14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EEF5EC-84D5-449B-A79F-E3834C26CAD3}" type="slidenum">
              <a:rPr lang="zh-CN" altLang="en-US" smtClean="0"/>
              <a:t>‹#›</a:t>
            </a:fld>
            <a:endParaRPr lang="zh-CN" altLang="en-US"/>
          </a:p>
        </p:txBody>
      </p:sp>
    </p:spTree>
    <p:extLst>
      <p:ext uri="{BB962C8B-B14F-4D97-AF65-F5344CB8AC3E}">
        <p14:creationId xmlns:p14="http://schemas.microsoft.com/office/powerpoint/2010/main" val="397155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716AAFB-B85A-42D5-A3E3-C423C04C4BDE}" type="datetimeFigureOut">
              <a:rPr lang="zh-CN" altLang="en-US" smtClean="0"/>
              <a:t>2016-06-14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EEF5EC-84D5-449B-A79F-E3834C26CAD3}"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224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716AAFB-B85A-42D5-A3E3-C423C04C4BDE}" type="datetimeFigureOut">
              <a:rPr lang="zh-CN" altLang="en-US" smtClean="0"/>
              <a:t>2016-06-14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EEF5EC-84D5-449B-A79F-E3834C26CAD3}" type="slidenum">
              <a:rPr lang="zh-CN" altLang="en-US" smtClean="0"/>
              <a:t>‹#›</a:t>
            </a:fld>
            <a:endParaRPr lang="zh-CN" altLang="en-US"/>
          </a:p>
        </p:txBody>
      </p:sp>
    </p:spTree>
    <p:extLst>
      <p:ext uri="{BB962C8B-B14F-4D97-AF65-F5344CB8AC3E}">
        <p14:creationId xmlns:p14="http://schemas.microsoft.com/office/powerpoint/2010/main" val="3964479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716AAFB-B85A-42D5-A3E3-C423C04C4BDE}" type="datetimeFigureOut">
              <a:rPr lang="zh-CN" altLang="en-US" smtClean="0"/>
              <a:t>2016-06-14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EEF5EC-84D5-449B-A79F-E3834C26CAD3}"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14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716AAFB-B85A-42D5-A3E3-C423C04C4BDE}" type="datetimeFigureOut">
              <a:rPr lang="zh-CN" altLang="en-US" smtClean="0"/>
              <a:t>2016-06-14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EEF5EC-84D5-449B-A79F-E3834C26CAD3}" type="slidenum">
              <a:rPr lang="zh-CN" altLang="en-US" smtClean="0"/>
              <a:t>‹#›</a:t>
            </a:fld>
            <a:endParaRPr lang="zh-CN" altLang="en-US"/>
          </a:p>
        </p:txBody>
      </p:sp>
    </p:spTree>
    <p:extLst>
      <p:ext uri="{BB962C8B-B14F-4D97-AF65-F5344CB8AC3E}">
        <p14:creationId xmlns:p14="http://schemas.microsoft.com/office/powerpoint/2010/main" val="761112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716AAFB-B85A-42D5-A3E3-C423C04C4BDE}" type="datetimeFigureOut">
              <a:rPr lang="zh-CN" altLang="en-US" smtClean="0"/>
              <a:t>2016-06-14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8EEF5EC-84D5-449B-A79F-E3834C26CAD3}" type="slidenum">
              <a:rPr lang="zh-CN" altLang="en-US" smtClean="0"/>
              <a:t>‹#›</a:t>
            </a:fld>
            <a:endParaRPr lang="zh-CN" altLang="en-US"/>
          </a:p>
        </p:txBody>
      </p:sp>
    </p:spTree>
    <p:extLst>
      <p:ext uri="{BB962C8B-B14F-4D97-AF65-F5344CB8AC3E}">
        <p14:creationId xmlns:p14="http://schemas.microsoft.com/office/powerpoint/2010/main" val="480806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716AAFB-B85A-42D5-A3E3-C423C04C4BDE}" type="datetimeFigureOut">
              <a:rPr lang="zh-CN" altLang="en-US" smtClean="0"/>
              <a:t>2016-06-14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8EEF5EC-84D5-449B-A79F-E3834C26CAD3}" type="slidenum">
              <a:rPr lang="zh-CN" altLang="en-US" smtClean="0"/>
              <a:t>‹#›</a:t>
            </a:fld>
            <a:endParaRPr lang="zh-CN" altLang="en-US"/>
          </a:p>
        </p:txBody>
      </p:sp>
    </p:spTree>
    <p:extLst>
      <p:ext uri="{BB962C8B-B14F-4D97-AF65-F5344CB8AC3E}">
        <p14:creationId xmlns:p14="http://schemas.microsoft.com/office/powerpoint/2010/main" val="1707322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6AAFB-B85A-42D5-A3E3-C423C04C4BDE}" type="datetimeFigureOut">
              <a:rPr lang="zh-CN" altLang="en-US" smtClean="0"/>
              <a:t>2016-06-14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8EEF5EC-84D5-449B-A79F-E3834C26CAD3}" type="slidenum">
              <a:rPr lang="zh-CN" altLang="en-US" smtClean="0"/>
              <a:t>‹#›</a:t>
            </a:fld>
            <a:endParaRPr lang="zh-CN" altLang="en-US"/>
          </a:p>
        </p:txBody>
      </p:sp>
    </p:spTree>
    <p:extLst>
      <p:ext uri="{BB962C8B-B14F-4D97-AF65-F5344CB8AC3E}">
        <p14:creationId xmlns:p14="http://schemas.microsoft.com/office/powerpoint/2010/main" val="350680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716AAFB-B85A-42D5-A3E3-C423C04C4BDE}" type="datetimeFigureOut">
              <a:rPr lang="zh-CN" altLang="en-US" smtClean="0"/>
              <a:t>2016-06-14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EEF5EC-84D5-449B-A79F-E3834C26CAD3}" type="slidenum">
              <a:rPr lang="zh-CN" altLang="en-US" smtClean="0"/>
              <a:t>‹#›</a:t>
            </a:fld>
            <a:endParaRPr lang="zh-CN" altLang="en-US"/>
          </a:p>
        </p:txBody>
      </p:sp>
    </p:spTree>
    <p:extLst>
      <p:ext uri="{BB962C8B-B14F-4D97-AF65-F5344CB8AC3E}">
        <p14:creationId xmlns:p14="http://schemas.microsoft.com/office/powerpoint/2010/main" val="1596875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716AAFB-B85A-42D5-A3E3-C423C04C4BDE}" type="datetimeFigureOut">
              <a:rPr lang="zh-CN" altLang="en-US" smtClean="0"/>
              <a:t>2016-06-14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EEF5EC-84D5-449B-A79F-E3834C26CAD3}"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040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716AAFB-B85A-42D5-A3E3-C423C04C4BDE}" type="datetimeFigureOut">
              <a:rPr lang="zh-CN" altLang="en-US" smtClean="0"/>
              <a:t>2016-06-14</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8EEF5EC-84D5-449B-A79F-E3834C26CAD3}"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98311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slide" Target="slide4.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 Id="rId9" Type="http://schemas.openxmlformats.org/officeDocument/2006/relationships/image" Target="../media/image8.wmf"/></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4.wmf"/><Relationship Id="rId3" Type="http://schemas.openxmlformats.org/officeDocument/2006/relationships/image" Target="../media/image15.png"/><Relationship Id="rId7" Type="http://schemas.openxmlformats.org/officeDocument/2006/relationships/image" Target="../media/image11.wmf"/><Relationship Id="rId12"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2.wmf"/></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万有引力定律与航天</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879124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311636" y="2084832"/>
            <a:ext cx="9145056" cy="3946056"/>
          </a:xfrm>
          <a:prstGeom prst="rect">
            <a:avLst/>
          </a:prstGeom>
        </p:spPr>
      </p:pic>
    </p:spTree>
    <p:extLst>
      <p:ext uri="{BB962C8B-B14F-4D97-AF65-F5344CB8AC3E}">
        <p14:creationId xmlns:p14="http://schemas.microsoft.com/office/powerpoint/2010/main" val="2849425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推导第一宇宙速度</a:t>
            </a:r>
            <a:endParaRPr lang="zh-CN" altLang="en-US" dirty="0"/>
          </a:p>
        </p:txBody>
      </p:sp>
      <p:sp>
        <p:nvSpPr>
          <p:cNvPr id="3" name="内容占位符 2"/>
          <p:cNvSpPr>
            <a:spLocks noGrp="1"/>
          </p:cNvSpPr>
          <p:nvPr>
            <p:ph idx="1"/>
          </p:nvPr>
        </p:nvSpPr>
        <p:spPr>
          <a:xfrm>
            <a:off x="870857" y="2269998"/>
            <a:ext cx="9983071" cy="4023360"/>
          </a:xfrm>
        </p:spPr>
        <p:txBody>
          <a:bodyPr/>
          <a:lstStyle/>
          <a:p>
            <a:pPr>
              <a:lnSpc>
                <a:spcPct val="150000"/>
              </a:lnSpc>
            </a:pPr>
            <a:r>
              <a:rPr lang="zh-CN" altLang="en-US" dirty="0"/>
              <a:t>①推导第一宇宙速度：第一宇宙速度是卫星在地面附近环绕地球运行的速度，是卫星的最大的轨道速度。</a:t>
            </a:r>
          </a:p>
          <a:p>
            <a:pPr>
              <a:lnSpc>
                <a:spcPct val="150000"/>
              </a:lnSpc>
            </a:pPr>
            <a:r>
              <a:rPr lang="zh-CN" altLang="en-US" dirty="0"/>
              <a:t>根据  </a:t>
            </a:r>
            <a:r>
              <a:rPr lang="en-US" altLang="zh-CN" dirty="0"/>
              <a:t> </a:t>
            </a:r>
            <a:r>
              <a:rPr lang="en-US" altLang="zh-CN" dirty="0" smtClean="0"/>
              <a:t>                  </a:t>
            </a:r>
            <a:r>
              <a:rPr lang="zh-CN" altLang="en-US" dirty="0" smtClean="0"/>
              <a:t>，</a:t>
            </a:r>
            <a:r>
              <a:rPr lang="zh-CN" altLang="en-US" dirty="0"/>
              <a:t>可</a:t>
            </a:r>
            <a:r>
              <a:rPr lang="zh-CN" altLang="en-US" dirty="0" smtClean="0"/>
              <a:t>得</a:t>
            </a:r>
            <a:endParaRPr lang="en-US" altLang="zh-CN" dirty="0" smtClean="0"/>
          </a:p>
          <a:p>
            <a:pPr>
              <a:lnSpc>
                <a:spcPct val="150000"/>
              </a:lnSpc>
            </a:pPr>
            <a:endParaRPr lang="zh-CN" altLang="en-US" dirty="0"/>
          </a:p>
          <a:p>
            <a:pPr>
              <a:lnSpc>
                <a:spcPct val="150000"/>
              </a:lnSpc>
            </a:pPr>
            <a:r>
              <a:rPr lang="zh-CN" altLang="en-US" dirty="0" smtClean="0"/>
              <a:t>也</a:t>
            </a:r>
            <a:r>
              <a:rPr lang="zh-CN" altLang="en-US" dirty="0"/>
              <a:t>可根据 </a:t>
            </a:r>
            <a:r>
              <a:rPr lang="zh-CN" altLang="en-US" dirty="0" smtClean="0"/>
              <a:t>               ，</a:t>
            </a:r>
            <a:r>
              <a:rPr lang="zh-CN" altLang="en-US" dirty="0"/>
              <a:t>求得 </a:t>
            </a:r>
          </a:p>
          <a:p>
            <a:pPr>
              <a:lnSpc>
                <a:spcPct val="150000"/>
              </a:lnSpc>
            </a:pPr>
            <a:endParaRPr lang="zh-CN" altLang="en-US" dirty="0"/>
          </a:p>
        </p:txBody>
      </p:sp>
      <p:sp>
        <p:nvSpPr>
          <p:cNvPr id="13" name="Rectangle 11"/>
          <p:cNvSpPr>
            <a:spLocks noChangeArrowheads="1"/>
          </p:cNvSpPr>
          <p:nvPr/>
        </p:nvSpPr>
        <p:spPr bwMode="auto">
          <a:xfrm>
            <a:off x="109728" y="1851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4194532446"/>
              </p:ext>
            </p:extLst>
          </p:nvPr>
        </p:nvGraphicFramePr>
        <p:xfrm>
          <a:off x="1622843" y="3407881"/>
          <a:ext cx="1617056" cy="707462"/>
        </p:xfrm>
        <a:graphic>
          <a:graphicData uri="http://schemas.openxmlformats.org/presentationml/2006/ole">
            <mc:AlternateContent xmlns:mc="http://schemas.openxmlformats.org/markup-compatibility/2006">
              <mc:Choice xmlns:v="urn:schemas-microsoft-com:vml" Requires="v">
                <p:oleObj spid="_x0000_s1106" name="公式" r:id="rId3" imgW="952087" imgH="418918" progId="Equation.3">
                  <p:embed/>
                </p:oleObj>
              </mc:Choice>
              <mc:Fallback>
                <p:oleObj name="公式" r:id="rId3" imgW="952087" imgH="418918"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2843" y="3407881"/>
                        <a:ext cx="1617056" cy="707462"/>
                      </a:xfrm>
                      <a:prstGeom prst="rect">
                        <a:avLst/>
                      </a:prstGeom>
                      <a:noFill/>
                    </p:spPr>
                  </p:pic>
                </p:oleObj>
              </mc:Fallback>
            </mc:AlternateContent>
          </a:graphicData>
        </a:graphic>
      </p:graphicFrame>
      <p:sp>
        <p:nvSpPr>
          <p:cNvPr id="15"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967714998"/>
              </p:ext>
            </p:extLst>
          </p:nvPr>
        </p:nvGraphicFramePr>
        <p:xfrm>
          <a:off x="4419600" y="3382778"/>
          <a:ext cx="7099993" cy="895307"/>
        </p:xfrm>
        <a:graphic>
          <a:graphicData uri="http://schemas.openxmlformats.org/presentationml/2006/ole">
            <mc:AlternateContent xmlns:mc="http://schemas.openxmlformats.org/markup-compatibility/2006">
              <mc:Choice xmlns:v="urn:schemas-microsoft-com:vml" Requires="v">
                <p:oleObj spid="_x0000_s1107" name="公式" r:id="rId5" imgW="3594100" imgH="469900" progId="Equation.3">
                  <p:embed/>
                </p:oleObj>
              </mc:Choice>
              <mc:Fallback>
                <p:oleObj name="公式" r:id="rId5" imgW="3594100" imgH="4699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3382778"/>
                        <a:ext cx="7099993" cy="895307"/>
                      </a:xfrm>
                      <a:prstGeom prst="rect">
                        <a:avLst/>
                      </a:prstGeom>
                      <a:noFill/>
                    </p:spPr>
                  </p:pic>
                </p:oleObj>
              </mc:Fallback>
            </mc:AlternateContent>
          </a:graphicData>
        </a:graphic>
      </p:graphicFrame>
      <p:sp>
        <p:nvSpPr>
          <p:cNvPr id="17"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2423866068"/>
              </p:ext>
            </p:extLst>
          </p:nvPr>
        </p:nvGraphicFramePr>
        <p:xfrm>
          <a:off x="2123169" y="4802067"/>
          <a:ext cx="1305717" cy="740556"/>
        </p:xfrm>
        <a:graphic>
          <a:graphicData uri="http://schemas.openxmlformats.org/presentationml/2006/ole">
            <mc:AlternateContent xmlns:mc="http://schemas.openxmlformats.org/markup-compatibility/2006">
              <mc:Choice xmlns:v="urn:schemas-microsoft-com:vml" Requires="v">
                <p:oleObj spid="_x0000_s1108" name="公式" r:id="rId7" imgW="749300" imgH="419100" progId="Equation.3">
                  <p:embed/>
                </p:oleObj>
              </mc:Choice>
              <mc:Fallback>
                <p:oleObj name="公式" r:id="rId7" imgW="749300" imgH="4191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169" y="4802067"/>
                        <a:ext cx="1305717" cy="740556"/>
                      </a:xfrm>
                      <a:prstGeom prst="rect">
                        <a:avLst/>
                      </a:prstGeom>
                      <a:noFill/>
                    </p:spPr>
                  </p:pic>
                </p:oleObj>
              </mc:Fallback>
            </mc:AlternateContent>
          </a:graphicData>
        </a:graphic>
      </p:graphicFrame>
      <p:sp>
        <p:nvSpPr>
          <p:cNvPr id="19" name="Rectangle 17"/>
          <p:cNvSpPr>
            <a:spLocks noChangeArrowheads="1"/>
          </p:cNvSpPr>
          <p:nvPr/>
        </p:nvSpPr>
        <p:spPr bwMode="auto">
          <a:xfrm>
            <a:off x="4419600" y="41153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3775560691"/>
              </p:ext>
            </p:extLst>
          </p:nvPr>
        </p:nvGraphicFramePr>
        <p:xfrm>
          <a:off x="4419600" y="4774075"/>
          <a:ext cx="5816374" cy="651254"/>
        </p:xfrm>
        <a:graphic>
          <a:graphicData uri="http://schemas.openxmlformats.org/presentationml/2006/ole">
            <mc:AlternateContent xmlns:mc="http://schemas.openxmlformats.org/markup-compatibility/2006">
              <mc:Choice xmlns:v="urn:schemas-microsoft-com:vml" Requires="v">
                <p:oleObj spid="_x0000_s1109" name="公式" r:id="rId9" imgW="2921000" imgH="279400" progId="Equation.3">
                  <p:embed/>
                </p:oleObj>
              </mc:Choice>
              <mc:Fallback>
                <p:oleObj name="公式" r:id="rId9" imgW="2921000" imgH="2794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4774075"/>
                        <a:ext cx="5816374" cy="651254"/>
                      </a:xfrm>
                      <a:prstGeom prst="rect">
                        <a:avLst/>
                      </a:prstGeom>
                      <a:noFill/>
                    </p:spPr>
                  </p:pic>
                </p:oleObj>
              </mc:Fallback>
            </mc:AlternateContent>
          </a:graphicData>
        </a:graphic>
      </p:graphicFrame>
    </p:spTree>
    <p:extLst>
      <p:ext uri="{BB962C8B-B14F-4D97-AF65-F5344CB8AC3E}">
        <p14:creationId xmlns:p14="http://schemas.microsoft.com/office/powerpoint/2010/main" val="13759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推导第二宇宙速度</a:t>
            </a:r>
            <a:endParaRPr lang="zh-CN" altLang="en-US" dirty="0"/>
          </a:p>
        </p:txBody>
      </p:sp>
      <p:sp>
        <p:nvSpPr>
          <p:cNvPr id="3" name="内容占位符 2"/>
          <p:cNvSpPr>
            <a:spLocks noGrp="1"/>
          </p:cNvSpPr>
          <p:nvPr>
            <p:ph idx="1"/>
          </p:nvPr>
        </p:nvSpPr>
        <p:spPr>
          <a:xfrm>
            <a:off x="860842" y="1981200"/>
            <a:ext cx="10340558" cy="4561114"/>
          </a:xfrm>
        </p:spPr>
        <p:txBody>
          <a:bodyPr>
            <a:normAutofit fontScale="85000" lnSpcReduction="20000"/>
          </a:bodyPr>
          <a:lstStyle/>
          <a:p>
            <a:pPr>
              <a:lnSpc>
                <a:spcPct val="160000"/>
              </a:lnSpc>
            </a:pPr>
            <a:r>
              <a:rPr lang="zh-CN" altLang="en-US" sz="2800" dirty="0"/>
              <a:t>推导第二宇宙速度：若取无穷远处为引力势能的零点，则地球上的物体所具有的引力势能为：</a:t>
            </a:r>
          </a:p>
          <a:p>
            <a:pPr>
              <a:lnSpc>
                <a:spcPct val="160000"/>
              </a:lnSpc>
            </a:pPr>
            <a:r>
              <a:rPr lang="zh-CN" altLang="en-US" sz="2800" dirty="0"/>
              <a:t>   </a:t>
            </a:r>
            <a:r>
              <a:rPr lang="en-US" altLang="zh-CN" sz="2800" dirty="0"/>
              <a:t>(</a:t>
            </a:r>
            <a:r>
              <a:rPr lang="zh-CN" altLang="en-US" sz="2800" dirty="0"/>
              <a:t>式中</a:t>
            </a:r>
            <a:r>
              <a:rPr lang="en-US" altLang="zh-CN" sz="2800" dirty="0"/>
              <a:t>M</a:t>
            </a:r>
            <a:r>
              <a:rPr lang="zh-CN" altLang="en-US" sz="2800" dirty="0"/>
              <a:t>、</a:t>
            </a:r>
            <a:r>
              <a:rPr lang="en-US" altLang="zh-CN" sz="2800" dirty="0"/>
              <a:t>m</a:t>
            </a:r>
            <a:r>
              <a:rPr lang="zh-CN" altLang="en-US" sz="2800" dirty="0"/>
              <a:t>分别表示地球和物体的质量，</a:t>
            </a:r>
            <a:r>
              <a:rPr lang="en-US" altLang="zh-CN" sz="2800" dirty="0"/>
              <a:t>R</a:t>
            </a:r>
            <a:r>
              <a:rPr lang="zh-CN" altLang="en-US" sz="2800" dirty="0"/>
              <a:t>表示地球半径</a:t>
            </a:r>
            <a:r>
              <a:rPr lang="en-US" altLang="zh-CN" sz="2800" dirty="0"/>
              <a:t>)</a:t>
            </a:r>
            <a:r>
              <a:rPr lang="zh-CN" altLang="en-US" sz="2800" dirty="0"/>
              <a:t>。</a:t>
            </a:r>
          </a:p>
          <a:p>
            <a:pPr>
              <a:lnSpc>
                <a:spcPct val="160000"/>
              </a:lnSpc>
            </a:pPr>
            <a:r>
              <a:rPr lang="zh-CN" altLang="en-US" sz="2800" dirty="0"/>
              <a:t>要使物体克服地球引力的束缚，即物体能到达无穷远处，由能量守恒定律得</a:t>
            </a:r>
            <a:r>
              <a:rPr lang="en-US" altLang="zh-CN" sz="2800" dirty="0" err="1"/>
              <a:t>E</a:t>
            </a:r>
            <a:r>
              <a:rPr lang="en-US" altLang="zh-CN" sz="2800" baseline="-25000" dirty="0" err="1"/>
              <a:t>k</a:t>
            </a:r>
            <a:r>
              <a:rPr lang="zh-CN" altLang="en-US" sz="2800" dirty="0"/>
              <a:t>＋</a:t>
            </a:r>
            <a:r>
              <a:rPr lang="en-US" altLang="zh-CN" sz="2800" dirty="0" err="1"/>
              <a:t>E</a:t>
            </a:r>
            <a:r>
              <a:rPr lang="en-US" altLang="zh-CN" sz="2800" baseline="-25000" dirty="0" err="1"/>
              <a:t>p</a:t>
            </a:r>
            <a:r>
              <a:rPr lang="en-US" altLang="zh-CN" sz="2800" dirty="0"/>
              <a:t>=0</a:t>
            </a:r>
            <a:r>
              <a:rPr lang="zh-CN" altLang="en-US" sz="2800" dirty="0"/>
              <a:t>，</a:t>
            </a:r>
          </a:p>
          <a:p>
            <a:pPr>
              <a:lnSpc>
                <a:spcPct val="160000"/>
              </a:lnSpc>
            </a:pPr>
            <a:r>
              <a:rPr lang="zh-CN" altLang="en-US" sz="2800" dirty="0"/>
              <a:t>即  </a:t>
            </a:r>
            <a:endParaRPr lang="en-US" altLang="zh-CN" sz="2800" dirty="0" smtClean="0"/>
          </a:p>
          <a:p>
            <a:pPr>
              <a:lnSpc>
                <a:spcPct val="160000"/>
              </a:lnSpc>
            </a:pPr>
            <a:r>
              <a:rPr lang="zh-CN" altLang="en-US" sz="2800" dirty="0" smtClean="0"/>
              <a:t>得</a:t>
            </a:r>
            <a:r>
              <a:rPr lang="zh-CN" altLang="en-US" sz="2800" dirty="0"/>
              <a:t>第二宇宙速度 </a:t>
            </a:r>
          </a:p>
          <a:p>
            <a:pPr>
              <a:lnSpc>
                <a:spcPct val="160000"/>
              </a:lnSpc>
            </a:pPr>
            <a:endParaRPr lang="zh-CN" altLang="en-US" sz="2800" dirty="0"/>
          </a:p>
        </p:txBody>
      </p:sp>
      <p:sp>
        <p:nvSpPr>
          <p:cNvPr id="4" name="Rectangle 2"/>
          <p:cNvSpPr>
            <a:spLocks noChangeArrowheads="1"/>
          </p:cNvSpPr>
          <p:nvPr/>
        </p:nvSpPr>
        <p:spPr bwMode="auto">
          <a:xfrm>
            <a:off x="6346372" y="27214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hlinkClick r:id="rId3" action="ppaction://hlinksldjump"/>
          </p:cNvPr>
          <p:cNvGraphicFramePr>
            <a:graphicFrameLocks noChangeAspect="1"/>
          </p:cNvGraphicFramePr>
          <p:nvPr>
            <p:extLst>
              <p:ext uri="{D42A27DB-BD31-4B8C-83A1-F6EECF244321}">
                <p14:modId xmlns:p14="http://schemas.microsoft.com/office/powerpoint/2010/main" val="2784506174"/>
              </p:ext>
            </p:extLst>
          </p:nvPr>
        </p:nvGraphicFramePr>
        <p:xfrm>
          <a:off x="3640545" y="2599258"/>
          <a:ext cx="1697592" cy="636597"/>
        </p:xfrm>
        <a:graphic>
          <a:graphicData uri="http://schemas.openxmlformats.org/presentationml/2006/ole">
            <mc:AlternateContent xmlns:mc="http://schemas.openxmlformats.org/markup-compatibility/2006">
              <mc:Choice xmlns:v="urn:schemas-microsoft-com:vml" Requires="v">
                <p:oleObj spid="_x0000_s2103" name="公式" r:id="rId4" imgW="914003" imgH="406224" progId="Equation.3">
                  <p:embed/>
                </p:oleObj>
              </mc:Choice>
              <mc:Fallback>
                <p:oleObj name="公式" r:id="rId4" imgW="914003" imgH="406224"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0545" y="2599258"/>
                        <a:ext cx="1697592" cy="636597"/>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689299022"/>
              </p:ext>
            </p:extLst>
          </p:nvPr>
        </p:nvGraphicFramePr>
        <p:xfrm>
          <a:off x="1539398" y="5080867"/>
          <a:ext cx="2537301" cy="673162"/>
        </p:xfrm>
        <a:graphic>
          <a:graphicData uri="http://schemas.openxmlformats.org/presentationml/2006/ole">
            <mc:AlternateContent xmlns:mc="http://schemas.openxmlformats.org/markup-compatibility/2006">
              <mc:Choice xmlns:v="urn:schemas-microsoft-com:vml" Requires="v">
                <p:oleObj spid="_x0000_s2104" name="公式" r:id="rId6" imgW="1536033" imgH="406224" progId="Equation.3">
                  <p:embed/>
                </p:oleObj>
              </mc:Choice>
              <mc:Fallback>
                <p:oleObj name="公式" r:id="rId6" imgW="1536033" imgH="406224"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9398" y="5080867"/>
                        <a:ext cx="2537301" cy="673162"/>
                      </a:xfrm>
                      <a:prstGeom prst="rect">
                        <a:avLst/>
                      </a:prstGeom>
                      <a:noFill/>
                    </p:spPr>
                  </p:pic>
                </p:oleObj>
              </mc:Fallback>
            </mc:AlternateContent>
          </a:graphicData>
        </a:graphic>
      </p:graphicFrame>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495128843"/>
              </p:ext>
            </p:extLst>
          </p:nvPr>
        </p:nvGraphicFramePr>
        <p:xfrm>
          <a:off x="3640545" y="5744821"/>
          <a:ext cx="5630048" cy="794424"/>
        </p:xfrm>
        <a:graphic>
          <a:graphicData uri="http://schemas.openxmlformats.org/presentationml/2006/ole">
            <mc:AlternateContent xmlns:mc="http://schemas.openxmlformats.org/markup-compatibility/2006">
              <mc:Choice xmlns:v="urn:schemas-microsoft-com:vml" Requires="v">
                <p:oleObj spid="_x0000_s2105" name="公式" r:id="rId8" imgW="3162300" imgH="444500" progId="Equation.3">
                  <p:embed/>
                </p:oleObj>
              </mc:Choice>
              <mc:Fallback>
                <p:oleObj name="公式" r:id="rId8" imgW="3162300" imgH="4445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0545" y="5744821"/>
                        <a:ext cx="5630048" cy="794424"/>
                      </a:xfrm>
                      <a:prstGeom prst="rect">
                        <a:avLst/>
                      </a:prstGeom>
                      <a:noFill/>
                    </p:spPr>
                  </p:pic>
                </p:oleObj>
              </mc:Fallback>
            </mc:AlternateContent>
          </a:graphicData>
        </a:graphic>
      </p:graphicFrame>
    </p:spTree>
    <p:extLst>
      <p:ext uri="{BB962C8B-B14F-4D97-AF65-F5344CB8AC3E}">
        <p14:creationId xmlns:p14="http://schemas.microsoft.com/office/powerpoint/2010/main" val="53310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down)">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24128" y="2286000"/>
                <a:ext cx="10405872" cy="4023360"/>
              </a:xfrm>
            </p:spPr>
            <p:txBody>
              <a:bodyPr/>
              <a:lstStyle/>
              <a:p>
                <a:r>
                  <a:rPr lang="zh-CN" altLang="en-US" sz="2400" dirty="0" smtClean="0"/>
                  <a:t>若</a:t>
                </a:r>
                <a:r>
                  <a:rPr lang="zh-CN" altLang="en-US" sz="2400" dirty="0"/>
                  <a:t>取无穷远处为引力势能的零点</a:t>
                </a:r>
                <a:r>
                  <a:rPr lang="zh-CN" altLang="en-US" sz="2400" dirty="0" smtClean="0"/>
                  <a:t>，设地球</a:t>
                </a:r>
                <a:r>
                  <a:rPr lang="zh-CN" altLang="en-US" sz="2400" dirty="0"/>
                  <a:t>上的物体所具有的引力势能</a:t>
                </a:r>
                <a:r>
                  <a:rPr lang="zh-CN" altLang="en-US" sz="2400" dirty="0" smtClean="0"/>
                  <a:t>为</a:t>
                </a:r>
                <a:r>
                  <a:rPr lang="en-US" altLang="zh-CN" sz="2400" dirty="0" smtClean="0"/>
                  <a:t>-</a:t>
                </a:r>
                <a:r>
                  <a:rPr lang="en-US" altLang="zh-CN" sz="2400" dirty="0" err="1" smtClean="0"/>
                  <a:t>Ep</a:t>
                </a:r>
                <a:endParaRPr lang="en-US" altLang="zh-CN" sz="2400" dirty="0" smtClean="0"/>
              </a:p>
              <a:p>
                <a:r>
                  <a:rPr lang="zh-CN" altLang="en-US" sz="2400" dirty="0"/>
                  <a:t>从</a:t>
                </a:r>
                <a:r>
                  <a:rPr lang="zh-CN" altLang="en-US" sz="2400" dirty="0" smtClean="0"/>
                  <a:t>地球表面到无穷远处的克服引力做的功等于引力势能的增加量，即</a:t>
                </a:r>
                <a:endParaRPr lang="en-US" altLang="zh-CN" sz="2400" dirty="0" smtClean="0"/>
              </a:p>
              <a:p>
                <a14:m>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𝑝</m:t>
                        </m:r>
                      </m:sub>
                    </m:sSub>
                  </m:oMath>
                </a14:m>
                <a:endParaRPr lang="en-US" altLang="zh-CN" dirty="0" smtClean="0"/>
              </a:p>
              <a:p>
                <a:r>
                  <a:rPr lang="zh-CN" altLang="en-US" dirty="0" smtClean="0"/>
                  <a:t>由于在这上升过程中，引力不断变化，因此需要采用积分。</a:t>
                </a:r>
                <a:endParaRPr lang="en-US" altLang="zh-CN" dirty="0" smtClean="0"/>
              </a:p>
              <a:p>
                <a14:m>
                  <m:oMath xmlns:m="http://schemas.openxmlformats.org/officeDocument/2006/math">
                    <m:r>
                      <a:rPr lang="en-US" altLang="zh-CN" b="0" i="1" smtClean="0">
                        <a:latin typeface="Cambria Math" panose="02040503050406030204" pitchFamily="18" charset="0"/>
                      </a:rPr>
                      <m:t>𝐸</m:t>
                    </m:r>
                    <m:r>
                      <a:rPr lang="en-US" altLang="zh-CN" b="0" i="1" baseline="-25000" smtClean="0">
                        <a:latin typeface="Cambria Math" panose="02040503050406030204" pitchFamily="18" charset="0"/>
                      </a:rPr>
                      <m:t>𝑝</m:t>
                    </m:r>
                    <m:r>
                      <a:rPr lang="en-US" altLang="zh-CN" b="0" i="1" smtClean="0">
                        <a:latin typeface="Cambria Math" panose="02040503050406030204" pitchFamily="18" charset="0"/>
                      </a:rPr>
                      <m:t>=</m:t>
                    </m:r>
                    <m:nary>
                      <m:naryPr>
                        <m:limLoc m:val="undOvr"/>
                        <m:ctrlPr>
                          <a:rPr lang="zh-CN" altLang="en-US" i="1" smtClean="0">
                            <a:latin typeface="Cambria Math" panose="02040503050406030204" pitchFamily="18" charset="0"/>
                          </a:rPr>
                        </m:ctrlPr>
                      </m:naryPr>
                      <m:sub>
                        <m:r>
                          <m:rPr>
                            <m:sty m:val="p"/>
                            <m:brk m:alnAt="24"/>
                          </m:rPr>
                          <a:rPr lang="en-US" altLang="zh-CN" i="1">
                            <a:latin typeface="Cambria Math" panose="02040503050406030204" pitchFamily="18" charset="0"/>
                          </a:rPr>
                          <m:t>R</m:t>
                        </m:r>
                      </m:sub>
                      <m:sup>
                        <m:r>
                          <a:rPr lang="en-US" altLang="zh-CN" i="1" smtClean="0">
                            <a:latin typeface="Cambria Math" panose="02040503050406030204" pitchFamily="18" charset="0"/>
                            <a:ea typeface="Cambria Math" panose="02040503050406030204" pitchFamily="18" charset="0"/>
                          </a:rPr>
                          <m:t>∞</m:t>
                        </m:r>
                      </m:sup>
                      <m:e>
                        <m:r>
                          <m:rPr>
                            <m:sty m:val="p"/>
                          </m:rPr>
                          <a:rPr lang="en-US" altLang="zh-CN" i="1">
                            <a:latin typeface="Cambria Math" panose="02040503050406030204" pitchFamily="18" charset="0"/>
                          </a:rPr>
                          <m:t>G</m:t>
                        </m:r>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M</m:t>
                            </m:r>
                            <m:r>
                              <m:rPr>
                                <m:sty m:val="p"/>
                              </m:rPr>
                              <a:rPr lang="en-US" altLang="zh-CN" i="1" smtClean="0">
                                <a:latin typeface="Cambria Math" panose="02040503050406030204" pitchFamily="18" charset="0"/>
                              </a:rPr>
                              <m:t>m</m:t>
                            </m:r>
                          </m:num>
                          <m:den>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𝑑𝑟</m:t>
                        </m:r>
                        <m:r>
                          <a:rPr lang="en-US" altLang="zh-CN" i="1">
                            <a:latin typeface="Cambria Math" panose="02040503050406030204" pitchFamily="18" charset="0"/>
                          </a:rPr>
                          <m:t>=</m:t>
                        </m:r>
                        <m:r>
                          <m:rPr>
                            <m:sty m:val="p"/>
                          </m:rPr>
                          <a:rPr lang="en-US" altLang="zh-CN" i="1" smtClean="0">
                            <a:latin typeface="Cambria Math" panose="02040503050406030204" pitchFamily="18" charset="0"/>
                          </a:rPr>
                          <m:t>G</m:t>
                        </m:r>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M</m:t>
                            </m:r>
                            <m:r>
                              <m:rPr>
                                <m:sty m:val="p"/>
                              </m:rPr>
                              <a:rPr lang="en-US" altLang="zh-CN" i="1" smtClean="0">
                                <a:latin typeface="Cambria Math" panose="02040503050406030204" pitchFamily="18" charset="0"/>
                              </a:rPr>
                              <m:t>m</m:t>
                            </m:r>
                          </m:num>
                          <m:den>
                            <m:r>
                              <a:rPr lang="en-US" altLang="zh-CN" b="0" i="1" smtClean="0">
                                <a:latin typeface="Cambria Math" panose="02040503050406030204" pitchFamily="18" charset="0"/>
                              </a:rPr>
                              <m:t>𝑅</m:t>
                            </m:r>
                          </m:den>
                        </m:f>
                      </m:e>
                    </m:nary>
                  </m:oMath>
                </a14:m>
                <a:endParaRPr lang="en-US" altLang="zh-CN" dirty="0" smtClean="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24128" y="2286000"/>
                <a:ext cx="10405872" cy="4023360"/>
              </a:xfrm>
              <a:blipFill rotWithShape="0">
                <a:blip r:embed="rId2"/>
                <a:stretch>
                  <a:fillRect l="-1172" t="-22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8478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7364" y="191516"/>
            <a:ext cx="9720072" cy="1499616"/>
          </a:xfrm>
        </p:spPr>
        <p:txBody>
          <a:bodyPr/>
          <a:lstStyle/>
          <a:p>
            <a:r>
              <a:rPr lang="zh-CN" altLang="en-US" dirty="0"/>
              <a:t>推导</a:t>
            </a:r>
            <a:r>
              <a:rPr lang="zh-CN" altLang="en-US" dirty="0" smtClean="0"/>
              <a:t>第</a:t>
            </a:r>
            <a:r>
              <a:rPr lang="zh-CN" altLang="en-US" dirty="0"/>
              <a:t>三</a:t>
            </a:r>
            <a:r>
              <a:rPr lang="zh-CN" altLang="en-US" dirty="0" smtClean="0"/>
              <a:t>宇宙速度</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393700" y="1242762"/>
                <a:ext cx="11548584" cy="5549900"/>
              </a:xfrm>
            </p:spPr>
            <p:txBody>
              <a:bodyPr>
                <a:noAutofit/>
              </a:bodyPr>
              <a:lstStyle/>
              <a:p>
                <a:pPr>
                  <a:lnSpc>
                    <a:spcPct val="150000"/>
                  </a:lnSpc>
                </a:pPr>
                <a:r>
                  <a:rPr lang="zh-CN" altLang="en-US" sz="2400" dirty="0" smtClean="0"/>
                  <a:t>地球</a:t>
                </a:r>
                <a:r>
                  <a:rPr lang="zh-CN" altLang="en-US" sz="2400" dirty="0"/>
                  <a:t>以约</a:t>
                </a:r>
                <a:r>
                  <a:rPr lang="en-US" altLang="zh-CN" sz="2400" dirty="0"/>
                  <a:t>30km/s</a:t>
                </a:r>
                <a:r>
                  <a:rPr lang="zh-CN" altLang="en-US" sz="2400" dirty="0"/>
                  <a:t>的速度绕太阳运动，地球上的物体也随着地球以这个速度绕太阳运动。正像物体挣脱地球引力所需的最小速度等于它绕地球运动的速度</a:t>
                </a:r>
                <a:r>
                  <a:rPr lang="zh-CN" altLang="en-US" sz="2400" dirty="0" smtClean="0"/>
                  <a:t>的</a:t>
                </a:r>
                <a14:m>
                  <m:oMath xmlns:m="http://schemas.openxmlformats.org/officeDocument/2006/math">
                    <m:rad>
                      <m:radPr>
                        <m:degHide m:val="on"/>
                        <m:ctrlPr>
                          <a:rPr lang="zh-CN" altLang="en-US" sz="2400" i="1" smtClean="0">
                            <a:latin typeface="Cambria Math" panose="02040503050406030204" pitchFamily="18" charset="0"/>
                          </a:rPr>
                        </m:ctrlPr>
                      </m:radPr>
                      <m:deg/>
                      <m:e>
                        <m:r>
                          <a:rPr lang="en-US" altLang="zh-CN" sz="2400" b="0" i="1" smtClean="0">
                            <a:latin typeface="Cambria Math" panose="02040503050406030204" pitchFamily="18" charset="0"/>
                          </a:rPr>
                          <m:t>2</m:t>
                        </m:r>
                      </m:e>
                    </m:rad>
                  </m:oMath>
                </a14:m>
                <a:r>
                  <a:rPr lang="zh-CN" altLang="en-US" sz="2400" dirty="0" smtClean="0"/>
                  <a:t>倍，</a:t>
                </a:r>
                <a:r>
                  <a:rPr lang="zh-CN" altLang="en-US" sz="2400" dirty="0"/>
                  <a:t>物体克服太阳引力的束缚所需的最小速度应等于它绕太阳运动的速度的</a:t>
                </a:r>
                <a14:m>
                  <m:oMath xmlns:m="http://schemas.openxmlformats.org/officeDocument/2006/math">
                    <m:rad>
                      <m:radPr>
                        <m:degHide m:val="on"/>
                        <m:ctrlPr>
                          <a:rPr lang="zh-CN" altLang="en-US" sz="2400" i="1">
                            <a:latin typeface="Cambria Math" panose="02040503050406030204" pitchFamily="18" charset="0"/>
                          </a:rPr>
                        </m:ctrlPr>
                      </m:radPr>
                      <m:deg/>
                      <m:e>
                        <m:r>
                          <a:rPr lang="en-US" altLang="zh-CN" sz="2400" i="1">
                            <a:latin typeface="Cambria Math" panose="02040503050406030204" pitchFamily="18" charset="0"/>
                          </a:rPr>
                          <m:t>2</m:t>
                        </m:r>
                      </m:e>
                    </m:rad>
                  </m:oMath>
                </a14:m>
                <a:r>
                  <a:rPr lang="zh-CN" altLang="en-US" sz="2400" dirty="0"/>
                  <a:t>倍</a:t>
                </a:r>
                <a:r>
                  <a:rPr lang="zh-CN" altLang="en-US" sz="2400" dirty="0" smtClean="0"/>
                  <a:t>，</a:t>
                </a:r>
                <a:endParaRPr lang="en-US" altLang="zh-CN" sz="2400" dirty="0" smtClean="0"/>
              </a:p>
              <a:p>
                <a:pPr>
                  <a:lnSpc>
                    <a:spcPct val="150000"/>
                  </a:lnSpc>
                </a:pPr>
                <a:r>
                  <a:rPr lang="zh-CN" altLang="en-US" sz="2400" dirty="0" smtClean="0"/>
                  <a:t>即 </a:t>
                </a:r>
                <a:r>
                  <a:rPr lang="en-US" altLang="zh-CN" sz="2400" dirty="0"/>
                  <a:t> </a:t>
                </a:r>
                <a:r>
                  <a:rPr lang="en-US" altLang="zh-CN" sz="2400" dirty="0" smtClean="0"/>
                  <a:t>                                           </a:t>
                </a:r>
                <a:r>
                  <a:rPr lang="zh-CN" altLang="en-US" sz="2400" dirty="0" smtClean="0"/>
                  <a:t>由于</a:t>
                </a:r>
                <a:r>
                  <a:rPr lang="zh-CN" altLang="en-US" sz="2400" dirty="0"/>
                  <a:t>物体已有绕太阳运动的速度</a:t>
                </a:r>
                <a:r>
                  <a:rPr lang="en-US" altLang="zh-CN" sz="2400" dirty="0"/>
                  <a:t>30km/s</a:t>
                </a:r>
                <a:r>
                  <a:rPr lang="zh-CN" altLang="en-US" sz="2400" dirty="0"/>
                  <a:t>，所以只要使它沿地球运动轨道方向增加</a:t>
                </a:r>
                <a:r>
                  <a:rPr lang="en-US" altLang="zh-CN" sz="2400" dirty="0"/>
                  <a:t>12.4km/s</a:t>
                </a:r>
                <a:r>
                  <a:rPr lang="zh-CN" altLang="en-US" sz="2400" dirty="0"/>
                  <a:t>的速度就行。但要物体获得这个速度，首先必须使它挣脱地球引力的作用。因此，除了给予物体 </a:t>
                </a:r>
                <a:r>
                  <a:rPr lang="zh-CN" altLang="en-US" sz="2400" dirty="0" smtClean="0"/>
                  <a:t>      的</a:t>
                </a:r>
                <a:r>
                  <a:rPr lang="zh-CN" altLang="en-US" sz="2400" dirty="0"/>
                  <a:t>动能外（其中</a:t>
                </a:r>
                <a:r>
                  <a:rPr lang="en-US" altLang="zh-CN" sz="2400" dirty="0"/>
                  <a:t>m</a:t>
                </a:r>
                <a:r>
                  <a:rPr lang="zh-CN" altLang="en-US" sz="2400" dirty="0"/>
                  <a:t>表示物体的质量，</a:t>
                </a:r>
                <a:r>
                  <a:rPr lang="en-US" altLang="zh-CN" sz="2400" dirty="0"/>
                  <a:t>v</a:t>
                </a:r>
                <a:r>
                  <a:rPr lang="zh-CN" altLang="en-US" sz="2400" dirty="0"/>
                  <a:t>表示增加的速度</a:t>
                </a:r>
                <a:r>
                  <a:rPr lang="en-US" altLang="zh-CN" sz="2400" dirty="0"/>
                  <a:t>12.4km/s</a:t>
                </a:r>
                <a:r>
                  <a:rPr lang="zh-CN" altLang="en-US" sz="2400" dirty="0"/>
                  <a:t>），还需给予它 </a:t>
                </a:r>
                <a:r>
                  <a:rPr lang="zh-CN" altLang="en-US" sz="2400" dirty="0" smtClean="0"/>
                  <a:t>      的</a:t>
                </a:r>
                <a:r>
                  <a:rPr lang="zh-CN" altLang="en-US" sz="2400" dirty="0"/>
                  <a:t>动能（</a:t>
                </a:r>
                <a:r>
                  <a:rPr lang="en-US" altLang="zh-CN" sz="2400" dirty="0"/>
                  <a:t>v</a:t>
                </a:r>
                <a:r>
                  <a:rPr lang="en-US" altLang="zh-CN" sz="2400" baseline="-25000" dirty="0"/>
                  <a:t>2</a:t>
                </a:r>
                <a:r>
                  <a:rPr lang="zh-CN" altLang="en-US" sz="2400" dirty="0"/>
                  <a:t>表示第二宇宙速度）</a:t>
                </a:r>
                <a:r>
                  <a:rPr lang="zh-CN" altLang="en-US" sz="2400" dirty="0" smtClean="0"/>
                  <a:t>。用</a:t>
                </a:r>
                <a:r>
                  <a:rPr lang="en-US" altLang="zh-CN" sz="2400" dirty="0"/>
                  <a:t>v3</a:t>
                </a:r>
                <a:r>
                  <a:rPr lang="zh-CN" altLang="en-US" sz="2400" dirty="0"/>
                  <a:t>表示第三宇宙速度（以地球为参考系），则物体应具有的动能为 </a:t>
                </a:r>
                <a:endParaRPr lang="en-US" altLang="zh-CN" sz="2400" dirty="0" smtClean="0"/>
              </a:p>
              <a:p>
                <a:pPr>
                  <a:lnSpc>
                    <a:spcPct val="150000"/>
                  </a:lnSpc>
                </a:pPr>
                <a:r>
                  <a:rPr lang="en-US" altLang="zh-CN" sz="2400" dirty="0"/>
                  <a:t> </a:t>
                </a:r>
                <a:r>
                  <a:rPr lang="en-US" altLang="zh-CN" sz="2400" dirty="0" smtClean="0"/>
                  <a:t>                           </a:t>
                </a:r>
                <a:r>
                  <a:rPr lang="zh-CN" altLang="en-US" sz="2400" dirty="0" smtClean="0"/>
                  <a:t>所以</a:t>
                </a:r>
                <a:endParaRPr lang="zh-CN" altLang="en-US"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393700" y="1242762"/>
                <a:ext cx="11548584" cy="5549900"/>
              </a:xfrm>
              <a:blipFill rotWithShape="0">
                <a:blip r:embed="rId3"/>
                <a:stretch>
                  <a:fillRect l="-422" r="-1003" b="-440"/>
                </a:stretch>
              </a:blipFill>
            </p:spPr>
            <p:txBody>
              <a:bodyPr/>
              <a:lstStyle/>
              <a:p>
                <a:r>
                  <a:rPr lang="zh-CN" altLang="en-US">
                    <a:noFill/>
                  </a:rPr>
                  <a:t> </a:t>
                </a:r>
              </a:p>
            </p:txBody>
          </p:sp>
        </mc:Fallback>
      </mc:AlternateContent>
      <p:sp>
        <p:nvSpPr>
          <p:cNvPr id="19" name="矩形 18"/>
          <p:cNvSpPr/>
          <p:nvPr/>
        </p:nvSpPr>
        <p:spPr>
          <a:xfrm>
            <a:off x="5531593" y="32512"/>
            <a:ext cx="6292107" cy="507831"/>
          </a:xfrm>
          <a:prstGeom prst="rect">
            <a:avLst/>
          </a:prstGeom>
        </p:spPr>
        <p:txBody>
          <a:bodyPr wrap="none">
            <a:spAutoFit/>
          </a:bodyPr>
          <a:lstStyle/>
          <a:p>
            <a:pPr>
              <a:lnSpc>
                <a:spcPct val="150000"/>
              </a:lnSpc>
            </a:pPr>
            <a:r>
              <a:rPr lang="zh-CN" altLang="en-US" dirty="0" smtClean="0"/>
              <a:t>注：要求掌握</a:t>
            </a:r>
            <a:r>
              <a:rPr lang="en-US" altLang="zh-CN" dirty="0" smtClean="0"/>
              <a:t>v1</a:t>
            </a:r>
            <a:r>
              <a:rPr lang="zh-CN" altLang="en-US" dirty="0" smtClean="0"/>
              <a:t>和</a:t>
            </a:r>
            <a:r>
              <a:rPr lang="en-US" altLang="zh-CN" dirty="0" smtClean="0"/>
              <a:t>v2</a:t>
            </a:r>
            <a:r>
              <a:rPr lang="zh-CN" altLang="en-US" dirty="0" smtClean="0"/>
              <a:t>的推导方法，</a:t>
            </a:r>
            <a:r>
              <a:rPr lang="en-US" altLang="zh-CN" dirty="0" smtClean="0"/>
              <a:t>v3</a:t>
            </a:r>
            <a:r>
              <a:rPr lang="zh-CN" altLang="en-US" dirty="0" smtClean="0"/>
              <a:t>的推导方法仅供欣赏。</a:t>
            </a:r>
            <a:endParaRPr lang="zh-CN" altLang="en-US" dirty="0"/>
          </a:p>
        </p:txBody>
      </p:sp>
      <p:sp>
        <p:nvSpPr>
          <p:cNvPr id="20"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1415218071"/>
              </p:ext>
            </p:extLst>
          </p:nvPr>
        </p:nvGraphicFramePr>
        <p:xfrm>
          <a:off x="1007364" y="3272007"/>
          <a:ext cx="3807007" cy="483763"/>
        </p:xfrm>
        <a:graphic>
          <a:graphicData uri="http://schemas.openxmlformats.org/presentationml/2006/ole">
            <mc:AlternateContent xmlns:mc="http://schemas.openxmlformats.org/markup-compatibility/2006">
              <mc:Choice xmlns:v="urn:schemas-microsoft-com:vml" Requires="v">
                <p:oleObj spid="_x0000_s3160" name="公式" r:id="rId4" imgW="1726451" imgH="215806" progId="Equation.3">
                  <p:embed/>
                </p:oleObj>
              </mc:Choice>
              <mc:Fallback>
                <p:oleObj name="公式" r:id="rId4" imgW="1726451" imgH="215806"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364" y="3272007"/>
                        <a:ext cx="3807007" cy="483763"/>
                      </a:xfrm>
                      <a:prstGeom prst="rect">
                        <a:avLst/>
                      </a:prstGeom>
                      <a:noFill/>
                    </p:spPr>
                  </p:pic>
                </p:oleObj>
              </mc:Fallback>
            </mc:AlternateContent>
          </a:graphicData>
        </a:graphic>
      </p:graphicFrame>
      <p:sp>
        <p:nvSpPr>
          <p:cNvPr id="24" name="Rectangle 21"/>
          <p:cNvSpPr>
            <a:spLocks noChangeArrowheads="1"/>
          </p:cNvSpPr>
          <p:nvPr/>
        </p:nvSpPr>
        <p:spPr bwMode="auto">
          <a:xfrm>
            <a:off x="7832992" y="45499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3246778230"/>
              </p:ext>
            </p:extLst>
          </p:nvPr>
        </p:nvGraphicFramePr>
        <p:xfrm>
          <a:off x="7832991" y="4260200"/>
          <a:ext cx="694064" cy="661782"/>
        </p:xfrm>
        <a:graphic>
          <a:graphicData uri="http://schemas.openxmlformats.org/presentationml/2006/ole">
            <mc:AlternateContent xmlns:mc="http://schemas.openxmlformats.org/markup-compatibility/2006">
              <mc:Choice xmlns:v="urn:schemas-microsoft-com:vml" Requires="v">
                <p:oleObj spid="_x0000_s3161" name="公式" r:id="rId6" imgW="406048" imgH="393359" progId="Equation.3">
                  <p:embed/>
                </p:oleObj>
              </mc:Choice>
              <mc:Fallback>
                <p:oleObj name="公式" r:id="rId6" imgW="406048" imgH="393359"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32991" y="4260200"/>
                        <a:ext cx="694064" cy="661782"/>
                      </a:xfrm>
                      <a:prstGeom prst="rect">
                        <a:avLst/>
                      </a:prstGeom>
                      <a:noFill/>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2489262036"/>
              </p:ext>
            </p:extLst>
          </p:nvPr>
        </p:nvGraphicFramePr>
        <p:xfrm>
          <a:off x="7912692" y="4862247"/>
          <a:ext cx="694063" cy="661781"/>
        </p:xfrm>
        <a:graphic>
          <a:graphicData uri="http://schemas.openxmlformats.org/presentationml/2006/ole">
            <mc:AlternateContent xmlns:mc="http://schemas.openxmlformats.org/markup-compatibility/2006">
              <mc:Choice xmlns:v="urn:schemas-microsoft-com:vml" Requires="v">
                <p:oleObj spid="_x0000_s3162" name="公式" r:id="rId8" imgW="406048" imgH="393359" progId="Equation.3">
                  <p:embed/>
                </p:oleObj>
              </mc:Choice>
              <mc:Fallback>
                <p:oleObj name="公式" r:id="rId8" imgW="406048" imgH="393359" progId="Equation.3">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12692" y="4862247"/>
                        <a:ext cx="694063" cy="661781"/>
                      </a:xfrm>
                      <a:prstGeom prst="rect">
                        <a:avLst/>
                      </a:prstGeom>
                      <a:noFill/>
                    </p:spPr>
                  </p:pic>
                </p:oleObj>
              </mc:Fallback>
            </mc:AlternateContent>
          </a:graphicData>
        </a:graphic>
      </p:graphicFrame>
      <p:sp>
        <p:nvSpPr>
          <p:cNvPr id="28" name="Rectangle 2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 name="对象 28"/>
          <p:cNvGraphicFramePr>
            <a:graphicFrameLocks noChangeAspect="1"/>
          </p:cNvGraphicFramePr>
          <p:nvPr>
            <p:extLst>
              <p:ext uri="{D42A27DB-BD31-4B8C-83A1-F6EECF244321}">
                <p14:modId xmlns:p14="http://schemas.microsoft.com/office/powerpoint/2010/main" val="3532643720"/>
              </p:ext>
            </p:extLst>
          </p:nvPr>
        </p:nvGraphicFramePr>
        <p:xfrm>
          <a:off x="554135" y="6057120"/>
          <a:ext cx="2451224" cy="646642"/>
        </p:xfrm>
        <a:graphic>
          <a:graphicData uri="http://schemas.openxmlformats.org/presentationml/2006/ole">
            <mc:AlternateContent xmlns:mc="http://schemas.openxmlformats.org/markup-compatibility/2006">
              <mc:Choice xmlns:v="urn:schemas-microsoft-com:vml" Requires="v">
                <p:oleObj spid="_x0000_s3163" name="公式" r:id="rId10" imgW="1548728" imgH="406224" progId="Equation.3">
                  <p:embed/>
                </p:oleObj>
              </mc:Choice>
              <mc:Fallback>
                <p:oleObj name="公式" r:id="rId10" imgW="1548728" imgH="406224" progId="Equation.3">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4135" y="6057120"/>
                        <a:ext cx="2451224" cy="646642"/>
                      </a:xfrm>
                      <a:prstGeom prst="rect">
                        <a:avLst/>
                      </a:prstGeom>
                      <a:noFill/>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3740098477"/>
              </p:ext>
            </p:extLst>
          </p:nvPr>
        </p:nvGraphicFramePr>
        <p:xfrm>
          <a:off x="3912343" y="6060148"/>
          <a:ext cx="7029160" cy="599546"/>
        </p:xfrm>
        <a:graphic>
          <a:graphicData uri="http://schemas.openxmlformats.org/presentationml/2006/ole">
            <mc:AlternateContent xmlns:mc="http://schemas.openxmlformats.org/markup-compatibility/2006">
              <mc:Choice xmlns:v="urn:schemas-microsoft-com:vml" Requires="v">
                <p:oleObj spid="_x0000_s3164" name="公式" r:id="rId12" imgW="3238500" imgH="279400" progId="Equation.3">
                  <p:embed/>
                </p:oleObj>
              </mc:Choice>
              <mc:Fallback>
                <p:oleObj name="公式" r:id="rId12" imgW="3238500" imgH="279400" progId="Equation.3">
                  <p:embed/>
                  <p:pic>
                    <p:nvPicPr>
                      <p:cNvPr id="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12343" y="6060148"/>
                        <a:ext cx="7029160" cy="599546"/>
                      </a:xfrm>
                      <a:prstGeom prst="rect">
                        <a:avLst/>
                      </a:prstGeom>
                      <a:noFill/>
                    </p:spPr>
                  </p:pic>
                </p:oleObj>
              </mc:Fallback>
            </mc:AlternateContent>
          </a:graphicData>
        </a:graphic>
      </p:graphicFrame>
    </p:spTree>
    <p:extLst>
      <p:ext uri="{BB962C8B-B14F-4D97-AF65-F5344CB8AC3E}">
        <p14:creationId xmlns:p14="http://schemas.microsoft.com/office/powerpoint/2010/main" val="1024304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万有引力定律</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69892" y="1702106"/>
                <a:ext cx="9720073" cy="4974116"/>
              </a:xfrm>
            </p:spPr>
            <p:txBody>
              <a:bodyPr>
                <a:noAutofit/>
              </a:bodyPr>
              <a:lstStyle/>
              <a:p>
                <a:pPr>
                  <a:lnSpc>
                    <a:spcPct val="110000"/>
                  </a:lnSpc>
                </a:pPr>
                <a:r>
                  <a:rPr lang="zh-CN" altLang="en-US" sz="2400" dirty="0" smtClean="0"/>
                  <a:t>表达式</a:t>
                </a:r>
                <a14:m>
                  <m:oMath xmlns:m="http://schemas.openxmlformats.org/officeDocument/2006/math">
                    <m:r>
                      <a:rPr lang="en-US" altLang="zh-CN" sz="2400" b="0" i="1" smtClean="0">
                        <a:latin typeface="Cambria Math" panose="02040503050406030204" pitchFamily="18" charset="0"/>
                      </a:rPr>
                      <m:t>𝐹</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𝐺</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1</m:t>
                            </m:r>
                          </m:sub>
                        </m:sSub>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𝑚</m:t>
                            </m:r>
                          </m:e>
                          <m:sub>
                            <m:r>
                              <a:rPr lang="en-US" altLang="zh-CN" sz="2400" b="0" i="1" smtClean="0">
                                <a:latin typeface="Cambria Math" panose="02040503050406030204" pitchFamily="18" charset="0"/>
                              </a:rPr>
                              <m:t>2</m:t>
                            </m:r>
                          </m:sub>
                        </m:sSub>
                      </m:num>
                      <m:den>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𝑟</m:t>
                            </m:r>
                          </m:e>
                          <m:sup>
                            <m:r>
                              <a:rPr lang="en-US" altLang="zh-CN" sz="2400" b="0" i="1" smtClean="0">
                                <a:latin typeface="Cambria Math" panose="02040503050406030204" pitchFamily="18" charset="0"/>
                              </a:rPr>
                              <m:t>2</m:t>
                            </m:r>
                          </m:sup>
                        </m:sSup>
                      </m:den>
                    </m:f>
                  </m:oMath>
                </a14:m>
                <a:endParaRPr lang="en-US" altLang="zh-CN" sz="2400" dirty="0" smtClean="0"/>
              </a:p>
              <a:p>
                <a:pPr marL="0" indent="0">
                  <a:lnSpc>
                    <a:spcPct val="110000"/>
                  </a:lnSpc>
                  <a:buNone/>
                </a:pPr>
                <a:r>
                  <a:rPr lang="zh-CN" altLang="en-US" sz="2400" dirty="0" smtClean="0"/>
                  <a:t>注意，此式子仅适用于两质点之间。</a:t>
                </a:r>
                <a:endParaRPr lang="en-US" altLang="zh-CN" sz="2400" dirty="0" smtClean="0"/>
              </a:p>
              <a:p>
                <a:pPr marL="0" indent="0">
                  <a:lnSpc>
                    <a:spcPct val="110000"/>
                  </a:lnSpc>
                  <a:buNone/>
                </a:pPr>
                <a:r>
                  <a:rPr lang="zh-CN" altLang="en-US" sz="2400" dirty="0" smtClean="0"/>
                  <a:t>加入两物体不能看成质点，要求他们之间的引力，须把两个物体分割成许多小块，然后再用上式计算，再矢量合成。</a:t>
                </a:r>
                <a:endParaRPr lang="en-US" altLang="zh-CN" sz="2400" dirty="0" smtClean="0"/>
              </a:p>
              <a:p>
                <a:pPr marL="0" indent="0">
                  <a:lnSpc>
                    <a:spcPct val="110000"/>
                  </a:lnSpc>
                  <a:buNone/>
                </a:pPr>
                <a:r>
                  <a:rPr lang="zh-CN" altLang="en-US" sz="2400" dirty="0" smtClean="0"/>
                  <a:t>质量分布是球对称的球体产生的万有引力，等效于把球体质量集中于球心的质点所产生的万有引力。</a:t>
                </a:r>
                <a:endParaRPr lang="en-US" altLang="zh-CN" sz="2400" dirty="0" smtClean="0"/>
              </a:p>
              <a:p>
                <a:pPr marL="0" indent="0">
                  <a:lnSpc>
                    <a:spcPct val="110000"/>
                  </a:lnSpc>
                  <a:buNone/>
                </a:pPr>
                <a:r>
                  <a:rPr lang="zh-CN" altLang="en-US" sz="2400" dirty="0" smtClean="0"/>
                  <a:t>对均匀球面对球外质点的引力也等于把球面的质量集中在球心处而成的质点与球外质点间的引力。</a:t>
                </a:r>
                <a:endParaRPr lang="en-US" altLang="zh-CN" sz="2400" dirty="0" smtClean="0"/>
              </a:p>
              <a:p>
                <a:pPr marL="0" indent="0">
                  <a:lnSpc>
                    <a:spcPct val="110000"/>
                  </a:lnSpc>
                  <a:buNone/>
                </a:pPr>
                <a:r>
                  <a:rPr lang="zh-CN" altLang="en-US" sz="2400" dirty="0" smtClean="0"/>
                  <a:t>对均匀球壳对位于球壳内的质点的引力等于零。球壳</a:t>
                </a:r>
                <a:r>
                  <a:rPr lang="zh-CN" altLang="en-US" sz="2400" dirty="0"/>
                  <a:t>定理</a:t>
                </a:r>
              </a:p>
              <a:p>
                <a:pPr>
                  <a:lnSpc>
                    <a:spcPct val="110000"/>
                  </a:lnSpc>
                </a:pPr>
                <a:endParaRPr lang="zh-CN" altLang="en-US"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69892" y="1702106"/>
                <a:ext cx="9720073" cy="4974116"/>
              </a:xfrm>
              <a:blipFill rotWithShape="0">
                <a:blip r:embed="rId2"/>
                <a:stretch>
                  <a:fillRect l="-14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919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利用积分计算引力</a:t>
            </a:r>
            <a:endParaRPr lang="zh-CN" altLang="en-US" dirty="0"/>
          </a:p>
        </p:txBody>
      </p:sp>
      <p:sp>
        <p:nvSpPr>
          <p:cNvPr id="3" name="内容占位符 2"/>
          <p:cNvSpPr>
            <a:spLocks noGrp="1"/>
          </p:cNvSpPr>
          <p:nvPr>
            <p:ph idx="1"/>
          </p:nvPr>
        </p:nvSpPr>
        <p:spPr>
          <a:xfrm>
            <a:off x="1024127" y="2084832"/>
            <a:ext cx="9720073" cy="4023360"/>
          </a:xfrm>
        </p:spPr>
        <p:txBody>
          <a:bodyPr>
            <a:normAutofit/>
          </a:bodyPr>
          <a:lstStyle/>
          <a:p>
            <a:pPr>
              <a:lnSpc>
                <a:spcPct val="150000"/>
              </a:lnSpc>
            </a:pPr>
            <a:r>
              <a:rPr lang="zh-CN" altLang="en-US" sz="2800" dirty="0" smtClean="0"/>
              <a:t>一均匀质量细杆长</a:t>
            </a:r>
            <a:r>
              <a:rPr lang="en-US" altLang="zh-CN" sz="2800" dirty="0" smtClean="0"/>
              <a:t>L</a:t>
            </a:r>
            <a:r>
              <a:rPr lang="zh-CN" altLang="en-US" sz="2800" dirty="0" smtClean="0"/>
              <a:t>质量为</a:t>
            </a:r>
            <a:r>
              <a:rPr lang="en-US" altLang="zh-CN" sz="2800" dirty="0" smtClean="0"/>
              <a:t>m</a:t>
            </a:r>
            <a:r>
              <a:rPr lang="zh-CN" altLang="en-US" sz="2800" dirty="0" smtClean="0"/>
              <a:t>，求距其一端为</a:t>
            </a:r>
            <a:r>
              <a:rPr lang="en-US" altLang="zh-CN" sz="2800" dirty="0" smtClean="0"/>
              <a:t>d</a:t>
            </a:r>
            <a:r>
              <a:rPr lang="zh-CN" altLang="en-US" sz="2800" dirty="0" smtClean="0"/>
              <a:t>处单位质量质点受到的引力（亦称引力场强度）</a:t>
            </a:r>
            <a:endParaRPr lang="zh-CN" altLang="en-US" sz="2800" dirty="0"/>
          </a:p>
        </p:txBody>
      </p:sp>
      <p:pic>
        <p:nvPicPr>
          <p:cNvPr id="4" name="图片 3"/>
          <p:cNvPicPr>
            <a:picLocks noChangeAspect="1"/>
          </p:cNvPicPr>
          <p:nvPr/>
        </p:nvPicPr>
        <p:blipFill>
          <a:blip r:embed="rId2"/>
          <a:stretch>
            <a:fillRect/>
          </a:stretch>
        </p:blipFill>
        <p:spPr>
          <a:xfrm>
            <a:off x="1154248" y="3584447"/>
            <a:ext cx="10019765" cy="1273991"/>
          </a:xfrm>
          <a:prstGeom prst="rect">
            <a:avLst/>
          </a:prstGeom>
        </p:spPr>
      </p:pic>
      <p:pic>
        <p:nvPicPr>
          <p:cNvPr id="5" name="图片 4"/>
          <p:cNvPicPr>
            <a:picLocks noChangeAspect="1"/>
          </p:cNvPicPr>
          <p:nvPr/>
        </p:nvPicPr>
        <p:blipFill>
          <a:blip r:embed="rId3"/>
          <a:stretch>
            <a:fillRect/>
          </a:stretch>
        </p:blipFill>
        <p:spPr>
          <a:xfrm>
            <a:off x="7249978" y="258833"/>
            <a:ext cx="3301530" cy="1658101"/>
          </a:xfrm>
          <a:prstGeom prst="rect">
            <a:avLst/>
          </a:prstGeom>
        </p:spPr>
      </p:pic>
      <p:pic>
        <p:nvPicPr>
          <p:cNvPr id="6" name="图片 5"/>
          <p:cNvPicPr>
            <a:picLocks noChangeAspect="1"/>
          </p:cNvPicPr>
          <p:nvPr/>
        </p:nvPicPr>
        <p:blipFill rotWithShape="1">
          <a:blip r:embed="rId4"/>
          <a:srcRect b="56667"/>
          <a:stretch/>
        </p:blipFill>
        <p:spPr>
          <a:xfrm>
            <a:off x="1024126" y="4771617"/>
            <a:ext cx="5820720" cy="1948671"/>
          </a:xfrm>
          <a:prstGeom prst="rect">
            <a:avLst/>
          </a:prstGeom>
        </p:spPr>
      </p:pic>
      <p:pic>
        <p:nvPicPr>
          <p:cNvPr id="8" name="图片 7"/>
          <p:cNvPicPr>
            <a:picLocks noChangeAspect="1"/>
          </p:cNvPicPr>
          <p:nvPr/>
        </p:nvPicPr>
        <p:blipFill>
          <a:blip r:embed="rId5"/>
          <a:stretch>
            <a:fillRect/>
          </a:stretch>
        </p:blipFill>
        <p:spPr>
          <a:xfrm>
            <a:off x="5930930" y="4858438"/>
            <a:ext cx="4149504" cy="1767660"/>
          </a:xfrm>
          <a:prstGeom prst="rect">
            <a:avLst/>
          </a:prstGeom>
        </p:spPr>
      </p:pic>
    </p:spTree>
    <p:extLst>
      <p:ext uri="{BB962C8B-B14F-4D97-AF65-F5344CB8AC3E}">
        <p14:creationId xmlns:p14="http://schemas.microsoft.com/office/powerpoint/2010/main" val="276557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利用积分计算引力</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pPr>
                  <a:lnSpc>
                    <a:spcPct val="150000"/>
                  </a:lnSpc>
                </a:pPr>
                <a:r>
                  <a:rPr lang="zh-CN" altLang="en-US" sz="2800" dirty="0" smtClean="0"/>
                  <a:t>半径为</a:t>
                </a:r>
                <a:r>
                  <a:rPr lang="en-US" altLang="zh-CN" sz="2800" dirty="0" smtClean="0"/>
                  <a:t>R</a:t>
                </a:r>
                <a:r>
                  <a:rPr lang="zh-CN" altLang="en-US" sz="2800" dirty="0"/>
                  <a:t>细</a:t>
                </a:r>
                <a:r>
                  <a:rPr lang="zh-CN" altLang="en-US" sz="2800" dirty="0" smtClean="0"/>
                  <a:t>半圆</a:t>
                </a:r>
                <a:r>
                  <a:rPr lang="zh-CN" altLang="en-US" sz="2800" dirty="0"/>
                  <a:t>环线密度</a:t>
                </a:r>
                <a:r>
                  <a:rPr lang="zh-CN" altLang="en-US" sz="2800" dirty="0" smtClean="0"/>
                  <a:t>为</a:t>
                </a:r>
                <a14:m>
                  <m:oMath xmlns:m="http://schemas.openxmlformats.org/officeDocument/2006/math">
                    <m:r>
                      <a:rPr lang="zh-CN" altLang="en-US" sz="2800" i="1" smtClean="0">
                        <a:latin typeface="Cambria Math" panose="02040503050406030204" pitchFamily="18" charset="0"/>
                      </a:rPr>
                      <m:t>𝜌</m:t>
                    </m:r>
                  </m:oMath>
                </a14:m>
                <a:r>
                  <a:rPr lang="zh-CN" altLang="en-US" sz="2800" dirty="0" smtClean="0"/>
                  <a:t> ，求</a:t>
                </a:r>
                <a:r>
                  <a:rPr lang="zh-CN" altLang="en-US" sz="2800" dirty="0"/>
                  <a:t>位于圆心处单位</a:t>
                </a:r>
                <a:r>
                  <a:rPr lang="zh-CN" altLang="en-US" sz="2800" dirty="0" smtClean="0"/>
                  <a:t>质量质点受到的引力（引力场强度）。</a:t>
                </a:r>
                <a:endParaRPr lang="en-US" altLang="zh-CN" sz="2800" dirty="0" smtClean="0"/>
              </a:p>
              <a:p>
                <a:pPr>
                  <a:lnSpc>
                    <a:spcPct val="150000"/>
                  </a:lnSpc>
                </a:pPr>
                <a:endParaRPr lang="en-US" altLang="zh-CN" sz="2800" i="1" dirty="0">
                  <a:latin typeface="Cambria Math" panose="02040503050406030204" pitchFamily="18" charset="0"/>
                </a:endParaRPr>
              </a:p>
              <a:p>
                <a:pPr>
                  <a:lnSpc>
                    <a:spcPct val="150000"/>
                  </a:lnSpc>
                </a:pPr>
                <a14:m>
                  <m:oMath xmlns:m="http://schemas.openxmlformats.org/officeDocument/2006/math">
                    <m:f>
                      <m:fPr>
                        <m:ctrlPr>
                          <a:rPr lang="en-US" altLang="zh-CN" sz="2800" i="1" smtClean="0">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𝐺</m:t>
                        </m:r>
                        <m:r>
                          <a:rPr lang="zh-CN" altLang="en-US" sz="2800" i="1">
                            <a:solidFill>
                              <a:srgbClr val="FF0000"/>
                            </a:solidFill>
                            <a:latin typeface="Cambria Math" panose="02040503050406030204" pitchFamily="18" charset="0"/>
                          </a:rPr>
                          <m:t>𝜌𝜋</m:t>
                        </m:r>
                      </m:num>
                      <m:den>
                        <m:r>
                          <a:rPr lang="en-US" altLang="zh-CN" sz="2800" i="1">
                            <a:solidFill>
                              <a:srgbClr val="FF0000"/>
                            </a:solidFill>
                            <a:latin typeface="Cambria Math" panose="02040503050406030204" pitchFamily="18" charset="0"/>
                          </a:rPr>
                          <m:t>𝑅</m:t>
                        </m:r>
                      </m:den>
                    </m:f>
                  </m:oMath>
                </a14:m>
                <a:endParaRPr lang="zh-CN" altLang="en-US" sz="28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815" r="-376"/>
                </a:stretch>
              </a:blipFill>
            </p:spPr>
            <p:txBody>
              <a:bodyPr/>
              <a:lstStyle/>
              <a:p>
                <a:r>
                  <a:rPr lang="zh-CN" altLang="en-US">
                    <a:noFill/>
                  </a:rPr>
                  <a:t> </a:t>
                </a:r>
              </a:p>
            </p:txBody>
          </p:sp>
        </mc:Fallback>
      </mc:AlternateContent>
      <p:sp>
        <p:nvSpPr>
          <p:cNvPr id="4" name="空心弧 3"/>
          <p:cNvSpPr/>
          <p:nvPr/>
        </p:nvSpPr>
        <p:spPr>
          <a:xfrm>
            <a:off x="7436386" y="4032173"/>
            <a:ext cx="2544896" cy="2326318"/>
          </a:xfrm>
          <a:prstGeom prst="blockArc">
            <a:avLst>
              <a:gd name="adj1" fmla="val 10800000"/>
              <a:gd name="adj2" fmla="val 21417436"/>
              <a:gd name="adj3" fmla="val 41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流程图: 联系 4"/>
          <p:cNvSpPr/>
          <p:nvPr/>
        </p:nvSpPr>
        <p:spPr>
          <a:xfrm>
            <a:off x="8670275" y="5056742"/>
            <a:ext cx="99152" cy="9915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185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a:t>
            </a:r>
            <a:r>
              <a:rPr lang="zh-CN" altLang="en-US" dirty="0" smtClean="0"/>
              <a:t>届全国中学生物理竞赛预赛</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要使一颗人造地球卫星（同步卫星）能覆盖迟到上东经</a:t>
            </a:r>
            <a:r>
              <a:rPr lang="en-US" altLang="zh-CN" dirty="0" smtClean="0"/>
              <a:t>75.0°</a:t>
            </a:r>
            <a:r>
              <a:rPr lang="zh-CN" altLang="en-US" dirty="0" smtClean="0"/>
              <a:t>到东经</a:t>
            </a:r>
            <a:r>
              <a:rPr lang="en-US" altLang="zh-CN" dirty="0" smtClean="0"/>
              <a:t>135.0°</a:t>
            </a:r>
            <a:r>
              <a:rPr lang="zh-CN" altLang="en-US" dirty="0" smtClean="0"/>
              <a:t>之间的区域，则卫星应定点在哪个经度范围内的上空？地球半径</a:t>
            </a:r>
            <a:r>
              <a:rPr lang="en-US" altLang="zh-CN" dirty="0" smtClean="0"/>
              <a:t>R</a:t>
            </a:r>
            <a:r>
              <a:rPr lang="en-US" altLang="zh-CN" baseline="-25000" dirty="0" smtClean="0"/>
              <a:t>0</a:t>
            </a:r>
            <a:r>
              <a:rPr lang="en-US" altLang="zh-CN" dirty="0" smtClean="0"/>
              <a:t>=6.37*10</a:t>
            </a:r>
            <a:r>
              <a:rPr lang="en-US" altLang="zh-CN" baseline="30000" dirty="0" smtClean="0"/>
              <a:t>6</a:t>
            </a:r>
            <a:r>
              <a:rPr lang="en-US" altLang="zh-CN" dirty="0" smtClean="0"/>
              <a:t>m,</a:t>
            </a:r>
            <a:r>
              <a:rPr lang="zh-CN" altLang="en-US" dirty="0" smtClean="0"/>
              <a:t>地球表面重力加速度</a:t>
            </a:r>
            <a:r>
              <a:rPr lang="en-US" altLang="zh-CN" dirty="0" smtClean="0"/>
              <a:t>g=9.8m/s</a:t>
            </a:r>
            <a:r>
              <a:rPr lang="en-US" altLang="zh-CN" baseline="30000" dirty="0" smtClean="0"/>
              <a:t>2</a:t>
            </a:r>
            <a:endParaRPr lang="zh-CN" altLang="en-US" baseline="30000" dirty="0"/>
          </a:p>
        </p:txBody>
      </p:sp>
      <p:pic>
        <p:nvPicPr>
          <p:cNvPr id="4" name="图片 3"/>
          <p:cNvPicPr>
            <a:picLocks noChangeAspect="1"/>
          </p:cNvPicPr>
          <p:nvPr/>
        </p:nvPicPr>
        <p:blipFill>
          <a:blip r:embed="rId2"/>
          <a:stretch>
            <a:fillRect/>
          </a:stretch>
        </p:blipFill>
        <p:spPr>
          <a:xfrm>
            <a:off x="10744200" y="2384653"/>
            <a:ext cx="1243940" cy="3109849"/>
          </a:xfrm>
          <a:prstGeom prst="rect">
            <a:avLst/>
          </a:prstGeom>
        </p:spPr>
      </p:pic>
    </p:spTree>
    <p:extLst>
      <p:ext uri="{BB962C8B-B14F-4D97-AF65-F5344CB8AC3E}">
        <p14:creationId xmlns:p14="http://schemas.microsoft.com/office/powerpoint/2010/main" val="14934596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1034</TotalTime>
  <Words>368</Words>
  <Application>Microsoft Office PowerPoint</Application>
  <PresentationFormat>宽屏</PresentationFormat>
  <Paragraphs>37</Paragraphs>
  <Slides>10</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8" baseType="lpstr">
      <vt:lpstr>Tw Cen MT</vt:lpstr>
      <vt:lpstr>Tw Cen MT Condensed</vt:lpstr>
      <vt:lpstr>华文仿宋</vt:lpstr>
      <vt:lpstr>Arial</vt:lpstr>
      <vt:lpstr>Cambria Math</vt:lpstr>
      <vt:lpstr>Wingdings 3</vt:lpstr>
      <vt:lpstr>积分</vt:lpstr>
      <vt:lpstr>Microsoft 公式 3.0</vt:lpstr>
      <vt:lpstr>万有引力定律与航天</vt:lpstr>
      <vt:lpstr>推导第一宇宙速度</vt:lpstr>
      <vt:lpstr>推导第二宇宙速度</vt:lpstr>
      <vt:lpstr>PowerPoint 演示文稿</vt:lpstr>
      <vt:lpstr>推导第三宇宙速度</vt:lpstr>
      <vt:lpstr>万有引力定律</vt:lpstr>
      <vt:lpstr>利用积分计算引力</vt:lpstr>
      <vt:lpstr>利用积分计算引力</vt:lpstr>
      <vt:lpstr>21届全国中学生物理竞赛预赛</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19</cp:revision>
  <dcterms:created xsi:type="dcterms:W3CDTF">2016-06-14T07:21:32Z</dcterms:created>
  <dcterms:modified xsi:type="dcterms:W3CDTF">2016-06-15T00:35:52Z</dcterms:modified>
</cp:coreProperties>
</file>