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592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1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2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96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3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60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44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56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55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31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BBF3E-C454-4889-A191-AE6AD73F7FC7}" type="datetimeFigureOut">
              <a:rPr lang="zh-CN" altLang="en-US" smtClean="0"/>
              <a:t>2016-10-13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E65FC-DE1A-40EB-B5F2-E78953045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1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s?wd=%E6%88%91%E7%9A%84%E5%84%BF%E5%AD%90&amp;tn=44039180_cpr&amp;fenlei=mv6quAkxTZn0IZRqIHckPjm4nH00T1YLnhcLPvn4PH6YnyRsrAms0ZwV5Hcvrjm3rH6sPfKWUMw85HfYnjn4nH6sgvPsT6KdThsqpZwYTjCEQLGCpyw9Uz4Bmy-bIi4WUvYETgN-TLwGUv3En1m4P10Ynj03" TargetMode="External"/><Relationship Id="rId2" Type="http://schemas.openxmlformats.org/officeDocument/2006/relationships/hyperlink" Target="http://www.baidu.com/s?wd=%E5%AD%9F%E5%AD%90&amp;tn=44039180_cpr&amp;fenlei=mv6quAkxTZn0IZRqIHckPjm4nH00T1YLnhcLPvn4PH6YnyRsrAms0ZwV5Hcvrjm3rH6sPfKWUMw85HfYnjn4nH6sgvPsT6KdThsqpZwYTjCEQLGCpyw9Uz4Bmy-bIi4WUvYETgN-TLwGUv3En1m4P10Ynj0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 smtClean="0">
                <a:solidFill>
                  <a:srgbClr val="FF0000"/>
                </a:solidFill>
              </a:rPr>
              <a:t>文言文读译本答案</a:t>
            </a:r>
            <a:endParaRPr lang="zh-CN" altLang="en-US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9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82" y="260648"/>
            <a:ext cx="8568952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CN" sz="1600" b="1" dirty="0" smtClean="0"/>
              <a:t>16</a:t>
            </a:r>
            <a:r>
              <a:rPr lang="zh-CN" altLang="en-US" sz="1600" b="1" dirty="0" smtClean="0"/>
              <a:t>祖</a:t>
            </a:r>
            <a:r>
              <a:rPr lang="zh-CN" altLang="en-US" sz="1600" b="1" dirty="0"/>
              <a:t>逖闻鸡起舞</a:t>
            </a:r>
            <a:br>
              <a:rPr lang="zh-CN" altLang="en-US" sz="1600" b="1" dirty="0"/>
            </a:br>
            <a:r>
              <a:rPr lang="zh-CN" altLang="en-US" sz="1600" b="1" dirty="0"/>
              <a:t>    范阳祖逖，少有大志，与刘琨俱为司州主</a:t>
            </a:r>
            <a:r>
              <a:rPr lang="zh-CN" altLang="en-US" sz="1600" b="1" dirty="0" smtClean="0"/>
              <a:t>簿，</a:t>
            </a:r>
            <a:r>
              <a:rPr lang="zh-CN" altLang="en-US" sz="1600" b="1" dirty="0"/>
              <a:t>同寝，中夜闻鸡鸣，</a:t>
            </a:r>
            <a:r>
              <a:rPr lang="zh-CN" altLang="en-US" sz="1600" b="1" dirty="0">
                <a:solidFill>
                  <a:srgbClr val="FF0000"/>
                </a:solidFill>
              </a:rPr>
              <a:t>蹴琨觉</a:t>
            </a:r>
            <a:r>
              <a:rPr lang="zh-CN" altLang="en-US" sz="1600" b="1" dirty="0"/>
              <a:t>，曰：“此非恶声也！”因起舞</a:t>
            </a:r>
            <a:r>
              <a:rPr lang="zh-CN" altLang="en-US" sz="1600" b="1" dirty="0" smtClean="0"/>
              <a:t>。</a:t>
            </a:r>
            <a:r>
              <a:rPr lang="zh-CN" altLang="en-US" sz="1600" b="1" dirty="0"/>
              <a:t>    及渡江，左丞相</a:t>
            </a:r>
            <a:r>
              <a:rPr lang="zh-CN" altLang="en-US" sz="1600" b="1" dirty="0" smtClean="0"/>
              <a:t>睿以为</a:t>
            </a:r>
            <a:r>
              <a:rPr lang="zh-CN" altLang="en-US" sz="1600" b="1" dirty="0"/>
              <a:t>军谘祭酒。逖居京口，纠合骁健，言于睿曰：“晋室之乱，非上无道而下怨叛也，由宗室争权，自相鱼肉，遂使戎狄乘隙，</a:t>
            </a:r>
            <a:r>
              <a:rPr lang="zh-CN" altLang="en-US" sz="1600" b="1" dirty="0">
                <a:solidFill>
                  <a:srgbClr val="FF0000"/>
                </a:solidFill>
              </a:rPr>
              <a:t>毒流中土</a:t>
            </a:r>
            <a:r>
              <a:rPr lang="zh-CN" altLang="en-US" sz="1600" b="1" dirty="0"/>
              <a:t>，今遗民既遭</a:t>
            </a:r>
            <a:r>
              <a:rPr lang="zh-CN" altLang="en-US" sz="1600" b="1" dirty="0">
                <a:solidFill>
                  <a:srgbClr val="FF0000"/>
                </a:solidFill>
              </a:rPr>
              <a:t>残贼</a:t>
            </a:r>
            <a:r>
              <a:rPr lang="zh-CN" altLang="en-US" sz="1600" b="1" dirty="0"/>
              <a:t>，人思自奋，大王诚能命将出师，使如逖者统之以复中原，郡</a:t>
            </a:r>
            <a:r>
              <a:rPr lang="zh-CN" altLang="en-US" sz="1600" b="1" dirty="0" smtClean="0"/>
              <a:t>国豪杰</a:t>
            </a:r>
            <a:r>
              <a:rPr lang="zh-CN" altLang="en-US" sz="1600" b="1" dirty="0"/>
              <a:t>，必有望风响应者矣。</a:t>
            </a:r>
            <a:r>
              <a:rPr lang="zh-CN" altLang="en-US" sz="1600" b="1" dirty="0" smtClean="0"/>
              <a:t>”睿</a:t>
            </a:r>
            <a:r>
              <a:rPr lang="zh-CN" altLang="en-US" sz="1600" b="1" dirty="0"/>
              <a:t>素无北伐之志，以逖为奋威将军、豫州刺史，给千人廪，布三千匹，不给铠仗，使自召募</a:t>
            </a:r>
            <a:r>
              <a:rPr lang="zh-CN" altLang="en-US" sz="1600" b="1" dirty="0" smtClean="0"/>
              <a:t>。逖</a:t>
            </a:r>
            <a:r>
              <a:rPr lang="zh-CN" altLang="en-US" sz="1600" b="1" dirty="0"/>
              <a:t>将其</a:t>
            </a:r>
            <a:r>
              <a:rPr lang="zh-CN" altLang="en-US" sz="1600" b="1" dirty="0" smtClean="0"/>
              <a:t>部曲百</a:t>
            </a:r>
            <a:r>
              <a:rPr lang="zh-CN" altLang="en-US" sz="1600" b="1" dirty="0"/>
              <a:t>余家渡江，中流击楫而誓曰：“祖逖不能清中原而复济者，有如大江！”遂屯淮阴，起冶铸兵，募得二千余人而后进。</a:t>
            </a:r>
            <a:br>
              <a:rPr lang="zh-CN" altLang="en-US" sz="1600" b="1" dirty="0"/>
            </a:br>
            <a:endParaRPr lang="zh-CN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3930" y="3140968"/>
            <a:ext cx="84292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    范阳人</a:t>
            </a:r>
            <a:r>
              <a:rPr lang="zh-CN" altLang="en-US" b="1" dirty="0">
                <a:solidFill>
                  <a:srgbClr val="FF0000"/>
                </a:solidFill>
              </a:rPr>
              <a:t>祖逖，年轻时就有大志向，和刘琨一起担任司州的主簿，与刘琨一起睡觉，夜半时听到鸡鸣，他踢醒刘琨，说：“这不是不吉祥的叫声。”于是起床舞剑</a:t>
            </a:r>
            <a:r>
              <a:rPr lang="zh-CN" altLang="en-US" b="1" dirty="0" smtClean="0">
                <a:solidFill>
                  <a:srgbClr val="FF0000"/>
                </a:solidFill>
              </a:rPr>
              <a:t>。等到</a:t>
            </a:r>
            <a:r>
              <a:rPr lang="zh-CN" altLang="en-US" b="1" dirty="0">
                <a:solidFill>
                  <a:srgbClr val="FF0000"/>
                </a:solidFill>
              </a:rPr>
              <a:t>渡江以后，左丞相司马睿让他担任军咨祭酒。祖逖住在京口，聚集起骁勇强健的壮士，对司马睿说：“晋朝的变乱，不是因为君主无道而使臣下怨恨叛乱，而是皇亲宗室之间争夺权力，自相残杀，于是就让戎狄之人钻了空子，祸害遍及中原。现在晋朝的遗民遭到摧残伤害后，人人都想着自强奋发，大王您果真能够派遣将领率兵出师，让像我一样的人统领军队来光复中原，全国各地的英雄豪杰，一定会有闻风响应的人！</a:t>
            </a:r>
            <a:r>
              <a:rPr lang="zh-CN" altLang="en-US" b="1" dirty="0" smtClean="0">
                <a:solidFill>
                  <a:srgbClr val="FF0000"/>
                </a:solidFill>
              </a:rPr>
              <a:t>”</a:t>
            </a:r>
            <a:r>
              <a:rPr lang="zh-CN" altLang="en-US" b="1" dirty="0">
                <a:solidFill>
                  <a:srgbClr val="FF0000"/>
                </a:solidFill>
              </a:rPr>
              <a:t>    司马睿一向没有北伐的志向，他听了祖逖的话以后，就让祖逖担任奋威将军、豫州刺史，仅仅拨给他千人的口粮，三千匹布，不供给兵器，让祖逖自己想办法募集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r>
              <a:rPr lang="zh-CN" altLang="en-US" b="1" dirty="0">
                <a:solidFill>
                  <a:srgbClr val="FF0000"/>
                </a:solidFill>
              </a:rPr>
              <a:t>    祖逖带领他的私人军队共一百多户人家渡过长江，在江中敲打着船桨发誓说：“我祖逖如果不能肃清中原而再渡江回来的话，就像这江水一样有去无回！”于是驻扎在淮阴，建造熔炉冶炼浇铸兵器，又招募了二千多人然后继续前进。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0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17</a:t>
            </a:r>
            <a:r>
              <a:rPr lang="zh-CN" altLang="en-US" sz="2000" b="1" dirty="0"/>
              <a:t>王生好学而不得法</a:t>
            </a:r>
          </a:p>
          <a:p>
            <a:r>
              <a:rPr lang="zh-CN" altLang="en-US" sz="2000" b="1" dirty="0" smtClean="0"/>
              <a:t>       王</a:t>
            </a:r>
            <a:r>
              <a:rPr lang="zh-CN" altLang="en-US" sz="2000" b="1" dirty="0"/>
              <a:t>生好学而不得法。其友李生问之曰：“或谓君不善学，信乎？”王生不说，曰：“凡师之所言，吾悉能志之，是不亦善学乎？”李生说之曰：“孔子云‘学而不思则罔’，盖学贵善思，君但志之而不思之，终必无所成，何以谓之善学也？”王生益愠，不应而还走。居五日，李生故寻王生，告之曰：“夫善学者不耻下问，择善而从之，冀闻道也。余一言未尽，而君变色以去。几欲拒人千里之外，岂善学者所应有邪？学者之大忌，莫逾自厌，盍改之乎？不然，迨年事蹉跎，虽欲改励，恐不及矣！”王生惊觉，谢曰：“余不敏，今日始知君言之善。请铭之坐右，以昭炯戒。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083" y="3266986"/>
            <a:ext cx="8424936" cy="376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 smtClean="0">
                <a:solidFill>
                  <a:srgbClr val="FF0000"/>
                </a:solidFill>
              </a:rPr>
              <a:t>       王</a:t>
            </a:r>
            <a:r>
              <a:rPr lang="zh-CN" altLang="en-US" sz="1600" b="1" dirty="0">
                <a:solidFill>
                  <a:srgbClr val="FF0000"/>
                </a:solidFill>
              </a:rPr>
              <a:t>生爱好学习而不得法。他的朋友李生问他说：“有人说你不善于学习，是真的吗？”王生不高兴，说：“凡是老师所讲的，我都能记住它，这不也是善于学习吗？”李生劝他说：“孔子说过‘学习，但是不思考，就会感到迷惑’，学习贵在善于思考，你只是记住老师讲的知识，但不去思考，最终一定不会有什么成就，怎么能说你善于学习呢？”王生更加生气，不理睬李生，转身就跑开了。过了五天，李生特地找到王生，告诉他说：“那些善于学习的人不把向地位比自己低的人请教当成耻辱，选择别人的优点去学习，希望听到真理啊！我的话还没说完，你就变了脸色离开，几乎要拒绝人千里之外，哪里是善于学习的人所应该具有的态度呢？学习最忌讳的事，莫过于满足自己所学的知识，你为什么不改正呢？如果你现在不改正，等你年纪大了，贻误了岁月，即使想改过自勉，恐怕也来不及了！”王生听完他的话，感到震惊，醒悟过来，道歉说：“我真不聪明，今天才知道你说得对。请允许我把你的话当作座右铭，用来警戒自己。”</a:t>
            </a:r>
          </a:p>
          <a:p>
            <a:pPr>
              <a:lnSpc>
                <a:spcPts val="2400"/>
              </a:lnSpc>
            </a:pPr>
            <a:endParaRPr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68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443" y="404664"/>
            <a:ext cx="83529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b="1" dirty="0" smtClean="0"/>
              <a:t>20</a:t>
            </a:r>
            <a:r>
              <a:rPr lang="zh-CN" altLang="en-US" b="1" dirty="0" smtClean="0"/>
              <a:t>、王冕夜读</a:t>
            </a:r>
            <a:endParaRPr lang="zh-CN" altLang="en-US" b="1" dirty="0"/>
          </a:p>
          <a:p>
            <a:pPr>
              <a:lnSpc>
                <a:spcPts val="3000"/>
              </a:lnSpc>
            </a:pPr>
            <a:r>
              <a:rPr lang="zh-CN" altLang="en-US" b="1" dirty="0"/>
              <a:t>　　王冕者，诸暨人。七八岁时，父命牧牛陇上，窃入学舍，听诸生诵书；听已，辄默记。暮归，忘其牛</a:t>
            </a:r>
            <a:r>
              <a:rPr lang="zh-CN" altLang="en-US" b="1" dirty="0" smtClean="0"/>
              <a:t>，或牵牛来责蹊田，父</a:t>
            </a:r>
            <a:r>
              <a:rPr lang="zh-CN" altLang="en-US" b="1" dirty="0"/>
              <a:t>怒挞之。已而复如初。母曰：“儿痴如此，曷不听其所为？”冕因去，依僧寺以居</a:t>
            </a:r>
            <a:r>
              <a:rPr lang="zh-CN" altLang="en-US" b="1" dirty="0" smtClean="0"/>
              <a:t>。夜</a:t>
            </a:r>
            <a:r>
              <a:rPr lang="zh-CN" altLang="en-US" b="1" dirty="0"/>
              <a:t>潜出坐佛膝上，执策映长明灯读之，琅琅达旦。佛像多土偶，狞恶可怖，冕小儿，恬若不见</a:t>
            </a:r>
            <a:r>
              <a:rPr lang="zh-CN" altLang="en-US" b="1" dirty="0" smtClean="0"/>
              <a:t>。会</a:t>
            </a:r>
            <a:r>
              <a:rPr lang="zh-CN" altLang="en-US" b="1" dirty="0"/>
              <a:t>稽韩性闻而异之，录为弟子，遂为通儒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21187" y="2708920"/>
            <a:ext cx="813690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      王冕是</a:t>
            </a:r>
            <a:r>
              <a:rPr lang="zh-CN" altLang="en-US" b="1" dirty="0">
                <a:solidFill>
                  <a:srgbClr val="FF0000"/>
                </a:solidFill>
              </a:rPr>
              <a:t>诸暨县人。七八岁时，父亲叫他在田埂上放牛，他偷偷地跑进学堂，去听学生念书。听完以后，总是默默地记住。傍晚回家，他把放牧的牛都忘记了</a:t>
            </a:r>
            <a:r>
              <a:rPr lang="zh-CN" altLang="en-US" b="1" dirty="0">
                <a:solidFill>
                  <a:srgbClr val="FF0000"/>
                </a:solidFill>
              </a:rPr>
              <a:t>。有人牵着王冕家的牛，来王冕家，责怪无人看管的牛践踏了他家的田地，王冕</a:t>
            </a:r>
            <a:r>
              <a:rPr lang="zh-CN" altLang="en-US" b="1" dirty="0">
                <a:solidFill>
                  <a:srgbClr val="FF0000"/>
                </a:solidFill>
              </a:rPr>
              <a:t>的父亲大怒，打了王冕一顿。过后，他仍是这样。他的母亲说：“这孩子想读书这样入迷，何不由着他呢？”王冕从此以后就地离开家，寄住在寺庙里</a:t>
            </a:r>
            <a:r>
              <a:rPr lang="zh-CN" altLang="en-US" b="1" dirty="0" smtClean="0">
                <a:solidFill>
                  <a:srgbClr val="FF0000"/>
                </a:solidFill>
              </a:rPr>
              <a:t>。一</a:t>
            </a:r>
            <a:r>
              <a:rPr lang="zh-CN" altLang="en-US" b="1" dirty="0">
                <a:solidFill>
                  <a:srgbClr val="FF0000"/>
                </a:solidFill>
              </a:rPr>
              <a:t>到夜里，他就暗暗地走出来，坐在佛像的膝盖上，手里拿着书就着佛像前长明灯的灯光诵读，书声琅琅一直读到天亮。佛像多是泥塑的，一个个面目狰狞凶恶，令人害怕。王冕虽是小孩，却神色安然，好像没有看见似的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　　安阳的韩性听说，觉得他与众不同，将他收作学生，学成了博学多通的儒生。</a:t>
            </a:r>
          </a:p>
          <a:p>
            <a:pPr>
              <a:lnSpc>
                <a:spcPts val="3000"/>
              </a:lnSpc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0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424936" cy="170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/>
              <a:t>        21</a:t>
            </a:r>
            <a:r>
              <a:rPr lang="zh-CN" altLang="en-US" b="1" dirty="0" smtClean="0"/>
              <a:t>、</a:t>
            </a:r>
            <a:r>
              <a:rPr lang="zh-CN" altLang="en-US" b="1" dirty="0"/>
              <a:t>　范仲淹二岁而孤，母贫无依，再适长山朱氏，既长，知其世家，感泣辞母，去之南都入学舍，昼夜苦学，五年未尝解衣就寝，或夜昏怠，辄以水沃面。往往糜粥不充，日昃始食，遂大通六经之旨，慨然有志于天下。常自诵曰：当</a:t>
            </a:r>
            <a:r>
              <a:rPr lang="zh-CN" altLang="en-US" b="1" dirty="0" smtClean="0"/>
              <a:t>先天下之忧而忧</a:t>
            </a:r>
            <a:r>
              <a:rPr lang="zh-CN" altLang="en-US" b="1" dirty="0"/>
              <a:t>，后天下之乐而乐。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532" y="2348880"/>
            <a:ext cx="835292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       </a:t>
            </a:r>
            <a:r>
              <a:rPr lang="en-US" altLang="zh-CN" b="1" dirty="0" smtClean="0">
                <a:solidFill>
                  <a:srgbClr val="FF0000"/>
                </a:solidFill>
              </a:rPr>
              <a:t>21</a:t>
            </a:r>
            <a:r>
              <a:rPr lang="zh-CN" altLang="en-US" b="1" dirty="0" smtClean="0">
                <a:solidFill>
                  <a:srgbClr val="FF0000"/>
                </a:solidFill>
              </a:rPr>
              <a:t>、范仲淹</a:t>
            </a:r>
            <a:r>
              <a:rPr lang="zh-CN" altLang="en-US" b="1" dirty="0">
                <a:solidFill>
                  <a:srgbClr val="FF0000"/>
                </a:solidFill>
              </a:rPr>
              <a:t>二岁的时候死了父亲，母亲很穷，没有依靠，就改嫁到了长山的朱家，（范仲淹）长大以后，知道了自己的身世，含着眼泪告别母亲，离开去应天府的南都学舍读书。（他）白天、深夜都认真读书。五年中，竟然没有脱去衣服上床睡觉，有时夜里感到昏昏欲睡，就用冷水洗脸。（范仲淹）常常是白天苦读，什么也不吃，直到太阳偏西才吃一点东西。就这样，他领悟了六经的主旨，</a:t>
            </a:r>
            <a:r>
              <a:rPr lang="zh-CN" altLang="en-US" b="1">
                <a:solidFill>
                  <a:srgbClr val="FF0000"/>
                </a:solidFill>
              </a:rPr>
              <a:t>后来</a:t>
            </a:r>
            <a:r>
              <a:rPr lang="zh-CN" altLang="en-US" b="1" smtClean="0">
                <a:solidFill>
                  <a:srgbClr val="FF0000"/>
                </a:solidFill>
              </a:rPr>
              <a:t>又十分感慨地立</a:t>
            </a:r>
            <a:r>
              <a:rPr lang="zh-CN" altLang="en-US" b="1" dirty="0">
                <a:solidFill>
                  <a:srgbClr val="FF0000"/>
                </a:solidFill>
              </a:rPr>
              <a:t>下了造福天下的志向。他常常自己讲道：“读书人应当在天下人忧虑之前先忧虑，在天下人快乐之后才快乐。”</a:t>
            </a:r>
          </a:p>
        </p:txBody>
      </p:sp>
    </p:spTree>
    <p:extLst>
      <p:ext uri="{BB962C8B-B14F-4D97-AF65-F5344CB8AC3E}">
        <p14:creationId xmlns:p14="http://schemas.microsoft.com/office/powerpoint/2010/main" val="402626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140968"/>
            <a:ext cx="7992888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、译文：</a:t>
            </a:r>
            <a:r>
              <a:rPr lang="zh-CN" altLang="en-US" sz="2000" b="1" dirty="0" smtClean="0">
                <a:hlinkClick r:id="rId2"/>
              </a:rPr>
              <a:t>孟子</a:t>
            </a:r>
            <a:r>
              <a:rPr lang="zh-CN" altLang="en-US" sz="2000" b="1" dirty="0" smtClean="0"/>
              <a:t>小时候家离墓地很近，常常玩办理丧事的游戏，他母亲说：“这不是我可以用来安置儿子的地方。”于是搬迁到集市旁边，</a:t>
            </a:r>
            <a:r>
              <a:rPr lang="zh-CN" altLang="en-US" sz="2000" b="1" dirty="0" smtClean="0">
                <a:hlinkClick r:id="rId2"/>
              </a:rPr>
              <a:t>孟子</a:t>
            </a:r>
            <a:r>
              <a:rPr lang="zh-CN" altLang="en-US" sz="2000" b="1" dirty="0" smtClean="0"/>
              <a:t>又做学商人卖东西的游戏。他母亲说：“这也不是我可以用来安顿儿子的地方。”又搬家到学堂旁边。于是，</a:t>
            </a:r>
            <a:r>
              <a:rPr lang="zh-CN" altLang="en-US" sz="2000" b="1" dirty="0" smtClean="0">
                <a:hlinkClick r:id="rId2"/>
              </a:rPr>
              <a:t>孟子</a:t>
            </a:r>
            <a:r>
              <a:rPr lang="zh-CN" altLang="en-US" sz="2000" b="1" dirty="0" smtClean="0"/>
              <a:t>就又做些拱让食物的礼仪的游戏，他母亲说：“这里可以用来安顿</a:t>
            </a:r>
            <a:r>
              <a:rPr lang="zh-CN" altLang="en-US" sz="2000" b="1" dirty="0" smtClean="0">
                <a:hlinkClick r:id="rId3"/>
              </a:rPr>
              <a:t>我的儿子</a:t>
            </a:r>
            <a:r>
              <a:rPr lang="zh-CN" altLang="en-US" sz="2000" b="1" dirty="0" smtClean="0"/>
              <a:t>。”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548680"/>
            <a:ext cx="8496944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孟子幼时，其舍近墓，常嬉为墓间之事，其母曰：“此非吾所以处子也。”遂迁居市旁；孟子又嬉为贾忍炫卖之事，母曰：“此又非所以处子也。”复徙居学宫之旁；孟子乃嬉为设俎豆揖让进退之事，其母曰：“此为可以处吾子矣。”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8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欧阳公四岁而孤，家贫无资。太夫人以荻画地，教以书字。多诵古人篇章。及其稍长，而家无书读，就闾里士人家借而读之，或因而抄录。以至昼夜忘寝食，惟读书是务。自幼所作诗赋文字，下笔已如成人。</a:t>
            </a:r>
            <a:br>
              <a:rPr lang="zh-CN" altLang="en-US" sz="2400" b="1" dirty="0" smtClean="0">
                <a:solidFill>
                  <a:srgbClr val="FF0000"/>
                </a:solidFill>
              </a:rPr>
            </a:br>
            <a:r>
              <a:rPr lang="zh-CN" altLang="en-US" sz="2400" b="1" dirty="0" smtClean="0">
                <a:solidFill>
                  <a:srgbClr val="FF0000"/>
                </a:solidFill>
              </a:rPr>
              <a:t>　　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852936"/>
            <a:ext cx="80648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、欧阳修先生四岁时父亲就去世了，家境贫寒，没有钱供他读书。他的妈妈用芦苇秆在沙地上写画，教给他写字。还教给他诵读许多古人的篇章。到他年龄大些了，家里没有书可读，便就到邻居读书人家去借书来读，有时接着进行抄写。就这样夜以继日、废寝忘食，只是致力读书。从小写的诗、赋文字，下笔就有成人的水平那样高了。 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535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8640"/>
            <a:ext cx="8424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       曾子</a:t>
            </a:r>
            <a:r>
              <a:rPr lang="zh-CN" altLang="en-US" sz="2000" b="1" dirty="0">
                <a:solidFill>
                  <a:srgbClr val="FF0000"/>
                </a:solidFill>
              </a:rPr>
              <a:t>之妻之市⑴，其子随之而泣。其母曰：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女还⑵，顾反为女杀彘⑶。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”妻</a:t>
            </a:r>
            <a:r>
              <a:rPr lang="zh-CN" altLang="en-US" sz="2000" b="1" dirty="0">
                <a:solidFill>
                  <a:srgbClr val="FF0000"/>
                </a:solidFill>
              </a:rPr>
              <a:t>适市来⑷，曾子欲捕彘杀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之，</a:t>
            </a:r>
            <a:r>
              <a:rPr lang="zh-CN" altLang="en-US" sz="2000" b="1" dirty="0">
                <a:solidFill>
                  <a:srgbClr val="FF0000"/>
                </a:solidFill>
              </a:rPr>
              <a:t>妻止之曰：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特与婴儿戏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耳。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"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曾子</a:t>
            </a:r>
            <a:r>
              <a:rPr lang="zh-CN" altLang="en-US" sz="2000" b="1" dirty="0">
                <a:solidFill>
                  <a:srgbClr val="FF0000"/>
                </a:solidFill>
              </a:rPr>
              <a:t>曰：</a:t>
            </a:r>
            <a:r>
              <a:rPr lang="en-US" altLang="zh-CN" sz="2000" b="1" dirty="0">
                <a:solidFill>
                  <a:srgbClr val="FF0000"/>
                </a:solidFill>
              </a:rPr>
              <a:t>"</a:t>
            </a:r>
            <a:r>
              <a:rPr lang="zh-CN" altLang="en-US" sz="2000" b="1" dirty="0">
                <a:solidFill>
                  <a:srgbClr val="FF0000"/>
                </a:solidFill>
              </a:rPr>
              <a:t>婴儿非与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戏也</a:t>
            </a:r>
            <a:r>
              <a:rPr lang="zh-CN" altLang="en-US" sz="2000" b="1" dirty="0">
                <a:solidFill>
                  <a:srgbClr val="FF0000"/>
                </a:solidFill>
              </a:rPr>
              <a:t>。婴儿非有知也，待⑻父母而学者也，听父母之教。今子欺之⑼，是教子欺也。母欺子，子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而不</a:t>
            </a:r>
            <a:r>
              <a:rPr lang="zh-CN" altLang="en-US" sz="2000" b="1" dirty="0">
                <a:solidFill>
                  <a:srgbClr val="FF0000"/>
                </a:solidFill>
              </a:rPr>
              <a:t>信其母，非所以成教⑾也。</a:t>
            </a:r>
            <a:r>
              <a:rPr lang="en-US" altLang="zh-CN" sz="2000" b="1" dirty="0">
                <a:solidFill>
                  <a:srgbClr val="FF0000"/>
                </a:solidFill>
              </a:rPr>
              <a:t>" </a:t>
            </a:r>
            <a:r>
              <a:rPr lang="zh-CN" altLang="en-US" sz="2000" b="1" dirty="0">
                <a:solidFill>
                  <a:srgbClr val="FF0000"/>
                </a:solidFill>
              </a:rPr>
              <a:t>　遂烹彘也⑿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700808"/>
            <a:ext cx="842493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⑴之市：到集市去；之，到。</a:t>
            </a:r>
          </a:p>
          <a:p>
            <a:r>
              <a:rPr lang="zh-CN" altLang="en-US" sz="1600" b="1" dirty="0"/>
              <a:t>⑵女还：你回去吧。 女，通“汝”，人称代词，你。</a:t>
            </a:r>
          </a:p>
          <a:p>
            <a:r>
              <a:rPr lang="zh-CN" altLang="en-US" sz="1600" b="1" dirty="0"/>
              <a:t>⑶顾反为女杀彘：等我回来为你杀猪。顾反：我从街上回来。 反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通“返”，返回。彘：读</a:t>
            </a:r>
            <a:r>
              <a:rPr lang="en-US" altLang="zh-CN" sz="1600" b="1" dirty="0"/>
              <a:t>"</a:t>
            </a:r>
            <a:r>
              <a:rPr lang="en-US" altLang="zh-CN" sz="1600" b="1" dirty="0" err="1"/>
              <a:t>zhì</a:t>
            </a:r>
            <a:r>
              <a:rPr lang="en-US" altLang="zh-CN" sz="1600" b="1" dirty="0"/>
              <a:t>”</a:t>
            </a:r>
            <a:r>
              <a:rPr lang="zh-CN" altLang="en-US" sz="1600" b="1" dirty="0"/>
              <a:t>，意为猪。</a:t>
            </a:r>
          </a:p>
          <a:p>
            <a:r>
              <a:rPr lang="zh-CN" altLang="en-US" sz="1600" b="1" dirty="0"/>
              <a:t>⑷适市来：去集市上回来。适：往，到，去</a:t>
            </a:r>
            <a:r>
              <a:rPr lang="zh-CN" altLang="en-US" sz="1600" b="1" dirty="0" smtClean="0"/>
              <a:t>。</a:t>
            </a:r>
          </a:p>
          <a:p>
            <a:r>
              <a:rPr lang="zh-CN" altLang="en-US" sz="1600" b="1" dirty="0" smtClean="0"/>
              <a:t>⑻待：依赖。</a:t>
            </a:r>
          </a:p>
          <a:p>
            <a:r>
              <a:rPr lang="zh-CN" altLang="en-US" sz="1600" b="1" dirty="0" smtClean="0"/>
              <a:t>⑼</a:t>
            </a:r>
            <a:r>
              <a:rPr lang="zh-CN" altLang="en-US" sz="1600" b="1" dirty="0"/>
              <a:t>子欺之：你欺骗他。子：你，对对方的称呼。之，代词，指儿子。注：文章多处出现“子”，“曾子”的子是古代对人的尊称，“今子欺之”的子是您的意思，“其子随之而泣”的子是儿子的意思</a:t>
            </a:r>
          </a:p>
          <a:p>
            <a:r>
              <a:rPr lang="zh-CN" altLang="en-US" sz="1600" b="1" dirty="0" smtClean="0"/>
              <a:t>⑾</a:t>
            </a:r>
            <a:r>
              <a:rPr lang="zh-CN" altLang="en-US" sz="1600" b="1" dirty="0"/>
              <a:t>成教：教育有效果。</a:t>
            </a:r>
          </a:p>
          <a:p>
            <a:r>
              <a:rPr lang="zh-CN" altLang="en-US" sz="1600" b="1" dirty="0"/>
              <a:t>⑿逐烹彘也：于是就杀猪煮肉吃。</a:t>
            </a:r>
          </a:p>
          <a:p>
            <a:r>
              <a:rPr lang="en-US" altLang="zh-CN" sz="1600" b="1" dirty="0"/>
              <a:t>(13)</a:t>
            </a:r>
            <a:r>
              <a:rPr lang="zh-CN" altLang="en-US" sz="1600" b="1" dirty="0"/>
              <a:t>知：同“智”，此指判断能力。</a:t>
            </a:r>
          </a:p>
          <a:p>
            <a:endParaRPr lang="zh-CN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4826675"/>
            <a:ext cx="84249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    曾子</a:t>
            </a:r>
            <a:r>
              <a:rPr lang="zh-CN" altLang="en-US" b="1" dirty="0">
                <a:solidFill>
                  <a:srgbClr val="FF0000"/>
                </a:solidFill>
              </a:rPr>
              <a:t>的夫人到集市上去，她的儿子哭着闹着要跟着去。他的母亲对他说：“你回去，等我回来杀猪给你吃。”她刚从集市上回来，曾子就马上要去杀猪。他的妻子说：“我不过是开玩笑罢了，你居然信以为真了。”曾子</a:t>
            </a:r>
            <a:r>
              <a:rPr lang="zh-CN" altLang="en-US" b="1" dirty="0" smtClean="0">
                <a:solidFill>
                  <a:srgbClr val="FF0000"/>
                </a:solidFill>
              </a:rPr>
              <a:t>说：</a:t>
            </a:r>
            <a:r>
              <a:rPr lang="zh-CN" altLang="en-US" b="1" dirty="0">
                <a:solidFill>
                  <a:srgbClr val="FF0000"/>
                </a:solidFill>
              </a:rPr>
              <a:t>“可不能跟小孩子开玩笑啊！小孩子没有思考和判断</a:t>
            </a:r>
            <a:r>
              <a:rPr lang="zh-CN" altLang="en-US" b="1" dirty="0" smtClean="0">
                <a:solidFill>
                  <a:srgbClr val="FF0000"/>
                </a:solidFill>
              </a:rPr>
              <a:t>能力的，父母</a:t>
            </a:r>
            <a:r>
              <a:rPr lang="zh-CN" altLang="en-US" b="1" dirty="0">
                <a:solidFill>
                  <a:srgbClr val="FF0000"/>
                </a:solidFill>
              </a:rPr>
              <a:t>去教他，听从父母的教导。现在你欺骗孩子，就是在教他欺骗别人。母亲欺骗了孩子，孩子就不会相信他的母亲</a:t>
            </a:r>
            <a:r>
              <a:rPr lang="zh-CN" altLang="en-US" b="1" dirty="0" smtClean="0">
                <a:solidFill>
                  <a:srgbClr val="FF0000"/>
                </a:solidFill>
              </a:rPr>
              <a:t>。（这样一来）你</a:t>
            </a:r>
            <a:r>
              <a:rPr lang="zh-CN" altLang="en-US" b="1" dirty="0">
                <a:solidFill>
                  <a:srgbClr val="FF0000"/>
                </a:solidFill>
              </a:rPr>
              <a:t>就很难再教育好自己的孩子了。”于是心悦诚服地帮助曾子杀</a:t>
            </a:r>
            <a:r>
              <a:rPr lang="zh-CN" altLang="en-US" b="1" dirty="0" smtClean="0">
                <a:solidFill>
                  <a:srgbClr val="FF0000"/>
                </a:solidFill>
              </a:rPr>
              <a:t>猪。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18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852936"/>
            <a:ext cx="84249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</a:rPr>
              <a:t>      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、陶侃</a:t>
            </a:r>
            <a:r>
              <a:rPr lang="zh-CN" altLang="en-US" sz="2000" b="1" dirty="0">
                <a:solidFill>
                  <a:srgbClr val="FF0000"/>
                </a:solidFill>
              </a:rPr>
              <a:t>的母亲湛氏，是豫章新淦人。陶侃年轻时当过浔阳县衙小吏，曾掌鱼市交易。有一次他派人送给母亲一条腌鱼，湛氏退还腌鱼，并且写了封信责备陶侃说：“你身为官吏，假公济私把鱼拿来送给我，非但不能让我高兴，反而更增加我的困扰。　　鄱阳的范逵一向很有名望，被举为孝廉。一次他投宿陶侃家，正逢连日冰雪，陶侃家中空无一物，而范逵随行仆从、马匹甚多，湛氏对陶侃说：“你只管请客人留下，我自有打算。”湛氏有一头乌黑亮丽，她剪下头发卖了，买得好几斗米回来。再把屋柱都削下一半来作柴烧，就这样准备了丰盛的馔食，使范逵主仆受到周全热忱的招待。　　事后范逵曾感叹的说：“没有湛氏这样的母亲，生不出陶侃这样的儿子。”范逵到洛阳后，对陶侃大加赞誉，极力推荐陶侃的才学，陶侃终于成为晋朝大臣。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404664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、陶侃</a:t>
            </a:r>
            <a:r>
              <a:rPr lang="zh-CN" altLang="en-US" sz="2000" b="1" dirty="0"/>
              <a:t>母湛氏，豫章新淦人。侃少为浔阳县吏，尝监鱼梁，以一封鲊①遗母，湛还鲊，以书责侃曰：“尔为吏，以官物遗我，非唯不能益我，乃以增吾忧矣。”鄱阳范逵素知名，举孝廉，投侃宿。时冰雪积日，侃室如悬磬，而逵仆马甚多，湛语侃曰：“汝但出外留客，吾自为计。”湛剪头发，卖得数斛米。斫诸屋柱，悉割半为薪，遂具精馔，从者俱给，逵闻叹曰：“非此母不生此子。”至洛阳，大为延誉，侃遂通显。</a:t>
            </a:r>
          </a:p>
        </p:txBody>
      </p:sp>
    </p:spTree>
    <p:extLst>
      <p:ext uri="{BB962C8B-B14F-4D97-AF65-F5344CB8AC3E}">
        <p14:creationId xmlns:p14="http://schemas.microsoft.com/office/powerpoint/2010/main" val="4720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85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12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古文</a:t>
            </a:r>
            <a:r>
              <a:rPr lang="en-US" altLang="zh-CN" sz="2400" b="1" dirty="0">
                <a:solidFill>
                  <a:srgbClr val="FF0000"/>
                </a:solidFill>
              </a:rPr>
              <a:t>《</a:t>
            </a:r>
            <a:r>
              <a:rPr lang="zh-CN" altLang="en-US" sz="2400" b="1" dirty="0">
                <a:solidFill>
                  <a:srgbClr val="FF0000"/>
                </a:solidFill>
              </a:rPr>
              <a:t>顾炎武手不释卷</a:t>
            </a:r>
            <a:r>
              <a:rPr lang="en-US" altLang="zh-CN" sz="2400" b="1" dirty="0">
                <a:solidFill>
                  <a:srgbClr val="FF0000"/>
                </a:solidFill>
              </a:rPr>
              <a:t>》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885" y="1124744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原文： 凡先生之游，以二马三骡载书自随。所至</a:t>
            </a:r>
            <a:r>
              <a:rPr lang="zh-CN" altLang="en-US" sz="2000" b="1" dirty="0">
                <a:solidFill>
                  <a:srgbClr val="FF0000"/>
                </a:solidFill>
              </a:rPr>
              <a:t>厄塞</a:t>
            </a:r>
            <a:r>
              <a:rPr lang="zh-CN" altLang="en-US" sz="2000" b="1" dirty="0"/>
              <a:t>，即呼老兵退卒询其</a:t>
            </a:r>
            <a:r>
              <a:rPr lang="zh-CN" altLang="en-US" sz="2000" b="1" dirty="0">
                <a:solidFill>
                  <a:srgbClr val="FF0000"/>
                </a:solidFill>
              </a:rPr>
              <a:t>曲折</a:t>
            </a:r>
            <a:r>
              <a:rPr lang="zh-CN" altLang="en-US" sz="2000" b="1" dirty="0"/>
              <a:t>；或与平日所闻不合，则即</a:t>
            </a:r>
            <a:r>
              <a:rPr lang="zh-CN" altLang="en-US" sz="2000" b="1" dirty="0">
                <a:solidFill>
                  <a:srgbClr val="FF0000"/>
                </a:solidFill>
              </a:rPr>
              <a:t>坊肆</a:t>
            </a:r>
            <a:r>
              <a:rPr lang="zh-CN" altLang="en-US" sz="2000" b="1" dirty="0"/>
              <a:t>中发书而对勘之。或径行平原大野，无足留意，则于鞍上默诵诸经</a:t>
            </a:r>
            <a:r>
              <a:rPr lang="zh-CN" altLang="en-US" sz="2000" b="1" dirty="0" smtClean="0"/>
              <a:t>注疏；</a:t>
            </a:r>
            <a:r>
              <a:rPr lang="zh-CN" altLang="en-US" sz="2000" b="1" dirty="0"/>
              <a:t>偶有遗忘，则即坊肆中发书而熟复之。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885" y="2636912"/>
            <a:ext cx="8352928" cy="2809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译文： 凡是先生外出旅行，总是用两三骡马载着书本跟随着。走到险要的地方，就叫他的随从人员（退役的老兵）去打听详细的情况；有时（打听来的情况）与自己以前所知道的不 一致，就到住宿的客店里打开书核对矫正。有时，行走在平原地区开阔的野外，没有值得可以留意的事情，就在马鞍上默默地背诵各种经典著作的注解疏证；偶尔发现有遗忘的（文句），就到客店中打开书本仔细认真地复习。</a:t>
            </a:r>
          </a:p>
        </p:txBody>
      </p:sp>
    </p:spTree>
    <p:extLst>
      <p:ext uri="{BB962C8B-B14F-4D97-AF65-F5344CB8AC3E}">
        <p14:creationId xmlns:p14="http://schemas.microsoft.com/office/powerpoint/2010/main" val="35616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404664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13 </a:t>
            </a:r>
            <a:r>
              <a:rPr lang="zh-CN" altLang="en-US" sz="2000" b="1" dirty="0" smtClean="0"/>
              <a:t>张溥</a:t>
            </a:r>
            <a:r>
              <a:rPr lang="zh-CN" altLang="en-US" sz="2000" b="1" dirty="0"/>
              <a:t>嗜学</a:t>
            </a:r>
            <a:br>
              <a:rPr lang="zh-CN" altLang="en-US" sz="2000" b="1" dirty="0"/>
            </a:br>
            <a:r>
              <a:rPr lang="zh-CN" altLang="en-US" sz="2000" b="1" dirty="0" smtClean="0"/>
              <a:t>        溥幼嗜</a:t>
            </a:r>
            <a:r>
              <a:rPr lang="zh-CN" altLang="en-US" sz="2000" b="1" dirty="0"/>
              <a:t>学，所读书必手钞，钞已朗诵一过，即焚</a:t>
            </a:r>
            <a:r>
              <a:rPr lang="zh-CN" altLang="en-US" sz="2000" b="1" dirty="0" smtClean="0"/>
              <a:t>之</a:t>
            </a:r>
            <a:r>
              <a:rPr lang="en-US" altLang="zh-CN" sz="2000" b="1" dirty="0" smtClean="0"/>
              <a:t>;</a:t>
            </a:r>
            <a:r>
              <a:rPr lang="zh-CN" altLang="en-US" sz="2000" b="1" dirty="0" smtClean="0"/>
              <a:t>又</a:t>
            </a:r>
            <a:r>
              <a:rPr lang="zh-CN" altLang="en-US" sz="2000" b="1" dirty="0"/>
              <a:t>钞，如是者六七</a:t>
            </a:r>
            <a:r>
              <a:rPr lang="zh-CN" altLang="en-US" sz="2000" b="1" dirty="0">
                <a:solidFill>
                  <a:srgbClr val="FF0000"/>
                </a:solidFill>
              </a:rPr>
              <a:t>始已</a:t>
            </a:r>
            <a:r>
              <a:rPr lang="zh-CN" altLang="en-US" sz="2000" b="1" dirty="0"/>
              <a:t>。右手握管处，指掌成茧。冬日手</a:t>
            </a:r>
            <a:r>
              <a:rPr lang="zh-CN" altLang="en-US" sz="2000" b="1" dirty="0">
                <a:solidFill>
                  <a:srgbClr val="FF0000"/>
                </a:solidFill>
              </a:rPr>
              <a:t>皲</a:t>
            </a:r>
            <a:r>
              <a:rPr lang="zh-CN" altLang="en-US" sz="2000" b="1" dirty="0"/>
              <a:t>，日</a:t>
            </a:r>
            <a:r>
              <a:rPr lang="zh-CN" altLang="en-US" sz="2000" b="1" dirty="0">
                <a:solidFill>
                  <a:srgbClr val="FF0000"/>
                </a:solidFill>
              </a:rPr>
              <a:t>沃汤</a:t>
            </a:r>
            <a:r>
              <a:rPr lang="zh-CN" altLang="en-US" sz="2000" b="1" dirty="0"/>
              <a:t>数</a:t>
            </a:r>
            <a:r>
              <a:rPr lang="zh-CN" altLang="en-US" sz="2000" b="1" dirty="0" smtClean="0"/>
              <a:t>次</a:t>
            </a:r>
            <a:r>
              <a:rPr lang="zh-CN" altLang="en-US" sz="2000" b="1" dirty="0"/>
              <a:t>。</a:t>
            </a:r>
            <a:r>
              <a:rPr lang="zh-CN" altLang="en-US" sz="2000" b="1" dirty="0" smtClean="0"/>
              <a:t>后</a:t>
            </a:r>
            <a:r>
              <a:rPr lang="zh-CN" altLang="en-US" sz="2000" b="1" dirty="0"/>
              <a:t>名读书之斋曰</a:t>
            </a:r>
            <a:r>
              <a:rPr lang="zh-CN" altLang="en-US" sz="2000" b="1" dirty="0" smtClean="0"/>
              <a:t>“七录”</a:t>
            </a:r>
            <a:r>
              <a:rPr lang="en-US" altLang="zh-CN" sz="2000" b="1" dirty="0" smtClean="0"/>
              <a:t>……</a:t>
            </a:r>
            <a:r>
              <a:rPr lang="zh-CN" altLang="en-US" sz="2000" b="1" dirty="0" smtClean="0"/>
              <a:t>。</a:t>
            </a:r>
            <a:r>
              <a:rPr lang="zh-CN" altLang="en-US" sz="2000" b="1" dirty="0"/>
              <a:t>溥诗文</a:t>
            </a:r>
            <a:r>
              <a:rPr lang="zh-CN" altLang="en-US" sz="2000" b="1" dirty="0" smtClean="0"/>
              <a:t>敏捷，四方</a:t>
            </a:r>
            <a:r>
              <a:rPr lang="zh-CN" altLang="en-US" sz="2000" b="1" dirty="0"/>
              <a:t>征索</a:t>
            </a:r>
            <a:r>
              <a:rPr lang="zh-CN" altLang="en-US" sz="2000" b="1" dirty="0" smtClean="0"/>
              <a:t>者，不</a:t>
            </a:r>
            <a:r>
              <a:rPr lang="zh-CN" altLang="en-US" sz="2000" b="1" dirty="0"/>
              <a:t>起草，对客挥毫，俄</a:t>
            </a:r>
            <a:r>
              <a:rPr lang="zh-CN" altLang="en-US" sz="2000" b="1" dirty="0" smtClean="0"/>
              <a:t>倾立就</a:t>
            </a:r>
            <a:r>
              <a:rPr lang="zh-CN" altLang="en-US" sz="2000" b="1" dirty="0"/>
              <a:t>，以故名高一时</a:t>
            </a:r>
            <a:r>
              <a:rPr lang="zh-CN" altLang="en-US" sz="2000" b="1" dirty="0" smtClean="0"/>
              <a:t>。   选</a:t>
            </a:r>
            <a:r>
              <a:rPr lang="zh-CN" altLang="en-US" sz="2000" b="1" dirty="0"/>
              <a:t>自</a:t>
            </a:r>
            <a:r>
              <a:rPr lang="en-US" altLang="zh-CN" sz="2000" b="1" dirty="0"/>
              <a:t>《</a:t>
            </a:r>
            <a:r>
              <a:rPr lang="zh-CN" altLang="en-US" sz="2000" b="1" dirty="0"/>
              <a:t>明史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张溥传</a:t>
            </a:r>
            <a:r>
              <a:rPr lang="en-US" altLang="zh-CN" sz="2000" b="1" dirty="0" smtClean="0"/>
              <a:t>》</a:t>
            </a:r>
            <a:r>
              <a:rPr lang="en-US" altLang="zh-CN" sz="2000" b="1" dirty="0"/>
              <a:t/>
            </a:r>
            <a:br>
              <a:rPr lang="en-US" altLang="zh-CN" sz="2000" b="1" dirty="0"/>
            </a:b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2996952"/>
            <a:ext cx="856895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       译文</a:t>
            </a:r>
            <a:r>
              <a:rPr lang="zh-CN" altLang="en-US" b="1" dirty="0">
                <a:solidFill>
                  <a:srgbClr val="FF0000"/>
                </a:solidFill>
              </a:rPr>
              <a:t/>
            </a:r>
            <a:br>
              <a:rPr lang="zh-CN" altLang="en-US" b="1" dirty="0">
                <a:solidFill>
                  <a:srgbClr val="FF0000"/>
                </a:solidFill>
              </a:rPr>
            </a:br>
            <a:r>
              <a:rPr lang="zh-CN" altLang="en-US" b="1" dirty="0" smtClean="0">
                <a:solidFill>
                  <a:srgbClr val="FF0000"/>
                </a:solidFill>
              </a:rPr>
              <a:t>       张溥</a:t>
            </a:r>
            <a:r>
              <a:rPr lang="zh-CN" altLang="en-US" b="1" dirty="0">
                <a:solidFill>
                  <a:srgbClr val="FF0000"/>
                </a:solidFill>
              </a:rPr>
              <a:t>从小就热爱学习，他所读过的书一定用手亲自抄写，抄完朗读一遍，马上烧掉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再抄写，这样六七遍才停止。他右手握笔的地方，指掌上长满了老茧。冬天手指冻裂，每天要在热水里浸好几次，后来他把读书的房间命名为“七录”。张溥写诗作文敏捷，各方人士向他索取诗文，他不打草稿，当着客人的面挥笔就写，一会儿就完成了，因为这个原因在当时很有名气。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45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8352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14  </a:t>
            </a:r>
            <a:r>
              <a:rPr lang="zh-CN" altLang="en-US" sz="2000" b="1" dirty="0" smtClean="0"/>
              <a:t>任</a:t>
            </a:r>
            <a:r>
              <a:rPr lang="zh-CN" altLang="en-US" sz="2000" b="1" dirty="0"/>
              <a:t>末好学</a:t>
            </a:r>
          </a:p>
          <a:p>
            <a:r>
              <a:rPr lang="zh-CN" altLang="en-US" sz="2000" b="1" dirty="0"/>
              <a:t>任末①年十四，负笈②从师。</a:t>
            </a:r>
            <a:r>
              <a:rPr lang="zh-CN" altLang="en-US" sz="2000" b="1" dirty="0" smtClean="0"/>
              <a:t>不远险阻</a:t>
            </a:r>
            <a:r>
              <a:rPr lang="zh-CN" altLang="en-US" sz="2000" b="1" dirty="0"/>
              <a:t>。每言：</a:t>
            </a:r>
            <a:r>
              <a:rPr lang="zh-CN" altLang="en-US" sz="2000" b="1" dirty="0" smtClean="0"/>
              <a:t>人而不</a:t>
            </a:r>
            <a:r>
              <a:rPr lang="zh-CN" altLang="en-US" sz="2000" b="1" dirty="0"/>
              <a:t>学，则何以成？或③依林木之下，编茅为庵④，削荆⑤为笔，刻树汁为墨。夜则映星月而读，暗则缚麻蒿⑥自照。观书有</a:t>
            </a:r>
            <a:r>
              <a:rPr lang="zh-CN" altLang="en-US" sz="2000" b="1" dirty="0" smtClean="0"/>
              <a:t>会意者，</a:t>
            </a:r>
            <a:r>
              <a:rPr lang="zh-CN" altLang="en-US" sz="2000" b="1" dirty="0"/>
              <a:t>题其衣裳，以记其事。门徒悦⑦其勤学，常以净衣易⑧之。临终诫曰：“夫人好学，虽死犹存；不学者虽存，谓之行尸走肉耳！”</a:t>
            </a:r>
          </a:p>
          <a:p>
            <a:r>
              <a:rPr lang="zh-CN" altLang="en-US" sz="2000" b="1" dirty="0"/>
              <a:t>注：①任末：人名。②笈：书箱。③或：有时。④庵：茅草小屋。⑤荆：灌木名。⑥麻蒿：植物名，点燃后可照明。⑦悦：敬佩、喜欢。⑧易：交换。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3266986"/>
            <a:ext cx="8424936" cy="327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任末十四岁，学习没有固定的老师，背着书箱不怕路途遥远，危险困阻，常常说人如果不学习，那么凭什么成功呢。有时靠在林木下，编白茅为小草屋，削荆制成笔，刻划树汁作为墨。晚上就在星月下读书，昏暗（的话）就绑麻蒿来自己照亮。看得符合心意，写在他的衣服上，来记住这件事。一同求学的人十分喜欢他的勤学，更用干净的衣服交换他的脏衣服。不是圣人的话不看。快死时告诫说：“人喜欢学习，即使死了也好像活着；不学的人，即便是活着，也是庸碌无能。”</a:t>
            </a:r>
          </a:p>
        </p:txBody>
      </p:sp>
    </p:spTree>
    <p:extLst>
      <p:ext uri="{BB962C8B-B14F-4D97-AF65-F5344CB8AC3E}">
        <p14:creationId xmlns:p14="http://schemas.microsoft.com/office/powerpoint/2010/main" val="29734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8136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15  </a:t>
            </a:r>
            <a:r>
              <a:rPr lang="zh-CN" altLang="en-US" sz="2000" b="1" dirty="0" smtClean="0"/>
              <a:t>司马</a:t>
            </a:r>
            <a:r>
              <a:rPr lang="zh-CN" altLang="en-US" sz="2000" b="1" dirty="0"/>
              <a:t>光绝编苦读</a:t>
            </a:r>
          </a:p>
          <a:p>
            <a:r>
              <a:rPr lang="zh-CN" altLang="en-US" sz="2000" b="1" dirty="0" smtClean="0"/>
              <a:t>   司马</a:t>
            </a:r>
            <a:r>
              <a:rPr lang="zh-CN" altLang="en-US" sz="2000" b="1" dirty="0"/>
              <a:t>温公幼时，患记问不若人，群居讲习，众兄弟既成诵，游息矣；独下帷绝编，迨能倍诵乃止。用力多者收功远，其所精诵，乃终身不忘也。温公尝言：“书不可不成诵，或在马上，或中夜不寝时，咏其文，思其</a:t>
            </a:r>
            <a:r>
              <a:rPr lang="zh-CN" altLang="en-US" sz="2000" b="1" dirty="0" smtClean="0"/>
              <a:t>义，所得</a:t>
            </a:r>
            <a:r>
              <a:rPr lang="zh-CN" altLang="en-US" sz="2000" b="1" dirty="0"/>
              <a:t>多矣。</a:t>
            </a:r>
            <a:r>
              <a:rPr lang="zh-CN" altLang="en-US" sz="2000" b="1" dirty="0" smtClean="0"/>
              <a:t>”（</a:t>
            </a:r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三朝名臣言行录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）</a:t>
            </a:r>
            <a:endParaRPr lang="zh-CN" altLang="en-US" sz="2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2636912"/>
            <a:ext cx="8352928" cy="327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司马光幼年时，担心自己记诵诗书以备应答的能力不如别人。大家在一起学习讨论，别的兄弟已经会背诵了，去玩耍休息了；（司马光却）独自苦读，像董仲舒和孔子读书时那样专心和刻苦，一直到能够熟练地背诵为止，（由于）读书时下的力气多，收获就长远，他所精读和背诵过的书，就能终身不忘。司马光曾经说： “ 读书不能不背诵，在骑马走路的时候，在半夜睡不着觉的时候，吟咏读过的文章，想想它的意思，收获就多了！ </a:t>
            </a:r>
          </a:p>
        </p:txBody>
      </p:sp>
    </p:spTree>
    <p:extLst>
      <p:ext uri="{BB962C8B-B14F-4D97-AF65-F5344CB8AC3E}">
        <p14:creationId xmlns:p14="http://schemas.microsoft.com/office/powerpoint/2010/main" val="58516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2909</Words>
  <Application>Microsoft Office PowerPoint</Application>
  <PresentationFormat>全屏显示(4:3)</PresentationFormat>
  <Paragraphs>41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文言文读译本答案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文言文读译本答案</dc:title>
  <dc:creator>USER</dc:creator>
  <cp:lastModifiedBy>USER</cp:lastModifiedBy>
  <cp:revision>13</cp:revision>
  <dcterms:created xsi:type="dcterms:W3CDTF">2016-09-23T00:30:22Z</dcterms:created>
  <dcterms:modified xsi:type="dcterms:W3CDTF">2016-10-13T03:18:19Z</dcterms:modified>
</cp:coreProperties>
</file>