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342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4FB9B-4C67-4563-BE85-2BEA451D3F0D}" type="datetimeFigureOut">
              <a:rPr lang="zh-CN" altLang="en-US" smtClean="0"/>
              <a:t>2015-3-13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DCAE-02F1-4E20-99D3-7FCE9C5A0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827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4FB9B-4C67-4563-BE85-2BEA451D3F0D}" type="datetimeFigureOut">
              <a:rPr lang="zh-CN" altLang="en-US" smtClean="0"/>
              <a:t>2015-3-13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DCAE-02F1-4E20-99D3-7FCE9C5A0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870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4FB9B-4C67-4563-BE85-2BEA451D3F0D}" type="datetimeFigureOut">
              <a:rPr lang="zh-CN" altLang="en-US" smtClean="0"/>
              <a:t>2015-3-13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DCAE-02F1-4E20-99D3-7FCE9C5A0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550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4FB9B-4C67-4563-BE85-2BEA451D3F0D}" type="datetimeFigureOut">
              <a:rPr lang="zh-CN" altLang="en-US" smtClean="0"/>
              <a:t>2015-3-13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DCAE-02F1-4E20-99D3-7FCE9C5A0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87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4FB9B-4C67-4563-BE85-2BEA451D3F0D}" type="datetimeFigureOut">
              <a:rPr lang="zh-CN" altLang="en-US" smtClean="0"/>
              <a:t>2015-3-13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DCAE-02F1-4E20-99D3-7FCE9C5A0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0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4FB9B-4C67-4563-BE85-2BEA451D3F0D}" type="datetimeFigureOut">
              <a:rPr lang="zh-CN" altLang="en-US" smtClean="0"/>
              <a:t>2015-3-13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DCAE-02F1-4E20-99D3-7FCE9C5A0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666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4FB9B-4C67-4563-BE85-2BEA451D3F0D}" type="datetimeFigureOut">
              <a:rPr lang="zh-CN" altLang="en-US" smtClean="0"/>
              <a:t>2015-3-13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DCAE-02F1-4E20-99D3-7FCE9C5A0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55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4FB9B-4C67-4563-BE85-2BEA451D3F0D}" type="datetimeFigureOut">
              <a:rPr lang="zh-CN" altLang="en-US" smtClean="0"/>
              <a:t>2015-3-13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DCAE-02F1-4E20-99D3-7FCE9C5A0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73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4FB9B-4C67-4563-BE85-2BEA451D3F0D}" type="datetimeFigureOut">
              <a:rPr lang="zh-CN" altLang="en-US" smtClean="0"/>
              <a:t>2015-3-13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DCAE-02F1-4E20-99D3-7FCE9C5A0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690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4FB9B-4C67-4563-BE85-2BEA451D3F0D}" type="datetimeFigureOut">
              <a:rPr lang="zh-CN" altLang="en-US" smtClean="0"/>
              <a:t>2015-3-13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DCAE-02F1-4E20-99D3-7FCE9C5A0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555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4FB9B-4C67-4563-BE85-2BEA451D3F0D}" type="datetimeFigureOut">
              <a:rPr lang="zh-CN" altLang="en-US" smtClean="0"/>
              <a:t>2015-3-13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DCAE-02F1-4E20-99D3-7FCE9C5A0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730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4FB9B-4C67-4563-BE85-2BEA451D3F0D}" type="datetimeFigureOut">
              <a:rPr lang="zh-CN" altLang="en-US" smtClean="0"/>
              <a:t>2015-3-13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9DCAE-02F1-4E20-99D3-7FCE9C5A0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97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8640960" cy="4816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    深圳实验学校高一语文备课组</a:t>
            </a:r>
            <a:endParaRPr lang="en-US" altLang="zh-CN" sz="1100" b="1" dirty="0" smtClean="0">
              <a:latin typeface="方正大标宋简体" panose="02010601030101010101" pitchFamily="2" charset="-122"/>
              <a:ea typeface="方正大标宋简体" panose="02010601030101010101" pitchFamily="2" charset="-122"/>
            </a:endParaRPr>
          </a:p>
          <a:p>
            <a:endParaRPr lang="en-US" altLang="zh-CN" b="1" dirty="0" smtClean="0">
              <a:solidFill>
                <a:srgbClr val="FF0000"/>
              </a:solidFill>
              <a:latin typeface="方正大标宋简体" panose="02010601030101010101" pitchFamily="2" charset="-122"/>
              <a:ea typeface="方正大标宋简体" panose="02010601030101010101" pitchFamily="2" charset="-122"/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议论文</a:t>
            </a:r>
            <a:r>
              <a:rPr lang="zh-CN" altLang="en-US" b="1" dirty="0">
                <a:solidFill>
                  <a:srgbClr val="FF0000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写作指导系列（</a:t>
            </a:r>
            <a:r>
              <a:rPr lang="en-US" altLang="zh-CN" b="1" dirty="0">
                <a:solidFill>
                  <a:srgbClr val="FF0000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）</a:t>
            </a:r>
          </a:p>
          <a:p>
            <a:endParaRPr lang="zh-CN" altLang="en-US" dirty="0" smtClean="0"/>
          </a:p>
          <a:p>
            <a:pPr algn="ctr"/>
            <a:r>
              <a:rPr lang="zh-CN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学习选择立论角度</a:t>
            </a:r>
          </a:p>
          <a:p>
            <a:endParaRPr lang="zh-CN" altLang="en-US" dirty="0" smtClean="0"/>
          </a:p>
          <a:p>
            <a:r>
              <a:rPr lang="en-US" altLang="zh-CN" b="1" dirty="0" smtClean="0">
                <a:solidFill>
                  <a:srgbClr val="FF0000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【</a:t>
            </a:r>
            <a:r>
              <a:rPr lang="zh-CN" altLang="en-US" b="1" dirty="0" smtClean="0">
                <a:solidFill>
                  <a:srgbClr val="FF0000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单元写作训练定向</a:t>
            </a:r>
            <a:r>
              <a:rPr lang="en-US" altLang="zh-CN" b="1" dirty="0" smtClean="0">
                <a:solidFill>
                  <a:srgbClr val="FF0000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】</a:t>
            </a:r>
            <a:endParaRPr lang="zh-CN" altLang="en-US" b="1" dirty="0" smtClean="0">
              <a:solidFill>
                <a:srgbClr val="FF0000"/>
              </a:solidFill>
              <a:latin typeface="方正大标宋简体" panose="02010601030101010101" pitchFamily="2" charset="-122"/>
              <a:ea typeface="方正大标宋简体" panose="02010601030101010101" pitchFamily="2" charset="-122"/>
            </a:endParaRPr>
          </a:p>
          <a:p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学会发散思维，多角度立论；　</a:t>
            </a:r>
          </a:p>
          <a:p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学习并掌握多角度立论后选取最佳角度的方法并展开议论。</a:t>
            </a:r>
          </a:p>
          <a:p>
            <a:endParaRPr lang="zh-CN" altLang="en-US" dirty="0" smtClean="0"/>
          </a:p>
          <a:p>
            <a:r>
              <a:rPr lang="en-US" altLang="zh-CN" b="1" dirty="0">
                <a:solidFill>
                  <a:srgbClr val="FF0000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【</a:t>
            </a:r>
            <a:r>
              <a:rPr lang="zh-CN" altLang="en-US" b="1" dirty="0">
                <a:solidFill>
                  <a:srgbClr val="FF0000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专项练习</a:t>
            </a:r>
            <a:r>
              <a:rPr lang="en-US" altLang="zh-CN" b="1" dirty="0">
                <a:solidFill>
                  <a:srgbClr val="FF0000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】</a:t>
            </a:r>
          </a:p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课堂讲义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P16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：技法指要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即学即练  </a:t>
            </a:r>
          </a:p>
          <a:p>
            <a:endParaRPr lang="zh-CN" altLang="en-US" dirty="0" smtClean="0"/>
          </a:p>
          <a:p>
            <a:r>
              <a:rPr lang="en-US" altLang="zh-CN" b="1" dirty="0">
                <a:solidFill>
                  <a:srgbClr val="FF0000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【</a:t>
            </a:r>
            <a:r>
              <a:rPr lang="zh-CN" altLang="en-US" b="1" dirty="0">
                <a:solidFill>
                  <a:srgbClr val="FF0000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作文训练</a:t>
            </a:r>
            <a:r>
              <a:rPr lang="en-US" altLang="zh-CN" b="1" dirty="0">
                <a:solidFill>
                  <a:srgbClr val="FF0000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】</a:t>
            </a:r>
            <a:r>
              <a:rPr lang="zh-CN" altLang="en-US" b="1" dirty="0">
                <a:solidFill>
                  <a:srgbClr val="FF0000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教材</a:t>
            </a:r>
            <a:r>
              <a:rPr lang="en-US" altLang="zh-CN" b="1" dirty="0">
                <a:solidFill>
                  <a:srgbClr val="FF0000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P75 </a:t>
            </a:r>
            <a:r>
              <a:rPr lang="zh-CN" altLang="en-US" b="1" dirty="0">
                <a:solidFill>
                  <a:srgbClr val="FF0000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三</a:t>
            </a:r>
          </a:p>
          <a:p>
            <a:r>
              <a:rPr lang="en-US" altLang="zh-CN" dirty="0" smtClean="0"/>
              <a:t>       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庄子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•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徐无鬼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云：“狗不以善吠为良，人不以善言贤。”请你从不同的角度阐释这句话，然后选取其中一个角度写一篇不少于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800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字的议论文，题目自拟。</a:t>
            </a:r>
          </a:p>
        </p:txBody>
      </p:sp>
    </p:spTree>
    <p:extLst>
      <p:ext uri="{BB962C8B-B14F-4D97-AF65-F5344CB8AC3E}">
        <p14:creationId xmlns:p14="http://schemas.microsoft.com/office/powerpoint/2010/main" val="3794004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267494"/>
            <a:ext cx="83529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【</a:t>
            </a:r>
            <a:r>
              <a:rPr lang="zh-CN" altLang="en-US" sz="1600" dirty="0" smtClean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题解</a:t>
            </a:r>
            <a:r>
              <a:rPr lang="en-US" altLang="zh-CN" sz="1600" dirty="0" smtClean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】</a:t>
            </a:r>
          </a:p>
          <a:p>
            <a:r>
              <a:rPr lang="zh-CN" altLang="en-US" sz="1600" dirty="0" smtClean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       这是材料作文的题目。你所写议论文的中心论点一般要符合引句意思的观点。如果你认为引句所说观点是片面的或者是错误的，则要在文章中先阐述引句的意思，并指出其不够全面或错误的地方，然后提出自己的补充意见或者与之针锋相对的见解，并对自己的观点加以论证。但是写反文句旨意的文章要慎重，要确保言之有理以说服阅卷者。</a:t>
            </a:r>
          </a:p>
          <a:p>
            <a:r>
              <a:rPr lang="zh-CN" altLang="en-US" sz="1600" dirty="0" smtClean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      所以，根据文章的引句，我们可以用“言行必须一致”、“善言者务必善行、”“言必信者为贤”、“行先于言”、“善言不如善行”、“人以善行为贤”、“行大于言”“贤者善行慎言”“言教不如身教”“少说空话，多办实事”“夸夸其谈者必败”等来立意。</a:t>
            </a:r>
          </a:p>
          <a:p>
            <a:r>
              <a:rPr lang="zh-CN" altLang="en-US" sz="1600" dirty="0" smtClean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如果从反其义而立论，我们可以说“人或（有的）以善言为贤”（如蔺相如以善言廷斥秦王，维护国家尊严；触龙以善言勇谏太后，确保国家安全。）。行文时，先阐述引句含义，再肯定其积极的意义，而后指出不足处，亮出自己的观点并加以论证。</a:t>
            </a:r>
          </a:p>
          <a:p>
            <a:r>
              <a:rPr lang="zh-CN" altLang="en-US" sz="1600" dirty="0" smtClean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      但如果有些同学以“善言有益”、“ 说话需要技巧”、“ 讲究语言艺术”等为中心论点，那就可能离题。因为这些观点既不合引句的意思，也没有与引句产生矛盾的地方。引句并没有否认善言的作用，只是说不能以是否善言来判定人是否有德有才，即善言者未必贤，不善言者未必不贤，这个观点与提倡善言的观点不存在“非此则比”的对立关系或者互为补充的关系，你论证了你的观点的正确，也无法说明引句观点是错误的或是片面的。所以，你所论证的内容就偏离了材料。至于有些同学以“ 倾听，是成功的基石”为中心论点写作，那所论证的就是与引句毫不相干的命题了。</a:t>
            </a:r>
            <a:endParaRPr lang="zh-CN" altLang="en-US" sz="1600" dirty="0">
              <a:latin typeface="方正大标宋简体" panose="02010601030101010101" pitchFamily="2" charset="-122"/>
              <a:ea typeface="方正大标宋简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5948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470</Words>
  <Application>Microsoft Office PowerPoint</Application>
  <PresentationFormat>全屏显示(16:9)</PresentationFormat>
  <Paragraphs>20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3</cp:revision>
  <dcterms:created xsi:type="dcterms:W3CDTF">2015-03-12T23:54:30Z</dcterms:created>
  <dcterms:modified xsi:type="dcterms:W3CDTF">2015-03-13T00:01:22Z</dcterms:modified>
</cp:coreProperties>
</file>