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3" r:id="rId11"/>
    <p:sldId id="262"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8BF78F4-4B24-4F3C-A7A4-8A428661444D}" type="datetimeFigureOut">
              <a:rPr lang="zh-CN" altLang="en-US" smtClean="0"/>
              <a:t>2016-09-24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240A3F-5327-4096-9F34-9525491B1176}" type="slidenum">
              <a:rPr lang="zh-CN" altLang="en-US" smtClean="0"/>
              <a:t>‹#›</a:t>
            </a:fld>
            <a:endParaRPr lang="zh-CN" altLang="en-US"/>
          </a:p>
        </p:txBody>
      </p:sp>
    </p:spTree>
    <p:extLst>
      <p:ext uri="{BB962C8B-B14F-4D97-AF65-F5344CB8AC3E}">
        <p14:creationId xmlns:p14="http://schemas.microsoft.com/office/powerpoint/2010/main" val="422850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BF78F4-4B24-4F3C-A7A4-8A428661444D}" type="datetimeFigureOut">
              <a:rPr lang="zh-CN" altLang="en-US" smtClean="0"/>
              <a:t>2016-09-24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240A3F-5327-4096-9F34-9525491B1176}" type="slidenum">
              <a:rPr lang="zh-CN" altLang="en-US" smtClean="0"/>
              <a:t>‹#›</a:t>
            </a:fld>
            <a:endParaRPr lang="zh-CN" altLang="en-US"/>
          </a:p>
        </p:txBody>
      </p:sp>
    </p:spTree>
    <p:extLst>
      <p:ext uri="{BB962C8B-B14F-4D97-AF65-F5344CB8AC3E}">
        <p14:creationId xmlns:p14="http://schemas.microsoft.com/office/powerpoint/2010/main" val="67716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BF78F4-4B24-4F3C-A7A4-8A428661444D}" type="datetimeFigureOut">
              <a:rPr lang="zh-CN" altLang="en-US" smtClean="0"/>
              <a:t>2016-09-24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240A3F-5327-4096-9F34-9525491B1176}" type="slidenum">
              <a:rPr lang="zh-CN" altLang="en-US" smtClean="0"/>
              <a:t>‹#›</a:t>
            </a:fld>
            <a:endParaRPr lang="zh-CN" altLang="en-US"/>
          </a:p>
        </p:txBody>
      </p:sp>
    </p:spTree>
    <p:extLst>
      <p:ext uri="{BB962C8B-B14F-4D97-AF65-F5344CB8AC3E}">
        <p14:creationId xmlns:p14="http://schemas.microsoft.com/office/powerpoint/2010/main" val="117802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BF78F4-4B24-4F3C-A7A4-8A428661444D}" type="datetimeFigureOut">
              <a:rPr lang="zh-CN" altLang="en-US" smtClean="0"/>
              <a:t>2016-09-24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240A3F-5327-4096-9F34-9525491B1176}" type="slidenum">
              <a:rPr lang="zh-CN" altLang="en-US" smtClean="0"/>
              <a:t>‹#›</a:t>
            </a:fld>
            <a:endParaRPr lang="zh-CN" altLang="en-US"/>
          </a:p>
        </p:txBody>
      </p:sp>
    </p:spTree>
    <p:extLst>
      <p:ext uri="{BB962C8B-B14F-4D97-AF65-F5344CB8AC3E}">
        <p14:creationId xmlns:p14="http://schemas.microsoft.com/office/powerpoint/2010/main" val="267820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8BF78F4-4B24-4F3C-A7A4-8A428661444D}" type="datetimeFigureOut">
              <a:rPr lang="zh-CN" altLang="en-US" smtClean="0"/>
              <a:t>2016-09-24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240A3F-5327-4096-9F34-9525491B1176}" type="slidenum">
              <a:rPr lang="zh-CN" altLang="en-US" smtClean="0"/>
              <a:t>‹#›</a:t>
            </a:fld>
            <a:endParaRPr lang="zh-CN" altLang="en-US"/>
          </a:p>
        </p:txBody>
      </p:sp>
    </p:spTree>
    <p:extLst>
      <p:ext uri="{BB962C8B-B14F-4D97-AF65-F5344CB8AC3E}">
        <p14:creationId xmlns:p14="http://schemas.microsoft.com/office/powerpoint/2010/main" val="62274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8BF78F4-4B24-4F3C-A7A4-8A428661444D}" type="datetimeFigureOut">
              <a:rPr lang="zh-CN" altLang="en-US" smtClean="0"/>
              <a:t>2016-09-24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240A3F-5327-4096-9F34-9525491B1176}" type="slidenum">
              <a:rPr lang="zh-CN" altLang="en-US" smtClean="0"/>
              <a:t>‹#›</a:t>
            </a:fld>
            <a:endParaRPr lang="zh-CN" altLang="en-US"/>
          </a:p>
        </p:txBody>
      </p:sp>
    </p:spTree>
    <p:extLst>
      <p:ext uri="{BB962C8B-B14F-4D97-AF65-F5344CB8AC3E}">
        <p14:creationId xmlns:p14="http://schemas.microsoft.com/office/powerpoint/2010/main" val="213423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8BF78F4-4B24-4F3C-A7A4-8A428661444D}" type="datetimeFigureOut">
              <a:rPr lang="zh-CN" altLang="en-US" smtClean="0"/>
              <a:t>2016-09-24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240A3F-5327-4096-9F34-9525491B1176}" type="slidenum">
              <a:rPr lang="zh-CN" altLang="en-US" smtClean="0"/>
              <a:t>‹#›</a:t>
            </a:fld>
            <a:endParaRPr lang="zh-CN" altLang="en-US"/>
          </a:p>
        </p:txBody>
      </p:sp>
    </p:spTree>
    <p:extLst>
      <p:ext uri="{BB962C8B-B14F-4D97-AF65-F5344CB8AC3E}">
        <p14:creationId xmlns:p14="http://schemas.microsoft.com/office/powerpoint/2010/main" val="349616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8BF78F4-4B24-4F3C-A7A4-8A428661444D}" type="datetimeFigureOut">
              <a:rPr lang="zh-CN" altLang="en-US" smtClean="0"/>
              <a:t>2016-09-24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240A3F-5327-4096-9F34-9525491B1176}" type="slidenum">
              <a:rPr lang="zh-CN" altLang="en-US" smtClean="0"/>
              <a:t>‹#›</a:t>
            </a:fld>
            <a:endParaRPr lang="zh-CN" altLang="en-US"/>
          </a:p>
        </p:txBody>
      </p:sp>
    </p:spTree>
    <p:extLst>
      <p:ext uri="{BB962C8B-B14F-4D97-AF65-F5344CB8AC3E}">
        <p14:creationId xmlns:p14="http://schemas.microsoft.com/office/powerpoint/2010/main" val="317499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BF78F4-4B24-4F3C-A7A4-8A428661444D}" type="datetimeFigureOut">
              <a:rPr lang="zh-CN" altLang="en-US" smtClean="0"/>
              <a:t>2016-09-24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240A3F-5327-4096-9F34-9525491B1176}" type="slidenum">
              <a:rPr lang="zh-CN" altLang="en-US" smtClean="0"/>
              <a:t>‹#›</a:t>
            </a:fld>
            <a:endParaRPr lang="zh-CN" altLang="en-US"/>
          </a:p>
        </p:txBody>
      </p:sp>
    </p:spTree>
    <p:extLst>
      <p:ext uri="{BB962C8B-B14F-4D97-AF65-F5344CB8AC3E}">
        <p14:creationId xmlns:p14="http://schemas.microsoft.com/office/powerpoint/2010/main" val="247513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BF78F4-4B24-4F3C-A7A4-8A428661444D}" type="datetimeFigureOut">
              <a:rPr lang="zh-CN" altLang="en-US" smtClean="0"/>
              <a:t>2016-09-24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240A3F-5327-4096-9F34-9525491B1176}" type="slidenum">
              <a:rPr lang="zh-CN" altLang="en-US" smtClean="0"/>
              <a:t>‹#›</a:t>
            </a:fld>
            <a:endParaRPr lang="zh-CN" altLang="en-US"/>
          </a:p>
        </p:txBody>
      </p:sp>
    </p:spTree>
    <p:extLst>
      <p:ext uri="{BB962C8B-B14F-4D97-AF65-F5344CB8AC3E}">
        <p14:creationId xmlns:p14="http://schemas.microsoft.com/office/powerpoint/2010/main" val="80506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BF78F4-4B24-4F3C-A7A4-8A428661444D}" type="datetimeFigureOut">
              <a:rPr lang="zh-CN" altLang="en-US" smtClean="0"/>
              <a:t>2016-09-24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240A3F-5327-4096-9F34-9525491B1176}" type="slidenum">
              <a:rPr lang="zh-CN" altLang="en-US" smtClean="0"/>
              <a:t>‹#›</a:t>
            </a:fld>
            <a:endParaRPr lang="zh-CN" altLang="en-US"/>
          </a:p>
        </p:txBody>
      </p:sp>
    </p:spTree>
    <p:extLst>
      <p:ext uri="{BB962C8B-B14F-4D97-AF65-F5344CB8AC3E}">
        <p14:creationId xmlns:p14="http://schemas.microsoft.com/office/powerpoint/2010/main" val="1278546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F78F4-4B24-4F3C-A7A4-8A428661444D}" type="datetimeFigureOut">
              <a:rPr lang="zh-CN" altLang="en-US" smtClean="0"/>
              <a:t>2016-09-24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40A3F-5327-4096-9F34-9525491B1176}" type="slidenum">
              <a:rPr lang="zh-CN" altLang="en-US" smtClean="0"/>
              <a:t>‹#›</a:t>
            </a:fld>
            <a:endParaRPr lang="zh-CN" altLang="en-US"/>
          </a:p>
        </p:txBody>
      </p:sp>
    </p:spTree>
    <p:extLst>
      <p:ext uri="{BB962C8B-B14F-4D97-AF65-F5344CB8AC3E}">
        <p14:creationId xmlns:p14="http://schemas.microsoft.com/office/powerpoint/2010/main" val="1558469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baike.baidu.com/view/14276.htm" TargetMode="External"/><Relationship Id="rId2" Type="http://schemas.openxmlformats.org/officeDocument/2006/relationships/hyperlink" Target="http://baike.baidu.com/view/14252.htm" TargetMode="External"/><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hyperlink" Target="http://baike.baidu.com/view/7471.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400" dirty="0" smtClean="0">
                <a:solidFill>
                  <a:srgbClr val="FF0000"/>
                </a:solidFill>
              </a:rPr>
              <a:t>高三堂上作文（</a:t>
            </a:r>
            <a:r>
              <a:rPr lang="en-US" altLang="zh-CN" sz="5400" dirty="0" smtClean="0">
                <a:solidFill>
                  <a:srgbClr val="FF0000"/>
                </a:solidFill>
              </a:rPr>
              <a:t>2</a:t>
            </a:r>
            <a:r>
              <a:rPr lang="zh-CN" altLang="en-US" sz="5400" dirty="0" smtClean="0">
                <a:solidFill>
                  <a:srgbClr val="FF0000"/>
                </a:solidFill>
              </a:rPr>
              <a:t>）</a:t>
            </a:r>
            <a:endParaRPr lang="zh-CN" altLang="en-US" sz="5400" dirty="0">
              <a:solidFill>
                <a:srgbClr val="FF0000"/>
              </a:solidFill>
            </a:endParaRPr>
          </a:p>
        </p:txBody>
      </p:sp>
      <p:sp>
        <p:nvSpPr>
          <p:cNvPr id="3" name="副标题 2"/>
          <p:cNvSpPr>
            <a:spLocks noGrp="1"/>
          </p:cNvSpPr>
          <p:nvPr>
            <p:ph type="subTitle" idx="1"/>
          </p:nvPr>
        </p:nvSpPr>
        <p:spPr/>
        <p:txBody>
          <a:bodyPr>
            <a:normAutofit/>
          </a:bodyPr>
          <a:lstStyle/>
          <a:p>
            <a:r>
              <a:rPr lang="en-US" altLang="zh-CN" sz="4400" dirty="0" smtClean="0">
                <a:solidFill>
                  <a:srgbClr val="FF0000"/>
                </a:solidFill>
              </a:rPr>
              <a:t>2016.9.13</a:t>
            </a:r>
            <a:endParaRPr lang="zh-CN" altLang="en-US" sz="4400" dirty="0">
              <a:solidFill>
                <a:srgbClr val="FF0000"/>
              </a:solidFill>
            </a:endParaRPr>
          </a:p>
        </p:txBody>
      </p:sp>
    </p:spTree>
    <p:extLst>
      <p:ext uri="{BB962C8B-B14F-4D97-AF65-F5344CB8AC3E}">
        <p14:creationId xmlns:p14="http://schemas.microsoft.com/office/powerpoint/2010/main" val="1665260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620688"/>
            <a:ext cx="8424936" cy="6463308"/>
          </a:xfrm>
          <a:prstGeom prst="rect">
            <a:avLst/>
          </a:prstGeom>
          <a:noFill/>
        </p:spPr>
        <p:txBody>
          <a:bodyPr wrap="square" rtlCol="0">
            <a:spAutoFit/>
          </a:bodyPr>
          <a:lstStyle/>
          <a:p>
            <a:r>
              <a:rPr lang="en-US" altLang="zh-CN" dirty="0"/>
              <a:t>2014</a:t>
            </a:r>
            <a:r>
              <a:rPr lang="zh-CN" altLang="en-US" dirty="0"/>
              <a:t>年学校放暑假的时候，闫亮（化名）发现自家大门外的树上有个鸟窝，便和朋友王凯（化名）架个梯子将鸟窝“掏了”，里面一共掏出</a:t>
            </a:r>
            <a:r>
              <a:rPr lang="en-US" altLang="zh-CN" dirty="0"/>
              <a:t>12</a:t>
            </a:r>
            <a:r>
              <a:rPr lang="zh-CN" altLang="en-US" dirty="0"/>
              <a:t>只雏鸟。闫亮养了一段时间后把这些鸟给卖了，之后他们又掏了另一个鸟窝，这次抓到</a:t>
            </a:r>
            <a:r>
              <a:rPr lang="en-US" altLang="zh-CN" dirty="0"/>
              <a:t>4</a:t>
            </a:r>
            <a:r>
              <a:rPr lang="zh-CN" altLang="en-US" dirty="0"/>
              <a:t>只。</a:t>
            </a:r>
          </a:p>
          <a:p>
            <a:r>
              <a:rPr lang="zh-CN" altLang="en-US" dirty="0"/>
              <a:t>　　结果这</a:t>
            </a:r>
            <a:r>
              <a:rPr lang="en-US" altLang="zh-CN" dirty="0"/>
              <a:t>16</a:t>
            </a:r>
            <a:r>
              <a:rPr lang="zh-CN" altLang="en-US" dirty="0"/>
              <a:t>只鸟，让两人惹来了牢狱之灾。按闫亮的说法，直到森林公安抓了自己，他才知道那些白色胎毛还没褪净的小鸟，竟然是国家二级保护动物燕隼。今年</a:t>
            </a:r>
            <a:r>
              <a:rPr lang="en-US" altLang="zh-CN" dirty="0"/>
              <a:t>8</a:t>
            </a:r>
            <a:r>
              <a:rPr lang="zh-CN" altLang="en-US" dirty="0"/>
              <a:t>月，闫亮和王凯分别因犯非法收购、猎捕珍贵、濒危野生动物罪等，被判刑</a:t>
            </a:r>
            <a:r>
              <a:rPr lang="en-US" altLang="zh-CN" dirty="0"/>
              <a:t>10</a:t>
            </a:r>
            <a:r>
              <a:rPr lang="zh-CN" altLang="en-US" dirty="0"/>
              <a:t>年半和</a:t>
            </a:r>
            <a:r>
              <a:rPr lang="en-US" altLang="zh-CN" dirty="0"/>
              <a:t>10</a:t>
            </a:r>
            <a:r>
              <a:rPr lang="zh-CN" altLang="en-US" dirty="0"/>
              <a:t>年。</a:t>
            </a:r>
          </a:p>
          <a:p>
            <a:r>
              <a:rPr lang="zh-CN" altLang="en-US" dirty="0"/>
              <a:t>如果没有这场意外，今年</a:t>
            </a:r>
            <a:r>
              <a:rPr lang="en-US" altLang="zh-CN" dirty="0"/>
              <a:t>21</a:t>
            </a:r>
            <a:r>
              <a:rPr lang="zh-CN" altLang="en-US" dirty="0"/>
              <a:t>岁的闫亮还有半年就可以从电子自动化专业毕业，找份工作，然后赚钱给</a:t>
            </a:r>
            <a:r>
              <a:rPr lang="en-US" altLang="zh-CN" dirty="0"/>
              <a:t>8</a:t>
            </a:r>
            <a:r>
              <a:rPr lang="zh-CN" altLang="en-US" dirty="0"/>
              <a:t>岁的妹妹买她想要的东西。他的父母也本想缓一口气，夫妻俩努力了这么多年，儿子终于可以让自己放心一点了。父亲闫文（化名）对北京青年报记者说，儿子自小就喜欢养一些小动物，鸽子、蝎子什么的都养过，“养鸽子那时候是别人送的，他一直养得很精心。暑假的时候他也抓过蝎子，然后拿出去来卖，农村里这些东西很多的。”</a:t>
            </a:r>
          </a:p>
          <a:p>
            <a:r>
              <a:rPr lang="zh-CN" altLang="en-US" dirty="0"/>
              <a:t>　　但这一切却被</a:t>
            </a:r>
            <a:r>
              <a:rPr lang="en-US" altLang="zh-CN" dirty="0"/>
              <a:t>16</a:t>
            </a:r>
            <a:r>
              <a:rPr lang="zh-CN" altLang="en-US" dirty="0"/>
              <a:t>只鸟彻底改变了。</a:t>
            </a:r>
          </a:p>
          <a:p>
            <a:r>
              <a:rPr lang="zh-CN" altLang="en-US" dirty="0"/>
              <a:t>河南省辉县市人民法院一审认为：闫亮、王凯违反野生动物保护法规，明知是国家保护动物，而非法猎捕、出售国家重点保护的珍贵、濒危野生动物，其行为已构成非法猎捕珍贵、濒危野生动物罪。贠某、闫亮违反野生动物保护法规，非法收购国家重点保护的珍贵、濒危野生动物，其行为已构成非法收购珍贵、濒危野生动物罪。</a:t>
            </a:r>
          </a:p>
          <a:p>
            <a:r>
              <a:rPr lang="zh-CN" altLang="en-US" dirty="0"/>
              <a:t>　　辉县市人民法院一审以闫亮犯非法猎捕珍贵、濒危野生动物罪，判处有期徒刑</a:t>
            </a:r>
            <a:r>
              <a:rPr lang="en-US" altLang="zh-CN" dirty="0"/>
              <a:t>10</a:t>
            </a:r>
            <a:r>
              <a:rPr lang="zh-CN" altLang="en-US" dirty="0"/>
              <a:t>年，并处罚金人民币</a:t>
            </a:r>
            <a:r>
              <a:rPr lang="en-US" altLang="zh-CN" dirty="0"/>
              <a:t>5000</a:t>
            </a:r>
            <a:r>
              <a:rPr lang="zh-CN" altLang="en-US" dirty="0"/>
              <a:t>元；犯非法收购珍贵、濒危野生动物罪，判处有期徒刑</a:t>
            </a:r>
            <a:r>
              <a:rPr lang="en-US" altLang="zh-CN" dirty="0"/>
              <a:t>1</a:t>
            </a:r>
            <a:r>
              <a:rPr lang="zh-CN" altLang="en-US" dirty="0"/>
              <a:t>年，并处罚金人民币</a:t>
            </a:r>
            <a:r>
              <a:rPr lang="en-US" altLang="zh-CN" dirty="0"/>
              <a:t>5000</a:t>
            </a:r>
            <a:r>
              <a:rPr lang="zh-CN" altLang="en-US" dirty="0"/>
              <a:t>元；数罪并罚，合并刑期有期徒刑</a:t>
            </a:r>
            <a:r>
              <a:rPr lang="en-US" altLang="zh-CN" dirty="0"/>
              <a:t>11</a:t>
            </a:r>
            <a:r>
              <a:rPr lang="zh-CN" altLang="en-US" dirty="0"/>
              <a:t>年，决定执行有期徒刑</a:t>
            </a:r>
            <a:r>
              <a:rPr lang="en-US" altLang="zh-CN" dirty="0"/>
              <a:t>10</a:t>
            </a:r>
            <a:r>
              <a:rPr lang="zh-CN" altLang="en-US" dirty="0"/>
              <a:t>年零</a:t>
            </a:r>
            <a:r>
              <a:rPr lang="en-US" altLang="zh-CN" dirty="0"/>
              <a:t>6</a:t>
            </a:r>
            <a:r>
              <a:rPr lang="zh-CN" altLang="en-US" dirty="0"/>
              <a:t>个月，罚金</a:t>
            </a:r>
            <a:r>
              <a:rPr lang="en-US" altLang="zh-CN" dirty="0"/>
              <a:t>1</a:t>
            </a:r>
            <a:r>
              <a:rPr lang="zh-CN" altLang="en-US" dirty="0"/>
              <a:t>万元。</a:t>
            </a:r>
          </a:p>
          <a:p>
            <a:endParaRPr lang="zh-CN" altLang="en-US" dirty="0"/>
          </a:p>
        </p:txBody>
      </p:sp>
      <p:sp>
        <p:nvSpPr>
          <p:cNvPr id="3" name="TextBox 2"/>
          <p:cNvSpPr txBox="1"/>
          <p:nvPr/>
        </p:nvSpPr>
        <p:spPr>
          <a:xfrm>
            <a:off x="323528" y="188640"/>
            <a:ext cx="4032448" cy="369332"/>
          </a:xfrm>
          <a:prstGeom prst="rect">
            <a:avLst/>
          </a:prstGeom>
          <a:noFill/>
        </p:spPr>
        <p:txBody>
          <a:bodyPr wrap="square" rtlCol="0">
            <a:spAutoFit/>
          </a:bodyPr>
          <a:lstStyle/>
          <a:p>
            <a:r>
              <a:rPr lang="zh-CN" altLang="en-US" dirty="0" smtClean="0"/>
              <a:t>还原事件</a:t>
            </a:r>
            <a:endParaRPr lang="zh-CN" altLang="en-US" dirty="0"/>
          </a:p>
        </p:txBody>
      </p:sp>
    </p:spTree>
    <p:extLst>
      <p:ext uri="{BB962C8B-B14F-4D97-AF65-F5344CB8AC3E}">
        <p14:creationId xmlns:p14="http://schemas.microsoft.com/office/powerpoint/2010/main" val="289481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8352928" cy="6740307"/>
          </a:xfrm>
          <a:prstGeom prst="rect">
            <a:avLst/>
          </a:prstGeom>
          <a:noFill/>
        </p:spPr>
        <p:txBody>
          <a:bodyPr wrap="square" rtlCol="0">
            <a:spAutoFit/>
          </a:bodyPr>
          <a:lstStyle/>
          <a:p>
            <a:r>
              <a:rPr lang="zh-CN" altLang="en-US" dirty="0"/>
              <a:t>北青报记者查询发现，根据刑法的规定，非法猎捕、杀害国家重点保护的珍贵、濒危野生动物的，或者非法收购、运输、出售国家重点保护的珍贵、濒危野生动物及其制品的，处五年以下有期徒刑或者拘役，并处罚金；情节严重的，处五年以上十年以下有期徒刑，并处罚金；情节特别严重的，处十年以上有期徒刑，并处罚金或者没收财产。从闫亮和王凯的判决结果来看，法院认定他们的行为属于情节严重和情节特别严重。</a:t>
            </a:r>
          </a:p>
          <a:p>
            <a:r>
              <a:rPr lang="zh-CN" altLang="en-US" dirty="0"/>
              <a:t>　　对此，北京京润律师事务所韩骁认为，依据最高人民法院</a:t>
            </a:r>
            <a:r>
              <a:rPr lang="en-US" altLang="zh-CN" dirty="0"/>
              <a:t>《</a:t>
            </a:r>
            <a:r>
              <a:rPr lang="zh-CN" altLang="en-US" dirty="0"/>
              <a:t>关于审理破坏野生动物资源刑事案件具体应用法律若干问题的解释</a:t>
            </a:r>
            <a:r>
              <a:rPr lang="en-US" altLang="zh-CN" dirty="0"/>
              <a:t>》</a:t>
            </a:r>
            <a:r>
              <a:rPr lang="zh-CN" altLang="en-US" dirty="0"/>
              <a:t>非法猎捕、收购、运输、出售珍贵、濒危野生动物罪，其中“隼类”“情节严重”的标准是</a:t>
            </a:r>
            <a:r>
              <a:rPr lang="en-US" altLang="zh-CN" dirty="0"/>
              <a:t>6</a:t>
            </a:r>
            <a:r>
              <a:rPr lang="zh-CN" altLang="en-US" dirty="0"/>
              <a:t>只，“情节特别严重”的标准是</a:t>
            </a:r>
            <a:r>
              <a:rPr lang="en-US" altLang="zh-CN" dirty="0"/>
              <a:t>10</a:t>
            </a:r>
            <a:r>
              <a:rPr lang="zh-CN" altLang="en-US" dirty="0"/>
              <a:t>只。本案中涉案隼类已超过</a:t>
            </a:r>
            <a:r>
              <a:rPr lang="en-US" altLang="zh-CN" dirty="0"/>
              <a:t>10</a:t>
            </a:r>
            <a:r>
              <a:rPr lang="zh-CN" altLang="en-US" dirty="0"/>
              <a:t>只，属于情节特别严重，应处</a:t>
            </a:r>
            <a:r>
              <a:rPr lang="en-US" altLang="zh-CN" dirty="0"/>
              <a:t>10</a:t>
            </a:r>
            <a:r>
              <a:rPr lang="zh-CN" altLang="en-US" dirty="0"/>
              <a:t>年以上有期徒刑，并处罚金或者没收财产。因此法院量刑是合理的。此外，该条罪名罪为行为犯，只要行为人实施了非法猎捕野生动物的行为，就构成犯罪，设立本罪的目的就是为了保护珍稀野生动物。“但本案的发生暴露出我国在宣传野生动物保护中存在不足。应在农村地区加大保护野生动物宣传的力度，避免此类案件的再次发生。”</a:t>
            </a:r>
          </a:p>
          <a:p>
            <a:r>
              <a:rPr lang="zh-CN" altLang="en-US" dirty="0"/>
              <a:t>　　浙江鑫目律师事务所律师章李认为，如果行为人在主观上明知其出售的鸟类属于国家保护动物，同时其出售该鸟类的数量达到司法解释所对应的情节严重或者情节特别严重，是可以被处以</a:t>
            </a:r>
            <a:r>
              <a:rPr lang="en-US" altLang="zh-CN" dirty="0"/>
              <a:t>10</a:t>
            </a:r>
            <a:r>
              <a:rPr lang="zh-CN" altLang="en-US" dirty="0"/>
              <a:t>年以上有期徒刑。但是需要注意一个重要的前提，即行为人对其出售或收购的珍贵野生动物的认识比较明确，能够认识到其属于国家刑法保护国家珍贵野生动物，并且有出于故意从事鸟类出售、收购行为。但是如果行为人对珍贵野生动物认识不清楚，并不知道其所出售或收购的鸟类属于国家保护动物类别，仅就其客观行为来认定构成犯罪，有些不妥当。文</a:t>
            </a:r>
            <a:r>
              <a:rPr lang="en-US" altLang="zh-CN" dirty="0"/>
              <a:t>/</a:t>
            </a:r>
            <a:r>
              <a:rPr lang="zh-CN" altLang="en-US" dirty="0"/>
              <a:t>本报记者 李铁柱 供图</a:t>
            </a:r>
            <a:r>
              <a:rPr lang="en-US" altLang="zh-CN" dirty="0"/>
              <a:t>/</a:t>
            </a:r>
            <a:r>
              <a:rPr lang="zh-CN" altLang="en-US" dirty="0"/>
              <a:t>闫文</a:t>
            </a:r>
          </a:p>
          <a:p>
            <a:endParaRPr lang="zh-CN" altLang="en-US" dirty="0"/>
          </a:p>
        </p:txBody>
      </p:sp>
    </p:spTree>
    <p:extLst>
      <p:ext uri="{BB962C8B-B14F-4D97-AF65-F5344CB8AC3E}">
        <p14:creationId xmlns:p14="http://schemas.microsoft.com/office/powerpoint/2010/main" val="293894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496944" cy="6850593"/>
          </a:xfrm>
          <a:prstGeom prst="rect">
            <a:avLst/>
          </a:prstGeom>
          <a:noFill/>
        </p:spPr>
        <p:txBody>
          <a:bodyPr wrap="square" rtlCol="0">
            <a:spAutoFit/>
          </a:bodyPr>
          <a:lstStyle/>
          <a:p>
            <a:pPr>
              <a:lnSpc>
                <a:spcPts val="3100"/>
              </a:lnSpc>
            </a:pPr>
            <a:r>
              <a:rPr lang="zh-CN" altLang="zh-CN" sz="2000" b="1" dirty="0" smtClean="0"/>
              <a:t>阅读</a:t>
            </a:r>
            <a:r>
              <a:rPr lang="zh-CN" altLang="zh-CN" sz="2000" b="1" dirty="0"/>
              <a:t>下面的材料，根据要求写一篇不少于</a:t>
            </a:r>
            <a:r>
              <a:rPr lang="en-US" altLang="zh-CN" sz="2000" b="1" dirty="0"/>
              <a:t>800</a:t>
            </a:r>
            <a:r>
              <a:rPr lang="zh-CN" altLang="zh-CN" sz="2000" b="1" dirty="0"/>
              <a:t>字的文章。（</a:t>
            </a:r>
            <a:r>
              <a:rPr lang="en-US" altLang="zh-CN" sz="2000" b="1" dirty="0"/>
              <a:t>60</a:t>
            </a:r>
            <a:r>
              <a:rPr lang="zh-CN" altLang="zh-CN" sz="2000" b="1" dirty="0"/>
              <a:t>分）</a:t>
            </a:r>
            <a:endParaRPr lang="zh-CN" altLang="zh-CN" sz="2000" dirty="0"/>
          </a:p>
          <a:p>
            <a:pPr>
              <a:lnSpc>
                <a:spcPts val="3100"/>
              </a:lnSpc>
            </a:pPr>
            <a:r>
              <a:rPr lang="en-US" altLang="zh-CN" sz="2000" b="1" dirty="0" smtClean="0"/>
              <a:t>       </a:t>
            </a:r>
            <a:r>
              <a:rPr lang="zh-CN" altLang="zh-CN" sz="2000" b="1" dirty="0" smtClean="0"/>
              <a:t>大学生</a:t>
            </a:r>
            <a:r>
              <a:rPr lang="zh-CN" altLang="zh-CN" sz="2000" b="1" dirty="0"/>
              <a:t>小闫发现自家大门外有个鸟窝，和朋友架了个梯子将鸟窝里的</a:t>
            </a:r>
            <a:r>
              <a:rPr lang="en-US" altLang="zh-CN" sz="2000" b="1" dirty="0"/>
              <a:t>12</a:t>
            </a:r>
            <a:r>
              <a:rPr lang="zh-CN" altLang="zh-CN" sz="2000" b="1" dirty="0"/>
              <a:t>只鸟掏了出来，养了一段时间后把鸟的照片发到网上，没想到有人愿意出价买鸟，两人因此获利</a:t>
            </a:r>
            <a:r>
              <a:rPr lang="en-US" altLang="zh-CN" sz="2000" b="1" dirty="0"/>
              <a:t>1200</a:t>
            </a:r>
            <a:r>
              <a:rPr lang="zh-CN" altLang="zh-CN" sz="2000" b="1" dirty="0"/>
              <a:t>多元，后来他们又掏了</a:t>
            </a:r>
            <a:r>
              <a:rPr lang="en-US" altLang="zh-CN" sz="2000" b="1" dirty="0"/>
              <a:t>4</a:t>
            </a:r>
            <a:r>
              <a:rPr lang="zh-CN" altLang="zh-CN" sz="2000" b="1" dirty="0"/>
              <a:t>只。原来，他们掏的这种鸟叫燕隼，是国家二级保护动物。结果，小闫和他的朋友以非法猎捕珍贵濒危野生动物罪，分别被判刑</a:t>
            </a:r>
            <a:r>
              <a:rPr lang="en-US" altLang="zh-CN" sz="2000" b="1" dirty="0"/>
              <a:t>10</a:t>
            </a:r>
            <a:r>
              <a:rPr lang="zh-CN" altLang="zh-CN" sz="2000" b="1" dirty="0"/>
              <a:t>年半和</a:t>
            </a:r>
            <a:r>
              <a:rPr lang="en-US" altLang="zh-CN" sz="2000" b="1" dirty="0"/>
              <a:t>10</a:t>
            </a:r>
            <a:r>
              <a:rPr lang="zh-CN" altLang="zh-CN" sz="2000" b="1" dirty="0"/>
              <a:t>年，并处罚款。此事引发不小的争议。</a:t>
            </a:r>
            <a:endParaRPr lang="zh-CN" altLang="zh-CN" sz="2000" dirty="0"/>
          </a:p>
          <a:p>
            <a:pPr>
              <a:lnSpc>
                <a:spcPts val="3100"/>
              </a:lnSpc>
            </a:pPr>
            <a:r>
              <a:rPr lang="en-US" altLang="zh-CN" sz="2000" b="1" dirty="0" smtClean="0"/>
              <a:t>       </a:t>
            </a:r>
            <a:r>
              <a:rPr lang="zh-CN" altLang="zh-CN" sz="2000" b="1" dirty="0" smtClean="0"/>
              <a:t>小闫</a:t>
            </a:r>
            <a:r>
              <a:rPr lang="zh-CN" altLang="zh-CN" sz="2000" b="1" dirty="0"/>
              <a:t>父亲：儿子对小动物特别喜欢，在我们心里，农村孩子逮鸟抓鱼不用管，没想到会被判得这么重。</a:t>
            </a:r>
            <a:endParaRPr lang="zh-CN" altLang="zh-CN" sz="2000" dirty="0"/>
          </a:p>
          <a:p>
            <a:pPr>
              <a:lnSpc>
                <a:spcPts val="3100"/>
              </a:lnSpc>
            </a:pPr>
            <a:r>
              <a:rPr lang="en-US" altLang="zh-CN" sz="2000" b="1" dirty="0" smtClean="0"/>
              <a:t>      </a:t>
            </a:r>
            <a:r>
              <a:rPr lang="zh-CN" altLang="zh-CN" sz="2000" b="1" dirty="0" smtClean="0"/>
              <a:t>热心</a:t>
            </a:r>
            <a:r>
              <a:rPr lang="zh-CN" altLang="zh-CN" sz="2000" b="1" dirty="0"/>
              <a:t>网友：量刑太重，</a:t>
            </a:r>
            <a:r>
              <a:rPr lang="en-US" altLang="zh-CN" sz="2000" b="1" dirty="0"/>
              <a:t>10</a:t>
            </a:r>
            <a:r>
              <a:rPr lang="zh-CN" altLang="zh-CN" sz="2000" b="1" dirty="0"/>
              <a:t>年牢狱生活足以毁了人的一生。</a:t>
            </a:r>
            <a:endParaRPr lang="zh-CN" altLang="zh-CN" sz="2000" dirty="0"/>
          </a:p>
          <a:p>
            <a:pPr>
              <a:lnSpc>
                <a:spcPts val="3100"/>
              </a:lnSpc>
            </a:pPr>
            <a:r>
              <a:rPr lang="en-US" altLang="zh-CN" sz="2000" b="1" dirty="0" smtClean="0"/>
              <a:t>      </a:t>
            </a:r>
            <a:r>
              <a:rPr lang="zh-CN" altLang="zh-CN" sz="2000" b="1" dirty="0" smtClean="0"/>
              <a:t>法律</a:t>
            </a:r>
            <a:r>
              <a:rPr lang="zh-CN" altLang="zh-CN" sz="2000" b="1" dirty="0"/>
              <a:t>专家： 知不知道燕隼是二级保护动物，以及知不知道因此受到严惩，这叫法律认识，法律认识错误是不免责的，理由就是公民应当知法守法。</a:t>
            </a:r>
            <a:endParaRPr lang="zh-CN" altLang="zh-CN" sz="2000" dirty="0"/>
          </a:p>
          <a:p>
            <a:pPr>
              <a:lnSpc>
                <a:spcPts val="3100"/>
              </a:lnSpc>
            </a:pPr>
            <a:r>
              <a:rPr lang="en-US" altLang="zh-CN" sz="2000" b="1" dirty="0" smtClean="0"/>
              <a:t>        </a:t>
            </a:r>
            <a:r>
              <a:rPr lang="zh-CN" altLang="zh-CN" sz="2000" b="1" dirty="0" smtClean="0"/>
              <a:t>对于</a:t>
            </a:r>
            <a:r>
              <a:rPr lang="zh-CN" altLang="zh-CN" sz="2000" b="1" dirty="0"/>
              <a:t>以上事情，你怎么看？请写一篇文章表明你的态度，阐述你的看法。</a:t>
            </a:r>
            <a:endParaRPr lang="zh-CN" altLang="zh-CN" sz="2000" dirty="0"/>
          </a:p>
          <a:p>
            <a:pPr>
              <a:lnSpc>
                <a:spcPts val="3100"/>
              </a:lnSpc>
            </a:pPr>
            <a:r>
              <a:rPr lang="en-US" altLang="zh-CN" sz="2000" b="1" smtClean="0"/>
              <a:t>     </a:t>
            </a:r>
            <a:r>
              <a:rPr lang="zh-CN" altLang="zh-CN" sz="2000" b="1" smtClean="0"/>
              <a:t>要求</a:t>
            </a:r>
            <a:r>
              <a:rPr lang="zh-CN" altLang="zh-CN" sz="2000" b="1" dirty="0"/>
              <a:t>选好角度，确定立意，明确文体，自拟标题。不要套作，不得抄袭。</a:t>
            </a:r>
            <a:endParaRPr lang="zh-CN" altLang="zh-CN" sz="2000" dirty="0"/>
          </a:p>
          <a:p>
            <a:pPr>
              <a:lnSpc>
                <a:spcPts val="3100"/>
              </a:lnSpc>
            </a:pPr>
            <a:endParaRPr lang="zh-CN" altLang="en-US" sz="2000" dirty="0"/>
          </a:p>
        </p:txBody>
      </p:sp>
    </p:spTree>
    <p:extLst>
      <p:ext uri="{BB962C8B-B14F-4D97-AF65-F5344CB8AC3E}">
        <p14:creationId xmlns:p14="http://schemas.microsoft.com/office/powerpoint/2010/main" val="1200818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76672"/>
            <a:ext cx="8568952" cy="923330"/>
          </a:xfrm>
          <a:prstGeom prst="rect">
            <a:avLst/>
          </a:prstGeom>
          <a:noFill/>
        </p:spPr>
        <p:txBody>
          <a:bodyPr wrap="square" rtlCol="0">
            <a:spAutoFit/>
          </a:bodyPr>
          <a:lstStyle/>
          <a:p>
            <a:r>
              <a:rPr lang="en-US" altLang="zh-CN" b="1" dirty="0"/>
              <a:t>1.</a:t>
            </a:r>
            <a:r>
              <a:rPr lang="zh-CN" altLang="zh-CN" b="1" dirty="0"/>
              <a:t>这是一篇取材于现实的新材料作文。请你写出材料分析的脉络图</a:t>
            </a:r>
            <a:endParaRPr lang="zh-CN" altLang="zh-CN" dirty="0"/>
          </a:p>
          <a:p>
            <a:r>
              <a:rPr lang="en-US" altLang="zh-CN" b="1" dirty="0"/>
              <a:t> </a:t>
            </a:r>
            <a:endParaRPr lang="zh-CN" altLang="zh-CN" dirty="0"/>
          </a:p>
          <a:p>
            <a:endParaRPr lang="zh-CN" altLang="en-US" dirty="0"/>
          </a:p>
        </p:txBody>
      </p:sp>
      <p:sp>
        <p:nvSpPr>
          <p:cNvPr id="3" name="TextBox 2"/>
          <p:cNvSpPr txBox="1"/>
          <p:nvPr/>
        </p:nvSpPr>
        <p:spPr>
          <a:xfrm>
            <a:off x="395536" y="1196752"/>
            <a:ext cx="7704856" cy="646331"/>
          </a:xfrm>
          <a:prstGeom prst="rect">
            <a:avLst/>
          </a:prstGeom>
          <a:noFill/>
        </p:spPr>
        <p:txBody>
          <a:bodyPr wrap="square" rtlCol="0">
            <a:spAutoFit/>
          </a:bodyPr>
          <a:lstStyle/>
          <a:p>
            <a:r>
              <a:rPr lang="zh-CN" altLang="zh-CN" b="1" dirty="0">
                <a:solidFill>
                  <a:srgbClr val="FF0000"/>
                </a:solidFill>
              </a:rPr>
              <a:t>事件：掏鸟→发照片→卖鸟→再次掏鸟→判刑</a:t>
            </a:r>
            <a:r>
              <a:rPr lang="en-US" altLang="zh-CN" b="1" dirty="0">
                <a:solidFill>
                  <a:srgbClr val="FF0000"/>
                </a:solidFill>
              </a:rPr>
              <a:t>10</a:t>
            </a:r>
            <a:r>
              <a:rPr lang="zh-CN" altLang="zh-CN" b="1" dirty="0">
                <a:solidFill>
                  <a:srgbClr val="FF0000"/>
                </a:solidFill>
              </a:rPr>
              <a:t>年→争议</a:t>
            </a:r>
            <a:endParaRPr lang="zh-CN" altLang="zh-CN" dirty="0">
              <a:solidFill>
                <a:srgbClr val="FF0000"/>
              </a:solidFill>
            </a:endParaRPr>
          </a:p>
          <a:p>
            <a:endParaRPr lang="zh-CN" altLang="en-US" dirty="0">
              <a:solidFill>
                <a:srgbClr val="FF0000"/>
              </a:solidFill>
            </a:endParaRPr>
          </a:p>
        </p:txBody>
      </p:sp>
      <p:sp>
        <p:nvSpPr>
          <p:cNvPr id="4" name="TextBox 3"/>
          <p:cNvSpPr txBox="1"/>
          <p:nvPr/>
        </p:nvSpPr>
        <p:spPr>
          <a:xfrm>
            <a:off x="395536" y="2060848"/>
            <a:ext cx="6768752" cy="369332"/>
          </a:xfrm>
          <a:prstGeom prst="rect">
            <a:avLst/>
          </a:prstGeom>
          <a:noFill/>
        </p:spPr>
        <p:txBody>
          <a:bodyPr wrap="square" rtlCol="0">
            <a:spAutoFit/>
          </a:bodyPr>
          <a:lstStyle/>
          <a:p>
            <a:r>
              <a:rPr lang="zh-CN" altLang="zh-CN" b="1" dirty="0"/>
              <a:t>核心事件：</a:t>
            </a:r>
            <a:endParaRPr lang="zh-CN" altLang="en-US" dirty="0"/>
          </a:p>
        </p:txBody>
      </p:sp>
      <p:sp>
        <p:nvSpPr>
          <p:cNvPr id="5" name="TextBox 4"/>
          <p:cNvSpPr txBox="1"/>
          <p:nvPr/>
        </p:nvSpPr>
        <p:spPr>
          <a:xfrm>
            <a:off x="1979712" y="2060848"/>
            <a:ext cx="5688632" cy="646331"/>
          </a:xfrm>
          <a:prstGeom prst="rect">
            <a:avLst/>
          </a:prstGeom>
          <a:noFill/>
        </p:spPr>
        <p:txBody>
          <a:bodyPr wrap="square" rtlCol="0">
            <a:spAutoFit/>
          </a:bodyPr>
          <a:lstStyle/>
          <a:p>
            <a:r>
              <a:rPr lang="zh-CN" altLang="zh-CN" b="1" dirty="0">
                <a:solidFill>
                  <a:srgbClr val="FF0000"/>
                </a:solidFill>
              </a:rPr>
              <a:t>小闫及朋友卖鸟获罪</a:t>
            </a:r>
            <a:endParaRPr lang="zh-CN" altLang="zh-CN" dirty="0">
              <a:solidFill>
                <a:srgbClr val="FF0000"/>
              </a:solidFill>
            </a:endParaRPr>
          </a:p>
          <a:p>
            <a:endParaRPr lang="zh-CN" altLang="en-US" dirty="0">
              <a:solidFill>
                <a:srgbClr val="FF0000"/>
              </a:solidFill>
            </a:endParaRPr>
          </a:p>
        </p:txBody>
      </p:sp>
      <p:sp>
        <p:nvSpPr>
          <p:cNvPr id="6" name="TextBox 5"/>
          <p:cNvSpPr txBox="1"/>
          <p:nvPr/>
        </p:nvSpPr>
        <p:spPr>
          <a:xfrm>
            <a:off x="467544" y="3068960"/>
            <a:ext cx="7344816" cy="646331"/>
          </a:xfrm>
          <a:prstGeom prst="rect">
            <a:avLst/>
          </a:prstGeom>
          <a:noFill/>
        </p:spPr>
        <p:txBody>
          <a:bodyPr wrap="square" rtlCol="0">
            <a:spAutoFit/>
          </a:bodyPr>
          <a:lstStyle/>
          <a:p>
            <a:r>
              <a:rPr lang="en-US" altLang="zh-CN" b="1" dirty="0"/>
              <a:t>2.</a:t>
            </a:r>
            <a:r>
              <a:rPr lang="zh-CN" altLang="zh-CN" b="1" dirty="0"/>
              <a:t>材料的第二个重要组成部分</a:t>
            </a:r>
            <a:endParaRPr lang="zh-CN" altLang="zh-CN" dirty="0"/>
          </a:p>
          <a:p>
            <a:endParaRPr lang="zh-CN" altLang="en-US" dirty="0"/>
          </a:p>
        </p:txBody>
      </p:sp>
      <p:sp>
        <p:nvSpPr>
          <p:cNvPr id="7" name="TextBox 6"/>
          <p:cNvSpPr txBox="1"/>
          <p:nvPr/>
        </p:nvSpPr>
        <p:spPr>
          <a:xfrm>
            <a:off x="467544" y="3933056"/>
            <a:ext cx="2808312" cy="369332"/>
          </a:xfrm>
          <a:prstGeom prst="rect">
            <a:avLst/>
          </a:prstGeom>
          <a:noFill/>
        </p:spPr>
        <p:txBody>
          <a:bodyPr wrap="square" rtlCol="0">
            <a:spAutoFit/>
          </a:bodyPr>
          <a:lstStyle/>
          <a:p>
            <a:r>
              <a:rPr lang="zh-CN" altLang="zh-CN" b="1" dirty="0"/>
              <a:t>争议：</a:t>
            </a:r>
            <a:endParaRPr lang="zh-CN" altLang="en-US" dirty="0"/>
          </a:p>
        </p:txBody>
      </p:sp>
      <p:sp>
        <p:nvSpPr>
          <p:cNvPr id="8" name="TextBox 7"/>
          <p:cNvSpPr txBox="1"/>
          <p:nvPr/>
        </p:nvSpPr>
        <p:spPr>
          <a:xfrm>
            <a:off x="1547664" y="3933056"/>
            <a:ext cx="5688632" cy="1754326"/>
          </a:xfrm>
          <a:prstGeom prst="rect">
            <a:avLst/>
          </a:prstGeom>
          <a:noFill/>
        </p:spPr>
        <p:txBody>
          <a:bodyPr wrap="square" rtlCol="0">
            <a:spAutoFit/>
          </a:bodyPr>
          <a:lstStyle/>
          <a:p>
            <a:pPr>
              <a:lnSpc>
                <a:spcPct val="150000"/>
              </a:lnSpc>
            </a:pPr>
            <a:r>
              <a:rPr lang="zh-CN" altLang="zh-CN" b="1" dirty="0">
                <a:solidFill>
                  <a:srgbClr val="FF0000"/>
                </a:solidFill>
              </a:rPr>
              <a:t>闫父：喜欢，正常，太重</a:t>
            </a:r>
            <a:endParaRPr lang="zh-CN" altLang="zh-CN" dirty="0">
              <a:solidFill>
                <a:srgbClr val="FF0000"/>
              </a:solidFill>
            </a:endParaRPr>
          </a:p>
          <a:p>
            <a:pPr>
              <a:lnSpc>
                <a:spcPct val="150000"/>
              </a:lnSpc>
            </a:pPr>
            <a:r>
              <a:rPr lang="zh-CN" altLang="zh-CN" b="1" dirty="0" smtClean="0">
                <a:solidFill>
                  <a:srgbClr val="FF0000"/>
                </a:solidFill>
              </a:rPr>
              <a:t>网友</a:t>
            </a:r>
            <a:r>
              <a:rPr lang="zh-CN" altLang="zh-CN" b="1" dirty="0">
                <a:solidFill>
                  <a:srgbClr val="FF0000"/>
                </a:solidFill>
              </a:rPr>
              <a:t>：太重，毁掉一生</a:t>
            </a:r>
            <a:endParaRPr lang="zh-CN" altLang="zh-CN" dirty="0">
              <a:solidFill>
                <a:srgbClr val="FF0000"/>
              </a:solidFill>
            </a:endParaRPr>
          </a:p>
          <a:p>
            <a:pPr>
              <a:lnSpc>
                <a:spcPct val="150000"/>
              </a:lnSpc>
            </a:pPr>
            <a:r>
              <a:rPr lang="zh-CN" altLang="zh-CN" b="1" dirty="0">
                <a:solidFill>
                  <a:srgbClr val="FF0000"/>
                </a:solidFill>
              </a:rPr>
              <a:t>专家：法律认识错误不免责，公民应当知法守法</a:t>
            </a:r>
            <a:endParaRPr lang="zh-CN" altLang="zh-CN" dirty="0">
              <a:solidFill>
                <a:srgbClr val="FF0000"/>
              </a:solidFill>
            </a:endParaRPr>
          </a:p>
          <a:p>
            <a:pPr>
              <a:lnSpc>
                <a:spcPct val="150000"/>
              </a:lnSpc>
            </a:pPr>
            <a:endParaRPr lang="zh-CN" altLang="en-US" dirty="0">
              <a:solidFill>
                <a:srgbClr val="FF0000"/>
              </a:solidFill>
            </a:endParaRPr>
          </a:p>
        </p:txBody>
      </p:sp>
      <p:sp>
        <p:nvSpPr>
          <p:cNvPr id="9" name="TextBox 8"/>
          <p:cNvSpPr txBox="1"/>
          <p:nvPr/>
        </p:nvSpPr>
        <p:spPr>
          <a:xfrm>
            <a:off x="467544" y="5445224"/>
            <a:ext cx="7992888" cy="1200329"/>
          </a:xfrm>
          <a:prstGeom prst="rect">
            <a:avLst/>
          </a:prstGeom>
          <a:noFill/>
        </p:spPr>
        <p:txBody>
          <a:bodyPr wrap="square" rtlCol="0">
            <a:spAutoFit/>
          </a:bodyPr>
          <a:lstStyle/>
          <a:p>
            <a:r>
              <a:rPr lang="zh-CN" altLang="en-US" sz="2400" dirty="0" smtClean="0">
                <a:solidFill>
                  <a:srgbClr val="FF0000"/>
                </a:solidFill>
              </a:rPr>
              <a:t>任务：</a:t>
            </a:r>
            <a:r>
              <a:rPr lang="zh-CN" altLang="zh-CN" sz="2400" b="1" dirty="0">
                <a:solidFill>
                  <a:srgbClr val="FF0000"/>
                </a:solidFill>
              </a:rPr>
              <a:t>对于以上事情，你怎么看？请写一篇文章表明你的态度，阐述你的看法。</a:t>
            </a:r>
            <a:endParaRPr lang="zh-CN" altLang="zh-CN" sz="2400" dirty="0">
              <a:solidFill>
                <a:srgbClr val="FF0000"/>
              </a:solidFill>
            </a:endParaRPr>
          </a:p>
          <a:p>
            <a:endParaRPr lang="zh-CN" altLang="en-US" sz="2400" dirty="0">
              <a:solidFill>
                <a:srgbClr val="FF0000"/>
              </a:solidFill>
            </a:endParaRPr>
          </a:p>
        </p:txBody>
      </p:sp>
    </p:spTree>
    <p:extLst>
      <p:ext uri="{BB962C8B-B14F-4D97-AF65-F5344CB8AC3E}">
        <p14:creationId xmlns:p14="http://schemas.microsoft.com/office/powerpoint/2010/main" val="327861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ircle(in)">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ircle(in)">
                                      <p:cBhvr>
                                        <p:cTn id="37" dur="2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circle(in)">
                                      <p:cBhvr>
                                        <p:cTn id="4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48680"/>
            <a:ext cx="8424936" cy="3831818"/>
          </a:xfrm>
          <a:prstGeom prst="rect">
            <a:avLst/>
          </a:prstGeom>
          <a:noFill/>
        </p:spPr>
        <p:txBody>
          <a:bodyPr wrap="square" rtlCol="0">
            <a:spAutoFit/>
          </a:bodyPr>
          <a:lstStyle/>
          <a:p>
            <a:pPr>
              <a:lnSpc>
                <a:spcPct val="150000"/>
              </a:lnSpc>
            </a:pPr>
            <a:r>
              <a:rPr lang="zh-CN" altLang="zh-CN" b="1" dirty="0"/>
              <a:t>【反对】</a:t>
            </a:r>
            <a:endParaRPr lang="zh-CN" altLang="zh-CN" dirty="0"/>
          </a:p>
          <a:p>
            <a:pPr>
              <a:lnSpc>
                <a:spcPct val="150000"/>
              </a:lnSpc>
            </a:pPr>
            <a:r>
              <a:rPr lang="zh-CN" altLang="zh-CN" b="1" dirty="0"/>
              <a:t>反驳：喜欢动物很正常，掏鸟售卖不可谅；从掏鸟到售卖，就是明知故犯</a:t>
            </a:r>
            <a:endParaRPr lang="zh-CN" altLang="zh-CN" dirty="0"/>
          </a:p>
          <a:p>
            <a:pPr>
              <a:lnSpc>
                <a:spcPct val="150000"/>
              </a:lnSpc>
            </a:pPr>
            <a:endParaRPr lang="en-US" altLang="zh-CN" b="1" dirty="0" smtClean="0"/>
          </a:p>
          <a:p>
            <a:pPr>
              <a:lnSpc>
                <a:spcPct val="150000"/>
              </a:lnSpc>
            </a:pPr>
            <a:r>
              <a:rPr lang="en-US" altLang="zh-CN" b="1" dirty="0"/>
              <a:t> </a:t>
            </a:r>
            <a:r>
              <a:rPr lang="en-US" altLang="zh-CN" b="1" dirty="0" smtClean="0"/>
              <a:t>    </a:t>
            </a:r>
            <a:r>
              <a:rPr lang="zh-CN" altLang="zh-CN" b="1" dirty="0" smtClean="0"/>
              <a:t>喜欢</a:t>
            </a:r>
            <a:r>
              <a:rPr lang="zh-CN" altLang="zh-CN" b="1" dirty="0"/>
              <a:t>不是犯罪的理由，一而再再而三的抓来卖，明显是有利可图，受利益驱使，早已超越了单纯的喜欢。小闫及朋友早已不是孩子，而应该是有文化有素质，懂得文化知识，有一定法律常识，会使用网络，图书查阅资料的现代大学生，卖鸟的时候是头脑灵光的成人，犯罪落网之后，怎可披着孩童可怜无知的外衣？农村落后错误的思想观念，应该得到更正，而非成为犯罪的借口</a:t>
            </a:r>
            <a:r>
              <a:rPr lang="zh-CN" altLang="zh-CN" b="1" dirty="0" smtClean="0"/>
              <a:t>。</a:t>
            </a:r>
            <a:r>
              <a:rPr lang="en-US" altLang="zh-CN" b="1" dirty="0"/>
              <a:t> </a:t>
            </a:r>
            <a:endParaRPr lang="zh-CN" altLang="zh-CN" dirty="0"/>
          </a:p>
          <a:p>
            <a:pPr>
              <a:lnSpc>
                <a:spcPct val="150000"/>
              </a:lnSpc>
            </a:pPr>
            <a:endParaRPr lang="zh-CN" altLang="en-US" dirty="0"/>
          </a:p>
        </p:txBody>
      </p:sp>
    </p:spTree>
    <p:extLst>
      <p:ext uri="{BB962C8B-B14F-4D97-AF65-F5344CB8AC3E}">
        <p14:creationId xmlns:p14="http://schemas.microsoft.com/office/powerpoint/2010/main" val="92262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48680"/>
            <a:ext cx="8280920" cy="5035353"/>
          </a:xfrm>
          <a:prstGeom prst="rect">
            <a:avLst/>
          </a:prstGeom>
          <a:noFill/>
        </p:spPr>
        <p:txBody>
          <a:bodyPr wrap="square" rtlCol="0">
            <a:spAutoFit/>
          </a:bodyPr>
          <a:lstStyle/>
          <a:p>
            <a:pPr>
              <a:lnSpc>
                <a:spcPct val="150000"/>
              </a:lnSpc>
            </a:pPr>
            <a:r>
              <a:rPr lang="zh-CN" altLang="zh-CN" b="1" dirty="0"/>
              <a:t>小闫缺乏应有的判断力，又或许是在金钱的诱惑下选择性地让自己的判断力下降——蒋国伟</a:t>
            </a:r>
            <a:endParaRPr lang="zh-CN" altLang="zh-CN" dirty="0"/>
          </a:p>
          <a:p>
            <a:pPr>
              <a:lnSpc>
                <a:spcPct val="150000"/>
              </a:lnSpc>
            </a:pPr>
            <a:r>
              <a:rPr lang="zh-CN" altLang="zh-CN" b="1" dirty="0"/>
              <a:t>立论：</a:t>
            </a:r>
            <a:endParaRPr lang="zh-CN" altLang="zh-CN" dirty="0"/>
          </a:p>
          <a:p>
            <a:pPr lvl="0">
              <a:lnSpc>
                <a:spcPct val="150000"/>
              </a:lnSpc>
            </a:pPr>
            <a:r>
              <a:rPr lang="zh-CN" altLang="zh-CN" b="1" dirty="0"/>
              <a:t>判的不重，犯法即受罚：为你所做的事情负责；触法就受责；法理无情，人当自律；</a:t>
            </a:r>
            <a:endParaRPr lang="zh-CN" altLang="zh-CN" dirty="0"/>
          </a:p>
          <a:p>
            <a:pPr>
              <a:lnSpc>
                <a:spcPct val="150000"/>
              </a:lnSpc>
            </a:pPr>
            <a:r>
              <a:rPr lang="en-US" altLang="zh-CN" b="1" dirty="0"/>
              <a:t> </a:t>
            </a:r>
            <a:endParaRPr lang="zh-CN" altLang="zh-CN" dirty="0"/>
          </a:p>
          <a:p>
            <a:pPr>
              <a:lnSpc>
                <a:spcPct val="150000"/>
              </a:lnSpc>
            </a:pPr>
            <a:r>
              <a:rPr lang="zh-CN" altLang="zh-CN" b="1" dirty="0"/>
              <a:t>不知道捕燕隼犯法，并不意味着他的行为不犯法。因为是否给一个人定罪以及定多重的罪，是由个人行为及其危害决定的。纵然可以考虑到他在主观上并非故意而稍作宽容，但也不应以其主观动机为判断的主要理据，而应以行为的危害为判断的主要理据，否则，奸邪之人就可能以主观上的不知道为由而逃脱法律的制裁。——伍博阳</a:t>
            </a:r>
            <a:endParaRPr lang="zh-CN" altLang="zh-CN" dirty="0"/>
          </a:p>
          <a:p>
            <a:pPr>
              <a:lnSpc>
                <a:spcPct val="150000"/>
              </a:lnSpc>
            </a:pPr>
            <a:endParaRPr lang="zh-CN" altLang="en-US" dirty="0"/>
          </a:p>
        </p:txBody>
      </p:sp>
    </p:spTree>
    <p:extLst>
      <p:ext uri="{BB962C8B-B14F-4D97-AF65-F5344CB8AC3E}">
        <p14:creationId xmlns:p14="http://schemas.microsoft.com/office/powerpoint/2010/main" val="3026871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568952" cy="2537874"/>
          </a:xfrm>
          <a:prstGeom prst="rect">
            <a:avLst/>
          </a:prstGeom>
          <a:noFill/>
        </p:spPr>
        <p:txBody>
          <a:bodyPr wrap="square" rtlCol="0">
            <a:spAutoFit/>
          </a:bodyPr>
          <a:lstStyle/>
          <a:p>
            <a:pPr>
              <a:lnSpc>
                <a:spcPct val="150000"/>
              </a:lnSpc>
            </a:pPr>
            <a:r>
              <a:rPr lang="zh-CN" altLang="zh-CN" b="1" dirty="0"/>
              <a:t>小闫父亲认为生活在农村，从小与各种动物接触的儿子抓鸟贩鸟仅仅是农村里常见的现象，因现象普遍，不应当判罪。可是难道只因事件的普遍性，就可以网开一面不予追究了吗？多数人的“法不责众”心理，正是当今全民法治进程中的一大难关。法律存在的意义，是规范社会风貌，约束人们的行为，让人们在合理的所作所为中享受自由，倘若顺从自己的心意，不顾法律的劝诫，不但会造成“领头羊”现象让更多的人参与其中，也会败坏社会风气，让法律的权威降低</a:t>
            </a:r>
            <a:endParaRPr lang="zh-CN" altLang="en-US" dirty="0"/>
          </a:p>
        </p:txBody>
      </p:sp>
      <p:sp>
        <p:nvSpPr>
          <p:cNvPr id="3" name="TextBox 2"/>
          <p:cNvSpPr txBox="1"/>
          <p:nvPr/>
        </p:nvSpPr>
        <p:spPr>
          <a:xfrm>
            <a:off x="539552" y="3861048"/>
            <a:ext cx="8208912" cy="1477328"/>
          </a:xfrm>
          <a:prstGeom prst="rect">
            <a:avLst/>
          </a:prstGeom>
          <a:noFill/>
        </p:spPr>
        <p:txBody>
          <a:bodyPr wrap="square" rtlCol="0">
            <a:spAutoFit/>
          </a:bodyPr>
          <a:lstStyle/>
          <a:p>
            <a:r>
              <a:rPr lang="zh-CN" altLang="en-US" dirty="0"/>
              <a:t>燕隼（学名：</a:t>
            </a:r>
            <a:r>
              <a:rPr lang="en-US" altLang="zh-CN" dirty="0"/>
              <a:t>Falco </a:t>
            </a:r>
            <a:r>
              <a:rPr lang="en-US" altLang="zh-CN" dirty="0" err="1"/>
              <a:t>subbuteo</a:t>
            </a:r>
            <a:r>
              <a:rPr lang="zh-CN" altLang="en-US" dirty="0"/>
              <a:t>）的体形比</a:t>
            </a:r>
            <a:r>
              <a:rPr lang="zh-CN" altLang="en-US" dirty="0">
                <a:hlinkClick r:id="rId2"/>
              </a:rPr>
              <a:t>猎隼</a:t>
            </a:r>
            <a:r>
              <a:rPr lang="zh-CN" altLang="en-US" dirty="0"/>
              <a:t>、</a:t>
            </a:r>
            <a:r>
              <a:rPr lang="zh-CN" altLang="en-US" dirty="0">
                <a:hlinkClick r:id="rId3"/>
              </a:rPr>
              <a:t>游隼</a:t>
            </a:r>
            <a:r>
              <a:rPr lang="zh-CN" altLang="en-US" dirty="0"/>
              <a:t>等都小，为小型猛禽，上体深蓝褐色，下体白色，具暗色条纹。腿羽淡红色。繁殖于欧洲、非洲西北部、俄罗斯等，越冬于日本、印度、</a:t>
            </a:r>
            <a:r>
              <a:rPr lang="zh-CN" altLang="en-US" dirty="0">
                <a:hlinkClick r:id="rId4"/>
              </a:rPr>
              <a:t>老挝</a:t>
            </a:r>
            <a:r>
              <a:rPr lang="zh-CN" altLang="en-US" dirty="0"/>
              <a:t>、缅甸等地，在中国分布几乎遍及全国各地。栖息于接近林地的开阔原野。捕食小鸟和大型昆虫。近似种有非洲燕隼、东非的燕隼、东南亚和南太平洋的东方燕隼。中国国家二级重点保护野生动物。</a:t>
            </a:r>
            <a:r>
              <a:rPr lang="en-US" altLang="zh-CN" baseline="30000" dirty="0"/>
              <a:t>[1]</a:t>
            </a:r>
            <a:r>
              <a:rPr lang="zh-CN" altLang="en-US" dirty="0"/>
              <a:t>  </a:t>
            </a:r>
            <a:endParaRPr lang="zh-CN" altLang="en-US" dirty="0"/>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7000" y="1524000"/>
            <a:ext cx="3810000" cy="3810000"/>
          </a:xfrm>
          <a:prstGeom prst="rect">
            <a:avLst/>
          </a:prstGeom>
        </p:spPr>
      </p:pic>
    </p:spTree>
    <p:extLst>
      <p:ext uri="{BB962C8B-B14F-4D97-AF65-F5344CB8AC3E}">
        <p14:creationId xmlns:p14="http://schemas.microsoft.com/office/powerpoint/2010/main" val="4059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843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025" y="0"/>
            <a:ext cx="3893949" cy="6858000"/>
          </a:xfrm>
          <a:prstGeom prst="rect">
            <a:avLst/>
          </a:prstGeom>
        </p:spPr>
      </p:pic>
    </p:spTree>
    <p:extLst>
      <p:ext uri="{BB962C8B-B14F-4D97-AF65-F5344CB8AC3E}">
        <p14:creationId xmlns:p14="http://schemas.microsoft.com/office/powerpoint/2010/main" val="211281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381250"/>
            <a:ext cx="3352800" cy="20955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900" y="2381250"/>
            <a:ext cx="3124200" cy="2095500"/>
          </a:xfrm>
          <a:prstGeom prst="rect">
            <a:avLst/>
          </a:prstGeom>
        </p:spPr>
      </p:pic>
    </p:spTree>
    <p:extLst>
      <p:ext uri="{BB962C8B-B14F-4D97-AF65-F5344CB8AC3E}">
        <p14:creationId xmlns:p14="http://schemas.microsoft.com/office/powerpoint/2010/main" val="37035419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1106</Words>
  <Application>Microsoft Office PowerPoint</Application>
  <PresentationFormat>全屏显示(4:3)</PresentationFormat>
  <Paragraphs>41</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高三堂上作文（2）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高三堂上作文（2）</dc:title>
  <dc:creator>USER</dc:creator>
  <cp:lastModifiedBy>USER</cp:lastModifiedBy>
  <cp:revision>10</cp:revision>
  <dcterms:created xsi:type="dcterms:W3CDTF">2016-09-12T03:04:25Z</dcterms:created>
  <dcterms:modified xsi:type="dcterms:W3CDTF">2016-09-24T02:32:03Z</dcterms:modified>
</cp:coreProperties>
</file>