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5" r:id="rId6"/>
    <p:sldId id="258" r:id="rId7"/>
    <p:sldId id="263" r:id="rId8"/>
    <p:sldId id="267" r:id="rId9"/>
    <p:sldId id="260" r:id="rId10"/>
    <p:sldId id="268" r:id="rId11"/>
    <p:sldId id="277" r:id="rId12"/>
    <p:sldId id="274" r:id="rId13"/>
    <p:sldId id="276" r:id="rId14"/>
    <p:sldId id="27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289384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395243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326571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96435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212873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220599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118646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249648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39577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116614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39AB56-1A22-49FD-A030-E1D5C3066E53}" type="datetimeFigureOut">
              <a:rPr lang="zh-CN" altLang="en-US" smtClean="0"/>
              <a:pPr/>
              <a:t>2016-07-01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315954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9AB56-1A22-49FD-A030-E1D5C3066E53}" type="datetimeFigureOut">
              <a:rPr lang="zh-CN" altLang="en-US" smtClean="0"/>
              <a:pPr/>
              <a:t>2016-07-01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443A3-39E8-456C-BAC3-E39212206450}" type="slidenum">
              <a:rPr lang="zh-CN" altLang="en-US" smtClean="0"/>
              <a:pPr/>
              <a:t>‹#›</a:t>
            </a:fld>
            <a:endParaRPr lang="zh-CN" altLang="en-US"/>
          </a:p>
        </p:txBody>
      </p:sp>
    </p:spTree>
    <p:extLst>
      <p:ext uri="{BB962C8B-B14F-4D97-AF65-F5344CB8AC3E}">
        <p14:creationId xmlns:p14="http://schemas.microsoft.com/office/powerpoint/2010/main" val="773451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smtClean="0">
                <a:solidFill>
                  <a:srgbClr val="FF0000"/>
                </a:solidFill>
              </a:rPr>
              <a:t>解读</a:t>
            </a:r>
            <a:r>
              <a:rPr lang="en-US" altLang="zh-CN" b="1" dirty="0" smtClean="0">
                <a:solidFill>
                  <a:srgbClr val="FF0000"/>
                </a:solidFill>
              </a:rPr>
              <a:t>2016</a:t>
            </a:r>
            <a:r>
              <a:rPr lang="zh-CN" altLang="en-US" b="1" dirty="0" smtClean="0">
                <a:solidFill>
                  <a:srgbClr val="FF0000"/>
                </a:solidFill>
              </a:rPr>
              <a:t>高考作文（全国卷</a:t>
            </a:r>
            <a:r>
              <a:rPr lang="en-US" altLang="zh-CN" b="1" dirty="0" smtClean="0">
                <a:solidFill>
                  <a:srgbClr val="FF0000"/>
                </a:solidFill>
              </a:rPr>
              <a:t>1</a:t>
            </a:r>
            <a:r>
              <a:rPr lang="zh-CN" altLang="en-US" b="1" dirty="0" smtClean="0">
                <a:solidFill>
                  <a:srgbClr val="FF0000"/>
                </a:solidFill>
              </a:rPr>
              <a:t>）</a:t>
            </a:r>
            <a:r>
              <a:rPr lang="en-US" altLang="zh-CN" b="1" dirty="0" smtClean="0">
                <a:solidFill>
                  <a:srgbClr val="FF0000"/>
                </a:solidFill>
              </a:rPr>
              <a:t/>
            </a:r>
            <a:br>
              <a:rPr lang="en-US" altLang="zh-CN" b="1" dirty="0" smtClean="0">
                <a:solidFill>
                  <a:srgbClr val="FF0000"/>
                </a:solidFill>
              </a:rPr>
            </a:br>
            <a:r>
              <a:rPr lang="en-US" altLang="zh-CN" b="1" dirty="0">
                <a:solidFill>
                  <a:srgbClr val="FF0000"/>
                </a:solidFill>
              </a:rPr>
              <a:t/>
            </a:r>
            <a:br>
              <a:rPr lang="en-US" altLang="zh-CN" b="1" dirty="0">
                <a:solidFill>
                  <a:srgbClr val="FF0000"/>
                </a:solidFill>
              </a:rPr>
            </a:br>
            <a:endParaRPr lang="zh-CN" altLang="en-US" b="1" dirty="0">
              <a:solidFill>
                <a:srgbClr val="FF0000"/>
              </a:solidFill>
            </a:endParaRPr>
          </a:p>
        </p:txBody>
      </p:sp>
    </p:spTree>
    <p:extLst>
      <p:ext uri="{BB962C8B-B14F-4D97-AF65-F5344CB8AC3E}">
        <p14:creationId xmlns:p14="http://schemas.microsoft.com/office/powerpoint/2010/main" val="1747212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spcBef>
                <a:spcPct val="0"/>
              </a:spcBef>
              <a:buClrTx/>
              <a:buSzTx/>
              <a:buFontTx/>
              <a:buNone/>
            </a:pPr>
            <a:fld id="{41B108C7-2D38-4680-9B62-2F8FCED2AC44}" type="slidenum">
              <a:rPr lang="en-US" altLang="zh-CN" sz="1400" smtClean="0"/>
              <a:pPr>
                <a:spcBef>
                  <a:spcPct val="0"/>
                </a:spcBef>
                <a:buClrTx/>
                <a:buSzTx/>
                <a:buFontTx/>
                <a:buNone/>
              </a:pPr>
              <a:t>10</a:t>
            </a:fld>
            <a:endParaRPr lang="en-US" altLang="zh-CN" sz="1400" smtClean="0"/>
          </a:p>
        </p:txBody>
      </p:sp>
      <p:sp>
        <p:nvSpPr>
          <p:cNvPr id="28675" name="Text Box 2"/>
          <p:cNvSpPr txBox="1">
            <a:spLocks noChangeArrowheads="1"/>
          </p:cNvSpPr>
          <p:nvPr/>
        </p:nvSpPr>
        <p:spPr bwMode="auto">
          <a:xfrm>
            <a:off x="250825" y="188913"/>
            <a:ext cx="864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endParaRPr lang="zh-CN" altLang="zh-CN" sz="2800"/>
          </a:p>
        </p:txBody>
      </p:sp>
      <p:pic>
        <p:nvPicPr>
          <p:cNvPr id="28676" name="Picture 5" descr="http://image12.360doc.com/DownloadImg/2010/07/1120/3996308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500063"/>
            <a:ext cx="7645400"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860032" y="842809"/>
            <a:ext cx="2448272" cy="707886"/>
          </a:xfrm>
          <a:prstGeom prst="rect">
            <a:avLst/>
          </a:prstGeom>
          <a:noFill/>
        </p:spPr>
        <p:txBody>
          <a:bodyPr wrap="square" rtlCol="0">
            <a:spAutoFit/>
          </a:bodyPr>
          <a:lstStyle/>
          <a:p>
            <a:r>
              <a:rPr lang="zh-CN" altLang="en-US" sz="2000" b="1" dirty="0" smtClean="0">
                <a:solidFill>
                  <a:srgbClr val="FF0000"/>
                </a:solidFill>
              </a:rPr>
              <a:t>“都什么年代了，有鱼吃还捉老鼠！”</a:t>
            </a:r>
            <a:endParaRPr lang="zh-CN" altLang="en-US" sz="2000" b="1" dirty="0">
              <a:solidFill>
                <a:srgbClr val="FF0000"/>
              </a:solidFill>
            </a:endParaRPr>
          </a:p>
        </p:txBody>
      </p:sp>
    </p:spTree>
    <p:extLst>
      <p:ext uri="{BB962C8B-B14F-4D97-AF65-F5344CB8AC3E}">
        <p14:creationId xmlns:p14="http://schemas.microsoft.com/office/powerpoint/2010/main" val="3093490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2737288"/>
          </a:xfrm>
          <a:prstGeom prst="rect">
            <a:avLst/>
          </a:prstGeom>
          <a:noFill/>
        </p:spPr>
        <p:txBody>
          <a:bodyPr wrap="square" rtlCol="0">
            <a:spAutoFit/>
          </a:bodyPr>
          <a:lstStyle/>
          <a:p>
            <a:pPr>
              <a:lnSpc>
                <a:spcPts val="2600"/>
              </a:lnSpc>
            </a:pPr>
            <a:r>
              <a:rPr lang="en-US" altLang="zh-CN" b="1" dirty="0" smtClean="0"/>
              <a:t>      </a:t>
            </a:r>
            <a:r>
              <a:rPr lang="zh-CN" altLang="zh-CN" b="1" dirty="0" smtClean="0"/>
              <a:t>审题</a:t>
            </a:r>
            <a:r>
              <a:rPr lang="zh-CN" altLang="zh-CN" b="1" dirty="0"/>
              <a:t>分析：</a:t>
            </a:r>
            <a:r>
              <a:rPr lang="en-US" altLang="zh-CN" b="1" dirty="0"/>
              <a:t>2010</a:t>
            </a:r>
            <a:r>
              <a:rPr lang="zh-CN" altLang="zh-CN" b="1" dirty="0"/>
              <a:t>年高考作文全国</a:t>
            </a:r>
            <a:r>
              <a:rPr lang="en-US" altLang="zh-CN" b="1" dirty="0"/>
              <a:t>1</a:t>
            </a:r>
            <a:r>
              <a:rPr lang="zh-CN" altLang="zh-CN" b="1" dirty="0"/>
              <a:t>卷是一幅漫画，漫画主体部分是一张餐桌，桌面上摆放着四盘鱼，其中第一条鱼已经只剩下鱼头和刺了，餐桌前坐着三只猫，第一只猫很显然已经吃完了面前的这条鱼，正在摸肚皮，第三只猫正在眉飞色舞的发表评论：</a:t>
            </a:r>
            <a:r>
              <a:rPr lang="en-US" altLang="zh-CN" b="1" dirty="0"/>
              <a:t>“</a:t>
            </a:r>
            <a:r>
              <a:rPr lang="zh-CN" altLang="zh-CN" b="1" dirty="0"/>
              <a:t>都什么年代了，有鱼吃还捉老鼠。</a:t>
            </a:r>
            <a:r>
              <a:rPr lang="en-US" altLang="zh-CN" b="1" dirty="0"/>
              <a:t>”</a:t>
            </a:r>
            <a:r>
              <a:rPr lang="zh-CN" altLang="zh-CN" b="1" dirty="0"/>
              <a:t>第二只猫正在倾听，旁边还有第四只猫正在努力的捕捉一只仓惶逃窜的老鼠，它的座位前的鱼盘丝毫没有动。很显然这是一幅讽刺漫画，寓意非常明显，猫捉老鼠是其本职工作，而现在生活条件好了，有鱼吃了，就不再去费心费力的去干自己的本职工作了。 </a:t>
            </a:r>
            <a:endParaRPr lang="zh-CN" altLang="zh-CN" dirty="0"/>
          </a:p>
          <a:p>
            <a:pPr>
              <a:lnSpc>
                <a:spcPts val="2600"/>
              </a:lnSpc>
            </a:pPr>
            <a:endParaRPr lang="zh-CN" altLang="en-US" dirty="0"/>
          </a:p>
        </p:txBody>
      </p:sp>
      <p:sp>
        <p:nvSpPr>
          <p:cNvPr id="3" name="TextBox 2"/>
          <p:cNvSpPr txBox="1"/>
          <p:nvPr/>
        </p:nvSpPr>
        <p:spPr>
          <a:xfrm>
            <a:off x="477670" y="2996952"/>
            <a:ext cx="8136904" cy="3554819"/>
          </a:xfrm>
          <a:prstGeom prst="rect">
            <a:avLst/>
          </a:prstGeom>
          <a:noFill/>
        </p:spPr>
        <p:txBody>
          <a:bodyPr wrap="square" rtlCol="0">
            <a:spAutoFit/>
          </a:bodyPr>
          <a:lstStyle/>
          <a:p>
            <a:pPr>
              <a:lnSpc>
                <a:spcPts val="3000"/>
              </a:lnSpc>
            </a:pPr>
            <a:r>
              <a:rPr lang="en-US" altLang="zh-CN" b="1" dirty="0" smtClean="0"/>
              <a:t>     </a:t>
            </a:r>
            <a:r>
              <a:rPr lang="zh-CN" altLang="zh-CN" b="1" dirty="0" smtClean="0"/>
              <a:t>写作</a:t>
            </a:r>
            <a:r>
              <a:rPr lang="zh-CN" altLang="zh-CN" b="1" dirty="0"/>
              <a:t>指导：漫画作文，一定要读懂漫画，抓住寓意进行联想，构思作文。读完这则漫画</a:t>
            </a:r>
            <a:r>
              <a:rPr lang="zh-CN" altLang="zh-CN" b="1" dirty="0" smtClean="0"/>
              <a:t>，我们</a:t>
            </a:r>
            <a:r>
              <a:rPr lang="zh-CN" altLang="zh-CN" b="1" dirty="0"/>
              <a:t>不妨发出这样的疑问：</a:t>
            </a:r>
            <a:r>
              <a:rPr lang="zh-CN" altLang="zh-CN" b="1" dirty="0">
                <a:solidFill>
                  <a:srgbClr val="FF0000"/>
                </a:solidFill>
              </a:rPr>
              <a:t>有鱼吃的猫就真的幸福吗？</a:t>
            </a:r>
            <a:r>
              <a:rPr lang="zh-CN" altLang="zh-CN" b="1" dirty="0"/>
              <a:t>再把目光定格在第四只正在捕捉老鼠的那只猫身上，我们很容易想到：</a:t>
            </a:r>
            <a:r>
              <a:rPr lang="zh-CN" altLang="zh-CN" b="1" dirty="0">
                <a:solidFill>
                  <a:srgbClr val="FF0000"/>
                </a:solidFill>
              </a:rPr>
              <a:t>猫捉老鼠是其本职工作，丢掉本能工作的猫还能称其为猫吗？</a:t>
            </a:r>
            <a:r>
              <a:rPr lang="zh-CN" altLang="zh-CN" b="1" dirty="0"/>
              <a:t>另外在这则漫画上有一句话</a:t>
            </a:r>
            <a:r>
              <a:rPr lang="en-US" altLang="zh-CN" b="1" dirty="0"/>
              <a:t>“</a:t>
            </a:r>
            <a:r>
              <a:rPr lang="zh-CN" altLang="zh-CN" b="1" dirty="0"/>
              <a:t>都什么年代了，有鱼吃还捉老鼠。</a:t>
            </a:r>
            <a:r>
              <a:rPr lang="en-US" altLang="zh-CN" b="1" dirty="0"/>
              <a:t>”</a:t>
            </a:r>
            <a:r>
              <a:rPr lang="zh-CN" altLang="zh-CN" b="1" dirty="0">
                <a:solidFill>
                  <a:srgbClr val="FF0000"/>
                </a:solidFill>
              </a:rPr>
              <a:t>从这句话我们也很容易联想到</a:t>
            </a:r>
            <a:r>
              <a:rPr lang="en-US" altLang="zh-CN" b="1" dirty="0">
                <a:solidFill>
                  <a:srgbClr val="FF0000"/>
                </a:solidFill>
              </a:rPr>
              <a:t>“</a:t>
            </a:r>
            <a:r>
              <a:rPr lang="zh-CN" altLang="zh-CN" b="1" dirty="0">
                <a:solidFill>
                  <a:srgbClr val="FF0000"/>
                </a:solidFill>
              </a:rPr>
              <a:t>时代虽然变了，但我们的光荣传统不能变</a:t>
            </a:r>
            <a:r>
              <a:rPr lang="en-US" altLang="zh-CN" b="1" dirty="0">
                <a:solidFill>
                  <a:srgbClr val="FF0000"/>
                </a:solidFill>
              </a:rPr>
              <a:t>”</a:t>
            </a:r>
            <a:r>
              <a:rPr lang="zh-CN" altLang="zh-CN" b="1" dirty="0">
                <a:solidFill>
                  <a:srgbClr val="FF0000"/>
                </a:solidFill>
              </a:rPr>
              <a:t>。还可以联想到这不是在形象描述我们这些</a:t>
            </a:r>
            <a:r>
              <a:rPr lang="en-US" altLang="zh-CN" b="1" dirty="0">
                <a:solidFill>
                  <a:srgbClr val="FF0000"/>
                </a:solidFill>
              </a:rPr>
              <a:t>90</a:t>
            </a:r>
            <a:r>
              <a:rPr lang="zh-CN" altLang="zh-CN" b="1" dirty="0">
                <a:solidFill>
                  <a:srgbClr val="FF0000"/>
                </a:solidFill>
              </a:rPr>
              <a:t>后的</a:t>
            </a:r>
            <a:r>
              <a:rPr lang="en-US" altLang="zh-CN" b="1" dirty="0">
                <a:solidFill>
                  <a:srgbClr val="FF0000"/>
                </a:solidFill>
              </a:rPr>
              <a:t>“</a:t>
            </a:r>
            <a:r>
              <a:rPr lang="zh-CN" altLang="zh-CN" b="1" dirty="0">
                <a:solidFill>
                  <a:srgbClr val="FF0000"/>
                </a:solidFill>
              </a:rPr>
              <a:t>啃老族</a:t>
            </a:r>
            <a:r>
              <a:rPr lang="en-US" altLang="zh-CN" b="1" dirty="0">
                <a:solidFill>
                  <a:srgbClr val="FF0000"/>
                </a:solidFill>
              </a:rPr>
              <a:t>”</a:t>
            </a:r>
            <a:r>
              <a:rPr lang="zh-CN" altLang="zh-CN" b="1" dirty="0">
                <a:solidFill>
                  <a:srgbClr val="FF0000"/>
                </a:solidFill>
              </a:rPr>
              <a:t>意识吗？</a:t>
            </a:r>
            <a:r>
              <a:rPr lang="en-US" altLang="zh-CN" b="1" dirty="0">
                <a:solidFill>
                  <a:srgbClr val="FF0000"/>
                </a:solidFill>
              </a:rPr>
              <a:t>——</a:t>
            </a:r>
            <a:r>
              <a:rPr lang="zh-CN" altLang="zh-CN" b="1" dirty="0">
                <a:solidFill>
                  <a:srgbClr val="FF0000"/>
                </a:solidFill>
              </a:rPr>
              <a:t>老子已经给我打下了江山，已经给我准备了足够我消费的资本，还读什么书呀，还累死累活的干什么具体工作呀，享受呗。</a:t>
            </a:r>
            <a:endParaRPr lang="zh-CN" altLang="zh-CN" dirty="0">
              <a:solidFill>
                <a:srgbClr val="FF0000"/>
              </a:solidFill>
            </a:endParaRPr>
          </a:p>
          <a:p>
            <a:pPr>
              <a:lnSpc>
                <a:spcPts val="3000"/>
              </a:lnSpc>
            </a:pPr>
            <a:endParaRPr lang="zh-CN" altLang="en-US" dirty="0"/>
          </a:p>
        </p:txBody>
      </p:sp>
    </p:spTree>
    <p:extLst>
      <p:ext uri="{BB962C8B-B14F-4D97-AF65-F5344CB8AC3E}">
        <p14:creationId xmlns:p14="http://schemas.microsoft.com/office/powerpoint/2010/main" val="235478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spcBef>
                <a:spcPct val="0"/>
              </a:spcBef>
              <a:buClrTx/>
              <a:buSzTx/>
              <a:buFontTx/>
              <a:buNone/>
            </a:pPr>
            <a:fld id="{2982098B-16FD-4F30-89D9-21822889B3D7}" type="slidenum">
              <a:rPr lang="en-US" altLang="zh-CN" sz="1400" smtClean="0"/>
              <a:pPr>
                <a:spcBef>
                  <a:spcPct val="0"/>
                </a:spcBef>
                <a:buClrTx/>
                <a:buSzTx/>
                <a:buFontTx/>
                <a:buNone/>
              </a:pPr>
              <a:t>12</a:t>
            </a:fld>
            <a:endParaRPr lang="en-US" altLang="zh-CN" sz="1400" smtClean="0"/>
          </a:p>
        </p:txBody>
      </p:sp>
      <p:sp>
        <p:nvSpPr>
          <p:cNvPr id="34819" name="Text Box 2"/>
          <p:cNvSpPr txBox="1">
            <a:spLocks noChangeArrowheads="1"/>
          </p:cNvSpPr>
          <p:nvPr/>
        </p:nvSpPr>
        <p:spPr bwMode="auto">
          <a:xfrm>
            <a:off x="250825" y="188913"/>
            <a:ext cx="864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endParaRPr lang="zh-CN" altLang="zh-CN" sz="2800"/>
          </a:p>
        </p:txBody>
      </p:sp>
      <p:sp>
        <p:nvSpPr>
          <p:cNvPr id="34820" name="TextBox 3"/>
          <p:cNvSpPr txBox="1">
            <a:spLocks noChangeArrowheads="1"/>
          </p:cNvSpPr>
          <p:nvPr/>
        </p:nvSpPr>
        <p:spPr bwMode="auto">
          <a:xfrm>
            <a:off x="214313" y="500063"/>
            <a:ext cx="8786812"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spcBef>
                <a:spcPct val="0"/>
              </a:spcBef>
              <a:buClrTx/>
              <a:buSzTx/>
              <a:buFontTx/>
              <a:buNone/>
            </a:pPr>
            <a:r>
              <a:rPr lang="zh-CN" altLang="en-US" sz="1800" b="1" dirty="0">
                <a:solidFill>
                  <a:srgbClr val="FF0000"/>
                </a:solidFill>
              </a:rPr>
              <a:t>  </a:t>
            </a:r>
            <a:r>
              <a:rPr lang="zh-CN" altLang="en-US" sz="2400" b="1" dirty="0">
                <a:solidFill>
                  <a:srgbClr val="FF0000"/>
                </a:solidFill>
              </a:rPr>
              <a:t>作文角度参考</a:t>
            </a:r>
            <a:br>
              <a:rPr lang="zh-CN" altLang="en-US" sz="2400" b="1" dirty="0">
                <a:solidFill>
                  <a:srgbClr val="FF0000"/>
                </a:solidFill>
              </a:rPr>
            </a:br>
            <a:r>
              <a:rPr lang="zh-CN" altLang="en-US" sz="2400" b="1" dirty="0">
                <a:solidFill>
                  <a:srgbClr val="FF0000"/>
                </a:solidFill>
              </a:rPr>
              <a:t> 　１</a:t>
            </a:r>
            <a:r>
              <a:rPr lang="en-US" altLang="zh-CN" sz="2400" b="1" dirty="0">
                <a:solidFill>
                  <a:srgbClr val="FF0000"/>
                </a:solidFill>
              </a:rPr>
              <a:t>.</a:t>
            </a:r>
            <a:r>
              <a:rPr lang="zh-CN" altLang="en-US" sz="2400" b="1" dirty="0">
                <a:solidFill>
                  <a:srgbClr val="FF0000"/>
                </a:solidFill>
              </a:rPr>
              <a:t>履行好自己的职责，不管诱惑再多，不管多么安逸，决不能迷失自我，在任何情况下都要坚持干好自己的本职工作。</a:t>
            </a:r>
            <a:br>
              <a:rPr lang="zh-CN" altLang="en-US" sz="2400" b="1" dirty="0">
                <a:solidFill>
                  <a:srgbClr val="FF0000"/>
                </a:solidFill>
              </a:rPr>
            </a:br>
            <a:r>
              <a:rPr lang="zh-CN" altLang="en-US" sz="2400" b="1" dirty="0">
                <a:solidFill>
                  <a:srgbClr val="FF0000"/>
                </a:solidFill>
              </a:rPr>
              <a:t> 　２贪图享受者，沉沦诱惑者必将被人唾弃，被社会抛弃。</a:t>
            </a:r>
            <a:br>
              <a:rPr lang="zh-CN" altLang="en-US" sz="2400" b="1" dirty="0">
                <a:solidFill>
                  <a:srgbClr val="FF0000"/>
                </a:solidFill>
              </a:rPr>
            </a:br>
            <a:r>
              <a:rPr lang="zh-CN" altLang="en-US" sz="2400" b="1" dirty="0">
                <a:solidFill>
                  <a:srgbClr val="FF0000"/>
                </a:solidFill>
              </a:rPr>
              <a:t> 　 现实生活中，也有这样一些懒猫，主人把它们喂得饱饱的，而它们却是尸位素餐，不去坚守自己的职责，忘记了自己的使命，比如富二代、八旗子弟、啃老族等，他们不就是那三只猫的化身吗？</a:t>
            </a:r>
            <a:br>
              <a:rPr lang="zh-CN" altLang="en-US" sz="2400" b="1" dirty="0">
                <a:solidFill>
                  <a:srgbClr val="FF0000"/>
                </a:solidFill>
              </a:rPr>
            </a:br>
            <a:r>
              <a:rPr lang="zh-CN" altLang="en-US" sz="2400" b="1" dirty="0">
                <a:solidFill>
                  <a:srgbClr val="FF0000"/>
                </a:solidFill>
              </a:rPr>
              <a:t> </a:t>
            </a:r>
            <a:r>
              <a:rPr lang="zh-CN" altLang="en-US" sz="2400" b="1" dirty="0" smtClean="0">
                <a:solidFill>
                  <a:srgbClr val="FF0000"/>
                </a:solidFill>
              </a:rPr>
              <a:t>    ３</a:t>
            </a:r>
            <a:r>
              <a:rPr lang="zh-CN" altLang="en-US" sz="2400" b="1" dirty="0">
                <a:solidFill>
                  <a:srgbClr val="FF0000"/>
                </a:solidFill>
              </a:rPr>
              <a:t>时代在变革，生活水平在提高，可是优良的传统不能丢，不能忘了本真</a:t>
            </a:r>
            <a:r>
              <a:rPr lang="en-US" altLang="zh-CN" sz="2400" b="1" dirty="0">
                <a:solidFill>
                  <a:srgbClr val="FF0000"/>
                </a:solidFill>
              </a:rPr>
              <a:t>——</a:t>
            </a:r>
            <a:r>
              <a:rPr lang="zh-CN" altLang="en-US" sz="2400" b="1" dirty="0">
                <a:solidFill>
                  <a:srgbClr val="FF0000"/>
                </a:solidFill>
              </a:rPr>
              <a:t>猫天生要捉老鼠，猫的立身之本也是在于捉鼠，而非吃鱼！</a:t>
            </a:r>
            <a:br>
              <a:rPr lang="zh-CN" altLang="en-US" sz="2400" b="1" dirty="0">
                <a:solidFill>
                  <a:srgbClr val="FF0000"/>
                </a:solidFill>
              </a:rPr>
            </a:br>
            <a:r>
              <a:rPr lang="zh-CN" altLang="en-US" sz="2400" b="1" dirty="0">
                <a:solidFill>
                  <a:srgbClr val="FF0000"/>
                </a:solidFill>
              </a:rPr>
              <a:t> </a:t>
            </a:r>
            <a:r>
              <a:rPr lang="zh-CN" altLang="en-US" sz="2400" b="1" dirty="0" smtClean="0">
                <a:solidFill>
                  <a:srgbClr val="FF0000"/>
                </a:solidFill>
              </a:rPr>
              <a:t>    ４</a:t>
            </a:r>
            <a:r>
              <a:rPr lang="zh-CN" altLang="en-US" sz="2400" b="1" dirty="0">
                <a:solidFill>
                  <a:srgbClr val="FF0000"/>
                </a:solidFill>
              </a:rPr>
              <a:t>不能盲目从众，要有自己正确的辨别力。大家都在吃鱼，而另外一只猫在捉老鼠。对于有鱼吃还捉老鼠这个方面，不能怕别人的风言风语，不要盲目从众，要仔细甄别。</a:t>
            </a:r>
          </a:p>
        </p:txBody>
      </p:sp>
    </p:spTree>
    <p:extLst>
      <p:ext uri="{BB962C8B-B14F-4D97-AF65-F5344CB8AC3E}">
        <p14:creationId xmlns:p14="http://schemas.microsoft.com/office/powerpoint/2010/main" val="2794904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spcBef>
                <a:spcPct val="0"/>
              </a:spcBef>
              <a:buClrTx/>
              <a:buSzTx/>
              <a:buFontTx/>
              <a:buNone/>
            </a:pPr>
            <a:fld id="{18C75A36-EC47-40F2-9285-A0E4D74C57B1}" type="slidenum">
              <a:rPr lang="en-US" altLang="zh-CN" sz="1400" smtClean="0"/>
              <a:pPr>
                <a:spcBef>
                  <a:spcPct val="0"/>
                </a:spcBef>
                <a:buClrTx/>
                <a:buSzTx/>
                <a:buFontTx/>
                <a:buNone/>
              </a:pPr>
              <a:t>13</a:t>
            </a:fld>
            <a:endParaRPr lang="en-US" altLang="zh-CN" sz="1400" smtClean="0"/>
          </a:p>
        </p:txBody>
      </p:sp>
      <p:sp>
        <p:nvSpPr>
          <p:cNvPr id="36867" name="Text Box 2"/>
          <p:cNvSpPr txBox="1">
            <a:spLocks noChangeArrowheads="1"/>
          </p:cNvSpPr>
          <p:nvPr/>
        </p:nvSpPr>
        <p:spPr bwMode="auto">
          <a:xfrm>
            <a:off x="250825" y="188913"/>
            <a:ext cx="864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endParaRPr lang="zh-CN" altLang="zh-CN" sz="2800"/>
          </a:p>
        </p:txBody>
      </p:sp>
      <p:sp>
        <p:nvSpPr>
          <p:cNvPr id="36868" name="TextBox 3"/>
          <p:cNvSpPr txBox="1">
            <a:spLocks noChangeArrowheads="1"/>
          </p:cNvSpPr>
          <p:nvPr/>
        </p:nvSpPr>
        <p:spPr bwMode="auto">
          <a:xfrm>
            <a:off x="214313" y="714375"/>
            <a:ext cx="87153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spcBef>
                <a:spcPct val="0"/>
              </a:spcBef>
              <a:buClrTx/>
              <a:buSzTx/>
              <a:buFontTx/>
              <a:buNone/>
            </a:pPr>
            <a:r>
              <a:rPr lang="zh-CN" altLang="en-US" sz="2800" b="1" dirty="0">
                <a:solidFill>
                  <a:srgbClr val="FF0000"/>
                </a:solidFill>
              </a:rPr>
              <a:t>以漫画为话题的写作训练，要注意以下四个步骤：</a:t>
            </a:r>
          </a:p>
          <a:p>
            <a:pPr>
              <a:spcBef>
                <a:spcPct val="0"/>
              </a:spcBef>
              <a:buClrTx/>
              <a:buSzTx/>
              <a:buFontTx/>
              <a:buNone/>
            </a:pPr>
            <a:r>
              <a:rPr lang="zh-CN" altLang="en-US" sz="2800" b="1" dirty="0">
                <a:solidFill>
                  <a:srgbClr val="FF0000"/>
                </a:solidFill>
              </a:rPr>
              <a:t>    （１）读懂画意画旨。拿到题后，首先要仔细读图，细心审阅，包括标题文字。</a:t>
            </a:r>
          </a:p>
          <a:p>
            <a:pPr>
              <a:spcBef>
                <a:spcPct val="0"/>
              </a:spcBef>
              <a:buClrTx/>
              <a:buSzTx/>
              <a:buFontTx/>
              <a:buNone/>
            </a:pPr>
            <a:r>
              <a:rPr lang="zh-CN" altLang="en-US" sz="2800" b="1" dirty="0">
                <a:solidFill>
                  <a:srgbClr val="FF0000"/>
                </a:solidFill>
              </a:rPr>
              <a:t>    （２）抓住形象特征。抓住特征，把握本质，就能找到写作材料，顺利地谋篇布局。</a:t>
            </a:r>
          </a:p>
          <a:p>
            <a:pPr>
              <a:spcBef>
                <a:spcPct val="0"/>
              </a:spcBef>
              <a:buClrTx/>
              <a:buSzTx/>
              <a:buFontTx/>
              <a:buNone/>
            </a:pPr>
            <a:r>
              <a:rPr lang="zh-CN" altLang="en-US" sz="2800" b="1" dirty="0">
                <a:solidFill>
                  <a:srgbClr val="FF0000"/>
                </a:solidFill>
              </a:rPr>
              <a:t>    （３）联系生活实际，揣摩漫画的画中之话，话外之音。展开联想和想像。联想和想像不但可以获得大量写作材料，而且可以加深对画旨的理解。</a:t>
            </a:r>
          </a:p>
          <a:p>
            <a:pPr>
              <a:spcBef>
                <a:spcPct val="0"/>
              </a:spcBef>
              <a:buClrTx/>
              <a:buSzTx/>
              <a:buFontTx/>
              <a:buNone/>
            </a:pPr>
            <a:r>
              <a:rPr lang="zh-CN" altLang="en-US" sz="2800" b="1" dirty="0">
                <a:solidFill>
                  <a:srgbClr val="FF0000"/>
                </a:solidFill>
              </a:rPr>
              <a:t>    （４）最后根据题目要求，议论画面，综合构思成文。写作者必须确定适合自己阅历和写作能力的内容和文体，要扬长避短，一般适合写成观点鲜明的议论文，做到内容集中，注重辨证分析。</a:t>
            </a:r>
          </a:p>
          <a:p>
            <a:pPr>
              <a:spcBef>
                <a:spcPct val="0"/>
              </a:spcBef>
              <a:buClrTx/>
              <a:buSzTx/>
              <a:buFontTx/>
              <a:buNone/>
            </a:pPr>
            <a:endParaRPr lang="zh-CN" altLang="en-US" sz="2800" b="1" dirty="0">
              <a:solidFill>
                <a:srgbClr val="FF0000"/>
              </a:solidFill>
            </a:endParaRPr>
          </a:p>
        </p:txBody>
      </p:sp>
    </p:spTree>
    <p:extLst>
      <p:ext uri="{BB962C8B-B14F-4D97-AF65-F5344CB8AC3E}">
        <p14:creationId xmlns:p14="http://schemas.microsoft.com/office/powerpoint/2010/main" val="5109366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295" y="764704"/>
            <a:ext cx="8352928" cy="3785652"/>
          </a:xfrm>
          <a:prstGeom prst="rect">
            <a:avLst/>
          </a:prstGeom>
          <a:noFill/>
        </p:spPr>
        <p:txBody>
          <a:bodyPr wrap="square" rtlCol="0">
            <a:spAutoFit/>
          </a:bodyPr>
          <a:lstStyle/>
          <a:p>
            <a:pPr>
              <a:lnSpc>
                <a:spcPct val="150000"/>
              </a:lnSpc>
            </a:pPr>
            <a:r>
              <a:rPr lang="en-US" altLang="zh-CN" sz="2000" b="1" dirty="0" smtClean="0">
                <a:solidFill>
                  <a:srgbClr val="FF0000"/>
                </a:solidFill>
              </a:rPr>
              <a:t>       </a:t>
            </a:r>
            <a:r>
              <a:rPr lang="zh-CN" altLang="en-US" sz="2000" b="1" dirty="0" smtClean="0">
                <a:solidFill>
                  <a:srgbClr val="FF0000"/>
                </a:solidFill>
              </a:rPr>
              <a:t>谋篇布局</a:t>
            </a:r>
            <a:endParaRPr lang="en-US" altLang="zh-CN" sz="2000" b="1" dirty="0" smtClean="0">
              <a:solidFill>
                <a:srgbClr val="FF0000"/>
              </a:solidFill>
            </a:endParaRPr>
          </a:p>
          <a:p>
            <a:pPr>
              <a:lnSpc>
                <a:spcPct val="150000"/>
              </a:lnSpc>
            </a:pPr>
            <a:r>
              <a:rPr lang="en-US" altLang="zh-CN" sz="2000" b="1" dirty="0" smtClean="0">
                <a:solidFill>
                  <a:srgbClr val="FF0000"/>
                </a:solidFill>
              </a:rPr>
              <a:t>        </a:t>
            </a:r>
            <a:r>
              <a:rPr lang="zh-CN" altLang="zh-CN" sz="2000" b="1" dirty="0" smtClean="0">
                <a:solidFill>
                  <a:srgbClr val="FF0000"/>
                </a:solidFill>
              </a:rPr>
              <a:t>作文开头一定要引述材料（这里就是描述作文需要的画面）明确寓意，引出自己的观点或情感态度。特别注意观点的鲜明，结构的严谨，选例的精当，语言的齐整。具体技法上，表达不能太含蓄，要适当</a:t>
            </a:r>
            <a:r>
              <a:rPr lang="en-US" altLang="zh-CN" sz="2000" b="1" dirty="0" smtClean="0">
                <a:solidFill>
                  <a:srgbClr val="FF0000"/>
                </a:solidFill>
              </a:rPr>
              <a:t>“</a:t>
            </a:r>
            <a:r>
              <a:rPr lang="zh-CN" altLang="zh-CN" sz="2000" b="1" dirty="0" smtClean="0">
                <a:solidFill>
                  <a:srgbClr val="FF0000"/>
                </a:solidFill>
              </a:rPr>
              <a:t>直白</a:t>
            </a:r>
            <a:r>
              <a:rPr lang="en-US" altLang="zh-CN" sz="2000" b="1" dirty="0" smtClean="0">
                <a:solidFill>
                  <a:srgbClr val="FF0000"/>
                </a:solidFill>
              </a:rPr>
              <a:t>”</a:t>
            </a:r>
            <a:r>
              <a:rPr lang="zh-CN" altLang="zh-CN" sz="2000" b="1" dirty="0" smtClean="0">
                <a:solidFill>
                  <a:srgbClr val="FF0000"/>
                </a:solidFill>
              </a:rPr>
              <a:t>一点；收尾要讲究，段落不要太多；语言风格要明朗一点，但要有几句深刻的话。总之一篇成功的作文必须能让老师在快速阅读的同时能迅速感知到你作文的亮点。</a:t>
            </a:r>
            <a:endParaRPr lang="zh-CN" altLang="zh-CN" sz="2000" dirty="0" smtClean="0">
              <a:solidFill>
                <a:srgbClr val="FF0000"/>
              </a:solidFill>
            </a:endParaRPr>
          </a:p>
          <a:p>
            <a:pPr>
              <a:lnSpc>
                <a:spcPct val="150000"/>
              </a:lnSpc>
            </a:pPr>
            <a:r>
              <a:rPr lang="en-US" altLang="zh-CN" sz="2000" dirty="0" smtClean="0">
                <a:solidFill>
                  <a:srgbClr val="FF0000"/>
                </a:solidFill>
              </a:rPr>
              <a:t> </a:t>
            </a:r>
            <a:endParaRPr lang="zh-CN" altLang="en-US" sz="2000" dirty="0">
              <a:solidFill>
                <a:srgbClr val="FF0000"/>
              </a:solidFill>
            </a:endParaRPr>
          </a:p>
        </p:txBody>
      </p:sp>
    </p:spTree>
    <p:extLst>
      <p:ext uri="{BB962C8B-B14F-4D97-AF65-F5344CB8AC3E}">
        <p14:creationId xmlns:p14="http://schemas.microsoft.com/office/powerpoint/2010/main" val="238452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深度解读全国卷1作文审题谈：漫画细节与整体思考"/>
          <p:cNvPicPr/>
          <p:nvPr/>
        </p:nvPicPr>
        <p:blipFill>
          <a:blip r:embed="rId2">
            <a:extLst>
              <a:ext uri="{28A0092B-C50C-407E-A947-70E740481C1C}">
                <a14:useLocalDpi xmlns:a14="http://schemas.microsoft.com/office/drawing/2010/main" val="0"/>
              </a:ext>
            </a:extLst>
          </a:blip>
          <a:srcRect/>
          <a:stretch>
            <a:fillRect/>
          </a:stretch>
        </p:blipFill>
        <p:spPr bwMode="auto">
          <a:xfrm>
            <a:off x="2643174" y="2643182"/>
            <a:ext cx="3025140" cy="4057650"/>
          </a:xfrm>
          <a:prstGeom prst="rect">
            <a:avLst/>
          </a:prstGeom>
          <a:noFill/>
          <a:ln>
            <a:noFill/>
          </a:ln>
        </p:spPr>
      </p:pic>
      <p:sp>
        <p:nvSpPr>
          <p:cNvPr id="3" name="TextBox 2"/>
          <p:cNvSpPr txBox="1"/>
          <p:nvPr/>
        </p:nvSpPr>
        <p:spPr>
          <a:xfrm>
            <a:off x="642910" y="285728"/>
            <a:ext cx="7704856" cy="3231654"/>
          </a:xfrm>
          <a:prstGeom prst="rect">
            <a:avLst/>
          </a:prstGeom>
          <a:noFill/>
        </p:spPr>
        <p:txBody>
          <a:bodyPr wrap="square" rtlCol="0">
            <a:spAutoFit/>
          </a:bodyPr>
          <a:lstStyle/>
          <a:p>
            <a:pPr>
              <a:lnSpc>
                <a:spcPct val="150000"/>
              </a:lnSpc>
            </a:pPr>
            <a:r>
              <a:rPr lang="zh-CN" altLang="zh-CN" sz="2400" b="1" dirty="0">
                <a:solidFill>
                  <a:srgbClr val="FF0000"/>
                </a:solidFill>
              </a:rPr>
              <a:t>真题回放：</a:t>
            </a:r>
            <a:r>
              <a:rPr lang="en-US" altLang="zh-CN" sz="2400" b="1" dirty="0">
                <a:solidFill>
                  <a:srgbClr val="FF0000"/>
                </a:solidFill>
              </a:rPr>
              <a:t/>
            </a:r>
            <a:br>
              <a:rPr lang="en-US" altLang="zh-CN" sz="2400" b="1" dirty="0">
                <a:solidFill>
                  <a:srgbClr val="FF0000"/>
                </a:solidFill>
              </a:rPr>
            </a:br>
            <a:r>
              <a:rPr lang="zh-CN" altLang="zh-CN" sz="2400" b="1" dirty="0" smtClean="0">
                <a:solidFill>
                  <a:srgbClr val="FF0000"/>
                </a:solidFill>
              </a:rPr>
              <a:t>阅读</a:t>
            </a:r>
            <a:r>
              <a:rPr lang="zh-CN" altLang="zh-CN" sz="2400" b="1" dirty="0">
                <a:solidFill>
                  <a:srgbClr val="FF0000"/>
                </a:solidFill>
              </a:rPr>
              <a:t>下面的漫画材料，根据写一篇不少于</a:t>
            </a:r>
            <a:r>
              <a:rPr lang="en-US" altLang="zh-CN" sz="2400" b="1" dirty="0">
                <a:solidFill>
                  <a:srgbClr val="FF0000"/>
                </a:solidFill>
              </a:rPr>
              <a:t>800</a:t>
            </a:r>
            <a:r>
              <a:rPr lang="zh-CN" altLang="zh-CN" sz="2400" b="1" dirty="0">
                <a:solidFill>
                  <a:srgbClr val="FF0000"/>
                </a:solidFill>
              </a:rPr>
              <a:t>字的文章</a:t>
            </a:r>
            <a:r>
              <a:rPr lang="zh-CN" altLang="zh-CN" sz="2400" b="1" dirty="0" smtClean="0">
                <a:solidFill>
                  <a:srgbClr val="FF0000"/>
                </a:solidFill>
              </a:rPr>
              <a:t>。</a:t>
            </a:r>
            <a:endParaRPr lang="en-US" altLang="zh-CN" sz="2400" b="1" dirty="0" smtClean="0">
              <a:solidFill>
                <a:srgbClr val="FF0000"/>
              </a:solidFill>
            </a:endParaRPr>
          </a:p>
          <a:p>
            <a:pPr>
              <a:lnSpc>
                <a:spcPct val="150000"/>
              </a:lnSpc>
            </a:pPr>
            <a:r>
              <a:rPr lang="zh-CN" altLang="zh-CN" sz="2400" b="1" dirty="0">
                <a:solidFill>
                  <a:srgbClr val="FF0000"/>
                </a:solidFill>
              </a:rPr>
              <a:t>结合材料的内容和寓意，选好角度，确定立意，明确文体，自拟标题，不要套作，不得抄袭。</a:t>
            </a:r>
            <a:r>
              <a:rPr lang="en-US" altLang="zh-CN" sz="2400" b="1" dirty="0">
                <a:solidFill>
                  <a:srgbClr val="FF0000"/>
                </a:solidFill>
              </a:rPr>
              <a:t/>
            </a:r>
            <a:br>
              <a:rPr lang="en-US" altLang="zh-CN" sz="2400" b="1" dirty="0">
                <a:solidFill>
                  <a:srgbClr val="FF0000"/>
                </a:solidFill>
              </a:rPr>
            </a:br>
            <a:endParaRPr lang="zh-CN" altLang="zh-CN" sz="2400" b="1" dirty="0">
              <a:solidFill>
                <a:srgbClr val="FF0000"/>
              </a:solidFill>
            </a:endParaRPr>
          </a:p>
          <a:p>
            <a:endParaRPr lang="zh-CN" altLang="en-US" sz="2400" b="1" dirty="0">
              <a:solidFill>
                <a:srgbClr val="FF0000"/>
              </a:solidFill>
            </a:endParaRPr>
          </a:p>
        </p:txBody>
      </p:sp>
    </p:spTree>
    <p:extLst>
      <p:ext uri="{BB962C8B-B14F-4D97-AF65-F5344CB8AC3E}">
        <p14:creationId xmlns:p14="http://schemas.microsoft.com/office/powerpoint/2010/main" val="1293444736"/>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001056" cy="5450851"/>
          </a:xfrm>
          <a:prstGeom prst="rect">
            <a:avLst/>
          </a:prstGeom>
          <a:noFill/>
        </p:spPr>
        <p:txBody>
          <a:bodyPr wrap="square" rtlCol="0">
            <a:spAutoFit/>
          </a:bodyPr>
          <a:lstStyle/>
          <a:p>
            <a:pPr>
              <a:lnSpc>
                <a:spcPct val="150000"/>
              </a:lnSpc>
            </a:pPr>
            <a:r>
              <a:rPr lang="zh-CN" altLang="en-US" b="1" dirty="0" smtClean="0"/>
              <a:t>        漫画作文与其他类型作文的不同之处在于，除了要求考生有一定的语言表达能力外，还要求考生有观察能力、分析能力和想象能力。</a:t>
            </a:r>
            <a:r>
              <a:rPr lang="zh-CN" altLang="en-US" b="1" dirty="0" smtClean="0">
                <a:solidFill>
                  <a:srgbClr val="FF0000"/>
                </a:solidFill>
              </a:rPr>
              <a:t>漫画作文的主旨，常常隐含于所给的画面中， 通过画面人物、风景等图像来表示。</a:t>
            </a:r>
            <a:r>
              <a:rPr lang="zh-CN" altLang="en-US" b="1" dirty="0" smtClean="0"/>
              <a:t>如果审题、读图、寻义时，稍有不慎，就可能误入歧途，所以</a:t>
            </a:r>
            <a:r>
              <a:rPr lang="zh-CN" altLang="en-US" b="1" dirty="0" smtClean="0">
                <a:solidFill>
                  <a:srgbClr val="FF0000"/>
                </a:solidFill>
              </a:rPr>
              <a:t>写好漫画作文，审图是关键性的第一步</a:t>
            </a:r>
            <a:r>
              <a:rPr lang="zh-CN" altLang="en-US" b="1" dirty="0" smtClean="0"/>
              <a:t>。弄清图画的主旨，就能抓住特点，把握关键，写好作文。</a:t>
            </a:r>
          </a:p>
          <a:p>
            <a:pPr>
              <a:lnSpc>
                <a:spcPct val="150000"/>
              </a:lnSpc>
            </a:pPr>
            <a:r>
              <a:rPr lang="zh-CN" altLang="en-US" b="1" dirty="0" smtClean="0"/>
              <a:t>漫画作文的要求包括看图和作文两个方面，所以首先要看观察画面。</a:t>
            </a:r>
            <a:r>
              <a:rPr lang="zh-CN" altLang="en-US" b="1" dirty="0" smtClean="0">
                <a:solidFill>
                  <a:srgbClr val="FF0000"/>
                </a:solidFill>
              </a:rPr>
              <a:t>观察要有顺序，单图一般多采用从整体到部分，再回到整体的顺序进行观察。</a:t>
            </a:r>
            <a:r>
              <a:rPr lang="zh-CN" altLang="en-US" b="1" dirty="0" smtClean="0"/>
              <a:t>多图则一般按从局部到整体的顺序进行观察，也就是先看懂每幅图的内容，再找到各图之间的联系，最后从整体上准确而完整地理解这几幅图所要表达的主题。</a:t>
            </a:r>
          </a:p>
          <a:p>
            <a:pPr>
              <a:lnSpc>
                <a:spcPct val="150000"/>
              </a:lnSpc>
            </a:pPr>
            <a:r>
              <a:rPr lang="zh-CN" altLang="en-US" b="1" dirty="0" smtClean="0"/>
              <a:t>　　</a:t>
            </a:r>
            <a:r>
              <a:rPr lang="zh-CN" altLang="en-US" b="1" dirty="0" smtClean="0">
                <a:solidFill>
                  <a:srgbClr val="FF0000"/>
                </a:solidFill>
              </a:rPr>
              <a:t>今年考题中的漫画可以概括为：一幅漫画、四幅图片、两个人物</a:t>
            </a:r>
            <a:r>
              <a:rPr lang="en-US" b="1" dirty="0" smtClean="0">
                <a:solidFill>
                  <a:srgbClr val="FF0000"/>
                </a:solidFill>
              </a:rPr>
              <a:t>(</a:t>
            </a:r>
            <a:r>
              <a:rPr lang="zh-CN" altLang="en-US" b="1" dirty="0" smtClean="0">
                <a:solidFill>
                  <a:srgbClr val="FF0000"/>
                </a:solidFill>
              </a:rPr>
              <a:t>小学生</a:t>
            </a:r>
            <a:r>
              <a:rPr lang="en-US" b="1" dirty="0" smtClean="0">
                <a:solidFill>
                  <a:srgbClr val="FF0000"/>
                </a:solidFill>
              </a:rPr>
              <a:t>)</a:t>
            </a:r>
            <a:r>
              <a:rPr lang="zh-CN" altLang="en-US" b="1" dirty="0" smtClean="0">
                <a:solidFill>
                  <a:srgbClr val="FF0000"/>
                </a:solidFill>
              </a:rPr>
              <a:t>、四个分数、两个标志</a:t>
            </a:r>
            <a:r>
              <a:rPr lang="en-US" b="1" dirty="0" smtClean="0">
                <a:solidFill>
                  <a:srgbClr val="FF0000"/>
                </a:solidFill>
              </a:rPr>
              <a:t>(</a:t>
            </a:r>
            <a:r>
              <a:rPr lang="zh-CN" altLang="en-US" b="1" dirty="0" smtClean="0">
                <a:solidFill>
                  <a:srgbClr val="FF0000"/>
                </a:solidFill>
              </a:rPr>
              <a:t>唇痕和掌印</a:t>
            </a:r>
            <a:r>
              <a:rPr lang="en-US" b="1" dirty="0" smtClean="0">
                <a:solidFill>
                  <a:srgbClr val="FF0000"/>
                </a:solidFill>
              </a:rPr>
              <a:t>)</a:t>
            </a:r>
            <a:r>
              <a:rPr lang="zh-CN" altLang="en-US" b="1" dirty="0" smtClean="0">
                <a:solidFill>
                  <a:srgbClr val="FF0000"/>
                </a:solidFill>
              </a:rPr>
              <a:t>、两种表情、两种读图顺序。</a:t>
            </a:r>
          </a:p>
          <a:p>
            <a:pPr>
              <a:lnSpc>
                <a:spcPct val="150000"/>
              </a:lnSpc>
            </a:pPr>
            <a:endParaRPr lang="zh-CN" altLang="en-US" b="1" dirty="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7929618" cy="5584606"/>
          </a:xfrm>
          <a:prstGeom prst="rect">
            <a:avLst/>
          </a:prstGeom>
          <a:noFill/>
        </p:spPr>
        <p:txBody>
          <a:bodyPr wrap="square" rtlCol="0">
            <a:spAutoFit/>
          </a:bodyPr>
          <a:lstStyle/>
          <a:p>
            <a:pPr>
              <a:lnSpc>
                <a:spcPct val="150000"/>
              </a:lnSpc>
            </a:pPr>
            <a:r>
              <a:rPr lang="zh-CN" altLang="en-US" sz="2000" b="1" dirty="0" smtClean="0"/>
              <a:t>             漫画由四副独立的人物图片构成，上下左右排列对称均当，其中，两两图片形成鲜明比照。</a:t>
            </a:r>
          </a:p>
          <a:p>
            <a:pPr>
              <a:lnSpc>
                <a:spcPct val="150000"/>
              </a:lnSpc>
            </a:pPr>
            <a:r>
              <a:rPr lang="zh-CN" altLang="en-US" sz="2000" b="1" dirty="0" smtClean="0"/>
              <a:t>　　     横向看，是家长或老师</a:t>
            </a:r>
            <a:r>
              <a:rPr lang="en-US" sz="2000" b="1" dirty="0" smtClean="0"/>
              <a:t>(</a:t>
            </a:r>
            <a:r>
              <a:rPr lang="zh-CN" altLang="en-US" sz="2000" b="1" dirty="0" smtClean="0"/>
              <a:t>主要是家长</a:t>
            </a:r>
            <a:r>
              <a:rPr lang="en-US" sz="2000" b="1" dirty="0" smtClean="0"/>
              <a:t>)</a:t>
            </a:r>
            <a:r>
              <a:rPr lang="zh-CN" altLang="en-US" sz="2000" b="1" dirty="0" smtClean="0"/>
              <a:t>对考</a:t>
            </a:r>
            <a:r>
              <a:rPr lang="en-US" sz="2000" b="1" dirty="0" smtClean="0"/>
              <a:t>100</a:t>
            </a:r>
            <a:r>
              <a:rPr lang="zh-CN" altLang="en-US" sz="2000" b="1" dirty="0" smtClean="0"/>
              <a:t>分和</a:t>
            </a:r>
            <a:r>
              <a:rPr lang="en-US" sz="2000" b="1" dirty="0" smtClean="0"/>
              <a:t>55</a:t>
            </a:r>
            <a:r>
              <a:rPr lang="zh-CN" altLang="en-US" sz="2000" b="1" dirty="0" smtClean="0"/>
              <a:t>分学生的不同评价，考</a:t>
            </a:r>
            <a:r>
              <a:rPr lang="en-US" sz="2000" b="1" dirty="0" smtClean="0"/>
              <a:t>100</a:t>
            </a:r>
            <a:r>
              <a:rPr lang="zh-CN" altLang="en-US" sz="2000" b="1" dirty="0" smtClean="0"/>
              <a:t>分</a:t>
            </a:r>
            <a:r>
              <a:rPr lang="en-US" sz="2000" b="1" dirty="0" smtClean="0"/>
              <a:t>(</a:t>
            </a:r>
            <a:r>
              <a:rPr lang="zh-CN" altLang="en-US" sz="2000" b="1" dirty="0" smtClean="0"/>
              <a:t>满分</a:t>
            </a:r>
            <a:r>
              <a:rPr lang="en-US" sz="2000" b="1" dirty="0" smtClean="0"/>
              <a:t>)</a:t>
            </a:r>
            <a:r>
              <a:rPr lang="zh-CN" altLang="en-US" sz="2000" b="1" dirty="0" smtClean="0"/>
              <a:t>的学生脸上有一个被亲过的</a:t>
            </a:r>
            <a:r>
              <a:rPr lang="zh-CN" altLang="en-US" sz="2000" b="1" dirty="0" smtClean="0">
                <a:solidFill>
                  <a:srgbClr val="FF0000"/>
                </a:solidFill>
              </a:rPr>
              <a:t>唇印</a:t>
            </a:r>
            <a:r>
              <a:rPr lang="zh-CN" altLang="en-US" sz="2000" b="1" dirty="0" smtClean="0"/>
              <a:t>，考</a:t>
            </a:r>
            <a:r>
              <a:rPr lang="en-US" sz="2000" b="1" dirty="0" smtClean="0"/>
              <a:t>55</a:t>
            </a:r>
            <a:r>
              <a:rPr lang="zh-CN" altLang="en-US" sz="2000" b="1" dirty="0" smtClean="0"/>
              <a:t>分</a:t>
            </a:r>
            <a:r>
              <a:rPr lang="en-US" sz="2000" b="1" dirty="0" smtClean="0"/>
              <a:t>(</a:t>
            </a:r>
            <a:r>
              <a:rPr lang="zh-CN" altLang="en-US" sz="2000" b="1" dirty="0" smtClean="0"/>
              <a:t>不及格</a:t>
            </a:r>
            <a:r>
              <a:rPr lang="en-US" sz="2000" b="1" dirty="0" smtClean="0"/>
              <a:t>)</a:t>
            </a:r>
            <a:r>
              <a:rPr lang="zh-CN" altLang="en-US" sz="2000" b="1" dirty="0" smtClean="0"/>
              <a:t>的学生脸上则是一个</a:t>
            </a:r>
            <a:r>
              <a:rPr lang="zh-CN" altLang="en-US" sz="2000" b="1" dirty="0" smtClean="0">
                <a:solidFill>
                  <a:srgbClr val="FF0000"/>
                </a:solidFill>
              </a:rPr>
              <a:t>掌印</a:t>
            </a:r>
            <a:r>
              <a:rPr lang="zh-CN" altLang="en-US" sz="2000" b="1" dirty="0" smtClean="0"/>
              <a:t>，并且考</a:t>
            </a:r>
            <a:r>
              <a:rPr lang="en-US" sz="2000" b="1" dirty="0" smtClean="0"/>
              <a:t>100</a:t>
            </a:r>
            <a:r>
              <a:rPr lang="zh-CN" altLang="en-US" sz="2000" b="1" dirty="0" smtClean="0"/>
              <a:t>分的学生脸上洋溢</a:t>
            </a:r>
            <a:r>
              <a:rPr lang="zh-CN" altLang="en-US" sz="2000" b="1" dirty="0" smtClean="0">
                <a:solidFill>
                  <a:srgbClr val="FF0000"/>
                </a:solidFill>
              </a:rPr>
              <a:t>笑容</a:t>
            </a:r>
            <a:r>
              <a:rPr lang="zh-CN" altLang="en-US" sz="2000" b="1" dirty="0" smtClean="0"/>
              <a:t>，考</a:t>
            </a:r>
            <a:r>
              <a:rPr lang="en-US" sz="2000" b="1" dirty="0" smtClean="0"/>
              <a:t>55</a:t>
            </a:r>
            <a:r>
              <a:rPr lang="zh-CN" altLang="en-US" sz="2000" b="1" dirty="0" smtClean="0"/>
              <a:t>分的学生则</a:t>
            </a:r>
            <a:r>
              <a:rPr lang="zh-CN" altLang="en-US" sz="2000" b="1" dirty="0" smtClean="0">
                <a:solidFill>
                  <a:srgbClr val="FF0000"/>
                </a:solidFill>
              </a:rPr>
              <a:t>愁容</a:t>
            </a:r>
            <a:r>
              <a:rPr lang="zh-CN" altLang="en-US" sz="2000" b="1" dirty="0" smtClean="0"/>
              <a:t>满面。考试成绩好，就对孩子赞扬，孩子也跟着心情好</a:t>
            </a:r>
            <a:r>
              <a:rPr lang="en-US" sz="2000" b="1" dirty="0" smtClean="0"/>
              <a:t>; </a:t>
            </a:r>
            <a:r>
              <a:rPr lang="zh-CN" altLang="en-US" sz="2000" b="1" dirty="0" smtClean="0"/>
              <a:t>考试成绩不好，就责备甚至痛下毒手，孩子也变得灰头土脸。          </a:t>
            </a:r>
            <a:r>
              <a:rPr lang="en-US" altLang="zh-CN" sz="2000" b="1" dirty="0" smtClean="0"/>
              <a:t>   	</a:t>
            </a:r>
            <a:r>
              <a:rPr lang="zh-CN" altLang="en-US" sz="2000" b="1" dirty="0" smtClean="0"/>
              <a:t>第二组图片，则是一个考了</a:t>
            </a:r>
            <a:r>
              <a:rPr lang="en-US" sz="2000" b="1" dirty="0" smtClean="0"/>
              <a:t>98</a:t>
            </a:r>
            <a:r>
              <a:rPr lang="zh-CN" altLang="en-US" sz="2000" b="1" dirty="0" smtClean="0"/>
              <a:t>分</a:t>
            </a:r>
            <a:r>
              <a:rPr lang="en-US" sz="2000" b="1" dirty="0" smtClean="0"/>
              <a:t>(</a:t>
            </a:r>
            <a:r>
              <a:rPr lang="zh-CN" altLang="en-US" sz="2000" b="1" dirty="0" smtClean="0"/>
              <a:t>未能满分</a:t>
            </a:r>
            <a:r>
              <a:rPr lang="en-US" sz="2000" b="1" dirty="0" smtClean="0"/>
              <a:t>)</a:t>
            </a:r>
            <a:r>
              <a:rPr lang="zh-CN" altLang="en-US" sz="2000" b="1" dirty="0" smtClean="0"/>
              <a:t>的学生脸上是一个重重的</a:t>
            </a:r>
            <a:r>
              <a:rPr lang="zh-CN" altLang="en-US" sz="2000" b="1" dirty="0" smtClean="0">
                <a:solidFill>
                  <a:srgbClr val="FF0000"/>
                </a:solidFill>
              </a:rPr>
              <a:t>掌印</a:t>
            </a:r>
            <a:r>
              <a:rPr lang="zh-CN" altLang="en-US" sz="2000" b="1" dirty="0" smtClean="0"/>
              <a:t>， 考</a:t>
            </a:r>
            <a:r>
              <a:rPr lang="en-US" sz="2000" b="1" dirty="0" smtClean="0"/>
              <a:t>61</a:t>
            </a:r>
            <a:r>
              <a:rPr lang="zh-CN" altLang="en-US" sz="2000" b="1" dirty="0" smtClean="0"/>
              <a:t>分</a:t>
            </a:r>
            <a:r>
              <a:rPr lang="en-US" sz="2000" b="1" dirty="0" smtClean="0"/>
              <a:t>(</a:t>
            </a:r>
            <a:r>
              <a:rPr lang="zh-CN" altLang="en-US" sz="2000" b="1" dirty="0" smtClean="0"/>
              <a:t>刚刚及格</a:t>
            </a:r>
            <a:r>
              <a:rPr lang="en-US" sz="2000" b="1" dirty="0" smtClean="0"/>
              <a:t>)</a:t>
            </a:r>
            <a:r>
              <a:rPr lang="zh-CN" altLang="en-US" sz="2000" b="1" dirty="0" smtClean="0"/>
              <a:t>的学生脸上却是一个红红的嘴</a:t>
            </a:r>
            <a:r>
              <a:rPr lang="zh-CN" altLang="en-US" sz="2000" b="1" dirty="0" smtClean="0">
                <a:solidFill>
                  <a:srgbClr val="FF0000"/>
                </a:solidFill>
              </a:rPr>
              <a:t>唇印</a:t>
            </a:r>
            <a:r>
              <a:rPr lang="zh-CN" altLang="en-US" sz="2000" b="1" dirty="0" smtClean="0"/>
              <a:t>，这是对孩子要求标准的不同，没有考满分就横加</a:t>
            </a:r>
            <a:r>
              <a:rPr lang="zh-CN" altLang="en-US" sz="2000" b="1" dirty="0" smtClean="0">
                <a:solidFill>
                  <a:srgbClr val="FF0000"/>
                </a:solidFill>
              </a:rPr>
              <a:t>指责</a:t>
            </a:r>
            <a:r>
              <a:rPr lang="zh-CN" altLang="en-US" sz="2000" b="1" dirty="0" smtClean="0"/>
              <a:t>，刚刚考试及格就大为</a:t>
            </a:r>
            <a:r>
              <a:rPr lang="zh-CN" altLang="en-US" sz="2000" b="1" dirty="0" smtClean="0">
                <a:solidFill>
                  <a:srgbClr val="FF0000"/>
                </a:solidFill>
              </a:rPr>
              <a:t>赞赏</a:t>
            </a:r>
            <a:r>
              <a:rPr lang="zh-CN" altLang="en-US" sz="2000" b="1" dirty="0" smtClean="0"/>
              <a:t>，而根据受到的评价不同，孩子的反映也有所不同。</a:t>
            </a:r>
          </a:p>
          <a:p>
            <a:pPr>
              <a:lnSpc>
                <a:spcPct val="150000"/>
              </a:lnSpc>
            </a:pPr>
            <a:endParaRPr lang="zh-CN" altLang="en-US" sz="2000" b="1" dirty="0"/>
          </a:p>
        </p:txBody>
      </p:sp>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7858180" cy="5896294"/>
          </a:xfrm>
          <a:prstGeom prst="rect">
            <a:avLst/>
          </a:prstGeom>
          <a:noFill/>
        </p:spPr>
        <p:txBody>
          <a:bodyPr wrap="square" rtlCol="0">
            <a:spAutoFit/>
          </a:bodyPr>
          <a:lstStyle/>
          <a:p>
            <a:pPr>
              <a:lnSpc>
                <a:spcPts val="3500"/>
              </a:lnSpc>
            </a:pPr>
            <a:r>
              <a:rPr lang="zh-CN" altLang="en-US" sz="2400" b="1" dirty="0" smtClean="0"/>
              <a:t>          纵向看，是两个学习成绩相差较大的学生构成对比。学习成绩好的学生原先考</a:t>
            </a:r>
            <a:r>
              <a:rPr lang="en-US" sz="2400" b="1" dirty="0" smtClean="0"/>
              <a:t>100</a:t>
            </a:r>
            <a:r>
              <a:rPr lang="zh-CN" altLang="en-US" sz="2400" b="1" dirty="0" smtClean="0"/>
              <a:t>分时脸上有</a:t>
            </a:r>
            <a:r>
              <a:rPr lang="zh-CN" altLang="en-US" sz="2400" b="1" dirty="0" smtClean="0">
                <a:solidFill>
                  <a:srgbClr val="FF0000"/>
                </a:solidFill>
              </a:rPr>
              <a:t>唇印</a:t>
            </a:r>
            <a:r>
              <a:rPr lang="zh-CN" altLang="en-US" sz="2400" b="1" dirty="0" smtClean="0"/>
              <a:t>，后来考</a:t>
            </a:r>
            <a:r>
              <a:rPr lang="en-US" sz="2400" b="1" dirty="0" smtClean="0"/>
              <a:t>98</a:t>
            </a:r>
            <a:r>
              <a:rPr lang="zh-CN" altLang="en-US" sz="2400" b="1" dirty="0" smtClean="0"/>
              <a:t>分时则有</a:t>
            </a:r>
            <a:r>
              <a:rPr lang="zh-CN" altLang="en-US" sz="2400" b="1" dirty="0" smtClean="0">
                <a:solidFill>
                  <a:srgbClr val="FF0000"/>
                </a:solidFill>
              </a:rPr>
              <a:t>掌印</a:t>
            </a:r>
            <a:r>
              <a:rPr lang="en-US" sz="2400" b="1" dirty="0" smtClean="0"/>
              <a:t>;</a:t>
            </a:r>
            <a:r>
              <a:rPr lang="zh-CN" altLang="en-US" sz="2400" b="1" dirty="0" smtClean="0"/>
              <a:t>而学习成绩不好的孩子刚开始考</a:t>
            </a:r>
            <a:r>
              <a:rPr lang="en-US" sz="2400" b="1" dirty="0" smtClean="0"/>
              <a:t>55</a:t>
            </a:r>
            <a:r>
              <a:rPr lang="zh-CN" altLang="en-US" sz="2400" b="1" dirty="0" smtClean="0"/>
              <a:t>分时有</a:t>
            </a:r>
            <a:r>
              <a:rPr lang="zh-CN" altLang="en-US" sz="2400" b="1" dirty="0" smtClean="0">
                <a:solidFill>
                  <a:srgbClr val="FF0000"/>
                </a:solidFill>
              </a:rPr>
              <a:t>掌印</a:t>
            </a:r>
            <a:r>
              <a:rPr lang="zh-CN" altLang="en-US" sz="2400" b="1" dirty="0" smtClean="0"/>
              <a:t>，后来考</a:t>
            </a:r>
            <a:r>
              <a:rPr lang="en-US" sz="2400" b="1" dirty="0" smtClean="0"/>
              <a:t>61</a:t>
            </a:r>
            <a:r>
              <a:rPr lang="zh-CN" altLang="en-US" sz="2400" b="1" dirty="0" smtClean="0"/>
              <a:t>分时脸上有</a:t>
            </a:r>
            <a:r>
              <a:rPr lang="zh-CN" altLang="en-US" sz="2400" b="1" dirty="0" smtClean="0">
                <a:solidFill>
                  <a:srgbClr val="FF0000"/>
                </a:solidFill>
              </a:rPr>
              <a:t>唇印</a:t>
            </a:r>
            <a:r>
              <a:rPr lang="zh-CN" altLang="en-US" sz="2400" b="1" dirty="0" smtClean="0"/>
              <a:t>。这是家长或老师对同一个孩子前后表现不同而给予的</a:t>
            </a:r>
            <a:r>
              <a:rPr lang="zh-CN" altLang="en-US" sz="2400" b="1" dirty="0" smtClean="0">
                <a:solidFill>
                  <a:srgbClr val="FF0000"/>
                </a:solidFill>
              </a:rPr>
              <a:t>奖赏与惩罚</a:t>
            </a:r>
            <a:r>
              <a:rPr lang="zh-CN" altLang="en-US" sz="2400" b="1" dirty="0" smtClean="0"/>
              <a:t>：对学习成绩好的孩子，如果一旦退步就要受到惩处</a:t>
            </a:r>
            <a:r>
              <a:rPr lang="en-US" sz="2400" b="1" dirty="0" smtClean="0"/>
              <a:t>;</a:t>
            </a:r>
            <a:r>
              <a:rPr lang="zh-CN" altLang="en-US" sz="2400" b="1" dirty="0" smtClean="0"/>
              <a:t>对学习成绩不好的孩子，如果稍有进步就会得到表扬。</a:t>
            </a:r>
          </a:p>
          <a:p>
            <a:pPr>
              <a:lnSpc>
                <a:spcPts val="3500"/>
              </a:lnSpc>
            </a:pPr>
            <a:r>
              <a:rPr lang="zh-CN" altLang="en-US" sz="2400" b="1" dirty="0" smtClean="0"/>
              <a:t>　　</a:t>
            </a:r>
            <a:r>
              <a:rPr lang="zh-CN" altLang="en-US" sz="2400" b="1" dirty="0" smtClean="0">
                <a:solidFill>
                  <a:srgbClr val="FF0000"/>
                </a:solidFill>
              </a:rPr>
              <a:t>唇痕我们可以理解为“赞赏教育”</a:t>
            </a:r>
            <a:r>
              <a:rPr lang="zh-CN" altLang="en-US" sz="2400" b="1" dirty="0" smtClean="0"/>
              <a:t>，是家长对孩子的认同、奖励，也反映出家长高兴的心情</a:t>
            </a:r>
            <a:r>
              <a:rPr lang="en-US" sz="2400" b="1" dirty="0" smtClean="0"/>
              <a:t>;</a:t>
            </a:r>
            <a:r>
              <a:rPr lang="zh-CN" altLang="en-US" sz="2400" b="1" dirty="0" smtClean="0">
                <a:solidFill>
                  <a:srgbClr val="FF0000"/>
                </a:solidFill>
              </a:rPr>
              <a:t>掌印我们可以理解为“惩戒教育”“粗暴教育”，是家长对孩子批评、打骂。</a:t>
            </a:r>
          </a:p>
          <a:p>
            <a:pPr>
              <a:lnSpc>
                <a:spcPts val="3500"/>
              </a:lnSpc>
            </a:pPr>
            <a:r>
              <a:rPr lang="zh-CN" altLang="en-US" sz="2400" b="1" dirty="0" smtClean="0"/>
              <a:t>　　</a:t>
            </a:r>
            <a:r>
              <a:rPr lang="zh-CN" altLang="en-US" sz="2400" b="1" dirty="0" smtClean="0">
                <a:solidFill>
                  <a:srgbClr val="FF0000"/>
                </a:solidFill>
              </a:rPr>
              <a:t>综上，这幅漫画反映的问题就是教育评价问题。</a:t>
            </a:r>
          </a:p>
          <a:p>
            <a:pPr>
              <a:lnSpc>
                <a:spcPts val="3500"/>
              </a:lnSpc>
            </a:pPr>
            <a:endParaRPr lang="zh-CN" alt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10204"/>
          </a:xfrm>
          <a:prstGeom prst="rect">
            <a:avLst/>
          </a:prstGeom>
          <a:noFill/>
        </p:spPr>
        <p:txBody>
          <a:bodyPr wrap="square" rtlCol="0">
            <a:spAutoFit/>
          </a:bodyPr>
          <a:lstStyle/>
          <a:p>
            <a:pPr>
              <a:lnSpc>
                <a:spcPts val="3500"/>
              </a:lnSpc>
            </a:pPr>
            <a:r>
              <a:rPr lang="zh-CN" altLang="en-US" sz="2400" b="1" dirty="0" smtClean="0"/>
              <a:t>观点思考：</a:t>
            </a:r>
            <a:endParaRPr lang="zh-CN" altLang="en-US" sz="2400" b="1" dirty="0"/>
          </a:p>
        </p:txBody>
      </p:sp>
      <p:sp>
        <p:nvSpPr>
          <p:cNvPr id="5" name="TextBox 4"/>
          <p:cNvSpPr txBox="1"/>
          <p:nvPr/>
        </p:nvSpPr>
        <p:spPr>
          <a:xfrm>
            <a:off x="508935" y="1157257"/>
            <a:ext cx="8001056" cy="2336537"/>
          </a:xfrm>
          <a:prstGeom prst="rect">
            <a:avLst/>
          </a:prstGeom>
          <a:noFill/>
        </p:spPr>
        <p:txBody>
          <a:bodyPr wrap="square" rtlCol="0">
            <a:spAutoFit/>
          </a:bodyPr>
          <a:lstStyle/>
          <a:p>
            <a:pPr>
              <a:lnSpc>
                <a:spcPts val="3500"/>
              </a:lnSpc>
            </a:pPr>
            <a:r>
              <a:rPr lang="zh-CN" altLang="en-US" sz="2400" b="1" dirty="0" smtClean="0"/>
              <a:t>        家长关注孩子的成绩，无可非议， 但更应该理性看待孩子的成绩。如</a:t>
            </a:r>
            <a:r>
              <a:rPr lang="zh-CN" altLang="en-US" sz="2400" b="1" dirty="0" smtClean="0">
                <a:solidFill>
                  <a:srgbClr val="FF0000"/>
                </a:solidFill>
              </a:rPr>
              <a:t>“莫以分数论英雄”</a:t>
            </a:r>
            <a:r>
              <a:rPr lang="zh-CN" altLang="en-US" sz="2400" b="1" dirty="0" smtClean="0"/>
              <a:t>“</a:t>
            </a:r>
            <a:r>
              <a:rPr lang="zh-CN" altLang="en-US" sz="2400" b="1" dirty="0" smtClean="0">
                <a:solidFill>
                  <a:srgbClr val="FF0000"/>
                </a:solidFill>
              </a:rPr>
              <a:t>莫以爱施害” “惩戒鼓励要讲求方法”“关注成绩，更要关注孩子的健康成长”等</a:t>
            </a:r>
            <a:r>
              <a:rPr lang="zh-CN" altLang="en-US" sz="2400" b="1" dirty="0" smtClean="0"/>
              <a:t>。</a:t>
            </a:r>
          </a:p>
          <a:p>
            <a:pPr>
              <a:lnSpc>
                <a:spcPts val="3500"/>
              </a:lnSpc>
            </a:pPr>
            <a:endParaRPr lang="zh-CN" altLang="en-US" sz="2400" b="1" dirty="0"/>
          </a:p>
        </p:txBody>
      </p:sp>
      <p:sp>
        <p:nvSpPr>
          <p:cNvPr id="6" name="TextBox 5"/>
          <p:cNvSpPr txBox="1"/>
          <p:nvPr/>
        </p:nvSpPr>
        <p:spPr>
          <a:xfrm>
            <a:off x="544654" y="3140967"/>
            <a:ext cx="7929618" cy="3203249"/>
          </a:xfrm>
          <a:prstGeom prst="rect">
            <a:avLst/>
          </a:prstGeom>
          <a:noFill/>
        </p:spPr>
        <p:txBody>
          <a:bodyPr wrap="square" rtlCol="0">
            <a:spAutoFit/>
          </a:bodyPr>
          <a:lstStyle/>
          <a:p>
            <a:pPr>
              <a:lnSpc>
                <a:spcPts val="3500"/>
              </a:lnSpc>
            </a:pPr>
            <a:r>
              <a:rPr lang="zh-CN" altLang="en-US" sz="2400" b="1" dirty="0" smtClean="0"/>
              <a:t>        再深入一步思考：是什么让家长如此关注孩子的分数</a:t>
            </a:r>
            <a:r>
              <a:rPr lang="en-US" sz="2400" b="1" dirty="0" smtClean="0"/>
              <a:t>?</a:t>
            </a:r>
            <a:r>
              <a:rPr lang="zh-CN" altLang="en-US" sz="2400" b="1" dirty="0" smtClean="0"/>
              <a:t>是什么让孩子的苦乐由分数决定</a:t>
            </a:r>
            <a:r>
              <a:rPr lang="en-US" sz="2400" b="1" dirty="0" smtClean="0"/>
              <a:t>?</a:t>
            </a:r>
            <a:r>
              <a:rPr lang="zh-CN" altLang="en-US" sz="2400" b="1" dirty="0" smtClean="0"/>
              <a:t>除关注分数外，还需关注孩子的哪些潜力</a:t>
            </a:r>
            <a:r>
              <a:rPr lang="en-US" sz="2400" b="1" dirty="0" smtClean="0"/>
              <a:t>?</a:t>
            </a:r>
            <a:r>
              <a:rPr lang="zh-CN" altLang="en-US" sz="2400" b="1" dirty="0" smtClean="0"/>
              <a:t>只有分数的童年是不是太灰色了呢</a:t>
            </a:r>
            <a:r>
              <a:rPr lang="en-US" sz="2400" b="1" dirty="0" smtClean="0"/>
              <a:t>?</a:t>
            </a:r>
            <a:r>
              <a:rPr lang="zh-CN" altLang="en-US" sz="2400" b="1" dirty="0" smtClean="0"/>
              <a:t>我们该如何用发展的眼光看待孩子的成长</a:t>
            </a:r>
            <a:r>
              <a:rPr lang="en-US" sz="2400" b="1" dirty="0" smtClean="0"/>
              <a:t>?</a:t>
            </a:r>
            <a:r>
              <a:rPr lang="zh-CN" altLang="en-US" sz="2400" b="1" dirty="0" smtClean="0"/>
              <a:t>孩子怎么成了考试评价的牺牲品</a:t>
            </a:r>
            <a:r>
              <a:rPr lang="en-US" sz="2400" b="1" dirty="0" smtClean="0"/>
              <a:t>?</a:t>
            </a:r>
            <a:r>
              <a:rPr lang="zh-CN" altLang="en-US" sz="2400" b="1" dirty="0" smtClean="0"/>
              <a:t>这些问题深入剖析，就能写出很有深度的文章。</a:t>
            </a:r>
          </a:p>
          <a:p>
            <a:pPr>
              <a:lnSpc>
                <a:spcPts val="3500"/>
              </a:lnSpc>
            </a:pPr>
            <a:endParaRPr lang="zh-CN" altLang="en-US" sz="2400" b="1" dirty="0"/>
          </a:p>
        </p:txBody>
      </p:sp>
    </p:spTree>
    <p:extLst>
      <p:ext uri="{BB962C8B-B14F-4D97-AF65-F5344CB8AC3E}">
        <p14:creationId xmlns:p14="http://schemas.microsoft.com/office/powerpoint/2010/main" val="175302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7858180" cy="5632311"/>
          </a:xfrm>
          <a:prstGeom prst="rect">
            <a:avLst/>
          </a:prstGeom>
          <a:noFill/>
        </p:spPr>
        <p:txBody>
          <a:bodyPr wrap="square" rtlCol="0">
            <a:spAutoFit/>
          </a:bodyPr>
          <a:lstStyle/>
          <a:p>
            <a:pPr>
              <a:lnSpc>
                <a:spcPct val="150000"/>
              </a:lnSpc>
            </a:pPr>
            <a:r>
              <a:rPr lang="zh-CN" altLang="en-US" sz="2000" b="1" dirty="0" smtClean="0"/>
              <a:t>        分解漫画的构成要素，也可以有不同的立意。从第一个孩子看，</a:t>
            </a:r>
            <a:r>
              <a:rPr lang="en-US" sz="2000" b="1" dirty="0" smtClean="0"/>
              <a:t>100</a:t>
            </a:r>
            <a:r>
              <a:rPr lang="zh-CN" altLang="en-US" sz="2000" b="1" dirty="0" smtClean="0"/>
              <a:t>分和</a:t>
            </a:r>
            <a:r>
              <a:rPr lang="en-US" sz="2000" b="1" dirty="0" smtClean="0"/>
              <a:t>98</a:t>
            </a:r>
            <a:r>
              <a:rPr lang="zh-CN" altLang="en-US" sz="2000" b="1" dirty="0" smtClean="0"/>
              <a:t>分有本质的区别吗</a:t>
            </a:r>
            <a:r>
              <a:rPr lang="en-US" sz="2000" b="1" dirty="0" smtClean="0"/>
              <a:t>?</a:t>
            </a:r>
            <a:r>
              <a:rPr lang="zh-CN" altLang="en-US" sz="2000" b="1" dirty="0" smtClean="0"/>
              <a:t>第二个孩子，</a:t>
            </a:r>
            <a:r>
              <a:rPr lang="en-US" sz="2000" b="1" dirty="0" smtClean="0"/>
              <a:t>61</a:t>
            </a:r>
            <a:r>
              <a:rPr lang="zh-CN" altLang="en-US" sz="2000" b="1" dirty="0" smtClean="0"/>
              <a:t>分虽然及格了，但孩子的成绩真的有质的提升吗</a:t>
            </a:r>
            <a:r>
              <a:rPr lang="en-US" sz="2000" b="1" dirty="0" smtClean="0"/>
              <a:t>?</a:t>
            </a:r>
            <a:r>
              <a:rPr lang="zh-CN" altLang="en-US" sz="2000" b="1" dirty="0" smtClean="0"/>
              <a:t>从“唇痕”和“掌印”看，可以探讨“鼓励教育”和“惩戒教育”的问题。</a:t>
            </a:r>
          </a:p>
          <a:p>
            <a:pPr>
              <a:lnSpc>
                <a:spcPct val="150000"/>
              </a:lnSpc>
            </a:pPr>
            <a:r>
              <a:rPr lang="zh-CN" altLang="en-US" sz="2000" b="1" dirty="0" smtClean="0"/>
              <a:t>         </a:t>
            </a:r>
            <a:r>
              <a:rPr lang="zh-CN" altLang="en-US" sz="2000" b="1" dirty="0" smtClean="0">
                <a:solidFill>
                  <a:srgbClr val="FF0000"/>
                </a:solidFill>
              </a:rPr>
              <a:t>选择文章的立意切口，可以从教育“唯分数论”的宏观角度谈，可以从家长如何教育孩子、如何看待孩子的分数角度谈，可以从学生角度阐发对教育评价问题的看法。</a:t>
            </a:r>
          </a:p>
          <a:p>
            <a:pPr>
              <a:lnSpc>
                <a:spcPct val="150000"/>
              </a:lnSpc>
            </a:pPr>
            <a:r>
              <a:rPr lang="zh-CN" altLang="en-US" sz="2000" b="1" dirty="0" smtClean="0"/>
              <a:t>　　不谈教育问题，而是写其他社会现象呢</a:t>
            </a:r>
            <a:r>
              <a:rPr lang="en-US" sz="2000" b="1" dirty="0" smtClean="0"/>
              <a:t>?</a:t>
            </a:r>
            <a:r>
              <a:rPr lang="zh-CN" altLang="en-US" sz="2000" b="1" dirty="0" smtClean="0"/>
              <a:t>我认为，不谈教育也是符合命题要求的。作文要求中有这样一句话</a:t>
            </a:r>
            <a:r>
              <a:rPr lang="en-US" altLang="zh-CN" sz="2000" b="1" dirty="0" smtClean="0"/>
              <a:t>———“</a:t>
            </a:r>
            <a:r>
              <a:rPr lang="zh-CN" altLang="en-US" sz="2000" b="1" dirty="0" smtClean="0"/>
              <a:t>结合材料的内容和寓意”，什么是“寓意”，寓意就是寄托或蕴含的意旨或意思，那么，谈其他社会现象，是要符合“寓意”，是合乎作文要求的。</a:t>
            </a:r>
          </a:p>
          <a:p>
            <a:pPr>
              <a:lnSpc>
                <a:spcPct val="150000"/>
              </a:lnSpc>
            </a:pPr>
            <a:endParaRPr lang="zh-CN" alt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456" y="476672"/>
            <a:ext cx="7920880" cy="954107"/>
          </a:xfrm>
          <a:prstGeom prst="rect">
            <a:avLst/>
          </a:prstGeom>
          <a:noFill/>
        </p:spPr>
        <p:txBody>
          <a:bodyPr wrap="square" rtlCol="0">
            <a:spAutoFit/>
          </a:bodyPr>
          <a:lstStyle/>
          <a:p>
            <a:r>
              <a:rPr lang="zh-CN" altLang="en-US" sz="2800" b="1" dirty="0" smtClean="0">
                <a:solidFill>
                  <a:srgbClr val="FF0000"/>
                </a:solidFill>
              </a:rPr>
              <a:t>我想到的题目：</a:t>
            </a:r>
          </a:p>
          <a:p>
            <a:endParaRPr lang="zh-CN" altLang="en-US" sz="2800" b="1" dirty="0">
              <a:solidFill>
                <a:srgbClr val="FF0000"/>
              </a:solidFill>
            </a:endParaRPr>
          </a:p>
        </p:txBody>
      </p:sp>
      <p:sp>
        <p:nvSpPr>
          <p:cNvPr id="5" name="TextBox 4"/>
          <p:cNvSpPr txBox="1"/>
          <p:nvPr/>
        </p:nvSpPr>
        <p:spPr>
          <a:xfrm>
            <a:off x="428596" y="1142984"/>
            <a:ext cx="8072494" cy="400110"/>
          </a:xfrm>
          <a:prstGeom prst="rect">
            <a:avLst/>
          </a:prstGeom>
          <a:noFill/>
        </p:spPr>
        <p:txBody>
          <a:bodyPr wrap="square" rtlCol="0">
            <a:spAutoFit/>
          </a:bodyPr>
          <a:lstStyle/>
          <a:p>
            <a:r>
              <a:rPr lang="en-US" altLang="zh-CN" sz="2000" b="1" dirty="0" smtClean="0">
                <a:solidFill>
                  <a:srgbClr val="FF0000"/>
                </a:solidFill>
              </a:rPr>
              <a:t>1</a:t>
            </a:r>
            <a:r>
              <a:rPr lang="zh-CN" altLang="en-US" sz="2000" b="1" dirty="0" smtClean="0">
                <a:solidFill>
                  <a:srgbClr val="FF0000"/>
                </a:solidFill>
              </a:rPr>
              <a:t>、莫以数字论英雄（成败）</a:t>
            </a:r>
            <a:endParaRPr lang="zh-CN" altLang="en-US" sz="2000" b="1" dirty="0">
              <a:solidFill>
                <a:srgbClr val="FF0000"/>
              </a:solidFill>
            </a:endParaRPr>
          </a:p>
        </p:txBody>
      </p:sp>
      <p:sp>
        <p:nvSpPr>
          <p:cNvPr id="6" name="TextBox 5"/>
          <p:cNvSpPr txBox="1"/>
          <p:nvPr/>
        </p:nvSpPr>
        <p:spPr>
          <a:xfrm>
            <a:off x="428596" y="1785926"/>
            <a:ext cx="7000924" cy="400110"/>
          </a:xfrm>
          <a:prstGeom prst="rect">
            <a:avLst/>
          </a:prstGeom>
          <a:noFill/>
        </p:spPr>
        <p:txBody>
          <a:bodyPr wrap="square" rtlCol="0">
            <a:spAutoFit/>
          </a:bodyPr>
          <a:lstStyle/>
          <a:p>
            <a:r>
              <a:rPr lang="en-US" altLang="zh-CN" sz="2000" b="1" dirty="0" smtClean="0">
                <a:solidFill>
                  <a:srgbClr val="FF0000"/>
                </a:solidFill>
              </a:rPr>
              <a:t>2</a:t>
            </a:r>
            <a:r>
              <a:rPr lang="zh-CN" altLang="en-US" sz="2000" b="1" dirty="0" smtClean="0">
                <a:solidFill>
                  <a:srgbClr val="FF0000"/>
                </a:solidFill>
              </a:rPr>
              <a:t>、教育公平离我们还有多远</a:t>
            </a:r>
            <a:endParaRPr lang="zh-CN" altLang="en-US" sz="2000" b="1" dirty="0">
              <a:solidFill>
                <a:srgbClr val="FF0000"/>
              </a:solidFill>
            </a:endParaRPr>
          </a:p>
        </p:txBody>
      </p:sp>
      <p:sp>
        <p:nvSpPr>
          <p:cNvPr id="7" name="TextBox 6"/>
          <p:cNvSpPr txBox="1"/>
          <p:nvPr/>
        </p:nvSpPr>
        <p:spPr>
          <a:xfrm>
            <a:off x="500034" y="2428868"/>
            <a:ext cx="7672366" cy="400110"/>
          </a:xfrm>
          <a:prstGeom prst="rect">
            <a:avLst/>
          </a:prstGeom>
          <a:noFill/>
        </p:spPr>
        <p:txBody>
          <a:bodyPr wrap="square" rtlCol="0">
            <a:spAutoFit/>
          </a:bodyPr>
          <a:lstStyle/>
          <a:p>
            <a:r>
              <a:rPr lang="en-US" altLang="zh-CN" sz="2000" b="1" dirty="0" smtClean="0">
                <a:solidFill>
                  <a:srgbClr val="FF0000"/>
                </a:solidFill>
              </a:rPr>
              <a:t>3</a:t>
            </a:r>
            <a:r>
              <a:rPr lang="zh-CN" altLang="en-US" sz="2000" b="1" dirty="0" smtClean="0">
                <a:solidFill>
                  <a:srgbClr val="FF0000"/>
                </a:solidFill>
              </a:rPr>
              <a:t>、只看分数的评价是简单粗暴的评价（假进退之名行粗暴之实）</a:t>
            </a:r>
            <a:endParaRPr lang="zh-CN" altLang="en-US" sz="2000" b="1" dirty="0">
              <a:solidFill>
                <a:srgbClr val="FF0000"/>
              </a:solidFill>
            </a:endParaRPr>
          </a:p>
        </p:txBody>
      </p:sp>
      <p:sp>
        <p:nvSpPr>
          <p:cNvPr id="8" name="TextBox 7"/>
          <p:cNvSpPr txBox="1"/>
          <p:nvPr/>
        </p:nvSpPr>
        <p:spPr>
          <a:xfrm>
            <a:off x="500034" y="3000372"/>
            <a:ext cx="5500726" cy="400110"/>
          </a:xfrm>
          <a:prstGeom prst="rect">
            <a:avLst/>
          </a:prstGeom>
          <a:noFill/>
        </p:spPr>
        <p:txBody>
          <a:bodyPr wrap="square" rtlCol="0">
            <a:spAutoFit/>
          </a:bodyPr>
          <a:lstStyle/>
          <a:p>
            <a:r>
              <a:rPr lang="en-US" altLang="zh-CN" sz="2000" b="1" dirty="0" smtClean="0">
                <a:solidFill>
                  <a:srgbClr val="FF0000"/>
                </a:solidFill>
              </a:rPr>
              <a:t>4</a:t>
            </a:r>
            <a:r>
              <a:rPr lang="zh-CN" altLang="en-US" sz="2000" b="1" dirty="0" smtClean="0">
                <a:solidFill>
                  <a:srgbClr val="FF0000"/>
                </a:solidFill>
              </a:rPr>
              <a:t>、</a:t>
            </a:r>
            <a:r>
              <a:rPr lang="zh-CN" altLang="en-US" sz="2000" b="1" dirty="0">
                <a:solidFill>
                  <a:srgbClr val="FF0000"/>
                </a:solidFill>
              </a:rPr>
              <a:t>陟罚臧否</a:t>
            </a:r>
            <a:r>
              <a:rPr lang="zh-CN" altLang="en-US" sz="2000" b="1" dirty="0" smtClean="0">
                <a:solidFill>
                  <a:srgbClr val="FF0000"/>
                </a:solidFill>
              </a:rPr>
              <a:t>要情怀</a:t>
            </a:r>
            <a:endParaRPr lang="zh-CN" altLang="en-US" sz="2000" b="1" dirty="0">
              <a:solidFill>
                <a:srgbClr val="FF0000"/>
              </a:solidFill>
            </a:endParaRPr>
          </a:p>
        </p:txBody>
      </p:sp>
      <p:sp>
        <p:nvSpPr>
          <p:cNvPr id="9" name="TextBox 8"/>
          <p:cNvSpPr txBox="1"/>
          <p:nvPr/>
        </p:nvSpPr>
        <p:spPr>
          <a:xfrm>
            <a:off x="500034" y="3571876"/>
            <a:ext cx="4857784" cy="400110"/>
          </a:xfrm>
          <a:prstGeom prst="rect">
            <a:avLst/>
          </a:prstGeom>
          <a:noFill/>
        </p:spPr>
        <p:txBody>
          <a:bodyPr wrap="square" rtlCol="0">
            <a:spAutoFit/>
          </a:bodyPr>
          <a:lstStyle/>
          <a:p>
            <a:r>
              <a:rPr lang="en-US" altLang="zh-CN" sz="2000" b="1" dirty="0" smtClean="0">
                <a:solidFill>
                  <a:srgbClr val="FF0000"/>
                </a:solidFill>
              </a:rPr>
              <a:t>5</a:t>
            </a:r>
            <a:r>
              <a:rPr lang="zh-CN" altLang="en-US" sz="2000" b="1" dirty="0" smtClean="0">
                <a:solidFill>
                  <a:srgbClr val="FF0000"/>
                </a:solidFill>
              </a:rPr>
              <a:t>、重分数也要重过程</a:t>
            </a:r>
            <a:endParaRPr lang="zh-CN" altLang="en-US" sz="2000" b="1" dirty="0">
              <a:solidFill>
                <a:srgbClr val="FF0000"/>
              </a:solidFill>
            </a:endParaRPr>
          </a:p>
        </p:txBody>
      </p:sp>
      <p:sp>
        <p:nvSpPr>
          <p:cNvPr id="3" name="TextBox 2"/>
          <p:cNvSpPr txBox="1"/>
          <p:nvPr/>
        </p:nvSpPr>
        <p:spPr>
          <a:xfrm>
            <a:off x="571472" y="4077072"/>
            <a:ext cx="5728720" cy="400110"/>
          </a:xfrm>
          <a:prstGeom prst="rect">
            <a:avLst/>
          </a:prstGeom>
          <a:noFill/>
        </p:spPr>
        <p:txBody>
          <a:bodyPr wrap="square" rtlCol="0">
            <a:spAutoFit/>
          </a:bodyPr>
          <a:lstStyle/>
          <a:p>
            <a:r>
              <a:rPr lang="en-US" altLang="zh-CN" sz="2000" b="1" dirty="0" smtClean="0">
                <a:solidFill>
                  <a:srgbClr val="FF0000"/>
                </a:solidFill>
              </a:rPr>
              <a:t>6</a:t>
            </a:r>
            <a:r>
              <a:rPr lang="zh-CN" altLang="en-US" sz="2000" b="1" dirty="0" smtClean="0">
                <a:solidFill>
                  <a:srgbClr val="FF0000"/>
                </a:solidFill>
              </a:rPr>
              <a:t>、成绩不代表成长</a:t>
            </a:r>
            <a:endParaRPr lang="zh-CN" altLang="en-US" sz="2000" b="1" dirty="0">
              <a:solidFill>
                <a:srgbClr val="FF0000"/>
              </a:solidFill>
            </a:endParaRPr>
          </a:p>
        </p:txBody>
      </p:sp>
      <p:sp>
        <p:nvSpPr>
          <p:cNvPr id="10" name="TextBox 9"/>
          <p:cNvSpPr txBox="1"/>
          <p:nvPr/>
        </p:nvSpPr>
        <p:spPr>
          <a:xfrm>
            <a:off x="571472" y="4653136"/>
            <a:ext cx="6232776" cy="400110"/>
          </a:xfrm>
          <a:prstGeom prst="rect">
            <a:avLst/>
          </a:prstGeom>
          <a:noFill/>
        </p:spPr>
        <p:txBody>
          <a:bodyPr wrap="square" rtlCol="0">
            <a:spAutoFit/>
          </a:bodyPr>
          <a:lstStyle/>
          <a:p>
            <a:r>
              <a:rPr lang="en-US" altLang="zh-CN" sz="2000" b="1" dirty="0" smtClean="0">
                <a:solidFill>
                  <a:srgbClr val="FF0000"/>
                </a:solidFill>
              </a:rPr>
              <a:t>7</a:t>
            </a:r>
            <a:r>
              <a:rPr lang="zh-CN" altLang="en-US" sz="2000" b="1" dirty="0" smtClean="0">
                <a:solidFill>
                  <a:srgbClr val="FF0000"/>
                </a:solidFill>
              </a:rPr>
              <a:t>、要唇印不要掌印</a:t>
            </a:r>
            <a:endParaRPr lang="zh-CN" altLang="en-US" sz="2000" b="1" dirty="0">
              <a:solidFill>
                <a:srgbClr val="FF0000"/>
              </a:solidFill>
            </a:endParaRPr>
          </a:p>
        </p:txBody>
      </p:sp>
      <p:sp>
        <p:nvSpPr>
          <p:cNvPr id="11" name="TextBox 10"/>
          <p:cNvSpPr txBox="1"/>
          <p:nvPr/>
        </p:nvSpPr>
        <p:spPr>
          <a:xfrm>
            <a:off x="582152" y="5270966"/>
            <a:ext cx="6408712" cy="369332"/>
          </a:xfrm>
          <a:prstGeom prst="rect">
            <a:avLst/>
          </a:prstGeom>
          <a:noFill/>
        </p:spPr>
        <p:txBody>
          <a:bodyPr wrap="square" rtlCol="0">
            <a:spAutoFit/>
          </a:bodyPr>
          <a:lstStyle/>
          <a:p>
            <a:r>
              <a:rPr lang="en-US" altLang="zh-CN" b="1" dirty="0" smtClean="0">
                <a:solidFill>
                  <a:srgbClr val="FF0000"/>
                </a:solidFill>
              </a:rPr>
              <a:t>8</a:t>
            </a:r>
            <a:r>
              <a:rPr lang="zh-CN" altLang="en-US" b="1" dirty="0" smtClean="0">
                <a:solidFill>
                  <a:srgbClr val="FF0000"/>
                </a:solidFill>
              </a:rPr>
              <a:t>、重素质不要重数字</a:t>
            </a:r>
            <a:endParaRPr lang="zh-CN" altLang="en-US" b="1" dirty="0">
              <a:solidFill>
                <a:srgbClr val="FF0000"/>
              </a:solidFill>
            </a:endParaRPr>
          </a:p>
        </p:txBody>
      </p:sp>
    </p:spTree>
    <p:extLst>
      <p:ext uri="{BB962C8B-B14F-4D97-AF65-F5344CB8AC3E}">
        <p14:creationId xmlns:p14="http://schemas.microsoft.com/office/powerpoint/2010/main" val="8834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2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ircle(in)">
                                      <p:cBhvr>
                                        <p:cTn id="4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3"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182" y="175057"/>
            <a:ext cx="8568951" cy="7466146"/>
          </a:xfrm>
          <a:prstGeom prst="rect">
            <a:avLst/>
          </a:prstGeom>
          <a:noFill/>
        </p:spPr>
        <p:txBody>
          <a:bodyPr wrap="square" rtlCol="0">
            <a:spAutoFit/>
          </a:bodyPr>
          <a:lstStyle/>
          <a:p>
            <a:pPr>
              <a:lnSpc>
                <a:spcPts val="2500"/>
              </a:lnSpc>
            </a:pPr>
            <a:r>
              <a:rPr lang="zh-CN" altLang="en-US" b="1" dirty="0" smtClean="0"/>
              <a:t>        漫画作文在高考中并不鲜见，恢复高考以来，在全国试卷中曾出现了四次。第一次是</a:t>
            </a:r>
            <a:r>
              <a:rPr lang="en-US" b="1" dirty="0" smtClean="0"/>
              <a:t>1981</a:t>
            </a:r>
            <a:r>
              <a:rPr lang="zh-CN" altLang="en-US" b="1" dirty="0" smtClean="0"/>
              <a:t>年漫画</a:t>
            </a:r>
            <a:r>
              <a:rPr lang="en-US" altLang="zh-CN" b="1" dirty="0" smtClean="0"/>
              <a:t>《</a:t>
            </a:r>
            <a:r>
              <a:rPr lang="zh-CN" altLang="en-US" b="1" dirty="0" smtClean="0"/>
              <a:t>挖井</a:t>
            </a:r>
            <a:r>
              <a:rPr lang="en-US" altLang="zh-CN" b="1" dirty="0" smtClean="0"/>
              <a:t>》</a:t>
            </a:r>
            <a:r>
              <a:rPr lang="zh-CN" altLang="en-US" b="1" dirty="0" smtClean="0"/>
              <a:t>，写议论文</a:t>
            </a:r>
            <a:r>
              <a:rPr lang="en-US" b="1" dirty="0" smtClean="0"/>
              <a:t>;</a:t>
            </a:r>
            <a:r>
              <a:rPr lang="zh-CN" altLang="en-US" b="1" dirty="0" smtClean="0"/>
              <a:t>第二次是</a:t>
            </a:r>
            <a:r>
              <a:rPr lang="en-US" b="1" dirty="0" smtClean="0"/>
              <a:t>1996</a:t>
            </a:r>
            <a:r>
              <a:rPr lang="zh-CN" altLang="en-US" b="1" dirty="0" smtClean="0"/>
              <a:t>年两幅漫画</a:t>
            </a:r>
            <a:r>
              <a:rPr lang="en-US" altLang="zh-CN" b="1" dirty="0" smtClean="0"/>
              <a:t>《</a:t>
            </a:r>
            <a:r>
              <a:rPr lang="zh-CN" altLang="en-US" b="1" dirty="0" smtClean="0"/>
              <a:t>给六指手整形手术</a:t>
            </a:r>
            <a:r>
              <a:rPr lang="en-US" altLang="zh-CN" b="1" dirty="0" smtClean="0"/>
              <a:t>》</a:t>
            </a:r>
            <a:r>
              <a:rPr lang="zh-CN" altLang="en-US" b="1" dirty="0" smtClean="0"/>
              <a:t>和</a:t>
            </a:r>
            <a:r>
              <a:rPr lang="en-US" altLang="zh-CN" b="1" dirty="0" smtClean="0"/>
              <a:t>《</a:t>
            </a:r>
            <a:r>
              <a:rPr lang="zh-CN" altLang="en-US" b="1" dirty="0" smtClean="0"/>
              <a:t>截错了</a:t>
            </a:r>
            <a:r>
              <a:rPr lang="en-US" altLang="zh-CN" b="1" dirty="0" smtClean="0"/>
              <a:t>》</a:t>
            </a:r>
            <a:r>
              <a:rPr lang="zh-CN" altLang="en-US" b="1" dirty="0" smtClean="0"/>
              <a:t>，写文学评论或社会评论</a:t>
            </a:r>
            <a:r>
              <a:rPr lang="en-US" b="1" dirty="0" smtClean="0"/>
              <a:t>;2007</a:t>
            </a:r>
            <a:r>
              <a:rPr lang="zh-CN" altLang="en-US" b="1" dirty="0" smtClean="0"/>
              <a:t>年是以漫画</a:t>
            </a:r>
            <a:r>
              <a:rPr lang="en-US" altLang="zh-CN" b="1" dirty="0" smtClean="0"/>
              <a:t>《</a:t>
            </a:r>
            <a:r>
              <a:rPr lang="zh-CN" altLang="en-US" b="1" dirty="0" smtClean="0"/>
              <a:t>摔了一跤</a:t>
            </a:r>
            <a:r>
              <a:rPr lang="en-US" altLang="zh-CN" b="1" dirty="0" smtClean="0"/>
              <a:t>》</a:t>
            </a:r>
            <a:r>
              <a:rPr lang="zh-CN" altLang="en-US" b="1" dirty="0" smtClean="0"/>
              <a:t>为材料，不限文体作文</a:t>
            </a:r>
            <a:r>
              <a:rPr lang="en-US" b="1" dirty="0" smtClean="0"/>
              <a:t>;2010</a:t>
            </a:r>
            <a:r>
              <a:rPr lang="zh-CN" altLang="en-US" b="1" dirty="0" smtClean="0"/>
              <a:t>年是以漫画</a:t>
            </a:r>
            <a:r>
              <a:rPr lang="en-US" altLang="zh-CN" b="1" dirty="0" smtClean="0"/>
              <a:t>《</a:t>
            </a:r>
            <a:r>
              <a:rPr lang="zh-CN" altLang="en-US" b="1" dirty="0" smtClean="0"/>
              <a:t>有鱼吃还捉老鼠</a:t>
            </a:r>
            <a:r>
              <a:rPr lang="en-US" altLang="zh-CN" b="1" dirty="0" smtClean="0"/>
              <a:t>》</a:t>
            </a:r>
            <a:r>
              <a:rPr lang="zh-CN" altLang="en-US" b="1" dirty="0" smtClean="0"/>
              <a:t>为材料写作。今年全国卷又出现漫画作文，</a:t>
            </a:r>
            <a:r>
              <a:rPr lang="zh-CN" altLang="en-US" b="1" dirty="0"/>
              <a:t>既</a:t>
            </a:r>
            <a:r>
              <a:rPr lang="zh-CN" altLang="en-US" b="1" dirty="0" smtClean="0"/>
              <a:t>出人意料，但又在情理之中。因为这样的作文形式是传统的材料作文和“任务驱动型”材料作文的延续与创新。</a:t>
            </a:r>
          </a:p>
          <a:p>
            <a:pPr>
              <a:lnSpc>
                <a:spcPts val="2500"/>
              </a:lnSpc>
            </a:pPr>
            <a:r>
              <a:rPr lang="zh-CN" altLang="en-US" b="1" dirty="0" smtClean="0"/>
              <a:t>　　重要的是，我们要练就一些功夫：</a:t>
            </a:r>
            <a:endParaRPr lang="en-US" altLang="zh-CN" b="1" dirty="0" smtClean="0"/>
          </a:p>
          <a:p>
            <a:pPr>
              <a:lnSpc>
                <a:spcPts val="2500"/>
              </a:lnSpc>
            </a:pPr>
            <a:r>
              <a:rPr lang="en-US" altLang="zh-CN" b="1" dirty="0"/>
              <a:t> </a:t>
            </a:r>
            <a:r>
              <a:rPr lang="en-US" altLang="zh-CN" b="1" dirty="0" smtClean="0"/>
              <a:t>        </a:t>
            </a:r>
            <a:r>
              <a:rPr lang="zh-CN" altLang="en-US" b="1" dirty="0" smtClean="0"/>
              <a:t>第一，强化审题，如不妨在心中把这幅图画转化为文字材料，再根据文字材料提取一个立意，然后按照新材料作文的要求审题立意、布局谋篇作文即可。         </a:t>
            </a:r>
            <a:endParaRPr lang="en-US" altLang="zh-CN" b="1" dirty="0" smtClean="0"/>
          </a:p>
          <a:p>
            <a:pPr>
              <a:lnSpc>
                <a:spcPts val="2500"/>
              </a:lnSpc>
            </a:pPr>
            <a:r>
              <a:rPr lang="en-US" altLang="zh-CN" b="1" dirty="0"/>
              <a:t> </a:t>
            </a:r>
            <a:r>
              <a:rPr lang="en-US" altLang="zh-CN" b="1" dirty="0" smtClean="0"/>
              <a:t>       </a:t>
            </a:r>
            <a:r>
              <a:rPr lang="zh-CN" altLang="en-US" b="1" dirty="0" smtClean="0"/>
              <a:t> 第二，写作能力核心是思考能力，学会观察，学会思考才是根本。那种仅靠突击，准备几段漂亮的文段，在考试时“为我所有”的“押宝”式备考已经远远不能适应高考作文改革的需要。关注社会，关注人生，写真实的感受和独特的见解，是当今高考作文的前进方向。</a:t>
            </a:r>
            <a:endParaRPr lang="en-US" altLang="zh-CN" b="1" dirty="0" smtClean="0"/>
          </a:p>
          <a:p>
            <a:pPr>
              <a:lnSpc>
                <a:spcPts val="2500"/>
              </a:lnSpc>
            </a:pPr>
            <a:r>
              <a:rPr lang="en-US" altLang="zh-CN" b="1" dirty="0"/>
              <a:t> </a:t>
            </a:r>
            <a:r>
              <a:rPr lang="en-US" altLang="zh-CN" b="1" dirty="0" smtClean="0"/>
              <a:t>         </a:t>
            </a:r>
            <a:r>
              <a:rPr lang="zh-CN" altLang="en-US" b="1" dirty="0" smtClean="0"/>
              <a:t>第三，写作的秘决就是一个写字。拿起笔来去写，以写带动你的思考，养成写的习惯，习惯就成自然，高考作文就很轻松，绣口一吐就会成就你的华章。如果失去了丰厚的写作实践这一基础，只会成为“空中楼阁”。</a:t>
            </a:r>
          </a:p>
          <a:p>
            <a:pPr>
              <a:lnSpc>
                <a:spcPts val="2500"/>
              </a:lnSpc>
            </a:pPr>
            <a:r>
              <a:rPr lang="zh-CN" altLang="en-US" b="1" dirty="0" smtClean="0"/>
              <a:t>　　每年的高考作文命题都包含了社会因素的价值指向。今年作文的关键词就是“教育”，其命题指向就是对“应试教育”的回击，暗含了教育改革的因素。</a:t>
            </a:r>
            <a:endParaRPr lang="en-US" altLang="zh-CN" b="1" dirty="0" smtClean="0"/>
          </a:p>
          <a:p>
            <a:pPr>
              <a:lnSpc>
                <a:spcPts val="2500"/>
              </a:lnSpc>
            </a:pPr>
            <a:r>
              <a:rPr lang="en-US" altLang="zh-CN" b="1" dirty="0"/>
              <a:t> </a:t>
            </a:r>
            <a:r>
              <a:rPr lang="en-US" altLang="zh-CN" b="1" dirty="0" smtClean="0"/>
              <a:t>        </a:t>
            </a:r>
            <a:r>
              <a:rPr lang="zh-CN" altLang="en-US" b="1" dirty="0" smtClean="0"/>
              <a:t>各大名校的自主招生考试正方兴未艾，在特区这块土地上矗立起来的南方科大</a:t>
            </a:r>
            <a:r>
              <a:rPr lang="en-US" altLang="zh-CN" b="1" dirty="0" smtClean="0"/>
              <a:t>631</a:t>
            </a:r>
            <a:r>
              <a:rPr lang="zh-CN" altLang="en-US" b="1" dirty="0" smtClean="0"/>
              <a:t>的招生模式已获普遍点赞，值得我们特别关注，可以断言，这就是今后高校改革的方向。</a:t>
            </a:r>
          </a:p>
          <a:p>
            <a:pPr>
              <a:lnSpc>
                <a:spcPts val="2500"/>
              </a:lnSpc>
            </a:pPr>
            <a:r>
              <a:rPr lang="en-US" b="1" dirty="0" smtClean="0"/>
              <a:t> </a:t>
            </a:r>
            <a:endParaRPr lang="zh-CN" altLang="en-US" b="1" dirty="0" smtClean="0"/>
          </a:p>
          <a:p>
            <a:pPr>
              <a:lnSpc>
                <a:spcPts val="2500"/>
              </a:lnSpc>
            </a:pPr>
            <a:endParaRPr lang="zh-CN" alt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1326</Words>
  <Application>Microsoft Office PowerPoint</Application>
  <PresentationFormat>全屏显示(4:3)</PresentationFormat>
  <Paragraphs>49</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解读2016高考作文（全国卷1）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18</cp:revision>
  <dcterms:created xsi:type="dcterms:W3CDTF">2016-06-16T07:18:19Z</dcterms:created>
  <dcterms:modified xsi:type="dcterms:W3CDTF">2016-07-01T00:16:25Z</dcterms:modified>
</cp:coreProperties>
</file>