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65" r:id="rId5"/>
    <p:sldId id="266" r:id="rId6"/>
    <p:sldId id="267" r:id="rId7"/>
    <p:sldId id="268" r:id="rId8"/>
    <p:sldId id="269" r:id="rId9"/>
    <p:sldId id="270" r:id="rId10"/>
    <p:sldId id="271" r:id="rId11"/>
    <p:sldId id="272" r:id="rId12"/>
    <p:sldId id="273" r:id="rId13"/>
    <p:sldId id="274" r:id="rId14"/>
    <p:sldId id="275" r:id="rId15"/>
    <p:sldId id="257" r:id="rId16"/>
    <p:sldId id="258" r:id="rId17"/>
    <p:sldId id="260" r:id="rId18"/>
    <p:sldId id="259" r:id="rId19"/>
    <p:sldId id="261" r:id="rId20"/>
    <p:sldId id="262" r:id="rId21"/>
    <p:sldId id="263" r:id="rId22"/>
    <p:sldId id="264" r:id="rId23"/>
  </p:sldIdLst>
  <p:sldSz cx="9144000" cy="6858000" type="screen4x3"/>
  <p:notesSz cx="6797675" cy="98726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F274F7C-863C-4BBC-82FA-D49967BDA262}" type="datetimeFigureOut">
              <a:rPr lang="zh-CN" altLang="en-US" smtClean="0"/>
              <a:pPr/>
              <a:t>2016-04-15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59211-078C-4724-B8AC-3A93355E483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274F7C-863C-4BBC-82FA-D49967BDA262}" type="datetimeFigureOut">
              <a:rPr lang="zh-CN" altLang="en-US" smtClean="0"/>
              <a:pPr/>
              <a:t>2016-04-15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59211-078C-4724-B8AC-3A93355E483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274F7C-863C-4BBC-82FA-D49967BDA262}" type="datetimeFigureOut">
              <a:rPr lang="zh-CN" altLang="en-US" smtClean="0"/>
              <a:pPr/>
              <a:t>2016-04-15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59211-078C-4724-B8AC-3A93355E483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274F7C-863C-4BBC-82FA-D49967BDA262}" type="datetimeFigureOut">
              <a:rPr lang="zh-CN" altLang="en-US" smtClean="0"/>
              <a:pPr/>
              <a:t>2016-04-15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59211-078C-4724-B8AC-3A93355E483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F274F7C-863C-4BBC-82FA-D49967BDA262}" type="datetimeFigureOut">
              <a:rPr lang="zh-CN" altLang="en-US" smtClean="0"/>
              <a:pPr/>
              <a:t>2016-04-15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59211-078C-4724-B8AC-3A93355E483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F274F7C-863C-4BBC-82FA-D49967BDA262}" type="datetimeFigureOut">
              <a:rPr lang="zh-CN" altLang="en-US" smtClean="0"/>
              <a:pPr/>
              <a:t>2016-04-15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59211-078C-4724-B8AC-3A93355E483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F274F7C-863C-4BBC-82FA-D49967BDA262}" type="datetimeFigureOut">
              <a:rPr lang="zh-CN" altLang="en-US" smtClean="0"/>
              <a:pPr/>
              <a:t>2016-04-15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E59211-078C-4724-B8AC-3A93355E483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F274F7C-863C-4BBC-82FA-D49967BDA262}" type="datetimeFigureOut">
              <a:rPr lang="zh-CN" altLang="en-US" smtClean="0"/>
              <a:pPr/>
              <a:t>2016-04-15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E59211-078C-4724-B8AC-3A93355E483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274F7C-863C-4BBC-82FA-D49967BDA262}" type="datetimeFigureOut">
              <a:rPr lang="zh-CN" altLang="en-US" smtClean="0"/>
              <a:pPr/>
              <a:t>2016-04-15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E59211-078C-4724-B8AC-3A93355E483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F274F7C-863C-4BBC-82FA-D49967BDA262}" type="datetimeFigureOut">
              <a:rPr lang="zh-CN" altLang="en-US" smtClean="0"/>
              <a:pPr/>
              <a:t>2016-04-15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59211-078C-4724-B8AC-3A93355E483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F274F7C-863C-4BBC-82FA-D49967BDA262}" type="datetimeFigureOut">
              <a:rPr lang="zh-CN" altLang="en-US" smtClean="0"/>
              <a:pPr/>
              <a:t>2016-04-15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59211-078C-4724-B8AC-3A93355E483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74F7C-863C-4BBC-82FA-D49967BDA262}" type="datetimeFigureOut">
              <a:rPr lang="zh-CN" altLang="en-US" smtClean="0"/>
              <a:pPr/>
              <a:t>2016-04-15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59211-078C-4724-B8AC-3A93355E483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o.lanxicy.com/cse/search?s=13588636192144787540&amp;entry=1&amp;q=%E8%B4%A3%E4%BB%BB%E6%84%8F%E8%AF%86" TargetMode="External"/><Relationship Id="rId2" Type="http://schemas.openxmlformats.org/officeDocument/2006/relationships/hyperlink" Target="http://so.lanxicy.com/cse/search?s=13588636192144787540&amp;entry=1&amp;q=%E4%BB%B7%E5%80%BC%E5%88%86%E6%9E%90" TargetMode="External"/><Relationship Id="rId1" Type="http://schemas.openxmlformats.org/officeDocument/2006/relationships/slideLayout" Target="../slideLayouts/slideLayout7.xml"/><Relationship Id="rId4" Type="http://schemas.openxmlformats.org/officeDocument/2006/relationships/hyperlink" Target="http://so.lanxicy.com/cse/search?s=13588636192144787540&amp;entry=1&amp;q=%E7%94%9F%E5%91%BD%E9%AB%98%E4%BA%8E%E4%B8%80%E5%88%8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rgbClr val="FF0000"/>
                </a:solidFill>
              </a:rPr>
              <a:t>2016</a:t>
            </a:r>
            <a:r>
              <a:rPr lang="zh-CN" altLang="en-US" dirty="0" smtClean="0">
                <a:solidFill>
                  <a:srgbClr val="FF0000"/>
                </a:solidFill>
              </a:rPr>
              <a:t>广一模作文解析</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68687"/>
            <a:ext cx="8286808" cy="6389313"/>
          </a:xfrm>
          <a:prstGeom prst="rect">
            <a:avLst/>
          </a:prstGeom>
          <a:noFill/>
        </p:spPr>
        <p:txBody>
          <a:bodyPr wrap="square" rtlCol="0">
            <a:spAutoFit/>
          </a:bodyPr>
          <a:lstStyle/>
          <a:p>
            <a:pPr>
              <a:lnSpc>
                <a:spcPts val="2900"/>
              </a:lnSpc>
            </a:pPr>
            <a:r>
              <a:rPr lang="zh-CN" altLang="en-US" sz="2000" b="1" dirty="0" smtClean="0"/>
              <a:t>致陈先生的一封信</a:t>
            </a:r>
          </a:p>
          <a:p>
            <a:pPr>
              <a:lnSpc>
                <a:spcPts val="2900"/>
              </a:lnSpc>
            </a:pPr>
            <a:r>
              <a:rPr lang="zh-CN" altLang="en-US" sz="2000" b="1" dirty="0" smtClean="0"/>
              <a:t>　　陈先生：</a:t>
            </a:r>
          </a:p>
          <a:p>
            <a:pPr>
              <a:lnSpc>
                <a:spcPts val="2900"/>
              </a:lnSpc>
            </a:pPr>
            <a:r>
              <a:rPr lang="zh-CN" altLang="en-US" sz="2000" b="1" dirty="0" smtClean="0"/>
              <a:t>　　您好！您的遭遇，我在网上略有了解。我想说，如果是我，也会如您女儿一般对您进行举报。我这样做，不仅是因为您的所作所为违反了交规，更是因为当您开车载着家人时，那个接通的电话已经将您自己、您的家人和路上的其他人的生命吊在了悬崖之上。下面请允许我和您谈一谈：生命关天，我们必须敬畏。</a:t>
            </a:r>
          </a:p>
          <a:p>
            <a:pPr>
              <a:lnSpc>
                <a:spcPts val="2900"/>
              </a:lnSpc>
            </a:pPr>
            <a:r>
              <a:rPr lang="zh-CN" altLang="en-US" sz="2000" b="1" dirty="0" smtClean="0"/>
              <a:t>　　敬畏自我的生命，此生无悔。</a:t>
            </a:r>
            <a:r>
              <a:rPr lang="en-US" altLang="zh-CN" sz="2000" b="1" dirty="0" smtClean="0"/>
              <a:t>《</a:t>
            </a:r>
            <a:r>
              <a:rPr lang="zh-CN" altLang="en-US" sz="2000" b="1" dirty="0" smtClean="0"/>
              <a:t>古诗十九首</a:t>
            </a:r>
            <a:r>
              <a:rPr lang="en-US" altLang="zh-CN" sz="2000" b="1" dirty="0" smtClean="0"/>
              <a:t>》</a:t>
            </a:r>
            <a:r>
              <a:rPr lang="zh-CN" altLang="en-US" sz="2000" b="1" dirty="0" smtClean="0"/>
              <a:t>云：人生天地间，忽如远行客。每个人都只是这天地逆旅中的暂住之客，我们的生命脆弱而又短暂，无法重新来过。也正因如此，我们才更应该对自我的生命心怀敬畏，不因任何外因而失去对它的尊重。不由想起了那个“职业是是生病，业余是写作”的残疾作家史铁生，当他而说出“微笑着，去唱生活的歌谣”时，当他穷四年之功利用透析后的残存时间写下</a:t>
            </a:r>
            <a:r>
              <a:rPr lang="en-US" altLang="zh-CN" sz="2000" b="1" dirty="0" smtClean="0"/>
              <a:t>《</a:t>
            </a:r>
            <a:r>
              <a:rPr lang="zh-CN" altLang="en-US" sz="2000" b="1" dirty="0" smtClean="0"/>
              <a:t>病隙碎笔</a:t>
            </a:r>
            <a:r>
              <a:rPr lang="en-US" altLang="zh-CN" sz="2000" b="1" dirty="0" smtClean="0"/>
              <a:t>》</a:t>
            </a:r>
            <a:r>
              <a:rPr lang="zh-CN" altLang="en-US" sz="2000" b="1" dirty="0" smtClean="0"/>
              <a:t>时，当他在</a:t>
            </a:r>
            <a:r>
              <a:rPr lang="en-US" altLang="zh-CN" sz="2000" b="1" dirty="0" smtClean="0"/>
              <a:t>《</a:t>
            </a:r>
            <a:r>
              <a:rPr lang="zh-CN" altLang="en-US" sz="2000" b="1" dirty="0" smtClean="0"/>
              <a:t>命若琴弦</a:t>
            </a:r>
            <a:r>
              <a:rPr lang="en-US" altLang="zh-CN" sz="2000" b="1" dirty="0" smtClean="0"/>
              <a:t>》</a:t>
            </a:r>
            <a:r>
              <a:rPr lang="zh-CN" altLang="en-US" sz="2000" b="1" dirty="0" smtClean="0"/>
              <a:t>中塑造了千弦弹断希望不灭的盲人琴师时，陈先生，希望您能够懂得，正像当代诗人郭小川所说，“但愿每次回忆，对生活都不感到负疚”，敬畏自我的生命，可以让我们无悔此生。</a:t>
            </a:r>
          </a:p>
          <a:p>
            <a:pPr>
              <a:lnSpc>
                <a:spcPts val="2900"/>
              </a:lnSpc>
            </a:pPr>
            <a:endParaRPr lang="zh-CN" altLang="en-US" sz="2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357166"/>
            <a:ext cx="8358246" cy="6491905"/>
          </a:xfrm>
          <a:prstGeom prst="rect">
            <a:avLst/>
          </a:prstGeom>
          <a:noFill/>
        </p:spPr>
        <p:txBody>
          <a:bodyPr wrap="square" rtlCol="0">
            <a:spAutoFit/>
          </a:bodyPr>
          <a:lstStyle/>
          <a:p>
            <a:pPr>
              <a:lnSpc>
                <a:spcPts val="2500"/>
              </a:lnSpc>
            </a:pPr>
            <a:r>
              <a:rPr lang="zh-CN" altLang="en-US" sz="2000" b="1" dirty="0" smtClean="0"/>
              <a:t>　敬畏与自己相关的生命，此生有责。我们每个个体都与其他无数生命紧密相连，而这些与我们相关的生命，都是我们肩上的责任，我们需要对它们心怀敬畏。看，那为了让独居的母亲颐养天年而辞官奉母的潘岳挂起的官印，在提醒我们，敬畏亲人的生命；触，那落在为了给发烧的妻子降温而只穿单衣站在雪地中的荀粲肩上的雪花，在告诉我们，敬畏爱人的生命；听，那重病在床的元稹在听到挚友白居易被贬江州时吟出的“垂死病中惊坐起，暗风吹雨入寒窗”的诗句，在教导我们，敬畏友人的生命。陈先生，您一定明白，只有当我们因敬畏而为与自己相关的生命负起责任时，我们才可以俯仰无愧，坦然前行。</a:t>
            </a:r>
          </a:p>
          <a:p>
            <a:pPr>
              <a:lnSpc>
                <a:spcPts val="2500"/>
              </a:lnSpc>
            </a:pPr>
            <a:r>
              <a:rPr lang="zh-CN" altLang="en-US" sz="2000" b="1" dirty="0" smtClean="0"/>
              <a:t>　　敬畏与自己无关的生命，此生崇高。鲁迅说：“无穷的远方，无数的人们，都和我有关。”我想，如果我们还可以对与自己无关的生命心存敬畏，则我们的生命一定可以更加崇高，正像尼采说的那样：“我的灵魂清澈而明亮，宛若清晨的群山。”如韩愈一般，为了天下苍生不受蛊惑，上</a:t>
            </a:r>
            <a:r>
              <a:rPr lang="en-US" altLang="zh-CN" sz="2000" b="1" dirty="0" smtClean="0"/>
              <a:t>《</a:t>
            </a:r>
            <a:r>
              <a:rPr lang="zh-CN" altLang="en-US" sz="2000" b="1" dirty="0" smtClean="0"/>
              <a:t>论佛骨表</a:t>
            </a:r>
            <a:r>
              <a:rPr lang="en-US" altLang="zh-CN" sz="2000" b="1" dirty="0" smtClean="0"/>
              <a:t>》</a:t>
            </a:r>
            <a:r>
              <a:rPr lang="zh-CN" altLang="en-US" sz="2000" b="1" dirty="0" smtClean="0"/>
              <a:t>，被贬潮州仍“肯将衰朽惜残年”；如东林学派一般，为了黎元百姓乐于樵苏，发出正直呼喊，惨遭屠戮却成为“一支重整道德的十字军”；如新东方学校一般，为了汶川同胞重振希望，捐款支教，耗费巨大终获民政部“中华慈善奖”。陈先生，相信您十分清楚，这些人之所以值得我们敬佩，正是因为他们都能对那些与自己无关的生命心怀敬畏，方能普施大爱，让自己的生命清澈而崇高。</a:t>
            </a:r>
          </a:p>
          <a:p>
            <a:pPr>
              <a:lnSpc>
                <a:spcPts val="2500"/>
              </a:lnSpc>
            </a:pPr>
            <a:endParaRPr lang="zh-CN" altLang="en-US" sz="20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2"/>
            <a:ext cx="8215370" cy="6186309"/>
          </a:xfrm>
          <a:prstGeom prst="rect">
            <a:avLst/>
          </a:prstGeom>
          <a:noFill/>
        </p:spPr>
        <p:txBody>
          <a:bodyPr wrap="square" rtlCol="0">
            <a:spAutoFit/>
          </a:bodyPr>
          <a:lstStyle/>
          <a:p>
            <a:pPr>
              <a:lnSpc>
                <a:spcPct val="150000"/>
              </a:lnSpc>
            </a:pPr>
            <a:r>
              <a:rPr lang="zh-CN" altLang="en-US" sz="2400" b="1" dirty="0" smtClean="0"/>
              <a:t>       这红尘，太污太苦太锦簇；这人情，总浮总疏总麻木。陈先生，您可以看到，当今时代，食品安全隐患多多、医患矛盾逐渐升级、老人跌倒无人搀扶，人们对生命的敬畏似乎越来越淡漠。然而，越是在这时，我们越应该不断自省：对自我的、与自己相关或无关的生命，我们都要心怀敬畏。大儒张载说：“为生民立命。”我真诚地希望您可以在今后的生活中将对生命的敬畏放在心头，毕竟，生命对每个人都只有一次；毕竟，这是我们等过了无尽黑暗才睁开的双眼；毕竟，这是一个不能停留太久的世界。</a:t>
            </a:r>
          </a:p>
          <a:p>
            <a:pPr>
              <a:lnSpc>
                <a:spcPct val="150000"/>
              </a:lnSpc>
            </a:pPr>
            <a:r>
              <a:rPr lang="zh-CN" altLang="en-US" sz="2400" b="1" dirty="0" smtClean="0"/>
              <a:t>　　陈先生，您说呢？</a:t>
            </a:r>
          </a:p>
          <a:p>
            <a:pPr>
              <a:lnSpc>
                <a:spcPct val="150000"/>
              </a:lnSpc>
            </a:pPr>
            <a:endParaRPr lang="zh-CN" altLang="en-US" sz="2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501122" cy="6073329"/>
          </a:xfrm>
          <a:prstGeom prst="rect">
            <a:avLst/>
          </a:prstGeom>
          <a:noFill/>
        </p:spPr>
        <p:txBody>
          <a:bodyPr wrap="square" rtlCol="0">
            <a:spAutoFit/>
          </a:bodyPr>
          <a:lstStyle/>
          <a:p>
            <a:pPr>
              <a:lnSpc>
                <a:spcPts val="2600"/>
              </a:lnSpc>
            </a:pPr>
            <a:r>
              <a:rPr lang="zh-CN" altLang="en-US" sz="2000" b="1" dirty="0" smtClean="0"/>
              <a:t>                          致小陈的一封信：爱的传播、沟通与表达</a:t>
            </a:r>
            <a:br>
              <a:rPr lang="zh-CN" altLang="en-US" sz="2000" b="1" dirty="0" smtClean="0"/>
            </a:br>
            <a:r>
              <a:rPr lang="zh-CN" altLang="en-US" sz="2000" b="1" dirty="0" smtClean="0"/>
              <a:t>　   小陈：</a:t>
            </a:r>
            <a:br>
              <a:rPr lang="zh-CN" altLang="en-US" sz="2000" b="1" dirty="0" smtClean="0"/>
            </a:br>
            <a:r>
              <a:rPr lang="zh-CN" altLang="en-US" sz="2000" b="1" dirty="0" smtClean="0"/>
              <a:t>       小时候我们受过很多有关“家书”的教育，有诗词有电影有书报有歌曲，形式各异，深入人心大抵是因为爱在其间。今天借小陈你举报老陈的事给你写信，并非为了抒发亲情，也不是探讨“坑爹”，反而是想深入“传递”，即“互联网</a:t>
            </a:r>
            <a:r>
              <a:rPr lang="en-US" altLang="zh-CN" sz="2000" b="1" dirty="0" smtClean="0"/>
              <a:t>+”</a:t>
            </a:r>
            <a:r>
              <a:rPr lang="zh-CN" altLang="en-US" sz="2000" b="1" dirty="0" smtClean="0"/>
              <a:t>时代，爱的传播、沟通和表达。</a:t>
            </a:r>
            <a:br>
              <a:rPr lang="zh-CN" altLang="en-US" sz="2000" b="1" dirty="0" smtClean="0"/>
            </a:br>
            <a:r>
              <a:rPr lang="zh-CN" altLang="en-US" sz="2000" b="1" dirty="0" smtClean="0"/>
              <a:t>　　你是个大学生，父亲总在高速路上开车时接电话，家人屡劝不改。迫于无奈，更是出于生命安全的考虑，你通过微博私信向警方举报了自己的父亲。警方查实后，依法对老陈进行了教育和处罚，并将这起举报发在官方微博上。</a:t>
            </a:r>
            <a:br>
              <a:rPr lang="zh-CN" altLang="en-US" sz="2000" b="1" dirty="0" smtClean="0"/>
            </a:br>
            <a:r>
              <a:rPr lang="zh-CN" altLang="en-US" sz="2000" b="1" dirty="0" smtClean="0"/>
              <a:t>　　这让我想起童年的电影</a:t>
            </a:r>
            <a:r>
              <a:rPr lang="en-US" altLang="zh-CN" sz="2000" b="1" dirty="0" smtClean="0"/>
              <a:t>《</a:t>
            </a:r>
            <a:r>
              <a:rPr lang="zh-CN" altLang="en-US" sz="2000" b="1" dirty="0" smtClean="0"/>
              <a:t>鸡毛信</a:t>
            </a:r>
            <a:r>
              <a:rPr lang="en-US" altLang="zh-CN" sz="2000" b="1" dirty="0" smtClean="0"/>
              <a:t>》</a:t>
            </a:r>
            <a:r>
              <a:rPr lang="zh-CN" altLang="en-US" sz="2000" b="1" dirty="0" smtClean="0"/>
              <a:t>。海娃与鬼子斗智斗勇终于通过羊群完成了任务。当然，小陈你和老陈不是“敌我矛盾”，但都是“命悬一线”。目前“互联网</a:t>
            </a:r>
            <a:r>
              <a:rPr lang="en-US" altLang="zh-CN" sz="2000" b="1" dirty="0" smtClean="0"/>
              <a:t>+”</a:t>
            </a:r>
            <a:r>
              <a:rPr lang="zh-CN" altLang="en-US" sz="2000" b="1" dirty="0" smtClean="0"/>
              <a:t>的时代，沟通介质和维度也是最受惠的红利之一，公开的私下的世界的中国的，</a:t>
            </a:r>
            <a:r>
              <a:rPr lang="en-US" altLang="zh-CN" sz="2000" b="1" dirty="0" smtClean="0"/>
              <a:t>QQ</a:t>
            </a:r>
            <a:r>
              <a:rPr lang="zh-CN" altLang="en-US" sz="2000" b="1" dirty="0" smtClean="0"/>
              <a:t>微信微博私信</a:t>
            </a:r>
            <a:r>
              <a:rPr lang="en-US" altLang="zh-CN" sz="2000" b="1" dirty="0" smtClean="0"/>
              <a:t>……</a:t>
            </a:r>
            <a:r>
              <a:rPr lang="zh-CN" altLang="en-US" sz="2000" b="1" dirty="0" smtClean="0"/>
              <a:t>你采取了微博私信向警方举报，却也达到了劝阻父亲的目的。你的这一封特别的“家书”，的确是“</a:t>
            </a:r>
            <a:r>
              <a:rPr lang="en-US" altLang="zh-CN" sz="2000" b="1" dirty="0" smtClean="0"/>
              <a:t>95</a:t>
            </a:r>
            <a:r>
              <a:rPr lang="zh-CN" altLang="en-US" sz="2000" b="1" dirty="0" smtClean="0"/>
              <a:t>后”的另辟蹊径。</a:t>
            </a:r>
            <a:br>
              <a:rPr lang="zh-CN" altLang="en-US" sz="2000" b="1" dirty="0" smtClean="0"/>
            </a:br>
            <a:r>
              <a:rPr lang="zh-CN" altLang="en-US" sz="2000" b="1" dirty="0" smtClean="0"/>
              <a:t>　　据称此事赢得众多网友点赞，但不可避免的，就方式方法也引发一些质疑，尤其是经媒体报道后，激起了更大范围、更多角度的讨论。</a:t>
            </a:r>
            <a:endParaRPr lang="zh-CN" altLang="en-US" sz="20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286808" cy="6427401"/>
          </a:xfrm>
          <a:prstGeom prst="rect">
            <a:avLst/>
          </a:prstGeom>
          <a:noFill/>
        </p:spPr>
        <p:txBody>
          <a:bodyPr wrap="square" rtlCol="0">
            <a:spAutoFit/>
          </a:bodyPr>
          <a:lstStyle/>
          <a:p>
            <a:pPr>
              <a:lnSpc>
                <a:spcPts val="2600"/>
              </a:lnSpc>
            </a:pPr>
            <a:r>
              <a:rPr lang="zh-CN" altLang="en-US" sz="2000" b="1" dirty="0" smtClean="0"/>
              <a:t>      对于亲情，我们都不是局外人和旁观者，尤其是琐碎日常中的菜篮子、米缸油缸酱缸醋缸</a:t>
            </a:r>
            <a:r>
              <a:rPr lang="en-US" altLang="zh-CN" sz="2000" b="1" dirty="0" smtClean="0"/>
              <a:t>……</a:t>
            </a:r>
            <a:r>
              <a:rPr lang="zh-CN" altLang="en-US" sz="2000" b="1" dirty="0" smtClean="0"/>
              <a:t>如何在传统的沟通中重构表达，抵达爱的路径，确实是一门艺术。</a:t>
            </a:r>
            <a:br>
              <a:rPr lang="zh-CN" altLang="en-US" sz="2000" b="1" dirty="0" smtClean="0"/>
            </a:br>
            <a:r>
              <a:rPr lang="zh-CN" altLang="en-US" sz="2000" b="1" dirty="0" smtClean="0"/>
              <a:t>　　日本著名家庭伦理导演是枝裕和在接受记者采访时说，父亲去世前从未与父亲有过深入沟通，反倒在父亲去世后才更多地能继续发展和生长父子之间的默契。但在他的电影中，家庭始终是阳光撒进窗棂那一刻最温柔的出口。无独有偶，台湾已经过世的著名导演，被誉为“台湾社会的手术刀”的杨德昌，在他的最后一部电影</a:t>
            </a:r>
            <a:r>
              <a:rPr lang="en-US" altLang="zh-CN" sz="2000" b="1" dirty="0" smtClean="0"/>
              <a:t>《</a:t>
            </a:r>
            <a:r>
              <a:rPr lang="zh-CN" altLang="en-US" sz="2000" b="1" dirty="0" smtClean="0"/>
              <a:t>一一</a:t>
            </a:r>
            <a:r>
              <a:rPr lang="en-US" altLang="zh-CN" sz="2000" b="1" dirty="0" smtClean="0"/>
              <a:t>》</a:t>
            </a:r>
            <a:r>
              <a:rPr lang="zh-CN" altLang="en-US" sz="2000" b="1" dirty="0" smtClean="0"/>
              <a:t>开播受访时说：“这个电影是以家庭为单位出发，家庭具有很复杂的、互相交错的、层次感很丰富的厚度。</a:t>
            </a:r>
            <a:r>
              <a:rPr lang="en-US" altLang="zh-CN" sz="2000" b="1" dirty="0" smtClean="0"/>
              <a:t>《</a:t>
            </a:r>
            <a:r>
              <a:rPr lang="zh-CN" altLang="en-US" sz="2000" b="1" dirty="0" smtClean="0"/>
              <a:t>一一</a:t>
            </a:r>
            <a:r>
              <a:rPr lang="en-US" altLang="zh-CN" sz="2000" b="1" dirty="0" smtClean="0"/>
              <a:t>》</a:t>
            </a:r>
            <a:r>
              <a:rPr lang="zh-CN" altLang="en-US" sz="2000" b="1" dirty="0" smtClean="0"/>
              <a:t>代表简单自然，其实就是指的人与人之间的关系。这个关系不仅是言语的互相沟通，更重要的是情感交流。”</a:t>
            </a:r>
            <a:br>
              <a:rPr lang="zh-CN" altLang="en-US" sz="2000" b="1" dirty="0" smtClean="0"/>
            </a:br>
            <a:r>
              <a:rPr lang="zh-CN" altLang="en-US" sz="2000" b="1" dirty="0" smtClean="0"/>
              <a:t>       马克思几百年前说：“家庭是社会的细胞，没什么大事却比什么都重要。”到了当下，爱的教育并不缺乏，但切莫将爱的传承和表达局限于“局域网”的一隅。爱的“鸡毛信”当用则用，毕竟鸡飞蛋打一地鸡毛的家庭生活真的不符合现代社会组织的和谐发展。譬如小陈你可以给老陈买个蓝牙耳机，或者陪老陈看场主题思想为“听人劝吃饱饭”的电影，说不定效果也不亚于“鸡毛信”</a:t>
            </a:r>
            <a:br>
              <a:rPr lang="zh-CN" altLang="en-US" sz="2000" b="1" dirty="0" smtClean="0"/>
            </a:br>
            <a:r>
              <a:rPr lang="zh-CN" altLang="en-US" sz="2000" b="1" dirty="0" smtClean="0"/>
              <a:t/>
            </a:r>
            <a:br>
              <a:rPr lang="zh-CN" altLang="en-US" sz="2000" b="1" dirty="0" smtClean="0"/>
            </a:br>
            <a:r>
              <a:rPr lang="zh-CN" altLang="en-US" sz="2000" b="1" dirty="0" smtClean="0"/>
              <a:t>                                                                                                     明华 </a:t>
            </a:r>
            <a:r>
              <a:rPr lang="en-US" altLang="zh-CN" sz="2000" b="1" dirty="0" smtClean="0"/>
              <a:t>2015</a:t>
            </a:r>
            <a:r>
              <a:rPr lang="zh-CN" altLang="en-US" sz="2000" b="1" dirty="0" smtClean="0"/>
              <a:t>、</a:t>
            </a:r>
            <a:r>
              <a:rPr lang="en-US" altLang="zh-CN" sz="2000" b="1" dirty="0" smtClean="0"/>
              <a:t>6</a:t>
            </a:r>
            <a:r>
              <a:rPr lang="zh-CN" altLang="en-US" sz="2000" b="1" dirty="0" smtClean="0"/>
              <a:t>、</a:t>
            </a:r>
            <a:r>
              <a:rPr lang="en-US" altLang="zh-CN" sz="2000" b="1" dirty="0" smtClean="0"/>
              <a:t>7</a:t>
            </a:r>
            <a:endParaRPr lang="zh-CN" altLang="en-US" sz="20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7929618" cy="5863144"/>
          </a:xfrm>
          <a:prstGeom prst="rect">
            <a:avLst/>
          </a:prstGeom>
          <a:noFill/>
        </p:spPr>
        <p:txBody>
          <a:bodyPr wrap="square" rtlCol="0">
            <a:spAutoFit/>
          </a:bodyPr>
          <a:lstStyle/>
          <a:p>
            <a:pPr>
              <a:lnSpc>
                <a:spcPts val="3000"/>
              </a:lnSpc>
            </a:pPr>
            <a:r>
              <a:rPr lang="en-US" altLang="zh-CN" sz="2000" b="1" dirty="0" smtClean="0"/>
              <a:t>18</a:t>
            </a:r>
            <a:r>
              <a:rPr lang="zh-CN" altLang="en-US" sz="2000" b="1" dirty="0" smtClean="0"/>
              <a:t>．阅读下面的材料，根据要求写一篇不少于 </a:t>
            </a:r>
            <a:r>
              <a:rPr lang="en-US" altLang="zh-CN" sz="2000" b="1" dirty="0" smtClean="0"/>
              <a:t>800 </a:t>
            </a:r>
            <a:r>
              <a:rPr lang="zh-CN" altLang="en-US" sz="2000" b="1" dirty="0" smtClean="0"/>
              <a:t>字的文章。（</a:t>
            </a:r>
            <a:r>
              <a:rPr lang="en-US" altLang="zh-CN" sz="2000" b="1" dirty="0" smtClean="0"/>
              <a:t>60 </a:t>
            </a:r>
            <a:r>
              <a:rPr lang="zh-CN" altLang="en-US" sz="2000" b="1" dirty="0" smtClean="0"/>
              <a:t>分） </a:t>
            </a:r>
          </a:p>
          <a:p>
            <a:pPr>
              <a:lnSpc>
                <a:spcPts val="3000"/>
              </a:lnSpc>
            </a:pPr>
            <a:r>
              <a:rPr lang="zh-CN" altLang="en-US" sz="2000" b="1" dirty="0" smtClean="0"/>
              <a:t>某报</a:t>
            </a:r>
            <a:r>
              <a:rPr lang="zh-CN" altLang="en-US" sz="2000" b="1" dirty="0" smtClean="0">
                <a:solidFill>
                  <a:srgbClr val="FF0000"/>
                </a:solidFill>
              </a:rPr>
              <a:t>为了发掘有温度和人情味的新闻</a:t>
            </a:r>
            <a:r>
              <a:rPr lang="zh-CN" altLang="en-US" sz="2000" b="1" dirty="0" smtClean="0"/>
              <a:t>，引导读者</a:t>
            </a:r>
            <a:r>
              <a:rPr lang="zh-CN" altLang="en-US" sz="2000" b="1" dirty="0" smtClean="0">
                <a:solidFill>
                  <a:srgbClr val="FF0000"/>
                </a:solidFill>
              </a:rPr>
              <a:t>以温暖的视角看待社会</a:t>
            </a:r>
            <a:r>
              <a:rPr lang="zh-CN" altLang="en-US" sz="2000" b="1" dirty="0" smtClean="0"/>
              <a:t>，开设了</a:t>
            </a:r>
            <a:r>
              <a:rPr lang="en-US" altLang="zh-CN" sz="2000" b="1" dirty="0" smtClean="0"/>
              <a:t>《</a:t>
            </a:r>
            <a:r>
              <a:rPr lang="zh-CN" altLang="en-US" sz="2000" b="1" dirty="0" smtClean="0"/>
              <a:t>暖闻</a:t>
            </a:r>
            <a:r>
              <a:rPr lang="en-US" altLang="zh-CN" sz="2000" b="1" dirty="0" smtClean="0"/>
              <a:t>》</a:t>
            </a:r>
            <a:r>
              <a:rPr lang="zh-CN" altLang="en-US" sz="2000" b="1" dirty="0" smtClean="0"/>
              <a:t>专栏。编辑部收到三则新闻： </a:t>
            </a:r>
          </a:p>
          <a:p>
            <a:pPr>
              <a:lnSpc>
                <a:spcPts val="3000"/>
              </a:lnSpc>
            </a:pPr>
            <a:r>
              <a:rPr lang="zh-CN" altLang="en-US" sz="2000" b="1" dirty="0" smtClean="0"/>
              <a:t>          一位卖油条的青年</a:t>
            </a:r>
            <a:r>
              <a:rPr lang="zh-CN" altLang="en-US" sz="2000" b="1" dirty="0" smtClean="0">
                <a:solidFill>
                  <a:srgbClr val="FF0000"/>
                </a:solidFill>
              </a:rPr>
              <a:t>多年坚持</a:t>
            </a:r>
            <a:r>
              <a:rPr lang="zh-CN" altLang="en-US" sz="2000" b="1" dirty="0" smtClean="0"/>
              <a:t>不用有害的“复炸油”炸油条，给顾客提供新鲜健康的油条，被网友称赞为最帅的</a:t>
            </a:r>
            <a:r>
              <a:rPr lang="zh-CN" altLang="en-US" sz="2000" b="1" dirty="0" smtClean="0">
                <a:solidFill>
                  <a:srgbClr val="FF0000"/>
                </a:solidFill>
              </a:rPr>
              <a:t>良心“油条哥”</a:t>
            </a:r>
            <a:r>
              <a:rPr lang="zh-CN" altLang="en-US" sz="2000" b="1" dirty="0" smtClean="0"/>
              <a:t>。 </a:t>
            </a:r>
          </a:p>
          <a:p>
            <a:pPr>
              <a:lnSpc>
                <a:spcPts val="3000"/>
              </a:lnSpc>
            </a:pPr>
            <a:r>
              <a:rPr lang="zh-CN" altLang="en-US" sz="2000" b="1" dirty="0" smtClean="0"/>
              <a:t>           一位老父亲从外地来医院看望儿子，</a:t>
            </a:r>
            <a:r>
              <a:rPr lang="zh-CN" altLang="en-US" sz="2000" b="1" dirty="0" smtClean="0">
                <a:solidFill>
                  <a:srgbClr val="FF0000"/>
                </a:solidFill>
              </a:rPr>
              <a:t>看到儿子正在坐诊，忙得抬不起头，根本说不上话；</a:t>
            </a:r>
            <a:r>
              <a:rPr lang="zh-CN" altLang="en-US" sz="2000" b="1" dirty="0" smtClean="0"/>
              <a:t>老人家等了两个多小时后，</a:t>
            </a:r>
            <a:r>
              <a:rPr lang="zh-CN" altLang="en-US" sz="2000" b="1" dirty="0" smtClean="0">
                <a:solidFill>
                  <a:srgbClr val="FF0000"/>
                </a:solidFill>
              </a:rPr>
              <a:t>只好挂了个号</a:t>
            </a:r>
            <a:r>
              <a:rPr lang="zh-CN" altLang="en-US" sz="2000" b="1" dirty="0" smtClean="0"/>
              <a:t>，和儿子见了一面。 </a:t>
            </a:r>
          </a:p>
          <a:p>
            <a:pPr>
              <a:lnSpc>
                <a:spcPts val="3000"/>
              </a:lnSpc>
            </a:pPr>
            <a:r>
              <a:rPr lang="zh-CN" altLang="en-US" sz="2000" b="1" dirty="0" smtClean="0"/>
              <a:t>           某地举办珍品画展，一位男孩</a:t>
            </a:r>
            <a:r>
              <a:rPr lang="zh-CN" altLang="en-US" sz="2000" b="1" dirty="0" smtClean="0">
                <a:solidFill>
                  <a:srgbClr val="FF0000"/>
                </a:solidFill>
              </a:rPr>
              <a:t>探身观赏时不慎跌倒</a:t>
            </a:r>
            <a:r>
              <a:rPr lang="zh-CN" altLang="en-US" sz="2000" b="1" dirty="0" smtClean="0"/>
              <a:t>，损坏了一幅珍贵名画；主办方认为男孩</a:t>
            </a:r>
            <a:r>
              <a:rPr lang="zh-CN" altLang="en-US" sz="2000" b="1" dirty="0" smtClean="0">
                <a:solidFill>
                  <a:srgbClr val="FF0000"/>
                </a:solidFill>
              </a:rPr>
              <a:t>只有 </a:t>
            </a:r>
            <a:r>
              <a:rPr lang="en-US" altLang="zh-CN" sz="2000" b="1" dirty="0" smtClean="0">
                <a:solidFill>
                  <a:srgbClr val="FF0000"/>
                </a:solidFill>
              </a:rPr>
              <a:t>12 </a:t>
            </a:r>
            <a:r>
              <a:rPr lang="zh-CN" altLang="en-US" sz="2000" b="1" dirty="0" smtClean="0">
                <a:solidFill>
                  <a:srgbClr val="FF0000"/>
                </a:solidFill>
              </a:rPr>
              <a:t>岁</a:t>
            </a:r>
            <a:r>
              <a:rPr lang="zh-CN" altLang="en-US" sz="2000" b="1" dirty="0" smtClean="0"/>
              <a:t>，又不是故意的，因此仅备案而未报案，希望男孩的心理不要受到影响。     </a:t>
            </a:r>
            <a:endParaRPr lang="en-US" altLang="zh-CN" sz="2000" b="1" dirty="0" smtClean="0"/>
          </a:p>
          <a:p>
            <a:pPr>
              <a:lnSpc>
                <a:spcPts val="3000"/>
              </a:lnSpc>
            </a:pPr>
            <a:r>
              <a:rPr lang="en-US" altLang="zh-CN" sz="2000" b="1" dirty="0"/>
              <a:t> </a:t>
            </a:r>
            <a:r>
              <a:rPr lang="en-US" altLang="zh-CN" sz="2000" b="1" dirty="0" smtClean="0"/>
              <a:t>         </a:t>
            </a:r>
            <a:r>
              <a:rPr lang="zh-CN" altLang="en-US" sz="2000" b="1" dirty="0" smtClean="0"/>
              <a:t>从以上三则新闻中选择一则刊登在</a:t>
            </a:r>
            <a:r>
              <a:rPr lang="en-US" altLang="zh-CN" sz="2000" b="1" dirty="0" smtClean="0"/>
              <a:t>《</a:t>
            </a:r>
            <a:r>
              <a:rPr lang="zh-CN" altLang="en-US" sz="2000" b="1" dirty="0" smtClean="0"/>
              <a:t>暖闻</a:t>
            </a:r>
            <a:r>
              <a:rPr lang="en-US" altLang="zh-CN" sz="2000" b="1" dirty="0" smtClean="0"/>
              <a:t>》</a:t>
            </a:r>
            <a:r>
              <a:rPr lang="zh-CN" altLang="en-US" sz="2000" b="1" dirty="0" smtClean="0"/>
              <a:t>专栏上，</a:t>
            </a:r>
            <a:r>
              <a:rPr lang="zh-CN" altLang="en-US" sz="2000" b="1" dirty="0" smtClean="0">
                <a:solidFill>
                  <a:srgbClr val="FF0000"/>
                </a:solidFill>
              </a:rPr>
              <a:t>你认为哪一则更合适？请综 合材料内容及含意作文</a:t>
            </a:r>
            <a:r>
              <a:rPr lang="zh-CN" altLang="en-US" sz="2000" b="1" dirty="0" smtClean="0"/>
              <a:t>，</a:t>
            </a:r>
            <a:r>
              <a:rPr lang="zh-CN" altLang="en-US" sz="2000" b="1" dirty="0" smtClean="0">
                <a:solidFill>
                  <a:srgbClr val="FF0000"/>
                </a:solidFill>
              </a:rPr>
              <a:t>体现你的思考、权衡与选择</a:t>
            </a:r>
            <a:r>
              <a:rPr lang="zh-CN" altLang="en-US" sz="2000" b="1" dirty="0" smtClean="0"/>
              <a:t>。  要求选好角度，确定立意，明确文体，自拟标题；不要套作，不得抄袭。 </a:t>
            </a:r>
            <a:endParaRPr lang="zh-CN" altLang="en-US" sz="2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71480"/>
            <a:ext cx="8215370" cy="4194610"/>
          </a:xfrm>
          <a:prstGeom prst="rect">
            <a:avLst/>
          </a:prstGeom>
          <a:noFill/>
        </p:spPr>
        <p:txBody>
          <a:bodyPr wrap="square" rtlCol="0">
            <a:spAutoFit/>
          </a:bodyPr>
          <a:lstStyle/>
          <a:p>
            <a:pPr>
              <a:lnSpc>
                <a:spcPct val="150000"/>
              </a:lnSpc>
            </a:pPr>
            <a:r>
              <a:rPr lang="zh-CN" altLang="en-US" sz="2000" b="1" dirty="0" smtClean="0"/>
              <a:t>         三则新闻都包含了社会的“温度和人情味”，考生要理解分析三则新闻，加以权衡，从中选择一则刊登在</a:t>
            </a:r>
            <a:r>
              <a:rPr lang="en-US" altLang="zh-CN" sz="2000" b="1" dirty="0" smtClean="0"/>
              <a:t>《</a:t>
            </a:r>
            <a:r>
              <a:rPr lang="zh-CN" altLang="en-US" sz="2000" b="1" dirty="0" smtClean="0"/>
              <a:t>暖闻</a:t>
            </a:r>
            <a:r>
              <a:rPr lang="en-US" altLang="zh-CN" sz="2000" b="1" dirty="0" smtClean="0"/>
              <a:t>》</a:t>
            </a:r>
            <a:r>
              <a:rPr lang="zh-CN" altLang="en-US" sz="2000" b="1" dirty="0" smtClean="0"/>
              <a:t>专栏上，而</a:t>
            </a:r>
            <a:r>
              <a:rPr lang="zh-CN" altLang="en-US" sz="2000" b="1" dirty="0" smtClean="0">
                <a:solidFill>
                  <a:srgbClr val="FF0000"/>
                </a:solidFill>
              </a:rPr>
              <a:t>选择的标准就是</a:t>
            </a:r>
            <a:r>
              <a:rPr lang="en-US" altLang="zh-CN" sz="2000" b="1" dirty="0" smtClean="0">
                <a:solidFill>
                  <a:srgbClr val="FF0000"/>
                </a:solidFill>
              </a:rPr>
              <a:t>《</a:t>
            </a:r>
            <a:r>
              <a:rPr lang="zh-CN" altLang="en-US" sz="2000" b="1" dirty="0" smtClean="0">
                <a:solidFill>
                  <a:srgbClr val="FF0000"/>
                </a:solidFill>
              </a:rPr>
              <a:t>暖闻</a:t>
            </a:r>
            <a:r>
              <a:rPr lang="en-US" altLang="zh-CN" sz="2000" b="1" dirty="0" smtClean="0">
                <a:solidFill>
                  <a:srgbClr val="FF0000"/>
                </a:solidFill>
              </a:rPr>
              <a:t>》</a:t>
            </a:r>
            <a:r>
              <a:rPr lang="zh-CN" altLang="en-US" sz="2000" b="1" dirty="0" smtClean="0">
                <a:solidFill>
                  <a:srgbClr val="FF0000"/>
                </a:solidFill>
              </a:rPr>
              <a:t>专栏开设的目的，发掘“有温度和人情味的新闻”</a:t>
            </a:r>
            <a:r>
              <a:rPr lang="zh-CN" altLang="en-US" sz="2000" b="1" dirty="0" smtClean="0"/>
              <a:t>， </a:t>
            </a:r>
            <a:r>
              <a:rPr lang="zh-CN" altLang="en-US" sz="2000" b="1" dirty="0" smtClean="0">
                <a:solidFill>
                  <a:srgbClr val="FF0000"/>
                </a:solidFill>
              </a:rPr>
              <a:t>要“引导读者以温暖的视角看待社会”</a:t>
            </a:r>
            <a:r>
              <a:rPr lang="zh-CN" altLang="en-US" sz="2000" b="1" dirty="0" smtClean="0"/>
              <a:t>。值得注意的是，材料中对三则新闻都只是客观陈述，而没有直接点明“温度和人情味”各体现在哪里，需要考生对“暖点”进行分析、提炼与概括，也就是要在理解材料内容的基础上，把握材料的含意才能更好地阐述其更适合刊登在</a:t>
            </a:r>
            <a:r>
              <a:rPr lang="en-US" altLang="zh-CN" sz="2000" b="1" dirty="0" smtClean="0"/>
              <a:t>《</a:t>
            </a:r>
            <a:r>
              <a:rPr lang="zh-CN" altLang="en-US" sz="2000" b="1" dirty="0" smtClean="0"/>
              <a:t>暖闻</a:t>
            </a:r>
            <a:r>
              <a:rPr lang="en-US" altLang="zh-CN" sz="2000" b="1" dirty="0" smtClean="0"/>
              <a:t>》</a:t>
            </a:r>
            <a:r>
              <a:rPr lang="zh-CN" altLang="en-US" sz="2000" b="1" dirty="0" smtClean="0"/>
              <a:t>专栏上的理由。根据材料的内容，紧扣体现社会的“温度和人情味”的</a:t>
            </a:r>
            <a:r>
              <a:rPr lang="en-US" altLang="zh-CN" sz="2000" b="1" dirty="0" smtClean="0"/>
              <a:t>《</a:t>
            </a:r>
            <a:r>
              <a:rPr lang="zh-CN" altLang="en-US" sz="2000" b="1" dirty="0" smtClean="0"/>
              <a:t>暖闻</a:t>
            </a:r>
            <a:r>
              <a:rPr lang="en-US" altLang="zh-CN" sz="2000" b="1" dirty="0" smtClean="0"/>
              <a:t>》</a:t>
            </a:r>
            <a:r>
              <a:rPr lang="zh-CN" altLang="en-US" sz="2000" b="1" dirty="0" smtClean="0"/>
              <a:t>专栏的特点，三则新闻的含意可以如下理解。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7715304" cy="5632311"/>
          </a:xfrm>
          <a:prstGeom prst="rect">
            <a:avLst/>
          </a:prstGeom>
          <a:noFill/>
        </p:spPr>
        <p:txBody>
          <a:bodyPr wrap="square" rtlCol="0">
            <a:spAutoFit/>
          </a:bodyPr>
          <a:lstStyle/>
          <a:p>
            <a:pPr>
              <a:lnSpc>
                <a:spcPct val="150000"/>
              </a:lnSpc>
            </a:pPr>
            <a:r>
              <a:rPr lang="zh-CN" altLang="en-US" sz="2000" b="1" dirty="0" smtClean="0"/>
              <a:t>        第一则新闻，油条哥不用“复炸油”做油条，给顾客提供新鲜健康的油条，</a:t>
            </a:r>
            <a:r>
              <a:rPr lang="zh-CN" altLang="en-US" sz="2000" b="1" dirty="0" smtClean="0">
                <a:solidFill>
                  <a:srgbClr val="FF0000"/>
                </a:solidFill>
              </a:rPr>
              <a:t>体现的是真诚与善良；言其“最帅”，有“良心”</a:t>
            </a:r>
            <a:r>
              <a:rPr lang="zh-CN" altLang="en-US" sz="2000" b="1" dirty="0" smtClean="0"/>
              <a:t>，是从其道德品质的层面进行判断的，比较社会上某些不良商人以假乱真、以劣充优的行为，油条哥：</a:t>
            </a:r>
            <a:endParaRPr lang="en-US" altLang="zh-CN" sz="2000" b="1" dirty="0" smtClean="0"/>
          </a:p>
          <a:p>
            <a:pPr>
              <a:lnSpc>
                <a:spcPct val="150000"/>
              </a:lnSpc>
            </a:pPr>
            <a:r>
              <a:rPr lang="en-US" altLang="zh-CN" sz="2000" b="1" dirty="0">
                <a:solidFill>
                  <a:srgbClr val="FF0000"/>
                </a:solidFill>
              </a:rPr>
              <a:t> </a:t>
            </a:r>
            <a:r>
              <a:rPr lang="en-US" altLang="zh-CN" sz="2000" b="1" dirty="0" smtClean="0">
                <a:solidFill>
                  <a:srgbClr val="FF0000"/>
                </a:solidFill>
              </a:rPr>
              <a:t>         </a:t>
            </a:r>
            <a:r>
              <a:rPr lang="zh-CN" altLang="en-US" sz="2000" b="1" dirty="0" smtClean="0">
                <a:solidFill>
                  <a:srgbClr val="FF0000"/>
                </a:solidFill>
              </a:rPr>
              <a:t>坚守了最基本的道德良心，表现出 “泛爱众”“己所不欲勿施于人”的思想，</a:t>
            </a:r>
            <a:r>
              <a:rPr lang="zh-CN" altLang="en-US" sz="2000" b="1" dirty="0" smtClean="0"/>
              <a:t>不存害人之心，不行害人之事</a:t>
            </a:r>
            <a:r>
              <a:rPr lang="zh-CN" altLang="en-US" sz="2000" b="1" dirty="0" smtClean="0">
                <a:solidFill>
                  <a:srgbClr val="FF0000"/>
                </a:solidFill>
              </a:rPr>
              <a:t>；</a:t>
            </a:r>
            <a:endParaRPr lang="en-US" altLang="zh-CN" sz="2000" b="1" dirty="0" smtClean="0">
              <a:solidFill>
                <a:srgbClr val="FF0000"/>
              </a:solidFill>
            </a:endParaRPr>
          </a:p>
          <a:p>
            <a:pPr>
              <a:lnSpc>
                <a:spcPct val="150000"/>
              </a:lnSpc>
            </a:pPr>
            <a:r>
              <a:rPr lang="en-US" altLang="zh-CN" sz="2000" b="1" dirty="0">
                <a:solidFill>
                  <a:srgbClr val="FF0000"/>
                </a:solidFill>
              </a:rPr>
              <a:t> </a:t>
            </a:r>
            <a:r>
              <a:rPr lang="en-US" altLang="zh-CN" sz="2000" b="1" dirty="0" smtClean="0">
                <a:solidFill>
                  <a:srgbClr val="FF0000"/>
                </a:solidFill>
              </a:rPr>
              <a:t>       </a:t>
            </a:r>
            <a:r>
              <a:rPr lang="zh-CN" altLang="en-US" sz="2000" b="1" dirty="0" smtClean="0"/>
              <a:t>从油条哥的职业出发，他不作假，不谋取不义之财，</a:t>
            </a:r>
            <a:r>
              <a:rPr lang="zh-CN" altLang="en-US" sz="2000" b="1" dirty="0" smtClean="0">
                <a:solidFill>
                  <a:srgbClr val="FF0000"/>
                </a:solidFill>
              </a:rPr>
              <a:t>而是诚信不欺，守住职业底线</a:t>
            </a:r>
            <a:r>
              <a:rPr lang="zh-CN" altLang="en-US" sz="2000" b="1" dirty="0" smtClean="0"/>
              <a:t>，这种行为表现出来的是良好的职业操守；</a:t>
            </a:r>
            <a:endParaRPr lang="en-US" altLang="zh-CN" sz="2000" b="1" dirty="0" smtClean="0"/>
          </a:p>
          <a:p>
            <a:pPr>
              <a:lnSpc>
                <a:spcPct val="150000"/>
              </a:lnSpc>
            </a:pPr>
            <a:r>
              <a:rPr lang="en-US" altLang="zh-CN" sz="2000" b="1" dirty="0"/>
              <a:t> </a:t>
            </a:r>
            <a:r>
              <a:rPr lang="en-US" altLang="zh-CN" sz="2000" b="1" dirty="0" smtClean="0"/>
              <a:t>        </a:t>
            </a:r>
            <a:r>
              <a:rPr lang="zh-CN" altLang="en-US" sz="2000" b="1" dirty="0" smtClean="0"/>
              <a:t>油条哥的行为标准也是一个法治社会公民的应有之义，其所作为遵守的是</a:t>
            </a:r>
            <a:r>
              <a:rPr lang="en-US" altLang="zh-CN" sz="2000" b="1" dirty="0" smtClean="0"/>
              <a:t>《</a:t>
            </a:r>
            <a:r>
              <a:rPr lang="zh-CN" altLang="en-US" sz="2000" b="1" dirty="0" smtClean="0"/>
              <a:t>食品安全法</a:t>
            </a:r>
            <a:r>
              <a:rPr lang="en-US" altLang="zh-CN" sz="2000" b="1" dirty="0" smtClean="0"/>
              <a:t>》《</a:t>
            </a:r>
            <a:r>
              <a:rPr lang="zh-CN" altLang="en-US" sz="2000" b="1" dirty="0" smtClean="0"/>
              <a:t>消费者权益保护法</a:t>
            </a:r>
            <a:r>
              <a:rPr lang="en-US" altLang="zh-CN" sz="2000" b="1" dirty="0" smtClean="0"/>
              <a:t>》</a:t>
            </a:r>
            <a:r>
              <a:rPr lang="zh-CN" altLang="en-US" sz="2000" b="1" dirty="0" smtClean="0"/>
              <a:t>，不损害他人，也保护了自己，乃做人本分。 </a:t>
            </a:r>
          </a:p>
          <a:p>
            <a:pPr>
              <a:lnSpc>
                <a:spcPct val="150000"/>
              </a:lnSpc>
            </a:pPr>
            <a:endParaRPr lang="zh-CN" altLang="en-US" sz="2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642918"/>
            <a:ext cx="7643866" cy="5632311"/>
          </a:xfrm>
          <a:prstGeom prst="rect">
            <a:avLst/>
          </a:prstGeom>
          <a:noFill/>
        </p:spPr>
        <p:txBody>
          <a:bodyPr wrap="square" rtlCol="0">
            <a:spAutoFit/>
          </a:bodyPr>
          <a:lstStyle/>
          <a:p>
            <a:pPr>
              <a:lnSpc>
                <a:spcPct val="150000"/>
              </a:lnSpc>
            </a:pPr>
            <a:r>
              <a:rPr lang="zh-CN" altLang="en-US" sz="2000" b="1" dirty="0" smtClean="0"/>
              <a:t>        第二则新闻，父亲探望做医生的儿子。一方面是父亲去看儿子，儿子忙得没空抬头看自己，只好挂号与儿子见了一面，可见其爱子心切、爱子情深，体现亲情的可贵而暖心；另一方面是儿子坐诊忙碌，无暇旁顾，所体现的是儿子的敬业精神，以病人为重。</a:t>
            </a:r>
          </a:p>
          <a:p>
            <a:pPr>
              <a:lnSpc>
                <a:spcPct val="150000"/>
              </a:lnSpc>
            </a:pPr>
            <a:r>
              <a:rPr lang="zh-CN" altLang="en-US" sz="2000" b="1" dirty="0" smtClean="0"/>
              <a:t>        这则故事也反映了自己与他人、个人与社会的关系，医生表现出来的是舍己为人、公而忘己的品性；医生的行为对自己或许严格了点，但与当下利己主义盛行的现象相比，是值得充分肯定的，也可以说体现的是儒家“爱人”、墨家“兼爱”的思想的。 而父亲最终以挂号的方式见了儿子，虽有一些无奈，或一丝辛酸，但终能见上儿子一面，和儿子说几句话，此情此景，既暖人心，还暖人眼。父亲能如此理解儿子，也是深明大义，深懂事理，舍小家为大家的高尚情怀，更值得点赞！</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642918"/>
            <a:ext cx="8001056" cy="3276282"/>
          </a:xfrm>
          <a:prstGeom prst="rect">
            <a:avLst/>
          </a:prstGeom>
          <a:noFill/>
        </p:spPr>
        <p:txBody>
          <a:bodyPr wrap="square" rtlCol="0">
            <a:spAutoFit/>
          </a:bodyPr>
          <a:lstStyle/>
          <a:p>
            <a:pPr>
              <a:lnSpc>
                <a:spcPct val="150000"/>
              </a:lnSpc>
            </a:pPr>
            <a:r>
              <a:rPr lang="zh-CN" altLang="en-US" sz="2000" b="1" dirty="0" smtClean="0"/>
              <a:t>         第三则新闻，主办方并没有追究损坏名画的孩子，担心孩子心理受到影响。首先我们可以认为是主办方仁慈、宽厚、大度的胸怀所致；其次也可以比较珍贵名画和孩子心理或孩子成长孰重孰轻，由此可以看出主办方对孩子心灵的爱护、对人性的尊重。还可以从社会文明的角度来看待此事。一个高度文明的社会，首先是一个包容的社会，相互理解相互宽容的社会，更何况面对的是一个</a:t>
            </a:r>
            <a:r>
              <a:rPr lang="en-US" altLang="zh-CN" sz="2000" b="1" dirty="0" smtClean="0"/>
              <a:t>12</a:t>
            </a:r>
            <a:r>
              <a:rPr lang="zh-CN" altLang="en-US" sz="2000" b="1" dirty="0" smtClean="0"/>
              <a:t>岁的小孩。</a:t>
            </a:r>
            <a:endParaRPr lang="en-US" altLang="zh-CN" sz="2000" b="1" dirty="0" smtClean="0"/>
          </a:p>
          <a:p>
            <a:pPr>
              <a:lnSpc>
                <a:spcPct val="150000"/>
              </a:lnSpc>
            </a:pPr>
            <a:endParaRPr lang="en-US" altLang="zh-CN"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358246" cy="6555641"/>
          </a:xfrm>
          <a:prstGeom prst="rect">
            <a:avLst/>
          </a:prstGeom>
          <a:noFill/>
        </p:spPr>
        <p:txBody>
          <a:bodyPr wrap="square" rtlCol="0">
            <a:spAutoFit/>
          </a:bodyPr>
          <a:lstStyle/>
          <a:p>
            <a:pPr algn="ctr">
              <a:lnSpc>
                <a:spcPts val="2800"/>
              </a:lnSpc>
            </a:pPr>
            <a:r>
              <a:rPr lang="zh-CN" altLang="en-US" sz="2000" b="1" dirty="0" smtClean="0">
                <a:solidFill>
                  <a:srgbClr val="FF0000"/>
                </a:solidFill>
              </a:rPr>
              <a:t>什么是任务驱动型作文</a:t>
            </a:r>
          </a:p>
          <a:p>
            <a:pPr>
              <a:lnSpc>
                <a:spcPts val="2800"/>
              </a:lnSpc>
            </a:pPr>
            <a:r>
              <a:rPr lang="zh-CN" altLang="en-US" sz="2000" b="1" dirty="0" smtClean="0"/>
              <a:t>       “任务驱动型作文”的提法，来源于教育部考试中心张开老师的一篇文章</a:t>
            </a:r>
            <a:r>
              <a:rPr lang="en-US" altLang="zh-CN" sz="2000" b="1" dirty="0" smtClean="0"/>
              <a:t>《</a:t>
            </a:r>
            <a:r>
              <a:rPr lang="zh-CN" altLang="en-US" sz="2000" b="1" dirty="0" smtClean="0"/>
              <a:t>注重题型设计、强化教育功能</a:t>
            </a:r>
            <a:r>
              <a:rPr lang="en-US" altLang="zh-CN" sz="2000" b="1" dirty="0" smtClean="0"/>
              <a:t>——2015</a:t>
            </a:r>
            <a:r>
              <a:rPr lang="zh-CN" altLang="en-US" sz="2000" b="1" dirty="0" smtClean="0"/>
              <a:t>年高考作文的特点及相关问题的解读</a:t>
            </a:r>
            <a:r>
              <a:rPr lang="en-US" altLang="zh-CN" sz="2000" b="1" dirty="0" smtClean="0"/>
              <a:t>》</a:t>
            </a:r>
            <a:r>
              <a:rPr lang="zh-CN" altLang="en-US" sz="2000" b="1" dirty="0" smtClean="0"/>
              <a:t>，在文章里，作者通过分析</a:t>
            </a:r>
            <a:r>
              <a:rPr lang="en-US" altLang="zh-CN" sz="2000" b="1" dirty="0" smtClean="0"/>
              <a:t>2015</a:t>
            </a:r>
            <a:r>
              <a:rPr lang="zh-CN" altLang="en-US" sz="2000" b="1" dirty="0" smtClean="0"/>
              <a:t>年高考作文尤其是新课标卷作文的命题特点，正式提出在材料作文的基础上增加任务驱动指令的概念：</a:t>
            </a:r>
          </a:p>
          <a:p>
            <a:pPr>
              <a:lnSpc>
                <a:spcPts val="2800"/>
              </a:lnSpc>
            </a:pPr>
            <a:r>
              <a:rPr lang="zh-CN" altLang="en-US" sz="2000" b="1" dirty="0" smtClean="0"/>
              <a:t>        在材料引发考生思考、激发写作欲望的基础上，</a:t>
            </a:r>
            <a:r>
              <a:rPr lang="zh-CN" altLang="en-US" sz="2000" b="1" dirty="0" smtClean="0">
                <a:solidFill>
                  <a:srgbClr val="FF0000"/>
                </a:solidFill>
              </a:rPr>
              <a:t>通过增加任务型指令，</a:t>
            </a:r>
            <a:r>
              <a:rPr lang="zh-CN" altLang="en-US" sz="2000" b="1" dirty="0" smtClean="0"/>
              <a:t>着力发挥试题引导写作的功能，增强写作的针对性，</a:t>
            </a:r>
            <a:r>
              <a:rPr lang="zh-CN" altLang="en-US" sz="2000" b="1" dirty="0" smtClean="0">
                <a:solidFill>
                  <a:srgbClr val="FF0000"/>
                </a:solidFill>
              </a:rPr>
              <a:t>使考生在真实的情境中辨析关键概念，在多维度的比较中说理论证。</a:t>
            </a:r>
          </a:p>
          <a:p>
            <a:pPr>
              <a:lnSpc>
                <a:spcPts val="2800"/>
              </a:lnSpc>
            </a:pPr>
            <a:r>
              <a:rPr lang="zh-CN" altLang="en-US" sz="2000" b="1" dirty="0" smtClean="0"/>
              <a:t>        任务驱动型作文只是在材料的基础上，</a:t>
            </a:r>
            <a:r>
              <a:rPr lang="zh-CN" altLang="en-US" sz="2000" b="1" dirty="0" smtClean="0">
                <a:solidFill>
                  <a:srgbClr val="FF0000"/>
                </a:solidFill>
              </a:rPr>
              <a:t>加了任务驱动的指令，明确要写作的任务。</a:t>
            </a:r>
            <a:r>
              <a:rPr lang="zh-CN" altLang="en-US" sz="2000" b="1" dirty="0" smtClean="0"/>
              <a:t>比如</a:t>
            </a:r>
            <a:r>
              <a:rPr lang="en-US" altLang="zh-CN" sz="2000" b="1" dirty="0" smtClean="0"/>
              <a:t>2015</a:t>
            </a:r>
            <a:r>
              <a:rPr lang="zh-CN" altLang="en-US" sz="2000" b="1" dirty="0" smtClean="0"/>
              <a:t>年课标</a:t>
            </a:r>
            <a:r>
              <a:rPr lang="en-US" altLang="zh-CN" sz="2000" b="1" dirty="0" smtClean="0"/>
              <a:t>1</a:t>
            </a:r>
            <a:r>
              <a:rPr lang="zh-CN" altLang="en-US" sz="2000" b="1" dirty="0" smtClean="0"/>
              <a:t>卷，在叙述完女儿举报父亲开车打电话这件事以后，要求考生选择一个对象，写一封书信；再比如</a:t>
            </a:r>
            <a:r>
              <a:rPr lang="en-US" altLang="zh-CN" sz="2000" b="1" dirty="0" smtClean="0"/>
              <a:t>2015</a:t>
            </a:r>
            <a:r>
              <a:rPr lang="zh-CN" altLang="en-US" sz="2000" b="1" dirty="0" smtClean="0"/>
              <a:t>年课标</a:t>
            </a:r>
            <a:r>
              <a:rPr lang="en-US" altLang="zh-CN" sz="2000" b="1" dirty="0" smtClean="0"/>
              <a:t>2</a:t>
            </a:r>
            <a:r>
              <a:rPr lang="zh-CN" altLang="en-US" sz="2000" b="1" dirty="0" smtClean="0"/>
              <a:t>卷，列了三个具有代表性人物的事迹，要求表达更赞扬哪一种人的看法。这两道作文题的材料叙述和往常的材料作文无异，只不过加了一个任务性的写作要求而已。可见，所谓任务驱动型作文，不是一种独立于材料作文之外的作文命题形式，高考作文没有变天。</a:t>
            </a:r>
            <a:r>
              <a:rPr lang="zh-CN" altLang="en-US" sz="2000" b="1" dirty="0" smtClean="0">
                <a:solidFill>
                  <a:srgbClr val="FF0000"/>
                </a:solidFill>
              </a:rPr>
              <a:t>任务驱动型作文依然是材料作文。</a:t>
            </a:r>
            <a:endParaRPr lang="zh-CN" altLang="en-US" sz="2000" b="1" dirty="0" smtClean="0"/>
          </a:p>
          <a:p>
            <a:pPr>
              <a:lnSpc>
                <a:spcPts val="2800"/>
              </a:lnSpc>
            </a:pPr>
            <a:endParaRPr lang="zh-CN" altLang="en-US" sz="20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7643866" cy="4662815"/>
          </a:xfrm>
          <a:prstGeom prst="rect">
            <a:avLst/>
          </a:prstGeom>
          <a:noFill/>
        </p:spPr>
        <p:txBody>
          <a:bodyPr wrap="square" rtlCol="0">
            <a:spAutoFit/>
          </a:bodyPr>
          <a:lstStyle/>
          <a:p>
            <a:pPr>
              <a:lnSpc>
                <a:spcPct val="150000"/>
              </a:lnSpc>
            </a:pPr>
            <a:r>
              <a:rPr lang="zh-CN" altLang="en-US" b="1" dirty="0" smtClean="0"/>
              <a:t>         本作文题的要求也包括两个部分。 </a:t>
            </a:r>
          </a:p>
          <a:p>
            <a:pPr>
              <a:lnSpc>
                <a:spcPct val="150000"/>
              </a:lnSpc>
            </a:pPr>
            <a:r>
              <a:rPr lang="zh-CN" altLang="en-US" b="1" dirty="0" smtClean="0"/>
              <a:t>         第一部分是写作任务，“</a:t>
            </a:r>
            <a:r>
              <a:rPr lang="zh-CN" altLang="en-US" b="1" dirty="0" smtClean="0">
                <a:solidFill>
                  <a:srgbClr val="FF0000"/>
                </a:solidFill>
              </a:rPr>
              <a:t>从以上三则新闻中选择一则刊登在</a:t>
            </a:r>
            <a:r>
              <a:rPr lang="en-US" altLang="zh-CN" b="1" dirty="0" smtClean="0">
                <a:solidFill>
                  <a:srgbClr val="FF0000"/>
                </a:solidFill>
              </a:rPr>
              <a:t>《</a:t>
            </a:r>
            <a:r>
              <a:rPr lang="zh-CN" altLang="en-US" b="1" dirty="0" smtClean="0">
                <a:solidFill>
                  <a:srgbClr val="FF0000"/>
                </a:solidFill>
              </a:rPr>
              <a:t>暖闻</a:t>
            </a:r>
            <a:r>
              <a:rPr lang="en-US" altLang="zh-CN" b="1" dirty="0" smtClean="0">
                <a:solidFill>
                  <a:srgbClr val="FF0000"/>
                </a:solidFill>
              </a:rPr>
              <a:t>》</a:t>
            </a:r>
            <a:r>
              <a:rPr lang="zh-CN" altLang="en-US" b="1" dirty="0" smtClean="0">
                <a:solidFill>
                  <a:srgbClr val="FF0000"/>
                </a:solidFill>
              </a:rPr>
              <a:t>专栏上，你认为哪一则更合适？请综合材料内容及含意作文，体现你的思考、权衡与选择”这句话，</a:t>
            </a:r>
            <a:r>
              <a:rPr lang="zh-CN" altLang="en-US" b="1" dirty="0" smtClean="0"/>
              <a:t>创设了某报开设</a:t>
            </a:r>
            <a:r>
              <a:rPr lang="en-US" altLang="zh-CN" b="1" dirty="0" smtClean="0"/>
              <a:t>《</a:t>
            </a:r>
            <a:r>
              <a:rPr lang="zh-CN" altLang="en-US" b="1" dirty="0" smtClean="0"/>
              <a:t>暖闻</a:t>
            </a:r>
            <a:r>
              <a:rPr lang="en-US" altLang="zh-CN" b="1" dirty="0" smtClean="0"/>
              <a:t>》</a:t>
            </a:r>
            <a:r>
              <a:rPr lang="zh-CN" altLang="en-US" b="1" dirty="0" smtClean="0"/>
              <a:t>专栏的情境，</a:t>
            </a:r>
            <a:r>
              <a:rPr lang="zh-CN" altLang="en-US" b="1" dirty="0" smtClean="0">
                <a:solidFill>
                  <a:srgbClr val="FF0000"/>
                </a:solidFill>
              </a:rPr>
              <a:t>要求从三则新闻中选择你认为“更合适”的一则刊登在</a:t>
            </a:r>
            <a:r>
              <a:rPr lang="en-US" altLang="zh-CN" b="1" dirty="0" smtClean="0">
                <a:solidFill>
                  <a:srgbClr val="FF0000"/>
                </a:solidFill>
              </a:rPr>
              <a:t>《</a:t>
            </a:r>
            <a:r>
              <a:rPr lang="zh-CN" altLang="en-US" b="1" dirty="0" smtClean="0">
                <a:solidFill>
                  <a:srgbClr val="FF0000"/>
                </a:solidFill>
              </a:rPr>
              <a:t>暖闻</a:t>
            </a:r>
            <a:r>
              <a:rPr lang="en-US" altLang="zh-CN" b="1" dirty="0" smtClean="0">
                <a:solidFill>
                  <a:srgbClr val="FF0000"/>
                </a:solidFill>
              </a:rPr>
              <a:t>》</a:t>
            </a:r>
            <a:r>
              <a:rPr lang="zh-CN" altLang="en-US" b="1" dirty="0" smtClean="0">
                <a:solidFill>
                  <a:srgbClr val="FF0000"/>
                </a:solidFill>
              </a:rPr>
              <a:t>专栏上，包含着具体问题的任务型指令，要求考生在作文中必须予以解答、完成。</a:t>
            </a:r>
            <a:r>
              <a:rPr lang="zh-CN" altLang="en-US" b="1" dirty="0" smtClean="0"/>
              <a:t>因此，考生必须在三则新闻中做出选择判断，并阐明理由，在比较中思辨说理；不宜对三则新闻泛泛而论，也不能认为三则新闻“都合适”。     </a:t>
            </a:r>
            <a:endParaRPr lang="en-US" altLang="zh-CN" b="1" dirty="0" smtClean="0"/>
          </a:p>
          <a:p>
            <a:pPr>
              <a:lnSpc>
                <a:spcPct val="150000"/>
              </a:lnSpc>
            </a:pPr>
            <a:r>
              <a:rPr lang="en-US" altLang="zh-CN" b="1" dirty="0"/>
              <a:t> </a:t>
            </a:r>
            <a:r>
              <a:rPr lang="en-US" altLang="zh-CN" b="1" dirty="0" smtClean="0"/>
              <a:t>       </a:t>
            </a:r>
            <a:r>
              <a:rPr lang="zh-CN" altLang="en-US" b="1" dirty="0" smtClean="0"/>
              <a:t>要求的第二部分是“选好角度，确定立意，明确文体，自拟标题；不要套作，不得 抄袭”，是从文章的角度、立意、文体、标题四个方面提出的要求，同时强调不能套作与抄袭。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7929618" cy="5861861"/>
          </a:xfrm>
          <a:prstGeom prst="rect">
            <a:avLst/>
          </a:prstGeom>
          <a:noFill/>
        </p:spPr>
        <p:txBody>
          <a:bodyPr wrap="square" rtlCol="0">
            <a:spAutoFit/>
          </a:bodyPr>
          <a:lstStyle/>
          <a:p>
            <a:pPr>
              <a:lnSpc>
                <a:spcPct val="150000"/>
              </a:lnSpc>
            </a:pPr>
            <a:r>
              <a:rPr lang="zh-CN" altLang="en-US" b="1" dirty="0" smtClean="0"/>
              <a:t>具体操作 </a:t>
            </a:r>
          </a:p>
          <a:p>
            <a:pPr>
              <a:lnSpc>
                <a:spcPct val="150000"/>
              </a:lnSpc>
            </a:pPr>
            <a:r>
              <a:rPr lang="zh-CN" altLang="en-US" b="1" dirty="0" smtClean="0"/>
              <a:t>（</a:t>
            </a:r>
            <a:r>
              <a:rPr lang="en-US" altLang="zh-CN" b="1" dirty="0" smtClean="0"/>
              <a:t>1</a:t>
            </a:r>
            <a:r>
              <a:rPr lang="zh-CN" altLang="en-US" b="1" dirty="0" smtClean="0"/>
              <a:t>）关于内容。 </a:t>
            </a:r>
          </a:p>
          <a:p>
            <a:pPr>
              <a:lnSpc>
                <a:spcPct val="150000"/>
              </a:lnSpc>
            </a:pPr>
            <a:r>
              <a:rPr lang="zh-CN" altLang="en-US" b="1" dirty="0" smtClean="0"/>
              <a:t>①有“更合适”新闻与其他两则新闻比较内容的作文，和没有三则新闻比较内容的作文，不做高下的区别，只从其论证的依据是否合理、充分做判别。 </a:t>
            </a:r>
          </a:p>
          <a:p>
            <a:pPr>
              <a:lnSpc>
                <a:spcPct val="150000"/>
              </a:lnSpc>
            </a:pPr>
            <a:r>
              <a:rPr lang="zh-CN" altLang="en-US" b="1" dirty="0" smtClean="0"/>
              <a:t>②对三则新闻平均使用笔墨论述，没有详略，但还是做出了“更合适”的选择，属于次重要角度，内容不能上一等，总分一般不能超过 </a:t>
            </a:r>
            <a:r>
              <a:rPr lang="en-US" altLang="zh-CN" b="1" dirty="0" smtClean="0"/>
              <a:t>45 </a:t>
            </a:r>
            <a:r>
              <a:rPr lang="zh-CN" altLang="en-US" b="1" dirty="0" smtClean="0"/>
              <a:t>分； </a:t>
            </a:r>
          </a:p>
          <a:p>
            <a:pPr>
              <a:lnSpc>
                <a:spcPct val="150000"/>
              </a:lnSpc>
            </a:pPr>
            <a:r>
              <a:rPr lang="zh-CN" altLang="en-US" b="1" dirty="0" smtClean="0"/>
              <a:t>③认为三则新闻都合适，没有做出“更合适”的选择，也没有严格遵守写作任务的要求，内容在二等下，总分一般不超过 </a:t>
            </a:r>
            <a:r>
              <a:rPr lang="en-US" altLang="zh-CN" b="1" dirty="0" smtClean="0"/>
              <a:t>40 </a:t>
            </a:r>
            <a:r>
              <a:rPr lang="zh-CN" altLang="en-US" b="1" dirty="0" smtClean="0"/>
              <a:t>分。 </a:t>
            </a:r>
          </a:p>
          <a:p>
            <a:pPr>
              <a:lnSpc>
                <a:spcPct val="150000"/>
              </a:lnSpc>
            </a:pPr>
            <a:r>
              <a:rPr lang="zh-CN" altLang="en-US" b="1" dirty="0" smtClean="0"/>
              <a:t>④从材料中概括某个体现人物或事件某种性质（品性）的词，脱离材料内容和写作要求，只是孤立地论述这种品性，如从第三则新闻中得出画展主办者“宽容”“怜爱”的品质，从而孤立论述宽容、怜爱的意义，完全不涉及画展主办者与孩子的关系。内容属基本符合题意。 </a:t>
            </a:r>
          </a:p>
          <a:p>
            <a:pPr>
              <a:lnSpc>
                <a:spcPct val="150000"/>
              </a:lnSpc>
            </a:pPr>
            <a:r>
              <a:rPr lang="zh-CN" altLang="en-US" b="1" dirty="0" smtClean="0"/>
              <a:t>⑤作文没有分析为什么“更合适”，没有讲道理，仅仅止于举例子拼凑成文，内容在二等中，总分一般不超过 </a:t>
            </a:r>
            <a:r>
              <a:rPr lang="en-US" altLang="zh-CN" b="1" dirty="0" smtClean="0"/>
              <a:t>40 </a:t>
            </a:r>
            <a:r>
              <a:rPr lang="zh-CN" altLang="en-US" b="1" dirty="0" smtClean="0"/>
              <a:t>分。</a:t>
            </a:r>
            <a:endParaRPr lang="zh-CN" alt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215370" cy="5170646"/>
          </a:xfrm>
          <a:prstGeom prst="rect">
            <a:avLst/>
          </a:prstGeom>
          <a:noFill/>
        </p:spPr>
        <p:txBody>
          <a:bodyPr wrap="square" rtlCol="0">
            <a:spAutoFit/>
          </a:bodyPr>
          <a:lstStyle/>
          <a:p>
            <a:pPr>
              <a:lnSpc>
                <a:spcPct val="150000"/>
              </a:lnSpc>
            </a:pPr>
            <a:r>
              <a:rPr lang="zh-CN" altLang="en-US" sz="2000" b="1" dirty="0" smtClean="0"/>
              <a:t>⑥不按指令写作，就某则材料做出是非判断，自说自话，内容偏离题意。如针对第二则材料否定父亲，以“常回家看看”为题作文。 </a:t>
            </a:r>
          </a:p>
          <a:p>
            <a:pPr>
              <a:lnSpc>
                <a:spcPct val="150000"/>
              </a:lnSpc>
            </a:pPr>
            <a:r>
              <a:rPr lang="zh-CN" altLang="en-US" sz="2000" b="1" dirty="0" smtClean="0"/>
              <a:t>（</a:t>
            </a:r>
            <a:r>
              <a:rPr lang="en-US" altLang="zh-CN" sz="2000" b="1" dirty="0" smtClean="0"/>
              <a:t>2</a:t>
            </a:r>
            <a:r>
              <a:rPr lang="zh-CN" altLang="en-US" sz="2000" b="1" dirty="0" smtClean="0"/>
              <a:t>）关于表达。表达应从属于内容；表达可在与内容相应或相邻的等项给分，不能跨等给分。 </a:t>
            </a:r>
          </a:p>
          <a:p>
            <a:pPr>
              <a:lnSpc>
                <a:spcPct val="150000"/>
              </a:lnSpc>
            </a:pPr>
            <a:r>
              <a:rPr lang="zh-CN" altLang="en-US" sz="2000" b="1" dirty="0" smtClean="0"/>
              <a:t>（</a:t>
            </a:r>
            <a:r>
              <a:rPr lang="en-US" altLang="zh-CN" sz="2000" b="1" dirty="0" smtClean="0"/>
              <a:t>3</a:t>
            </a:r>
            <a:r>
              <a:rPr lang="zh-CN" altLang="en-US" sz="2000" b="1" dirty="0" smtClean="0"/>
              <a:t>）关于发展等级。发展等级与内容、表达相关，在与内容相应或相邻的等项给分，不能跨等给分；不求全面，可就单项给分。 </a:t>
            </a:r>
          </a:p>
          <a:p>
            <a:pPr>
              <a:lnSpc>
                <a:spcPct val="150000"/>
              </a:lnSpc>
            </a:pPr>
            <a:r>
              <a:rPr lang="zh-CN" altLang="en-US" sz="2000" b="1" dirty="0" smtClean="0"/>
              <a:t>（</a:t>
            </a:r>
            <a:r>
              <a:rPr lang="en-US" altLang="zh-CN" sz="2000" b="1" dirty="0" smtClean="0"/>
              <a:t>4</a:t>
            </a:r>
            <a:r>
              <a:rPr lang="zh-CN" altLang="en-US" sz="2000" b="1" dirty="0" smtClean="0"/>
              <a:t>）缺题目扣 </a:t>
            </a:r>
            <a:r>
              <a:rPr lang="en-US" altLang="zh-CN" sz="2000" b="1" dirty="0" smtClean="0"/>
              <a:t>2 </a:t>
            </a:r>
            <a:r>
              <a:rPr lang="zh-CN" altLang="en-US" sz="2000" b="1" dirty="0" smtClean="0"/>
              <a:t>分。 </a:t>
            </a:r>
          </a:p>
          <a:p>
            <a:pPr>
              <a:lnSpc>
                <a:spcPct val="150000"/>
              </a:lnSpc>
            </a:pPr>
            <a:r>
              <a:rPr lang="zh-CN" altLang="en-US" sz="2000" b="1" dirty="0" smtClean="0"/>
              <a:t>（</a:t>
            </a:r>
            <a:r>
              <a:rPr lang="en-US" altLang="zh-CN" sz="2000" b="1" dirty="0" smtClean="0"/>
              <a:t>5</a:t>
            </a:r>
            <a:r>
              <a:rPr lang="zh-CN" altLang="en-US" sz="2000" b="1" dirty="0" smtClean="0"/>
              <a:t>）出现错别字，</a:t>
            </a:r>
            <a:r>
              <a:rPr lang="en-US" altLang="zh-CN" sz="2000" b="1" dirty="0" smtClean="0"/>
              <a:t>1 </a:t>
            </a:r>
            <a:r>
              <a:rPr lang="zh-CN" altLang="en-US" sz="2000" b="1" dirty="0" smtClean="0"/>
              <a:t>个扣 </a:t>
            </a:r>
            <a:r>
              <a:rPr lang="en-US" altLang="zh-CN" sz="2000" b="1" dirty="0" smtClean="0"/>
              <a:t>1 </a:t>
            </a:r>
            <a:r>
              <a:rPr lang="zh-CN" altLang="en-US" sz="2000" b="1" dirty="0" smtClean="0"/>
              <a:t>分，</a:t>
            </a:r>
            <a:r>
              <a:rPr lang="en-US" altLang="zh-CN" sz="2000" b="1" dirty="0" smtClean="0"/>
              <a:t>2 </a:t>
            </a:r>
            <a:r>
              <a:rPr lang="zh-CN" altLang="en-US" sz="2000" b="1" dirty="0" smtClean="0"/>
              <a:t>个扣 </a:t>
            </a:r>
            <a:r>
              <a:rPr lang="en-US" altLang="zh-CN" sz="2000" b="1" dirty="0" smtClean="0"/>
              <a:t>2 </a:t>
            </a:r>
            <a:r>
              <a:rPr lang="zh-CN" altLang="en-US" sz="2000" b="1" dirty="0" smtClean="0"/>
              <a:t>分，</a:t>
            </a:r>
            <a:r>
              <a:rPr lang="en-US" altLang="zh-CN" sz="2000" b="1" dirty="0" smtClean="0"/>
              <a:t>3 </a:t>
            </a:r>
            <a:r>
              <a:rPr lang="zh-CN" altLang="en-US" sz="2000" b="1" dirty="0" smtClean="0"/>
              <a:t>个扣 </a:t>
            </a:r>
            <a:r>
              <a:rPr lang="en-US" altLang="zh-CN" sz="2000" b="1" dirty="0" smtClean="0"/>
              <a:t>3 </a:t>
            </a:r>
            <a:r>
              <a:rPr lang="zh-CN" altLang="en-US" sz="2000" b="1" dirty="0" smtClean="0"/>
              <a:t>分，以此类推，重复的不计。 </a:t>
            </a:r>
          </a:p>
          <a:p>
            <a:pPr>
              <a:lnSpc>
                <a:spcPct val="150000"/>
              </a:lnSpc>
            </a:pPr>
            <a:r>
              <a:rPr lang="zh-CN" altLang="en-US" sz="2000" b="1" dirty="0" smtClean="0"/>
              <a:t>（</a:t>
            </a:r>
            <a:r>
              <a:rPr lang="en-US" altLang="zh-CN" sz="2000" b="1" dirty="0" smtClean="0"/>
              <a:t>6</a:t>
            </a:r>
            <a:r>
              <a:rPr lang="zh-CN" altLang="en-US" sz="2000" b="1" dirty="0" smtClean="0"/>
              <a:t>）字数不足的，每少 </a:t>
            </a:r>
            <a:r>
              <a:rPr lang="en-US" altLang="zh-CN" sz="2000" b="1" dirty="0" smtClean="0"/>
              <a:t>30 </a:t>
            </a:r>
            <a:r>
              <a:rPr lang="zh-CN" altLang="en-US" sz="2000" b="1" dirty="0" smtClean="0"/>
              <a:t>字扣 </a:t>
            </a:r>
            <a:r>
              <a:rPr lang="en-US" altLang="zh-CN" sz="2000" b="1" dirty="0" smtClean="0"/>
              <a:t>1 </a:t>
            </a:r>
            <a:r>
              <a:rPr lang="zh-CN" altLang="en-US" sz="2000" b="1" dirty="0" smtClean="0"/>
              <a:t>分；全文在 </a:t>
            </a:r>
            <a:r>
              <a:rPr lang="en-US" altLang="zh-CN" sz="2000" b="1" dirty="0" smtClean="0"/>
              <a:t>400 </a:t>
            </a:r>
            <a:r>
              <a:rPr lang="zh-CN" altLang="en-US" sz="2000" b="1" dirty="0" smtClean="0"/>
              <a:t>字以内的，得分不超过 </a:t>
            </a:r>
            <a:r>
              <a:rPr lang="en-US" altLang="zh-CN" sz="2000" b="1" dirty="0" smtClean="0"/>
              <a:t>20 </a:t>
            </a:r>
            <a:r>
              <a:rPr lang="zh-CN" altLang="en-US" sz="2000" b="1" dirty="0" smtClean="0"/>
              <a:t>分；</a:t>
            </a:r>
            <a:r>
              <a:rPr lang="en-US" altLang="zh-CN" sz="2000" b="1" dirty="0" smtClean="0"/>
              <a:t>200</a:t>
            </a:r>
            <a:r>
              <a:rPr lang="zh-CN" altLang="en-US" sz="2000" b="1" dirty="0" smtClean="0"/>
              <a:t>字以内的，得分不超过 </a:t>
            </a:r>
            <a:r>
              <a:rPr lang="en-US" altLang="zh-CN" sz="2000" b="1" dirty="0" smtClean="0"/>
              <a:t>15 </a:t>
            </a:r>
            <a:r>
              <a:rPr lang="zh-CN" altLang="en-US" sz="2000" b="1" dirty="0" smtClean="0"/>
              <a:t>分。 </a:t>
            </a:r>
            <a:endParaRPr lang="zh-CN" alt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01122" cy="6568465"/>
          </a:xfrm>
          <a:prstGeom prst="rect">
            <a:avLst/>
          </a:prstGeom>
          <a:noFill/>
        </p:spPr>
        <p:txBody>
          <a:bodyPr wrap="square" rtlCol="0">
            <a:spAutoFit/>
          </a:bodyPr>
          <a:lstStyle/>
          <a:p>
            <a:pPr>
              <a:lnSpc>
                <a:spcPts val="2300"/>
              </a:lnSpc>
            </a:pPr>
            <a:r>
              <a:rPr lang="zh-CN" altLang="en-US" b="1" dirty="0" smtClean="0"/>
              <a:t>     任务驱动型作文的对立面不是材料作文，而是阐释型的话题作文和标题作文，换句话说，</a:t>
            </a:r>
            <a:r>
              <a:rPr lang="zh-CN" altLang="en-US" b="1" dirty="0" smtClean="0">
                <a:solidFill>
                  <a:srgbClr val="FF0000"/>
                </a:solidFill>
              </a:rPr>
              <a:t>任务驱动本身就是材料作文核心的能力要求。</a:t>
            </a:r>
            <a:r>
              <a:rPr lang="zh-CN" altLang="en-US" b="1" dirty="0" smtClean="0"/>
              <a:t>但多年来，虽然材料作文已然一统天下，但学生写出来的文章，一线很多老师的教学，甚至一些地区的高考阅卷标准，用的还是阐释性的话题作文的标准。</a:t>
            </a:r>
          </a:p>
          <a:p>
            <a:pPr>
              <a:lnSpc>
                <a:spcPts val="2300"/>
              </a:lnSpc>
            </a:pPr>
            <a:r>
              <a:rPr lang="zh-CN" altLang="en-US" b="1" dirty="0" smtClean="0"/>
              <a:t>       </a:t>
            </a:r>
            <a:r>
              <a:rPr lang="zh-CN" altLang="en-US" b="1" dirty="0" smtClean="0">
                <a:solidFill>
                  <a:srgbClr val="FF0000"/>
                </a:solidFill>
              </a:rPr>
              <a:t>他们面对一则作文题材料，一般的做法是，从材料中抠出一个所谓的关键词，</a:t>
            </a:r>
            <a:r>
              <a:rPr lang="zh-CN" altLang="en-US" b="1" dirty="0" smtClean="0"/>
              <a:t>比如“创新”，然后文章开篇用“创新”造一组看上去很有气势的排比句，文章主体举三五个事例，说张三很创新，李四很创新，王五很创新，所以，我们一定要创新。</a:t>
            </a:r>
          </a:p>
          <a:p>
            <a:pPr>
              <a:lnSpc>
                <a:spcPts val="2300"/>
              </a:lnSpc>
            </a:pPr>
            <a:r>
              <a:rPr lang="zh-CN" altLang="en-US" b="1" dirty="0" smtClean="0">
                <a:solidFill>
                  <a:srgbClr val="FF0000"/>
                </a:solidFill>
              </a:rPr>
              <a:t>        稍微高级一点的写法是这样的：</a:t>
            </a:r>
            <a:r>
              <a:rPr lang="zh-CN" altLang="en-US" b="1" dirty="0" smtClean="0"/>
              <a:t>作文开篇或直接或间接引述材料，然后不顾材料整体意思，强行给材料套上一个话题，比如“创新”。然后通篇以类似这样的几个句子串联起来：“创新是成功的捷径”，“创新是国家进步的动力”，“创新是文明前进的源泉”。</a:t>
            </a:r>
          </a:p>
          <a:p>
            <a:pPr>
              <a:lnSpc>
                <a:spcPts val="2300"/>
              </a:lnSpc>
            </a:pPr>
            <a:r>
              <a:rPr lang="zh-CN" altLang="en-US" b="1" dirty="0" smtClean="0"/>
              <a:t>       </a:t>
            </a:r>
            <a:r>
              <a:rPr lang="zh-CN" altLang="en-US" b="1" dirty="0" smtClean="0">
                <a:solidFill>
                  <a:srgbClr val="FF0000"/>
                </a:solidFill>
              </a:rPr>
              <a:t>再高级一点的，是能对所论述的话题进行“是什么”、“为什么”、“怎么做”的递进论述，</a:t>
            </a:r>
            <a:r>
              <a:rPr lang="zh-CN" altLang="en-US" b="1" dirty="0" smtClean="0"/>
              <a:t>比如“创新，就是告别旧事物，创造新事物”，“创新，可以给个人带来成功，推动国家民族发展”，“创新，需要巨大的勇气”。这种写法一般还会被称赞很有深度。</a:t>
            </a:r>
          </a:p>
          <a:p>
            <a:pPr>
              <a:lnSpc>
                <a:spcPts val="2300"/>
              </a:lnSpc>
            </a:pPr>
            <a:r>
              <a:rPr lang="zh-CN" altLang="en-US" b="1" dirty="0" smtClean="0">
                <a:solidFill>
                  <a:srgbClr val="FF0000"/>
                </a:solidFill>
              </a:rPr>
              <a:t>       以上的这些作文写法本身没什么问题，问题是，它们充其量是阐释型的话题作文的写法，完全不符合材料作文以材料内涵为核心，靠提出问题、分析问题和解决问题来推动文章行文的内在要求，然而这样的作文在多年的材料作文阅卷实践中，并没有通过判低分来引导，不知是这些地区本身的阅卷水平就很低，还是阅卷对学生的写作水平现状作出的妥协。</a:t>
            </a:r>
          </a:p>
          <a:p>
            <a:pPr>
              <a:lnSpc>
                <a:spcPts val="2300"/>
              </a:lnSpc>
            </a:pPr>
            <a:endParaRPr lang="zh-CN" alt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71480"/>
            <a:ext cx="7858180" cy="5262979"/>
          </a:xfrm>
          <a:prstGeom prst="rect">
            <a:avLst/>
          </a:prstGeom>
          <a:noFill/>
        </p:spPr>
        <p:txBody>
          <a:bodyPr wrap="square" rtlCol="0">
            <a:spAutoFit/>
          </a:bodyPr>
          <a:lstStyle/>
          <a:p>
            <a:r>
              <a:rPr lang="en-US" altLang="zh-CN" sz="2400" b="1" dirty="0" smtClean="0"/>
              <a:t>【</a:t>
            </a:r>
            <a:r>
              <a:rPr lang="en-US" sz="2400" b="1" dirty="0" smtClean="0"/>
              <a:t>2015</a:t>
            </a:r>
            <a:r>
              <a:rPr lang="zh-CN" altLang="en-US" sz="2400" b="1" dirty="0" smtClean="0"/>
              <a:t>年全国二</a:t>
            </a:r>
            <a:r>
              <a:rPr lang="en-US" sz="2400" b="1" dirty="0" smtClean="0"/>
              <a:t>2.</a:t>
            </a:r>
            <a:r>
              <a:rPr lang="zh-CN" altLang="en-US" sz="2400" b="1" dirty="0" smtClean="0"/>
              <a:t>作文温故</a:t>
            </a:r>
            <a:r>
              <a:rPr lang="en-US" altLang="zh-CN" sz="2400" b="1" dirty="0" smtClean="0"/>
              <a:t>】</a:t>
            </a:r>
            <a:endParaRPr lang="zh-CN" altLang="en-US" sz="2400" b="1" dirty="0" smtClean="0"/>
          </a:p>
          <a:p>
            <a:r>
              <a:rPr lang="zh-CN" altLang="en-US" sz="2400" b="1" dirty="0" smtClean="0"/>
              <a:t>　阅读下面的材料，根据要求写一篇不少于</a:t>
            </a:r>
            <a:r>
              <a:rPr lang="en-US" sz="2400" b="1" dirty="0" smtClean="0"/>
              <a:t>800</a:t>
            </a:r>
            <a:r>
              <a:rPr lang="zh-CN" altLang="en-US" sz="2400" b="1" dirty="0" smtClean="0"/>
              <a:t>字的文章。（</a:t>
            </a:r>
            <a:r>
              <a:rPr lang="en-US" sz="2400" b="1" dirty="0" smtClean="0"/>
              <a:t>60</a:t>
            </a:r>
            <a:r>
              <a:rPr lang="zh-CN" altLang="en-US" sz="2400" b="1" dirty="0" smtClean="0"/>
              <a:t>分）</a:t>
            </a:r>
          </a:p>
          <a:p>
            <a:r>
              <a:rPr lang="zh-CN" altLang="en-US" sz="2400" b="1" dirty="0" smtClean="0"/>
              <a:t>　　当代风采人物评选活动已产生最后三名候选人：大李，笃学敏思，矢志创新，为破解生命科学之谜作出重大贡献，率领团队一举跻身国际学术最前沿。老王，爱岗敬业，练就一手绝活，变普通技术为完美艺术，走出一条从职高生到焊接大师的“大国工匠”之路。小刘，酷爱摄影，跋山涉水捕捉世间美景，他的博客赢得网友一片赞叹：“你带我们品味大千世界”“你帮我们留住美丽乡愁”。</a:t>
            </a:r>
          </a:p>
          <a:p>
            <a:r>
              <a:rPr lang="zh-CN" altLang="en-US" sz="2400" b="1" dirty="0" smtClean="0"/>
              <a:t>　　</a:t>
            </a:r>
            <a:r>
              <a:rPr lang="zh-CN" altLang="en-US" sz="2400" b="1" dirty="0" smtClean="0">
                <a:solidFill>
                  <a:srgbClr val="FF0000"/>
                </a:solidFill>
              </a:rPr>
              <a:t>这三人中，你认为谁更具风采？请综合材料内容及含意作文，体现你的思考、权衡与选择。</a:t>
            </a:r>
          </a:p>
          <a:p>
            <a:r>
              <a:rPr lang="zh-CN" altLang="en-US" sz="2400" b="1" dirty="0" smtClean="0"/>
              <a:t>　　要求选好角度，确定立意，明确文体，自拟标题；不要套作，不得抄袭。</a:t>
            </a:r>
            <a:endParaRPr lang="zh-CN" altLang="en-US"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7500990" cy="707886"/>
          </a:xfrm>
          <a:prstGeom prst="rect">
            <a:avLst/>
          </a:prstGeom>
          <a:noFill/>
        </p:spPr>
        <p:txBody>
          <a:bodyPr wrap="square" rtlCol="0">
            <a:spAutoFit/>
          </a:bodyPr>
          <a:lstStyle/>
          <a:p>
            <a:r>
              <a:rPr lang="zh-CN" altLang="en-US" sz="2000" b="1" dirty="0" smtClean="0">
                <a:solidFill>
                  <a:srgbClr val="FF0000"/>
                </a:solidFill>
              </a:rPr>
              <a:t>考场作文</a:t>
            </a:r>
            <a:r>
              <a:rPr lang="en-US" sz="2000" b="1" dirty="0" smtClean="0">
                <a:solidFill>
                  <a:srgbClr val="FF0000"/>
                </a:solidFill>
              </a:rPr>
              <a:t>60</a:t>
            </a:r>
            <a:r>
              <a:rPr lang="zh-CN" altLang="en-US" sz="2000" b="1" dirty="0" smtClean="0">
                <a:solidFill>
                  <a:srgbClr val="FF0000"/>
                </a:solidFill>
              </a:rPr>
              <a:t>秒阅卷实际关注点</a:t>
            </a:r>
            <a:endParaRPr lang="zh-CN" altLang="en-US" sz="2000" dirty="0" smtClean="0">
              <a:solidFill>
                <a:srgbClr val="FF0000"/>
              </a:solidFill>
            </a:endParaRPr>
          </a:p>
          <a:p>
            <a:endParaRPr lang="zh-CN" altLang="en-US" sz="2000" dirty="0">
              <a:solidFill>
                <a:srgbClr val="FF0000"/>
              </a:solidFill>
            </a:endParaRPr>
          </a:p>
        </p:txBody>
      </p:sp>
      <p:sp>
        <p:nvSpPr>
          <p:cNvPr id="3" name="TextBox 2"/>
          <p:cNvSpPr txBox="1"/>
          <p:nvPr/>
        </p:nvSpPr>
        <p:spPr>
          <a:xfrm>
            <a:off x="500034" y="785794"/>
            <a:ext cx="7429552" cy="1980670"/>
          </a:xfrm>
          <a:prstGeom prst="rect">
            <a:avLst/>
          </a:prstGeom>
          <a:noFill/>
        </p:spPr>
        <p:txBody>
          <a:bodyPr wrap="square" rtlCol="0">
            <a:spAutoFit/>
          </a:bodyPr>
          <a:lstStyle/>
          <a:p>
            <a:pPr lvl="0">
              <a:lnSpc>
                <a:spcPts val="3000"/>
              </a:lnSpc>
            </a:pPr>
            <a:r>
              <a:rPr lang="zh-CN" altLang="en-US" b="1" dirty="0" smtClean="0"/>
              <a:t>核心立意</a:t>
            </a:r>
          </a:p>
          <a:p>
            <a:pPr lvl="0">
              <a:lnSpc>
                <a:spcPts val="3000"/>
              </a:lnSpc>
            </a:pPr>
            <a:r>
              <a:rPr lang="zh-CN" altLang="en-US" b="1" dirty="0" smtClean="0"/>
              <a:t>思考：三个人物、三种风采，分别是什么风采。</a:t>
            </a:r>
          </a:p>
          <a:p>
            <a:pPr lvl="0">
              <a:lnSpc>
                <a:spcPts val="3000"/>
              </a:lnSpc>
            </a:pPr>
            <a:r>
              <a:rPr lang="zh-CN" altLang="en-US" b="1" dirty="0" smtClean="0"/>
              <a:t>权衡：风采之间比较；当代这个时代背景上比较。</a:t>
            </a:r>
          </a:p>
          <a:p>
            <a:pPr lvl="0">
              <a:lnSpc>
                <a:spcPts val="3000"/>
              </a:lnSpc>
            </a:pPr>
            <a:r>
              <a:rPr lang="zh-CN" altLang="en-US" b="1" dirty="0" smtClean="0"/>
              <a:t>选择：突出更字</a:t>
            </a:r>
            <a:r>
              <a:rPr lang="en-US" altLang="zh-CN" b="1" dirty="0" smtClean="0"/>
              <a:t>——</a:t>
            </a:r>
            <a:r>
              <a:rPr lang="zh-CN" altLang="en-US" b="1" dirty="0" smtClean="0"/>
              <a:t>深挖你所选择的人物风采的深刻性和时代的代表性。</a:t>
            </a:r>
          </a:p>
          <a:p>
            <a:pPr>
              <a:lnSpc>
                <a:spcPts val="3000"/>
              </a:lnSpc>
            </a:pPr>
            <a:endParaRPr lang="zh-CN" altLang="en-US" b="1" dirty="0"/>
          </a:p>
        </p:txBody>
      </p:sp>
      <p:sp>
        <p:nvSpPr>
          <p:cNvPr id="4" name="TextBox 3"/>
          <p:cNvSpPr txBox="1"/>
          <p:nvPr/>
        </p:nvSpPr>
        <p:spPr>
          <a:xfrm>
            <a:off x="500034" y="2500306"/>
            <a:ext cx="6715172" cy="1737014"/>
          </a:xfrm>
          <a:prstGeom prst="rect">
            <a:avLst/>
          </a:prstGeom>
          <a:noFill/>
        </p:spPr>
        <p:txBody>
          <a:bodyPr wrap="square" rtlCol="0">
            <a:spAutoFit/>
          </a:bodyPr>
          <a:lstStyle/>
          <a:p>
            <a:pPr>
              <a:lnSpc>
                <a:spcPts val="2600"/>
              </a:lnSpc>
            </a:pPr>
            <a:r>
              <a:rPr lang="zh-CN" altLang="en-US" b="1" dirty="0" smtClean="0"/>
              <a:t>三种风采暗扣三个时代特征和社会主义核心价值观：</a:t>
            </a:r>
          </a:p>
          <a:p>
            <a:pPr>
              <a:lnSpc>
                <a:spcPts val="2600"/>
              </a:lnSpc>
            </a:pPr>
            <a:r>
              <a:rPr lang="zh-CN" altLang="en-US" b="1" dirty="0" smtClean="0"/>
              <a:t>科技创新强国</a:t>
            </a:r>
          </a:p>
          <a:p>
            <a:pPr>
              <a:lnSpc>
                <a:spcPts val="2600"/>
              </a:lnSpc>
            </a:pPr>
            <a:r>
              <a:rPr lang="zh-CN" altLang="en-US" b="1" dirty="0" smtClean="0"/>
              <a:t>制造业强国</a:t>
            </a:r>
          </a:p>
          <a:p>
            <a:pPr>
              <a:lnSpc>
                <a:spcPts val="2600"/>
              </a:lnSpc>
            </a:pPr>
            <a:r>
              <a:rPr lang="zh-CN" altLang="en-US" b="1" dirty="0" smtClean="0"/>
              <a:t>建设美丽中国</a:t>
            </a:r>
          </a:p>
          <a:p>
            <a:pPr>
              <a:lnSpc>
                <a:spcPts val="2600"/>
              </a:lnSpc>
            </a:pPr>
            <a:endParaRPr lang="zh-CN" altLang="en-US" b="1" dirty="0"/>
          </a:p>
        </p:txBody>
      </p:sp>
      <p:sp>
        <p:nvSpPr>
          <p:cNvPr id="5" name="TextBox 4"/>
          <p:cNvSpPr txBox="1"/>
          <p:nvPr/>
        </p:nvSpPr>
        <p:spPr>
          <a:xfrm>
            <a:off x="500034" y="4000504"/>
            <a:ext cx="7500990" cy="2670346"/>
          </a:xfrm>
          <a:prstGeom prst="rect">
            <a:avLst/>
          </a:prstGeom>
          <a:noFill/>
        </p:spPr>
        <p:txBody>
          <a:bodyPr wrap="square" rtlCol="0">
            <a:spAutoFit/>
          </a:bodyPr>
          <a:lstStyle/>
          <a:p>
            <a:pPr>
              <a:lnSpc>
                <a:spcPts val="2900"/>
              </a:lnSpc>
            </a:pPr>
            <a:r>
              <a:rPr lang="zh-CN" altLang="en-US" sz="2000" b="1" dirty="0" smtClean="0"/>
              <a:t>我选择他，因为他最具风采（三人中，横向比较）；</a:t>
            </a:r>
            <a:endParaRPr lang="en-US" altLang="zh-CN" sz="2000" b="1" dirty="0" smtClean="0"/>
          </a:p>
          <a:p>
            <a:pPr>
              <a:lnSpc>
                <a:spcPts val="2900"/>
              </a:lnSpc>
            </a:pPr>
            <a:endParaRPr lang="en-US" altLang="zh-CN" sz="2000" b="1" dirty="0" smtClean="0"/>
          </a:p>
          <a:p>
            <a:pPr>
              <a:lnSpc>
                <a:spcPts val="2900"/>
              </a:lnSpc>
            </a:pPr>
            <a:r>
              <a:rPr lang="zh-CN" altLang="en-US" sz="2000" b="1" dirty="0" smtClean="0"/>
              <a:t>我选择他，更因为他最具时代典范性（把个放到时代大潮中，呼唤个体精神之于“大国崛起”“和平崛起”“大国复兴”“美丽中国梦”的长远价值，从个体精神的赞美走向民族复兴的开阔视野和“国家兴亡，匹夫有责”的天下情怀）</a:t>
            </a:r>
          </a:p>
          <a:p>
            <a:pPr>
              <a:lnSpc>
                <a:spcPts val="2900"/>
              </a:lnSpc>
            </a:pP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072494" cy="6281848"/>
          </a:xfrm>
          <a:prstGeom prst="rect">
            <a:avLst/>
          </a:prstGeom>
          <a:noFill/>
        </p:spPr>
        <p:txBody>
          <a:bodyPr wrap="square" rtlCol="0">
            <a:spAutoFit/>
          </a:bodyPr>
          <a:lstStyle/>
          <a:p>
            <a:pPr>
              <a:lnSpc>
                <a:spcPct val="150000"/>
              </a:lnSpc>
            </a:pPr>
            <a:r>
              <a:rPr lang="zh-CN" altLang="en-US" b="1" dirty="0" smtClean="0"/>
              <a:t>范例：</a:t>
            </a:r>
          </a:p>
          <a:p>
            <a:pPr>
              <a:lnSpc>
                <a:spcPct val="150000"/>
              </a:lnSpc>
            </a:pPr>
            <a:r>
              <a:rPr lang="zh-CN" altLang="en-US" b="1" dirty="0" smtClean="0"/>
              <a:t>    笃学敏思的大李，锐意创新，阐释了生命科学的谜团；爱岗敬业的老王，苦心练技，用勤奋完成了焊接大师的蜕变。他们，都谱写了属于自己的人生凯歌，</a:t>
            </a:r>
            <a:r>
              <a:rPr lang="zh-CN" altLang="en-US" b="1" dirty="0" smtClean="0">
                <a:solidFill>
                  <a:srgbClr val="FF0000"/>
                </a:solidFill>
              </a:rPr>
              <a:t>然而，跋山涉水的小刘，用心灵捕捉世间奇山丽水，用镜头抓拍天空七色彩虹，他给这个行色匆匆忽视美丽的枯涩的时代，注入了一泓清泉，彰显了时代最美的风采。</a:t>
            </a:r>
          </a:p>
          <a:p>
            <a:pPr>
              <a:lnSpc>
                <a:spcPct val="150000"/>
              </a:lnSpc>
            </a:pPr>
            <a:r>
              <a:rPr lang="zh-CN" altLang="en-US" b="1" dirty="0" smtClean="0"/>
              <a:t>     大千世界，滚滚红尘，人们的双眼专注于科技的创新和技艺的精湛，却少有人如同小刘那样珍视生命中的美丽。当然，我们不能否认科技的创造力，笃实的思考力，和技师的巧夺天工。但是，大多时候，我们因为对物质太过执拗而迷失了脚步，我们睁着双眼，却看不见大自然的美景。正如蒋勋先生在</a:t>
            </a:r>
            <a:r>
              <a:rPr lang="en-US" altLang="zh-CN" b="1" dirty="0" smtClean="0"/>
              <a:t>《</a:t>
            </a:r>
            <a:r>
              <a:rPr lang="zh-CN" altLang="en-US" b="1" dirty="0" smtClean="0"/>
              <a:t>生活十讲</a:t>
            </a:r>
            <a:r>
              <a:rPr lang="en-US" altLang="zh-CN" b="1" dirty="0" smtClean="0"/>
              <a:t>》</a:t>
            </a:r>
            <a:r>
              <a:rPr lang="zh-CN" altLang="en-US" b="1" dirty="0" smtClean="0"/>
              <a:t>中写下：“物质不是不好，不好的是没有抗衡的力量。”我们不能任由物质的铁蹄践踏昔日的精神家园，不可任由功利的追求侵占心中对美的向往。如此，</a:t>
            </a:r>
            <a:r>
              <a:rPr lang="zh-CN" altLang="en-US" b="1" dirty="0" smtClean="0">
                <a:solidFill>
                  <a:srgbClr val="FF0000"/>
                </a:solidFill>
              </a:rPr>
              <a:t>我以为，值此超物质的快进时代，像小刘一样肯在云白山青间捕捉最美的风景，才是时代最耀眼的风采。</a:t>
            </a:r>
          </a:p>
          <a:p>
            <a:pPr>
              <a:lnSpc>
                <a:spcPct val="150000"/>
              </a:lnSpc>
            </a:pPr>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7858180" cy="6093976"/>
          </a:xfrm>
          <a:prstGeom prst="rect">
            <a:avLst/>
          </a:prstGeom>
          <a:noFill/>
        </p:spPr>
        <p:txBody>
          <a:bodyPr wrap="square" rtlCol="0">
            <a:spAutoFit/>
          </a:bodyPr>
          <a:lstStyle/>
          <a:p>
            <a:pPr>
              <a:lnSpc>
                <a:spcPct val="150000"/>
              </a:lnSpc>
            </a:pPr>
            <a:r>
              <a:rPr lang="zh-CN" altLang="en-US" sz="2000" b="1" dirty="0" smtClean="0"/>
              <a:t>        大凡评选，不是要选出顶尖优秀者，便是要选出极为稀缺者。</a:t>
            </a:r>
            <a:r>
              <a:rPr lang="zh-CN" altLang="en-US" sz="2000" b="1" dirty="0" smtClean="0"/>
              <a:t>科学家大李</a:t>
            </a:r>
            <a:r>
              <a:rPr lang="zh-CN" altLang="en-US" sz="2000" b="1" dirty="0" smtClean="0"/>
              <a:t>、焊接工老王、摄影博主小刘都是所在行业的佼佼者。既然如此，只好按其稀缺度评价。对于当前社会来说，焊接大师与摄影达人固不可少，但是，能在生命科学领域跻身国际学术前沿阵地者却是更加难得。因此，依我来看，在这三人中</a:t>
            </a:r>
            <a:r>
              <a:rPr lang="zh-CN" altLang="en-US" sz="2000" b="1" dirty="0" smtClean="0"/>
              <a:t>，大李</a:t>
            </a:r>
            <a:r>
              <a:rPr lang="zh-CN" altLang="en-US" sz="2000" b="1" dirty="0" smtClean="0"/>
              <a:t>的风采更胜一筹。</a:t>
            </a:r>
          </a:p>
          <a:p>
            <a:pPr>
              <a:lnSpc>
                <a:spcPct val="150000"/>
              </a:lnSpc>
            </a:pPr>
            <a:r>
              <a:rPr lang="en-US" sz="2000" b="1" dirty="0" smtClean="0"/>
              <a:t> </a:t>
            </a:r>
            <a:r>
              <a:rPr lang="zh-CN" altLang="en-US" sz="2000" b="1" dirty="0" smtClean="0"/>
              <a:t>        如今，我们国家的科学创新水平在不断提高，但能跻身国际学术顶尖行列的科学家实在少之又少。造成这种情况的既有历史原因，也有现实条件的限制。在创新的道路上，我们需要基础、榜样和方向。创新本就不易；要让创新的思维在科学的土壤中开出花来，更是难上加难。无数的积累，加上万里挑一的灵感才能造就一项科学成果。所以，</a:t>
            </a:r>
            <a:r>
              <a:rPr lang="zh-CN" altLang="en-US" sz="2000" b="1" dirty="0" smtClean="0"/>
              <a:t>像</a:t>
            </a:r>
            <a:r>
              <a:rPr lang="zh-CN" altLang="en-US" sz="2000" b="1" dirty="0" smtClean="0"/>
              <a:t>大李</a:t>
            </a:r>
            <a:r>
              <a:rPr lang="zh-CN" altLang="en-US" sz="2000" b="1" dirty="0" smtClean="0"/>
              <a:t>这样</a:t>
            </a:r>
            <a:r>
              <a:rPr lang="zh-CN" altLang="en-US" sz="2000" b="1" dirty="0" smtClean="0"/>
              <a:t>的创新性科学家，需要被大众了解，被孩子们铭记。</a:t>
            </a:r>
          </a:p>
          <a:p>
            <a:pPr>
              <a:lnSpc>
                <a:spcPct val="150000"/>
              </a:lnSpc>
            </a:pPr>
            <a:r>
              <a:rPr lang="en-US" sz="2000" b="1" dirty="0" smtClean="0"/>
              <a:t> </a:t>
            </a:r>
            <a:endParaRPr lang="zh-CN" altLang="en-US" sz="2000" b="1" dirty="0" smtClean="0"/>
          </a:p>
          <a:p>
            <a:pPr>
              <a:lnSpc>
                <a:spcPct val="150000"/>
              </a:lnSpc>
            </a:pPr>
            <a:endParaRPr lang="zh-CN" alt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71480"/>
            <a:ext cx="8001056" cy="5632311"/>
          </a:xfrm>
          <a:prstGeom prst="rect">
            <a:avLst/>
          </a:prstGeom>
          <a:noFill/>
        </p:spPr>
        <p:txBody>
          <a:bodyPr wrap="square" rtlCol="0">
            <a:spAutoFit/>
          </a:bodyPr>
          <a:lstStyle/>
          <a:p>
            <a:pPr>
              <a:lnSpc>
                <a:spcPct val="150000"/>
              </a:lnSpc>
            </a:pPr>
            <a:r>
              <a:rPr lang="en-US" altLang="zh-CN" sz="2000" b="1" dirty="0" smtClean="0"/>
              <a:t>2015</a:t>
            </a:r>
            <a:r>
              <a:rPr lang="zh-CN" altLang="en-US" sz="2000" b="1" dirty="0" smtClean="0"/>
              <a:t>年新课标全国</a:t>
            </a:r>
            <a:r>
              <a:rPr lang="en-US" altLang="zh-CN" sz="2000" b="1" dirty="0" smtClean="0"/>
              <a:t>Ⅰ</a:t>
            </a:r>
            <a:r>
              <a:rPr lang="zh-CN" altLang="en-US" sz="2000" b="1" dirty="0" smtClean="0"/>
              <a:t>卷作文</a:t>
            </a:r>
            <a:br>
              <a:rPr lang="zh-CN" altLang="en-US" sz="2000" b="1" dirty="0" smtClean="0"/>
            </a:br>
            <a:r>
              <a:rPr lang="en-US" altLang="zh-CN" sz="2000" b="1" dirty="0" smtClean="0"/>
              <a:t>        </a:t>
            </a:r>
            <a:r>
              <a:rPr lang="zh-CN" altLang="en-US" sz="2000" b="1" dirty="0" smtClean="0"/>
              <a:t>阅读下面的材料，根据要求写一篇不少于</a:t>
            </a:r>
            <a:r>
              <a:rPr lang="en-US" altLang="zh-CN" sz="2000" b="1" dirty="0" smtClean="0"/>
              <a:t>800</a:t>
            </a:r>
            <a:r>
              <a:rPr lang="zh-CN" altLang="en-US" sz="2000" b="1" dirty="0" smtClean="0"/>
              <a:t>字的 文章。（</a:t>
            </a:r>
            <a:r>
              <a:rPr lang="en-US" altLang="zh-CN" sz="2000" b="1" dirty="0" smtClean="0"/>
              <a:t>60</a:t>
            </a:r>
            <a:r>
              <a:rPr lang="zh-CN" altLang="en-US" sz="2000" b="1" dirty="0" smtClean="0"/>
              <a:t>分） </a:t>
            </a:r>
            <a:r>
              <a:rPr lang="zh-CN" altLang="en-US" sz="2000" b="1" dirty="0" smtClean="0"/>
              <a:t>。因</a:t>
            </a:r>
            <a:r>
              <a:rPr lang="zh-CN" altLang="en-US" sz="2000" b="1" dirty="0" smtClean="0"/>
              <a:t>父亲总是在高速路上开车时接电话，家人屡 劝不改，女大学生小陈迫于无奈，更出于生命安全 的考虑，通过微博私信向警方举报了自己的父亲； 警方查实后，依法对老陈进行了教育和处罚，并将 这起举报发在官方微博上。此事赢得众多网友点赞， 也引一些质疑，经媒体报道后，激起了更大范围、 更多角度的讨论。 对于以上事情，</a:t>
            </a:r>
            <a:r>
              <a:rPr lang="zh-CN" altLang="en-US" sz="2000" b="1" dirty="0" smtClean="0">
                <a:solidFill>
                  <a:srgbClr val="FF0000"/>
                </a:solidFill>
              </a:rPr>
              <a:t>你怎么看？请给小陈、老陈或 其他相关方写一封信，表明你的态度，阐述你的看 法。 要求综合材料内容及含意，选好角度，确定立 意，完成写作任务。明确收信人，统一以“明华” 为写信人，不得泄露个人信息。</a:t>
            </a:r>
            <a:r>
              <a:rPr lang="zh-CN" altLang="en-US" sz="2000" b="1" dirty="0" smtClean="0"/>
              <a:t/>
            </a:r>
            <a:br>
              <a:rPr lang="zh-CN" altLang="en-US" sz="2000" b="1" dirty="0" smtClean="0"/>
            </a:br>
            <a:endParaRPr lang="zh-CN" altLang="en-US" sz="2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71480"/>
            <a:ext cx="8072494" cy="5170646"/>
          </a:xfrm>
          <a:prstGeom prst="rect">
            <a:avLst/>
          </a:prstGeom>
          <a:noFill/>
        </p:spPr>
        <p:txBody>
          <a:bodyPr wrap="square" rtlCol="0">
            <a:spAutoFit/>
          </a:bodyPr>
          <a:lstStyle/>
          <a:p>
            <a:pPr>
              <a:lnSpc>
                <a:spcPct val="150000"/>
              </a:lnSpc>
            </a:pPr>
            <a:r>
              <a:rPr lang="zh-CN" altLang="en-US" sz="2000" b="1" dirty="0" smtClean="0"/>
              <a:t>审题立意（角度分析）</a:t>
            </a:r>
            <a:br>
              <a:rPr lang="zh-CN" altLang="en-US" sz="2000" b="1" dirty="0" smtClean="0"/>
            </a:br>
            <a:r>
              <a:rPr lang="zh-CN" altLang="en-US" sz="2000" b="1" dirty="0" smtClean="0"/>
              <a:t>        </a:t>
            </a:r>
            <a:r>
              <a:rPr lang="en-US" altLang="zh-CN" sz="2000" b="1" dirty="0" smtClean="0"/>
              <a:t>1</a:t>
            </a:r>
            <a:r>
              <a:rPr lang="zh-CN" altLang="en-US" sz="2000" b="1" dirty="0" smtClean="0"/>
              <a:t>、小陈讼亲</a:t>
            </a:r>
            <a:r>
              <a:rPr lang="en-US" altLang="zh-CN" sz="2000" b="1" dirty="0" smtClean="0"/>
              <a:t>——</a:t>
            </a:r>
            <a:r>
              <a:rPr lang="zh-CN" altLang="en-US" sz="2000" b="1" dirty="0" smtClean="0"/>
              <a:t>文化</a:t>
            </a:r>
            <a:r>
              <a:rPr lang="zh-CN" altLang="en-US" sz="2000" b="1" dirty="0" smtClean="0">
                <a:hlinkClick r:id="rId2"/>
              </a:rPr>
              <a:t>价值分析</a:t>
            </a:r>
            <a:r>
              <a:rPr lang="zh-CN" altLang="en-US" sz="2000" b="1" dirty="0" smtClean="0"/>
              <a:t> </a:t>
            </a:r>
            <a:endParaRPr lang="en-US" altLang="zh-CN" sz="2000" b="1" dirty="0" smtClean="0"/>
          </a:p>
          <a:p>
            <a:pPr>
              <a:lnSpc>
                <a:spcPct val="150000"/>
              </a:lnSpc>
            </a:pPr>
            <a:r>
              <a:rPr lang="en-US" altLang="zh-CN" sz="2000" b="1" dirty="0" smtClean="0"/>
              <a:t>        </a:t>
            </a:r>
            <a:r>
              <a:rPr lang="zh-CN" altLang="en-US" sz="2000" b="1" dirty="0" smtClean="0"/>
              <a:t>从伦理角度来说，算是不孝行为，不合古已有之的 “亲亲相隐”的文化传统，这是一方面；</a:t>
            </a:r>
            <a:endParaRPr lang="en-US" altLang="zh-CN" sz="2000" b="1" dirty="0" smtClean="0"/>
          </a:p>
          <a:p>
            <a:pPr>
              <a:lnSpc>
                <a:spcPct val="150000"/>
              </a:lnSpc>
            </a:pPr>
            <a:r>
              <a:rPr lang="zh-CN" altLang="en-US" sz="2000" b="1" dirty="0" smtClean="0"/>
              <a:t> </a:t>
            </a:r>
            <a:r>
              <a:rPr lang="en-US" altLang="zh-CN" sz="2000" b="1" dirty="0" smtClean="0"/>
              <a:t>       </a:t>
            </a:r>
            <a:r>
              <a:rPr lang="zh-CN" altLang="en-US" sz="2000" b="1" dirty="0" smtClean="0"/>
              <a:t>从法律角度，又算正确之举，对父亲实施的是终级关 爱。前者重“情”，后者“理”“情”兼具。</a:t>
            </a:r>
            <a:endParaRPr lang="en-US" altLang="zh-CN" sz="2000" b="1" dirty="0" smtClean="0"/>
          </a:p>
          <a:p>
            <a:pPr>
              <a:lnSpc>
                <a:spcPct val="150000"/>
              </a:lnSpc>
            </a:pPr>
            <a:r>
              <a:rPr lang="zh-CN" altLang="en-US" sz="2000" b="1" dirty="0" smtClean="0"/>
              <a:t> </a:t>
            </a:r>
            <a:r>
              <a:rPr lang="en-US" altLang="zh-CN" sz="2000" b="1" dirty="0" smtClean="0"/>
              <a:t>       2</a:t>
            </a:r>
            <a:r>
              <a:rPr lang="zh-CN" altLang="en-US" sz="2000" b="1" dirty="0" smtClean="0"/>
              <a:t>、老陈违规成性</a:t>
            </a:r>
            <a:r>
              <a:rPr lang="en-US" altLang="zh-CN" sz="2000" b="1" dirty="0" smtClean="0"/>
              <a:t>——</a:t>
            </a:r>
            <a:r>
              <a:rPr lang="zh-CN" altLang="en-US" sz="2000" b="1" dirty="0" smtClean="0"/>
              <a:t>社会影响分析 。</a:t>
            </a:r>
            <a:endParaRPr lang="en-US" altLang="zh-CN" sz="2000" b="1" dirty="0" smtClean="0"/>
          </a:p>
          <a:p>
            <a:pPr>
              <a:lnSpc>
                <a:spcPct val="150000"/>
              </a:lnSpc>
            </a:pPr>
            <a:r>
              <a:rPr lang="zh-CN" altLang="en-US" sz="2000" b="1" dirty="0" smtClean="0"/>
              <a:t>       从法律角度来讲，老陈交规意识淡薄，生命</a:t>
            </a:r>
            <a:r>
              <a:rPr lang="zh-CN" altLang="en-US" sz="2000" b="1" dirty="0" smtClean="0">
                <a:hlinkClick r:id="rId3"/>
              </a:rPr>
              <a:t>责任意识</a:t>
            </a:r>
            <a:r>
              <a:rPr lang="zh-CN" altLang="en-US" sz="2000" b="1" dirty="0" smtClean="0"/>
              <a:t> 不强。这样的人，在社会中大有人在。安全重于天， </a:t>
            </a:r>
            <a:r>
              <a:rPr lang="zh-CN" altLang="en-US" sz="2000" b="1" dirty="0" smtClean="0">
                <a:hlinkClick r:id="rId4"/>
              </a:rPr>
              <a:t>生命高于一切</a:t>
            </a:r>
            <a:r>
              <a:rPr lang="zh-CN" altLang="en-US" sz="2000" b="1" dirty="0" smtClean="0"/>
              <a:t>，一个人不再属于他本人，联系着家庭 与社会。安全自己的同时，也是安全别人，既是幸福 自己的家庭，也是和谐整个社会。</a:t>
            </a:r>
            <a:endParaRPr lang="zh-CN" altLang="en-US" sz="20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2985</Words>
  <Application>Microsoft Office PowerPoint</Application>
  <PresentationFormat>全屏显示(4:3)</PresentationFormat>
  <Paragraphs>79</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2016广一模作文解析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2016广一模作文解析</dc:title>
  <dc:creator>林立</dc:creator>
  <cp:lastModifiedBy>USER</cp:lastModifiedBy>
  <cp:revision>15</cp:revision>
  <cp:lastPrinted>2016-03-31T00:12:12Z</cp:lastPrinted>
  <dcterms:created xsi:type="dcterms:W3CDTF">2016-03-30T13:16:51Z</dcterms:created>
  <dcterms:modified xsi:type="dcterms:W3CDTF">2016-04-15T00:18:57Z</dcterms:modified>
</cp:coreProperties>
</file>