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0064-0235-437F-B943-521A089543D6}" type="datetimeFigureOut">
              <a:rPr lang="zh-CN" altLang="en-US" smtClean="0"/>
              <a:t>2016-03-11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980-120F-47AA-AFAC-B2058BF41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0064-0235-437F-B943-521A089543D6}" type="datetimeFigureOut">
              <a:rPr lang="zh-CN" altLang="en-US" smtClean="0"/>
              <a:t>2016-03-11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980-120F-47AA-AFAC-B2058BF41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0064-0235-437F-B943-521A089543D6}" type="datetimeFigureOut">
              <a:rPr lang="zh-CN" altLang="en-US" smtClean="0"/>
              <a:t>2016-03-11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980-120F-47AA-AFAC-B2058BF41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0064-0235-437F-B943-521A089543D6}" type="datetimeFigureOut">
              <a:rPr lang="zh-CN" altLang="en-US" smtClean="0"/>
              <a:t>2016-03-11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980-120F-47AA-AFAC-B2058BF41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0064-0235-437F-B943-521A089543D6}" type="datetimeFigureOut">
              <a:rPr lang="zh-CN" altLang="en-US" smtClean="0"/>
              <a:t>2016-03-11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980-120F-47AA-AFAC-B2058BF41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0064-0235-437F-B943-521A089543D6}" type="datetimeFigureOut">
              <a:rPr lang="zh-CN" altLang="en-US" smtClean="0"/>
              <a:t>2016-03-11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980-120F-47AA-AFAC-B2058BF41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0064-0235-437F-B943-521A089543D6}" type="datetimeFigureOut">
              <a:rPr lang="zh-CN" altLang="en-US" smtClean="0"/>
              <a:t>2016-03-11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980-120F-47AA-AFAC-B2058BF41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0064-0235-437F-B943-521A089543D6}" type="datetimeFigureOut">
              <a:rPr lang="zh-CN" altLang="en-US" smtClean="0"/>
              <a:t>2016-03-11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980-120F-47AA-AFAC-B2058BF41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0064-0235-437F-B943-521A089543D6}" type="datetimeFigureOut">
              <a:rPr lang="zh-CN" altLang="en-US" smtClean="0"/>
              <a:t>2016-03-11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980-120F-47AA-AFAC-B2058BF41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0064-0235-437F-B943-521A089543D6}" type="datetimeFigureOut">
              <a:rPr lang="zh-CN" altLang="en-US" smtClean="0"/>
              <a:t>2016-03-11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980-120F-47AA-AFAC-B2058BF41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0064-0235-437F-B943-521A089543D6}" type="datetimeFigureOut">
              <a:rPr lang="zh-CN" altLang="en-US" smtClean="0"/>
              <a:t>2016-03-11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9980-120F-47AA-AFAC-B2058BF41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0064-0235-437F-B943-521A089543D6}" type="datetimeFigureOut">
              <a:rPr lang="zh-CN" altLang="en-US" smtClean="0"/>
              <a:t>2016-03-11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49980-120F-47AA-AFAC-B2058BF41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</a:rPr>
              <a:t>2016</a:t>
            </a:r>
            <a:r>
              <a:rPr lang="zh-CN" altLang="en-US" sz="6000" dirty="0" smtClean="0">
                <a:solidFill>
                  <a:srgbClr val="FF0000"/>
                </a:solidFill>
              </a:rPr>
              <a:t>深一模作文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8604"/>
            <a:ext cx="8286808" cy="677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作文试题（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浩瀚的苍穹里，有时繁星满天，有时月明星稀，哪一种景象更吸引你？辽阔的草原上，有时万马奔腾，有时一骑绝尘，哪种场面更震撼你？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请以</a:t>
            </a:r>
            <a:r>
              <a:rPr lang="en-US" b="1" dirty="0">
                <a:solidFill>
                  <a:srgbClr val="FF0000"/>
                </a:solidFill>
              </a:rPr>
              <a:t>“‘</a:t>
            </a:r>
            <a:r>
              <a:rPr lang="zh-CN" altLang="en-US" b="1" dirty="0">
                <a:solidFill>
                  <a:srgbClr val="FF0000"/>
                </a:solidFill>
              </a:rPr>
              <a:t>繁星满天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en-US" b="1" dirty="0">
                <a:solidFill>
                  <a:srgbClr val="FF0000"/>
                </a:solidFill>
              </a:rPr>
              <a:t>‘</a:t>
            </a:r>
            <a:r>
              <a:rPr lang="zh-CN" altLang="en-US" b="1" dirty="0">
                <a:solidFill>
                  <a:srgbClr val="FF0000"/>
                </a:solidFill>
              </a:rPr>
              <a:t>月明星稀</a:t>
            </a:r>
            <a:r>
              <a:rPr lang="en-US" b="1" dirty="0">
                <a:solidFill>
                  <a:srgbClr val="FF0000"/>
                </a:solidFill>
              </a:rPr>
              <a:t>’”</a:t>
            </a:r>
            <a:r>
              <a:rPr lang="zh-CN" altLang="en-US" b="1" dirty="0">
                <a:solidFill>
                  <a:srgbClr val="FF0000"/>
                </a:solidFill>
              </a:rPr>
              <a:t>或</a:t>
            </a:r>
            <a:r>
              <a:rPr lang="en-US" b="1" dirty="0">
                <a:solidFill>
                  <a:srgbClr val="FF0000"/>
                </a:solidFill>
              </a:rPr>
              <a:t>“‘</a:t>
            </a:r>
            <a:r>
              <a:rPr lang="zh-CN" altLang="en-US" b="1" dirty="0">
                <a:solidFill>
                  <a:srgbClr val="FF0000"/>
                </a:solidFill>
              </a:rPr>
              <a:t>万马奔腾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en-US" b="1" dirty="0">
                <a:solidFill>
                  <a:srgbClr val="FF0000"/>
                </a:solidFill>
              </a:rPr>
              <a:t>‘</a:t>
            </a:r>
            <a:r>
              <a:rPr lang="zh-CN" altLang="en-US" b="1" dirty="0">
                <a:solidFill>
                  <a:srgbClr val="FF0000"/>
                </a:solidFill>
              </a:rPr>
              <a:t>一骑绝尘</a:t>
            </a:r>
            <a:r>
              <a:rPr lang="en-US" b="1" dirty="0">
                <a:solidFill>
                  <a:srgbClr val="FF0000"/>
                </a:solidFill>
              </a:rPr>
              <a:t>’”</a:t>
            </a:r>
            <a:r>
              <a:rPr lang="zh-CN" altLang="en-US" b="1" dirty="0">
                <a:solidFill>
                  <a:srgbClr val="FF0000"/>
                </a:solidFill>
              </a:rPr>
              <a:t>为题目，写一篇议论文谈谈自己的见解，不少于</a:t>
            </a:r>
            <a:r>
              <a:rPr lang="en-US" b="1" dirty="0">
                <a:solidFill>
                  <a:srgbClr val="FF0000"/>
                </a:solidFill>
              </a:rPr>
              <a:t> 800 </a:t>
            </a:r>
            <a:r>
              <a:rPr lang="zh-CN" altLang="en-US" b="1" dirty="0">
                <a:solidFill>
                  <a:srgbClr val="FF0000"/>
                </a:solidFill>
              </a:rPr>
              <a:t>字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作文试题（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中国人一向认为自己是一个勤劳的民族，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zh-CN" altLang="en-US" b="1" dirty="0">
                <a:solidFill>
                  <a:srgbClr val="FF0000"/>
                </a:solidFill>
              </a:rPr>
              <a:t>全世界也都知道中国人勤劳，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zh-CN" altLang="en-US" b="1" dirty="0">
                <a:solidFill>
                  <a:srgbClr val="FF0000"/>
                </a:solidFill>
              </a:rPr>
              <a:t>工作辛苦。但中国人民大学著名学者张鸣教授最近撰文披露，据权威的盖洛普公司的一份调查，全球雇员的敬业度，中国籍雇员最低。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敬业即专心致力于学业或工作，是一个人对自己所从事的工作及学习负责的态度。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中国人究竟是敬业还是不敬业？你对这个问题是如何看的？请围绕此问题写一篇文章，题目自拟，文体自选，不少于</a:t>
            </a:r>
            <a:r>
              <a:rPr lang="en-US" b="1" dirty="0">
                <a:solidFill>
                  <a:srgbClr val="FF0000"/>
                </a:solidFill>
              </a:rPr>
              <a:t> 800 </a:t>
            </a:r>
            <a:r>
              <a:rPr lang="zh-CN" altLang="en-US" b="1" dirty="0">
                <a:solidFill>
                  <a:srgbClr val="FF0000"/>
                </a:solidFill>
              </a:rPr>
              <a:t>字。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00105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3600" b="1" dirty="0" smtClean="0">
                <a:solidFill>
                  <a:srgbClr val="FF0000"/>
                </a:solidFill>
              </a:rPr>
              <a:t>作文试题（</a:t>
            </a:r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）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285860"/>
            <a:ext cx="7858180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第一步：读题  审题   定向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       本题</a:t>
            </a:r>
            <a:r>
              <a:rPr lang="zh-CN" altLang="en-US" sz="2000" b="1" dirty="0">
                <a:solidFill>
                  <a:srgbClr val="FF0000"/>
                </a:solidFill>
              </a:rPr>
              <a:t>为</a:t>
            </a:r>
            <a:r>
              <a:rPr lang="en-US" sz="2000" b="1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比喻型</a:t>
            </a:r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</a:rPr>
              <a:t>任务驱动型</a:t>
            </a:r>
            <a:r>
              <a:rPr lang="en-US" sz="2000" b="1" dirty="0">
                <a:solidFill>
                  <a:srgbClr val="FF0000"/>
                </a:solidFill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</a:rPr>
              <a:t>材料作文。试题分两个部分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第</a:t>
            </a:r>
            <a:r>
              <a:rPr lang="zh-CN" altLang="en-US" sz="2000" b="1" dirty="0">
                <a:solidFill>
                  <a:srgbClr val="FF0000"/>
                </a:solidFill>
              </a:rPr>
              <a:t>一部分为材料及对考生发出的驱动命令。材料中有两组对比：</a:t>
            </a:r>
            <a:r>
              <a:rPr lang="en-US" sz="2000" b="1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浩瀚苍穹</a:t>
            </a:r>
            <a:r>
              <a:rPr lang="en-US" sz="2000" b="1" dirty="0">
                <a:solidFill>
                  <a:srgbClr val="FF0000"/>
                </a:solidFill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</a:rPr>
              <a:t>繁星满天与月明星稀</a:t>
            </a:r>
            <a:r>
              <a:rPr lang="en-US" sz="2000" b="1" dirty="0">
                <a:solidFill>
                  <a:srgbClr val="FF0000"/>
                </a:solidFill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sz="2000" b="1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辽阔草原</a:t>
            </a:r>
            <a:r>
              <a:rPr lang="en-US" sz="2000" b="1" dirty="0">
                <a:solidFill>
                  <a:srgbClr val="FF0000"/>
                </a:solidFill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</a:rPr>
              <a:t>万马奔腾与一骑绝尘</a:t>
            </a:r>
            <a:r>
              <a:rPr lang="en-US" sz="2000" b="1" dirty="0">
                <a:solidFill>
                  <a:srgbClr val="FF0000"/>
                </a:solidFill>
              </a:rPr>
              <a:t>”</a:t>
            </a:r>
            <a:r>
              <a:rPr lang="zh-CN" altLang="en-US" sz="2000" b="1" dirty="0">
                <a:solidFill>
                  <a:srgbClr val="FF0000"/>
                </a:solidFill>
              </a:rPr>
              <a:t>。发出的驱动任务为：两组对比中，哪一种景象更吸引你？哪种场面更震撼你？即要求考生在两种景象和两种场面中选择其中的一种，在阐释其比喻义的基础上说理论证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    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第二</a:t>
            </a:r>
            <a:r>
              <a:rPr lang="zh-CN" altLang="en-US" sz="2000" b="1" dirty="0">
                <a:solidFill>
                  <a:srgbClr val="FF0000"/>
                </a:solidFill>
              </a:rPr>
              <a:t>部分为作文要求：（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）命题作文，题目二选一；（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）文本限定为议论文，字数在</a:t>
            </a:r>
            <a:r>
              <a:rPr lang="en-US" sz="2000" b="1" dirty="0">
                <a:solidFill>
                  <a:srgbClr val="FF0000"/>
                </a:solidFill>
              </a:rPr>
              <a:t>800</a:t>
            </a:r>
            <a:r>
              <a:rPr lang="zh-CN" altLang="en-US" sz="2000" b="1" dirty="0">
                <a:solidFill>
                  <a:srgbClr val="FF0000"/>
                </a:solidFill>
              </a:rPr>
              <a:t>字以上。</a:t>
            </a:r>
          </a:p>
          <a:p>
            <a:pPr>
              <a:lnSpc>
                <a:spcPts val="3500"/>
              </a:lnSpc>
            </a:pP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792961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      两</a:t>
            </a:r>
            <a:r>
              <a:rPr lang="zh-CN" altLang="en-US" sz="2800" b="1" dirty="0">
                <a:solidFill>
                  <a:srgbClr val="FF0000"/>
                </a:solidFill>
              </a:rPr>
              <a:t>组对立与对比中，不是否定一方、肯定一方，而是强调各有各的美感，各有各的价值。各自不可替代，都是自然的规律、人生的风景。</a:t>
            </a: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857496"/>
            <a:ext cx="76438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第二步：类比联想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在人类生活、社会生产、工作学习中什么是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繁星满天与月明星稀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哪些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是万马奔腾与一骑绝尘</a:t>
            </a:r>
            <a:r>
              <a:rPr lang="en-US" sz="2000" b="1" dirty="0" smtClean="0">
                <a:solidFill>
                  <a:srgbClr val="FF0000"/>
                </a:solidFill>
              </a:rPr>
              <a:t>”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2068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44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318</Words>
  <Application>Microsoft Office PowerPoint</Application>
  <PresentationFormat>全屏显示(4:3)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2016深一模作文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2016深一模作文</dc:title>
  <dc:creator>林立</dc:creator>
  <cp:lastModifiedBy>USER</cp:lastModifiedBy>
  <cp:revision>5</cp:revision>
  <dcterms:created xsi:type="dcterms:W3CDTF">2016-03-10T22:13:53Z</dcterms:created>
  <dcterms:modified xsi:type="dcterms:W3CDTF">2016-03-11T00:50:34Z</dcterms:modified>
</cp:coreProperties>
</file>