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4" r:id="rId5"/>
    <p:sldId id="267" r:id="rId6"/>
    <p:sldId id="262" r:id="rId7"/>
    <p:sldId id="276" r:id="rId8"/>
    <p:sldId id="296" r:id="rId9"/>
    <p:sldId id="278" r:id="rId10"/>
    <p:sldId id="307" r:id="rId11"/>
    <p:sldId id="279" r:id="rId12"/>
    <p:sldId id="280" r:id="rId13"/>
    <p:sldId id="283" r:id="rId14"/>
    <p:sldId id="284" r:id="rId15"/>
    <p:sldId id="285" r:id="rId16"/>
    <p:sldId id="295" r:id="rId17"/>
    <p:sldId id="289" r:id="rId18"/>
    <p:sldId id="290" r:id="rId19"/>
    <p:sldId id="291" r:id="rId20"/>
    <p:sldId id="292" r:id="rId21"/>
    <p:sldId id="303" r:id="rId22"/>
    <p:sldId id="305" r:id="rId23"/>
    <p:sldId id="304" r:id="rId24"/>
    <p:sldId id="306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297" r:id="rId37"/>
    <p:sldId id="298" r:id="rId38"/>
    <p:sldId id="299" r:id="rId39"/>
    <p:sldId id="300" r:id="rId40"/>
    <p:sldId id="301" r:id="rId41"/>
    <p:sldId id="302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A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20EA283-938C-4AEC-9DED-D2549631A0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2E73F-9045-4E0D-A2B8-7B6413DCF03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A4E9-235E-4B61-A2E2-FC81D3E40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A696B-68D3-450D-95AF-DBF30F833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C005-EC5F-4D08-9E3A-FB2463200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8D09-6F79-48FB-8E4C-AA03C8CDE8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30084-1A24-42C7-B138-D4B6DE1283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2CD34-4E4B-47C1-99EE-48ED9BF27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E1856-C53E-49DC-BBE5-8A6C1E78B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62943-B01F-42CD-94B1-C2CD056C6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582AB-4A29-4976-8022-6D8DA57BF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5FA3-D7F4-49EE-BA94-A4F2BE5AD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C0F5C-E3A2-4D90-A002-294A78C6F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A32"/>
            </a:gs>
            <a:gs pos="50000">
              <a:schemeClr val="bg1"/>
            </a:gs>
            <a:gs pos="100000">
              <a:srgbClr val="FFFA3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293F995-3F67-4EB1-AB54-5B86E711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4"/>
          <p:cNvSpPr>
            <a:spLocks noChangeArrowheads="1" noChangeShapeType="1" noTextEdit="1"/>
          </p:cNvSpPr>
          <p:nvPr/>
        </p:nvSpPr>
        <p:spPr bwMode="auto">
          <a:xfrm>
            <a:off x="1071538" y="2500306"/>
            <a:ext cx="7239000" cy="11493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 smtClean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3399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华文行楷"/>
                <a:ea typeface="华文行楷"/>
              </a:rPr>
              <a:t>氮及其化合物的性质</a:t>
            </a:r>
            <a:endParaRPr lang="zh-CN" altLang="en-US" sz="5400" kern="10" dirty="0">
              <a:ln w="9525">
                <a:solidFill>
                  <a:schemeClr val="accent2"/>
                </a:solidFill>
                <a:round/>
                <a:headEnd/>
                <a:tailEnd/>
              </a:ln>
              <a:solidFill>
                <a:srgbClr val="3399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3174" y="2428868"/>
            <a:ext cx="42883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smtClean="0">
                <a:latin typeface="方正姚体" pitchFamily="2" charset="-122"/>
                <a:ea typeface="方正姚体" pitchFamily="2" charset="-122"/>
              </a:rPr>
              <a:t>氨和铵盐的</a:t>
            </a:r>
            <a:r>
              <a:rPr kumimoji="1" lang="zh-CN" altLang="en-US" sz="4400" b="1" dirty="0" smtClean="0">
                <a:latin typeface="方正姚体" pitchFamily="2" charset="-122"/>
                <a:ea typeface="方正姚体" pitchFamily="2" charset="-122"/>
              </a:rPr>
              <a:t>性 质</a:t>
            </a:r>
            <a:endParaRPr kumimoji="1" lang="zh-CN" altLang="en-US" sz="4400" b="1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95288" y="461963"/>
            <a:ext cx="24400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方正姚体" pitchFamily="2" charset="-122"/>
                <a:ea typeface="方正姚体" pitchFamily="2" charset="-122"/>
              </a:rPr>
              <a:t>一、</a:t>
            </a:r>
            <a:r>
              <a:rPr kumimoji="1" lang="zh-CN" altLang="en-US" b="1" dirty="0">
                <a:latin typeface="方正姚体" pitchFamily="2" charset="-122"/>
                <a:ea typeface="方正姚体" pitchFamily="2" charset="-122"/>
              </a:rPr>
              <a:t>氨的性 质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163638" y="197485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无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色、有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剌激性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气味的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气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体。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128713" y="2767013"/>
            <a:ext cx="670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比空气轻，</a:t>
            </a: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0.771 g/L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（标准状态）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128713" y="355917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极易溶于水</a:t>
            </a:r>
            <a:r>
              <a:rPr kumimoji="1" lang="zh-CN" altLang="en-US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1:700</a:t>
            </a:r>
            <a:endParaRPr kumimoji="1" lang="zh-CN" altLang="en-US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128713" y="4360863"/>
            <a:ext cx="46577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易液化</a:t>
            </a:r>
            <a:r>
              <a:rPr kumimoji="1" lang="zh-CN" altLang="en-US" b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，可</a:t>
            </a:r>
            <a:r>
              <a:rPr kumimoji="1" lang="zh-CN" altLang="en-US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作为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致冷剂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09600" y="1270000"/>
            <a:ext cx="2720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、物理性质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 autoUpdateAnimBg="0"/>
      <p:bldP spid="27655" grpId="0" autoUpdateAnimBg="0"/>
      <p:bldP spid="27656" grpId="0" autoUpdateAnimBg="0"/>
      <p:bldP spid="2765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32"/>
          <p:cNvSpPr txBox="1">
            <a:spLocks noChangeArrowheads="1"/>
          </p:cNvSpPr>
          <p:nvPr/>
        </p:nvSpPr>
        <p:spPr bwMode="auto">
          <a:xfrm>
            <a:off x="323850" y="388938"/>
            <a:ext cx="272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  <a:latin typeface="宋体" pitchFamily="2" charset="-122"/>
              </a:rPr>
              <a:t>2</a:t>
            </a:r>
            <a:r>
              <a:rPr kumimoji="1" lang="zh-CN" altLang="en-US" b="1">
                <a:solidFill>
                  <a:schemeClr val="accent2"/>
                </a:solidFill>
                <a:latin typeface="宋体" pitchFamily="2" charset="-122"/>
              </a:rPr>
              <a:t>、化学性质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357290" y="2928934"/>
            <a:ext cx="5486400" cy="709612"/>
            <a:chOff x="1728" y="2001"/>
            <a:chExt cx="3456" cy="447"/>
          </a:xfrm>
        </p:grpSpPr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1728" y="2083"/>
              <a:ext cx="34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3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·H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2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O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 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= 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3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↑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+ 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2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O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 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2880" y="2001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隶书" pitchFamily="49" charset="-122"/>
                </a:rPr>
                <a:t>△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95288" y="1865297"/>
            <a:ext cx="8569325" cy="579437"/>
            <a:chOff x="204" y="2795"/>
            <a:chExt cx="5398" cy="365"/>
          </a:xfrm>
        </p:grpSpPr>
        <p:sp>
          <p:nvSpPr>
            <p:cNvPr id="28711" name="Text Box 39"/>
            <p:cNvSpPr txBox="1">
              <a:spLocks noChangeArrowheads="1"/>
            </p:cNvSpPr>
            <p:nvPr/>
          </p:nvSpPr>
          <p:spPr bwMode="auto">
            <a:xfrm>
              <a:off x="204" y="2795"/>
              <a:ext cx="53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3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+ 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O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     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·H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O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 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4</a:t>
              </a:r>
              <a:r>
                <a:rPr kumimoji="1" lang="en-US" altLang="zh-CN" sz="3200" b="1" baseline="30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+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  </a:t>
              </a:r>
              <a:r>
                <a:rPr kumimoji="1" lang="en-US" altLang="zh-CN" sz="3200" b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+ OH</a:t>
              </a:r>
              <a:r>
                <a:rPr kumimoji="1" lang="en-US" altLang="zh-CN" sz="3200" b="1" baseline="30000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楷体_GB2312" pitchFamily="49" charset="-122"/>
                </a:rPr>
                <a:t>-</a:t>
              </a:r>
              <a:endParaRPr kumimoji="1" lang="en-US" altLang="zh-CN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楷体_GB2312" pitchFamily="49" charset="-122"/>
              </a:endParaRPr>
            </a:p>
          </p:txBody>
        </p:sp>
        <p:grpSp>
          <p:nvGrpSpPr>
            <p:cNvPr id="22539" name="Group 40"/>
            <p:cNvGrpSpPr>
              <a:grpSpLocks/>
            </p:cNvGrpSpPr>
            <p:nvPr/>
          </p:nvGrpSpPr>
          <p:grpSpPr bwMode="auto">
            <a:xfrm>
              <a:off x="1567" y="2907"/>
              <a:ext cx="454" cy="148"/>
              <a:chOff x="1519" y="3515"/>
              <a:chExt cx="454" cy="148"/>
            </a:xfrm>
          </p:grpSpPr>
          <p:sp>
            <p:nvSpPr>
              <p:cNvPr id="22545" name="Line 41"/>
              <p:cNvSpPr>
                <a:spLocks noChangeShapeType="1"/>
              </p:cNvSpPr>
              <p:nvPr/>
            </p:nvSpPr>
            <p:spPr bwMode="auto">
              <a:xfrm>
                <a:off x="1519" y="3566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42"/>
              <p:cNvSpPr>
                <a:spLocks noChangeShapeType="1"/>
              </p:cNvSpPr>
              <p:nvPr/>
            </p:nvSpPr>
            <p:spPr bwMode="auto">
              <a:xfrm>
                <a:off x="1943" y="3515"/>
                <a:ext cx="26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43"/>
              <p:cNvSpPr>
                <a:spLocks noChangeShapeType="1"/>
              </p:cNvSpPr>
              <p:nvPr/>
            </p:nvSpPr>
            <p:spPr bwMode="auto">
              <a:xfrm>
                <a:off x="1519" y="3612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Line 44"/>
              <p:cNvSpPr>
                <a:spLocks noChangeShapeType="1"/>
              </p:cNvSpPr>
              <p:nvPr/>
            </p:nvSpPr>
            <p:spPr bwMode="auto">
              <a:xfrm>
                <a:off x="1519" y="3617"/>
                <a:ext cx="26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0" name="Group 45"/>
            <p:cNvGrpSpPr>
              <a:grpSpLocks/>
            </p:cNvGrpSpPr>
            <p:nvPr/>
          </p:nvGrpSpPr>
          <p:grpSpPr bwMode="auto">
            <a:xfrm>
              <a:off x="3200" y="2923"/>
              <a:ext cx="454" cy="148"/>
              <a:chOff x="1519" y="3515"/>
              <a:chExt cx="454" cy="148"/>
            </a:xfrm>
          </p:grpSpPr>
          <p:sp>
            <p:nvSpPr>
              <p:cNvPr id="22541" name="Line 46"/>
              <p:cNvSpPr>
                <a:spLocks noChangeShapeType="1"/>
              </p:cNvSpPr>
              <p:nvPr/>
            </p:nvSpPr>
            <p:spPr bwMode="auto">
              <a:xfrm>
                <a:off x="1519" y="3566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47"/>
              <p:cNvSpPr>
                <a:spLocks noChangeShapeType="1"/>
              </p:cNvSpPr>
              <p:nvPr/>
            </p:nvSpPr>
            <p:spPr bwMode="auto">
              <a:xfrm>
                <a:off x="1943" y="3515"/>
                <a:ext cx="26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48"/>
              <p:cNvSpPr>
                <a:spLocks noChangeShapeType="1"/>
              </p:cNvSpPr>
              <p:nvPr/>
            </p:nvSpPr>
            <p:spPr bwMode="auto">
              <a:xfrm>
                <a:off x="1519" y="3612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49"/>
              <p:cNvSpPr>
                <a:spLocks noChangeShapeType="1"/>
              </p:cNvSpPr>
              <p:nvPr/>
            </p:nvSpPr>
            <p:spPr bwMode="auto">
              <a:xfrm>
                <a:off x="1519" y="3617"/>
                <a:ext cx="26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95288" y="1214422"/>
            <a:ext cx="353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kumimoji="1" lang="zh-CN" altLang="en-US" b="1">
                <a:solidFill>
                  <a:schemeClr val="accent2"/>
                </a:solidFill>
                <a:latin typeface="宋体" pitchFamily="2" charset="-122"/>
              </a:rPr>
              <a:t>、氨气与水反应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3525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液氨与氨水比较</a:t>
            </a:r>
          </a:p>
        </p:txBody>
      </p:sp>
      <p:grpSp>
        <p:nvGrpSpPr>
          <p:cNvPr id="23555" name="Group 5"/>
          <p:cNvGrpSpPr>
            <a:grpSpLocks/>
          </p:cNvGrpSpPr>
          <p:nvPr/>
        </p:nvGrpSpPr>
        <p:grpSpPr bwMode="auto">
          <a:xfrm>
            <a:off x="609600" y="1219200"/>
            <a:ext cx="8283575" cy="4802188"/>
            <a:chOff x="384" y="768"/>
            <a:chExt cx="5218" cy="3025"/>
          </a:xfrm>
        </p:grpSpPr>
        <p:sp>
          <p:nvSpPr>
            <p:cNvPr id="23556" name="Line 6"/>
            <p:cNvSpPr>
              <a:spLocks noChangeShapeType="1"/>
            </p:cNvSpPr>
            <p:nvPr/>
          </p:nvSpPr>
          <p:spPr bwMode="auto">
            <a:xfrm>
              <a:off x="384" y="768"/>
              <a:ext cx="0" cy="29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Line 7"/>
            <p:cNvSpPr>
              <a:spLocks noChangeShapeType="1"/>
            </p:cNvSpPr>
            <p:nvPr/>
          </p:nvSpPr>
          <p:spPr bwMode="auto">
            <a:xfrm>
              <a:off x="384" y="768"/>
              <a:ext cx="4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8"/>
            <p:cNvSpPr>
              <a:spLocks noChangeShapeType="1"/>
            </p:cNvSpPr>
            <p:nvPr/>
          </p:nvSpPr>
          <p:spPr bwMode="auto">
            <a:xfrm>
              <a:off x="1487" y="768"/>
              <a:ext cx="0" cy="29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3214" y="768"/>
              <a:ext cx="0" cy="29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10"/>
            <p:cNvSpPr>
              <a:spLocks noChangeShapeType="1"/>
            </p:cNvSpPr>
            <p:nvPr/>
          </p:nvSpPr>
          <p:spPr bwMode="auto">
            <a:xfrm>
              <a:off x="5372" y="768"/>
              <a:ext cx="0" cy="29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11"/>
            <p:cNvSpPr>
              <a:spLocks noChangeShapeType="1"/>
            </p:cNvSpPr>
            <p:nvPr/>
          </p:nvSpPr>
          <p:spPr bwMode="auto">
            <a:xfrm>
              <a:off x="384" y="1318"/>
              <a:ext cx="4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2"/>
            <p:cNvSpPr>
              <a:spLocks noChangeShapeType="1"/>
            </p:cNvSpPr>
            <p:nvPr/>
          </p:nvSpPr>
          <p:spPr bwMode="auto">
            <a:xfrm>
              <a:off x="384" y="2088"/>
              <a:ext cx="4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3"/>
            <p:cNvSpPr>
              <a:spLocks noChangeShapeType="1"/>
            </p:cNvSpPr>
            <p:nvPr/>
          </p:nvSpPr>
          <p:spPr bwMode="auto">
            <a:xfrm>
              <a:off x="384" y="2803"/>
              <a:ext cx="4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4"/>
            <p:cNvSpPr>
              <a:spLocks noChangeShapeType="1"/>
            </p:cNvSpPr>
            <p:nvPr/>
          </p:nvSpPr>
          <p:spPr bwMode="auto">
            <a:xfrm>
              <a:off x="384" y="3738"/>
              <a:ext cx="4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384" y="3298"/>
              <a:ext cx="49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Rectangle 16"/>
            <p:cNvSpPr>
              <a:spLocks noChangeArrowheads="1"/>
            </p:cNvSpPr>
            <p:nvPr/>
          </p:nvSpPr>
          <p:spPr bwMode="auto">
            <a:xfrm>
              <a:off x="432" y="1538"/>
              <a:ext cx="10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物质成分</a:t>
              </a:r>
            </a:p>
          </p:txBody>
        </p:sp>
        <p:sp>
          <p:nvSpPr>
            <p:cNvPr id="23567" name="Rectangle 17"/>
            <p:cNvSpPr>
              <a:spLocks noChangeArrowheads="1"/>
            </p:cNvSpPr>
            <p:nvPr/>
          </p:nvSpPr>
          <p:spPr bwMode="auto">
            <a:xfrm>
              <a:off x="432" y="2308"/>
              <a:ext cx="10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微粒种类</a:t>
              </a:r>
            </a:p>
          </p:txBody>
        </p:sp>
        <p:sp>
          <p:nvSpPr>
            <p:cNvPr id="23568" name="Rectangle 18"/>
            <p:cNvSpPr>
              <a:spLocks noChangeArrowheads="1"/>
            </p:cNvSpPr>
            <p:nvPr/>
          </p:nvSpPr>
          <p:spPr bwMode="auto">
            <a:xfrm>
              <a:off x="1959" y="878"/>
              <a:ext cx="9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液   氨</a:t>
              </a:r>
            </a:p>
          </p:txBody>
        </p:sp>
        <p:sp>
          <p:nvSpPr>
            <p:cNvPr id="23569" name="Rectangle 19"/>
            <p:cNvSpPr>
              <a:spLocks noChangeArrowheads="1"/>
            </p:cNvSpPr>
            <p:nvPr/>
          </p:nvSpPr>
          <p:spPr bwMode="auto">
            <a:xfrm>
              <a:off x="3981" y="878"/>
              <a:ext cx="9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氨   水</a:t>
              </a:r>
            </a:p>
          </p:txBody>
        </p:sp>
        <p:sp>
          <p:nvSpPr>
            <p:cNvPr id="23570" name="Rectangle 20"/>
            <p:cNvSpPr>
              <a:spLocks noChangeArrowheads="1"/>
            </p:cNvSpPr>
            <p:nvPr/>
          </p:nvSpPr>
          <p:spPr bwMode="auto">
            <a:xfrm>
              <a:off x="1439" y="1593"/>
              <a:ext cx="18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纯净物（非电解质）</a:t>
              </a:r>
            </a:p>
          </p:txBody>
        </p:sp>
        <p:sp>
          <p:nvSpPr>
            <p:cNvPr id="23571" name="Rectangle 21"/>
            <p:cNvSpPr>
              <a:spLocks noChangeArrowheads="1"/>
            </p:cNvSpPr>
            <p:nvPr/>
          </p:nvSpPr>
          <p:spPr bwMode="auto">
            <a:xfrm>
              <a:off x="3262" y="1428"/>
              <a:ext cx="2158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混合物（其中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3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· 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O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为弱电解质）</a:t>
              </a:r>
            </a:p>
          </p:txBody>
        </p:sp>
        <p:sp>
          <p:nvSpPr>
            <p:cNvPr id="23572" name="Rectangle 22"/>
            <p:cNvSpPr>
              <a:spLocks noChangeArrowheads="1"/>
            </p:cNvSpPr>
            <p:nvPr/>
          </p:nvSpPr>
          <p:spPr bwMode="auto">
            <a:xfrm>
              <a:off x="1823" y="2308"/>
              <a:ext cx="95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分子</a:t>
              </a:r>
            </a:p>
          </p:txBody>
        </p:sp>
        <p:sp>
          <p:nvSpPr>
            <p:cNvPr id="23573" name="Rectangle 23"/>
            <p:cNvSpPr>
              <a:spLocks noChangeArrowheads="1"/>
            </p:cNvSpPr>
            <p:nvPr/>
          </p:nvSpPr>
          <p:spPr bwMode="auto">
            <a:xfrm>
              <a:off x="3262" y="2245"/>
              <a:ext cx="2340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3 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· 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O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O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NH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kumimoji="1" lang="en-US" altLang="zh-CN" sz="2400" b="1" baseline="30000">
                  <a:solidFill>
                    <a:schemeClr val="accent2"/>
                  </a:solidFill>
                  <a:latin typeface="Times New Roman" pitchFamily="18" charset="0"/>
                </a:rPr>
                <a:t>+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OH</a:t>
              </a:r>
              <a:r>
                <a:rPr kumimoji="1" lang="en-US" altLang="zh-CN" sz="2400" b="1" baseline="30000">
                  <a:solidFill>
                    <a:schemeClr val="accent2"/>
                  </a:solidFill>
                  <a:latin typeface="Times New Roman" pitchFamily="18" charset="0"/>
                </a:rPr>
                <a:t>-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1" baseline="30000">
                  <a:solidFill>
                    <a:schemeClr val="accent2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3574" name="Rectangle 24"/>
            <p:cNvSpPr>
              <a:spLocks noChangeArrowheads="1"/>
            </p:cNvSpPr>
            <p:nvPr/>
          </p:nvSpPr>
          <p:spPr bwMode="auto">
            <a:xfrm>
              <a:off x="432" y="2858"/>
              <a:ext cx="10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主要性质</a:t>
              </a:r>
            </a:p>
          </p:txBody>
        </p:sp>
        <p:sp>
          <p:nvSpPr>
            <p:cNvPr id="23575" name="Rectangle 25"/>
            <p:cNvSpPr>
              <a:spLocks noChangeArrowheads="1"/>
            </p:cNvSpPr>
            <p:nvPr/>
          </p:nvSpPr>
          <p:spPr bwMode="auto">
            <a:xfrm>
              <a:off x="432" y="3353"/>
              <a:ext cx="11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b="1" dirty="0" smtClean="0">
                  <a:solidFill>
                    <a:srgbClr val="FF3300"/>
                  </a:solidFill>
                  <a:latin typeface="Times New Roman" pitchFamily="18" charset="0"/>
                </a:rPr>
                <a:t>导电性</a:t>
              </a:r>
              <a:endParaRPr kumimoji="1" lang="zh-CN" altLang="en-US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3576" name="Rectangle 26"/>
            <p:cNvSpPr>
              <a:spLocks noChangeArrowheads="1"/>
            </p:cNvSpPr>
            <p:nvPr/>
          </p:nvSpPr>
          <p:spPr bwMode="auto">
            <a:xfrm>
              <a:off x="1727" y="2858"/>
              <a:ext cx="1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不具有碱性</a:t>
              </a:r>
            </a:p>
          </p:txBody>
        </p:sp>
        <p:sp>
          <p:nvSpPr>
            <p:cNvPr id="23577" name="Rectangle 27"/>
            <p:cNvSpPr>
              <a:spLocks noChangeArrowheads="1"/>
            </p:cNvSpPr>
            <p:nvPr/>
          </p:nvSpPr>
          <p:spPr bwMode="auto">
            <a:xfrm>
              <a:off x="1487" y="3408"/>
              <a:ext cx="182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400" b="1" dirty="0" smtClean="0">
                  <a:solidFill>
                    <a:schemeClr val="accent2"/>
                  </a:solidFill>
                  <a:latin typeface="Times New Roman" pitchFamily="18" charset="0"/>
                </a:rPr>
                <a:t>不可导</a:t>
              </a:r>
              <a:endPara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3578" name="Rectangle 28"/>
            <p:cNvSpPr>
              <a:spLocks noChangeArrowheads="1"/>
            </p:cNvSpPr>
            <p:nvPr/>
          </p:nvSpPr>
          <p:spPr bwMode="auto">
            <a:xfrm>
              <a:off x="3406" y="2858"/>
              <a:ext cx="1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</a:rPr>
                <a:t>具有碱的通性</a:t>
              </a:r>
            </a:p>
          </p:txBody>
        </p:sp>
        <p:sp>
          <p:nvSpPr>
            <p:cNvPr id="23579" name="Rectangle 29"/>
            <p:cNvSpPr>
              <a:spLocks noChangeArrowheads="1"/>
            </p:cNvSpPr>
            <p:nvPr/>
          </p:nvSpPr>
          <p:spPr bwMode="auto">
            <a:xfrm>
              <a:off x="3214" y="3408"/>
              <a:ext cx="172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/>
              <a:r>
                <a:rPr kumimoji="1" lang="zh-CN" altLang="en-US" sz="2400" b="1" dirty="0" smtClean="0">
                  <a:solidFill>
                    <a:schemeClr val="accent2"/>
                  </a:solidFill>
                  <a:latin typeface="Times New Roman" pitchFamily="18" charset="0"/>
                </a:rPr>
                <a:t>可导电</a:t>
              </a:r>
              <a:endParaRPr kumimoji="1" lang="en-US" altLang="zh-CN" sz="2400" b="1" dirty="0" smtClean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418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  <a:latin typeface="宋体" pitchFamily="2" charset="-122"/>
              </a:rPr>
              <a:t>B</a:t>
            </a:r>
            <a:r>
              <a:rPr kumimoji="1" lang="zh-CN" altLang="en-US" b="1">
                <a:solidFill>
                  <a:schemeClr val="accent2"/>
                </a:solidFill>
                <a:latin typeface="宋体" pitchFamily="2" charset="-122"/>
              </a:rPr>
              <a:t>、氨与酸的反应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073650" y="836613"/>
            <a:ext cx="39624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现象：产生大量的白烟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检验氨的方法</a:t>
            </a:r>
            <a:endParaRPr kumimoji="1" lang="zh-CN" altLang="en-US" b="1">
              <a:solidFill>
                <a:schemeClr val="accent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11188" y="1008063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NH</a:t>
            </a:r>
            <a:r>
              <a:rPr kumimoji="1" lang="en-US" altLang="zh-CN" sz="32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3 </a:t>
            </a:r>
            <a:r>
              <a:rPr kumimoji="1" lang="en-US" altLang="zh-CN" sz="32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+ </a:t>
            </a:r>
            <a:r>
              <a:rPr kumimoji="1" lang="en-US" altLang="zh-CN" sz="3200" b="1" dirty="0" err="1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HCl</a:t>
            </a:r>
            <a:r>
              <a:rPr kumimoji="1" lang="en-US" altLang="zh-CN" sz="32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 = NH</a:t>
            </a:r>
            <a:r>
              <a:rPr kumimoji="1" lang="en-US" altLang="zh-CN" sz="3200" b="1" baseline="-25000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 dirty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Cl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11188" y="250030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 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+  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O + CO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 = 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HCO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</a:t>
            </a:r>
            <a:r>
              <a:rPr kumimoji="1" lang="zh-CN" altLang="en-US" sz="3200" b="1">
                <a:latin typeface="Courier New" pitchFamily="49" charset="0"/>
                <a:ea typeface="楷体_GB2312" pitchFamily="49" charset="-122"/>
              </a:rPr>
              <a:t>（碳铵）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11188" y="3195631"/>
            <a:ext cx="5616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 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+  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PO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 = 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PO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endParaRPr kumimoji="1" lang="en-US" altLang="zh-CN" sz="3200" b="1"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11188" y="3892544"/>
            <a:ext cx="6337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2NH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 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+  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PO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 = (NH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)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HPO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11188" y="4589456"/>
            <a:ext cx="633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3NH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 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+  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PO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 = (NH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)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3</a:t>
            </a:r>
            <a:r>
              <a:rPr kumimoji="1" lang="en-US" altLang="zh-CN" sz="3200" b="1">
                <a:latin typeface="Courier New" pitchFamily="49" charset="0"/>
                <a:ea typeface="楷体_GB2312" pitchFamily="49" charset="-122"/>
              </a:rPr>
              <a:t>PO</a:t>
            </a:r>
            <a:r>
              <a:rPr kumimoji="1" lang="en-US" altLang="zh-CN" sz="3200" b="1" baseline="-25000">
                <a:latin typeface="Courier New" pitchFamily="49" charset="0"/>
                <a:ea typeface="楷体_GB2312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4" grpId="0" autoUpdateAnimBg="0"/>
      <p:bldP spid="32777" grpId="0"/>
      <p:bldP spid="32779" grpId="0"/>
      <p:bldP spid="32780" grpId="0"/>
      <p:bldP spid="327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71550" y="2133600"/>
            <a:ext cx="723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这一方法称为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氨的催化氧化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，是工业上制硝酸的基础。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867400" y="1412875"/>
            <a:ext cx="305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用</a:t>
            </a:r>
            <a:r>
              <a:rPr kumimoji="1" lang="en-US" altLang="zh-CN" sz="24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Pt</a:t>
            </a:r>
            <a:r>
              <a:rPr kumimoji="1" lang="zh-CN" altLang="en-US" sz="24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等作为催化剂</a:t>
            </a:r>
            <a:endParaRPr kumimoji="1" lang="zh-CN" altLang="en-US" sz="2400" b="1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533400" y="34925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、氨的还原性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066800"/>
            <a:ext cx="5715000" cy="946150"/>
            <a:chOff x="768" y="1046"/>
            <a:chExt cx="3600" cy="596"/>
          </a:xfrm>
        </p:grpSpPr>
        <p:sp>
          <p:nvSpPr>
            <p:cNvPr id="25613" name="Text Box 9"/>
            <p:cNvSpPr txBox="1">
              <a:spLocks noChangeArrowheads="1"/>
            </p:cNvSpPr>
            <p:nvPr/>
          </p:nvSpPr>
          <p:spPr bwMode="auto">
            <a:xfrm>
              <a:off x="768" y="1171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4NH</a:t>
              </a:r>
              <a:r>
                <a:rPr kumimoji="1" lang="en-US" altLang="zh-CN" sz="3200" b="1" baseline="-2500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3 </a:t>
              </a:r>
              <a:r>
                <a:rPr kumimoji="1" lang="en-US" altLang="zh-CN" sz="3200" b="1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+5O</a:t>
              </a:r>
              <a:r>
                <a:rPr kumimoji="1" lang="en-US" altLang="zh-CN" sz="3200" b="1" baseline="-2500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 = 4NO +6H</a:t>
              </a:r>
              <a:r>
                <a:rPr kumimoji="1" lang="en-US" altLang="zh-CN" sz="3200" b="1" baseline="-2500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2064" y="1046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6600"/>
                  </a:solidFill>
                  <a:latin typeface="Courier New" pitchFamily="49" charset="0"/>
                </a:rPr>
                <a:t>催化剂</a:t>
              </a:r>
            </a:p>
          </p:txBody>
        </p:sp>
        <p:sp>
          <p:nvSpPr>
            <p:cNvPr id="25615" name="Text Box 11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6600"/>
                  </a:solidFill>
                  <a:latin typeface="Times New Roman" pitchFamily="18" charset="0"/>
                </a:rPr>
                <a:t>△</a:t>
              </a: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57290" y="3357562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=  2NO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57290" y="4143380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H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O   =  2HNO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+ NO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1472" y="4905394"/>
            <a:ext cx="328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 dirty="0" smtClean="0">
                <a:solidFill>
                  <a:srgbClr val="000066"/>
                </a:solidFill>
                <a:latin typeface="宋体" pitchFamily="2" charset="-122"/>
              </a:rPr>
              <a:t>D、</a:t>
            </a:r>
            <a:r>
              <a:rPr kumimoji="0" lang="zh-CN" altLang="en-US" sz="2800" b="1" dirty="0" smtClean="0">
                <a:solidFill>
                  <a:srgbClr val="000066"/>
                </a:solidFill>
                <a:latin typeface="宋体" pitchFamily="2" charset="-122"/>
              </a:rPr>
              <a:t>氨气</a:t>
            </a:r>
            <a:r>
              <a:rPr kumimoji="0" lang="zh-CN" altLang="en-US" sz="2800" b="1" dirty="0">
                <a:solidFill>
                  <a:srgbClr val="000066"/>
                </a:solidFill>
                <a:latin typeface="宋体" pitchFamily="2" charset="-122"/>
              </a:rPr>
              <a:t>与盐反应</a:t>
            </a:r>
            <a:endParaRPr kumimoji="0" lang="en-US" altLang="zh-CN" sz="28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85784" y="5619769"/>
            <a:ext cx="6786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 dirty="0">
                <a:latin typeface="宋体" pitchFamily="2" charset="-122"/>
              </a:rPr>
              <a:t>3NH</a:t>
            </a:r>
            <a:r>
              <a:rPr kumimoji="0" lang="en-US" altLang="zh-CN" sz="2800" b="1" baseline="-25000" dirty="0">
                <a:latin typeface="宋体" pitchFamily="2" charset="-122"/>
              </a:rPr>
              <a:t>3</a:t>
            </a:r>
            <a:r>
              <a:rPr kumimoji="0" lang="en-US" altLang="zh-CN" sz="2800" b="1" dirty="0">
                <a:latin typeface="宋体" pitchFamily="2" charset="-122"/>
              </a:rPr>
              <a:t> + Al</a:t>
            </a:r>
            <a:r>
              <a:rPr kumimoji="0" lang="en-US" altLang="zh-CN" sz="2800" b="1" baseline="30000" dirty="0">
                <a:latin typeface="宋体" pitchFamily="2" charset="-122"/>
              </a:rPr>
              <a:t>3+</a:t>
            </a:r>
            <a:r>
              <a:rPr kumimoji="0" lang="en-US" altLang="zh-CN" sz="2800" b="1" dirty="0">
                <a:latin typeface="宋体" pitchFamily="2" charset="-122"/>
              </a:rPr>
              <a:t> + 3H</a:t>
            </a:r>
            <a:r>
              <a:rPr kumimoji="0" lang="en-US" altLang="zh-CN" sz="2800" b="1" baseline="-25000" dirty="0">
                <a:latin typeface="宋体" pitchFamily="2" charset="-122"/>
              </a:rPr>
              <a:t>2</a:t>
            </a:r>
            <a:r>
              <a:rPr kumimoji="0" lang="en-US" altLang="zh-CN" sz="2800" b="1" dirty="0">
                <a:latin typeface="宋体" pitchFamily="2" charset="-122"/>
              </a:rPr>
              <a:t>O=  Al(OH)</a:t>
            </a:r>
            <a:r>
              <a:rPr kumimoji="0" lang="en-US" altLang="zh-CN" sz="2800" b="1" baseline="-25000" dirty="0">
                <a:latin typeface="宋体" pitchFamily="2" charset="-122"/>
              </a:rPr>
              <a:t>3</a:t>
            </a:r>
            <a:r>
              <a:rPr kumimoji="0" lang="en-US" altLang="zh-CN" sz="2800" b="1" dirty="0">
                <a:latin typeface="宋体" pitchFamily="2" charset="-122"/>
              </a:rPr>
              <a:t>↓+ 3NH</a:t>
            </a:r>
            <a:r>
              <a:rPr kumimoji="0" lang="en-US" altLang="zh-CN" sz="2800" b="1" baseline="-25000" dirty="0">
                <a:latin typeface="宋体" pitchFamily="2" charset="-122"/>
              </a:rPr>
              <a:t>4</a:t>
            </a:r>
            <a:r>
              <a:rPr kumimoji="0" lang="en-US" altLang="zh-CN" sz="2800" b="1" baseline="30000" dirty="0">
                <a:latin typeface="宋体" pitchFamily="2" charset="-122"/>
              </a:rPr>
              <a:t>+</a:t>
            </a:r>
            <a:r>
              <a:rPr kumimoji="0" lang="en-US" altLang="zh-CN" sz="2800" b="1" dirty="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3657600" y="3448050"/>
            <a:ext cx="2133600" cy="5603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4000" b="1">
                <a:solidFill>
                  <a:srgbClr val="FF3300"/>
                </a:solidFill>
                <a:latin typeface="Times New Roman" pitchFamily="18" charset="0"/>
                <a:ea typeface="方正新舒体简体" pitchFamily="65" charset="-122"/>
              </a:rPr>
              <a:t>氨气用途</a:t>
            </a:r>
            <a:endParaRPr kumimoji="1" lang="zh-CN" altLang="en-US" sz="4000" b="1">
              <a:solidFill>
                <a:srgbClr val="FFFF00"/>
              </a:solidFill>
              <a:latin typeface="Times New Roman" pitchFamily="18" charset="0"/>
              <a:ea typeface="方正新舒体简体" pitchFamily="65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43000" y="1341438"/>
            <a:ext cx="1600200" cy="1066800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0" scaled="1"/>
          </a:gra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1" lang="zh-CN" altLang="en-US" sz="36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制硝酸</a:t>
            </a:r>
            <a:endParaRPr kumimoji="1" lang="zh-CN" altLang="en-US" sz="3200">
              <a:solidFill>
                <a:srgbClr val="FF33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219200" y="4770438"/>
            <a:ext cx="1676400" cy="9906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0" scaled="1"/>
          </a:gra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有机合成</a:t>
            </a:r>
          </a:p>
          <a:p>
            <a:pPr algn="ctr" eaLnBrk="0" hangingPunct="0">
              <a:defRPr/>
            </a:pP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工业</a:t>
            </a:r>
            <a:endParaRPr kumimoji="1" lang="zh-CN" altLang="en-US">
              <a:solidFill>
                <a:srgbClr val="FFFF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667000" y="2713038"/>
            <a:ext cx="731838" cy="530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>
            <a:off x="5943600" y="2792413"/>
            <a:ext cx="731838" cy="530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477000" y="1417638"/>
            <a:ext cx="1676400" cy="1143000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50000">
                <a:srgbClr val="FFFFFF"/>
              </a:gs>
              <a:gs pos="100000">
                <a:srgbClr val="99FF33"/>
              </a:gs>
            </a:gsLst>
            <a:lin ang="0" scaled="1"/>
          </a:gra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kumimoji="1" lang="en-US" altLang="zh-CN" sz="3200">
              <a:solidFill>
                <a:schemeClr val="accent2"/>
              </a:solidFill>
              <a:latin typeface="Times New Roman" pitchFamily="18" charset="0"/>
              <a:ea typeface="方正行楷简体" pitchFamily="2" charset="-122"/>
            </a:endParaRPr>
          </a:p>
          <a:p>
            <a:pPr algn="ctr" eaLnBrk="0" hangingPunct="0">
              <a:defRPr/>
            </a:pP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制造氮肥</a:t>
            </a:r>
            <a:endParaRPr kumimoji="1" lang="zh-CN" altLang="en-US" sz="3200">
              <a:solidFill>
                <a:schemeClr val="accent2"/>
              </a:solidFill>
              <a:latin typeface="Times New Roman" pitchFamily="18" charset="0"/>
              <a:ea typeface="华文新魏" pitchFamily="2" charset="-122"/>
            </a:endParaRPr>
          </a:p>
          <a:p>
            <a:pPr algn="ctr" eaLnBrk="0" hangingPunct="0">
              <a:defRPr/>
            </a:pPr>
            <a:endParaRPr kumimoji="1" lang="en-US" altLang="zh-CN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705600" y="4770438"/>
            <a:ext cx="1600200" cy="9906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0" scaled="1"/>
          </a:gradFill>
          <a:ln w="38100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致冷剂</a:t>
            </a:r>
            <a:endParaRPr kumimoji="1" lang="zh-CN" altLang="en-US">
              <a:solidFill>
                <a:srgbClr val="FF33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2667000" y="4164013"/>
            <a:ext cx="731838" cy="530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 flipV="1">
            <a:off x="6172200" y="4164013"/>
            <a:ext cx="731838" cy="530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68313" y="333375"/>
            <a:ext cx="3525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36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6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氨 气 </a:t>
            </a:r>
            <a:r>
              <a:rPr kumimoji="1"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的 用途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1" grpId="0" animBg="1" autoUpdateAnimBg="0"/>
      <p:bldP spid="48132" grpId="0" animBg="1" autoUpdateAnimBg="0"/>
      <p:bldP spid="48133" grpId="0" animBg="1"/>
      <p:bldP spid="48134" grpId="0" animBg="1"/>
      <p:bldP spid="48135" grpId="0" animBg="1" autoUpdateAnimBg="0"/>
      <p:bldP spid="48136" grpId="0" animBg="1" autoUpdateAnimBg="0"/>
      <p:bldP spid="48137" grpId="0" animBg="1"/>
      <p:bldP spid="481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765175"/>
            <a:ext cx="367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200" b="1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、物理性质</a:t>
            </a:r>
            <a:endParaRPr kumimoji="1" lang="zh-CN" altLang="en-US" sz="3200" b="1" dirty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Rectangle 52"/>
          <p:cNvSpPr>
            <a:spLocks noChangeArrowheads="1"/>
          </p:cNvSpPr>
          <p:nvPr/>
        </p:nvSpPr>
        <p:spPr bwMode="auto">
          <a:xfrm>
            <a:off x="395288" y="260350"/>
            <a:ext cx="2800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latin typeface="方正姚体" pitchFamily="2" charset="-122"/>
                <a:ea typeface="方正姚体" pitchFamily="2" charset="-122"/>
              </a:rPr>
              <a:t>二、</a:t>
            </a:r>
            <a:r>
              <a:rPr kumimoji="1" lang="zh-CN" altLang="en-US" b="1" dirty="0">
                <a:latin typeface="方正姚体" pitchFamily="2" charset="-122"/>
                <a:ea typeface="方正姚体" pitchFamily="2" charset="-122"/>
              </a:rPr>
              <a:t>铵盐的性 质</a:t>
            </a:r>
          </a:p>
        </p:txBody>
      </p:sp>
      <p:sp>
        <p:nvSpPr>
          <p:cNvPr id="51" name="矩形 50"/>
          <p:cNvSpPr/>
          <p:nvPr/>
        </p:nvSpPr>
        <p:spPr>
          <a:xfrm>
            <a:off x="1285852" y="1428736"/>
            <a:ext cx="6572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dirty="0" smtClean="0">
                <a:solidFill>
                  <a:srgbClr val="660033"/>
                </a:solidFill>
                <a:latin typeface="宋体" pitchFamily="2" charset="-122"/>
              </a:rPr>
              <a:t>易溶于水的无色晶体，属离子化合物。</a:t>
            </a:r>
            <a:endParaRPr kumimoji="0" lang="zh-CN" altLang="en-US" b="1" dirty="0">
              <a:solidFill>
                <a:srgbClr val="660033"/>
              </a:solidFill>
              <a:latin typeface="宋体" pitchFamily="2" charset="-122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647731" y="2611439"/>
            <a:ext cx="8353425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宋体" pitchFamily="2" charset="-122"/>
              </a:rPr>
              <a:t>A</a:t>
            </a:r>
            <a:r>
              <a:rPr kumimoji="1" lang="zh-CN" altLang="en-US" b="1" dirty="0">
                <a:latin typeface="宋体" pitchFamily="2" charset="-122"/>
              </a:rPr>
              <a:t>、铵盐不稳定性</a:t>
            </a:r>
            <a:r>
              <a:rPr kumimoji="1" lang="en-US" altLang="zh-CN" b="1" dirty="0">
                <a:latin typeface="宋体" pitchFamily="2" charset="-122"/>
              </a:rPr>
              <a:t>——</a:t>
            </a:r>
            <a:r>
              <a:rPr kumimoji="1" lang="zh-CN" altLang="en-US" b="1" dirty="0">
                <a:latin typeface="宋体" pitchFamily="2" charset="-122"/>
              </a:rPr>
              <a:t>受热易分解为</a:t>
            </a:r>
            <a:r>
              <a:rPr kumimoji="1" lang="en-US" altLang="zh-CN" b="1" dirty="0">
                <a:latin typeface="宋体" pitchFamily="2" charset="-122"/>
              </a:rPr>
              <a:t>NH</a:t>
            </a:r>
            <a:r>
              <a:rPr kumimoji="1" lang="en-US" altLang="zh-CN" b="1" baseline="-25000" dirty="0">
                <a:latin typeface="宋体" pitchFamily="2" charset="-122"/>
              </a:rPr>
              <a:t>3</a:t>
            </a:r>
            <a:r>
              <a:rPr kumimoji="1" lang="zh-CN" altLang="en-US" b="1" dirty="0">
                <a:latin typeface="宋体" pitchFamily="2" charset="-122"/>
              </a:rPr>
              <a:t>和对应的酸，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宋体" pitchFamily="2" charset="-122"/>
              </a:rPr>
              <a:t>若酸不稳定，则继续分解为氧化物和水；</a:t>
            </a:r>
          </a:p>
          <a:p>
            <a:pPr>
              <a:spcBef>
                <a:spcPct val="50000"/>
              </a:spcBef>
            </a:pPr>
            <a:r>
              <a:rPr kumimoji="1" lang="zh-CN" altLang="en-US" b="1" dirty="0">
                <a:latin typeface="宋体" pitchFamily="2" charset="-122"/>
              </a:rPr>
              <a:t>若生成的酸为氧化性的酸，则该酸又会与</a:t>
            </a:r>
            <a:r>
              <a:rPr kumimoji="1" lang="en-US" altLang="zh-CN" b="1" dirty="0">
                <a:latin typeface="宋体" pitchFamily="2" charset="-122"/>
              </a:rPr>
              <a:t>NH</a:t>
            </a:r>
            <a:r>
              <a:rPr kumimoji="1" lang="en-US" altLang="zh-CN" b="1" baseline="-25000" dirty="0">
                <a:latin typeface="宋体" pitchFamily="2" charset="-122"/>
              </a:rPr>
              <a:t>3</a:t>
            </a:r>
            <a:r>
              <a:rPr kumimoji="1" lang="zh-CN" altLang="en-US" b="1" dirty="0">
                <a:latin typeface="宋体" pitchFamily="2" charset="-122"/>
              </a:rPr>
              <a:t>反应。</a:t>
            </a: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03268" y="2085995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、化学性质</a:t>
            </a:r>
          </a:p>
        </p:txBody>
      </p:sp>
      <p:grpSp>
        <p:nvGrpSpPr>
          <p:cNvPr id="54" name="Group 7"/>
          <p:cNvGrpSpPr>
            <a:grpSpLocks/>
          </p:cNvGrpSpPr>
          <p:nvPr/>
        </p:nvGrpSpPr>
        <p:grpSpPr bwMode="auto">
          <a:xfrm>
            <a:off x="608014" y="4468827"/>
            <a:ext cx="4429156" cy="668338"/>
            <a:chOff x="384" y="2016"/>
            <a:chExt cx="2976" cy="421"/>
          </a:xfrm>
        </p:grpSpPr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384" y="2072"/>
              <a:ext cx="29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NH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4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Cl = NH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↑+ </a:t>
              </a:r>
              <a:r>
                <a:rPr kumimoji="1" lang="en-US" altLang="zh-CN" sz="3200" b="1" dirty="0" err="1">
                  <a:latin typeface="Courier New" pitchFamily="49" charset="0"/>
                  <a:ea typeface="楷体_GB2312" pitchFamily="49" charset="-122"/>
                </a:rPr>
                <a:t>HCl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↑</a:t>
              </a: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296" y="20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△</a:t>
              </a:r>
              <a:endParaRPr kumimoji="1" lang="en-US" altLang="zh-CN" sz="3200" b="1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7" name="Group 10"/>
          <p:cNvGrpSpPr>
            <a:grpSpLocks/>
          </p:cNvGrpSpPr>
          <p:nvPr/>
        </p:nvGrpSpPr>
        <p:grpSpPr bwMode="auto">
          <a:xfrm>
            <a:off x="789018" y="5357826"/>
            <a:ext cx="7848600" cy="701675"/>
            <a:chOff x="384" y="2496"/>
            <a:chExt cx="4944" cy="442"/>
          </a:xfrm>
        </p:grpSpPr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384" y="2573"/>
              <a:ext cx="49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NH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4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HCO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 =  NH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↑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 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+  H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O↑ + CO</a:t>
              </a:r>
              <a:r>
                <a:rPr kumimoji="1" lang="en-US" altLang="zh-CN" sz="3200" b="1" baseline="-25000" dirty="0"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 dirty="0">
                  <a:latin typeface="Courier New" pitchFamily="49" charset="0"/>
                  <a:ea typeface="楷体_GB2312" pitchFamily="49" charset="-122"/>
                </a:rPr>
                <a:t>↑</a:t>
              </a: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1519" y="249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△</a:t>
              </a:r>
              <a:endParaRPr kumimoji="1" lang="en-US" altLang="zh-CN" sz="3200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5180014" y="4557727"/>
            <a:ext cx="3714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NH</a:t>
            </a:r>
            <a:r>
              <a:rPr kumimoji="1" lang="en-US" altLang="zh-CN" sz="3200" b="1" baseline="-25000" dirty="0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3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+ 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HCl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 =NH</a:t>
            </a:r>
            <a:r>
              <a:rPr kumimoji="1" lang="en-US" altLang="zh-CN" sz="3200" b="1" baseline="-25000" dirty="0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4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Cl</a:t>
            </a:r>
            <a:endParaRPr kumimoji="1" lang="en-US" altLang="zh-CN" sz="3200" b="1" dirty="0">
              <a:solidFill>
                <a:srgbClr val="FF00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51" grpId="0"/>
      <p:bldP spid="52" grpId="0" autoUpdateAnimBg="0"/>
      <p:bldP spid="53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2497138" y="1369992"/>
          <a:ext cx="1008062" cy="527050"/>
        </p:xfrm>
        <a:graphic>
          <a:graphicData uri="http://schemas.openxmlformats.org/presentationml/2006/ole">
            <p:oleObj spid="_x0000_s28688" name="Flash Movie" r:id="rId3" imgW="673200" imgH="353160" progId="">
              <p:embed/>
            </p:oleObj>
          </a:graphicData>
        </a:graphic>
      </p:graphicFrame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288925" y="571480"/>
            <a:ext cx="1116013" cy="792162"/>
          </a:xfrm>
          <a:prstGeom prst="horizontalScroll">
            <a:avLst>
              <a:gd name="adj" fmla="val 12500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zh-CN" altLang="en-US" b="1">
                <a:solidFill>
                  <a:srgbClr val="FF3300"/>
                </a:solidFill>
                <a:latin typeface="Arial" charset="0"/>
              </a:rPr>
              <a:t>思考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514475" y="738167"/>
            <a:ext cx="709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000" b="1">
                <a:solidFill>
                  <a:srgbClr val="FF3300"/>
                </a:solidFill>
                <a:latin typeface="宋体" pitchFamily="2" charset="-122"/>
              </a:rPr>
              <a:t>氯化铵受热分解的现象与碘升华现象相似，本质是否一样？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828675" y="1530330"/>
            <a:ext cx="7019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rgbClr val="660033"/>
                </a:solidFill>
                <a:latin typeface="Arial" charset="0"/>
              </a:rPr>
              <a:t>NH</a:t>
            </a:r>
            <a:r>
              <a:rPr kumimoji="0" lang="en-US" altLang="zh-CN" sz="2800" b="1" baseline="-25000">
                <a:solidFill>
                  <a:srgbClr val="660033"/>
                </a:solidFill>
                <a:latin typeface="Arial" charset="0"/>
              </a:rPr>
              <a:t>4</a:t>
            </a:r>
            <a:r>
              <a:rPr kumimoji="0" lang="en-US" altLang="zh-CN" sz="2800" b="1">
                <a:solidFill>
                  <a:srgbClr val="660033"/>
                </a:solidFill>
                <a:latin typeface="Arial" charset="0"/>
              </a:rPr>
              <a:t>HCO</a:t>
            </a:r>
            <a:r>
              <a:rPr kumimoji="0" lang="en-US" altLang="zh-CN" sz="2800" b="1" baseline="-25000">
                <a:solidFill>
                  <a:srgbClr val="660033"/>
                </a:solidFill>
                <a:latin typeface="Arial" charset="0"/>
              </a:rPr>
              <a:t>3 </a:t>
            </a:r>
            <a:r>
              <a:rPr kumimoji="0" lang="en-US" altLang="zh-CN" sz="2800" b="1">
                <a:solidFill>
                  <a:srgbClr val="660033"/>
                </a:solidFill>
                <a:latin typeface="Arial" charset="0"/>
              </a:rPr>
              <a:t>           NH</a:t>
            </a:r>
            <a:r>
              <a:rPr kumimoji="0" lang="en-US" altLang="zh-CN" sz="2800" b="1" baseline="-25000">
                <a:solidFill>
                  <a:srgbClr val="660033"/>
                </a:solidFill>
                <a:latin typeface="Arial" charset="0"/>
              </a:rPr>
              <a:t>3</a:t>
            </a:r>
            <a:r>
              <a:rPr kumimoji="0" lang="en-US" altLang="zh-CN" sz="2800" b="1">
                <a:solidFill>
                  <a:srgbClr val="660033"/>
                </a:solidFill>
                <a:latin typeface="Arial" charset="0"/>
              </a:rPr>
              <a:t>↑  +  CO</a:t>
            </a:r>
            <a:r>
              <a:rPr kumimoji="0" lang="en-US" altLang="zh-CN" sz="2800" b="1" baseline="-25000">
                <a:solidFill>
                  <a:srgbClr val="660033"/>
                </a:solidFill>
                <a:latin typeface="Arial" charset="0"/>
              </a:rPr>
              <a:t>2</a:t>
            </a:r>
            <a:r>
              <a:rPr kumimoji="0" lang="en-US" altLang="zh-CN" sz="2800" b="1">
                <a:solidFill>
                  <a:srgbClr val="660033"/>
                </a:solidFill>
                <a:latin typeface="Arial" charset="0"/>
              </a:rPr>
              <a:t> ↑+  H</a:t>
            </a:r>
            <a:r>
              <a:rPr kumimoji="0" lang="en-US" altLang="zh-CN" sz="2800" b="1" baseline="-25000">
                <a:solidFill>
                  <a:srgbClr val="660033"/>
                </a:solidFill>
                <a:latin typeface="Arial" charset="0"/>
              </a:rPr>
              <a:t>2</a:t>
            </a:r>
            <a:r>
              <a:rPr kumimoji="0" lang="en-US" altLang="zh-CN" sz="2800" b="1">
                <a:solidFill>
                  <a:srgbClr val="660033"/>
                </a:solidFill>
                <a:latin typeface="Arial" charset="0"/>
              </a:rPr>
              <a:t>O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14400" y="1973242"/>
            <a:ext cx="7391400" cy="685800"/>
            <a:chOff x="576" y="3696"/>
            <a:chExt cx="4656" cy="432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576" y="3801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 b="1">
                  <a:latin typeface="Arial" charset="0"/>
                </a:rPr>
                <a:t>(NH</a:t>
              </a:r>
              <a:r>
                <a:rPr kumimoji="0" lang="en-US" altLang="zh-CN" sz="2800" b="1" baseline="-25000">
                  <a:latin typeface="Arial" charset="0"/>
                </a:rPr>
                <a:t>4</a:t>
              </a:r>
              <a:r>
                <a:rPr kumimoji="0" lang="en-US" altLang="zh-CN" sz="2800" b="1">
                  <a:latin typeface="Arial" charset="0"/>
                </a:rPr>
                <a:t>)</a:t>
              </a:r>
              <a:r>
                <a:rPr kumimoji="0" lang="en-US" altLang="zh-CN" sz="2800" b="1" baseline="-25000">
                  <a:latin typeface="Arial" charset="0"/>
                </a:rPr>
                <a:t>2</a:t>
              </a:r>
              <a:r>
                <a:rPr kumimoji="0" lang="en-US" altLang="zh-CN" sz="2800" b="1">
                  <a:latin typeface="Arial" charset="0"/>
                </a:rPr>
                <a:t>CO</a:t>
              </a:r>
              <a:r>
                <a:rPr kumimoji="0" lang="en-US" altLang="zh-CN" sz="2800" b="1" baseline="-25000">
                  <a:latin typeface="Arial" charset="0"/>
                </a:rPr>
                <a:t>3</a:t>
              </a:r>
              <a:r>
                <a:rPr kumimoji="0" lang="en-US" altLang="zh-CN" sz="1800">
                  <a:latin typeface="Arial" charset="0"/>
                </a:rPr>
                <a:t>                  </a:t>
              </a:r>
              <a:r>
                <a:rPr kumimoji="0" lang="en-US" altLang="zh-CN" sz="2800">
                  <a:latin typeface="Arial" charset="0"/>
                </a:rPr>
                <a:t>2</a:t>
              </a:r>
              <a:r>
                <a:rPr kumimoji="0" lang="en-US" altLang="zh-CN" sz="2800" b="1">
                  <a:solidFill>
                    <a:srgbClr val="660033"/>
                  </a:solidFill>
                  <a:latin typeface="Arial" charset="0"/>
                </a:rPr>
                <a:t>NH</a:t>
              </a:r>
              <a:r>
                <a:rPr kumimoji="0" lang="en-US" altLang="zh-CN" sz="2800" b="1" baseline="-25000">
                  <a:solidFill>
                    <a:srgbClr val="660033"/>
                  </a:solidFill>
                  <a:latin typeface="Arial" charset="0"/>
                </a:rPr>
                <a:t>3</a:t>
              </a:r>
              <a:r>
                <a:rPr kumimoji="0" lang="en-US" altLang="zh-CN" sz="2800" b="1">
                  <a:solidFill>
                    <a:srgbClr val="660033"/>
                  </a:solidFill>
                  <a:latin typeface="Arial" charset="0"/>
                </a:rPr>
                <a:t>↑  +  CO</a:t>
              </a:r>
              <a:r>
                <a:rPr kumimoji="0" lang="en-US" altLang="zh-CN" sz="2800" b="1" baseline="-25000">
                  <a:solidFill>
                    <a:srgbClr val="660033"/>
                  </a:solidFill>
                  <a:latin typeface="Arial" charset="0"/>
                </a:rPr>
                <a:t>2</a:t>
              </a:r>
              <a:r>
                <a:rPr kumimoji="0" lang="en-US" altLang="zh-CN" sz="2800" b="1">
                  <a:solidFill>
                    <a:srgbClr val="660033"/>
                  </a:solidFill>
                  <a:latin typeface="Arial" charset="0"/>
                </a:rPr>
                <a:t> ↑+  H</a:t>
              </a:r>
              <a:r>
                <a:rPr kumimoji="0" lang="en-US" altLang="zh-CN" sz="2800" b="1" baseline="-25000">
                  <a:solidFill>
                    <a:srgbClr val="660033"/>
                  </a:solidFill>
                  <a:latin typeface="Arial" charset="0"/>
                </a:rPr>
                <a:t>2</a:t>
              </a:r>
              <a:r>
                <a:rPr kumimoji="0" lang="en-US" altLang="zh-CN" sz="2800" b="1">
                  <a:solidFill>
                    <a:srgbClr val="660033"/>
                  </a:solidFill>
                  <a:latin typeface="Arial" charset="0"/>
                </a:rPr>
                <a:t>O</a:t>
              </a:r>
              <a:endParaRPr kumimoji="0" lang="en-US" altLang="zh-CN" sz="2800">
                <a:latin typeface="Arial" charset="0"/>
              </a:endParaRPr>
            </a:p>
          </p:txBody>
        </p:sp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1669" y="3696"/>
            <a:ext cx="635" cy="332"/>
          </p:xfrm>
          <a:graphic>
            <a:graphicData uri="http://schemas.openxmlformats.org/presentationml/2006/ole">
              <p:oleObj spid="_x0000_s28689" name="Flash Movie" r:id="rId4" imgW="673200" imgH="353160" progId="">
                <p:embed/>
              </p:oleObj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utoUpdateAnimBg="0"/>
      <p:bldP spid="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隶书" pitchFamily="49" charset="-122"/>
                <a:ea typeface="隶书" pitchFamily="49" charset="-122"/>
              </a:rPr>
              <a:t>B</a:t>
            </a:r>
            <a:r>
              <a:rPr kumimoji="1" lang="zh-CN" altLang="en-US" b="1">
                <a:latin typeface="隶书" pitchFamily="49" charset="-122"/>
                <a:ea typeface="隶书" pitchFamily="49" charset="-122"/>
              </a:rPr>
              <a:t>、铵盐与碱反应</a:t>
            </a:r>
          </a:p>
        </p:txBody>
      </p:sp>
      <p:grpSp>
        <p:nvGrpSpPr>
          <p:cNvPr id="29699" name="Group 14"/>
          <p:cNvGrpSpPr>
            <a:grpSpLocks/>
          </p:cNvGrpSpPr>
          <p:nvPr/>
        </p:nvGrpSpPr>
        <p:grpSpPr bwMode="auto">
          <a:xfrm>
            <a:off x="468313" y="928670"/>
            <a:ext cx="8172450" cy="706438"/>
            <a:chOff x="295" y="810"/>
            <a:chExt cx="5148" cy="445"/>
          </a:xfrm>
        </p:grpSpPr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295" y="890"/>
              <a:ext cx="51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4</a:t>
              </a: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NO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 + </a:t>
              </a:r>
              <a:r>
                <a:rPr kumimoji="1" lang="en-US" altLang="zh-CN" sz="3200" b="1" dirty="0" err="1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NaOH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  </a:t>
              </a: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= NaNO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3 </a:t>
              </a: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+NH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↑+ H</a:t>
              </a:r>
              <a:r>
                <a:rPr kumimoji="1" lang="en-US" altLang="zh-CN" sz="3200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sz="3200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2389" y="810"/>
              <a:ext cx="3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△</a:t>
              </a:r>
              <a:endParaRPr kumimoji="1" lang="en-US" altLang="zh-CN" sz="32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00" name="Group 15"/>
          <p:cNvGrpSpPr>
            <a:grpSpLocks/>
          </p:cNvGrpSpPr>
          <p:nvPr/>
        </p:nvGrpSpPr>
        <p:grpSpPr bwMode="auto">
          <a:xfrm>
            <a:off x="323850" y="1714488"/>
            <a:ext cx="8459788" cy="663575"/>
            <a:chOff x="294" y="1389"/>
            <a:chExt cx="5329" cy="418"/>
          </a:xfrm>
        </p:grpSpPr>
        <p:sp>
          <p:nvSpPr>
            <p:cNvPr id="29702" name="Text Box 11"/>
            <p:cNvSpPr txBox="1">
              <a:spLocks noChangeArrowheads="1"/>
            </p:cNvSpPr>
            <p:nvPr/>
          </p:nvSpPr>
          <p:spPr bwMode="auto">
            <a:xfrm>
              <a:off x="294" y="1480"/>
              <a:ext cx="53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(NH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4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)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SO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4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 + 2NaOH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  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= Na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SO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4 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+ 2NH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3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↑+ 2H</a:t>
              </a:r>
              <a:r>
                <a:rPr kumimoji="1" lang="en-US" altLang="zh-CN" b="1" baseline="-25000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2</a:t>
              </a:r>
              <a:r>
                <a:rPr kumimoji="1" lang="en-US" altLang="zh-CN" b="1" dirty="0">
                  <a:solidFill>
                    <a:srgbClr val="006600"/>
                  </a:solidFill>
                  <a:latin typeface="Courier New" pitchFamily="49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2608" y="1389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△</a:t>
              </a:r>
              <a:endParaRPr kumimoji="1" lang="en-US" altLang="zh-CN" sz="32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57158" y="2500306"/>
            <a:ext cx="814393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i="1" dirty="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现象</a:t>
            </a:r>
            <a:r>
              <a:rPr kumimoji="1" lang="zh-CN" altLang="en-US" b="1" dirty="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：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有刺激性气味的气体产生，是湿润的红色石蕊试纸变蓝</a:t>
            </a:r>
            <a:endParaRPr kumimoji="1" lang="zh-CN" altLang="en-US" b="1" dirty="0">
              <a:solidFill>
                <a:schemeClr val="accent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4282" y="5272078"/>
            <a:ext cx="6988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3300"/>
                </a:solidFill>
                <a:latin typeface="Arial" charset="0"/>
              </a:rPr>
              <a:t>铵盐溶液与强碱溶液反应的离子方程式为：</a:t>
            </a:r>
            <a:r>
              <a:rPr kumimoji="0" lang="zh-CN" altLang="en-US" sz="1800" b="1" dirty="0">
                <a:solidFill>
                  <a:srgbClr val="FF3300"/>
                </a:solidFill>
                <a:latin typeface="Arial" charset="0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00298" y="5772144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Arial" charset="0"/>
              </a:rPr>
              <a:t>NH</a:t>
            </a:r>
            <a:r>
              <a:rPr kumimoji="0" lang="en-US" altLang="zh-CN" sz="2400" b="1" baseline="-25000" dirty="0">
                <a:latin typeface="Arial" charset="0"/>
              </a:rPr>
              <a:t>4</a:t>
            </a:r>
            <a:r>
              <a:rPr kumimoji="0" lang="en-US" altLang="zh-CN" sz="2400" b="1" baseline="30000" dirty="0">
                <a:latin typeface="Arial" charset="0"/>
              </a:rPr>
              <a:t>+</a:t>
            </a:r>
            <a:r>
              <a:rPr kumimoji="0" lang="en-US" altLang="zh-CN" sz="2400" b="1" dirty="0">
                <a:latin typeface="Arial" charset="0"/>
              </a:rPr>
              <a:t>  +  OH</a:t>
            </a:r>
            <a:r>
              <a:rPr kumimoji="0" lang="en-US" altLang="zh-CN" sz="2400" b="1" baseline="30000" dirty="0">
                <a:latin typeface="Arial" charset="0"/>
              </a:rPr>
              <a:t>-</a:t>
            </a:r>
            <a:r>
              <a:rPr kumimoji="0" lang="en-US" altLang="zh-CN" sz="2400" b="1" dirty="0">
                <a:latin typeface="Arial" charset="0"/>
              </a:rPr>
              <a:t> = NH</a:t>
            </a:r>
            <a:r>
              <a:rPr kumimoji="0" lang="en-US" altLang="zh-CN" sz="2400" b="1" baseline="-25000" dirty="0">
                <a:latin typeface="Arial" charset="0"/>
              </a:rPr>
              <a:t>3</a:t>
            </a:r>
            <a:r>
              <a:rPr kumimoji="0" lang="en-US" altLang="zh-CN" sz="2400" b="1" dirty="0">
                <a:latin typeface="Arial" charset="0"/>
              </a:rPr>
              <a:t>·H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O 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81000" y="3500438"/>
            <a:ext cx="8405842" cy="609600"/>
            <a:chOff x="240" y="1584"/>
            <a:chExt cx="4848" cy="384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40" y="1680"/>
              <a:ext cx="48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 b="1" dirty="0">
                  <a:latin typeface="Arial" charset="0"/>
                </a:rPr>
                <a:t>NH</a:t>
              </a:r>
              <a:r>
                <a:rPr kumimoji="0" lang="en-US" altLang="zh-CN" sz="2400" b="1" baseline="-25000" dirty="0">
                  <a:latin typeface="Arial" charset="0"/>
                </a:rPr>
                <a:t>4</a:t>
              </a:r>
              <a:r>
                <a:rPr kumimoji="0" lang="en-US" altLang="zh-CN" sz="2400" b="1" dirty="0">
                  <a:latin typeface="Arial" charset="0"/>
                </a:rPr>
                <a:t>HCO</a:t>
              </a:r>
              <a:r>
                <a:rPr kumimoji="0" lang="en-US" altLang="zh-CN" sz="2400" b="1" baseline="-25000" dirty="0">
                  <a:latin typeface="Arial" charset="0"/>
                </a:rPr>
                <a:t>3</a:t>
              </a:r>
              <a:r>
                <a:rPr kumimoji="0" lang="en-US" altLang="zh-CN" sz="2400" b="1" dirty="0">
                  <a:latin typeface="Arial" charset="0"/>
                </a:rPr>
                <a:t>+2NaOH            Na</a:t>
              </a:r>
              <a:r>
                <a:rPr kumimoji="0" lang="en-US" altLang="zh-CN" sz="2400" b="1" baseline="-25000" dirty="0">
                  <a:latin typeface="Arial" charset="0"/>
                </a:rPr>
                <a:t>2</a:t>
              </a:r>
              <a:r>
                <a:rPr kumimoji="0" lang="en-US" altLang="zh-CN" sz="2400" b="1" dirty="0">
                  <a:latin typeface="Arial" charset="0"/>
                </a:rPr>
                <a:t>CO</a:t>
              </a:r>
              <a:r>
                <a:rPr kumimoji="0" lang="en-US" altLang="zh-CN" sz="2400" b="1" baseline="-25000" dirty="0">
                  <a:latin typeface="Arial" charset="0"/>
                </a:rPr>
                <a:t>3</a:t>
              </a:r>
              <a:r>
                <a:rPr kumimoji="0" lang="en-US" altLang="zh-CN" sz="2400" b="1" dirty="0">
                  <a:latin typeface="Arial" charset="0"/>
                </a:rPr>
                <a:t>+ </a:t>
              </a:r>
              <a:r>
                <a:rPr kumimoji="0" lang="en-US" altLang="zh-CN" sz="2400" b="1" dirty="0">
                  <a:solidFill>
                    <a:srgbClr val="660033"/>
                  </a:solidFill>
                  <a:latin typeface="Arial" charset="0"/>
                </a:rPr>
                <a:t>NH</a:t>
              </a:r>
              <a:r>
                <a:rPr kumimoji="0" lang="en-US" altLang="zh-CN" sz="2400" b="1" baseline="-25000" dirty="0">
                  <a:solidFill>
                    <a:srgbClr val="660033"/>
                  </a:solidFill>
                  <a:latin typeface="Arial" charset="0"/>
                </a:rPr>
                <a:t>3</a:t>
              </a:r>
              <a:r>
                <a:rPr kumimoji="0" lang="en-US" altLang="zh-CN" sz="2400" b="1" dirty="0">
                  <a:solidFill>
                    <a:srgbClr val="660033"/>
                  </a:solidFill>
                  <a:latin typeface="Arial" charset="0"/>
                </a:rPr>
                <a:t> ↑+ 2H</a:t>
              </a:r>
              <a:r>
                <a:rPr kumimoji="0" lang="en-US" altLang="zh-CN" sz="2400" b="1" baseline="-25000" dirty="0">
                  <a:solidFill>
                    <a:srgbClr val="660033"/>
                  </a:solidFill>
                  <a:latin typeface="Arial" charset="0"/>
                </a:rPr>
                <a:t>2</a:t>
              </a:r>
              <a:r>
                <a:rPr kumimoji="0" lang="en-US" altLang="zh-CN" sz="2400" b="1" dirty="0">
                  <a:solidFill>
                    <a:srgbClr val="660033"/>
                  </a:solidFill>
                  <a:latin typeface="Arial" charset="0"/>
                </a:rPr>
                <a:t>O 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1709" y="1584"/>
            <a:ext cx="635" cy="332"/>
          </p:xfrm>
          <a:graphic>
            <a:graphicData uri="http://schemas.openxmlformats.org/presentationml/2006/ole">
              <p:oleObj spid="_x0000_s29706" name="Flash Movie" r:id="rId3" imgW="673200" imgH="353160" progId="">
                <p:embed/>
              </p:oleObj>
            </a:graphicData>
          </a:graphic>
        </p:graphicFrame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4800" y="4262438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err="1">
                <a:latin typeface="Arial" charset="0"/>
              </a:rPr>
              <a:t>Ba</a:t>
            </a:r>
            <a:r>
              <a:rPr kumimoji="0" lang="en-US" altLang="zh-CN" sz="2400" b="1" dirty="0">
                <a:latin typeface="Arial" charset="0"/>
              </a:rPr>
              <a:t>(OH)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zh-CN" altLang="en-US" sz="2400" b="1" dirty="0">
                <a:latin typeface="Arial" charset="0"/>
              </a:rPr>
              <a:t>溶液与</a:t>
            </a:r>
            <a:r>
              <a:rPr kumimoji="0" lang="en-US" altLang="zh-CN" sz="2400" b="1" dirty="0">
                <a:latin typeface="Arial" charset="0"/>
              </a:rPr>
              <a:t>(NH</a:t>
            </a:r>
            <a:r>
              <a:rPr kumimoji="0" lang="en-US" altLang="zh-CN" sz="2400" b="1" baseline="-25000" dirty="0">
                <a:latin typeface="Arial" charset="0"/>
              </a:rPr>
              <a:t>4</a:t>
            </a:r>
            <a:r>
              <a:rPr kumimoji="0" lang="en-US" altLang="zh-CN" sz="2400" b="1" dirty="0">
                <a:latin typeface="Arial" charset="0"/>
              </a:rPr>
              <a:t>)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SO</a:t>
            </a:r>
            <a:r>
              <a:rPr kumimoji="0" lang="en-US" altLang="zh-CN" sz="2400" b="1" baseline="-25000" dirty="0">
                <a:latin typeface="Arial" charset="0"/>
              </a:rPr>
              <a:t>4</a:t>
            </a:r>
            <a:r>
              <a:rPr kumimoji="0" lang="zh-CN" altLang="en-US" sz="2400" b="1" dirty="0">
                <a:latin typeface="Arial" charset="0"/>
              </a:rPr>
              <a:t>溶液反应：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285852" y="4772012"/>
            <a:ext cx="6200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err="1">
                <a:latin typeface="Arial" charset="0"/>
              </a:rPr>
              <a:t>Ba</a:t>
            </a:r>
            <a:r>
              <a:rPr kumimoji="0" lang="en-US" altLang="zh-CN" sz="2400" b="1" dirty="0">
                <a:latin typeface="Arial" charset="0"/>
              </a:rPr>
              <a:t>(OH)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+(NH</a:t>
            </a:r>
            <a:r>
              <a:rPr kumimoji="0" lang="en-US" altLang="zh-CN" sz="2400" b="1" baseline="-25000" dirty="0">
                <a:latin typeface="Arial" charset="0"/>
              </a:rPr>
              <a:t>4</a:t>
            </a:r>
            <a:r>
              <a:rPr kumimoji="0" lang="en-US" altLang="zh-CN" sz="2400" b="1" dirty="0">
                <a:latin typeface="Arial" charset="0"/>
              </a:rPr>
              <a:t>)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SO</a:t>
            </a:r>
            <a:r>
              <a:rPr kumimoji="0" lang="en-US" altLang="zh-CN" sz="2400" b="1" baseline="-25000" dirty="0">
                <a:latin typeface="Arial" charset="0"/>
              </a:rPr>
              <a:t>4</a:t>
            </a:r>
            <a:r>
              <a:rPr kumimoji="0" lang="en-US" altLang="zh-CN" sz="2400" b="1" dirty="0">
                <a:latin typeface="Arial" charset="0"/>
              </a:rPr>
              <a:t>=BaSO</a:t>
            </a:r>
            <a:r>
              <a:rPr kumimoji="0" lang="en-US" altLang="zh-CN" sz="2400" b="1" baseline="-25000" dirty="0">
                <a:latin typeface="Arial" charset="0"/>
              </a:rPr>
              <a:t>4</a:t>
            </a:r>
            <a:r>
              <a:rPr kumimoji="0" lang="en-US" altLang="zh-CN" sz="2400" b="1" dirty="0">
                <a:latin typeface="Arial" charset="0"/>
                <a:sym typeface="Symbol" pitchFamily="18" charset="2"/>
              </a:rPr>
              <a:t>+2NH</a:t>
            </a:r>
            <a:r>
              <a:rPr kumimoji="0" lang="en-US" altLang="zh-CN" sz="2400" b="1" baseline="-25000" dirty="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sz="1800" b="1" dirty="0">
                <a:latin typeface="Arial" charset="0"/>
                <a:sym typeface="Symbol" pitchFamily="18" charset="2"/>
              </a:rPr>
              <a:t></a:t>
            </a:r>
            <a:r>
              <a:rPr kumimoji="0" lang="en-US" altLang="zh-CN" sz="2400" b="1" dirty="0">
                <a:latin typeface="Arial" charset="0"/>
                <a:sym typeface="Symbol" pitchFamily="18" charset="2"/>
              </a:rPr>
              <a:t>H</a:t>
            </a:r>
            <a:r>
              <a:rPr kumimoji="0" lang="en-US" altLang="zh-CN" sz="2400" b="1" baseline="-25000" dirty="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 dirty="0">
                <a:latin typeface="Arial" charset="0"/>
                <a:sym typeface="Symbol" pitchFamily="18" charset="2"/>
              </a:rPr>
              <a:t>O</a:t>
            </a:r>
            <a:endParaRPr kumimoji="0" lang="en-US" altLang="zh-CN" sz="2400" b="1" baseline="-25000" dirty="0"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 autoUpdateAnimBg="0"/>
      <p:bldP spid="10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39750" y="404813"/>
            <a:ext cx="8137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/>
              <a:t>在周期表中，位于碳族元素和氧族元素之间的第</a:t>
            </a:r>
            <a:r>
              <a:rPr lang="en-US" altLang="zh-CN" sz="2400" b="1"/>
              <a:t>ⅤA</a:t>
            </a:r>
            <a:r>
              <a:rPr lang="zh-CN" altLang="en-US" sz="2400" b="1"/>
              <a:t>族元素也是主族元素，包括氮（</a:t>
            </a:r>
            <a:r>
              <a:rPr lang="en-US" altLang="zh-CN" sz="2400" b="1"/>
              <a:t>N</a:t>
            </a:r>
            <a:r>
              <a:rPr lang="zh-CN" altLang="en-US" sz="2400" b="1"/>
              <a:t>）、磷（</a:t>
            </a:r>
            <a:r>
              <a:rPr lang="en-US" altLang="zh-CN" sz="2400" b="1"/>
              <a:t>P</a:t>
            </a:r>
            <a:r>
              <a:rPr lang="zh-CN" altLang="en-US" sz="2400" b="1"/>
              <a:t>）、砷（</a:t>
            </a:r>
            <a:r>
              <a:rPr lang="en-US" altLang="zh-CN" sz="2400" b="1"/>
              <a:t>As</a:t>
            </a:r>
            <a:r>
              <a:rPr lang="zh-CN" altLang="en-US" sz="2400" b="1"/>
              <a:t>）、锑（</a:t>
            </a:r>
            <a:r>
              <a:rPr lang="en-US" altLang="zh-CN" sz="2400" b="1"/>
              <a:t>Sb</a:t>
            </a:r>
            <a:r>
              <a:rPr lang="zh-CN" altLang="en-US" sz="2400" b="1"/>
              <a:t>）、铋（</a:t>
            </a:r>
            <a:r>
              <a:rPr lang="en-US" altLang="zh-CN" sz="2400" b="1"/>
              <a:t>Bi</a:t>
            </a:r>
            <a:r>
              <a:rPr lang="zh-CN" altLang="en-US" sz="2400" b="1"/>
              <a:t>）五种元素，我们称它们为氮族元素。 </a:t>
            </a:r>
          </a:p>
        </p:txBody>
      </p:sp>
      <p:pic>
        <p:nvPicPr>
          <p:cNvPr id="8195" name="Picture 7" descr="2005012120304160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1628775"/>
            <a:ext cx="7200900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2378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i="1" u="sng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思考</a:t>
            </a:r>
            <a:r>
              <a:rPr kumimoji="1" lang="zh-CN" altLang="en-US" sz="3200" i="1" u="sng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kumimoji="1" lang="zh-CN" altLang="en-US" sz="3200" i="1" u="sng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练习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4691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检验氨气可用哪些方法？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883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NH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+ HCl = NH</a:t>
            </a:r>
            <a:r>
              <a:rPr kumimoji="1" lang="en-US" altLang="zh-CN" sz="3200" b="1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Cl </a:t>
            </a:r>
            <a:endParaRPr kumimoji="1" lang="en-US" altLang="zh-CN" sz="3200" b="1" baseline="-25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4343400"/>
            <a:ext cx="8839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蘸有浓氨水的玻璃棒与蘸有其它何种酸的玻璃棒相遇能形成白烟？浓硫酸可以吗？浓硝酸可以吗？为什么？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57200" y="20574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⑴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能使湿润的红色石蕊试纸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变蓝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57200" y="2819400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⑵ 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和氯化氢在空气中相遇，产生白烟。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4572000" cy="579438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三、氨气的实验室制法：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609600" y="1063625"/>
            <a:ext cx="8177213" cy="585788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885950" indent="-1885950">
              <a:defRPr/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(1)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原料：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用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NH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Cl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固体与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Ca(OH)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固体混和加热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00063" y="1714500"/>
            <a:ext cx="2484437" cy="579438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(2)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原理：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209800" y="1766888"/>
            <a:ext cx="6934200" cy="519112"/>
          </a:xfrm>
          <a:prstGeom prst="rect">
            <a:avLst/>
          </a:prstGeom>
          <a:solidFill>
            <a:schemeClr val="bg1"/>
          </a:solidFill>
          <a:ln w="349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2NH</a:t>
            </a:r>
            <a:r>
              <a: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Cl+Ca(OH)</a:t>
            </a:r>
            <a:r>
              <a: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==</a:t>
            </a:r>
            <a:r>
              <a: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CaCl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+2NH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↑+2H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O 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5257800" y="1752600"/>
            <a:ext cx="304800" cy="228600"/>
          </a:xfrm>
          <a:prstGeom prst="flowChartExtra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0066"/>
              </a:solidFill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381000" y="2643188"/>
            <a:ext cx="609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）制取装置：</a:t>
            </a:r>
            <a:r>
              <a:rPr lang="zh-CN" altLang="en-US" sz="2800" b="1">
                <a:latin typeface="宋体" pitchFamily="2" charset="-122"/>
              </a:rPr>
              <a:t>固 </a:t>
            </a:r>
            <a:r>
              <a:rPr lang="en-US" altLang="zh-CN" sz="2800" b="1">
                <a:latin typeface="宋体" pitchFamily="2" charset="-122"/>
              </a:rPr>
              <a:t>+ </a:t>
            </a:r>
            <a:r>
              <a:rPr lang="zh-CN" altLang="en-US" sz="2800" b="1">
                <a:latin typeface="宋体" pitchFamily="2" charset="-122"/>
              </a:rPr>
              <a:t>固加热</a:t>
            </a:r>
          </a:p>
        </p:txBody>
      </p:sp>
      <p:graphicFrame>
        <p:nvGraphicFramePr>
          <p:cNvPr id="90121" name="Object 2"/>
          <p:cNvGraphicFramePr>
            <a:graphicFrameLocks noChangeAspect="1"/>
          </p:cNvGraphicFramePr>
          <p:nvPr/>
        </p:nvGraphicFramePr>
        <p:xfrm>
          <a:off x="6143625" y="3000375"/>
          <a:ext cx="2568575" cy="3124200"/>
        </p:xfrm>
        <a:graphic>
          <a:graphicData uri="http://schemas.openxmlformats.org/presentationml/2006/ole">
            <p:oleObj spid="_x0000_s46082" name="位图图像" r:id="rId3" imgW="2685714" imgH="2809524" progId="PBrush">
              <p:embed/>
            </p:oleObj>
          </a:graphicData>
        </a:graphic>
      </p:graphicFrame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81000" y="4929188"/>
            <a:ext cx="505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）收集装置：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向下排空气法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571500" y="3571875"/>
            <a:ext cx="5562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棉花的作用：</a:t>
            </a:r>
            <a:r>
              <a:rPr lang="zh-CN" altLang="en-US" sz="2800" b="1">
                <a:solidFill>
                  <a:srgbClr val="0000FF"/>
                </a:solidFill>
              </a:rPr>
              <a:t>防止空气对流，易收集满气体。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  <p:bldP spid="90118" grpId="0" animBg="1"/>
      <p:bldP spid="90119" grpId="0" animBg="1"/>
      <p:bldP spid="90120" grpId="0"/>
      <p:bldP spid="90122" grpId="0"/>
      <p:bldP spid="90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3810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）检验或验满：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1000" y="1066800"/>
            <a:ext cx="5410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/>
              <a:t>①</a:t>
            </a:r>
            <a:r>
              <a:rPr lang="en-US" altLang="zh-CN" sz="3200" b="1"/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湿润的</a:t>
            </a:r>
            <a:r>
              <a:rPr lang="zh-CN" altLang="en-US" sz="3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红色石蕊试纸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变蓝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（</a:t>
            </a:r>
            <a:r>
              <a:rPr lang="zh-CN" altLang="en-US" sz="3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唯一的一种碱性气体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3429000"/>
            <a:ext cx="533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/>
              <a:t>②</a:t>
            </a:r>
            <a:r>
              <a:rPr lang="en-US" altLang="zh-CN" sz="3200" b="1"/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蘸有浓</a:t>
            </a:r>
            <a:r>
              <a:rPr lang="en-US" altLang="zh-CN" sz="3200" b="1">
                <a:ea typeface="黑体" pitchFamily="49" charset="-122"/>
              </a:rPr>
              <a:t>HCl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的玻璃棒接近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试管口产生白烟。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7" name="Picture 7" descr="图 4-32 氨与氯化氢的反应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276600"/>
            <a:ext cx="3200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921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33400" y="3200400"/>
            <a:ext cx="2635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(7)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尾气吸收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57200" y="4572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(6)</a:t>
            </a:r>
            <a:r>
              <a:rPr lang="zh-CN" altLang="en-US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干燥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124200" y="32004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水</a:t>
            </a:r>
            <a:r>
              <a:rPr lang="en-US" altLang="zh-CN" sz="3200" b="1">
                <a:ea typeface="黑体" pitchFamily="49" charset="-122"/>
              </a:rPr>
              <a:t>——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装置：倒扣漏斗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1219200"/>
            <a:ext cx="7010400" cy="1752600"/>
            <a:chOff x="1920" y="3456"/>
            <a:chExt cx="2832" cy="864"/>
          </a:xfrm>
          <a:noFill/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920" y="3456"/>
              <a:ext cx="816" cy="864"/>
              <a:chOff x="768" y="3312"/>
              <a:chExt cx="816" cy="864"/>
            </a:xfrm>
            <a:grpFill/>
          </p:grpSpPr>
          <p:sp>
            <p:nvSpPr>
              <p:cNvPr id="6156" name="Rectangle 8"/>
              <p:cNvSpPr>
                <a:spLocks noChangeArrowheads="1"/>
              </p:cNvSpPr>
              <p:nvPr/>
            </p:nvSpPr>
            <p:spPr bwMode="auto">
              <a:xfrm>
                <a:off x="768" y="3312"/>
                <a:ext cx="816" cy="8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6147" name="Object 3"/>
              <p:cNvGraphicFramePr>
                <a:graphicFrameLocks noChangeAspect="1"/>
              </p:cNvGraphicFramePr>
              <p:nvPr/>
            </p:nvGraphicFramePr>
            <p:xfrm>
              <a:off x="912" y="3408"/>
              <a:ext cx="525" cy="672"/>
            </p:xfrm>
            <a:graphic>
              <a:graphicData uri="http://schemas.openxmlformats.org/presentationml/2006/ole">
                <p:oleObj spid="_x0000_s47107" name="位图图像" r:id="rId3" imgW="743054" imgH="952633" progId="PBrush">
                  <p:embed/>
                </p:oleObj>
              </a:graphicData>
            </a:graphic>
          </p:graphicFrame>
        </p:grp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976" y="3456"/>
              <a:ext cx="1776" cy="8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3120" y="3552"/>
            <a:ext cx="1536" cy="648"/>
          </p:xfrm>
          <a:graphic>
            <a:graphicData uri="http://schemas.openxmlformats.org/presentationml/2006/ole">
              <p:oleObj spid="_x0000_s47106" name="位图图像" r:id="rId4" imgW="2505425" imgH="914286" progId="PBrush">
                <p:embed/>
              </p:oleObj>
            </a:graphicData>
          </a:graphic>
        </p:graphicFrame>
      </p:grp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286000" y="4572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碱石灰干燥。</a:t>
            </a:r>
          </a:p>
        </p:txBody>
      </p:sp>
      <p:pic>
        <p:nvPicPr>
          <p:cNvPr id="9319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962400"/>
            <a:ext cx="198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9" grpId="0" autoUpdateAnimBg="0"/>
      <p:bldP spid="9319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4248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 dirty="0" smtClean="0">
                <a:solidFill>
                  <a:srgbClr val="660033"/>
                </a:solidFill>
                <a:latin typeface="宋体" pitchFamily="2" charset="-122"/>
              </a:rPr>
              <a:t>四、</a:t>
            </a:r>
            <a:r>
              <a:rPr kumimoji="0" lang="zh-CN" altLang="en-US" b="1" dirty="0">
                <a:solidFill>
                  <a:srgbClr val="660033"/>
                </a:solidFill>
                <a:latin typeface="宋体" pitchFamily="2" charset="-122"/>
              </a:rPr>
              <a:t>铵盐（</a:t>
            </a:r>
            <a:r>
              <a:rPr kumimoji="0" lang="en-US" altLang="zh-CN" b="1" dirty="0">
                <a:solidFill>
                  <a:srgbClr val="660033"/>
                </a:solidFill>
                <a:latin typeface="宋体" pitchFamily="2" charset="-122"/>
              </a:rPr>
              <a:t>NH</a:t>
            </a:r>
            <a:r>
              <a:rPr kumimoji="0" lang="en-US" altLang="zh-CN" b="1" baseline="-25000" dirty="0">
                <a:solidFill>
                  <a:srgbClr val="660033"/>
                </a:solidFill>
                <a:latin typeface="宋体" pitchFamily="2" charset="-122"/>
              </a:rPr>
              <a:t>4</a:t>
            </a:r>
            <a:r>
              <a:rPr kumimoji="0" lang="en-US" altLang="zh-CN" b="1" baseline="30000" dirty="0">
                <a:solidFill>
                  <a:srgbClr val="660033"/>
                </a:solidFill>
                <a:latin typeface="宋体" pitchFamily="2" charset="-122"/>
              </a:rPr>
              <a:t>+</a:t>
            </a:r>
            <a:r>
              <a:rPr kumimoji="0" lang="zh-CN" altLang="en-US" b="1" dirty="0">
                <a:solidFill>
                  <a:srgbClr val="660033"/>
                </a:solidFill>
                <a:latin typeface="宋体" pitchFamily="2" charset="-122"/>
              </a:rPr>
              <a:t>）的检验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4625" y="11001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660033"/>
                </a:solidFill>
                <a:latin typeface="宋体" pitchFamily="2" charset="-122"/>
              </a:rPr>
              <a:t>铵盐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898525" y="1341438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27088" y="884238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660033"/>
                </a:solidFill>
                <a:latin typeface="宋体" pitchFamily="2" charset="-122"/>
              </a:rPr>
              <a:t>加</a:t>
            </a:r>
            <a:r>
              <a:rPr kumimoji="0" lang="en-US" altLang="zh-CN" b="1">
                <a:solidFill>
                  <a:srgbClr val="660033"/>
                </a:solidFill>
                <a:latin typeface="宋体" pitchFamily="2" charset="-122"/>
              </a:rPr>
              <a:t>NaOH</a:t>
            </a:r>
            <a:r>
              <a:rPr kumimoji="0" lang="zh-CN" altLang="en-US" b="1">
                <a:solidFill>
                  <a:srgbClr val="660033"/>
                </a:solidFill>
                <a:latin typeface="宋体" pitchFamily="2" charset="-122"/>
              </a:rPr>
              <a:t>溶液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331913" y="13160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660033"/>
                </a:solidFill>
                <a:latin typeface="宋体" pitchFamily="2" charset="-122"/>
              </a:rPr>
              <a:t>加热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627313" y="110013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660033"/>
                </a:solidFill>
                <a:latin typeface="宋体" pitchFamily="2" charset="-122"/>
              </a:rPr>
              <a:t>氨气</a:t>
            </a: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3492500" y="836613"/>
            <a:ext cx="142875" cy="863600"/>
          </a:xfrm>
          <a:prstGeom prst="leftBrace">
            <a:avLst>
              <a:gd name="adj1" fmla="val 50370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419475" y="739775"/>
            <a:ext cx="523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Arial" charset="0"/>
              </a:rPr>
              <a:t>（</a:t>
            </a:r>
            <a:r>
              <a:rPr kumimoji="0" lang="en-US" altLang="zh-CN" b="1">
                <a:latin typeface="Arial" charset="0"/>
              </a:rPr>
              <a:t>1</a:t>
            </a:r>
            <a:r>
              <a:rPr kumimoji="0" lang="zh-CN" altLang="en-US" b="1">
                <a:latin typeface="Arial" charset="0"/>
              </a:rPr>
              <a:t>）用湿润的红色石蕊试纸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</a:rPr>
              <a:t>（变蓝）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419475" y="1527175"/>
            <a:ext cx="4926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latin typeface="Arial" charset="0"/>
              </a:rPr>
              <a:t>（</a:t>
            </a:r>
            <a:r>
              <a:rPr kumimoji="0" lang="en-US" altLang="zh-CN" b="1">
                <a:latin typeface="Arial" charset="0"/>
              </a:rPr>
              <a:t>2</a:t>
            </a:r>
            <a:r>
              <a:rPr kumimoji="0" lang="zh-CN" altLang="en-US" b="1">
                <a:latin typeface="Arial" charset="0"/>
              </a:rPr>
              <a:t>）蘸有浓盐酸的玻璃棒接近瓶口</a:t>
            </a:r>
          </a:p>
          <a:p>
            <a:r>
              <a:rPr kumimoji="0" lang="zh-CN" altLang="en-US" b="1">
                <a:solidFill>
                  <a:srgbClr val="FF3300"/>
                </a:solidFill>
                <a:latin typeface="Arial" charset="0"/>
              </a:rPr>
              <a:t>              （产生白烟）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autoUpdateAnimBg="0"/>
      <p:bldP spid="30724" grpId="0" animBg="1"/>
      <p:bldP spid="30725" grpId="0" autoUpdateAnimBg="0"/>
      <p:bldP spid="30726" grpId="0" autoUpdateAnimBg="0"/>
      <p:bldP spid="30727" grpId="0" autoUpdateAnimBg="0"/>
      <p:bldP spid="30728" grpId="0" animBg="1"/>
      <p:bldP spid="30729" grpId="0" autoUpdateAnimBg="0"/>
      <p:bldP spid="307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00364" y="2571744"/>
            <a:ext cx="33162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8800" b="1" dirty="0" smtClean="0">
                <a:solidFill>
                  <a:srgbClr val="FF0066"/>
                </a:solidFill>
                <a:latin typeface="Arial" charset="0"/>
                <a:ea typeface="黑体" pitchFamily="49" charset="-122"/>
              </a:rPr>
              <a:t>硝  酸</a:t>
            </a:r>
            <a:endParaRPr kumimoji="0" lang="zh-CN" altLang="en-US" sz="8800" b="1" dirty="0">
              <a:solidFill>
                <a:srgbClr val="FF0066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133600" y="5692775"/>
            <a:ext cx="5181600" cy="936625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7400" y="4419600"/>
            <a:ext cx="5257800" cy="936625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1050" y="3254375"/>
            <a:ext cx="5257800" cy="936625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68313" y="101600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latin typeface="Arial" charset="0"/>
              </a:rPr>
              <a:t>一、硝酸的物理性质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357158" y="908050"/>
            <a:ext cx="8318530" cy="1520818"/>
          </a:xfrm>
          <a:prstGeom prst="wedgeRoundRectCallout">
            <a:avLst>
              <a:gd name="adj1" fmla="val -35894"/>
              <a:gd name="adj2" fmla="val -75810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zh-CN" altLang="en-US" b="1" dirty="0">
                <a:latin typeface="Arial" charset="0"/>
              </a:rPr>
              <a:t>（</a:t>
            </a:r>
            <a:r>
              <a:rPr kumimoji="0" lang="en-US" altLang="zh-CN" b="1" dirty="0">
                <a:latin typeface="Arial" charset="0"/>
              </a:rPr>
              <a:t>1</a:t>
            </a:r>
            <a:r>
              <a:rPr kumimoji="0" lang="zh-CN" altLang="en-US" b="1" dirty="0">
                <a:latin typeface="Arial" charset="0"/>
              </a:rPr>
              <a:t>）纯净的硝酸是无色、有刺激性气味的液体。</a:t>
            </a:r>
          </a:p>
          <a:p>
            <a:r>
              <a:rPr kumimoji="0" lang="zh-CN" altLang="en-US" b="1" dirty="0">
                <a:latin typeface="Arial" charset="0"/>
              </a:rPr>
              <a:t>（</a:t>
            </a:r>
            <a:r>
              <a:rPr kumimoji="0" lang="en-US" altLang="zh-CN" b="1" dirty="0">
                <a:latin typeface="Arial" charset="0"/>
              </a:rPr>
              <a:t>2</a:t>
            </a:r>
            <a:r>
              <a:rPr kumimoji="0" lang="zh-CN" altLang="en-US" b="1" dirty="0">
                <a:latin typeface="Arial" charset="0"/>
              </a:rPr>
              <a:t>）低沸点、易挥发。</a:t>
            </a:r>
          </a:p>
          <a:p>
            <a:r>
              <a:rPr kumimoji="0" lang="zh-CN" altLang="en-US" b="1" dirty="0">
                <a:latin typeface="Arial" charset="0"/>
              </a:rPr>
              <a:t>（</a:t>
            </a:r>
            <a:r>
              <a:rPr kumimoji="0" lang="en-US" altLang="zh-CN" b="1" dirty="0">
                <a:latin typeface="Arial" charset="0"/>
              </a:rPr>
              <a:t>3</a:t>
            </a:r>
            <a:r>
              <a:rPr kumimoji="0" lang="zh-CN" altLang="en-US" b="1" dirty="0">
                <a:latin typeface="Arial" charset="0"/>
              </a:rPr>
              <a:t>）浓硝酸一般呈黄色。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929190" y="1787518"/>
            <a:ext cx="642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3600" b="1" dirty="0">
                <a:solidFill>
                  <a:srgbClr val="FF3300"/>
                </a:solidFill>
                <a:latin typeface="Arial" charset="0"/>
              </a:rPr>
              <a:t>？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339975" y="3505200"/>
            <a:ext cx="4608513" cy="5286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>
                <a:latin typeface="Arial" charset="0"/>
              </a:rPr>
              <a:t>1</a:t>
            </a:r>
            <a:r>
              <a:rPr kumimoji="0" lang="zh-CN" altLang="en-US" sz="2800" b="1">
                <a:latin typeface="Arial" charset="0"/>
              </a:rPr>
              <a:t>、强酸性 ：具有酸的</a:t>
            </a:r>
            <a:r>
              <a:rPr kumimoji="0" lang="zh-CN" altLang="en-US" sz="2800" b="1">
                <a:solidFill>
                  <a:srgbClr val="FF0066"/>
                </a:solidFill>
                <a:latin typeface="Arial" charset="0"/>
              </a:rPr>
              <a:t>通性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362200" y="4576763"/>
            <a:ext cx="3657600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>
                <a:latin typeface="Arial" charset="0"/>
              </a:rPr>
              <a:t>2</a:t>
            </a:r>
            <a:r>
              <a:rPr kumimoji="0" lang="zh-CN" altLang="en-US" sz="2800" b="1">
                <a:latin typeface="Arial" charset="0"/>
              </a:rPr>
              <a:t>、不稳定性（</a:t>
            </a:r>
            <a:r>
              <a:rPr kumimoji="0" lang="zh-CN" altLang="en-US" sz="2800" b="1">
                <a:solidFill>
                  <a:srgbClr val="FF0066"/>
                </a:solidFill>
                <a:latin typeface="Arial" charset="0"/>
              </a:rPr>
              <a:t>特性</a:t>
            </a:r>
            <a:r>
              <a:rPr kumimoji="0" lang="zh-CN" altLang="en-US" sz="2800" b="1">
                <a:latin typeface="Arial" charset="0"/>
              </a:rPr>
              <a:t>）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362200" y="5872163"/>
            <a:ext cx="3963988" cy="5286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>
                <a:latin typeface="Arial" charset="0"/>
              </a:rPr>
              <a:t>3</a:t>
            </a:r>
            <a:r>
              <a:rPr kumimoji="0" lang="zh-CN" altLang="en-US" sz="2800" b="1">
                <a:latin typeface="Arial" charset="0"/>
              </a:rPr>
              <a:t>、强氧化性（</a:t>
            </a:r>
            <a:r>
              <a:rPr kumimoji="0" lang="zh-CN" altLang="en-US" sz="2800" b="1">
                <a:solidFill>
                  <a:srgbClr val="FF0066"/>
                </a:solidFill>
                <a:latin typeface="Arial" charset="0"/>
              </a:rPr>
              <a:t>特性</a:t>
            </a:r>
            <a:r>
              <a:rPr kumimoji="0" lang="zh-CN" altLang="en-US" sz="2800" b="1">
                <a:latin typeface="Arial" charset="0"/>
              </a:rPr>
              <a:t>）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81000" y="24384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b="1">
                <a:latin typeface="Arial" charset="0"/>
              </a:rPr>
              <a:t>二、硝酸的化学性质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  <p:bldP spid="55300" grpId="0"/>
      <p:bldP spid="55301" grpId="0" autoUpdateAnimBg="0"/>
      <p:bldP spid="55302" grpId="0"/>
      <p:bldP spid="55303" grpId="0" autoUpdateAnimBg="0"/>
      <p:bldP spid="55304" grpId="0" animBg="1" autoUpdateAnimBg="0"/>
      <p:bldP spid="55305" grpId="0" animBg="1" autoUpdateAnimBg="0"/>
      <p:bldP spid="55306" grpId="0" animBg="1" autoUpdateAnimBg="0"/>
      <p:bldP spid="553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85720" y="1905000"/>
            <a:ext cx="55399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一硝酸的强酸性</a:t>
            </a:r>
          </a:p>
        </p:txBody>
      </p:sp>
      <p:sp>
        <p:nvSpPr>
          <p:cNvPr id="56323" name="AutoShape 3"/>
          <p:cNvSpPr>
            <a:spLocks/>
          </p:cNvSpPr>
          <p:nvPr/>
        </p:nvSpPr>
        <p:spPr bwMode="auto">
          <a:xfrm>
            <a:off x="1236592" y="620713"/>
            <a:ext cx="142875" cy="5472112"/>
          </a:xfrm>
          <a:prstGeom prst="leftBrace">
            <a:avLst>
              <a:gd name="adj1" fmla="val 319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963792" y="476250"/>
            <a:ext cx="3168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Arial" charset="0"/>
              </a:rPr>
              <a:t>HNO</a:t>
            </a:r>
            <a:r>
              <a:rPr kumimoji="0" lang="en-US" altLang="zh-CN" sz="2400" b="1" baseline="-25000" dirty="0">
                <a:latin typeface="Arial" charset="0"/>
              </a:rPr>
              <a:t>3</a:t>
            </a:r>
            <a:r>
              <a:rPr kumimoji="0" lang="en-US" altLang="zh-CN" sz="2400" b="1" dirty="0">
                <a:latin typeface="Arial" charset="0"/>
              </a:rPr>
              <a:t>  =   H</a:t>
            </a:r>
            <a:r>
              <a:rPr kumimoji="0" lang="en-US" altLang="zh-CN" sz="2400" b="1" baseline="30000" dirty="0">
                <a:latin typeface="Arial" charset="0"/>
              </a:rPr>
              <a:t>+</a:t>
            </a:r>
            <a:r>
              <a:rPr kumimoji="0" lang="en-US" altLang="zh-CN" sz="2400" b="1" dirty="0">
                <a:latin typeface="Arial" charset="0"/>
              </a:rPr>
              <a:t>  +  NO</a:t>
            </a:r>
            <a:r>
              <a:rPr kumimoji="0" lang="en-US" altLang="zh-CN" sz="2400" b="1" baseline="-25000" dirty="0">
                <a:latin typeface="Arial" charset="0"/>
              </a:rPr>
              <a:t>3</a:t>
            </a:r>
            <a:r>
              <a:rPr kumimoji="0" lang="en-US" altLang="zh-CN" sz="2400" b="1" baseline="30000" dirty="0">
                <a:latin typeface="Arial" charset="0"/>
              </a:rPr>
              <a:t>-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452492" y="1125538"/>
            <a:ext cx="723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1</a:t>
            </a:r>
            <a:r>
              <a:rPr kumimoji="0" lang="zh-CN" altLang="en-US" sz="2400" b="1">
                <a:latin typeface="Arial" charset="0"/>
              </a:rPr>
              <a:t>、与酸碱 指示剂反应，稀硝酸使紫色石蕊试液变红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523930" y="17732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2</a:t>
            </a:r>
            <a:r>
              <a:rPr kumimoji="0" lang="zh-CN" altLang="en-US" sz="2400" b="1">
                <a:latin typeface="Arial" charset="0"/>
              </a:rPr>
              <a:t>、与碱反应生成盐和水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23930" y="242093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硝酸与氢氧化铜反应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23930" y="299720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硝酸与氨水反应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476680" y="2455863"/>
            <a:ext cx="4176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1800" b="1">
                <a:solidFill>
                  <a:srgbClr val="FF3300"/>
                </a:solidFill>
                <a:latin typeface="Arial" charset="0"/>
              </a:rPr>
              <a:t>2HNO</a:t>
            </a:r>
            <a:r>
              <a:rPr kumimoji="0" lang="en-US" altLang="zh-CN" sz="18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1800" b="1">
                <a:solidFill>
                  <a:srgbClr val="FF3300"/>
                </a:solidFill>
                <a:latin typeface="Arial" charset="0"/>
              </a:rPr>
              <a:t>+Cu(OH)</a:t>
            </a:r>
            <a:r>
              <a:rPr kumimoji="0" lang="en-US" altLang="zh-CN" sz="18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1800" b="1">
                <a:solidFill>
                  <a:srgbClr val="FF3300"/>
                </a:solidFill>
                <a:latin typeface="Arial" charset="0"/>
              </a:rPr>
              <a:t>=Cu(NO</a:t>
            </a:r>
            <a:r>
              <a:rPr kumimoji="0" lang="en-US" altLang="zh-CN" sz="18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1800" b="1">
                <a:solidFill>
                  <a:srgbClr val="FF3300"/>
                </a:solidFill>
                <a:latin typeface="Arial" charset="0"/>
              </a:rPr>
              <a:t>)</a:t>
            </a:r>
            <a:r>
              <a:rPr kumimoji="0" lang="en-US" altLang="zh-CN" sz="18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1800" b="1">
                <a:solidFill>
                  <a:srgbClr val="FF3300"/>
                </a:solidFill>
                <a:latin typeface="Arial" charset="0"/>
              </a:rPr>
              <a:t>+2H</a:t>
            </a:r>
            <a:r>
              <a:rPr kumimoji="0" lang="en-US" altLang="zh-CN" sz="18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1800" b="1">
                <a:solidFill>
                  <a:srgbClr val="FF3300"/>
                </a:solidFill>
                <a:latin typeface="Arial" charset="0"/>
              </a:rPr>
              <a:t>O</a:t>
            </a:r>
            <a:endParaRPr kumimoji="0" lang="en-US" altLang="zh-CN" sz="1800" b="1" baseline="-25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044880" y="2997200"/>
            <a:ext cx="4643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HNO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+NH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·H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O=NH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4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NO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+H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O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3930" y="3573463"/>
            <a:ext cx="467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、与碱性氧化物反应成盐和水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523930" y="4149725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硝酸与氧化铜反应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523930" y="299720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硝酸与氨水反应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4260780" y="4149725"/>
            <a:ext cx="4427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2HNO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+CuO=Cu(NO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)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+H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O</a:t>
            </a:r>
            <a:endParaRPr kumimoji="0" lang="en-US" altLang="zh-CN" sz="2400" b="1" baseline="-250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1523930" y="4652963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4</a:t>
            </a:r>
            <a:r>
              <a:rPr kumimoji="0" lang="zh-CN" altLang="en-US" sz="2400" b="1">
                <a:latin typeface="Arial" charset="0"/>
              </a:rPr>
              <a:t>、与绝大多数金属反应，但无氢气放出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523930" y="5229225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5</a:t>
            </a:r>
            <a:r>
              <a:rPr kumimoji="0" lang="zh-CN" altLang="en-US" sz="2400" b="1">
                <a:latin typeface="Arial" charset="0"/>
              </a:rPr>
              <a:t>、与盐反应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116317" y="5229225"/>
            <a:ext cx="410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例：硝酸与碳酸钠溶液反应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1812855" y="5876925"/>
            <a:ext cx="611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2HNO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+Na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CO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=NaNO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+CO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↑+H</a:t>
            </a:r>
            <a:r>
              <a:rPr kumimoji="0" lang="en-US" altLang="zh-CN" sz="2400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>
                <a:solidFill>
                  <a:srgbClr val="FF3300"/>
                </a:solidFill>
                <a:latin typeface="Arial" charset="0"/>
              </a:rPr>
              <a:t>O</a:t>
            </a:r>
            <a:endParaRPr kumimoji="0" lang="en-US" altLang="zh-CN" sz="2400" b="1" baseline="-250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nimBg="1"/>
      <p:bldP spid="56324" grpId="0"/>
      <p:bldP spid="56325" grpId="0" autoUpdateAnimBg="0"/>
      <p:bldP spid="56326" grpId="0" autoUpdateAnimBg="0"/>
      <p:bldP spid="56327" grpId="0" autoUpdateAnimBg="0"/>
      <p:bldP spid="56328" grpId="0" autoUpdateAnimBg="0"/>
      <p:bldP spid="56329" grpId="0" autoUpdateAnimBg="0"/>
      <p:bldP spid="56330" grpId="0" autoUpdateAnimBg="0"/>
      <p:bldP spid="56331" grpId="0" autoUpdateAnimBg="0"/>
      <p:bldP spid="56332" grpId="0" autoUpdateAnimBg="0"/>
      <p:bldP spid="56333" grpId="0" autoUpdateAnimBg="0"/>
      <p:bldP spid="56334" grpId="0" autoUpdateAnimBg="0"/>
      <p:bldP spid="56335" grpId="0" autoUpdateAnimBg="0"/>
      <p:bldP spid="56336" grpId="0" autoUpdateAnimBg="0"/>
      <p:bldP spid="56337" grpId="0" autoUpdateAnimBg="0"/>
      <p:bldP spid="5633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2478" y="1196975"/>
            <a:ext cx="553998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二硝酸不稳定性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835150" y="766763"/>
            <a:ext cx="6697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400" b="1" dirty="0">
                <a:solidFill>
                  <a:srgbClr val="FF3300"/>
                </a:solidFill>
                <a:latin typeface="Arial" charset="0"/>
              </a:rPr>
              <a:t>4HNO</a:t>
            </a:r>
            <a:r>
              <a:rPr kumimoji="0" lang="en-US" altLang="zh-CN" sz="2400" b="1" baseline="-25000" dirty="0">
                <a:solidFill>
                  <a:srgbClr val="FF3300"/>
                </a:solidFill>
                <a:latin typeface="Arial" charset="0"/>
              </a:rPr>
              <a:t>3</a:t>
            </a:r>
            <a:r>
              <a:rPr kumimoji="0" lang="zh-CN" altLang="en-US" sz="2400" b="1" dirty="0">
                <a:solidFill>
                  <a:srgbClr val="FF3300"/>
                </a:solidFill>
                <a:latin typeface="Arial" charset="0"/>
              </a:rPr>
              <a:t>（浓）          </a:t>
            </a:r>
            <a:r>
              <a:rPr kumimoji="0" lang="en-US" altLang="zh-CN" sz="2400" b="1" dirty="0">
                <a:solidFill>
                  <a:srgbClr val="FF3300"/>
                </a:solidFill>
                <a:latin typeface="Arial" charset="0"/>
              </a:rPr>
              <a:t>4NO</a:t>
            </a:r>
            <a:r>
              <a:rPr kumimoji="0" lang="en-US" altLang="zh-CN" sz="2400" b="1" baseline="-25000" dirty="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 dirty="0">
                <a:solidFill>
                  <a:srgbClr val="FF3300"/>
                </a:solidFill>
                <a:latin typeface="Arial" charset="0"/>
              </a:rPr>
              <a:t>↑+O</a:t>
            </a:r>
            <a:r>
              <a:rPr kumimoji="0" lang="en-US" altLang="zh-CN" sz="2400" b="1" baseline="-25000" dirty="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 dirty="0">
                <a:solidFill>
                  <a:srgbClr val="FF3300"/>
                </a:solidFill>
                <a:latin typeface="Arial" charset="0"/>
              </a:rPr>
              <a:t>↑+2H</a:t>
            </a:r>
            <a:r>
              <a:rPr kumimoji="0" lang="en-US" altLang="zh-CN" sz="2400" b="1" baseline="-25000" dirty="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en-US" altLang="zh-CN" sz="2400" b="1" dirty="0">
                <a:solidFill>
                  <a:srgbClr val="FF3300"/>
                </a:solidFill>
                <a:latin typeface="Arial" charset="0"/>
              </a:rPr>
              <a:t>O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714744" y="714356"/>
          <a:ext cx="918381" cy="403225"/>
        </p:xfrm>
        <a:graphic>
          <a:graphicData uri="http://schemas.openxmlformats.org/presentationml/2006/ole">
            <p:oleObj spid="_x0000_s48130" name="Flash Movie" r:id="rId3" imgW="799920" imgH="384840" progId="">
              <p:embed/>
            </p:oleObj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979613" y="1701800"/>
            <a:ext cx="4608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>
                <a:latin typeface="Arial" charset="0"/>
              </a:rPr>
              <a:t>硝酸的浓度越大越容易分解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2484438" y="2420938"/>
            <a:ext cx="5761037" cy="1223962"/>
          </a:xfrm>
          <a:prstGeom prst="wedgeRoundRectCallout">
            <a:avLst>
              <a:gd name="adj1" fmla="val -38593"/>
              <a:gd name="adj2" fmla="val -67639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400" b="1" dirty="0">
                <a:solidFill>
                  <a:srgbClr val="FF3300"/>
                </a:solidFill>
                <a:latin typeface="Arial" charset="0"/>
              </a:rPr>
              <a:t>浓硝酸应放在棕色瓶中，阴凉处保存</a:t>
            </a:r>
          </a:p>
          <a:p>
            <a:pPr algn="ctr"/>
            <a:r>
              <a:rPr kumimoji="0" lang="zh-CN" altLang="en-US" sz="2400" b="1" dirty="0">
                <a:solidFill>
                  <a:srgbClr val="FF3300"/>
                </a:solidFill>
                <a:latin typeface="Arial" charset="0"/>
              </a:rPr>
              <a:t>浓硝酸一般呈黄色，是因为分解产生的</a:t>
            </a:r>
            <a:r>
              <a:rPr kumimoji="0" lang="en-US" altLang="zh-CN" sz="2400" b="1" dirty="0">
                <a:solidFill>
                  <a:srgbClr val="FF3300"/>
                </a:solidFill>
                <a:latin typeface="Arial" charset="0"/>
              </a:rPr>
              <a:t>NO</a:t>
            </a:r>
            <a:r>
              <a:rPr kumimoji="0" lang="en-US" altLang="zh-CN" sz="2400" b="1" baseline="-25000" dirty="0">
                <a:solidFill>
                  <a:srgbClr val="FF3300"/>
                </a:solidFill>
                <a:latin typeface="Arial" charset="0"/>
              </a:rPr>
              <a:t>2</a:t>
            </a:r>
            <a:r>
              <a:rPr kumimoji="0" lang="zh-CN" altLang="en-US" sz="2400" b="1" dirty="0">
                <a:solidFill>
                  <a:srgbClr val="FF3300"/>
                </a:solidFill>
                <a:latin typeface="Arial" charset="0"/>
              </a:rPr>
              <a:t>溶解在硝酸中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835150" y="3860800"/>
            <a:ext cx="6697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400" b="1">
                <a:latin typeface="Arial" charset="0"/>
              </a:rPr>
              <a:t>硝酸的不稳定性与挥发性有何区别？</a:t>
            </a:r>
          </a:p>
        </p:txBody>
      </p:sp>
      <p:pic>
        <p:nvPicPr>
          <p:cNvPr id="57352" name="Picture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3717925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2339975" y="4652963"/>
            <a:ext cx="4679950" cy="1008062"/>
          </a:xfrm>
          <a:prstGeom prst="wedgeRoundRectCallout">
            <a:avLst>
              <a:gd name="adj1" fmla="val -35958"/>
              <a:gd name="adj2" fmla="val -71417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硝酸的不稳定性是化学性质，硝酸的挥发性是物理性质。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019925" y="6092825"/>
            <a:ext cx="792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zh-CN" sz="16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 autoUpdateAnimBg="0"/>
      <p:bldP spid="57349" grpId="0" autoUpdateAnimBg="0"/>
      <p:bldP spid="57350" grpId="0"/>
      <p:bldP spid="57351" grpId="0" autoUpdateAnimBg="0"/>
      <p:bldP spid="57353" grpId="0"/>
      <p:bldP spid="5735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01653" y="1484313"/>
            <a:ext cx="55399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400" b="1">
                <a:solidFill>
                  <a:srgbClr val="FF3300"/>
                </a:solidFill>
                <a:latin typeface="Arial" charset="0"/>
              </a:rPr>
              <a:t>三硝酸的强氧化性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58888" y="188913"/>
            <a:ext cx="7705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latin typeface="Arial" charset="0"/>
              </a:rPr>
              <a:t>本质：</a:t>
            </a:r>
            <a:r>
              <a:rPr kumimoji="0" lang="en-US" altLang="zh-CN" sz="2400" b="1">
                <a:latin typeface="Arial" charset="0"/>
              </a:rPr>
              <a:t>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  </a:t>
            </a:r>
            <a:r>
              <a:rPr kumimoji="0" lang="zh-CN" altLang="en-US" sz="2400" b="1">
                <a:latin typeface="Arial" charset="0"/>
              </a:rPr>
              <a:t>中</a:t>
            </a:r>
            <a:r>
              <a:rPr kumimoji="0" lang="en-US" altLang="zh-CN" sz="2400" b="1">
                <a:latin typeface="Arial" charset="0"/>
              </a:rPr>
              <a:t>+5</a:t>
            </a:r>
            <a:r>
              <a:rPr kumimoji="0" lang="zh-CN" altLang="en-US" sz="2400" b="1">
                <a:latin typeface="Arial" charset="0"/>
              </a:rPr>
              <a:t>价的</a:t>
            </a:r>
            <a:r>
              <a:rPr kumimoji="0" lang="en-US" altLang="zh-CN" sz="2400" b="1">
                <a:latin typeface="Arial" charset="0"/>
              </a:rPr>
              <a:t>N</a:t>
            </a:r>
            <a:r>
              <a:rPr kumimoji="0" lang="zh-CN" altLang="en-US" sz="2400" b="1">
                <a:latin typeface="Arial" charset="0"/>
              </a:rPr>
              <a:t>只具有氧化性，且氧化性很强</a:t>
            </a:r>
            <a:endParaRPr kumimoji="0" lang="zh-CN" altLang="en-US" sz="2400" b="1" baseline="30000">
              <a:latin typeface="Arial" charset="0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258888" y="836613"/>
            <a:ext cx="1225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latin typeface="Arial" charset="0"/>
              </a:rPr>
              <a:t>规律：</a:t>
            </a:r>
            <a:endParaRPr kumimoji="0" lang="zh-CN" altLang="en-US" sz="2400" b="1" baseline="30000">
              <a:latin typeface="Arial" charset="0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2916238" y="836613"/>
            <a:ext cx="6048375" cy="1296987"/>
          </a:xfrm>
          <a:prstGeom prst="wedgeRoundRectCallout">
            <a:avLst>
              <a:gd name="adj1" fmla="val -56088"/>
              <a:gd name="adj2" fmla="val -24417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CN" sz="2400" b="1">
                <a:latin typeface="Arial" charset="0"/>
              </a:rPr>
              <a:t>1</a:t>
            </a:r>
            <a:r>
              <a:rPr kumimoji="0" lang="zh-CN" altLang="en-US" sz="2400" b="1">
                <a:latin typeface="Arial" charset="0"/>
              </a:rPr>
              <a:t>、浓</a:t>
            </a:r>
            <a:r>
              <a:rPr kumimoji="0" lang="en-US" altLang="zh-CN" sz="2400" b="1">
                <a:latin typeface="Arial" charset="0"/>
              </a:rPr>
              <a:t>HNO</a:t>
            </a:r>
            <a:r>
              <a:rPr kumimoji="0" lang="en-US" altLang="zh-CN" sz="2400" b="1" baseline="-25000">
                <a:latin typeface="Arial" charset="0"/>
              </a:rPr>
              <a:t>3            </a:t>
            </a:r>
            <a:r>
              <a:rPr kumimoji="0" lang="en-US" altLang="zh-CN" sz="2400" b="1">
                <a:latin typeface="Arial" charset="0"/>
              </a:rPr>
              <a:t>NO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zh-CN" altLang="en-US" sz="2400" b="1" baseline="-25000">
                <a:latin typeface="Arial" charset="0"/>
              </a:rPr>
              <a:t>，</a:t>
            </a:r>
            <a:r>
              <a:rPr kumimoji="0" lang="zh-CN" altLang="en-US" sz="2400" b="1">
                <a:latin typeface="Arial" charset="0"/>
              </a:rPr>
              <a:t>稀</a:t>
            </a:r>
            <a:r>
              <a:rPr kumimoji="0" lang="en-US" altLang="zh-CN" sz="2400" b="1">
                <a:latin typeface="Arial" charset="0"/>
              </a:rPr>
              <a:t>HNO</a:t>
            </a:r>
            <a:r>
              <a:rPr kumimoji="0" lang="en-US" altLang="zh-CN" sz="2400" b="1" baseline="-25000">
                <a:latin typeface="Arial" charset="0"/>
              </a:rPr>
              <a:t>3            </a:t>
            </a:r>
            <a:r>
              <a:rPr kumimoji="0" lang="en-US" altLang="zh-CN" sz="2400" b="1">
                <a:latin typeface="Arial" charset="0"/>
              </a:rPr>
              <a:t>NO</a:t>
            </a:r>
            <a:endParaRPr kumimoji="0" lang="en-US" altLang="zh-CN" sz="2400" b="1" baseline="-25000">
              <a:latin typeface="Arial" charset="0"/>
            </a:endParaRPr>
          </a:p>
          <a:p>
            <a:r>
              <a:rPr kumimoji="0" lang="en-US" altLang="zh-CN" sz="2400" b="1">
                <a:latin typeface="Arial" charset="0"/>
              </a:rPr>
              <a:t>2</a:t>
            </a:r>
            <a:r>
              <a:rPr kumimoji="0" lang="zh-CN" altLang="en-US" sz="2400" b="1">
                <a:latin typeface="Arial" charset="0"/>
              </a:rPr>
              <a:t>、硝酸越浓，氧化性越强</a:t>
            </a:r>
          </a:p>
          <a:p>
            <a:r>
              <a:rPr kumimoji="0" lang="en-US" altLang="zh-CN" sz="2400" b="1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、还原剂一般被氧化成最高价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787900" y="1125538"/>
            <a:ext cx="574675" cy="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7380288" y="1125538"/>
            <a:ext cx="574675" cy="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162050" y="2197100"/>
            <a:ext cx="765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latin typeface="Arial" charset="0"/>
              </a:rPr>
              <a:t>1</a:t>
            </a:r>
            <a:r>
              <a:rPr lang="zh-CN" altLang="en-US" sz="2400" b="1">
                <a:latin typeface="Arial" charset="0"/>
              </a:rPr>
              <a:t>、与不活泼金属反应（</a:t>
            </a:r>
            <a:r>
              <a:rPr lang="en-US" altLang="zh-CN" sz="2400" b="1">
                <a:solidFill>
                  <a:srgbClr val="FF0066"/>
                </a:solidFill>
                <a:latin typeface="Arial" charset="0"/>
              </a:rPr>
              <a:t>Au</a:t>
            </a:r>
            <a:r>
              <a:rPr lang="zh-CN" altLang="en-US" sz="2400" b="1">
                <a:solidFill>
                  <a:srgbClr val="FF0066"/>
                </a:solidFill>
                <a:latin typeface="Arial" charset="0"/>
              </a:rPr>
              <a:t>、</a:t>
            </a:r>
            <a:r>
              <a:rPr lang="en-US" altLang="zh-CN" sz="2400" b="1">
                <a:solidFill>
                  <a:srgbClr val="FF0066"/>
                </a:solidFill>
                <a:latin typeface="Arial" charset="0"/>
              </a:rPr>
              <a:t>Pt</a:t>
            </a:r>
            <a:r>
              <a:rPr lang="zh-CN" altLang="en-US" sz="2400" b="1">
                <a:solidFill>
                  <a:srgbClr val="FF0066"/>
                </a:solidFill>
                <a:latin typeface="Arial" charset="0"/>
              </a:rPr>
              <a:t>除外</a:t>
            </a:r>
            <a:r>
              <a:rPr lang="zh-CN" altLang="en-US" sz="2400" b="1">
                <a:latin typeface="Arial" charset="0"/>
              </a:rPr>
              <a:t>）	例：与铜反应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331913" y="2708275"/>
            <a:ext cx="6985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charset="0"/>
              </a:rPr>
              <a:t>浓硝酸：</a:t>
            </a:r>
            <a:r>
              <a:rPr kumimoji="0" lang="en-US" altLang="zh-CN" sz="1800" b="1">
                <a:latin typeface="Arial" charset="0"/>
              </a:rPr>
              <a:t>Cu + 4HNO</a:t>
            </a:r>
            <a:r>
              <a:rPr kumimoji="0" lang="en-US" altLang="zh-CN" sz="1800" b="1" baseline="-25000">
                <a:latin typeface="Arial" charset="0"/>
              </a:rPr>
              <a:t>3</a:t>
            </a:r>
            <a:r>
              <a:rPr kumimoji="0" lang="zh-CN" altLang="en-US" sz="1800" b="1">
                <a:latin typeface="Arial" charset="0"/>
              </a:rPr>
              <a:t>（浓）  </a:t>
            </a:r>
            <a:r>
              <a:rPr kumimoji="0" lang="en-US" altLang="zh-CN" sz="1800" b="1">
                <a:latin typeface="Arial" charset="0"/>
              </a:rPr>
              <a:t>=  Cu(NO</a:t>
            </a:r>
            <a:r>
              <a:rPr kumimoji="0" lang="en-US" altLang="zh-CN" sz="1800" b="1" baseline="-25000">
                <a:latin typeface="Arial" charset="0"/>
              </a:rPr>
              <a:t>3</a:t>
            </a:r>
            <a:r>
              <a:rPr kumimoji="0" lang="en-US" altLang="zh-CN" sz="1800" b="1">
                <a:latin typeface="Arial" charset="0"/>
              </a:rPr>
              <a:t>)</a:t>
            </a:r>
            <a:r>
              <a:rPr kumimoji="0" lang="en-US" altLang="zh-CN" sz="1800" b="1" baseline="-25000">
                <a:latin typeface="Arial" charset="0"/>
              </a:rPr>
              <a:t> 2</a:t>
            </a:r>
            <a:r>
              <a:rPr kumimoji="0" lang="en-US" altLang="zh-CN" sz="1800" b="1">
                <a:latin typeface="Arial" charset="0"/>
              </a:rPr>
              <a:t>+ 2</a:t>
            </a:r>
            <a:r>
              <a:rPr kumimoji="0" lang="en-US" altLang="zh-CN" sz="1800" b="1">
                <a:solidFill>
                  <a:srgbClr val="CC6600"/>
                </a:solidFill>
                <a:latin typeface="Arial" charset="0"/>
              </a:rPr>
              <a:t>NO</a:t>
            </a:r>
            <a:r>
              <a:rPr kumimoji="0" lang="en-US" altLang="zh-CN" sz="1800" b="1" baseline="-25000">
                <a:solidFill>
                  <a:srgbClr val="CC6600"/>
                </a:solidFill>
                <a:latin typeface="Arial" charset="0"/>
              </a:rPr>
              <a:t>2</a:t>
            </a:r>
            <a:r>
              <a:rPr kumimoji="0" lang="en-US" altLang="zh-CN" sz="1800" b="1">
                <a:latin typeface="Arial" charset="0"/>
              </a:rPr>
              <a:t> ↑+ 2H</a:t>
            </a:r>
            <a:r>
              <a:rPr kumimoji="0" lang="en-US" altLang="zh-CN" sz="1800" b="1" baseline="-25000">
                <a:latin typeface="Arial" charset="0"/>
              </a:rPr>
              <a:t>2</a:t>
            </a:r>
            <a:r>
              <a:rPr kumimoji="0" lang="en-US" altLang="zh-CN" sz="1800" b="1">
                <a:latin typeface="Arial" charset="0"/>
              </a:rPr>
              <a:t>O</a:t>
            </a:r>
          </a:p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charset="0"/>
              </a:rPr>
              <a:t>产生红棕色气体              用于实验室制取</a:t>
            </a:r>
            <a:r>
              <a:rPr kumimoji="0" lang="en-US" altLang="zh-CN" sz="1800" b="1">
                <a:latin typeface="Arial" charset="0"/>
              </a:rPr>
              <a:t>NO</a:t>
            </a:r>
            <a:r>
              <a:rPr kumimoji="0" lang="en-US" altLang="zh-CN" sz="1800" b="1" baseline="-25000">
                <a:latin typeface="Arial" charset="0"/>
              </a:rPr>
              <a:t>2</a:t>
            </a:r>
            <a:endParaRPr kumimoji="0" lang="en-US" altLang="zh-CN" sz="1800" b="1">
              <a:latin typeface="Arial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331913" y="3644900"/>
            <a:ext cx="6985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charset="0"/>
              </a:rPr>
              <a:t>稀硝酸：</a:t>
            </a:r>
            <a:r>
              <a:rPr kumimoji="0" lang="en-US" altLang="zh-CN" sz="1800" b="1">
                <a:latin typeface="Arial" charset="0"/>
              </a:rPr>
              <a:t>3Cu + 8HNO</a:t>
            </a:r>
            <a:r>
              <a:rPr kumimoji="0" lang="en-US" altLang="zh-CN" sz="1800" b="1" baseline="-25000">
                <a:latin typeface="Arial" charset="0"/>
              </a:rPr>
              <a:t>3</a:t>
            </a:r>
            <a:r>
              <a:rPr kumimoji="0" lang="en-US" altLang="zh-CN" sz="1800" b="1">
                <a:latin typeface="Arial" charset="0"/>
              </a:rPr>
              <a:t>  =  3Cu(NO</a:t>
            </a:r>
            <a:r>
              <a:rPr kumimoji="0" lang="en-US" altLang="zh-CN" sz="1800" b="1" baseline="-25000">
                <a:latin typeface="Arial" charset="0"/>
              </a:rPr>
              <a:t>3</a:t>
            </a:r>
            <a:r>
              <a:rPr kumimoji="0" lang="en-US" altLang="zh-CN" sz="1800" b="1">
                <a:latin typeface="Arial" charset="0"/>
              </a:rPr>
              <a:t>)</a:t>
            </a:r>
            <a:r>
              <a:rPr kumimoji="0" lang="en-US" altLang="zh-CN" sz="1800" b="1" baseline="-25000">
                <a:latin typeface="Arial" charset="0"/>
              </a:rPr>
              <a:t> 2</a:t>
            </a:r>
            <a:r>
              <a:rPr kumimoji="0" lang="en-US" altLang="zh-CN" sz="1800" b="1">
                <a:latin typeface="Arial" charset="0"/>
              </a:rPr>
              <a:t>+ 2NO ↑+ 4H</a:t>
            </a:r>
            <a:r>
              <a:rPr kumimoji="0" lang="en-US" altLang="zh-CN" sz="1800" b="1" baseline="-25000">
                <a:latin typeface="Arial" charset="0"/>
              </a:rPr>
              <a:t>2</a:t>
            </a:r>
            <a:r>
              <a:rPr kumimoji="0" lang="en-US" altLang="zh-CN" sz="1800" b="1">
                <a:latin typeface="Arial" charset="0"/>
              </a:rPr>
              <a:t>O</a:t>
            </a:r>
          </a:p>
          <a:p>
            <a:pPr>
              <a:spcBef>
                <a:spcPct val="50000"/>
              </a:spcBef>
            </a:pPr>
            <a:r>
              <a:rPr kumimoji="0" lang="zh-CN" altLang="en-US" sz="1800" b="1">
                <a:latin typeface="Arial" charset="0"/>
              </a:rPr>
              <a:t>产生无色气体在瓶口变为红棕色     用于实验室制取</a:t>
            </a:r>
            <a:r>
              <a:rPr kumimoji="0" lang="en-US" altLang="zh-CN" sz="1800" b="1">
                <a:latin typeface="Arial" charset="0"/>
              </a:rPr>
              <a:t>NO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914400" y="5867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latin typeface="Arial" charset="0"/>
              </a:rPr>
              <a:t>2</a:t>
            </a:r>
            <a:r>
              <a:rPr lang="zh-CN" altLang="en-US" sz="2400" b="1">
                <a:latin typeface="Arial" charset="0"/>
              </a:rPr>
              <a:t>、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浓硝酸</a:t>
            </a:r>
            <a:r>
              <a:rPr lang="zh-CN" altLang="en-US" sz="2400" b="1">
                <a:latin typeface="Arial" charset="0"/>
              </a:rPr>
              <a:t>“钝化”铁和铝，浓硝酸用铝或铁制容器盛放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219200" y="4724400"/>
            <a:ext cx="7391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Ag+2HNO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（浓）</a:t>
            </a:r>
            <a:r>
              <a:rPr kumimoji="0" lang="en-US" altLang="zh-CN" sz="2400" b="1">
                <a:latin typeface="Arial" charset="0"/>
              </a:rPr>
              <a:t>==AgNO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+NO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</a:p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  <a:sym typeface="Symbol" pitchFamily="18" charset="2"/>
              </a:rPr>
              <a:t>3Ag+4HNO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zh-CN" altLang="en-US" sz="2400" b="1">
                <a:latin typeface="Arial" charset="0"/>
                <a:sym typeface="Symbol" pitchFamily="18" charset="2"/>
              </a:rPr>
              <a:t>（稀）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==3</a:t>
            </a:r>
            <a:r>
              <a:rPr kumimoji="0" lang="en-US" altLang="zh-CN" sz="2400" b="1">
                <a:latin typeface="Arial" charset="0"/>
              </a:rPr>
              <a:t>AgNO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+NO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+2H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  <a:endParaRPr kumimoji="0" lang="en-US" altLang="zh-CN" sz="2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/>
      <p:bldP spid="58372" grpId="0"/>
      <p:bldP spid="58373" grpId="0"/>
      <p:bldP spid="58374" grpId="0"/>
      <p:bldP spid="58375" grpId="0"/>
      <p:bldP spid="58376" grpId="0" autoUpdateAnimBg="0"/>
      <p:bldP spid="58377" grpId="0"/>
      <p:bldP spid="58378" grpId="0"/>
      <p:bldP spid="58379" grpId="0" autoUpdateAnimBg="0"/>
      <p:bldP spid="583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一、氮的结构及性质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95288" y="3963988"/>
            <a:ext cx="8497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、物理性质：纯净的氮气是一种无色的气体，密度比空气的稍小。氮气在水中的溶解度很</a:t>
            </a:r>
            <a:r>
              <a:rPr lang="zh-CN" altLang="en-US" sz="2400" b="1" dirty="0" smtClean="0"/>
              <a:t>小。 </a:t>
            </a:r>
            <a:endParaRPr lang="zh-CN" altLang="en-US" sz="2400" b="1" dirty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34925" y="1069975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17500"/>
            <a:r>
              <a:rPr lang="en-US" altLang="zh-CN" b="1">
                <a:latin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</a:rPr>
              <a:t>、结构：</a:t>
            </a:r>
            <a:endParaRPr lang="zh-CN" altLang="en-US" b="1"/>
          </a:p>
        </p:txBody>
      </p:sp>
      <p:pic>
        <p:nvPicPr>
          <p:cNvPr id="6156" name="Picture 12" descr="200501212031193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338" y="981075"/>
            <a:ext cx="41290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95288" y="1844675"/>
            <a:ext cx="8496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itchFamily="18" charset="0"/>
              </a:rPr>
              <a:t>由于氮分于中的</a:t>
            </a:r>
            <a:r>
              <a:rPr lang="en-US" altLang="zh-CN" sz="2400" b="1" dirty="0"/>
              <a:t>N</a:t>
            </a:r>
            <a:r>
              <a:rPr lang="en-US" altLang="zh-CN" sz="2400" b="1" dirty="0">
                <a:latin typeface="Times New Roman" pitchFamily="18" charset="0"/>
              </a:rPr>
              <a:t>≡</a:t>
            </a:r>
            <a:r>
              <a:rPr lang="en-US" altLang="zh-CN" sz="2400" b="1" dirty="0"/>
              <a:t>N</a:t>
            </a:r>
            <a:r>
              <a:rPr lang="zh-CN" altLang="en-US" sz="2400" b="1" dirty="0">
                <a:latin typeface="Times New Roman" pitchFamily="18" charset="0"/>
              </a:rPr>
              <a:t>键很牢固，使氮分子的结构很稳定。通常状况下，氮气的化学性质不活泼，很难与其他物质发生化学反应。但是，在一定条件下，如高温、高压、放电等，氮分子获得足够的能量，使共价键断裂，就能与一些物质如</a:t>
            </a:r>
            <a:r>
              <a:rPr lang="en-US" altLang="zh-CN" sz="2400" b="1" dirty="0"/>
              <a:t>H</a:t>
            </a:r>
            <a:r>
              <a:rPr lang="en-US" altLang="zh-CN" sz="2400" b="1" baseline="-30000" dirty="0"/>
              <a:t>2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/>
              <a:t>O</a:t>
            </a:r>
            <a:r>
              <a:rPr lang="en-US" altLang="zh-CN" sz="2400" b="1" baseline="-30000" dirty="0"/>
              <a:t>2</a:t>
            </a:r>
            <a:r>
              <a:rPr lang="zh-CN" altLang="en-US" sz="2400" b="1" dirty="0">
                <a:latin typeface="Times New Roman" pitchFamily="18" charset="0"/>
              </a:rPr>
              <a:t>等发生化学反应。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" y="38862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FeS + 10HNO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（浓）</a:t>
            </a:r>
            <a:r>
              <a:rPr kumimoji="0" lang="en-US" altLang="zh-CN" sz="2400" b="1">
                <a:latin typeface="Arial" charset="0"/>
              </a:rPr>
              <a:t>=Fe(NO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)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+SO</a:t>
            </a:r>
            <a:r>
              <a:rPr kumimoji="0" lang="en-US" altLang="zh-CN" sz="2400" b="1" baseline="-25000">
                <a:latin typeface="Arial" charset="0"/>
              </a:rPr>
              <a:t>2 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</a:t>
            </a:r>
            <a:r>
              <a:rPr kumimoji="0" lang="en-US" altLang="zh-CN" sz="2400" b="1" baseline="-25000">
                <a:latin typeface="Arial" charset="0"/>
              </a:rPr>
              <a:t> </a:t>
            </a:r>
            <a:r>
              <a:rPr kumimoji="0" lang="en-US" altLang="zh-CN" sz="2400" b="1">
                <a:latin typeface="Arial" charset="0"/>
              </a:rPr>
              <a:t>+7NO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+5H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6200" y="454025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3FeS + 16HNO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（稀）</a:t>
            </a:r>
            <a:r>
              <a:rPr kumimoji="0" lang="en-US" altLang="zh-CN" sz="2400" b="1">
                <a:latin typeface="Arial" charset="0"/>
              </a:rPr>
              <a:t>=3Fe(NO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)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+3SO</a:t>
            </a:r>
            <a:r>
              <a:rPr kumimoji="0" lang="en-US" altLang="zh-CN" sz="2400" b="1" baseline="-25000">
                <a:latin typeface="Arial" charset="0"/>
              </a:rPr>
              <a:t>2 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</a:t>
            </a:r>
            <a:r>
              <a:rPr kumimoji="0" lang="en-US" altLang="zh-CN" sz="2400" b="1" baseline="-25000">
                <a:latin typeface="Arial" charset="0"/>
              </a:rPr>
              <a:t> </a:t>
            </a:r>
            <a:r>
              <a:rPr kumimoji="0" lang="en-US" altLang="zh-CN" sz="2400" b="1">
                <a:latin typeface="Arial" charset="0"/>
              </a:rPr>
              <a:t>+7NO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+8H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</a:p>
          <a:p>
            <a:pPr algn="ctr">
              <a:spcBef>
                <a:spcPct val="50000"/>
              </a:spcBef>
            </a:pPr>
            <a:endParaRPr kumimoji="0" lang="en-US" altLang="zh-CN" sz="1600">
              <a:latin typeface="Arial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41363" y="5272088"/>
            <a:ext cx="714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3SO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 baseline="30000">
                <a:latin typeface="Arial" charset="0"/>
              </a:rPr>
              <a:t>2- </a:t>
            </a:r>
            <a:r>
              <a:rPr kumimoji="0" lang="en-US" altLang="zh-CN" sz="2400" b="1">
                <a:latin typeface="Arial" charset="0"/>
              </a:rPr>
              <a:t>+ 2H</a:t>
            </a:r>
            <a:r>
              <a:rPr kumimoji="0" lang="en-US" altLang="zh-CN" sz="2400" b="1" baseline="30000">
                <a:latin typeface="Arial" charset="0"/>
              </a:rPr>
              <a:t>+</a:t>
            </a:r>
            <a:r>
              <a:rPr kumimoji="0" lang="en-US" altLang="zh-CN" sz="2400" b="1">
                <a:latin typeface="Arial" charset="0"/>
              </a:rPr>
              <a:t>+2NO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 baseline="30000">
                <a:latin typeface="Arial" charset="0"/>
              </a:rPr>
              <a:t>-</a:t>
            </a:r>
            <a:r>
              <a:rPr kumimoji="0" lang="en-US" altLang="zh-CN" sz="2400" b="1">
                <a:latin typeface="Arial" charset="0"/>
              </a:rPr>
              <a:t>==3SO</a:t>
            </a:r>
            <a:r>
              <a:rPr kumimoji="0" lang="en-US" altLang="zh-CN" sz="2400" b="1" baseline="-25000">
                <a:latin typeface="Arial" charset="0"/>
              </a:rPr>
              <a:t>4</a:t>
            </a:r>
            <a:r>
              <a:rPr kumimoji="0" lang="en-US" altLang="zh-CN" sz="2400" b="1" baseline="30000">
                <a:latin typeface="Arial" charset="0"/>
              </a:rPr>
              <a:t>2-</a:t>
            </a:r>
            <a:r>
              <a:rPr kumimoji="0" lang="en-US" altLang="zh-CN" sz="2400" b="1">
                <a:latin typeface="Arial" charset="0"/>
              </a:rPr>
              <a:t>+2NO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  <a:endParaRPr kumimoji="0" lang="en-US" altLang="zh-CN" sz="2400" b="1">
              <a:latin typeface="Arial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38188" y="6034088"/>
            <a:ext cx="714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6KI+8HNO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（稀）</a:t>
            </a:r>
            <a:r>
              <a:rPr kumimoji="0" lang="en-US" altLang="zh-CN" sz="2400" b="1">
                <a:latin typeface="Arial" charset="0"/>
              </a:rPr>
              <a:t>==3I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en-US" altLang="zh-CN" sz="2400" b="1">
                <a:latin typeface="Arial" charset="0"/>
              </a:rPr>
              <a:t>+2NO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+6KNO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+4H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  <a:endParaRPr kumimoji="0" lang="en-US" altLang="zh-CN" sz="2400" b="1">
              <a:latin typeface="Arial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09600" y="2528888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</a:rPr>
              <a:t>4</a:t>
            </a:r>
            <a:r>
              <a:rPr lang="zh-CN" altLang="en-US" sz="2400" b="1">
                <a:latin typeface="Arial" charset="0"/>
              </a:rPr>
              <a:t>、硝酸与还原性物质反应：</a:t>
            </a:r>
            <a:endParaRPr kumimoji="0" lang="zh-CN" altLang="en-US" sz="2400">
              <a:latin typeface="Arial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331913" y="3114675"/>
            <a:ext cx="5184775" cy="4667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400" b="1" dirty="0">
                <a:latin typeface="Arial" charset="0"/>
              </a:rPr>
              <a:t>H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S  </a:t>
            </a:r>
            <a:r>
              <a:rPr kumimoji="0" lang="en-US" altLang="zh-CN" sz="2400" b="1" dirty="0" err="1">
                <a:latin typeface="Arial" charset="0"/>
              </a:rPr>
              <a:t>FeS</a:t>
            </a:r>
            <a:r>
              <a:rPr kumimoji="0" lang="en-US" altLang="zh-CN" sz="2400" b="1" dirty="0">
                <a:latin typeface="Arial" charset="0"/>
              </a:rPr>
              <a:t>  SO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  Na</a:t>
            </a:r>
            <a:r>
              <a:rPr kumimoji="0" lang="en-US" altLang="zh-CN" sz="2400" b="1" baseline="-25000" dirty="0">
                <a:latin typeface="Arial" charset="0"/>
              </a:rPr>
              <a:t>2</a:t>
            </a:r>
            <a:r>
              <a:rPr kumimoji="0" lang="en-US" altLang="zh-CN" sz="2400" b="1" dirty="0">
                <a:latin typeface="Arial" charset="0"/>
              </a:rPr>
              <a:t>SO</a:t>
            </a:r>
            <a:r>
              <a:rPr kumimoji="0" lang="en-US" altLang="zh-CN" sz="2400" b="1" baseline="-25000" dirty="0">
                <a:latin typeface="Arial" charset="0"/>
              </a:rPr>
              <a:t>3</a:t>
            </a:r>
            <a:r>
              <a:rPr kumimoji="0" lang="en-US" altLang="zh-CN" sz="2400" b="1" dirty="0">
                <a:latin typeface="Arial" charset="0"/>
              </a:rPr>
              <a:t>  KI  </a:t>
            </a:r>
            <a:r>
              <a:rPr kumimoji="0" lang="en-US" altLang="zh-CN" sz="2400" b="1" dirty="0" err="1">
                <a:latin typeface="Arial" charset="0"/>
              </a:rPr>
              <a:t>HBr</a:t>
            </a:r>
            <a:r>
              <a:rPr kumimoji="0" lang="en-US" altLang="zh-CN" sz="2400" b="1" dirty="0">
                <a:latin typeface="Arial" charset="0"/>
              </a:rPr>
              <a:t> </a:t>
            </a:r>
            <a:r>
              <a:rPr kumimoji="0" lang="zh-CN" altLang="en-US" sz="2400" b="1" dirty="0">
                <a:latin typeface="Arial" charset="0"/>
              </a:rPr>
              <a:t>等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81000" y="457200"/>
            <a:ext cx="815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zh-CN" sz="1600">
              <a:latin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3400" y="914400"/>
            <a:ext cx="7391400" cy="598488"/>
            <a:chOff x="839" y="3325"/>
            <a:chExt cx="4656" cy="377"/>
          </a:xfrm>
        </p:grpSpPr>
        <p:sp>
          <p:nvSpPr>
            <p:cNvPr id="9231" name="Text Box 10"/>
            <p:cNvSpPr txBox="1">
              <a:spLocks noChangeArrowheads="1"/>
            </p:cNvSpPr>
            <p:nvPr/>
          </p:nvSpPr>
          <p:spPr bwMode="auto">
            <a:xfrm>
              <a:off x="839" y="3414"/>
              <a:ext cx="4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zh-CN" altLang="en-US" sz="2400" b="1"/>
                <a:t>＋</a:t>
              </a:r>
              <a:r>
                <a:rPr lang="en-US" altLang="zh-CN" sz="2400" b="1"/>
                <a:t>4HNO</a:t>
              </a:r>
              <a:r>
                <a:rPr lang="en-US" altLang="zh-CN" sz="2400" b="1" baseline="-30000"/>
                <a:t>3</a:t>
              </a:r>
              <a:r>
                <a:rPr lang="zh-CN" altLang="en-US" sz="2400" b="1" baseline="-25000"/>
                <a:t>（浓）                    </a:t>
              </a:r>
              <a:r>
                <a:rPr lang="en-US" altLang="zh-CN" sz="2400" b="1"/>
                <a:t>CO</a:t>
              </a:r>
              <a:r>
                <a:rPr lang="en-US" altLang="zh-CN" sz="2400" b="1" baseline="-30000"/>
                <a:t>2 </a:t>
              </a:r>
              <a:r>
                <a:rPr lang="en-US" altLang="zh-CN" sz="2400" b="1"/>
                <a:t>↑</a:t>
              </a:r>
              <a:r>
                <a:rPr lang="en-US" altLang="zh-CN" sz="2400" b="1" baseline="-30000"/>
                <a:t> </a:t>
              </a:r>
              <a:r>
                <a:rPr lang="zh-CN" altLang="en-US" sz="2400" b="1"/>
                <a:t>＋</a:t>
              </a:r>
              <a:r>
                <a:rPr lang="en-US" altLang="zh-CN" sz="2400" b="1"/>
                <a:t>4NO</a:t>
              </a:r>
              <a:r>
                <a:rPr lang="en-US" altLang="zh-CN" sz="2400" b="1" baseline="-30000"/>
                <a:t>2 </a:t>
              </a:r>
              <a:r>
                <a:rPr lang="en-US" altLang="zh-CN" sz="2400" b="1"/>
                <a:t>↑</a:t>
              </a:r>
              <a:r>
                <a:rPr lang="en-US" altLang="zh-CN" sz="2400" b="1" baseline="-30000"/>
                <a:t> </a:t>
              </a:r>
              <a:r>
                <a:rPr lang="zh-CN" altLang="en-US" sz="2400" b="1"/>
                <a:t>＋</a:t>
              </a:r>
              <a:r>
                <a:rPr lang="en-US" altLang="zh-CN" sz="2400" b="1"/>
                <a:t>2H</a:t>
              </a:r>
              <a:r>
                <a:rPr lang="en-US" altLang="zh-CN" sz="2400" b="1" baseline="-30000"/>
                <a:t>2</a:t>
              </a:r>
              <a:r>
                <a:rPr lang="en-US" altLang="zh-CN" sz="2400" b="1"/>
                <a:t>O</a:t>
              </a:r>
            </a:p>
          </p:txBody>
        </p:sp>
        <p:graphicFrame>
          <p:nvGraphicFramePr>
            <p:cNvPr id="9219" name="Object 11"/>
            <p:cNvGraphicFramePr>
              <a:graphicFrameLocks noChangeAspect="1"/>
            </p:cNvGraphicFramePr>
            <p:nvPr/>
          </p:nvGraphicFramePr>
          <p:xfrm>
            <a:off x="2200" y="3325"/>
            <a:ext cx="635" cy="332"/>
          </p:xfrm>
          <a:graphic>
            <a:graphicData uri="http://schemas.openxmlformats.org/presentationml/2006/ole">
              <p:oleObj spid="_x0000_s50179" name="Flash Movie" r:id="rId3" imgW="673200" imgH="353160" progId="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" y="1676400"/>
            <a:ext cx="7391400" cy="598488"/>
            <a:chOff x="935" y="3703"/>
            <a:chExt cx="4656" cy="377"/>
          </a:xfrm>
        </p:grpSpPr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935" y="3792"/>
              <a:ext cx="4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2P</a:t>
              </a:r>
              <a:r>
                <a:rPr lang="zh-CN" altLang="en-US" sz="2400" b="1"/>
                <a:t>＋</a:t>
              </a:r>
              <a:r>
                <a:rPr lang="en-US" altLang="zh-CN" sz="2400" b="1"/>
                <a:t>10HNO</a:t>
              </a:r>
              <a:r>
                <a:rPr lang="en-US" altLang="zh-CN" sz="2400" b="1" baseline="-30000"/>
                <a:t>3</a:t>
              </a:r>
              <a:r>
                <a:rPr lang="zh-CN" altLang="en-US" sz="2400" b="1" baseline="-25000"/>
                <a:t>（浓）                    </a:t>
              </a:r>
              <a:r>
                <a:rPr lang="en-US" altLang="zh-CN" sz="2400" b="1"/>
                <a:t>P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O</a:t>
              </a:r>
              <a:r>
                <a:rPr lang="en-US" altLang="zh-CN" sz="2400" b="1" baseline="-25000"/>
                <a:t>5</a:t>
              </a:r>
              <a:r>
                <a:rPr lang="en-US" altLang="zh-CN" sz="2400" b="1" baseline="-30000"/>
                <a:t>  </a:t>
              </a:r>
              <a:r>
                <a:rPr lang="zh-CN" altLang="en-US" sz="2400" b="1"/>
                <a:t>＋</a:t>
              </a:r>
              <a:r>
                <a:rPr lang="en-US" altLang="zh-CN" sz="2400" b="1"/>
                <a:t>10NO</a:t>
              </a:r>
              <a:r>
                <a:rPr lang="en-US" altLang="zh-CN" sz="2400" b="1" baseline="-30000"/>
                <a:t>2 </a:t>
              </a:r>
              <a:r>
                <a:rPr lang="en-US" altLang="zh-CN" sz="2400" b="1"/>
                <a:t>↑</a:t>
              </a:r>
              <a:r>
                <a:rPr lang="en-US" altLang="zh-CN" sz="2400" b="1" baseline="-30000"/>
                <a:t> </a:t>
              </a:r>
              <a:r>
                <a:rPr lang="zh-CN" altLang="en-US" sz="2400" b="1"/>
                <a:t>＋</a:t>
              </a:r>
              <a:r>
                <a:rPr lang="en-US" altLang="zh-CN" sz="2400" b="1"/>
                <a:t>5H</a:t>
              </a:r>
              <a:r>
                <a:rPr lang="en-US" altLang="zh-CN" sz="2400" b="1" baseline="-30000"/>
                <a:t>2</a:t>
              </a:r>
              <a:r>
                <a:rPr lang="en-US" altLang="zh-CN" sz="2400" b="1"/>
                <a:t>O</a:t>
              </a:r>
            </a:p>
          </p:txBody>
        </p:sp>
        <p:graphicFrame>
          <p:nvGraphicFramePr>
            <p:cNvPr id="9218" name="Object 14"/>
            <p:cNvGraphicFramePr>
              <a:graphicFrameLocks noChangeAspect="1"/>
            </p:cNvGraphicFramePr>
            <p:nvPr/>
          </p:nvGraphicFramePr>
          <p:xfrm>
            <a:off x="2296" y="3703"/>
            <a:ext cx="635" cy="332"/>
          </p:xfrm>
          <a:graphic>
            <a:graphicData uri="http://schemas.openxmlformats.org/presentationml/2006/ole">
              <p:oleObj spid="_x0000_s50178" name="Flash Movie" r:id="rId4" imgW="673200" imgH="353160" progId="">
                <p:embed/>
              </p:oleObj>
            </a:graphicData>
          </a:graphic>
        </p:graphicFrame>
      </p:grpSp>
      <p:sp>
        <p:nvSpPr>
          <p:cNvPr id="9229" name="Text Box 15"/>
          <p:cNvSpPr txBox="1">
            <a:spLocks noChangeArrowheads="1"/>
          </p:cNvSpPr>
          <p:nvPr/>
        </p:nvSpPr>
        <p:spPr bwMode="auto">
          <a:xfrm>
            <a:off x="609600" y="1524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</a:rPr>
              <a:t>3</a:t>
            </a:r>
            <a:r>
              <a:rPr lang="zh-CN" altLang="en-US" sz="2400" b="1">
                <a:latin typeface="Arial" charset="0"/>
              </a:rPr>
              <a:t>、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浓硝酸</a:t>
            </a:r>
            <a:r>
              <a:rPr lang="zh-CN" altLang="en-US" sz="2400" b="1">
                <a:latin typeface="Arial" charset="0"/>
              </a:rPr>
              <a:t>与非金属反应：</a:t>
            </a:r>
            <a:endParaRPr kumimoji="0" lang="zh-CN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nimBg="1" autoUpdateAnimBg="0"/>
      <p:bldP spid="594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71500" y="92075"/>
            <a:ext cx="1336675" cy="46166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注意点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55650" y="661988"/>
            <a:ext cx="7754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latin typeface="Arial" charset="0"/>
              </a:rPr>
              <a:t>王水是浓硝酸与浓盐酸</a:t>
            </a:r>
            <a:r>
              <a:rPr kumimoji="0" lang="en-US" altLang="zh-CN" sz="2400" b="1">
                <a:latin typeface="Arial" charset="0"/>
              </a:rPr>
              <a:t>(</a:t>
            </a:r>
            <a:r>
              <a:rPr kumimoji="0" lang="zh-CN" altLang="en-US" sz="2400" b="1">
                <a:latin typeface="Arial" charset="0"/>
              </a:rPr>
              <a:t>体积比为</a:t>
            </a:r>
            <a:r>
              <a:rPr kumimoji="0" lang="en-US" altLang="zh-CN" sz="2400" b="1">
                <a:latin typeface="Arial" charset="0"/>
              </a:rPr>
              <a:t>1</a:t>
            </a:r>
            <a:r>
              <a:rPr kumimoji="0" lang="zh-CN" altLang="en-US" sz="2400" b="1">
                <a:latin typeface="Arial" charset="0"/>
              </a:rPr>
              <a:t>：</a:t>
            </a:r>
            <a:r>
              <a:rPr kumimoji="0" lang="en-US" altLang="zh-CN" sz="2400" b="1">
                <a:latin typeface="Arial" charset="0"/>
              </a:rPr>
              <a:t>3</a:t>
            </a:r>
            <a:r>
              <a:rPr kumimoji="0" lang="zh-CN" altLang="en-US" sz="2400" b="1">
                <a:latin typeface="Arial" charset="0"/>
              </a:rPr>
              <a:t>）混合而成，具有更强氧化性能溶解</a:t>
            </a:r>
            <a:r>
              <a:rPr kumimoji="0" lang="en-US" altLang="zh-CN" sz="2400" b="1">
                <a:latin typeface="Arial" charset="0"/>
              </a:rPr>
              <a:t>Pt Au</a:t>
            </a:r>
            <a:r>
              <a:rPr kumimoji="0" lang="zh-CN" altLang="en-US" sz="2400" b="1">
                <a:latin typeface="Arial" charset="0"/>
              </a:rPr>
              <a:t>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27088" y="2319338"/>
            <a:ext cx="8315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latin typeface="Arial" charset="0"/>
              </a:rPr>
              <a:t>在利用硝酸的酸性时，必须考虑硝酸的的强氧化性。 </a:t>
            </a:r>
            <a:r>
              <a:rPr kumimoji="0" lang="en-US" altLang="zh-CN" sz="2400" b="1">
                <a:latin typeface="Arial" charset="0"/>
              </a:rPr>
              <a:t>3Na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en-US" altLang="zh-CN" sz="2400" b="1">
                <a:latin typeface="Arial" charset="0"/>
              </a:rPr>
              <a:t>SO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+2HNO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(</a:t>
            </a:r>
            <a:r>
              <a:rPr kumimoji="0" lang="zh-CN" altLang="en-US" sz="2400" b="1">
                <a:latin typeface="Arial" charset="0"/>
              </a:rPr>
              <a:t>稀）</a:t>
            </a:r>
            <a:r>
              <a:rPr kumimoji="0" lang="en-US" altLang="zh-CN" sz="2400" b="1">
                <a:latin typeface="Arial" charset="0"/>
              </a:rPr>
              <a:t>=3Na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en-US" altLang="zh-CN" sz="2400" b="1">
                <a:latin typeface="Arial" charset="0"/>
              </a:rPr>
              <a:t>SO</a:t>
            </a:r>
            <a:r>
              <a:rPr kumimoji="0" lang="en-US" altLang="zh-CN" sz="2400" b="1" baseline="-25000">
                <a:latin typeface="Arial" charset="0"/>
              </a:rPr>
              <a:t>4</a:t>
            </a:r>
            <a:r>
              <a:rPr kumimoji="0" lang="en-US" altLang="zh-CN" sz="2400" b="1">
                <a:latin typeface="Arial" charset="0"/>
              </a:rPr>
              <a:t>+2NO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  <a:endParaRPr kumimoji="0" lang="en-US" altLang="zh-CN" sz="2400" b="1">
              <a:latin typeface="Arial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827088" y="3403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latin typeface="Arial" charset="0"/>
              </a:rPr>
              <a:t>无论浓、稀硝酸均有强氧化性，且浓硝酸强于稀硝酸。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96875" y="3860800"/>
            <a:ext cx="4175125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Arial" charset="0"/>
              </a:rPr>
              <a:t>三、硝酸的重要用途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609600" y="4572000"/>
            <a:ext cx="8229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400">
                <a:latin typeface="隶书" pitchFamily="49" charset="-122"/>
                <a:ea typeface="隶书" pitchFamily="49" charset="-122"/>
              </a:rPr>
              <a:t>、作为强氧化剂溶解除</a:t>
            </a:r>
            <a:r>
              <a:rPr kumimoji="0" lang="en-US" altLang="zh-CN" sz="2400" b="1">
                <a:latin typeface="黑体" pitchFamily="49" charset="-122"/>
                <a:ea typeface="黑体" pitchFamily="49" charset="-122"/>
              </a:rPr>
              <a:t>PtAu</a:t>
            </a:r>
            <a:r>
              <a:rPr kumimoji="0" lang="zh-CN" altLang="en-US" sz="2400">
                <a:latin typeface="隶书" pitchFamily="49" charset="-122"/>
                <a:ea typeface="隶书" pitchFamily="49" charset="-122"/>
              </a:rPr>
              <a:t>外的大多数金属、和非金属；与浓盐酸混和制王水等，溶解</a:t>
            </a:r>
            <a:r>
              <a:rPr kumimoji="0" lang="en-US" altLang="zh-CN" sz="2400">
                <a:latin typeface="隶书" pitchFamily="49" charset="-122"/>
                <a:ea typeface="隶书" pitchFamily="49" charset="-122"/>
              </a:rPr>
              <a:t>Pt Au</a:t>
            </a:r>
            <a:r>
              <a:rPr kumimoji="0" lang="zh-CN" altLang="en-US" sz="2400">
                <a:latin typeface="隶书" pitchFamily="49" charset="-122"/>
                <a:ea typeface="隶书" pitchFamily="49" charset="-122"/>
              </a:rPr>
              <a:t>等难溶金属；实验室里的重要化学试剂</a:t>
            </a:r>
          </a:p>
          <a:p>
            <a:pPr>
              <a:spcBef>
                <a:spcPct val="50000"/>
              </a:spcBef>
            </a:pPr>
            <a:r>
              <a:rPr kumimoji="0" lang="en-US" altLang="zh-CN" sz="2400"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400">
                <a:latin typeface="隶书" pitchFamily="49" charset="-122"/>
                <a:ea typeface="隶书" pitchFamily="49" charset="-122"/>
              </a:rPr>
              <a:t>、制炸药、染料、塑料、硝酸盐。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0600" y="1603375"/>
            <a:ext cx="682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>
                <a:latin typeface="Arial" charset="0"/>
              </a:rPr>
              <a:t>Au+3HNO</a:t>
            </a:r>
            <a:r>
              <a:rPr kumimoji="0" lang="en-US" altLang="zh-CN" sz="2400" b="1" baseline="-25000">
                <a:latin typeface="Arial" charset="0"/>
              </a:rPr>
              <a:t>3</a:t>
            </a:r>
            <a:r>
              <a:rPr kumimoji="0" lang="en-US" altLang="zh-CN" sz="2400" b="1">
                <a:latin typeface="Arial" charset="0"/>
              </a:rPr>
              <a:t>+4HCl===HAuCl</a:t>
            </a:r>
            <a:r>
              <a:rPr kumimoji="0" lang="en-US" altLang="zh-CN" sz="2400" b="1" baseline="-25000">
                <a:latin typeface="Arial" charset="0"/>
              </a:rPr>
              <a:t>4</a:t>
            </a:r>
            <a:r>
              <a:rPr kumimoji="0" lang="en-US" altLang="zh-CN" sz="2400" b="1">
                <a:latin typeface="Arial" charset="0"/>
              </a:rPr>
              <a:t> +3 NO</a:t>
            </a:r>
            <a:r>
              <a:rPr kumimoji="0" lang="en-US" altLang="zh-CN" sz="2400" b="1" baseline="-25000">
                <a:latin typeface="Arial" charset="0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+3H</a:t>
            </a:r>
            <a:r>
              <a:rPr kumimoji="0" lang="en-US" altLang="zh-CN" sz="2400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sz="2400" b="1">
                <a:latin typeface="Arial" charset="0"/>
                <a:sym typeface="Symbol" pitchFamily="18" charset="2"/>
              </a:rPr>
              <a:t>O</a:t>
            </a:r>
            <a:endParaRPr kumimoji="0" lang="en-US" altLang="zh-CN" sz="2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19" grpId="0" autoUpdateAnimBg="0"/>
      <p:bldP spid="60420" grpId="0" autoUpdateAnimBg="0"/>
      <p:bldP spid="60421" grpId="0" autoUpdateAnimBg="0"/>
      <p:bldP spid="60422" grpId="0" animBg="1" autoUpdateAnimBg="0"/>
      <p:bldP spid="60423" grpId="0" autoUpdateAnimBg="0"/>
      <p:bldP spid="604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50825" y="304800"/>
            <a:ext cx="87137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CN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．实验室制取氢气、硫化氢和二氧化硫均不能用</a:t>
            </a:r>
          </a:p>
          <a:p>
            <a:pPr algn="just">
              <a:spcBef>
                <a:spcPct val="50000"/>
              </a:spcBef>
            </a:pP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硝酸分别与锌、硫化亚铁、亚硫酸钠反应制成，</a:t>
            </a:r>
          </a:p>
          <a:p>
            <a:pPr algn="just">
              <a:spcBef>
                <a:spcPct val="50000"/>
              </a:spcBef>
            </a:pP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这是因为硝酸具有</a:t>
            </a:r>
            <a:r>
              <a:rPr kumimoji="0" lang="zh-CN" altLang="en-US" b="1" u="sng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  </a:t>
            </a: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性；</a:t>
            </a:r>
          </a:p>
          <a:p>
            <a:pPr algn="just">
              <a:spcBef>
                <a:spcPct val="50000"/>
              </a:spcBef>
            </a:pP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实验室制取氯化氢也不能使用浓硝酸与氯化钠</a:t>
            </a:r>
          </a:p>
          <a:p>
            <a:pPr algn="just">
              <a:spcBef>
                <a:spcPct val="50000"/>
              </a:spcBef>
            </a:pP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反应，这是因为硝酸具有</a:t>
            </a:r>
            <a:r>
              <a:rPr kumimoji="0" lang="zh-CN" altLang="en-US" b="1" u="sng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    </a:t>
            </a:r>
            <a:r>
              <a:rPr kumimoji="0"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性。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23850" y="3500438"/>
            <a:ext cx="84963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、下列反应中利用了硝酸的什么化学性质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</a:rPr>
              <a:t>NaNO</a:t>
            </a:r>
            <a:r>
              <a:rPr kumimoji="0" lang="en-US" altLang="zh-CN" b="1" baseline="-25000">
                <a:latin typeface="Arial" charset="0"/>
              </a:rPr>
              <a:t>3</a:t>
            </a:r>
            <a:r>
              <a:rPr kumimoji="0" lang="en-US" altLang="zh-CN" b="1">
                <a:latin typeface="Arial" charset="0"/>
              </a:rPr>
              <a:t>(</a:t>
            </a:r>
            <a:r>
              <a:rPr kumimoji="0" lang="zh-CN" altLang="en-US" b="1">
                <a:latin typeface="Arial" charset="0"/>
              </a:rPr>
              <a:t>固</a:t>
            </a:r>
            <a:r>
              <a:rPr kumimoji="0" lang="en-US" altLang="zh-CN" b="1">
                <a:latin typeface="Arial" charset="0"/>
              </a:rPr>
              <a:t>)+H</a:t>
            </a:r>
            <a:r>
              <a:rPr kumimoji="0" lang="en-US" altLang="zh-CN" b="1" baseline="-25000">
                <a:latin typeface="Arial" charset="0"/>
              </a:rPr>
              <a:t>2</a:t>
            </a:r>
            <a:r>
              <a:rPr kumimoji="0" lang="en-US" altLang="zh-CN" b="1">
                <a:latin typeface="Arial" charset="0"/>
              </a:rPr>
              <a:t>SO</a:t>
            </a:r>
            <a:r>
              <a:rPr kumimoji="0" lang="en-US" altLang="zh-CN" b="1" baseline="-25000">
                <a:latin typeface="Arial" charset="0"/>
              </a:rPr>
              <a:t>4</a:t>
            </a:r>
            <a:r>
              <a:rPr kumimoji="0" lang="en-US" altLang="zh-CN" b="1">
                <a:latin typeface="Arial" charset="0"/>
              </a:rPr>
              <a:t>(</a:t>
            </a:r>
            <a:r>
              <a:rPr kumimoji="0" lang="zh-CN" altLang="en-US" b="1">
                <a:latin typeface="Arial" charset="0"/>
              </a:rPr>
              <a:t>浓</a:t>
            </a:r>
            <a:r>
              <a:rPr kumimoji="0" lang="en-US" altLang="zh-CN" b="1">
                <a:latin typeface="Arial" charset="0"/>
              </a:rPr>
              <a:t>)=HNO</a:t>
            </a:r>
            <a:r>
              <a:rPr kumimoji="0" lang="en-US" altLang="zh-CN" b="1" baseline="-25000">
                <a:latin typeface="Arial" charset="0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+NaHSO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4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_______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  <a:sym typeface="Symbol" pitchFamily="18" charset="2"/>
              </a:rPr>
              <a:t>3FeO+10HNO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=3Fe(NO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)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+NO +5H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O_______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  <a:sym typeface="Symbol" pitchFamily="18" charset="2"/>
              </a:rPr>
              <a:t>P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4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+20HNO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=2P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5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+20NO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 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+10H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O________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  <a:sym typeface="Symbol" pitchFamily="18" charset="2"/>
              </a:rPr>
              <a:t>3Na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SO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+2HNO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3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=3Na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SO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4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+2NO +H</a:t>
            </a:r>
            <a:r>
              <a:rPr kumimoji="0" lang="en-US" altLang="zh-CN" b="1" baseline="-25000">
                <a:latin typeface="Arial" charset="0"/>
                <a:sym typeface="Symbol" pitchFamily="18" charset="2"/>
              </a:rPr>
              <a:t>2</a:t>
            </a:r>
            <a:r>
              <a:rPr kumimoji="0" lang="en-US" altLang="zh-CN" b="1">
                <a:latin typeface="Arial" charset="0"/>
                <a:sym typeface="Symbol" pitchFamily="18" charset="2"/>
              </a:rPr>
              <a:t>O________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07950" y="44450"/>
            <a:ext cx="8458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3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、相同物质的量的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(NH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PO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 (NH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HPO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 NH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H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PO</a:t>
            </a:r>
            <a:r>
              <a:rPr kumimoji="0" lang="en-US" altLang="zh-CN" b="1" baseline="-25000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三种溶液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分别滴入相同物质的量浓度的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NaOH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溶液直至完全反应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则三种溶液消耗用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NaOH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溶液体积比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(    )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</a:rPr>
              <a:t>   A 1:2:3         B 3:2:1         C 1:1:1         D 6:2:3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07950" y="1916113"/>
            <a:ext cx="85074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、物质的量浓度为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3mol/L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的氨水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将该氨水与等体积的水混合后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所得稀氨水的为物质的量浓度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(      )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</a:rPr>
              <a:t>    A </a:t>
            </a:r>
            <a:r>
              <a:rPr kumimoji="0" lang="zh-CN" altLang="en-US" b="1">
                <a:latin typeface="Arial" charset="0"/>
              </a:rPr>
              <a:t>等于</a:t>
            </a:r>
            <a:r>
              <a:rPr kumimoji="0" lang="en-US" altLang="zh-CN" b="1">
                <a:latin typeface="Arial" charset="0"/>
              </a:rPr>
              <a:t>1.5mol/L           B </a:t>
            </a:r>
            <a:r>
              <a:rPr kumimoji="0" lang="zh-CN" altLang="en-US" b="1">
                <a:latin typeface="Arial" charset="0"/>
              </a:rPr>
              <a:t>大于</a:t>
            </a:r>
            <a:r>
              <a:rPr kumimoji="0" lang="en-US" altLang="zh-CN" b="1">
                <a:latin typeface="Arial" charset="0"/>
              </a:rPr>
              <a:t>1.5mol/L      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latin typeface="Arial" charset="0"/>
              </a:rPr>
              <a:t>    C </a:t>
            </a:r>
            <a:r>
              <a:rPr kumimoji="0" lang="zh-CN" altLang="en-US" b="1">
                <a:latin typeface="Arial" charset="0"/>
              </a:rPr>
              <a:t>小于</a:t>
            </a:r>
            <a:r>
              <a:rPr kumimoji="0" lang="en-US" altLang="zh-CN" b="1">
                <a:latin typeface="Arial" charset="0"/>
              </a:rPr>
              <a:t>1.5mol/L           D </a:t>
            </a:r>
            <a:r>
              <a:rPr kumimoji="0" lang="zh-CN" altLang="en-US" b="1">
                <a:latin typeface="Arial" charset="0"/>
              </a:rPr>
              <a:t>无法确定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50825" y="4076700"/>
            <a:ext cx="8642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CN" sz="1800">
                <a:latin typeface="Arial" charset="0"/>
                <a:cs typeface="Times New Roman" pitchFamily="18" charset="0"/>
              </a:rPr>
              <a:t> </a:t>
            </a:r>
            <a:r>
              <a:rPr kumimoji="0" lang="en-US" altLang="zh-CN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5.38.4mg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铜跟适量的浓硝酸反应，铜全部作用后，共收集到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22.4mL(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标准状况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)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气体。反应消耗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HNO</a:t>
            </a:r>
            <a:r>
              <a:rPr kumimoji="0" lang="en-US" altLang="zh-CN" b="1" baseline="-30000">
                <a:latin typeface="黑体" pitchFamily="49" charset="-122"/>
                <a:ea typeface="黑体" pitchFamily="49" charset="-122"/>
              </a:rPr>
              <a:t>3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的物质的量可能是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(   )</a:t>
            </a:r>
          </a:p>
          <a:p>
            <a:pPr algn="just">
              <a:spcBef>
                <a:spcPct val="50000"/>
              </a:spcBef>
            </a:pPr>
            <a:r>
              <a:rPr kumimoji="0" lang="en-US" altLang="zh-CN" b="1">
                <a:cs typeface="Times New Roman" pitchFamily="18" charset="0"/>
              </a:rPr>
              <a:t>    A  1.0</a:t>
            </a:r>
            <a:r>
              <a:rPr kumimoji="0" lang="en-US" altLang="zh-CN" b="1">
                <a:latin typeface="宋体" pitchFamily="2" charset="-122"/>
              </a:rPr>
              <a:t>×</a:t>
            </a:r>
            <a:r>
              <a:rPr kumimoji="0" lang="en-US" altLang="zh-CN" b="1">
                <a:cs typeface="Times New Roman" pitchFamily="18" charset="0"/>
              </a:rPr>
              <a:t>l0</a:t>
            </a:r>
            <a:r>
              <a:rPr kumimoji="0" lang="en-US" altLang="zh-CN" b="1" baseline="30000">
                <a:latin typeface="Arial" charset="0"/>
                <a:cs typeface="Times New Roman" pitchFamily="18" charset="0"/>
              </a:rPr>
              <a:t>—</a:t>
            </a:r>
            <a:r>
              <a:rPr kumimoji="0" lang="en-US" altLang="zh-CN" b="1" baseline="30000">
                <a:cs typeface="Times New Roman" pitchFamily="18" charset="0"/>
              </a:rPr>
              <a:t>3</a:t>
            </a:r>
            <a:r>
              <a:rPr kumimoji="0" lang="en-US" altLang="zh-CN" b="1">
                <a:cs typeface="Times New Roman" pitchFamily="18" charset="0"/>
              </a:rPr>
              <a:t>mol              B  1.6</a:t>
            </a:r>
            <a:r>
              <a:rPr kumimoji="0" lang="en-US" altLang="zh-CN" b="1">
                <a:latin typeface="宋体" pitchFamily="2" charset="-122"/>
              </a:rPr>
              <a:t>×</a:t>
            </a:r>
            <a:r>
              <a:rPr kumimoji="0" lang="en-US" altLang="zh-CN" b="1">
                <a:cs typeface="Times New Roman" pitchFamily="18" charset="0"/>
              </a:rPr>
              <a:t>10</a:t>
            </a:r>
            <a:r>
              <a:rPr kumimoji="0" lang="en-US" altLang="zh-CN" b="1" baseline="30000">
                <a:latin typeface="Arial" charset="0"/>
                <a:cs typeface="Times New Roman" pitchFamily="18" charset="0"/>
              </a:rPr>
              <a:t>—</a:t>
            </a:r>
            <a:r>
              <a:rPr kumimoji="0" lang="en-US" altLang="zh-CN" b="1" baseline="30000">
                <a:cs typeface="Times New Roman" pitchFamily="18" charset="0"/>
              </a:rPr>
              <a:t>3</a:t>
            </a:r>
            <a:r>
              <a:rPr kumimoji="0" lang="en-US" altLang="zh-CN" b="1">
                <a:cs typeface="Times New Roman" pitchFamily="18" charset="0"/>
              </a:rPr>
              <a:t>mol</a:t>
            </a:r>
          </a:p>
          <a:p>
            <a:pPr algn="just">
              <a:spcBef>
                <a:spcPct val="50000"/>
              </a:spcBef>
            </a:pPr>
            <a:r>
              <a:rPr kumimoji="0" lang="en-US" altLang="zh-CN" b="1">
                <a:cs typeface="Times New Roman" pitchFamily="18" charset="0"/>
              </a:rPr>
              <a:t>    C  2.2</a:t>
            </a:r>
            <a:r>
              <a:rPr kumimoji="0" lang="en-US" altLang="zh-CN" b="1">
                <a:latin typeface="宋体" pitchFamily="2" charset="-122"/>
              </a:rPr>
              <a:t>×</a:t>
            </a:r>
            <a:r>
              <a:rPr kumimoji="0" lang="en-US" altLang="zh-CN" b="1">
                <a:cs typeface="Times New Roman" pitchFamily="18" charset="0"/>
              </a:rPr>
              <a:t>10</a:t>
            </a:r>
            <a:r>
              <a:rPr kumimoji="0" lang="en-US" altLang="zh-CN" b="1" baseline="30000">
                <a:latin typeface="Arial" charset="0"/>
                <a:cs typeface="Times New Roman" pitchFamily="18" charset="0"/>
              </a:rPr>
              <a:t>—</a:t>
            </a:r>
            <a:r>
              <a:rPr kumimoji="0" lang="en-US" altLang="zh-CN" b="1" baseline="30000">
                <a:cs typeface="Times New Roman" pitchFamily="18" charset="0"/>
              </a:rPr>
              <a:t>3</a:t>
            </a:r>
            <a:r>
              <a:rPr kumimoji="0" lang="en-US" altLang="zh-CN" b="1">
                <a:cs typeface="Times New Roman" pitchFamily="18" charset="0"/>
              </a:rPr>
              <a:t>mol             D   2.4</a:t>
            </a:r>
            <a:r>
              <a:rPr kumimoji="0" lang="en-US" altLang="zh-CN" b="1">
                <a:latin typeface="宋体" pitchFamily="2" charset="-122"/>
              </a:rPr>
              <a:t>×</a:t>
            </a:r>
            <a:r>
              <a:rPr kumimoji="0" lang="en-US" altLang="zh-CN" b="1">
                <a:cs typeface="Times New Roman" pitchFamily="18" charset="0"/>
              </a:rPr>
              <a:t>10</a:t>
            </a:r>
            <a:r>
              <a:rPr kumimoji="0" lang="en-US" altLang="zh-CN" b="1" baseline="30000">
                <a:latin typeface="Arial" charset="0"/>
                <a:cs typeface="Times New Roman" pitchFamily="18" charset="0"/>
              </a:rPr>
              <a:t>—</a:t>
            </a:r>
            <a:r>
              <a:rPr kumimoji="0" lang="en-US" altLang="zh-CN" b="1" baseline="30000">
                <a:cs typeface="Times New Roman" pitchFamily="18" charset="0"/>
              </a:rPr>
              <a:t>3</a:t>
            </a:r>
            <a:r>
              <a:rPr kumimoji="0" lang="en-US" altLang="zh-CN" b="1">
                <a:cs typeface="Times New Roman" pitchFamily="18" charset="0"/>
              </a:rPr>
              <a:t>mol</a:t>
            </a:r>
            <a:endParaRPr kumimoji="0" lang="en-US" altLang="zh-CN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64516" grpId="0"/>
      <p:bldP spid="6451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1628775"/>
            <a:ext cx="7848600" cy="4724400"/>
            <a:chOff x="192" y="960"/>
            <a:chExt cx="5328" cy="321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2" y="960"/>
              <a:ext cx="5328" cy="3216"/>
              <a:chOff x="192" y="960"/>
              <a:chExt cx="5328" cy="3216"/>
            </a:xfrm>
          </p:grpSpPr>
          <p:sp>
            <p:nvSpPr>
              <p:cNvPr id="15385" name="Rectangle 4"/>
              <p:cNvSpPr>
                <a:spLocks noChangeArrowheads="1"/>
              </p:cNvSpPr>
              <p:nvPr/>
            </p:nvSpPr>
            <p:spPr bwMode="auto">
              <a:xfrm>
                <a:off x="192" y="960"/>
                <a:ext cx="5328" cy="3216"/>
              </a:xfrm>
              <a:prstGeom prst="rect">
                <a:avLst/>
              </a:prstGeom>
              <a:solidFill>
                <a:srgbClr val="CCECFF"/>
              </a:solidFill>
              <a:ln w="5715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sz="2400">
                  <a:latin typeface="Times New Roman" pitchFamily="18" charset="0"/>
                </a:endParaRPr>
              </a:p>
              <a:p>
                <a:pPr algn="ctr"/>
                <a:endPara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88" y="1056"/>
                <a:ext cx="5136" cy="2976"/>
                <a:chOff x="288" y="1056"/>
                <a:chExt cx="5136" cy="2976"/>
              </a:xfrm>
            </p:grpSpPr>
            <p:sp>
              <p:nvSpPr>
                <p:cNvPr id="15387" name="Line 6"/>
                <p:cNvSpPr>
                  <a:spLocks noChangeShapeType="1"/>
                </p:cNvSpPr>
                <p:nvPr/>
              </p:nvSpPr>
              <p:spPr bwMode="auto">
                <a:xfrm>
                  <a:off x="288" y="1056"/>
                  <a:ext cx="5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8" name="Line 7"/>
                <p:cNvSpPr>
                  <a:spLocks noChangeShapeType="1"/>
                </p:cNvSpPr>
                <p:nvPr/>
              </p:nvSpPr>
              <p:spPr bwMode="auto">
                <a:xfrm>
                  <a:off x="288" y="1680"/>
                  <a:ext cx="5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9" name="Line 8"/>
                <p:cNvSpPr>
                  <a:spLocks noChangeShapeType="1"/>
                </p:cNvSpPr>
                <p:nvPr/>
              </p:nvSpPr>
              <p:spPr bwMode="auto">
                <a:xfrm>
                  <a:off x="288" y="2160"/>
                  <a:ext cx="5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0" name="Line 9"/>
                <p:cNvSpPr>
                  <a:spLocks noChangeShapeType="1"/>
                </p:cNvSpPr>
                <p:nvPr/>
              </p:nvSpPr>
              <p:spPr bwMode="auto">
                <a:xfrm>
                  <a:off x="288" y="2640"/>
                  <a:ext cx="5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1" name="Line 10"/>
                <p:cNvSpPr>
                  <a:spLocks noChangeShapeType="1"/>
                </p:cNvSpPr>
                <p:nvPr/>
              </p:nvSpPr>
              <p:spPr bwMode="auto">
                <a:xfrm>
                  <a:off x="288" y="3168"/>
                  <a:ext cx="5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2" name="Line 11"/>
                <p:cNvSpPr>
                  <a:spLocks noChangeShapeType="1"/>
                </p:cNvSpPr>
                <p:nvPr/>
              </p:nvSpPr>
              <p:spPr bwMode="auto">
                <a:xfrm>
                  <a:off x="288" y="4032"/>
                  <a:ext cx="51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Line 12"/>
                <p:cNvSpPr>
                  <a:spLocks noChangeShapeType="1"/>
                </p:cNvSpPr>
                <p:nvPr/>
              </p:nvSpPr>
              <p:spPr bwMode="auto">
                <a:xfrm>
                  <a:off x="288" y="1056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4" name="Line 13"/>
                <p:cNvSpPr>
                  <a:spLocks noChangeShapeType="1"/>
                </p:cNvSpPr>
                <p:nvPr/>
              </p:nvSpPr>
              <p:spPr bwMode="auto">
                <a:xfrm>
                  <a:off x="1440" y="1056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5" name="Line 14"/>
                <p:cNvSpPr>
                  <a:spLocks noChangeShapeType="1"/>
                </p:cNvSpPr>
                <p:nvPr/>
              </p:nvSpPr>
              <p:spPr bwMode="auto">
                <a:xfrm>
                  <a:off x="5424" y="1056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1056"/>
                  <a:ext cx="0" cy="29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1488" y="1209"/>
              <a:ext cx="1872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白    磷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480" y="1152"/>
              <a:ext cx="864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latin typeface="Times New Roman" pitchFamily="18" charset="0"/>
                  <a:ea typeface="隶书" pitchFamily="49" charset="-122"/>
                </a:rPr>
                <a:t>性质</a:t>
              </a:r>
            </a:p>
          </p:txBody>
        </p:sp>
        <p:sp>
          <p:nvSpPr>
            <p:cNvPr id="15380" name="Rectangle 18"/>
            <p:cNvSpPr>
              <a:spLocks noChangeArrowheads="1"/>
            </p:cNvSpPr>
            <p:nvPr/>
          </p:nvSpPr>
          <p:spPr bwMode="auto">
            <a:xfrm>
              <a:off x="288" y="1761"/>
              <a:ext cx="1095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ea typeface="隶书" pitchFamily="49" charset="-122"/>
                </a:rPr>
                <a:t>颜色状态</a:t>
              </a:r>
            </a:p>
          </p:txBody>
        </p:sp>
        <p:sp>
          <p:nvSpPr>
            <p:cNvPr id="15381" name="Text Box 19"/>
            <p:cNvSpPr txBox="1">
              <a:spLocks noChangeArrowheads="1"/>
            </p:cNvSpPr>
            <p:nvPr/>
          </p:nvSpPr>
          <p:spPr bwMode="auto">
            <a:xfrm>
              <a:off x="3552" y="1200"/>
              <a:ext cx="1872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         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红    磷</a:t>
              </a:r>
            </a:p>
          </p:txBody>
        </p:sp>
        <p:sp>
          <p:nvSpPr>
            <p:cNvPr id="15382" name="Rectangle 20"/>
            <p:cNvSpPr>
              <a:spLocks noChangeArrowheads="1"/>
            </p:cNvSpPr>
            <p:nvPr/>
          </p:nvSpPr>
          <p:spPr bwMode="auto">
            <a:xfrm>
              <a:off x="288" y="2274"/>
              <a:ext cx="109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ea typeface="隶书" pitchFamily="49" charset="-122"/>
                </a:rPr>
                <a:t>溶  解  性</a:t>
              </a:r>
            </a:p>
          </p:txBody>
        </p:sp>
        <p:sp>
          <p:nvSpPr>
            <p:cNvPr id="15383" name="Rectangle 21"/>
            <p:cNvSpPr>
              <a:spLocks noChangeArrowheads="1"/>
            </p:cNvSpPr>
            <p:nvPr/>
          </p:nvSpPr>
          <p:spPr bwMode="auto">
            <a:xfrm>
              <a:off x="288" y="2754"/>
              <a:ext cx="1093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ea typeface="隶书" pitchFamily="49" charset="-122"/>
                </a:rPr>
                <a:t>毒        性</a:t>
              </a:r>
            </a:p>
          </p:txBody>
        </p:sp>
        <p:sp>
          <p:nvSpPr>
            <p:cNvPr id="15384" name="Rectangle 22"/>
            <p:cNvSpPr>
              <a:spLocks noChangeArrowheads="1"/>
            </p:cNvSpPr>
            <p:nvPr/>
          </p:nvSpPr>
          <p:spPr bwMode="auto">
            <a:xfrm>
              <a:off x="336" y="3457"/>
              <a:ext cx="974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Times New Roman" pitchFamily="18" charset="0"/>
                  <a:ea typeface="隶书" pitchFamily="49" charset="-122"/>
                </a:rPr>
                <a:t>着 火 点</a:t>
              </a:r>
            </a:p>
          </p:txBody>
        </p:sp>
      </p:grp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555875" y="3455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6600"/>
                </a:solidFill>
                <a:latin typeface="Times New Roman" pitchFamily="18" charset="0"/>
              </a:rPr>
              <a:t>不溶于水</a:t>
            </a:r>
            <a:endParaRPr kumimoji="1" lang="zh-CN" altLang="en-US" sz="24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860675" y="41703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剧  毒</a:t>
            </a:r>
            <a:endParaRPr kumimoji="1" lang="zh-CN" altLang="en-US" sz="24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708275" y="493236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低（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40℃)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632075" y="27225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白色蜡状固体</a:t>
            </a:r>
            <a:endParaRPr kumimoji="1" lang="zh-CN" altLang="en-US" sz="24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708275" y="546576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能自燃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984875" y="270827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红棕色粉末</a:t>
            </a:r>
            <a:endParaRPr kumimoji="1" lang="zh-CN" altLang="en-US" sz="24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5299075" y="34702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6600"/>
                </a:solidFill>
                <a:latin typeface="Times New Roman" pitchFamily="18" charset="0"/>
              </a:rPr>
              <a:t>不溶于水</a:t>
            </a:r>
            <a:endParaRPr kumimoji="1" lang="zh-CN" altLang="en-US" sz="24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908675" y="41703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无  毒</a:t>
            </a:r>
            <a:endParaRPr kumimoji="1" lang="zh-CN" altLang="en-US" sz="24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927475" y="34940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溶于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CS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 baseline="-250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6594475" y="34702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不溶于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CS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 baseline="-2500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451475" y="493236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    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较高（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240℃)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680075" y="5527675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不能自燃</a:t>
            </a:r>
          </a:p>
        </p:txBody>
      </p:sp>
      <p:sp>
        <p:nvSpPr>
          <p:cNvPr id="15375" name="Text Box 36"/>
          <p:cNvSpPr txBox="1">
            <a:spLocks noChangeArrowheads="1"/>
          </p:cNvSpPr>
          <p:nvPr/>
        </p:nvSpPr>
        <p:spPr bwMode="auto">
          <a:xfrm>
            <a:off x="611188" y="90805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方正综艺简体" pitchFamily="2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方正综艺简体" pitchFamily="2" charset="-122"/>
              </a:rPr>
              <a:t>、白磷和红磷物理性质的比较</a:t>
            </a:r>
          </a:p>
        </p:txBody>
      </p:sp>
      <p:sp>
        <p:nvSpPr>
          <p:cNvPr id="15376" name="Rectangle 37"/>
          <p:cNvSpPr>
            <a:spLocks noChangeArrowheads="1"/>
          </p:cNvSpPr>
          <p:nvPr/>
        </p:nvSpPr>
        <p:spPr bwMode="auto">
          <a:xfrm>
            <a:off x="395288" y="260350"/>
            <a:ext cx="2417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方正姚体" pitchFamily="2" charset="-122"/>
                <a:ea typeface="方正姚体" pitchFamily="2" charset="-122"/>
              </a:rPr>
              <a:t>四、磷的性 质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utoUpdateAnimBg="0"/>
      <p:bldP spid="14360" grpId="0" autoUpdateAnimBg="0"/>
      <p:bldP spid="14361" grpId="0" autoUpdateAnimBg="0"/>
      <p:bldP spid="14362" grpId="0"/>
      <p:bldP spid="14363" grpId="0" autoUpdateAnimBg="0"/>
      <p:bldP spid="14364" grpId="0" autoUpdateAnimBg="0"/>
      <p:bldP spid="14365" grpId="0" autoUpdateAnimBg="0"/>
      <p:bldP spid="14366" grpId="0" autoUpdateAnimBg="0"/>
      <p:bldP spid="14367" grpId="0" autoUpdateAnimBg="0"/>
      <p:bldP spid="14368" grpId="0" autoUpdateAnimBg="0"/>
      <p:bldP spid="14369" grpId="0" autoUpdateAnimBg="0"/>
      <p:bldP spid="1437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9600" y="836613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在空气中燃烧均生成五氧化二磷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在氯气中燃烧均形成白色烟雾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9200" y="1412875"/>
            <a:ext cx="3136900" cy="671513"/>
            <a:chOff x="768" y="890"/>
            <a:chExt cx="1976" cy="423"/>
          </a:xfrm>
        </p:grpSpPr>
        <p:sp>
          <p:nvSpPr>
            <p:cNvPr id="16399" name="Text Box 5"/>
            <p:cNvSpPr txBox="1">
              <a:spLocks noChangeArrowheads="1"/>
            </p:cNvSpPr>
            <p:nvPr/>
          </p:nvSpPr>
          <p:spPr bwMode="auto">
            <a:xfrm>
              <a:off x="768" y="986"/>
              <a:ext cx="1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4P + 5O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2 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 =  2P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O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6400" name="Text Box 6"/>
            <p:cNvSpPr txBox="1">
              <a:spLocks noChangeArrowheads="1"/>
            </p:cNvSpPr>
            <p:nvPr/>
          </p:nvSpPr>
          <p:spPr bwMode="auto">
            <a:xfrm>
              <a:off x="1632" y="890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6600"/>
                  </a:solidFill>
                  <a:latin typeface="Times New Roman" pitchFamily="18" charset="0"/>
                </a:rPr>
                <a:t>点燃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95400" y="3276600"/>
            <a:ext cx="4953000" cy="762000"/>
            <a:chOff x="816" y="2160"/>
            <a:chExt cx="3120" cy="480"/>
          </a:xfrm>
        </p:grpSpPr>
        <p:sp>
          <p:nvSpPr>
            <p:cNvPr id="16397" name="Text Box 8"/>
            <p:cNvSpPr txBox="1">
              <a:spLocks noChangeArrowheads="1"/>
            </p:cNvSpPr>
            <p:nvPr/>
          </p:nvSpPr>
          <p:spPr bwMode="auto">
            <a:xfrm>
              <a:off x="816" y="2313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2P + 3Cl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 =  2PCl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3 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（液）</a:t>
              </a:r>
            </a:p>
          </p:txBody>
        </p:sp>
        <p:sp>
          <p:nvSpPr>
            <p:cNvPr id="16398" name="Text Box 9"/>
            <p:cNvSpPr txBox="1">
              <a:spLocks noChangeArrowheads="1"/>
            </p:cNvSpPr>
            <p:nvPr/>
          </p:nvSpPr>
          <p:spPr bwMode="auto">
            <a:xfrm>
              <a:off x="1728" y="2160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6600"/>
                  </a:solidFill>
                  <a:latin typeface="Times New Roman" pitchFamily="18" charset="0"/>
                </a:rPr>
                <a:t>点燃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58888" y="4149725"/>
            <a:ext cx="4953000" cy="762000"/>
            <a:chOff x="816" y="2160"/>
            <a:chExt cx="3120" cy="480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816" y="2313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2P + 5Cl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 =  2PCl</a:t>
              </a:r>
              <a:r>
                <a:rPr kumimoji="1" lang="en-US" altLang="zh-CN" b="1" baseline="-25000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5 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楷体_GB2312" pitchFamily="49" charset="-122"/>
                </a:rPr>
                <a:t>（固）</a:t>
              </a: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728" y="2160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6600"/>
                  </a:solidFill>
                  <a:latin typeface="Times New Roman" pitchFamily="18" charset="0"/>
                </a:rPr>
                <a:t>点燃</a:t>
              </a:r>
            </a:p>
          </p:txBody>
        </p:sp>
      </p:grpSp>
      <p:sp>
        <p:nvSpPr>
          <p:cNvPr id="15373" name="Text Box 13"/>
          <p:cNvSpPr txBox="1">
            <a:spLocks noChangeArrowheads="1"/>
          </p:cNvSpPr>
          <p:nvPr/>
        </p:nvSpPr>
        <p:spPr bwMode="auto">
          <a:xfrm rot="-3790">
            <a:off x="533400" y="53340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同素异形体之间性质的差异主要表现在物理性质上，</a:t>
            </a:r>
            <a:r>
              <a:rPr kumimoji="1" lang="zh-CN" altLang="en-US" b="1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化学性质基本相同，存在着活泼性的差异。</a:t>
            </a:r>
            <a:endParaRPr kumimoji="1" lang="zh-CN" altLang="en-US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392" name="Text Box 14"/>
          <p:cNvSpPr txBox="1">
            <a:spLocks noChangeArrowheads="1"/>
          </p:cNvSpPr>
          <p:nvPr/>
        </p:nvSpPr>
        <p:spPr bwMode="auto">
          <a:xfrm>
            <a:off x="533400" y="333375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方正综艺简体" pitchFamily="2" charset="-122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方正综艺简体" pitchFamily="2" charset="-122"/>
              </a:rPr>
              <a:t>、磷单质的化学性质</a:t>
            </a:r>
          </a:p>
        </p:txBody>
      </p: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4572000" y="1392238"/>
            <a:ext cx="340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+3H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热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)=2H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PO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16394" name="Rectangle 17"/>
          <p:cNvSpPr>
            <a:spLocks noChangeArrowheads="1"/>
          </p:cNvSpPr>
          <p:nvPr/>
        </p:nvSpPr>
        <p:spPr bwMode="auto">
          <a:xfrm>
            <a:off x="4572000" y="1989138"/>
            <a:ext cx="427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+H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O(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冷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)=2HPO</a:t>
            </a:r>
            <a:r>
              <a:rPr kumimoji="1" lang="en-US" altLang="zh-CN" sz="2400" b="1" baseline="-250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偏磷酸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400" b="1" baseline="-2500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7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623888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白磷和红磷在一定条件下相互转化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1447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rgbClr val="3333CC"/>
                </a:solidFill>
                <a:latin typeface="Times New Roman" pitchFamily="18" charset="0"/>
                <a:ea typeface="方正彩云简体" pitchFamily="65" charset="-122"/>
              </a:rPr>
              <a:t>白磷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705600" y="1752600"/>
            <a:ext cx="1447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rgbClr val="A50021"/>
                </a:solidFill>
                <a:latin typeface="Times New Roman" pitchFamily="18" charset="0"/>
                <a:ea typeface="方正彩云简体" pitchFamily="65" charset="-122"/>
              </a:rPr>
              <a:t>红磷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438400" y="2057400"/>
            <a:ext cx="40386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895600" y="1524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隔绝空气加热到</a:t>
            </a:r>
            <a:r>
              <a:rPr kumimoji="1" lang="en-US" altLang="zh-CN" sz="24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260℃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2438400" y="2209800"/>
            <a:ext cx="4038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743200" y="22860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隔绝空气加热到</a:t>
            </a:r>
            <a:r>
              <a:rPr kumimoji="1"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416℃</a:t>
            </a:r>
            <a:r>
              <a:rPr kumimoji="1"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升华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85800" y="2843213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白磷与红磷的相互转化是物理变化还是化学变化？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447800" y="3789363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是化学变化，因生成不同的物质。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nimBg="1"/>
      <p:bldP spid="16390" grpId="0" autoUpdateAnimBg="0"/>
      <p:bldP spid="16391" grpId="0" animBg="1"/>
      <p:bldP spid="16392" grpId="0" autoUpdateAnimBg="0"/>
      <p:bldP spid="16393" grpId="0" autoUpdateAnimBg="0"/>
      <p:bldP spid="1639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为什么在自然界中没有游离态的磷存在？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47800" y="1905000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磷在空气中易被氧化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34290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化合态的磷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2743200" y="2819400"/>
            <a:ext cx="381000" cy="1676400"/>
          </a:xfrm>
          <a:prstGeom prst="leftBrace">
            <a:avLst>
              <a:gd name="adj1" fmla="val 36667"/>
              <a:gd name="adj2" fmla="val 50000"/>
            </a:avLst>
          </a:prstGeom>
          <a:noFill/>
          <a:ln w="571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352800" y="26670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磷酸盐（存在于矿石中）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352800" y="33528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动物的骨、牙、脑髓、神经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352800" y="40386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植物的果实、幼芽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2000" y="4724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磷对于维持生物体正常的生理机能有重要的作用。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457200" y="5410200"/>
            <a:ext cx="8305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你知道吗？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1669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年德国布朗特用尿制得白磷，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1775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年瑞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典舍勒从动物骨骼中提取出磷。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3810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方正综艺简体" pitchFamily="2" charset="-122"/>
              </a:rPr>
              <a:t>3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  <a:ea typeface="方正综艺简体" pitchFamily="2" charset="-122"/>
              </a:rPr>
              <a:t>、磷单质的存在及用途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nimBg="1"/>
      <p:bldP spid="18438" grpId="0" autoUpdateAnimBg="0"/>
      <p:bldP spid="18439" grpId="0" autoUpdateAnimBg="0"/>
      <p:bldP spid="18440" grpId="0" autoUpdateAnimBg="0"/>
      <p:bldP spid="18441" grpId="0" autoUpdateAnimBg="0"/>
      <p:bldP spid="184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00050" y="739775"/>
            <a:ext cx="4819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方正姚体" pitchFamily="2" charset="-122"/>
                <a:ea typeface="方正姚体" pitchFamily="2" charset="-122"/>
              </a:rPr>
              <a:t>A. </a:t>
            </a:r>
            <a:r>
              <a:rPr kumimoji="1" lang="zh-CN" altLang="en-US" sz="2400" b="1">
                <a:latin typeface="方正姚体" pitchFamily="2" charset="-122"/>
                <a:ea typeface="方正姚体" pitchFamily="2" charset="-122"/>
              </a:rPr>
              <a:t>氮气与氢气反应（氧化性）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4787900" y="1387475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工业上合成氨的原理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69950" y="1316038"/>
            <a:ext cx="3989388" cy="736600"/>
            <a:chOff x="548" y="829"/>
            <a:chExt cx="2513" cy="464"/>
          </a:xfrm>
        </p:grpSpPr>
        <p:grpSp>
          <p:nvGrpSpPr>
            <p:cNvPr id="1042" name="Group 32"/>
            <p:cNvGrpSpPr>
              <a:grpSpLocks/>
            </p:cNvGrpSpPr>
            <p:nvPr/>
          </p:nvGrpSpPr>
          <p:grpSpPr bwMode="auto">
            <a:xfrm>
              <a:off x="548" y="829"/>
              <a:ext cx="2513" cy="464"/>
              <a:chOff x="548" y="748"/>
              <a:chExt cx="2513" cy="464"/>
            </a:xfrm>
          </p:grpSpPr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548" y="798"/>
                <a:ext cx="25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2 </a:t>
                </a:r>
                <a:r>
                  <a:rPr kumimoji="1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+  3H</a:t>
                </a:r>
                <a:r>
                  <a:rPr kumimoji="1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2        </a:t>
                </a:r>
                <a:r>
                  <a:rPr kumimoji="1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 </a:t>
                </a:r>
                <a:r>
                  <a:rPr kumimoji="1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        </a:t>
                </a:r>
                <a:r>
                  <a:rPr kumimoji="1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2NH</a:t>
                </a:r>
                <a:r>
                  <a:rPr kumimoji="1" lang="en-US" altLang="zh-CN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10257" name="Rectangle 17"/>
              <p:cNvSpPr>
                <a:spLocks noChangeArrowheads="1"/>
              </p:cNvSpPr>
              <p:nvPr/>
            </p:nvSpPr>
            <p:spPr bwMode="auto">
              <a:xfrm>
                <a:off x="1407" y="748"/>
                <a:ext cx="10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1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高温、高压</a:t>
                </a:r>
              </a:p>
            </p:txBody>
          </p:sp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1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催化剂</a:t>
                </a:r>
              </a:p>
            </p:txBody>
          </p:sp>
        </p:grpSp>
        <p:sp>
          <p:nvSpPr>
            <p:cNvPr id="1043" name="Line 24"/>
            <p:cNvSpPr>
              <a:spLocks noChangeShapeType="1"/>
            </p:cNvSpPr>
            <p:nvPr/>
          </p:nvSpPr>
          <p:spPr bwMode="auto">
            <a:xfrm>
              <a:off x="1533" y="104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5"/>
            <p:cNvSpPr>
              <a:spLocks noChangeShapeType="1"/>
            </p:cNvSpPr>
            <p:nvPr/>
          </p:nvSpPr>
          <p:spPr bwMode="auto">
            <a:xfrm>
              <a:off x="1533" y="1093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00050" y="2333625"/>
            <a:ext cx="5905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方正姚体" pitchFamily="2" charset="-122"/>
                <a:ea typeface="方正姚体" pitchFamily="2" charset="-122"/>
              </a:rPr>
              <a:t>B. </a:t>
            </a:r>
            <a:r>
              <a:rPr kumimoji="1" lang="zh-CN" altLang="en-US" sz="2400" b="1">
                <a:latin typeface="方正姚体" pitchFamily="2" charset="-122"/>
                <a:ea typeface="方正姚体" pitchFamily="2" charset="-122"/>
              </a:rPr>
              <a:t>氮气与氧气反应（还原性）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852488" y="3181350"/>
            <a:ext cx="314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+ O</a:t>
            </a:r>
            <a:r>
              <a:rPr kumimoji="1" lang="en-US" altLang="zh-CN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   =     2NO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2195513" y="290988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4140200" y="318135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为无色、不溶于水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852488" y="3702050"/>
            <a:ext cx="3287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2NO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 O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=  2NO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00050" y="4365625"/>
            <a:ext cx="518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方正姚体" pitchFamily="2" charset="-122"/>
                <a:ea typeface="方正姚体" pitchFamily="2" charset="-122"/>
              </a:rPr>
              <a:t>C. </a:t>
            </a:r>
            <a:r>
              <a:rPr kumimoji="1" lang="zh-CN" altLang="en-US" sz="2400" b="1">
                <a:latin typeface="方正姚体" pitchFamily="2" charset="-122"/>
                <a:ea typeface="方正姚体" pitchFamily="2" charset="-122"/>
              </a:rPr>
              <a:t>氮气与活泼金属的反应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162175" y="5013325"/>
            <a:ext cx="3744913" cy="766763"/>
            <a:chOff x="1519" y="3430"/>
            <a:chExt cx="2359" cy="483"/>
          </a:xfrm>
        </p:grpSpPr>
        <p:graphicFrame>
          <p:nvGraphicFramePr>
            <p:cNvPr id="1027" name="Object 35"/>
            <p:cNvGraphicFramePr>
              <a:graphicFrameLocks noChangeAspect="1"/>
            </p:cNvGraphicFramePr>
            <p:nvPr/>
          </p:nvGraphicFramePr>
          <p:xfrm>
            <a:off x="1519" y="3475"/>
            <a:ext cx="2359" cy="438"/>
          </p:xfrm>
          <a:graphic>
            <a:graphicData uri="http://schemas.openxmlformats.org/presentationml/2006/ole">
              <p:oleObj spid="_x0000_s1027" name="公式" r:id="rId3" imgW="1231560" imgH="228600" progId="Equation.3">
                <p:embed/>
              </p:oleObj>
            </a:graphicData>
          </a:graphic>
        </p:graphicFrame>
        <p:sp>
          <p:nvSpPr>
            <p:cNvPr id="1041" name="Text Box 36"/>
            <p:cNvSpPr txBox="1">
              <a:spLocks noChangeArrowheads="1"/>
            </p:cNvSpPr>
            <p:nvPr/>
          </p:nvSpPr>
          <p:spPr bwMode="auto">
            <a:xfrm>
              <a:off x="2653" y="343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/>
                <a:t>点燃</a:t>
              </a:r>
            </a:p>
          </p:txBody>
        </p:sp>
      </p:grpSp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1262063" y="5805488"/>
          <a:ext cx="7124700" cy="669925"/>
        </p:xfrm>
        <a:graphic>
          <a:graphicData uri="http://schemas.openxmlformats.org/presentationml/2006/ole">
            <p:oleObj spid="_x0000_s1026" name="公式" r:id="rId4" imgW="2565360" imgH="241200" progId="Equation.3">
              <p:embed/>
            </p:oleObj>
          </a:graphicData>
        </a:graphic>
      </p:graphicFrame>
      <p:sp>
        <p:nvSpPr>
          <p:cNvPr id="1038" name="Text Box 41"/>
          <p:cNvSpPr txBox="1">
            <a:spLocks noChangeArrowheads="1"/>
          </p:cNvSpPr>
          <p:nvPr/>
        </p:nvSpPr>
        <p:spPr bwMode="auto">
          <a:xfrm>
            <a:off x="447675" y="173038"/>
            <a:ext cx="216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化学性质</a:t>
            </a:r>
          </a:p>
        </p:txBody>
      </p:sp>
      <p:sp>
        <p:nvSpPr>
          <p:cNvPr id="1039" name="Line 42"/>
          <p:cNvSpPr>
            <a:spLocks noChangeShapeType="1"/>
          </p:cNvSpPr>
          <p:nvPr/>
        </p:nvSpPr>
        <p:spPr bwMode="auto">
          <a:xfrm>
            <a:off x="3289300" y="1582738"/>
            <a:ext cx="714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43"/>
          <p:cNvSpPr>
            <a:spLocks noChangeShapeType="1"/>
          </p:cNvSpPr>
          <p:nvPr/>
        </p:nvSpPr>
        <p:spPr bwMode="auto">
          <a:xfrm>
            <a:off x="2433638" y="1722438"/>
            <a:ext cx="7143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75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utoUpdateAnimBg="0"/>
      <p:bldP spid="10259" grpId="0" autoUpdateAnimBg="0"/>
      <p:bldP spid="10267" grpId="0" autoUpdateAnimBg="0"/>
      <p:bldP spid="10268" grpId="0" autoUpdateAnimBg="0"/>
      <p:bldP spid="10269" grpId="0" autoUpdateAnimBg="0"/>
      <p:bldP spid="10270" grpId="0" autoUpdateAnimBg="0"/>
      <p:bldP spid="10271" grpId="0" autoUpdateAnimBg="0"/>
      <p:bldP spid="1027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uocha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632" r="42134" b="14505"/>
          <a:stretch>
            <a:fillRect/>
          </a:stretch>
        </p:blipFill>
        <p:spPr bwMode="auto">
          <a:xfrm>
            <a:off x="827088" y="1989138"/>
            <a:ext cx="395922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2667000" cy="819150"/>
          </a:xfrm>
          <a:prstGeom prst="rect">
            <a:avLst/>
          </a:prstGeom>
          <a:solidFill>
            <a:schemeClr val="bg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 sz="4400" b="1">
                <a:solidFill>
                  <a:srgbClr val="3333CC"/>
                </a:solidFill>
                <a:latin typeface="Times New Roman" pitchFamily="18" charset="0"/>
                <a:ea typeface="隶书" pitchFamily="49" charset="-122"/>
              </a:rPr>
              <a:t>磷的用途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978400" y="457200"/>
            <a:ext cx="3986213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火柴盒侧面：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红磷（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40%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以上，发火剂）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三硫化二锑 （助燃剂）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石英砂（摩擦剂）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580063" y="3344863"/>
            <a:ext cx="31210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火柴头：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氯酸钾    （氧化剂）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二氧化锰（催化剂）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硫             （燃烧剂）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5486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摩擦生热 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90800" y="54864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红磷发火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267200" y="5486400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氯酸钾分解放氧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858000" y="54864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硫燃烧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838200" y="60198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→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引燃火柴杆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489" grpId="0" autoUpdateAnimBg="0"/>
      <p:bldP spid="2049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202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方正综艺简体" pitchFamily="2" charset="-122"/>
              </a:rPr>
              <a:t>4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  <a:ea typeface="方正综艺简体" pitchFamily="2" charset="-122"/>
              </a:rPr>
              <a:t>、磷酸盐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55650" y="1103313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A</a:t>
            </a:r>
            <a:r>
              <a:rPr lang="zh-CN" altLang="en-US" sz="2400" b="1"/>
              <a:t>、溶解性：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55650" y="2684463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B</a:t>
            </a:r>
            <a:r>
              <a:rPr lang="zh-CN" altLang="en-US" sz="2400" b="1"/>
              <a:t>、酸碱性：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27088" y="4149725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C</a:t>
            </a:r>
            <a:r>
              <a:rPr lang="zh-CN" altLang="en-US" sz="2400" b="1"/>
              <a:t>、磷肥：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331913" y="1700213"/>
            <a:ext cx="741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磷酸二氢盐都溶于水，磷酸盐和磷酸一氢盐中，除</a:t>
            </a:r>
            <a:r>
              <a:rPr lang="en-US" altLang="zh-CN" sz="2400" b="1"/>
              <a:t>K</a:t>
            </a:r>
            <a:r>
              <a:rPr lang="en-US" altLang="zh-CN" sz="2400" b="1" baseline="30000"/>
              <a:t>+</a:t>
            </a:r>
            <a:r>
              <a:rPr lang="zh-CN" altLang="en-US" sz="2400" b="1"/>
              <a:t>、</a:t>
            </a:r>
            <a:r>
              <a:rPr lang="en-US" altLang="zh-CN" sz="2400" b="1"/>
              <a:t>Na</a:t>
            </a:r>
            <a:r>
              <a:rPr lang="en-US" altLang="zh-CN" sz="2400" b="1" baseline="30000"/>
              <a:t>+</a:t>
            </a:r>
            <a:r>
              <a:rPr lang="zh-CN" altLang="en-US" sz="2400" b="1"/>
              <a:t>、</a:t>
            </a:r>
            <a:r>
              <a:rPr lang="en-US" altLang="zh-CN" sz="2400" b="1"/>
              <a:t>NH</a:t>
            </a:r>
            <a:r>
              <a:rPr lang="en-US" altLang="zh-CN" sz="2400" b="1" baseline="-25000"/>
              <a:t>4</a:t>
            </a:r>
            <a:r>
              <a:rPr lang="en-US" altLang="zh-CN" sz="2400" b="1" baseline="30000"/>
              <a:t>+</a:t>
            </a:r>
            <a:r>
              <a:rPr lang="zh-CN" altLang="en-US" sz="2400" b="1"/>
              <a:t>都不溶于水，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258888" y="3213100"/>
            <a:ext cx="741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磷酸二氢盐溶于水显酸性，磷酸盐和磷酸一氢水溶液显碱性。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66813" y="4549775"/>
            <a:ext cx="692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Ca</a:t>
            </a:r>
            <a:r>
              <a:rPr lang="en-US" altLang="zh-CN" baseline="-25000"/>
              <a:t>3</a:t>
            </a:r>
            <a:r>
              <a:rPr lang="en-US" altLang="zh-CN"/>
              <a:t>(PO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r>
              <a:rPr lang="en-US" altLang="zh-CN" baseline="-25000"/>
              <a:t>2</a:t>
            </a:r>
            <a:r>
              <a:rPr lang="en-US" altLang="zh-CN"/>
              <a:t>+2H</a:t>
            </a:r>
            <a:r>
              <a:rPr lang="en-US" altLang="zh-CN" baseline="-25000"/>
              <a:t>2</a:t>
            </a:r>
            <a:r>
              <a:rPr lang="en-US" altLang="zh-CN"/>
              <a:t>SO</a:t>
            </a:r>
            <a:r>
              <a:rPr lang="en-US" altLang="zh-CN" baseline="-25000"/>
              <a:t>4</a:t>
            </a:r>
            <a:r>
              <a:rPr lang="en-US" altLang="zh-CN"/>
              <a:t>= Ca(H</a:t>
            </a:r>
            <a:r>
              <a:rPr lang="en-US" altLang="zh-CN" baseline="-25000"/>
              <a:t>2</a:t>
            </a:r>
            <a:r>
              <a:rPr lang="en-US" altLang="zh-CN"/>
              <a:t>PO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r>
              <a:rPr lang="en-US" altLang="zh-CN" baseline="-25000"/>
              <a:t>2</a:t>
            </a:r>
            <a:r>
              <a:rPr lang="en-US" altLang="zh-CN"/>
              <a:t>+2CaSO</a:t>
            </a:r>
            <a:r>
              <a:rPr lang="en-US" altLang="zh-CN" baseline="-25000"/>
              <a:t>4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084888" y="50847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普钙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1116013" y="5661025"/>
            <a:ext cx="5614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Ca</a:t>
            </a:r>
            <a:r>
              <a:rPr lang="en-US" altLang="zh-CN" baseline="-25000"/>
              <a:t>3</a:t>
            </a:r>
            <a:r>
              <a:rPr lang="en-US" altLang="zh-CN"/>
              <a:t>(PO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r>
              <a:rPr lang="en-US" altLang="zh-CN" baseline="-25000"/>
              <a:t>2</a:t>
            </a:r>
            <a:r>
              <a:rPr lang="en-US" altLang="zh-CN"/>
              <a:t>+4H</a:t>
            </a:r>
            <a:r>
              <a:rPr lang="en-US" altLang="zh-CN" baseline="-25000"/>
              <a:t>3</a:t>
            </a:r>
            <a:r>
              <a:rPr lang="en-US" altLang="zh-CN"/>
              <a:t>PO</a:t>
            </a:r>
            <a:r>
              <a:rPr lang="en-US" altLang="zh-CN" baseline="-25000"/>
              <a:t>4</a:t>
            </a:r>
            <a:r>
              <a:rPr lang="en-US" altLang="zh-CN"/>
              <a:t>= 3Ca(H</a:t>
            </a:r>
            <a:r>
              <a:rPr lang="en-US" altLang="zh-CN" baseline="-25000"/>
              <a:t>2</a:t>
            </a:r>
            <a:r>
              <a:rPr lang="en-US" altLang="zh-CN"/>
              <a:t>PO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r>
              <a:rPr lang="en-US" altLang="zh-CN" baseline="-25000"/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804025" y="5734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重钙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/>
      <p:bldP spid="9225" grpId="0"/>
      <p:bldP spid="9226" grpId="0"/>
      <p:bldP spid="9227" grpId="0"/>
      <p:bldP spid="9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43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方正姚体" pitchFamily="2" charset="-122"/>
                <a:ea typeface="方正姚体" pitchFamily="2" charset="-122"/>
              </a:rPr>
              <a:t>3. </a:t>
            </a:r>
            <a:r>
              <a:rPr kumimoji="1" lang="zh-CN" altLang="en-US" sz="2400" b="1" dirty="0">
                <a:latin typeface="方正姚体" pitchFamily="2" charset="-122"/>
                <a:ea typeface="方正姚体" pitchFamily="2" charset="-122"/>
              </a:rPr>
              <a:t>氮的固定：将空气中游离的氮转变为氮的化合物的方法。</a:t>
            </a:r>
            <a:endParaRPr kumimoji="1"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自然固氮：豆科植物固氮                    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00113" y="2276475"/>
            <a:ext cx="326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人工固氮：合成氨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84438" y="1773238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雷雨天产生一氧化氮气体                    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23850" y="30622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二、氮的氧化物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50825" y="3783013"/>
            <a:ext cx="5519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O</a:t>
            </a:r>
            <a:r>
              <a:rPr lang="zh-CN" altLang="en-US" sz="2400" b="1"/>
              <a:t>：俗称笑气，通常用作麻醉剂；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50825" y="4430713"/>
            <a:ext cx="8353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en-US" altLang="zh-CN" sz="2400" b="1"/>
              <a:t>NO</a:t>
            </a:r>
            <a:r>
              <a:rPr lang="zh-CN" altLang="en-US" sz="2400" b="1"/>
              <a:t>：</a:t>
            </a:r>
            <a:r>
              <a:rPr kumimoji="1" lang="zh-CN" altLang="en-US" sz="2400" b="1"/>
              <a:t>常温下，很容易与</a:t>
            </a:r>
            <a:r>
              <a:rPr kumimoji="1" lang="en-US" altLang="zh-CN" sz="2400" b="1"/>
              <a:t>O</a:t>
            </a:r>
            <a:r>
              <a:rPr kumimoji="1" lang="en-US" altLang="zh-CN" sz="2400" b="1" baseline="-25000"/>
              <a:t>2</a:t>
            </a:r>
            <a:r>
              <a:rPr kumimoji="1" lang="zh-CN" altLang="en-US" sz="2400" b="1"/>
              <a:t>化合生成，能与人体血红蛋白结合；</a:t>
            </a:r>
            <a:endParaRPr lang="zh-CN" altLang="en-US" sz="2400" b="1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403350" y="5916613"/>
          <a:ext cx="6769100" cy="536575"/>
        </p:xfrm>
        <a:graphic>
          <a:graphicData uri="http://schemas.openxmlformats.org/presentationml/2006/ole">
            <p:oleObj spid="_x0000_s2050" name="公式" r:id="rId3" imgW="3035160" imgH="241200" progId="Equation.3">
              <p:embed/>
            </p:oleObj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413000" y="5276850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=  2NO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9" grpId="0" autoUpdateAnimBg="0"/>
      <p:bldP spid="13320" grpId="0"/>
      <p:bldP spid="13321" grpId="0"/>
      <p:bldP spid="13322" grpId="0"/>
      <p:bldP spid="133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122488" y="2249488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+ H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O   =  2HNO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+ NO</a:t>
            </a:r>
          </a:p>
        </p:txBody>
      </p:sp>
      <p:sp>
        <p:nvSpPr>
          <p:cNvPr id="3076" name="Rectangle 18"/>
          <p:cNvSpPr>
            <a:spLocks noChangeArrowheads="1"/>
          </p:cNvSpPr>
          <p:nvPr/>
        </p:nvSpPr>
        <p:spPr bwMode="auto">
          <a:xfrm>
            <a:off x="466725" y="307975"/>
            <a:ext cx="348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en-US" altLang="zh-CN" sz="2400" b="1"/>
              <a:t>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O</a:t>
            </a:r>
            <a:r>
              <a:rPr lang="en-US" altLang="zh-CN" sz="2400" b="1" baseline="-25000"/>
              <a:t>3</a:t>
            </a:r>
            <a:r>
              <a:rPr lang="zh-CN" altLang="en-US" sz="2400" b="1"/>
              <a:t>：亚硝酸的酸酐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266950" y="738188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   =  2HNO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66725" y="1457325"/>
            <a:ext cx="8208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4</a:t>
            </a:r>
            <a:r>
              <a:rPr lang="zh-CN" altLang="en-US" sz="2400" b="1"/>
              <a:t>、</a:t>
            </a:r>
            <a:r>
              <a:rPr lang="en-US" altLang="zh-CN" sz="2400" b="1"/>
              <a:t>NO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：</a:t>
            </a:r>
            <a:r>
              <a:rPr kumimoji="1" lang="zh-CN" altLang="en-US" sz="2400" b="1"/>
              <a:t>红棕色、有刺激性气味、有毒的气体易溶于水，与水反应：</a:t>
            </a:r>
            <a:endParaRPr lang="zh-CN" altLang="en-US" sz="2400" b="1"/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1331913" y="2852738"/>
          <a:ext cx="6986587" cy="568325"/>
        </p:xfrm>
        <a:graphic>
          <a:graphicData uri="http://schemas.openxmlformats.org/presentationml/2006/ole">
            <p:oleObj spid="_x0000_s3074" name="公式" r:id="rId3" imgW="2958840" imgH="241200" progId="Equation.3">
              <p:embed/>
            </p:oleObj>
          </a:graphicData>
        </a:graphic>
      </p:graphicFrame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954088" y="3546475"/>
            <a:ext cx="419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O</a:t>
            </a:r>
            <a:r>
              <a:rPr lang="en-US" altLang="zh-CN" sz="2400" b="1" baseline="-25000"/>
              <a:t>4</a:t>
            </a:r>
            <a:r>
              <a:rPr lang="zh-CN" altLang="en-US" sz="2400" b="1"/>
              <a:t>：无色气体，与</a:t>
            </a:r>
            <a:r>
              <a:rPr lang="en-US" altLang="zh-CN" sz="2400" b="1"/>
              <a:t>NO</a:t>
            </a:r>
            <a:r>
              <a:rPr lang="en-US" altLang="zh-CN" sz="2400" b="1" baseline="-25000"/>
              <a:t>2</a:t>
            </a:r>
            <a:r>
              <a:rPr lang="zh-CN" altLang="en-US" sz="2400" b="1"/>
              <a:t>共存</a:t>
            </a:r>
          </a:p>
        </p:txBody>
      </p:sp>
      <p:grpSp>
        <p:nvGrpSpPr>
          <p:cNvPr id="3080" name="Group 34"/>
          <p:cNvGrpSpPr>
            <a:grpSpLocks/>
          </p:cNvGrpSpPr>
          <p:nvPr/>
        </p:nvGrpSpPr>
        <p:grpSpPr bwMode="auto">
          <a:xfrm>
            <a:off x="3563938" y="4051300"/>
            <a:ext cx="4752975" cy="457200"/>
            <a:chOff x="2245" y="2552"/>
            <a:chExt cx="2994" cy="288"/>
          </a:xfrm>
        </p:grpSpPr>
        <p:sp>
          <p:nvSpPr>
            <p:cNvPr id="3083" name="Text Box 24"/>
            <p:cNvSpPr txBox="1">
              <a:spLocks noChangeArrowheads="1"/>
            </p:cNvSpPr>
            <p:nvPr/>
          </p:nvSpPr>
          <p:spPr bwMode="auto">
            <a:xfrm>
              <a:off x="2245" y="2552"/>
              <a:ext cx="29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2NO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2      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       N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4      </a:t>
              </a:r>
              <a:r>
                <a:rPr kumimoji="1" lang="en-US" altLang="zh-CN" sz="2400" b="1" dirty="0"/>
                <a:t>△H&lt;0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  </a:t>
              </a:r>
            </a:p>
          </p:txBody>
        </p:sp>
        <p:grpSp>
          <p:nvGrpSpPr>
            <p:cNvPr id="3084" name="Group 29"/>
            <p:cNvGrpSpPr>
              <a:grpSpLocks/>
            </p:cNvGrpSpPr>
            <p:nvPr/>
          </p:nvGrpSpPr>
          <p:grpSpPr bwMode="auto">
            <a:xfrm>
              <a:off x="2789" y="2643"/>
              <a:ext cx="409" cy="152"/>
              <a:chOff x="4014" y="3838"/>
              <a:chExt cx="499" cy="136"/>
            </a:xfrm>
          </p:grpSpPr>
          <p:sp>
            <p:nvSpPr>
              <p:cNvPr id="3085" name="Line 25"/>
              <p:cNvSpPr>
                <a:spLocks noChangeShapeType="1"/>
              </p:cNvSpPr>
              <p:nvPr/>
            </p:nvSpPr>
            <p:spPr bwMode="auto">
              <a:xfrm>
                <a:off x="4014" y="388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" name="Line 26"/>
              <p:cNvSpPr>
                <a:spLocks noChangeShapeType="1"/>
              </p:cNvSpPr>
              <p:nvPr/>
            </p:nvSpPr>
            <p:spPr bwMode="auto">
              <a:xfrm>
                <a:off x="4014" y="392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" name="Line 27"/>
              <p:cNvSpPr>
                <a:spLocks noChangeShapeType="1"/>
              </p:cNvSpPr>
              <p:nvPr/>
            </p:nvSpPr>
            <p:spPr bwMode="auto">
              <a:xfrm>
                <a:off x="4468" y="3838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Line 28"/>
              <p:cNvSpPr>
                <a:spLocks noChangeShapeType="1"/>
              </p:cNvSpPr>
              <p:nvPr/>
            </p:nvSpPr>
            <p:spPr bwMode="auto">
              <a:xfrm>
                <a:off x="4014" y="3929"/>
                <a:ext cx="45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6725" y="4797425"/>
            <a:ext cx="471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5</a:t>
            </a:r>
            <a:r>
              <a:rPr lang="zh-CN" altLang="en-US" sz="2400" b="1"/>
              <a:t>、</a:t>
            </a:r>
            <a:r>
              <a:rPr lang="en-US" altLang="zh-CN" sz="2400" b="1"/>
              <a:t>N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O</a:t>
            </a:r>
            <a:r>
              <a:rPr lang="en-US" altLang="zh-CN" sz="2400" b="1" baseline="-25000"/>
              <a:t>5</a:t>
            </a:r>
            <a:r>
              <a:rPr lang="zh-CN" altLang="en-US" sz="2400" b="1"/>
              <a:t>：白色固体，硝酸的酸酐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2195513" y="5372100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5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   =  2HNO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utoUpdateAnimBg="0"/>
      <p:bldP spid="8211" grpId="0" autoUpdateAnimBg="0"/>
      <p:bldP spid="8212" grpId="0"/>
      <p:bldP spid="8215" grpId="0"/>
      <p:bldP spid="8224" grpId="0"/>
      <p:bldP spid="82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"/>
          <p:cNvSpPr txBox="1">
            <a:spLocks noChangeArrowheads="1"/>
          </p:cNvSpPr>
          <p:nvPr/>
        </p:nvSpPr>
        <p:spPr bwMode="auto">
          <a:xfrm>
            <a:off x="179388" y="26035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三、氮的氧化物混合气体溶于水的计算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87563" y="836611"/>
            <a:ext cx="5659437" cy="1228723"/>
            <a:chOff x="2087563" y="836611"/>
            <a:chExt cx="5659437" cy="1228723"/>
          </a:xfrm>
        </p:grpSpPr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2087563" y="836613"/>
              <a:ext cx="41767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4NO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2 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+ O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 + 2H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O =  4HNO</a:t>
              </a:r>
              <a:r>
                <a:rPr kumimoji="1" lang="en-US" altLang="zh-CN" sz="2400" b="1" baseline="-25000" dirty="0"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2087563" y="1557338"/>
              <a:ext cx="40338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4NO + 3O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+ 2H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O =  4HNO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grpSp>
          <p:nvGrpSpPr>
            <p:cNvPr id="12293" name="Group 13"/>
            <p:cNvGrpSpPr>
              <a:grpSpLocks/>
            </p:cNvGrpSpPr>
            <p:nvPr/>
          </p:nvGrpSpPr>
          <p:grpSpPr bwMode="auto">
            <a:xfrm>
              <a:off x="6192838" y="836611"/>
              <a:ext cx="1554162" cy="523874"/>
              <a:chOff x="4195" y="1434"/>
              <a:chExt cx="979" cy="330"/>
            </a:xfrm>
          </p:grpSpPr>
          <p:sp>
            <p:nvSpPr>
              <p:cNvPr id="12311" name="Line 14"/>
              <p:cNvSpPr>
                <a:spLocks noChangeShapeType="1"/>
              </p:cNvSpPr>
              <p:nvPr/>
            </p:nvSpPr>
            <p:spPr bwMode="auto">
              <a:xfrm>
                <a:off x="4195" y="1616"/>
                <a:ext cx="6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312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34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①</a:t>
                </a:r>
              </a:p>
            </p:txBody>
          </p:sp>
        </p:grpSp>
        <p:grpSp>
          <p:nvGrpSpPr>
            <p:cNvPr id="12294" name="Group 16"/>
            <p:cNvGrpSpPr>
              <a:grpSpLocks/>
            </p:cNvGrpSpPr>
            <p:nvPr/>
          </p:nvGrpSpPr>
          <p:grpSpPr bwMode="auto">
            <a:xfrm>
              <a:off x="6192838" y="1541460"/>
              <a:ext cx="1554162" cy="523874"/>
              <a:chOff x="4195" y="1878"/>
              <a:chExt cx="979" cy="330"/>
            </a:xfrm>
          </p:grpSpPr>
          <p:sp>
            <p:nvSpPr>
              <p:cNvPr id="12309" name="Line 17"/>
              <p:cNvSpPr>
                <a:spLocks noChangeShapeType="1"/>
              </p:cNvSpPr>
              <p:nvPr/>
            </p:nvSpPr>
            <p:spPr bwMode="auto">
              <a:xfrm>
                <a:off x="4195" y="2069"/>
                <a:ext cx="6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310" name="Rectangle 18"/>
              <p:cNvSpPr>
                <a:spLocks noChangeArrowheads="1"/>
              </p:cNvSpPr>
              <p:nvPr/>
            </p:nvSpPr>
            <p:spPr bwMode="auto">
              <a:xfrm>
                <a:off x="4830" y="1878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②</a:t>
                </a:r>
              </a:p>
            </p:txBody>
          </p:sp>
        </p:grpSp>
      </p:grp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68313" y="2060575"/>
            <a:ext cx="3717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1</a:t>
            </a:r>
            <a:r>
              <a:rPr lang="zh-CN" altLang="en-US" sz="2400" b="1"/>
              <a:t>、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与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的混合计算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023938" y="2528887"/>
            <a:ext cx="6413500" cy="1628774"/>
            <a:chOff x="645" y="1593"/>
            <a:chExt cx="4040" cy="1026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645" y="1945"/>
              <a:ext cx="12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V(NO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):V(O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)</a:t>
              </a:r>
            </a:p>
          </p:txBody>
        </p:sp>
        <p:sp>
          <p:nvSpPr>
            <p:cNvPr id="12305" name="AutoShape 21"/>
            <p:cNvSpPr>
              <a:spLocks/>
            </p:cNvSpPr>
            <p:nvPr/>
          </p:nvSpPr>
          <p:spPr bwMode="auto">
            <a:xfrm>
              <a:off x="2154" y="1707"/>
              <a:ext cx="46" cy="771"/>
            </a:xfrm>
            <a:prstGeom prst="leftBrace">
              <a:avLst>
                <a:gd name="adj1" fmla="val 1396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06" name="Text Box 22"/>
            <p:cNvSpPr txBox="1">
              <a:spLocks noChangeArrowheads="1"/>
            </p:cNvSpPr>
            <p:nvPr/>
          </p:nvSpPr>
          <p:spPr bwMode="auto">
            <a:xfrm>
              <a:off x="2245" y="1593"/>
              <a:ext cx="21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=4:1  </a:t>
              </a:r>
              <a:r>
                <a:rPr lang="zh-CN" altLang="en-US" sz="2400" b="1"/>
                <a:t>两者恰好完全反应</a:t>
              </a:r>
            </a:p>
          </p:txBody>
        </p:sp>
        <p:sp>
          <p:nvSpPr>
            <p:cNvPr id="12307" name="Text Box 23"/>
            <p:cNvSpPr txBox="1">
              <a:spLocks noChangeArrowheads="1"/>
            </p:cNvSpPr>
            <p:nvPr/>
          </p:nvSpPr>
          <p:spPr bwMode="auto">
            <a:xfrm>
              <a:off x="2245" y="1960"/>
              <a:ext cx="24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&gt;4:1  NO</a:t>
              </a:r>
              <a:r>
                <a:rPr lang="en-US" altLang="zh-CN" sz="2400" b="1" baseline="-25000"/>
                <a:t>2</a:t>
              </a:r>
              <a:r>
                <a:rPr lang="zh-CN" altLang="en-US" sz="2400" b="1"/>
                <a:t>过量，余气为</a:t>
              </a:r>
              <a:r>
                <a:rPr lang="en-US" altLang="zh-CN" sz="2400" b="1"/>
                <a:t>NO</a:t>
              </a:r>
            </a:p>
          </p:txBody>
        </p:sp>
        <p:sp>
          <p:nvSpPr>
            <p:cNvPr id="12308" name="Text Box 24"/>
            <p:cNvSpPr txBox="1">
              <a:spLocks noChangeArrowheads="1"/>
            </p:cNvSpPr>
            <p:nvPr/>
          </p:nvSpPr>
          <p:spPr bwMode="auto">
            <a:xfrm>
              <a:off x="2245" y="2328"/>
              <a:ext cx="2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&lt;4:1  O</a:t>
              </a:r>
              <a:r>
                <a:rPr lang="en-US" altLang="zh-CN" sz="2400" b="1" baseline="-25000"/>
                <a:t>2</a:t>
              </a:r>
              <a:r>
                <a:rPr lang="zh-CN" altLang="en-US" sz="2400" b="1"/>
                <a:t>过量，余气为</a:t>
              </a:r>
              <a:r>
                <a:rPr lang="en-US" altLang="zh-CN" sz="2400" b="1"/>
                <a:t>O</a:t>
              </a:r>
              <a:r>
                <a:rPr lang="en-US" altLang="zh-CN" sz="2400" b="1" baseline="-25000"/>
                <a:t>2</a:t>
              </a:r>
            </a:p>
          </p:txBody>
        </p:sp>
      </p:grp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39750" y="4221163"/>
            <a:ext cx="36150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zh-CN" altLang="en-US" sz="2400" b="1"/>
              <a:t>、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与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的混合计算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16013" y="4792662"/>
            <a:ext cx="6299199" cy="1628774"/>
            <a:chOff x="703" y="3019"/>
            <a:chExt cx="3968" cy="1026"/>
          </a:xfrm>
        </p:grpSpPr>
        <p:sp>
          <p:nvSpPr>
            <p:cNvPr id="12299" name="Text Box 26"/>
            <p:cNvSpPr txBox="1">
              <a:spLocks noChangeArrowheads="1"/>
            </p:cNvSpPr>
            <p:nvPr/>
          </p:nvSpPr>
          <p:spPr bwMode="auto">
            <a:xfrm>
              <a:off x="703" y="3371"/>
              <a:ext cx="1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V(NO):V(O</a:t>
              </a:r>
              <a:r>
                <a:rPr lang="en-US" altLang="zh-CN" sz="2400" b="1" baseline="-25000"/>
                <a:t>2</a:t>
              </a:r>
              <a:r>
                <a:rPr lang="en-US" altLang="zh-CN" sz="2400" b="1"/>
                <a:t>)</a:t>
              </a:r>
            </a:p>
          </p:txBody>
        </p:sp>
        <p:sp>
          <p:nvSpPr>
            <p:cNvPr id="12300" name="AutoShape 27"/>
            <p:cNvSpPr>
              <a:spLocks/>
            </p:cNvSpPr>
            <p:nvPr/>
          </p:nvSpPr>
          <p:spPr bwMode="auto">
            <a:xfrm>
              <a:off x="2212" y="3133"/>
              <a:ext cx="46" cy="771"/>
            </a:xfrm>
            <a:prstGeom prst="leftBrace">
              <a:avLst>
                <a:gd name="adj1" fmla="val 1396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301" name="Text Box 28"/>
            <p:cNvSpPr txBox="1">
              <a:spLocks noChangeArrowheads="1"/>
            </p:cNvSpPr>
            <p:nvPr/>
          </p:nvSpPr>
          <p:spPr bwMode="auto">
            <a:xfrm>
              <a:off x="2303" y="3019"/>
              <a:ext cx="21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=4:3  </a:t>
              </a:r>
              <a:r>
                <a:rPr lang="zh-CN" altLang="en-US" sz="2400" b="1"/>
                <a:t>两者恰好完全反应</a:t>
              </a:r>
            </a:p>
          </p:txBody>
        </p:sp>
        <p:sp>
          <p:nvSpPr>
            <p:cNvPr id="12302" name="Text Box 29"/>
            <p:cNvSpPr txBox="1">
              <a:spLocks noChangeArrowheads="1"/>
            </p:cNvSpPr>
            <p:nvPr/>
          </p:nvSpPr>
          <p:spPr bwMode="auto">
            <a:xfrm>
              <a:off x="2303" y="3386"/>
              <a:ext cx="2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&gt;4:3  NO</a:t>
              </a:r>
              <a:r>
                <a:rPr lang="zh-CN" altLang="en-US" sz="2400" b="1"/>
                <a:t>过量，余气为</a:t>
              </a:r>
              <a:r>
                <a:rPr lang="en-US" altLang="zh-CN" sz="2400" b="1"/>
                <a:t>NO</a:t>
              </a:r>
            </a:p>
          </p:txBody>
        </p:sp>
        <p:sp>
          <p:nvSpPr>
            <p:cNvPr id="12303" name="Text Box 30"/>
            <p:cNvSpPr txBox="1">
              <a:spLocks noChangeArrowheads="1"/>
            </p:cNvSpPr>
            <p:nvPr/>
          </p:nvSpPr>
          <p:spPr bwMode="auto">
            <a:xfrm>
              <a:off x="2303" y="3754"/>
              <a:ext cx="2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&lt;4:3  O</a:t>
              </a:r>
              <a:r>
                <a:rPr lang="en-US" altLang="zh-CN" sz="2400" b="1" baseline="-25000"/>
                <a:t>2</a:t>
              </a:r>
              <a:r>
                <a:rPr lang="zh-CN" altLang="en-US" sz="2400" b="1"/>
                <a:t>过量，余气为</a:t>
              </a:r>
              <a:r>
                <a:rPr lang="en-US" altLang="zh-CN" sz="2400" b="1"/>
                <a:t>O</a:t>
              </a:r>
              <a:r>
                <a:rPr lang="en-US" altLang="zh-CN" sz="2400" b="1" baseline="-25000"/>
                <a:t>2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248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2、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一充满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混合气体的大试管倒立于水糟中，当完全反应后</a:t>
            </a:r>
            <a:r>
              <a:rPr lang="zh-CN" altLang="en-US" sz="24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水恰好充满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整个试管。原混合气体中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的体积比是（  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3300"/>
                </a:solidFill>
                <a:latin typeface="宋体" pitchFamily="2" charset="-122"/>
              </a:rPr>
              <a:t>A 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1:4       B 4:3       C 3:4       D 4:1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071538" y="100010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23850" y="4005263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4、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现有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等体积混合而成的四组混合气体：①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NO+O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②NO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+O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③HCl+N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④NH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+NO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将其分别通入体积相同的试管并倒置在水中，水面上升的高度分别为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H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H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H</a:t>
            </a:r>
            <a:r>
              <a:rPr lang="en-US" altLang="zh-CN" sz="2400" b="1" baseline="-250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其中高度关系是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(     )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3300"/>
                </a:solidFill>
              </a:rPr>
              <a:t>A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1</a:t>
            </a:r>
            <a:r>
              <a:rPr lang="en-US" altLang="zh-CN" sz="2400" dirty="0">
                <a:solidFill>
                  <a:srgbClr val="FF3300"/>
                </a:solidFill>
              </a:rPr>
              <a:t>  &gt;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4</a:t>
            </a:r>
            <a:r>
              <a:rPr lang="en-US" altLang="zh-CN" sz="2400" dirty="0">
                <a:solidFill>
                  <a:srgbClr val="FF3300"/>
                </a:solidFill>
              </a:rPr>
              <a:t>&gt;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2</a:t>
            </a:r>
            <a:r>
              <a:rPr lang="en-US" altLang="zh-CN" sz="2400" dirty="0">
                <a:solidFill>
                  <a:srgbClr val="FF3300"/>
                </a:solidFill>
              </a:rPr>
              <a:t>  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3                     </a:t>
            </a:r>
            <a:r>
              <a:rPr lang="en-US" altLang="zh-CN" sz="2400" dirty="0">
                <a:solidFill>
                  <a:srgbClr val="FF3300"/>
                </a:solidFill>
              </a:rPr>
              <a:t> B  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4</a:t>
            </a:r>
            <a:r>
              <a:rPr lang="en-US" altLang="zh-CN" sz="2400" dirty="0">
                <a:solidFill>
                  <a:srgbClr val="FF3300"/>
                </a:solidFill>
              </a:rPr>
              <a:t>&gt;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3</a:t>
            </a:r>
            <a:r>
              <a:rPr lang="en-US" altLang="zh-CN" sz="2400" dirty="0">
                <a:solidFill>
                  <a:srgbClr val="FF3300"/>
                </a:solidFill>
              </a:rPr>
              <a:t> 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2</a:t>
            </a:r>
            <a:r>
              <a:rPr lang="en-US" altLang="zh-CN" sz="2400" dirty="0">
                <a:solidFill>
                  <a:srgbClr val="FF3300"/>
                </a:solidFill>
              </a:rPr>
              <a:t> 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400" baseline="-25000" dirty="0">
                <a:solidFill>
                  <a:srgbClr val="FF3300"/>
                </a:solidFill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</a:rPr>
              <a:t>C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4 </a:t>
            </a:r>
            <a:r>
              <a:rPr lang="en-US" altLang="zh-CN" sz="2400" dirty="0">
                <a:solidFill>
                  <a:srgbClr val="FF3300"/>
                </a:solidFill>
              </a:rPr>
              <a:t>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2 </a:t>
            </a:r>
            <a:r>
              <a:rPr lang="en-US" altLang="zh-CN" sz="2400" dirty="0">
                <a:solidFill>
                  <a:srgbClr val="FF3300"/>
                </a:solidFill>
              </a:rPr>
              <a:t>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3</a:t>
            </a:r>
            <a:r>
              <a:rPr lang="en-US" altLang="zh-CN" sz="2400" dirty="0">
                <a:solidFill>
                  <a:srgbClr val="FF3300"/>
                </a:solidFill>
              </a:rPr>
              <a:t> 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1</a:t>
            </a:r>
            <a:r>
              <a:rPr lang="en-US" altLang="zh-CN" sz="2400" dirty="0">
                <a:solidFill>
                  <a:srgbClr val="FF3300"/>
                </a:solidFill>
              </a:rPr>
              <a:t>                   D 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2</a:t>
            </a:r>
            <a:r>
              <a:rPr lang="en-US" altLang="zh-CN" sz="2400" dirty="0">
                <a:solidFill>
                  <a:srgbClr val="FF3300"/>
                </a:solidFill>
              </a:rPr>
              <a:t> &gt;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4 </a:t>
            </a:r>
            <a:r>
              <a:rPr lang="en-US" altLang="zh-CN" sz="2400" dirty="0">
                <a:solidFill>
                  <a:srgbClr val="FF3300"/>
                </a:solidFill>
              </a:rPr>
              <a:t>&gt; 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3</a:t>
            </a:r>
            <a:r>
              <a:rPr lang="en-US" altLang="zh-CN" sz="2400" dirty="0">
                <a:solidFill>
                  <a:srgbClr val="FF3300"/>
                </a:solidFill>
              </a:rPr>
              <a:t> &gt;H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50825" y="2198688"/>
            <a:ext cx="84248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3、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一充满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NO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的大试管倒立于水糟中，缓缓通入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当完全反应后</a:t>
            </a:r>
            <a:r>
              <a:rPr lang="zh-CN" altLang="en-US" sz="24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水恰好充满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整个试管。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NO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的体积比是（   ）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A 4:1     B 5:1       C 4:3       D 1:1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786578" y="2643182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929586" y="4786322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70" grpId="0"/>
      <p:bldP spid="153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5720" y="357166"/>
            <a:ext cx="86756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/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zh-CN" altLang="en-US" b="1" dirty="0"/>
              <a:t>将</a:t>
            </a:r>
            <a:r>
              <a:rPr lang="en-US" altLang="zh-CN" b="1" dirty="0"/>
              <a:t>10mLNO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和</a:t>
            </a:r>
            <a:r>
              <a:rPr lang="en-US" altLang="zh-CN" b="1" dirty="0"/>
              <a:t>O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的混合气体充入试管中</a:t>
            </a:r>
            <a:r>
              <a:rPr lang="en-US" altLang="zh-CN" b="1" dirty="0"/>
              <a:t>(</a:t>
            </a:r>
            <a:r>
              <a:rPr lang="zh-CN" altLang="en-US" b="1" dirty="0"/>
              <a:t>刚好充满</a:t>
            </a:r>
            <a:r>
              <a:rPr lang="en-US" altLang="zh-CN" b="1" dirty="0"/>
              <a:t>)</a:t>
            </a:r>
            <a:r>
              <a:rPr lang="zh-CN" altLang="en-US" b="1" dirty="0"/>
              <a:t>，并倒立于水槽中，水逐渐上升，最后剩余</a:t>
            </a:r>
            <a:r>
              <a:rPr lang="en-US" altLang="zh-CN" b="1" dirty="0"/>
              <a:t>1mL</a:t>
            </a:r>
            <a:r>
              <a:rPr lang="zh-CN" altLang="en-US" b="1" dirty="0"/>
              <a:t>，则混合气体中</a:t>
            </a:r>
            <a:r>
              <a:rPr lang="en-US" altLang="zh-CN" b="1" dirty="0"/>
              <a:t>NO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的体积是</a:t>
            </a:r>
          </a:p>
          <a:p>
            <a:pPr indent="304800"/>
            <a:r>
              <a:rPr lang="en-US" altLang="zh-CN" b="1" dirty="0"/>
              <a:t>A</a:t>
            </a:r>
            <a:r>
              <a:rPr lang="zh-CN" altLang="en-US" b="1" dirty="0"/>
              <a:t>．一定是</a:t>
            </a:r>
            <a:r>
              <a:rPr lang="en-US" altLang="zh-CN" b="1" dirty="0"/>
              <a:t>7.2mL </a:t>
            </a:r>
            <a:r>
              <a:rPr lang="en-US" altLang="zh-CN" b="1" dirty="0" smtClean="0"/>
              <a:t>          B</a:t>
            </a:r>
            <a:r>
              <a:rPr lang="zh-CN" altLang="en-US" b="1" dirty="0"/>
              <a:t>．一定是</a:t>
            </a:r>
            <a:r>
              <a:rPr lang="en-US" altLang="zh-CN" b="1" dirty="0"/>
              <a:t>8.6mL</a:t>
            </a:r>
          </a:p>
          <a:p>
            <a:pPr indent="304800"/>
            <a:r>
              <a:rPr lang="en-US" altLang="zh-CN" b="1" dirty="0"/>
              <a:t>C</a:t>
            </a:r>
            <a:r>
              <a:rPr lang="zh-CN" altLang="en-US" b="1" dirty="0"/>
              <a:t>．</a:t>
            </a:r>
            <a:r>
              <a:rPr lang="en-US" altLang="zh-CN" b="1" dirty="0"/>
              <a:t>7.2mL</a:t>
            </a:r>
            <a:r>
              <a:rPr lang="zh-CN" altLang="en-US" b="1" dirty="0"/>
              <a:t>或</a:t>
            </a:r>
            <a:r>
              <a:rPr lang="en-US" altLang="zh-CN" b="1" dirty="0"/>
              <a:t>8.6mL </a:t>
            </a:r>
            <a:r>
              <a:rPr lang="en-US" altLang="zh-CN" b="1" dirty="0" smtClean="0"/>
              <a:t>       D</a:t>
            </a:r>
            <a:r>
              <a:rPr lang="zh-CN" altLang="en-US" b="1" dirty="0"/>
              <a:t>．一定是</a:t>
            </a:r>
            <a:r>
              <a:rPr lang="en-US" altLang="zh-CN" b="1" dirty="0"/>
              <a:t>9mL</a:t>
            </a:r>
          </a:p>
        </p:txBody>
      </p:sp>
      <p:sp>
        <p:nvSpPr>
          <p:cNvPr id="4" name="矩形 3"/>
          <p:cNvSpPr/>
          <p:nvPr/>
        </p:nvSpPr>
        <p:spPr>
          <a:xfrm>
            <a:off x="7494662" y="3189616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2710</Words>
  <Application>Microsoft Office PowerPoint</Application>
  <PresentationFormat>全屏显示(4:3)</PresentationFormat>
  <Paragraphs>332</Paragraphs>
  <Slides>41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默认设计模板</vt:lpstr>
      <vt:lpstr>公式</vt:lpstr>
      <vt:lpstr>Flash Movie</vt:lpstr>
      <vt:lpstr>位图图像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Company>MC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USER</cp:lastModifiedBy>
  <cp:revision>26</cp:revision>
  <dcterms:created xsi:type="dcterms:W3CDTF">2005-11-15T14:12:35Z</dcterms:created>
  <dcterms:modified xsi:type="dcterms:W3CDTF">2011-03-07T08:40:32Z</dcterms:modified>
</cp:coreProperties>
</file>