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32"/>
  </p:notesMasterIdLst>
  <p:sldIdLst>
    <p:sldId id="257" r:id="rId4"/>
    <p:sldId id="256" r:id="rId5"/>
    <p:sldId id="315" r:id="rId6"/>
    <p:sldId id="316" r:id="rId7"/>
    <p:sldId id="307" r:id="rId8"/>
    <p:sldId id="317" r:id="rId9"/>
    <p:sldId id="318" r:id="rId10"/>
    <p:sldId id="319" r:id="rId11"/>
    <p:sldId id="321" r:id="rId12"/>
    <p:sldId id="322" r:id="rId13"/>
    <p:sldId id="323" r:id="rId14"/>
    <p:sldId id="339" r:id="rId15"/>
    <p:sldId id="340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612C-9228-4458-BCA2-021A525004CF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B958B-EE8A-45FC-B9A7-A66CBAE05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EF60D-4E98-4E16-A780-17490DEAD94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8248A-79F4-4863-8EC6-409EFC2E2BD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9B314-E05E-4B74-AA37-DF9EFF3670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1471-0CC6-49DE-ACD0-07BB6EDF0F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1B0B2-C625-4BCB-9742-9149E25BA8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D01B5-2357-463F-BD85-EA7D54AF6A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47F5-7DFF-4C74-837C-FB192518535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70DD6-C5A6-4EE8-A28F-B91B026481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10804-DE06-4AE7-A7CA-FD893E9DB8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EAAE3-69FF-40F2-836B-2A64D1D449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DEF5-9C46-4D29-827C-8FB10F2BF3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A7712-BE5F-4800-864A-F345E55C80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1B6A6-EB2B-4471-8E43-DBF19ABCB3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9B314-E05E-4B74-AA37-DF9EFF3670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1471-0CC6-49DE-ACD0-07BB6EDF0F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1B0B2-C625-4BCB-9742-9149E25BA8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D01B5-2357-463F-BD85-EA7D54AF6A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47F5-7DFF-4C74-837C-FB192518535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70DD6-C5A6-4EE8-A28F-B91B026481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10804-DE06-4AE7-A7CA-FD893E9DB8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EAAE3-69FF-40F2-836B-2A64D1D449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DEF5-9C46-4D29-827C-8FB10F2BF3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A7712-BE5F-4800-864A-F345E55C80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1B6A6-EB2B-4471-8E43-DBF19ABCB3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BB4B-E02B-4EB3-BAC6-AD845FA67D7D}" type="datetimeFigureOut">
              <a:rPr lang="zh-CN" altLang="en-US" smtClean="0"/>
              <a:pPr/>
              <a:t>2012-03-15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D870-43A3-4F35-BC28-4FEEADB3E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79AC-E7E6-4861-915E-913B40900D9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79AC-E7E6-4861-915E-913B40900D9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2910" y="500042"/>
            <a:ext cx="2658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D53A1B"/>
                </a:solidFill>
                <a:latin typeface="Times New Roman" pitchFamily="18" charset="0"/>
                <a:ea typeface="黑体" pitchFamily="49" charset="-122"/>
              </a:rPr>
              <a:t>20℃</a:t>
            </a:r>
            <a:r>
              <a:rPr lang="zh-CN" altLang="en-US" sz="2400" b="1" dirty="0">
                <a:solidFill>
                  <a:srgbClr val="D53A1B"/>
                </a:solidFill>
                <a:latin typeface="Times New Roman" pitchFamily="18" charset="0"/>
                <a:ea typeface="黑体" pitchFamily="49" charset="-122"/>
              </a:rPr>
              <a:t>时，溶解度：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5008" y="3429000"/>
            <a:ext cx="3071834" cy="1880515"/>
          </a:xfrm>
          <a:prstGeom prst="rect">
            <a:avLst/>
          </a:prstGeom>
          <a:solidFill>
            <a:schemeClr val="bg2"/>
          </a:solidFill>
          <a:ln w="857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大于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10g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，易溶</a:t>
            </a:r>
          </a:p>
          <a:p>
            <a:pPr>
              <a:spcBef>
                <a:spcPct val="5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1g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～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10g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，可溶</a:t>
            </a:r>
          </a:p>
          <a:p>
            <a:pPr>
              <a:spcBef>
                <a:spcPct val="5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0.01g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～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1g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，微溶</a:t>
            </a: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小于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0.01g,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难溶</a:t>
            </a:r>
          </a:p>
        </p:txBody>
      </p:sp>
      <p:graphicFrame>
        <p:nvGraphicFramePr>
          <p:cNvPr id="7" name="Group 99"/>
          <p:cNvGraphicFramePr>
            <a:graphicFrameLocks noGrp="1"/>
          </p:cNvGraphicFramePr>
          <p:nvPr/>
        </p:nvGraphicFramePr>
        <p:xfrm>
          <a:off x="928662" y="1214422"/>
          <a:ext cx="4643470" cy="4143402"/>
        </p:xfrm>
        <a:graphic>
          <a:graphicData uri="http://schemas.openxmlformats.org/drawingml/2006/table">
            <a:tbl>
              <a:tblPr/>
              <a:tblGrid>
                <a:gridCol w="1962163"/>
                <a:gridCol w="2681307"/>
              </a:tblGrid>
              <a:tr h="42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化学式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溶解度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/g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20℃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BaCl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CaSO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CaCO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7.1×10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AgCl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1.5×10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AgBr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8.4×10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2.1×10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Cu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2.7×10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3×10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-9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沉淀的生成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0825" y="785813"/>
            <a:ext cx="8569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：将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4×10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的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AgNO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溶液与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4×10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的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NaCl</a:t>
            </a:r>
            <a:endParaRPr lang="en-US" altLang="zh-CN" sz="24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溶液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等体积混合能否有沉淀析出？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0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AgCl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)= 1.8×10</a:t>
            </a:r>
            <a:r>
              <a:rPr lang="en-US" altLang="zh-CN" sz="2000" b="1" baseline="30000" dirty="0" smtClean="0">
                <a:solidFill>
                  <a:srgbClr val="000000"/>
                </a:solidFill>
              </a:rPr>
              <a:t>-10</a:t>
            </a:r>
            <a:endParaRPr lang="en-US" altLang="zh-CN" sz="2400" b="1" baseline="30000" dirty="0" smtClean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95288" y="1916113"/>
            <a:ext cx="828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解：只有当 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Q</a:t>
            </a:r>
            <a:r>
              <a:rPr lang="en-US" altLang="zh-CN" sz="2400" b="1" baseline="-25000" dirty="0" smtClean="0">
                <a:solidFill>
                  <a:srgbClr val="FF7C80"/>
                </a:solidFill>
              </a:rPr>
              <a:t>c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&gt;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时，离子才能生成沉淀。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混合后：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[Ag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]=2 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,[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Cl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]=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 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endParaRPr lang="en-US" altLang="zh-CN" sz="24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  Q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=[Ag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][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Cl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]=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 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×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 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=4.0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-6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&gt;1.8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-10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mol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 Q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&gt;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所以有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AgCl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沉淀析出。</a:t>
            </a:r>
            <a:endParaRPr lang="zh-CN" altLang="en-US" sz="2400" b="1" dirty="0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50825" y="4724400"/>
            <a:ext cx="864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练习：将</a:t>
            </a:r>
            <a:r>
              <a:rPr lang="en-US" altLang="zh-CN" sz="2400" b="1" smtClean="0">
                <a:solidFill>
                  <a:srgbClr val="000000"/>
                </a:solidFill>
              </a:rPr>
              <a:t>4×10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-3</a:t>
            </a:r>
            <a:r>
              <a:rPr lang="en-US" altLang="zh-CN" sz="2400" b="1" smtClean="0">
                <a:solidFill>
                  <a:srgbClr val="000000"/>
                </a:solidFill>
              </a:rPr>
              <a:t>mol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的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Pb(NO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溶液与</a:t>
            </a:r>
            <a:r>
              <a:rPr lang="en-US" altLang="zh-CN" sz="2400" b="1" smtClean="0">
                <a:solidFill>
                  <a:srgbClr val="000000"/>
                </a:solidFill>
              </a:rPr>
              <a:t>4×10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-3</a:t>
            </a:r>
            <a:r>
              <a:rPr lang="en-US" altLang="zh-CN" sz="2400" b="1" smtClean="0">
                <a:solidFill>
                  <a:srgbClr val="000000"/>
                </a:solidFill>
              </a:rPr>
              <a:t>mol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的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KI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溶液</a:t>
            </a:r>
            <a:r>
              <a:rPr lang="zh-CN" altLang="en-US" sz="2400" b="1" smtClean="0">
                <a:solidFill>
                  <a:srgbClr val="000000"/>
                </a:solidFill>
              </a:rPr>
              <a:t>等体积混合能否有沉淀析出？</a:t>
            </a:r>
            <a:r>
              <a:rPr lang="en-US" altLang="zh-CN" sz="2000" b="1" smtClean="0">
                <a:solidFill>
                  <a:srgbClr val="000000"/>
                </a:solidFill>
              </a:rPr>
              <a:t>K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sp</a:t>
            </a:r>
            <a:r>
              <a:rPr lang="en-US" altLang="zh-CN" sz="2000" b="1" smtClean="0">
                <a:solidFill>
                  <a:srgbClr val="000000"/>
                </a:solidFill>
              </a:rPr>
              <a:t>(PbI</a:t>
            </a:r>
            <a:r>
              <a:rPr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</a:rPr>
              <a:t>)= 7.1×10</a:t>
            </a:r>
            <a:r>
              <a:rPr lang="en-US" altLang="zh-CN" sz="2000" b="1" baseline="30000" smtClean="0">
                <a:solidFill>
                  <a:srgbClr val="000000"/>
                </a:solidFill>
              </a:rPr>
              <a:t>-9</a:t>
            </a:r>
            <a:r>
              <a:rPr lang="en-US" altLang="zh-CN" sz="2000" b="1" smtClean="0">
                <a:solidFill>
                  <a:srgbClr val="000000"/>
                </a:solidFill>
              </a:rPr>
              <a:t>mol</a:t>
            </a:r>
            <a:r>
              <a:rPr lang="en-US" altLang="zh-CN" sz="2000" b="1" baseline="30000" smtClean="0">
                <a:solidFill>
                  <a:srgbClr val="000000"/>
                </a:solidFill>
              </a:rPr>
              <a:t>3</a:t>
            </a:r>
            <a:r>
              <a:rPr lang="en-US" altLang="zh-CN" sz="20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000" b="1" baseline="30000" smtClean="0">
                <a:solidFill>
                  <a:srgbClr val="000000"/>
                </a:solidFill>
                <a:sym typeface="Symbol" pitchFamily="18" charset="2"/>
              </a:rPr>
              <a:t>-3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3850" y="5661025"/>
            <a:ext cx="842486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解：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=[pb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][I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=</a:t>
            </a:r>
            <a:r>
              <a:rPr lang="en-US" altLang="zh-CN" sz="2400" b="1" smtClean="0">
                <a:solidFill>
                  <a:srgbClr val="000000"/>
                </a:solidFill>
              </a:rPr>
              <a:t>2 ×10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-3</a:t>
            </a:r>
            <a:r>
              <a:rPr lang="en-US" altLang="zh-CN" sz="2400" b="1" smtClean="0">
                <a:solidFill>
                  <a:srgbClr val="000000"/>
                </a:solidFill>
              </a:rPr>
              <a:t>mol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×(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2 ×10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-3</a:t>
            </a:r>
            <a:r>
              <a:rPr lang="en-US" altLang="zh-CN" sz="2400" b="1" smtClean="0">
                <a:solidFill>
                  <a:srgbClr val="000000"/>
                </a:solidFill>
              </a:rPr>
              <a:t>mol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endParaRPr lang="en-US" altLang="zh-CN" sz="2400" b="1" smtClean="0">
              <a:solidFill>
                <a:srgbClr val="000000"/>
              </a:solidFill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           =8</a:t>
            </a:r>
            <a:r>
              <a:rPr lang="en-US" altLang="zh-CN" sz="2400" b="1" smtClean="0">
                <a:solidFill>
                  <a:srgbClr val="000000"/>
                </a:solidFill>
              </a:rPr>
              <a:t>×10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-9</a:t>
            </a:r>
            <a:r>
              <a:rPr lang="en-US" altLang="zh-CN" sz="2400" b="1" smtClean="0">
                <a:solidFill>
                  <a:srgbClr val="000000"/>
                </a:solidFill>
              </a:rPr>
              <a:t>  &gt; Ksp(PbI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)    </a:t>
            </a:r>
            <a:r>
              <a:rPr lang="zh-CN" altLang="en-US" sz="2400" b="1" smtClean="0">
                <a:solidFill>
                  <a:srgbClr val="000000"/>
                </a:solidFill>
              </a:rPr>
              <a:t>所以有</a:t>
            </a:r>
            <a:r>
              <a:rPr lang="en-US" altLang="zh-CN" sz="2400" b="1" smtClean="0">
                <a:solidFill>
                  <a:srgbClr val="000000"/>
                </a:solidFill>
              </a:rPr>
              <a:t>PbI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沉淀析出。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20" grpId="0"/>
      <p:bldP spid="133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9388" y="871538"/>
            <a:ext cx="8713787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练习：已知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(AgCl)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=1.8×10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-1 0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CrO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=1.9×10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现用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摩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升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AgNO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溶液滴定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摩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升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摩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升的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CrO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的混和溶液，试通过计算回答：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CrO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中哪种离子先沉淀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23850" y="2786063"/>
            <a:ext cx="85693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当溶液中某物质离子浓度的乘积大于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Ksp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时，会形成沉淀。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饱和时所需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浓度：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[Ag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=1.8×10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摩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升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3850" y="4143375"/>
            <a:ext cx="8351838" cy="782638"/>
            <a:chOff x="204" y="2678"/>
            <a:chExt cx="5261" cy="493"/>
          </a:xfrm>
        </p:grpSpPr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204" y="2750"/>
              <a:ext cx="5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Ag</a:t>
              </a:r>
              <a:r>
                <a:rPr lang="en-US" altLang="zh-CN" sz="2400" b="1" baseline="-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CrO</a:t>
              </a:r>
              <a:r>
                <a:rPr lang="en-US" altLang="zh-CN" sz="2400" b="1" baseline="-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饱和所需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Ag</a:t>
              </a:r>
              <a:r>
                <a:rPr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浓度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[Ag</a:t>
              </a:r>
              <a:r>
                <a:rPr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altLang="zh-CN" sz="2400" b="1" baseline="-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                   4.36×10</a:t>
              </a:r>
              <a:r>
                <a:rPr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摩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升</a:t>
              </a:r>
            </a:p>
          </p:txBody>
        </p: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3107" y="2678"/>
            <a:ext cx="862" cy="493"/>
          </p:xfrm>
          <a:graphic>
            <a:graphicData uri="http://schemas.openxmlformats.org/presentationml/2006/ole">
              <p:oleObj spid="_x0000_s64514" name="公式" r:id="rId3" imgW="800100" imgH="457200" progId="Equation.3">
                <p:embed/>
              </p:oleObj>
            </a:graphicData>
          </a:graphic>
        </p:graphicFrame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00063" y="4900613"/>
            <a:ext cx="4248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[Ag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&lt;[Ag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2800" b="1" baseline="30000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先沉淀。</a:t>
            </a: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23850" y="476250"/>
            <a:ext cx="84248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baseline="0" dirty="0" smtClean="0">
                <a:latin typeface="Times New Roman" pitchFamily="18" charset="0"/>
              </a:rPr>
              <a:t>例</a:t>
            </a:r>
            <a:r>
              <a:rPr lang="en-US" altLang="zh-CN" sz="2800" b="1" baseline="0" dirty="0" smtClean="0">
                <a:latin typeface="Times New Roman" pitchFamily="18" charset="0"/>
              </a:rPr>
              <a:t> </a:t>
            </a:r>
            <a:r>
              <a:rPr lang="en-US" altLang="zh-CN" sz="2800" baseline="0" dirty="0" smtClean="0">
                <a:latin typeface="Times New Roman" pitchFamily="18" charset="0"/>
              </a:rPr>
              <a:t> </a:t>
            </a:r>
            <a:r>
              <a:rPr lang="en-US" altLang="zh-CN" sz="2800" baseline="0" dirty="0">
                <a:latin typeface="Times New Roman" pitchFamily="18" charset="0"/>
              </a:rPr>
              <a:t>25℃</a:t>
            </a:r>
            <a:r>
              <a:rPr lang="zh-CN" altLang="en-US" sz="2800" baseline="0" dirty="0">
                <a:latin typeface="Times New Roman" pitchFamily="18" charset="0"/>
              </a:rPr>
              <a:t>时，在</a:t>
            </a:r>
            <a:r>
              <a:rPr lang="en-US" altLang="zh-CN" sz="2800" baseline="0" dirty="0">
                <a:latin typeface="Times New Roman" pitchFamily="18" charset="0"/>
              </a:rPr>
              <a:t>10 </a:t>
            </a:r>
            <a:r>
              <a:rPr lang="en-US" altLang="zh-CN" sz="2800" baseline="0" dirty="0" err="1">
                <a:latin typeface="Times New Roman" pitchFamily="18" charset="0"/>
              </a:rPr>
              <a:t>mL</a:t>
            </a:r>
            <a:r>
              <a:rPr lang="en-US" altLang="zh-CN" sz="2800" baseline="0" dirty="0">
                <a:latin typeface="Times New Roman" pitchFamily="18" charset="0"/>
              </a:rPr>
              <a:t> 0.10 </a:t>
            </a:r>
            <a:r>
              <a:rPr lang="en-US" altLang="zh-CN" sz="2800" baseline="0" dirty="0" err="1">
                <a:latin typeface="Times New Roman" pitchFamily="18" charset="0"/>
              </a:rPr>
              <a:t>mol</a:t>
            </a:r>
            <a:r>
              <a:rPr lang="en-US" altLang="zh-CN" sz="2800" baseline="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baseline="0" dirty="0" err="1">
                <a:latin typeface="Times New Roman" pitchFamily="18" charset="0"/>
              </a:rPr>
              <a:t>L</a:t>
            </a:r>
            <a:r>
              <a:rPr lang="zh-CN" altLang="en-US" sz="2800" baseline="30000" dirty="0">
                <a:latin typeface="Times New Roman" pitchFamily="18" charset="0"/>
              </a:rPr>
              <a:t>－</a:t>
            </a:r>
            <a:r>
              <a:rPr lang="en-US" altLang="zh-CN" sz="2800" baseline="30000" dirty="0">
                <a:latin typeface="Times New Roman" pitchFamily="18" charset="0"/>
              </a:rPr>
              <a:t>1 </a:t>
            </a:r>
            <a:r>
              <a:rPr lang="en-US" altLang="zh-CN" sz="2800" baseline="0" dirty="0">
                <a:latin typeface="Times New Roman" pitchFamily="18" charset="0"/>
              </a:rPr>
              <a:t>MgSO</a:t>
            </a:r>
            <a:r>
              <a:rPr lang="en-US" altLang="zh-CN" sz="2800" baseline="-25000" dirty="0">
                <a:latin typeface="Times New Roman" pitchFamily="18" charset="0"/>
              </a:rPr>
              <a:t>4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baseline="0" dirty="0">
                <a:latin typeface="Times New Roman" pitchFamily="18" charset="0"/>
              </a:rPr>
              <a:t>溶液</a:t>
            </a:r>
            <a:r>
              <a:rPr lang="zh-CN" altLang="en-US" sz="2800" baseline="0" dirty="0" smtClean="0">
                <a:latin typeface="Times New Roman" pitchFamily="18" charset="0"/>
              </a:rPr>
              <a:t>中加入 </a:t>
            </a:r>
            <a:r>
              <a:rPr lang="en-US" altLang="zh-CN" sz="2800" baseline="0" dirty="0">
                <a:latin typeface="Times New Roman" pitchFamily="18" charset="0"/>
              </a:rPr>
              <a:t>20 </a:t>
            </a:r>
            <a:r>
              <a:rPr lang="en-US" altLang="zh-CN" sz="2800" baseline="0" dirty="0" err="1">
                <a:latin typeface="Times New Roman" pitchFamily="18" charset="0"/>
              </a:rPr>
              <a:t>mL</a:t>
            </a:r>
            <a:r>
              <a:rPr lang="en-US" altLang="zh-CN" sz="2800" baseline="0" dirty="0">
                <a:latin typeface="Times New Roman" pitchFamily="18" charset="0"/>
              </a:rPr>
              <a:t> 0.10 </a:t>
            </a:r>
            <a:r>
              <a:rPr lang="en-US" altLang="zh-CN" sz="2800" baseline="0" dirty="0" err="1">
                <a:latin typeface="Times New Roman" pitchFamily="18" charset="0"/>
              </a:rPr>
              <a:t>mol</a:t>
            </a:r>
            <a:r>
              <a:rPr lang="en-US" altLang="zh-CN" sz="2800" baseline="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baseline="0" dirty="0" err="1">
                <a:latin typeface="Times New Roman" pitchFamily="18" charset="0"/>
              </a:rPr>
              <a:t>L</a:t>
            </a:r>
            <a:r>
              <a:rPr lang="zh-CN" altLang="en-US" sz="2800" baseline="30000" dirty="0">
                <a:latin typeface="Times New Roman" pitchFamily="18" charset="0"/>
              </a:rPr>
              <a:t>－</a:t>
            </a:r>
            <a:r>
              <a:rPr lang="en-US" altLang="zh-CN" sz="2800" baseline="30000" dirty="0">
                <a:latin typeface="Times New Roman" pitchFamily="18" charset="0"/>
              </a:rPr>
              <a:t>1</a:t>
            </a:r>
            <a:r>
              <a:rPr lang="en-US" altLang="zh-CN" sz="2800" baseline="0" dirty="0">
                <a:latin typeface="Times New Roman" pitchFamily="18" charset="0"/>
              </a:rPr>
              <a:t> NH</a:t>
            </a:r>
            <a:r>
              <a:rPr lang="en-US" altLang="zh-CN" sz="2800" baseline="-25000" dirty="0">
                <a:latin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baseline="0" dirty="0">
                <a:latin typeface="Times New Roman" pitchFamily="18" charset="0"/>
              </a:rPr>
              <a:t>溶液，问有无 </a:t>
            </a:r>
            <a:r>
              <a:rPr lang="en-US" altLang="zh-CN" sz="2800" baseline="0" dirty="0" smtClean="0">
                <a:latin typeface="Times New Roman" pitchFamily="18" charset="0"/>
              </a:rPr>
              <a:t>Mg(OH)</a:t>
            </a:r>
            <a:r>
              <a:rPr lang="en-US" altLang="zh-CN" sz="2800" baseline="-25000" dirty="0" smtClean="0">
                <a:latin typeface="Times New Roman" pitchFamily="18" charset="0"/>
              </a:rPr>
              <a:t>2</a:t>
            </a:r>
            <a:r>
              <a:rPr lang="zh-CN" altLang="en-US" sz="2800" baseline="0" dirty="0" smtClean="0">
                <a:latin typeface="Times New Roman" pitchFamily="18" charset="0"/>
              </a:rPr>
              <a:t>沉淀</a:t>
            </a:r>
            <a:r>
              <a:rPr lang="zh-CN" altLang="en-US" sz="2800" baseline="0" dirty="0">
                <a:latin typeface="Times New Roman" pitchFamily="18" charset="0"/>
              </a:rPr>
              <a:t>生成</a:t>
            </a:r>
            <a:r>
              <a:rPr lang="zh-CN" altLang="en-US" sz="2800" baseline="0" dirty="0" smtClean="0">
                <a:latin typeface="Times New Roman" pitchFamily="18" charset="0"/>
              </a:rPr>
              <a:t>？</a:t>
            </a:r>
            <a:endParaRPr lang="en-US" altLang="zh-CN" sz="2800" baseline="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aseline="0" dirty="0" smtClean="0">
                <a:latin typeface="Times New Roman" pitchFamily="18" charset="0"/>
              </a:rPr>
              <a:t>已知        </a:t>
            </a:r>
            <a:r>
              <a:rPr lang="en-US" altLang="zh-CN" sz="2800" baseline="0" dirty="0">
                <a:latin typeface="Times New Roman" pitchFamily="18" charset="0"/>
              </a:rPr>
              <a:t>[Mg(OH)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en-US" altLang="zh-CN" sz="2800" baseline="0" dirty="0">
                <a:latin typeface="Times New Roman" pitchFamily="18" charset="0"/>
              </a:rPr>
              <a:t>]=5.1</a:t>
            </a:r>
            <a:r>
              <a:rPr lang="en-US" altLang="zh-CN" sz="28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aseline="0" dirty="0">
                <a:latin typeface="Times New Roman" pitchFamily="18" charset="0"/>
              </a:rPr>
              <a:t> 10</a:t>
            </a:r>
            <a:r>
              <a:rPr lang="zh-CN" altLang="en-US" sz="2800" baseline="30000" dirty="0">
                <a:latin typeface="Times New Roman" pitchFamily="18" charset="0"/>
              </a:rPr>
              <a:t>－</a:t>
            </a:r>
            <a:r>
              <a:rPr lang="en-US" altLang="zh-CN" sz="2800" baseline="30000" dirty="0">
                <a:latin typeface="Times New Roman" pitchFamily="18" charset="0"/>
              </a:rPr>
              <a:t>12</a:t>
            </a:r>
            <a:r>
              <a:rPr lang="en-US" altLang="zh-CN" sz="2800" baseline="0" dirty="0">
                <a:latin typeface="Times New Roman" pitchFamily="18" charset="0"/>
              </a:rPr>
              <a:t>,       </a:t>
            </a:r>
            <a:endParaRPr lang="en-US" altLang="zh-CN" sz="2800" baseline="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          </a:t>
            </a:r>
            <a:r>
              <a:rPr lang="en-US" altLang="zh-CN" sz="2800" baseline="0" dirty="0" smtClean="0">
                <a:latin typeface="Times New Roman" pitchFamily="18" charset="0"/>
              </a:rPr>
              <a:t>(</a:t>
            </a:r>
            <a:r>
              <a:rPr lang="en-US" altLang="zh-CN" sz="2800" baseline="0" dirty="0">
                <a:latin typeface="Times New Roman" pitchFamily="18" charset="0"/>
              </a:rPr>
              <a:t>NH</a:t>
            </a:r>
            <a:r>
              <a:rPr lang="en-US" altLang="zh-CN" sz="2800" baseline="-25000" dirty="0">
                <a:latin typeface="Times New Roman" pitchFamily="18" charset="0"/>
              </a:rPr>
              <a:t>3</a:t>
            </a:r>
            <a:r>
              <a:rPr lang="en-US" altLang="zh-CN" sz="2800" baseline="0" dirty="0" smtClean="0">
                <a:latin typeface="Times New Roman" pitchFamily="18" charset="0"/>
              </a:rPr>
              <a:t>)= </a:t>
            </a:r>
            <a:r>
              <a:rPr lang="en-US" altLang="zh-CN" sz="2800" baseline="0" dirty="0">
                <a:latin typeface="Times New Roman" pitchFamily="18" charset="0"/>
              </a:rPr>
              <a:t>1.8</a:t>
            </a:r>
            <a:r>
              <a:rPr lang="en-US" altLang="zh-CN" sz="28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aseline="0" dirty="0">
                <a:latin typeface="Times New Roman" pitchFamily="18" charset="0"/>
              </a:rPr>
              <a:t>10</a:t>
            </a:r>
            <a:r>
              <a:rPr lang="zh-CN" altLang="en-US" sz="2800" baseline="30000" dirty="0">
                <a:latin typeface="Times New Roman" pitchFamily="18" charset="0"/>
              </a:rPr>
              <a:t>－</a:t>
            </a:r>
            <a:r>
              <a:rPr lang="en-US" altLang="zh-CN" sz="2800" baseline="30000" dirty="0">
                <a:latin typeface="Times New Roman" pitchFamily="18" charset="0"/>
              </a:rPr>
              <a:t>5</a:t>
            </a:r>
            <a:r>
              <a:rPr lang="zh-CN" altLang="en-US" sz="2800" baseline="0" dirty="0" smtClean="0">
                <a:latin typeface="Times New Roman" pitchFamily="18" charset="0"/>
              </a:rPr>
              <a:t>。</a:t>
            </a:r>
            <a:endParaRPr lang="en-US" altLang="zh-CN" sz="2800" baseline="0" dirty="0" smtClean="0">
              <a:latin typeface="Times New Roman" pitchFamily="18" charset="0"/>
            </a:endParaRPr>
          </a:p>
        </p:txBody>
      </p:sp>
      <p:pic>
        <p:nvPicPr>
          <p:cNvPr id="26648" name="Picture 24" descr="ks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</a:blip>
          <a:srcRect/>
          <a:stretch>
            <a:fillRect/>
          </a:stretch>
        </p:blipFill>
        <p:spPr bwMode="auto">
          <a:xfrm>
            <a:off x="1285852" y="1643050"/>
            <a:ext cx="5048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1" name="Picture 27" descr="kb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</a:blip>
          <a:srcRect/>
          <a:stretch>
            <a:fillRect/>
          </a:stretch>
        </p:blipFill>
        <p:spPr bwMode="auto">
          <a:xfrm>
            <a:off x="1270862" y="2226032"/>
            <a:ext cx="4714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857224" y="3214686"/>
          <a:ext cx="6338887" cy="904875"/>
        </p:xfrm>
        <a:graphic>
          <a:graphicData uri="http://schemas.openxmlformats.org/presentationml/2006/ole">
            <p:oleObj spid="_x0000_s68610" name="Equation" r:id="rId6" imgW="3200400" imgH="457200" progId="">
              <p:embed/>
            </p:oleObj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785786" y="4214818"/>
          <a:ext cx="6313487" cy="904875"/>
        </p:xfrm>
        <a:graphic>
          <a:graphicData uri="http://schemas.openxmlformats.org/presentationml/2006/ole">
            <p:oleObj spid="_x0000_s68611" name="Equation" r:id="rId7" imgW="3187440" imgH="457200" progId="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28596" y="2643182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：混合后，Ｍ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g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itchFamily="18" charset="0"/>
              </a:rPr>
              <a:t>2+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、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NH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、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OH</a:t>
            </a:r>
            <a:r>
              <a:rPr lang="zh-CN" altLang="en-US" sz="2800" baseline="30000" dirty="0">
                <a:solidFill>
                  <a:prstClr val="black"/>
                </a:solidFill>
                <a:latin typeface="Times New Roman" pitchFamily="18" charset="0"/>
              </a:rPr>
              <a:t>－ 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的浓度分别为：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785786" y="5229245"/>
            <a:ext cx="5784850" cy="1057275"/>
            <a:chOff x="785786" y="5229245"/>
            <a:chExt cx="5784850" cy="1057275"/>
          </a:xfrm>
        </p:grpSpPr>
        <p:graphicFrame>
          <p:nvGraphicFramePr>
            <p:cNvPr id="26654" name="Object 30"/>
            <p:cNvGraphicFramePr>
              <a:graphicFrameLocks noChangeAspect="1"/>
            </p:cNvGraphicFramePr>
            <p:nvPr/>
          </p:nvGraphicFramePr>
          <p:xfrm>
            <a:off x="785786" y="5229245"/>
            <a:ext cx="5784850" cy="1057275"/>
          </p:xfrm>
          <a:graphic>
            <a:graphicData uri="http://schemas.openxmlformats.org/presentationml/2006/ole">
              <p:oleObj spid="_x0000_s68612" name="Equation" r:id="rId8" imgW="2920680" imgH="533160" progId="">
                <p:embed/>
              </p:oleObj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5072066" y="5357826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85918" y="5286388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539750" y="796925"/>
            <a:ext cx="8353425" cy="2776538"/>
            <a:chOff x="539750" y="796925"/>
            <a:chExt cx="8353425" cy="2776538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539750" y="796925"/>
              <a:ext cx="8353425" cy="277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aseline="0" dirty="0">
                  <a:latin typeface="Times New Roman" pitchFamily="18" charset="0"/>
                </a:rPr>
                <a:t>Mg(OH)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zh-CN" altLang="en-US" sz="2800" baseline="0" dirty="0">
                  <a:latin typeface="Times New Roman" pitchFamily="18" charset="0"/>
                </a:rPr>
                <a:t>沉淀</a:t>
              </a:r>
              <a:r>
                <a:rPr lang="en-US" altLang="zh-CN" sz="2800" baseline="0" dirty="0">
                  <a:latin typeface="Times New Roman" pitchFamily="18" charset="0"/>
                </a:rPr>
                <a:t>-</a:t>
              </a:r>
              <a:r>
                <a:rPr lang="zh-CN" altLang="en-US" sz="2800" baseline="0" dirty="0">
                  <a:latin typeface="Times New Roman" pitchFamily="18" charset="0"/>
                </a:rPr>
                <a:t>溶解反应的反应商为：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zh-CN" altLang="en-US" sz="1400" baseline="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zh-CN" altLang="en-US" baseline="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zh-CN" altLang="en-US" sz="2800" baseline="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aseline="0" dirty="0">
                  <a:latin typeface="Times New Roman" pitchFamily="18" charset="0"/>
                </a:rPr>
                <a:t>           由于</a:t>
              </a:r>
              <a:r>
                <a:rPr lang="en-US" altLang="zh-CN" sz="2800" i="1" baseline="0" dirty="0">
                  <a:latin typeface="Times New Roman" pitchFamily="18" charset="0"/>
                </a:rPr>
                <a:t>J  </a:t>
              </a:r>
              <a:r>
                <a:rPr lang="en-US" altLang="zh-CN" sz="2800" baseline="0" dirty="0">
                  <a:latin typeface="Times New Roman" pitchFamily="18" charset="0"/>
                </a:rPr>
                <a:t>&gt;       [Mg(OH)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baseline="0" dirty="0">
                  <a:latin typeface="Times New Roman" pitchFamily="18" charset="0"/>
                </a:rPr>
                <a:t>]</a:t>
              </a:r>
              <a:r>
                <a:rPr lang="zh-CN" altLang="en-US" sz="2800" baseline="0" dirty="0">
                  <a:latin typeface="Times New Roman" pitchFamily="18" charset="0"/>
                </a:rPr>
                <a:t>，因此两种溶液混合后有 </a:t>
              </a:r>
              <a:r>
                <a:rPr lang="en-US" altLang="zh-CN" sz="2800" baseline="0" dirty="0">
                  <a:latin typeface="Times New Roman" pitchFamily="18" charset="0"/>
                </a:rPr>
                <a:t>Mg(OH)</a:t>
              </a:r>
              <a:r>
                <a:rPr lang="en-US" altLang="zh-CN" sz="2800" baseline="-25000" dirty="0">
                  <a:latin typeface="Times New Roman" pitchFamily="18" charset="0"/>
                </a:rPr>
                <a:t>2 </a:t>
              </a:r>
              <a:r>
                <a:rPr lang="zh-CN" altLang="en-US" sz="2800" baseline="0" dirty="0">
                  <a:latin typeface="Times New Roman" pitchFamily="18" charset="0"/>
                </a:rPr>
                <a:t>沉淀生成。</a:t>
              </a:r>
            </a:p>
          </p:txBody>
        </p:sp>
        <p:pic>
          <p:nvPicPr>
            <p:cNvPr id="72712" name="Picture 8" descr="ksp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2954338" y="2638425"/>
              <a:ext cx="490537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2713" name="Object 9"/>
            <p:cNvGraphicFramePr>
              <a:graphicFrameLocks noChangeAspect="1"/>
            </p:cNvGraphicFramePr>
            <p:nvPr/>
          </p:nvGraphicFramePr>
          <p:xfrm>
            <a:off x="1763713" y="1338263"/>
            <a:ext cx="5765800" cy="1184275"/>
          </p:xfrm>
          <a:graphic>
            <a:graphicData uri="http://schemas.openxmlformats.org/presentationml/2006/ole">
              <p:oleObj spid="_x0000_s69634" name="Equation" r:id="rId5" imgW="2349360" imgH="482400" progId="">
                <p:embed/>
              </p:oleObj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786182" y="1428736"/>
              <a:ext cx="64294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929322" y="1428736"/>
              <a:ext cx="64294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54927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沉淀的转化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979613" y="134143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6600FF"/>
                </a:solidFill>
                <a:latin typeface="Times New Roman" pitchFamily="18" charset="0"/>
              </a:rPr>
              <a:t>ZnS</a:t>
            </a:r>
            <a:r>
              <a:rPr kumimoji="1" lang="zh-CN" altLang="en-US" sz="2800" b="1" dirty="0" smtClean="0">
                <a:solidFill>
                  <a:srgbClr val="6600FF"/>
                </a:solidFill>
                <a:latin typeface="Times New Roman" pitchFamily="18" charset="0"/>
              </a:rPr>
              <a:t>沉淀转化为</a:t>
            </a:r>
            <a:r>
              <a:rPr kumimoji="1" lang="en-US" altLang="zh-CN" sz="2800" b="1" dirty="0" err="1" smtClean="0">
                <a:solidFill>
                  <a:srgbClr val="6600FF"/>
                </a:solidFill>
                <a:latin typeface="Times New Roman" pitchFamily="18" charset="0"/>
              </a:rPr>
              <a:t>CuS</a:t>
            </a:r>
            <a:r>
              <a:rPr kumimoji="1" lang="zh-CN" altLang="en-US" sz="2800" b="1" dirty="0" smtClean="0">
                <a:solidFill>
                  <a:srgbClr val="6600FF"/>
                </a:solidFill>
                <a:latin typeface="Times New Roman" pitchFamily="18" charset="0"/>
              </a:rPr>
              <a:t>沉淀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3850" y="2276475"/>
            <a:ext cx="8610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(1).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试管中加入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溶液，再滴入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Na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溶液，观察现象。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(2).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静置后倾去上层清液，蒸馏水洗涤沉淀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2-3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次。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(3).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向沉淀中滴加适量的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溶液，观察现象。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3850" y="4149725"/>
            <a:ext cx="835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实验现象：有白色沉淀出现，白色沉淀转化成为黑色沉淀。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9750" y="4941888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为什么白色的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沉淀会转化成为黑色的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1" grpId="0" autoUpdateAnimBg="0"/>
      <p:bldP spid="16392" grpId="0" autoUpdateAnimBg="0"/>
      <p:bldP spid="16393" grpId="0" autoUpdateAnimBg="0"/>
      <p:bldP spid="163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在水中存在沉淀溶解平衡：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在水中存在沉淀溶解平衡：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是同类难溶物，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sp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(ZnS) &gt;K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sp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(CuS),CuS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的溶解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度远小于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的溶解度。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50825" y="4606925"/>
            <a:ext cx="8382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当向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沉淀上滴加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溶液时，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溶解产生的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与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溶液中的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足以满足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&gt;Ksp(CuS)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的条件，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结合产生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沉淀并建立沉淀溶解平衡。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沉淀的生成，使得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的浓度降低，导致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&lt;Ksp(ZnS),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使得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不断的溶解，结果是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沉淀逐渐转化成为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81000" y="990600"/>
            <a:ext cx="8305800" cy="457200"/>
            <a:chOff x="240" y="624"/>
            <a:chExt cx="5232" cy="288"/>
          </a:xfrm>
        </p:grpSpPr>
        <p:sp>
          <p:nvSpPr>
            <p:cNvPr id="13327" name="Text Box 3"/>
            <p:cNvSpPr txBox="1">
              <a:spLocks noChangeArrowheads="1"/>
            </p:cNvSpPr>
            <p:nvPr/>
          </p:nvSpPr>
          <p:spPr bwMode="auto">
            <a:xfrm>
              <a:off x="240" y="624"/>
              <a:ext cx="5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ZnS(s)              Zn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2+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(aq)+S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2-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(aq)          Ksp=1.6×10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-24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•L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975" y="709"/>
              <a:ext cx="408" cy="108"/>
              <a:chOff x="1431" y="2505"/>
              <a:chExt cx="681" cy="153"/>
            </a:xfrm>
          </p:grpSpPr>
          <p:sp>
            <p:nvSpPr>
              <p:cNvPr id="13329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0" name="Line 15"/>
              <p:cNvSpPr>
                <a:spLocks noChangeShapeType="1"/>
              </p:cNvSpPr>
              <p:nvPr/>
            </p:nvSpPr>
            <p:spPr bwMode="auto">
              <a:xfrm>
                <a:off x="1440" y="2613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1" name="Line 16"/>
              <p:cNvSpPr>
                <a:spLocks noChangeShapeType="1"/>
              </p:cNvSpPr>
              <p:nvPr/>
            </p:nvSpPr>
            <p:spPr bwMode="auto">
              <a:xfrm>
                <a:off x="2043" y="2505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2" name="Line 17"/>
              <p:cNvSpPr>
                <a:spLocks noChangeShapeType="1"/>
              </p:cNvSpPr>
              <p:nvPr/>
            </p:nvSpPr>
            <p:spPr bwMode="auto">
              <a:xfrm>
                <a:off x="1431" y="2610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" y="2286000"/>
            <a:ext cx="8305800" cy="457200"/>
            <a:chOff x="240" y="1440"/>
            <a:chExt cx="5232" cy="288"/>
          </a:xfrm>
        </p:grpSpPr>
        <p:sp>
          <p:nvSpPr>
            <p:cNvPr id="13321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5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CuS(s)              Cu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2+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(aq)+S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2-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(aq)          Ksp=1.3×10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-36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•L</a:t>
              </a:r>
              <a:r>
                <a:rPr kumimoji="1" lang="en-US" altLang="zh-CN" sz="2400" b="1" baseline="3000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930" y="1543"/>
              <a:ext cx="408" cy="108"/>
              <a:chOff x="1431" y="2505"/>
              <a:chExt cx="681" cy="153"/>
            </a:xfrm>
          </p:grpSpPr>
          <p:sp>
            <p:nvSpPr>
              <p:cNvPr id="13323" name="Line 2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4" name="Line 25"/>
              <p:cNvSpPr>
                <a:spLocks noChangeShapeType="1"/>
              </p:cNvSpPr>
              <p:nvPr/>
            </p:nvSpPr>
            <p:spPr bwMode="auto">
              <a:xfrm>
                <a:off x="1440" y="2613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5" name="Line 26"/>
              <p:cNvSpPr>
                <a:spLocks noChangeShapeType="1"/>
              </p:cNvSpPr>
              <p:nvPr/>
            </p:nvSpPr>
            <p:spPr bwMode="auto">
              <a:xfrm>
                <a:off x="2043" y="2505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6" name="Line 27"/>
              <p:cNvSpPr>
                <a:spLocks noChangeShapeType="1"/>
              </p:cNvSpPr>
              <p:nvPr/>
            </p:nvSpPr>
            <p:spPr bwMode="auto">
              <a:xfrm>
                <a:off x="1431" y="2610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84213" y="3979863"/>
            <a:ext cx="5543550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(1)ZnS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沉淀转化为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沉淀的定性解释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  <p:bldP spid="17414" grpId="0"/>
      <p:bldP spid="17415" grpId="0"/>
      <p:bldP spid="1743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188913"/>
            <a:ext cx="6172200" cy="457200"/>
            <a:chOff x="576" y="240"/>
            <a:chExt cx="3888" cy="288"/>
          </a:xfrm>
        </p:grpSpPr>
        <p:sp>
          <p:nvSpPr>
            <p:cNvPr id="14352" name="Text Box 3"/>
            <p:cNvSpPr txBox="1">
              <a:spLocks noChangeArrowheads="1"/>
            </p:cNvSpPr>
            <p:nvPr/>
          </p:nvSpPr>
          <p:spPr bwMode="auto">
            <a:xfrm>
              <a:off x="576" y="240"/>
              <a:ext cx="3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66FF"/>
                  </a:solidFill>
                  <a:latin typeface="Times New Roman" pitchFamily="18" charset="0"/>
                </a:rPr>
                <a:t>ZnS(s)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                    </a:t>
              </a:r>
              <a:r>
                <a:rPr kumimoji="1" lang="en-US" altLang="zh-CN" sz="2400" b="1" smtClean="0">
                  <a:solidFill>
                    <a:srgbClr val="FF66FF"/>
                  </a:solidFill>
                  <a:latin typeface="Times New Roman" pitchFamily="18" charset="0"/>
                </a:rPr>
                <a:t>Zn</a:t>
              </a:r>
              <a:r>
                <a:rPr kumimoji="1" lang="en-US" altLang="zh-CN" sz="2400" b="1" baseline="30000" smtClean="0">
                  <a:solidFill>
                    <a:srgbClr val="FF66FF"/>
                  </a:solidFill>
                  <a:latin typeface="Times New Roman" pitchFamily="18" charset="0"/>
                </a:rPr>
                <a:t>2+</a:t>
              </a:r>
              <a:r>
                <a:rPr kumimoji="1" lang="en-US" altLang="zh-CN" sz="2400" b="1" smtClean="0">
                  <a:solidFill>
                    <a:srgbClr val="FF66FF"/>
                  </a:solidFill>
                  <a:latin typeface="Times New Roman" pitchFamily="18" charset="0"/>
                </a:rPr>
                <a:t>(aq)         +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r>
                <a:rPr kumimoji="1" lang="en-US" altLang="zh-CN" sz="2400" b="1" smtClean="0">
                  <a:solidFill>
                    <a:srgbClr val="333399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30000" smtClean="0">
                  <a:solidFill>
                    <a:srgbClr val="333399"/>
                  </a:solidFill>
                  <a:latin typeface="Times New Roman" pitchFamily="18" charset="0"/>
                </a:rPr>
                <a:t>2-</a:t>
              </a:r>
              <a:r>
                <a:rPr kumimoji="1" lang="en-US" altLang="zh-CN" sz="2400" b="1" smtClean="0">
                  <a:solidFill>
                    <a:srgbClr val="333399"/>
                  </a:solidFill>
                  <a:latin typeface="Times New Roman" pitchFamily="18" charset="0"/>
                </a:rPr>
                <a:t>(aq)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44" y="336"/>
              <a:ext cx="576" cy="144"/>
              <a:chOff x="864" y="3216"/>
              <a:chExt cx="384" cy="144"/>
            </a:xfrm>
          </p:grpSpPr>
          <p:sp>
            <p:nvSpPr>
              <p:cNvPr id="14354" name="Line 5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5" name="Line 6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6" name="Line 7"/>
              <p:cNvSpPr>
                <a:spLocks noChangeShapeType="1"/>
              </p:cNvSpPr>
              <p:nvPr/>
            </p:nvSpPr>
            <p:spPr bwMode="auto">
              <a:xfrm>
                <a:off x="864" y="3297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7" name="Line 8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867400" y="476250"/>
            <a:ext cx="1295400" cy="2100263"/>
            <a:chOff x="3696" y="528"/>
            <a:chExt cx="816" cy="1323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 rot="5362763">
              <a:off x="3768" y="1296"/>
              <a:ext cx="384" cy="144"/>
              <a:chOff x="864" y="3216"/>
              <a:chExt cx="384" cy="144"/>
            </a:xfrm>
          </p:grpSpPr>
          <p:sp>
            <p:nvSpPr>
              <p:cNvPr id="14348" name="Line 11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9" name="Line 12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0" name="Line 13"/>
              <p:cNvSpPr>
                <a:spLocks noChangeShapeType="1"/>
              </p:cNvSpPr>
              <p:nvPr/>
            </p:nvSpPr>
            <p:spPr bwMode="auto">
              <a:xfrm>
                <a:off x="864" y="3297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1" name="Line 14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47" name="Text Box 15"/>
            <p:cNvSpPr txBox="1">
              <a:spLocks noChangeArrowheads="1"/>
            </p:cNvSpPr>
            <p:nvPr/>
          </p:nvSpPr>
          <p:spPr bwMode="auto">
            <a:xfrm>
              <a:off x="3696" y="528"/>
              <a:ext cx="816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400" b="1" smtClean="0">
                  <a:solidFill>
                    <a:srgbClr val="333399"/>
                  </a:solidFill>
                  <a:latin typeface="Times New Roman" pitchFamily="18" charset="0"/>
                </a:rPr>
                <a:t>+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333399"/>
                  </a:solidFill>
                  <a:latin typeface="Times New Roman" pitchFamily="18" charset="0"/>
                </a:rPr>
                <a:t>Cu</a:t>
              </a:r>
              <a:r>
                <a:rPr kumimoji="1" lang="en-US" altLang="zh-CN" sz="2400" b="1" baseline="30000" smtClean="0">
                  <a:solidFill>
                    <a:srgbClr val="333399"/>
                  </a:solidFill>
                  <a:latin typeface="Times New Roman" pitchFamily="18" charset="0"/>
                </a:rPr>
                <a:t>2+</a:t>
              </a:r>
              <a:r>
                <a:rPr kumimoji="1" lang="en-US" altLang="zh-CN" sz="2400" b="1" smtClean="0">
                  <a:solidFill>
                    <a:srgbClr val="333399"/>
                  </a:solidFill>
                  <a:latin typeface="Times New Roman" pitchFamily="18" charset="0"/>
                </a:rPr>
                <a:t>(aq)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b="1" smtClean="0">
                <a:solidFill>
                  <a:srgbClr val="333399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333399"/>
                  </a:solidFill>
                  <a:latin typeface="Times New Roman" pitchFamily="18" charset="0"/>
                </a:rPr>
                <a:t>CuS(s)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95400" y="981075"/>
            <a:ext cx="3505200" cy="671513"/>
            <a:chOff x="816" y="912"/>
            <a:chExt cx="2208" cy="423"/>
          </a:xfrm>
        </p:grpSpPr>
        <p:sp>
          <p:nvSpPr>
            <p:cNvPr id="14344" name="Line 17"/>
            <p:cNvSpPr>
              <a:spLocks noChangeShapeType="1"/>
            </p:cNvSpPr>
            <p:nvPr/>
          </p:nvSpPr>
          <p:spPr bwMode="auto">
            <a:xfrm>
              <a:off x="960" y="912"/>
              <a:ext cx="2064" cy="0"/>
            </a:xfrm>
            <a:prstGeom prst="line">
              <a:avLst/>
            </a:prstGeom>
            <a:noFill/>
            <a:ln w="57150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5" name="Text Box 18"/>
            <p:cNvSpPr txBox="1">
              <a:spLocks noChangeArrowheads="1"/>
            </p:cNvSpPr>
            <p:nvPr/>
          </p:nvSpPr>
          <p:spPr bwMode="auto">
            <a:xfrm>
              <a:off x="816" y="1008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平衡向右移动</a:t>
              </a:r>
            </a:p>
          </p:txBody>
        </p:sp>
      </p:grp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23850" y="210820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沉淀转化为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沉淀的</a:t>
            </a:r>
            <a:r>
              <a:rPr kumimoji="1" lang="zh-CN" altLang="en-US" sz="2400" b="1" smtClean="0">
                <a:solidFill>
                  <a:srgbClr val="FF7C80"/>
                </a:solidFill>
                <a:latin typeface="Times New Roman" pitchFamily="18" charset="0"/>
              </a:rPr>
              <a:t>离子方程式：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11188" y="27813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ZnS(s)  +  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(aq)    =    CuS(s)  +   Zn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50825" y="3357563"/>
            <a:ext cx="81534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沉淀转化的实质：沉淀溶解平衡的移动。一种沉淀可转化为更难溶的沉淀，难溶物的溶解度相差越大，这种转化的趋势越大。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如：在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AgCl(s)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中加入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NaI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溶液可转化为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AgI(s)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AgCl+I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= AgI  + Cl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CaSO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加入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Na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溶液可转化为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CaCO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CaSO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+CO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= CaCO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autoUpdateAnimBg="0"/>
      <p:bldP spid="18452" grpId="0" autoUpdateAnimBg="0"/>
      <p:bldP spid="184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9388" y="620713"/>
            <a:ext cx="8713787" cy="1004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例：在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沉淀加入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10mL0.001mol/L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溶液是否有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沉淀生成？已知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sp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(ZnS)=1.6×10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-24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Ksp(CuS)=1.3×10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-36</a:t>
            </a:r>
            <a:endParaRPr kumimoji="1" lang="en-US" altLang="zh-CN" sz="2400" b="1" baseline="30000" smtClean="0">
              <a:solidFill>
                <a:srgbClr val="000000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9388" y="1628775"/>
            <a:ext cx="8640762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66CC"/>
                </a:solidFill>
              </a:rPr>
              <a:t>解法</a:t>
            </a:r>
            <a:r>
              <a:rPr kumimoji="1" lang="en-US" altLang="zh-CN" sz="2400" b="1" smtClean="0">
                <a:solidFill>
                  <a:srgbClr val="FF66CC"/>
                </a:solidFill>
              </a:rPr>
              <a:t>1</a:t>
            </a:r>
            <a:r>
              <a:rPr kumimoji="1" lang="zh-CN" altLang="en-US" sz="2400" b="1" smtClean="0">
                <a:solidFill>
                  <a:srgbClr val="FF66CC"/>
                </a:solidFill>
              </a:rPr>
              <a:t>：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ZnS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沉淀中的硫离子浓度为：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[S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2-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]=[Zn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]=(K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sp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1/2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=(1.6×10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-24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1/2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=1.26×10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-12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(mol/L)</a:t>
            </a:r>
            <a:endParaRPr kumimoji="1" lang="en-US" altLang="zh-CN" sz="2400" b="1" baseline="30000" smtClean="0">
              <a:solidFill>
                <a:srgbClr val="000000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3850" y="26368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Q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c</a:t>
            </a:r>
            <a:r>
              <a:rPr lang="en-US" altLang="zh-CN" sz="2400" b="1" smtClean="0">
                <a:solidFill>
                  <a:srgbClr val="000000"/>
                </a:solidFill>
              </a:rPr>
              <a:t>=[Cu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</a:rPr>
              <a:t>][S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2-</a:t>
            </a:r>
            <a:r>
              <a:rPr lang="en-US" altLang="zh-CN" sz="2400" b="1" smtClean="0">
                <a:solidFill>
                  <a:srgbClr val="000000"/>
                </a:solidFill>
              </a:rPr>
              <a:t>]=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1.0×10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×1.26×10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-12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=1.26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-15</a:t>
            </a:r>
            <a:endParaRPr kumimoji="1" lang="en-US" altLang="zh-CN" sz="2400" b="1" baseline="300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Qc(CuS) &gt; Ksp(CuS),</a:t>
            </a:r>
            <a:r>
              <a:rPr lang="zh-CN" altLang="en-US" sz="2400" b="1" smtClean="0">
                <a:solidFill>
                  <a:srgbClr val="000000"/>
                </a:solidFill>
              </a:rPr>
              <a:t>所以</a:t>
            </a:r>
            <a:r>
              <a:rPr kumimoji="1" lang="en-US" altLang="zh-CN" sz="2400" b="1" smtClean="0">
                <a:solidFill>
                  <a:srgbClr val="FF66CC"/>
                </a:solidFill>
              </a:rPr>
              <a:t>ZnS</a:t>
            </a:r>
            <a:r>
              <a:rPr kumimoji="1" lang="zh-CN" altLang="en-US" sz="2400" b="1" smtClean="0">
                <a:solidFill>
                  <a:srgbClr val="FF66CC"/>
                </a:solidFill>
              </a:rPr>
              <a:t>沉淀会转化为</a:t>
            </a:r>
            <a:r>
              <a:rPr kumimoji="1" lang="en-US" altLang="zh-CN" sz="2400" b="1" smtClean="0">
                <a:solidFill>
                  <a:srgbClr val="FF66CC"/>
                </a:solidFill>
              </a:rPr>
              <a:t>CuS</a:t>
            </a:r>
            <a:r>
              <a:rPr kumimoji="1" lang="zh-CN" altLang="en-US" sz="2400" b="1" smtClean="0">
                <a:solidFill>
                  <a:srgbClr val="FF66CC"/>
                </a:solidFill>
              </a:rPr>
              <a:t>沉淀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323850" y="188913"/>
            <a:ext cx="640873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(2).ZnS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沉淀为什么转化为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沉淀的定量计算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5288" y="5445125"/>
            <a:ext cx="856932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66CC"/>
                </a:solidFill>
              </a:rPr>
              <a:t>解法</a:t>
            </a:r>
            <a:r>
              <a:rPr lang="en-US" altLang="zh-CN" sz="2400" b="1" smtClean="0">
                <a:solidFill>
                  <a:srgbClr val="FF66CC"/>
                </a:solidFill>
              </a:rPr>
              <a:t>3</a:t>
            </a:r>
            <a:r>
              <a:rPr lang="zh-CN" altLang="en-US" sz="2400" b="1" smtClean="0">
                <a:solidFill>
                  <a:srgbClr val="FF66CC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比较同类型难溶物的</a:t>
            </a:r>
            <a:r>
              <a:rPr lang="en-US" altLang="zh-CN" sz="2400" b="1" smtClean="0">
                <a:solidFill>
                  <a:srgbClr val="000000"/>
                </a:solidFill>
              </a:rPr>
              <a:t>K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sp</a:t>
            </a:r>
            <a:r>
              <a:rPr lang="zh-CN" altLang="en-US" sz="2400" b="1" smtClean="0">
                <a:solidFill>
                  <a:srgbClr val="000000"/>
                </a:solidFill>
              </a:rPr>
              <a:t>大小也可判断沉淀是否转化。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lang="en-US" altLang="zh-CN" sz="2400" b="1" smtClean="0">
                <a:solidFill>
                  <a:srgbClr val="000000"/>
                </a:solidFill>
              </a:rPr>
              <a:t>ZnS</a:t>
            </a:r>
            <a:r>
              <a:rPr lang="zh-CN" altLang="en-US" sz="2400" b="1" smtClean="0">
                <a:solidFill>
                  <a:srgbClr val="000000"/>
                </a:solidFill>
              </a:rPr>
              <a:t>与</a:t>
            </a:r>
            <a:r>
              <a:rPr lang="en-US" altLang="zh-CN" sz="2400" b="1" smtClean="0">
                <a:solidFill>
                  <a:srgbClr val="000000"/>
                </a:solidFill>
              </a:rPr>
              <a:t>CuS</a:t>
            </a:r>
            <a:r>
              <a:rPr lang="zh-CN" altLang="en-US" sz="2400" b="1" smtClean="0">
                <a:solidFill>
                  <a:srgbClr val="000000"/>
                </a:solidFill>
              </a:rPr>
              <a:t>是同类型难溶物，</a:t>
            </a:r>
            <a:r>
              <a:rPr lang="en-US" altLang="zh-CN" sz="2400" b="1" smtClean="0">
                <a:solidFill>
                  <a:srgbClr val="FF66CC"/>
                </a:solidFill>
              </a:rPr>
              <a:t>K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sp</a:t>
            </a:r>
            <a:r>
              <a:rPr lang="en-US" altLang="zh-CN" sz="2400" b="1" smtClean="0">
                <a:solidFill>
                  <a:srgbClr val="FF66CC"/>
                </a:solidFill>
              </a:rPr>
              <a:t>(CuS)&lt;K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sp</a:t>
            </a:r>
            <a:r>
              <a:rPr lang="en-US" altLang="zh-CN" sz="2400" b="1" smtClean="0">
                <a:solidFill>
                  <a:srgbClr val="FF66CC"/>
                </a:solidFill>
              </a:rPr>
              <a:t>(ZnS),</a:t>
            </a:r>
            <a:r>
              <a:rPr lang="zh-CN" altLang="en-US" sz="2400" b="1" smtClean="0">
                <a:solidFill>
                  <a:srgbClr val="FF66CC"/>
                </a:solidFill>
              </a:rPr>
              <a:t>所以</a:t>
            </a:r>
            <a:r>
              <a:rPr lang="en-US" altLang="zh-CN" sz="2400" b="1" smtClean="0">
                <a:solidFill>
                  <a:srgbClr val="FF66CC"/>
                </a:solidFill>
              </a:rPr>
              <a:t>ZnS</a:t>
            </a:r>
            <a:r>
              <a:rPr lang="zh-CN" altLang="en-US" sz="2400" b="1" smtClean="0">
                <a:solidFill>
                  <a:srgbClr val="FF66CC"/>
                </a:solidFill>
              </a:rPr>
              <a:t>可转化为</a:t>
            </a:r>
            <a:r>
              <a:rPr lang="en-US" altLang="zh-CN" sz="2400" b="1" smtClean="0">
                <a:solidFill>
                  <a:srgbClr val="FF66CC"/>
                </a:solidFill>
              </a:rPr>
              <a:t>CuS</a:t>
            </a:r>
            <a:r>
              <a:rPr lang="zh-CN" altLang="en-US" sz="2400" b="1" smtClean="0">
                <a:solidFill>
                  <a:srgbClr val="FF66CC"/>
                </a:solidFill>
              </a:rPr>
              <a:t>。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23850" y="3789363"/>
            <a:ext cx="84978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66CC"/>
                </a:solidFill>
              </a:rPr>
              <a:t>解法</a:t>
            </a:r>
            <a:r>
              <a:rPr lang="en-US" altLang="zh-CN" sz="2400" b="1" smtClean="0">
                <a:solidFill>
                  <a:srgbClr val="FF66CC"/>
                </a:solidFill>
              </a:rPr>
              <a:t>2:</a:t>
            </a:r>
            <a:r>
              <a:rPr lang="zh-CN" altLang="en-US" sz="2400" b="1" smtClean="0">
                <a:solidFill>
                  <a:srgbClr val="000000"/>
                </a:solidFill>
              </a:rPr>
              <a:t>求平衡常数</a:t>
            </a:r>
            <a:r>
              <a:rPr lang="en-US" altLang="zh-CN" sz="2400" b="1" smtClean="0">
                <a:solidFill>
                  <a:srgbClr val="000000"/>
                </a:solidFill>
              </a:rPr>
              <a:t>K,</a:t>
            </a:r>
            <a:r>
              <a:rPr lang="zh-CN" altLang="en-US" sz="2400" b="1" smtClean="0">
                <a:solidFill>
                  <a:srgbClr val="000000"/>
                </a:solidFill>
              </a:rPr>
              <a:t>当</a:t>
            </a:r>
            <a:r>
              <a:rPr lang="en-US" altLang="zh-CN" sz="2400" b="1" smtClean="0">
                <a:solidFill>
                  <a:srgbClr val="000000"/>
                </a:solidFill>
              </a:rPr>
              <a:t>K&gt;10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5</a:t>
            </a:r>
            <a:r>
              <a:rPr lang="zh-CN" altLang="en-US" sz="2400" b="1" smtClean="0">
                <a:solidFill>
                  <a:srgbClr val="000000"/>
                </a:solidFill>
              </a:rPr>
              <a:t>时，反应可进行。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ZnS+Cu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</a:rPr>
              <a:t>=CuS+Zn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</a:rPr>
              <a:t> ,</a:t>
            </a:r>
            <a:r>
              <a:rPr lang="en-US" altLang="zh-CN" sz="2400" b="1" smtClean="0">
                <a:solidFill>
                  <a:srgbClr val="FF66CC"/>
                </a:solidFill>
              </a:rPr>
              <a:t>K=K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sp</a:t>
            </a:r>
            <a:r>
              <a:rPr lang="en-US" altLang="zh-CN" sz="2400" b="1" smtClean="0">
                <a:solidFill>
                  <a:srgbClr val="FF66CC"/>
                </a:solidFill>
              </a:rPr>
              <a:t>(ZnS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)</a:t>
            </a:r>
            <a:r>
              <a:rPr lang="en-US" altLang="zh-CN" sz="2400" b="1" smtClean="0">
                <a:solidFill>
                  <a:srgbClr val="FF66CC"/>
                </a:solidFill>
              </a:rPr>
              <a:t>/K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sp</a:t>
            </a:r>
            <a:r>
              <a:rPr lang="en-US" altLang="zh-CN" sz="2400" b="1" smtClean="0">
                <a:solidFill>
                  <a:srgbClr val="FF66CC"/>
                </a:solidFill>
              </a:rPr>
              <a:t>(CuS)=8.1</a:t>
            </a:r>
            <a:r>
              <a:rPr kumimoji="1" lang="en-US" altLang="zh-CN" sz="2400" b="1" smtClean="0">
                <a:solidFill>
                  <a:srgbClr val="FF66CC"/>
                </a:solidFill>
              </a:rPr>
              <a:t>×10</a:t>
            </a:r>
            <a:r>
              <a:rPr kumimoji="1" lang="en-US" altLang="zh-CN" sz="2400" b="1" baseline="30000" smtClean="0">
                <a:solidFill>
                  <a:srgbClr val="FF66CC"/>
                </a:solidFill>
              </a:rPr>
              <a:t>11</a:t>
            </a:r>
            <a:r>
              <a:rPr kumimoji="1" lang="en-US" altLang="zh-CN" sz="2400" b="1" smtClean="0">
                <a:solidFill>
                  <a:srgbClr val="FF66CC"/>
                </a:solidFill>
              </a:rPr>
              <a:t>&gt;10</a:t>
            </a:r>
            <a:r>
              <a:rPr kumimoji="1" lang="en-US" altLang="zh-CN" sz="2400" b="1" baseline="30000" smtClean="0">
                <a:solidFill>
                  <a:srgbClr val="FF66CC"/>
                </a:solidFill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所以</a:t>
            </a:r>
            <a:r>
              <a:rPr lang="en-US" altLang="zh-CN" sz="2400" b="1" smtClean="0">
                <a:solidFill>
                  <a:srgbClr val="000000"/>
                </a:solidFill>
              </a:rPr>
              <a:t>ZnS</a:t>
            </a:r>
            <a:r>
              <a:rPr lang="zh-CN" altLang="en-US" sz="2400" b="1" smtClean="0">
                <a:solidFill>
                  <a:srgbClr val="000000"/>
                </a:solidFill>
              </a:rPr>
              <a:t>可转化为</a:t>
            </a:r>
            <a:r>
              <a:rPr lang="en-US" altLang="zh-CN" sz="2400" b="1" smtClean="0">
                <a:solidFill>
                  <a:srgbClr val="000000"/>
                </a:solidFill>
              </a:rPr>
              <a:t>CuS</a:t>
            </a:r>
            <a:r>
              <a:rPr lang="zh-CN" altLang="en-US" sz="2400" b="1" smtClean="0">
                <a:solidFill>
                  <a:srgbClr val="000000"/>
                </a:solidFill>
              </a:rPr>
              <a:t>。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 autoUpdateAnimBg="0"/>
      <p:bldP spid="21510" grpId="0"/>
      <p:bldP spid="21512" grpId="0"/>
      <p:bldP spid="21517" grpId="0"/>
      <p:bldP spid="215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0825" y="512763"/>
            <a:ext cx="8642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练习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已知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sp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(MnS)=2.5×10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-13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Ksp(PbS)=3.4×10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-28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通过计算说明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沉淀中滴加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0.01mol/L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Pb(NO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溶液是否有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PbS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沉淀析出。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50825" y="2060575"/>
            <a:ext cx="8642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练习：已知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,Ksp[FeS]= 6.3×10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-18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Ksp[CuS]= 1.3×10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-36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Ksp[MnS]= 2.5×10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-13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,Ksp[HgS]= 6.4×10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-53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判断下列离子方称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式正确的是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       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A.FeS(s) + Cu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(aq)= CuS(s) +Fe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(aq)     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B.FeS(s) +Hg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 = HgS(s) +Fe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C.HgS(s)+Fe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(aq)=FeS(s)+Hg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  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D.FeS(s)+Mn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(aq)=MnS(s)+Fe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(aq)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979613" y="314166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3300"/>
                </a:solidFill>
              </a:rPr>
              <a:t>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/>
      <p:bldP spid="297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153988"/>
            <a:ext cx="8443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利用沉淀转化原理，在工业废水的处理过程中，常用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FeS(s)MnS(s)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等难溶物作为沉淀剂除去废水中的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Pb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等重金属离子。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35150" y="1473200"/>
            <a:ext cx="4824413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Ksp(FeS)=6.3×10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-18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Ksp(CuS)=1.3×10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-36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Ksp(HgS)=6.4×10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-53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Ksp(PbS)=3.4×10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-28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•L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0825" y="3908425"/>
            <a:ext cx="8588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练习：写出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FeS(s)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与废水中的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Pb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的反应离子方程式。</a:t>
            </a:r>
            <a:endParaRPr kumimoji="1" lang="zh-CN" altLang="en-US" sz="2400" b="1" baseline="30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14400" y="4772025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FeS(s)  +  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(aq)    =    CuS(s)  +   Fe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550" y="5995988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FeS(s)  +  Pb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(aq)    =    PbS(s)  +   Fe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990600" y="5348288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FeS(s)  +  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(aq)    =    HgS(s)  +   Fe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 autoUpdateAnimBg="0"/>
      <p:bldP spid="19462" grpId="0" autoUpdateAnimBg="0"/>
      <p:bldP spid="194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728" y="2643182"/>
            <a:ext cx="60722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 smtClean="0"/>
              <a:t>难</a:t>
            </a:r>
            <a:r>
              <a:rPr kumimoji="1" lang="zh-CN" altLang="en-US" sz="4400" b="1" dirty="0"/>
              <a:t>溶电解质的溶解</a:t>
            </a:r>
            <a:r>
              <a:rPr kumimoji="1" lang="zh-CN" altLang="en-US" sz="4400" b="1" dirty="0" smtClean="0"/>
              <a:t>平衡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642918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 smtClean="0">
                <a:solidFill>
                  <a:prstClr val="black"/>
                </a:solidFill>
              </a:rPr>
              <a:t>第四节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1628775"/>
            <a:ext cx="6477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MnS(s) = CuS(s)+Mn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H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 = CuS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+2H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= CuS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HS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= CuS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9563" y="404813"/>
            <a:ext cx="84391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MnS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Na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NaHS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(NH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作沉淀剂都能除去工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业废水中的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Pb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等重金属离子。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11188" y="4065588"/>
            <a:ext cx="6477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MnS(s) = HgS(s)+Mn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H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S = HgS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+2H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= HgS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 Hg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  HS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= HgS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+H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258888" y="260350"/>
            <a:ext cx="5545137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水垢中的</a:t>
            </a:r>
            <a:r>
              <a:rPr lang="en-US" altLang="zh-CN" sz="28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Mg(OH)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是怎样生成的</a:t>
            </a:r>
            <a:r>
              <a:rPr lang="en-US" altLang="zh-CN" sz="28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06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硬水</a:t>
            </a:r>
            <a:r>
              <a:rPr lang="en-US" altLang="zh-CN" sz="2400" b="1" smtClean="0">
                <a:solidFill>
                  <a:srgbClr val="000000"/>
                </a:solidFill>
              </a:rPr>
              <a:t>:</a:t>
            </a:r>
            <a:r>
              <a:rPr lang="zh-CN" altLang="en-US" sz="2400" b="1" smtClean="0">
                <a:solidFill>
                  <a:srgbClr val="000000"/>
                </a:solidFill>
              </a:rPr>
              <a:t>是含有较多</a:t>
            </a:r>
            <a:r>
              <a:rPr lang="en-US" altLang="zh-CN" sz="2400" b="1" smtClean="0">
                <a:solidFill>
                  <a:srgbClr val="FF7C80"/>
                </a:solidFill>
              </a:rPr>
              <a:t>Ca</a:t>
            </a:r>
            <a:r>
              <a:rPr lang="en-US" altLang="zh-CN" sz="2400" b="1" baseline="30000" smtClean="0">
                <a:solidFill>
                  <a:srgbClr val="FF7C80"/>
                </a:solidFill>
              </a:rPr>
              <a:t>2+</a:t>
            </a:r>
            <a:r>
              <a:rPr lang="zh-CN" altLang="en-US" sz="2400" b="1" smtClean="0">
                <a:solidFill>
                  <a:srgbClr val="FF7C80"/>
                </a:solidFill>
              </a:rPr>
              <a:t>、</a:t>
            </a:r>
            <a:r>
              <a:rPr lang="en-US" altLang="zh-CN" sz="2400" b="1" smtClean="0">
                <a:solidFill>
                  <a:srgbClr val="FF7C80"/>
                </a:solidFill>
              </a:rPr>
              <a:t>Mg</a:t>
            </a:r>
            <a:r>
              <a:rPr lang="en-US" altLang="zh-CN" sz="2400" b="1" baseline="30000" smtClean="0">
                <a:solidFill>
                  <a:srgbClr val="FF7C80"/>
                </a:solidFill>
              </a:rPr>
              <a:t>2+</a:t>
            </a:r>
            <a:r>
              <a:rPr lang="zh-CN" altLang="en-US" sz="2400" b="1" smtClean="0">
                <a:solidFill>
                  <a:srgbClr val="FF7C80"/>
                </a:solidFill>
              </a:rPr>
              <a:t>、</a:t>
            </a:r>
            <a:r>
              <a:rPr lang="en-US" altLang="zh-CN" sz="2400" b="1" smtClean="0">
                <a:solidFill>
                  <a:srgbClr val="FF7C80"/>
                </a:solidFill>
              </a:rPr>
              <a:t>HCO</a:t>
            </a:r>
            <a:r>
              <a:rPr lang="en-US" altLang="zh-CN" sz="2400" b="1" baseline="-25000" smtClean="0">
                <a:solidFill>
                  <a:srgbClr val="FF7C80"/>
                </a:solidFill>
              </a:rPr>
              <a:t>3</a:t>
            </a:r>
            <a:r>
              <a:rPr lang="en-US" altLang="zh-CN" sz="2400" b="1" baseline="30000" smtClean="0">
                <a:solidFill>
                  <a:srgbClr val="FF7C80"/>
                </a:solidFill>
              </a:rPr>
              <a:t>-</a:t>
            </a:r>
            <a:r>
              <a:rPr lang="zh-CN" altLang="en-US" sz="2400" b="1" smtClean="0">
                <a:solidFill>
                  <a:srgbClr val="000000"/>
                </a:solidFill>
              </a:rPr>
              <a:t>、</a:t>
            </a:r>
            <a:r>
              <a:rPr lang="en-US" altLang="zh-CN" sz="2400" b="1" smtClean="0">
                <a:solidFill>
                  <a:srgbClr val="000000"/>
                </a:solidFill>
              </a:rPr>
              <a:t>Cl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</a:t>
            </a:r>
            <a:r>
              <a:rPr lang="zh-CN" altLang="en-US" sz="2400" b="1" smtClean="0">
                <a:solidFill>
                  <a:srgbClr val="000000"/>
                </a:solidFill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</a:rPr>
              <a:t>SO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2-</a:t>
            </a:r>
            <a:r>
              <a:rPr lang="zh-CN" altLang="en-US" sz="2400" b="1" smtClean="0">
                <a:solidFill>
                  <a:srgbClr val="000000"/>
                </a:solidFill>
              </a:rPr>
              <a:t>的水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820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加热时：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Ca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</a:rPr>
              <a:t> + 2HCO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</a:rPr>
              <a:t>  =  CaCO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+CO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 + H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Mg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</a:rPr>
              <a:t> + 2HCO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</a:rPr>
              <a:t> =  MgCO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+CO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 + H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               MgCO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+ H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O = Mg(OH)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 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+CO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 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 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68313" y="3429000"/>
            <a:ext cx="81359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  </a:t>
            </a:r>
            <a:r>
              <a:rPr lang="zh-CN" altLang="en-US" sz="2400" b="1" smtClean="0">
                <a:solidFill>
                  <a:srgbClr val="000000"/>
                </a:solidFill>
              </a:rPr>
              <a:t>因此硬水加热后的水垢的主要成分是</a:t>
            </a:r>
            <a:r>
              <a:rPr lang="en-US" altLang="zh-CN" sz="2400" b="1" smtClean="0">
                <a:solidFill>
                  <a:srgbClr val="FF66CC"/>
                </a:solidFill>
              </a:rPr>
              <a:t>CaCO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3</a:t>
            </a:r>
            <a:r>
              <a:rPr lang="zh-CN" altLang="en-US" sz="2400" b="1" smtClean="0">
                <a:solidFill>
                  <a:srgbClr val="FF66CC"/>
                </a:solidFill>
              </a:rPr>
              <a:t>和</a:t>
            </a:r>
            <a:r>
              <a:rPr lang="en-US" altLang="zh-CN" sz="2400" b="1" smtClean="0">
                <a:solidFill>
                  <a:srgbClr val="FF66CC"/>
                </a:solidFill>
              </a:rPr>
              <a:t>Mg(OH)</a:t>
            </a:r>
            <a:r>
              <a:rPr lang="en-US" altLang="zh-CN" sz="2400" b="1" baseline="-25000" smtClean="0">
                <a:solidFill>
                  <a:srgbClr val="FF66CC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而不是</a:t>
            </a:r>
            <a:r>
              <a:rPr lang="en-US" altLang="zh-CN" sz="2400" b="1" smtClean="0">
                <a:solidFill>
                  <a:srgbClr val="000000"/>
                </a:solidFill>
              </a:rPr>
              <a:t>CaCO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</a:rPr>
              <a:t>MgCO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95288" y="4508500"/>
            <a:ext cx="8353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66CC"/>
                </a:solidFill>
              </a:rPr>
              <a:t>洗涤水垢的方法：</a:t>
            </a:r>
            <a:r>
              <a:rPr lang="zh-CN" altLang="en-US" sz="2400" b="1" smtClean="0">
                <a:solidFill>
                  <a:srgbClr val="000000"/>
                </a:solidFill>
              </a:rPr>
              <a:t>除出水垢中的</a:t>
            </a:r>
            <a:r>
              <a:rPr lang="en-US" altLang="zh-CN" sz="2400" b="1" smtClean="0">
                <a:solidFill>
                  <a:srgbClr val="000000"/>
                </a:solidFill>
              </a:rPr>
              <a:t>CaCO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zh-CN" altLang="en-US" sz="2400" b="1" smtClean="0">
                <a:solidFill>
                  <a:srgbClr val="000000"/>
                </a:solidFill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</a:rPr>
              <a:t>Mg(OH)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用</a:t>
            </a:r>
            <a:r>
              <a:rPr lang="zh-CN" altLang="en-US" sz="2400" b="1" smtClean="0">
                <a:solidFill>
                  <a:srgbClr val="FF66CC"/>
                </a:solidFill>
              </a:rPr>
              <a:t>食醋，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</a:rPr>
              <a:t>CaCO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+2CH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COOH=(CH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COO)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Ca +CO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+H</a:t>
            </a:r>
            <a:r>
              <a:rPr lang="en-US" altLang="zh-CN" sz="24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O</a:t>
            </a:r>
            <a:r>
              <a:rPr lang="en-US" altLang="zh-CN" sz="2400" b="1" smtClean="0">
                <a:solidFill>
                  <a:srgbClr val="000000"/>
                </a:solidFill>
              </a:rPr>
              <a:t>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    Mg(OH)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+2CH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COOH= =(CH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COO)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Mg+2H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11" grpId="0"/>
      <p:bldP spid="256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748713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1.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某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工业废水中含有中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Pb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等重金属离子，常用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FeS(s)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作为沉淀剂除去废水中的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Pb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等重金属离子。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(1).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写出反应的离子方程式。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(2).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若假设工业废水中含有中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Cu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Hg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Pb</a:t>
            </a:r>
            <a:r>
              <a:rPr kumimoji="1" lang="en-US" altLang="zh-CN" sz="2200" b="1" baseline="3000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的浓度均为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b="1" smtClean="0">
                <a:solidFill>
                  <a:srgbClr val="000000"/>
                </a:solidFill>
              </a:rPr>
              <a:t>.0×10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-5 </a:t>
            </a:r>
            <a:r>
              <a:rPr lang="en-US" altLang="zh-CN" sz="2200" b="1" smtClean="0">
                <a:solidFill>
                  <a:srgbClr val="000000"/>
                </a:solidFill>
              </a:rPr>
              <a:t>mol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，加入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FeS(s)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有无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CuS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、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HgS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、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PbS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沉淀析出，若有沉淀析出，沉淀析出的先后顺序怎样？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</a:rPr>
              <a:t>K</a:t>
            </a:r>
            <a:r>
              <a:rPr kumimoji="1" lang="en-US" altLang="zh-CN" sz="2200" b="1" baseline="-25000" smtClean="0">
                <a:solidFill>
                  <a:srgbClr val="000000"/>
                </a:solidFill>
              </a:rPr>
              <a:t>sp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(FeS)=6.3</a:t>
            </a:r>
            <a:r>
              <a:rPr lang="en-US" altLang="zh-CN" sz="2200" b="1" smtClean="0">
                <a:solidFill>
                  <a:srgbClr val="000000"/>
                </a:solidFill>
              </a:rPr>
              <a:t>×10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-18</a:t>
            </a:r>
            <a:r>
              <a:rPr lang="en-US" altLang="zh-CN" sz="2200" b="1" smtClean="0">
                <a:solidFill>
                  <a:srgbClr val="000000"/>
                </a:solidFill>
              </a:rPr>
              <a:t>mol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-2    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CN" sz="2200" b="1" baseline="-25000" smtClean="0">
                <a:solidFill>
                  <a:srgbClr val="000000"/>
                </a:solidFill>
                <a:sym typeface="Symbol" pitchFamily="18" charset="2"/>
              </a:rPr>
              <a:t>sp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(CuS)= 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1.3</a:t>
            </a:r>
            <a:r>
              <a:rPr lang="en-US" altLang="zh-CN" sz="2200" b="1" smtClean="0">
                <a:solidFill>
                  <a:srgbClr val="000000"/>
                </a:solidFill>
              </a:rPr>
              <a:t>×10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-36</a:t>
            </a:r>
            <a:r>
              <a:rPr lang="en-US" altLang="zh-CN" sz="2200" b="1" smtClean="0">
                <a:solidFill>
                  <a:srgbClr val="000000"/>
                </a:solidFill>
              </a:rPr>
              <a:t>mol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-2 </a:t>
            </a:r>
            <a:endParaRPr lang="en-US" altLang="zh-CN" sz="2200" b="1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</a:rPr>
              <a:t>K</a:t>
            </a:r>
            <a:r>
              <a:rPr kumimoji="1" lang="en-US" altLang="zh-CN" sz="2200" b="1" baseline="-25000" smtClean="0">
                <a:solidFill>
                  <a:srgbClr val="000000"/>
                </a:solidFill>
              </a:rPr>
              <a:t>sp 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(HgS)=6.4</a:t>
            </a:r>
            <a:r>
              <a:rPr lang="en-US" altLang="zh-CN" sz="2200" b="1" smtClean="0">
                <a:solidFill>
                  <a:srgbClr val="000000"/>
                </a:solidFill>
              </a:rPr>
              <a:t>×10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-53</a:t>
            </a:r>
            <a:r>
              <a:rPr lang="en-US" altLang="zh-CN" sz="2200" b="1" smtClean="0">
                <a:solidFill>
                  <a:srgbClr val="000000"/>
                </a:solidFill>
              </a:rPr>
              <a:t>mol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-2  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CN" sz="2200" b="1" baseline="-25000" smtClean="0">
                <a:solidFill>
                  <a:srgbClr val="000000"/>
                </a:solidFill>
                <a:sym typeface="Symbol" pitchFamily="18" charset="2"/>
              </a:rPr>
              <a:t>sp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(PbS)= 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3.4</a:t>
            </a:r>
            <a:r>
              <a:rPr lang="en-US" altLang="zh-CN" sz="2200" b="1" smtClean="0">
                <a:solidFill>
                  <a:srgbClr val="000000"/>
                </a:solidFill>
              </a:rPr>
              <a:t>×10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-28</a:t>
            </a:r>
            <a:r>
              <a:rPr lang="en-US" altLang="zh-CN" sz="2200" b="1" smtClean="0">
                <a:solidFill>
                  <a:srgbClr val="000000"/>
                </a:solidFill>
              </a:rPr>
              <a:t>mol</a:t>
            </a:r>
            <a:r>
              <a:rPr lang="en-US" altLang="zh-CN" sz="22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L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-2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2.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写出硬水中的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Ca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、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Mg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、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HCO</a:t>
            </a:r>
            <a:r>
              <a:rPr lang="en-US" altLang="zh-CN" sz="2200" b="1" baseline="-2500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CN" sz="2200" b="1" baseline="30000" smtClean="0">
                <a:solidFill>
                  <a:srgbClr val="000000"/>
                </a:solidFill>
                <a:sym typeface="Symbol" pitchFamily="18" charset="2"/>
              </a:rPr>
              <a:t>2-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在加热的条件下转化成为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CaCO</a:t>
            </a:r>
            <a:r>
              <a:rPr lang="en-US" altLang="zh-CN" sz="2200" b="1" baseline="-2500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和</a:t>
            </a:r>
            <a:r>
              <a:rPr lang="en-US" altLang="zh-CN" sz="2200" b="1" smtClean="0">
                <a:solidFill>
                  <a:srgbClr val="000000"/>
                </a:solidFill>
                <a:sym typeface="Symbol" pitchFamily="18" charset="2"/>
              </a:rPr>
              <a:t>Mg(OH)</a:t>
            </a:r>
            <a:r>
              <a:rPr lang="en-US" altLang="zh-CN" sz="2200" b="1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2200" b="1" smtClean="0">
                <a:solidFill>
                  <a:srgbClr val="000000"/>
                </a:solidFill>
                <a:sym typeface="Symbol" pitchFamily="18" charset="2"/>
              </a:rPr>
              <a:t>的化学方程式。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79388" y="5013325"/>
            <a:ext cx="8713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BaCl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溶液中加入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AgNO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KBr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，当两种沉淀共存时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fontAlgn="ctr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c(Br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)/c(Cl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  ____________________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已知：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(AgBr)=5.4×10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-13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(AgCl)=2.0×10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700338" y="5516563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3300"/>
                </a:solidFill>
              </a:rPr>
              <a:t>2.7×10</a:t>
            </a:r>
            <a:r>
              <a:rPr lang="en-US" altLang="zh-CN" sz="2400" b="1" baseline="30000" smtClean="0">
                <a:solidFill>
                  <a:srgbClr val="FF3300"/>
                </a:solidFill>
              </a:rPr>
              <a:t>-3</a:t>
            </a:r>
            <a:endParaRPr lang="en-US" altLang="zh-CN" sz="2400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842486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</a:rPr>
              <a:t>4.</a:t>
            </a:r>
            <a:r>
              <a:rPr lang="zh-CN" altLang="en-US" sz="2000" b="1" smtClean="0">
                <a:solidFill>
                  <a:srgbClr val="000000"/>
                </a:solidFill>
              </a:rPr>
              <a:t>沉淀物并非绝对不溶，且在水及各种不同的溶液中溶解度有所不同，同离子效应、络合物的形成等都会使沉淀物的溶解度有所改变。已知</a:t>
            </a:r>
            <a:r>
              <a:rPr lang="en-US" altLang="zh-CN" sz="2000" b="1" smtClean="0">
                <a:solidFill>
                  <a:srgbClr val="000000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sz="2000" b="1" smtClean="0">
                <a:solidFill>
                  <a:srgbClr val="000000"/>
                </a:solidFill>
              </a:rPr>
              <a:t>AgCl + Cl</a:t>
            </a:r>
            <a:r>
              <a:rPr lang="pt-BR" altLang="zh-CN" sz="2000" b="1" baseline="30000" smtClean="0">
                <a:solidFill>
                  <a:srgbClr val="000000"/>
                </a:solidFill>
              </a:rPr>
              <a:t>-</a:t>
            </a:r>
            <a:r>
              <a:rPr lang="pt-BR" altLang="zh-CN" sz="2000" b="1" smtClean="0">
                <a:solidFill>
                  <a:srgbClr val="000000"/>
                </a:solidFill>
              </a:rPr>
              <a:t> == [AgCl</a:t>
            </a:r>
            <a:r>
              <a:rPr lang="pt-BR" altLang="zh-CN" sz="2000" b="1" baseline="-25000" smtClean="0">
                <a:solidFill>
                  <a:srgbClr val="000000"/>
                </a:solidFill>
              </a:rPr>
              <a:t>2</a:t>
            </a:r>
            <a:r>
              <a:rPr lang="pt-BR" altLang="zh-CN" sz="2000" b="1" smtClean="0">
                <a:solidFill>
                  <a:srgbClr val="000000"/>
                </a:solidFill>
              </a:rPr>
              <a:t>]-, </a:t>
            </a:r>
            <a:r>
              <a:rPr lang="zh-CN" altLang="pt-BR" sz="2000" b="1" smtClean="0">
                <a:solidFill>
                  <a:srgbClr val="000000"/>
                </a:solidFill>
              </a:rPr>
              <a:t>下图是</a:t>
            </a:r>
            <a:r>
              <a:rPr lang="en-US" altLang="zh-CN" sz="2000" b="1" smtClean="0">
                <a:solidFill>
                  <a:srgbClr val="000000"/>
                </a:solidFill>
              </a:rPr>
              <a:t>AgCl</a:t>
            </a:r>
            <a:r>
              <a:rPr lang="zh-CN" altLang="en-US" sz="2000" b="1" smtClean="0">
                <a:solidFill>
                  <a:srgbClr val="000000"/>
                </a:solidFill>
              </a:rPr>
              <a:t>在</a:t>
            </a:r>
            <a:r>
              <a:rPr lang="en-US" altLang="zh-CN" sz="2000" b="1" smtClean="0">
                <a:solidFill>
                  <a:srgbClr val="000000"/>
                </a:solidFill>
              </a:rPr>
              <a:t>NaCl</a:t>
            </a:r>
            <a:r>
              <a:rPr lang="zh-CN" altLang="en-US" sz="2000" b="1" smtClean="0">
                <a:solidFill>
                  <a:srgbClr val="000000"/>
                </a:solidFill>
              </a:rPr>
              <a:t>溶液中的溶解情况。由以上信息可知：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</a:rPr>
              <a:t>）由图知</a:t>
            </a:r>
            <a:r>
              <a:rPr lang="en-US" altLang="zh-CN" sz="2000" b="1" smtClean="0">
                <a:solidFill>
                  <a:srgbClr val="000000"/>
                </a:solidFill>
              </a:rPr>
              <a:t>AgCl</a:t>
            </a:r>
            <a:r>
              <a:rPr lang="zh-CN" altLang="en-US" sz="2000" b="1" smtClean="0">
                <a:solidFill>
                  <a:srgbClr val="000000"/>
                </a:solidFill>
              </a:rPr>
              <a:t>的溶度积常数为</a:t>
            </a:r>
            <a:r>
              <a:rPr lang="zh-CN" altLang="en-US" sz="2000" b="1" u="sng" smtClean="0">
                <a:solidFill>
                  <a:srgbClr val="000000"/>
                </a:solidFill>
              </a:rPr>
              <a:t>                           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</a:rPr>
              <a:t>2</a:t>
            </a:r>
            <a:r>
              <a:rPr lang="zh-CN" altLang="en-US" sz="2000" b="1" smtClean="0">
                <a:solidFill>
                  <a:srgbClr val="000000"/>
                </a:solidFill>
              </a:rPr>
              <a:t>）</a:t>
            </a:r>
            <a:r>
              <a:rPr lang="en-US" altLang="zh-CN" sz="2000" b="1" smtClean="0">
                <a:solidFill>
                  <a:srgbClr val="000000"/>
                </a:solidFill>
              </a:rPr>
              <a:t>AgCl</a:t>
            </a:r>
            <a:r>
              <a:rPr lang="zh-CN" altLang="en-US" sz="2000" b="1" smtClean="0">
                <a:solidFill>
                  <a:srgbClr val="000000"/>
                </a:solidFill>
              </a:rPr>
              <a:t>在</a:t>
            </a:r>
            <a:r>
              <a:rPr lang="en-US" altLang="zh-CN" sz="2000" b="1" smtClean="0">
                <a:solidFill>
                  <a:srgbClr val="000000"/>
                </a:solidFill>
              </a:rPr>
              <a:t>NaCl</a:t>
            </a:r>
            <a:r>
              <a:rPr lang="zh-CN" altLang="en-US" sz="2000" b="1" smtClean="0">
                <a:solidFill>
                  <a:srgbClr val="000000"/>
                </a:solidFill>
              </a:rPr>
              <a:t>溶液中的溶解出现如图所示情况（先变小后变大）的原因是</a:t>
            </a:r>
            <a:r>
              <a:rPr lang="en-US" altLang="zh-CN" sz="2000" b="1" smtClean="0">
                <a:solidFill>
                  <a:srgbClr val="000000"/>
                </a:solidFill>
              </a:rPr>
              <a:t>:_____________________________</a:t>
            </a:r>
            <a:r>
              <a:rPr lang="en-US" altLang="zh-CN" sz="2000" b="1" u="sng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</a:rPr>
              <a:t>3</a:t>
            </a:r>
            <a:r>
              <a:rPr lang="zh-CN" altLang="en-US" sz="2000" b="1" smtClean="0">
                <a:solidFill>
                  <a:srgbClr val="000000"/>
                </a:solidFill>
              </a:rPr>
              <a:t>）反应</a:t>
            </a:r>
            <a:r>
              <a:rPr lang="en-US" altLang="zh-CN" sz="2000" b="1" smtClean="0">
                <a:solidFill>
                  <a:srgbClr val="000000"/>
                </a:solidFill>
              </a:rPr>
              <a:t>AgCl + KI== AgI + KCl</a:t>
            </a:r>
            <a:r>
              <a:rPr lang="zh-CN" altLang="en-US" sz="2000" b="1" smtClean="0">
                <a:solidFill>
                  <a:srgbClr val="000000"/>
                </a:solidFill>
              </a:rPr>
              <a:t>在水溶液中较易进行，是因为</a:t>
            </a:r>
            <a:r>
              <a:rPr lang="zh-CN" altLang="en-US" sz="2000" b="1" u="sng" smtClean="0">
                <a:solidFill>
                  <a:srgbClr val="000000"/>
                </a:solidFill>
              </a:rPr>
              <a:t>                 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</a:rPr>
              <a:t>4</a:t>
            </a:r>
            <a:r>
              <a:rPr lang="zh-CN" altLang="en-US" sz="2000" b="1" smtClean="0">
                <a:solidFill>
                  <a:srgbClr val="000000"/>
                </a:solidFill>
              </a:rPr>
              <a:t>）若在</a:t>
            </a:r>
            <a:r>
              <a:rPr lang="en-US" altLang="zh-CN" sz="2000" b="1" smtClean="0">
                <a:solidFill>
                  <a:srgbClr val="000000"/>
                </a:solidFill>
              </a:rPr>
              <a:t>AgCl</a:t>
            </a:r>
            <a:r>
              <a:rPr lang="zh-CN" altLang="en-US" sz="2000" b="1" smtClean="0">
                <a:solidFill>
                  <a:srgbClr val="000000"/>
                </a:solidFill>
              </a:rPr>
              <a:t>形成的浊液中滴加氨水有什么现象</a:t>
            </a:r>
            <a:r>
              <a:rPr lang="en-US" altLang="zh-CN" sz="2000" b="1" smtClean="0">
                <a:solidFill>
                  <a:srgbClr val="000000"/>
                </a:solidFill>
              </a:rPr>
              <a:t>?</a:t>
            </a:r>
            <a:r>
              <a:rPr lang="en-US" altLang="zh-CN" sz="2000" b="1" u="sng" smtClean="0">
                <a:solidFill>
                  <a:srgbClr val="000000"/>
                </a:solidFill>
              </a:rPr>
              <a:t>                             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发生反应的离子方程式为 </a:t>
            </a:r>
            <a:r>
              <a:rPr lang="zh-CN" altLang="en-US" sz="2000" b="1" u="sng" smtClean="0">
                <a:solidFill>
                  <a:srgbClr val="000000"/>
                </a:solidFill>
              </a:rPr>
              <a:t>                                              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3789363"/>
            <a:ext cx="431958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35342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羟基磷灰石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[Ca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)OH]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是一种一种重要的生物无机材料。其常用的制备方法有两种：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：用浓氨水分别调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Ca(NO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溶液的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约为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；在剧烈搅拌下，将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溶液缓慢滴入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Ca(NO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溶液中。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：剧烈搅拌下，将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溶液缓慢滴加到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Ca(OH)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悬浊液中。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种钙盐的溶解度随溶液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的变化如上图所示（图中纵坐标是钙离子浓度的对数），回答下列问题：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）完成方法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中制备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的化学反应方程式：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5Ca(NO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3(NH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4NH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OH↓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zh-CN" alt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②5Ca(OH)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）与方法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相比，方法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的优点是</a:t>
            </a:r>
            <a:r>
              <a:rPr lang="zh-CN" alt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）方法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中，如果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溶液滴加过快，制得的产物不纯，其原因是</a:t>
            </a:r>
            <a:b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）图中所示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种钙盐在人体中最稳定的存在形式是</a:t>
            </a:r>
            <a:r>
              <a:rPr lang="zh-CN" alt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（填化学式）。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）糖沾附在牙齿上，在酶的作用下产生酸性物质，易造成龋齿。结合化学平衡移动原理，分析其原因</a:t>
            </a:r>
            <a:r>
              <a:rPr lang="zh-CN" altLang="en-US" sz="2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29025"/>
            <a:ext cx="3095625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84888" y="3068638"/>
            <a:ext cx="215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10NH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3H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700338" y="3357563"/>
            <a:ext cx="2303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OH↓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9H</a:t>
            </a:r>
            <a:r>
              <a:rPr lang="en-US" altLang="zh-CN" b="1" baseline="-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3635375" y="3789363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FF3300"/>
                </a:solidFill>
              </a:rPr>
              <a:t>唯一副产物为水，工艺简单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22533" grpId="0"/>
      <p:bldP spid="225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864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</a:rPr>
              <a:t>6.</a:t>
            </a:r>
            <a:r>
              <a:rPr lang="zh-CN" altLang="en-US" b="1" smtClean="0">
                <a:solidFill>
                  <a:srgbClr val="000000"/>
                </a:solidFill>
              </a:rPr>
              <a:t>金属氢氧化物在不同浓度和</a:t>
            </a:r>
            <a:r>
              <a:rPr lang="en-US" altLang="zh-CN" b="1" smtClean="0">
                <a:solidFill>
                  <a:srgbClr val="000000"/>
                </a:solidFill>
              </a:rPr>
              <a:t>pH</a:t>
            </a:r>
            <a:r>
              <a:rPr lang="zh-CN" altLang="en-US" b="1" smtClean="0">
                <a:solidFill>
                  <a:srgbClr val="000000"/>
                </a:solidFill>
              </a:rPr>
              <a:t>值下的沉淀</a:t>
            </a:r>
            <a:r>
              <a:rPr lang="en-US" altLang="zh-CN" b="1" smtClean="0">
                <a:solidFill>
                  <a:srgbClr val="000000"/>
                </a:solidFill>
              </a:rPr>
              <a:t>—</a:t>
            </a:r>
            <a:r>
              <a:rPr lang="zh-CN" altLang="en-US" b="1" smtClean="0">
                <a:solidFill>
                  <a:srgbClr val="000000"/>
                </a:solidFill>
              </a:rPr>
              <a:t>溶解图下图表示的是金属氢氧化物在不同浓度和</a:t>
            </a:r>
            <a:r>
              <a:rPr lang="en-US" altLang="zh-CN" b="1" smtClean="0">
                <a:solidFill>
                  <a:srgbClr val="000000"/>
                </a:solidFill>
              </a:rPr>
              <a:t>pH</a:t>
            </a:r>
            <a:r>
              <a:rPr lang="zh-CN" altLang="en-US" b="1" smtClean="0">
                <a:solidFill>
                  <a:srgbClr val="000000"/>
                </a:solidFill>
              </a:rPr>
              <a:t>下的沉淀</a:t>
            </a:r>
            <a:r>
              <a:rPr lang="en-US" altLang="zh-CN" b="1" smtClean="0">
                <a:solidFill>
                  <a:srgbClr val="000000"/>
                </a:solidFill>
              </a:rPr>
              <a:t>-</a:t>
            </a:r>
            <a:r>
              <a:rPr lang="zh-CN" altLang="en-US" b="1" smtClean="0">
                <a:solidFill>
                  <a:srgbClr val="000000"/>
                </a:solidFill>
              </a:rPr>
              <a:t>溶解图。图中直线上的点表示一种平衡状态。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692150"/>
            <a:ext cx="6335712" cy="2663825"/>
            <a:chOff x="1344" y="1914"/>
            <a:chExt cx="8586" cy="346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44" y="1914"/>
              <a:ext cx="8586" cy="3461"/>
              <a:chOff x="1344" y="1914"/>
              <a:chExt cx="8586" cy="3461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344" y="1914"/>
                <a:ext cx="8586" cy="3461"/>
                <a:chOff x="1074" y="4852"/>
                <a:chExt cx="8586" cy="3461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074" y="4852"/>
                  <a:ext cx="8586" cy="3461"/>
                  <a:chOff x="1074" y="1732"/>
                  <a:chExt cx="8586" cy="3461"/>
                </a:xfrm>
              </p:grpSpPr>
              <p:sp>
                <p:nvSpPr>
                  <p:cNvPr id="207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94" y="4878"/>
                    <a:ext cx="285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pH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7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814" y="2226"/>
                    <a:ext cx="6803" cy="22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7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814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7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050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669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287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906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524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143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761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8380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998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8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617" y="2226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814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050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669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287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906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524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7143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7761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9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8380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8998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9617" y="4409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2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7" y="3884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3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7" y="3317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4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7" y="2750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5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7" y="2183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6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7" y="4451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7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75" y="1914"/>
                    <a:ext cx="6885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1           2             3             4             5          </a:t>
                    </a:r>
                    <a:r>
                      <a:rPr lang="en-US" altLang="zh-CN" sz="10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  </a:t>
                    </a: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6           7             8    </a:t>
                    </a:r>
                    <a:r>
                      <a:rPr lang="en-US" altLang="zh-CN" sz="1000" baseline="-25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           </a:t>
                    </a: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9           10          11          12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75" y="4488"/>
                    <a:ext cx="6885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1            2             3          4           </a:t>
                    </a:r>
                    <a:r>
                      <a:rPr lang="en-US" altLang="zh-CN" sz="1000" baseline="-25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5              </a:t>
                    </a:r>
                    <a:r>
                      <a:rPr lang="en-US" altLang="zh-CN" sz="10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6           7             8            </a:t>
                    </a:r>
                    <a:r>
                      <a:rPr lang="en-US" altLang="zh-CN" sz="1000" baseline="-25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9            10         11          12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09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2070"/>
                    <a:ext cx="390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r>
                      <a:rPr lang="en-US" altLang="zh-CN" sz="12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–1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0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2634"/>
                    <a:ext cx="390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r>
                      <a:rPr lang="en-US" altLang="zh-CN" sz="12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–2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3199"/>
                    <a:ext cx="390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r>
                      <a:rPr lang="en-US" altLang="zh-CN" sz="12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–3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2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3764"/>
                    <a:ext cx="390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r>
                      <a:rPr lang="en-US" altLang="zh-CN" sz="12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–4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3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4329"/>
                    <a:ext cx="390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r>
                      <a:rPr lang="en-US" altLang="zh-CN" sz="1200" baseline="30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–5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graphicFrame>
                <p:nvGraphicFramePr>
                  <p:cNvPr id="2050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1074" y="3169"/>
                  <a:ext cx="1296" cy="380"/>
                </p:xfrm>
                <a:graphic>
                  <a:graphicData uri="http://schemas.openxmlformats.org/presentationml/2006/ole">
                    <p:oleObj spid="_x0000_s65538" name="Equation" r:id="rId3" imgW="825480" imgH="241200" progId="">
                      <p:embed/>
                    </p:oleObj>
                  </a:graphicData>
                </a:graphic>
              </p:graphicFrame>
              <p:sp>
                <p:nvSpPr>
                  <p:cNvPr id="211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07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1.9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5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8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3.4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2" y="4670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3.2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1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4.3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83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4.7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1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0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7.2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0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91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8.1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1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8" y="1732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9.1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03" y="4670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4.7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4" y="4670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5.6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9" y="4670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6.7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58" y="4670"/>
                    <a:ext cx="263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9.2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6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4" y="4670"/>
                    <a:ext cx="368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10.1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27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20" y="4670"/>
                    <a:ext cx="360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just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00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11.1</a:t>
                    </a:r>
                    <a:endParaRPr lang="en-US" altLang="zh-CN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811" y="2226"/>
                    <a:ext cx="6805" cy="57"/>
                    <a:chOff x="2811" y="2226"/>
                    <a:chExt cx="6805" cy="57"/>
                  </a:xfrm>
                </p:grpSpPr>
                <p:grpSp>
                  <p:nvGrpSpPr>
                    <p:cNvPr id="7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11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62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3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4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5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6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7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8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70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7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29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52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3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4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5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6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7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8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9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0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42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3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7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8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9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70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32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3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4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5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6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7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8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0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41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85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22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3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4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5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6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7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8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9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0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31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07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12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3" name="Line 1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4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5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6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7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8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9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0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21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21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302" name="Line 1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3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4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5" name="Line 1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6" name="Line 1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7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8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9" name="Line 1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0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11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49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92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3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4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5" name="Line 1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6" name="Line 1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7" name="Line 1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8" name="Line 1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9" name="Line 1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0" name="Line 1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01" name="Line 1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43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82" name="Line 1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3" name="Line 1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4" name="Line 1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5" name="Line 1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6" name="Line 1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7" name="Line 1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8" name="Line 1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9" name="Line 1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0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91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6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14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72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3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4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5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6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7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8" name="Line 1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9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0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81" name="Line 1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7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34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62" name="Line 1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3" name="Line 1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4" name="Line 1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5" name="Line 1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6" name="Line 1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7" name="Line 1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8" name="Line 1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9" name="Line 1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0" name="Line 1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71" name="Line 1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8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2811" y="4434"/>
                    <a:ext cx="6805" cy="57"/>
                    <a:chOff x="2811" y="2226"/>
                    <a:chExt cx="6805" cy="57"/>
                  </a:xfrm>
                </p:grpSpPr>
                <p:grpSp>
                  <p:nvGrpSpPr>
                    <p:cNvPr id="19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11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41" name="Line 1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2" name="Line 1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3" name="Line 1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4" name="Line 1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5" name="Line 1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6" name="Line 1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7" name="Line 1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8" name="Line 1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9" name="Line 1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50" name="Line 1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" name="Group 1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29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31" name="Line 1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2" name="Line 1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3" name="Line 1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4" name="Line 2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5" name="Line 2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6" name="Line 2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7" name="Line 2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8" name="Line 2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9" name="Line 2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40" name="Line 2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" name="Group 2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0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21" name="Line 2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2" name="Line 2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3" name="Line 2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4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5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6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7" name="Line 2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8" name="Line 2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9" name="Line 2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30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" name="Group 2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70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11" name="Line 2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2" name="Line 2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3" name="Line 2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4" name="Line 2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5" name="Line 2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6" name="Line 2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7" name="Line 2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8" name="Line 2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9" name="Line 2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20" name="Line 2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" name="Group 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85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201" name="Line 2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2" name="Line 2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3" name="Line 2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4" name="Line 2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5" name="Line 2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6" name="Line 2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7" name="Line 2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8" name="Line 2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9" name="Line 2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10" name="Line 2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4" name="Group 2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07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191" name="Line 2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2" name="Line 2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3" name="Line 2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4" name="Line 2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5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6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7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8" name="Line 2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9" name="Line 2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00" name="Line 2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5" name="Group 2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21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181" name="Line 2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2" name="Line 2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3" name="Line 2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4" name="Line 2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5" name="Line 2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6" name="Line 2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7" name="Line 2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8" name="Line 2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9" name="Line 2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90" name="Line 2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Group 2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49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171" name="Line 2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2" name="Line 2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3" name="Line 2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4" name="Line 2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5" name="Line 2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8" name="Line 2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7" name="Group 2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43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161" name="Line 2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2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3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4" name="Line 2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5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6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7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8" name="Line 2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9" name="Line 2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70" name="Line 2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8" name="Group 2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14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151" name="Line 2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2" name="Line 2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3" name="Line 2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4" name="Line 2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5" name="Line 2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6" name="Line 2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7" name="Line 2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8" name="Line 2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9" name="Line 2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0" name="Line 2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9" name="Group 2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34" y="2226"/>
                      <a:ext cx="567" cy="57"/>
                      <a:chOff x="2814" y="5913"/>
                      <a:chExt cx="510" cy="57"/>
                    </a:xfrm>
                  </p:grpSpPr>
                  <p:sp>
                    <p:nvSpPr>
                      <p:cNvPr id="2141" name="Line 2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2" name="Line 2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7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3" name="Line 2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4" name="Line 2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5" name="Line 3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6" name="Line 3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5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7" name="Line 3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1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8" name="Line 3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8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49" name="Line 3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24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50" name="Line 3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7" y="5913"/>
                        <a:ext cx="0" cy="5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2068" name="Freeform 306"/>
                <p:cNvSpPr>
                  <a:spLocks/>
                </p:cNvSpPr>
                <p:nvPr/>
              </p:nvSpPr>
              <p:spPr bwMode="auto">
                <a:xfrm>
                  <a:off x="3371" y="5346"/>
                  <a:ext cx="814" cy="2267"/>
                </a:xfrm>
                <a:custGeom>
                  <a:avLst/>
                  <a:gdLst>
                    <a:gd name="T0" fmla="*/ 0 w 814"/>
                    <a:gd name="T1" fmla="*/ 0 h 2267"/>
                    <a:gd name="T2" fmla="*/ 814 w 814"/>
                    <a:gd name="T3" fmla="*/ 2267 h 2267"/>
                    <a:gd name="T4" fmla="*/ 0 60000 65536"/>
                    <a:gd name="T5" fmla="*/ 0 60000 65536"/>
                    <a:gd name="T6" fmla="*/ 0 w 814"/>
                    <a:gd name="T7" fmla="*/ 0 h 2267"/>
                    <a:gd name="T8" fmla="*/ 814 w 814"/>
                    <a:gd name="T9" fmla="*/ 2267 h 2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14" h="2267">
                      <a:moveTo>
                        <a:pt x="0" y="0"/>
                      </a:moveTo>
                      <a:lnTo>
                        <a:pt x="814" y="2267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69" name="Freeform 307"/>
                <p:cNvSpPr>
                  <a:spLocks/>
                </p:cNvSpPr>
                <p:nvPr/>
              </p:nvSpPr>
              <p:spPr bwMode="auto">
                <a:xfrm>
                  <a:off x="4305" y="5346"/>
                  <a:ext cx="807" cy="2268"/>
                </a:xfrm>
                <a:custGeom>
                  <a:avLst/>
                  <a:gdLst>
                    <a:gd name="T0" fmla="*/ 0 w 807"/>
                    <a:gd name="T1" fmla="*/ 0 h 2268"/>
                    <a:gd name="T2" fmla="*/ 807 w 807"/>
                    <a:gd name="T3" fmla="*/ 2268 h 2268"/>
                    <a:gd name="T4" fmla="*/ 0 60000 65536"/>
                    <a:gd name="T5" fmla="*/ 0 60000 65536"/>
                    <a:gd name="T6" fmla="*/ 0 w 807"/>
                    <a:gd name="T7" fmla="*/ 0 h 2268"/>
                    <a:gd name="T8" fmla="*/ 807 w 807"/>
                    <a:gd name="T9" fmla="*/ 2268 h 226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07" h="2268">
                      <a:moveTo>
                        <a:pt x="0" y="0"/>
                      </a:moveTo>
                      <a:lnTo>
                        <a:pt x="807" y="2268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0" name="Freeform 308"/>
                <p:cNvSpPr>
                  <a:spLocks/>
                </p:cNvSpPr>
                <p:nvPr/>
              </p:nvSpPr>
              <p:spPr bwMode="auto">
                <a:xfrm>
                  <a:off x="4860" y="5346"/>
                  <a:ext cx="807" cy="2268"/>
                </a:xfrm>
                <a:custGeom>
                  <a:avLst/>
                  <a:gdLst>
                    <a:gd name="T0" fmla="*/ 0 w 807"/>
                    <a:gd name="T1" fmla="*/ 0 h 2268"/>
                    <a:gd name="T2" fmla="*/ 807 w 807"/>
                    <a:gd name="T3" fmla="*/ 2268 h 2268"/>
                    <a:gd name="T4" fmla="*/ 0 60000 65536"/>
                    <a:gd name="T5" fmla="*/ 0 60000 65536"/>
                    <a:gd name="T6" fmla="*/ 0 w 807"/>
                    <a:gd name="T7" fmla="*/ 0 h 2268"/>
                    <a:gd name="T8" fmla="*/ 807 w 807"/>
                    <a:gd name="T9" fmla="*/ 2268 h 226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07" h="2268">
                      <a:moveTo>
                        <a:pt x="0" y="0"/>
                      </a:moveTo>
                      <a:lnTo>
                        <a:pt x="807" y="2268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1" name="Freeform 309"/>
                <p:cNvSpPr>
                  <a:spLocks/>
                </p:cNvSpPr>
                <p:nvPr/>
              </p:nvSpPr>
              <p:spPr bwMode="auto">
                <a:xfrm>
                  <a:off x="5106" y="5343"/>
                  <a:ext cx="1248" cy="2271"/>
                </a:xfrm>
                <a:custGeom>
                  <a:avLst/>
                  <a:gdLst>
                    <a:gd name="T0" fmla="*/ 0 w 1248"/>
                    <a:gd name="T1" fmla="*/ 0 h 2271"/>
                    <a:gd name="T2" fmla="*/ 1248 w 1248"/>
                    <a:gd name="T3" fmla="*/ 2271 h 2271"/>
                    <a:gd name="T4" fmla="*/ 0 60000 65536"/>
                    <a:gd name="T5" fmla="*/ 0 60000 65536"/>
                    <a:gd name="T6" fmla="*/ 0 w 1248"/>
                    <a:gd name="T7" fmla="*/ 0 h 2271"/>
                    <a:gd name="T8" fmla="*/ 1248 w 1248"/>
                    <a:gd name="T9" fmla="*/ 2271 h 22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48" h="2271">
                      <a:moveTo>
                        <a:pt x="0" y="0"/>
                      </a:moveTo>
                      <a:lnTo>
                        <a:pt x="1248" y="2271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2" name="Freeform 310"/>
                <p:cNvSpPr>
                  <a:spLocks/>
                </p:cNvSpPr>
                <p:nvPr/>
              </p:nvSpPr>
              <p:spPr bwMode="auto">
                <a:xfrm>
                  <a:off x="6519" y="5346"/>
                  <a:ext cx="1245" cy="2259"/>
                </a:xfrm>
                <a:custGeom>
                  <a:avLst/>
                  <a:gdLst>
                    <a:gd name="T0" fmla="*/ 0 w 1245"/>
                    <a:gd name="T1" fmla="*/ 0 h 2259"/>
                    <a:gd name="T2" fmla="*/ 1245 w 1245"/>
                    <a:gd name="T3" fmla="*/ 2259 h 2259"/>
                    <a:gd name="T4" fmla="*/ 0 60000 65536"/>
                    <a:gd name="T5" fmla="*/ 0 60000 65536"/>
                    <a:gd name="T6" fmla="*/ 0 w 1245"/>
                    <a:gd name="T7" fmla="*/ 0 h 2259"/>
                    <a:gd name="T8" fmla="*/ 1245 w 1245"/>
                    <a:gd name="T9" fmla="*/ 2259 h 225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45" h="2259">
                      <a:moveTo>
                        <a:pt x="0" y="0"/>
                      </a:moveTo>
                      <a:lnTo>
                        <a:pt x="1245" y="2259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3" name="Freeform 311"/>
                <p:cNvSpPr>
                  <a:spLocks/>
                </p:cNvSpPr>
                <p:nvPr/>
              </p:nvSpPr>
              <p:spPr bwMode="auto">
                <a:xfrm>
                  <a:off x="6642" y="5346"/>
                  <a:ext cx="1236" cy="2268"/>
                </a:xfrm>
                <a:custGeom>
                  <a:avLst/>
                  <a:gdLst>
                    <a:gd name="T0" fmla="*/ 0 w 1236"/>
                    <a:gd name="T1" fmla="*/ 0 h 2268"/>
                    <a:gd name="T2" fmla="*/ 1236 w 1236"/>
                    <a:gd name="T3" fmla="*/ 2268 h 2268"/>
                    <a:gd name="T4" fmla="*/ 0 60000 65536"/>
                    <a:gd name="T5" fmla="*/ 0 60000 65536"/>
                    <a:gd name="T6" fmla="*/ 0 w 1236"/>
                    <a:gd name="T7" fmla="*/ 0 h 2268"/>
                    <a:gd name="T8" fmla="*/ 1236 w 1236"/>
                    <a:gd name="T9" fmla="*/ 2268 h 226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36" h="2268">
                      <a:moveTo>
                        <a:pt x="0" y="0"/>
                      </a:moveTo>
                      <a:lnTo>
                        <a:pt x="1236" y="2268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4" name="Freeform 312"/>
                <p:cNvSpPr>
                  <a:spLocks/>
                </p:cNvSpPr>
                <p:nvPr/>
              </p:nvSpPr>
              <p:spPr bwMode="auto">
                <a:xfrm>
                  <a:off x="7206" y="5346"/>
                  <a:ext cx="1236" cy="2268"/>
                </a:xfrm>
                <a:custGeom>
                  <a:avLst/>
                  <a:gdLst>
                    <a:gd name="T0" fmla="*/ 0 w 1236"/>
                    <a:gd name="T1" fmla="*/ 0 h 2268"/>
                    <a:gd name="T2" fmla="*/ 1236 w 1236"/>
                    <a:gd name="T3" fmla="*/ 2268 h 2268"/>
                    <a:gd name="T4" fmla="*/ 0 60000 65536"/>
                    <a:gd name="T5" fmla="*/ 0 60000 65536"/>
                    <a:gd name="T6" fmla="*/ 0 w 1236"/>
                    <a:gd name="T7" fmla="*/ 0 h 2268"/>
                    <a:gd name="T8" fmla="*/ 1236 w 1236"/>
                    <a:gd name="T9" fmla="*/ 2268 h 226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36" h="2268">
                      <a:moveTo>
                        <a:pt x="0" y="0"/>
                      </a:moveTo>
                      <a:lnTo>
                        <a:pt x="1236" y="2268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5" name="Freeform 313"/>
                <p:cNvSpPr>
                  <a:spLocks/>
                </p:cNvSpPr>
                <p:nvPr/>
              </p:nvSpPr>
              <p:spPr bwMode="auto">
                <a:xfrm>
                  <a:off x="7812" y="5346"/>
                  <a:ext cx="1236" cy="2268"/>
                </a:xfrm>
                <a:custGeom>
                  <a:avLst/>
                  <a:gdLst>
                    <a:gd name="T0" fmla="*/ 0 w 1236"/>
                    <a:gd name="T1" fmla="*/ 0 h 2268"/>
                    <a:gd name="T2" fmla="*/ 1236 w 1236"/>
                    <a:gd name="T3" fmla="*/ 2268 h 2268"/>
                    <a:gd name="T4" fmla="*/ 0 60000 65536"/>
                    <a:gd name="T5" fmla="*/ 0 60000 65536"/>
                    <a:gd name="T6" fmla="*/ 0 w 1236"/>
                    <a:gd name="T7" fmla="*/ 0 h 2268"/>
                    <a:gd name="T8" fmla="*/ 1236 w 1236"/>
                    <a:gd name="T9" fmla="*/ 2268 h 226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36" h="2268">
                      <a:moveTo>
                        <a:pt x="0" y="0"/>
                      </a:moveTo>
                      <a:lnTo>
                        <a:pt x="1236" y="2268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59" name="Text Box 314"/>
              <p:cNvSpPr txBox="1">
                <a:spLocks noChangeArrowheads="1"/>
              </p:cNvSpPr>
              <p:nvPr/>
            </p:nvSpPr>
            <p:spPr bwMode="auto">
              <a:xfrm>
                <a:off x="3667" y="3487"/>
                <a:ext cx="359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Fe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3+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Text Box 315"/>
              <p:cNvSpPr txBox="1">
                <a:spLocks noChangeArrowheads="1"/>
              </p:cNvSpPr>
              <p:nvPr/>
            </p:nvSpPr>
            <p:spPr bwMode="auto">
              <a:xfrm>
                <a:off x="4603" y="3487"/>
                <a:ext cx="33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Al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3+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Text Box 316"/>
              <p:cNvSpPr txBox="1">
                <a:spLocks noChangeArrowheads="1"/>
              </p:cNvSpPr>
              <p:nvPr/>
            </p:nvSpPr>
            <p:spPr bwMode="auto">
              <a:xfrm>
                <a:off x="5158" y="3487"/>
                <a:ext cx="359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Cr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3+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Text Box 317"/>
              <p:cNvSpPr txBox="1">
                <a:spLocks noChangeArrowheads="1"/>
              </p:cNvSpPr>
              <p:nvPr/>
            </p:nvSpPr>
            <p:spPr bwMode="auto">
              <a:xfrm>
                <a:off x="5613" y="3487"/>
                <a:ext cx="395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Cu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2+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Text Box 318"/>
              <p:cNvSpPr txBox="1">
                <a:spLocks noChangeArrowheads="1"/>
              </p:cNvSpPr>
              <p:nvPr/>
            </p:nvSpPr>
            <p:spPr bwMode="auto">
              <a:xfrm>
                <a:off x="7078" y="3487"/>
                <a:ext cx="359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Fe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2+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Text Box 319"/>
              <p:cNvSpPr txBox="1">
                <a:spLocks noChangeArrowheads="1"/>
              </p:cNvSpPr>
              <p:nvPr/>
            </p:nvSpPr>
            <p:spPr bwMode="auto">
              <a:xfrm>
                <a:off x="7643" y="3500"/>
                <a:ext cx="345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Ni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2+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Text Box 320"/>
              <p:cNvSpPr txBox="1">
                <a:spLocks noChangeArrowheads="1"/>
              </p:cNvSpPr>
              <p:nvPr/>
            </p:nvSpPr>
            <p:spPr bwMode="auto">
              <a:xfrm>
                <a:off x="8178" y="3500"/>
                <a:ext cx="441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Mn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2+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Text Box 321"/>
              <p:cNvSpPr txBox="1">
                <a:spLocks noChangeArrowheads="1"/>
              </p:cNvSpPr>
              <p:nvPr/>
            </p:nvSpPr>
            <p:spPr bwMode="auto">
              <a:xfrm>
                <a:off x="8788" y="3500"/>
                <a:ext cx="441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smtClean="0">
                    <a:solidFill>
                      <a:srgbClr val="000000"/>
                    </a:solidFill>
                    <a:latin typeface="Times New Roman" pitchFamily="18" charset="0"/>
                  </a:rPr>
                  <a:t>Mg</a:t>
                </a:r>
                <a:r>
                  <a:rPr lang="en-US" altLang="zh-CN" sz="1000" baseline="30000" smtClean="0">
                    <a:solidFill>
                      <a:srgbClr val="000000"/>
                    </a:solidFill>
                    <a:latin typeface="Times New Roman" pitchFamily="18" charset="0"/>
                  </a:rPr>
                  <a:t>2+</a:t>
                </a:r>
                <a:endParaRPr lang="en-US" altLang="zh-CN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55" name="Text Box 322"/>
            <p:cNvSpPr txBox="1">
              <a:spLocks noChangeArrowheads="1"/>
            </p:cNvSpPr>
            <p:nvPr/>
          </p:nvSpPr>
          <p:spPr bwMode="auto">
            <a:xfrm>
              <a:off x="3612" y="3687"/>
              <a:ext cx="34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  <a:latin typeface="Times New Roman" pitchFamily="18" charset="0"/>
                </a:rPr>
                <a:t>·A</a:t>
              </a:r>
              <a:endParaRPr lang="en-US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Text Box 323"/>
            <p:cNvSpPr txBox="1">
              <a:spLocks noChangeArrowheads="1"/>
            </p:cNvSpPr>
            <p:nvPr/>
          </p:nvSpPr>
          <p:spPr bwMode="auto">
            <a:xfrm>
              <a:off x="4143" y="3978"/>
              <a:ext cx="330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  <a:latin typeface="Times New Roman" pitchFamily="18" charset="0"/>
                </a:rPr>
                <a:t>·B</a:t>
              </a:r>
              <a:endParaRPr lang="en-US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Text Box 324"/>
            <p:cNvSpPr txBox="1">
              <a:spLocks noChangeArrowheads="1"/>
            </p:cNvSpPr>
            <p:nvPr/>
          </p:nvSpPr>
          <p:spPr bwMode="auto">
            <a:xfrm>
              <a:off x="4611" y="4278"/>
              <a:ext cx="35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  <a:latin typeface="Times New Roman" pitchFamily="18" charset="0"/>
                </a:rPr>
                <a:t>·C</a:t>
              </a:r>
              <a:endParaRPr lang="en-US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53" name="Text Box 325"/>
          <p:cNvSpPr txBox="1">
            <a:spLocks noChangeArrowheads="1"/>
          </p:cNvSpPr>
          <p:nvPr/>
        </p:nvSpPr>
        <p:spPr bwMode="auto">
          <a:xfrm>
            <a:off x="250825" y="3284538"/>
            <a:ext cx="87137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(1).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氢氧化亚铁饱和溶液中存在沉淀溶解平衡，由上图求出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Fe(OH)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值为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____.</a:t>
            </a:r>
          </a:p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(2).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上图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三点中表示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Fe(OH)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的沉淀速率大于溶解速率的是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____________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(3).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利用金属氢氧化物的溶度积不同，通过控制溶液的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对金属离子进行分离是实际工作中经常使用的分离方法。若在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浓度为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0.1mol/L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的溶液中含有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0.01mol/L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为除去溶液中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，必须控制溶液的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范围是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________________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。下列离子组中，不能通过控制溶液的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进行分离的是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___________(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填字母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A. Fe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B Cu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C. Fe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D.Mg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endParaRPr lang="en-US" altLang="zh-CN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(4).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向有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1mL0.1mol/LMgCl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溶液中滴加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1-2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滴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2mol/LNaOH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溶液，有白色沉淀生成，再滴加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滴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0.1mol/LFeCl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溶液，观察到的现象是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______________________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。试分析出现该现象的原因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____________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351837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硫酸锶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(SrSO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在水中的沉淀溶解平衡曲线如下，下列说法正确的是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           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．温度一定时，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sp(SrSO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</a:t>
            </a:r>
            <a:r>
              <a:rPr lang="en-US" altLang="zh-CN" sz="2400" b="1" smtClean="0">
                <a:solidFill>
                  <a:srgbClr val="000000"/>
                </a:solidFill>
              </a:rPr>
              <a:t>c(SO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2-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的增大而减小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．三个不同温度中，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313K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sp(SrSO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283K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时，图中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点对应的溶液是不饱和溶液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283K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下的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饱和溶液降温到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263K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后变为不饱和溶液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3411538"/>
            <a:ext cx="4679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92275" y="765175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3300"/>
                </a:solidFill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69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2.0×10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，将适量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固体溶于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 mL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水中至刚好饱和，该过程中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浓度随时间变化关系如右图（饱和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溶液中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0.034 mol</a:t>
            </a:r>
            <a:r>
              <a:rPr lang="en-US" altLang="zh-CN" sz="2400" b="1" smtClean="0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）。若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时刻在上述体系中加入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 mL. 0.020 mol</a:t>
            </a:r>
            <a:r>
              <a:rPr lang="en-US" altLang="zh-CN" sz="2400" b="1" smtClean="0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Na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溶液，下列示意图中，能正确表示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时刻后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="1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浓度随时间变化关系的是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           )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2636838"/>
            <a:ext cx="2016125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708275"/>
            <a:ext cx="6084887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00113" y="2133600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FF33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857375"/>
            <a:ext cx="324008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7158" y="214290"/>
            <a:ext cx="8351838" cy="2519130"/>
            <a:chOff x="357158" y="785794"/>
            <a:chExt cx="8351838" cy="251913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57158" y="785794"/>
              <a:ext cx="8351838" cy="249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1</a:t>
              </a:r>
              <a:r>
                <a:rPr lang="zh-CN" altLang="en-US" sz="2400" b="1" dirty="0"/>
                <a:t>、沉淀溶解平衡：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  </a:t>
              </a:r>
              <a:r>
                <a:rPr lang="en-US" altLang="zh-CN" sz="2400" b="1" dirty="0" err="1"/>
                <a:t>AgCl</a:t>
              </a:r>
              <a:r>
                <a:rPr lang="zh-CN" altLang="en-US" sz="2400" b="1" dirty="0"/>
                <a:t>固体难溶于水，仍有少部分</a:t>
              </a:r>
              <a:r>
                <a:rPr lang="en-US" altLang="zh-CN" sz="2400" b="1" dirty="0"/>
                <a:t>Ag</a:t>
              </a:r>
              <a:r>
                <a:rPr lang="en-US" altLang="zh-CN" sz="2400" b="1" baseline="30000" dirty="0"/>
                <a:t>+</a:t>
              </a:r>
              <a:r>
                <a:rPr lang="zh-CN" altLang="en-US" sz="2400" b="1" dirty="0"/>
                <a:t>和</a:t>
              </a:r>
              <a:r>
                <a:rPr lang="en-US" altLang="zh-CN" sz="2400" b="1" dirty="0" err="1"/>
                <a:t>Cl</a:t>
              </a:r>
              <a:r>
                <a:rPr lang="en-US" altLang="zh-CN" sz="2400" b="1" baseline="30000" dirty="0"/>
                <a:t>-</a:t>
              </a:r>
              <a:r>
                <a:rPr lang="zh-CN" altLang="en-US" sz="2400" b="1" dirty="0"/>
                <a:t>离开固体表面进入溶液，同时进入溶液的</a:t>
              </a:r>
              <a:r>
                <a:rPr lang="en-US" altLang="zh-CN" sz="2400" b="1" dirty="0"/>
                <a:t>Ag</a:t>
              </a:r>
              <a:r>
                <a:rPr lang="en-US" altLang="zh-CN" sz="2400" b="1" baseline="30000" dirty="0"/>
                <a:t>+</a:t>
              </a:r>
              <a:r>
                <a:rPr lang="zh-CN" altLang="en-US" sz="2400" b="1" dirty="0"/>
                <a:t>和</a:t>
              </a:r>
              <a:r>
                <a:rPr lang="en-US" altLang="zh-CN" sz="2400" b="1" dirty="0" err="1"/>
                <a:t>Cl</a:t>
              </a:r>
              <a:r>
                <a:rPr lang="en-US" altLang="zh-CN" sz="2400" b="1" baseline="30000" dirty="0"/>
                <a:t>- </a:t>
              </a:r>
              <a:r>
                <a:rPr lang="zh-CN" altLang="en-US" sz="2400" b="1" dirty="0"/>
                <a:t>又会在固体表面沉淀下来，当这两个过程速率相等时， </a:t>
              </a:r>
              <a:r>
                <a:rPr lang="en-US" altLang="zh-CN" sz="2400" b="1" dirty="0"/>
                <a:t>Ag</a:t>
              </a:r>
              <a:r>
                <a:rPr lang="en-US" altLang="zh-CN" sz="2400" b="1" baseline="30000" dirty="0"/>
                <a:t>+</a:t>
              </a:r>
              <a:r>
                <a:rPr lang="zh-CN" altLang="en-US" sz="2400" b="1" dirty="0"/>
                <a:t>和</a:t>
              </a:r>
              <a:r>
                <a:rPr lang="en-US" altLang="zh-CN" sz="2400" b="1" dirty="0" err="1"/>
                <a:t>Cl</a:t>
              </a:r>
              <a:r>
                <a:rPr lang="en-US" altLang="zh-CN" sz="2400" b="1" baseline="30000" dirty="0"/>
                <a:t>- </a:t>
              </a:r>
              <a:r>
                <a:rPr lang="zh-CN" altLang="en-US" sz="2400" b="1" dirty="0"/>
                <a:t>的沉淀与</a:t>
              </a:r>
              <a:r>
                <a:rPr lang="en-US" altLang="zh-CN" sz="2400" b="1" dirty="0" err="1"/>
                <a:t>AgCl</a:t>
              </a:r>
              <a:r>
                <a:rPr lang="en-US" altLang="zh-CN" sz="2400" b="1" dirty="0">
                  <a:solidFill>
                    <a:srgbClr val="FF66CC"/>
                  </a:solidFill>
                </a:rPr>
                <a:t> </a:t>
              </a:r>
              <a:r>
                <a:rPr lang="zh-CN" altLang="en-US" sz="2400" b="1" dirty="0"/>
                <a:t>固体的溶解达到平衡状态即达到</a:t>
              </a:r>
              <a:r>
                <a:rPr lang="zh-CN" altLang="en-US" sz="2400" b="1" dirty="0">
                  <a:solidFill>
                    <a:srgbClr val="FF7C80"/>
                  </a:solidFill>
                </a:rPr>
                <a:t>沉淀溶解平衡状态</a:t>
              </a:r>
              <a:r>
                <a:rPr lang="en-US" altLang="zh-CN" sz="2400" b="1" dirty="0">
                  <a:solidFill>
                    <a:srgbClr val="FF66CC"/>
                  </a:solidFill>
                </a:rPr>
                <a:t>. </a:t>
              </a:r>
              <a:r>
                <a:rPr lang="en-US" altLang="zh-CN" sz="2400" b="1" dirty="0" err="1"/>
                <a:t>AgCl</a:t>
              </a:r>
              <a:r>
                <a:rPr lang="zh-CN" altLang="en-US" sz="2400" b="1" dirty="0"/>
                <a:t>固体在水中的沉淀溶解平衡可表示为：</a:t>
              </a:r>
              <a:r>
                <a:rPr lang="en-US" altLang="zh-CN" sz="2400" b="1" dirty="0" err="1">
                  <a:solidFill>
                    <a:srgbClr val="FF7C80"/>
                  </a:solidFill>
                </a:rPr>
                <a:t>AgCl</a:t>
              </a:r>
              <a:r>
                <a:rPr lang="en-US" altLang="zh-CN" sz="2400" b="1" dirty="0">
                  <a:solidFill>
                    <a:srgbClr val="FF7C80"/>
                  </a:solidFill>
                </a:rPr>
                <a:t> (s)                Ag</a:t>
              </a:r>
              <a:r>
                <a:rPr lang="en-US" altLang="zh-CN" sz="2400" b="1" baseline="30000" dirty="0">
                  <a:solidFill>
                    <a:srgbClr val="FF7C80"/>
                  </a:solidFill>
                </a:rPr>
                <a:t>+</a:t>
              </a:r>
              <a:r>
                <a:rPr lang="en-US" altLang="zh-CN" sz="2400" b="1" dirty="0">
                  <a:solidFill>
                    <a:srgbClr val="FF7C80"/>
                  </a:solidFill>
                </a:rPr>
                <a:t>  +  </a:t>
              </a:r>
              <a:r>
                <a:rPr lang="en-US" altLang="zh-CN" sz="2400" b="1" dirty="0" err="1">
                  <a:solidFill>
                    <a:srgbClr val="FF7C80"/>
                  </a:solidFill>
                </a:rPr>
                <a:t>Cl</a:t>
              </a:r>
              <a:r>
                <a:rPr lang="en-US" altLang="zh-CN" sz="2400" b="1" baseline="30000" dirty="0">
                  <a:solidFill>
                    <a:srgbClr val="FF7C80"/>
                  </a:solidFill>
                </a:rPr>
                <a:t>-</a:t>
              </a:r>
              <a:r>
                <a:rPr lang="en-US" altLang="zh-CN" sz="2400" b="1" dirty="0">
                  <a:solidFill>
                    <a:srgbClr val="FF7C80"/>
                  </a:solidFill>
                </a:rPr>
                <a:t> </a:t>
              </a:r>
            </a:p>
          </p:txBody>
        </p:sp>
        <p:pic>
          <p:nvPicPr>
            <p:cNvPr id="9" name="Picture 5" descr="循环0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4643438" y="2786058"/>
              <a:ext cx="857256" cy="5188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8313" y="3143248"/>
            <a:ext cx="80645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  <a:r>
              <a:rPr lang="zh-CN" altLang="en-US" sz="2400" b="1"/>
              <a:t>、溶度积常数或溶度积</a:t>
            </a:r>
            <a:r>
              <a:rPr lang="en-US" altLang="zh-CN" sz="2400" b="1"/>
              <a:t>(K</a:t>
            </a:r>
            <a:r>
              <a:rPr lang="en-US" altLang="zh-CN" sz="2400" b="1" baseline="-25000"/>
              <a:t>sp</a:t>
            </a:r>
            <a:r>
              <a:rPr lang="en-US" altLang="zh-CN" sz="2400" b="1"/>
              <a:t> )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难溶固体在溶液中达到沉淀溶解平衡状态时，</a:t>
            </a:r>
            <a:r>
              <a:rPr lang="zh-CN" altLang="en-US" sz="2400" b="1">
                <a:solidFill>
                  <a:schemeClr val="tx2"/>
                </a:solidFill>
              </a:rPr>
              <a:t>离子浓度保持不变（或一定）。</a:t>
            </a:r>
            <a:r>
              <a:rPr lang="zh-CN" altLang="en-US" sz="2400" b="1"/>
              <a:t>其离子浓度的方次的乘积为一个常数这个常数</a:t>
            </a:r>
            <a:r>
              <a:rPr lang="zh-CN" altLang="en-US" sz="2400" b="1">
                <a:solidFill>
                  <a:srgbClr val="FF66CC"/>
                </a:solidFill>
              </a:rPr>
              <a:t>称之为</a:t>
            </a:r>
            <a:r>
              <a:rPr lang="zh-CN" altLang="en-US" sz="2400" b="1">
                <a:solidFill>
                  <a:srgbClr val="FF7C80"/>
                </a:solidFill>
              </a:rPr>
              <a:t>溶度积常数简称为溶度积，用</a:t>
            </a:r>
            <a:r>
              <a:rPr lang="en-US" altLang="zh-CN" sz="2400" b="1">
                <a:solidFill>
                  <a:srgbClr val="FF7C80"/>
                </a:solidFill>
              </a:rPr>
              <a:t>K</a:t>
            </a:r>
            <a:r>
              <a:rPr lang="en-US" altLang="zh-CN" sz="2400" b="1" baseline="-25000">
                <a:solidFill>
                  <a:srgbClr val="FF7C80"/>
                </a:solidFill>
              </a:rPr>
              <a:t>sp</a:t>
            </a:r>
            <a:r>
              <a:rPr lang="zh-CN" altLang="en-US" sz="2400" b="1">
                <a:solidFill>
                  <a:srgbClr val="FF7C80"/>
                </a:solidFill>
              </a:rPr>
              <a:t>表示。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11188" y="4929198"/>
            <a:ext cx="6840537" cy="1039800"/>
            <a:chOff x="611188" y="4929198"/>
            <a:chExt cx="6840537" cy="1039800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11188" y="4952998"/>
              <a:ext cx="6840537" cy="10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          </a:t>
              </a:r>
              <a:r>
                <a:rPr lang="en-US" altLang="zh-CN" sz="2400" b="1" dirty="0" err="1">
                  <a:solidFill>
                    <a:srgbClr val="FF7C80"/>
                  </a:solidFill>
                </a:rPr>
                <a:t>AgCl</a:t>
              </a:r>
              <a:r>
                <a:rPr lang="en-US" altLang="zh-CN" sz="2400" b="1" dirty="0">
                  <a:solidFill>
                    <a:srgbClr val="FF7C80"/>
                  </a:solidFill>
                </a:rPr>
                <a:t>(s)                   Ag</a:t>
              </a:r>
              <a:r>
                <a:rPr lang="en-US" altLang="zh-CN" sz="2400" b="1" baseline="30000" dirty="0">
                  <a:solidFill>
                    <a:srgbClr val="FF7C80"/>
                  </a:solidFill>
                </a:rPr>
                <a:t>+</a:t>
              </a:r>
              <a:r>
                <a:rPr lang="en-US" altLang="zh-CN" sz="2400" b="1" dirty="0">
                  <a:solidFill>
                    <a:srgbClr val="FF7C80"/>
                  </a:solidFill>
                </a:rPr>
                <a:t>  +  </a:t>
              </a:r>
              <a:r>
                <a:rPr lang="en-US" altLang="zh-CN" sz="2400" b="1" dirty="0" err="1">
                  <a:solidFill>
                    <a:srgbClr val="FF7C80"/>
                  </a:solidFill>
                </a:rPr>
                <a:t>Cl</a:t>
              </a:r>
              <a:r>
                <a:rPr lang="en-US" altLang="zh-CN" sz="2400" b="1" baseline="30000" dirty="0">
                  <a:solidFill>
                    <a:srgbClr val="FF7C80"/>
                  </a:solidFill>
                </a:rPr>
                <a:t>-</a:t>
              </a:r>
              <a:r>
                <a:rPr lang="en-US" altLang="zh-CN" sz="2400" b="1" dirty="0">
                  <a:solidFill>
                    <a:srgbClr val="FF7C80"/>
                  </a:solidFill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  25℃</a:t>
              </a:r>
              <a:r>
                <a:rPr lang="zh-CN" altLang="en-US" sz="2400" b="1" dirty="0"/>
                <a:t>时， </a:t>
              </a:r>
              <a:r>
                <a:rPr lang="en-US" altLang="zh-CN" sz="2400" b="1" dirty="0" err="1"/>
                <a:t>K</a:t>
              </a:r>
              <a:r>
                <a:rPr lang="en-US" altLang="zh-CN" sz="2400" b="1" baseline="-25000" dirty="0" err="1"/>
                <a:t>sp</a:t>
              </a:r>
              <a:r>
                <a:rPr lang="en-US" altLang="zh-CN" sz="2400" b="1" dirty="0"/>
                <a:t>  =  [Ag</a:t>
              </a:r>
              <a:r>
                <a:rPr lang="en-US" altLang="zh-CN" sz="2400" b="1" baseline="30000" dirty="0"/>
                <a:t>+</a:t>
              </a:r>
              <a:r>
                <a:rPr lang="en-US" altLang="zh-CN" sz="2400" b="1" dirty="0"/>
                <a:t>][</a:t>
              </a:r>
              <a:r>
                <a:rPr lang="en-US" altLang="zh-CN" sz="2400" b="1" dirty="0" err="1"/>
                <a:t>Cl</a:t>
              </a:r>
              <a:r>
                <a:rPr lang="en-US" altLang="zh-CN" sz="2400" b="1" baseline="30000" dirty="0"/>
                <a:t>-</a:t>
              </a:r>
              <a:r>
                <a:rPr lang="en-US" altLang="zh-CN" sz="2400" b="1" dirty="0"/>
                <a:t>] = 1.8×10</a:t>
              </a:r>
              <a:r>
                <a:rPr lang="en-US" altLang="zh-CN" sz="2400" b="1" baseline="30000" dirty="0"/>
                <a:t>-10</a:t>
              </a:r>
              <a:endParaRPr lang="en-US" altLang="zh-CN" sz="2400" b="1" baseline="30000" dirty="0">
                <a:sym typeface="Symbol" pitchFamily="18" charset="2"/>
              </a:endParaRPr>
            </a:p>
          </p:txBody>
        </p:sp>
        <p:pic>
          <p:nvPicPr>
            <p:cNvPr id="19" name="Picture 5" descr="循环0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428860" y="4929198"/>
              <a:ext cx="857256" cy="5188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5288" y="228600"/>
            <a:ext cx="85693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、溶度积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的性质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7C8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(1)</a:t>
            </a:r>
            <a:r>
              <a:rPr lang="zh-CN" altLang="en-US" sz="2400" b="1" dirty="0" smtClean="0">
                <a:solidFill>
                  <a:srgbClr val="FF7C80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溶度积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的大小与难溶电解质性质和温度有关，与沉淀的量无关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离子浓度的改变可使平衡发生移动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而不能改变溶度积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不同的难溶电解质在相同温度下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不同。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0825" y="1989138"/>
            <a:ext cx="8642350" cy="2678112"/>
            <a:chOff x="158" y="1253"/>
            <a:chExt cx="5444" cy="1687"/>
          </a:xfrm>
        </p:grpSpPr>
        <p:sp>
          <p:nvSpPr>
            <p:cNvPr id="5125" name="Text Box 6"/>
            <p:cNvSpPr txBox="1">
              <a:spLocks noChangeArrowheads="1"/>
            </p:cNvSpPr>
            <p:nvPr/>
          </p:nvSpPr>
          <p:spPr bwMode="auto">
            <a:xfrm>
              <a:off x="158" y="1253"/>
              <a:ext cx="5444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</a:rPr>
                <a:t>几种难熔电解质在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25℃</a:t>
              </a:r>
              <a:r>
                <a:rPr lang="zh-CN" altLang="en-US" sz="2400" b="1" dirty="0" smtClean="0">
                  <a:solidFill>
                    <a:srgbClr val="000000"/>
                  </a:solidFill>
                </a:rPr>
                <a:t>时的溶解平衡和溶度积：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FF7C80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rgbClr val="FF7C80"/>
                  </a:solidFill>
                </a:rPr>
                <a:t>AgCl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(s)        Ag</a:t>
              </a:r>
              <a:r>
                <a:rPr lang="en-US" altLang="zh-CN" sz="2400" b="1" baseline="30000" dirty="0" smtClean="0">
                  <a:solidFill>
                    <a:srgbClr val="FF7C80"/>
                  </a:solidFill>
                </a:rPr>
                <a:t>+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 + </a:t>
              </a:r>
              <a:r>
                <a:rPr lang="en-US" altLang="zh-CN" sz="2400" b="1" dirty="0" err="1" smtClean="0">
                  <a:solidFill>
                    <a:srgbClr val="FF7C80"/>
                  </a:solidFill>
                </a:rPr>
                <a:t>Cl</a:t>
              </a:r>
              <a:r>
                <a:rPr lang="en-US" altLang="zh-CN" sz="2400" b="1" baseline="30000" dirty="0" smtClean="0">
                  <a:solidFill>
                    <a:srgbClr val="FF7C80"/>
                  </a:solidFill>
                </a:rPr>
                <a:t>-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           </a:t>
              </a:r>
              <a:r>
                <a:rPr lang="en-US" altLang="zh-CN" sz="2000" b="1" dirty="0" err="1" smtClean="0">
                  <a:solidFill>
                    <a:srgbClr val="FF7C80"/>
                  </a:solidFill>
                </a:rPr>
                <a:t>K</a:t>
              </a:r>
              <a:r>
                <a:rPr lang="en-US" altLang="zh-CN" sz="2000" b="1" baseline="-25000" dirty="0" err="1" smtClean="0">
                  <a:solidFill>
                    <a:srgbClr val="FF7C80"/>
                  </a:solidFill>
                </a:rPr>
                <a:t>sp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= [Ag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+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][</a:t>
              </a:r>
              <a:r>
                <a:rPr lang="en-US" altLang="zh-CN" sz="2000" b="1" dirty="0" err="1" smtClean="0">
                  <a:solidFill>
                    <a:srgbClr val="FF7C80"/>
                  </a:solidFill>
                </a:rPr>
                <a:t>Cl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-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 = 1.8×10</a:t>
              </a:r>
              <a:r>
                <a:rPr lang="en-US" altLang="zh-CN" sz="2000" b="1" baseline="30000" dirty="0" smtClean="0">
                  <a:solidFill>
                    <a:srgbClr val="000000"/>
                  </a:solidFill>
                </a:rPr>
                <a:t>-10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FF7C80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rgbClr val="FF7C80"/>
                  </a:solidFill>
                </a:rPr>
                <a:t>AgBr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(s)        Ag</a:t>
              </a:r>
              <a:r>
                <a:rPr lang="en-US" altLang="zh-CN" sz="2400" b="1" baseline="30000" dirty="0" smtClean="0">
                  <a:solidFill>
                    <a:srgbClr val="FF7C80"/>
                  </a:solidFill>
                </a:rPr>
                <a:t>+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 + Br</a:t>
              </a:r>
              <a:r>
                <a:rPr lang="en-US" altLang="zh-CN" sz="2400" b="1" baseline="30000" dirty="0" smtClean="0">
                  <a:solidFill>
                    <a:srgbClr val="FF7C80"/>
                  </a:solidFill>
                </a:rPr>
                <a:t>-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          </a:t>
              </a:r>
              <a:r>
                <a:rPr lang="en-US" altLang="zh-CN" sz="2000" b="1" dirty="0" err="1" smtClean="0">
                  <a:solidFill>
                    <a:srgbClr val="FF7C80"/>
                  </a:solidFill>
                </a:rPr>
                <a:t>K</a:t>
              </a:r>
              <a:r>
                <a:rPr lang="en-US" altLang="zh-CN" sz="2000" b="1" baseline="-25000" dirty="0" err="1" smtClean="0">
                  <a:solidFill>
                    <a:srgbClr val="FF7C80"/>
                  </a:solidFill>
                </a:rPr>
                <a:t>sp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= [Ag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+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][Br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-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 = 5.0×10</a:t>
              </a:r>
              <a:r>
                <a:rPr lang="en-US" altLang="zh-CN" sz="2000" b="1" baseline="30000" dirty="0" smtClean="0">
                  <a:solidFill>
                    <a:srgbClr val="000000"/>
                  </a:solidFill>
                </a:rPr>
                <a:t>-13</a:t>
              </a:r>
              <a:endParaRPr lang="en-US" altLang="zh-CN" sz="2000" b="1" baseline="30000" dirty="0" smtClean="0">
                <a:solidFill>
                  <a:srgbClr val="000000"/>
                </a:solidFill>
                <a:sym typeface="Symbol" pitchFamily="18" charset="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FF7C80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rgbClr val="FF7C80"/>
                  </a:solidFill>
                </a:rPr>
                <a:t>AgI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(s)            Ag</a:t>
              </a:r>
              <a:r>
                <a:rPr lang="en-US" altLang="zh-CN" sz="2400" b="1" baseline="30000" dirty="0" smtClean="0">
                  <a:solidFill>
                    <a:srgbClr val="FF7C80"/>
                  </a:solidFill>
                </a:rPr>
                <a:t>+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 + I</a:t>
              </a:r>
              <a:r>
                <a:rPr lang="en-US" altLang="zh-CN" sz="2400" b="1" baseline="30000" dirty="0" smtClean="0">
                  <a:solidFill>
                    <a:srgbClr val="FF7C80"/>
                  </a:solidFill>
                </a:rPr>
                <a:t>-                 </a:t>
              </a:r>
              <a:r>
                <a:rPr lang="en-US" altLang="zh-CN" sz="2000" b="1" dirty="0" err="1" smtClean="0">
                  <a:solidFill>
                    <a:srgbClr val="FF7C80"/>
                  </a:solidFill>
                </a:rPr>
                <a:t>K</a:t>
              </a:r>
              <a:r>
                <a:rPr lang="en-US" altLang="zh-CN" sz="2000" b="1" baseline="-25000" dirty="0" err="1" smtClean="0">
                  <a:solidFill>
                    <a:srgbClr val="FF7C80"/>
                  </a:solidFill>
                </a:rPr>
                <a:t>sp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= [Ag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+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][I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-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 = 8.3×10</a:t>
              </a:r>
              <a:r>
                <a:rPr lang="en-US" altLang="zh-CN" sz="2000" b="1" baseline="30000" dirty="0" smtClean="0">
                  <a:solidFill>
                    <a:srgbClr val="000000"/>
                  </a:solidFill>
                </a:rPr>
                <a:t>-17</a:t>
              </a:r>
              <a:endParaRPr lang="en-US" altLang="zh-CN" sz="2000" b="1" dirty="0" smtClean="0">
                <a:solidFill>
                  <a:srgbClr val="000000"/>
                </a:solidFill>
                <a:sym typeface="Symbol" pitchFamily="18" charset="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00"/>
                  </a:solidFill>
                  <a:sym typeface="Symbol" pitchFamily="18" charset="2"/>
                </a:rPr>
                <a:t>Mg(OH)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sym typeface="Symbol" pitchFamily="18" charset="2"/>
                </a:rPr>
                <a:t>(s)      Mg</a:t>
              </a:r>
              <a:r>
                <a:rPr lang="en-US" altLang="zh-CN" sz="2400" b="1" baseline="30000" dirty="0" smtClean="0">
                  <a:solidFill>
                    <a:srgbClr val="000000"/>
                  </a:solidFill>
                  <a:sym typeface="Symbol" pitchFamily="18" charset="2"/>
                </a:rPr>
                <a:t>2+</a:t>
              </a:r>
              <a:r>
                <a:rPr lang="en-US" altLang="zh-CN" sz="2400" b="1" dirty="0" smtClean="0">
                  <a:solidFill>
                    <a:srgbClr val="000000"/>
                  </a:solidFill>
                  <a:sym typeface="Symbol" pitchFamily="18" charset="2"/>
                </a:rPr>
                <a:t>+2OH</a:t>
              </a:r>
              <a:r>
                <a:rPr lang="en-US" altLang="zh-CN" sz="2400" b="1" baseline="30000" dirty="0" smtClean="0">
                  <a:solidFill>
                    <a:srgbClr val="000000"/>
                  </a:solidFill>
                  <a:sym typeface="Symbol" pitchFamily="18" charset="2"/>
                </a:rPr>
                <a:t>-</a:t>
              </a:r>
              <a:r>
                <a:rPr lang="en-US" altLang="zh-CN" sz="2400" b="1" dirty="0" smtClean="0">
                  <a:solidFill>
                    <a:srgbClr val="000000"/>
                  </a:solidFill>
                  <a:sym typeface="Symbol" pitchFamily="18" charset="2"/>
                </a:rPr>
                <a:t>    </a:t>
              </a:r>
              <a:r>
                <a:rPr lang="en-US" altLang="zh-CN" sz="2000" b="1" dirty="0" err="1" smtClean="0">
                  <a:solidFill>
                    <a:srgbClr val="FF7C80"/>
                  </a:solidFill>
                </a:rPr>
                <a:t>K</a:t>
              </a:r>
              <a:r>
                <a:rPr lang="en-US" altLang="zh-CN" sz="2000" b="1" baseline="-25000" dirty="0" err="1" smtClean="0">
                  <a:solidFill>
                    <a:srgbClr val="FF7C80"/>
                  </a:solidFill>
                </a:rPr>
                <a:t>sp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= [Mg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2+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][OH</a:t>
              </a:r>
              <a:r>
                <a:rPr lang="en-US" altLang="zh-CN" sz="2000" b="1" baseline="30000" dirty="0" smtClean="0">
                  <a:solidFill>
                    <a:srgbClr val="FF7C80"/>
                  </a:solidFill>
                </a:rPr>
                <a:t>-</a:t>
              </a:r>
              <a:r>
                <a:rPr lang="en-US" altLang="zh-CN" sz="2000" b="1" dirty="0" smtClean="0">
                  <a:solidFill>
                    <a:srgbClr val="FF7C80"/>
                  </a:solidFill>
                </a:rPr>
                <a:t>]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baseline="30000" dirty="0" smtClean="0">
                  <a:solidFill>
                    <a:srgbClr val="C00000"/>
                  </a:solidFill>
                </a:rPr>
                <a:t>2</a:t>
              </a:r>
              <a:r>
                <a:rPr lang="en-US" altLang="zh-CN" sz="2000" b="1" baseline="300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= 5.6×10</a:t>
              </a:r>
              <a:r>
                <a:rPr lang="en-US" altLang="zh-CN" sz="2000" b="1" baseline="30000" dirty="0" smtClean="0">
                  <a:solidFill>
                    <a:srgbClr val="000000"/>
                  </a:solidFill>
                </a:rPr>
                <a:t>-12</a:t>
              </a:r>
              <a:endParaRPr lang="en-US" altLang="zh-CN" sz="2400" b="1" dirty="0" smtClean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75" y="1752"/>
              <a:ext cx="272" cy="62"/>
              <a:chOff x="1431" y="2505"/>
              <a:chExt cx="681" cy="153"/>
            </a:xfrm>
          </p:grpSpPr>
          <p:sp>
            <p:nvSpPr>
              <p:cNvPr id="5142" name="Line 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3" name="Line 9"/>
              <p:cNvSpPr>
                <a:spLocks noChangeShapeType="1"/>
              </p:cNvSpPr>
              <p:nvPr/>
            </p:nvSpPr>
            <p:spPr bwMode="auto">
              <a:xfrm>
                <a:off x="1440" y="2613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>
                <a:off x="2043" y="2505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5" name="Line 11"/>
              <p:cNvSpPr>
                <a:spLocks noChangeShapeType="1"/>
              </p:cNvSpPr>
              <p:nvPr/>
            </p:nvSpPr>
            <p:spPr bwMode="auto">
              <a:xfrm>
                <a:off x="1431" y="2610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960" y="2069"/>
              <a:ext cx="318" cy="63"/>
              <a:chOff x="1431" y="2505"/>
              <a:chExt cx="681" cy="153"/>
            </a:xfrm>
          </p:grpSpPr>
          <p:sp>
            <p:nvSpPr>
              <p:cNvPr id="5138" name="Line 1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9" name="Line 14"/>
              <p:cNvSpPr>
                <a:spLocks noChangeShapeType="1"/>
              </p:cNvSpPr>
              <p:nvPr/>
            </p:nvSpPr>
            <p:spPr bwMode="auto">
              <a:xfrm>
                <a:off x="1440" y="2613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0" name="Line 15"/>
              <p:cNvSpPr>
                <a:spLocks noChangeShapeType="1"/>
              </p:cNvSpPr>
              <p:nvPr/>
            </p:nvSpPr>
            <p:spPr bwMode="auto">
              <a:xfrm>
                <a:off x="2043" y="2505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1" name="Line 16"/>
              <p:cNvSpPr>
                <a:spLocks noChangeShapeType="1"/>
              </p:cNvSpPr>
              <p:nvPr/>
            </p:nvSpPr>
            <p:spPr bwMode="auto">
              <a:xfrm>
                <a:off x="1431" y="2610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884" y="2387"/>
              <a:ext cx="363" cy="63"/>
              <a:chOff x="1431" y="2505"/>
              <a:chExt cx="681" cy="153"/>
            </a:xfrm>
          </p:grpSpPr>
          <p:sp>
            <p:nvSpPr>
              <p:cNvPr id="5134" name="Line 2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5" name="Line 24"/>
              <p:cNvSpPr>
                <a:spLocks noChangeShapeType="1"/>
              </p:cNvSpPr>
              <p:nvPr/>
            </p:nvSpPr>
            <p:spPr bwMode="auto">
              <a:xfrm>
                <a:off x="1440" y="2613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6" name="Line 25"/>
              <p:cNvSpPr>
                <a:spLocks noChangeShapeType="1"/>
              </p:cNvSpPr>
              <p:nvPr/>
            </p:nvSpPr>
            <p:spPr bwMode="auto">
              <a:xfrm>
                <a:off x="2043" y="2505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7" name="Line 26"/>
              <p:cNvSpPr>
                <a:spLocks noChangeShapeType="1"/>
              </p:cNvSpPr>
              <p:nvPr/>
            </p:nvSpPr>
            <p:spPr bwMode="auto">
              <a:xfrm>
                <a:off x="1431" y="2610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247" y="2750"/>
              <a:ext cx="272" cy="63"/>
              <a:chOff x="1431" y="2505"/>
              <a:chExt cx="681" cy="153"/>
            </a:xfrm>
          </p:grpSpPr>
          <p:sp>
            <p:nvSpPr>
              <p:cNvPr id="5130" name="Line 2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1" name="Line 29"/>
              <p:cNvSpPr>
                <a:spLocks noChangeShapeType="1"/>
              </p:cNvSpPr>
              <p:nvPr/>
            </p:nvSpPr>
            <p:spPr bwMode="auto">
              <a:xfrm>
                <a:off x="1440" y="2613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2" name="Line 30"/>
              <p:cNvSpPr>
                <a:spLocks noChangeShapeType="1"/>
              </p:cNvSpPr>
              <p:nvPr/>
            </p:nvSpPr>
            <p:spPr bwMode="auto">
              <a:xfrm>
                <a:off x="2043" y="2505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3" name="Line 31"/>
              <p:cNvSpPr>
                <a:spLocks noChangeShapeType="1"/>
              </p:cNvSpPr>
              <p:nvPr/>
            </p:nvSpPr>
            <p:spPr bwMode="auto">
              <a:xfrm>
                <a:off x="1431" y="2610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304800" y="4876800"/>
            <a:ext cx="845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(2)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相同类型的难溶电解质的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越小，溶解度越小，越难溶。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      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 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(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AgCl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) &gt;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(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AgBr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) &gt;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(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AgI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      溶解度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 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AgCl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&gt;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AgBr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) &gt;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AgI</a:t>
            </a: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/>
          <p:cNvGraphicFramePr>
            <a:graphicFrameLocks noGrp="1"/>
          </p:cNvGraphicFramePr>
          <p:nvPr/>
        </p:nvGraphicFramePr>
        <p:xfrm>
          <a:off x="250825" y="333375"/>
          <a:ext cx="8353425" cy="5791202"/>
        </p:xfrm>
        <a:graphic>
          <a:graphicData uri="http://schemas.openxmlformats.org/drawingml/2006/table">
            <a:tbl>
              <a:tblPr/>
              <a:tblGrid>
                <a:gridCol w="2312988"/>
                <a:gridCol w="3160712"/>
                <a:gridCol w="28797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化学式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溶解度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/g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20℃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溶度积 （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25℃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BaCl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CaSO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7.1×10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CaCO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7.1×10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2.8×10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-9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AgCl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1.8×10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AgBr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8.4×10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-6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5.4×10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2.1×10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8.5×10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-17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Cu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2.7×10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-6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2.2×10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-9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4.0×10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642938" y="357188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）影响沉淀溶解平衡的因素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14375" y="1824038"/>
            <a:ext cx="6929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②浓度：加水稀释沉淀溶解平衡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向溶解方向移动。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4375" y="2500313"/>
            <a:ext cx="76438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③同离子效应：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加入与难溶物相同离子的离子，溶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解平衡向沉淀生成方向移动。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4375" y="3884613"/>
            <a:ext cx="7500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④加入能反应的物质：与难溶物的离子能反应的物质，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向溶解方向移动。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4375" y="1071563"/>
            <a:ext cx="778668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①温度：升高温度，多数沉淀溶解平衡向溶解方向移动。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245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有关计算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6207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黑体" pitchFamily="2" charset="-122"/>
              </a:rPr>
              <a:t>利用溶度积计算某种离子的浓度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838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1:25℃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时，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(PbI</a:t>
            </a:r>
            <a:r>
              <a:rPr lang="en-US" altLang="zh-CN" sz="2400" b="1" baseline="-25000" dirty="0" smtClean="0">
                <a:solidFill>
                  <a:srgbClr val="FF7C80"/>
                </a:solidFill>
              </a:rPr>
              <a:t>2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= 7.1×10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-9 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求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PbI</a:t>
            </a:r>
            <a:r>
              <a:rPr lang="en-US" altLang="zh-CN" sz="2400" b="1" baseline="-25000" dirty="0" smtClean="0">
                <a:solidFill>
                  <a:srgbClr val="FF7C80"/>
                </a:solidFill>
              </a:rPr>
              <a:t>2</a:t>
            </a:r>
            <a:r>
              <a:rPr lang="zh-CN" altLang="en-US" sz="2400" b="1" dirty="0" smtClean="0">
                <a:solidFill>
                  <a:srgbClr val="FF7C80"/>
                </a:solidFill>
              </a:rPr>
              <a:t>的饱和溶</a:t>
            </a:r>
            <a:endParaRPr lang="en-US" altLang="zh-CN" sz="2400" b="1" dirty="0" smtClean="0">
              <a:solidFill>
                <a:srgbClr val="FF7C8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7C80"/>
                </a:solidFill>
              </a:rPr>
              <a:t>液中的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c(Pb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c(I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5288" y="3368675"/>
            <a:ext cx="838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练</a:t>
            </a:r>
            <a:r>
              <a:rPr lang="en-US" altLang="zh-CN" sz="2400" b="1" smtClean="0">
                <a:solidFill>
                  <a:srgbClr val="000000"/>
                </a:solidFill>
              </a:rPr>
              <a:t>1:25℃</a:t>
            </a:r>
            <a:r>
              <a:rPr lang="zh-CN" altLang="en-US" sz="2400" b="1" smtClean="0">
                <a:solidFill>
                  <a:srgbClr val="000000"/>
                </a:solidFill>
              </a:rPr>
              <a:t>时， </a:t>
            </a:r>
            <a:r>
              <a:rPr lang="en-US" altLang="zh-CN" sz="2400" b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smtClean="0">
                <a:solidFill>
                  <a:srgbClr val="FF7C80"/>
                </a:solidFill>
              </a:rPr>
              <a:t>sp</a:t>
            </a:r>
            <a:r>
              <a:rPr lang="en-US" altLang="zh-CN" sz="2400" b="1" smtClean="0">
                <a:solidFill>
                  <a:srgbClr val="FF7C80"/>
                </a:solidFill>
              </a:rPr>
              <a:t> (AgBr)</a:t>
            </a:r>
            <a:r>
              <a:rPr lang="en-US" altLang="zh-CN" sz="2400" b="1" smtClean="0">
                <a:solidFill>
                  <a:srgbClr val="000000"/>
                </a:solidFill>
              </a:rPr>
              <a:t>= 5.0×10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-10 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求</a:t>
            </a:r>
            <a:r>
              <a:rPr lang="en-US" altLang="zh-CN" sz="2400" b="1" smtClean="0">
                <a:solidFill>
                  <a:srgbClr val="FF7C80"/>
                </a:solidFill>
              </a:rPr>
              <a:t>AgBr</a:t>
            </a:r>
            <a:r>
              <a:rPr lang="zh-CN" altLang="en-US" sz="2400" b="1" smtClean="0">
                <a:solidFill>
                  <a:srgbClr val="FF7C80"/>
                </a:solidFill>
              </a:rPr>
              <a:t>的饱和</a:t>
            </a:r>
            <a:endParaRPr lang="en-US" altLang="zh-CN" sz="2400" b="1" smtClean="0">
              <a:solidFill>
                <a:srgbClr val="FF7C8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7C80"/>
                </a:solidFill>
              </a:rPr>
              <a:t>溶液中的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[Ag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[Br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].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5288" y="4694238"/>
            <a:ext cx="838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练</a:t>
            </a:r>
            <a:r>
              <a:rPr lang="en-US" altLang="zh-CN" sz="2400" b="1" smtClean="0">
                <a:solidFill>
                  <a:srgbClr val="000000"/>
                </a:solidFill>
              </a:rPr>
              <a:t>2:25℃</a:t>
            </a:r>
            <a:r>
              <a:rPr lang="zh-CN" altLang="en-US" sz="2400" b="1" smtClean="0">
                <a:solidFill>
                  <a:srgbClr val="000000"/>
                </a:solidFill>
              </a:rPr>
              <a:t>时， </a:t>
            </a:r>
            <a:r>
              <a:rPr lang="en-US" altLang="zh-CN" sz="2400" b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smtClean="0">
                <a:solidFill>
                  <a:srgbClr val="FF7C80"/>
                </a:solidFill>
              </a:rPr>
              <a:t>sp</a:t>
            </a:r>
            <a:r>
              <a:rPr lang="en-US" altLang="zh-CN" sz="2400" b="1" smtClean="0">
                <a:solidFill>
                  <a:srgbClr val="FF7C80"/>
                </a:solidFill>
              </a:rPr>
              <a:t> (Mg(OH)</a:t>
            </a:r>
            <a:r>
              <a:rPr lang="en-US" altLang="zh-CN" sz="2400" b="1" baseline="-25000" smtClean="0">
                <a:solidFill>
                  <a:srgbClr val="FF7C80"/>
                </a:solidFill>
              </a:rPr>
              <a:t>2</a:t>
            </a:r>
            <a:r>
              <a:rPr lang="en-US" altLang="zh-CN" sz="2400" b="1" smtClean="0">
                <a:solidFill>
                  <a:srgbClr val="FF7C8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en-US" altLang="zh-CN" sz="2000" b="1" smtClean="0">
                <a:solidFill>
                  <a:srgbClr val="000000"/>
                </a:solidFill>
              </a:rPr>
              <a:t>5.6×10</a:t>
            </a:r>
            <a:r>
              <a:rPr lang="en-US" altLang="zh-CN" sz="2000" b="1" baseline="30000" smtClean="0">
                <a:solidFill>
                  <a:srgbClr val="000000"/>
                </a:solidFill>
              </a:rPr>
              <a:t>-12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求</a:t>
            </a:r>
            <a:r>
              <a:rPr lang="en-US" altLang="zh-CN" sz="2400" b="1" smtClean="0">
                <a:solidFill>
                  <a:srgbClr val="FF7C80"/>
                </a:solidFill>
              </a:rPr>
              <a:t>Mg(OH)</a:t>
            </a:r>
            <a:r>
              <a:rPr lang="en-US" altLang="zh-CN" sz="2400" b="1" baseline="-25000" smtClean="0">
                <a:solidFill>
                  <a:srgbClr val="FF7C80"/>
                </a:solidFill>
              </a:rPr>
              <a:t>2</a:t>
            </a:r>
            <a:r>
              <a:rPr lang="en-US" altLang="zh-CN" sz="2400" b="1" smtClean="0">
                <a:solidFill>
                  <a:srgbClr val="FF7C80"/>
                </a:solidFill>
              </a:rPr>
              <a:t> </a:t>
            </a:r>
            <a:r>
              <a:rPr lang="zh-CN" altLang="en-US" sz="2400" b="1" smtClean="0">
                <a:solidFill>
                  <a:srgbClr val="FF7C80"/>
                </a:solidFill>
              </a:rPr>
              <a:t>的</a:t>
            </a:r>
            <a:endParaRPr lang="en-US" altLang="zh-CN" sz="2400" b="1" smtClean="0">
              <a:solidFill>
                <a:srgbClr val="FF7C8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7C80"/>
                </a:solidFill>
              </a:rPr>
              <a:t>饱和溶液中的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[Mg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和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[OH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altLang="zh-CN" sz="2400" b="1" baseline="3000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23850" y="214313"/>
            <a:ext cx="46799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黑体" pitchFamily="2" charset="-122"/>
              </a:rPr>
              <a:t>二、沉淀溶解平衡的应用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0825" y="857250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、沉淀的溶解与生成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33388" y="1428750"/>
            <a:ext cx="835342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浓度商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Q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和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800" b="1" baseline="-25000" dirty="0" err="1" smtClean="0">
                <a:solidFill>
                  <a:srgbClr val="000000"/>
                </a:solidFill>
              </a:rPr>
              <a:t>sp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的关系即溶度积规则 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(1).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当 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Q</a:t>
            </a:r>
            <a:r>
              <a:rPr lang="en-US" altLang="zh-CN" sz="2400" b="1" baseline="-25000" dirty="0" smtClean="0">
                <a:solidFill>
                  <a:srgbClr val="FF7C80"/>
                </a:solidFill>
              </a:rPr>
              <a:t>c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&gt;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时是过饱和溶液，离子生成沉淀即反应向生成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沉淀方向进行，直到平衡状态（饱和为止）。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(2).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当 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Q</a:t>
            </a:r>
            <a:r>
              <a:rPr lang="en-US" altLang="zh-CN" sz="2400" b="1" baseline="-25000" dirty="0" smtClean="0">
                <a:solidFill>
                  <a:srgbClr val="FF7C80"/>
                </a:solidFill>
              </a:rPr>
              <a:t>c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=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时是饱和溶液，已达到沉淀溶解平衡状态。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(3).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当 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Q</a:t>
            </a:r>
            <a:r>
              <a:rPr lang="en-US" altLang="zh-CN" sz="2400" b="1" baseline="-25000" dirty="0" smtClean="0">
                <a:solidFill>
                  <a:srgbClr val="FF7C80"/>
                </a:solidFill>
              </a:rPr>
              <a:t>c</a:t>
            </a:r>
            <a:r>
              <a:rPr lang="en-US" altLang="zh-CN" sz="2400" b="1" dirty="0" smtClean="0">
                <a:solidFill>
                  <a:srgbClr val="FF7C80"/>
                </a:solidFill>
              </a:rPr>
              <a:t> &lt; </a:t>
            </a:r>
            <a:r>
              <a:rPr lang="en-US" altLang="zh-CN" sz="2400" b="1" dirty="0" err="1" smtClean="0">
                <a:solidFill>
                  <a:srgbClr val="FF7C80"/>
                </a:solidFill>
              </a:rPr>
              <a:t>K</a:t>
            </a:r>
            <a:r>
              <a:rPr lang="en-US" altLang="zh-CN" sz="2400" b="1" baseline="-25000" dirty="0" err="1" smtClean="0">
                <a:solidFill>
                  <a:srgbClr val="FF7C80"/>
                </a:solidFill>
              </a:rPr>
              <a:t>sp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时是不饱和溶液，</a:t>
            </a:r>
            <a:r>
              <a:rPr lang="zh-CN" altLang="en-US" sz="2400" b="1" dirty="0" smtClean="0">
                <a:solidFill>
                  <a:srgbClr val="FF7C80"/>
                </a:solidFill>
              </a:rPr>
              <a:t>沉淀溶解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即反应向沉淀溶解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的方向进行，直到平衡状态（饱和为止）。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     以上规则称为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溶度积规则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。沉淀的生成和溶解这两个相反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的过程它们相互转化的条件是离子浓度的大小，控制离子浓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度的大小，可以使反应向所需要的方向转化。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3241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smtClean="0">
                <a:solidFill>
                  <a:srgbClr val="FF7C80"/>
                </a:solidFill>
                <a:latin typeface="黑体" pitchFamily="2" charset="-122"/>
                <a:ea typeface="黑体" pitchFamily="2" charset="-122"/>
              </a:rPr>
              <a:t>）沉淀的溶解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31800" y="692150"/>
            <a:ext cx="8640763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BaCO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(s)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等难溶盐溶解在强酸溶液中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   BaCO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(s)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+2H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=CO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+H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O+Ba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2+</a:t>
            </a:r>
            <a:endParaRPr lang="en-US" altLang="zh-CN" sz="24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     CaCO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(s)+2H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CO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+H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O+Ca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2+</a:t>
            </a:r>
            <a:endParaRPr lang="en-US" altLang="zh-CN" sz="24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     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ZnS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(s)+2H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= Zn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+H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S 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ZnS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、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FeS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、</a:t>
            </a:r>
            <a:r>
              <a:rPr lang="en-US" altLang="zh-CN" sz="2400" b="1" dirty="0" err="1" smtClean="0">
                <a:solidFill>
                  <a:srgbClr val="000000"/>
                </a:solidFill>
                <a:sym typeface="Symbol" pitchFamily="18" charset="2"/>
              </a:rPr>
              <a:t>SnS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不溶于水，可溶解在酸中。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   难溶于水的氢氧化物溶解在酸中：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Mg(OH)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(s)+2H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=Mg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+2H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     Fe(OH)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(s)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+3H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=Fe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3+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+3H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Mg(OH)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(s)</a:t>
            </a:r>
            <a:r>
              <a:rPr lang="zh-CN" altLang="en-US" sz="2400" b="1" dirty="0" smtClean="0">
                <a:solidFill>
                  <a:srgbClr val="000000"/>
                </a:solidFill>
                <a:sym typeface="Symbol" pitchFamily="18" charset="2"/>
              </a:rPr>
              <a:t>溶解在氯化铵等酸性的盐溶液中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   Mg(OH)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(s)+2NH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=Mg</a:t>
            </a:r>
            <a:r>
              <a:rPr lang="en-US" altLang="zh-CN" sz="2400" b="1" baseline="30000" dirty="0" smtClean="0">
                <a:solidFill>
                  <a:srgbClr val="000000"/>
                </a:solidFill>
                <a:sym typeface="Symbol" pitchFamily="18" charset="2"/>
              </a:rPr>
              <a:t>2+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+H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O+2NH</a:t>
            </a:r>
            <a:r>
              <a:rPr lang="en-US" altLang="zh-CN" sz="2400" b="1" baseline="-25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3292</Words>
  <Application>Microsoft Office PowerPoint</Application>
  <PresentationFormat>全屏显示(4:3)</PresentationFormat>
  <Paragraphs>292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Office 主题</vt:lpstr>
      <vt:lpstr>默认设计模板</vt:lpstr>
      <vt:lpstr>1_默认设计模板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USER</cp:lastModifiedBy>
  <cp:revision>26</cp:revision>
  <dcterms:created xsi:type="dcterms:W3CDTF">2008-12-16T13:57:06Z</dcterms:created>
  <dcterms:modified xsi:type="dcterms:W3CDTF">2012-03-15T00:19:37Z</dcterms:modified>
</cp:coreProperties>
</file>