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Default Extension="docm" ContentType="application/vnd.ms-word.document.macroEnabled.12"/>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30"/>
  </p:notesMasterIdLst>
  <p:handoutMasterIdLst>
    <p:handoutMasterId r:id="rId131"/>
  </p:handoutMasterIdLst>
  <p:sldIdLst>
    <p:sldId id="307" r:id="rId2"/>
    <p:sldId id="533" r:id="rId3"/>
    <p:sldId id="444" r:id="rId4"/>
    <p:sldId id="836" r:id="rId5"/>
    <p:sldId id="607" r:id="rId6"/>
    <p:sldId id="886" r:id="rId7"/>
    <p:sldId id="914" r:id="rId8"/>
    <p:sldId id="888" r:id="rId9"/>
    <p:sldId id="915" r:id="rId10"/>
    <p:sldId id="916" r:id="rId11"/>
    <p:sldId id="918" r:id="rId12"/>
    <p:sldId id="315" r:id="rId13"/>
    <p:sldId id="469" r:id="rId14"/>
    <p:sldId id="749" r:id="rId15"/>
    <p:sldId id="919" r:id="rId16"/>
    <p:sldId id="758" r:id="rId17"/>
    <p:sldId id="846" r:id="rId18"/>
    <p:sldId id="920" r:id="rId19"/>
    <p:sldId id="921" r:id="rId20"/>
    <p:sldId id="847" r:id="rId21"/>
    <p:sldId id="922" r:id="rId22"/>
    <p:sldId id="924" r:id="rId23"/>
    <p:sldId id="923" r:id="rId24"/>
    <p:sldId id="925" r:id="rId25"/>
    <p:sldId id="851" r:id="rId26"/>
    <p:sldId id="973" r:id="rId27"/>
    <p:sldId id="841" r:id="rId28"/>
    <p:sldId id="467" r:id="rId29"/>
    <p:sldId id="539" r:id="rId30"/>
    <p:sldId id="477" r:id="rId31"/>
    <p:sldId id="926" r:id="rId32"/>
    <p:sldId id="478" r:id="rId33"/>
    <p:sldId id="927" r:id="rId34"/>
    <p:sldId id="971" r:id="rId35"/>
    <p:sldId id="930" r:id="rId36"/>
    <p:sldId id="928" r:id="rId37"/>
    <p:sldId id="898" r:id="rId38"/>
    <p:sldId id="932" r:id="rId39"/>
    <p:sldId id="933" r:id="rId40"/>
    <p:sldId id="899" r:id="rId41"/>
    <p:sldId id="970" r:id="rId42"/>
    <p:sldId id="972" r:id="rId43"/>
    <p:sldId id="489" r:id="rId44"/>
    <p:sldId id="840" r:id="rId45"/>
    <p:sldId id="857" r:id="rId46"/>
    <p:sldId id="934" r:id="rId47"/>
    <p:sldId id="906" r:id="rId48"/>
    <p:sldId id="907" r:id="rId49"/>
    <p:sldId id="791" r:id="rId50"/>
    <p:sldId id="904" r:id="rId51"/>
    <p:sldId id="808" r:id="rId52"/>
    <p:sldId id="858" r:id="rId53"/>
    <p:sldId id="859" r:id="rId54"/>
    <p:sldId id="936" r:id="rId55"/>
    <p:sldId id="974" r:id="rId56"/>
    <p:sldId id="657" r:id="rId57"/>
    <p:sldId id="817" r:id="rId58"/>
    <p:sldId id="818" r:id="rId59"/>
    <p:sldId id="868" r:id="rId60"/>
    <p:sldId id="819" r:id="rId61"/>
    <p:sldId id="937" r:id="rId62"/>
    <p:sldId id="820" r:id="rId63"/>
    <p:sldId id="940" r:id="rId64"/>
    <p:sldId id="941" r:id="rId65"/>
    <p:sldId id="869" r:id="rId66"/>
    <p:sldId id="821" r:id="rId67"/>
    <p:sldId id="942" r:id="rId68"/>
    <p:sldId id="938" r:id="rId69"/>
    <p:sldId id="939" r:id="rId70"/>
    <p:sldId id="823" r:id="rId71"/>
    <p:sldId id="824" r:id="rId72"/>
    <p:sldId id="943" r:id="rId73"/>
    <p:sldId id="944" r:id="rId74"/>
    <p:sldId id="825" r:id="rId75"/>
    <p:sldId id="872" r:id="rId76"/>
    <p:sldId id="947" r:id="rId77"/>
    <p:sldId id="873" r:id="rId78"/>
    <p:sldId id="948" r:id="rId79"/>
    <p:sldId id="945" r:id="rId80"/>
    <p:sldId id="949" r:id="rId81"/>
    <p:sldId id="950" r:id="rId82"/>
    <p:sldId id="975" r:id="rId83"/>
    <p:sldId id="510" r:id="rId84"/>
    <p:sldId id="876" r:id="rId85"/>
    <p:sldId id="690" r:id="rId86"/>
    <p:sldId id="691" r:id="rId87"/>
    <p:sldId id="827" r:id="rId88"/>
    <p:sldId id="951" r:id="rId89"/>
    <p:sldId id="695" r:id="rId90"/>
    <p:sldId id="952" r:id="rId91"/>
    <p:sldId id="953" r:id="rId92"/>
    <p:sldId id="697" r:id="rId93"/>
    <p:sldId id="698" r:id="rId94"/>
    <p:sldId id="700" r:id="rId95"/>
    <p:sldId id="877" r:id="rId96"/>
    <p:sldId id="954" r:id="rId97"/>
    <p:sldId id="702" r:id="rId98"/>
    <p:sldId id="703" r:id="rId99"/>
    <p:sldId id="955" r:id="rId100"/>
    <p:sldId id="704" r:id="rId101"/>
    <p:sldId id="878" r:id="rId102"/>
    <p:sldId id="956" r:id="rId103"/>
    <p:sldId id="957" r:id="rId104"/>
    <p:sldId id="706" r:id="rId105"/>
    <p:sldId id="879" r:id="rId106"/>
    <p:sldId id="830" r:id="rId107"/>
    <p:sldId id="709" r:id="rId108"/>
    <p:sldId id="958" r:id="rId109"/>
    <p:sldId id="710" r:id="rId110"/>
    <p:sldId id="711" r:id="rId111"/>
    <p:sldId id="959" r:id="rId112"/>
    <p:sldId id="712" r:id="rId113"/>
    <p:sldId id="883" r:id="rId114"/>
    <p:sldId id="960" r:id="rId115"/>
    <p:sldId id="961" r:id="rId116"/>
    <p:sldId id="714" r:id="rId117"/>
    <p:sldId id="964" r:id="rId118"/>
    <p:sldId id="831" r:id="rId119"/>
    <p:sldId id="965" r:id="rId120"/>
    <p:sldId id="962" r:id="rId121"/>
    <p:sldId id="963" r:id="rId122"/>
    <p:sldId id="717" r:id="rId123"/>
    <p:sldId id="966" r:id="rId124"/>
    <p:sldId id="968" r:id="rId125"/>
    <p:sldId id="969" r:id="rId126"/>
    <p:sldId id="967" r:id="rId127"/>
    <p:sldId id="729" r:id="rId128"/>
    <p:sldId id="441" r:id="rId129"/>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97" autoAdjust="0"/>
    <p:restoredTop sz="92254" autoAdjust="0"/>
  </p:normalViewPr>
  <p:slideViewPr>
    <p:cSldViewPr>
      <p:cViewPr>
        <p:scale>
          <a:sx n="75" d="100"/>
          <a:sy n="75" d="100"/>
        </p:scale>
        <p:origin x="-1306" y="-34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4" Type="http://schemas.openxmlformats.org/officeDocument/2006/relationships/image" Target="../media/image6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1.emf"/><Relationship Id="rId1" Type="http://schemas.openxmlformats.org/officeDocument/2006/relationships/image" Target="../media/image6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4" Type="http://schemas.openxmlformats.org/officeDocument/2006/relationships/image" Target="../media/image1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image" Target="../media/image9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5" Type="http://schemas.openxmlformats.org/officeDocument/2006/relationships/image" Target="../media/image22.emf"/><Relationship Id="rId4" Type="http://schemas.openxmlformats.org/officeDocument/2006/relationships/image" Target="../media/image2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image" Target="../media/image103.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image" Target="../media/image105.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1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1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14.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18.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1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5" Type="http://schemas.openxmlformats.org/officeDocument/2006/relationships/image" Target="../media/image33.emf"/><Relationship Id="rId4"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 Monday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7" y="36709"/>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69"/>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4927005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7" y="36709"/>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42304436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7" y="36709"/>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175545891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4" y="2216061"/>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3"/>
            <a:ext cx="5113300" cy="1553060"/>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2"/>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7" y="3429796"/>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7841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pic>
        <p:nvPicPr>
          <p:cNvPr id="2" name="Picture 4" descr="F:\张丽\2015\一轮\化学\新建文件夹 (5)\第二章  第1讲-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 y="13259"/>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pic>
        <p:nvPicPr>
          <p:cNvPr id="44034" name="Picture 2" descr="F:\张丽\2015\一轮\化学\新建文件夹 (5)\第二章  第1讲-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5"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descr="F:\曹瑞媛\校对\幻灯片\图片\一轮幻灯片用人教\32.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904"/>
            <a:ext cx="12190413" cy="688249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3474"/>
            <a:ext cx="7272808" cy="1507854"/>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3474"/>
            <a:ext cx="936104" cy="1507853"/>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38541927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63" y="-26588"/>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5242211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0"/>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28002451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0"/>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1324576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9_两栏内容">
    <p:spTree>
      <p:nvGrpSpPr>
        <p:cNvPr id="1" name=""/>
        <p:cNvGrpSpPr/>
        <p:nvPr/>
      </p:nvGrpSpPr>
      <p:grpSpPr>
        <a:xfrm>
          <a:off x="0" y="0"/>
          <a:ext cx="0" cy="0"/>
          <a:chOff x="0" y="0"/>
          <a:chExt cx="0" cy="0"/>
        </a:xfrm>
      </p:grpSpPr>
      <p:sp>
        <p:nvSpPr>
          <p:cNvPr id="5" name="矩形 4"/>
          <p:cNvSpPr/>
          <p:nvPr userDrawn="1"/>
        </p:nvSpPr>
        <p:spPr>
          <a:xfrm>
            <a:off x="4"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37294706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4"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7" y="36709"/>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69"/>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0764891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12" r:id="rId14"/>
    <p:sldLayoutId id="2147483813" r:id="rId15"/>
    <p:sldLayoutId id="2147483817" r:id="rId16"/>
    <p:sldLayoutId id="2147483815" r:id="rId17"/>
    <p:sldLayoutId id="2147483816" r:id="rId18"/>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Microsoft_Word_97_-_2003___10.doc"/><Relationship Id="rId3" Type="http://schemas.openxmlformats.org/officeDocument/2006/relationships/oleObject" Target="../embeddings/oleObject9.bin"/><Relationship Id="rId7" Type="http://schemas.openxmlformats.org/officeDocument/2006/relationships/oleObject" Target="../embeddings/Microsoft_Word_97_-_2003___8.doc"/><Relationship Id="rId12" Type="http://schemas.openxmlformats.org/officeDocument/2006/relationships/oleObject" Target="../embeddings/oleObject12.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16.emf"/><Relationship Id="rId5" Type="http://schemas.openxmlformats.org/officeDocument/2006/relationships/image" Target="../media/image14.emf"/><Relationship Id="rId10" Type="http://schemas.openxmlformats.org/officeDocument/2006/relationships/oleObject" Target="../embeddings/Microsoft_Word_97_-_2003___9.doc"/><Relationship Id="rId4" Type="http://schemas.openxmlformats.org/officeDocument/2006/relationships/oleObject" Target="../embeddings/Microsoft_Word_97_-_2003___7.doc"/><Relationship Id="rId9" Type="http://schemas.openxmlformats.org/officeDocument/2006/relationships/oleObject" Target="../embeddings/oleObject11.bin"/><Relationship Id="rId14" Type="http://schemas.openxmlformats.org/officeDocument/2006/relationships/image" Target="../media/image17.emf"/></Relationships>
</file>

<file path=ppt/slides/_rels/slide100.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oleObject" Target="../embeddings/Microsoft_Word_97_-_2003___74.doc"/><Relationship Id="rId3" Type="http://schemas.openxmlformats.org/officeDocument/2006/relationships/slide" Target="slide83.xml"/><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oleObject" Target="../embeddings/oleObject95.bin"/><Relationship Id="rId2" Type="http://schemas.openxmlformats.org/officeDocument/2006/relationships/slideLayout" Target="../slideLayouts/slideLayout1.xml"/><Relationship Id="rId16" Type="http://schemas.openxmlformats.org/officeDocument/2006/relationships/slide" Target="slide122.xml"/><Relationship Id="rId1" Type="http://schemas.openxmlformats.org/officeDocument/2006/relationships/vmlDrawing" Target="../drawings/vmlDrawing48.v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10" Type="http://schemas.openxmlformats.org/officeDocument/2006/relationships/slide" Target="slide100.xml"/><Relationship Id="rId19" Type="http://schemas.openxmlformats.org/officeDocument/2006/relationships/image" Target="../media/image97.emf"/><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s>
</file>

<file path=ppt/slides/_rels/slide101.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6" Type="http://schemas.openxmlformats.org/officeDocument/2006/relationships/slide" Target="slide102.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102.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103.xml.rels><?xml version="1.0" encoding="UTF-8" standalone="yes"?>
<Relationships xmlns="http://schemas.openxmlformats.org/package/2006/relationships"><Relationship Id="rId8" Type="http://schemas.openxmlformats.org/officeDocument/2006/relationships/image" Target="../media/image99.emf"/><Relationship Id="rId13" Type="http://schemas.openxmlformats.org/officeDocument/2006/relationships/slide" Target="slide92.xml"/><Relationship Id="rId18" Type="http://schemas.openxmlformats.org/officeDocument/2006/relationships/slide" Target="slide106.xml"/><Relationship Id="rId3" Type="http://schemas.openxmlformats.org/officeDocument/2006/relationships/oleObject" Target="../embeddings/oleObject96.bin"/><Relationship Id="rId21" Type="http://schemas.openxmlformats.org/officeDocument/2006/relationships/slide" Target="slide116.xml"/><Relationship Id="rId7" Type="http://schemas.openxmlformats.org/officeDocument/2006/relationships/oleObject" Target="../embeddings/Microsoft_Word_97_-_2003___76.doc"/><Relationship Id="rId12" Type="http://schemas.openxmlformats.org/officeDocument/2006/relationships/slide" Target="slide89.xml"/><Relationship Id="rId17" Type="http://schemas.openxmlformats.org/officeDocument/2006/relationships/slide" Target="slide104.xml"/><Relationship Id="rId2" Type="http://schemas.openxmlformats.org/officeDocument/2006/relationships/slideLayout" Target="../slideLayouts/slideLayout1.xml"/><Relationship Id="rId16" Type="http://schemas.openxmlformats.org/officeDocument/2006/relationships/slide" Target="slide100.xml"/><Relationship Id="rId20" Type="http://schemas.openxmlformats.org/officeDocument/2006/relationships/slide" Target="slide112.xml"/><Relationship Id="rId1" Type="http://schemas.openxmlformats.org/officeDocument/2006/relationships/vmlDrawing" Target="../drawings/vmlDrawing49.vml"/><Relationship Id="rId6" Type="http://schemas.openxmlformats.org/officeDocument/2006/relationships/oleObject" Target="../embeddings/oleObject97.bin"/><Relationship Id="rId11" Type="http://schemas.openxmlformats.org/officeDocument/2006/relationships/slide" Target="slide87.xml"/><Relationship Id="rId5" Type="http://schemas.openxmlformats.org/officeDocument/2006/relationships/image" Target="../media/image98.emf"/><Relationship Id="rId15" Type="http://schemas.openxmlformats.org/officeDocument/2006/relationships/slide" Target="slide97.xml"/><Relationship Id="rId10" Type="http://schemas.openxmlformats.org/officeDocument/2006/relationships/slide" Target="slide85.xml"/><Relationship Id="rId19" Type="http://schemas.openxmlformats.org/officeDocument/2006/relationships/slide" Target="slide109.xml"/><Relationship Id="rId4" Type="http://schemas.openxmlformats.org/officeDocument/2006/relationships/oleObject" Target="../embeddings/Microsoft_Word_97_-_2003___75.doc"/><Relationship Id="rId9" Type="http://schemas.openxmlformats.org/officeDocument/2006/relationships/slide" Target="slide83.xml"/><Relationship Id="rId14" Type="http://schemas.openxmlformats.org/officeDocument/2006/relationships/slide" Target="slide94.xml"/><Relationship Id="rId22" Type="http://schemas.openxmlformats.org/officeDocument/2006/relationships/slide" Target="slide122.xml"/></Relationships>
</file>

<file path=ppt/slides/_rels/slide104.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oleObject" Target="../embeddings/Microsoft_Word_97_-_2003___77.doc"/><Relationship Id="rId3" Type="http://schemas.openxmlformats.org/officeDocument/2006/relationships/slide" Target="slide83.xml"/><Relationship Id="rId21" Type="http://schemas.openxmlformats.org/officeDocument/2006/relationships/slide" Target="slide105.xml"/><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oleObject" Target="../embeddings/oleObject98.bin"/><Relationship Id="rId2" Type="http://schemas.openxmlformats.org/officeDocument/2006/relationships/slideLayout" Target="../slideLayouts/slideLayout1.xml"/><Relationship Id="rId16" Type="http://schemas.openxmlformats.org/officeDocument/2006/relationships/slide" Target="slide122.xml"/><Relationship Id="rId20" Type="http://schemas.openxmlformats.org/officeDocument/2006/relationships/image" Target="../media/image101.png"/><Relationship Id="rId1" Type="http://schemas.openxmlformats.org/officeDocument/2006/relationships/vmlDrawing" Target="../drawings/vmlDrawing50.v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10" Type="http://schemas.openxmlformats.org/officeDocument/2006/relationships/slide" Target="slide100.xml"/><Relationship Id="rId19" Type="http://schemas.openxmlformats.org/officeDocument/2006/relationships/image" Target="../media/image100.emf"/><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s>
</file>

<file path=ppt/slides/_rels/slide105.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106.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oleObject" Target="../embeddings/Microsoft_Word_97_-_2003___78.doc"/><Relationship Id="rId3" Type="http://schemas.openxmlformats.org/officeDocument/2006/relationships/slide" Target="slide83.xml"/><Relationship Id="rId21" Type="http://schemas.openxmlformats.org/officeDocument/2006/relationships/oleObject" Target="../embeddings/Microsoft_Word_97_-_2003___79.doc"/><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oleObject" Target="../embeddings/oleObject99.bin"/><Relationship Id="rId2" Type="http://schemas.openxmlformats.org/officeDocument/2006/relationships/slideLayout" Target="../slideLayouts/slideLayout1.xml"/><Relationship Id="rId16" Type="http://schemas.openxmlformats.org/officeDocument/2006/relationships/slide" Target="slide122.xml"/><Relationship Id="rId20" Type="http://schemas.openxmlformats.org/officeDocument/2006/relationships/oleObject" Target="../embeddings/oleObject100.bin"/><Relationship Id="rId1" Type="http://schemas.openxmlformats.org/officeDocument/2006/relationships/vmlDrawing" Target="../drawings/vmlDrawing51.v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10" Type="http://schemas.openxmlformats.org/officeDocument/2006/relationships/slide" Target="slide100.xml"/><Relationship Id="rId19" Type="http://schemas.openxmlformats.org/officeDocument/2006/relationships/image" Target="../media/image102.emf"/><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 Id="rId22" Type="http://schemas.openxmlformats.org/officeDocument/2006/relationships/slide" Target="slide107.xml"/></Relationships>
</file>

<file path=ppt/slides/_rels/slide107.xml.rels><?xml version="1.0" encoding="UTF-8" standalone="yes"?>
<Relationships xmlns="http://schemas.openxmlformats.org/package/2006/relationships"><Relationship Id="rId8" Type="http://schemas.openxmlformats.org/officeDocument/2006/relationships/image" Target="../media/image104.emf"/><Relationship Id="rId13" Type="http://schemas.openxmlformats.org/officeDocument/2006/relationships/slide" Target="slide92.xml"/><Relationship Id="rId18" Type="http://schemas.openxmlformats.org/officeDocument/2006/relationships/slide" Target="slide106.xml"/><Relationship Id="rId3" Type="http://schemas.openxmlformats.org/officeDocument/2006/relationships/oleObject" Target="../embeddings/oleObject101.bin"/><Relationship Id="rId21" Type="http://schemas.openxmlformats.org/officeDocument/2006/relationships/slide" Target="slide116.xml"/><Relationship Id="rId7" Type="http://schemas.openxmlformats.org/officeDocument/2006/relationships/oleObject" Target="../embeddings/Microsoft_Word_97_-_2003___81.doc"/><Relationship Id="rId12" Type="http://schemas.openxmlformats.org/officeDocument/2006/relationships/slide" Target="slide89.xml"/><Relationship Id="rId17" Type="http://schemas.openxmlformats.org/officeDocument/2006/relationships/slide" Target="slide104.xml"/><Relationship Id="rId2" Type="http://schemas.openxmlformats.org/officeDocument/2006/relationships/slideLayout" Target="../slideLayouts/slideLayout1.xml"/><Relationship Id="rId16" Type="http://schemas.openxmlformats.org/officeDocument/2006/relationships/slide" Target="slide100.xml"/><Relationship Id="rId20" Type="http://schemas.openxmlformats.org/officeDocument/2006/relationships/slide" Target="slide112.xml"/><Relationship Id="rId1" Type="http://schemas.openxmlformats.org/officeDocument/2006/relationships/vmlDrawing" Target="../drawings/vmlDrawing52.vml"/><Relationship Id="rId6" Type="http://schemas.openxmlformats.org/officeDocument/2006/relationships/oleObject" Target="../embeddings/oleObject102.bin"/><Relationship Id="rId11" Type="http://schemas.openxmlformats.org/officeDocument/2006/relationships/slide" Target="slide87.xml"/><Relationship Id="rId5" Type="http://schemas.openxmlformats.org/officeDocument/2006/relationships/image" Target="../media/image103.emf"/><Relationship Id="rId15" Type="http://schemas.openxmlformats.org/officeDocument/2006/relationships/slide" Target="slide97.xml"/><Relationship Id="rId10" Type="http://schemas.openxmlformats.org/officeDocument/2006/relationships/slide" Target="slide85.xml"/><Relationship Id="rId19" Type="http://schemas.openxmlformats.org/officeDocument/2006/relationships/slide" Target="slide109.xml"/><Relationship Id="rId4" Type="http://schemas.openxmlformats.org/officeDocument/2006/relationships/oleObject" Target="../embeddings/Microsoft_Word_97_-_2003___80.doc"/><Relationship Id="rId9" Type="http://schemas.openxmlformats.org/officeDocument/2006/relationships/slide" Target="slide83.xml"/><Relationship Id="rId14" Type="http://schemas.openxmlformats.org/officeDocument/2006/relationships/slide" Target="slide94.xml"/><Relationship Id="rId22" Type="http://schemas.openxmlformats.org/officeDocument/2006/relationships/slide" Target="slide122.xml"/></Relationships>
</file>

<file path=ppt/slides/_rels/slide108.xml.rels><?xml version="1.0" encoding="UTF-8" standalone="yes"?>
<Relationships xmlns="http://schemas.openxmlformats.org/package/2006/relationships"><Relationship Id="rId8" Type="http://schemas.openxmlformats.org/officeDocument/2006/relationships/image" Target="../media/image106.emf"/><Relationship Id="rId13" Type="http://schemas.openxmlformats.org/officeDocument/2006/relationships/slide" Target="slide92.xml"/><Relationship Id="rId18" Type="http://schemas.openxmlformats.org/officeDocument/2006/relationships/slide" Target="slide106.xml"/><Relationship Id="rId3" Type="http://schemas.openxmlformats.org/officeDocument/2006/relationships/oleObject" Target="../embeddings/oleObject103.bin"/><Relationship Id="rId21" Type="http://schemas.openxmlformats.org/officeDocument/2006/relationships/slide" Target="slide116.xml"/><Relationship Id="rId7" Type="http://schemas.openxmlformats.org/officeDocument/2006/relationships/oleObject" Target="../embeddings/Microsoft_Word_97_-_2003___83.doc"/><Relationship Id="rId12" Type="http://schemas.openxmlformats.org/officeDocument/2006/relationships/slide" Target="slide89.xml"/><Relationship Id="rId17" Type="http://schemas.openxmlformats.org/officeDocument/2006/relationships/slide" Target="slide104.xml"/><Relationship Id="rId2" Type="http://schemas.openxmlformats.org/officeDocument/2006/relationships/slideLayout" Target="../slideLayouts/slideLayout1.xml"/><Relationship Id="rId16" Type="http://schemas.openxmlformats.org/officeDocument/2006/relationships/slide" Target="slide100.xml"/><Relationship Id="rId20" Type="http://schemas.openxmlformats.org/officeDocument/2006/relationships/slide" Target="slide112.xml"/><Relationship Id="rId1" Type="http://schemas.openxmlformats.org/officeDocument/2006/relationships/vmlDrawing" Target="../drawings/vmlDrawing53.vml"/><Relationship Id="rId6" Type="http://schemas.openxmlformats.org/officeDocument/2006/relationships/oleObject" Target="../embeddings/oleObject104.bin"/><Relationship Id="rId11" Type="http://schemas.openxmlformats.org/officeDocument/2006/relationships/slide" Target="slide87.xml"/><Relationship Id="rId5" Type="http://schemas.openxmlformats.org/officeDocument/2006/relationships/image" Target="../media/image105.emf"/><Relationship Id="rId15" Type="http://schemas.openxmlformats.org/officeDocument/2006/relationships/slide" Target="slide97.xml"/><Relationship Id="rId10" Type="http://schemas.openxmlformats.org/officeDocument/2006/relationships/slide" Target="slide85.xml"/><Relationship Id="rId19" Type="http://schemas.openxmlformats.org/officeDocument/2006/relationships/slide" Target="slide109.xml"/><Relationship Id="rId4" Type="http://schemas.openxmlformats.org/officeDocument/2006/relationships/oleObject" Target="../embeddings/Microsoft_Word_97_-_2003___82.doc"/><Relationship Id="rId9" Type="http://schemas.openxmlformats.org/officeDocument/2006/relationships/slide" Target="slide83.xml"/><Relationship Id="rId14" Type="http://schemas.openxmlformats.org/officeDocument/2006/relationships/slide" Target="slide94.xml"/><Relationship Id="rId22" Type="http://schemas.openxmlformats.org/officeDocument/2006/relationships/slide" Target="slide122.xml"/></Relationships>
</file>

<file path=ppt/slides/_rels/slide109.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oleObject" Target="../embeddings/Microsoft_Word_97_-_2003___84.doc"/><Relationship Id="rId3" Type="http://schemas.openxmlformats.org/officeDocument/2006/relationships/slide" Target="slide83.xml"/><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oleObject" Target="../embeddings/oleObject105.bin"/><Relationship Id="rId2" Type="http://schemas.openxmlformats.org/officeDocument/2006/relationships/slideLayout" Target="../slideLayouts/slideLayout1.xml"/><Relationship Id="rId16" Type="http://schemas.openxmlformats.org/officeDocument/2006/relationships/slide" Target="slide122.xml"/><Relationship Id="rId20" Type="http://schemas.openxmlformats.org/officeDocument/2006/relationships/slide" Target="slide110.xml"/><Relationship Id="rId1" Type="http://schemas.openxmlformats.org/officeDocument/2006/relationships/vmlDrawing" Target="../drawings/vmlDrawing54.v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10" Type="http://schemas.openxmlformats.org/officeDocument/2006/relationships/slide" Target="slide100.xml"/><Relationship Id="rId19" Type="http://schemas.openxmlformats.org/officeDocument/2006/relationships/image" Target="../media/image103.emf"/><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s>
</file>

<file path=ppt/slides/_rels/slide11.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oleObject" Target="../embeddings/Microsoft_Word_97_-_2003___14.doc"/><Relationship Id="rId3" Type="http://schemas.openxmlformats.org/officeDocument/2006/relationships/oleObject" Target="../embeddings/oleObject13.bin"/><Relationship Id="rId7" Type="http://schemas.openxmlformats.org/officeDocument/2006/relationships/oleObject" Target="../embeddings/Microsoft_Word_97_-_2003___12.doc"/><Relationship Id="rId12" Type="http://schemas.openxmlformats.org/officeDocument/2006/relationships/oleObject" Target="../embeddings/oleObject16.bin"/><Relationship Id="rId17" Type="http://schemas.openxmlformats.org/officeDocument/2006/relationships/image" Target="../media/image22.emf"/><Relationship Id="rId2" Type="http://schemas.openxmlformats.org/officeDocument/2006/relationships/slideLayout" Target="../slideLayouts/slideLayout15.xml"/><Relationship Id="rId16" Type="http://schemas.openxmlformats.org/officeDocument/2006/relationships/oleObject" Target="../embeddings/Microsoft_Word_97_-_2003___15.doc"/><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20.emf"/><Relationship Id="rId5" Type="http://schemas.openxmlformats.org/officeDocument/2006/relationships/image" Target="../media/image18.emf"/><Relationship Id="rId15" Type="http://schemas.openxmlformats.org/officeDocument/2006/relationships/oleObject" Target="../embeddings/oleObject17.bin"/><Relationship Id="rId10" Type="http://schemas.openxmlformats.org/officeDocument/2006/relationships/oleObject" Target="../embeddings/Microsoft_Word_97_-_2003___13.doc"/><Relationship Id="rId4" Type="http://schemas.openxmlformats.org/officeDocument/2006/relationships/oleObject" Target="../embeddings/Microsoft_Word_97_-_2003___11.doc"/><Relationship Id="rId9" Type="http://schemas.openxmlformats.org/officeDocument/2006/relationships/oleObject" Target="../embeddings/oleObject15.bin"/><Relationship Id="rId14" Type="http://schemas.openxmlformats.org/officeDocument/2006/relationships/image" Target="../media/image21.emf"/></Relationships>
</file>

<file path=ppt/slides/_rels/slide110.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100.xml"/><Relationship Id="rId18" Type="http://schemas.openxmlformats.org/officeDocument/2006/relationships/slide" Target="slide116.xml"/><Relationship Id="rId3" Type="http://schemas.openxmlformats.org/officeDocument/2006/relationships/oleObject" Target="../embeddings/oleObject106.bin"/><Relationship Id="rId7" Type="http://schemas.openxmlformats.org/officeDocument/2006/relationships/slide" Target="slide85.xml"/><Relationship Id="rId12" Type="http://schemas.openxmlformats.org/officeDocument/2006/relationships/slide" Target="slide97.xml"/><Relationship Id="rId17" Type="http://schemas.openxmlformats.org/officeDocument/2006/relationships/slide" Target="slide112.xml"/><Relationship Id="rId2" Type="http://schemas.openxmlformats.org/officeDocument/2006/relationships/slideLayout" Target="../slideLayouts/slideLayout1.xml"/><Relationship Id="rId16" Type="http://schemas.openxmlformats.org/officeDocument/2006/relationships/slide" Target="slide109.xml"/><Relationship Id="rId1" Type="http://schemas.openxmlformats.org/officeDocument/2006/relationships/vmlDrawing" Target="../drawings/vmlDrawing55.vml"/><Relationship Id="rId6" Type="http://schemas.openxmlformats.org/officeDocument/2006/relationships/slide" Target="slide83.xml"/><Relationship Id="rId11" Type="http://schemas.openxmlformats.org/officeDocument/2006/relationships/slide" Target="slide94.xml"/><Relationship Id="rId5" Type="http://schemas.openxmlformats.org/officeDocument/2006/relationships/image" Target="../media/image107.emf"/><Relationship Id="rId15" Type="http://schemas.openxmlformats.org/officeDocument/2006/relationships/slide" Target="slide106.xml"/><Relationship Id="rId10" Type="http://schemas.openxmlformats.org/officeDocument/2006/relationships/slide" Target="slide92.xml"/><Relationship Id="rId19" Type="http://schemas.openxmlformats.org/officeDocument/2006/relationships/slide" Target="slide122.xml"/><Relationship Id="rId4" Type="http://schemas.openxmlformats.org/officeDocument/2006/relationships/oleObject" Target="../embeddings/Microsoft_Word_97_-_2003___85.doc"/><Relationship Id="rId9" Type="http://schemas.openxmlformats.org/officeDocument/2006/relationships/slide" Target="slide89.xml"/><Relationship Id="rId14" Type="http://schemas.openxmlformats.org/officeDocument/2006/relationships/slide" Target="slide104.xml"/></Relationships>
</file>

<file path=ppt/slides/_rels/slide111.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100.xml"/><Relationship Id="rId18" Type="http://schemas.openxmlformats.org/officeDocument/2006/relationships/slide" Target="slide116.xml"/><Relationship Id="rId3" Type="http://schemas.openxmlformats.org/officeDocument/2006/relationships/oleObject" Target="../embeddings/oleObject107.bin"/><Relationship Id="rId7" Type="http://schemas.openxmlformats.org/officeDocument/2006/relationships/slide" Target="slide85.xml"/><Relationship Id="rId12" Type="http://schemas.openxmlformats.org/officeDocument/2006/relationships/slide" Target="slide97.xml"/><Relationship Id="rId17" Type="http://schemas.openxmlformats.org/officeDocument/2006/relationships/slide" Target="slide112.xml"/><Relationship Id="rId2" Type="http://schemas.openxmlformats.org/officeDocument/2006/relationships/slideLayout" Target="../slideLayouts/slideLayout1.xml"/><Relationship Id="rId16" Type="http://schemas.openxmlformats.org/officeDocument/2006/relationships/slide" Target="slide109.xml"/><Relationship Id="rId1" Type="http://schemas.openxmlformats.org/officeDocument/2006/relationships/vmlDrawing" Target="../drawings/vmlDrawing56.vml"/><Relationship Id="rId6" Type="http://schemas.openxmlformats.org/officeDocument/2006/relationships/slide" Target="slide83.xml"/><Relationship Id="rId11" Type="http://schemas.openxmlformats.org/officeDocument/2006/relationships/slide" Target="slide94.xml"/><Relationship Id="rId5" Type="http://schemas.openxmlformats.org/officeDocument/2006/relationships/image" Target="../media/image108.emf"/><Relationship Id="rId15" Type="http://schemas.openxmlformats.org/officeDocument/2006/relationships/slide" Target="slide106.xml"/><Relationship Id="rId10" Type="http://schemas.openxmlformats.org/officeDocument/2006/relationships/slide" Target="slide92.xml"/><Relationship Id="rId19" Type="http://schemas.openxmlformats.org/officeDocument/2006/relationships/slide" Target="slide122.xml"/><Relationship Id="rId4" Type="http://schemas.openxmlformats.org/officeDocument/2006/relationships/oleObject" Target="../embeddings/Microsoft_Word_97_-_2003___86.doc"/><Relationship Id="rId9" Type="http://schemas.openxmlformats.org/officeDocument/2006/relationships/slide" Target="slide89.xml"/><Relationship Id="rId14" Type="http://schemas.openxmlformats.org/officeDocument/2006/relationships/slide" Target="slide104.xml"/></Relationships>
</file>

<file path=ppt/slides/_rels/slide112.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oleObject" Target="../embeddings/Microsoft_Word_97_-_2003___87.doc"/><Relationship Id="rId3" Type="http://schemas.openxmlformats.org/officeDocument/2006/relationships/slide" Target="slide83.xml"/><Relationship Id="rId21" Type="http://schemas.openxmlformats.org/officeDocument/2006/relationships/image" Target="file:///F:\&#29579;&#23143;&#33452;\2015\PPT\&#19968;&#36718;\HX735.TIF" TargetMode="External"/><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oleObject" Target="../embeddings/oleObject108.bin"/><Relationship Id="rId2" Type="http://schemas.openxmlformats.org/officeDocument/2006/relationships/slideLayout" Target="../slideLayouts/slideLayout1.xml"/><Relationship Id="rId16" Type="http://schemas.openxmlformats.org/officeDocument/2006/relationships/slide" Target="slide122.xml"/><Relationship Id="rId20" Type="http://schemas.openxmlformats.org/officeDocument/2006/relationships/image" Target="../media/image110.png"/><Relationship Id="rId1" Type="http://schemas.openxmlformats.org/officeDocument/2006/relationships/vmlDrawing" Target="../drawings/vmlDrawing57.v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10" Type="http://schemas.openxmlformats.org/officeDocument/2006/relationships/slide" Target="slide100.xml"/><Relationship Id="rId19" Type="http://schemas.openxmlformats.org/officeDocument/2006/relationships/image" Target="../media/image109.emf"/><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s>
</file>

<file path=ppt/slides/_rels/slide113.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6" Type="http://schemas.openxmlformats.org/officeDocument/2006/relationships/slide" Target="slide114.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114.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100.xml"/><Relationship Id="rId18" Type="http://schemas.openxmlformats.org/officeDocument/2006/relationships/slide" Target="slide116.xml"/><Relationship Id="rId3" Type="http://schemas.openxmlformats.org/officeDocument/2006/relationships/oleObject" Target="../embeddings/oleObject109.bin"/><Relationship Id="rId7" Type="http://schemas.openxmlformats.org/officeDocument/2006/relationships/slide" Target="slide85.xml"/><Relationship Id="rId12" Type="http://schemas.openxmlformats.org/officeDocument/2006/relationships/slide" Target="slide97.xml"/><Relationship Id="rId17" Type="http://schemas.openxmlformats.org/officeDocument/2006/relationships/slide" Target="slide112.xml"/><Relationship Id="rId2" Type="http://schemas.openxmlformats.org/officeDocument/2006/relationships/slideLayout" Target="../slideLayouts/slideLayout1.xml"/><Relationship Id="rId16" Type="http://schemas.openxmlformats.org/officeDocument/2006/relationships/slide" Target="slide109.xml"/><Relationship Id="rId1" Type="http://schemas.openxmlformats.org/officeDocument/2006/relationships/vmlDrawing" Target="../drawings/vmlDrawing58.vml"/><Relationship Id="rId6" Type="http://schemas.openxmlformats.org/officeDocument/2006/relationships/slide" Target="slide83.xml"/><Relationship Id="rId11" Type="http://schemas.openxmlformats.org/officeDocument/2006/relationships/slide" Target="slide94.xml"/><Relationship Id="rId5" Type="http://schemas.openxmlformats.org/officeDocument/2006/relationships/image" Target="../media/image111.emf"/><Relationship Id="rId15" Type="http://schemas.openxmlformats.org/officeDocument/2006/relationships/slide" Target="slide106.xml"/><Relationship Id="rId10" Type="http://schemas.openxmlformats.org/officeDocument/2006/relationships/slide" Target="slide92.xml"/><Relationship Id="rId19" Type="http://schemas.openxmlformats.org/officeDocument/2006/relationships/slide" Target="slide122.xml"/><Relationship Id="rId4" Type="http://schemas.openxmlformats.org/officeDocument/2006/relationships/oleObject" Target="../embeddings/Microsoft_Word_97_-_2003___88.doc"/><Relationship Id="rId9" Type="http://schemas.openxmlformats.org/officeDocument/2006/relationships/slide" Target="slide89.xml"/><Relationship Id="rId14" Type="http://schemas.openxmlformats.org/officeDocument/2006/relationships/slide" Target="slide104.xml"/></Relationships>
</file>

<file path=ppt/slides/_rels/slide115.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100.xml"/><Relationship Id="rId18" Type="http://schemas.openxmlformats.org/officeDocument/2006/relationships/slide" Target="slide116.xml"/><Relationship Id="rId3" Type="http://schemas.openxmlformats.org/officeDocument/2006/relationships/oleObject" Target="../embeddings/oleObject110.bin"/><Relationship Id="rId7" Type="http://schemas.openxmlformats.org/officeDocument/2006/relationships/slide" Target="slide85.xml"/><Relationship Id="rId12" Type="http://schemas.openxmlformats.org/officeDocument/2006/relationships/slide" Target="slide97.xml"/><Relationship Id="rId17" Type="http://schemas.openxmlformats.org/officeDocument/2006/relationships/slide" Target="slide112.xml"/><Relationship Id="rId2" Type="http://schemas.openxmlformats.org/officeDocument/2006/relationships/slideLayout" Target="../slideLayouts/slideLayout1.xml"/><Relationship Id="rId16" Type="http://schemas.openxmlformats.org/officeDocument/2006/relationships/slide" Target="slide109.xml"/><Relationship Id="rId1" Type="http://schemas.openxmlformats.org/officeDocument/2006/relationships/vmlDrawing" Target="../drawings/vmlDrawing59.vml"/><Relationship Id="rId6" Type="http://schemas.openxmlformats.org/officeDocument/2006/relationships/slide" Target="slide83.xml"/><Relationship Id="rId11" Type="http://schemas.openxmlformats.org/officeDocument/2006/relationships/slide" Target="slide94.xml"/><Relationship Id="rId5" Type="http://schemas.openxmlformats.org/officeDocument/2006/relationships/image" Target="../media/image112.emf"/><Relationship Id="rId15" Type="http://schemas.openxmlformats.org/officeDocument/2006/relationships/slide" Target="slide106.xml"/><Relationship Id="rId10" Type="http://schemas.openxmlformats.org/officeDocument/2006/relationships/slide" Target="slide92.xml"/><Relationship Id="rId19" Type="http://schemas.openxmlformats.org/officeDocument/2006/relationships/slide" Target="slide122.xml"/><Relationship Id="rId4" Type="http://schemas.openxmlformats.org/officeDocument/2006/relationships/oleObject" Target="../embeddings/Microsoft_Word_97_-_2003___89.doc"/><Relationship Id="rId9" Type="http://schemas.openxmlformats.org/officeDocument/2006/relationships/slide" Target="slide89.xml"/><Relationship Id="rId14" Type="http://schemas.openxmlformats.org/officeDocument/2006/relationships/slide" Target="slide104.xml"/></Relationships>
</file>

<file path=ppt/slides/_rels/slide116.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package" Target="../embeddings/Microsoft_Word___22.docx"/><Relationship Id="rId3" Type="http://schemas.openxmlformats.org/officeDocument/2006/relationships/slide" Target="slide83.xml"/><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oleObject" Target="../embeddings/oleObject111.bin"/><Relationship Id="rId2" Type="http://schemas.openxmlformats.org/officeDocument/2006/relationships/slideLayout" Target="../slideLayouts/slideLayout1.xml"/><Relationship Id="rId16" Type="http://schemas.openxmlformats.org/officeDocument/2006/relationships/slide" Target="slide122.xml"/><Relationship Id="rId20" Type="http://schemas.openxmlformats.org/officeDocument/2006/relationships/slide" Target="slide117.xml"/><Relationship Id="rId1" Type="http://schemas.openxmlformats.org/officeDocument/2006/relationships/vmlDrawing" Target="../drawings/vmlDrawing60.v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10" Type="http://schemas.openxmlformats.org/officeDocument/2006/relationships/slide" Target="slide100.xml"/><Relationship Id="rId19" Type="http://schemas.openxmlformats.org/officeDocument/2006/relationships/image" Target="../media/image113.emf"/><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s>
</file>

<file path=ppt/slides/_rels/slide117.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118.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119.xml.rels><?xml version="1.0" encoding="UTF-8" standalone="yes"?>
<Relationships xmlns="http://schemas.openxmlformats.org/package/2006/relationships"><Relationship Id="rId8" Type="http://schemas.openxmlformats.org/officeDocument/2006/relationships/image" Target="../media/image115.emf"/><Relationship Id="rId13" Type="http://schemas.openxmlformats.org/officeDocument/2006/relationships/slide" Target="slide92.xml"/><Relationship Id="rId18" Type="http://schemas.openxmlformats.org/officeDocument/2006/relationships/slide" Target="slide106.xml"/><Relationship Id="rId3" Type="http://schemas.openxmlformats.org/officeDocument/2006/relationships/oleObject" Target="../embeddings/oleObject112.bin"/><Relationship Id="rId21" Type="http://schemas.openxmlformats.org/officeDocument/2006/relationships/slide" Target="slide116.xml"/><Relationship Id="rId7" Type="http://schemas.openxmlformats.org/officeDocument/2006/relationships/oleObject" Target="../embeddings/Microsoft_Word_97_-_2003___91.doc"/><Relationship Id="rId12" Type="http://schemas.openxmlformats.org/officeDocument/2006/relationships/slide" Target="slide89.xml"/><Relationship Id="rId17" Type="http://schemas.openxmlformats.org/officeDocument/2006/relationships/slide" Target="slide104.xml"/><Relationship Id="rId2" Type="http://schemas.openxmlformats.org/officeDocument/2006/relationships/slideLayout" Target="../slideLayouts/slideLayout1.xml"/><Relationship Id="rId16" Type="http://schemas.openxmlformats.org/officeDocument/2006/relationships/slide" Target="slide100.xml"/><Relationship Id="rId20" Type="http://schemas.openxmlformats.org/officeDocument/2006/relationships/slide" Target="slide112.xml"/><Relationship Id="rId1" Type="http://schemas.openxmlformats.org/officeDocument/2006/relationships/vmlDrawing" Target="../drawings/vmlDrawing61.vml"/><Relationship Id="rId6" Type="http://schemas.openxmlformats.org/officeDocument/2006/relationships/oleObject" Target="../embeddings/oleObject113.bin"/><Relationship Id="rId11" Type="http://schemas.openxmlformats.org/officeDocument/2006/relationships/slide" Target="slide87.xml"/><Relationship Id="rId5" Type="http://schemas.openxmlformats.org/officeDocument/2006/relationships/image" Target="../media/image114.emf"/><Relationship Id="rId15" Type="http://schemas.openxmlformats.org/officeDocument/2006/relationships/slide" Target="slide97.xml"/><Relationship Id="rId10" Type="http://schemas.openxmlformats.org/officeDocument/2006/relationships/slide" Target="slide85.xml"/><Relationship Id="rId19" Type="http://schemas.openxmlformats.org/officeDocument/2006/relationships/slide" Target="slide109.xml"/><Relationship Id="rId4" Type="http://schemas.openxmlformats.org/officeDocument/2006/relationships/oleObject" Target="../embeddings/Microsoft_Word_97_-_2003___90.doc"/><Relationship Id="rId9" Type="http://schemas.openxmlformats.org/officeDocument/2006/relationships/slide" Target="slide83.xml"/><Relationship Id="rId14" Type="http://schemas.openxmlformats.org/officeDocument/2006/relationships/slide" Target="slide94.xml"/><Relationship Id="rId22" Type="http://schemas.openxmlformats.org/officeDocument/2006/relationships/slide" Target="slide12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5.emf"/><Relationship Id="rId18" Type="http://schemas.openxmlformats.org/officeDocument/2006/relationships/slide" Target="slide13.xml"/><Relationship Id="rId3" Type="http://schemas.openxmlformats.org/officeDocument/2006/relationships/oleObject" Target="../embeddings/oleObject18.bin"/><Relationship Id="rId7" Type="http://schemas.openxmlformats.org/officeDocument/2006/relationships/oleObject" Target="../embeddings/Microsoft_Word_97_-_2003___17.doc"/><Relationship Id="rId12" Type="http://schemas.openxmlformats.org/officeDocument/2006/relationships/oleObject" Target="../embeddings/Microsoft_Word_97_-_2003___19.doc"/><Relationship Id="rId17" Type="http://schemas.openxmlformats.org/officeDocument/2006/relationships/slide" Target="slide12.xml"/><Relationship Id="rId2" Type="http://schemas.openxmlformats.org/officeDocument/2006/relationships/slideLayout" Target="../slideLayouts/slideLayout10.xml"/><Relationship Id="rId16" Type="http://schemas.openxmlformats.org/officeDocument/2006/relationships/image" Target="../media/image26.emf"/><Relationship Id="rId20" Type="http://schemas.openxmlformats.org/officeDocument/2006/relationships/slide" Target="slide20.xml"/><Relationship Id="rId1" Type="http://schemas.openxmlformats.org/officeDocument/2006/relationships/vmlDrawing" Target="../drawings/vmlDrawing6.vml"/><Relationship Id="rId6" Type="http://schemas.openxmlformats.org/officeDocument/2006/relationships/oleObject" Target="../embeddings/oleObject19.bin"/><Relationship Id="rId11" Type="http://schemas.openxmlformats.org/officeDocument/2006/relationships/oleObject" Target="../embeddings/oleObject21.bin"/><Relationship Id="rId5" Type="http://schemas.openxmlformats.org/officeDocument/2006/relationships/image" Target="../media/image23.emf"/><Relationship Id="rId15" Type="http://schemas.openxmlformats.org/officeDocument/2006/relationships/oleObject" Target="../embeddings/Microsoft_Word_97_-_2003___20.doc"/><Relationship Id="rId10" Type="http://schemas.openxmlformats.org/officeDocument/2006/relationships/image" Target="../media/image24.emf"/><Relationship Id="rId19" Type="http://schemas.openxmlformats.org/officeDocument/2006/relationships/slide" Target="slide16.xml"/><Relationship Id="rId4" Type="http://schemas.openxmlformats.org/officeDocument/2006/relationships/oleObject" Target="../embeddings/Microsoft_Word_97_-_2003___16.doc"/><Relationship Id="rId9" Type="http://schemas.openxmlformats.org/officeDocument/2006/relationships/oleObject" Target="../embeddings/Microsoft_Word_97_-_2003___18.doc"/><Relationship Id="rId14" Type="http://schemas.openxmlformats.org/officeDocument/2006/relationships/oleObject" Target="../embeddings/oleObject22.bin"/></Relationships>
</file>

<file path=ppt/slides/_rels/slide120.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17" Type="http://schemas.openxmlformats.org/officeDocument/2006/relationships/image" Target="file:///F:\&#29579;&#23143;&#33452;\2015\PPT\&#19968;&#36718;\HX398.TIF" TargetMode="External"/><Relationship Id="rId2" Type="http://schemas.openxmlformats.org/officeDocument/2006/relationships/slide" Target="slide83.xml"/><Relationship Id="rId16" Type="http://schemas.openxmlformats.org/officeDocument/2006/relationships/image" Target="../media/image116.png"/><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121.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122.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package" Target="../embeddings/Microsoft_Word___23.docx"/><Relationship Id="rId3" Type="http://schemas.openxmlformats.org/officeDocument/2006/relationships/slide" Target="slide83.xml"/><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oleObject" Target="../embeddings/oleObject114.bin"/><Relationship Id="rId2" Type="http://schemas.openxmlformats.org/officeDocument/2006/relationships/slideLayout" Target="../slideLayouts/slideLayout1.xml"/><Relationship Id="rId16" Type="http://schemas.openxmlformats.org/officeDocument/2006/relationships/slide" Target="slide122.xml"/><Relationship Id="rId1" Type="http://schemas.openxmlformats.org/officeDocument/2006/relationships/vmlDrawing" Target="../drawings/vmlDrawing62.v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10" Type="http://schemas.openxmlformats.org/officeDocument/2006/relationships/slide" Target="slide100.xml"/><Relationship Id="rId19" Type="http://schemas.openxmlformats.org/officeDocument/2006/relationships/image" Target="../media/image117.emf"/><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s>
</file>

<file path=ppt/slides/_rels/slide123.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6" Type="http://schemas.openxmlformats.org/officeDocument/2006/relationships/slide" Target="slide124.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124.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100.xml"/><Relationship Id="rId18" Type="http://schemas.openxmlformats.org/officeDocument/2006/relationships/slide" Target="slide116.xml"/><Relationship Id="rId3" Type="http://schemas.openxmlformats.org/officeDocument/2006/relationships/oleObject" Target="../embeddings/oleObject115.bin"/><Relationship Id="rId7" Type="http://schemas.openxmlformats.org/officeDocument/2006/relationships/slide" Target="slide85.xml"/><Relationship Id="rId12" Type="http://schemas.openxmlformats.org/officeDocument/2006/relationships/slide" Target="slide97.xml"/><Relationship Id="rId17" Type="http://schemas.openxmlformats.org/officeDocument/2006/relationships/slide" Target="slide112.xml"/><Relationship Id="rId2" Type="http://schemas.openxmlformats.org/officeDocument/2006/relationships/slideLayout" Target="../slideLayouts/slideLayout1.xml"/><Relationship Id="rId16" Type="http://schemas.openxmlformats.org/officeDocument/2006/relationships/slide" Target="slide109.xml"/><Relationship Id="rId1" Type="http://schemas.openxmlformats.org/officeDocument/2006/relationships/vmlDrawing" Target="../drawings/vmlDrawing63.vml"/><Relationship Id="rId6" Type="http://schemas.openxmlformats.org/officeDocument/2006/relationships/slide" Target="slide83.xml"/><Relationship Id="rId11" Type="http://schemas.openxmlformats.org/officeDocument/2006/relationships/slide" Target="slide94.xml"/><Relationship Id="rId5" Type="http://schemas.openxmlformats.org/officeDocument/2006/relationships/image" Target="../media/image118.emf"/><Relationship Id="rId15" Type="http://schemas.openxmlformats.org/officeDocument/2006/relationships/slide" Target="slide106.xml"/><Relationship Id="rId10" Type="http://schemas.openxmlformats.org/officeDocument/2006/relationships/slide" Target="slide92.xml"/><Relationship Id="rId19" Type="http://schemas.openxmlformats.org/officeDocument/2006/relationships/slide" Target="slide122.xml"/><Relationship Id="rId4" Type="http://schemas.openxmlformats.org/officeDocument/2006/relationships/package" Target="../embeddings/Microsoft_Word___24.docx"/><Relationship Id="rId9" Type="http://schemas.openxmlformats.org/officeDocument/2006/relationships/slide" Target="slide89.xml"/><Relationship Id="rId14" Type="http://schemas.openxmlformats.org/officeDocument/2006/relationships/slide" Target="slide104.xml"/></Relationships>
</file>

<file path=ppt/slides/_rels/slide125.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100.xml"/><Relationship Id="rId18" Type="http://schemas.openxmlformats.org/officeDocument/2006/relationships/slide" Target="slide116.xml"/><Relationship Id="rId3" Type="http://schemas.openxmlformats.org/officeDocument/2006/relationships/oleObject" Target="../embeddings/oleObject116.bin"/><Relationship Id="rId7" Type="http://schemas.openxmlformats.org/officeDocument/2006/relationships/slide" Target="slide85.xml"/><Relationship Id="rId12" Type="http://schemas.openxmlformats.org/officeDocument/2006/relationships/slide" Target="slide97.xml"/><Relationship Id="rId17" Type="http://schemas.openxmlformats.org/officeDocument/2006/relationships/slide" Target="slide112.xml"/><Relationship Id="rId2" Type="http://schemas.openxmlformats.org/officeDocument/2006/relationships/slideLayout" Target="../slideLayouts/slideLayout1.xml"/><Relationship Id="rId16" Type="http://schemas.openxmlformats.org/officeDocument/2006/relationships/slide" Target="slide109.xml"/><Relationship Id="rId1" Type="http://schemas.openxmlformats.org/officeDocument/2006/relationships/vmlDrawing" Target="../drawings/vmlDrawing64.vml"/><Relationship Id="rId6" Type="http://schemas.openxmlformats.org/officeDocument/2006/relationships/slide" Target="slide83.xml"/><Relationship Id="rId11" Type="http://schemas.openxmlformats.org/officeDocument/2006/relationships/slide" Target="slide94.xml"/><Relationship Id="rId5" Type="http://schemas.openxmlformats.org/officeDocument/2006/relationships/image" Target="../media/image119.emf"/><Relationship Id="rId15" Type="http://schemas.openxmlformats.org/officeDocument/2006/relationships/slide" Target="slide106.xml"/><Relationship Id="rId10" Type="http://schemas.openxmlformats.org/officeDocument/2006/relationships/slide" Target="slide92.xml"/><Relationship Id="rId19" Type="http://schemas.openxmlformats.org/officeDocument/2006/relationships/slide" Target="slide122.xml"/><Relationship Id="rId4" Type="http://schemas.openxmlformats.org/officeDocument/2006/relationships/package" Target="../embeddings/Microsoft_Word___25.docx"/><Relationship Id="rId9" Type="http://schemas.openxmlformats.org/officeDocument/2006/relationships/slide" Target="slide89.xml"/><Relationship Id="rId14" Type="http://schemas.openxmlformats.org/officeDocument/2006/relationships/slide" Target="slide104.xml"/></Relationships>
</file>

<file path=ppt/slides/_rels/slide126.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slide" Target="slide127.xml"/><Relationship Id="rId3" Type="http://schemas.openxmlformats.org/officeDocument/2006/relationships/slide" Target="slide83.xml"/><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slide" Target="slide2.xml"/><Relationship Id="rId2" Type="http://schemas.openxmlformats.org/officeDocument/2006/relationships/image" Target="../media/image120.png"/><Relationship Id="rId16" Type="http://schemas.openxmlformats.org/officeDocument/2006/relationships/slide" Target="slide12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10" Type="http://schemas.openxmlformats.org/officeDocument/2006/relationships/slide" Target="slide100.xml"/><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s>
</file>

<file path=ppt/slides/_rels/slide127.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slide" Target="slide13.xml"/><Relationship Id="rId3" Type="http://schemas.openxmlformats.org/officeDocument/2006/relationships/oleObject" Target="../embeddings/oleObject23.bin"/><Relationship Id="rId7" Type="http://schemas.openxmlformats.org/officeDocument/2006/relationships/oleObject" Target="../embeddings/Microsoft_Word_97_-_2003___22.doc"/><Relationship Id="rId12" Type="http://schemas.openxmlformats.org/officeDocument/2006/relationships/slide" Target="slide12.xml"/><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slide" Target="slide14.xml"/><Relationship Id="rId5" Type="http://schemas.openxmlformats.org/officeDocument/2006/relationships/image" Target="../media/image27.emf"/><Relationship Id="rId15" Type="http://schemas.openxmlformats.org/officeDocument/2006/relationships/slide" Target="slide20.xml"/><Relationship Id="rId10" Type="http://schemas.openxmlformats.org/officeDocument/2006/relationships/oleObject" Target="../embeddings/Microsoft_Word_97_-_2003___23.doc"/><Relationship Id="rId4" Type="http://schemas.openxmlformats.org/officeDocument/2006/relationships/oleObject" Target="../embeddings/Microsoft_Word_97_-_2003___21.doc"/><Relationship Id="rId9" Type="http://schemas.openxmlformats.org/officeDocument/2006/relationships/oleObject" Target="../embeddings/oleObject25.bin"/><Relationship Id="rId14" Type="http://schemas.openxmlformats.org/officeDocument/2006/relationships/slide" Target="slide16.xml"/></Relationships>
</file>

<file path=ppt/slides/_rels/slide14.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package" Target="../embeddings/Microsoft_Word___6.docx"/><Relationship Id="rId18" Type="http://schemas.openxmlformats.org/officeDocument/2006/relationships/slide" Target="slide12.xml"/><Relationship Id="rId3" Type="http://schemas.openxmlformats.org/officeDocument/2006/relationships/oleObject" Target="../embeddings/oleObject26.bin"/><Relationship Id="rId21" Type="http://schemas.openxmlformats.org/officeDocument/2006/relationships/slide" Target="slide20.xml"/><Relationship Id="rId7" Type="http://schemas.openxmlformats.org/officeDocument/2006/relationships/package" Target="../embeddings/Microsoft_Word___4.docx"/><Relationship Id="rId12" Type="http://schemas.openxmlformats.org/officeDocument/2006/relationships/oleObject" Target="../embeddings/oleObject29.bin"/><Relationship Id="rId17" Type="http://schemas.openxmlformats.org/officeDocument/2006/relationships/image" Target="../media/image33.emf"/><Relationship Id="rId2" Type="http://schemas.openxmlformats.org/officeDocument/2006/relationships/slideLayout" Target="../slideLayouts/slideLayout15.xml"/><Relationship Id="rId16" Type="http://schemas.openxmlformats.org/officeDocument/2006/relationships/package" Target="../embeddings/Microsoft_Word___7.docx"/><Relationship Id="rId20" Type="http://schemas.openxmlformats.org/officeDocument/2006/relationships/slide" Target="slide16.xml"/><Relationship Id="rId1" Type="http://schemas.openxmlformats.org/officeDocument/2006/relationships/vmlDrawing" Target="../drawings/vmlDrawing8.vml"/><Relationship Id="rId6" Type="http://schemas.openxmlformats.org/officeDocument/2006/relationships/oleObject" Target="../embeddings/oleObject27.bin"/><Relationship Id="rId11" Type="http://schemas.openxmlformats.org/officeDocument/2006/relationships/image" Target="../media/image31.emf"/><Relationship Id="rId5" Type="http://schemas.openxmlformats.org/officeDocument/2006/relationships/image" Target="../media/image29.emf"/><Relationship Id="rId15" Type="http://schemas.openxmlformats.org/officeDocument/2006/relationships/oleObject" Target="../embeddings/oleObject30.bin"/><Relationship Id="rId10" Type="http://schemas.openxmlformats.org/officeDocument/2006/relationships/package" Target="../embeddings/Microsoft_Word___5.docx"/><Relationship Id="rId19" Type="http://schemas.openxmlformats.org/officeDocument/2006/relationships/slide" Target="slide13.xml"/><Relationship Id="rId4" Type="http://schemas.openxmlformats.org/officeDocument/2006/relationships/package" Target="../embeddings/Microsoft_Word___3.docx"/><Relationship Id="rId9" Type="http://schemas.openxmlformats.org/officeDocument/2006/relationships/oleObject" Target="../embeddings/oleObject28.bin"/><Relationship Id="rId14" Type="http://schemas.openxmlformats.org/officeDocument/2006/relationships/image" Target="../media/image32.emf"/></Relationships>
</file>

<file path=ppt/slides/_rels/slide15.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slide" Target="slide13.xml"/><Relationship Id="rId3" Type="http://schemas.openxmlformats.org/officeDocument/2006/relationships/oleObject" Target="../embeddings/oleObject31.bin"/><Relationship Id="rId7" Type="http://schemas.openxmlformats.org/officeDocument/2006/relationships/package" Target="../embeddings/Microsoft_Word___9.docx"/><Relationship Id="rId12" Type="http://schemas.openxmlformats.org/officeDocument/2006/relationships/slide" Target="slide12.xml"/><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32.bin"/><Relationship Id="rId11" Type="http://schemas.openxmlformats.org/officeDocument/2006/relationships/image" Target="../media/image36.emf"/><Relationship Id="rId5" Type="http://schemas.openxmlformats.org/officeDocument/2006/relationships/image" Target="../media/image34.emf"/><Relationship Id="rId15" Type="http://schemas.openxmlformats.org/officeDocument/2006/relationships/slide" Target="slide20.xml"/><Relationship Id="rId10" Type="http://schemas.openxmlformats.org/officeDocument/2006/relationships/package" Target="../embeddings/Microsoft_Word___10.docx"/><Relationship Id="rId4" Type="http://schemas.openxmlformats.org/officeDocument/2006/relationships/package" Target="../embeddings/Microsoft_Word___8.docx"/><Relationship Id="rId9" Type="http://schemas.openxmlformats.org/officeDocument/2006/relationships/oleObject" Target="../embeddings/oleObject33.bin"/><Relationship Id="rId14" Type="http://schemas.openxmlformats.org/officeDocument/2006/relationships/slide" Target="slide16.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slide" Target="slide20.xml"/><Relationship Id="rId3" Type="http://schemas.openxmlformats.org/officeDocument/2006/relationships/oleObject" Target="../embeddings/oleObject34.bin"/><Relationship Id="rId7" Type="http://schemas.openxmlformats.org/officeDocument/2006/relationships/oleObject" Target="../embeddings/Microsoft_Word_97_-_2003___25.doc"/><Relationship Id="rId12" Type="http://schemas.openxmlformats.org/officeDocument/2006/relationships/slide" Target="slide16.xml"/><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oleObject" Target="../embeddings/oleObject35.bin"/><Relationship Id="rId11" Type="http://schemas.openxmlformats.org/officeDocument/2006/relationships/slide" Target="slide13.xml"/><Relationship Id="rId5" Type="http://schemas.openxmlformats.org/officeDocument/2006/relationships/image" Target="../media/image37.emf"/><Relationship Id="rId10" Type="http://schemas.openxmlformats.org/officeDocument/2006/relationships/slide" Target="slide12.xml"/><Relationship Id="rId4" Type="http://schemas.openxmlformats.org/officeDocument/2006/relationships/oleObject" Target="../embeddings/Microsoft_Word_97_-_2003___24.doc"/><Relationship Id="rId9" Type="http://schemas.openxmlformats.org/officeDocument/2006/relationships/oleObject" Target="../embeddings/Microsoft_Word_97_-_2003___26.doc"/></Relationships>
</file>

<file path=ppt/slides/_rels/slide17.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slide" Target="slide13.xml"/><Relationship Id="rId3" Type="http://schemas.openxmlformats.org/officeDocument/2006/relationships/oleObject" Target="../embeddings/oleObject37.bin"/><Relationship Id="rId7" Type="http://schemas.openxmlformats.org/officeDocument/2006/relationships/oleObject" Target="../embeddings/Microsoft_Word_97_-_2003___28.doc"/><Relationship Id="rId12" Type="http://schemas.openxmlformats.org/officeDocument/2006/relationships/slide" Target="slide12.xml"/><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oleObject" Target="../embeddings/oleObject38.bin"/><Relationship Id="rId11" Type="http://schemas.openxmlformats.org/officeDocument/2006/relationships/image" Target="../media/image40.emf"/><Relationship Id="rId5" Type="http://schemas.openxmlformats.org/officeDocument/2006/relationships/image" Target="../media/image38.emf"/><Relationship Id="rId15" Type="http://schemas.openxmlformats.org/officeDocument/2006/relationships/slide" Target="slide20.xml"/><Relationship Id="rId10" Type="http://schemas.openxmlformats.org/officeDocument/2006/relationships/oleObject" Target="../embeddings/Microsoft_Word_97_-_2003___29.doc"/><Relationship Id="rId4" Type="http://schemas.openxmlformats.org/officeDocument/2006/relationships/oleObject" Target="../embeddings/Microsoft_Word_97_-_2003___27.doc"/><Relationship Id="rId9" Type="http://schemas.openxmlformats.org/officeDocument/2006/relationships/oleObject" Target="../embeddings/oleObject39.bin"/><Relationship Id="rId14" Type="http://schemas.openxmlformats.org/officeDocument/2006/relationships/slide" Target="slide16.xml"/></Relationships>
</file>

<file path=ppt/slides/_rels/slide18.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oleObject" Target="../embeddings/oleObject40.bin"/><Relationship Id="rId7" Type="http://schemas.openxmlformats.org/officeDocument/2006/relationships/slide" Target="slide13.xml"/><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slide" Target="slide12.xml"/><Relationship Id="rId5" Type="http://schemas.openxmlformats.org/officeDocument/2006/relationships/image" Target="../media/image41.emf"/><Relationship Id="rId4" Type="http://schemas.openxmlformats.org/officeDocument/2006/relationships/oleObject" Target="../embeddings/Microsoft_Word_97_-_2003___30.doc"/><Relationship Id="rId9" Type="http://schemas.openxmlformats.org/officeDocument/2006/relationships/slide" Target="slide20.xml"/></Relationships>
</file>

<file path=ppt/slides/_rels/slide1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15.xml"/><Relationship Id="rId5" Type="http://schemas.openxmlformats.org/officeDocument/2006/relationships/slide" Target="slide20.xml"/><Relationship Id="rId4" Type="http://schemas.openxmlformats.org/officeDocument/2006/relationships/slide" Target="slide16.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8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55.xml"/><Relationship Id="rId5" Type="http://schemas.openxmlformats.org/officeDocument/2006/relationships/slide" Target="slide42.xml"/><Relationship Id="rId4" Type="http://schemas.openxmlformats.org/officeDocument/2006/relationships/slide" Target="slide26.xml"/></Relationships>
</file>

<file path=ppt/slides/_rels/slide20.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oleObject" Target="../embeddings/oleObject41.bin"/><Relationship Id="rId7" Type="http://schemas.openxmlformats.org/officeDocument/2006/relationships/slide" Target="slide12.xml"/><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image" Target="../media/image43.png"/><Relationship Id="rId5" Type="http://schemas.openxmlformats.org/officeDocument/2006/relationships/image" Target="../media/image42.emf"/><Relationship Id="rId10" Type="http://schemas.openxmlformats.org/officeDocument/2006/relationships/slide" Target="slide20.xml"/><Relationship Id="rId4" Type="http://schemas.openxmlformats.org/officeDocument/2006/relationships/oleObject" Target="../embeddings/Microsoft_Word_97_-_2003___31.doc"/><Relationship Id="rId9" Type="http://schemas.openxmlformats.org/officeDocument/2006/relationships/slide" Target="slide16.xml"/></Relationships>
</file>

<file path=ppt/slides/_rels/slide2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15.xml"/><Relationship Id="rId5" Type="http://schemas.openxmlformats.org/officeDocument/2006/relationships/slide" Target="slide20.xml"/><Relationship Id="rId4" Type="http://schemas.openxmlformats.org/officeDocument/2006/relationships/slide" Target="slide16.xml"/></Relationships>
</file>

<file path=ppt/slides/_rels/slide2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15.xml"/><Relationship Id="rId5" Type="http://schemas.openxmlformats.org/officeDocument/2006/relationships/slide" Target="slide20.xml"/><Relationship Id="rId4" Type="http://schemas.openxmlformats.org/officeDocument/2006/relationships/slide" Target="slide16.xml"/></Relationships>
</file>

<file path=ppt/slides/_rels/slide2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15.xml"/><Relationship Id="rId5" Type="http://schemas.openxmlformats.org/officeDocument/2006/relationships/slide" Target="slide20.xml"/><Relationship Id="rId4" Type="http://schemas.openxmlformats.org/officeDocument/2006/relationships/slide" Target="slide16.xml"/></Relationships>
</file>

<file path=ppt/slides/_rels/slide2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15.xml"/><Relationship Id="rId5" Type="http://schemas.openxmlformats.org/officeDocument/2006/relationships/slide" Target="slide20.xml"/><Relationship Id="rId4" Type="http://schemas.openxmlformats.org/officeDocument/2006/relationships/slide" Target="slide1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slide" Target="slide2.xml"/><Relationship Id="rId5" Type="http://schemas.openxmlformats.org/officeDocument/2006/relationships/image" Target="../media/image44.emf"/><Relationship Id="rId4" Type="http://schemas.openxmlformats.org/officeDocument/2006/relationships/oleObject" Target="../embeddings/Microsoft_Word_97_-_2003___32.doc"/></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43.bin"/><Relationship Id="rId7" Type="http://schemas.openxmlformats.org/officeDocument/2006/relationships/oleObject" Target="../embeddings/Microsoft_Word_97_-_2003___34.doc"/><Relationship Id="rId2" Type="http://schemas.openxmlformats.org/officeDocument/2006/relationships/slideLayout" Target="../slideLayouts/slideLayout15.xml"/><Relationship Id="rId1" Type="http://schemas.openxmlformats.org/officeDocument/2006/relationships/vmlDrawing" Target="../drawings/vmlDrawing15.vml"/><Relationship Id="rId6" Type="http://schemas.openxmlformats.org/officeDocument/2006/relationships/oleObject" Target="../embeddings/oleObject44.bin"/><Relationship Id="rId11" Type="http://schemas.openxmlformats.org/officeDocument/2006/relationships/image" Target="../media/image47.emf"/><Relationship Id="rId5" Type="http://schemas.openxmlformats.org/officeDocument/2006/relationships/image" Target="../media/image45.emf"/><Relationship Id="rId10" Type="http://schemas.openxmlformats.org/officeDocument/2006/relationships/package" Target="../embeddings/Microsoft_Word___11.docx"/><Relationship Id="rId4" Type="http://schemas.openxmlformats.org/officeDocument/2006/relationships/oleObject" Target="../embeddings/Microsoft_Word_97_-_2003___33.doc"/><Relationship Id="rId9" Type="http://schemas.openxmlformats.org/officeDocument/2006/relationships/oleObject" Target="../embeddings/oleObject45.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5.xml"/><Relationship Id="rId1" Type="http://schemas.openxmlformats.org/officeDocument/2006/relationships/vmlDrawing" Target="../drawings/vmlDrawing16.vml"/><Relationship Id="rId5" Type="http://schemas.openxmlformats.org/officeDocument/2006/relationships/image" Target="../media/image48.emf"/><Relationship Id="rId4" Type="http://schemas.openxmlformats.org/officeDocument/2006/relationships/oleObject" Target="../embeddings/Microsoft_Word_97_-_2003___35.doc"/></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oleObject" Target="../embeddings/oleObject47.bin"/><Relationship Id="rId7" Type="http://schemas.openxmlformats.org/officeDocument/2006/relationships/slide" Target="slide30.xml"/><Relationship Id="rId2" Type="http://schemas.openxmlformats.org/officeDocument/2006/relationships/slideLayout" Target="../slideLayouts/slideLayout10.xml"/><Relationship Id="rId1" Type="http://schemas.openxmlformats.org/officeDocument/2006/relationships/vmlDrawing" Target="../drawings/vmlDrawing17.vml"/><Relationship Id="rId6" Type="http://schemas.openxmlformats.org/officeDocument/2006/relationships/slide" Target="slide31.xml"/><Relationship Id="rId5" Type="http://schemas.openxmlformats.org/officeDocument/2006/relationships/image" Target="../media/image49.emf"/><Relationship Id="rId4" Type="http://schemas.openxmlformats.org/officeDocument/2006/relationships/oleObject" Target="../embeddings/Microsoft_Word_97_-_2003___36.doc"/></Relationships>
</file>

<file path=ppt/slides/_rels/slide31.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48.bin"/><Relationship Id="rId7" Type="http://schemas.openxmlformats.org/officeDocument/2006/relationships/oleObject" Target="../embeddings/Microsoft_Word_97_-_2003___38.doc"/><Relationship Id="rId2" Type="http://schemas.openxmlformats.org/officeDocument/2006/relationships/slideLayout" Target="../slideLayouts/slideLayout15.xml"/><Relationship Id="rId1" Type="http://schemas.openxmlformats.org/officeDocument/2006/relationships/vmlDrawing" Target="../drawings/vmlDrawing18.vml"/><Relationship Id="rId6" Type="http://schemas.openxmlformats.org/officeDocument/2006/relationships/oleObject" Target="../embeddings/oleObject49.bin"/><Relationship Id="rId5" Type="http://schemas.openxmlformats.org/officeDocument/2006/relationships/image" Target="../media/image50.emf"/><Relationship Id="rId10" Type="http://schemas.openxmlformats.org/officeDocument/2006/relationships/slide" Target="slide37.xml"/><Relationship Id="rId4" Type="http://schemas.openxmlformats.org/officeDocument/2006/relationships/oleObject" Target="../embeddings/Microsoft_Word_97_-_2003___37.doc"/><Relationship Id="rId9" Type="http://schemas.openxmlformats.org/officeDocument/2006/relationships/slide" Target="slide30.xml"/></Relationships>
</file>

<file path=ppt/slides/_rels/slide32.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slide" Target="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slide" Target="slide30.xml"/><Relationship Id="rId1" Type="http://schemas.openxmlformats.org/officeDocument/2006/relationships/slideLayout" Target="../slideLayouts/slideLayout15.xml"/><Relationship Id="rId4" Type="http://schemas.openxmlformats.org/officeDocument/2006/relationships/slide" Target="slide3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0.bin"/><Relationship Id="rId7" Type="http://schemas.openxmlformats.org/officeDocument/2006/relationships/slide" Target="slide37.xml"/><Relationship Id="rId2" Type="http://schemas.openxmlformats.org/officeDocument/2006/relationships/slideLayout" Target="../slideLayouts/slideLayout15.xml"/><Relationship Id="rId1" Type="http://schemas.openxmlformats.org/officeDocument/2006/relationships/vmlDrawing" Target="../drawings/vmlDrawing19.vml"/><Relationship Id="rId6" Type="http://schemas.openxmlformats.org/officeDocument/2006/relationships/slide" Target="slide30.xml"/><Relationship Id="rId5" Type="http://schemas.openxmlformats.org/officeDocument/2006/relationships/image" Target="../media/image52.emf"/><Relationship Id="rId4" Type="http://schemas.openxmlformats.org/officeDocument/2006/relationships/package" Target="../embeddings/Microsoft_Word_______12.docm"/></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1.bin"/><Relationship Id="rId7" Type="http://schemas.openxmlformats.org/officeDocument/2006/relationships/slide" Target="slide37.xml"/><Relationship Id="rId2" Type="http://schemas.openxmlformats.org/officeDocument/2006/relationships/slideLayout" Target="../slideLayouts/slideLayout15.xml"/><Relationship Id="rId1" Type="http://schemas.openxmlformats.org/officeDocument/2006/relationships/vmlDrawing" Target="../drawings/vmlDrawing20.vml"/><Relationship Id="rId6" Type="http://schemas.openxmlformats.org/officeDocument/2006/relationships/slide" Target="slide30.xml"/><Relationship Id="rId5" Type="http://schemas.openxmlformats.org/officeDocument/2006/relationships/image" Target="../media/image53.emf"/><Relationship Id="rId4" Type="http://schemas.openxmlformats.org/officeDocument/2006/relationships/package" Target="../embeddings/Microsoft_Word_______13.docm"/></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2.bin"/><Relationship Id="rId7" Type="http://schemas.openxmlformats.org/officeDocument/2006/relationships/slide" Target="slide37.xml"/><Relationship Id="rId2" Type="http://schemas.openxmlformats.org/officeDocument/2006/relationships/slideLayout" Target="../slideLayouts/slideLayout15.xml"/><Relationship Id="rId1" Type="http://schemas.openxmlformats.org/officeDocument/2006/relationships/vmlDrawing" Target="../drawings/vmlDrawing21.vml"/><Relationship Id="rId6" Type="http://schemas.openxmlformats.org/officeDocument/2006/relationships/slide" Target="slide30.xml"/><Relationship Id="rId5" Type="http://schemas.openxmlformats.org/officeDocument/2006/relationships/image" Target="../media/image54.emf"/><Relationship Id="rId4" Type="http://schemas.openxmlformats.org/officeDocument/2006/relationships/oleObject" Target="../embeddings/Microsoft_Word_97_-_2003___39.doc"/></Relationships>
</file>

<file path=ppt/slides/_rels/slide37.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oleObject" Target="../embeddings/oleObject53.bin"/><Relationship Id="rId7" Type="http://schemas.openxmlformats.org/officeDocument/2006/relationships/slide" Target="slide37.xml"/><Relationship Id="rId2" Type="http://schemas.openxmlformats.org/officeDocument/2006/relationships/slideLayout" Target="../slideLayouts/slideLayout15.xml"/><Relationship Id="rId1" Type="http://schemas.openxmlformats.org/officeDocument/2006/relationships/vmlDrawing" Target="../drawings/vmlDrawing22.vml"/><Relationship Id="rId6" Type="http://schemas.openxmlformats.org/officeDocument/2006/relationships/slide" Target="slide30.xml"/><Relationship Id="rId5" Type="http://schemas.openxmlformats.org/officeDocument/2006/relationships/image" Target="../media/image55.emf"/><Relationship Id="rId4" Type="http://schemas.openxmlformats.org/officeDocument/2006/relationships/package" Target="../embeddings/Microsoft_Word___14.docx"/></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4.bin"/><Relationship Id="rId7" Type="http://schemas.openxmlformats.org/officeDocument/2006/relationships/slide" Target="slide37.xml"/><Relationship Id="rId2" Type="http://schemas.openxmlformats.org/officeDocument/2006/relationships/slideLayout" Target="../slideLayouts/slideLayout15.xml"/><Relationship Id="rId1" Type="http://schemas.openxmlformats.org/officeDocument/2006/relationships/vmlDrawing" Target="../drawings/vmlDrawing23.vml"/><Relationship Id="rId6" Type="http://schemas.openxmlformats.org/officeDocument/2006/relationships/slide" Target="slide30.xml"/><Relationship Id="rId5" Type="http://schemas.openxmlformats.org/officeDocument/2006/relationships/image" Target="../media/image56.emf"/><Relationship Id="rId4" Type="http://schemas.openxmlformats.org/officeDocument/2006/relationships/oleObject" Target="../embeddings/Microsoft_Word_97_-_2003___40.doc"/></Relationships>
</file>

<file path=ppt/slides/_rels/slide39.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oleObject" Target="../embeddings/Microsoft_Word_97_-_2003___44.doc"/><Relationship Id="rId3" Type="http://schemas.openxmlformats.org/officeDocument/2006/relationships/oleObject" Target="../embeddings/oleObject55.bin"/><Relationship Id="rId7" Type="http://schemas.openxmlformats.org/officeDocument/2006/relationships/oleObject" Target="../embeddings/Microsoft_Word_97_-_2003___42.doc"/><Relationship Id="rId12" Type="http://schemas.openxmlformats.org/officeDocument/2006/relationships/oleObject" Target="../embeddings/oleObject58.bin"/><Relationship Id="rId2" Type="http://schemas.openxmlformats.org/officeDocument/2006/relationships/slideLayout" Target="../slideLayouts/slideLayout15.xml"/><Relationship Id="rId16" Type="http://schemas.openxmlformats.org/officeDocument/2006/relationships/slide" Target="slide37.xml"/><Relationship Id="rId1" Type="http://schemas.openxmlformats.org/officeDocument/2006/relationships/vmlDrawing" Target="../drawings/vmlDrawing24.vml"/><Relationship Id="rId6" Type="http://schemas.openxmlformats.org/officeDocument/2006/relationships/oleObject" Target="../embeddings/oleObject56.bin"/><Relationship Id="rId11" Type="http://schemas.openxmlformats.org/officeDocument/2006/relationships/image" Target="../media/image59.emf"/><Relationship Id="rId5" Type="http://schemas.openxmlformats.org/officeDocument/2006/relationships/image" Target="../media/image57.emf"/><Relationship Id="rId15" Type="http://schemas.openxmlformats.org/officeDocument/2006/relationships/slide" Target="slide30.xml"/><Relationship Id="rId10" Type="http://schemas.openxmlformats.org/officeDocument/2006/relationships/oleObject" Target="../embeddings/Microsoft_Word_97_-_2003___43.doc"/><Relationship Id="rId4" Type="http://schemas.openxmlformats.org/officeDocument/2006/relationships/oleObject" Target="../embeddings/Microsoft_Word_97_-_2003___41.doc"/><Relationship Id="rId9" Type="http://schemas.openxmlformats.org/officeDocument/2006/relationships/oleObject" Target="../embeddings/oleObject57.bin"/><Relationship Id="rId14" Type="http://schemas.openxmlformats.org/officeDocument/2006/relationships/image" Target="../media/image60.emf"/></Relationships>
</file>

<file path=ppt/slides/_rels/slide4.xml.rels><?xml version="1.0" encoding="UTF-8" standalone="yes"?>
<Relationships xmlns="http://schemas.openxmlformats.org/package/2006/relationships"><Relationship Id="rId8" Type="http://schemas.openxmlformats.org/officeDocument/2006/relationships/oleObject" Target="../embeddings/Microsoft_Word_97_-_2003___2.doc"/><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Microsoft_Word_97_-_2003___1.doc"/><Relationship Id="rId4" Type="http://schemas.openxmlformats.org/officeDocument/2006/relationships/oleObject" Target="../embeddings/oleObject1.bin"/><Relationship Id="rId9" Type="http://schemas.openxmlformats.org/officeDocument/2006/relationships/image" Target="../media/image7.emf"/></Relationships>
</file>

<file path=ppt/slides/_rels/slide40.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oleObject" Target="../embeddings/oleObject59.bin"/><Relationship Id="rId7" Type="http://schemas.openxmlformats.org/officeDocument/2006/relationships/slide" Target="slide37.xml"/><Relationship Id="rId2" Type="http://schemas.openxmlformats.org/officeDocument/2006/relationships/slideLayout" Target="../slideLayouts/slideLayout15.xml"/><Relationship Id="rId1" Type="http://schemas.openxmlformats.org/officeDocument/2006/relationships/vmlDrawing" Target="../drawings/vmlDrawing25.vml"/><Relationship Id="rId6" Type="http://schemas.openxmlformats.org/officeDocument/2006/relationships/slide" Target="slide30.xml"/><Relationship Id="rId5" Type="http://schemas.openxmlformats.org/officeDocument/2006/relationships/image" Target="../media/image61.emf"/><Relationship Id="rId4" Type="http://schemas.openxmlformats.org/officeDocument/2006/relationships/oleObject" Target="../embeddings/Microsoft_Word_97_-_2003___45.doc"/><Relationship Id="rId9" Type="http://schemas.openxmlformats.org/officeDocument/2006/relationships/slide" Target="slide2.xml"/></Relationships>
</file>

<file path=ppt/slides/_rels/slide41.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slide" Target="slide37.xml"/><Relationship Id="rId3" Type="http://schemas.openxmlformats.org/officeDocument/2006/relationships/oleObject" Target="../embeddings/oleObject60.bin"/><Relationship Id="rId7" Type="http://schemas.openxmlformats.org/officeDocument/2006/relationships/oleObject" Target="../embeddings/Microsoft_Word_97_-_2003___47.doc"/><Relationship Id="rId12" Type="http://schemas.openxmlformats.org/officeDocument/2006/relationships/slide" Target="slide30.xml"/><Relationship Id="rId2" Type="http://schemas.openxmlformats.org/officeDocument/2006/relationships/slideLayout" Target="../slideLayouts/slideLayout15.xml"/><Relationship Id="rId1" Type="http://schemas.openxmlformats.org/officeDocument/2006/relationships/vmlDrawing" Target="../drawings/vmlDrawing26.vml"/><Relationship Id="rId6" Type="http://schemas.openxmlformats.org/officeDocument/2006/relationships/oleObject" Target="../embeddings/oleObject61.bin"/><Relationship Id="rId11" Type="http://schemas.openxmlformats.org/officeDocument/2006/relationships/image" Target="../media/image63.emf"/><Relationship Id="rId5" Type="http://schemas.openxmlformats.org/officeDocument/2006/relationships/image" Target="../media/image62.emf"/><Relationship Id="rId10" Type="http://schemas.openxmlformats.org/officeDocument/2006/relationships/oleObject" Target="../embeddings/Microsoft_Word_97_-_2003___48.doc"/><Relationship Id="rId4" Type="http://schemas.openxmlformats.org/officeDocument/2006/relationships/oleObject" Target="../embeddings/Microsoft_Word_97_-_2003___46.doc"/><Relationship Id="rId9" Type="http://schemas.openxmlformats.org/officeDocument/2006/relationships/oleObject" Target="../embeddings/oleObject62.bin"/><Relationship Id="rId14" Type="http://schemas.openxmlformats.org/officeDocument/2006/relationships/slide" Target="slide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10.xml"/><Relationship Id="rId6" Type="http://schemas.openxmlformats.org/officeDocument/2006/relationships/slide" Target="slide53.xml"/><Relationship Id="rId5" Type="http://schemas.openxmlformats.org/officeDocument/2006/relationships/slide" Target="slide52.xml"/><Relationship Id="rId4" Type="http://schemas.openxmlformats.org/officeDocument/2006/relationships/slide" Target="slide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15.xml"/><Relationship Id="rId6" Type="http://schemas.openxmlformats.org/officeDocument/2006/relationships/slide" Target="slide53.xml"/><Relationship Id="rId5" Type="http://schemas.openxmlformats.org/officeDocument/2006/relationships/slide" Target="slide52.xml"/><Relationship Id="rId4" Type="http://schemas.openxmlformats.org/officeDocument/2006/relationships/slide" Target="slide51.xml"/></Relationships>
</file>

<file path=ppt/slides/_rels/slide51.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15.xml"/><Relationship Id="rId6" Type="http://schemas.openxmlformats.org/officeDocument/2006/relationships/slide" Target="slide53.xml"/><Relationship Id="rId5" Type="http://schemas.openxmlformats.org/officeDocument/2006/relationships/slide" Target="slide52.xml"/><Relationship Id="rId4" Type="http://schemas.openxmlformats.org/officeDocument/2006/relationships/slide" Target="slide51.xml"/></Relationships>
</file>

<file path=ppt/slides/_rels/slide5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15.xml"/><Relationship Id="rId6" Type="http://schemas.openxmlformats.org/officeDocument/2006/relationships/slide" Target="slide53.xml"/><Relationship Id="rId5" Type="http://schemas.openxmlformats.org/officeDocument/2006/relationships/slide" Target="slide52.xml"/><Relationship Id="rId4" Type="http://schemas.openxmlformats.org/officeDocument/2006/relationships/slide" Target="slide51.xml"/></Relationships>
</file>

<file path=ppt/slides/_rels/slide53.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15.xml"/><Relationship Id="rId6" Type="http://schemas.openxmlformats.org/officeDocument/2006/relationships/slide" Target="slide53.xml"/><Relationship Id="rId5" Type="http://schemas.openxmlformats.org/officeDocument/2006/relationships/slide" Target="slide52.xml"/><Relationship Id="rId4" Type="http://schemas.openxmlformats.org/officeDocument/2006/relationships/slide" Target="slide51.xml"/></Relationships>
</file>

<file path=ppt/slides/_rels/slide5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slide" Target="slide57.xml"/><Relationship Id="rId7" Type="http://schemas.openxmlformats.org/officeDocument/2006/relationships/slide" Target="slide74.xml"/><Relationship Id="rId2" Type="http://schemas.openxmlformats.org/officeDocument/2006/relationships/slide" Target="slide56.xml"/><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62.xml"/><Relationship Id="rId4" Type="http://schemas.openxmlformats.org/officeDocument/2006/relationships/slide" Target="slide60.xml"/></Relationships>
</file>

<file path=ppt/slides/_rels/slide57.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56.xml"/><Relationship Id="rId7" Type="http://schemas.openxmlformats.org/officeDocument/2006/relationships/slide" Target="slide70.xml"/><Relationship Id="rId12" Type="http://schemas.openxmlformats.org/officeDocument/2006/relationships/slide" Target="slide58.xml"/><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slide" Target="slide62.xml"/><Relationship Id="rId11" Type="http://schemas.openxmlformats.org/officeDocument/2006/relationships/image" Target="../media/image64.emf"/><Relationship Id="rId5" Type="http://schemas.openxmlformats.org/officeDocument/2006/relationships/slide" Target="slide60.xml"/><Relationship Id="rId10" Type="http://schemas.openxmlformats.org/officeDocument/2006/relationships/oleObject" Target="../embeddings/Microsoft_Word_97_-_2003___49.doc"/><Relationship Id="rId4" Type="http://schemas.openxmlformats.org/officeDocument/2006/relationships/slide" Target="slide57.xml"/><Relationship Id="rId9" Type="http://schemas.openxmlformats.org/officeDocument/2006/relationships/oleObject" Target="../embeddings/oleObject63.bin"/></Relationships>
</file>

<file path=ppt/slides/_rels/slide58.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oleObject" Target="../embeddings/oleObject64.bin"/><Relationship Id="rId7" Type="http://schemas.openxmlformats.org/officeDocument/2006/relationships/slide" Target="slide57.xml"/><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slide" Target="slide56.xml"/><Relationship Id="rId11" Type="http://schemas.openxmlformats.org/officeDocument/2006/relationships/slide" Target="slide74.xml"/><Relationship Id="rId5" Type="http://schemas.openxmlformats.org/officeDocument/2006/relationships/image" Target="../media/image65.emf"/><Relationship Id="rId10" Type="http://schemas.openxmlformats.org/officeDocument/2006/relationships/slide" Target="slide70.xml"/><Relationship Id="rId4" Type="http://schemas.openxmlformats.org/officeDocument/2006/relationships/oleObject" Target="../embeddings/Microsoft_Word_97_-_2003___50.doc"/><Relationship Id="rId9" Type="http://schemas.openxmlformats.org/officeDocument/2006/relationships/slide" Target="slide62.xml"/></Relationships>
</file>

<file path=ppt/slides/_rels/slide59.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oleObject" Target="../embeddings/oleObject65.bin"/><Relationship Id="rId7" Type="http://schemas.openxmlformats.org/officeDocument/2006/relationships/slide" Target="slide57.xml"/><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slide" Target="slide56.xml"/><Relationship Id="rId11" Type="http://schemas.openxmlformats.org/officeDocument/2006/relationships/slide" Target="slide74.xml"/><Relationship Id="rId5" Type="http://schemas.openxmlformats.org/officeDocument/2006/relationships/image" Target="../media/image66.emf"/><Relationship Id="rId10" Type="http://schemas.openxmlformats.org/officeDocument/2006/relationships/slide" Target="slide70.xml"/><Relationship Id="rId4" Type="http://schemas.openxmlformats.org/officeDocument/2006/relationships/package" Target="../embeddings/Microsoft_Word_______15.docm"/><Relationship Id="rId9" Type="http://schemas.openxmlformats.org/officeDocument/2006/relationships/slide" Target="slide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slide" Target="slide61.xml"/><Relationship Id="rId3" Type="http://schemas.openxmlformats.org/officeDocument/2006/relationships/slide" Target="slide57.xml"/><Relationship Id="rId7" Type="http://schemas.openxmlformats.org/officeDocument/2006/relationships/slide" Target="slide74.xml"/><Relationship Id="rId2" Type="http://schemas.openxmlformats.org/officeDocument/2006/relationships/slide" Target="slide56.xml"/><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62.xml"/><Relationship Id="rId4" Type="http://schemas.openxmlformats.org/officeDocument/2006/relationships/slide" Target="slide60.xml"/></Relationships>
</file>

<file path=ppt/slides/_rels/slide61.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slide" Target="slide70.xml"/><Relationship Id="rId3" Type="http://schemas.openxmlformats.org/officeDocument/2006/relationships/oleObject" Target="../embeddings/oleObject66.bin"/><Relationship Id="rId7" Type="http://schemas.openxmlformats.org/officeDocument/2006/relationships/package" Target="../embeddings/Microsoft_Word___17.docx"/><Relationship Id="rId12" Type="http://schemas.openxmlformats.org/officeDocument/2006/relationships/slide" Target="slide62.xml"/><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oleObject" Target="../embeddings/oleObject67.bin"/><Relationship Id="rId11" Type="http://schemas.openxmlformats.org/officeDocument/2006/relationships/slide" Target="slide60.xml"/><Relationship Id="rId5" Type="http://schemas.openxmlformats.org/officeDocument/2006/relationships/image" Target="../media/image67.emf"/><Relationship Id="rId10" Type="http://schemas.openxmlformats.org/officeDocument/2006/relationships/slide" Target="slide57.xml"/><Relationship Id="rId4" Type="http://schemas.openxmlformats.org/officeDocument/2006/relationships/package" Target="../embeddings/Microsoft_Word___16.docx"/><Relationship Id="rId9" Type="http://schemas.openxmlformats.org/officeDocument/2006/relationships/slide" Target="slide56.xml"/><Relationship Id="rId14" Type="http://schemas.openxmlformats.org/officeDocument/2006/relationships/slide" Target="slide74.xml"/></Relationships>
</file>

<file path=ppt/slides/_rels/slide6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slide" Target="slide57.xml"/><Relationship Id="rId7" Type="http://schemas.openxmlformats.org/officeDocument/2006/relationships/slide" Target="slide74.xml"/><Relationship Id="rId2" Type="http://schemas.openxmlformats.org/officeDocument/2006/relationships/slide" Target="slide56.xml"/><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62.xml"/><Relationship Id="rId4" Type="http://schemas.openxmlformats.org/officeDocument/2006/relationships/slide" Target="slide60.xml"/><Relationship Id="rId9" Type="http://schemas.openxmlformats.org/officeDocument/2006/relationships/slide" Target="slide63.xml"/></Relationships>
</file>

<file path=ppt/slides/_rels/slide63.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56.xml"/><Relationship Id="rId7" Type="http://schemas.openxmlformats.org/officeDocument/2006/relationships/slide" Target="slide70.xml"/><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slide" Target="slide62.xml"/><Relationship Id="rId5" Type="http://schemas.openxmlformats.org/officeDocument/2006/relationships/slide" Target="slide60.xml"/><Relationship Id="rId4" Type="http://schemas.openxmlformats.org/officeDocument/2006/relationships/slide" Target="slide57.xml"/></Relationships>
</file>

<file path=ppt/slides/_rels/slide64.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slide" Target="slide70.xml"/><Relationship Id="rId3" Type="http://schemas.openxmlformats.org/officeDocument/2006/relationships/oleObject" Target="../embeddings/oleObject68.bin"/><Relationship Id="rId7" Type="http://schemas.openxmlformats.org/officeDocument/2006/relationships/oleObject" Target="../embeddings/Microsoft_Word_97_-_2003___52.doc"/><Relationship Id="rId12" Type="http://schemas.openxmlformats.org/officeDocument/2006/relationships/slide" Target="slide62.xml"/><Relationship Id="rId17" Type="http://schemas.openxmlformats.org/officeDocument/2006/relationships/image" Target="../media/image73.emf"/><Relationship Id="rId2" Type="http://schemas.openxmlformats.org/officeDocument/2006/relationships/slideLayout" Target="../slideLayouts/slideLayout1.xml"/><Relationship Id="rId16" Type="http://schemas.openxmlformats.org/officeDocument/2006/relationships/oleObject" Target="../embeddings/Microsoft_Word_97_-_2003___53.doc"/><Relationship Id="rId1" Type="http://schemas.openxmlformats.org/officeDocument/2006/relationships/vmlDrawing" Target="../drawings/vmlDrawing31.vml"/><Relationship Id="rId6" Type="http://schemas.openxmlformats.org/officeDocument/2006/relationships/oleObject" Target="../embeddings/oleObject69.bin"/><Relationship Id="rId11" Type="http://schemas.openxmlformats.org/officeDocument/2006/relationships/slide" Target="slide60.xml"/><Relationship Id="rId5" Type="http://schemas.openxmlformats.org/officeDocument/2006/relationships/image" Target="../media/image71.emf"/><Relationship Id="rId15" Type="http://schemas.openxmlformats.org/officeDocument/2006/relationships/oleObject" Target="../embeddings/oleObject70.bin"/><Relationship Id="rId10" Type="http://schemas.openxmlformats.org/officeDocument/2006/relationships/slide" Target="slide57.xml"/><Relationship Id="rId4" Type="http://schemas.openxmlformats.org/officeDocument/2006/relationships/oleObject" Target="../embeddings/Microsoft_Word_97_-_2003___51.doc"/><Relationship Id="rId9" Type="http://schemas.openxmlformats.org/officeDocument/2006/relationships/slide" Target="slide56.xml"/><Relationship Id="rId14" Type="http://schemas.openxmlformats.org/officeDocument/2006/relationships/slide" Target="slide74.xml"/></Relationships>
</file>

<file path=ppt/slides/_rels/slide65.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56.xml"/><Relationship Id="rId7" Type="http://schemas.openxmlformats.org/officeDocument/2006/relationships/slide" Target="slide70.xml"/><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slide" Target="slide62.xml"/><Relationship Id="rId5" Type="http://schemas.openxmlformats.org/officeDocument/2006/relationships/slide" Target="slide60.xml"/><Relationship Id="rId4" Type="http://schemas.openxmlformats.org/officeDocument/2006/relationships/slide" Target="slide57.xml"/></Relationships>
</file>

<file path=ppt/slides/_rels/slide66.xml.rels><?xml version="1.0" encoding="UTF-8" standalone="yes"?>
<Relationships xmlns="http://schemas.openxmlformats.org/package/2006/relationships"><Relationship Id="rId3" Type="http://schemas.openxmlformats.org/officeDocument/2006/relationships/slide" Target="slide57.xml"/><Relationship Id="rId7" Type="http://schemas.openxmlformats.org/officeDocument/2006/relationships/slide" Target="slide74.xml"/><Relationship Id="rId2" Type="http://schemas.openxmlformats.org/officeDocument/2006/relationships/slide" Target="slide56.xml"/><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62.xml"/><Relationship Id="rId4" Type="http://schemas.openxmlformats.org/officeDocument/2006/relationships/slide" Target="slide60.xml"/></Relationships>
</file>

<file path=ppt/slides/_rels/slide67.xml.rels><?xml version="1.0" encoding="UTF-8" standalone="yes"?>
<Relationships xmlns="http://schemas.openxmlformats.org/package/2006/relationships"><Relationship Id="rId3" Type="http://schemas.openxmlformats.org/officeDocument/2006/relationships/slide" Target="slide57.xml"/><Relationship Id="rId7" Type="http://schemas.openxmlformats.org/officeDocument/2006/relationships/slide" Target="slide74.xml"/><Relationship Id="rId2" Type="http://schemas.openxmlformats.org/officeDocument/2006/relationships/slide" Target="slide56.xml"/><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62.xml"/><Relationship Id="rId4" Type="http://schemas.openxmlformats.org/officeDocument/2006/relationships/slide" Target="slide60.xml"/></Relationships>
</file>

<file path=ppt/slides/_rels/slide68.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slide" Target="slide57.xml"/><Relationship Id="rId7" Type="http://schemas.openxmlformats.org/officeDocument/2006/relationships/slide" Target="slide74.xml"/><Relationship Id="rId2" Type="http://schemas.openxmlformats.org/officeDocument/2006/relationships/slide" Target="slide56.xml"/><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62.xml"/><Relationship Id="rId4" Type="http://schemas.openxmlformats.org/officeDocument/2006/relationships/slide" Target="slide60.xml"/></Relationships>
</file>

<file path=ppt/slides/_rels/slide69.xml.rels><?xml version="1.0" encoding="UTF-8" standalone="yes"?>
<Relationships xmlns="http://schemas.openxmlformats.org/package/2006/relationships"><Relationship Id="rId3" Type="http://schemas.openxmlformats.org/officeDocument/2006/relationships/slide" Target="slide57.xml"/><Relationship Id="rId7" Type="http://schemas.openxmlformats.org/officeDocument/2006/relationships/slide" Target="slide74.xml"/><Relationship Id="rId2" Type="http://schemas.openxmlformats.org/officeDocument/2006/relationships/slide" Target="slide56.xml"/><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62.xml"/><Relationship Id="rId4" Type="http://schemas.openxmlformats.org/officeDocument/2006/relationships/slide" Target="slide60.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3.bin"/><Relationship Id="rId7" Type="http://schemas.openxmlformats.org/officeDocument/2006/relationships/package" Target="../embeddings/Microsoft_Word___2.docx"/><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emf"/><Relationship Id="rId5" Type="http://schemas.openxmlformats.org/officeDocument/2006/relationships/image" Target="../media/image8.emf"/><Relationship Id="rId10" Type="http://schemas.openxmlformats.org/officeDocument/2006/relationships/oleObject" Target="../embeddings/Microsoft_Word_97_-_2003___3.doc"/><Relationship Id="rId4" Type="http://schemas.openxmlformats.org/officeDocument/2006/relationships/package" Target="../embeddings/Microsoft_Word___1.docx"/><Relationship Id="rId9"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56.xml"/><Relationship Id="rId7" Type="http://schemas.openxmlformats.org/officeDocument/2006/relationships/slide" Target="slide70.xml"/><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slide" Target="slide62.xml"/><Relationship Id="rId11" Type="http://schemas.openxmlformats.org/officeDocument/2006/relationships/image" Target="../media/image75.emf"/><Relationship Id="rId5" Type="http://schemas.openxmlformats.org/officeDocument/2006/relationships/slide" Target="slide60.xml"/><Relationship Id="rId10" Type="http://schemas.openxmlformats.org/officeDocument/2006/relationships/oleObject" Target="../embeddings/Microsoft_Word_97_-_2003___54.doc"/><Relationship Id="rId4" Type="http://schemas.openxmlformats.org/officeDocument/2006/relationships/slide" Target="slide57.xml"/><Relationship Id="rId9" Type="http://schemas.openxmlformats.org/officeDocument/2006/relationships/oleObject" Target="../embeddings/oleObject71.bin"/></Relationships>
</file>

<file path=ppt/slides/_rels/slide71.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slide" Target="slide70.xml"/><Relationship Id="rId3" Type="http://schemas.openxmlformats.org/officeDocument/2006/relationships/oleObject" Target="../embeddings/oleObject72.bin"/><Relationship Id="rId7" Type="http://schemas.openxmlformats.org/officeDocument/2006/relationships/oleObject" Target="../embeddings/Microsoft_Word_97_-_2003___56.doc"/><Relationship Id="rId12" Type="http://schemas.openxmlformats.org/officeDocument/2006/relationships/slide" Target="slide62.xml"/><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oleObject" Target="../embeddings/oleObject73.bin"/><Relationship Id="rId11" Type="http://schemas.openxmlformats.org/officeDocument/2006/relationships/slide" Target="slide60.xml"/><Relationship Id="rId5" Type="http://schemas.openxmlformats.org/officeDocument/2006/relationships/image" Target="../media/image76.emf"/><Relationship Id="rId10" Type="http://schemas.openxmlformats.org/officeDocument/2006/relationships/slide" Target="slide57.xml"/><Relationship Id="rId4" Type="http://schemas.openxmlformats.org/officeDocument/2006/relationships/oleObject" Target="../embeddings/Microsoft_Word_97_-_2003___55.doc"/><Relationship Id="rId9" Type="http://schemas.openxmlformats.org/officeDocument/2006/relationships/slide" Target="slide56.xml"/><Relationship Id="rId14" Type="http://schemas.openxmlformats.org/officeDocument/2006/relationships/slide" Target="slide74.xml"/></Relationships>
</file>

<file path=ppt/slides/_rels/slide72.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oleObject" Target="../embeddings/oleObject74.bin"/><Relationship Id="rId7" Type="http://schemas.openxmlformats.org/officeDocument/2006/relationships/slide" Target="slide57.xml"/><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slide" Target="slide56.xml"/><Relationship Id="rId11" Type="http://schemas.openxmlformats.org/officeDocument/2006/relationships/slide" Target="slide74.xml"/><Relationship Id="rId5" Type="http://schemas.openxmlformats.org/officeDocument/2006/relationships/image" Target="../media/image78.emf"/><Relationship Id="rId10" Type="http://schemas.openxmlformats.org/officeDocument/2006/relationships/slide" Target="slide70.xml"/><Relationship Id="rId4" Type="http://schemas.openxmlformats.org/officeDocument/2006/relationships/oleObject" Target="../embeddings/Microsoft_Word_97_-_2003___57.doc"/><Relationship Id="rId9" Type="http://schemas.openxmlformats.org/officeDocument/2006/relationships/slide" Target="slide62.xml"/></Relationships>
</file>

<file path=ppt/slides/_rels/slide73.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56.xml"/><Relationship Id="rId7" Type="http://schemas.openxmlformats.org/officeDocument/2006/relationships/slide" Target="slide70.xml"/><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slide" Target="slide62.xml"/><Relationship Id="rId5" Type="http://schemas.openxmlformats.org/officeDocument/2006/relationships/slide" Target="slide60.xml"/><Relationship Id="rId4" Type="http://schemas.openxmlformats.org/officeDocument/2006/relationships/slide" Target="slide57.xml"/></Relationships>
</file>

<file path=ppt/slides/_rels/slide74.xml.rels><?xml version="1.0" encoding="UTF-8" standalone="yes"?>
<Relationships xmlns="http://schemas.openxmlformats.org/package/2006/relationships"><Relationship Id="rId8" Type="http://schemas.openxmlformats.org/officeDocument/2006/relationships/slide" Target="slide60.xml"/><Relationship Id="rId13" Type="http://schemas.openxmlformats.org/officeDocument/2006/relationships/package" Target="../embeddings/Microsoft_Word___19.docx"/><Relationship Id="rId3" Type="http://schemas.openxmlformats.org/officeDocument/2006/relationships/oleObject" Target="../embeddings/oleObject75.bin"/><Relationship Id="rId7" Type="http://schemas.openxmlformats.org/officeDocument/2006/relationships/slide" Target="slide57.xml"/><Relationship Id="rId12" Type="http://schemas.openxmlformats.org/officeDocument/2006/relationships/oleObject" Target="../embeddings/oleObject76.bin"/><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slide" Target="slide56.xml"/><Relationship Id="rId11" Type="http://schemas.openxmlformats.org/officeDocument/2006/relationships/slide" Target="slide74.xml"/><Relationship Id="rId5" Type="http://schemas.openxmlformats.org/officeDocument/2006/relationships/image" Target="../media/image80.emf"/><Relationship Id="rId15" Type="http://schemas.openxmlformats.org/officeDocument/2006/relationships/package" Target="../embeddings/Microsoft_Word___20.docx"/><Relationship Id="rId10" Type="http://schemas.openxmlformats.org/officeDocument/2006/relationships/slide" Target="slide70.xml"/><Relationship Id="rId4" Type="http://schemas.openxmlformats.org/officeDocument/2006/relationships/package" Target="../embeddings/Microsoft_Word___18.docx"/><Relationship Id="rId9" Type="http://schemas.openxmlformats.org/officeDocument/2006/relationships/slide" Target="slide62.xml"/><Relationship Id="rId14" Type="http://schemas.openxmlformats.org/officeDocument/2006/relationships/oleObject" Target="../embeddings/oleObject77.bin"/></Relationships>
</file>

<file path=ppt/slides/_rels/slide75.xml.rels><?xml version="1.0" encoding="UTF-8" standalone="yes"?>
<Relationships xmlns="http://schemas.openxmlformats.org/package/2006/relationships"><Relationship Id="rId8" Type="http://schemas.openxmlformats.org/officeDocument/2006/relationships/slide" Target="slide76.xml"/><Relationship Id="rId3" Type="http://schemas.openxmlformats.org/officeDocument/2006/relationships/slide" Target="slide57.xml"/><Relationship Id="rId7" Type="http://schemas.openxmlformats.org/officeDocument/2006/relationships/slide" Target="slide74.xml"/><Relationship Id="rId2" Type="http://schemas.openxmlformats.org/officeDocument/2006/relationships/slide" Target="slide56.xml"/><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62.xml"/><Relationship Id="rId4" Type="http://schemas.openxmlformats.org/officeDocument/2006/relationships/slide" Target="slide60.xml"/></Relationships>
</file>

<file path=ppt/slides/_rels/slide76.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oleObject" Target="../embeddings/oleObject78.bin"/><Relationship Id="rId7" Type="http://schemas.openxmlformats.org/officeDocument/2006/relationships/slide" Target="slide57.xml"/><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slide" Target="slide56.xml"/><Relationship Id="rId11" Type="http://schemas.openxmlformats.org/officeDocument/2006/relationships/slide" Target="slide74.xml"/><Relationship Id="rId5" Type="http://schemas.openxmlformats.org/officeDocument/2006/relationships/image" Target="../media/image81.emf"/><Relationship Id="rId10" Type="http://schemas.openxmlformats.org/officeDocument/2006/relationships/slide" Target="slide70.xml"/><Relationship Id="rId4" Type="http://schemas.openxmlformats.org/officeDocument/2006/relationships/package" Target="../embeddings/Microsoft_Word___21.docx"/><Relationship Id="rId9" Type="http://schemas.openxmlformats.org/officeDocument/2006/relationships/slide" Target="slide62.xml"/></Relationships>
</file>

<file path=ppt/slides/_rels/slide77.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56.xml"/><Relationship Id="rId7" Type="http://schemas.openxmlformats.org/officeDocument/2006/relationships/slide" Target="slide70.xml"/><Relationship Id="rId2" Type="http://schemas.openxmlformats.org/officeDocument/2006/relationships/image" Target="../media/image82.png"/><Relationship Id="rId1" Type="http://schemas.openxmlformats.org/officeDocument/2006/relationships/slideLayout" Target="../slideLayouts/slideLayout1.xml"/><Relationship Id="rId6" Type="http://schemas.openxmlformats.org/officeDocument/2006/relationships/slide" Target="slide62.xml"/><Relationship Id="rId5" Type="http://schemas.openxmlformats.org/officeDocument/2006/relationships/slide" Target="slide60.xml"/><Relationship Id="rId4" Type="http://schemas.openxmlformats.org/officeDocument/2006/relationships/slide" Target="slide57.xml"/><Relationship Id="rId9" Type="http://schemas.openxmlformats.org/officeDocument/2006/relationships/slide" Target="slide78.xml"/></Relationships>
</file>

<file path=ppt/slides/_rels/slide78.xml.rels><?xml version="1.0" encoding="UTF-8" standalone="yes"?>
<Relationships xmlns="http://schemas.openxmlformats.org/package/2006/relationships"><Relationship Id="rId8" Type="http://schemas.openxmlformats.org/officeDocument/2006/relationships/image" Target="../media/image84.emf"/><Relationship Id="rId13" Type="http://schemas.openxmlformats.org/officeDocument/2006/relationships/slide" Target="slide70.xml"/><Relationship Id="rId3" Type="http://schemas.openxmlformats.org/officeDocument/2006/relationships/oleObject" Target="../embeddings/oleObject79.bin"/><Relationship Id="rId7" Type="http://schemas.openxmlformats.org/officeDocument/2006/relationships/oleObject" Target="../embeddings/Microsoft_Word_97_-_2003___59.doc"/><Relationship Id="rId12" Type="http://schemas.openxmlformats.org/officeDocument/2006/relationships/slide" Target="slide62.xml"/><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oleObject" Target="../embeddings/oleObject80.bin"/><Relationship Id="rId11" Type="http://schemas.openxmlformats.org/officeDocument/2006/relationships/slide" Target="slide60.xml"/><Relationship Id="rId5" Type="http://schemas.openxmlformats.org/officeDocument/2006/relationships/image" Target="../media/image83.emf"/><Relationship Id="rId10" Type="http://schemas.openxmlformats.org/officeDocument/2006/relationships/slide" Target="slide57.xml"/><Relationship Id="rId4" Type="http://schemas.openxmlformats.org/officeDocument/2006/relationships/oleObject" Target="../embeddings/Microsoft_Word_97_-_2003___58.doc"/><Relationship Id="rId9" Type="http://schemas.openxmlformats.org/officeDocument/2006/relationships/slide" Target="slide56.xml"/><Relationship Id="rId14" Type="http://schemas.openxmlformats.org/officeDocument/2006/relationships/slide" Target="slide74.xml"/></Relationships>
</file>

<file path=ppt/slides/_rels/slide79.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image" Target="file:///F:\&#29579;&#23143;&#33452;\2015\PPT\&#19968;&#36718;\HX393A.TIF" TargetMode="External"/><Relationship Id="rId7" Type="http://schemas.openxmlformats.org/officeDocument/2006/relationships/slide" Target="slide62.xml"/><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slide" Target="slide60.xml"/><Relationship Id="rId11" Type="http://schemas.openxmlformats.org/officeDocument/2006/relationships/slide" Target="slide2.xml"/><Relationship Id="rId5" Type="http://schemas.openxmlformats.org/officeDocument/2006/relationships/slide" Target="slide57.xml"/><Relationship Id="rId10" Type="http://schemas.openxmlformats.org/officeDocument/2006/relationships/slide" Target="slide80.xml"/><Relationship Id="rId4" Type="http://schemas.openxmlformats.org/officeDocument/2006/relationships/slide" Target="slide56.xml"/><Relationship Id="rId9" Type="http://schemas.openxmlformats.org/officeDocument/2006/relationships/slide" Target="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slide" Target="slide57.xml"/><Relationship Id="rId7" Type="http://schemas.openxmlformats.org/officeDocument/2006/relationships/slide" Target="slide74.xml"/><Relationship Id="rId2" Type="http://schemas.openxmlformats.org/officeDocument/2006/relationships/slide" Target="slide56.xml"/><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62.xml"/><Relationship Id="rId4" Type="http://schemas.openxmlformats.org/officeDocument/2006/relationships/slide" Target="slide60.xml"/></Relationships>
</file>

<file path=ppt/slides/_rels/slide8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57.xml"/><Relationship Id="rId7" Type="http://schemas.openxmlformats.org/officeDocument/2006/relationships/slide" Target="slide74.xml"/><Relationship Id="rId2" Type="http://schemas.openxmlformats.org/officeDocument/2006/relationships/slide" Target="slide56.xml"/><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62.xml"/><Relationship Id="rId4" Type="http://schemas.openxmlformats.org/officeDocument/2006/relationships/slide" Target="slide6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6" Type="http://schemas.openxmlformats.org/officeDocument/2006/relationships/slide" Target="slide84.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84.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85.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oleObject" Target="../embeddings/Microsoft_Word_97_-_2003___60.doc"/><Relationship Id="rId3" Type="http://schemas.openxmlformats.org/officeDocument/2006/relationships/slide" Target="slide83.xml"/><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oleObject" Target="../embeddings/oleObject81.bin"/><Relationship Id="rId2" Type="http://schemas.openxmlformats.org/officeDocument/2006/relationships/slideLayout" Target="../slideLayouts/slideLayout1.xml"/><Relationship Id="rId16" Type="http://schemas.openxmlformats.org/officeDocument/2006/relationships/slide" Target="slide122.xml"/><Relationship Id="rId20" Type="http://schemas.openxmlformats.org/officeDocument/2006/relationships/slide" Target="slide86.xml"/><Relationship Id="rId1" Type="http://schemas.openxmlformats.org/officeDocument/2006/relationships/vmlDrawing" Target="../drawings/vmlDrawing38.v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10" Type="http://schemas.openxmlformats.org/officeDocument/2006/relationships/slide" Target="slide100.xml"/><Relationship Id="rId19" Type="http://schemas.openxmlformats.org/officeDocument/2006/relationships/image" Target="../media/image86.emf"/><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s>
</file>

<file path=ppt/slides/_rels/slide86.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100.xml"/><Relationship Id="rId18" Type="http://schemas.openxmlformats.org/officeDocument/2006/relationships/slide" Target="slide116.xml"/><Relationship Id="rId3" Type="http://schemas.openxmlformats.org/officeDocument/2006/relationships/oleObject" Target="../embeddings/oleObject82.bin"/><Relationship Id="rId7" Type="http://schemas.openxmlformats.org/officeDocument/2006/relationships/slide" Target="slide85.xml"/><Relationship Id="rId12" Type="http://schemas.openxmlformats.org/officeDocument/2006/relationships/slide" Target="slide97.xml"/><Relationship Id="rId17" Type="http://schemas.openxmlformats.org/officeDocument/2006/relationships/slide" Target="slide112.xml"/><Relationship Id="rId2" Type="http://schemas.openxmlformats.org/officeDocument/2006/relationships/slideLayout" Target="../slideLayouts/slideLayout1.xml"/><Relationship Id="rId16" Type="http://schemas.openxmlformats.org/officeDocument/2006/relationships/slide" Target="slide109.xml"/><Relationship Id="rId1" Type="http://schemas.openxmlformats.org/officeDocument/2006/relationships/vmlDrawing" Target="../drawings/vmlDrawing39.vml"/><Relationship Id="rId6" Type="http://schemas.openxmlformats.org/officeDocument/2006/relationships/slide" Target="slide83.xml"/><Relationship Id="rId11" Type="http://schemas.openxmlformats.org/officeDocument/2006/relationships/slide" Target="slide94.xml"/><Relationship Id="rId5" Type="http://schemas.openxmlformats.org/officeDocument/2006/relationships/image" Target="../media/image86.emf"/><Relationship Id="rId15" Type="http://schemas.openxmlformats.org/officeDocument/2006/relationships/slide" Target="slide106.xml"/><Relationship Id="rId10" Type="http://schemas.openxmlformats.org/officeDocument/2006/relationships/slide" Target="slide92.xml"/><Relationship Id="rId19" Type="http://schemas.openxmlformats.org/officeDocument/2006/relationships/slide" Target="slide122.xml"/><Relationship Id="rId4" Type="http://schemas.openxmlformats.org/officeDocument/2006/relationships/oleObject" Target="../embeddings/Microsoft_Word_97_-_2003___61.doc"/><Relationship Id="rId9" Type="http://schemas.openxmlformats.org/officeDocument/2006/relationships/slide" Target="slide89.xml"/><Relationship Id="rId14" Type="http://schemas.openxmlformats.org/officeDocument/2006/relationships/slide" Target="slide104.xml"/></Relationships>
</file>

<file path=ppt/slides/_rels/slide87.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oleObject" Target="../embeddings/Microsoft_Word_97_-_2003___62.doc"/><Relationship Id="rId3" Type="http://schemas.openxmlformats.org/officeDocument/2006/relationships/slide" Target="slide83.xml"/><Relationship Id="rId21" Type="http://schemas.openxmlformats.org/officeDocument/2006/relationships/slide" Target="slide88.xml"/><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oleObject" Target="../embeddings/oleObject83.bin"/><Relationship Id="rId2" Type="http://schemas.openxmlformats.org/officeDocument/2006/relationships/slideLayout" Target="../slideLayouts/slideLayout1.xml"/><Relationship Id="rId16" Type="http://schemas.openxmlformats.org/officeDocument/2006/relationships/slide" Target="slide122.xml"/><Relationship Id="rId20" Type="http://schemas.openxmlformats.org/officeDocument/2006/relationships/image" Target="../media/image88.png"/><Relationship Id="rId1" Type="http://schemas.openxmlformats.org/officeDocument/2006/relationships/vmlDrawing" Target="../drawings/vmlDrawing40.v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10" Type="http://schemas.openxmlformats.org/officeDocument/2006/relationships/slide" Target="slide100.xml"/><Relationship Id="rId19" Type="http://schemas.openxmlformats.org/officeDocument/2006/relationships/image" Target="../media/image87.emf"/><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s>
</file>

<file path=ppt/slides/_rels/slide88.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89.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oleObject" Target="../embeddings/Microsoft_Word_97_-_2003___63.doc"/><Relationship Id="rId3" Type="http://schemas.openxmlformats.org/officeDocument/2006/relationships/slide" Target="slide83.xml"/><Relationship Id="rId21" Type="http://schemas.openxmlformats.org/officeDocument/2006/relationships/oleObject" Target="../embeddings/Microsoft_Word_97_-_2003___64.doc"/><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oleObject" Target="../embeddings/oleObject84.bin"/><Relationship Id="rId2" Type="http://schemas.openxmlformats.org/officeDocument/2006/relationships/slideLayout" Target="../slideLayouts/slideLayout1.xml"/><Relationship Id="rId16" Type="http://schemas.openxmlformats.org/officeDocument/2006/relationships/slide" Target="slide122.xml"/><Relationship Id="rId20" Type="http://schemas.openxmlformats.org/officeDocument/2006/relationships/oleObject" Target="../embeddings/oleObject85.bin"/><Relationship Id="rId1" Type="http://schemas.openxmlformats.org/officeDocument/2006/relationships/vmlDrawing" Target="../drawings/vmlDrawing41.v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23" Type="http://schemas.openxmlformats.org/officeDocument/2006/relationships/oleObject" Target="../embeddings/Microsoft_Word_97_-_2003___65.doc"/><Relationship Id="rId10" Type="http://schemas.openxmlformats.org/officeDocument/2006/relationships/slide" Target="slide100.xml"/><Relationship Id="rId19" Type="http://schemas.openxmlformats.org/officeDocument/2006/relationships/image" Target="../media/image89.emf"/><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 Id="rId22" Type="http://schemas.openxmlformats.org/officeDocument/2006/relationships/oleObject" Target="../embeddings/oleObject86.bin"/></Relationships>
</file>

<file path=ppt/slides/_rels/slide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6.bin"/><Relationship Id="rId7" Type="http://schemas.openxmlformats.org/officeDocument/2006/relationships/oleObject" Target="../embeddings/Microsoft_Word_97_-_2003___5.doc"/><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3.emf"/><Relationship Id="rId5" Type="http://schemas.openxmlformats.org/officeDocument/2006/relationships/image" Target="../media/image11.emf"/><Relationship Id="rId10" Type="http://schemas.openxmlformats.org/officeDocument/2006/relationships/oleObject" Target="../embeddings/Microsoft_Word_97_-_2003___6.doc"/><Relationship Id="rId4" Type="http://schemas.openxmlformats.org/officeDocument/2006/relationships/oleObject" Target="../embeddings/Microsoft_Word_97_-_2003___4.doc"/><Relationship Id="rId9" Type="http://schemas.openxmlformats.org/officeDocument/2006/relationships/oleObject" Target="../embeddings/oleObject8.bin"/></Relationships>
</file>

<file path=ppt/slides/_rels/slide90.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6" Type="http://schemas.openxmlformats.org/officeDocument/2006/relationships/slide" Target="slide91.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91.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100.xml"/><Relationship Id="rId18" Type="http://schemas.openxmlformats.org/officeDocument/2006/relationships/slide" Target="slide116.xml"/><Relationship Id="rId3" Type="http://schemas.openxmlformats.org/officeDocument/2006/relationships/oleObject" Target="../embeddings/oleObject87.bin"/><Relationship Id="rId7" Type="http://schemas.openxmlformats.org/officeDocument/2006/relationships/slide" Target="slide85.xml"/><Relationship Id="rId12" Type="http://schemas.openxmlformats.org/officeDocument/2006/relationships/slide" Target="slide97.xml"/><Relationship Id="rId17" Type="http://schemas.openxmlformats.org/officeDocument/2006/relationships/slide" Target="slide112.xml"/><Relationship Id="rId2" Type="http://schemas.openxmlformats.org/officeDocument/2006/relationships/slideLayout" Target="../slideLayouts/slideLayout1.xml"/><Relationship Id="rId16" Type="http://schemas.openxmlformats.org/officeDocument/2006/relationships/slide" Target="slide109.xml"/><Relationship Id="rId1" Type="http://schemas.openxmlformats.org/officeDocument/2006/relationships/vmlDrawing" Target="../drawings/vmlDrawing42.vml"/><Relationship Id="rId6" Type="http://schemas.openxmlformats.org/officeDocument/2006/relationships/slide" Target="slide83.xml"/><Relationship Id="rId11" Type="http://schemas.openxmlformats.org/officeDocument/2006/relationships/slide" Target="slide94.xml"/><Relationship Id="rId5" Type="http://schemas.openxmlformats.org/officeDocument/2006/relationships/image" Target="../media/image90.emf"/><Relationship Id="rId15" Type="http://schemas.openxmlformats.org/officeDocument/2006/relationships/slide" Target="slide106.xml"/><Relationship Id="rId10" Type="http://schemas.openxmlformats.org/officeDocument/2006/relationships/slide" Target="slide92.xml"/><Relationship Id="rId19" Type="http://schemas.openxmlformats.org/officeDocument/2006/relationships/slide" Target="slide122.xml"/><Relationship Id="rId4" Type="http://schemas.openxmlformats.org/officeDocument/2006/relationships/oleObject" Target="../embeddings/Microsoft_Word_97_-_2003___66.doc"/><Relationship Id="rId9" Type="http://schemas.openxmlformats.org/officeDocument/2006/relationships/slide" Target="slide89.xml"/><Relationship Id="rId14" Type="http://schemas.openxmlformats.org/officeDocument/2006/relationships/slide" Target="slide104.xml"/></Relationships>
</file>

<file path=ppt/slides/_rels/slide92.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oleObject" Target="../embeddings/Microsoft_Word_97_-_2003___67.doc"/><Relationship Id="rId3" Type="http://schemas.openxmlformats.org/officeDocument/2006/relationships/slide" Target="slide83.xml"/><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oleObject" Target="../embeddings/oleObject88.bin"/><Relationship Id="rId2" Type="http://schemas.openxmlformats.org/officeDocument/2006/relationships/slideLayout" Target="../slideLayouts/slideLayout1.xml"/><Relationship Id="rId16" Type="http://schemas.openxmlformats.org/officeDocument/2006/relationships/slide" Target="slide122.xml"/><Relationship Id="rId20" Type="http://schemas.openxmlformats.org/officeDocument/2006/relationships/slide" Target="slide93.xml"/><Relationship Id="rId1" Type="http://schemas.openxmlformats.org/officeDocument/2006/relationships/vmlDrawing" Target="../drawings/vmlDrawing43.v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10" Type="http://schemas.openxmlformats.org/officeDocument/2006/relationships/slide" Target="slide100.xml"/><Relationship Id="rId19" Type="http://schemas.openxmlformats.org/officeDocument/2006/relationships/image" Target="../media/image91.emf"/><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s>
</file>

<file path=ppt/slides/_rels/slide93.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94.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oleObject" Target="../embeddings/Microsoft_Word_97_-_2003___68.doc"/><Relationship Id="rId3" Type="http://schemas.openxmlformats.org/officeDocument/2006/relationships/slide" Target="slide83.xml"/><Relationship Id="rId21" Type="http://schemas.openxmlformats.org/officeDocument/2006/relationships/slide" Target="slide95.xml"/><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oleObject" Target="../embeddings/oleObject89.bin"/><Relationship Id="rId2" Type="http://schemas.openxmlformats.org/officeDocument/2006/relationships/slideLayout" Target="../slideLayouts/slideLayout1.xml"/><Relationship Id="rId16" Type="http://schemas.openxmlformats.org/officeDocument/2006/relationships/slide" Target="slide122.xml"/><Relationship Id="rId20" Type="http://schemas.openxmlformats.org/officeDocument/2006/relationships/image" Target="../media/image93.png"/><Relationship Id="rId1" Type="http://schemas.openxmlformats.org/officeDocument/2006/relationships/vmlDrawing" Target="../drawings/vmlDrawing44.v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10" Type="http://schemas.openxmlformats.org/officeDocument/2006/relationships/slide" Target="slide100.xml"/><Relationship Id="rId19" Type="http://schemas.openxmlformats.org/officeDocument/2006/relationships/image" Target="../media/image92.emf"/><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s>
</file>

<file path=ppt/slides/_rels/slide95.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96.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100.xml"/><Relationship Id="rId18" Type="http://schemas.openxmlformats.org/officeDocument/2006/relationships/slide" Target="slide116.xml"/><Relationship Id="rId3" Type="http://schemas.openxmlformats.org/officeDocument/2006/relationships/oleObject" Target="../embeddings/oleObject90.bin"/><Relationship Id="rId7" Type="http://schemas.openxmlformats.org/officeDocument/2006/relationships/slide" Target="slide85.xml"/><Relationship Id="rId12" Type="http://schemas.openxmlformats.org/officeDocument/2006/relationships/slide" Target="slide97.xml"/><Relationship Id="rId17" Type="http://schemas.openxmlformats.org/officeDocument/2006/relationships/slide" Target="slide112.xml"/><Relationship Id="rId2" Type="http://schemas.openxmlformats.org/officeDocument/2006/relationships/slideLayout" Target="../slideLayouts/slideLayout1.xml"/><Relationship Id="rId16" Type="http://schemas.openxmlformats.org/officeDocument/2006/relationships/slide" Target="slide109.xml"/><Relationship Id="rId1" Type="http://schemas.openxmlformats.org/officeDocument/2006/relationships/vmlDrawing" Target="../drawings/vmlDrawing45.vml"/><Relationship Id="rId6" Type="http://schemas.openxmlformats.org/officeDocument/2006/relationships/slide" Target="slide83.xml"/><Relationship Id="rId11" Type="http://schemas.openxmlformats.org/officeDocument/2006/relationships/slide" Target="slide94.xml"/><Relationship Id="rId5" Type="http://schemas.openxmlformats.org/officeDocument/2006/relationships/image" Target="../media/image94.emf"/><Relationship Id="rId15" Type="http://schemas.openxmlformats.org/officeDocument/2006/relationships/slide" Target="slide106.xml"/><Relationship Id="rId10" Type="http://schemas.openxmlformats.org/officeDocument/2006/relationships/slide" Target="slide92.xml"/><Relationship Id="rId19" Type="http://schemas.openxmlformats.org/officeDocument/2006/relationships/slide" Target="slide122.xml"/><Relationship Id="rId4" Type="http://schemas.openxmlformats.org/officeDocument/2006/relationships/oleObject" Target="../embeddings/Microsoft_Word_97_-_2003___69.doc"/><Relationship Id="rId9" Type="http://schemas.openxmlformats.org/officeDocument/2006/relationships/slide" Target="slide89.xml"/><Relationship Id="rId14" Type="http://schemas.openxmlformats.org/officeDocument/2006/relationships/slide" Target="slide104.xml"/></Relationships>
</file>

<file path=ppt/slides/_rels/slide97.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9.xml"/><Relationship Id="rId18" Type="http://schemas.openxmlformats.org/officeDocument/2006/relationships/oleObject" Target="../embeddings/Microsoft_Word_97_-_2003___70.doc"/><Relationship Id="rId3" Type="http://schemas.openxmlformats.org/officeDocument/2006/relationships/slide" Target="slide83.xml"/><Relationship Id="rId21" Type="http://schemas.openxmlformats.org/officeDocument/2006/relationships/oleObject" Target="../embeddings/Microsoft_Word_97_-_2003___71.doc"/><Relationship Id="rId7" Type="http://schemas.openxmlformats.org/officeDocument/2006/relationships/slide" Target="slide92.xml"/><Relationship Id="rId12" Type="http://schemas.openxmlformats.org/officeDocument/2006/relationships/slide" Target="slide106.xml"/><Relationship Id="rId17" Type="http://schemas.openxmlformats.org/officeDocument/2006/relationships/oleObject" Target="../embeddings/oleObject91.bin"/><Relationship Id="rId2" Type="http://schemas.openxmlformats.org/officeDocument/2006/relationships/slideLayout" Target="../slideLayouts/slideLayout1.xml"/><Relationship Id="rId16" Type="http://schemas.openxmlformats.org/officeDocument/2006/relationships/slide" Target="slide122.xml"/><Relationship Id="rId20" Type="http://schemas.openxmlformats.org/officeDocument/2006/relationships/oleObject" Target="../embeddings/oleObject92.bin"/><Relationship Id="rId1" Type="http://schemas.openxmlformats.org/officeDocument/2006/relationships/vmlDrawing" Target="../drawings/vmlDrawing46.vml"/><Relationship Id="rId6" Type="http://schemas.openxmlformats.org/officeDocument/2006/relationships/slide" Target="slide89.xml"/><Relationship Id="rId11" Type="http://schemas.openxmlformats.org/officeDocument/2006/relationships/slide" Target="slide104.xml"/><Relationship Id="rId5" Type="http://schemas.openxmlformats.org/officeDocument/2006/relationships/slide" Target="slide87.xml"/><Relationship Id="rId15" Type="http://schemas.openxmlformats.org/officeDocument/2006/relationships/slide" Target="slide116.xml"/><Relationship Id="rId23" Type="http://schemas.openxmlformats.org/officeDocument/2006/relationships/oleObject" Target="../embeddings/Microsoft_Word_97_-_2003___72.doc"/><Relationship Id="rId10" Type="http://schemas.openxmlformats.org/officeDocument/2006/relationships/slide" Target="slide100.xml"/><Relationship Id="rId19" Type="http://schemas.openxmlformats.org/officeDocument/2006/relationships/image" Target="../media/image95.emf"/><Relationship Id="rId4" Type="http://schemas.openxmlformats.org/officeDocument/2006/relationships/slide" Target="slide85.xml"/><Relationship Id="rId9" Type="http://schemas.openxmlformats.org/officeDocument/2006/relationships/slide" Target="slide97.xml"/><Relationship Id="rId14" Type="http://schemas.openxmlformats.org/officeDocument/2006/relationships/slide" Target="slide112.xml"/><Relationship Id="rId22" Type="http://schemas.openxmlformats.org/officeDocument/2006/relationships/oleObject" Target="../embeddings/oleObject93.bin"/></Relationships>
</file>

<file path=ppt/slides/_rels/slide98.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12.xml"/><Relationship Id="rId3" Type="http://schemas.openxmlformats.org/officeDocument/2006/relationships/slide" Target="slide85.xml"/><Relationship Id="rId7" Type="http://schemas.openxmlformats.org/officeDocument/2006/relationships/slide" Target="slide94.xml"/><Relationship Id="rId12" Type="http://schemas.openxmlformats.org/officeDocument/2006/relationships/slide" Target="slide109.xml"/><Relationship Id="rId2" Type="http://schemas.openxmlformats.org/officeDocument/2006/relationships/slide" Target="slide83.xml"/><Relationship Id="rId16" Type="http://schemas.openxmlformats.org/officeDocument/2006/relationships/slide" Target="slide99.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6.xml"/><Relationship Id="rId5" Type="http://schemas.openxmlformats.org/officeDocument/2006/relationships/slide" Target="slide89.xml"/><Relationship Id="rId15" Type="http://schemas.openxmlformats.org/officeDocument/2006/relationships/slide" Target="slide122.xml"/><Relationship Id="rId10" Type="http://schemas.openxmlformats.org/officeDocument/2006/relationships/slide" Target="slide104.xml"/><Relationship Id="rId4" Type="http://schemas.openxmlformats.org/officeDocument/2006/relationships/slide" Target="slide87.xml"/><Relationship Id="rId9" Type="http://schemas.openxmlformats.org/officeDocument/2006/relationships/slide" Target="slide100.xml"/><Relationship Id="rId14" Type="http://schemas.openxmlformats.org/officeDocument/2006/relationships/slide" Target="slide116.xml"/></Relationships>
</file>

<file path=ppt/slides/_rels/slide99.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100.xml"/><Relationship Id="rId18" Type="http://schemas.openxmlformats.org/officeDocument/2006/relationships/slide" Target="slide116.xml"/><Relationship Id="rId3" Type="http://schemas.openxmlformats.org/officeDocument/2006/relationships/oleObject" Target="../embeddings/oleObject94.bin"/><Relationship Id="rId7" Type="http://schemas.openxmlformats.org/officeDocument/2006/relationships/slide" Target="slide85.xml"/><Relationship Id="rId12" Type="http://schemas.openxmlformats.org/officeDocument/2006/relationships/slide" Target="slide97.xml"/><Relationship Id="rId17" Type="http://schemas.openxmlformats.org/officeDocument/2006/relationships/slide" Target="slide112.xml"/><Relationship Id="rId2" Type="http://schemas.openxmlformats.org/officeDocument/2006/relationships/slideLayout" Target="../slideLayouts/slideLayout1.xml"/><Relationship Id="rId16" Type="http://schemas.openxmlformats.org/officeDocument/2006/relationships/slide" Target="slide109.xml"/><Relationship Id="rId1" Type="http://schemas.openxmlformats.org/officeDocument/2006/relationships/vmlDrawing" Target="../drawings/vmlDrawing47.vml"/><Relationship Id="rId6" Type="http://schemas.openxmlformats.org/officeDocument/2006/relationships/slide" Target="slide83.xml"/><Relationship Id="rId11" Type="http://schemas.openxmlformats.org/officeDocument/2006/relationships/slide" Target="slide94.xml"/><Relationship Id="rId5" Type="http://schemas.openxmlformats.org/officeDocument/2006/relationships/image" Target="../media/image96.emf"/><Relationship Id="rId15" Type="http://schemas.openxmlformats.org/officeDocument/2006/relationships/slide" Target="slide106.xml"/><Relationship Id="rId10" Type="http://schemas.openxmlformats.org/officeDocument/2006/relationships/slide" Target="slide92.xml"/><Relationship Id="rId19" Type="http://schemas.openxmlformats.org/officeDocument/2006/relationships/slide" Target="slide122.xml"/><Relationship Id="rId4" Type="http://schemas.openxmlformats.org/officeDocument/2006/relationships/oleObject" Target="../embeddings/Microsoft_Word_97_-_2003___73.doc"/><Relationship Id="rId9" Type="http://schemas.openxmlformats.org/officeDocument/2006/relationships/slide" Target="slide89.xml"/><Relationship Id="rId14" Type="http://schemas.openxmlformats.org/officeDocument/2006/relationships/slide" Target="slide10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969938" y="3933850"/>
            <a:ext cx="6336704" cy="2016224"/>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zh-CN" altLang="en-US" sz="3500" b="1" dirty="0" smtClean="0">
                <a:solidFill>
                  <a:schemeClr val="bg1">
                    <a:lumMod val="95000"/>
                  </a:schemeClr>
                </a:solidFill>
                <a:latin typeface="Times New Roman" pitchFamily="18" charset="0"/>
                <a:cs typeface="Times New Roman" pitchFamily="18" charset="0"/>
              </a:rPr>
              <a:t>第</a:t>
            </a:r>
            <a:r>
              <a:rPr lang="en-US" altLang="zh-CN" sz="3500" b="1" dirty="0" smtClean="0">
                <a:solidFill>
                  <a:schemeClr val="bg1">
                    <a:lumMod val="95000"/>
                  </a:schemeClr>
                </a:solidFill>
                <a:latin typeface="Times New Roman" pitchFamily="18" charset="0"/>
                <a:cs typeface="Times New Roman" pitchFamily="18" charset="0"/>
              </a:rPr>
              <a:t>26</a:t>
            </a:r>
            <a:r>
              <a:rPr lang="zh-CN" altLang="en-US" sz="3500" b="1" dirty="0" smtClean="0">
                <a:solidFill>
                  <a:schemeClr val="bg1">
                    <a:lumMod val="95000"/>
                  </a:schemeClr>
                </a:solidFill>
                <a:latin typeface="Times New Roman" pitchFamily="18" charset="0"/>
                <a:cs typeface="Times New Roman" pitchFamily="18" charset="0"/>
              </a:rPr>
              <a:t>讲</a:t>
            </a:r>
            <a:r>
              <a:rPr lang="zh-CN" altLang="en-US" sz="3500" b="1" dirty="0">
                <a:solidFill>
                  <a:schemeClr val="bg1">
                    <a:lumMod val="95000"/>
                  </a:schemeClr>
                </a:solidFill>
                <a:latin typeface="Times New Roman" pitchFamily="18" charset="0"/>
                <a:cs typeface="Times New Roman" pitchFamily="18" charset="0"/>
              </a:rPr>
              <a:t>　化学平衡常数　</a:t>
            </a:r>
            <a:r>
              <a:rPr lang="zh-CN" altLang="en-US" sz="3500" b="1" dirty="0" smtClean="0">
                <a:solidFill>
                  <a:schemeClr val="bg1">
                    <a:lumMod val="95000"/>
                  </a:schemeClr>
                </a:solidFill>
                <a:latin typeface="Times New Roman" pitchFamily="18" charset="0"/>
                <a:cs typeface="Times New Roman" pitchFamily="18" charset="0"/>
              </a:rPr>
              <a:t>化学</a:t>
            </a:r>
            <a:endParaRPr lang="en-US" altLang="zh-CN" sz="3500" b="1" dirty="0" smtClean="0">
              <a:solidFill>
                <a:schemeClr val="bg1">
                  <a:lumMod val="95000"/>
                </a:schemeClr>
              </a:solidFill>
              <a:latin typeface="Times New Roman" pitchFamily="18" charset="0"/>
              <a:cs typeface="Times New Roman" pitchFamily="18" charset="0"/>
            </a:endParaRPr>
          </a:p>
          <a:p>
            <a:pPr algn="l">
              <a:lnSpc>
                <a:spcPct val="150000"/>
              </a:lnSpc>
            </a:pPr>
            <a:r>
              <a:rPr lang="en-US" altLang="zh-CN" sz="3500" b="1" dirty="0">
                <a:solidFill>
                  <a:schemeClr val="bg1">
                    <a:lumMod val="95000"/>
                  </a:schemeClr>
                </a:solidFill>
                <a:latin typeface="Times New Roman" pitchFamily="18" charset="0"/>
                <a:cs typeface="Times New Roman" pitchFamily="18" charset="0"/>
              </a:rPr>
              <a:t> </a:t>
            </a:r>
            <a:r>
              <a:rPr lang="en-US" altLang="zh-CN" sz="3500" b="1" dirty="0" smtClean="0">
                <a:solidFill>
                  <a:schemeClr val="bg1">
                    <a:lumMod val="95000"/>
                  </a:schemeClr>
                </a:solidFill>
                <a:latin typeface="Times New Roman" pitchFamily="18" charset="0"/>
                <a:cs typeface="Times New Roman" pitchFamily="18" charset="0"/>
              </a:rPr>
              <a:t>               </a:t>
            </a:r>
            <a:r>
              <a:rPr lang="zh-CN" altLang="en-US" sz="3500" b="1" dirty="0" smtClean="0">
                <a:solidFill>
                  <a:schemeClr val="bg1">
                    <a:lumMod val="95000"/>
                  </a:schemeClr>
                </a:solidFill>
                <a:latin typeface="Times New Roman" pitchFamily="18" charset="0"/>
                <a:cs typeface="Times New Roman" pitchFamily="18" charset="0"/>
              </a:rPr>
              <a:t>反应</a:t>
            </a:r>
            <a:r>
              <a:rPr lang="zh-CN" altLang="en-US" sz="3500" b="1" dirty="0">
                <a:solidFill>
                  <a:schemeClr val="bg1">
                    <a:lumMod val="95000"/>
                  </a:schemeClr>
                </a:solidFill>
                <a:latin typeface="Times New Roman" pitchFamily="18" charset="0"/>
                <a:cs typeface="Times New Roman" pitchFamily="18" charset="0"/>
              </a:rPr>
              <a:t>进行的方向</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23913681"/>
              </p:ext>
            </p:extLst>
          </p:nvPr>
        </p:nvGraphicFramePr>
        <p:xfrm>
          <a:off x="838622" y="549474"/>
          <a:ext cx="9115425" cy="1657350"/>
        </p:xfrm>
        <a:graphic>
          <a:graphicData uri="http://schemas.openxmlformats.org/presentationml/2006/ole">
            <mc:AlternateContent xmlns:mc="http://schemas.openxmlformats.org/markup-compatibility/2006">
              <mc:Choice xmlns:v="urn:schemas-microsoft-com:vml" Requires="v">
                <p:oleObj spid="_x0000_s233600" name="Document" r:id="rId4" imgW="9118177" imgH="1661258" progId="Word.Document.8">
                  <p:embed/>
                </p:oleObj>
              </mc:Choice>
              <mc:Fallback>
                <p:oleObj name="Document" r:id="rId4" imgW="9118177" imgH="1661258" progId="Word.Document.8">
                  <p:embed/>
                  <p:pic>
                    <p:nvPicPr>
                      <p:cNvPr id="0" name=""/>
                      <p:cNvPicPr/>
                      <p:nvPr/>
                    </p:nvPicPr>
                    <p:blipFill>
                      <a:blip r:embed="rId5"/>
                      <a:stretch>
                        <a:fillRect/>
                      </a:stretch>
                    </p:blipFill>
                    <p:spPr>
                      <a:xfrm>
                        <a:off x="838622" y="549474"/>
                        <a:ext cx="9115425" cy="16573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85964402"/>
              </p:ext>
            </p:extLst>
          </p:nvPr>
        </p:nvGraphicFramePr>
        <p:xfrm>
          <a:off x="763588" y="1846709"/>
          <a:ext cx="9005887" cy="1631950"/>
        </p:xfrm>
        <a:graphic>
          <a:graphicData uri="http://schemas.openxmlformats.org/presentationml/2006/ole">
            <mc:AlternateContent xmlns:mc="http://schemas.openxmlformats.org/markup-compatibility/2006">
              <mc:Choice xmlns:v="urn:schemas-microsoft-com:vml" Requires="v">
                <p:oleObj spid="_x0000_s233601" name="Document" r:id="rId7" imgW="9118177" imgH="1658014" progId="Word.Document.8">
                  <p:embed/>
                </p:oleObj>
              </mc:Choice>
              <mc:Fallback>
                <p:oleObj name="Document" r:id="rId7" imgW="9118177" imgH="1658014" progId="Word.Document.8">
                  <p:embed/>
                  <p:pic>
                    <p:nvPicPr>
                      <p:cNvPr id="0" name="对象 1"/>
                      <p:cNvPicPr>
                        <a:picLocks noChangeAspect="1" noChangeArrowheads="1"/>
                      </p:cNvPicPr>
                      <p:nvPr/>
                    </p:nvPicPr>
                    <p:blipFill>
                      <a:blip r:embed="rId8"/>
                      <a:srcRect/>
                      <a:stretch>
                        <a:fillRect/>
                      </a:stretch>
                    </p:blipFill>
                    <p:spPr bwMode="auto">
                      <a:xfrm>
                        <a:off x="763588" y="1846709"/>
                        <a:ext cx="900588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638423309"/>
              </p:ext>
            </p:extLst>
          </p:nvPr>
        </p:nvGraphicFramePr>
        <p:xfrm>
          <a:off x="766614" y="2925738"/>
          <a:ext cx="9115425" cy="1666875"/>
        </p:xfrm>
        <a:graphic>
          <a:graphicData uri="http://schemas.openxmlformats.org/presentationml/2006/ole">
            <mc:AlternateContent xmlns:mc="http://schemas.openxmlformats.org/markup-compatibility/2006">
              <mc:Choice xmlns:v="urn:schemas-microsoft-com:vml" Requires="v">
                <p:oleObj spid="_x0000_s233602" name="Document" r:id="rId10" imgW="9118177" imgH="1673876" progId="Word.Document.8">
                  <p:embed/>
                </p:oleObj>
              </mc:Choice>
              <mc:Fallback>
                <p:oleObj name="Document" r:id="rId10" imgW="9118177" imgH="1673876" progId="Word.Document.8">
                  <p:embed/>
                  <p:pic>
                    <p:nvPicPr>
                      <p:cNvPr id="0" name="对象 7"/>
                      <p:cNvPicPr>
                        <a:picLocks noChangeAspect="1" noChangeArrowheads="1"/>
                      </p:cNvPicPr>
                      <p:nvPr/>
                    </p:nvPicPr>
                    <p:blipFill>
                      <a:blip r:embed="rId11"/>
                      <a:srcRect/>
                      <a:stretch>
                        <a:fillRect/>
                      </a:stretch>
                    </p:blipFill>
                    <p:spPr bwMode="auto">
                      <a:xfrm>
                        <a:off x="766614" y="2925738"/>
                        <a:ext cx="9115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443073884"/>
              </p:ext>
            </p:extLst>
          </p:nvPr>
        </p:nvGraphicFramePr>
        <p:xfrm>
          <a:off x="838622" y="3717826"/>
          <a:ext cx="9115425" cy="1666875"/>
        </p:xfrm>
        <a:graphic>
          <a:graphicData uri="http://schemas.openxmlformats.org/presentationml/2006/ole">
            <mc:AlternateContent xmlns:mc="http://schemas.openxmlformats.org/markup-compatibility/2006">
              <mc:Choice xmlns:v="urn:schemas-microsoft-com:vml" Requires="v">
                <p:oleObj spid="_x0000_s233603" name="Document" r:id="rId13" imgW="9126182" imgH="1676759" progId="Word.Document.8">
                  <p:embed/>
                </p:oleObj>
              </mc:Choice>
              <mc:Fallback>
                <p:oleObj name="Document" r:id="rId13" imgW="9126182" imgH="1676759" progId="Word.Document.8">
                  <p:embed/>
                  <p:pic>
                    <p:nvPicPr>
                      <p:cNvPr id="0" name="对象 10"/>
                      <p:cNvPicPr>
                        <a:picLocks noChangeAspect="1" noChangeArrowheads="1"/>
                      </p:cNvPicPr>
                      <p:nvPr/>
                    </p:nvPicPr>
                    <p:blipFill>
                      <a:blip r:embed="rId14"/>
                      <a:srcRect/>
                      <a:stretch>
                        <a:fillRect/>
                      </a:stretch>
                    </p:blipFill>
                    <p:spPr bwMode="auto">
                      <a:xfrm>
                        <a:off x="838622" y="3717826"/>
                        <a:ext cx="9115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211572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837506"/>
            <a:ext cx="10793813" cy="1384995"/>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8</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温度下</a:t>
            </a:r>
            <a:r>
              <a:rPr lang="en-US" altLang="zh-CN" sz="2800" kern="100" dirty="0">
                <a:latin typeface="Times New Roman"/>
                <a:ea typeface="华文细黑"/>
              </a:rPr>
              <a:t>(</a:t>
            </a:r>
            <a:r>
              <a:rPr lang="en-US" altLang="zh-CN" sz="2800" i="1" kern="100" dirty="0">
                <a:latin typeface="Times New Roman"/>
                <a:ea typeface="华文细黑"/>
              </a:rPr>
              <a:t>T</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a:t>
            </a:r>
            <a:r>
              <a:rPr lang="en-US" altLang="zh-CN" sz="2800" i="1" kern="100" dirty="0">
                <a:latin typeface="Times New Roman"/>
                <a:ea typeface="华文细黑"/>
              </a:rPr>
              <a:t>T</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，在三个体积均为</a:t>
            </a:r>
            <a:r>
              <a:rPr lang="en-US" altLang="zh-CN" sz="2800" kern="100" dirty="0">
                <a:latin typeface="Times New Roman"/>
                <a:ea typeface="华文细黑"/>
              </a:rPr>
              <a:t>2.0 L</a:t>
            </a:r>
            <a:r>
              <a:rPr lang="zh-CN" altLang="zh-CN" sz="2800" kern="100" dirty="0">
                <a:latin typeface="Times New Roman"/>
                <a:ea typeface="华文细黑"/>
                <a:cs typeface="Times New Roman"/>
              </a:rPr>
              <a:t>的恒容密闭容器中发生反应：</a:t>
            </a:r>
            <a:endParaRPr lang="zh-CN" altLang="zh-CN" sz="2800" kern="100" dirty="0">
              <a:effectLst/>
              <a:latin typeface="宋体"/>
              <a:cs typeface="Courier New"/>
            </a:endParaRPr>
          </a:p>
        </p:txBody>
      </p:sp>
      <p:sp>
        <p:nvSpPr>
          <p:cNvPr id="49"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628059817"/>
              </p:ext>
            </p:extLst>
          </p:nvPr>
        </p:nvGraphicFramePr>
        <p:xfrm>
          <a:off x="1720695" y="2148702"/>
          <a:ext cx="7842250" cy="782638"/>
        </p:xfrm>
        <a:graphic>
          <a:graphicData uri="http://schemas.openxmlformats.org/presentationml/2006/ole">
            <mc:AlternateContent xmlns:mc="http://schemas.openxmlformats.org/markup-compatibility/2006">
              <mc:Choice xmlns:v="urn:schemas-microsoft-com:vml" Requires="v">
                <p:oleObj spid="_x0000_s278552" name="Document" r:id="rId18" imgW="7842568" imgH="781959" progId="Word.Document.8">
                  <p:embed/>
                </p:oleObj>
              </mc:Choice>
              <mc:Fallback>
                <p:oleObj name="Document" r:id="rId18" imgW="7842568" imgH="781959" progId="Word.Document.8">
                  <p:embed/>
                  <p:pic>
                    <p:nvPicPr>
                      <p:cNvPr id="0" name=""/>
                      <p:cNvPicPr/>
                      <p:nvPr/>
                    </p:nvPicPr>
                    <p:blipFill>
                      <a:blip r:embed="rId19"/>
                      <a:stretch>
                        <a:fillRect/>
                      </a:stretch>
                    </p:blipFill>
                    <p:spPr>
                      <a:xfrm>
                        <a:off x="1720695" y="2148702"/>
                        <a:ext cx="7842250" cy="782638"/>
                      </a:xfrm>
                      <a:prstGeom prst="rect">
                        <a:avLst/>
                      </a:prstGeom>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81763980"/>
              </p:ext>
            </p:extLst>
          </p:nvPr>
        </p:nvGraphicFramePr>
        <p:xfrm>
          <a:off x="910632" y="2796774"/>
          <a:ext cx="10225134" cy="2857500"/>
        </p:xfrm>
        <a:graphic>
          <a:graphicData uri="http://schemas.openxmlformats.org/drawingml/2006/table">
            <a:tbl>
              <a:tblPr/>
              <a:tblGrid>
                <a:gridCol w="1510304"/>
                <a:gridCol w="1372741"/>
                <a:gridCol w="1922997"/>
                <a:gridCol w="2346348"/>
                <a:gridCol w="3072744"/>
              </a:tblGrid>
              <a:tr h="0">
                <a:tc rowSpan="2">
                  <a:txBody>
                    <a:bodyPr/>
                    <a:lstStyle/>
                    <a:p>
                      <a:pPr algn="ctr">
                        <a:lnSpc>
                          <a:spcPct val="150000"/>
                        </a:lnSpc>
                        <a:spcAft>
                          <a:spcPts val="0"/>
                        </a:spcAft>
                        <a:tabLst>
                          <a:tab pos="2430780" algn="l"/>
                        </a:tabLst>
                      </a:pPr>
                      <a:r>
                        <a:rPr lang="zh-CN" sz="2500" kern="100" dirty="0">
                          <a:effectLst/>
                          <a:latin typeface="Times New Roman"/>
                          <a:ea typeface="华文细黑"/>
                          <a:cs typeface="Times New Roman"/>
                        </a:rPr>
                        <a:t>容器</a:t>
                      </a:r>
                      <a:endParaRPr lang="zh-CN" sz="900" kern="100" dirty="0">
                        <a:effectLst/>
                        <a:latin typeface="宋体"/>
                        <a:cs typeface="Courier New"/>
                      </a:endParaRPr>
                    </a:p>
                    <a:p>
                      <a:pPr algn="ctr">
                        <a:lnSpc>
                          <a:spcPct val="150000"/>
                        </a:lnSpc>
                        <a:spcAft>
                          <a:spcPts val="0"/>
                        </a:spcAft>
                        <a:tabLst>
                          <a:tab pos="2430780" algn="l"/>
                        </a:tabLst>
                      </a:pPr>
                      <a:r>
                        <a:rPr lang="zh-CN" sz="2500" kern="100" dirty="0">
                          <a:effectLst/>
                          <a:latin typeface="Times New Roman"/>
                          <a:ea typeface="华文细黑"/>
                          <a:cs typeface="Times New Roman"/>
                        </a:rPr>
                        <a:t>编号</a:t>
                      </a: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tabLst>
                          <a:tab pos="2430780" algn="l"/>
                        </a:tabLst>
                      </a:pPr>
                      <a:r>
                        <a:rPr lang="zh-CN" sz="2500" kern="100" dirty="0">
                          <a:effectLst/>
                          <a:latin typeface="Times New Roman"/>
                          <a:ea typeface="华文细黑"/>
                          <a:cs typeface="Times New Roman"/>
                        </a:rPr>
                        <a:t>温度</a:t>
                      </a:r>
                      <a:r>
                        <a:rPr lang="en-US" sz="2500" kern="100" dirty="0">
                          <a:effectLst/>
                          <a:latin typeface="Times New Roman"/>
                          <a:ea typeface="华文细黑"/>
                          <a:cs typeface="Courier New"/>
                        </a:rPr>
                        <a:t>/</a:t>
                      </a:r>
                      <a:r>
                        <a:rPr lang="en-US" sz="2500" kern="100" dirty="0">
                          <a:effectLst/>
                          <a:latin typeface="宋体"/>
                          <a:ea typeface="华文细黑"/>
                          <a:cs typeface="Times New Roman"/>
                        </a:rPr>
                        <a:t>℃</a:t>
                      </a: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tabLst>
                          <a:tab pos="2430780" algn="l"/>
                        </a:tabLst>
                      </a:pPr>
                      <a:r>
                        <a:rPr lang="zh-CN" sz="2500" kern="100">
                          <a:effectLst/>
                          <a:latin typeface="Times New Roman"/>
                          <a:ea typeface="华文细黑"/>
                          <a:cs typeface="Times New Roman"/>
                        </a:rPr>
                        <a:t>起始物质的量</a:t>
                      </a:r>
                      <a:r>
                        <a:rPr lang="en-US" sz="2500" kern="100">
                          <a:effectLst/>
                          <a:latin typeface="Times New Roman"/>
                          <a:ea typeface="华文细黑"/>
                          <a:cs typeface="Courier New"/>
                        </a:rPr>
                        <a:t>/mol</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tabLst>
                          <a:tab pos="2430780" algn="l"/>
                        </a:tabLst>
                      </a:pPr>
                      <a:r>
                        <a:rPr lang="zh-CN" sz="2500" kern="100">
                          <a:effectLst/>
                          <a:latin typeface="Times New Roman"/>
                          <a:ea typeface="华文细黑"/>
                          <a:cs typeface="Times New Roman"/>
                        </a:rPr>
                        <a:t>平衡物质的量</a:t>
                      </a:r>
                      <a:r>
                        <a:rPr lang="en-US" sz="2500" kern="100">
                          <a:effectLst/>
                          <a:latin typeface="Times New Roman"/>
                          <a:ea typeface="华文细黑"/>
                          <a:cs typeface="Courier New"/>
                        </a:rPr>
                        <a:t>/mol</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144">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CO</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H</a:t>
                      </a:r>
                      <a:r>
                        <a:rPr lang="en-US" sz="2500" kern="100" baseline="-25000">
                          <a:effectLst/>
                          <a:latin typeface="Times New Roman"/>
                          <a:ea typeface="华文细黑"/>
                          <a:cs typeface="Courier New"/>
                        </a:rPr>
                        <a:t>2</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CH</a:t>
                      </a:r>
                      <a:r>
                        <a:rPr lang="en-US" sz="2500" kern="100" baseline="-25000">
                          <a:effectLst/>
                          <a:latin typeface="Times New Roman"/>
                          <a:ea typeface="华文细黑"/>
                          <a:cs typeface="Courier New"/>
                        </a:rPr>
                        <a:t>3</a:t>
                      </a:r>
                      <a:r>
                        <a:rPr lang="en-US" sz="2500" kern="100">
                          <a:effectLst/>
                          <a:latin typeface="Times New Roman"/>
                          <a:ea typeface="华文细黑"/>
                          <a:cs typeface="Courier New"/>
                        </a:rPr>
                        <a:t>OH(g)</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44">
                <a:tc>
                  <a:txBody>
                    <a:bodyPr/>
                    <a:lstStyle/>
                    <a:p>
                      <a:pPr algn="ctr">
                        <a:lnSpc>
                          <a:spcPct val="150000"/>
                        </a:lnSpc>
                        <a:spcAft>
                          <a:spcPts val="0"/>
                        </a:spcAft>
                        <a:tabLst>
                          <a:tab pos="2430780" algn="l"/>
                        </a:tabLst>
                      </a:pPr>
                      <a:r>
                        <a:rPr lang="en-US" sz="2500" kern="100">
                          <a:effectLst/>
                          <a:latin typeface="宋体"/>
                          <a:ea typeface="华文细黑"/>
                          <a:cs typeface="Times New Roman"/>
                        </a:rPr>
                        <a:t>Ⅰ</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i="1" kern="100">
                          <a:effectLst/>
                          <a:latin typeface="Times New Roman"/>
                          <a:ea typeface="华文细黑"/>
                          <a:cs typeface="Courier New"/>
                        </a:rPr>
                        <a:t>T</a:t>
                      </a:r>
                      <a:r>
                        <a:rPr lang="en-US" sz="2500" kern="100" baseline="-25000">
                          <a:effectLst/>
                          <a:latin typeface="Times New Roman"/>
                          <a:ea typeface="华文细黑"/>
                          <a:cs typeface="Courier New"/>
                        </a:rPr>
                        <a:t>1</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0.2</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0.4</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0.18</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tabLst>
                          <a:tab pos="2430780" algn="l"/>
                        </a:tabLst>
                      </a:pPr>
                      <a:r>
                        <a:rPr lang="en-US" sz="2500" kern="100">
                          <a:effectLst/>
                          <a:latin typeface="宋体"/>
                          <a:ea typeface="华文细黑"/>
                          <a:cs typeface="Times New Roman"/>
                        </a:rPr>
                        <a:t>Ⅱ</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i="1" kern="100">
                          <a:effectLst/>
                          <a:latin typeface="Times New Roman"/>
                          <a:ea typeface="华文细黑"/>
                          <a:cs typeface="Courier New"/>
                        </a:rPr>
                        <a:t>T</a:t>
                      </a:r>
                      <a:r>
                        <a:rPr lang="en-US" sz="2500" kern="100" baseline="-25000">
                          <a:effectLst/>
                          <a:latin typeface="Times New Roman"/>
                          <a:ea typeface="华文细黑"/>
                          <a:cs typeface="Courier New"/>
                        </a:rPr>
                        <a:t>1</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0.4</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0.8</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 </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116">
                <a:tc>
                  <a:txBody>
                    <a:bodyPr/>
                    <a:lstStyle/>
                    <a:p>
                      <a:pPr algn="ctr">
                        <a:lnSpc>
                          <a:spcPct val="150000"/>
                        </a:lnSpc>
                        <a:spcAft>
                          <a:spcPts val="0"/>
                        </a:spcAft>
                        <a:tabLst>
                          <a:tab pos="2430780" algn="l"/>
                        </a:tabLst>
                      </a:pPr>
                      <a:r>
                        <a:rPr lang="en-US" sz="2500" kern="100">
                          <a:effectLst/>
                          <a:latin typeface="宋体"/>
                          <a:ea typeface="华文细黑"/>
                          <a:cs typeface="Times New Roman"/>
                        </a:rPr>
                        <a:t>Ⅲ</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i="1" kern="100">
                          <a:effectLst/>
                          <a:latin typeface="Times New Roman"/>
                          <a:ea typeface="华文细黑"/>
                          <a:cs typeface="Courier New"/>
                        </a:rPr>
                        <a:t>T</a:t>
                      </a:r>
                      <a:r>
                        <a:rPr lang="en-US" sz="2500" kern="100" baseline="-25000">
                          <a:effectLst/>
                          <a:latin typeface="Times New Roman"/>
                          <a:ea typeface="华文细黑"/>
                          <a:cs typeface="Courier New"/>
                        </a:rPr>
                        <a:t>2</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0.2</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0.4</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dirty="0">
                          <a:effectLst/>
                          <a:latin typeface="Times New Roman"/>
                          <a:ea typeface="华文细黑"/>
                          <a:cs typeface="Courier New"/>
                        </a:rPr>
                        <a:t>0.16</a:t>
                      </a: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993" y="909514"/>
            <a:ext cx="10793813" cy="4616648"/>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．该反应的正反应为吸热反应</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．达平衡时，容器</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OH(g)</a:t>
            </a:r>
            <a:r>
              <a:rPr lang="zh-CN" altLang="zh-CN" sz="2800" kern="100" dirty="0">
                <a:latin typeface="Times New Roman"/>
                <a:ea typeface="华文细黑"/>
                <a:cs typeface="Times New Roman"/>
              </a:rPr>
              <a:t>的体积分数比容器</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中的大</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．采取加压、增大</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、加入合适的催化剂等措施，都能提高</a:t>
            </a:r>
            <a:r>
              <a:rPr lang="en-US" altLang="zh-CN" sz="2800" kern="100" dirty="0" smtClean="0">
                <a:latin typeface="Times New Roman"/>
                <a:ea typeface="华文细黑"/>
                <a:cs typeface="Courier New"/>
              </a:rPr>
              <a:t>CO</a:t>
            </a:r>
          </a:p>
          <a:p>
            <a:pPr algn="just">
              <a:lnSpc>
                <a:spcPct val="150000"/>
              </a:lnSpc>
              <a:spcAft>
                <a:spcPts val="0"/>
              </a:spcAft>
              <a:tabLst>
                <a:tab pos="2430780" algn="l"/>
              </a:tabLs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转化率</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．若起始时向容器</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中充入</a:t>
            </a:r>
            <a:r>
              <a:rPr lang="en-US" altLang="zh-CN" sz="2800" kern="100" dirty="0">
                <a:latin typeface="Times New Roman"/>
                <a:ea typeface="华文细黑"/>
              </a:rPr>
              <a:t>CO 0.2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 0.2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OH(g) </a:t>
            </a:r>
            <a:endParaRPr lang="en-US" altLang="zh-CN" sz="2800" kern="100" dirty="0" smtClean="0">
              <a:latin typeface="Times New Roman"/>
              <a:ea typeface="华文细黑"/>
            </a:endParaRPr>
          </a:p>
          <a:p>
            <a:pPr>
              <a:lnSpc>
                <a:spcPct val="150000"/>
              </a:lnSpc>
            </a:pPr>
            <a:r>
              <a:rPr lang="en-US" altLang="zh-CN" sz="2800" kern="100" dirty="0">
                <a:latin typeface="Times New Roman"/>
                <a:ea typeface="华文细黑"/>
              </a:rPr>
              <a:t> </a:t>
            </a:r>
            <a:r>
              <a:rPr lang="en-US" altLang="zh-CN" sz="2800" kern="100" dirty="0" smtClean="0">
                <a:latin typeface="Times New Roman"/>
                <a:ea typeface="华文细黑"/>
              </a:rPr>
              <a:t>      0.5 </a:t>
            </a:r>
            <a:r>
              <a:rPr lang="en-US" altLang="zh-CN" sz="2800" kern="100" dirty="0" err="1">
                <a:latin typeface="Times New Roman"/>
                <a:ea typeface="华文细黑"/>
              </a:rPr>
              <a:t>mol</a:t>
            </a:r>
            <a:r>
              <a:rPr lang="zh-CN" altLang="zh-CN" sz="2800" kern="100" dirty="0">
                <a:latin typeface="Times New Roman"/>
                <a:ea typeface="华文细黑"/>
                <a:cs typeface="Times New Roman"/>
              </a:rPr>
              <a:t>，反应将向正反应方向进行</a:t>
            </a:r>
            <a:endParaRPr lang="zh-CN" altLang="zh-CN" sz="2800" kern="100" dirty="0">
              <a:solidFill>
                <a:schemeClr val="accent6">
                  <a:lumMod val="75000"/>
                </a:scheme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0743679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01993" y="1125538"/>
            <a:ext cx="10793813" cy="3970318"/>
          </a:xfrm>
          <a:prstGeom prst="rect">
            <a:avLst/>
          </a:prstGeom>
        </p:spPr>
        <p:txBody>
          <a:bodyPr>
            <a:spAutoFit/>
          </a:bodyPr>
          <a:lstStyle/>
          <a:p>
            <a:pPr>
              <a:lnSpc>
                <a:spcPct val="150000"/>
              </a:lnSpc>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项，对比</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数据，可知温度升高，</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OH</a:t>
            </a:r>
            <a:r>
              <a:rPr lang="zh-CN" altLang="zh-CN" sz="2800" kern="100" dirty="0">
                <a:latin typeface="Times New Roman"/>
                <a:ea typeface="华文细黑"/>
                <a:cs typeface="Times New Roman"/>
              </a:rPr>
              <a:t>的物质的量减小，说明平衡向逆反应方向移动，则正反应是放热反应，错误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相对于</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是成比例的增加投料量，相当于加压，平衡向正反应方向移动，</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OH</a:t>
            </a:r>
            <a:r>
              <a:rPr lang="zh-CN" altLang="zh-CN" sz="2800" kern="100" dirty="0">
                <a:latin typeface="Times New Roman"/>
                <a:ea typeface="华文细黑"/>
                <a:cs typeface="Times New Roman"/>
              </a:rPr>
              <a:t>的物质的量分数增大，错误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项，催化剂不影响平衡移动，故不会提高</a:t>
            </a:r>
            <a:r>
              <a:rPr lang="en-US" altLang="zh-CN" sz="2800" kern="100" dirty="0">
                <a:latin typeface="Times New Roman"/>
                <a:ea typeface="华文细黑"/>
              </a:rPr>
              <a:t>CO</a:t>
            </a:r>
            <a:r>
              <a:rPr lang="zh-CN" altLang="zh-CN" sz="2800" kern="100" dirty="0">
                <a:latin typeface="Times New Roman"/>
                <a:ea typeface="华文细黑"/>
                <a:cs typeface="Times New Roman"/>
              </a:rPr>
              <a:t>的转化率，错误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项，由</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中数据有：</a:t>
            </a:r>
            <a:endParaRPr lang="zh-CN" altLang="zh-CN" sz="2800" kern="100" dirty="0">
              <a:solidFill>
                <a:schemeClr val="accent6">
                  <a:lumMod val="75000"/>
                </a:scheme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87008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672558637"/>
              </p:ext>
            </p:extLst>
          </p:nvPr>
        </p:nvGraphicFramePr>
        <p:xfrm>
          <a:off x="1198662" y="1190154"/>
          <a:ext cx="10240963" cy="1879600"/>
        </p:xfrm>
        <a:graphic>
          <a:graphicData uri="http://schemas.openxmlformats.org/presentationml/2006/ole">
            <mc:AlternateContent xmlns:mc="http://schemas.openxmlformats.org/markup-compatibility/2006">
              <mc:Choice xmlns:v="urn:schemas-microsoft-com:vml" Requires="v">
                <p:oleObj spid="_x0000_s283698" name="Document" r:id="rId4" imgW="10241576" imgH="1879010" progId="Word.Document.8">
                  <p:embed/>
                </p:oleObj>
              </mc:Choice>
              <mc:Fallback>
                <p:oleObj name="Document" r:id="rId4" imgW="10241576" imgH="1879010" progId="Word.Document.8">
                  <p:embed/>
                  <p:pic>
                    <p:nvPicPr>
                      <p:cNvPr id="0" name=""/>
                      <p:cNvPicPr/>
                      <p:nvPr/>
                    </p:nvPicPr>
                    <p:blipFill>
                      <a:blip r:embed="rId5"/>
                      <a:stretch>
                        <a:fillRect/>
                      </a:stretch>
                    </p:blipFill>
                    <p:spPr>
                      <a:xfrm>
                        <a:off x="1198662" y="1190154"/>
                        <a:ext cx="10240963" cy="1879600"/>
                      </a:xfrm>
                      <a:prstGeom prst="rect">
                        <a:avLst/>
                      </a:prstGeom>
                    </p:spPr>
                  </p:pic>
                </p:oleObj>
              </mc:Fallback>
            </mc:AlternateContent>
          </a:graphicData>
        </a:graphic>
      </p:graphicFrame>
      <p:sp>
        <p:nvSpPr>
          <p:cNvPr id="5" name="矩形 4"/>
          <p:cNvSpPr/>
          <p:nvPr/>
        </p:nvSpPr>
        <p:spPr>
          <a:xfrm>
            <a:off x="697506" y="1701602"/>
            <a:ext cx="10793813" cy="2031325"/>
          </a:xfrm>
          <a:prstGeom prst="rect">
            <a:avLst/>
          </a:prstGeom>
        </p:spPr>
        <p:txBody>
          <a:bodyPr>
            <a:spAutoFit/>
          </a:bodyPr>
          <a:lstStyle/>
          <a:p>
            <a:pPr algn="just">
              <a:lnSpc>
                <a:spcPct val="150000"/>
              </a:lnSpc>
              <a:spcAft>
                <a:spcPts val="0"/>
              </a:spcAft>
              <a:tabLst>
                <a:tab pos="2430780" algn="l"/>
              </a:tabLst>
            </a:pPr>
            <a:r>
              <a:rPr lang="en-US" altLang="zh-CN" sz="2800" i="1" kern="100" dirty="0">
                <a:latin typeface="Times New Roman"/>
                <a:ea typeface="华文细黑"/>
                <a:cs typeface="Courier New"/>
              </a:rPr>
              <a:t>c</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始</a:t>
            </a:r>
            <a:r>
              <a:rPr lang="en-US" altLang="zh-CN" sz="2800" kern="100" dirty="0" smtClean="0">
                <a:latin typeface="Symbol"/>
                <a:ea typeface="华文细黑"/>
                <a:cs typeface="Times New Roman"/>
              </a:rPr>
              <a:t>)</a:t>
            </a:r>
            <a:r>
              <a:rPr lang="en-US" altLang="zh-CN" sz="2800" kern="100" dirty="0" smtClean="0">
                <a:latin typeface="Times New Roman"/>
                <a:ea typeface="华文细黑"/>
                <a:cs typeface="Courier New"/>
              </a:rPr>
              <a:t>/</a:t>
            </a:r>
            <a:r>
              <a:rPr lang="en-US" altLang="zh-CN" sz="2800" kern="100" dirty="0" smtClean="0">
                <a:latin typeface="Symbol"/>
                <a:ea typeface="华文细黑"/>
                <a:cs typeface="Times New Roman"/>
              </a:rPr>
              <a:t>(</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Symbol"/>
                <a:ea typeface="华文细黑"/>
                <a:cs typeface="Times New Roman"/>
              </a:rPr>
              <a:t>)</a:t>
            </a:r>
            <a:r>
              <a:rPr lang="en-US" altLang="zh-CN" sz="2800" kern="100" dirty="0">
                <a:latin typeface="Times New Roman"/>
                <a:ea typeface="华文细黑"/>
                <a:cs typeface="Courier New"/>
              </a:rPr>
              <a:t>    0.1         </a:t>
            </a:r>
            <a:r>
              <a:rPr lang="en-US" altLang="zh-CN" sz="2800" kern="100" dirty="0" smtClean="0">
                <a:latin typeface="Times New Roman"/>
                <a:ea typeface="华文细黑"/>
                <a:cs typeface="Courier New"/>
              </a:rPr>
              <a:t>        0.2                   0</a:t>
            </a:r>
            <a:endParaRPr lang="zh-CN" altLang="zh-CN" sz="2800" kern="100" dirty="0">
              <a:latin typeface="宋体"/>
              <a:cs typeface="Courier New"/>
            </a:endParaRPr>
          </a:p>
          <a:p>
            <a:pPr algn="just">
              <a:lnSpc>
                <a:spcPct val="150000"/>
              </a:lnSpc>
              <a:spcAft>
                <a:spcPts val="0"/>
              </a:spcAft>
              <a:tabLst>
                <a:tab pos="2430780" algn="l"/>
              </a:tabLst>
            </a:pPr>
            <a:r>
              <a:rPr lang="en-US" altLang="zh-CN" sz="2800" i="1" kern="100" dirty="0">
                <a:latin typeface="Times New Roman"/>
                <a:ea typeface="华文细黑"/>
                <a:cs typeface="Courier New"/>
              </a:rPr>
              <a:t>c</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变</a:t>
            </a:r>
            <a:r>
              <a:rPr lang="en-US" altLang="zh-CN" sz="2800" kern="100" dirty="0" smtClean="0">
                <a:latin typeface="Symbol"/>
                <a:ea typeface="华文细黑"/>
                <a:cs typeface="Times New Roman"/>
              </a:rPr>
              <a:t>)</a:t>
            </a:r>
            <a:r>
              <a:rPr lang="en-US" altLang="zh-CN" sz="2800" kern="100" dirty="0" smtClean="0">
                <a:latin typeface="Times New Roman"/>
                <a:ea typeface="华文细黑"/>
                <a:cs typeface="Courier New"/>
              </a:rPr>
              <a:t>/</a:t>
            </a:r>
            <a:r>
              <a:rPr lang="en-US" altLang="zh-CN" sz="2800" kern="100" dirty="0" smtClean="0">
                <a:latin typeface="Symbol"/>
                <a:ea typeface="华文细黑"/>
                <a:cs typeface="Times New Roman"/>
              </a:rPr>
              <a:t>(</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Symbol"/>
                <a:ea typeface="华文细黑"/>
                <a:cs typeface="Times New Roman"/>
              </a:rPr>
              <a:t>)</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0.09               0.18                 0.09</a:t>
            </a:r>
            <a:endParaRPr lang="zh-CN" altLang="zh-CN" sz="2800" kern="100" dirty="0">
              <a:latin typeface="宋体"/>
              <a:cs typeface="Courier New"/>
            </a:endParaRPr>
          </a:p>
          <a:p>
            <a:pPr algn="just">
              <a:lnSpc>
                <a:spcPct val="150000"/>
              </a:lnSpc>
              <a:spcAft>
                <a:spcPts val="0"/>
              </a:spcAft>
              <a:tabLst>
                <a:tab pos="2430780" algn="l"/>
              </a:tabLst>
            </a:pPr>
            <a:r>
              <a:rPr lang="en-US" altLang="zh-CN" sz="2800" i="1" kern="100" dirty="0">
                <a:latin typeface="Times New Roman"/>
                <a:ea typeface="华文细黑"/>
                <a:cs typeface="Courier New"/>
              </a:rPr>
              <a:t>c</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平</a:t>
            </a:r>
            <a:r>
              <a:rPr lang="en-US" altLang="zh-CN" sz="2800" kern="100" dirty="0" smtClean="0">
                <a:latin typeface="Symbol"/>
                <a:ea typeface="华文细黑"/>
                <a:cs typeface="Times New Roman"/>
              </a:rPr>
              <a:t>)</a:t>
            </a:r>
            <a:r>
              <a:rPr lang="en-US" altLang="zh-CN" sz="2800" kern="100" dirty="0" smtClean="0">
                <a:latin typeface="Times New Roman"/>
                <a:ea typeface="华文细黑"/>
                <a:cs typeface="Courier New"/>
              </a:rPr>
              <a:t>/</a:t>
            </a:r>
            <a:r>
              <a:rPr lang="en-US" altLang="zh-CN" sz="2800" kern="100" dirty="0" smtClean="0">
                <a:latin typeface="Symbol"/>
                <a:ea typeface="华文细黑"/>
                <a:cs typeface="Times New Roman"/>
              </a:rPr>
              <a:t>(</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Symbol"/>
                <a:ea typeface="华文细黑"/>
                <a:cs typeface="Times New Roman"/>
              </a:rPr>
              <a:t>)</a:t>
            </a:r>
            <a:r>
              <a:rPr lang="en-US" altLang="zh-CN" sz="2800" kern="100" dirty="0">
                <a:latin typeface="Times New Roman"/>
                <a:ea typeface="华文细黑"/>
              </a:rPr>
              <a:t>    </a:t>
            </a:r>
            <a:r>
              <a:rPr lang="en-US" altLang="zh-CN" sz="2800" kern="100" dirty="0" smtClean="0">
                <a:latin typeface="Times New Roman"/>
                <a:ea typeface="华文细黑"/>
              </a:rPr>
              <a:t>0.01               0.02                 0.09</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2806052547"/>
              </p:ext>
            </p:extLst>
          </p:nvPr>
        </p:nvGraphicFramePr>
        <p:xfrm>
          <a:off x="838622" y="3645818"/>
          <a:ext cx="9831388" cy="2803525"/>
        </p:xfrm>
        <a:graphic>
          <a:graphicData uri="http://schemas.openxmlformats.org/presentationml/2006/ole">
            <mc:AlternateContent xmlns:mc="http://schemas.openxmlformats.org/markup-compatibility/2006">
              <mc:Choice xmlns:v="urn:schemas-microsoft-com:vml" Requires="v">
                <p:oleObj spid="_x0000_s283699" name="Document" r:id="rId7" imgW="9832086" imgH="2804094" progId="Word.Document.8">
                  <p:embed/>
                </p:oleObj>
              </mc:Choice>
              <mc:Fallback>
                <p:oleObj name="Document" r:id="rId7" imgW="9832086" imgH="2804094" progId="Word.Document.8">
                  <p:embed/>
                  <p:pic>
                    <p:nvPicPr>
                      <p:cNvPr id="0" name=""/>
                      <p:cNvPicPr/>
                      <p:nvPr/>
                    </p:nvPicPr>
                    <p:blipFill>
                      <a:blip r:embed="rId8"/>
                      <a:stretch>
                        <a:fillRect/>
                      </a:stretch>
                    </p:blipFill>
                    <p:spPr>
                      <a:xfrm>
                        <a:off x="838622" y="3645818"/>
                        <a:ext cx="9831388" cy="2803525"/>
                      </a:xfrm>
                      <a:prstGeom prst="rect">
                        <a:avLst/>
                      </a:prstGeom>
                    </p:spPr>
                  </p:pic>
                </p:oleObj>
              </mc:Fallback>
            </mc:AlternateContent>
          </a:graphicData>
        </a:graphic>
      </p:graphicFrame>
      <p:sp>
        <p:nvSpPr>
          <p:cNvPr id="8" name="矩形 7"/>
          <p:cNvSpPr/>
          <p:nvPr/>
        </p:nvSpPr>
        <p:spPr>
          <a:xfrm>
            <a:off x="685204" y="5734050"/>
            <a:ext cx="1521570" cy="523220"/>
          </a:xfrm>
          <a:prstGeom prst="rect">
            <a:avLst/>
          </a:prstGeom>
        </p:spPr>
        <p:txBody>
          <a:bodyPr wrap="none">
            <a:spAutoFit/>
          </a:bodyPr>
          <a:lstStyle/>
          <a:p>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b="1" kern="100" dirty="0">
                <a:solidFill>
                  <a:schemeClr val="accent6">
                    <a:lumMod val="75000"/>
                  </a:schemeClr>
                </a:solidFill>
                <a:latin typeface="Times New Roman"/>
                <a:ea typeface="华文细黑"/>
                <a:cs typeface="Courier New"/>
              </a:rPr>
              <a:t>D</a:t>
            </a:r>
            <a:endParaRPr lang="zh-CN" altLang="en-US" sz="2800" b="1" kern="100" dirty="0">
              <a:solidFill>
                <a:schemeClr val="accent6">
                  <a:lumMod val="75000"/>
                </a:schemeClr>
              </a:solidFill>
              <a:latin typeface="Times New Roman"/>
              <a:ea typeface="华文细黑"/>
              <a:cs typeface="Courier New"/>
            </a:endParaRPr>
          </a:p>
        </p:txBody>
      </p:sp>
      <p:sp>
        <p:nvSpPr>
          <p:cNvPr id="21" name="Rectangle 21">
            <a:hlinkClick r:id="rId9"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10"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11"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12"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3"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4"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5"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6"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7"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8"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9"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20"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21"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22"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51293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750"/>
                                        <p:tgtEl>
                                          <p:spTgt spid="6"/>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89028" y="837506"/>
            <a:ext cx="11010769" cy="2031325"/>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9</a:t>
            </a:r>
            <a:r>
              <a:rPr lang="zh-CN" altLang="zh-CN" sz="2800" kern="100" dirty="0" smtClean="0">
                <a:latin typeface="Times New Roman"/>
                <a:ea typeface="华文细黑"/>
                <a:cs typeface="Times New Roman"/>
              </a:rPr>
              <a:t>．在</a:t>
            </a:r>
            <a:r>
              <a:rPr lang="en-US" altLang="zh-CN" sz="2800" kern="100" dirty="0">
                <a:latin typeface="Times New Roman"/>
                <a:ea typeface="华文细黑"/>
              </a:rPr>
              <a:t>2 L</a:t>
            </a:r>
            <a:r>
              <a:rPr lang="zh-CN" altLang="zh-CN" sz="2800" kern="100" dirty="0">
                <a:latin typeface="Times New Roman"/>
                <a:ea typeface="华文细黑"/>
                <a:cs typeface="Times New Roman"/>
              </a:rPr>
              <a:t>恒容密闭容器中充入</a:t>
            </a:r>
            <a:r>
              <a:rPr lang="en-US" altLang="zh-CN" sz="2800" kern="100" dirty="0">
                <a:latin typeface="Times New Roman"/>
                <a:ea typeface="华文细黑"/>
              </a:rPr>
              <a:t>2 </a:t>
            </a:r>
            <a:r>
              <a:rPr lang="en-US" altLang="zh-CN" sz="2800" kern="100" dirty="0" err="1">
                <a:latin typeface="Times New Roman"/>
                <a:ea typeface="华文细黑"/>
              </a:rPr>
              <a:t>mol</a:t>
            </a:r>
            <a:r>
              <a:rPr lang="en-US" altLang="zh-CN" sz="2800" kern="100" dirty="0">
                <a:latin typeface="Times New Roman"/>
                <a:ea typeface="华文细黑"/>
              </a:rPr>
              <a:t> X</a:t>
            </a:r>
            <a:r>
              <a:rPr lang="zh-CN" altLang="zh-CN" sz="2800" kern="100" dirty="0">
                <a:latin typeface="Times New Roman"/>
                <a:ea typeface="华文细黑"/>
                <a:cs typeface="Times New Roman"/>
              </a:rPr>
              <a:t>和</a:t>
            </a:r>
            <a:r>
              <a:rPr lang="en-US" altLang="zh-CN" sz="2800" kern="100" dirty="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Y</a:t>
            </a:r>
            <a:r>
              <a:rPr lang="zh-CN" altLang="zh-CN" sz="2800" kern="100" dirty="0">
                <a:latin typeface="Times New Roman"/>
                <a:ea typeface="华文细黑"/>
                <a:cs typeface="Times New Roman"/>
              </a:rPr>
              <a:t>，发生反应：</a:t>
            </a:r>
            <a:r>
              <a:rPr lang="en-US" altLang="zh-CN" sz="2800" kern="100" dirty="0">
                <a:latin typeface="Times New Roman"/>
                <a:ea typeface="华文细黑"/>
              </a:rPr>
              <a:t>2X(g) </a:t>
            </a:r>
            <a:r>
              <a:rPr lang="zh-CN" altLang="zh-CN" sz="2800" kern="100" dirty="0">
                <a:latin typeface="Times New Roman"/>
                <a:ea typeface="华文细黑"/>
                <a:cs typeface="Times New Roman"/>
              </a:rPr>
              <a:t>＋</a:t>
            </a:r>
            <a:r>
              <a:rPr lang="en-US" altLang="zh-CN" sz="2800" kern="100" dirty="0">
                <a:latin typeface="Times New Roman"/>
                <a:ea typeface="华文细黑"/>
              </a:rPr>
              <a:t>Y(g)</a:t>
            </a:r>
            <a:r>
              <a:rPr lang="en-US" altLang="zh-CN" sz="2800" kern="100" dirty="0">
                <a:latin typeface="ZBFH"/>
                <a:ea typeface="华文细黑"/>
              </a:rPr>
              <a:t></a:t>
            </a:r>
            <a:r>
              <a:rPr lang="en-US" altLang="zh-CN" sz="2800" kern="100" dirty="0">
                <a:latin typeface="Times New Roman"/>
                <a:ea typeface="华文细黑"/>
              </a:rPr>
              <a:t>3Z(g)</a:t>
            </a:r>
            <a:r>
              <a:rPr lang="zh-CN" altLang="zh-CN" sz="2800" kern="100" dirty="0">
                <a:latin typeface="Times New Roman"/>
                <a:ea typeface="华文细黑"/>
                <a:cs typeface="Times New Roman"/>
              </a:rPr>
              <a:t>　</a:t>
            </a:r>
            <a:r>
              <a:rPr lang="en-US" altLang="zh-CN" sz="2800" kern="100" dirty="0">
                <a:latin typeface="Times New Roman"/>
                <a:ea typeface="华文细黑"/>
              </a:rPr>
              <a:t>Δ</a:t>
            </a:r>
            <a:r>
              <a:rPr lang="en-US" altLang="zh-CN" sz="2800" i="1" kern="100" dirty="0">
                <a:latin typeface="Times New Roman"/>
                <a:ea typeface="华文细黑"/>
              </a:rPr>
              <a:t>H</a:t>
            </a:r>
            <a:r>
              <a:rPr lang="en-US" altLang="zh-CN" sz="2800" kern="100" dirty="0">
                <a:latin typeface="Times New Roman"/>
                <a:ea typeface="华文细黑"/>
              </a:rPr>
              <a:t>&lt;0</a:t>
            </a:r>
            <a:r>
              <a:rPr lang="zh-CN" altLang="zh-CN" sz="2800" kern="100" dirty="0">
                <a:latin typeface="Times New Roman"/>
                <a:ea typeface="华文细黑"/>
                <a:cs typeface="Times New Roman"/>
              </a:rPr>
              <a:t>，反应过程持续升高温度，测得混合体系中</a:t>
            </a:r>
            <a:r>
              <a:rPr lang="en-US" altLang="zh-CN" sz="2800" kern="100" dirty="0">
                <a:latin typeface="Times New Roman"/>
                <a:ea typeface="华文细黑"/>
              </a:rPr>
              <a:t>X</a:t>
            </a:r>
            <a:r>
              <a:rPr lang="zh-CN" altLang="zh-CN" sz="2800" kern="100" dirty="0">
                <a:latin typeface="Times New Roman"/>
                <a:ea typeface="华文细黑"/>
                <a:cs typeface="Times New Roman"/>
              </a:rPr>
              <a:t>的体积分数与温度的关系如图所示。下列推断正确的是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sp>
        <p:nvSpPr>
          <p:cNvPr id="47"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65417384"/>
              </p:ext>
            </p:extLst>
          </p:nvPr>
        </p:nvGraphicFramePr>
        <p:xfrm>
          <a:off x="1414686" y="1562878"/>
          <a:ext cx="1492250" cy="750888"/>
        </p:xfrm>
        <a:graphic>
          <a:graphicData uri="http://schemas.openxmlformats.org/presentationml/2006/ole">
            <mc:AlternateContent xmlns:mc="http://schemas.openxmlformats.org/markup-compatibility/2006">
              <mc:Choice xmlns:v="urn:schemas-microsoft-com:vml" Requires="v">
                <p:oleObj spid="_x0000_s284699" name="Document" r:id="rId18" imgW="1492229" imgH="751555" progId="Word.Document.8">
                  <p:embed/>
                </p:oleObj>
              </mc:Choice>
              <mc:Fallback>
                <p:oleObj name="Document" r:id="rId18" imgW="1492229" imgH="751555" progId="Word.Document.8">
                  <p:embed/>
                  <p:pic>
                    <p:nvPicPr>
                      <p:cNvPr id="0" name=""/>
                      <p:cNvPicPr/>
                      <p:nvPr/>
                    </p:nvPicPr>
                    <p:blipFill>
                      <a:blip r:embed="rId19"/>
                      <a:stretch>
                        <a:fillRect/>
                      </a:stretch>
                    </p:blipFill>
                    <p:spPr>
                      <a:xfrm>
                        <a:off x="1414686" y="1562878"/>
                        <a:ext cx="1492250" cy="750888"/>
                      </a:xfrm>
                      <a:prstGeom prst="rect">
                        <a:avLst/>
                      </a:prstGeom>
                    </p:spPr>
                  </p:pic>
                </p:oleObj>
              </mc:Fallback>
            </mc:AlternateContent>
          </a:graphicData>
        </a:graphic>
      </p:graphicFrame>
      <p:pic>
        <p:nvPicPr>
          <p:cNvPr id="284674" name="Picture 2" descr="HX396"/>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580173" y="3147054"/>
            <a:ext cx="2886417" cy="219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75137" y="3435086"/>
            <a:ext cx="9812557" cy="2472616"/>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．升高温度，平衡常数增大</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W</a:t>
            </a:r>
            <a:r>
              <a:rPr lang="zh-CN" altLang="zh-CN" sz="2600" kern="100" dirty="0">
                <a:latin typeface="Times New Roman"/>
                <a:ea typeface="华文细黑"/>
                <a:cs typeface="Times New Roman"/>
              </a:rPr>
              <a:t>点</a:t>
            </a:r>
            <a:r>
              <a:rPr lang="en-US" altLang="zh-CN" sz="2600" kern="100" dirty="0">
                <a:latin typeface="Times New Roman"/>
                <a:ea typeface="华文细黑"/>
                <a:cs typeface="Courier New"/>
              </a:rPr>
              <a:t>X</a:t>
            </a:r>
            <a:r>
              <a:rPr lang="zh-CN" altLang="zh-CN" sz="2600" kern="100" dirty="0">
                <a:latin typeface="Times New Roman"/>
                <a:ea typeface="华文细黑"/>
                <a:cs typeface="Times New Roman"/>
              </a:rPr>
              <a:t>的正反应速率等于</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点</a:t>
            </a:r>
            <a:r>
              <a:rPr lang="en-US" altLang="zh-CN" sz="2600" kern="100" dirty="0">
                <a:latin typeface="Times New Roman"/>
                <a:ea typeface="华文细黑"/>
                <a:cs typeface="Courier New"/>
              </a:rPr>
              <a:t>X</a:t>
            </a:r>
            <a:r>
              <a:rPr lang="zh-CN" altLang="zh-CN" sz="2600" kern="100" dirty="0">
                <a:latin typeface="Times New Roman"/>
                <a:ea typeface="华文细黑"/>
                <a:cs typeface="Times New Roman"/>
              </a:rPr>
              <a:t>的正反应速率</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Q</a:t>
            </a:r>
            <a:r>
              <a:rPr lang="zh-CN" altLang="zh-CN" sz="2600" kern="100" dirty="0">
                <a:latin typeface="Times New Roman"/>
                <a:ea typeface="华文细黑"/>
                <a:cs typeface="Times New Roman"/>
              </a:rPr>
              <a:t>点时，</a:t>
            </a:r>
            <a:r>
              <a:rPr lang="en-US" altLang="zh-CN" sz="2600" kern="100" dirty="0">
                <a:latin typeface="Times New Roman"/>
                <a:ea typeface="华文细黑"/>
                <a:cs typeface="Courier New"/>
              </a:rPr>
              <a:t>Y</a:t>
            </a:r>
            <a:r>
              <a:rPr lang="zh-CN" altLang="zh-CN" sz="2600" kern="100" dirty="0">
                <a:latin typeface="Times New Roman"/>
                <a:ea typeface="华文细黑"/>
                <a:cs typeface="Times New Roman"/>
              </a:rPr>
              <a:t>的转化率最大</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．平衡时充入</a:t>
            </a:r>
            <a:r>
              <a:rPr lang="en-US" altLang="zh-CN" sz="2600" kern="100" dirty="0">
                <a:latin typeface="Times New Roman"/>
                <a:ea typeface="华文细黑"/>
              </a:rPr>
              <a:t>Z</a:t>
            </a:r>
            <a:r>
              <a:rPr lang="zh-CN" altLang="zh-CN" sz="2600" kern="100" dirty="0">
                <a:latin typeface="Times New Roman"/>
                <a:ea typeface="华文细黑"/>
                <a:cs typeface="Times New Roman"/>
              </a:rPr>
              <a:t>，达到新平衡时</a:t>
            </a:r>
            <a:r>
              <a:rPr lang="en-US" altLang="zh-CN" sz="2600" kern="100" dirty="0">
                <a:latin typeface="Times New Roman"/>
                <a:ea typeface="华文细黑"/>
              </a:rPr>
              <a:t>Z</a:t>
            </a:r>
            <a:r>
              <a:rPr lang="zh-CN" altLang="zh-CN" sz="2600" kern="100" dirty="0">
                <a:latin typeface="Times New Roman"/>
                <a:ea typeface="华文细黑"/>
                <a:cs typeface="Times New Roman"/>
              </a:rPr>
              <a:t>的体积分数比原平衡时大</a:t>
            </a:r>
            <a:endParaRPr lang="zh-CN" altLang="en-US" sz="2600" dirty="0"/>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2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49033" y="981522"/>
            <a:ext cx="11232086" cy="4985980"/>
          </a:xfrm>
          <a:prstGeom prst="rect">
            <a:avLst/>
          </a:prstGeom>
        </p:spPr>
        <p:txBody>
          <a:bodyPr>
            <a:spAutoFit/>
          </a:bodyPr>
          <a:lstStyle/>
          <a:p>
            <a:pPr>
              <a:lnSpc>
                <a:spcPct val="150000"/>
              </a:lnSpc>
            </a:pPr>
            <a:r>
              <a:rPr lang="zh-CN" altLang="zh-CN" sz="2800" b="1" kern="100" dirty="0">
                <a:solidFill>
                  <a:srgbClr val="0000FF"/>
                </a:solidFill>
                <a:latin typeface="+mn-ea"/>
                <a:cs typeface="Times New Roman"/>
              </a:rPr>
              <a:t>解析</a:t>
            </a:r>
            <a:r>
              <a:rPr lang="zh-CN" altLang="zh-CN" sz="2600" b="1" kern="100" dirty="0">
                <a:solidFill>
                  <a:srgbClr val="0000FF"/>
                </a:solidFill>
                <a:latin typeface="Times New Roman"/>
                <a:ea typeface="华文细黑"/>
                <a:cs typeface="Times New Roman"/>
              </a:rPr>
              <a:t>　</a:t>
            </a:r>
            <a:r>
              <a:rPr lang="en-US" altLang="zh-CN" sz="2600" kern="100" dirty="0">
                <a:latin typeface="Times New Roman"/>
                <a:ea typeface="华文细黑"/>
              </a:rPr>
              <a:t>A</a:t>
            </a:r>
            <a:r>
              <a:rPr lang="zh-CN" altLang="zh-CN" sz="2600" kern="100" dirty="0">
                <a:latin typeface="Times New Roman"/>
                <a:ea typeface="华文细黑"/>
                <a:cs typeface="Times New Roman"/>
              </a:rPr>
              <a:t>项，分析图像，</a:t>
            </a:r>
            <a:r>
              <a:rPr lang="en-US" altLang="zh-CN" sz="2600" kern="100" dirty="0">
                <a:latin typeface="Times New Roman"/>
                <a:ea typeface="华文细黑"/>
              </a:rPr>
              <a:t>X</a:t>
            </a:r>
            <a:r>
              <a:rPr lang="zh-CN" altLang="zh-CN" sz="2600" kern="100" dirty="0">
                <a:latin typeface="Times New Roman"/>
                <a:ea typeface="华文细黑"/>
                <a:cs typeface="Times New Roman"/>
              </a:rPr>
              <a:t>的体积分数先减小后增大，减小到最低，这是化学平衡的建立过程，后增大，这是平衡的移动过程，升高温度，体积分数增大，说明升高温度，平衡向左移动，使平衡常数减小，故</a:t>
            </a:r>
            <a:r>
              <a:rPr lang="en-US" altLang="zh-CN" sz="2600" kern="100" dirty="0">
                <a:latin typeface="Times New Roman"/>
                <a:ea typeface="华文细黑"/>
              </a:rPr>
              <a:t>A</a:t>
            </a:r>
            <a:r>
              <a:rPr lang="zh-CN" altLang="zh-CN" sz="2600" kern="100" dirty="0">
                <a:latin typeface="Times New Roman"/>
                <a:ea typeface="华文细黑"/>
                <a:cs typeface="Times New Roman"/>
              </a:rPr>
              <a:t>错</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B</a:t>
            </a:r>
            <a:r>
              <a:rPr lang="zh-CN" altLang="zh-CN" sz="2600" kern="100" dirty="0">
                <a:latin typeface="Times New Roman"/>
                <a:ea typeface="华文细黑"/>
                <a:cs typeface="Times New Roman"/>
              </a:rPr>
              <a:t>项，</a:t>
            </a:r>
            <a:r>
              <a:rPr lang="en-US" altLang="zh-CN" sz="2600" kern="100" dirty="0">
                <a:latin typeface="Times New Roman"/>
                <a:ea typeface="华文细黑"/>
              </a:rPr>
              <a:t>M</a:t>
            </a:r>
            <a:r>
              <a:rPr lang="zh-CN" altLang="zh-CN" sz="2600" kern="100" dirty="0">
                <a:latin typeface="Times New Roman"/>
                <a:ea typeface="华文细黑"/>
                <a:cs typeface="Times New Roman"/>
              </a:rPr>
              <a:t>点温度高，故反应速率快，</a:t>
            </a:r>
            <a:r>
              <a:rPr lang="en-US" altLang="zh-CN" sz="2600" kern="100" dirty="0">
                <a:latin typeface="Times New Roman"/>
                <a:ea typeface="华文细黑"/>
              </a:rPr>
              <a:t>B</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zh-CN" altLang="zh-CN" sz="2600" kern="100" dirty="0" smtClean="0">
                <a:latin typeface="Times New Roman"/>
                <a:ea typeface="华文细黑"/>
                <a:cs typeface="Times New Roman"/>
              </a:rPr>
              <a:t>从</a:t>
            </a:r>
            <a:r>
              <a:rPr lang="zh-CN" altLang="zh-CN" sz="2600" kern="100" dirty="0">
                <a:latin typeface="Times New Roman"/>
                <a:ea typeface="华文细黑"/>
                <a:cs typeface="Times New Roman"/>
              </a:rPr>
              <a:t>开始到</a:t>
            </a:r>
            <a:r>
              <a:rPr lang="en-US" altLang="zh-CN" sz="2600" kern="100" dirty="0">
                <a:latin typeface="Times New Roman"/>
                <a:ea typeface="华文细黑"/>
              </a:rPr>
              <a:t>Q</a:t>
            </a:r>
            <a:r>
              <a:rPr lang="zh-CN" altLang="zh-CN" sz="2600" kern="100" dirty="0">
                <a:latin typeface="Times New Roman"/>
                <a:ea typeface="华文细黑"/>
                <a:cs typeface="Times New Roman"/>
              </a:rPr>
              <a:t>点是正向建立平衡的过程，转化率逐渐增大，从</a:t>
            </a:r>
            <a:r>
              <a:rPr lang="en-US" altLang="zh-CN" sz="2600" kern="100" dirty="0">
                <a:latin typeface="Times New Roman"/>
                <a:ea typeface="华文细黑"/>
              </a:rPr>
              <a:t>Q</a:t>
            </a:r>
            <a:r>
              <a:rPr lang="zh-CN" altLang="zh-CN" sz="2600" kern="100" dirty="0">
                <a:latin typeface="Times New Roman"/>
                <a:ea typeface="华文细黑"/>
                <a:cs typeface="Times New Roman"/>
              </a:rPr>
              <a:t>到</a:t>
            </a:r>
            <a:r>
              <a:rPr lang="en-US" altLang="zh-CN" sz="2600" kern="100" dirty="0">
                <a:latin typeface="Times New Roman"/>
                <a:ea typeface="华文细黑"/>
              </a:rPr>
              <a:t>M</a:t>
            </a:r>
            <a:r>
              <a:rPr lang="zh-CN" altLang="zh-CN" sz="2600" kern="100" dirty="0">
                <a:latin typeface="Times New Roman"/>
                <a:ea typeface="华文细黑"/>
                <a:cs typeface="Times New Roman"/>
              </a:rPr>
              <a:t>点升高温度，平衡向左移动，使转化率降低，</a:t>
            </a:r>
            <a:r>
              <a:rPr lang="en-US" altLang="zh-CN" sz="2600" kern="100" dirty="0">
                <a:latin typeface="Times New Roman"/>
                <a:ea typeface="华文细黑"/>
              </a:rPr>
              <a:t>Q</a:t>
            </a:r>
            <a:r>
              <a:rPr lang="zh-CN" altLang="zh-CN" sz="2600" kern="100" dirty="0">
                <a:latin typeface="Times New Roman"/>
                <a:ea typeface="华文细黑"/>
                <a:cs typeface="Times New Roman"/>
              </a:rPr>
              <a:t>点最大，故</a:t>
            </a:r>
            <a:r>
              <a:rPr lang="en-US" altLang="zh-CN" sz="2600" kern="100" dirty="0">
                <a:latin typeface="Times New Roman"/>
                <a:ea typeface="华文细黑"/>
              </a:rPr>
              <a:t>C</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zh-CN" altLang="zh-CN" sz="2600" kern="100" dirty="0" smtClean="0">
                <a:latin typeface="Times New Roman"/>
                <a:ea typeface="华文细黑"/>
                <a:cs typeface="Times New Roman"/>
              </a:rPr>
              <a:t>平衡</a:t>
            </a:r>
            <a:r>
              <a:rPr lang="zh-CN" altLang="zh-CN" sz="2600" kern="100" dirty="0">
                <a:latin typeface="Times New Roman"/>
                <a:ea typeface="华文细黑"/>
                <a:cs typeface="Times New Roman"/>
              </a:rPr>
              <a:t>时再充入</a:t>
            </a:r>
            <a:r>
              <a:rPr lang="en-US" altLang="zh-CN" sz="2600" kern="100" dirty="0">
                <a:latin typeface="Times New Roman"/>
                <a:ea typeface="华文细黑"/>
              </a:rPr>
              <a:t>Z</a:t>
            </a:r>
            <a:r>
              <a:rPr lang="zh-CN" altLang="zh-CN" sz="2600" kern="100" dirty="0">
                <a:latin typeface="Times New Roman"/>
                <a:ea typeface="华文细黑"/>
                <a:cs typeface="Times New Roman"/>
              </a:rPr>
              <a:t>，达到的新平衡与原平衡是等效的，故体积分数相等，</a:t>
            </a:r>
            <a:r>
              <a:rPr lang="en-US" altLang="zh-CN" sz="2600" kern="100" dirty="0">
                <a:latin typeface="Times New Roman"/>
                <a:ea typeface="华文细黑"/>
              </a:rPr>
              <a:t>D</a:t>
            </a:r>
            <a:r>
              <a:rPr lang="zh-CN" altLang="zh-CN" sz="2600" kern="100" dirty="0">
                <a:latin typeface="Times New Roman"/>
                <a:ea typeface="华文细黑"/>
                <a:cs typeface="Times New Roman"/>
              </a:rPr>
              <a:t>错</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mn-ea"/>
                <a:cs typeface="Times New Roman"/>
              </a:rPr>
              <a:t>答案</a:t>
            </a:r>
            <a:r>
              <a:rPr lang="zh-CN" altLang="zh-CN" sz="2600" b="1" kern="100" dirty="0">
                <a:solidFill>
                  <a:srgbClr val="0000FF"/>
                </a:solidFill>
                <a:latin typeface="Times New Roman"/>
                <a:ea typeface="华文细黑"/>
                <a:cs typeface="Times New Roman"/>
              </a:rPr>
              <a:t>　</a:t>
            </a:r>
            <a:r>
              <a:rPr lang="en-US" altLang="zh-CN" sz="2800" b="1" kern="100" dirty="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latin typeface="Times New Roman"/>
              <a:ea typeface="华文细黑"/>
              <a:cs typeface="Courier New"/>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3369393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5" name="矩形 4"/>
          <p:cNvSpPr/>
          <p:nvPr/>
        </p:nvSpPr>
        <p:spPr>
          <a:xfrm>
            <a:off x="937864" y="981522"/>
            <a:ext cx="10313097" cy="3970318"/>
          </a:xfrm>
          <a:prstGeom prst="rect">
            <a:avLst/>
          </a:prstGeom>
        </p:spPr>
        <p:txBody>
          <a:bodyPr>
            <a:spAutoFit/>
          </a:bodyPr>
          <a:lstStyle/>
          <a:p>
            <a:pPr>
              <a:lnSpc>
                <a:spcPct val="150000"/>
              </a:lnSpc>
            </a:pPr>
            <a:r>
              <a:rPr lang="en-US" altLang="zh-CN" sz="2800" kern="100" dirty="0">
                <a:latin typeface="Times New Roman"/>
                <a:ea typeface="华文细黑"/>
              </a:rPr>
              <a:t>10</a:t>
            </a:r>
            <a:r>
              <a:rPr lang="zh-CN" altLang="zh-CN" sz="2800" kern="100" dirty="0">
                <a:latin typeface="Times New Roman"/>
                <a:ea typeface="华文细黑"/>
                <a:cs typeface="Times New Roman"/>
              </a:rPr>
              <a:t>．加热</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5</a:t>
            </a:r>
            <a:r>
              <a:rPr lang="zh-CN" altLang="zh-CN" sz="2800" kern="100" dirty="0">
                <a:latin typeface="Times New Roman"/>
                <a:ea typeface="华文细黑"/>
                <a:cs typeface="Times New Roman"/>
              </a:rPr>
              <a:t>，依次发生的分解反应为</a:t>
            </a:r>
            <a:r>
              <a:rPr lang="en-US" altLang="zh-CN" sz="2800" kern="100" dirty="0">
                <a:latin typeface="宋体"/>
                <a:ea typeface="华文细黑"/>
                <a:cs typeface="Times New Roman"/>
              </a:rPr>
              <a:t>①</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5</a:t>
            </a:r>
            <a:r>
              <a:rPr lang="en-US" altLang="zh-CN" sz="2800" kern="100" dirty="0">
                <a:latin typeface="Times New Roman"/>
                <a:ea typeface="华文细黑"/>
              </a:rPr>
              <a:t>(g)</a:t>
            </a:r>
            <a:r>
              <a:rPr lang="en-US" altLang="zh-CN" sz="2800" kern="100" dirty="0">
                <a:latin typeface="ZBFH"/>
                <a:ea typeface="华文细黑"/>
              </a:rPr>
              <a:t></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en-US" altLang="zh-CN" sz="2800" kern="100" dirty="0">
                <a:latin typeface="Times New Roman"/>
                <a:ea typeface="华文细黑"/>
              </a:rPr>
              <a:t>(g)</a:t>
            </a:r>
            <a:r>
              <a:rPr lang="en-US" altLang="zh-CN" sz="2800" kern="100" dirty="0">
                <a:latin typeface="ZBFH"/>
                <a:ea typeface="华文细黑"/>
              </a:rPr>
              <a:t></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O(g)</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。在容积为</a:t>
            </a:r>
            <a:r>
              <a:rPr lang="en-US" altLang="zh-CN" sz="2800" kern="100" dirty="0">
                <a:latin typeface="Times New Roman"/>
                <a:ea typeface="华文细黑"/>
              </a:rPr>
              <a:t>2 L</a:t>
            </a:r>
            <a:r>
              <a:rPr lang="zh-CN" altLang="zh-CN" sz="2800" kern="100" dirty="0">
                <a:latin typeface="Times New Roman"/>
                <a:ea typeface="华文细黑"/>
                <a:cs typeface="Times New Roman"/>
              </a:rPr>
              <a:t>的密闭容器中充入</a:t>
            </a:r>
            <a:r>
              <a:rPr lang="en-US" altLang="zh-CN" sz="2800" kern="100" dirty="0">
                <a:latin typeface="Times New Roman"/>
                <a:ea typeface="华文细黑"/>
              </a:rPr>
              <a:t>8 </a:t>
            </a:r>
            <a:r>
              <a:rPr lang="en-US" altLang="zh-CN" sz="2800" kern="100" dirty="0" err="1">
                <a:latin typeface="Times New Roman"/>
                <a:ea typeface="华文细黑"/>
              </a:rPr>
              <a:t>mol</a:t>
            </a:r>
            <a:r>
              <a:rPr lang="en-US" altLang="zh-CN" sz="2800" kern="100" dirty="0">
                <a:latin typeface="Times New Roman"/>
                <a:ea typeface="华文细黑"/>
              </a:rPr>
              <a:t> N</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5</a:t>
            </a:r>
            <a:r>
              <a:rPr lang="zh-CN" altLang="zh-CN" sz="2800" kern="100" dirty="0">
                <a:latin typeface="Times New Roman"/>
                <a:ea typeface="华文细黑"/>
                <a:cs typeface="Times New Roman"/>
              </a:rPr>
              <a:t>，加热到</a:t>
            </a:r>
            <a:r>
              <a:rPr lang="en-US" altLang="zh-CN" sz="2800" i="1" kern="100" dirty="0">
                <a:latin typeface="Times New Roman"/>
                <a:ea typeface="华文细黑"/>
              </a:rPr>
              <a:t>t</a:t>
            </a:r>
            <a:r>
              <a:rPr lang="en-US" altLang="zh-CN" sz="2800" kern="100" dirty="0">
                <a:latin typeface="Times New Roman"/>
                <a:ea typeface="华文细黑"/>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，达到平衡状态后</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为</a:t>
            </a:r>
            <a:r>
              <a:rPr lang="en-US" altLang="zh-CN" sz="2800" kern="100" dirty="0">
                <a:latin typeface="Times New Roman"/>
                <a:ea typeface="华文细黑"/>
              </a:rPr>
              <a:t>9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为</a:t>
            </a:r>
            <a:r>
              <a:rPr lang="en-US" altLang="zh-CN" sz="2800" kern="100" dirty="0">
                <a:latin typeface="Times New Roman"/>
                <a:ea typeface="华文细黑"/>
              </a:rPr>
              <a:t>3.4 </a:t>
            </a:r>
            <a:r>
              <a:rPr lang="en-US" altLang="zh-CN" sz="2800" kern="100" dirty="0" err="1">
                <a:latin typeface="Times New Roman"/>
                <a:ea typeface="华文细黑"/>
              </a:rPr>
              <a:t>mol</a:t>
            </a:r>
            <a:r>
              <a:rPr lang="zh-CN" altLang="zh-CN" sz="2800" kern="100" dirty="0">
                <a:latin typeface="Times New Roman"/>
                <a:ea typeface="华文细黑"/>
                <a:cs typeface="Times New Roman"/>
              </a:rPr>
              <a:t>，则</a:t>
            </a:r>
            <a:r>
              <a:rPr lang="en-US" altLang="zh-CN" sz="2800" i="1" kern="100" dirty="0">
                <a:latin typeface="Times New Roman"/>
                <a:ea typeface="华文细黑"/>
              </a:rPr>
              <a:t>t</a:t>
            </a:r>
            <a:r>
              <a:rPr lang="en-US" altLang="zh-CN" sz="2800" kern="100" dirty="0">
                <a:latin typeface="Times New Roman"/>
                <a:ea typeface="华文细黑"/>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的平衡常数为</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nSpc>
                <a:spcPct val="150000"/>
              </a:lnSpc>
            </a:pP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10.7  </a:t>
            </a:r>
            <a:r>
              <a:rPr lang="en-US" altLang="zh-CN" sz="2800" kern="100" dirty="0" smtClean="0">
                <a:latin typeface="Times New Roman"/>
                <a:ea typeface="华文细黑"/>
              </a:rPr>
              <a:t>			B</a:t>
            </a:r>
            <a:r>
              <a:rPr lang="zh-CN" altLang="zh-CN" sz="2800" kern="100" dirty="0">
                <a:latin typeface="Times New Roman"/>
                <a:ea typeface="华文细黑"/>
                <a:cs typeface="Times New Roman"/>
              </a:rPr>
              <a:t>．</a:t>
            </a:r>
            <a:r>
              <a:rPr lang="en-US" altLang="zh-CN" sz="2800" kern="100" dirty="0">
                <a:latin typeface="Times New Roman"/>
                <a:ea typeface="华文细黑"/>
              </a:rPr>
              <a:t>8.5  </a:t>
            </a:r>
            <a:endParaRPr lang="en-US" altLang="zh-CN" sz="2800" kern="100" dirty="0" smtClean="0">
              <a:latin typeface="Times New Roman"/>
              <a:ea typeface="华文细黑"/>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9.6  </a:t>
            </a:r>
            <a:r>
              <a:rPr lang="en-US" altLang="zh-CN" sz="2800" kern="100" dirty="0" smtClean="0">
                <a:latin typeface="Times New Roman"/>
                <a:ea typeface="华文细黑"/>
              </a:rPr>
              <a:t>				D</a:t>
            </a:r>
            <a:r>
              <a:rPr lang="zh-CN" altLang="zh-CN" sz="2800" kern="100" dirty="0">
                <a:latin typeface="Times New Roman"/>
                <a:ea typeface="华文细黑"/>
                <a:cs typeface="Times New Roman"/>
              </a:rPr>
              <a:t>．</a:t>
            </a:r>
            <a:r>
              <a:rPr lang="en-US" altLang="zh-CN" sz="2800" kern="100" dirty="0" smtClean="0">
                <a:latin typeface="Times New Roman"/>
                <a:ea typeface="华文细黑"/>
              </a:rPr>
              <a:t>10.2</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4093688435"/>
              </p:ext>
            </p:extLst>
          </p:nvPr>
        </p:nvGraphicFramePr>
        <p:xfrm>
          <a:off x="3790950" y="1783488"/>
          <a:ext cx="996950" cy="855663"/>
        </p:xfrm>
        <a:graphic>
          <a:graphicData uri="http://schemas.openxmlformats.org/presentationml/2006/ole">
            <mc:AlternateContent xmlns:mc="http://schemas.openxmlformats.org/markup-compatibility/2006">
              <mc:Choice xmlns:v="urn:schemas-microsoft-com:vml" Requires="v">
                <p:oleObj spid="_x0000_s285748" name="Document" r:id="rId18" imgW="997098" imgH="856197" progId="Word.Document.8">
                  <p:embed/>
                </p:oleObj>
              </mc:Choice>
              <mc:Fallback>
                <p:oleObj name="Document" r:id="rId18" imgW="997098" imgH="856197" progId="Word.Document.8">
                  <p:embed/>
                  <p:pic>
                    <p:nvPicPr>
                      <p:cNvPr id="0" name=""/>
                      <p:cNvPicPr/>
                      <p:nvPr/>
                    </p:nvPicPr>
                    <p:blipFill>
                      <a:blip r:embed="rId19"/>
                      <a:stretch>
                        <a:fillRect/>
                      </a:stretch>
                    </p:blipFill>
                    <p:spPr>
                      <a:xfrm>
                        <a:off x="3790950" y="1783488"/>
                        <a:ext cx="996950" cy="8556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52080797"/>
              </p:ext>
            </p:extLst>
          </p:nvPr>
        </p:nvGraphicFramePr>
        <p:xfrm>
          <a:off x="8719809" y="1063408"/>
          <a:ext cx="1047805" cy="899311"/>
        </p:xfrm>
        <a:graphic>
          <a:graphicData uri="http://schemas.openxmlformats.org/presentationml/2006/ole">
            <mc:AlternateContent xmlns:mc="http://schemas.openxmlformats.org/markup-compatibility/2006">
              <mc:Choice xmlns:v="urn:schemas-microsoft-com:vml" Requires="v">
                <p:oleObj spid="_x0000_s285749" name="Document" r:id="rId21" imgW="997098" imgH="856197" progId="Word.Document.8">
                  <p:embed/>
                </p:oleObj>
              </mc:Choice>
              <mc:Fallback>
                <p:oleObj name="Document" r:id="rId21" imgW="997098" imgH="856197" progId="Word.Document.8">
                  <p:embed/>
                  <p:pic>
                    <p:nvPicPr>
                      <p:cNvPr id="0" name="对象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19809" y="1063408"/>
                        <a:ext cx="1047805" cy="8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2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22598" y="1197546"/>
            <a:ext cx="10793813" cy="738664"/>
          </a:xfrm>
          <a:prstGeom prst="rect">
            <a:avLst/>
          </a:prstGeom>
        </p:spPr>
        <p:txBody>
          <a:bodyPr>
            <a:spAutoFit/>
          </a:bodyPr>
          <a:lstStyle/>
          <a:p>
            <a:pPr>
              <a:lnSpc>
                <a:spcPct val="150000"/>
              </a:lnSpc>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　　　　</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5</a:t>
            </a:r>
            <a:r>
              <a:rPr lang="en-US" altLang="zh-CN" sz="2800" kern="100" dirty="0">
                <a:latin typeface="Times New Roman"/>
                <a:ea typeface="华文细黑"/>
              </a:rPr>
              <a:t>(g)</a:t>
            </a:r>
            <a:r>
              <a:rPr lang="en-US" altLang="zh-CN" sz="2800" kern="100" dirty="0">
                <a:latin typeface="ZBFH"/>
                <a:ea typeface="华文细黑"/>
              </a:rPr>
              <a:t></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en-US" altLang="zh-CN" sz="2800" kern="100" dirty="0">
                <a:latin typeface="Times New Roman"/>
                <a:ea typeface="华文细黑"/>
              </a:rPr>
              <a:t>(g)</a:t>
            </a:r>
            <a:r>
              <a:rPr lang="zh-CN" altLang="zh-CN" sz="2800" kern="100" dirty="0">
                <a:latin typeface="Times New Roman"/>
                <a:ea typeface="华文细黑"/>
                <a:cs typeface="Times New Roman"/>
              </a:rPr>
              <a:t>　＋　</a:t>
            </a:r>
            <a:r>
              <a:rPr lang="en-US" altLang="zh-CN" sz="2800" kern="100" dirty="0">
                <a:latin typeface="Times New Roman"/>
                <a:ea typeface="华文细黑"/>
              </a:rPr>
              <a:t>O</a:t>
            </a:r>
            <a:r>
              <a:rPr lang="en-US" altLang="zh-CN" sz="2800" kern="100" baseline="-25000" dirty="0">
                <a:latin typeface="Times New Roman"/>
                <a:ea typeface="华文细黑"/>
              </a:rPr>
              <a:t>2</a:t>
            </a:r>
            <a:r>
              <a:rPr lang="en-US" altLang="zh-CN" sz="2800" kern="100" dirty="0">
                <a:latin typeface="Times New Roman"/>
                <a:ea typeface="华文细黑"/>
              </a:rPr>
              <a:t>(g)</a:t>
            </a:r>
            <a:endParaRPr lang="zh-CN" altLang="zh-CN" sz="2800" kern="100" dirty="0">
              <a:solidFill>
                <a:schemeClr val="accent6">
                  <a:lumMod val="75000"/>
                </a:schemeClr>
              </a:solidFill>
              <a:latin typeface="Times New Roman"/>
              <a:ea typeface="华文细黑"/>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68788669"/>
              </p:ext>
            </p:extLst>
          </p:nvPr>
        </p:nvGraphicFramePr>
        <p:xfrm>
          <a:off x="4444845" y="1325954"/>
          <a:ext cx="1196975" cy="1065213"/>
        </p:xfrm>
        <a:graphic>
          <a:graphicData uri="http://schemas.openxmlformats.org/presentationml/2006/ole">
            <mc:AlternateContent xmlns:mc="http://schemas.openxmlformats.org/markup-compatibility/2006">
              <mc:Choice xmlns:v="urn:schemas-microsoft-com:vml" Requires="v">
                <p:oleObj spid="_x0000_s286775" name="Document" r:id="rId4" imgW="1197166" imgH="1065481" progId="Word.Document.8">
                  <p:embed/>
                </p:oleObj>
              </mc:Choice>
              <mc:Fallback>
                <p:oleObj name="Document" r:id="rId4" imgW="1197166" imgH="1065481" progId="Word.Document.8">
                  <p:embed/>
                  <p:pic>
                    <p:nvPicPr>
                      <p:cNvPr id="0" name=""/>
                      <p:cNvPicPr/>
                      <p:nvPr/>
                    </p:nvPicPr>
                    <p:blipFill>
                      <a:blip r:embed="rId5"/>
                      <a:stretch>
                        <a:fillRect/>
                      </a:stretch>
                    </p:blipFill>
                    <p:spPr>
                      <a:xfrm>
                        <a:off x="4444845" y="1325954"/>
                        <a:ext cx="1196975" cy="1065213"/>
                      </a:xfrm>
                      <a:prstGeom prst="rect">
                        <a:avLst/>
                      </a:prstGeom>
                    </p:spPr>
                  </p:pic>
                </p:oleObj>
              </mc:Fallback>
            </mc:AlternateContent>
          </a:graphicData>
        </a:graphic>
      </p:graphicFrame>
      <p:sp>
        <p:nvSpPr>
          <p:cNvPr id="5" name="矩形 4"/>
          <p:cNvSpPr/>
          <p:nvPr/>
        </p:nvSpPr>
        <p:spPr>
          <a:xfrm>
            <a:off x="1135140" y="1989634"/>
            <a:ext cx="8920506" cy="1307089"/>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起始</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8          </a:t>
            </a:r>
            <a:r>
              <a:rPr lang="en-US" altLang="zh-CN" sz="2800" kern="100" dirty="0" smtClean="0">
                <a:latin typeface="Times New Roman"/>
                <a:ea typeface="华文细黑"/>
                <a:cs typeface="Courier New"/>
              </a:rPr>
              <a:t>         0                       0</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平衡</a:t>
            </a:r>
            <a:r>
              <a:rPr lang="en-US" altLang="zh-CN" sz="2800" kern="100" dirty="0">
                <a:latin typeface="Times New Roman"/>
                <a:ea typeface="华文细黑"/>
              </a:rPr>
              <a:t>/</a:t>
            </a:r>
            <a:r>
              <a:rPr lang="en-US" altLang="zh-CN" sz="2800" kern="100" dirty="0" err="1">
                <a:latin typeface="Times New Roman"/>
                <a:ea typeface="华文细黑"/>
              </a:rPr>
              <a:t>mol</a:t>
            </a:r>
            <a:r>
              <a:rPr lang="en-US" altLang="zh-CN" sz="2800" kern="100" dirty="0">
                <a:latin typeface="Times New Roman"/>
                <a:ea typeface="华文细黑"/>
              </a:rPr>
              <a:t>       8</a:t>
            </a:r>
            <a:r>
              <a:rPr lang="zh-CN" altLang="zh-CN" sz="2800" kern="100" dirty="0">
                <a:latin typeface="Times New Roman"/>
                <a:ea typeface="华文细黑"/>
                <a:cs typeface="Times New Roman"/>
              </a:rPr>
              <a:t>－</a:t>
            </a:r>
            <a:r>
              <a:rPr lang="en-US" altLang="zh-CN" sz="2800" i="1" kern="100" dirty="0">
                <a:latin typeface="Times New Roman"/>
                <a:ea typeface="华文细黑"/>
              </a:rPr>
              <a:t>x</a:t>
            </a:r>
            <a:r>
              <a:rPr lang="en-US" altLang="zh-CN" sz="2800" kern="100" dirty="0">
                <a:latin typeface="Times New Roman"/>
                <a:ea typeface="华文细黑"/>
              </a:rPr>
              <a:t>       </a:t>
            </a:r>
            <a:r>
              <a:rPr lang="en-US" altLang="zh-CN" sz="2800" kern="100" dirty="0" smtClean="0">
                <a:latin typeface="Times New Roman"/>
                <a:ea typeface="华文细黑"/>
              </a:rPr>
              <a:t>       </a:t>
            </a:r>
            <a:r>
              <a:rPr lang="en-US" altLang="zh-CN" sz="2800" i="1" kern="100" dirty="0" err="1" smtClean="0">
                <a:latin typeface="Times New Roman"/>
                <a:ea typeface="华文细黑"/>
              </a:rPr>
              <a:t>x</a:t>
            </a:r>
            <a:r>
              <a:rPr lang="en-US" altLang="zh-CN" sz="2800" kern="100" dirty="0" smtClean="0">
                <a:latin typeface="Times New Roman"/>
                <a:ea typeface="华文细黑"/>
              </a:rPr>
              <a:t>                       </a:t>
            </a:r>
            <a:r>
              <a:rPr lang="en-US" altLang="zh-CN" sz="2800" i="1" kern="100" dirty="0" err="1" smtClean="0">
                <a:latin typeface="Times New Roman"/>
                <a:ea typeface="华文细黑"/>
              </a:rPr>
              <a:t>x</a:t>
            </a:r>
            <a:endParaRPr lang="zh-CN" altLang="en-US" sz="2800" dirty="0"/>
          </a:p>
        </p:txBody>
      </p:sp>
      <p:sp>
        <p:nvSpPr>
          <p:cNvPr id="7" name="矩形 6"/>
          <p:cNvSpPr/>
          <p:nvPr/>
        </p:nvSpPr>
        <p:spPr>
          <a:xfrm>
            <a:off x="838622" y="3349012"/>
            <a:ext cx="6545382" cy="656846"/>
          </a:xfrm>
          <a:prstGeom prst="rect">
            <a:avLst/>
          </a:prstGeom>
        </p:spPr>
        <p:txBody>
          <a:bodyPr wrap="none">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a:t>
            </a:r>
            <a:r>
              <a:rPr lang="en-US" altLang="zh-CN" sz="2800" kern="100" dirty="0">
                <a:latin typeface="ZBFH"/>
                <a:ea typeface="华文细黑"/>
                <a:cs typeface="Courier New"/>
              </a:rPr>
              <a:t></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endParaRPr lang="zh-CN" altLang="zh-CN" sz="280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182998459"/>
              </p:ext>
            </p:extLst>
          </p:nvPr>
        </p:nvGraphicFramePr>
        <p:xfrm>
          <a:off x="4415930" y="3473252"/>
          <a:ext cx="1196975" cy="1065212"/>
        </p:xfrm>
        <a:graphic>
          <a:graphicData uri="http://schemas.openxmlformats.org/presentationml/2006/ole">
            <mc:AlternateContent xmlns:mc="http://schemas.openxmlformats.org/markup-compatibility/2006">
              <mc:Choice xmlns:v="urn:schemas-microsoft-com:vml" Requires="v">
                <p:oleObj spid="_x0000_s286776" name="Document" r:id="rId7" imgW="1197166" imgH="1065481" progId="Word.Document.8">
                  <p:embed/>
                </p:oleObj>
              </mc:Choice>
              <mc:Fallback>
                <p:oleObj name="Document" r:id="rId7" imgW="1197166" imgH="1065481" progId="Word.Document.8">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930" y="3473252"/>
                        <a:ext cx="1196975"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1126654" y="3998825"/>
            <a:ext cx="6092825" cy="1384995"/>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起始</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0             0</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平衡</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i="1" kern="100" dirty="0" err="1" smtClean="0">
                <a:latin typeface="Times New Roman"/>
                <a:ea typeface="华文细黑"/>
                <a:cs typeface="Courier New"/>
              </a:rPr>
              <a:t>y</a:t>
            </a:r>
            <a:r>
              <a:rPr lang="en-US" altLang="zh-CN" sz="2800" kern="100" dirty="0" smtClean="0">
                <a:latin typeface="Times New Roman"/>
                <a:ea typeface="华文细黑"/>
                <a:cs typeface="Courier New"/>
              </a:rPr>
              <a:t>             </a:t>
            </a:r>
            <a:r>
              <a:rPr lang="en-US" altLang="zh-CN" sz="2800" i="1" kern="100" dirty="0" err="1" smtClean="0">
                <a:latin typeface="Times New Roman"/>
                <a:ea typeface="华文细黑"/>
                <a:cs typeface="Courier New"/>
              </a:rPr>
              <a:t>y</a:t>
            </a:r>
            <a:endParaRPr lang="zh-CN" altLang="zh-CN" sz="2800" kern="100" dirty="0">
              <a:effectLst/>
              <a:latin typeface="宋体"/>
              <a:cs typeface="Courier New"/>
            </a:endParaRPr>
          </a:p>
        </p:txBody>
      </p:sp>
      <p:sp>
        <p:nvSpPr>
          <p:cNvPr id="23" name="Rectangle 21">
            <a:hlinkClick r:id="rId9"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4" name="Rectangle 21">
            <a:hlinkClick r:id="rId10"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5" name="Rectangle 21">
            <a:hlinkClick r:id="rId11"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6" name="Rectangle 21">
            <a:hlinkClick r:id="rId12"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7" name="Rectangle 21">
            <a:hlinkClick r:id="rId13"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8" name="Rectangle 21">
            <a:hlinkClick r:id="rId14"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9" name="Rectangle 21">
            <a:hlinkClick r:id="rId15"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0" name="Rectangle 21">
            <a:hlinkClick r:id="rId16"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1" name="Rectangle 21">
            <a:hlinkClick r:id="rId17"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2" name="Rectangle 21">
            <a:hlinkClick r:id="rId18"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3" name="Rectangle 21">
            <a:hlinkClick r:id="rId19"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4" name="Rectangle 21">
            <a:hlinkClick r:id="rId20"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5" name="Rectangle 21">
            <a:hlinkClick r:id="rId21"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6" name="Rectangle 21">
            <a:hlinkClick r:id="rId22"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750"/>
                                        <p:tgtEl>
                                          <p:spTgt spid="2"/>
                                        </p:tgtEl>
                                      </p:cBhvr>
                                    </p:animEffect>
                                  </p:childTnLst>
                                </p:cTn>
                              </p:par>
                            </p:childTnLst>
                          </p:cTn>
                        </p:par>
                        <p:par>
                          <p:cTn id="11" fill="hold">
                            <p:stCondLst>
                              <p:cond delay="750"/>
                            </p:stCondLst>
                            <p:childTnLst>
                              <p:par>
                                <p:cTn id="12" presetID="3" presetClass="entr" presetSubtype="1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750"/>
                                        <p:tgtEl>
                                          <p:spTgt spid="5"/>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750"/>
                                        <p:tgtEl>
                                          <p:spTgt spid="7"/>
                                        </p:tgtEl>
                                      </p:cBhvr>
                                    </p:animEffect>
                                  </p:childTnLst>
                                </p:cTn>
                              </p:par>
                              <p:par>
                                <p:cTn id="19" presetID="3"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750"/>
                                        <p:tgtEl>
                                          <p:spTgt spid="8"/>
                                        </p:tgtEl>
                                      </p:cBhvr>
                                    </p:animEffect>
                                  </p:childTnLst>
                                </p:cTn>
                              </p:par>
                            </p:childTnLst>
                          </p:cTn>
                        </p:par>
                        <p:par>
                          <p:cTn id="22" fill="hold">
                            <p:stCondLst>
                              <p:cond delay="2250"/>
                            </p:stCondLst>
                            <p:childTnLst>
                              <p:par>
                                <p:cTn id="23" presetID="3" presetClass="entr" presetSubtype="1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0"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97980822"/>
              </p:ext>
            </p:extLst>
          </p:nvPr>
        </p:nvGraphicFramePr>
        <p:xfrm>
          <a:off x="1194817" y="1403945"/>
          <a:ext cx="6858000" cy="1485900"/>
        </p:xfrm>
        <a:graphic>
          <a:graphicData uri="http://schemas.openxmlformats.org/presentationml/2006/ole">
            <mc:AlternateContent xmlns:mc="http://schemas.openxmlformats.org/markup-compatibility/2006">
              <mc:Choice xmlns:v="urn:schemas-microsoft-com:vml" Requires="v">
                <p:oleObj spid="_x0000_s287796" name="Document" r:id="rId4" imgW="6861662" imgH="1487850" progId="Word.Document.8">
                  <p:embed/>
                </p:oleObj>
              </mc:Choice>
              <mc:Fallback>
                <p:oleObj name="Document" r:id="rId4" imgW="6861662" imgH="1487850" progId="Word.Document.8">
                  <p:embed/>
                  <p:pic>
                    <p:nvPicPr>
                      <p:cNvPr id="0" name=""/>
                      <p:cNvPicPr/>
                      <p:nvPr/>
                    </p:nvPicPr>
                    <p:blipFill>
                      <a:blip r:embed="rId5"/>
                      <a:stretch>
                        <a:fillRect/>
                      </a:stretch>
                    </p:blipFill>
                    <p:spPr>
                      <a:xfrm>
                        <a:off x="1194817" y="1403945"/>
                        <a:ext cx="6858000" cy="14859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42092585"/>
              </p:ext>
            </p:extLst>
          </p:nvPr>
        </p:nvGraphicFramePr>
        <p:xfrm>
          <a:off x="1100925" y="2774826"/>
          <a:ext cx="9658350" cy="2743200"/>
        </p:xfrm>
        <a:graphic>
          <a:graphicData uri="http://schemas.openxmlformats.org/presentationml/2006/ole">
            <mc:AlternateContent xmlns:mc="http://schemas.openxmlformats.org/markup-compatibility/2006">
              <mc:Choice xmlns:v="urn:schemas-microsoft-com:vml" Requires="v">
                <p:oleObj spid="_x0000_s287797" name="Document" r:id="rId7" imgW="9660805" imgH="2747133" progId="Word.Document.8">
                  <p:embed/>
                </p:oleObj>
              </mc:Choice>
              <mc:Fallback>
                <p:oleObj name="Document" r:id="rId7" imgW="9660805" imgH="2747133" progId="Word.Document.8">
                  <p:embed/>
                  <p:pic>
                    <p:nvPicPr>
                      <p:cNvPr id="0" name="对象 1"/>
                      <p:cNvPicPr>
                        <a:picLocks noChangeAspect="1" noChangeArrowheads="1"/>
                      </p:cNvPicPr>
                      <p:nvPr/>
                    </p:nvPicPr>
                    <p:blipFill>
                      <a:blip r:embed="rId8"/>
                      <a:srcRect/>
                      <a:stretch>
                        <a:fillRect/>
                      </a:stretch>
                    </p:blipFill>
                    <p:spPr bwMode="auto">
                      <a:xfrm>
                        <a:off x="1100925" y="2774826"/>
                        <a:ext cx="96583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910630" y="4843894"/>
            <a:ext cx="1500732" cy="523220"/>
          </a:xfrm>
          <a:prstGeom prst="rect">
            <a:avLst/>
          </a:prstGeom>
        </p:spPr>
        <p:txBody>
          <a:bodyPr wrap="none">
            <a:spAutoFit/>
          </a:bodyPr>
          <a:lstStyle/>
          <a:p>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B</a:t>
            </a:r>
            <a:endParaRPr lang="zh-CN" altLang="en-US" sz="2800" kern="100" dirty="0">
              <a:solidFill>
                <a:schemeClr val="accent6">
                  <a:lumMod val="75000"/>
                </a:schemeClr>
              </a:solidFill>
              <a:latin typeface="Times New Roman"/>
              <a:ea typeface="华文细黑"/>
              <a:cs typeface="Courier New"/>
            </a:endParaRPr>
          </a:p>
        </p:txBody>
      </p:sp>
      <p:sp>
        <p:nvSpPr>
          <p:cNvPr id="20" name="Rectangle 21">
            <a:hlinkClick r:id="rId9"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10"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11"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12"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13"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14"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15"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6"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7"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8"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9"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20"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21"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22"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033532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750"/>
                                        <p:tgtEl>
                                          <p:spTgt spid="4"/>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837506"/>
            <a:ext cx="11010769" cy="4773614"/>
          </a:xfrm>
          <a:prstGeom prst="rect">
            <a:avLst/>
          </a:prstGeom>
        </p:spPr>
        <p:txBody>
          <a:bodyPr>
            <a:spAutoFit/>
          </a:bodyPr>
          <a:lstStyle/>
          <a:p>
            <a:pPr algn="just">
              <a:lnSpc>
                <a:spcPct val="130000"/>
              </a:lnSpc>
              <a:spcAft>
                <a:spcPts val="0"/>
              </a:spcAft>
              <a:tabLst>
                <a:tab pos="2430780" algn="l"/>
              </a:tabLst>
            </a:pPr>
            <a:r>
              <a:rPr lang="en-US" altLang="zh-CN" sz="2600" kern="100" dirty="0">
                <a:latin typeface="Times New Roman"/>
                <a:ea typeface="华文细黑"/>
                <a:cs typeface="Courier New"/>
              </a:rPr>
              <a:t>11</a:t>
            </a:r>
            <a:r>
              <a:rPr lang="zh-CN" altLang="zh-CN" sz="2600" kern="100" dirty="0" smtClean="0">
                <a:latin typeface="Times New Roman"/>
                <a:ea typeface="华文细黑"/>
                <a:cs typeface="Times New Roman"/>
              </a:rPr>
              <a:t>．恒温</a:t>
            </a:r>
            <a:r>
              <a:rPr lang="zh-CN" altLang="zh-CN" sz="2600" kern="100" dirty="0">
                <a:latin typeface="Times New Roman"/>
                <a:ea typeface="华文细黑"/>
                <a:cs typeface="Times New Roman"/>
              </a:rPr>
              <a:t>下，容积均为</a:t>
            </a:r>
            <a:r>
              <a:rPr lang="en-US" altLang="zh-CN" sz="2600" kern="100" dirty="0">
                <a:latin typeface="Times New Roman"/>
                <a:ea typeface="华文细黑"/>
                <a:cs typeface="Courier New"/>
              </a:rPr>
              <a:t>2 L</a:t>
            </a:r>
            <a:r>
              <a:rPr lang="zh-CN" altLang="zh-CN" sz="2600" kern="100" dirty="0">
                <a:latin typeface="Times New Roman"/>
                <a:ea typeface="华文细黑"/>
                <a:cs typeface="Times New Roman"/>
              </a:rPr>
              <a:t>的密闭容器</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N</a:t>
            </a:r>
            <a:r>
              <a:rPr lang="zh-CN" altLang="zh-CN" sz="2600" kern="100" dirty="0">
                <a:latin typeface="Times New Roman"/>
                <a:ea typeface="华文细黑"/>
                <a:cs typeface="Times New Roman"/>
              </a:rPr>
              <a:t>中，分别有以下两种起始投料建立的可逆反应</a:t>
            </a:r>
            <a:r>
              <a:rPr lang="en-US" altLang="zh-CN" sz="2600" kern="100" dirty="0">
                <a:latin typeface="Times New Roman"/>
                <a:ea typeface="华文细黑"/>
                <a:cs typeface="Courier New"/>
              </a:rPr>
              <a:t>3A(g)</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2B(g)2C(g)</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x</a:t>
            </a:r>
            <a:r>
              <a:rPr lang="en-US" altLang="zh-CN" sz="2600" kern="100" dirty="0" err="1">
                <a:latin typeface="Times New Roman"/>
                <a:ea typeface="华文细黑"/>
                <a:cs typeface="Courier New"/>
              </a:rPr>
              <a:t>D</a:t>
            </a:r>
            <a:r>
              <a:rPr lang="en-US" altLang="zh-CN" sz="2600" kern="100" dirty="0">
                <a:latin typeface="Times New Roman"/>
                <a:ea typeface="华文细黑"/>
                <a:cs typeface="Courier New"/>
              </a:rPr>
              <a:t>(s)</a:t>
            </a:r>
            <a:r>
              <a:rPr lang="zh-CN" altLang="zh-CN" sz="2600" kern="100" dirty="0">
                <a:latin typeface="Times New Roman"/>
                <a:ea typeface="华文细黑"/>
                <a:cs typeface="Times New Roman"/>
              </a:rPr>
              <a:t>的化学平衡状态，相关数据如下：</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B,2 min</a:t>
            </a:r>
            <a:r>
              <a:rPr lang="zh-CN" altLang="zh-CN" sz="2600" kern="100" dirty="0">
                <a:latin typeface="Times New Roman"/>
                <a:ea typeface="华文细黑"/>
                <a:cs typeface="Times New Roman"/>
              </a:rPr>
              <a:t>达到平衡，生成</a:t>
            </a:r>
            <a:r>
              <a:rPr lang="en-US" altLang="zh-CN" sz="2600" kern="100" dirty="0">
                <a:latin typeface="Times New Roman"/>
                <a:ea typeface="华文细黑"/>
                <a:cs typeface="Courier New"/>
              </a:rPr>
              <a:t>D 1.2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，测得从反应开始到平衡</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的速率为</a:t>
            </a:r>
            <a:r>
              <a:rPr lang="en-US" altLang="zh-CN" sz="2600" kern="100" dirty="0">
                <a:latin typeface="Times New Roman"/>
                <a:ea typeface="华文细黑"/>
                <a:cs typeface="Courier New"/>
              </a:rPr>
              <a:t>0.3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en-US" altLang="zh-CN" sz="2600" kern="100" dirty="0">
                <a:latin typeface="Times New Roman"/>
                <a:ea typeface="华文细黑"/>
                <a:cs typeface="Courier New"/>
              </a:rPr>
              <a:t>·min</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en-US" altLang="zh-CN" sz="2600" kern="100" dirty="0">
                <a:latin typeface="Times New Roman"/>
                <a:ea typeface="华文细黑"/>
                <a:cs typeface="Courier New"/>
              </a:rPr>
              <a:t>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D</a:t>
            </a:r>
            <a:r>
              <a:rPr lang="zh-CN" altLang="zh-CN" sz="2600" kern="100" dirty="0">
                <a:latin typeface="Times New Roman"/>
                <a:ea typeface="华文细黑"/>
                <a:cs typeface="Times New Roman"/>
              </a:rPr>
              <a:t>，达到平衡时</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0.6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。下列结论中不正确的是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p>
          <a:p>
            <a:pPr algn="just">
              <a:lnSpc>
                <a:spcPct val="130000"/>
              </a:lnSpc>
              <a:spcAft>
                <a:spcPts val="0"/>
              </a:spcAft>
              <a:tabLst>
                <a:tab pos="2430780"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endParaRPr lang="zh-CN" altLang="zh-CN" sz="2600" kern="100" dirty="0">
              <a:latin typeface="宋体"/>
              <a:cs typeface="Courier New"/>
            </a:endParaRPr>
          </a:p>
          <a:p>
            <a:pPr algn="just">
              <a:lnSpc>
                <a:spcPct val="130000"/>
              </a:lnSpc>
              <a:spcAft>
                <a:spcPts val="0"/>
              </a:spcAft>
              <a:tabLst>
                <a:tab pos="2430780" algn="l"/>
              </a:tabLs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．平衡时</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中</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0.6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endParaRPr lang="zh-CN" altLang="zh-CN" sz="2600" kern="100" dirty="0">
              <a:latin typeface="宋体"/>
              <a:cs typeface="Courier New"/>
            </a:endParaRPr>
          </a:p>
          <a:p>
            <a:pPr algn="just">
              <a:lnSpc>
                <a:spcPct val="130000"/>
              </a:lnSpc>
              <a:spcAft>
                <a:spcPts val="0"/>
              </a:spcAft>
              <a:tabLst>
                <a:tab pos="2430780" algn="l"/>
              </a:tabLs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en-US" altLang="zh-CN" sz="2600" kern="100" dirty="0">
                <a:latin typeface="Times New Roman"/>
                <a:ea typeface="华文细黑"/>
                <a:cs typeface="Courier New"/>
              </a:rPr>
              <a:t>&lt;0.8</a:t>
            </a:r>
            <a:endParaRPr lang="zh-CN" altLang="zh-CN" sz="2600" kern="100" dirty="0">
              <a:latin typeface="宋体"/>
              <a:cs typeface="Courier New"/>
            </a:endParaRPr>
          </a:p>
          <a:p>
            <a:pPr>
              <a:lnSpc>
                <a:spcPct val="13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a:t>
            </a:r>
            <a:r>
              <a:rPr lang="en-US" altLang="zh-CN" sz="2600" kern="100" dirty="0">
                <a:latin typeface="Times New Roman"/>
                <a:ea typeface="华文细黑"/>
              </a:rPr>
              <a:t>M</a:t>
            </a:r>
            <a:r>
              <a:rPr lang="zh-CN" altLang="zh-CN" sz="2600" kern="100" dirty="0">
                <a:latin typeface="Times New Roman"/>
                <a:ea typeface="华文细黑"/>
                <a:cs typeface="Times New Roman"/>
              </a:rPr>
              <a:t>中</a:t>
            </a:r>
            <a:r>
              <a:rPr lang="en-US" altLang="zh-CN" sz="2600" kern="100" dirty="0">
                <a:latin typeface="Times New Roman"/>
                <a:ea typeface="华文细黑"/>
              </a:rPr>
              <a:t>B</a:t>
            </a:r>
            <a:r>
              <a:rPr lang="zh-CN" altLang="zh-CN" sz="2600" kern="100" dirty="0">
                <a:latin typeface="Times New Roman"/>
                <a:ea typeface="华文细黑"/>
                <a:cs typeface="Times New Roman"/>
              </a:rPr>
              <a:t>的转化率与</a:t>
            </a:r>
            <a:r>
              <a:rPr lang="en-US" altLang="zh-CN" sz="2600" kern="100" dirty="0">
                <a:latin typeface="Times New Roman"/>
                <a:ea typeface="华文细黑"/>
              </a:rPr>
              <a:t>N</a:t>
            </a:r>
            <a:r>
              <a:rPr lang="zh-CN" altLang="zh-CN" sz="2600" kern="100" dirty="0">
                <a:latin typeface="Times New Roman"/>
                <a:ea typeface="华文细黑"/>
                <a:cs typeface="Times New Roman"/>
              </a:rPr>
              <a:t>中</a:t>
            </a:r>
            <a:r>
              <a:rPr lang="en-US" altLang="zh-CN" sz="2600" kern="100" dirty="0">
                <a:latin typeface="Times New Roman"/>
                <a:ea typeface="华文细黑"/>
              </a:rPr>
              <a:t>C</a:t>
            </a:r>
            <a:r>
              <a:rPr lang="zh-CN" altLang="zh-CN" sz="2600" kern="100" dirty="0">
                <a:latin typeface="Times New Roman"/>
                <a:ea typeface="华文细黑"/>
                <a:cs typeface="Times New Roman"/>
              </a:rPr>
              <a:t>的转化率之和为</a:t>
            </a:r>
            <a:r>
              <a:rPr lang="en-US" altLang="zh-CN" sz="2600" kern="100" dirty="0">
                <a:latin typeface="Times New Roman"/>
                <a:ea typeface="华文细黑"/>
              </a:rPr>
              <a:t>1</a:t>
            </a:r>
            <a:endParaRPr lang="zh-CN" altLang="zh-CN" sz="2600" kern="100" dirty="0">
              <a:effectLst/>
              <a:latin typeface="宋体"/>
              <a:cs typeface="Courier New"/>
            </a:endParaRPr>
          </a:p>
        </p:txBody>
      </p:sp>
      <p:sp>
        <p:nvSpPr>
          <p:cNvPr id="47"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609318706"/>
              </p:ext>
            </p:extLst>
          </p:nvPr>
        </p:nvGraphicFramePr>
        <p:xfrm>
          <a:off x="5068065" y="1341562"/>
          <a:ext cx="1196975" cy="1065212"/>
        </p:xfrm>
        <a:graphic>
          <a:graphicData uri="http://schemas.openxmlformats.org/presentationml/2006/ole">
            <mc:AlternateContent xmlns:mc="http://schemas.openxmlformats.org/markup-compatibility/2006">
              <mc:Choice xmlns:v="urn:schemas-microsoft-com:vml" Requires="v">
                <p:oleObj spid="_x0000_s288795" name="Document" r:id="rId18" imgW="1197166" imgH="1065481" progId="Word.Document.8">
                  <p:embed/>
                </p:oleObj>
              </mc:Choice>
              <mc:Fallback>
                <p:oleObj name="Document" r:id="rId18" imgW="1197166" imgH="1065481" progId="Word.Document.8">
                  <p:embed/>
                  <p:pic>
                    <p:nvPicPr>
                      <p:cNvPr id="0" name="对象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68065" y="1341562"/>
                        <a:ext cx="1196975"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2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082653266"/>
              </p:ext>
            </p:extLst>
          </p:nvPr>
        </p:nvGraphicFramePr>
        <p:xfrm>
          <a:off x="838622" y="405458"/>
          <a:ext cx="9801225" cy="904875"/>
        </p:xfrm>
        <a:graphic>
          <a:graphicData uri="http://schemas.openxmlformats.org/presentationml/2006/ole">
            <mc:AlternateContent xmlns:mc="http://schemas.openxmlformats.org/markup-compatibility/2006">
              <mc:Choice xmlns:v="urn:schemas-microsoft-com:vml" Requires="v">
                <p:oleObj spid="_x0000_s234656" name="Document" r:id="rId4" imgW="9803659" imgH="907780" progId="Word.Document.8">
                  <p:embed/>
                </p:oleObj>
              </mc:Choice>
              <mc:Fallback>
                <p:oleObj name="Document" r:id="rId4" imgW="9803659" imgH="907780" progId="Word.Document.8">
                  <p:embed/>
                  <p:pic>
                    <p:nvPicPr>
                      <p:cNvPr id="0" name=""/>
                      <p:cNvPicPr/>
                      <p:nvPr/>
                    </p:nvPicPr>
                    <p:blipFill>
                      <a:blip r:embed="rId5"/>
                      <a:stretch>
                        <a:fillRect/>
                      </a:stretch>
                    </p:blipFill>
                    <p:spPr>
                      <a:xfrm>
                        <a:off x="838622" y="405458"/>
                        <a:ext cx="9801225" cy="9048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134887182"/>
              </p:ext>
            </p:extLst>
          </p:nvPr>
        </p:nvGraphicFramePr>
        <p:xfrm>
          <a:off x="1052513" y="1049090"/>
          <a:ext cx="9955212" cy="1760537"/>
        </p:xfrm>
        <a:graphic>
          <a:graphicData uri="http://schemas.openxmlformats.org/presentationml/2006/ole">
            <mc:AlternateContent xmlns:mc="http://schemas.openxmlformats.org/markup-compatibility/2006">
              <mc:Choice xmlns:v="urn:schemas-microsoft-com:vml" Requires="v">
                <p:oleObj spid="_x0000_s234657" name="Document" r:id="rId7" imgW="10088501" imgH="1779917" progId="Word.Document.8">
                  <p:embed/>
                </p:oleObj>
              </mc:Choice>
              <mc:Fallback>
                <p:oleObj name="Document" r:id="rId7" imgW="10088501" imgH="1779917" progId="Word.Document.8">
                  <p:embed/>
                  <p:pic>
                    <p:nvPicPr>
                      <p:cNvPr id="0" name="对象 1"/>
                      <p:cNvPicPr>
                        <a:picLocks noChangeAspect="1" noChangeArrowheads="1"/>
                      </p:cNvPicPr>
                      <p:nvPr/>
                    </p:nvPicPr>
                    <p:blipFill>
                      <a:blip r:embed="rId8"/>
                      <a:srcRect/>
                      <a:stretch>
                        <a:fillRect/>
                      </a:stretch>
                    </p:blipFill>
                    <p:spPr bwMode="auto">
                      <a:xfrm>
                        <a:off x="1052513" y="1049090"/>
                        <a:ext cx="9955212"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77662487"/>
              </p:ext>
            </p:extLst>
          </p:nvPr>
        </p:nvGraphicFramePr>
        <p:xfrm>
          <a:off x="982638" y="2205658"/>
          <a:ext cx="10077450" cy="1781175"/>
        </p:xfrm>
        <a:graphic>
          <a:graphicData uri="http://schemas.openxmlformats.org/presentationml/2006/ole">
            <mc:AlternateContent xmlns:mc="http://schemas.openxmlformats.org/markup-compatibility/2006">
              <mc:Choice xmlns:v="urn:schemas-microsoft-com:vml" Requires="v">
                <p:oleObj spid="_x0000_s234658" name="Document" r:id="rId10" imgW="10079651" imgH="1795010" progId="Word.Document.8">
                  <p:embed/>
                </p:oleObj>
              </mc:Choice>
              <mc:Fallback>
                <p:oleObj name="Document" r:id="rId10" imgW="10079651" imgH="1795010" progId="Word.Document.8">
                  <p:embed/>
                  <p:pic>
                    <p:nvPicPr>
                      <p:cNvPr id="0" name="对象 2"/>
                      <p:cNvPicPr>
                        <a:picLocks noChangeAspect="1" noChangeArrowheads="1"/>
                      </p:cNvPicPr>
                      <p:nvPr/>
                    </p:nvPicPr>
                    <p:blipFill>
                      <a:blip r:embed="rId11"/>
                      <a:srcRect/>
                      <a:stretch>
                        <a:fillRect/>
                      </a:stretch>
                    </p:blipFill>
                    <p:spPr bwMode="auto">
                      <a:xfrm>
                        <a:off x="982638" y="2205658"/>
                        <a:ext cx="1007745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57976360"/>
              </p:ext>
            </p:extLst>
          </p:nvPr>
        </p:nvGraphicFramePr>
        <p:xfrm>
          <a:off x="1054646" y="2853730"/>
          <a:ext cx="10077450" cy="1790700"/>
        </p:xfrm>
        <a:graphic>
          <a:graphicData uri="http://schemas.openxmlformats.org/presentationml/2006/ole">
            <mc:AlternateContent xmlns:mc="http://schemas.openxmlformats.org/markup-compatibility/2006">
              <mc:Choice xmlns:v="urn:schemas-microsoft-com:vml" Requires="v">
                <p:oleObj spid="_x0000_s234659" name="Document" r:id="rId13" imgW="10079651" imgH="1797894" progId="Word.Document.8">
                  <p:embed/>
                </p:oleObj>
              </mc:Choice>
              <mc:Fallback>
                <p:oleObj name="Document" r:id="rId13" imgW="10079651" imgH="1797894" progId="Word.Document.8">
                  <p:embed/>
                  <p:pic>
                    <p:nvPicPr>
                      <p:cNvPr id="0" name="对象 3"/>
                      <p:cNvPicPr>
                        <a:picLocks noChangeAspect="1" noChangeArrowheads="1"/>
                      </p:cNvPicPr>
                      <p:nvPr/>
                    </p:nvPicPr>
                    <p:blipFill>
                      <a:blip r:embed="rId14"/>
                      <a:srcRect/>
                      <a:stretch>
                        <a:fillRect/>
                      </a:stretch>
                    </p:blipFill>
                    <p:spPr bwMode="auto">
                      <a:xfrm>
                        <a:off x="1054646" y="2853730"/>
                        <a:ext cx="100774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50958308"/>
              </p:ext>
            </p:extLst>
          </p:nvPr>
        </p:nvGraphicFramePr>
        <p:xfrm>
          <a:off x="914400" y="4149874"/>
          <a:ext cx="10077450" cy="1790700"/>
        </p:xfrm>
        <a:graphic>
          <a:graphicData uri="http://schemas.openxmlformats.org/presentationml/2006/ole">
            <mc:AlternateContent xmlns:mc="http://schemas.openxmlformats.org/markup-compatibility/2006">
              <mc:Choice xmlns:v="urn:schemas-microsoft-com:vml" Requires="v">
                <p:oleObj spid="_x0000_s234660" name="Document" r:id="rId16" imgW="10079651" imgH="1797894" progId="Word.Document.8">
                  <p:embed/>
                </p:oleObj>
              </mc:Choice>
              <mc:Fallback>
                <p:oleObj name="Document" r:id="rId16" imgW="10079651" imgH="1797894" progId="Word.Document.8">
                  <p:embed/>
                  <p:pic>
                    <p:nvPicPr>
                      <p:cNvPr id="0" name="对象 3"/>
                      <p:cNvPicPr>
                        <a:picLocks noChangeAspect="1" noChangeArrowheads="1"/>
                      </p:cNvPicPr>
                      <p:nvPr/>
                    </p:nvPicPr>
                    <p:blipFill>
                      <a:blip r:embed="rId17"/>
                      <a:srcRect/>
                      <a:stretch>
                        <a:fillRect/>
                      </a:stretch>
                    </p:blipFill>
                    <p:spPr bwMode="auto">
                      <a:xfrm>
                        <a:off x="914400" y="4149874"/>
                        <a:ext cx="100774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1001404" y="4943703"/>
            <a:ext cx="2791149" cy="738664"/>
          </a:xfrm>
          <a:prstGeom prst="rect">
            <a:avLst/>
          </a:prstGeom>
        </p:spPr>
        <p:txBody>
          <a:bodyPr wrap="none">
            <a:spAutoFit/>
          </a:bodyPr>
          <a:lstStyle/>
          <a:p>
            <a:pPr algn="just">
              <a:lnSpc>
                <a:spcPct val="150000"/>
              </a:lnSpc>
              <a:spcAft>
                <a:spcPts val="0"/>
              </a:spcAft>
              <a:tabLst>
                <a:tab pos="2430780" algn="l"/>
              </a:tabLst>
            </a:pPr>
            <a:r>
              <a:rPr lang="zh-CN" altLang="zh-CN" sz="2800" b="1" kern="100" dirty="0">
                <a:solidFill>
                  <a:srgbClr val="0000FF"/>
                </a:solidFill>
                <a:latin typeface="Times New Roman"/>
                <a:cs typeface="Times New Roman"/>
              </a:rPr>
              <a:t>答案</a:t>
            </a:r>
            <a:r>
              <a:rPr lang="en-US" altLang="zh-CN" sz="2800" b="1" kern="100" dirty="0" smtClean="0">
                <a:solidFill>
                  <a:srgbClr val="0000FF"/>
                </a:solidFill>
                <a:latin typeface="Times New Roman"/>
                <a:ea typeface="华文细黑"/>
                <a:cs typeface="Times New Roman"/>
              </a:rPr>
              <a:t> </a:t>
            </a:r>
            <a:r>
              <a:rPr lang="en-US" altLang="zh-CN" sz="2800" b="1" kern="100" dirty="0" smtClean="0">
                <a:solidFill>
                  <a:schemeClr val="accent6">
                    <a:lumMod val="75000"/>
                  </a:schemeClr>
                </a:solidFill>
                <a:latin typeface="Times New Roman"/>
                <a:ea typeface="华文细黑"/>
                <a:cs typeface="Times New Roman"/>
              </a:rPr>
              <a:t>  </a:t>
            </a:r>
            <a:r>
              <a:rPr lang="en-US" altLang="zh-CN" sz="2800" i="1" kern="100" dirty="0" smtClean="0">
                <a:solidFill>
                  <a:schemeClr val="accent6">
                    <a:lumMod val="75000"/>
                  </a:schemeClr>
                </a:solidFill>
                <a:latin typeface="Times New Roman"/>
                <a:ea typeface="华文细黑"/>
                <a:cs typeface="Courier New"/>
              </a:rPr>
              <a:t>K</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a:t>
            </a:r>
            <a:endParaRPr lang="zh-CN" altLang="zh-CN" sz="2800" kern="100" dirty="0">
              <a:solidFill>
                <a:schemeClr val="accent6">
                  <a:lumMod val="75000"/>
                </a:schemeClr>
              </a:solidFill>
              <a:effectLst/>
              <a:latin typeface="宋体"/>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95582672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9" grpId="0"/>
      <p:bldP spid="9" grpId="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880447" y="1125538"/>
            <a:ext cx="10372643" cy="2031325"/>
          </a:xfrm>
          <a:prstGeom prst="rect">
            <a:avLst/>
          </a:prstGeom>
        </p:spPr>
        <p:txBody>
          <a:bodyPr>
            <a:spAutoFit/>
          </a:bodyPr>
          <a:lstStyle/>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中</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ct val="150000"/>
              </a:lnSpc>
              <a:spcAft>
                <a:spcPts val="0"/>
              </a:spcAft>
              <a:tabLst>
                <a:tab pos="2430780" algn="l"/>
              </a:tabLst>
            </a:pP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0.3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·min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 min</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 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所以</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2</a:t>
            </a:r>
            <a:r>
              <a:rPr lang="zh-CN" altLang="zh-CN" sz="2800" kern="100" dirty="0">
                <a:latin typeface="Times New Roman"/>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55154050"/>
              </p:ext>
            </p:extLst>
          </p:nvPr>
        </p:nvGraphicFramePr>
        <p:xfrm>
          <a:off x="1036160" y="3126825"/>
          <a:ext cx="9299575" cy="925513"/>
        </p:xfrm>
        <a:graphic>
          <a:graphicData uri="http://schemas.openxmlformats.org/presentationml/2006/ole">
            <mc:AlternateContent xmlns:mc="http://schemas.openxmlformats.org/markup-compatibility/2006">
              <mc:Choice xmlns:v="urn:schemas-microsoft-com:vml" Requires="v">
                <p:oleObj spid="_x0000_s289818" name="Document" r:id="rId4" imgW="9299173" imgH="925084" progId="Word.Document.8">
                  <p:embed/>
                </p:oleObj>
              </mc:Choice>
              <mc:Fallback>
                <p:oleObj name="Document" r:id="rId4" imgW="9299173" imgH="925084" progId="Word.Document.8">
                  <p:embed/>
                  <p:pic>
                    <p:nvPicPr>
                      <p:cNvPr id="0" name=""/>
                      <p:cNvPicPr/>
                      <p:nvPr/>
                    </p:nvPicPr>
                    <p:blipFill>
                      <a:blip r:embed="rId5"/>
                      <a:stretch>
                        <a:fillRect/>
                      </a:stretch>
                    </p:blipFill>
                    <p:spPr>
                      <a:xfrm>
                        <a:off x="1036160" y="3126825"/>
                        <a:ext cx="9299575" cy="925513"/>
                      </a:xfrm>
                      <a:prstGeom prst="rect">
                        <a:avLst/>
                      </a:prstGeom>
                    </p:spPr>
                  </p:pic>
                </p:oleObj>
              </mc:Fallback>
            </mc:AlternateContent>
          </a:graphicData>
        </a:graphic>
      </p:graphicFrame>
      <p:sp>
        <p:nvSpPr>
          <p:cNvPr id="4" name="矩形 3"/>
          <p:cNvSpPr/>
          <p:nvPr/>
        </p:nvSpPr>
        <p:spPr>
          <a:xfrm>
            <a:off x="982638" y="3601730"/>
            <a:ext cx="10793813" cy="2031325"/>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起始</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3     </a:t>
            </a:r>
            <a:r>
              <a:rPr lang="en-US" altLang="zh-CN" sz="2800" kern="100" dirty="0" smtClean="0">
                <a:latin typeface="Times New Roman"/>
                <a:ea typeface="华文细黑"/>
                <a:cs typeface="Courier New"/>
              </a:rPr>
              <a:t>       2              0           0</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转化</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1.8    </a:t>
            </a:r>
            <a:r>
              <a:rPr lang="en-US" altLang="zh-CN" sz="2800" kern="100" dirty="0" smtClean="0">
                <a:latin typeface="Times New Roman"/>
                <a:ea typeface="华文细黑"/>
                <a:cs typeface="Courier New"/>
              </a:rPr>
              <a:t>     1.2           1.2         1.2</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平衡</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1.2    </a:t>
            </a:r>
            <a:r>
              <a:rPr lang="en-US" altLang="zh-CN" sz="2800" kern="100" dirty="0" smtClean="0">
                <a:latin typeface="Times New Roman"/>
                <a:ea typeface="华文细黑"/>
                <a:cs typeface="Courier New"/>
              </a:rPr>
              <a:t>      0.8          1.2         1.2</a:t>
            </a:r>
            <a:endParaRPr lang="zh-CN" altLang="zh-CN" sz="2800" kern="100" dirty="0">
              <a:effectLst/>
              <a:latin typeface="宋体"/>
              <a:cs typeface="Courier New"/>
            </a:endParaRPr>
          </a:p>
        </p:txBody>
      </p:sp>
      <p:sp>
        <p:nvSpPr>
          <p:cNvPr id="20" name="Rectangle 21">
            <a:hlinkClick r:id="rId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7"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8"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9"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10"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11"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12"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3"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4"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5"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6"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7"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8"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9"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750"/>
                                        <p:tgtEl>
                                          <p:spTgt spid="7">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750"/>
                                        <p:tgtEl>
                                          <p:spTgt spid="7">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750"/>
                                        <p:tgtEl>
                                          <p:spTgt spid="2"/>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880447" y="909514"/>
            <a:ext cx="10372643" cy="65684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中，平衡时</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637247407"/>
              </p:ext>
            </p:extLst>
          </p:nvPr>
        </p:nvGraphicFramePr>
        <p:xfrm>
          <a:off x="885825" y="1701602"/>
          <a:ext cx="9705975" cy="1685925"/>
        </p:xfrm>
        <a:graphic>
          <a:graphicData uri="http://schemas.openxmlformats.org/presentationml/2006/ole">
            <mc:AlternateContent xmlns:mc="http://schemas.openxmlformats.org/markup-compatibility/2006">
              <mc:Choice xmlns:v="urn:schemas-microsoft-com:vml" Requires="v">
                <p:oleObj spid="_x0000_s290844" name="Document" r:id="rId4" imgW="9708303" imgH="1688297" progId="Word.Document.8">
                  <p:embed/>
                </p:oleObj>
              </mc:Choice>
              <mc:Fallback>
                <p:oleObj name="Document" r:id="rId4" imgW="9708303" imgH="1688297" progId="Word.Document.8">
                  <p:embed/>
                  <p:pic>
                    <p:nvPicPr>
                      <p:cNvPr id="0" name=""/>
                      <p:cNvPicPr/>
                      <p:nvPr/>
                    </p:nvPicPr>
                    <p:blipFill>
                      <a:blip r:embed="rId5"/>
                      <a:stretch>
                        <a:fillRect/>
                      </a:stretch>
                    </p:blipFill>
                    <p:spPr>
                      <a:xfrm>
                        <a:off x="885825" y="1701602"/>
                        <a:ext cx="9705975" cy="1685925"/>
                      </a:xfrm>
                      <a:prstGeom prst="rect">
                        <a:avLst/>
                      </a:prstGeom>
                    </p:spPr>
                  </p:pic>
                </p:oleObj>
              </mc:Fallback>
            </mc:AlternateContent>
          </a:graphicData>
        </a:graphic>
      </p:graphicFrame>
      <p:sp>
        <p:nvSpPr>
          <p:cNvPr id="4" name="矩形 3"/>
          <p:cNvSpPr/>
          <p:nvPr/>
        </p:nvSpPr>
        <p:spPr>
          <a:xfrm>
            <a:off x="838622" y="2133650"/>
            <a:ext cx="10793813" cy="2031325"/>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起始</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0            0              2           </a:t>
            </a:r>
            <a:r>
              <a:rPr lang="en-US" altLang="zh-CN" sz="2800" i="1" kern="100" dirty="0" smtClean="0">
                <a:latin typeface="Times New Roman"/>
                <a:ea typeface="华文细黑"/>
                <a:cs typeface="Courier New"/>
              </a:rPr>
              <a:t>y</a:t>
            </a:r>
            <a:endParaRPr lang="zh-CN" altLang="zh-CN" sz="105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转化</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1.2  </a:t>
            </a:r>
            <a:r>
              <a:rPr lang="en-US" altLang="zh-CN" sz="2800" kern="100" dirty="0" smtClean="0">
                <a:latin typeface="Times New Roman"/>
                <a:ea typeface="华文细黑"/>
                <a:cs typeface="Courier New"/>
              </a:rPr>
              <a:t>       0.8           0.8        0.8</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平衡</a:t>
            </a:r>
            <a:r>
              <a:rPr lang="en-US" altLang="zh-CN" sz="2800" kern="100" dirty="0">
                <a:latin typeface="Times New Roman"/>
                <a:ea typeface="华文细黑"/>
              </a:rPr>
              <a:t>/</a:t>
            </a:r>
            <a:r>
              <a:rPr lang="en-US" altLang="zh-CN" sz="2800" kern="100" dirty="0" err="1">
                <a:latin typeface="Times New Roman"/>
                <a:ea typeface="华文细黑"/>
              </a:rPr>
              <a:t>mol</a:t>
            </a:r>
            <a:r>
              <a:rPr lang="en-US" altLang="zh-CN" sz="2800" kern="100" dirty="0">
                <a:latin typeface="Times New Roman"/>
                <a:ea typeface="华文细黑"/>
              </a:rPr>
              <a:t>  1.2  </a:t>
            </a:r>
            <a:r>
              <a:rPr lang="en-US" altLang="zh-CN" sz="2800" kern="100" dirty="0" smtClean="0">
                <a:latin typeface="Times New Roman"/>
                <a:ea typeface="华文细黑"/>
              </a:rPr>
              <a:t>       0.8           1.2         </a:t>
            </a:r>
            <a:r>
              <a:rPr lang="en-US" altLang="zh-CN" sz="2800" i="1"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0.8</a:t>
            </a:r>
            <a:endParaRPr lang="zh-CN" altLang="zh-CN" sz="2800" kern="100" dirty="0">
              <a:effectLst/>
              <a:latin typeface="宋体"/>
              <a:cs typeface="Courier New"/>
            </a:endParaRPr>
          </a:p>
        </p:txBody>
      </p:sp>
      <p:sp>
        <p:nvSpPr>
          <p:cNvPr id="5" name="矩形 4"/>
          <p:cNvSpPr/>
          <p:nvPr/>
        </p:nvSpPr>
        <p:spPr>
          <a:xfrm>
            <a:off x="517947" y="3933850"/>
            <a:ext cx="11409907" cy="2677656"/>
          </a:xfrm>
          <a:prstGeom prst="rect">
            <a:avLst/>
          </a:prstGeom>
        </p:spPr>
        <p:txBody>
          <a:bodyPr>
            <a:spAutoFit/>
          </a:bodyPr>
          <a:lstStyle/>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项，因平衡时</a:t>
            </a:r>
            <a:r>
              <a:rPr lang="en-US" altLang="zh-CN" sz="2800" kern="100" dirty="0">
                <a:latin typeface="Times New Roman"/>
                <a:ea typeface="华文细黑"/>
              </a:rPr>
              <a:t>D</a:t>
            </a:r>
            <a:r>
              <a:rPr lang="zh-CN" altLang="zh-CN" sz="2800" kern="100" dirty="0">
                <a:latin typeface="Times New Roman"/>
                <a:ea typeface="华文细黑"/>
                <a:cs typeface="Times New Roman"/>
              </a:rPr>
              <a:t>不能完全转化，所以其物质的量一定大于</a:t>
            </a:r>
            <a:r>
              <a:rPr lang="en-US" altLang="zh-CN" sz="2800" kern="100" dirty="0">
                <a:latin typeface="Times New Roman"/>
                <a:ea typeface="华文细黑"/>
              </a:rPr>
              <a:t>0.8 </a:t>
            </a:r>
            <a:r>
              <a:rPr lang="en-US" altLang="zh-CN" sz="2800" kern="100" dirty="0" err="1">
                <a:latin typeface="Times New Roman"/>
                <a:ea typeface="华文细黑"/>
              </a:rPr>
              <a:t>mol</a:t>
            </a:r>
            <a:r>
              <a:rPr lang="zh-CN" altLang="zh-CN" sz="2800" kern="100" dirty="0">
                <a:latin typeface="Times New Roman"/>
                <a:ea typeface="华文细黑"/>
                <a:cs typeface="Times New Roman"/>
              </a:rPr>
              <a:t>，即</a:t>
            </a:r>
            <a:r>
              <a:rPr lang="en-US" altLang="zh-CN" sz="2800" i="1" kern="100" dirty="0">
                <a:latin typeface="Times New Roman"/>
                <a:ea typeface="华文细黑"/>
              </a:rPr>
              <a:t>y</a:t>
            </a:r>
            <a:r>
              <a:rPr lang="en-US" altLang="zh-CN" sz="2800" kern="100" dirty="0">
                <a:latin typeface="Times New Roman"/>
                <a:ea typeface="华文细黑"/>
              </a:rPr>
              <a:t>&gt;0.8</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a:t>
            </a:r>
            <a:r>
              <a:rPr lang="en-US" altLang="zh-CN" sz="2800" kern="100" dirty="0">
                <a:latin typeface="Times New Roman"/>
                <a:ea typeface="华文细黑"/>
              </a:rPr>
              <a:t>M</a:t>
            </a:r>
            <a:r>
              <a:rPr lang="zh-CN" altLang="zh-CN" sz="2800" kern="100" dirty="0">
                <a:latin typeface="Times New Roman"/>
                <a:ea typeface="华文细黑"/>
                <a:cs typeface="Times New Roman"/>
              </a:rPr>
              <a:t>中</a:t>
            </a:r>
            <a:r>
              <a:rPr lang="en-US" altLang="zh-CN" sz="2800" i="1" kern="100" dirty="0">
                <a:latin typeface="Times New Roman"/>
                <a:ea typeface="华文细黑"/>
              </a:rPr>
              <a:t>α</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60%</a:t>
            </a:r>
            <a:r>
              <a:rPr lang="zh-CN" altLang="zh-CN" sz="2800" kern="100" dirty="0">
                <a:latin typeface="Times New Roman"/>
                <a:ea typeface="华文细黑"/>
                <a:cs typeface="Times New Roman"/>
              </a:rPr>
              <a:t>，</a:t>
            </a:r>
            <a:r>
              <a:rPr lang="en-US" altLang="zh-CN" sz="2800" kern="100" dirty="0">
                <a:latin typeface="Times New Roman"/>
                <a:ea typeface="华文细黑"/>
              </a:rPr>
              <a:t>N</a:t>
            </a:r>
            <a:r>
              <a:rPr lang="zh-CN" altLang="zh-CN" sz="2800" kern="100" dirty="0">
                <a:latin typeface="Times New Roman"/>
                <a:ea typeface="华文细黑"/>
                <a:cs typeface="Times New Roman"/>
              </a:rPr>
              <a:t>中</a:t>
            </a:r>
            <a:r>
              <a:rPr lang="en-US" altLang="zh-CN" sz="2800" i="1" kern="100" dirty="0">
                <a:latin typeface="Times New Roman"/>
                <a:ea typeface="华文细黑"/>
              </a:rPr>
              <a:t>α</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40%</a:t>
            </a:r>
            <a:r>
              <a:rPr lang="zh-CN" altLang="zh-CN" sz="2800" kern="100" dirty="0">
                <a:latin typeface="Times New Roman"/>
                <a:ea typeface="华文细黑"/>
                <a:cs typeface="Times New Roman"/>
              </a:rPr>
              <a:t>，之和为</a:t>
            </a:r>
            <a:r>
              <a:rPr lang="en-US" altLang="zh-CN" sz="2800" kern="100" dirty="0">
                <a:latin typeface="Times New Roman"/>
                <a:ea typeface="华文细黑"/>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b="1" kern="100" dirty="0">
                <a:solidFill>
                  <a:schemeClr val="accent6">
                    <a:lumMod val="75000"/>
                  </a:schemeClr>
                </a:solidFill>
                <a:latin typeface="Times New Roman"/>
                <a:ea typeface="华文细黑"/>
                <a:cs typeface="Courier New"/>
              </a:rPr>
              <a:t>C</a:t>
            </a:r>
            <a:endParaRPr lang="zh-CN" altLang="en-US" sz="2800" b="1" kern="100" dirty="0">
              <a:solidFill>
                <a:schemeClr val="accent6">
                  <a:lumMod val="75000"/>
                </a:schemeClr>
              </a:solidFill>
              <a:latin typeface="Times New Roman"/>
              <a:ea typeface="华文细黑"/>
              <a:cs typeface="Courier New"/>
            </a:endParaRPr>
          </a:p>
        </p:txBody>
      </p:sp>
      <p:sp>
        <p:nvSpPr>
          <p:cNvPr id="21" name="Rectangle 21">
            <a:hlinkClick r:id="rId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7"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8"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9"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0"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1"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2"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3"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4"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5"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6"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7"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8"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9"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086249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blinds(horizontal)">
                                      <p:cBhvr>
                                        <p:cTn id="19" dur="500"/>
                                        <p:tgtEl>
                                          <p:spTgt spid="5">
                                            <p:txEl>
                                              <p:pRg st="0" end="0"/>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blinds(horizontal)">
                                      <p:cBhvr>
                                        <p:cTn id="23" dur="500"/>
                                        <p:tgtEl>
                                          <p:spTgt spid="5">
                                            <p:txEl>
                                              <p:pRg st="1" end="1"/>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blinds(horizontal)">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2209" y="765498"/>
            <a:ext cx="11344407" cy="267765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12</a:t>
            </a:r>
            <a:r>
              <a:rPr lang="zh-CN" altLang="zh-CN" sz="2800" kern="100" dirty="0" smtClean="0">
                <a:latin typeface="Times New Roman"/>
                <a:ea typeface="华文细黑"/>
                <a:cs typeface="Times New Roman"/>
              </a:rPr>
              <a:t>．某</a:t>
            </a:r>
            <a:r>
              <a:rPr lang="zh-CN" altLang="zh-CN" sz="2800" kern="100" dirty="0">
                <a:latin typeface="Times New Roman"/>
                <a:ea typeface="华文细黑"/>
                <a:cs typeface="Times New Roman"/>
              </a:rPr>
              <a:t>温度下在</a:t>
            </a:r>
            <a:r>
              <a:rPr lang="en-US" altLang="zh-CN" sz="2800" kern="100" dirty="0">
                <a:latin typeface="Times New Roman"/>
                <a:ea typeface="华文细黑"/>
                <a:cs typeface="Courier New"/>
              </a:rPr>
              <a:t>2 L</a:t>
            </a:r>
            <a:r>
              <a:rPr lang="zh-CN" altLang="zh-CN" sz="2800" kern="100" dirty="0">
                <a:latin typeface="Times New Roman"/>
                <a:ea typeface="华文细黑"/>
                <a:cs typeface="Times New Roman"/>
              </a:rPr>
              <a:t>密闭容器中加入一定量</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，发生以下化学反应：</a:t>
            </a:r>
            <a:r>
              <a:rPr lang="en-US" altLang="zh-CN" sz="2800" kern="100" dirty="0">
                <a:latin typeface="Times New Roman"/>
                <a:ea typeface="华文细黑"/>
                <a:cs typeface="Courier New"/>
              </a:rPr>
              <a:t>2A(g)B(g)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C(g)</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48.25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反应过程中</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的浓度比与时间</a:t>
            </a:r>
            <a:r>
              <a:rPr lang="en-US" altLang="zh-CN" sz="2800" i="1" kern="100" dirty="0">
                <a:latin typeface="Times New Roman"/>
                <a:ea typeface="华文细黑"/>
              </a:rPr>
              <a:t>t</a:t>
            </a:r>
            <a:r>
              <a:rPr lang="zh-CN" altLang="zh-CN" sz="2800" kern="100" dirty="0">
                <a:latin typeface="Times New Roman"/>
                <a:ea typeface="华文细黑"/>
                <a:cs typeface="Times New Roman"/>
              </a:rPr>
              <a:t>有下图所示关系，若测得第</a:t>
            </a:r>
            <a:r>
              <a:rPr lang="en-US" altLang="zh-CN" sz="2800" kern="100" dirty="0">
                <a:latin typeface="Times New Roman"/>
                <a:ea typeface="华文细黑"/>
              </a:rPr>
              <a:t>15 min</a:t>
            </a:r>
            <a:r>
              <a:rPr lang="zh-CN" altLang="zh-CN" sz="2800" kern="100" dirty="0">
                <a:latin typeface="Times New Roman"/>
                <a:ea typeface="华文细黑"/>
                <a:cs typeface="Times New Roman"/>
              </a:rPr>
              <a:t>时</a:t>
            </a:r>
            <a:r>
              <a:rPr lang="en-US" altLang="zh-CN" sz="2800" i="1" kern="100" dirty="0">
                <a:latin typeface="Times New Roman"/>
                <a:ea typeface="华文细黑"/>
              </a:rPr>
              <a:t>c</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1.6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，下列结论正确的是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sp>
        <p:nvSpPr>
          <p:cNvPr id="50"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732516490"/>
              </p:ext>
            </p:extLst>
          </p:nvPr>
        </p:nvGraphicFramePr>
        <p:xfrm>
          <a:off x="622598" y="1497197"/>
          <a:ext cx="1692275" cy="941388"/>
        </p:xfrm>
        <a:graphic>
          <a:graphicData uri="http://schemas.openxmlformats.org/presentationml/2006/ole">
            <mc:AlternateContent xmlns:mc="http://schemas.openxmlformats.org/markup-compatibility/2006">
              <mc:Choice xmlns:v="urn:schemas-microsoft-com:vml" Requires="v">
                <p:oleObj spid="_x0000_s207914" name="Document" r:id="rId18" imgW="1692296" imgH="941781" progId="Word.Document.8">
                  <p:embed/>
                </p:oleObj>
              </mc:Choice>
              <mc:Fallback>
                <p:oleObj name="Document" r:id="rId18" imgW="1692296" imgH="941781" progId="Word.Document.8">
                  <p:embed/>
                  <p:pic>
                    <p:nvPicPr>
                      <p:cNvPr id="0" name=""/>
                      <p:cNvPicPr/>
                      <p:nvPr/>
                    </p:nvPicPr>
                    <p:blipFill>
                      <a:blip r:embed="rId19"/>
                      <a:stretch>
                        <a:fillRect/>
                      </a:stretch>
                    </p:blipFill>
                    <p:spPr>
                      <a:xfrm>
                        <a:off x="622598" y="1497197"/>
                        <a:ext cx="1692275" cy="941388"/>
                      </a:xfrm>
                      <a:prstGeom prst="rect">
                        <a:avLst/>
                      </a:prstGeom>
                    </p:spPr>
                  </p:pic>
                </p:oleObj>
              </mc:Fallback>
            </mc:AlternateContent>
          </a:graphicData>
        </a:graphic>
      </p:graphicFrame>
      <p:sp>
        <p:nvSpPr>
          <p:cNvPr id="3" name="Rectangle 17"/>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7888" name="Picture 16" descr="F:\王婧芬\2015\PPT\一轮\HX735.TIF"/>
          <p:cNvPicPr>
            <a:picLocks noChangeAspect="1" noChangeArrowheads="1"/>
          </p:cNvPicPr>
          <p:nvPr/>
        </p:nvPicPr>
        <p:blipFill>
          <a:blip r:embed="rId20" r:link="rId21" cstate="print">
            <a:extLst>
              <a:ext uri="{28A0092B-C50C-407E-A947-70E740481C1C}">
                <a14:useLocalDpi xmlns:a14="http://schemas.microsoft.com/office/drawing/2010/main" val="0"/>
              </a:ext>
            </a:extLst>
          </a:blip>
          <a:srcRect/>
          <a:stretch>
            <a:fillRect/>
          </a:stretch>
        </p:blipFill>
        <p:spPr bwMode="auto">
          <a:xfrm>
            <a:off x="3702928" y="3511029"/>
            <a:ext cx="3730515" cy="249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83447" y="1485578"/>
            <a:ext cx="11344407" cy="267765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．该温度下此反应的平衡常数为</a:t>
            </a:r>
            <a:r>
              <a:rPr lang="en-US" altLang="zh-CN" sz="2800" kern="100" dirty="0">
                <a:latin typeface="Times New Roman"/>
                <a:ea typeface="华文细黑"/>
                <a:cs typeface="Courier New"/>
              </a:rPr>
              <a:t>3.2</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的初始物质的量为</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．反应到达平衡时，放出的热量是</a:t>
            </a:r>
            <a:r>
              <a:rPr lang="en-US" altLang="zh-CN" sz="2800" kern="100" dirty="0">
                <a:latin typeface="Times New Roman"/>
                <a:ea typeface="华文细黑"/>
                <a:cs typeface="Courier New"/>
              </a:rPr>
              <a:t>193 kJ</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．反应达平衡时，</a:t>
            </a:r>
            <a:r>
              <a:rPr lang="en-US" altLang="zh-CN" sz="2800" kern="100" dirty="0">
                <a:latin typeface="Times New Roman"/>
                <a:ea typeface="华文细黑"/>
              </a:rPr>
              <a:t>A</a:t>
            </a:r>
            <a:r>
              <a:rPr lang="zh-CN" altLang="zh-CN" sz="2800" kern="100" dirty="0">
                <a:latin typeface="Times New Roman"/>
                <a:ea typeface="华文细黑"/>
                <a:cs typeface="Times New Roman"/>
              </a:rPr>
              <a:t>的转化率为</a:t>
            </a:r>
            <a:r>
              <a:rPr lang="en-US" altLang="zh-CN" sz="2800" kern="100" dirty="0">
                <a:latin typeface="Times New Roman"/>
                <a:ea typeface="华文细黑"/>
              </a:rPr>
              <a:t>80%</a:t>
            </a:r>
            <a:endParaRPr lang="zh-CN" altLang="zh-CN" sz="280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8677095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717409" y="1394406"/>
            <a:ext cx="11010769" cy="1303177"/>
          </a:xfrm>
          <a:prstGeom prst="rect">
            <a:avLst/>
          </a:prstGeom>
        </p:spPr>
        <p:txBody>
          <a:bodyPr>
            <a:spAutoFit/>
          </a:bodyPr>
          <a:lstStyle/>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根据</a:t>
            </a:r>
            <a:r>
              <a:rPr lang="en-US" altLang="zh-CN" sz="2800" i="1" kern="100" dirty="0">
                <a:latin typeface="Times New Roman"/>
                <a:ea typeface="华文细黑"/>
              </a:rPr>
              <a:t>c</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1.6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i="1" kern="100" dirty="0">
                <a:latin typeface="Times New Roman"/>
                <a:ea typeface="华文细黑"/>
              </a:rPr>
              <a:t>n</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3.2 </a:t>
            </a:r>
            <a:r>
              <a:rPr lang="en-US" altLang="zh-CN" sz="2800" kern="100" dirty="0" err="1">
                <a:latin typeface="Times New Roman"/>
                <a:ea typeface="华文细黑"/>
              </a:rPr>
              <a:t>mol</a:t>
            </a:r>
            <a:r>
              <a:rPr lang="zh-CN" altLang="zh-CN" sz="2800" kern="100" dirty="0">
                <a:latin typeface="Times New Roman"/>
                <a:ea typeface="华文细黑"/>
                <a:cs typeface="Times New Roman"/>
              </a:rPr>
              <a:t>，看图可推知</a:t>
            </a:r>
            <a:r>
              <a:rPr lang="en-US" altLang="zh-CN" sz="2800" i="1" kern="100" dirty="0">
                <a:latin typeface="Times New Roman"/>
                <a:ea typeface="华文细黑"/>
              </a:rPr>
              <a:t>n</a:t>
            </a:r>
            <a:r>
              <a:rPr lang="en-US" altLang="zh-CN" sz="2800" kern="100" dirty="0">
                <a:latin typeface="Times New Roman"/>
                <a:ea typeface="华文细黑"/>
              </a:rPr>
              <a:t>(A)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smtClean="0">
                <a:latin typeface="Times New Roman"/>
                <a:ea typeface="华文细黑"/>
              </a:rPr>
              <a:t>1.6 </a:t>
            </a:r>
            <a:r>
              <a:rPr lang="en-US" altLang="zh-CN" sz="2800" kern="100" dirty="0" err="1">
                <a:latin typeface="Times New Roman"/>
                <a:ea typeface="华文细黑"/>
              </a:rPr>
              <a:t>mol</a:t>
            </a:r>
            <a:r>
              <a:rPr lang="zh-CN" altLang="zh-CN" sz="2800" kern="100" dirty="0">
                <a:latin typeface="Times New Roman"/>
                <a:ea typeface="华文细黑"/>
                <a:cs typeface="Times New Roman"/>
              </a:rPr>
              <a:t>，根据三步法计算可知</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560452040"/>
              </p:ext>
            </p:extLst>
          </p:nvPr>
        </p:nvGraphicFramePr>
        <p:xfrm>
          <a:off x="1271540" y="2762558"/>
          <a:ext cx="8458200" cy="1000125"/>
        </p:xfrm>
        <a:graphic>
          <a:graphicData uri="http://schemas.openxmlformats.org/presentationml/2006/ole">
            <mc:AlternateContent xmlns:mc="http://schemas.openxmlformats.org/markup-compatibility/2006">
              <mc:Choice xmlns:v="urn:schemas-microsoft-com:vml" Requires="v">
                <p:oleObj spid="_x0000_s291867" name="Document" r:id="rId4" imgW="8461121" imgH="1001514" progId="Word.Document.8">
                  <p:embed/>
                </p:oleObj>
              </mc:Choice>
              <mc:Fallback>
                <p:oleObj name="Document" r:id="rId4" imgW="8461121" imgH="1001514" progId="Word.Document.8">
                  <p:embed/>
                  <p:pic>
                    <p:nvPicPr>
                      <p:cNvPr id="0" name=""/>
                      <p:cNvPicPr/>
                      <p:nvPr/>
                    </p:nvPicPr>
                    <p:blipFill>
                      <a:blip r:embed="rId5"/>
                      <a:stretch>
                        <a:fillRect/>
                      </a:stretch>
                    </p:blipFill>
                    <p:spPr>
                      <a:xfrm>
                        <a:off x="1271540" y="2762558"/>
                        <a:ext cx="8458200" cy="1000125"/>
                      </a:xfrm>
                      <a:prstGeom prst="rect">
                        <a:avLst/>
                      </a:prstGeom>
                    </p:spPr>
                  </p:pic>
                </p:oleObj>
              </mc:Fallback>
            </mc:AlternateContent>
          </a:graphicData>
        </a:graphic>
      </p:graphicFrame>
      <p:sp>
        <p:nvSpPr>
          <p:cNvPr id="5" name="矩形 4"/>
          <p:cNvSpPr/>
          <p:nvPr/>
        </p:nvSpPr>
        <p:spPr>
          <a:xfrm>
            <a:off x="1702718" y="3122598"/>
            <a:ext cx="6092825" cy="1815882"/>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开始</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0          0</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变化</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6.4      </a:t>
            </a:r>
            <a:r>
              <a:rPr lang="en-US" altLang="zh-CN" sz="2800" kern="100" dirty="0" smtClean="0">
                <a:latin typeface="Times New Roman"/>
                <a:ea typeface="华文细黑"/>
                <a:cs typeface="Courier New"/>
              </a:rPr>
              <a:t>     3.2       3.2</a:t>
            </a:r>
            <a:endParaRPr lang="zh-CN" altLang="zh-CN" sz="2800" kern="100" dirty="0">
              <a:latin typeface="宋体"/>
              <a:cs typeface="Courier New"/>
            </a:endParaRPr>
          </a:p>
          <a:p>
            <a:r>
              <a:rPr lang="zh-CN" altLang="zh-CN" sz="2800" kern="100" dirty="0">
                <a:latin typeface="Times New Roman"/>
                <a:ea typeface="华文细黑"/>
                <a:cs typeface="Times New Roman"/>
              </a:rPr>
              <a:t>平衡</a:t>
            </a:r>
            <a:r>
              <a:rPr lang="en-US" altLang="zh-CN" sz="2800" kern="100" dirty="0">
                <a:latin typeface="Times New Roman"/>
                <a:ea typeface="华文细黑"/>
              </a:rPr>
              <a:t>/</a:t>
            </a:r>
            <a:r>
              <a:rPr lang="en-US" altLang="zh-CN" sz="2800" kern="100" dirty="0" err="1">
                <a:latin typeface="Times New Roman"/>
                <a:ea typeface="华文细黑"/>
              </a:rPr>
              <a:t>mol</a:t>
            </a:r>
            <a:r>
              <a:rPr lang="en-US" altLang="zh-CN" sz="2800" kern="100" dirty="0">
                <a:latin typeface="Times New Roman"/>
                <a:ea typeface="华文细黑"/>
              </a:rPr>
              <a:t>     1.6      </a:t>
            </a:r>
            <a:r>
              <a:rPr lang="en-US" altLang="zh-CN" sz="2800" kern="100" dirty="0" smtClean="0">
                <a:latin typeface="Times New Roman"/>
                <a:ea typeface="华文细黑"/>
              </a:rPr>
              <a:t>     3.2       3.2</a:t>
            </a:r>
            <a:endParaRPr lang="zh-CN" altLang="en-US" sz="2800" dirty="0"/>
          </a:p>
        </p:txBody>
      </p:sp>
      <p:sp>
        <p:nvSpPr>
          <p:cNvPr id="7" name="矩形 6"/>
          <p:cNvSpPr/>
          <p:nvPr/>
        </p:nvSpPr>
        <p:spPr>
          <a:xfrm>
            <a:off x="694606" y="5138822"/>
            <a:ext cx="5000087" cy="523220"/>
          </a:xfrm>
          <a:prstGeom prst="rect">
            <a:avLst/>
          </a:prstGeom>
        </p:spPr>
        <p:txBody>
          <a:bodyPr wrap="none">
            <a:spAutoFit/>
          </a:bodyPr>
          <a:lstStyle/>
          <a:p>
            <a:r>
              <a:rPr lang="zh-CN" altLang="zh-CN" sz="2800" kern="100" dirty="0">
                <a:latin typeface="Times New Roman"/>
                <a:ea typeface="华文细黑"/>
                <a:cs typeface="Times New Roman"/>
              </a:rPr>
              <a:t>可以计算出</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8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错误；</a:t>
            </a:r>
            <a:endParaRPr lang="zh-CN" altLang="en-US" sz="2800" dirty="0"/>
          </a:p>
        </p:txBody>
      </p:sp>
      <p:sp>
        <p:nvSpPr>
          <p:cNvPr id="21" name="Rectangle 21">
            <a:hlinkClick r:id="rId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7"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8"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9"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0"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1"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2"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3"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4"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5"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6"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7"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8"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9"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340041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750"/>
                                        <p:tgtEl>
                                          <p:spTgt spid="5"/>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610469" y="2565698"/>
            <a:ext cx="11120877" cy="1953420"/>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rPr>
              <a:t>A</a:t>
            </a:r>
            <a:r>
              <a:rPr lang="zh-CN" altLang="zh-CN" sz="2800" kern="100" dirty="0" smtClean="0">
                <a:latin typeface="Times New Roman"/>
                <a:ea typeface="华文细黑"/>
                <a:cs typeface="Times New Roman"/>
              </a:rPr>
              <a:t>的转化率为</a:t>
            </a:r>
            <a:r>
              <a:rPr lang="en-US" altLang="zh-CN" sz="2800" kern="100" dirty="0" smtClean="0">
                <a:latin typeface="Times New Roman"/>
                <a:ea typeface="华文细黑"/>
              </a:rPr>
              <a:t>(8</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1.6)/8</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80%</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D</a:t>
            </a:r>
            <a:r>
              <a:rPr lang="zh-CN" altLang="zh-CN" sz="2800" kern="100" dirty="0" smtClean="0">
                <a:latin typeface="Times New Roman"/>
                <a:ea typeface="华文细黑"/>
                <a:cs typeface="Times New Roman"/>
              </a:rPr>
              <a:t>正确；</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kern="100" dirty="0" smtClean="0">
                <a:latin typeface="Times New Roman"/>
                <a:ea typeface="华文细黑"/>
                <a:cs typeface="Times New Roman"/>
              </a:rPr>
              <a:t>到达平衡时生成</a:t>
            </a:r>
            <a:r>
              <a:rPr lang="en-US" altLang="zh-CN" sz="2800" kern="100" dirty="0" smtClean="0">
                <a:latin typeface="Times New Roman"/>
                <a:ea typeface="华文细黑"/>
              </a:rPr>
              <a:t>B</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rPr>
              <a:t>3.2 </a:t>
            </a:r>
            <a:r>
              <a:rPr lang="en-US" altLang="zh-CN" sz="2800" kern="100" dirty="0" err="1" smtClean="0">
                <a:latin typeface="Times New Roman"/>
                <a:ea typeface="华文细黑"/>
              </a:rPr>
              <a:t>mol</a:t>
            </a:r>
            <a:r>
              <a:rPr lang="zh-CN" altLang="zh-CN" sz="2800" kern="100" dirty="0" smtClean="0">
                <a:latin typeface="Times New Roman"/>
                <a:ea typeface="华文细黑"/>
                <a:cs typeface="Times New Roman"/>
              </a:rPr>
              <a:t>，放出的热量是</a:t>
            </a:r>
            <a:r>
              <a:rPr lang="en-US" altLang="zh-CN" sz="2800" kern="100" dirty="0" smtClean="0">
                <a:latin typeface="Times New Roman"/>
                <a:ea typeface="华文细黑"/>
              </a:rPr>
              <a:t>3.2 mol</a:t>
            </a:r>
            <a:r>
              <a:rPr lang="en-US" altLang="zh-CN" sz="2800" kern="100" dirty="0" smtClean="0">
                <a:latin typeface="宋体"/>
                <a:ea typeface="华文细黑"/>
                <a:cs typeface="Times New Roman"/>
              </a:rPr>
              <a:t>×</a:t>
            </a:r>
            <a:r>
              <a:rPr lang="en-US" altLang="zh-CN" sz="2800" kern="100" dirty="0" smtClean="0">
                <a:latin typeface="Times New Roman"/>
                <a:ea typeface="华文细黑"/>
              </a:rPr>
              <a:t>48.25 </a:t>
            </a:r>
            <a:r>
              <a:rPr lang="en-US" altLang="zh-CN" sz="2800" kern="100" dirty="0" err="1" smtClean="0">
                <a:latin typeface="Times New Roman"/>
                <a:ea typeface="华文细黑"/>
              </a:rPr>
              <a:t>kJ·mol</a:t>
            </a:r>
            <a:r>
              <a:rPr lang="zh-CN" altLang="zh-CN" sz="2800" kern="100" baseline="30000" dirty="0" smtClean="0">
                <a:latin typeface="Times New Roman"/>
                <a:ea typeface="华文细黑"/>
                <a:cs typeface="Times New Roman"/>
              </a:rPr>
              <a:t>－</a:t>
            </a:r>
            <a:r>
              <a:rPr lang="en-US" altLang="zh-CN" sz="2800" kern="100" baseline="30000" dirty="0" smtClean="0">
                <a:latin typeface="Times New Roman"/>
                <a:ea typeface="华文细黑"/>
              </a:rPr>
              <a:t>1</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154.4 kJ</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C</a:t>
            </a:r>
            <a:r>
              <a:rPr lang="zh-CN" altLang="zh-CN" sz="2800" kern="100" dirty="0" smtClean="0">
                <a:latin typeface="Times New Roman"/>
                <a:ea typeface="华文细黑"/>
                <a:cs typeface="Times New Roman"/>
              </a:rPr>
              <a:t>错误。</a:t>
            </a:r>
            <a:endParaRPr lang="zh-CN" altLang="en-US" sz="2800" dirty="0"/>
          </a:p>
        </p:txBody>
      </p:sp>
      <p:graphicFrame>
        <p:nvGraphicFramePr>
          <p:cNvPr id="3" name="对象 2"/>
          <p:cNvGraphicFramePr>
            <a:graphicFrameLocks noChangeAspect="1"/>
          </p:cNvGraphicFramePr>
          <p:nvPr>
            <p:extLst>
              <p:ext uri="{D42A27DB-BD31-4B8C-83A1-F6EECF244321}">
                <p14:modId xmlns:p14="http://schemas.microsoft.com/office/powerpoint/2010/main" val="760837627"/>
              </p:ext>
            </p:extLst>
          </p:nvPr>
        </p:nvGraphicFramePr>
        <p:xfrm>
          <a:off x="811213" y="1629594"/>
          <a:ext cx="6651625" cy="1382712"/>
        </p:xfrm>
        <a:graphic>
          <a:graphicData uri="http://schemas.openxmlformats.org/presentationml/2006/ole">
            <mc:AlternateContent xmlns:mc="http://schemas.openxmlformats.org/markup-compatibility/2006">
              <mc:Choice xmlns:v="urn:schemas-microsoft-com:vml" Requires="v">
                <p:oleObj spid="_x0000_s292892" name="Document" r:id="rId4" imgW="6652239" imgH="1382940" progId="Word.Document.8">
                  <p:embed/>
                </p:oleObj>
              </mc:Choice>
              <mc:Fallback>
                <p:oleObj name="Document" r:id="rId4" imgW="6652239" imgH="1382940" progId="Word.Document.8">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213" y="1629594"/>
                        <a:ext cx="6651625"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766614" y="4778782"/>
            <a:ext cx="1521570" cy="523220"/>
          </a:xfrm>
          <a:prstGeom prst="rect">
            <a:avLst/>
          </a:prstGeom>
        </p:spPr>
        <p:txBody>
          <a:bodyPr wrap="none">
            <a:spAutoFit/>
          </a:bodyPr>
          <a:lstStyle/>
          <a:p>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b="1" kern="100" dirty="0">
                <a:solidFill>
                  <a:schemeClr val="accent6">
                    <a:lumMod val="75000"/>
                  </a:schemeClr>
                </a:solidFill>
                <a:latin typeface="Times New Roman"/>
                <a:ea typeface="华文细黑"/>
                <a:cs typeface="Courier New"/>
              </a:rPr>
              <a:t>D</a:t>
            </a:r>
            <a:endParaRPr lang="zh-CN" altLang="en-US" sz="2800" b="1" kern="100" dirty="0">
              <a:solidFill>
                <a:schemeClr val="accent6">
                  <a:lumMod val="75000"/>
                </a:schemeClr>
              </a:solidFill>
              <a:latin typeface="Times New Roman"/>
              <a:ea typeface="华文细黑"/>
              <a:cs typeface="Courier New"/>
            </a:endParaRPr>
          </a:p>
        </p:txBody>
      </p:sp>
      <p:sp>
        <p:nvSpPr>
          <p:cNvPr id="20" name="Rectangle 21">
            <a:hlinkClick r:id="rId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7"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8"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9"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10"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11"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12"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3"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4"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5"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6"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7"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8"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9"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667438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linds(horizontal)">
                                      <p:cBhvr>
                                        <p:cTn id="11" dur="500"/>
                                        <p:tgtEl>
                                          <p:spTgt spid="5">
                                            <p:txEl>
                                              <p:pRg st="0" end="0"/>
                                            </p:txEl>
                                          </p:spTgt>
                                        </p:tgtEl>
                                      </p:cBhvr>
                                    </p:animEffect>
                                  </p:childTnLst>
                                </p:cTn>
                              </p:par>
                            </p:childTnLst>
                          </p:cTn>
                        </p:par>
                        <p:par>
                          <p:cTn id="12" fill="hold">
                            <p:stCondLst>
                              <p:cond delay="1250"/>
                            </p:stCondLst>
                            <p:childTnLst>
                              <p:par>
                                <p:cTn id="13" presetID="3" presetClass="entr" presetSubtype="10"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childTnLst>
                          </p:cTn>
                        </p:par>
                        <p:par>
                          <p:cTn id="16" fill="hold">
                            <p:stCondLst>
                              <p:cond delay="1750"/>
                            </p:stCondLst>
                            <p:childTnLst>
                              <p:par>
                                <p:cTn id="17" presetID="3"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82106" y="981522"/>
            <a:ext cx="10947561" cy="4573560"/>
          </a:xfrm>
          <a:prstGeom prst="rect">
            <a:avLst/>
          </a:prstGeom>
        </p:spPr>
        <p:txBody>
          <a:bodyPr>
            <a:spAutoFit/>
          </a:bodyPr>
          <a:lstStyle/>
          <a:p>
            <a:pPr algn="just">
              <a:lnSpc>
                <a:spcPct val="140000"/>
              </a:lnSpc>
              <a:spcAft>
                <a:spcPts val="0"/>
              </a:spcAft>
              <a:tabLst>
                <a:tab pos="2430780" algn="l"/>
              </a:tabLst>
            </a:pPr>
            <a:r>
              <a:rPr lang="en-US" altLang="zh-CN" sz="2600" kern="100">
                <a:latin typeface="Times New Roman"/>
                <a:ea typeface="华文细黑"/>
                <a:cs typeface="Courier New"/>
              </a:rPr>
              <a:t>13</a:t>
            </a:r>
            <a:r>
              <a:rPr lang="zh-CN" altLang="zh-CN" sz="2600" kern="100" dirty="0" smtClean="0">
                <a:latin typeface="Times New Roman"/>
                <a:ea typeface="华文细黑"/>
                <a:cs typeface="Times New Roman"/>
              </a:rPr>
              <a:t>．研究</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的利用对促进低碳社会的构建具有重要的意义。</a:t>
            </a:r>
            <a:endParaRPr lang="zh-CN" altLang="zh-CN" sz="2600" kern="100" dirty="0">
              <a:latin typeface="宋体"/>
              <a:cs typeface="Courier New"/>
            </a:endParaRPr>
          </a:p>
          <a:p>
            <a:pPr>
              <a:lnSpc>
                <a:spcPct val="140000"/>
              </a:lnSpc>
            </a:pPr>
            <a:r>
              <a:rPr lang="en-US" altLang="zh-CN" sz="2600" kern="100" dirty="0">
                <a:latin typeface="Times New Roman"/>
                <a:ea typeface="华文细黑"/>
              </a:rPr>
              <a:t>(1)</a:t>
            </a:r>
            <a:r>
              <a:rPr lang="zh-CN" altLang="zh-CN" sz="2600" kern="100" dirty="0">
                <a:latin typeface="Times New Roman"/>
                <a:ea typeface="华文细黑"/>
                <a:cs typeface="Times New Roman"/>
              </a:rPr>
              <a:t>现有反应：</a:t>
            </a:r>
            <a:r>
              <a:rPr lang="en-US" altLang="zh-CN" sz="2600" kern="100" dirty="0">
                <a:latin typeface="Times New Roman"/>
                <a:ea typeface="华文细黑"/>
              </a:rPr>
              <a:t>CO</a:t>
            </a:r>
            <a:r>
              <a:rPr lang="en-US" altLang="zh-CN" sz="2600" kern="100" baseline="-25000" dirty="0">
                <a:latin typeface="Times New Roman"/>
                <a:ea typeface="华文细黑"/>
              </a:rPr>
              <a:t>2</a:t>
            </a:r>
            <a:r>
              <a:rPr lang="en-US" altLang="zh-CN" sz="2600" kern="100" dirty="0">
                <a:latin typeface="Times New Roman"/>
                <a:ea typeface="华文细黑"/>
              </a:rPr>
              <a:t>(g)</a:t>
            </a:r>
            <a:r>
              <a:rPr lang="zh-CN" altLang="zh-CN" sz="2600" kern="100" dirty="0">
                <a:latin typeface="Times New Roman"/>
                <a:ea typeface="华文细黑"/>
                <a:cs typeface="Times New Roman"/>
              </a:rPr>
              <a:t>＋</a:t>
            </a:r>
            <a:r>
              <a:rPr lang="en-US" altLang="zh-CN" sz="2600" kern="100" dirty="0">
                <a:latin typeface="Times New Roman"/>
                <a:ea typeface="华文细黑"/>
              </a:rPr>
              <a:t>3H</a:t>
            </a:r>
            <a:r>
              <a:rPr lang="en-US" altLang="zh-CN" sz="2600" kern="100" baseline="-25000" dirty="0">
                <a:latin typeface="Times New Roman"/>
                <a:ea typeface="华文细黑"/>
              </a:rPr>
              <a:t>2</a:t>
            </a:r>
            <a:r>
              <a:rPr lang="en-US" altLang="zh-CN" sz="2600" kern="100" dirty="0">
                <a:latin typeface="Times New Roman"/>
                <a:ea typeface="华文细黑"/>
              </a:rPr>
              <a:t>(g)</a:t>
            </a:r>
            <a:r>
              <a:rPr lang="en-US" altLang="zh-CN" sz="2600" kern="100" dirty="0">
                <a:latin typeface="ZBFH"/>
                <a:ea typeface="华文细黑"/>
              </a:rPr>
              <a:t></a:t>
            </a:r>
            <a:r>
              <a:rPr lang="en-US" altLang="zh-CN" sz="2600" kern="100" dirty="0">
                <a:latin typeface="Times New Roman"/>
                <a:ea typeface="华文细黑"/>
              </a:rPr>
              <a:t>CH</a:t>
            </a:r>
            <a:r>
              <a:rPr lang="en-US" altLang="zh-CN" sz="2600" kern="100" baseline="-25000" dirty="0">
                <a:latin typeface="Times New Roman"/>
                <a:ea typeface="华文细黑"/>
              </a:rPr>
              <a:t>3</a:t>
            </a:r>
            <a:r>
              <a:rPr lang="en-US" altLang="zh-CN" sz="2600" kern="100" dirty="0">
                <a:latin typeface="Times New Roman"/>
                <a:ea typeface="华文细黑"/>
              </a:rPr>
              <a:t>OH(g)</a:t>
            </a:r>
            <a:r>
              <a:rPr lang="zh-CN" altLang="zh-CN" sz="2600" kern="100" dirty="0">
                <a:latin typeface="Times New Roman"/>
                <a:ea typeface="华文细黑"/>
                <a:cs typeface="Times New Roman"/>
              </a:rPr>
              <a:t>＋</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O(g)</a:t>
            </a:r>
            <a:r>
              <a:rPr lang="zh-CN" altLang="zh-CN" sz="2600" kern="100" dirty="0">
                <a:latin typeface="Times New Roman"/>
                <a:ea typeface="华文细黑"/>
                <a:cs typeface="Times New Roman"/>
              </a:rPr>
              <a:t>　</a:t>
            </a:r>
            <a:r>
              <a:rPr lang="en-US" altLang="zh-CN" sz="2600" kern="100" dirty="0">
                <a:latin typeface="Times New Roman"/>
                <a:ea typeface="华文细黑"/>
              </a:rPr>
              <a:t>Δ</a:t>
            </a:r>
            <a:r>
              <a:rPr lang="en-US" altLang="zh-CN" sz="2600" i="1" kern="100" dirty="0">
                <a:latin typeface="Times New Roman"/>
                <a:ea typeface="华文细黑"/>
              </a:rPr>
              <a:t>H</a:t>
            </a:r>
            <a:r>
              <a:rPr lang="en-US" altLang="zh-CN" sz="2600" kern="100" dirty="0">
                <a:latin typeface="Times New Roman"/>
                <a:ea typeface="华文细黑"/>
              </a:rPr>
              <a:t>&lt;0</a:t>
            </a:r>
            <a:r>
              <a:rPr lang="zh-CN" altLang="zh-CN" sz="2600" kern="100" dirty="0">
                <a:latin typeface="Times New Roman"/>
                <a:ea typeface="华文细黑"/>
                <a:cs typeface="Times New Roman"/>
              </a:rPr>
              <a:t>。在</a:t>
            </a:r>
            <a:r>
              <a:rPr lang="en-US" altLang="zh-CN" sz="2600" kern="100" dirty="0">
                <a:latin typeface="Times New Roman"/>
                <a:ea typeface="华文细黑"/>
              </a:rPr>
              <a:t>850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a:t>
            </a:r>
            <a:r>
              <a:rPr lang="en-US" altLang="zh-CN" sz="2600" i="1" kern="100" dirty="0">
                <a:latin typeface="Times New Roman"/>
                <a:ea typeface="华文细黑"/>
              </a:rPr>
              <a:t>K</a:t>
            </a:r>
            <a:r>
              <a:rPr lang="zh-CN" altLang="zh-CN" sz="2600" kern="100" dirty="0">
                <a:latin typeface="Times New Roman"/>
                <a:ea typeface="华文细黑"/>
                <a:cs typeface="Times New Roman"/>
              </a:rPr>
              <a:t>＝</a:t>
            </a:r>
            <a:r>
              <a:rPr lang="en-US" altLang="zh-CN" sz="2600" kern="100" dirty="0">
                <a:latin typeface="Times New Roman"/>
                <a:ea typeface="华文细黑"/>
              </a:rPr>
              <a:t>1</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tabLst>
                <a:tab pos="2430780" algn="l"/>
              </a:tabLs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如果上述反应的平衡常数</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值变大，该反应</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填标号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40000"/>
              </a:lnSpc>
              <a:spcAft>
                <a:spcPts val="0"/>
              </a:spcAft>
              <a:tabLst>
                <a:tab pos="2430780"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．一定向正反应方向移动</a:t>
            </a:r>
            <a:endParaRPr lang="zh-CN" altLang="zh-CN" sz="2600" kern="100" dirty="0">
              <a:latin typeface="宋体"/>
              <a:cs typeface="Courier New"/>
            </a:endParaRPr>
          </a:p>
          <a:p>
            <a:pPr algn="just">
              <a:lnSpc>
                <a:spcPct val="140000"/>
              </a:lnSpc>
              <a:spcAft>
                <a:spcPts val="0"/>
              </a:spcAft>
              <a:tabLst>
                <a:tab pos="2430780" algn="l"/>
              </a:tabLs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．在平衡移动过程中正反应速率先增大后减小</a:t>
            </a:r>
            <a:endParaRPr lang="zh-CN" altLang="zh-CN" sz="2600" kern="100" dirty="0">
              <a:latin typeface="宋体"/>
              <a:cs typeface="Courier New"/>
            </a:endParaRPr>
          </a:p>
          <a:p>
            <a:pPr algn="just">
              <a:lnSpc>
                <a:spcPct val="140000"/>
              </a:lnSpc>
              <a:spcAft>
                <a:spcPts val="0"/>
              </a:spcAft>
              <a:tabLst>
                <a:tab pos="2430780" algn="l"/>
              </a:tabLs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．一定向逆反应方向移动</a:t>
            </a:r>
            <a:endParaRPr lang="zh-CN" altLang="zh-CN" sz="2600" kern="100" dirty="0">
              <a:latin typeface="宋体"/>
              <a:cs typeface="Courier New"/>
            </a:endParaRPr>
          </a:p>
          <a:p>
            <a:pPr>
              <a:lnSpc>
                <a:spcPct val="14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．在平衡移动过程中逆反应速率先减小后增大</a:t>
            </a:r>
            <a:endParaRPr lang="zh-CN" altLang="en-US" sz="2600" dirty="0"/>
          </a:p>
        </p:txBody>
      </p:sp>
      <p:graphicFrame>
        <p:nvGraphicFramePr>
          <p:cNvPr id="4" name="对象 3"/>
          <p:cNvGraphicFramePr>
            <a:graphicFrameLocks noChangeAspect="1"/>
          </p:cNvGraphicFramePr>
          <p:nvPr>
            <p:extLst>
              <p:ext uri="{D42A27DB-BD31-4B8C-83A1-F6EECF244321}">
                <p14:modId xmlns:p14="http://schemas.microsoft.com/office/powerpoint/2010/main" val="1305989587"/>
              </p:ext>
            </p:extLst>
          </p:nvPr>
        </p:nvGraphicFramePr>
        <p:xfrm>
          <a:off x="5147802" y="1629594"/>
          <a:ext cx="873125" cy="685800"/>
        </p:xfrm>
        <a:graphic>
          <a:graphicData uri="http://schemas.openxmlformats.org/presentationml/2006/ole">
            <mc:AlternateContent xmlns:mc="http://schemas.openxmlformats.org/markup-compatibility/2006">
              <mc:Choice xmlns:v="urn:schemas-microsoft-com:vml" Requires="v">
                <p:oleObj spid="_x0000_s293914" name="文档" r:id="rId18" imgW="873316" imgH="685029" progId="Word.Document.12">
                  <p:embed/>
                </p:oleObj>
              </mc:Choice>
              <mc:Fallback>
                <p:oleObj name="文档" r:id="rId18" imgW="873316" imgH="685029" progId="Word.Document.12">
                  <p:embed/>
                  <p:pic>
                    <p:nvPicPr>
                      <p:cNvPr id="0" name=""/>
                      <p:cNvPicPr/>
                      <p:nvPr/>
                    </p:nvPicPr>
                    <p:blipFill>
                      <a:blip r:embed="rId19"/>
                      <a:stretch>
                        <a:fillRect/>
                      </a:stretch>
                    </p:blipFill>
                    <p:spPr>
                      <a:xfrm>
                        <a:off x="5147802" y="1629594"/>
                        <a:ext cx="873125" cy="685800"/>
                      </a:xfrm>
                      <a:prstGeom prst="rect">
                        <a:avLst/>
                      </a:prstGeom>
                    </p:spPr>
                  </p:pic>
                </p:oleObj>
              </mc:Fallback>
            </mc:AlternateContent>
          </a:graphicData>
        </a:graphic>
      </p:graphicFrame>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2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26196" y="1904266"/>
            <a:ext cx="10625594" cy="2677656"/>
          </a:xfrm>
          <a:prstGeom prst="rect">
            <a:avLst/>
          </a:prstGeom>
        </p:spPr>
        <p:txBody>
          <a:bodyPr>
            <a:spAutoFit/>
          </a:bodyPr>
          <a:lstStyle/>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smtClean="0">
                <a:latin typeface="Times New Roman"/>
                <a:ea typeface="华文细黑"/>
                <a:cs typeface="Times New Roman"/>
              </a:rPr>
              <a:t>平衡常数</a:t>
            </a:r>
            <a:r>
              <a:rPr lang="zh-CN" altLang="zh-CN" sz="2800" kern="100" dirty="0">
                <a:latin typeface="Times New Roman"/>
                <a:ea typeface="华文细黑"/>
                <a:cs typeface="Times New Roman"/>
              </a:rPr>
              <a:t>只与温度有关，平衡常数</a:t>
            </a:r>
            <a:r>
              <a:rPr lang="en-US" altLang="zh-CN" sz="2800" i="1" kern="100" dirty="0">
                <a:latin typeface="Times New Roman"/>
                <a:ea typeface="华文细黑"/>
              </a:rPr>
              <a:t>K</a:t>
            </a:r>
            <a:r>
              <a:rPr lang="zh-CN" altLang="zh-CN" sz="2800" kern="100" dirty="0">
                <a:latin typeface="Times New Roman"/>
                <a:ea typeface="华文细黑"/>
                <a:cs typeface="Times New Roman"/>
              </a:rPr>
              <a:t>值增大，说明是对反应降低温度，故平衡向正反应方向移动，在移动过程中逆反应速率先减小后增大，即选</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rPr>
              <a:t>ad</a:t>
            </a:r>
            <a:endParaRPr lang="zh-CN" altLang="en-US" sz="2600" dirty="0">
              <a:solidFill>
                <a:schemeClr val="accent6">
                  <a:lumMod val="75000"/>
                </a:schemeClr>
              </a:solidFill>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088347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2558" y="1413570"/>
            <a:ext cx="11688154" cy="3139321"/>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若反应的容器容积为</a:t>
            </a:r>
            <a:r>
              <a:rPr lang="en-US" altLang="zh-CN" sz="2600" kern="100" dirty="0">
                <a:latin typeface="Times New Roman"/>
                <a:ea typeface="华文细黑"/>
                <a:cs typeface="Courier New"/>
              </a:rPr>
              <a:t>2.0 L</a:t>
            </a:r>
            <a:r>
              <a:rPr lang="zh-CN" altLang="zh-CN" sz="2600" kern="100" dirty="0">
                <a:latin typeface="Times New Roman"/>
                <a:ea typeface="华文细黑"/>
                <a:cs typeface="Times New Roman"/>
              </a:rPr>
              <a:t>，反应时间为</a:t>
            </a:r>
            <a:r>
              <a:rPr lang="en-US" altLang="zh-CN" sz="2600" kern="100" dirty="0">
                <a:latin typeface="Times New Roman"/>
                <a:ea typeface="华文细黑"/>
                <a:cs typeface="Courier New"/>
              </a:rPr>
              <a:t>4.0 min</a:t>
            </a:r>
            <a:r>
              <a:rPr lang="zh-CN" altLang="zh-CN" sz="2600" kern="100" dirty="0">
                <a:latin typeface="Times New Roman"/>
                <a:ea typeface="华文细黑"/>
                <a:cs typeface="Times New Roman"/>
              </a:rPr>
              <a:t>，容器内气体的物质的量减小了</a:t>
            </a:r>
            <a:r>
              <a:rPr lang="en-US" altLang="zh-CN" sz="2600" kern="100" dirty="0">
                <a:latin typeface="Times New Roman"/>
                <a:ea typeface="华文细黑"/>
                <a:cs typeface="Courier New"/>
              </a:rPr>
              <a:t>0.8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，在这段时间内</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的平均反应速率为</a:t>
            </a:r>
            <a:r>
              <a:rPr lang="en-US" altLang="zh-CN" sz="2600" kern="100" dirty="0" smtClean="0">
                <a:latin typeface="Times New Roman"/>
                <a:ea typeface="华文细黑"/>
                <a:cs typeface="Courier New"/>
              </a:rPr>
              <a:t>___________________</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zh-CN" altLang="zh-CN" sz="2600" b="1" kern="100" dirty="0">
                <a:solidFill>
                  <a:srgbClr val="0000FF"/>
                </a:solidFill>
                <a:latin typeface="Times New Roman"/>
                <a:ea typeface="华文细黑"/>
                <a:cs typeface="Times New Roman"/>
              </a:rPr>
              <a:t>　</a:t>
            </a:r>
            <a:r>
              <a:rPr lang="zh-CN" altLang="zh-CN" sz="2600" kern="100" dirty="0">
                <a:latin typeface="Times New Roman"/>
                <a:ea typeface="华文细黑"/>
                <a:cs typeface="Times New Roman"/>
              </a:rPr>
              <a:t>反应前后气体的物质的量差为</a:t>
            </a:r>
            <a:r>
              <a:rPr lang="en-US" altLang="zh-CN" sz="2600" kern="100" dirty="0">
                <a:latin typeface="Times New Roman"/>
                <a:ea typeface="华文细黑"/>
              </a:rPr>
              <a:t>2 </a:t>
            </a:r>
            <a:r>
              <a:rPr lang="en-US" altLang="zh-CN" sz="2600" kern="100" dirty="0" err="1">
                <a:latin typeface="Times New Roman"/>
                <a:ea typeface="华文细黑"/>
              </a:rPr>
              <a:t>mol</a:t>
            </a:r>
            <a:r>
              <a:rPr lang="zh-CN" altLang="zh-CN" sz="2600" kern="100" dirty="0">
                <a:latin typeface="Times New Roman"/>
                <a:ea typeface="华文细黑"/>
                <a:cs typeface="Times New Roman"/>
              </a:rPr>
              <a:t>，而容器内气体的物质的量减小了</a:t>
            </a:r>
            <a:r>
              <a:rPr lang="en-US" altLang="zh-CN" sz="2600" kern="100" dirty="0">
                <a:latin typeface="Times New Roman"/>
                <a:ea typeface="华文细黑"/>
              </a:rPr>
              <a:t>0.8 </a:t>
            </a:r>
            <a:r>
              <a:rPr lang="en-US" altLang="zh-CN" sz="2600" kern="100" dirty="0" err="1">
                <a:latin typeface="Times New Roman"/>
                <a:ea typeface="华文细黑"/>
              </a:rPr>
              <a:t>mol</a:t>
            </a:r>
            <a:r>
              <a:rPr lang="zh-CN" altLang="zh-CN" sz="2600" kern="100" dirty="0">
                <a:latin typeface="Times New Roman"/>
                <a:ea typeface="华文细黑"/>
                <a:cs typeface="Times New Roman"/>
              </a:rPr>
              <a:t>，可知反应的</a:t>
            </a:r>
            <a:r>
              <a:rPr lang="en-US" altLang="zh-CN" sz="2600" kern="100" dirty="0">
                <a:latin typeface="Times New Roman"/>
                <a:ea typeface="华文细黑"/>
              </a:rPr>
              <a:t>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为</a:t>
            </a:r>
            <a:r>
              <a:rPr lang="en-US" altLang="zh-CN" sz="2600" kern="100" dirty="0">
                <a:latin typeface="Times New Roman"/>
                <a:ea typeface="华文细黑"/>
              </a:rPr>
              <a:t>0.4 </a:t>
            </a:r>
            <a:r>
              <a:rPr lang="en-US" altLang="zh-CN" sz="2600" kern="100" dirty="0" err="1">
                <a:latin typeface="Times New Roman"/>
                <a:ea typeface="华文细黑"/>
              </a:rPr>
              <a:t>mol</a:t>
            </a:r>
            <a:r>
              <a:rPr lang="zh-CN" altLang="zh-CN" sz="2600" kern="100" dirty="0">
                <a:latin typeface="Times New Roman"/>
                <a:ea typeface="华文细黑"/>
                <a:cs typeface="Times New Roman"/>
              </a:rPr>
              <a:t>，故</a:t>
            </a:r>
            <a:r>
              <a:rPr lang="en-US" altLang="zh-CN" sz="2600" kern="100" dirty="0">
                <a:latin typeface="Times New Roman"/>
                <a:ea typeface="华文细黑"/>
              </a:rPr>
              <a:t>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的平均反应速率为</a:t>
            </a:r>
            <a:r>
              <a:rPr lang="en-US" altLang="zh-CN" sz="2600" kern="100" dirty="0">
                <a:latin typeface="Times New Roman"/>
                <a:ea typeface="华文细黑"/>
              </a:rPr>
              <a:t>0.05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en-US" altLang="zh-CN" sz="2600" kern="100" dirty="0">
                <a:latin typeface="Times New Roman"/>
                <a:ea typeface="华文细黑"/>
              </a:rPr>
              <a:t>·min</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zh-CN" altLang="zh-CN" sz="2600" kern="100" dirty="0">
                <a:latin typeface="Times New Roman"/>
                <a:ea typeface="华文细黑"/>
                <a:cs typeface="Times New Roman"/>
              </a:rPr>
              <a:t>。</a:t>
            </a:r>
            <a:endParaRPr lang="zh-CN" altLang="zh-CN" sz="2600" kern="100" dirty="0">
              <a:latin typeface="宋体"/>
              <a:cs typeface="Courier New"/>
            </a:endParaRPr>
          </a:p>
        </p:txBody>
      </p:sp>
      <p:sp>
        <p:nvSpPr>
          <p:cNvPr id="3" name="矩形 2"/>
          <p:cNvSpPr/>
          <p:nvPr/>
        </p:nvSpPr>
        <p:spPr>
          <a:xfrm>
            <a:off x="7414208" y="2114486"/>
            <a:ext cx="3196709" cy="523220"/>
          </a:xfrm>
          <a:prstGeom prst="rect">
            <a:avLst/>
          </a:prstGeom>
        </p:spPr>
        <p:txBody>
          <a:bodyPr wrap="none">
            <a:spAutoFit/>
          </a:bodyPr>
          <a:lstStyle/>
          <a:p>
            <a:r>
              <a:rPr lang="en-US" altLang="zh-CN" sz="2800" kern="100" dirty="0">
                <a:solidFill>
                  <a:srgbClr val="E36C0A"/>
                </a:solidFill>
                <a:latin typeface="Times New Roman"/>
                <a:ea typeface="华文细黑"/>
              </a:rPr>
              <a:t>0.05 </a:t>
            </a:r>
            <a:r>
              <a:rPr lang="en-US" altLang="zh-CN" sz="2800" kern="100" dirty="0" err="1">
                <a:solidFill>
                  <a:srgbClr val="E36C0A"/>
                </a:solidFill>
                <a:latin typeface="Times New Roman"/>
                <a:ea typeface="华文细黑"/>
              </a:rPr>
              <a:t>mol·L</a:t>
            </a:r>
            <a:r>
              <a:rPr lang="zh-CN" altLang="zh-CN" sz="2800" kern="100" baseline="30000" dirty="0">
                <a:solidFill>
                  <a:srgbClr val="E36C0A"/>
                </a:solidFill>
                <a:latin typeface="Times New Roman"/>
                <a:ea typeface="华文细黑"/>
                <a:cs typeface="Times New Roman"/>
              </a:rPr>
              <a:t>－</a:t>
            </a:r>
            <a:r>
              <a:rPr lang="en-US" altLang="zh-CN" sz="2800" kern="100" baseline="30000" dirty="0">
                <a:solidFill>
                  <a:srgbClr val="E36C0A"/>
                </a:solidFill>
                <a:latin typeface="Times New Roman"/>
                <a:ea typeface="华文细黑"/>
              </a:rPr>
              <a:t>1</a:t>
            </a:r>
            <a:r>
              <a:rPr lang="en-US" altLang="zh-CN" sz="2800" kern="100" dirty="0">
                <a:solidFill>
                  <a:srgbClr val="E36C0A"/>
                </a:solidFill>
                <a:latin typeface="Times New Roman"/>
                <a:ea typeface="华文细黑"/>
              </a:rPr>
              <a:t>·min</a:t>
            </a:r>
            <a:r>
              <a:rPr lang="zh-CN" altLang="zh-CN" sz="2800" kern="100" baseline="30000" dirty="0">
                <a:solidFill>
                  <a:srgbClr val="E36C0A"/>
                </a:solidFill>
                <a:latin typeface="Times New Roman"/>
                <a:ea typeface="华文细黑"/>
                <a:cs typeface="Times New Roman"/>
              </a:rPr>
              <a:t>－</a:t>
            </a:r>
            <a:r>
              <a:rPr lang="en-US" altLang="zh-CN" sz="2800" kern="100" baseline="30000" dirty="0">
                <a:solidFill>
                  <a:srgbClr val="E36C0A"/>
                </a:solidFill>
                <a:latin typeface="Times New Roman"/>
                <a:ea typeface="华文细黑"/>
              </a:rPr>
              <a:t>1</a:t>
            </a:r>
            <a:endParaRPr lang="zh-CN" altLang="en-US" sz="2800" dirty="0"/>
          </a:p>
        </p:txBody>
      </p:sp>
      <p:sp>
        <p:nvSpPr>
          <p:cNvPr id="19"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1" end="1"/>
                                            </p:txEl>
                                          </p:spTgt>
                                        </p:tgtEl>
                                      </p:cBhvr>
                                    </p:animEffect>
                                    <p:set>
                                      <p:cBhvr>
                                        <p:cTn id="17" dur="1" fill="hold">
                                          <p:stCondLst>
                                            <p:cond delay="499"/>
                                          </p:stCondLst>
                                        </p:cTn>
                                        <p:tgtEl>
                                          <p:spTgt spid="5">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4"/>
                  </p:tgtEl>
                </p:cond>
              </p:nextCondLst>
            </p:seq>
          </p:childTnLst>
        </p:cTn>
      </p:par>
    </p:tnLst>
    <p:bldLst>
      <p:bldP spid="3" grpId="0"/>
      <p:bldP spid="3"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590" y="981522"/>
            <a:ext cx="11010769" cy="1949508"/>
          </a:xfrm>
          <a:prstGeom prst="rect">
            <a:avLst/>
          </a:prstGeom>
        </p:spPr>
        <p:txBody>
          <a:bodyPr>
            <a:spAutoFit/>
          </a:bodyPr>
          <a:lstStyle/>
          <a:p>
            <a:pPr>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在</a:t>
            </a:r>
            <a:r>
              <a:rPr lang="en-US" altLang="zh-CN" sz="2800" kern="100" dirty="0">
                <a:latin typeface="Times New Roman"/>
                <a:ea typeface="华文细黑"/>
              </a:rPr>
              <a:t>850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时，若向</a:t>
            </a:r>
            <a:r>
              <a:rPr lang="en-US" altLang="zh-CN" sz="2800" kern="100" dirty="0">
                <a:latin typeface="Times New Roman"/>
                <a:ea typeface="华文细黑"/>
              </a:rPr>
              <a:t>1 L</a:t>
            </a:r>
            <a:r>
              <a:rPr lang="zh-CN" altLang="zh-CN" sz="2800" kern="100" dirty="0">
                <a:latin typeface="Times New Roman"/>
                <a:ea typeface="华文细黑"/>
                <a:cs typeface="Times New Roman"/>
              </a:rPr>
              <a:t>的密闭容器中同时充入</a:t>
            </a:r>
            <a:r>
              <a:rPr lang="en-US" altLang="zh-CN" sz="2800" kern="100" dirty="0">
                <a:latin typeface="Times New Roman"/>
                <a:ea typeface="华文细黑"/>
              </a:rPr>
              <a:t>3.0 </a:t>
            </a:r>
            <a:r>
              <a:rPr lang="en-US" altLang="zh-CN" sz="2800" kern="100" dirty="0" err="1">
                <a:latin typeface="Times New Roman"/>
                <a:ea typeface="华文细黑"/>
              </a:rPr>
              <a:t>mol</a:t>
            </a:r>
            <a:r>
              <a:rPr lang="en-US" altLang="zh-CN" sz="2800" kern="100" dirty="0">
                <a:latin typeface="Times New Roman"/>
                <a:ea typeface="华文细黑"/>
              </a:rPr>
              <a:t> CO</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1.0 </a:t>
            </a:r>
            <a:r>
              <a:rPr lang="en-US" altLang="zh-CN" sz="2800" kern="100" dirty="0" err="1">
                <a:latin typeface="Times New Roman"/>
                <a:ea typeface="华文细黑"/>
              </a:rPr>
              <a:t>mol</a:t>
            </a:r>
            <a:r>
              <a:rPr lang="en-US" altLang="zh-CN" sz="2800" kern="100" dirty="0">
                <a:latin typeface="Times New Roman"/>
                <a:ea typeface="华文细黑"/>
              </a:rPr>
              <a:t> H</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1.0 </a:t>
            </a:r>
            <a:r>
              <a:rPr lang="en-US" altLang="zh-CN" sz="2800" kern="100" dirty="0" err="1">
                <a:latin typeface="Times New Roman"/>
                <a:ea typeface="华文细黑"/>
              </a:rPr>
              <a:t>mol</a:t>
            </a:r>
            <a:r>
              <a:rPr lang="en-US" altLang="zh-CN" sz="2800" kern="100" dirty="0">
                <a:latin typeface="Times New Roman"/>
                <a:ea typeface="华文细黑"/>
              </a:rPr>
              <a:t> CH</a:t>
            </a:r>
            <a:r>
              <a:rPr lang="en-US" altLang="zh-CN" sz="2800" kern="100" baseline="-25000" dirty="0">
                <a:latin typeface="Times New Roman"/>
                <a:ea typeface="华文细黑"/>
              </a:rPr>
              <a:t>3</a:t>
            </a:r>
            <a:r>
              <a:rPr lang="en-US" altLang="zh-CN" sz="2800" kern="100" dirty="0">
                <a:latin typeface="Times New Roman"/>
                <a:ea typeface="华文细黑"/>
              </a:rPr>
              <a:t>OH(g)</a:t>
            </a:r>
            <a:r>
              <a:rPr lang="zh-CN" altLang="zh-CN" sz="2800" kern="100" dirty="0">
                <a:latin typeface="Times New Roman"/>
                <a:ea typeface="华文细黑"/>
                <a:cs typeface="Times New Roman"/>
              </a:rPr>
              <a:t>和</a:t>
            </a:r>
            <a:r>
              <a:rPr lang="en-US" altLang="zh-CN" sz="2800" kern="100" dirty="0">
                <a:latin typeface="Times New Roman"/>
                <a:ea typeface="华文细黑"/>
              </a:rPr>
              <a:t>5 </a:t>
            </a:r>
            <a:r>
              <a:rPr lang="en-US" altLang="zh-CN" sz="2800" kern="100" dirty="0" err="1">
                <a:latin typeface="Times New Roman"/>
                <a:ea typeface="华文细黑"/>
              </a:rPr>
              <a:t>mol</a:t>
            </a:r>
            <a:r>
              <a:rPr lang="en-US" altLang="zh-CN" sz="2800" kern="100" dirty="0">
                <a:latin typeface="Times New Roman"/>
                <a:ea typeface="华文细黑"/>
              </a:rPr>
              <a:t> H</a:t>
            </a:r>
            <a:r>
              <a:rPr lang="en-US" altLang="zh-CN" sz="2800" kern="100" baseline="-25000" dirty="0">
                <a:latin typeface="Times New Roman"/>
                <a:ea typeface="华文细黑"/>
              </a:rPr>
              <a:t>2</a:t>
            </a:r>
            <a:r>
              <a:rPr lang="en-US" altLang="zh-CN" sz="2800" kern="100" dirty="0">
                <a:latin typeface="Times New Roman"/>
                <a:ea typeface="华文细黑"/>
              </a:rPr>
              <a:t>O(g)</a:t>
            </a:r>
            <a:r>
              <a:rPr lang="zh-CN" altLang="zh-CN" sz="2800" kern="100" dirty="0">
                <a:latin typeface="Times New Roman"/>
                <a:ea typeface="华文细黑"/>
                <a:cs typeface="Times New Roman"/>
              </a:rPr>
              <a:t>，上述反应向</a:t>
            </a:r>
            <a:r>
              <a:rPr lang="en-US" altLang="zh-CN" sz="2800" kern="100" dirty="0">
                <a:latin typeface="Times New Roman"/>
                <a:ea typeface="华文细黑"/>
              </a:rPr>
              <a:t>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正反应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逆反应</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方向进行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49663681"/>
              </p:ext>
            </p:extLst>
          </p:nvPr>
        </p:nvGraphicFramePr>
        <p:xfrm>
          <a:off x="760159" y="3069754"/>
          <a:ext cx="8489950" cy="992188"/>
        </p:xfrm>
        <a:graphic>
          <a:graphicData uri="http://schemas.openxmlformats.org/presentationml/2006/ole">
            <mc:AlternateContent xmlns:mc="http://schemas.openxmlformats.org/markup-compatibility/2006">
              <mc:Choice xmlns:v="urn:schemas-microsoft-com:vml" Requires="v">
                <p:oleObj spid="_x0000_s295986" name="Document" r:id="rId4" imgW="8489908" imgH="996827" progId="Word.Document.8">
                  <p:embed/>
                </p:oleObj>
              </mc:Choice>
              <mc:Fallback>
                <p:oleObj name="Document" r:id="rId4" imgW="8489908" imgH="996827" progId="Word.Document.8">
                  <p:embed/>
                  <p:pic>
                    <p:nvPicPr>
                      <p:cNvPr id="0" name=""/>
                      <p:cNvPicPr/>
                      <p:nvPr/>
                    </p:nvPicPr>
                    <p:blipFill>
                      <a:blip r:embed="rId5"/>
                      <a:stretch>
                        <a:fillRect/>
                      </a:stretch>
                    </p:blipFill>
                    <p:spPr>
                      <a:xfrm>
                        <a:off x="760159" y="3069754"/>
                        <a:ext cx="8489950" cy="99218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08159293"/>
              </p:ext>
            </p:extLst>
          </p:nvPr>
        </p:nvGraphicFramePr>
        <p:xfrm>
          <a:off x="760159" y="4293890"/>
          <a:ext cx="8489950" cy="992187"/>
        </p:xfrm>
        <a:graphic>
          <a:graphicData uri="http://schemas.openxmlformats.org/presentationml/2006/ole">
            <mc:AlternateContent xmlns:mc="http://schemas.openxmlformats.org/markup-compatibility/2006">
              <mc:Choice xmlns:v="urn:schemas-microsoft-com:vml" Requires="v">
                <p:oleObj spid="_x0000_s295987" name="Document" r:id="rId7" imgW="8489908" imgH="993582" progId="Word.Document.8">
                  <p:embed/>
                </p:oleObj>
              </mc:Choice>
              <mc:Fallback>
                <p:oleObj name="Document" r:id="rId7" imgW="8489908" imgH="993582" progId="Word.Document.8">
                  <p:embed/>
                  <p:pic>
                    <p:nvPicPr>
                      <p:cNvPr id="0" name="对象 1"/>
                      <p:cNvPicPr>
                        <a:picLocks noChangeAspect="1" noChangeArrowheads="1"/>
                      </p:cNvPicPr>
                      <p:nvPr/>
                    </p:nvPicPr>
                    <p:blipFill>
                      <a:blip r:embed="rId8"/>
                      <a:srcRect/>
                      <a:stretch>
                        <a:fillRect/>
                      </a:stretch>
                    </p:blipFill>
                    <p:spPr bwMode="auto">
                      <a:xfrm>
                        <a:off x="760159" y="4293890"/>
                        <a:ext cx="848995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8931323" y="1701602"/>
            <a:ext cx="1261884"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逆反应</a:t>
            </a:r>
            <a:endParaRPr lang="zh-CN" altLang="en-US" sz="2800" dirty="0"/>
          </a:p>
        </p:txBody>
      </p:sp>
      <p:sp>
        <p:nvSpPr>
          <p:cNvPr id="21" name="Rectangle 21">
            <a:hlinkClick r:id="rId9"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10"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11"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12"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3"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4"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5"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6"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7"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8"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9"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20"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21"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22"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5" name="矩形 3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497950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bldLst>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0800" y="693490"/>
            <a:ext cx="11617054" cy="4001071"/>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dirty="0">
                <a:solidFill>
                  <a:srgbClr val="0000FF"/>
                </a:solidFill>
                <a:latin typeface="黑体" pitchFamily="2" charset="-122"/>
                <a:ea typeface="黑体" pitchFamily="2" charset="-122"/>
              </a:rPr>
              <a:t>题组一　多个反应中平衡常数关系</a:t>
            </a:r>
            <a:r>
              <a:rPr lang="zh-CN" altLang="en-US" sz="2800" b="1" dirty="0" smtClean="0">
                <a:solidFill>
                  <a:srgbClr val="0000FF"/>
                </a:solidFill>
                <a:latin typeface="黑体" pitchFamily="2" charset="-122"/>
                <a:ea typeface="黑体" pitchFamily="2" charset="-122"/>
              </a:rPr>
              <a:t>判断</a:t>
            </a:r>
            <a:endParaRPr lang="en-US" altLang="zh-CN" sz="2800" b="1" dirty="0" smtClean="0">
              <a:solidFill>
                <a:srgbClr val="0000FF"/>
              </a:solidFill>
              <a:latin typeface="黑体" pitchFamily="2" charset="-122"/>
              <a:ea typeface="黑体" pitchFamily="2" charset="-122"/>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．研究氮氧化物与悬浮在大气中海盐粒子的相互作用时，涉及如下反应：</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2NO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NaCl</a:t>
            </a:r>
            <a:r>
              <a:rPr lang="en-US" altLang="zh-CN" sz="2800" kern="100" dirty="0">
                <a:latin typeface="Times New Roman"/>
                <a:ea typeface="华文细黑"/>
                <a:cs typeface="Courier New"/>
              </a:rPr>
              <a:t>(s)</a:t>
            </a:r>
            <a:r>
              <a:rPr lang="en-US" altLang="zh-CN" sz="2800" kern="100" dirty="0">
                <a:latin typeface="ZBFH"/>
                <a:ea typeface="华文细黑"/>
                <a:cs typeface="Courier New"/>
              </a:rPr>
              <a:t> </a:t>
            </a:r>
            <a:r>
              <a:rPr lang="en-US" altLang="zh-CN" sz="2800" kern="100" dirty="0">
                <a:latin typeface="Times New Roman"/>
                <a:ea typeface="华文细黑"/>
                <a:cs typeface="Courier New"/>
              </a:rPr>
              <a:t> NaNO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ClNO</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2NO(g)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dirty="0">
                <a:latin typeface="ZBFH"/>
                <a:ea typeface="华文细黑"/>
                <a:cs typeface="Courier New"/>
              </a:rPr>
              <a:t> </a:t>
            </a:r>
            <a:r>
              <a:rPr lang="en-US" altLang="zh-CN" sz="2800" kern="100" dirty="0">
                <a:latin typeface="Times New Roman"/>
                <a:ea typeface="华文细黑"/>
                <a:cs typeface="Courier New"/>
              </a:rPr>
              <a:t> 2ClNO(g)</a:t>
            </a:r>
            <a:r>
              <a:rPr lang="zh-CN" altLang="zh-CN" sz="2800" kern="100" dirty="0">
                <a:latin typeface="Times New Roman"/>
                <a:ea typeface="华文细黑"/>
                <a:cs typeface="Times New Roman"/>
              </a:rPr>
              <a:t>　</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则</a:t>
            </a:r>
            <a:r>
              <a:rPr lang="en-US" altLang="zh-CN" sz="2800" kern="100" dirty="0">
                <a:latin typeface="Times New Roman"/>
                <a:ea typeface="华文细黑"/>
              </a:rPr>
              <a:t>4NO</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2NaCl(s)</a:t>
            </a:r>
            <a:r>
              <a:rPr lang="en-US" altLang="zh-CN" sz="2800" kern="100" dirty="0">
                <a:latin typeface="ZBFH"/>
                <a:ea typeface="华文细黑"/>
              </a:rPr>
              <a:t> </a:t>
            </a:r>
            <a:r>
              <a:rPr lang="en-US" altLang="zh-CN" sz="2800" kern="100" dirty="0" smtClean="0">
                <a:latin typeface="ZBFH"/>
                <a:ea typeface="华文细黑"/>
              </a:rPr>
              <a:t></a:t>
            </a:r>
            <a:r>
              <a:rPr lang="en-US" altLang="zh-CN" sz="2800" kern="100" dirty="0" smtClean="0">
                <a:latin typeface="Times New Roman"/>
                <a:ea typeface="华文细黑"/>
              </a:rPr>
              <a:t>2NaNO</a:t>
            </a:r>
            <a:r>
              <a:rPr lang="en-US" altLang="zh-CN" sz="2800" kern="100" baseline="-25000" dirty="0" smtClean="0">
                <a:latin typeface="Times New Roman"/>
                <a:ea typeface="华文细黑"/>
              </a:rPr>
              <a:t>3</a:t>
            </a:r>
            <a:r>
              <a:rPr lang="en-US" altLang="zh-CN" sz="2800" kern="100" dirty="0" smtClean="0">
                <a:latin typeface="Times New Roman"/>
                <a:ea typeface="华文细黑"/>
              </a:rPr>
              <a:t>(s</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2NO(g)</a:t>
            </a:r>
            <a:r>
              <a:rPr lang="zh-CN" altLang="zh-CN" sz="2800" kern="100" dirty="0">
                <a:latin typeface="Times New Roman"/>
                <a:ea typeface="华文细黑"/>
                <a:cs typeface="Times New Roman"/>
              </a:rPr>
              <a:t>＋</a:t>
            </a:r>
            <a:r>
              <a:rPr lang="en-US" altLang="zh-CN" sz="2800" kern="100" dirty="0">
                <a:latin typeface="Times New Roman"/>
                <a:ea typeface="华文细黑"/>
              </a:rPr>
              <a:t>Cl</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的平衡常数</a:t>
            </a:r>
            <a:r>
              <a:rPr lang="en-US" altLang="zh-CN" sz="2800" i="1" kern="100" dirty="0">
                <a:latin typeface="Times New Roman"/>
                <a:ea typeface="华文细黑"/>
              </a:rPr>
              <a:t>K</a:t>
            </a:r>
            <a:r>
              <a:rPr lang="zh-CN" altLang="zh-CN" sz="2800" kern="100" dirty="0">
                <a:latin typeface="Times New Roman"/>
                <a:ea typeface="华文细黑"/>
                <a:cs typeface="Times New Roman"/>
              </a:rPr>
              <a:t>＝</a:t>
            </a:r>
            <a:r>
              <a:rPr lang="en-US" altLang="zh-CN" sz="2800" kern="100" dirty="0">
                <a:latin typeface="Times New Roman"/>
                <a:ea typeface="华文细黑"/>
              </a:rPr>
              <a:t>________(</a:t>
            </a:r>
            <a:r>
              <a:rPr lang="zh-CN" altLang="zh-CN" sz="2800" kern="100" dirty="0">
                <a:latin typeface="Times New Roman"/>
                <a:ea typeface="华文细黑"/>
                <a:cs typeface="Times New Roman"/>
              </a:rPr>
              <a:t>用</a:t>
            </a:r>
            <a:r>
              <a:rPr lang="en-US" altLang="zh-CN" sz="2800" i="1" kern="100" dirty="0">
                <a:latin typeface="Times New Roman"/>
                <a:ea typeface="华文细黑"/>
              </a:rPr>
              <a:t>K</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a:t>
            </a:r>
            <a:r>
              <a:rPr lang="en-US" altLang="zh-CN" sz="2800" i="1" kern="100" dirty="0">
                <a:latin typeface="Times New Roman"/>
                <a:ea typeface="华文细黑"/>
              </a:rPr>
              <a:t>K</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表示</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zh-CN" sz="280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243912891"/>
              </p:ext>
            </p:extLst>
          </p:nvPr>
        </p:nvGraphicFramePr>
        <p:xfrm>
          <a:off x="3286894" y="2076487"/>
          <a:ext cx="1054100" cy="617538"/>
        </p:xfrm>
        <a:graphic>
          <a:graphicData uri="http://schemas.openxmlformats.org/presentationml/2006/ole">
            <mc:AlternateContent xmlns:mc="http://schemas.openxmlformats.org/markup-compatibility/2006">
              <mc:Choice xmlns:v="urn:schemas-microsoft-com:vml" Requires="v">
                <p:oleObj spid="_x0000_s160943" name="Document" r:id="rId4" imgW="1054312" imgH="618145" progId="Word.Document.8">
                  <p:embed/>
                </p:oleObj>
              </mc:Choice>
              <mc:Fallback>
                <p:oleObj name="Document" r:id="rId4" imgW="1054312" imgH="618145" progId="Word.Document.8">
                  <p:embed/>
                  <p:pic>
                    <p:nvPicPr>
                      <p:cNvPr id="0" name=""/>
                      <p:cNvPicPr/>
                      <p:nvPr/>
                    </p:nvPicPr>
                    <p:blipFill>
                      <a:blip r:embed="rId5"/>
                      <a:stretch>
                        <a:fillRect/>
                      </a:stretch>
                    </p:blipFill>
                    <p:spPr>
                      <a:xfrm>
                        <a:off x="3286894" y="2076487"/>
                        <a:ext cx="1054100" cy="617538"/>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127017156"/>
              </p:ext>
            </p:extLst>
          </p:nvPr>
        </p:nvGraphicFramePr>
        <p:xfrm>
          <a:off x="2926854" y="2737053"/>
          <a:ext cx="1054100" cy="617537"/>
        </p:xfrm>
        <a:graphic>
          <a:graphicData uri="http://schemas.openxmlformats.org/presentationml/2006/ole">
            <mc:AlternateContent xmlns:mc="http://schemas.openxmlformats.org/markup-compatibility/2006">
              <mc:Choice xmlns:v="urn:schemas-microsoft-com:vml" Requires="v">
                <p:oleObj spid="_x0000_s160944" name="Document" r:id="rId7" imgW="1054312" imgH="618145" progId="Word.Document.8">
                  <p:embed/>
                </p:oleObj>
              </mc:Choice>
              <mc:Fallback>
                <p:oleObj name="Document" r:id="rId7" imgW="1054312" imgH="618145" progId="Word.Document.8">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6854" y="2737053"/>
                        <a:ext cx="10541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248069407"/>
              </p:ext>
            </p:extLst>
          </p:nvPr>
        </p:nvGraphicFramePr>
        <p:xfrm>
          <a:off x="3790950" y="3383190"/>
          <a:ext cx="1657350" cy="866775"/>
        </p:xfrm>
        <a:graphic>
          <a:graphicData uri="http://schemas.openxmlformats.org/presentationml/2006/ole">
            <mc:AlternateContent xmlns:mc="http://schemas.openxmlformats.org/markup-compatibility/2006">
              <mc:Choice xmlns:v="urn:schemas-microsoft-com:vml" Requires="v">
                <p:oleObj spid="_x0000_s160945" name="Document" r:id="rId9" imgW="1663510" imgH="865546" progId="Word.Document.8">
                  <p:embed/>
                </p:oleObj>
              </mc:Choice>
              <mc:Fallback>
                <p:oleObj name="Document" r:id="rId9" imgW="1663510" imgH="865546" progId="Word.Document.8">
                  <p:embed/>
                  <p:pic>
                    <p:nvPicPr>
                      <p:cNvPr id="0" name="对象 1"/>
                      <p:cNvPicPr>
                        <a:picLocks noChangeAspect="1" noChangeArrowheads="1"/>
                      </p:cNvPicPr>
                      <p:nvPr/>
                    </p:nvPicPr>
                    <p:blipFill>
                      <a:blip r:embed="rId10"/>
                      <a:srcRect/>
                      <a:stretch>
                        <a:fillRect/>
                      </a:stretch>
                    </p:blipFill>
                    <p:spPr bwMode="auto">
                      <a:xfrm>
                        <a:off x="3790950" y="3383190"/>
                        <a:ext cx="16573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50281587"/>
              </p:ext>
            </p:extLst>
          </p:nvPr>
        </p:nvGraphicFramePr>
        <p:xfrm>
          <a:off x="377825" y="4689922"/>
          <a:ext cx="11379200" cy="1625600"/>
        </p:xfrm>
        <a:graphic>
          <a:graphicData uri="http://schemas.openxmlformats.org/presentationml/2006/ole">
            <mc:AlternateContent xmlns:mc="http://schemas.openxmlformats.org/markup-compatibility/2006">
              <mc:Choice xmlns:v="urn:schemas-microsoft-com:vml" Requires="v">
                <p:oleObj spid="_x0000_s160946" name="Document" r:id="rId12" imgW="11488759" imgH="1645396" progId="Word.Document.8">
                  <p:embed/>
                </p:oleObj>
              </mc:Choice>
              <mc:Fallback>
                <p:oleObj name="Document" r:id="rId12" imgW="11488759" imgH="1645396" progId="Word.Document.8">
                  <p:embed/>
                  <p:pic>
                    <p:nvPicPr>
                      <p:cNvPr id="0" name=""/>
                      <p:cNvPicPr/>
                      <p:nvPr/>
                    </p:nvPicPr>
                    <p:blipFill>
                      <a:blip r:embed="rId13"/>
                      <a:stretch>
                        <a:fillRect/>
                      </a:stretch>
                    </p:blipFill>
                    <p:spPr>
                      <a:xfrm>
                        <a:off x="377825" y="4689922"/>
                        <a:ext cx="11379200" cy="16256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52681508"/>
              </p:ext>
            </p:extLst>
          </p:nvPr>
        </p:nvGraphicFramePr>
        <p:xfrm>
          <a:off x="550590" y="3789834"/>
          <a:ext cx="1358900" cy="989013"/>
        </p:xfrm>
        <a:graphic>
          <a:graphicData uri="http://schemas.openxmlformats.org/presentationml/2006/ole">
            <mc:AlternateContent xmlns:mc="http://schemas.openxmlformats.org/markup-compatibility/2006">
              <mc:Choice xmlns:v="urn:schemas-microsoft-com:vml" Requires="v">
                <p:oleObj spid="_x0000_s160947" name="Document" r:id="rId15" imgW="1358731" imgH="986370" progId="Word.Document.8">
                  <p:embed/>
                </p:oleObj>
              </mc:Choice>
              <mc:Fallback>
                <p:oleObj name="Document" r:id="rId15" imgW="1358731" imgH="986370" progId="Word.Document.8">
                  <p:embed/>
                  <p:pic>
                    <p:nvPicPr>
                      <p:cNvPr id="0" name=""/>
                      <p:cNvPicPr/>
                      <p:nvPr/>
                    </p:nvPicPr>
                    <p:blipFill>
                      <a:blip r:embed="rId16"/>
                      <a:stretch>
                        <a:fillRect/>
                      </a:stretch>
                    </p:blipFill>
                    <p:spPr>
                      <a:xfrm>
                        <a:off x="550590" y="3789834"/>
                        <a:ext cx="1358900" cy="989013"/>
                      </a:xfrm>
                      <a:prstGeom prst="rect">
                        <a:avLst/>
                      </a:prstGeom>
                    </p:spPr>
                  </p:pic>
                </p:oleObj>
              </mc:Fallback>
            </mc:AlternateContent>
          </a:graphicData>
        </a:graphic>
      </p:graphicFrame>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4" name="Rectangle 21">
            <a:hlinkClick r:id="rId17" action="ppaction://hlinksldjump"/>
          </p:cNvPr>
          <p:cNvSpPr>
            <a:spLocks noChangeArrowheads="1"/>
          </p:cNvSpPr>
          <p:nvPr/>
        </p:nvSpPr>
        <p:spPr bwMode="auto">
          <a:xfrm>
            <a:off x="98088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18" action="ppaction://hlinksldjump"/>
          </p:cNvPr>
          <p:cNvSpPr>
            <a:spLocks noChangeArrowheads="1"/>
          </p:cNvSpPr>
          <p:nvPr/>
        </p:nvSpPr>
        <p:spPr bwMode="auto">
          <a:xfrm>
            <a:off x="103110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19" action="ppaction://hlinksldjump"/>
          </p:cNvPr>
          <p:cNvSpPr>
            <a:spLocks noChangeArrowheads="1"/>
          </p:cNvSpPr>
          <p:nvPr/>
        </p:nvSpPr>
        <p:spPr bwMode="auto">
          <a:xfrm>
            <a:off x="107890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20" action="ppaction://hlinksldjump"/>
          </p:cNvPr>
          <p:cNvSpPr>
            <a:spLocks noChangeArrowheads="1"/>
          </p:cNvSpPr>
          <p:nvPr/>
        </p:nvSpPr>
        <p:spPr bwMode="auto">
          <a:xfrm>
            <a:off x="112429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2598" y="765498"/>
            <a:ext cx="10901751" cy="461664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以二氧化钛表面覆盖</a:t>
            </a:r>
            <a:r>
              <a:rPr lang="en-US" altLang="zh-CN" sz="2800" kern="100" dirty="0">
                <a:latin typeface="Times New Roman"/>
                <a:ea typeface="华文细黑"/>
                <a:cs typeface="Courier New"/>
              </a:rPr>
              <a:t>Cu</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为催化剂，可以将</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直接转化成乙酸。</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在不同温度下催化剂的催化效率与乙酸的生成速率如图所示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Courier New"/>
              </a:rPr>
              <a:t>250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300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时，温度升高而乙酸的生成速率降低的原因是</a:t>
            </a:r>
            <a:r>
              <a:rPr lang="en-US" altLang="zh-CN" sz="2800" kern="100" dirty="0" smtClean="0">
                <a:latin typeface="Times New Roman"/>
                <a:ea typeface="华文细黑"/>
                <a:cs typeface="Courier New"/>
              </a:rPr>
              <a:t>___</a:t>
            </a:r>
            <a:r>
              <a:rPr lang="en-US" altLang="zh-CN" sz="2800" kern="100" dirty="0" smtClean="0">
                <a:latin typeface="Times New Roman"/>
                <a:ea typeface="华文细黑"/>
              </a:rPr>
              <a:t>______</a:t>
            </a:r>
          </a:p>
          <a:p>
            <a:pPr algn="just">
              <a:lnSpc>
                <a:spcPct val="150000"/>
              </a:lnSpc>
              <a:spcAft>
                <a:spcPts val="0"/>
              </a:spcAft>
              <a:tabLst>
                <a:tab pos="2430780" algn="l"/>
              </a:tabLst>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en-US" altLang="zh-CN" sz="2800" b="1" kern="100" dirty="0">
                <a:solidFill>
                  <a:srgbClr val="0000FF"/>
                </a:solidFill>
                <a:latin typeface="+mn-ea"/>
                <a:cs typeface="Times New Roman"/>
              </a:rPr>
              <a:t> </a:t>
            </a:r>
            <a:r>
              <a:rPr lang="en-US" altLang="zh-CN" sz="2800" b="1" kern="100" dirty="0" smtClean="0">
                <a:solidFill>
                  <a:srgbClr val="0000FF"/>
                </a:solidFill>
                <a:latin typeface="Times New Roman"/>
                <a:ea typeface="华文细黑"/>
                <a:cs typeface="Times New Roman"/>
              </a:rPr>
              <a:t> </a:t>
            </a:r>
            <a:r>
              <a:rPr lang="zh-CN" altLang="zh-CN" sz="2800" kern="100" dirty="0" smtClean="0">
                <a:latin typeface="Times New Roman"/>
                <a:ea typeface="华文细黑"/>
                <a:cs typeface="Times New Roman"/>
              </a:rPr>
              <a:t>温度</a:t>
            </a:r>
            <a:r>
              <a:rPr lang="zh-CN" altLang="zh-CN" sz="2800" kern="100" dirty="0">
                <a:latin typeface="Times New Roman"/>
                <a:ea typeface="华文细黑"/>
                <a:cs typeface="Times New Roman"/>
              </a:rPr>
              <a:t>超过</a:t>
            </a:r>
            <a:r>
              <a:rPr lang="en-US" altLang="zh-CN" sz="2800" kern="100" dirty="0">
                <a:latin typeface="Times New Roman"/>
                <a:ea typeface="华文细黑"/>
              </a:rPr>
              <a:t>250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时，催化剂的催化效率</a:t>
            </a:r>
            <a:r>
              <a:rPr lang="zh-CN" altLang="zh-CN" sz="2800" kern="100" dirty="0" smtClean="0">
                <a:latin typeface="Times New Roman"/>
                <a:ea typeface="华文细黑"/>
                <a:cs typeface="Times New Roman"/>
              </a:rPr>
              <a:t>降</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kern="100" dirty="0" smtClean="0">
                <a:latin typeface="Times New Roman"/>
                <a:ea typeface="华文细黑"/>
                <a:cs typeface="Times New Roman"/>
              </a:rPr>
              <a:t>低</a:t>
            </a:r>
            <a:r>
              <a:rPr lang="zh-CN" altLang="zh-CN" sz="2800" kern="100" dirty="0">
                <a:latin typeface="Times New Roman"/>
                <a:ea typeface="华文细黑"/>
                <a:cs typeface="Times New Roman"/>
              </a:rPr>
              <a:t>，乙酸的生成速率降低。</a:t>
            </a:r>
            <a:endParaRPr lang="zh-CN" altLang="zh-CN" sz="2800" b="1" kern="100" dirty="0">
              <a:latin typeface="宋体"/>
              <a:cs typeface="Courier New"/>
            </a:endParaRPr>
          </a:p>
        </p:txBody>
      </p:sp>
      <p:sp>
        <p:nvSpPr>
          <p:cNvPr id="4" name="矩形 3"/>
          <p:cNvSpPr/>
          <p:nvPr/>
        </p:nvSpPr>
        <p:spPr>
          <a:xfrm>
            <a:off x="9634642" y="2766120"/>
            <a:ext cx="1620957"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温度</a:t>
            </a:r>
            <a:r>
              <a:rPr lang="zh-CN" altLang="zh-CN" sz="2800" kern="100" dirty="0" smtClean="0">
                <a:solidFill>
                  <a:srgbClr val="E36C0A"/>
                </a:solidFill>
                <a:latin typeface="Times New Roman"/>
                <a:ea typeface="华文细黑"/>
                <a:cs typeface="Times New Roman"/>
              </a:rPr>
              <a:t>超过</a:t>
            </a:r>
            <a:endParaRPr lang="zh-CN" altLang="en-US" sz="2800" dirty="0"/>
          </a:p>
        </p:txBody>
      </p:sp>
      <p:sp>
        <p:nvSpPr>
          <p:cNvPr id="7" name="矩形 6"/>
          <p:cNvSpPr/>
          <p:nvPr/>
        </p:nvSpPr>
        <p:spPr>
          <a:xfrm>
            <a:off x="625262" y="3410630"/>
            <a:ext cx="5480988" cy="523220"/>
          </a:xfrm>
          <a:prstGeom prst="rect">
            <a:avLst/>
          </a:prstGeom>
        </p:spPr>
        <p:txBody>
          <a:bodyPr wrap="none">
            <a:spAutoFit/>
          </a:bodyPr>
          <a:lstStyle/>
          <a:p>
            <a:pPr lvl="0"/>
            <a:r>
              <a:rPr lang="en-US" altLang="zh-CN" sz="2800" kern="100" dirty="0">
                <a:solidFill>
                  <a:srgbClr val="E36C0A"/>
                </a:solidFill>
                <a:latin typeface="Times New Roman"/>
                <a:ea typeface="华文细黑"/>
              </a:rPr>
              <a:t>250 </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时，催化剂的催化效率降低</a:t>
            </a:r>
            <a:endParaRPr lang="zh-CN" altLang="en-US" sz="2800" dirty="0">
              <a:solidFill>
                <a:prstClr val="black"/>
              </a:solidFill>
            </a:endParaRPr>
          </a:p>
        </p:txBody>
      </p:sp>
      <p:sp>
        <p:nvSpPr>
          <p:cNvPr id="21"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5" name="矩形 3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pic>
        <p:nvPicPr>
          <p:cNvPr id="37" name="Picture 1" descr="F:\王婧芬\2015\PPT\一轮\HX398.TIF"/>
          <p:cNvPicPr>
            <a:picLocks noChangeAspect="1" noChangeArrowheads="1"/>
          </p:cNvPicPr>
          <p:nvPr/>
        </p:nvPicPr>
        <p:blipFill>
          <a:blip r:embed="rId16" r:link="rId17" cstate="print">
            <a:extLst>
              <a:ext uri="{28A0092B-C50C-407E-A947-70E740481C1C}">
                <a14:useLocalDpi xmlns:a14="http://schemas.microsoft.com/office/drawing/2010/main" val="0"/>
              </a:ext>
            </a:extLst>
          </a:blip>
          <a:srcRect/>
          <a:stretch>
            <a:fillRect/>
          </a:stretch>
        </p:blipFill>
        <p:spPr bwMode="auto">
          <a:xfrm>
            <a:off x="8389622" y="3446637"/>
            <a:ext cx="3152407"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2564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linds(horizontal)">
                                      <p:cBhvr>
                                        <p:cTn id="10" dur="500"/>
                                        <p:tgtEl>
                                          <p:spTgt spid="5">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xEl>
                                              <p:pRg st="4" end="4"/>
                                            </p:txEl>
                                          </p:spTgt>
                                        </p:tgtEl>
                                      </p:cBhvr>
                                    </p:animEffect>
                                    <p:set>
                                      <p:cBhvr>
                                        <p:cTn id="23" dur="1" fill="hold">
                                          <p:stCondLst>
                                            <p:cond delay="499"/>
                                          </p:stCondLst>
                                        </p:cTn>
                                        <p:tgtEl>
                                          <p:spTgt spid="5">
                                            <p:txEl>
                                              <p:pRg st="4" end="4"/>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5">
                                            <p:txEl>
                                              <p:pRg st="5" end="5"/>
                                            </p:txEl>
                                          </p:spTgt>
                                        </p:tgtEl>
                                      </p:cBhvr>
                                    </p:animEffect>
                                    <p:set>
                                      <p:cBhvr>
                                        <p:cTn id="26" dur="1" fill="hold">
                                          <p:stCondLst>
                                            <p:cond delay="499"/>
                                          </p:stCondLst>
                                        </p:cTn>
                                        <p:tgtEl>
                                          <p:spTgt spid="5">
                                            <p:txEl>
                                              <p:pRg st="5" end="5"/>
                                            </p:txEl>
                                          </p:spTgt>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bldLst>
      <p:bldP spid="4" grpId="0"/>
      <p:bldP spid="4" grpId="1"/>
      <p:bldP spid="7" grpId="0"/>
      <p:bldP spid="7"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3029" y="1053530"/>
            <a:ext cx="11010769" cy="1384995"/>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为了提高该反应中</a:t>
            </a:r>
            <a:r>
              <a:rPr lang="en-US" altLang="zh-CN" sz="2800" kern="100" dirty="0">
                <a:latin typeface="Times New Roman"/>
                <a:ea typeface="华文细黑"/>
                <a:cs typeface="Courier New"/>
              </a:rPr>
              <a:t>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的转化率，可以采取的措施是</a:t>
            </a:r>
            <a:endParaRPr lang="zh-CN" altLang="zh-CN" sz="1050" kern="100" dirty="0">
              <a:latin typeface="宋体"/>
              <a:cs typeface="Courier New"/>
            </a:endParaRPr>
          </a:p>
          <a:p>
            <a:pPr>
              <a:lnSpc>
                <a:spcPct val="150000"/>
              </a:lnSpc>
            </a:pPr>
            <a:r>
              <a:rPr lang="en-US" altLang="zh-CN" sz="2800" kern="100" dirty="0" smtClean="0">
                <a:latin typeface="Times New Roman"/>
                <a:ea typeface="华文细黑"/>
              </a:rPr>
              <a:t>____________________________________</a:t>
            </a:r>
            <a:r>
              <a:rPr lang="en-US" altLang="zh-CN" sz="2800" kern="100" dirty="0">
                <a:latin typeface="Times New Roman"/>
                <a:ea typeface="华文细黑"/>
              </a:rPr>
              <a:t>_</a:t>
            </a:r>
            <a:r>
              <a:rPr lang="en-US" altLang="zh-CN" sz="2800" kern="100" dirty="0" smtClean="0">
                <a:latin typeface="Times New Roman"/>
                <a:ea typeface="华文细黑"/>
              </a:rPr>
              <a:t>______</a:t>
            </a:r>
            <a:r>
              <a:rPr lang="zh-CN" altLang="zh-CN" sz="2800" kern="100" dirty="0">
                <a:latin typeface="Times New Roman"/>
                <a:ea typeface="华文细黑"/>
                <a:cs typeface="Times New Roman"/>
              </a:rPr>
              <a:t>。</a:t>
            </a:r>
            <a:endParaRPr lang="zh-CN" altLang="zh-CN" sz="2800" b="1" kern="100" dirty="0">
              <a:latin typeface="宋体"/>
              <a:cs typeface="Courier New"/>
            </a:endParaRPr>
          </a:p>
        </p:txBody>
      </p:sp>
      <p:sp>
        <p:nvSpPr>
          <p:cNvPr id="4" name="矩形 3"/>
          <p:cNvSpPr/>
          <p:nvPr/>
        </p:nvSpPr>
        <p:spPr>
          <a:xfrm>
            <a:off x="406574" y="2565698"/>
            <a:ext cx="9812557" cy="1384995"/>
          </a:xfrm>
          <a:prstGeom prst="rect">
            <a:avLst/>
          </a:prstGeom>
        </p:spPr>
        <p:txBody>
          <a:bodyPr>
            <a:spAutoFit/>
          </a:bodyPr>
          <a:lstStyle/>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en-US" altLang="zh-CN" sz="2800" b="1" kern="100" dirty="0" smtClean="0">
                <a:solidFill>
                  <a:srgbClr val="0000FF"/>
                </a:solidFill>
                <a:latin typeface="Times New Roman"/>
                <a:ea typeface="华文细黑"/>
                <a:cs typeface="Times New Roman"/>
              </a:rPr>
              <a:t>  </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，增大反应压强或增大</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的浓度，可提高该反应中</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的转化率。</a:t>
            </a:r>
            <a:endParaRPr lang="zh-CN" altLang="zh-CN" sz="2800" kern="100" dirty="0">
              <a:effectLst/>
              <a:latin typeface="宋体"/>
              <a:cs typeface="Courier New"/>
            </a:endParaRPr>
          </a:p>
        </p:txBody>
      </p:sp>
      <p:sp>
        <p:nvSpPr>
          <p:cNvPr id="7" name="矩形 6"/>
          <p:cNvSpPr/>
          <p:nvPr/>
        </p:nvSpPr>
        <p:spPr>
          <a:xfrm>
            <a:off x="478582" y="1646437"/>
            <a:ext cx="8920506" cy="1303177"/>
          </a:xfrm>
          <a:prstGeom prst="rect">
            <a:avLst/>
          </a:prstGeom>
        </p:spPr>
        <p:txBody>
          <a:bodyPr>
            <a:spAutoFit/>
          </a:bodyPr>
          <a:lstStyle/>
          <a:p>
            <a:pPr algn="just">
              <a:lnSpc>
                <a:spcPct val="150000"/>
              </a:lnSpc>
              <a:spcAft>
                <a:spcPts val="0"/>
              </a:spcAft>
              <a:tabLst>
                <a:tab pos="2430780" algn="l"/>
              </a:tabLst>
            </a:pPr>
            <a:r>
              <a:rPr lang="zh-CN" altLang="zh-CN" sz="2800" kern="100" dirty="0">
                <a:solidFill>
                  <a:srgbClr val="E36C0A"/>
                </a:solidFill>
                <a:latin typeface="Times New Roman"/>
                <a:ea typeface="华文细黑"/>
                <a:cs typeface="Times New Roman"/>
              </a:rPr>
              <a:t>增大反应压强或增大</a:t>
            </a:r>
            <a:r>
              <a:rPr lang="en-US" altLang="zh-CN" sz="2800" kern="100" dirty="0">
                <a:solidFill>
                  <a:srgbClr val="E36C0A"/>
                </a:solidFill>
                <a:latin typeface="Times New Roman"/>
                <a:ea typeface="华文细黑"/>
                <a:cs typeface="Courier New"/>
              </a:rPr>
              <a:t>CH</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的浓度</a:t>
            </a:r>
            <a:r>
              <a:rPr lang="en-US" altLang="zh-CN" sz="2800" kern="100" dirty="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或其他合理答案</a:t>
            </a:r>
            <a:r>
              <a:rPr lang="en-US" altLang="zh-CN" sz="2800" kern="100" dirty="0">
                <a:solidFill>
                  <a:srgbClr val="E36C0A"/>
                </a:solidFill>
                <a:latin typeface="Times New Roman"/>
                <a:ea typeface="华文细黑"/>
                <a:cs typeface="Courier New"/>
              </a:rPr>
              <a:t>)</a:t>
            </a:r>
            <a:endParaRPr lang="zh-CN" altLang="zh-CN" sz="2800" kern="100" dirty="0">
              <a:effectLst/>
              <a:latin typeface="宋体"/>
              <a:cs typeface="Courier New"/>
            </a:endParaRPr>
          </a:p>
        </p:txBody>
      </p:sp>
      <p:sp>
        <p:nvSpPr>
          <p:cNvPr id="22"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6" name="矩形 3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7" name="圆角矩形 3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748613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7"/>
                  </p:tgtEl>
                </p:cond>
              </p:nextCondLst>
            </p:seq>
          </p:childTnLst>
        </p:cTn>
      </p:par>
    </p:tnLst>
    <p:bldLst>
      <p:bldP spid="4" grpId="0"/>
      <p:bldP spid="4" grpId="1"/>
      <p:bldP spid="7" grpId="0"/>
      <p:bldP spid="7"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287958557"/>
              </p:ext>
            </p:extLst>
          </p:nvPr>
        </p:nvGraphicFramePr>
        <p:xfrm>
          <a:off x="519955" y="799331"/>
          <a:ext cx="11191875" cy="3152775"/>
        </p:xfrm>
        <a:graphic>
          <a:graphicData uri="http://schemas.openxmlformats.org/presentationml/2006/ole">
            <mc:AlternateContent xmlns:mc="http://schemas.openxmlformats.org/markup-compatibility/2006">
              <mc:Choice xmlns:v="urn:schemas-microsoft-com:vml" Requires="v">
                <p:oleObj spid="_x0000_s296982" name="文档" r:id="rId18" imgW="11193695" imgH="3171460" progId="Word.Document.12">
                  <p:embed/>
                </p:oleObj>
              </mc:Choice>
              <mc:Fallback>
                <p:oleObj name="文档" r:id="rId18" imgW="11193695" imgH="3171460" progId="Word.Document.12">
                  <p:embed/>
                  <p:pic>
                    <p:nvPicPr>
                      <p:cNvPr id="0" name=""/>
                      <p:cNvPicPr/>
                      <p:nvPr/>
                    </p:nvPicPr>
                    <p:blipFill>
                      <a:blip r:embed="rId19"/>
                      <a:stretch>
                        <a:fillRect/>
                      </a:stretch>
                    </p:blipFill>
                    <p:spPr>
                      <a:xfrm>
                        <a:off x="519955" y="799331"/>
                        <a:ext cx="11191875" cy="3152775"/>
                      </a:xfrm>
                      <a:prstGeom prst="rect">
                        <a:avLst/>
                      </a:prstGeom>
                    </p:spPr>
                  </p:pic>
                </p:oleObj>
              </mc:Fallback>
            </mc:AlternateContent>
          </a:graphicData>
        </a:graphic>
      </p:graphicFrame>
      <p:sp>
        <p:nvSpPr>
          <p:cNvPr id="5" name="矩形 4"/>
          <p:cNvSpPr/>
          <p:nvPr/>
        </p:nvSpPr>
        <p:spPr>
          <a:xfrm>
            <a:off x="364647" y="3160018"/>
            <a:ext cx="12355295" cy="579582"/>
          </a:xfrm>
          <a:prstGeom prst="rect">
            <a:avLst/>
          </a:prstGeom>
        </p:spPr>
        <p:txBody>
          <a:bodyPr>
            <a:spAutoFit/>
          </a:bodyPr>
          <a:lstStyle/>
          <a:p>
            <a:pPr>
              <a:lnSpc>
                <a:spcPct val="150000"/>
              </a:lnSpc>
            </a:pPr>
            <a:r>
              <a:rPr lang="en-US" altLang="zh-CN" kern="100" dirty="0">
                <a:latin typeface="Times New Roman"/>
                <a:ea typeface="华文细黑"/>
              </a:rPr>
              <a:t>(1)</a:t>
            </a:r>
            <a:r>
              <a:rPr lang="zh-CN" altLang="zh-CN" kern="100" dirty="0">
                <a:latin typeface="Times New Roman"/>
                <a:ea typeface="华文细黑"/>
                <a:cs typeface="Times New Roman"/>
              </a:rPr>
              <a:t>在密闭容器中，该反应达到平衡状态后，测得如下数据</a:t>
            </a:r>
            <a:r>
              <a:rPr lang="en-US" altLang="zh-CN" kern="100" dirty="0">
                <a:latin typeface="Times New Roman"/>
                <a:ea typeface="华文细黑"/>
              </a:rPr>
              <a:t>(</a:t>
            </a:r>
            <a:r>
              <a:rPr lang="zh-CN" altLang="zh-CN" kern="100" dirty="0">
                <a:latin typeface="Times New Roman"/>
                <a:ea typeface="华文细黑"/>
                <a:cs typeface="Times New Roman"/>
              </a:rPr>
              <a:t>假设不考虑副反应</a:t>
            </a:r>
            <a:r>
              <a:rPr lang="en-US" altLang="zh-CN" kern="100" dirty="0">
                <a:latin typeface="Times New Roman"/>
                <a:ea typeface="华文细黑"/>
              </a:rPr>
              <a:t>)</a:t>
            </a:r>
            <a:r>
              <a:rPr lang="zh-CN" altLang="zh-CN" kern="100" dirty="0">
                <a:latin typeface="Times New Roman"/>
                <a:ea typeface="华文细黑"/>
                <a:cs typeface="Times New Roman"/>
              </a:rPr>
              <a:t>。</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815171971"/>
              </p:ext>
            </p:extLst>
          </p:nvPr>
        </p:nvGraphicFramePr>
        <p:xfrm>
          <a:off x="1558702" y="3808090"/>
          <a:ext cx="8928992" cy="2286000"/>
        </p:xfrm>
        <a:graphic>
          <a:graphicData uri="http://schemas.openxmlformats.org/drawingml/2006/table">
            <a:tbl>
              <a:tblPr/>
              <a:tblGrid>
                <a:gridCol w="648072"/>
                <a:gridCol w="1008112"/>
                <a:gridCol w="1872208"/>
                <a:gridCol w="2808312"/>
                <a:gridCol w="2592288"/>
              </a:tblGrid>
              <a:tr h="645786">
                <a:tc>
                  <a:txBody>
                    <a:bodyPr/>
                    <a:lstStyle/>
                    <a:p>
                      <a:pPr algn="ctr">
                        <a:lnSpc>
                          <a:spcPct val="150000"/>
                        </a:lnSpc>
                        <a:spcAft>
                          <a:spcPts val="0"/>
                        </a:spcAft>
                        <a:tabLst>
                          <a:tab pos="2430780" algn="l"/>
                        </a:tabLst>
                      </a:pPr>
                      <a:r>
                        <a:rPr lang="zh-CN" sz="2000" kern="100" dirty="0">
                          <a:effectLst/>
                          <a:latin typeface="Times New Roman"/>
                          <a:ea typeface="华文细黑"/>
                          <a:cs typeface="Times New Roman"/>
                        </a:rPr>
                        <a:t>实验</a:t>
                      </a:r>
                      <a:endParaRPr lang="zh-CN" sz="2000" kern="100" dirty="0">
                        <a:effectLst/>
                        <a:latin typeface="宋体"/>
                        <a:cs typeface="Courier New"/>
                      </a:endParaRPr>
                    </a:p>
                    <a:p>
                      <a:pPr algn="ctr">
                        <a:lnSpc>
                          <a:spcPct val="150000"/>
                        </a:lnSpc>
                        <a:spcAft>
                          <a:spcPts val="0"/>
                        </a:spcAft>
                        <a:tabLst>
                          <a:tab pos="2430780" algn="l"/>
                        </a:tabLst>
                      </a:pPr>
                      <a:r>
                        <a:rPr lang="zh-CN" sz="2000" kern="100" dirty="0">
                          <a:effectLst/>
                          <a:latin typeface="Times New Roman"/>
                          <a:ea typeface="华文细黑"/>
                          <a:cs typeface="Times New Roman"/>
                        </a:rPr>
                        <a:t>序号</a:t>
                      </a:r>
                      <a:endParaRPr lang="zh-CN" sz="20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000" kern="100" dirty="0">
                          <a:effectLst/>
                          <a:latin typeface="Times New Roman"/>
                          <a:ea typeface="华文细黑"/>
                          <a:cs typeface="Times New Roman"/>
                        </a:rPr>
                        <a:t>温度</a:t>
                      </a:r>
                      <a:r>
                        <a:rPr lang="en-US" sz="2000" kern="100" dirty="0">
                          <a:effectLst/>
                          <a:latin typeface="Times New Roman"/>
                          <a:ea typeface="华文细黑"/>
                          <a:cs typeface="Courier New"/>
                        </a:rPr>
                        <a:t>/</a:t>
                      </a:r>
                      <a:r>
                        <a:rPr lang="en-US" sz="2000" kern="100" dirty="0">
                          <a:effectLst/>
                          <a:latin typeface="宋体"/>
                          <a:ea typeface="华文细黑"/>
                          <a:cs typeface="Times New Roman"/>
                        </a:rPr>
                        <a:t>℃</a:t>
                      </a:r>
                      <a:endParaRPr lang="zh-CN" sz="20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000" kern="100" dirty="0">
                          <a:effectLst/>
                          <a:latin typeface="Times New Roman"/>
                          <a:ea typeface="华文细黑"/>
                          <a:cs typeface="Times New Roman"/>
                        </a:rPr>
                        <a:t>初始</a:t>
                      </a:r>
                      <a:r>
                        <a:rPr lang="en-US" sz="2000" kern="100" dirty="0">
                          <a:effectLst/>
                          <a:latin typeface="Times New Roman"/>
                          <a:ea typeface="华文细黑"/>
                          <a:cs typeface="Courier New"/>
                        </a:rPr>
                        <a:t>CCl</a:t>
                      </a:r>
                      <a:r>
                        <a:rPr lang="en-US" sz="2000" kern="100" baseline="-25000" dirty="0">
                          <a:effectLst/>
                          <a:latin typeface="Times New Roman"/>
                          <a:ea typeface="华文细黑"/>
                          <a:cs typeface="Courier New"/>
                        </a:rPr>
                        <a:t>4</a:t>
                      </a:r>
                      <a:r>
                        <a:rPr lang="zh-CN" sz="2000" kern="100" dirty="0">
                          <a:effectLst/>
                          <a:latin typeface="Times New Roman"/>
                          <a:ea typeface="华文细黑"/>
                          <a:cs typeface="Times New Roman"/>
                        </a:rPr>
                        <a:t>的浓度</a:t>
                      </a:r>
                      <a:endParaRPr lang="zh-CN" sz="2000" kern="100" dirty="0">
                        <a:effectLst/>
                        <a:latin typeface="宋体"/>
                        <a:cs typeface="Courier New"/>
                      </a:endParaRPr>
                    </a:p>
                    <a:p>
                      <a:pPr algn="l">
                        <a:lnSpc>
                          <a:spcPct val="150000"/>
                        </a:lnSpc>
                        <a:spcAft>
                          <a:spcPts val="0"/>
                        </a:spcAft>
                        <a:tabLst>
                          <a:tab pos="2430780" algn="l"/>
                        </a:tabLst>
                      </a:pPr>
                      <a:r>
                        <a:rPr lang="en-US" sz="2000" kern="100" dirty="0" smtClean="0">
                          <a:effectLst/>
                          <a:latin typeface="Times New Roman"/>
                          <a:ea typeface="华文细黑"/>
                          <a:cs typeface="Courier New"/>
                        </a:rPr>
                        <a:t>/</a:t>
                      </a:r>
                      <a:r>
                        <a:rPr lang="en-US" sz="2000" kern="100" dirty="0" err="1">
                          <a:effectLst/>
                          <a:latin typeface="Times New Roman"/>
                          <a:ea typeface="华文细黑"/>
                          <a:cs typeface="Courier New"/>
                        </a:rPr>
                        <a:t>mol·L</a:t>
                      </a:r>
                      <a:r>
                        <a:rPr lang="zh-CN" sz="2000" kern="100" baseline="30000" dirty="0">
                          <a:effectLst/>
                          <a:latin typeface="Times New Roman"/>
                          <a:ea typeface="华文细黑"/>
                          <a:cs typeface="Times New Roman"/>
                        </a:rPr>
                        <a:t>－</a:t>
                      </a:r>
                      <a:r>
                        <a:rPr lang="en-US" sz="2000" kern="100" baseline="30000" dirty="0" smtClean="0">
                          <a:effectLst/>
                          <a:latin typeface="Times New Roman"/>
                          <a:ea typeface="华文细黑"/>
                          <a:cs typeface="Courier New"/>
                        </a:rPr>
                        <a:t>1</a:t>
                      </a:r>
                      <a:endParaRPr lang="zh-CN" sz="20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000" kern="100" dirty="0">
                          <a:effectLst/>
                          <a:latin typeface="Times New Roman"/>
                          <a:ea typeface="华文细黑"/>
                          <a:cs typeface="Times New Roman"/>
                        </a:rPr>
                        <a:t>初始</a:t>
                      </a:r>
                      <a:r>
                        <a:rPr lang="en-US" sz="2000" kern="100" dirty="0">
                          <a:effectLst/>
                          <a:latin typeface="Times New Roman"/>
                          <a:ea typeface="华文细黑"/>
                          <a:cs typeface="Courier New"/>
                        </a:rPr>
                        <a:t>H</a:t>
                      </a:r>
                      <a:r>
                        <a:rPr lang="en-US" sz="2000" kern="100" baseline="-25000" dirty="0">
                          <a:effectLst/>
                          <a:latin typeface="Times New Roman"/>
                          <a:ea typeface="华文细黑"/>
                          <a:cs typeface="Courier New"/>
                        </a:rPr>
                        <a:t>2</a:t>
                      </a:r>
                      <a:r>
                        <a:rPr lang="zh-CN" sz="2000" kern="100" dirty="0">
                          <a:effectLst/>
                          <a:latin typeface="Times New Roman"/>
                          <a:ea typeface="华文细黑"/>
                          <a:cs typeface="Times New Roman"/>
                        </a:rPr>
                        <a:t>的</a:t>
                      </a:r>
                      <a:r>
                        <a:rPr lang="zh-CN" sz="2000" kern="100" dirty="0" smtClean="0">
                          <a:effectLst/>
                          <a:latin typeface="Times New Roman"/>
                          <a:ea typeface="华文细黑"/>
                          <a:cs typeface="Times New Roman"/>
                        </a:rPr>
                        <a:t>浓度</a:t>
                      </a:r>
                      <a:r>
                        <a:rPr lang="en-US" sz="2000" kern="100" dirty="0" smtClean="0">
                          <a:effectLst/>
                          <a:latin typeface="Times New Roman"/>
                          <a:ea typeface="华文细黑"/>
                          <a:cs typeface="Courier New"/>
                        </a:rPr>
                        <a:t>/</a:t>
                      </a:r>
                      <a:r>
                        <a:rPr lang="en-US" sz="2000" kern="100" dirty="0" err="1">
                          <a:effectLst/>
                          <a:latin typeface="Times New Roman"/>
                          <a:ea typeface="华文细黑"/>
                          <a:cs typeface="Courier New"/>
                        </a:rPr>
                        <a:t>mol·L</a:t>
                      </a:r>
                      <a:r>
                        <a:rPr lang="zh-CN" sz="2000" kern="100" baseline="30000" dirty="0">
                          <a:effectLst/>
                          <a:latin typeface="Times New Roman"/>
                          <a:ea typeface="华文细黑"/>
                          <a:cs typeface="Times New Roman"/>
                        </a:rPr>
                        <a:t>－</a:t>
                      </a:r>
                      <a:r>
                        <a:rPr lang="en-US" sz="2000" kern="100" baseline="30000" dirty="0" smtClean="0">
                          <a:effectLst/>
                          <a:latin typeface="Times New Roman"/>
                          <a:ea typeface="华文细黑"/>
                          <a:cs typeface="Courier New"/>
                        </a:rPr>
                        <a:t>1</a:t>
                      </a:r>
                      <a:endParaRPr lang="zh-CN" sz="20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en-US" sz="2000" kern="100" dirty="0">
                          <a:effectLst/>
                          <a:latin typeface="Times New Roman"/>
                          <a:ea typeface="华文细黑"/>
                          <a:cs typeface="Courier New"/>
                        </a:rPr>
                        <a:t>CCl</a:t>
                      </a:r>
                      <a:r>
                        <a:rPr lang="en-US" sz="2000" kern="100" baseline="-25000" dirty="0">
                          <a:effectLst/>
                          <a:latin typeface="Times New Roman"/>
                          <a:ea typeface="华文细黑"/>
                          <a:cs typeface="Courier New"/>
                        </a:rPr>
                        <a:t>4</a:t>
                      </a:r>
                      <a:r>
                        <a:rPr lang="zh-CN" sz="2000" kern="100" dirty="0">
                          <a:effectLst/>
                          <a:latin typeface="Times New Roman"/>
                          <a:ea typeface="华文细黑"/>
                          <a:cs typeface="Times New Roman"/>
                        </a:rPr>
                        <a:t>的平衡转化率</a:t>
                      </a:r>
                      <a:endParaRPr lang="zh-CN" sz="20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323">
                <a:tc>
                  <a:txBody>
                    <a:bodyPr/>
                    <a:lstStyle/>
                    <a:p>
                      <a:pPr algn="ctr">
                        <a:lnSpc>
                          <a:spcPct val="150000"/>
                        </a:lnSpc>
                        <a:spcAft>
                          <a:spcPts val="0"/>
                        </a:spcAft>
                        <a:tabLst>
                          <a:tab pos="2430780" algn="l"/>
                        </a:tabLst>
                      </a:pPr>
                      <a:r>
                        <a:rPr lang="en-US" sz="2000" kern="100">
                          <a:effectLst/>
                          <a:latin typeface="Times New Roman"/>
                          <a:ea typeface="华文细黑"/>
                          <a:cs typeface="Courier New"/>
                        </a:rPr>
                        <a:t>1</a:t>
                      </a:r>
                      <a:endParaRPr lang="zh-CN" sz="20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kern="100">
                          <a:effectLst/>
                          <a:latin typeface="Times New Roman"/>
                          <a:ea typeface="华文细黑"/>
                          <a:cs typeface="Courier New"/>
                        </a:rPr>
                        <a:t>110</a:t>
                      </a:r>
                      <a:endParaRPr lang="zh-CN" sz="20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kern="100" dirty="0">
                          <a:effectLst/>
                          <a:latin typeface="Times New Roman"/>
                          <a:ea typeface="华文细黑"/>
                          <a:cs typeface="Courier New"/>
                        </a:rPr>
                        <a:t>0.8</a:t>
                      </a:r>
                      <a:endParaRPr lang="zh-CN" sz="20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kern="100" dirty="0">
                          <a:effectLst/>
                          <a:latin typeface="Times New Roman"/>
                          <a:ea typeface="华文细黑"/>
                          <a:cs typeface="Courier New"/>
                        </a:rPr>
                        <a:t>1.2</a:t>
                      </a:r>
                      <a:endParaRPr lang="zh-CN" sz="20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kern="100">
                          <a:effectLst/>
                          <a:latin typeface="Times New Roman"/>
                          <a:ea typeface="华文细黑"/>
                          <a:cs typeface="Courier New"/>
                        </a:rPr>
                        <a:t>A</a:t>
                      </a:r>
                      <a:endParaRPr lang="zh-CN" sz="20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323">
                <a:tc>
                  <a:txBody>
                    <a:bodyPr/>
                    <a:lstStyle/>
                    <a:p>
                      <a:pPr algn="ctr">
                        <a:lnSpc>
                          <a:spcPct val="150000"/>
                        </a:lnSpc>
                        <a:spcAft>
                          <a:spcPts val="0"/>
                        </a:spcAft>
                        <a:tabLst>
                          <a:tab pos="2430780" algn="l"/>
                        </a:tabLst>
                      </a:pPr>
                      <a:r>
                        <a:rPr lang="en-US" sz="2000" kern="100">
                          <a:effectLst/>
                          <a:latin typeface="Times New Roman"/>
                          <a:ea typeface="华文细黑"/>
                          <a:cs typeface="Courier New"/>
                        </a:rPr>
                        <a:t>2</a:t>
                      </a:r>
                      <a:endParaRPr lang="zh-CN" sz="20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kern="100">
                          <a:effectLst/>
                          <a:latin typeface="Times New Roman"/>
                          <a:ea typeface="华文细黑"/>
                          <a:cs typeface="Courier New"/>
                        </a:rPr>
                        <a:t>110</a:t>
                      </a:r>
                      <a:endParaRPr lang="zh-CN" sz="20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kern="100" dirty="0">
                          <a:effectLst/>
                          <a:latin typeface="Times New Roman"/>
                          <a:ea typeface="华文细黑"/>
                          <a:cs typeface="Courier New"/>
                        </a:rPr>
                        <a:t>1</a:t>
                      </a:r>
                      <a:endParaRPr lang="zh-CN" sz="20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kern="100" dirty="0">
                          <a:effectLst/>
                          <a:latin typeface="Times New Roman"/>
                          <a:ea typeface="华文细黑"/>
                          <a:cs typeface="Courier New"/>
                        </a:rPr>
                        <a:t>1</a:t>
                      </a:r>
                      <a:endParaRPr lang="zh-CN" sz="20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kern="100">
                          <a:effectLst/>
                          <a:latin typeface="Times New Roman"/>
                          <a:ea typeface="华文细黑"/>
                          <a:cs typeface="Courier New"/>
                        </a:rPr>
                        <a:t>50%</a:t>
                      </a:r>
                      <a:endParaRPr lang="zh-CN" sz="20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323">
                <a:tc>
                  <a:txBody>
                    <a:bodyPr/>
                    <a:lstStyle/>
                    <a:p>
                      <a:pPr algn="ctr">
                        <a:lnSpc>
                          <a:spcPct val="150000"/>
                        </a:lnSpc>
                        <a:spcAft>
                          <a:spcPts val="0"/>
                        </a:spcAft>
                        <a:tabLst>
                          <a:tab pos="2430780" algn="l"/>
                        </a:tabLst>
                      </a:pPr>
                      <a:r>
                        <a:rPr lang="en-US" sz="2000" kern="100">
                          <a:effectLst/>
                          <a:latin typeface="Times New Roman"/>
                          <a:ea typeface="华文细黑"/>
                          <a:cs typeface="Courier New"/>
                        </a:rPr>
                        <a:t>3</a:t>
                      </a:r>
                      <a:endParaRPr lang="zh-CN" sz="20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kern="100">
                          <a:effectLst/>
                          <a:latin typeface="Times New Roman"/>
                          <a:ea typeface="华文细黑"/>
                          <a:cs typeface="Courier New"/>
                        </a:rPr>
                        <a:t>100</a:t>
                      </a:r>
                      <a:endParaRPr lang="zh-CN" sz="20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kern="100" dirty="0">
                          <a:effectLst/>
                          <a:latin typeface="Times New Roman"/>
                          <a:ea typeface="华文细黑"/>
                          <a:cs typeface="Courier New"/>
                        </a:rPr>
                        <a:t>1</a:t>
                      </a:r>
                      <a:endParaRPr lang="zh-CN" sz="20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kern="100" dirty="0">
                          <a:effectLst/>
                          <a:latin typeface="Times New Roman"/>
                          <a:ea typeface="华文细黑"/>
                          <a:cs typeface="Courier New"/>
                        </a:rPr>
                        <a:t>1</a:t>
                      </a:r>
                      <a:endParaRPr lang="zh-CN" sz="20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000" kern="100" dirty="0">
                          <a:effectLst/>
                          <a:latin typeface="Times New Roman"/>
                          <a:ea typeface="华文细黑"/>
                          <a:cs typeface="Courier New"/>
                        </a:rPr>
                        <a:t>B</a:t>
                      </a:r>
                      <a:endParaRPr lang="zh-CN" sz="20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74001" y="1125538"/>
            <a:ext cx="10793813" cy="4982108"/>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此反应的化学平衡常数表达式为</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110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时平衡常数为</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实验</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CCl</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的转化率</a:t>
            </a:r>
            <a:r>
              <a:rPr lang="en-US" altLang="zh-CN" sz="2600" kern="100" dirty="0">
                <a:latin typeface="Times New Roman"/>
                <a:ea typeface="华文细黑"/>
                <a:cs typeface="Courier New"/>
              </a:rPr>
              <a:t>A________50%(</a:t>
            </a:r>
            <a:r>
              <a:rPr lang="zh-CN" altLang="zh-CN" sz="2600" kern="100" dirty="0">
                <a:latin typeface="Times New Roman"/>
                <a:ea typeface="华文细黑"/>
                <a:cs typeface="Times New Roman"/>
              </a:rPr>
              <a:t>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smtClean="0">
                <a:latin typeface="宋体"/>
                <a:ea typeface="华文细黑"/>
                <a:cs typeface="Times New Roman"/>
              </a:rPr>
              <a:t>“</a:t>
            </a:r>
          </a:p>
          <a:p>
            <a:pPr algn="just">
              <a:lnSpc>
                <a:spcPct val="150000"/>
              </a:lnSpc>
              <a:spcAft>
                <a:spcPts val="0"/>
              </a:spcAft>
              <a:tabLst>
                <a:tab pos="2430780" algn="l"/>
              </a:tabLst>
            </a:pPr>
            <a:r>
              <a:rPr lang="zh-CN" altLang="zh-CN" sz="2600" kern="100" dirty="0" smtClean="0">
                <a:latin typeface="Times New Roman"/>
                <a:ea typeface="华文细黑"/>
                <a:cs typeface="Times New Roman"/>
              </a:rPr>
              <a:t>等于</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实验</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10 h</a:t>
            </a:r>
            <a:r>
              <a:rPr lang="zh-CN" altLang="zh-CN" sz="2600" kern="100" dirty="0">
                <a:latin typeface="Times New Roman"/>
                <a:ea typeface="华文细黑"/>
                <a:cs typeface="Times New Roman"/>
              </a:rPr>
              <a:t>后达到平衡，</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的平均反应速率为</a:t>
            </a:r>
            <a:r>
              <a:rPr lang="en-US" altLang="zh-CN" sz="2600" kern="100" dirty="0">
                <a:latin typeface="Times New Roman"/>
                <a:ea typeface="华文细黑"/>
                <a:cs typeface="Courier New"/>
              </a:rPr>
              <a:t>________________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实验</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的值</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填序号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．等于</a:t>
            </a:r>
            <a:r>
              <a:rPr lang="en-US" altLang="zh-CN" sz="2600" kern="100" dirty="0">
                <a:latin typeface="Times New Roman"/>
                <a:ea typeface="华文细黑"/>
                <a:cs typeface="Courier New"/>
              </a:rPr>
              <a:t>50%  	</a:t>
            </a:r>
            <a:r>
              <a:rPr lang="en-US" altLang="zh-CN" sz="2600" kern="100" dirty="0" smtClean="0">
                <a:latin typeface="Times New Roman"/>
                <a:ea typeface="华文细黑"/>
                <a:cs typeface="Courier New"/>
              </a:rPr>
              <a:t>		B</a:t>
            </a:r>
            <a:r>
              <a:rPr lang="zh-CN" altLang="zh-CN" sz="2600" kern="100" dirty="0">
                <a:latin typeface="Times New Roman"/>
                <a:ea typeface="华文细黑"/>
                <a:cs typeface="Times New Roman"/>
              </a:rPr>
              <a:t>．大于</a:t>
            </a:r>
            <a:r>
              <a:rPr lang="en-US" altLang="zh-CN" sz="2600" kern="100" dirty="0">
                <a:latin typeface="Times New Roman"/>
                <a:ea typeface="华文细黑"/>
                <a:cs typeface="Courier New"/>
              </a:rPr>
              <a:t>50%</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C</a:t>
            </a:r>
            <a:r>
              <a:rPr lang="zh-CN" altLang="zh-CN" sz="2600" kern="100" dirty="0">
                <a:latin typeface="Times New Roman"/>
                <a:ea typeface="华文细黑"/>
                <a:cs typeface="Times New Roman"/>
              </a:rPr>
              <a:t>．小于</a:t>
            </a:r>
            <a:r>
              <a:rPr lang="en-US" altLang="zh-CN" sz="2600" kern="100" dirty="0">
                <a:latin typeface="Times New Roman"/>
                <a:ea typeface="华文细黑"/>
              </a:rPr>
              <a:t>50%  	</a:t>
            </a:r>
            <a:r>
              <a:rPr lang="en-US" altLang="zh-CN" sz="2600" kern="100" dirty="0" smtClean="0">
                <a:latin typeface="Times New Roman"/>
                <a:ea typeface="华文细黑"/>
              </a:rPr>
              <a:t>		D</a:t>
            </a:r>
            <a:r>
              <a:rPr lang="zh-CN" altLang="zh-CN" sz="2600" kern="100" dirty="0">
                <a:latin typeface="Times New Roman"/>
                <a:ea typeface="华文细黑"/>
                <a:cs typeface="Times New Roman"/>
              </a:rPr>
              <a:t>．从本题资料无法判断</a:t>
            </a:r>
            <a:endParaRPr lang="zh-CN" altLang="en-US" sz="2600" dirty="0"/>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420686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995" y="1087438"/>
            <a:ext cx="11457851" cy="4616648"/>
          </a:xfrm>
          <a:prstGeom prst="rect">
            <a:avLst/>
          </a:prstGeom>
        </p:spPr>
        <p:txBody>
          <a:bodyPr>
            <a:spAutoFit/>
          </a:bodyPr>
          <a:lstStyle/>
          <a:p>
            <a:pPr>
              <a:lnSpc>
                <a:spcPct val="150000"/>
              </a:lnSpc>
            </a:pPr>
            <a:r>
              <a:rPr lang="zh-CN" altLang="zh-CN" sz="2800" b="1" kern="100" dirty="0">
                <a:solidFill>
                  <a:srgbClr val="0000FF"/>
                </a:solidFill>
                <a:latin typeface="+mn-ea"/>
                <a:cs typeface="Times New Roman"/>
              </a:rPr>
              <a:t>解析　</a:t>
            </a:r>
            <a:r>
              <a:rPr lang="zh-CN" altLang="zh-CN" sz="2800" kern="100" dirty="0" smtClean="0">
                <a:latin typeface="Times New Roman"/>
                <a:ea typeface="华文细黑"/>
                <a:cs typeface="Times New Roman"/>
              </a:rPr>
              <a:t>因</a:t>
            </a:r>
            <a:r>
              <a:rPr lang="en-US" altLang="zh-CN" sz="2800" kern="100" dirty="0">
                <a:latin typeface="Times New Roman"/>
                <a:ea typeface="华文细黑"/>
              </a:rPr>
              <a:t>CCl</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的沸点为</a:t>
            </a:r>
            <a:r>
              <a:rPr lang="en-US" altLang="zh-CN" sz="2800" kern="100" dirty="0">
                <a:latin typeface="Times New Roman"/>
                <a:ea typeface="华文细黑"/>
              </a:rPr>
              <a:t>77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CHCl</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的沸点为</a:t>
            </a:r>
            <a:r>
              <a:rPr lang="en-US" altLang="zh-CN" sz="2800" kern="100" dirty="0">
                <a:latin typeface="Times New Roman"/>
                <a:ea typeface="华文细黑"/>
              </a:rPr>
              <a:t>61.2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，所以在</a:t>
            </a:r>
            <a:r>
              <a:rPr lang="en-US" altLang="zh-CN" sz="2800" kern="100" dirty="0">
                <a:latin typeface="Times New Roman"/>
                <a:ea typeface="华文细黑"/>
              </a:rPr>
              <a:t>110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Times New Roman"/>
                <a:ea typeface="华文细黑"/>
              </a:rPr>
              <a:t>100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时反应中各物质的状态均为气态，其平衡常数</a:t>
            </a:r>
            <a:r>
              <a:rPr lang="en-US" altLang="zh-CN" sz="2800" i="1" kern="100" dirty="0">
                <a:latin typeface="Times New Roman"/>
                <a:ea typeface="华文细黑"/>
              </a:rPr>
              <a:t>K</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110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时，由实验</a:t>
            </a:r>
            <a:r>
              <a:rPr lang="en-US" altLang="zh-CN" sz="2800" kern="100" dirty="0">
                <a:latin typeface="Times New Roman"/>
                <a:ea typeface="华文细黑"/>
              </a:rPr>
              <a:t>2</a:t>
            </a:r>
            <a:r>
              <a:rPr lang="zh-CN" altLang="zh-CN" sz="2800" kern="100" dirty="0">
                <a:latin typeface="Times New Roman"/>
                <a:ea typeface="华文细黑"/>
                <a:cs typeface="Times New Roman"/>
              </a:rPr>
              <a:t>可知反应中各物质的平衡浓度均为</a:t>
            </a:r>
            <a:r>
              <a:rPr lang="en-US" altLang="zh-CN" sz="2800" kern="100" dirty="0">
                <a:latin typeface="Times New Roman"/>
                <a:ea typeface="华文细黑"/>
              </a:rPr>
              <a:t>0.5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，代入表达式计算得平衡常数为</a:t>
            </a:r>
            <a:r>
              <a:rPr lang="en-US" altLang="zh-CN" sz="2800" kern="100" dirty="0">
                <a:latin typeface="Times New Roman"/>
                <a:ea typeface="华文细黑"/>
              </a:rPr>
              <a:t>1</a:t>
            </a:r>
            <a:r>
              <a:rPr lang="zh-CN" altLang="zh-CN" sz="2800" kern="100" dirty="0">
                <a:latin typeface="Times New Roman"/>
                <a:ea typeface="华文细黑"/>
                <a:cs typeface="Times New Roman"/>
              </a:rPr>
              <a:t>。实验</a:t>
            </a:r>
            <a:r>
              <a:rPr lang="en-US" altLang="zh-CN" sz="2800" kern="100" dirty="0">
                <a:latin typeface="Times New Roman"/>
                <a:ea typeface="华文细黑"/>
              </a:rPr>
              <a:t>1</a:t>
            </a:r>
            <a:r>
              <a:rPr lang="zh-CN" altLang="zh-CN" sz="2800" kern="100" dirty="0">
                <a:latin typeface="Times New Roman"/>
                <a:ea typeface="华文细黑"/>
                <a:cs typeface="Times New Roman"/>
              </a:rPr>
              <a:t>和实验</a:t>
            </a:r>
            <a:r>
              <a:rPr lang="en-US" altLang="zh-CN" sz="2800" kern="100" dirty="0">
                <a:latin typeface="Times New Roman"/>
                <a:ea typeface="华文细黑"/>
              </a:rPr>
              <a:t>2</a:t>
            </a:r>
            <a:r>
              <a:rPr lang="zh-CN" altLang="zh-CN" sz="2800" kern="100" dirty="0">
                <a:latin typeface="Times New Roman"/>
                <a:ea typeface="华文细黑"/>
                <a:cs typeface="Times New Roman"/>
              </a:rPr>
              <a:t>的反应温度相同，所以其平衡常数相同，利用平衡常数相等，可以求出实验</a:t>
            </a:r>
            <a:r>
              <a:rPr lang="en-US" altLang="zh-CN" sz="2800" kern="100" dirty="0">
                <a:latin typeface="Times New Roman"/>
                <a:ea typeface="华文细黑"/>
              </a:rPr>
              <a:t>1</a:t>
            </a:r>
            <a:r>
              <a:rPr lang="zh-CN" altLang="zh-CN" sz="2800" kern="100" dirty="0">
                <a:latin typeface="Times New Roman"/>
                <a:ea typeface="华文细黑"/>
                <a:cs typeface="Times New Roman"/>
              </a:rPr>
              <a:t>中</a:t>
            </a:r>
            <a:r>
              <a:rPr lang="en-US" altLang="zh-CN" sz="2800" kern="100" dirty="0">
                <a:latin typeface="Times New Roman"/>
                <a:ea typeface="华文细黑"/>
              </a:rPr>
              <a:t>CCl</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的平衡转化率为</a:t>
            </a:r>
            <a:r>
              <a:rPr lang="en-US" altLang="zh-CN" sz="2800" kern="100" dirty="0">
                <a:latin typeface="Times New Roman"/>
                <a:ea typeface="华文细黑"/>
              </a:rPr>
              <a:t>60%</a:t>
            </a:r>
            <a:r>
              <a:rPr lang="zh-CN" altLang="zh-CN" sz="2800" kern="100" dirty="0">
                <a:latin typeface="Times New Roman"/>
                <a:ea typeface="华文细黑"/>
                <a:cs typeface="Times New Roman"/>
              </a:rPr>
              <a:t>，大于</a:t>
            </a:r>
            <a:r>
              <a:rPr lang="en-US" altLang="zh-CN" sz="2800" kern="100" dirty="0">
                <a:latin typeface="Times New Roman"/>
                <a:ea typeface="华文细黑"/>
              </a:rPr>
              <a:t>50%</a:t>
            </a:r>
            <a:r>
              <a:rPr lang="zh-CN" altLang="zh-CN" sz="2800" kern="100" dirty="0">
                <a:latin typeface="Times New Roman"/>
                <a:ea typeface="华文细黑"/>
                <a:cs typeface="Times New Roman"/>
              </a:rPr>
              <a:t>。对于实验</a:t>
            </a:r>
            <a:r>
              <a:rPr lang="en-US" altLang="zh-CN" sz="2800" kern="100" dirty="0">
                <a:latin typeface="Times New Roman"/>
                <a:ea typeface="华文细黑"/>
              </a:rPr>
              <a:t>3</a:t>
            </a:r>
            <a:r>
              <a:rPr lang="zh-CN" altLang="zh-CN" sz="2800" kern="100" dirty="0">
                <a:latin typeface="Times New Roman"/>
                <a:ea typeface="华文细黑"/>
                <a:cs typeface="Times New Roman"/>
              </a:rPr>
              <a:t>，因温度不同，又不知该反应的热效应，所以无法判断转化率的大小。</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3475657456"/>
              </p:ext>
            </p:extLst>
          </p:nvPr>
        </p:nvGraphicFramePr>
        <p:xfrm>
          <a:off x="9119542" y="1663502"/>
          <a:ext cx="2505075" cy="866775"/>
        </p:xfrm>
        <a:graphic>
          <a:graphicData uri="http://schemas.openxmlformats.org/presentationml/2006/ole">
            <mc:AlternateContent xmlns:mc="http://schemas.openxmlformats.org/markup-compatibility/2006">
              <mc:Choice xmlns:v="urn:schemas-microsoft-com:vml" Requires="v">
                <p:oleObj spid="_x0000_s301081" name="文档" r:id="rId4" imgW="2510917" imgH="989607" progId="Word.Document.12">
                  <p:embed/>
                </p:oleObj>
              </mc:Choice>
              <mc:Fallback>
                <p:oleObj name="文档" r:id="rId4" imgW="2510917" imgH="989607" progId="Word.Document.12">
                  <p:embed/>
                  <p:pic>
                    <p:nvPicPr>
                      <p:cNvPr id="0" name=""/>
                      <p:cNvPicPr/>
                      <p:nvPr/>
                    </p:nvPicPr>
                    <p:blipFill>
                      <a:blip r:embed="rId5"/>
                      <a:stretch>
                        <a:fillRect/>
                      </a:stretch>
                    </p:blipFill>
                    <p:spPr>
                      <a:xfrm>
                        <a:off x="9119542" y="1663502"/>
                        <a:ext cx="2505075" cy="866775"/>
                      </a:xfrm>
                      <a:prstGeom prst="rect">
                        <a:avLst/>
                      </a:prstGeom>
                    </p:spPr>
                  </p:pic>
                </p:oleObj>
              </mc:Fallback>
            </mc:AlternateContent>
          </a:graphicData>
        </a:graphic>
      </p:graphicFrame>
      <p:sp>
        <p:nvSpPr>
          <p:cNvPr id="19" name="Rectangle 21">
            <a:hlinkClick r:id="rId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7"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8"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9"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10"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11"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12"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13"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4"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5"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6"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7"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8"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9"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199761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480681971"/>
              </p:ext>
            </p:extLst>
          </p:nvPr>
        </p:nvGraphicFramePr>
        <p:xfrm>
          <a:off x="989384" y="1614493"/>
          <a:ext cx="8058150" cy="1257300"/>
        </p:xfrm>
        <a:graphic>
          <a:graphicData uri="http://schemas.openxmlformats.org/presentationml/2006/ole">
            <mc:AlternateContent xmlns:mc="http://schemas.openxmlformats.org/markup-compatibility/2006">
              <mc:Choice xmlns:v="urn:schemas-microsoft-com:vml" Requires="v">
                <p:oleObj spid="_x0000_s302110" name="文档" r:id="rId4" imgW="8061346" imgH="1268656" progId="Word.Document.12">
                  <p:embed/>
                </p:oleObj>
              </mc:Choice>
              <mc:Fallback>
                <p:oleObj name="文档" r:id="rId4" imgW="8061346" imgH="1268656" progId="Word.Document.12">
                  <p:embed/>
                  <p:pic>
                    <p:nvPicPr>
                      <p:cNvPr id="0" name="对象 5"/>
                      <p:cNvPicPr>
                        <a:picLocks noChangeAspect="1" noChangeArrowheads="1"/>
                      </p:cNvPicPr>
                      <p:nvPr/>
                    </p:nvPicPr>
                    <p:blipFill>
                      <a:blip r:embed="rId5"/>
                      <a:srcRect/>
                      <a:stretch>
                        <a:fillRect/>
                      </a:stretch>
                    </p:blipFill>
                    <p:spPr bwMode="auto">
                      <a:xfrm>
                        <a:off x="989384" y="1614493"/>
                        <a:ext cx="80581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938485" y="2565698"/>
            <a:ext cx="6092825" cy="2031325"/>
          </a:xfrm>
          <a:prstGeom prst="rect">
            <a:avLst/>
          </a:prstGeom>
        </p:spPr>
        <p:txBody>
          <a:bodyPr>
            <a:spAutoFit/>
          </a:bodyPr>
          <a:lstStyle/>
          <a:p>
            <a:pPr algn="just">
              <a:lnSpc>
                <a:spcPct val="150000"/>
              </a:lnSpc>
              <a:spcAft>
                <a:spcPts val="0"/>
              </a:spcAft>
              <a:tabLst>
                <a:tab pos="2430780" algn="l"/>
              </a:tabLst>
            </a:pPr>
            <a:r>
              <a:rPr lang="en-US" altLang="zh-CN" sz="2800" kern="100" dirty="0">
                <a:solidFill>
                  <a:schemeClr val="accent6">
                    <a:lumMod val="75000"/>
                  </a:schemeClr>
                </a:solidFill>
                <a:latin typeface="宋体"/>
                <a:ea typeface="华文细黑"/>
                <a:cs typeface="Times New Roman"/>
              </a:rPr>
              <a:t>②</a:t>
            </a:r>
            <a:r>
              <a:rPr lang="zh-CN" altLang="zh-CN" sz="2800" kern="100" dirty="0">
                <a:solidFill>
                  <a:schemeClr val="accent6">
                    <a:lumMod val="75000"/>
                  </a:schemeClr>
                </a:solidFill>
                <a:latin typeface="Times New Roman"/>
                <a:ea typeface="华文细黑"/>
                <a:cs typeface="Times New Roman"/>
              </a:rPr>
              <a:t>大于</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宋体"/>
                <a:ea typeface="华文细黑"/>
              </a:rPr>
              <a:t>③</a:t>
            </a:r>
            <a:r>
              <a:rPr lang="en-US" altLang="zh-CN" sz="2800" kern="100" dirty="0">
                <a:solidFill>
                  <a:schemeClr val="accent6">
                    <a:lumMod val="75000"/>
                  </a:schemeClr>
                </a:solidFill>
                <a:latin typeface="Times New Roman"/>
                <a:ea typeface="华文细黑"/>
              </a:rPr>
              <a:t>0.05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rPr>
              <a:t>－</a:t>
            </a:r>
            <a:r>
              <a:rPr lang="en-US" altLang="zh-CN" sz="2800" kern="100" baseline="30000" dirty="0">
                <a:solidFill>
                  <a:schemeClr val="accent6">
                    <a:lumMod val="75000"/>
                  </a:schemeClr>
                </a:solidFill>
                <a:latin typeface="Times New Roman"/>
                <a:ea typeface="华文细黑"/>
              </a:rPr>
              <a:t>1</a:t>
            </a:r>
            <a:r>
              <a:rPr lang="en-US" altLang="zh-CN" sz="2800" kern="100" dirty="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rPr>
              <a:t>－</a:t>
            </a:r>
            <a:r>
              <a:rPr lang="en-US" altLang="zh-CN" sz="2800" kern="100" baseline="30000" dirty="0">
                <a:solidFill>
                  <a:schemeClr val="accent6">
                    <a:lumMod val="75000"/>
                  </a:schemeClr>
                </a:solidFill>
                <a:latin typeface="Times New Roman"/>
                <a:ea typeface="华文细黑"/>
              </a:rPr>
              <a:t>1</a:t>
            </a:r>
            <a:r>
              <a:rPr lang="zh-CN" altLang="zh-CN" sz="2800" kern="100" dirty="0">
                <a:solidFill>
                  <a:schemeClr val="accent6">
                    <a:lumMod val="75000"/>
                  </a:schemeClr>
                </a:solidFill>
                <a:latin typeface="Times New Roman"/>
                <a:ea typeface="华文细黑"/>
              </a:rPr>
              <a:t>　</a:t>
            </a:r>
            <a:endParaRPr lang="zh-CN" altLang="zh-CN" sz="2800" kern="100" dirty="0">
              <a:solidFill>
                <a:schemeClr val="accent6">
                  <a:lumMod val="75000"/>
                </a:schemeClr>
              </a:solidFill>
              <a:latin typeface="Times New Roman"/>
              <a:ea typeface="宋体"/>
            </a:endParaRPr>
          </a:p>
          <a:p>
            <a:pPr algn="just">
              <a:lnSpc>
                <a:spcPct val="150000"/>
              </a:lnSpc>
              <a:spcAft>
                <a:spcPts val="0"/>
              </a:spcAft>
            </a:pPr>
            <a:r>
              <a:rPr lang="en-US" altLang="zh-CN" sz="2800" kern="100" dirty="0">
                <a:solidFill>
                  <a:schemeClr val="accent6">
                    <a:lumMod val="75000"/>
                  </a:schemeClr>
                </a:solidFill>
                <a:latin typeface="宋体"/>
                <a:ea typeface="华文细黑"/>
              </a:rPr>
              <a:t>④</a:t>
            </a:r>
            <a:r>
              <a:rPr lang="en-US" altLang="zh-CN" sz="2800" kern="100" dirty="0">
                <a:solidFill>
                  <a:schemeClr val="accent6">
                    <a:lumMod val="75000"/>
                  </a:schemeClr>
                </a:solidFill>
                <a:latin typeface="Times New Roman"/>
                <a:ea typeface="华文细黑"/>
              </a:rPr>
              <a:t>D</a:t>
            </a:r>
            <a:endParaRPr lang="zh-CN" altLang="zh-CN" sz="2800" kern="100" dirty="0">
              <a:solidFill>
                <a:schemeClr val="accent6">
                  <a:lumMod val="75000"/>
                </a:schemeClr>
              </a:solidFill>
              <a:effectLst/>
              <a:latin typeface="Times New Roman"/>
              <a:ea typeface="宋体"/>
            </a:endParaRPr>
          </a:p>
        </p:txBody>
      </p:sp>
      <p:sp>
        <p:nvSpPr>
          <p:cNvPr id="19" name="Rectangle 21">
            <a:hlinkClick r:id="rId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7"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8"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9"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10"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11"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12"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13"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4"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5"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6"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7"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8"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9"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55142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linds(horizontal)">
                                      <p:cBhvr>
                                        <p:cTn id="11" dur="750"/>
                                        <p:tgtEl>
                                          <p:spTgt spid="8">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linds(horizontal)">
                                      <p:cBhvr>
                                        <p:cTn id="15" dur="750"/>
                                        <p:tgtEl>
                                          <p:spTgt spid="8">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blinds(horizontal)">
                                      <p:cBhvr>
                                        <p:cTn id="19" dur="75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9700" y="693490"/>
            <a:ext cx="11688154" cy="5693866"/>
          </a:xfrm>
          <a:prstGeom prst="rect">
            <a:avLst/>
          </a:prstGeom>
        </p:spPr>
        <p:txBody>
          <a:bodyPr>
            <a:spAutoFit/>
          </a:bodyPr>
          <a:lstStyle/>
          <a:p>
            <a:pPr algn="just">
              <a:lnSpc>
                <a:spcPct val="140000"/>
              </a:lnSpc>
              <a:spcAft>
                <a:spcPts val="0"/>
              </a:spcAft>
              <a:tabLst>
                <a:tab pos="2430780" algn="l"/>
              </a:tabLst>
            </a:pPr>
            <a:r>
              <a:rPr lang="en-US" altLang="zh-CN" sz="2600" kern="100" dirty="0">
                <a:latin typeface="Times New Roman"/>
                <a:ea typeface="华文细黑"/>
              </a:rPr>
              <a:t>(2)120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时，在相同条件的密闭容器中，分别进行</a:t>
            </a:r>
            <a:r>
              <a:rPr lang="en-US" altLang="zh-CN" sz="2600" kern="100" dirty="0" smtClean="0">
                <a:latin typeface="Times New Roman"/>
                <a:ea typeface="华文细黑"/>
              </a:rPr>
              <a:t>H</a:t>
            </a:r>
            <a:r>
              <a:rPr lang="en-US" altLang="zh-CN" sz="2600" kern="100" baseline="-25000" dirty="0" smtClean="0">
                <a:latin typeface="Times New Roman"/>
                <a:ea typeface="华文细黑"/>
              </a:rPr>
              <a:t>2</a:t>
            </a:r>
          </a:p>
          <a:p>
            <a:pPr algn="just">
              <a:lnSpc>
                <a:spcPct val="140000"/>
              </a:lnSpc>
              <a:spcAft>
                <a:spcPts val="0"/>
              </a:spcAft>
              <a:tabLst>
                <a:tab pos="2430780" algn="l"/>
              </a:tabLst>
            </a:pPr>
            <a:r>
              <a:rPr lang="en-US" altLang="zh-CN" sz="2600" kern="100" baseline="-25000" dirty="0" smtClean="0">
                <a:latin typeface="Times New Roman"/>
                <a:ea typeface="华文细黑"/>
              </a:rPr>
              <a:t> </a:t>
            </a:r>
            <a:r>
              <a:rPr lang="zh-CN" altLang="zh-CN" sz="2600" kern="100" dirty="0">
                <a:latin typeface="Times New Roman"/>
                <a:ea typeface="华文细黑"/>
                <a:cs typeface="Times New Roman"/>
              </a:rPr>
              <a:t>的初始浓度为</a:t>
            </a:r>
            <a:r>
              <a:rPr lang="en-US" altLang="zh-CN" sz="2600" kern="100" dirty="0">
                <a:latin typeface="Times New Roman"/>
                <a:ea typeface="华文细黑"/>
              </a:rPr>
              <a:t>2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zh-CN" altLang="zh-CN" sz="2600" kern="100" dirty="0">
                <a:latin typeface="Times New Roman"/>
                <a:ea typeface="华文细黑"/>
                <a:cs typeface="Times New Roman"/>
              </a:rPr>
              <a:t>和</a:t>
            </a:r>
            <a:r>
              <a:rPr lang="en-US" altLang="zh-CN" sz="2600" kern="100" dirty="0">
                <a:latin typeface="Times New Roman"/>
                <a:ea typeface="华文细黑"/>
              </a:rPr>
              <a:t>4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zh-CN" altLang="zh-CN" sz="2600" kern="100" dirty="0">
                <a:latin typeface="Times New Roman"/>
                <a:ea typeface="华文细黑"/>
                <a:cs typeface="Times New Roman"/>
              </a:rPr>
              <a:t>的实验，测得</a:t>
            </a:r>
            <a:r>
              <a:rPr lang="zh-CN" altLang="zh-CN" sz="2600" kern="100" dirty="0" smtClean="0">
                <a:latin typeface="Times New Roman"/>
                <a:ea typeface="华文细黑"/>
                <a:cs typeface="Times New Roman"/>
              </a:rPr>
              <a:t>反</a:t>
            </a:r>
            <a:endParaRPr lang="en-US" altLang="zh-CN" sz="2600" kern="100" dirty="0" smtClean="0">
              <a:latin typeface="Times New Roman"/>
              <a:ea typeface="华文细黑"/>
              <a:cs typeface="Times New Roman"/>
            </a:endParaRPr>
          </a:p>
          <a:p>
            <a:pPr algn="just">
              <a:lnSpc>
                <a:spcPct val="140000"/>
              </a:lnSpc>
              <a:spcAft>
                <a:spcPts val="0"/>
              </a:spcAft>
              <a:tabLst>
                <a:tab pos="2430780" algn="l"/>
              </a:tabLst>
            </a:pPr>
            <a:r>
              <a:rPr lang="zh-CN" altLang="zh-CN" sz="2600" kern="100" dirty="0" smtClean="0">
                <a:latin typeface="Times New Roman"/>
                <a:ea typeface="华文细黑"/>
                <a:cs typeface="Times New Roman"/>
              </a:rPr>
              <a:t>应</a:t>
            </a:r>
            <a:r>
              <a:rPr lang="zh-CN" altLang="zh-CN" sz="2600" kern="100" dirty="0">
                <a:latin typeface="Times New Roman"/>
                <a:ea typeface="华文细黑"/>
                <a:cs typeface="Times New Roman"/>
              </a:rPr>
              <a:t>消耗</a:t>
            </a:r>
            <a:r>
              <a:rPr lang="en-US" altLang="zh-CN" sz="2600" kern="100" dirty="0">
                <a:latin typeface="Times New Roman"/>
                <a:ea typeface="华文细黑"/>
              </a:rPr>
              <a:t>CCl</a:t>
            </a:r>
            <a:r>
              <a:rPr lang="en-US" altLang="zh-CN" sz="2600" kern="100" baseline="-25000" dirty="0">
                <a:latin typeface="Times New Roman"/>
                <a:ea typeface="华文细黑"/>
              </a:rPr>
              <a:t>4</a:t>
            </a:r>
            <a:r>
              <a:rPr lang="zh-CN" altLang="zh-CN" sz="2600" kern="100" dirty="0">
                <a:latin typeface="Times New Roman"/>
                <a:ea typeface="华文细黑"/>
                <a:cs typeface="Times New Roman"/>
              </a:rPr>
              <a:t>的百分率</a:t>
            </a:r>
            <a:r>
              <a:rPr lang="en-US" altLang="zh-CN" sz="2600" kern="100" dirty="0">
                <a:latin typeface="Times New Roman"/>
                <a:ea typeface="华文细黑"/>
              </a:rPr>
              <a:t>(</a:t>
            </a:r>
            <a:r>
              <a:rPr lang="en-US" altLang="zh-CN" sz="2600" i="1" kern="100" dirty="0">
                <a:latin typeface="Times New Roman"/>
                <a:ea typeface="华文细黑"/>
              </a:rPr>
              <a:t>x</a:t>
            </a:r>
            <a:r>
              <a:rPr lang="en-US" altLang="zh-CN" sz="2600" kern="100" dirty="0">
                <a:latin typeface="Times New Roman"/>
                <a:ea typeface="华文细黑"/>
              </a:rPr>
              <a:t>%)</a:t>
            </a:r>
            <a:r>
              <a:rPr lang="zh-CN" altLang="zh-CN" sz="2600" kern="100" dirty="0">
                <a:latin typeface="Times New Roman"/>
                <a:ea typeface="华文细黑"/>
                <a:cs typeface="Times New Roman"/>
              </a:rPr>
              <a:t>和生成物中</a:t>
            </a:r>
            <a:r>
              <a:rPr lang="en-US" altLang="zh-CN" sz="2600" kern="100" dirty="0">
                <a:latin typeface="Times New Roman"/>
                <a:ea typeface="华文细黑"/>
              </a:rPr>
              <a:t>CHCl</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的百分</a:t>
            </a:r>
            <a:r>
              <a:rPr lang="zh-CN" altLang="zh-CN" sz="2600" kern="100" dirty="0" smtClean="0">
                <a:latin typeface="Times New Roman"/>
                <a:ea typeface="华文细黑"/>
                <a:cs typeface="Times New Roman"/>
              </a:rPr>
              <a:t>含</a:t>
            </a:r>
            <a:endParaRPr lang="en-US" altLang="zh-CN" sz="2600" kern="100" dirty="0" smtClean="0">
              <a:latin typeface="Times New Roman"/>
              <a:ea typeface="华文细黑"/>
              <a:cs typeface="Times New Roman"/>
            </a:endParaRPr>
          </a:p>
          <a:p>
            <a:pPr algn="just">
              <a:lnSpc>
                <a:spcPct val="140000"/>
              </a:lnSpc>
              <a:spcAft>
                <a:spcPts val="0"/>
              </a:spcAft>
              <a:tabLst>
                <a:tab pos="2430780" algn="l"/>
              </a:tabLst>
            </a:pPr>
            <a:r>
              <a:rPr lang="zh-CN" altLang="zh-CN" sz="2600" kern="100" dirty="0" smtClean="0">
                <a:latin typeface="Times New Roman"/>
                <a:ea typeface="华文细黑"/>
                <a:cs typeface="Times New Roman"/>
              </a:rPr>
              <a:t>量</a:t>
            </a:r>
            <a:r>
              <a:rPr lang="en-US" altLang="zh-CN" sz="2600" kern="100" dirty="0">
                <a:latin typeface="Times New Roman"/>
                <a:ea typeface="华文细黑"/>
              </a:rPr>
              <a:t>(</a:t>
            </a:r>
            <a:r>
              <a:rPr lang="en-US" altLang="zh-CN" sz="2600" i="1" kern="100" dirty="0">
                <a:latin typeface="Times New Roman"/>
                <a:ea typeface="华文细黑"/>
              </a:rPr>
              <a:t>y</a:t>
            </a:r>
            <a:r>
              <a:rPr lang="en-US" altLang="zh-CN" sz="2600" kern="100" dirty="0">
                <a:latin typeface="Times New Roman"/>
                <a:ea typeface="华文细黑"/>
              </a:rPr>
              <a:t>%)</a:t>
            </a:r>
            <a:r>
              <a:rPr lang="zh-CN" altLang="zh-CN" sz="2600" kern="100" dirty="0">
                <a:latin typeface="Times New Roman"/>
                <a:ea typeface="华文细黑"/>
                <a:cs typeface="Times New Roman"/>
              </a:rPr>
              <a:t>随时间</a:t>
            </a:r>
            <a:r>
              <a:rPr lang="en-US" altLang="zh-CN" sz="2600" kern="100" dirty="0">
                <a:latin typeface="Times New Roman"/>
                <a:ea typeface="华文细黑"/>
              </a:rPr>
              <a:t>(</a:t>
            </a:r>
            <a:r>
              <a:rPr lang="en-US" altLang="zh-CN" sz="2600" i="1" kern="100" dirty="0">
                <a:latin typeface="Times New Roman"/>
                <a:ea typeface="华文细黑"/>
              </a:rPr>
              <a:t>t</a:t>
            </a:r>
            <a:r>
              <a:rPr lang="en-US" altLang="zh-CN" sz="2600" kern="100" dirty="0">
                <a:latin typeface="Times New Roman"/>
                <a:ea typeface="华文细黑"/>
              </a:rPr>
              <a:t>)</a:t>
            </a:r>
            <a:r>
              <a:rPr lang="zh-CN" altLang="zh-CN" sz="2600" kern="100" dirty="0">
                <a:latin typeface="Times New Roman"/>
                <a:ea typeface="华文细黑"/>
                <a:cs typeface="Times New Roman"/>
              </a:rPr>
              <a:t>的变化关系如图</a:t>
            </a:r>
            <a:r>
              <a:rPr lang="en-US" altLang="zh-CN" sz="2600" kern="100" dirty="0">
                <a:latin typeface="Times New Roman"/>
                <a:ea typeface="华文细黑"/>
              </a:rPr>
              <a:t>(</a:t>
            </a:r>
            <a:r>
              <a:rPr lang="zh-CN" altLang="zh-CN" sz="2600" kern="100" dirty="0">
                <a:latin typeface="Times New Roman"/>
                <a:ea typeface="华文细黑"/>
                <a:cs typeface="Times New Roman"/>
              </a:rPr>
              <a:t>图中实线是</a:t>
            </a:r>
            <a:r>
              <a:rPr lang="zh-CN" altLang="zh-CN" sz="2600" kern="100" dirty="0" smtClean="0">
                <a:latin typeface="Times New Roman"/>
                <a:ea typeface="华文细黑"/>
                <a:cs typeface="Times New Roman"/>
              </a:rPr>
              <a:t>消耗</a:t>
            </a:r>
            <a:endParaRPr lang="en-US" altLang="zh-CN" sz="2600" kern="100" dirty="0" smtClean="0">
              <a:latin typeface="Times New Roman"/>
              <a:ea typeface="华文细黑"/>
              <a:cs typeface="Times New Roman"/>
            </a:endParaRPr>
          </a:p>
          <a:p>
            <a:pPr algn="just">
              <a:lnSpc>
                <a:spcPct val="140000"/>
              </a:lnSpc>
              <a:spcAft>
                <a:spcPts val="0"/>
              </a:spcAft>
              <a:tabLst>
                <a:tab pos="2430780" algn="l"/>
              </a:tabLst>
            </a:pPr>
            <a:r>
              <a:rPr lang="en-US" altLang="zh-CN" sz="2600" kern="100" dirty="0" smtClean="0">
                <a:latin typeface="Times New Roman"/>
                <a:ea typeface="华文细黑"/>
              </a:rPr>
              <a:t>CCl</a:t>
            </a:r>
            <a:r>
              <a:rPr lang="en-US" altLang="zh-CN" sz="2600" kern="100" baseline="-25000" dirty="0" smtClean="0">
                <a:latin typeface="Times New Roman"/>
                <a:ea typeface="华文细黑"/>
              </a:rPr>
              <a:t>4</a:t>
            </a:r>
            <a:r>
              <a:rPr lang="zh-CN" altLang="zh-CN" sz="2600" kern="100" dirty="0">
                <a:latin typeface="Times New Roman"/>
                <a:ea typeface="华文细黑"/>
                <a:cs typeface="Times New Roman"/>
              </a:rPr>
              <a:t>的百分率变化曲线，虚线是产物中</a:t>
            </a:r>
            <a:r>
              <a:rPr lang="en-US" altLang="zh-CN" sz="2600" kern="100" dirty="0">
                <a:latin typeface="Times New Roman"/>
                <a:ea typeface="华文细黑"/>
              </a:rPr>
              <a:t>CHCl</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的百分含量变化曲线</a:t>
            </a:r>
            <a:r>
              <a:rPr lang="en-US" altLang="zh-CN" sz="2600" kern="100" dirty="0">
                <a:latin typeface="Times New Roman"/>
                <a:ea typeface="华文细黑"/>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tabLst>
                <a:tab pos="2430780" algn="l"/>
              </a:tabLs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在图中的四条线中，表示</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的起始浓度为</a:t>
            </a: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smtClean="0">
                <a:latin typeface="Times New Roman"/>
                <a:ea typeface="华文细黑"/>
                <a:cs typeface="Courier New"/>
              </a:rPr>
              <a:t>1</a:t>
            </a:r>
          </a:p>
          <a:p>
            <a:pPr algn="just">
              <a:lnSpc>
                <a:spcPct val="140000"/>
              </a:lnSpc>
              <a:spcAft>
                <a:spcPts val="0"/>
              </a:spcAft>
              <a:tabLst>
                <a:tab pos="2430780" algn="l"/>
              </a:tabLst>
            </a:pP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实验消耗</a:t>
            </a:r>
            <a:r>
              <a:rPr lang="en-US" altLang="zh-CN" sz="2600" kern="100" dirty="0">
                <a:latin typeface="Times New Roman"/>
                <a:ea typeface="华文细黑"/>
                <a:cs typeface="Courier New"/>
              </a:rPr>
              <a:t>CCl</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的百分率变化曲线的是</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填</a:t>
            </a:r>
            <a:r>
              <a:rPr lang="zh-CN" altLang="zh-CN" sz="2600" kern="100" dirty="0" smtClean="0">
                <a:latin typeface="Times New Roman"/>
                <a:ea typeface="华文细黑"/>
                <a:cs typeface="Times New Roman"/>
              </a:rPr>
              <a:t>序号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nSpc>
                <a:spcPct val="140000"/>
              </a:lnSpc>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根据上图曲线，氢气的起始浓度为</a:t>
            </a:r>
            <a:r>
              <a:rPr lang="en-US" altLang="zh-CN" sz="2600" kern="100" dirty="0">
                <a:latin typeface="Times New Roman"/>
                <a:ea typeface="华文细黑"/>
              </a:rPr>
              <a:t>________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zh-CN" altLang="zh-CN" sz="2600" kern="100" dirty="0">
                <a:latin typeface="Times New Roman"/>
                <a:ea typeface="华文细黑"/>
                <a:cs typeface="Times New Roman"/>
              </a:rPr>
              <a:t>时，有利于提高</a:t>
            </a:r>
            <a:r>
              <a:rPr lang="en-US" altLang="zh-CN" sz="2600" kern="100" dirty="0">
                <a:latin typeface="Times New Roman"/>
                <a:ea typeface="华文细黑"/>
              </a:rPr>
              <a:t>CCl</a:t>
            </a:r>
            <a:r>
              <a:rPr lang="en-US" altLang="zh-CN" sz="2600" kern="100" baseline="-25000" dirty="0">
                <a:latin typeface="Times New Roman"/>
                <a:ea typeface="华文细黑"/>
              </a:rPr>
              <a:t>4</a:t>
            </a:r>
            <a:r>
              <a:rPr lang="zh-CN" altLang="zh-CN" sz="2600" kern="100" dirty="0">
                <a:latin typeface="Times New Roman"/>
                <a:ea typeface="华文细黑"/>
                <a:cs typeface="Times New Roman"/>
              </a:rPr>
              <a:t>的平衡转化率和产物中</a:t>
            </a:r>
            <a:r>
              <a:rPr lang="en-US" altLang="zh-CN" sz="2600" kern="100" dirty="0">
                <a:latin typeface="Times New Roman"/>
                <a:ea typeface="华文细黑"/>
              </a:rPr>
              <a:t>CHCl</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的百分含量。你判断的依据是</a:t>
            </a:r>
            <a:r>
              <a:rPr lang="en-US" altLang="zh-CN" sz="2600" kern="100" dirty="0">
                <a:latin typeface="Times New Roman"/>
                <a:ea typeface="华文细黑"/>
              </a:rPr>
              <a:t>_________________________________________</a:t>
            </a:r>
            <a:r>
              <a:rPr lang="zh-CN" altLang="zh-CN" sz="2600" kern="100" dirty="0">
                <a:latin typeface="Times New Roman"/>
                <a:ea typeface="华文细黑"/>
                <a:cs typeface="Times New Roman"/>
              </a:rPr>
              <a:t>。</a:t>
            </a:r>
            <a:endParaRPr lang="zh-CN" altLang="en-US" sz="2600" dirty="0"/>
          </a:p>
        </p:txBody>
      </p:sp>
      <p:pic>
        <p:nvPicPr>
          <p:cNvPr id="300034" name="Picture 2" descr="HX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1430" y="981522"/>
            <a:ext cx="4013037" cy="1742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5" name="矩形 3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a:hlinkClick r:id="rId17"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37" name="圆角矩形 36">
            <a:hlinkClick r:id="rId18" action="ppaction://hlinksldjump"/>
          </p:cNvPr>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72577232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846009" y="1125538"/>
            <a:ext cx="10793813" cy="4616648"/>
          </a:xfrm>
          <a:prstGeom prst="rect">
            <a:avLst/>
          </a:prstGeom>
        </p:spPr>
        <p:txBody>
          <a:bodyPr>
            <a:spAutoFit/>
          </a:bodyPr>
          <a:lstStyle/>
          <a:p>
            <a:pPr>
              <a:lnSpc>
                <a:spcPct val="150000"/>
              </a:lnSpc>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由图像可知，氢气的浓度越大反应速率越快，消耗</a:t>
            </a:r>
            <a:r>
              <a:rPr lang="en-US" altLang="zh-CN" sz="2800" kern="100" dirty="0">
                <a:latin typeface="Times New Roman"/>
                <a:ea typeface="华文细黑"/>
              </a:rPr>
              <a:t>CCl</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的百分率变化就越快，相反就比较慢，所以</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的起始浓度为</a:t>
            </a:r>
            <a:r>
              <a:rPr lang="en-US" altLang="zh-CN" sz="2800" kern="100" dirty="0">
                <a:latin typeface="Times New Roman"/>
                <a:ea typeface="华文细黑"/>
              </a:rPr>
              <a:t>2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时，消耗</a:t>
            </a:r>
            <a:r>
              <a:rPr lang="en-US" altLang="zh-CN" sz="2800" kern="100" dirty="0">
                <a:latin typeface="Times New Roman"/>
                <a:ea typeface="华文细黑"/>
              </a:rPr>
              <a:t>CCl</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的百分率变化曲线是</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CCl</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的平衡转化率和产物中</a:t>
            </a:r>
            <a:r>
              <a:rPr lang="en-US" altLang="zh-CN" sz="2800" kern="100" dirty="0">
                <a:latin typeface="Times New Roman"/>
                <a:ea typeface="华文细黑"/>
              </a:rPr>
              <a:t>CHCl</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的百分含量均得到提高的是</a:t>
            </a:r>
            <a:r>
              <a:rPr lang="en-US" altLang="zh-CN" sz="2800" i="1" kern="100" dirty="0">
                <a:latin typeface="Times New Roman"/>
                <a:ea typeface="华文细黑"/>
              </a:rPr>
              <a:t>a</a:t>
            </a:r>
            <a:r>
              <a:rPr lang="zh-CN" altLang="zh-CN" sz="2800" kern="100" dirty="0">
                <a:latin typeface="Times New Roman"/>
                <a:ea typeface="华文细黑"/>
                <a:cs typeface="Times New Roman"/>
              </a:rPr>
              <a:t>和</a:t>
            </a:r>
            <a:r>
              <a:rPr lang="en-US" altLang="zh-CN" sz="2800" i="1" kern="100" dirty="0">
                <a:latin typeface="Times New Roman"/>
                <a:ea typeface="华文细黑"/>
              </a:rPr>
              <a:t>b</a:t>
            </a:r>
            <a:r>
              <a:rPr lang="zh-CN" altLang="zh-CN" sz="2800" kern="100" dirty="0">
                <a:latin typeface="Times New Roman"/>
                <a:ea typeface="华文细黑"/>
                <a:cs typeface="Times New Roman"/>
              </a:rPr>
              <a:t>，此时氢气的浓度为</a:t>
            </a:r>
            <a:r>
              <a:rPr lang="en-US" altLang="zh-CN" sz="2800" kern="100" dirty="0">
                <a:latin typeface="Times New Roman"/>
                <a:ea typeface="华文细黑"/>
              </a:rPr>
              <a:t>4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kern="100" dirty="0">
                <a:solidFill>
                  <a:schemeClr val="accent6">
                    <a:lumMod val="75000"/>
                  </a:schemeClr>
                </a:solidFill>
                <a:latin typeface="宋体"/>
                <a:ea typeface="华文细黑"/>
                <a:cs typeface="Times New Roman"/>
              </a:rPr>
              <a:t>①</a:t>
            </a:r>
            <a:r>
              <a:rPr lang="en-US" altLang="zh-CN" sz="2800" kern="100" dirty="0">
                <a:solidFill>
                  <a:schemeClr val="accent6">
                    <a:lumMod val="75000"/>
                  </a:schemeClr>
                </a:solidFill>
                <a:latin typeface="Times New Roman"/>
                <a:ea typeface="华文细黑"/>
              </a:rPr>
              <a:t>c</a:t>
            </a:r>
            <a:r>
              <a:rPr lang="zh-CN" altLang="zh-CN" sz="2800" kern="100" dirty="0">
                <a:solidFill>
                  <a:schemeClr val="accent6">
                    <a:lumMod val="75000"/>
                  </a:schemeClr>
                </a:solidFill>
                <a:latin typeface="Times New Roman"/>
                <a:ea typeface="华文细黑"/>
                <a:cs typeface="Times New Roman"/>
              </a:rPr>
              <a:t>　</a:t>
            </a:r>
            <a:endParaRPr lang="en-US" altLang="zh-CN" sz="2800" kern="100" dirty="0" smtClean="0">
              <a:solidFill>
                <a:schemeClr val="accent6">
                  <a:lumMod val="75000"/>
                </a:schemeClr>
              </a:solidFill>
              <a:latin typeface="Times New Roman"/>
              <a:ea typeface="华文细黑"/>
              <a:cs typeface="Times New Roman"/>
            </a:endParaRPr>
          </a:p>
          <a:p>
            <a:pPr>
              <a:lnSpc>
                <a:spcPct val="150000"/>
              </a:lnSpc>
            </a:pPr>
            <a:r>
              <a:rPr lang="en-US" altLang="zh-CN" sz="2800" kern="100" dirty="0" smtClean="0">
                <a:solidFill>
                  <a:schemeClr val="accent6">
                    <a:lumMod val="75000"/>
                  </a:schemeClr>
                </a:solidFill>
                <a:latin typeface="宋体"/>
                <a:ea typeface="华文细黑"/>
                <a:cs typeface="Times New Roman"/>
              </a:rPr>
              <a:t>②</a:t>
            </a:r>
            <a:r>
              <a:rPr lang="en-US" altLang="zh-CN" sz="2800" kern="1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　从图中可见，</a:t>
            </a:r>
            <a:r>
              <a:rPr lang="en-US" altLang="zh-CN" sz="2800" kern="100" dirty="0">
                <a:solidFill>
                  <a:schemeClr val="accent6">
                    <a:lumMod val="75000"/>
                  </a:schemeClr>
                </a:solidFill>
                <a:latin typeface="Times New Roman"/>
                <a:ea typeface="华文细黑"/>
              </a:rPr>
              <a:t>4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1</a:t>
            </a:r>
            <a:r>
              <a:rPr lang="zh-CN" altLang="zh-CN" sz="2800" kern="100" dirty="0">
                <a:solidFill>
                  <a:schemeClr val="accent6">
                    <a:lumMod val="75000"/>
                  </a:schemeClr>
                </a:solidFill>
                <a:latin typeface="Times New Roman"/>
                <a:ea typeface="华文细黑"/>
                <a:cs typeface="Times New Roman"/>
              </a:rPr>
              <a:t>的</a:t>
            </a:r>
            <a:r>
              <a:rPr lang="en-US" altLang="zh-CN" sz="2800" kern="100" dirty="0">
                <a:solidFill>
                  <a:schemeClr val="accent6">
                    <a:lumMod val="75000"/>
                  </a:schemeClr>
                </a:solidFill>
                <a:latin typeface="Times New Roman"/>
                <a:ea typeface="华文细黑"/>
              </a:rPr>
              <a:t>a</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b</a:t>
            </a:r>
            <a:r>
              <a:rPr lang="zh-CN" altLang="zh-CN" sz="2800" kern="100" dirty="0">
                <a:solidFill>
                  <a:schemeClr val="accent6">
                    <a:lumMod val="75000"/>
                  </a:schemeClr>
                </a:solidFill>
                <a:latin typeface="Times New Roman"/>
                <a:ea typeface="华文细黑"/>
                <a:cs typeface="Times New Roman"/>
              </a:rPr>
              <a:t>曲线比</a:t>
            </a:r>
            <a:r>
              <a:rPr lang="en-US" altLang="zh-CN" sz="2800" kern="100" dirty="0">
                <a:solidFill>
                  <a:schemeClr val="accent6">
                    <a:lumMod val="75000"/>
                  </a:schemeClr>
                </a:solidFill>
                <a:latin typeface="Times New Roman"/>
                <a:ea typeface="华文细黑"/>
              </a:rPr>
              <a:t>2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1</a:t>
            </a:r>
            <a:r>
              <a:rPr lang="zh-CN" altLang="zh-CN" sz="2800" kern="100" dirty="0">
                <a:solidFill>
                  <a:schemeClr val="accent6">
                    <a:lumMod val="75000"/>
                  </a:schemeClr>
                </a:solidFill>
                <a:latin typeface="Times New Roman"/>
                <a:ea typeface="华文细黑"/>
                <a:cs typeface="Times New Roman"/>
              </a:rPr>
              <a:t>的</a:t>
            </a:r>
            <a:r>
              <a:rPr lang="en-US" altLang="zh-CN" sz="2800" kern="100" dirty="0">
                <a:solidFill>
                  <a:schemeClr val="accent6">
                    <a:lumMod val="75000"/>
                  </a:schemeClr>
                </a:solidFill>
                <a:latin typeface="Times New Roman"/>
                <a:ea typeface="华文细黑"/>
              </a:rPr>
              <a:t>c</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d</a:t>
            </a:r>
            <a:r>
              <a:rPr lang="zh-CN" altLang="zh-CN" sz="2800" kern="100" dirty="0">
                <a:solidFill>
                  <a:schemeClr val="accent6">
                    <a:lumMod val="75000"/>
                  </a:schemeClr>
                </a:solidFill>
                <a:latin typeface="Times New Roman"/>
                <a:ea typeface="华文细黑"/>
                <a:cs typeface="Times New Roman"/>
              </a:rPr>
              <a:t>曲线的</a:t>
            </a:r>
            <a:r>
              <a:rPr lang="en-US" altLang="zh-CN" sz="2800" kern="100" dirty="0">
                <a:solidFill>
                  <a:schemeClr val="accent6">
                    <a:lumMod val="75000"/>
                  </a:schemeClr>
                </a:solidFill>
                <a:latin typeface="Times New Roman"/>
                <a:ea typeface="华文细黑"/>
              </a:rPr>
              <a:t>CCl</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的转化率和产物中</a:t>
            </a:r>
            <a:r>
              <a:rPr lang="en-US" altLang="zh-CN" sz="2800" kern="100" dirty="0">
                <a:solidFill>
                  <a:schemeClr val="accent6">
                    <a:lumMod val="75000"/>
                  </a:schemeClr>
                </a:solidFill>
                <a:latin typeface="Times New Roman"/>
                <a:ea typeface="华文细黑"/>
              </a:rPr>
              <a:t>CHCl</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的百分含量的数值都高</a:t>
            </a:r>
            <a:endParaRPr lang="zh-CN" altLang="en-US" sz="2800" dirty="0">
              <a:solidFill>
                <a:schemeClr val="accent6">
                  <a:lumMod val="75000"/>
                </a:schemeClr>
              </a:solidFill>
            </a:endParaRPr>
          </a:p>
        </p:txBody>
      </p:sp>
      <p:sp>
        <p:nvSpPr>
          <p:cNvPr id="19"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4" name="矩形 3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圆角矩形 34">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315376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75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808161454"/>
              </p:ext>
            </p:extLst>
          </p:nvPr>
        </p:nvGraphicFramePr>
        <p:xfrm>
          <a:off x="694606" y="837506"/>
          <a:ext cx="9175750" cy="1984375"/>
        </p:xfrm>
        <a:graphic>
          <a:graphicData uri="http://schemas.openxmlformats.org/presentationml/2006/ole">
            <mc:AlternateContent xmlns:mc="http://schemas.openxmlformats.org/markup-compatibility/2006">
              <mc:Choice xmlns:v="urn:schemas-microsoft-com:vml" Requires="v">
                <p:oleObj spid="_x0000_s239695" name="Document" r:id="rId4" imgW="9175390" imgH="1983920" progId="Word.Document.8">
                  <p:embed/>
                </p:oleObj>
              </mc:Choice>
              <mc:Fallback>
                <p:oleObj name="Document" r:id="rId4" imgW="9175390" imgH="1983920" progId="Word.Document.8">
                  <p:embed/>
                  <p:pic>
                    <p:nvPicPr>
                      <p:cNvPr id="0" name=""/>
                      <p:cNvPicPr/>
                      <p:nvPr/>
                    </p:nvPicPr>
                    <p:blipFill>
                      <a:blip r:embed="rId5"/>
                      <a:stretch>
                        <a:fillRect/>
                      </a:stretch>
                    </p:blipFill>
                    <p:spPr>
                      <a:xfrm>
                        <a:off x="694606" y="837506"/>
                        <a:ext cx="9175750" cy="1984375"/>
                      </a:xfrm>
                      <a:prstGeom prst="rect">
                        <a:avLst/>
                      </a:prstGeom>
                    </p:spPr>
                  </p:pic>
                </p:oleObj>
              </mc:Fallback>
            </mc:AlternateContent>
          </a:graphicData>
        </a:graphic>
      </p:graphicFrame>
      <p:sp>
        <p:nvSpPr>
          <p:cNvPr id="4" name="矩形 3"/>
          <p:cNvSpPr/>
          <p:nvPr/>
        </p:nvSpPr>
        <p:spPr>
          <a:xfrm>
            <a:off x="622598" y="2709714"/>
            <a:ext cx="10793813" cy="2416881"/>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某温度下三个反应的平衡常数的值依次为</a:t>
            </a:r>
            <a:r>
              <a:rPr lang="en-US" altLang="zh-CN" sz="2800" i="1" kern="100" dirty="0">
                <a:latin typeface="Times New Roman"/>
                <a:ea typeface="华文细黑"/>
              </a:rPr>
              <a:t>K</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a:t>
            </a:r>
            <a:r>
              <a:rPr lang="en-US" altLang="zh-CN" sz="2800" i="1" kern="100" dirty="0">
                <a:latin typeface="Times New Roman"/>
                <a:ea typeface="华文细黑"/>
              </a:rPr>
              <a:t>K</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i="1" kern="100" dirty="0">
                <a:latin typeface="Times New Roman"/>
                <a:ea typeface="华文细黑"/>
              </a:rPr>
              <a:t>K</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，则该温度下反应</a:t>
            </a:r>
            <a:r>
              <a:rPr lang="en-US" altLang="zh-CN" sz="2800" kern="100" dirty="0">
                <a:latin typeface="Times New Roman"/>
                <a:ea typeface="华文细黑"/>
              </a:rPr>
              <a:t>3CO(g)</a:t>
            </a:r>
            <a:r>
              <a:rPr lang="zh-CN" altLang="zh-CN" sz="2800" kern="100" dirty="0">
                <a:latin typeface="Times New Roman"/>
                <a:ea typeface="华文细黑"/>
                <a:cs typeface="Times New Roman"/>
              </a:rPr>
              <a:t>＋</a:t>
            </a:r>
            <a:r>
              <a:rPr lang="en-US" altLang="zh-CN" sz="2800" kern="100" dirty="0">
                <a:latin typeface="Times New Roman"/>
                <a:ea typeface="华文细黑"/>
              </a:rPr>
              <a:t>3H</a:t>
            </a:r>
            <a:r>
              <a:rPr lang="en-US" altLang="zh-CN" sz="2800" kern="100" baseline="-25000" dirty="0">
                <a:latin typeface="Times New Roman"/>
                <a:ea typeface="华文细黑"/>
              </a:rPr>
              <a:t>2</a:t>
            </a:r>
            <a:r>
              <a:rPr lang="en-US" altLang="zh-CN" sz="2800" kern="100" dirty="0">
                <a:latin typeface="Times New Roman"/>
                <a:ea typeface="华文细黑"/>
              </a:rPr>
              <a:t>(g)</a:t>
            </a:r>
            <a:r>
              <a:rPr lang="en-US" altLang="zh-CN" sz="2800" kern="100" dirty="0">
                <a:latin typeface="ZBFH"/>
                <a:ea typeface="华文细黑"/>
              </a:rPr>
              <a:t> </a:t>
            </a:r>
            <a:r>
              <a:rPr lang="en-US" altLang="zh-CN" sz="2800" kern="100" dirty="0">
                <a:latin typeface="Times New Roman"/>
                <a:ea typeface="华文细黑"/>
              </a:rPr>
              <a:t> CH</a:t>
            </a:r>
            <a:r>
              <a:rPr lang="en-US" altLang="zh-CN" sz="2800" kern="100" baseline="-25000" dirty="0">
                <a:latin typeface="Times New Roman"/>
                <a:ea typeface="华文细黑"/>
              </a:rPr>
              <a:t>3</a:t>
            </a:r>
            <a:r>
              <a:rPr lang="en-US" altLang="zh-CN" sz="2800" kern="100" dirty="0">
                <a:latin typeface="Times New Roman"/>
                <a:ea typeface="华文细黑"/>
              </a:rPr>
              <a:t>OCH</a:t>
            </a:r>
            <a:r>
              <a:rPr lang="en-US" altLang="zh-CN" sz="2800" kern="100" baseline="-25000" dirty="0">
                <a:latin typeface="Times New Roman"/>
                <a:ea typeface="华文细黑"/>
              </a:rPr>
              <a:t>3</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的化学平衡常数</a:t>
            </a:r>
            <a:r>
              <a:rPr lang="en-US" altLang="zh-CN" sz="2800" i="1" kern="100" dirty="0">
                <a:latin typeface="Times New Roman"/>
                <a:ea typeface="华文细黑"/>
              </a:rPr>
              <a:t>K</a:t>
            </a:r>
            <a:r>
              <a:rPr lang="zh-CN" altLang="zh-CN" sz="2800" kern="100" dirty="0">
                <a:latin typeface="Times New Roman"/>
                <a:ea typeface="华文细黑"/>
                <a:cs typeface="Times New Roman"/>
              </a:rPr>
              <a:t>为</a:t>
            </a:r>
            <a:r>
              <a:rPr lang="en-US" altLang="zh-CN" sz="2800" kern="100" dirty="0">
                <a:latin typeface="Times New Roman"/>
                <a:ea typeface="华文细黑"/>
              </a:rPr>
              <a:t>________________(</a:t>
            </a:r>
            <a:r>
              <a:rPr lang="zh-CN" altLang="zh-CN" sz="2800" kern="100" dirty="0">
                <a:latin typeface="Times New Roman"/>
                <a:ea typeface="华文细黑"/>
                <a:cs typeface="Times New Roman"/>
              </a:rPr>
              <a:t>用</a:t>
            </a:r>
            <a:r>
              <a:rPr lang="en-US" altLang="zh-CN" sz="2800" i="1" kern="100" dirty="0">
                <a:latin typeface="Times New Roman"/>
                <a:ea typeface="华文细黑"/>
              </a:rPr>
              <a:t>K</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a:t>
            </a:r>
            <a:r>
              <a:rPr lang="en-US" altLang="zh-CN" sz="2800" i="1" kern="100" dirty="0">
                <a:latin typeface="Times New Roman"/>
                <a:ea typeface="华文细黑"/>
              </a:rPr>
              <a:t>K</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i="1" kern="100" dirty="0">
                <a:latin typeface="Times New Roman"/>
                <a:ea typeface="华文细黑"/>
              </a:rPr>
              <a:t>K</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表示</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3062690554"/>
              </p:ext>
            </p:extLst>
          </p:nvPr>
        </p:nvGraphicFramePr>
        <p:xfrm>
          <a:off x="4006974" y="3429794"/>
          <a:ext cx="1276350" cy="590550"/>
        </p:xfrm>
        <a:graphic>
          <a:graphicData uri="http://schemas.openxmlformats.org/presentationml/2006/ole">
            <mc:AlternateContent xmlns:mc="http://schemas.openxmlformats.org/markup-compatibility/2006">
              <mc:Choice xmlns:v="urn:schemas-microsoft-com:vml" Requires="v">
                <p:oleObj spid="_x0000_s239696" name="Document" r:id="rId7" imgW="1282806" imgH="593692" progId="Word.Document.8">
                  <p:embed/>
                </p:oleObj>
              </mc:Choice>
              <mc:Fallback>
                <p:oleObj name="Document" r:id="rId7" imgW="1282806" imgH="593692" progId="Word.Document.8">
                  <p:embed/>
                  <p:pic>
                    <p:nvPicPr>
                      <p:cNvPr id="0" name="对象 1"/>
                      <p:cNvPicPr>
                        <a:picLocks noChangeAspect="1" noChangeArrowheads="1"/>
                      </p:cNvPicPr>
                      <p:nvPr/>
                    </p:nvPicPr>
                    <p:blipFill>
                      <a:blip r:embed="rId8"/>
                      <a:srcRect/>
                      <a:stretch>
                        <a:fillRect/>
                      </a:stretch>
                    </p:blipFill>
                    <p:spPr bwMode="auto">
                      <a:xfrm>
                        <a:off x="4006974" y="3429794"/>
                        <a:ext cx="1276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857600265"/>
              </p:ext>
            </p:extLst>
          </p:nvPr>
        </p:nvGraphicFramePr>
        <p:xfrm>
          <a:off x="4962872" y="837506"/>
          <a:ext cx="1276350" cy="590550"/>
        </p:xfrm>
        <a:graphic>
          <a:graphicData uri="http://schemas.openxmlformats.org/presentationml/2006/ole">
            <mc:AlternateContent xmlns:mc="http://schemas.openxmlformats.org/markup-compatibility/2006">
              <mc:Choice xmlns:v="urn:schemas-microsoft-com:vml" Requires="v">
                <p:oleObj spid="_x0000_s239697" name="Document" r:id="rId10" imgW="1282806" imgH="593692" progId="Word.Document.8">
                  <p:embed/>
                </p:oleObj>
              </mc:Choice>
              <mc:Fallback>
                <p:oleObj name="Document" r:id="rId10" imgW="1282806" imgH="593692" progId="Word.Document.8">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2872" y="837506"/>
                        <a:ext cx="1276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8" name="Rectangle 21">
            <a:hlinkClick r:id="rId12" action="ppaction://hlinksldjump"/>
          </p:cNvPr>
          <p:cNvSpPr>
            <a:spLocks noChangeArrowheads="1"/>
          </p:cNvSpPr>
          <p:nvPr/>
        </p:nvSpPr>
        <p:spPr bwMode="auto">
          <a:xfrm>
            <a:off x="98088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13" action="ppaction://hlinksldjump"/>
          </p:cNvPr>
          <p:cNvSpPr>
            <a:spLocks noChangeArrowheads="1"/>
          </p:cNvSpPr>
          <p:nvPr/>
        </p:nvSpPr>
        <p:spPr bwMode="auto">
          <a:xfrm>
            <a:off x="103110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14" action="ppaction://hlinksldjump"/>
          </p:cNvPr>
          <p:cNvSpPr>
            <a:spLocks noChangeArrowheads="1"/>
          </p:cNvSpPr>
          <p:nvPr/>
        </p:nvSpPr>
        <p:spPr bwMode="auto">
          <a:xfrm>
            <a:off x="107890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5" action="ppaction://hlinksldjump"/>
          </p:cNvPr>
          <p:cNvSpPr>
            <a:spLocks noChangeArrowheads="1"/>
          </p:cNvSpPr>
          <p:nvPr/>
        </p:nvSpPr>
        <p:spPr bwMode="auto">
          <a:xfrm>
            <a:off x="112429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237669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072694686"/>
              </p:ext>
            </p:extLst>
          </p:nvPr>
        </p:nvGraphicFramePr>
        <p:xfrm>
          <a:off x="982638" y="405458"/>
          <a:ext cx="4619625" cy="1247775"/>
        </p:xfrm>
        <a:graphic>
          <a:graphicData uri="http://schemas.openxmlformats.org/presentationml/2006/ole">
            <mc:AlternateContent xmlns:mc="http://schemas.openxmlformats.org/markup-compatibility/2006">
              <mc:Choice xmlns:v="urn:schemas-microsoft-com:vml" Requires="v">
                <p:oleObj spid="_x0000_s212131" name="文档" r:id="rId4" imgW="4624578" imgH="1243122" progId="Word.Document.12">
                  <p:embed/>
                </p:oleObj>
              </mc:Choice>
              <mc:Fallback>
                <p:oleObj name="文档" r:id="rId4" imgW="4624578" imgH="1243122" progId="Word.Document.12">
                  <p:embed/>
                  <p:pic>
                    <p:nvPicPr>
                      <p:cNvPr id="0" name=""/>
                      <p:cNvPicPr/>
                      <p:nvPr/>
                    </p:nvPicPr>
                    <p:blipFill>
                      <a:blip r:embed="rId5"/>
                      <a:stretch>
                        <a:fillRect/>
                      </a:stretch>
                    </p:blipFill>
                    <p:spPr>
                      <a:xfrm>
                        <a:off x="982638" y="405458"/>
                        <a:ext cx="4619625" cy="12477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732485302"/>
              </p:ext>
            </p:extLst>
          </p:nvPr>
        </p:nvGraphicFramePr>
        <p:xfrm>
          <a:off x="1057275" y="1580803"/>
          <a:ext cx="9620250" cy="1704975"/>
        </p:xfrm>
        <a:graphic>
          <a:graphicData uri="http://schemas.openxmlformats.org/presentationml/2006/ole">
            <mc:AlternateContent xmlns:mc="http://schemas.openxmlformats.org/markup-compatibility/2006">
              <mc:Choice xmlns:v="urn:schemas-microsoft-com:vml" Requires="v">
                <p:oleObj spid="_x0000_s212132" name="文档" r:id="rId7" imgW="9622663" imgH="1710649" progId="Word.Document.12">
                  <p:embed/>
                </p:oleObj>
              </mc:Choice>
              <mc:Fallback>
                <p:oleObj name="文档" r:id="rId7" imgW="9622663" imgH="1710649" progId="Word.Document.12">
                  <p:embed/>
                  <p:pic>
                    <p:nvPicPr>
                      <p:cNvPr id="0" name="对象 1"/>
                      <p:cNvPicPr>
                        <a:picLocks noChangeAspect="1" noChangeArrowheads="1"/>
                      </p:cNvPicPr>
                      <p:nvPr/>
                    </p:nvPicPr>
                    <p:blipFill>
                      <a:blip r:embed="rId8"/>
                      <a:srcRect/>
                      <a:stretch>
                        <a:fillRect/>
                      </a:stretch>
                    </p:blipFill>
                    <p:spPr bwMode="auto">
                      <a:xfrm>
                        <a:off x="1057275" y="1580803"/>
                        <a:ext cx="96202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54932455"/>
              </p:ext>
            </p:extLst>
          </p:nvPr>
        </p:nvGraphicFramePr>
        <p:xfrm>
          <a:off x="1054646" y="2637706"/>
          <a:ext cx="9620250" cy="1704975"/>
        </p:xfrm>
        <a:graphic>
          <a:graphicData uri="http://schemas.openxmlformats.org/presentationml/2006/ole">
            <mc:AlternateContent xmlns:mc="http://schemas.openxmlformats.org/markup-compatibility/2006">
              <mc:Choice xmlns:v="urn:schemas-microsoft-com:vml" Requires="v">
                <p:oleObj spid="_x0000_s212133" name="文档" r:id="rId10" imgW="9622663" imgH="1713894" progId="Word.Document.12">
                  <p:embed/>
                </p:oleObj>
              </mc:Choice>
              <mc:Fallback>
                <p:oleObj name="文档" r:id="rId10" imgW="9622663" imgH="1713894" progId="Word.Document.12">
                  <p:embed/>
                  <p:pic>
                    <p:nvPicPr>
                      <p:cNvPr id="0" name="对象 2"/>
                      <p:cNvPicPr>
                        <a:picLocks noChangeAspect="1" noChangeArrowheads="1"/>
                      </p:cNvPicPr>
                      <p:nvPr/>
                    </p:nvPicPr>
                    <p:blipFill>
                      <a:blip r:embed="rId11"/>
                      <a:srcRect/>
                      <a:stretch>
                        <a:fillRect/>
                      </a:stretch>
                    </p:blipFill>
                    <p:spPr bwMode="auto">
                      <a:xfrm>
                        <a:off x="1054646" y="2637706"/>
                        <a:ext cx="96202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37925859"/>
              </p:ext>
            </p:extLst>
          </p:nvPr>
        </p:nvGraphicFramePr>
        <p:xfrm>
          <a:off x="985838" y="3861842"/>
          <a:ext cx="9793287" cy="1879600"/>
        </p:xfrm>
        <a:graphic>
          <a:graphicData uri="http://schemas.openxmlformats.org/presentationml/2006/ole">
            <mc:AlternateContent xmlns:mc="http://schemas.openxmlformats.org/markup-compatibility/2006">
              <mc:Choice xmlns:v="urn:schemas-microsoft-com:vml" Requires="v">
                <p:oleObj spid="_x0000_s212134" name="文档" r:id="rId13" imgW="9796399" imgH="1885801" progId="Word.Document.12">
                  <p:embed/>
                </p:oleObj>
              </mc:Choice>
              <mc:Fallback>
                <p:oleObj name="文档" r:id="rId13" imgW="9796399" imgH="1885801" progId="Word.Document.12">
                  <p:embed/>
                  <p:pic>
                    <p:nvPicPr>
                      <p:cNvPr id="0" name="对象 5"/>
                      <p:cNvPicPr>
                        <a:picLocks noChangeAspect="1" noChangeArrowheads="1"/>
                      </p:cNvPicPr>
                      <p:nvPr/>
                    </p:nvPicPr>
                    <p:blipFill>
                      <a:blip r:embed="rId14"/>
                      <a:srcRect/>
                      <a:stretch>
                        <a:fillRect/>
                      </a:stretch>
                    </p:blipFill>
                    <p:spPr bwMode="auto">
                      <a:xfrm>
                        <a:off x="985838" y="3861842"/>
                        <a:ext cx="9793287"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39857477"/>
              </p:ext>
            </p:extLst>
          </p:nvPr>
        </p:nvGraphicFramePr>
        <p:xfrm>
          <a:off x="838622" y="4869954"/>
          <a:ext cx="9791700" cy="1876425"/>
        </p:xfrm>
        <a:graphic>
          <a:graphicData uri="http://schemas.openxmlformats.org/presentationml/2006/ole">
            <mc:AlternateContent xmlns:mc="http://schemas.openxmlformats.org/markup-compatibility/2006">
              <mc:Choice xmlns:v="urn:schemas-microsoft-com:vml" Requires="v">
                <p:oleObj spid="_x0000_s212135" name="文档" r:id="rId16" imgW="9794304" imgH="1882255" progId="Word.Document.12">
                  <p:embed/>
                </p:oleObj>
              </mc:Choice>
              <mc:Fallback>
                <p:oleObj name="文档" r:id="rId16" imgW="9794304" imgH="1882255" progId="Word.Document.12">
                  <p:embed/>
                  <p:pic>
                    <p:nvPicPr>
                      <p:cNvPr id="0" name="对象 6"/>
                      <p:cNvPicPr>
                        <a:picLocks noChangeAspect="1" noChangeArrowheads="1"/>
                      </p:cNvPicPr>
                      <p:nvPr/>
                    </p:nvPicPr>
                    <p:blipFill>
                      <a:blip r:embed="rId17"/>
                      <a:srcRect/>
                      <a:stretch>
                        <a:fillRect/>
                      </a:stretch>
                    </p:blipFill>
                    <p:spPr bwMode="auto">
                      <a:xfrm>
                        <a:off x="838622" y="4869954"/>
                        <a:ext cx="97917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1">
            <a:hlinkClick r:id="rId18" action="ppaction://hlinksldjump"/>
          </p:cNvPr>
          <p:cNvSpPr>
            <a:spLocks noChangeArrowheads="1"/>
          </p:cNvSpPr>
          <p:nvPr/>
        </p:nvSpPr>
        <p:spPr bwMode="auto">
          <a:xfrm>
            <a:off x="98088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9" action="ppaction://hlinksldjump"/>
          </p:cNvPr>
          <p:cNvSpPr>
            <a:spLocks noChangeArrowheads="1"/>
          </p:cNvSpPr>
          <p:nvPr/>
        </p:nvSpPr>
        <p:spPr bwMode="auto">
          <a:xfrm>
            <a:off x="103110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20" action="ppaction://hlinksldjump"/>
          </p:cNvPr>
          <p:cNvSpPr>
            <a:spLocks noChangeArrowheads="1"/>
          </p:cNvSpPr>
          <p:nvPr/>
        </p:nvSpPr>
        <p:spPr bwMode="auto">
          <a:xfrm>
            <a:off x="107890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21" action="ppaction://hlinksldjump"/>
          </p:cNvPr>
          <p:cNvSpPr>
            <a:spLocks noChangeArrowheads="1"/>
          </p:cNvSpPr>
          <p:nvPr/>
        </p:nvSpPr>
        <p:spPr bwMode="auto">
          <a:xfrm>
            <a:off x="112429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15061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750"/>
                                        <p:tgtEl>
                                          <p:spTgt spid="6"/>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750"/>
                                        <p:tgtEl>
                                          <p:spTgt spid="7"/>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65216867"/>
              </p:ext>
            </p:extLst>
          </p:nvPr>
        </p:nvGraphicFramePr>
        <p:xfrm>
          <a:off x="1058863" y="1416571"/>
          <a:ext cx="4572000" cy="1219200"/>
        </p:xfrm>
        <a:graphic>
          <a:graphicData uri="http://schemas.openxmlformats.org/presentationml/2006/ole">
            <mc:AlternateContent xmlns:mc="http://schemas.openxmlformats.org/markup-compatibility/2006">
              <mc:Choice xmlns:v="urn:schemas-microsoft-com:vml" Requires="v">
                <p:oleObj spid="_x0000_s240734" name="文档" r:id="rId4" imgW="4624578" imgH="1241683" progId="Word.Document.12">
                  <p:embed/>
                </p:oleObj>
              </mc:Choice>
              <mc:Fallback>
                <p:oleObj name="文档" r:id="rId4" imgW="4624578" imgH="1241683" progId="Word.Document.12">
                  <p:embed/>
                  <p:pic>
                    <p:nvPicPr>
                      <p:cNvPr id="0" name=""/>
                      <p:cNvPicPr/>
                      <p:nvPr/>
                    </p:nvPicPr>
                    <p:blipFill>
                      <a:blip r:embed="rId5"/>
                      <a:stretch>
                        <a:fillRect/>
                      </a:stretch>
                    </p:blipFill>
                    <p:spPr>
                      <a:xfrm>
                        <a:off x="1058863" y="1416571"/>
                        <a:ext cx="4572000" cy="12192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934550727"/>
              </p:ext>
            </p:extLst>
          </p:nvPr>
        </p:nvGraphicFramePr>
        <p:xfrm>
          <a:off x="1058863" y="2534171"/>
          <a:ext cx="9521825" cy="1684338"/>
        </p:xfrm>
        <a:graphic>
          <a:graphicData uri="http://schemas.openxmlformats.org/presentationml/2006/ole">
            <mc:AlternateContent xmlns:mc="http://schemas.openxmlformats.org/markup-compatibility/2006">
              <mc:Choice xmlns:v="urn:schemas-microsoft-com:vml" Requires="v">
                <p:oleObj spid="_x0000_s240735" name="文档" r:id="rId7" imgW="9622663" imgH="1717138" progId="Word.Document.12">
                  <p:embed/>
                </p:oleObj>
              </mc:Choice>
              <mc:Fallback>
                <p:oleObj name="文档" r:id="rId7" imgW="9622663" imgH="1717138" progId="Word.Document.12">
                  <p:embed/>
                  <p:pic>
                    <p:nvPicPr>
                      <p:cNvPr id="0" name=""/>
                      <p:cNvPicPr>
                        <a:picLocks noChangeAspect="1" noChangeArrowheads="1"/>
                      </p:cNvPicPr>
                      <p:nvPr/>
                    </p:nvPicPr>
                    <p:blipFill>
                      <a:blip r:embed="rId8"/>
                      <a:srcRect/>
                      <a:stretch>
                        <a:fillRect/>
                      </a:stretch>
                    </p:blipFill>
                    <p:spPr bwMode="auto">
                      <a:xfrm>
                        <a:off x="1058863" y="2534171"/>
                        <a:ext cx="9521825"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056016144"/>
              </p:ext>
            </p:extLst>
          </p:nvPr>
        </p:nvGraphicFramePr>
        <p:xfrm>
          <a:off x="1131888" y="3869259"/>
          <a:ext cx="9448800" cy="928687"/>
        </p:xfrm>
        <a:graphic>
          <a:graphicData uri="http://schemas.openxmlformats.org/presentationml/2006/ole">
            <mc:AlternateContent xmlns:mc="http://schemas.openxmlformats.org/markup-compatibility/2006">
              <mc:Choice xmlns:v="urn:schemas-microsoft-com:vml" Requires="v">
                <p:oleObj spid="_x0000_s240736" name="文档" r:id="rId10" imgW="9546738" imgH="949239" progId="Word.Document.12">
                  <p:embed/>
                </p:oleObj>
              </mc:Choice>
              <mc:Fallback>
                <p:oleObj name="文档" r:id="rId10" imgW="9546738" imgH="949239" progId="Word.Document.12">
                  <p:embed/>
                  <p:pic>
                    <p:nvPicPr>
                      <p:cNvPr id="0" name="对象 2"/>
                      <p:cNvPicPr>
                        <a:picLocks noChangeAspect="1" noChangeArrowheads="1"/>
                      </p:cNvPicPr>
                      <p:nvPr/>
                    </p:nvPicPr>
                    <p:blipFill>
                      <a:blip r:embed="rId11"/>
                      <a:srcRect/>
                      <a:stretch>
                        <a:fillRect/>
                      </a:stretch>
                    </p:blipFill>
                    <p:spPr bwMode="auto">
                      <a:xfrm>
                        <a:off x="1131888" y="3869259"/>
                        <a:ext cx="94488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1">
            <a:hlinkClick r:id="rId12" action="ppaction://hlinksldjump"/>
          </p:cNvPr>
          <p:cNvSpPr>
            <a:spLocks noChangeArrowheads="1"/>
          </p:cNvSpPr>
          <p:nvPr/>
        </p:nvSpPr>
        <p:spPr bwMode="auto">
          <a:xfrm>
            <a:off x="98088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13" action="ppaction://hlinksldjump"/>
          </p:cNvPr>
          <p:cNvSpPr>
            <a:spLocks noChangeArrowheads="1"/>
          </p:cNvSpPr>
          <p:nvPr/>
        </p:nvSpPr>
        <p:spPr bwMode="auto">
          <a:xfrm>
            <a:off x="103110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14" action="ppaction://hlinksldjump"/>
          </p:cNvPr>
          <p:cNvSpPr>
            <a:spLocks noChangeArrowheads="1"/>
          </p:cNvSpPr>
          <p:nvPr/>
        </p:nvSpPr>
        <p:spPr bwMode="auto">
          <a:xfrm>
            <a:off x="107890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15" action="ppaction://hlinksldjump"/>
          </p:cNvPr>
          <p:cNvSpPr>
            <a:spLocks noChangeArrowheads="1"/>
          </p:cNvSpPr>
          <p:nvPr/>
        </p:nvSpPr>
        <p:spPr bwMode="auto">
          <a:xfrm>
            <a:off x="112429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026695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3341" y="189434"/>
            <a:ext cx="11440835" cy="2708410"/>
          </a:xfrm>
          <a:prstGeom prst="rect">
            <a:avLst/>
          </a:prstGeom>
        </p:spPr>
        <p:txBody>
          <a:bodyPr wrap="square" lIns="121898" tIns="60948" rIns="121898" bIns="60948">
            <a:spAutoFit/>
          </a:bodyPr>
          <a:lstStyle/>
          <a:p>
            <a:pPr algn="just">
              <a:lnSpc>
                <a:spcPct val="150000"/>
              </a:lnSpc>
              <a:tabLst>
                <a:tab pos="1890395" algn="l"/>
              </a:tabLst>
            </a:pPr>
            <a:r>
              <a:rPr lang="zh-CN" altLang="en-US" sz="2800" b="1" kern="100" dirty="0">
                <a:solidFill>
                  <a:srgbClr val="0000FF"/>
                </a:solidFill>
                <a:latin typeface="Times New Roman"/>
                <a:cs typeface="Times New Roman"/>
              </a:rPr>
              <a:t>题组二　平衡常数的影响因素及其</a:t>
            </a:r>
            <a:r>
              <a:rPr lang="zh-CN" altLang="en-US" sz="2800" b="1" kern="100" dirty="0" smtClean="0">
                <a:solidFill>
                  <a:srgbClr val="0000FF"/>
                </a:solidFill>
                <a:latin typeface="Times New Roman"/>
                <a:cs typeface="Times New Roman"/>
              </a:rPr>
              <a:t>应用</a:t>
            </a:r>
            <a:endParaRPr lang="en-US" altLang="zh-CN" sz="2800" b="1" kern="100" dirty="0" smtClean="0">
              <a:solidFill>
                <a:srgbClr val="0000FF"/>
              </a:solidFill>
              <a:latin typeface="Times New Roman"/>
              <a:cs typeface="Times New Roman"/>
            </a:endParaRPr>
          </a:p>
          <a:p>
            <a:pPr algn="just">
              <a:lnSpc>
                <a:spcPct val="150000"/>
              </a:lnSpc>
              <a:tabLst>
                <a:tab pos="1890395" algn="l"/>
              </a:tabLst>
            </a:pPr>
            <a:r>
              <a:rPr lang="en-US" altLang="zh-CN" sz="2800" kern="100" dirty="0">
                <a:latin typeface="Times New Roman"/>
                <a:ea typeface="华文细黑"/>
              </a:rPr>
              <a:t>3</a:t>
            </a:r>
            <a:r>
              <a:rPr lang="zh-CN" altLang="zh-CN" sz="2800" kern="100" dirty="0" smtClean="0">
                <a:latin typeface="Times New Roman"/>
                <a:ea typeface="华文细黑"/>
                <a:cs typeface="Times New Roman"/>
              </a:rPr>
              <a:t>．甲醇</a:t>
            </a:r>
            <a:r>
              <a:rPr lang="zh-CN" altLang="zh-CN" sz="2800" kern="100" dirty="0">
                <a:latin typeface="Times New Roman"/>
                <a:ea typeface="华文细黑"/>
                <a:cs typeface="Times New Roman"/>
              </a:rPr>
              <a:t>是重要的化学工业基础原料和清洁液体燃料。工业上可利用</a:t>
            </a:r>
            <a:r>
              <a:rPr lang="en-US" altLang="zh-CN" sz="2800" kern="100" dirty="0">
                <a:latin typeface="Times New Roman"/>
                <a:ea typeface="华文细黑"/>
              </a:rPr>
              <a:t>CO</a:t>
            </a:r>
            <a:r>
              <a:rPr lang="zh-CN" altLang="zh-CN" sz="2800" kern="100" dirty="0">
                <a:latin typeface="Times New Roman"/>
                <a:ea typeface="华文细黑"/>
                <a:cs typeface="Times New Roman"/>
              </a:rPr>
              <a:t>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来生产燃料甲醇。已知制备甲醇的有关化学反应以及在不同温度下的化学反应平衡常数如下表所示：</a:t>
            </a:r>
            <a:endParaRPr lang="zh-CN" altLang="zh-CN" sz="2800" kern="100" dirty="0">
              <a:effectLst/>
              <a:latin typeface="宋体"/>
              <a:cs typeface="Courier New"/>
            </a:endParaRPr>
          </a:p>
        </p:txBody>
      </p:sp>
      <p:graphicFrame>
        <p:nvGraphicFramePr>
          <p:cNvPr id="10" name="表格 9"/>
          <p:cNvGraphicFramePr>
            <a:graphicFrameLocks noGrp="1"/>
          </p:cNvGraphicFramePr>
          <p:nvPr>
            <p:extLst>
              <p:ext uri="{D42A27DB-BD31-4B8C-83A1-F6EECF244321}">
                <p14:modId xmlns:p14="http://schemas.microsoft.com/office/powerpoint/2010/main" val="1412442067"/>
              </p:ext>
            </p:extLst>
          </p:nvPr>
        </p:nvGraphicFramePr>
        <p:xfrm>
          <a:off x="838622" y="2925738"/>
          <a:ext cx="10513168" cy="3566160"/>
        </p:xfrm>
        <a:graphic>
          <a:graphicData uri="http://schemas.openxmlformats.org/drawingml/2006/table">
            <a:tbl>
              <a:tblPr/>
              <a:tblGrid>
                <a:gridCol w="6336704"/>
                <a:gridCol w="1512168"/>
                <a:gridCol w="1152128"/>
                <a:gridCol w="1512168"/>
              </a:tblGrid>
              <a:tr h="301241">
                <a:tc rowSpan="2">
                  <a:txBody>
                    <a:bodyPr/>
                    <a:lstStyle/>
                    <a:p>
                      <a:pPr algn="ctr">
                        <a:lnSpc>
                          <a:spcPct val="150000"/>
                        </a:lnSpc>
                        <a:spcAft>
                          <a:spcPts val="0"/>
                        </a:spcAft>
                        <a:tabLst>
                          <a:tab pos="2430780" algn="l"/>
                        </a:tabLst>
                      </a:pPr>
                      <a:r>
                        <a:rPr lang="zh-CN" sz="2600" kern="100" dirty="0" smtClean="0">
                          <a:effectLst/>
                          <a:latin typeface="Times New Roman"/>
                          <a:ea typeface="华文细黑"/>
                          <a:cs typeface="Times New Roman"/>
                        </a:rPr>
                        <a:t>化学反应</a:t>
                      </a:r>
                      <a:r>
                        <a:rPr lang="en-US" sz="2600" kern="100" dirty="0">
                          <a:effectLst/>
                          <a:latin typeface="Times New Roman"/>
                          <a:ea typeface="华文细黑"/>
                          <a:cs typeface="Courier New"/>
                        </a:rPr>
                        <a:t> </a:t>
                      </a:r>
                      <a:endParaRPr lang="zh-CN" sz="26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tabLst>
                          <a:tab pos="2430780" algn="l"/>
                        </a:tabLst>
                      </a:pPr>
                      <a:r>
                        <a:rPr lang="zh-CN" sz="2600" kern="100" dirty="0" smtClean="0">
                          <a:effectLst/>
                          <a:latin typeface="Times New Roman"/>
                          <a:ea typeface="华文细黑"/>
                          <a:cs typeface="Times New Roman"/>
                        </a:rPr>
                        <a:t>平衡常数</a:t>
                      </a:r>
                      <a:endParaRPr lang="zh-CN" sz="26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tabLst>
                          <a:tab pos="2430780" algn="l"/>
                        </a:tabLst>
                      </a:pPr>
                      <a:r>
                        <a:rPr lang="zh-CN" sz="2600" kern="100">
                          <a:effectLst/>
                          <a:latin typeface="Times New Roman"/>
                          <a:ea typeface="华文细黑"/>
                          <a:cs typeface="Times New Roman"/>
                        </a:rPr>
                        <a:t>温度</a:t>
                      </a:r>
                      <a:r>
                        <a:rPr lang="en-US" sz="2600" kern="100">
                          <a:effectLst/>
                          <a:latin typeface="Times New Roman"/>
                          <a:ea typeface="华文细黑"/>
                          <a:cs typeface="Courier New"/>
                        </a:rPr>
                        <a:t>/</a:t>
                      </a:r>
                      <a:r>
                        <a:rPr lang="en-US" sz="2600" kern="100">
                          <a:effectLst/>
                          <a:latin typeface="宋体"/>
                          <a:ea typeface="华文细黑"/>
                          <a:cs typeface="Times New Roman"/>
                        </a:rPr>
                        <a:t>℃</a:t>
                      </a:r>
                      <a:endParaRPr lang="zh-CN" sz="26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57884">
                <a:tc vMerge="1">
                  <a:txBody>
                    <a:bodyPr/>
                    <a:lstStyle/>
                    <a:p>
                      <a:pPr algn="ctr">
                        <a:lnSpc>
                          <a:spcPct val="150000"/>
                        </a:lnSpc>
                        <a:spcAft>
                          <a:spcPts val="0"/>
                        </a:spcAft>
                        <a:tabLst>
                          <a:tab pos="2430780" algn="l"/>
                        </a:tabLst>
                      </a:pPr>
                      <a:endParaRPr lang="zh-CN" sz="20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50000"/>
                        </a:lnSpc>
                        <a:spcAft>
                          <a:spcPts val="0"/>
                        </a:spcAft>
                        <a:tabLst>
                          <a:tab pos="2430780" algn="l"/>
                        </a:tabLst>
                      </a:pPr>
                      <a:r>
                        <a:rPr lang="en-US" sz="2600" kern="100" dirty="0" smtClean="0">
                          <a:effectLst/>
                          <a:latin typeface="Times New Roman"/>
                          <a:ea typeface="华文细黑"/>
                          <a:cs typeface="Courier New"/>
                        </a:rPr>
                        <a:t>500</a:t>
                      </a:r>
                      <a:endParaRPr lang="zh-CN" sz="2600" kern="100" dirty="0">
                        <a:effectLst/>
                        <a:latin typeface="宋体"/>
                        <a:cs typeface="Courier New"/>
                      </a:endParaRPr>
                    </a:p>
                    <a:p>
                      <a:pPr algn="ctr">
                        <a:lnSpc>
                          <a:spcPct val="150000"/>
                        </a:lnSpc>
                        <a:spcAft>
                          <a:spcPts val="0"/>
                        </a:spcAft>
                        <a:tabLst>
                          <a:tab pos="2430780" algn="l"/>
                        </a:tabLst>
                      </a:pPr>
                      <a:r>
                        <a:rPr lang="en-US" sz="2600" kern="100" dirty="0">
                          <a:effectLst/>
                          <a:latin typeface="宋体"/>
                          <a:ea typeface="华文细黑"/>
                          <a:cs typeface="宋体"/>
                        </a:rPr>
                        <a:t> </a:t>
                      </a:r>
                      <a:endParaRPr lang="zh-CN" sz="26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dirty="0" smtClean="0">
                          <a:effectLst/>
                          <a:latin typeface="Times New Roman"/>
                          <a:ea typeface="华文细黑"/>
                          <a:cs typeface="Courier New"/>
                        </a:rPr>
                        <a:t>800</a:t>
                      </a:r>
                      <a:endParaRPr lang="zh-CN" sz="2600" kern="100" dirty="0">
                        <a:effectLst/>
                        <a:latin typeface="宋体"/>
                        <a:cs typeface="Courier New"/>
                      </a:endParaRPr>
                    </a:p>
                    <a:p>
                      <a:pPr algn="ctr">
                        <a:lnSpc>
                          <a:spcPct val="150000"/>
                        </a:lnSpc>
                        <a:spcAft>
                          <a:spcPts val="0"/>
                        </a:spcAft>
                        <a:tabLst>
                          <a:tab pos="2430780" algn="l"/>
                        </a:tabLst>
                      </a:pPr>
                      <a:r>
                        <a:rPr lang="en-US" sz="2600" kern="100" dirty="0">
                          <a:effectLst/>
                          <a:latin typeface="宋体"/>
                          <a:ea typeface="华文细黑"/>
                          <a:cs typeface="宋体"/>
                        </a:rPr>
                        <a:t> </a:t>
                      </a:r>
                      <a:endParaRPr lang="zh-CN" sz="26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61">
                <a:tc>
                  <a:txBody>
                    <a:bodyPr/>
                    <a:lstStyle/>
                    <a:p>
                      <a:pPr algn="l">
                        <a:lnSpc>
                          <a:spcPct val="150000"/>
                        </a:lnSpc>
                        <a:spcAft>
                          <a:spcPts val="0"/>
                        </a:spcAft>
                        <a:tabLst>
                          <a:tab pos="2430780" algn="l"/>
                        </a:tabLst>
                      </a:pPr>
                      <a:r>
                        <a:rPr lang="en-US" sz="2600" kern="100" dirty="0">
                          <a:effectLst/>
                          <a:latin typeface="宋体"/>
                          <a:ea typeface="华文细黑"/>
                          <a:cs typeface="Times New Roman"/>
                        </a:rPr>
                        <a:t>①</a:t>
                      </a:r>
                      <a:r>
                        <a:rPr lang="en-US" sz="2600" kern="100" dirty="0">
                          <a:effectLst/>
                          <a:latin typeface="Times New Roman"/>
                          <a:ea typeface="华文细黑"/>
                          <a:cs typeface="Courier New"/>
                        </a:rPr>
                        <a:t>2H</a:t>
                      </a:r>
                      <a:r>
                        <a:rPr lang="en-US" sz="2600" kern="100" baseline="-25000" dirty="0">
                          <a:effectLst/>
                          <a:latin typeface="Times New Roman"/>
                          <a:ea typeface="华文细黑"/>
                          <a:cs typeface="Courier New"/>
                        </a:rPr>
                        <a:t>2</a:t>
                      </a:r>
                      <a:r>
                        <a:rPr lang="en-US" sz="2600" kern="100" dirty="0">
                          <a:effectLst/>
                          <a:latin typeface="Times New Roman"/>
                          <a:ea typeface="华文细黑"/>
                          <a:cs typeface="Courier New"/>
                        </a:rPr>
                        <a:t>(g)</a:t>
                      </a:r>
                      <a:r>
                        <a:rPr lang="zh-CN" sz="2600" kern="100" dirty="0">
                          <a:effectLst/>
                          <a:latin typeface="Times New Roman"/>
                          <a:ea typeface="华文细黑"/>
                          <a:cs typeface="Times New Roman"/>
                        </a:rPr>
                        <a:t>＋</a:t>
                      </a:r>
                      <a:r>
                        <a:rPr lang="en-US" sz="2600" kern="100" dirty="0">
                          <a:effectLst/>
                          <a:latin typeface="Times New Roman"/>
                          <a:ea typeface="华文细黑"/>
                          <a:cs typeface="Courier New"/>
                        </a:rPr>
                        <a:t>CO(g)</a:t>
                      </a:r>
                      <a:r>
                        <a:rPr lang="en-US" sz="2600" kern="100" dirty="0">
                          <a:effectLst/>
                          <a:latin typeface="ZBFH"/>
                          <a:ea typeface="华文细黑"/>
                          <a:cs typeface="Courier New"/>
                        </a:rPr>
                        <a:t></a:t>
                      </a:r>
                      <a:r>
                        <a:rPr lang="en-US" sz="2600" kern="100" dirty="0">
                          <a:effectLst/>
                          <a:latin typeface="Times New Roman"/>
                          <a:ea typeface="华文细黑"/>
                          <a:cs typeface="Courier New"/>
                        </a:rPr>
                        <a:t>CH</a:t>
                      </a:r>
                      <a:r>
                        <a:rPr lang="en-US" sz="2600" kern="100" baseline="-25000" dirty="0">
                          <a:effectLst/>
                          <a:latin typeface="Times New Roman"/>
                          <a:ea typeface="华文细黑"/>
                          <a:cs typeface="Courier New"/>
                        </a:rPr>
                        <a:t>3</a:t>
                      </a:r>
                      <a:r>
                        <a:rPr lang="en-US" sz="2600" kern="100" dirty="0">
                          <a:effectLst/>
                          <a:latin typeface="Times New Roman"/>
                          <a:ea typeface="华文细黑"/>
                          <a:cs typeface="Courier New"/>
                        </a:rPr>
                        <a:t>OH(g)</a:t>
                      </a:r>
                      <a:endParaRPr lang="zh-CN" sz="26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i="1" kern="100">
                          <a:effectLst/>
                          <a:latin typeface="Times New Roman"/>
                          <a:ea typeface="华文细黑"/>
                          <a:cs typeface="Courier New"/>
                        </a:rPr>
                        <a:t>K</a:t>
                      </a:r>
                      <a:r>
                        <a:rPr lang="en-US" sz="2600" kern="100" baseline="-25000">
                          <a:effectLst/>
                          <a:latin typeface="Times New Roman"/>
                          <a:ea typeface="华文细黑"/>
                          <a:cs typeface="Courier New"/>
                        </a:rPr>
                        <a:t>1</a:t>
                      </a:r>
                      <a:endParaRPr lang="zh-CN" sz="26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2.5</a:t>
                      </a:r>
                      <a:endParaRPr lang="zh-CN" sz="26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0.15</a:t>
                      </a:r>
                      <a:endParaRPr lang="zh-CN" sz="26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61">
                <a:tc>
                  <a:txBody>
                    <a:bodyPr/>
                    <a:lstStyle/>
                    <a:p>
                      <a:pPr algn="l">
                        <a:lnSpc>
                          <a:spcPct val="150000"/>
                        </a:lnSpc>
                        <a:spcAft>
                          <a:spcPts val="0"/>
                        </a:spcAft>
                        <a:tabLst>
                          <a:tab pos="2430780" algn="l"/>
                        </a:tabLst>
                      </a:pPr>
                      <a:r>
                        <a:rPr lang="en-US" sz="2600" kern="100" dirty="0">
                          <a:effectLst/>
                          <a:latin typeface="宋体"/>
                          <a:ea typeface="华文细黑"/>
                          <a:cs typeface="Times New Roman"/>
                        </a:rPr>
                        <a:t>②</a:t>
                      </a:r>
                      <a:r>
                        <a:rPr lang="en-US" sz="2600" kern="100" dirty="0">
                          <a:effectLst/>
                          <a:latin typeface="Times New Roman"/>
                          <a:ea typeface="华文细黑"/>
                          <a:cs typeface="Courier New"/>
                        </a:rPr>
                        <a:t>H</a:t>
                      </a:r>
                      <a:r>
                        <a:rPr lang="en-US" sz="2600" kern="100" baseline="-25000" dirty="0">
                          <a:effectLst/>
                          <a:latin typeface="Times New Roman"/>
                          <a:ea typeface="华文细黑"/>
                          <a:cs typeface="Courier New"/>
                        </a:rPr>
                        <a:t>2</a:t>
                      </a:r>
                      <a:r>
                        <a:rPr lang="en-US" sz="2600" kern="100" dirty="0">
                          <a:effectLst/>
                          <a:latin typeface="Times New Roman"/>
                          <a:ea typeface="华文细黑"/>
                          <a:cs typeface="Courier New"/>
                        </a:rPr>
                        <a:t>(g)</a:t>
                      </a:r>
                      <a:r>
                        <a:rPr lang="zh-CN" sz="2600" kern="100" dirty="0">
                          <a:effectLst/>
                          <a:latin typeface="Times New Roman"/>
                          <a:ea typeface="华文细黑"/>
                          <a:cs typeface="Times New Roman"/>
                        </a:rPr>
                        <a:t>＋</a:t>
                      </a:r>
                      <a:r>
                        <a:rPr lang="en-US" sz="2600" kern="100" dirty="0">
                          <a:effectLst/>
                          <a:latin typeface="Times New Roman"/>
                          <a:ea typeface="华文细黑"/>
                          <a:cs typeface="Courier New"/>
                        </a:rPr>
                        <a:t>CO</a:t>
                      </a:r>
                      <a:r>
                        <a:rPr lang="en-US" sz="2600" kern="100" baseline="-25000" dirty="0">
                          <a:effectLst/>
                          <a:latin typeface="Times New Roman"/>
                          <a:ea typeface="华文细黑"/>
                          <a:cs typeface="Courier New"/>
                        </a:rPr>
                        <a:t>2</a:t>
                      </a:r>
                      <a:r>
                        <a:rPr lang="en-US" sz="2600" kern="100" dirty="0">
                          <a:effectLst/>
                          <a:latin typeface="Times New Roman"/>
                          <a:ea typeface="华文细黑"/>
                          <a:cs typeface="Courier New"/>
                        </a:rPr>
                        <a:t>(g)</a:t>
                      </a:r>
                      <a:r>
                        <a:rPr lang="en-US" sz="2600" kern="100" dirty="0">
                          <a:effectLst/>
                          <a:latin typeface="ZBFH"/>
                          <a:ea typeface="华文细黑"/>
                          <a:cs typeface="Courier New"/>
                        </a:rPr>
                        <a:t> </a:t>
                      </a:r>
                      <a:r>
                        <a:rPr lang="en-US" sz="2600" kern="100" dirty="0">
                          <a:effectLst/>
                          <a:latin typeface="Times New Roman"/>
                          <a:ea typeface="华文细黑"/>
                          <a:cs typeface="Courier New"/>
                        </a:rPr>
                        <a:t>H</a:t>
                      </a:r>
                      <a:r>
                        <a:rPr lang="en-US" sz="2600" kern="100" baseline="-25000" dirty="0">
                          <a:effectLst/>
                          <a:latin typeface="Times New Roman"/>
                          <a:ea typeface="华文细黑"/>
                          <a:cs typeface="Courier New"/>
                        </a:rPr>
                        <a:t>2</a:t>
                      </a:r>
                      <a:r>
                        <a:rPr lang="en-US" sz="2600" kern="100" dirty="0">
                          <a:effectLst/>
                          <a:latin typeface="Times New Roman"/>
                          <a:ea typeface="华文细黑"/>
                          <a:cs typeface="Courier New"/>
                        </a:rPr>
                        <a:t>O(g)</a:t>
                      </a:r>
                      <a:r>
                        <a:rPr lang="zh-CN" sz="2600" kern="100" dirty="0">
                          <a:effectLst/>
                          <a:latin typeface="Times New Roman"/>
                          <a:ea typeface="华文细黑"/>
                          <a:cs typeface="Times New Roman"/>
                        </a:rPr>
                        <a:t>＋</a:t>
                      </a:r>
                      <a:r>
                        <a:rPr lang="en-US" sz="2600" kern="100" dirty="0">
                          <a:effectLst/>
                          <a:latin typeface="Times New Roman"/>
                          <a:ea typeface="华文细黑"/>
                          <a:cs typeface="Courier New"/>
                        </a:rPr>
                        <a:t>CO(g)</a:t>
                      </a:r>
                      <a:endParaRPr lang="zh-CN" sz="26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i="1" kern="100">
                          <a:effectLst/>
                          <a:latin typeface="Times New Roman"/>
                          <a:ea typeface="华文细黑"/>
                          <a:cs typeface="Courier New"/>
                        </a:rPr>
                        <a:t>K</a:t>
                      </a:r>
                      <a:r>
                        <a:rPr lang="en-US" sz="2600" kern="100" baseline="-25000">
                          <a:effectLst/>
                          <a:latin typeface="Times New Roman"/>
                          <a:ea typeface="华文细黑"/>
                          <a:cs typeface="Courier New"/>
                        </a:rPr>
                        <a:t>2</a:t>
                      </a:r>
                      <a:endParaRPr lang="zh-CN" sz="26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1.0</a:t>
                      </a:r>
                      <a:endParaRPr lang="zh-CN" sz="26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2.50</a:t>
                      </a:r>
                      <a:endParaRPr lang="zh-CN" sz="26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61">
                <a:tc>
                  <a:txBody>
                    <a:bodyPr/>
                    <a:lstStyle/>
                    <a:p>
                      <a:pPr algn="l">
                        <a:lnSpc>
                          <a:spcPct val="150000"/>
                        </a:lnSpc>
                        <a:spcAft>
                          <a:spcPts val="0"/>
                        </a:spcAft>
                        <a:tabLst>
                          <a:tab pos="2430780" algn="l"/>
                        </a:tabLst>
                      </a:pPr>
                      <a:r>
                        <a:rPr lang="en-US" sz="2600" kern="100" dirty="0">
                          <a:effectLst/>
                          <a:latin typeface="宋体"/>
                          <a:ea typeface="华文细黑"/>
                          <a:cs typeface="Times New Roman"/>
                        </a:rPr>
                        <a:t>③</a:t>
                      </a:r>
                      <a:r>
                        <a:rPr lang="en-US" sz="2600" kern="100" dirty="0">
                          <a:effectLst/>
                          <a:latin typeface="Times New Roman"/>
                          <a:ea typeface="华文细黑"/>
                          <a:cs typeface="Courier New"/>
                        </a:rPr>
                        <a:t>3H</a:t>
                      </a:r>
                      <a:r>
                        <a:rPr lang="en-US" sz="2600" kern="100" baseline="-25000" dirty="0">
                          <a:effectLst/>
                          <a:latin typeface="Times New Roman"/>
                          <a:ea typeface="华文细黑"/>
                          <a:cs typeface="Courier New"/>
                        </a:rPr>
                        <a:t>2</a:t>
                      </a:r>
                      <a:r>
                        <a:rPr lang="en-US" sz="2600" kern="100" dirty="0">
                          <a:effectLst/>
                          <a:latin typeface="Times New Roman"/>
                          <a:ea typeface="华文细黑"/>
                          <a:cs typeface="Courier New"/>
                        </a:rPr>
                        <a:t>(g)</a:t>
                      </a:r>
                      <a:r>
                        <a:rPr lang="zh-CN" sz="2600" kern="100" dirty="0">
                          <a:effectLst/>
                          <a:latin typeface="Times New Roman"/>
                          <a:ea typeface="华文细黑"/>
                          <a:cs typeface="Times New Roman"/>
                        </a:rPr>
                        <a:t>＋</a:t>
                      </a:r>
                      <a:r>
                        <a:rPr lang="en-US" sz="2600" kern="100" dirty="0">
                          <a:effectLst/>
                          <a:latin typeface="Times New Roman"/>
                          <a:ea typeface="华文细黑"/>
                          <a:cs typeface="Courier New"/>
                        </a:rPr>
                        <a:t>CO</a:t>
                      </a:r>
                      <a:r>
                        <a:rPr lang="en-US" sz="2600" kern="100" baseline="-25000" dirty="0">
                          <a:effectLst/>
                          <a:latin typeface="Times New Roman"/>
                          <a:ea typeface="华文细黑"/>
                          <a:cs typeface="Courier New"/>
                        </a:rPr>
                        <a:t>2</a:t>
                      </a:r>
                      <a:r>
                        <a:rPr lang="en-US" sz="2600" kern="100" dirty="0">
                          <a:effectLst/>
                          <a:latin typeface="Times New Roman"/>
                          <a:ea typeface="华文细黑"/>
                          <a:cs typeface="Courier New"/>
                        </a:rPr>
                        <a:t>(g)</a:t>
                      </a:r>
                      <a:r>
                        <a:rPr lang="en-US" sz="2600" kern="100" dirty="0">
                          <a:effectLst/>
                          <a:latin typeface="ZBFH"/>
                          <a:ea typeface="华文细黑"/>
                          <a:cs typeface="Courier New"/>
                        </a:rPr>
                        <a:t> </a:t>
                      </a:r>
                      <a:r>
                        <a:rPr lang="en-US" sz="2600" kern="100" dirty="0">
                          <a:effectLst/>
                          <a:latin typeface="Times New Roman"/>
                          <a:ea typeface="华文细黑"/>
                          <a:cs typeface="Courier New"/>
                        </a:rPr>
                        <a:t>CH</a:t>
                      </a:r>
                      <a:r>
                        <a:rPr lang="en-US" sz="2600" kern="100" baseline="-25000" dirty="0">
                          <a:effectLst/>
                          <a:latin typeface="Times New Roman"/>
                          <a:ea typeface="华文细黑"/>
                          <a:cs typeface="Courier New"/>
                        </a:rPr>
                        <a:t>3</a:t>
                      </a:r>
                      <a:r>
                        <a:rPr lang="en-US" sz="2600" kern="100" dirty="0">
                          <a:effectLst/>
                          <a:latin typeface="Times New Roman"/>
                          <a:ea typeface="华文细黑"/>
                          <a:cs typeface="Courier New"/>
                        </a:rPr>
                        <a:t>OH(g)</a:t>
                      </a:r>
                      <a:r>
                        <a:rPr lang="zh-CN" sz="2600" kern="100" dirty="0">
                          <a:effectLst/>
                          <a:latin typeface="Times New Roman"/>
                          <a:ea typeface="华文细黑"/>
                          <a:cs typeface="Times New Roman"/>
                        </a:rPr>
                        <a:t>＋</a:t>
                      </a:r>
                      <a:r>
                        <a:rPr lang="en-US" sz="2600" kern="100" dirty="0">
                          <a:effectLst/>
                          <a:latin typeface="Times New Roman"/>
                          <a:ea typeface="华文细黑"/>
                          <a:cs typeface="Courier New"/>
                        </a:rPr>
                        <a:t>H</a:t>
                      </a:r>
                      <a:r>
                        <a:rPr lang="en-US" sz="2600" kern="100" baseline="-25000" dirty="0">
                          <a:effectLst/>
                          <a:latin typeface="Times New Roman"/>
                          <a:ea typeface="华文细黑"/>
                          <a:cs typeface="Courier New"/>
                        </a:rPr>
                        <a:t>2</a:t>
                      </a:r>
                      <a:r>
                        <a:rPr lang="en-US" sz="2600" kern="100" dirty="0">
                          <a:effectLst/>
                          <a:latin typeface="Times New Roman"/>
                          <a:ea typeface="华文细黑"/>
                          <a:cs typeface="Courier New"/>
                        </a:rPr>
                        <a:t>O(g)</a:t>
                      </a:r>
                      <a:endParaRPr lang="zh-CN" sz="26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i="1" kern="100" dirty="0">
                          <a:effectLst/>
                          <a:latin typeface="Times New Roman"/>
                          <a:ea typeface="华文细黑"/>
                          <a:cs typeface="Courier New"/>
                        </a:rPr>
                        <a:t>K</a:t>
                      </a:r>
                      <a:r>
                        <a:rPr lang="en-US" sz="2600" kern="100" baseline="-25000" dirty="0">
                          <a:effectLst/>
                          <a:latin typeface="Times New Roman"/>
                          <a:ea typeface="华文细黑"/>
                          <a:cs typeface="Courier New"/>
                        </a:rPr>
                        <a:t>3</a:t>
                      </a:r>
                      <a:endParaRPr lang="zh-CN" sz="26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a:effectLst/>
                          <a:latin typeface="Times New Roman"/>
                          <a:ea typeface="华文细黑"/>
                          <a:cs typeface="Courier New"/>
                        </a:rPr>
                        <a:t> </a:t>
                      </a:r>
                      <a:endParaRPr lang="zh-CN" sz="26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600" kern="100" dirty="0">
                          <a:effectLst/>
                          <a:latin typeface="Times New Roman"/>
                          <a:ea typeface="华文细黑"/>
                          <a:cs typeface="Courier New"/>
                        </a:rPr>
                        <a:t> </a:t>
                      </a:r>
                      <a:endParaRPr lang="zh-CN" sz="26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977178195"/>
              </p:ext>
            </p:extLst>
          </p:nvPr>
        </p:nvGraphicFramePr>
        <p:xfrm>
          <a:off x="3428355" y="4820097"/>
          <a:ext cx="1082675" cy="769938"/>
        </p:xfrm>
        <a:graphic>
          <a:graphicData uri="http://schemas.openxmlformats.org/presentationml/2006/ole">
            <mc:AlternateContent xmlns:mc="http://schemas.openxmlformats.org/markup-compatibility/2006">
              <mc:Choice xmlns:v="urn:schemas-microsoft-com:vml" Requires="v">
                <p:oleObj spid="_x0000_s93468" name="Document" r:id="rId4" imgW="1082738" imgH="770613" progId="Word.Document.8">
                  <p:embed/>
                </p:oleObj>
              </mc:Choice>
              <mc:Fallback>
                <p:oleObj name="Document" r:id="rId4" imgW="1082738" imgH="770613" progId="Word.Document.8">
                  <p:embed/>
                  <p:pic>
                    <p:nvPicPr>
                      <p:cNvPr id="0" name=""/>
                      <p:cNvPicPr/>
                      <p:nvPr/>
                    </p:nvPicPr>
                    <p:blipFill>
                      <a:blip r:embed="rId5"/>
                      <a:stretch>
                        <a:fillRect/>
                      </a:stretch>
                    </p:blipFill>
                    <p:spPr>
                      <a:xfrm>
                        <a:off x="3428355" y="4820097"/>
                        <a:ext cx="1082675" cy="769938"/>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588856623"/>
              </p:ext>
            </p:extLst>
          </p:nvPr>
        </p:nvGraphicFramePr>
        <p:xfrm>
          <a:off x="3356347" y="5396161"/>
          <a:ext cx="1082675" cy="769937"/>
        </p:xfrm>
        <a:graphic>
          <a:graphicData uri="http://schemas.openxmlformats.org/presentationml/2006/ole">
            <mc:AlternateContent xmlns:mc="http://schemas.openxmlformats.org/markup-compatibility/2006">
              <mc:Choice xmlns:v="urn:schemas-microsoft-com:vml" Requires="v">
                <p:oleObj spid="_x0000_s93469" name="Document" r:id="rId7" imgW="1082738" imgH="770613" progId="Word.Document.8">
                  <p:embed/>
                </p:oleObj>
              </mc:Choice>
              <mc:Fallback>
                <p:oleObj name="Document" r:id="rId7" imgW="1082738" imgH="770613" progId="Word.Document.8">
                  <p:embed/>
                  <p:pic>
                    <p:nvPicPr>
                      <p:cNvPr id="0"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6347" y="5396161"/>
                        <a:ext cx="10826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303855270"/>
              </p:ext>
            </p:extLst>
          </p:nvPr>
        </p:nvGraphicFramePr>
        <p:xfrm>
          <a:off x="3502918" y="5972224"/>
          <a:ext cx="1082675" cy="769938"/>
        </p:xfrm>
        <a:graphic>
          <a:graphicData uri="http://schemas.openxmlformats.org/presentationml/2006/ole">
            <mc:AlternateContent xmlns:mc="http://schemas.openxmlformats.org/markup-compatibility/2006">
              <mc:Choice xmlns:v="urn:schemas-microsoft-com:vml" Requires="v">
                <p:oleObj spid="_x0000_s93470" name="Document" r:id="rId9" imgW="1082738" imgH="770613" progId="Word.Document.8">
                  <p:embed/>
                </p:oleObj>
              </mc:Choice>
              <mc:Fallback>
                <p:oleObj name="Document" r:id="rId9" imgW="1082738" imgH="770613" progId="Word.Document.8">
                  <p:embed/>
                  <p:pic>
                    <p:nvPicPr>
                      <p:cNvPr id="0" name="对象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2918" y="5972224"/>
                        <a:ext cx="10826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21">
            <a:hlinkClick r:id="rId10" action="ppaction://hlinksldjump"/>
          </p:cNvPr>
          <p:cNvSpPr>
            <a:spLocks noChangeArrowheads="1"/>
          </p:cNvSpPr>
          <p:nvPr/>
        </p:nvSpPr>
        <p:spPr bwMode="auto">
          <a:xfrm>
            <a:off x="98088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11" action="ppaction://hlinksldjump"/>
          </p:cNvPr>
          <p:cNvSpPr>
            <a:spLocks noChangeArrowheads="1"/>
          </p:cNvSpPr>
          <p:nvPr/>
        </p:nvSpPr>
        <p:spPr bwMode="auto">
          <a:xfrm>
            <a:off x="103110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12" action="ppaction://hlinksldjump"/>
          </p:cNvPr>
          <p:cNvSpPr>
            <a:spLocks noChangeArrowheads="1"/>
          </p:cNvSpPr>
          <p:nvPr/>
        </p:nvSpPr>
        <p:spPr bwMode="auto">
          <a:xfrm>
            <a:off x="107890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3" action="ppaction://hlinksldjump"/>
          </p:cNvPr>
          <p:cNvSpPr>
            <a:spLocks noChangeArrowheads="1"/>
          </p:cNvSpPr>
          <p:nvPr/>
        </p:nvSpPr>
        <p:spPr bwMode="auto">
          <a:xfrm>
            <a:off x="112429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649562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2477" y="684716"/>
            <a:ext cx="11120876" cy="193033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据反应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可推导出</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之间的关系，则</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用</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表示</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endParaRPr lang="zh-CN" altLang="zh-CN" sz="2800" kern="100" dirty="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24743350"/>
              </p:ext>
            </p:extLst>
          </p:nvPr>
        </p:nvGraphicFramePr>
        <p:xfrm>
          <a:off x="910630" y="1980860"/>
          <a:ext cx="7842250" cy="1506538"/>
        </p:xfrm>
        <a:graphic>
          <a:graphicData uri="http://schemas.openxmlformats.org/presentationml/2006/ole">
            <mc:AlternateContent xmlns:mc="http://schemas.openxmlformats.org/markup-compatibility/2006">
              <mc:Choice xmlns:v="urn:schemas-microsoft-com:vml" Requires="v">
                <p:oleObj spid="_x0000_s166044" name="Document" r:id="rId4" imgW="7842568" imgH="1508760" progId="Word.Document.8">
                  <p:embed/>
                </p:oleObj>
              </mc:Choice>
              <mc:Fallback>
                <p:oleObj name="Document" r:id="rId4" imgW="7842568" imgH="1508760" progId="Word.Document.8">
                  <p:embed/>
                  <p:pic>
                    <p:nvPicPr>
                      <p:cNvPr id="0" name=""/>
                      <p:cNvPicPr/>
                      <p:nvPr/>
                    </p:nvPicPr>
                    <p:blipFill>
                      <a:blip r:embed="rId5"/>
                      <a:stretch>
                        <a:fillRect/>
                      </a:stretch>
                    </p:blipFill>
                    <p:spPr>
                      <a:xfrm>
                        <a:off x="910630" y="1980860"/>
                        <a:ext cx="7842250" cy="150653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56258118"/>
              </p:ext>
            </p:extLst>
          </p:nvPr>
        </p:nvGraphicFramePr>
        <p:xfrm>
          <a:off x="910630" y="3132988"/>
          <a:ext cx="7842250" cy="1506538"/>
        </p:xfrm>
        <a:graphic>
          <a:graphicData uri="http://schemas.openxmlformats.org/presentationml/2006/ole">
            <mc:AlternateContent xmlns:mc="http://schemas.openxmlformats.org/markup-compatibility/2006">
              <mc:Choice xmlns:v="urn:schemas-microsoft-com:vml" Requires="v">
                <p:oleObj spid="_x0000_s166045" name="Document" r:id="rId7" imgW="7842568" imgH="1510202" progId="Word.Document.8">
                  <p:embed/>
                </p:oleObj>
              </mc:Choice>
              <mc:Fallback>
                <p:oleObj name="Document" r:id="rId7" imgW="7842568" imgH="1510202" progId="Word.Document.8">
                  <p:embed/>
                  <p:pic>
                    <p:nvPicPr>
                      <p:cNvPr id="0" name="对象 5"/>
                      <p:cNvPicPr>
                        <a:picLocks noChangeAspect="1" noChangeArrowheads="1"/>
                      </p:cNvPicPr>
                      <p:nvPr/>
                    </p:nvPicPr>
                    <p:blipFill>
                      <a:blip r:embed="rId8"/>
                      <a:srcRect/>
                      <a:stretch>
                        <a:fillRect/>
                      </a:stretch>
                    </p:blipFill>
                    <p:spPr bwMode="auto">
                      <a:xfrm>
                        <a:off x="910630" y="3132988"/>
                        <a:ext cx="784225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712236022"/>
              </p:ext>
            </p:extLst>
          </p:nvPr>
        </p:nvGraphicFramePr>
        <p:xfrm>
          <a:off x="838622" y="4357124"/>
          <a:ext cx="7842250" cy="1506538"/>
        </p:xfrm>
        <a:graphic>
          <a:graphicData uri="http://schemas.openxmlformats.org/presentationml/2006/ole">
            <mc:AlternateContent xmlns:mc="http://schemas.openxmlformats.org/markup-compatibility/2006">
              <mc:Choice xmlns:v="urn:schemas-microsoft-com:vml" Requires="v">
                <p:oleObj spid="_x0000_s166046" name="Document" r:id="rId10" imgW="7842568" imgH="1513447" progId="Word.Document.8">
                  <p:embed/>
                </p:oleObj>
              </mc:Choice>
              <mc:Fallback>
                <p:oleObj name="Document" r:id="rId10" imgW="7842568" imgH="1513447" progId="Word.Document.8">
                  <p:embed/>
                  <p:pic>
                    <p:nvPicPr>
                      <p:cNvPr id="0" name="对象 10"/>
                      <p:cNvPicPr>
                        <a:picLocks noChangeAspect="1" noChangeArrowheads="1"/>
                      </p:cNvPicPr>
                      <p:nvPr/>
                    </p:nvPicPr>
                    <p:blipFill>
                      <a:blip r:embed="rId11"/>
                      <a:srcRect/>
                      <a:stretch>
                        <a:fillRect/>
                      </a:stretch>
                    </p:blipFill>
                    <p:spPr bwMode="auto">
                      <a:xfrm>
                        <a:off x="838622" y="4357124"/>
                        <a:ext cx="784225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矩形 17"/>
          <p:cNvSpPr/>
          <p:nvPr/>
        </p:nvSpPr>
        <p:spPr>
          <a:xfrm>
            <a:off x="766614" y="5437244"/>
            <a:ext cx="2100255" cy="656846"/>
          </a:xfrm>
          <a:prstGeom prst="rect">
            <a:avLst/>
          </a:prstGeom>
        </p:spPr>
        <p:txBody>
          <a:bodyPr wrap="none">
            <a:spAutoFit/>
          </a:bodyPr>
          <a:lstStyle/>
          <a:p>
            <a:pPr algn="just">
              <a:lnSpc>
                <a:spcPct val="150000"/>
              </a:lnSpc>
              <a:spcAft>
                <a:spcPts val="0"/>
              </a:spcAft>
              <a:tabLst>
                <a:tab pos="2430780" algn="l"/>
              </a:tabLst>
            </a:pPr>
            <a:r>
              <a:rPr lang="en-US" altLang="zh-CN" sz="2800" i="1" kern="100" dirty="0" smtClean="0">
                <a:latin typeface="Times New Roman"/>
                <a:ea typeface="华文细黑"/>
                <a:cs typeface="Courier New"/>
              </a:rPr>
              <a:t>K</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cs typeface="Courier New"/>
              </a:rPr>
              <a:t>K</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a:t>
            </a:r>
            <a:r>
              <a:rPr lang="en-US" altLang="zh-CN" sz="2800" i="1" kern="100" dirty="0" smtClean="0">
                <a:latin typeface="Times New Roman"/>
                <a:ea typeface="华文细黑"/>
                <a:cs typeface="Courier New"/>
              </a:rPr>
              <a:t>K</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20" name="矩形 19"/>
          <p:cNvSpPr/>
          <p:nvPr/>
        </p:nvSpPr>
        <p:spPr>
          <a:xfrm>
            <a:off x="10055646" y="756724"/>
            <a:ext cx="1023037" cy="523220"/>
          </a:xfrm>
          <a:prstGeom prst="rect">
            <a:avLst/>
          </a:prstGeom>
        </p:spPr>
        <p:txBody>
          <a:bodyPr wrap="none">
            <a:spAutoFit/>
          </a:bodyPr>
          <a:lstStyle/>
          <a:p>
            <a:r>
              <a:rPr lang="en-US" altLang="zh-CN" sz="2800" i="1" kern="100" dirty="0">
                <a:solidFill>
                  <a:schemeClr val="accent6">
                    <a:lumMod val="75000"/>
                  </a:schemeClr>
                </a:solidFill>
                <a:latin typeface="Times New Roman"/>
                <a:ea typeface="华文细黑"/>
              </a:rPr>
              <a:t>K</a:t>
            </a:r>
            <a:r>
              <a:rPr lang="en-US" altLang="zh-CN" sz="2800" kern="100" baseline="-25000" dirty="0">
                <a:solidFill>
                  <a:schemeClr val="accent6">
                    <a:lumMod val="75000"/>
                  </a:schemeClr>
                </a:solidFill>
                <a:latin typeface="Times New Roman"/>
                <a:ea typeface="华文细黑"/>
              </a:rPr>
              <a:t>1</a:t>
            </a:r>
            <a:r>
              <a:rPr lang="en-US" altLang="zh-CN" sz="2800" kern="100" dirty="0">
                <a:solidFill>
                  <a:schemeClr val="accent6">
                    <a:lumMod val="75000"/>
                  </a:schemeClr>
                </a:solidFill>
                <a:latin typeface="Times New Roman"/>
                <a:ea typeface="华文细黑"/>
              </a:rPr>
              <a:t>·</a:t>
            </a:r>
            <a:r>
              <a:rPr lang="en-US" altLang="zh-CN" sz="2800" i="1" kern="100" dirty="0">
                <a:solidFill>
                  <a:schemeClr val="accent6">
                    <a:lumMod val="75000"/>
                  </a:schemeClr>
                </a:solidFill>
                <a:latin typeface="Times New Roman"/>
                <a:ea typeface="华文细黑"/>
              </a:rPr>
              <a:t>K</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0" name="Rectangle 21">
            <a:hlinkClick r:id="rId12" action="ppaction://hlinksldjump"/>
          </p:cNvPr>
          <p:cNvSpPr>
            <a:spLocks noChangeArrowheads="1"/>
          </p:cNvSpPr>
          <p:nvPr/>
        </p:nvSpPr>
        <p:spPr bwMode="auto">
          <a:xfrm>
            <a:off x="98088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13" action="ppaction://hlinksldjump"/>
          </p:cNvPr>
          <p:cNvSpPr>
            <a:spLocks noChangeArrowheads="1"/>
          </p:cNvSpPr>
          <p:nvPr/>
        </p:nvSpPr>
        <p:spPr bwMode="auto">
          <a:xfrm>
            <a:off x="103110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4" action="ppaction://hlinksldjump"/>
          </p:cNvPr>
          <p:cNvSpPr>
            <a:spLocks noChangeArrowheads="1"/>
          </p:cNvSpPr>
          <p:nvPr/>
        </p:nvSpPr>
        <p:spPr bwMode="auto">
          <a:xfrm>
            <a:off x="107890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5" action="ppaction://hlinksldjump"/>
          </p:cNvPr>
          <p:cNvSpPr>
            <a:spLocks noChangeArrowheads="1"/>
          </p:cNvSpPr>
          <p:nvPr/>
        </p:nvSpPr>
        <p:spPr bwMode="auto">
          <a:xfrm>
            <a:off x="112429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796077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8"/>
                                        </p:tgtEl>
                                      </p:cBhvr>
                                    </p:animEffect>
                                    <p:set>
                                      <p:cBhvr>
                                        <p:cTn id="41" dur="1" fill="hold">
                                          <p:stCondLst>
                                            <p:cond delay="499"/>
                                          </p:stCondLst>
                                        </p:cTn>
                                        <p:tgtEl>
                                          <p:spTgt spid="1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0"/>
                                        </p:tgtEl>
                                      </p:cBhvr>
                                    </p:animEffect>
                                    <p:set>
                                      <p:cBhvr>
                                        <p:cTn id="44"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8" grpId="0"/>
      <p:bldP spid="18" grpId="1"/>
      <p:bldP spid="20" grpId="0"/>
      <p:bldP spid="2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6614" y="804912"/>
            <a:ext cx="10793813" cy="1061162"/>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en-US" altLang="zh-CN" sz="2800" kern="100" dirty="0">
                <a:latin typeface="Times New Roman"/>
                <a:ea typeface="华文细黑"/>
                <a:cs typeface="Courier New"/>
              </a:rPr>
              <a:t>________0(</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&gt;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&lt;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560450567"/>
              </p:ext>
            </p:extLst>
          </p:nvPr>
        </p:nvGraphicFramePr>
        <p:xfrm>
          <a:off x="876300" y="1613173"/>
          <a:ext cx="10391775" cy="2752725"/>
        </p:xfrm>
        <a:graphic>
          <a:graphicData uri="http://schemas.openxmlformats.org/presentationml/2006/ole">
            <mc:AlternateContent xmlns:mc="http://schemas.openxmlformats.org/markup-compatibility/2006">
              <mc:Choice xmlns:v="urn:schemas-microsoft-com:vml" Requires="v">
                <p:oleObj spid="_x0000_s241698" name="Document" r:id="rId4" imgW="10603569" imgH="2821760" progId="Word.Document.8">
                  <p:embed/>
                </p:oleObj>
              </mc:Choice>
              <mc:Fallback>
                <p:oleObj name="Document" r:id="rId4" imgW="10603569" imgH="2821760" progId="Word.Document.8">
                  <p:embed/>
                  <p:pic>
                    <p:nvPicPr>
                      <p:cNvPr id="0" name=""/>
                      <p:cNvPicPr/>
                      <p:nvPr/>
                    </p:nvPicPr>
                    <p:blipFill>
                      <a:blip r:embed="rId5"/>
                      <a:stretch>
                        <a:fillRect/>
                      </a:stretch>
                    </p:blipFill>
                    <p:spPr>
                      <a:xfrm>
                        <a:off x="876300" y="1613173"/>
                        <a:ext cx="10391775" cy="2752725"/>
                      </a:xfrm>
                      <a:prstGeom prst="rect">
                        <a:avLst/>
                      </a:prstGeom>
                    </p:spPr>
                  </p:pic>
                </p:oleObj>
              </mc:Fallback>
            </mc:AlternateContent>
          </a:graphicData>
        </a:graphic>
      </p:graphicFrame>
      <p:sp>
        <p:nvSpPr>
          <p:cNvPr id="5" name="矩形 4"/>
          <p:cNvSpPr/>
          <p:nvPr/>
        </p:nvSpPr>
        <p:spPr>
          <a:xfrm>
            <a:off x="3548322" y="909514"/>
            <a:ext cx="38664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&lt;</a:t>
            </a:r>
            <a:endParaRPr lang="zh-CN" altLang="en-US" sz="2800" dirty="0">
              <a:solidFill>
                <a:schemeClr val="accent6">
                  <a:lumMod val="75000"/>
                </a:schemeClr>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8" name="Rectangle 21">
            <a:hlinkClick r:id="rId6" action="ppaction://hlinksldjump"/>
          </p:cNvPr>
          <p:cNvSpPr>
            <a:spLocks noChangeArrowheads="1"/>
          </p:cNvSpPr>
          <p:nvPr/>
        </p:nvSpPr>
        <p:spPr bwMode="auto">
          <a:xfrm>
            <a:off x="98088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103110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107890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12429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2423994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009" y="1470477"/>
            <a:ext cx="10793813" cy="2031325"/>
          </a:xfrm>
          <a:prstGeom prst="rect">
            <a:avLst/>
          </a:prstGeom>
        </p:spPr>
        <p:txBody>
          <a:bodyPr>
            <a:spAutoFit/>
          </a:bodyPr>
          <a:lstStyle/>
          <a:p>
            <a:pPr>
              <a:lnSpc>
                <a:spcPct val="150000"/>
              </a:lnSpc>
            </a:pPr>
            <a:r>
              <a:rPr lang="en-US" altLang="zh-CN" sz="2800" kern="100" dirty="0" smtClean="0">
                <a:latin typeface="Times New Roman"/>
                <a:ea typeface="华文细黑"/>
              </a:rPr>
              <a:t>(</a:t>
            </a:r>
            <a:r>
              <a:rPr lang="en-US" altLang="zh-CN" sz="2800" kern="100" dirty="0">
                <a:latin typeface="Times New Roman"/>
                <a:ea typeface="华文细黑"/>
              </a:rPr>
              <a:t>3)500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时测得反应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在某时刻</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OH(g)</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O(g)</a:t>
            </a:r>
            <a:r>
              <a:rPr lang="zh-CN" altLang="zh-CN" sz="2800" kern="100" dirty="0">
                <a:latin typeface="Times New Roman"/>
                <a:ea typeface="华文细黑"/>
                <a:cs typeface="Times New Roman"/>
              </a:rPr>
              <a:t>的浓度</a:t>
            </a:r>
            <a:r>
              <a:rPr lang="en-US" altLang="zh-CN" sz="2800" kern="100" dirty="0">
                <a:latin typeface="Times New Roman"/>
                <a:ea typeface="华文细黑"/>
              </a:rPr>
              <a:t>(</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a:t>
            </a:r>
            <a:r>
              <a:rPr lang="zh-CN" altLang="zh-CN" sz="2800" kern="100" dirty="0">
                <a:latin typeface="Times New Roman"/>
                <a:ea typeface="华文细黑"/>
                <a:cs typeface="Times New Roman"/>
              </a:rPr>
              <a:t>分别为</a:t>
            </a:r>
            <a:r>
              <a:rPr lang="en-US" altLang="zh-CN" sz="2800" kern="100" dirty="0">
                <a:latin typeface="Times New Roman"/>
                <a:ea typeface="华文细黑"/>
              </a:rPr>
              <a:t>0.8</a:t>
            </a:r>
            <a:r>
              <a:rPr lang="zh-CN" altLang="zh-CN" sz="2800" kern="100" dirty="0">
                <a:latin typeface="Times New Roman"/>
                <a:ea typeface="华文细黑"/>
                <a:cs typeface="Times New Roman"/>
              </a:rPr>
              <a:t>、</a:t>
            </a:r>
            <a:r>
              <a:rPr lang="en-US" altLang="zh-CN" sz="2800" kern="100" dirty="0">
                <a:latin typeface="Times New Roman"/>
                <a:ea typeface="华文细黑"/>
              </a:rPr>
              <a:t>0.1</a:t>
            </a:r>
            <a:r>
              <a:rPr lang="zh-CN" altLang="zh-CN" sz="2800" kern="100" dirty="0">
                <a:latin typeface="Times New Roman"/>
                <a:ea typeface="华文细黑"/>
                <a:cs typeface="Times New Roman"/>
              </a:rPr>
              <a:t>、</a:t>
            </a:r>
            <a:r>
              <a:rPr lang="en-US" altLang="zh-CN" sz="2800" kern="100" dirty="0">
                <a:latin typeface="Times New Roman"/>
                <a:ea typeface="华文细黑"/>
              </a:rPr>
              <a:t>0.3</a:t>
            </a:r>
            <a:r>
              <a:rPr lang="zh-CN" altLang="zh-CN" sz="2800" kern="100" dirty="0">
                <a:latin typeface="Times New Roman"/>
                <a:ea typeface="华文细黑"/>
                <a:cs typeface="Times New Roman"/>
              </a:rPr>
              <a:t>、</a:t>
            </a:r>
            <a:r>
              <a:rPr lang="en-US" altLang="zh-CN" sz="2800" kern="100" dirty="0">
                <a:latin typeface="Times New Roman"/>
                <a:ea typeface="华文细黑"/>
              </a:rPr>
              <a:t>0.15</a:t>
            </a:r>
            <a:r>
              <a:rPr lang="zh-CN" altLang="zh-CN" sz="2800" kern="100" dirty="0">
                <a:latin typeface="Times New Roman"/>
                <a:ea typeface="华文细黑"/>
                <a:cs typeface="Times New Roman"/>
              </a:rPr>
              <a:t>，则此时</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正</a:t>
            </a:r>
            <a:r>
              <a:rPr lang="en-US" altLang="zh-CN" sz="2800" kern="100" dirty="0" smtClean="0">
                <a:latin typeface="Times New Roman"/>
                <a:ea typeface="华文细黑"/>
              </a:rPr>
              <a:t>___</a:t>
            </a:r>
            <a:r>
              <a:rPr lang="en-US" altLang="zh-CN" sz="2800" i="1" kern="100" dirty="0" smtClean="0">
                <a:latin typeface="Book Antiqua"/>
                <a:ea typeface="华文细黑"/>
                <a:cs typeface="Times New Roman"/>
              </a:rPr>
              <a:t>v</a:t>
            </a:r>
            <a:r>
              <a:rPr lang="zh-CN" altLang="zh-CN" sz="2800" kern="100" baseline="-25000" dirty="0">
                <a:latin typeface="Times New Roman"/>
                <a:ea typeface="华文细黑"/>
                <a:cs typeface="Times New Roman"/>
              </a:rPr>
              <a:t>逆</a:t>
            </a:r>
            <a:r>
              <a:rPr lang="en-US" altLang="zh-CN" sz="2800" kern="100" dirty="0">
                <a:latin typeface="Times New Roman"/>
                <a:ea typeface="华文细黑"/>
              </a:rPr>
              <a:t>(</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rPr>
              <a:t>&gt;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rPr>
              <a:t>&lt;</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en-US" sz="2800" dirty="0"/>
          </a:p>
        </p:txBody>
      </p:sp>
      <p:sp>
        <p:nvSpPr>
          <p:cNvPr id="3" name="矩形 2"/>
          <p:cNvSpPr/>
          <p:nvPr/>
        </p:nvSpPr>
        <p:spPr>
          <a:xfrm>
            <a:off x="9452978" y="2262565"/>
            <a:ext cx="38664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&gt;</a:t>
            </a:r>
            <a:endParaRPr lang="zh-CN" altLang="en-US" sz="2800" dirty="0">
              <a:solidFill>
                <a:schemeClr val="accent6">
                  <a:lumMod val="75000"/>
                </a:schemeClr>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7" name="Rectangle 21">
            <a:hlinkClick r:id="rId2" action="ppaction://hlinksldjump"/>
          </p:cNvPr>
          <p:cNvSpPr>
            <a:spLocks noChangeArrowheads="1"/>
          </p:cNvSpPr>
          <p:nvPr/>
        </p:nvSpPr>
        <p:spPr bwMode="auto">
          <a:xfrm>
            <a:off x="98088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3110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7890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2429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0491694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0"/>
          <p:cNvSpPr txBox="1">
            <a:spLocks noChangeArrowheads="1"/>
          </p:cNvSpPr>
          <p:nvPr/>
        </p:nvSpPr>
        <p:spPr bwMode="auto">
          <a:xfrm>
            <a:off x="965939" y="1637550"/>
            <a:ext cx="10241835" cy="2944372"/>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ts val="5500"/>
              </a:lnSpc>
              <a:spcAft>
                <a:spcPts val="0"/>
              </a:spcAft>
              <a:tabLst>
                <a:tab pos="1890395" algn="l"/>
              </a:tabLst>
            </a:pPr>
            <a:r>
              <a:rPr lang="en-US" altLang="zh-CN" sz="2800" b="0" kern="100" dirty="0">
                <a:latin typeface="Times New Roman"/>
                <a:ea typeface="华文细黑"/>
              </a:rPr>
              <a:t>1.</a:t>
            </a:r>
            <a:r>
              <a:rPr lang="zh-CN" altLang="zh-CN" sz="2800" b="0" kern="100" dirty="0">
                <a:latin typeface="Times New Roman"/>
                <a:ea typeface="华文细黑"/>
                <a:cs typeface="Times New Roman"/>
              </a:rPr>
              <a:t>理解化学平衡常数的含义并能进行简单计算</a:t>
            </a:r>
            <a:r>
              <a:rPr lang="zh-CN" altLang="zh-CN" sz="2800" b="0" kern="100" dirty="0" smtClean="0">
                <a:latin typeface="Times New Roman"/>
                <a:ea typeface="华文细黑"/>
                <a:cs typeface="Times New Roman"/>
              </a:rPr>
              <a:t>。</a:t>
            </a:r>
            <a:endParaRPr lang="en-US" altLang="zh-CN" sz="2800" b="0" kern="100" dirty="0" smtClean="0">
              <a:latin typeface="Times New Roman"/>
              <a:ea typeface="华文细黑"/>
              <a:cs typeface="Times New Roman"/>
            </a:endParaRPr>
          </a:p>
          <a:p>
            <a:pPr algn="just">
              <a:lnSpc>
                <a:spcPts val="5500"/>
              </a:lnSpc>
              <a:spcAft>
                <a:spcPts val="0"/>
              </a:spcAft>
              <a:tabLst>
                <a:tab pos="1890395" algn="l"/>
              </a:tabLst>
            </a:pPr>
            <a:r>
              <a:rPr lang="en-US" altLang="zh-CN" sz="2800" b="0" kern="100" dirty="0" smtClean="0">
                <a:latin typeface="Times New Roman"/>
                <a:ea typeface="华文细黑"/>
              </a:rPr>
              <a:t>2</a:t>
            </a:r>
            <a:r>
              <a:rPr lang="en-US" altLang="zh-CN" sz="2800" b="0" kern="100" dirty="0">
                <a:latin typeface="Times New Roman"/>
                <a:ea typeface="华文细黑"/>
              </a:rPr>
              <a:t>.</a:t>
            </a:r>
            <a:r>
              <a:rPr lang="zh-CN" altLang="zh-CN" sz="2800" b="0" kern="100" dirty="0">
                <a:latin typeface="Times New Roman"/>
                <a:ea typeface="华文细黑"/>
                <a:cs typeface="Times New Roman"/>
              </a:rPr>
              <a:t>了解化学反应的方向与化学反应的焓变与熵变的关系。</a:t>
            </a:r>
            <a:endParaRPr lang="en-US" altLang="zh-CN" sz="2800" b="0" kern="100" dirty="0">
              <a:latin typeface="Times New Roman"/>
              <a:ea typeface="华文细黑"/>
              <a:cs typeface="Times New Roman"/>
            </a:endParaRPr>
          </a:p>
          <a:p>
            <a:pPr algn="just">
              <a:lnSpc>
                <a:spcPts val="5500"/>
              </a:lnSpc>
              <a:spcAft>
                <a:spcPts val="0"/>
              </a:spcAft>
              <a:tabLst>
                <a:tab pos="1890395" algn="l"/>
              </a:tabLst>
            </a:pPr>
            <a:r>
              <a:rPr lang="en-US" altLang="zh-CN" sz="2800" b="0" kern="100" dirty="0">
                <a:latin typeface="Times New Roman"/>
                <a:ea typeface="华文细黑"/>
              </a:rPr>
              <a:t>3.</a:t>
            </a:r>
            <a:r>
              <a:rPr lang="zh-CN" altLang="zh-CN" sz="2800" b="0" kern="100" dirty="0">
                <a:latin typeface="Times New Roman"/>
                <a:ea typeface="华文细黑"/>
                <a:cs typeface="Times New Roman"/>
              </a:rPr>
              <a:t>掌握化学反应在一定条件下能否自发进行的判断依据，能够利用化学反应的焓变和熵变判断化学反应的方向。</a:t>
            </a:r>
            <a:endParaRPr lang="zh-CN" altLang="zh-CN" sz="2800" b="0" kern="100" dirty="0">
              <a:latin typeface="宋体"/>
              <a:cs typeface="Courier New"/>
            </a:endParaRPr>
          </a:p>
        </p:txBody>
      </p:sp>
      <p:sp>
        <p:nvSpPr>
          <p:cNvPr id="5" name="矩形 4">
            <a:hlinkClick r:id="rId3"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6" name="矩形 5">
            <a:hlinkClick r:id="rId4"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8" name="矩形 7">
            <a:hlinkClick r:id="rId5"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9" name="矩形 8">
            <a:hlinkClick r:id="rId6" action="ppaction://hlinksldjump"/>
          </p:cNvPr>
          <p:cNvSpPr/>
          <p:nvPr/>
        </p:nvSpPr>
        <p:spPr>
          <a:xfrm>
            <a:off x="5317251"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0" name="矩形 9">
            <a:hlinkClick r:id="rId7" action="ppaction://hlinksldjump"/>
          </p:cNvPr>
          <p:cNvSpPr/>
          <p:nvPr/>
        </p:nvSpPr>
        <p:spPr>
          <a:xfrm>
            <a:off x="8748932"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7506" y="837506"/>
            <a:ext cx="10793813" cy="3323987"/>
          </a:xfrm>
          <a:prstGeom prst="rect">
            <a:avLst/>
          </a:prstGeom>
        </p:spPr>
        <p:txBody>
          <a:bodyPr>
            <a:spAutoFit/>
          </a:bodyPr>
          <a:lstStyle/>
          <a:p>
            <a:pPr algn="just">
              <a:lnSpc>
                <a:spcPct val="150000"/>
              </a:lnSpc>
              <a:spcAft>
                <a:spcPts val="0"/>
              </a:spcAft>
              <a:tabLst>
                <a:tab pos="2070735" algn="l"/>
              </a:tabLst>
            </a:pPr>
            <a:r>
              <a:rPr lang="en-US" altLang="zh-CN" sz="2800" kern="100" dirty="0">
                <a:latin typeface="Times New Roman"/>
                <a:ea typeface="华文细黑"/>
              </a:rPr>
              <a:t>4</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一个体积为</a:t>
            </a:r>
            <a:r>
              <a:rPr lang="en-US" altLang="zh-CN" sz="2800" kern="100" dirty="0">
                <a:latin typeface="Times New Roman"/>
                <a:ea typeface="华文细黑"/>
              </a:rPr>
              <a:t>2 L</a:t>
            </a:r>
            <a:r>
              <a:rPr lang="zh-CN" altLang="zh-CN" sz="2800" kern="100" dirty="0">
                <a:latin typeface="Times New Roman"/>
                <a:ea typeface="华文细黑"/>
                <a:cs typeface="Times New Roman"/>
              </a:rPr>
              <a:t>的真空密闭容器中加入</a:t>
            </a:r>
            <a:r>
              <a:rPr lang="en-US" altLang="zh-CN" sz="2800" kern="100" dirty="0">
                <a:latin typeface="Times New Roman"/>
                <a:ea typeface="华文细黑"/>
              </a:rPr>
              <a:t>0.5 </a:t>
            </a:r>
            <a:r>
              <a:rPr lang="en-US" altLang="zh-CN" sz="2800" kern="100" dirty="0" err="1">
                <a:latin typeface="Times New Roman"/>
                <a:ea typeface="华文细黑"/>
              </a:rPr>
              <a:t>mol</a:t>
            </a:r>
            <a:r>
              <a:rPr lang="en-US" altLang="zh-CN" sz="2800" kern="100" dirty="0">
                <a:latin typeface="Times New Roman"/>
                <a:ea typeface="华文细黑"/>
              </a:rPr>
              <a:t> CaCO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，发生反应</a:t>
            </a:r>
            <a:r>
              <a:rPr lang="en-US" altLang="zh-CN" sz="2800" kern="100" dirty="0">
                <a:latin typeface="Times New Roman"/>
                <a:ea typeface="华文细黑"/>
              </a:rPr>
              <a:t>CaCO</a:t>
            </a:r>
            <a:r>
              <a:rPr lang="en-US" altLang="zh-CN" sz="2800" kern="100" baseline="-25000" dirty="0">
                <a:latin typeface="Times New Roman"/>
                <a:ea typeface="华文细黑"/>
              </a:rPr>
              <a:t>3</a:t>
            </a:r>
            <a:r>
              <a:rPr lang="en-US" altLang="zh-CN" sz="2800" kern="100" dirty="0">
                <a:latin typeface="Times New Roman"/>
                <a:ea typeface="华文细黑"/>
              </a:rPr>
              <a:t>(s)</a:t>
            </a:r>
            <a:r>
              <a:rPr lang="en-US" altLang="zh-CN" sz="2800" kern="100" dirty="0">
                <a:latin typeface="ZBFH"/>
                <a:ea typeface="华文细黑"/>
              </a:rPr>
              <a:t> </a:t>
            </a:r>
            <a:r>
              <a:rPr lang="en-US" altLang="zh-CN" sz="2800" kern="100" dirty="0">
                <a:latin typeface="Times New Roman"/>
                <a:ea typeface="华文细黑"/>
              </a:rPr>
              <a:t> </a:t>
            </a:r>
            <a:r>
              <a:rPr lang="en-US" altLang="zh-CN" sz="2800" kern="100" dirty="0" err="1">
                <a:latin typeface="Times New Roman"/>
                <a:ea typeface="华文细黑"/>
              </a:rPr>
              <a:t>CaO</a:t>
            </a:r>
            <a:r>
              <a:rPr lang="en-US" altLang="zh-CN" sz="2800" kern="100" dirty="0">
                <a:latin typeface="Times New Roman"/>
                <a:ea typeface="华文细黑"/>
              </a:rPr>
              <a:t> (s)</a:t>
            </a:r>
            <a:r>
              <a:rPr lang="zh-CN" altLang="zh-CN" sz="2800" kern="100" dirty="0">
                <a:latin typeface="Times New Roman"/>
                <a:ea typeface="华文细黑"/>
                <a:cs typeface="Times New Roman"/>
              </a:rPr>
              <a:t>＋</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，测得二氧化碳的物质的量浓度随温度的变化关系如下图所示，图中</a:t>
            </a:r>
            <a:r>
              <a:rPr lang="en-US" altLang="zh-CN" sz="2800" kern="100" dirty="0">
                <a:latin typeface="Times New Roman"/>
                <a:ea typeface="华文细黑"/>
              </a:rPr>
              <a:t>A</a:t>
            </a:r>
            <a:r>
              <a:rPr lang="zh-CN" altLang="zh-CN" sz="2800" kern="100" dirty="0">
                <a:latin typeface="Times New Roman"/>
                <a:ea typeface="华文细黑"/>
                <a:cs typeface="Times New Roman"/>
              </a:rPr>
              <a:t>表示</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的平衡浓度与温度的关系曲线，</a:t>
            </a:r>
            <a:r>
              <a:rPr lang="en-US" altLang="zh-CN" sz="2800" kern="100" dirty="0">
                <a:latin typeface="Times New Roman"/>
                <a:ea typeface="华文细黑"/>
              </a:rPr>
              <a:t>B</a:t>
            </a:r>
            <a:r>
              <a:rPr lang="zh-CN" altLang="zh-CN" sz="2800" kern="100" dirty="0">
                <a:latin typeface="Times New Roman"/>
                <a:ea typeface="华文细黑"/>
                <a:cs typeface="Times New Roman"/>
              </a:rPr>
              <a:t>表示不同温度下反应经过相同时间时</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的物质的量浓度的变化曲线。请按要求回答下列问题：</a:t>
            </a:r>
            <a:endParaRPr lang="zh-CN" altLang="en-US" sz="2800" dirty="0">
              <a:solidFill>
                <a:schemeClr val="accent6">
                  <a:lumMod val="75000"/>
                </a:schemeClr>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60667695"/>
              </p:ext>
            </p:extLst>
          </p:nvPr>
        </p:nvGraphicFramePr>
        <p:xfrm>
          <a:off x="2782838" y="1557586"/>
          <a:ext cx="1492250" cy="817563"/>
        </p:xfrm>
        <a:graphic>
          <a:graphicData uri="http://schemas.openxmlformats.org/presentationml/2006/ole">
            <mc:AlternateContent xmlns:mc="http://schemas.openxmlformats.org/markup-compatibility/2006">
              <mc:Choice xmlns:v="urn:schemas-microsoft-com:vml" Requires="v">
                <p:oleObj spid="_x0000_s242720" name="Document" r:id="rId4" imgW="1492229" imgH="818080" progId="Word.Document.8">
                  <p:embed/>
                </p:oleObj>
              </mc:Choice>
              <mc:Fallback>
                <p:oleObj name="Document" r:id="rId4" imgW="1492229" imgH="818080" progId="Word.Document.8">
                  <p:embed/>
                  <p:pic>
                    <p:nvPicPr>
                      <p:cNvPr id="0" name=""/>
                      <p:cNvPicPr/>
                      <p:nvPr/>
                    </p:nvPicPr>
                    <p:blipFill>
                      <a:blip r:embed="rId5"/>
                      <a:stretch>
                        <a:fillRect/>
                      </a:stretch>
                    </p:blipFill>
                    <p:spPr>
                      <a:xfrm>
                        <a:off x="2782838" y="1557586"/>
                        <a:ext cx="1492250" cy="817563"/>
                      </a:xfrm>
                      <a:prstGeom prst="rect">
                        <a:avLst/>
                      </a:prstGeom>
                    </p:spPr>
                  </p:pic>
                </p:oleObj>
              </mc:Fallback>
            </mc:AlternateContent>
          </a:graphicData>
        </a:graphic>
      </p:graphicFrame>
      <p:pic>
        <p:nvPicPr>
          <p:cNvPr id="242690" name="Picture 2" descr="HX39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91150" y="4437906"/>
            <a:ext cx="3816424" cy="191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7" action="ppaction://hlinksldjump"/>
          </p:cNvPr>
          <p:cNvSpPr>
            <a:spLocks noChangeArrowheads="1"/>
          </p:cNvSpPr>
          <p:nvPr/>
        </p:nvSpPr>
        <p:spPr bwMode="auto">
          <a:xfrm>
            <a:off x="98088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8" action="ppaction://hlinksldjump"/>
          </p:cNvPr>
          <p:cNvSpPr>
            <a:spLocks noChangeArrowheads="1"/>
          </p:cNvSpPr>
          <p:nvPr/>
        </p:nvSpPr>
        <p:spPr bwMode="auto">
          <a:xfrm>
            <a:off x="103110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9" action="ppaction://hlinksldjump"/>
          </p:cNvPr>
          <p:cNvSpPr>
            <a:spLocks noChangeArrowheads="1"/>
          </p:cNvSpPr>
          <p:nvPr/>
        </p:nvSpPr>
        <p:spPr bwMode="auto">
          <a:xfrm>
            <a:off x="107890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10" action="ppaction://hlinksldjump"/>
          </p:cNvPr>
          <p:cNvSpPr>
            <a:spLocks noChangeArrowheads="1"/>
          </p:cNvSpPr>
          <p:nvPr/>
        </p:nvSpPr>
        <p:spPr bwMode="auto">
          <a:xfrm>
            <a:off x="112429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715629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10282" y="1267744"/>
            <a:ext cx="10168261"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该反应正反应为</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热反应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放</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，温度</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i="1" kern="100" dirty="0" smtClean="0">
                <a:latin typeface="Times New Roman"/>
                <a:ea typeface="华文细黑"/>
                <a:cs typeface="Courier New"/>
              </a:rPr>
              <a:t>T</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时，该反应耗时</a:t>
            </a:r>
            <a:r>
              <a:rPr lang="en-US" altLang="zh-CN" sz="2800" kern="100" dirty="0">
                <a:latin typeface="Times New Roman"/>
                <a:ea typeface="华文细黑"/>
                <a:cs typeface="Courier New"/>
              </a:rPr>
              <a:t>40 s</a:t>
            </a:r>
            <a:r>
              <a:rPr lang="zh-CN" altLang="zh-CN" sz="2800" kern="100" dirty="0">
                <a:latin typeface="Times New Roman"/>
                <a:ea typeface="华文细黑"/>
                <a:cs typeface="Times New Roman"/>
              </a:rPr>
              <a:t>达到平衡，则</a:t>
            </a:r>
            <a:r>
              <a:rPr lang="en-US" altLang="zh-CN" sz="2800" i="1" kern="100" dirty="0">
                <a:latin typeface="Times New Roman"/>
                <a:ea typeface="华文细黑"/>
                <a:cs typeface="Courier New"/>
              </a:rPr>
              <a:t>T</a:t>
            </a:r>
            <a:r>
              <a:rPr lang="en-US" altLang="zh-CN" sz="2800" kern="100" baseline="-25000" dirty="0">
                <a:latin typeface="Times New Roman"/>
                <a:ea typeface="华文细黑"/>
                <a:cs typeface="Courier New"/>
              </a:rPr>
              <a:t>5</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时，该反应的平衡常数数值为</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en-US" altLang="zh-CN" sz="2800" i="1" kern="100" dirty="0" smtClean="0">
                <a:latin typeface="Times New Roman"/>
                <a:ea typeface="华文细黑"/>
                <a:cs typeface="Courier New"/>
              </a:rPr>
              <a:t>T</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0.20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i="1" kern="100" dirty="0">
                <a:latin typeface="Times New Roman"/>
                <a:ea typeface="华文细黑"/>
              </a:rPr>
              <a:t>K</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0.20</a:t>
            </a:r>
            <a:r>
              <a:rPr lang="zh-CN" altLang="zh-CN" sz="2800" kern="100" dirty="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4222998" y="1413570"/>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吸　</a:t>
            </a:r>
            <a:endParaRPr lang="zh-CN" altLang="en-US" sz="2800" dirty="0">
              <a:solidFill>
                <a:schemeClr val="accent6">
                  <a:lumMod val="75000"/>
                </a:schemeClr>
              </a:solidFill>
            </a:endParaRPr>
          </a:p>
        </p:txBody>
      </p:sp>
      <p:sp>
        <p:nvSpPr>
          <p:cNvPr id="7" name="矩形 6"/>
          <p:cNvSpPr/>
          <p:nvPr/>
        </p:nvSpPr>
        <p:spPr>
          <a:xfrm>
            <a:off x="2491611" y="2709714"/>
            <a:ext cx="723275" cy="523220"/>
          </a:xfrm>
          <a:prstGeom prst="rect">
            <a:avLst/>
          </a:prstGeom>
        </p:spPr>
        <p:txBody>
          <a:bodyPr wrap="none">
            <a:spAutoFit/>
          </a:bodyPr>
          <a:lstStyle/>
          <a:p>
            <a:pPr lvl="0"/>
            <a:r>
              <a:rPr lang="en-US" altLang="zh-CN" sz="2800" kern="100" dirty="0">
                <a:solidFill>
                  <a:srgbClr val="F79646">
                    <a:lumMod val="75000"/>
                  </a:srgbClr>
                </a:solidFill>
                <a:latin typeface="Times New Roman"/>
                <a:ea typeface="华文细黑"/>
              </a:rPr>
              <a:t> 0.2</a:t>
            </a:r>
            <a:endParaRPr lang="zh-CN" altLang="en-US" sz="2800" dirty="0">
              <a:solidFill>
                <a:srgbClr val="F79646">
                  <a:lumMod val="75000"/>
                </a:srgbClr>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9" name="Rectangle 21">
            <a:hlinkClick r:id="rId2" action="ppaction://hlinksldjump"/>
          </p:cNvPr>
          <p:cNvSpPr>
            <a:spLocks noChangeArrowheads="1"/>
          </p:cNvSpPr>
          <p:nvPr/>
        </p:nvSpPr>
        <p:spPr bwMode="auto">
          <a:xfrm>
            <a:off x="98088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3110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7890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2429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70506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
                                            <p:txEl>
                                              <p:pRg st="2" end="2"/>
                                            </p:txEl>
                                          </p:spTgt>
                                        </p:tgtEl>
                                      </p:cBhvr>
                                    </p:animEffect>
                                    <p:set>
                                      <p:cBhvr>
                                        <p:cTn id="25" dur="1" fill="hold">
                                          <p:stCondLst>
                                            <p:cond delay="499"/>
                                          </p:stCondLst>
                                        </p:cTn>
                                        <p:tgtEl>
                                          <p:spTgt spid="3">
                                            <p:txEl>
                                              <p:pRg st="2" end="2"/>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
                                            <p:txEl>
                                              <p:pRg st="3" end="3"/>
                                            </p:txEl>
                                          </p:spTgt>
                                        </p:tgtEl>
                                      </p:cBhvr>
                                    </p:animEffect>
                                    <p:set>
                                      <p:cBhvr>
                                        <p:cTn id="28" dur="1" fill="hold">
                                          <p:stCondLst>
                                            <p:cond delay="499"/>
                                          </p:stCondLst>
                                        </p:cTn>
                                        <p:tgtEl>
                                          <p:spTgt spid="3">
                                            <p:txEl>
                                              <p:pRg st="3" end="3"/>
                                            </p:txEl>
                                          </p:spTgt>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1274485"/>
            <a:ext cx="11185087" cy="3739485"/>
          </a:xfrm>
          <a:prstGeom prst="rect">
            <a:avLst/>
          </a:prstGeom>
        </p:spPr>
        <p:txBody>
          <a:bodyPr>
            <a:spAutoFit/>
          </a:bodyPr>
          <a:lstStyle/>
          <a:p>
            <a:pPr algn="just">
              <a:lnSpc>
                <a:spcPct val="150000"/>
              </a:lnSpc>
              <a:spcAft>
                <a:spcPts val="0"/>
              </a:spcAft>
              <a:tabLst>
                <a:tab pos="2430780" algn="l"/>
              </a:tabLs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如果该反应的平衡常数</a:t>
            </a:r>
            <a:r>
              <a:rPr lang="en-US" altLang="zh-CN" sz="2600" i="1" kern="100" dirty="0">
                <a:latin typeface="Times New Roman"/>
                <a:ea typeface="华文细黑"/>
                <a:cs typeface="Courier New"/>
              </a:rPr>
              <a:t>K</a:t>
            </a:r>
            <a:r>
              <a:rPr lang="zh-CN" altLang="zh-CN" sz="2600" kern="100" dirty="0">
                <a:latin typeface="Times New Roman"/>
                <a:ea typeface="华文细黑"/>
                <a:cs typeface="Times New Roman"/>
              </a:rPr>
              <a:t>值变大，该反应</a:t>
            </a:r>
            <a:r>
              <a:rPr lang="en-US" altLang="zh-CN" sz="2600" kern="100" dirty="0" smtClean="0">
                <a:latin typeface="Times New Roman"/>
                <a:ea typeface="华文细黑"/>
                <a:cs typeface="Courier New"/>
              </a:rPr>
              <a:t>____ (</a:t>
            </a:r>
            <a:r>
              <a:rPr lang="zh-CN" altLang="zh-CN" sz="2600" kern="100" dirty="0">
                <a:latin typeface="Times New Roman"/>
                <a:ea typeface="华文细黑"/>
                <a:cs typeface="Times New Roman"/>
              </a:rPr>
              <a:t>选填编号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．一定向逆反应方向移动</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．在平衡移动时正反应速率先增大后减小</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．一定向正反应方向移动</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．在平衡移动时逆反应速率先减小后</a:t>
            </a:r>
            <a:r>
              <a:rPr lang="zh-CN" altLang="zh-CN" sz="2600" kern="100" dirty="0" smtClean="0">
                <a:latin typeface="Times New Roman"/>
                <a:ea typeface="华文细黑"/>
                <a:cs typeface="Times New Roman"/>
              </a:rPr>
              <a:t>增大</a:t>
            </a:r>
            <a:endParaRPr lang="en-US" altLang="zh-CN" sz="26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en-US" altLang="zh-CN" sz="2800" i="1" kern="100" dirty="0">
                <a:latin typeface="Times New Roman"/>
                <a:ea typeface="华文细黑"/>
              </a:rPr>
              <a:t>K</a:t>
            </a:r>
            <a:r>
              <a:rPr lang="zh-CN" altLang="zh-CN" sz="2800" kern="100" dirty="0">
                <a:latin typeface="Times New Roman"/>
                <a:ea typeface="华文细黑"/>
                <a:cs typeface="Times New Roman"/>
              </a:rPr>
              <a:t>值增大，平衡正向移动，正反应速率大于逆反应速率。</a:t>
            </a:r>
            <a:endParaRPr lang="zh-CN" altLang="en-US" sz="2600" dirty="0"/>
          </a:p>
        </p:txBody>
      </p:sp>
      <p:sp>
        <p:nvSpPr>
          <p:cNvPr id="4" name="矩形 3"/>
          <p:cNvSpPr/>
          <p:nvPr/>
        </p:nvSpPr>
        <p:spPr>
          <a:xfrm>
            <a:off x="6940458" y="1341562"/>
            <a:ext cx="522900"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bc</a:t>
            </a:r>
            <a:endParaRPr lang="zh-CN" altLang="en-US" sz="2800" dirty="0">
              <a:solidFill>
                <a:schemeClr val="accent6">
                  <a:lumMod val="75000"/>
                </a:schemeClr>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7" name="Rectangle 21">
            <a:hlinkClick r:id="rId2" action="ppaction://hlinksldjump"/>
          </p:cNvPr>
          <p:cNvSpPr>
            <a:spLocks noChangeArrowheads="1"/>
          </p:cNvSpPr>
          <p:nvPr/>
        </p:nvSpPr>
        <p:spPr bwMode="auto">
          <a:xfrm>
            <a:off x="98088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3110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7890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2429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9285535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7240" y="1038429"/>
            <a:ext cx="11074344" cy="3970318"/>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请说明随温度的升高，曲线</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向曲线</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逼近的原因：</a:t>
            </a:r>
            <a:endParaRPr lang="zh-CN" altLang="zh-CN" sz="2800" kern="100" dirty="0" smtClean="0">
              <a:latin typeface="宋体"/>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保持温度，体积不变，充入</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气体，则</a:t>
            </a:r>
            <a:r>
              <a:rPr lang="en-US" altLang="zh-CN" sz="2800" kern="100" dirty="0">
                <a:solidFill>
                  <a:prstClr val="black"/>
                </a:solidFill>
                <a:latin typeface="Times New Roman"/>
                <a:ea typeface="华文细黑"/>
                <a:cs typeface="Courier New"/>
              </a:rPr>
              <a:t>CaCO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的质量</a:t>
            </a:r>
            <a:r>
              <a:rPr lang="en-US" altLang="zh-CN" sz="2800" kern="100" dirty="0" smtClean="0">
                <a:solidFill>
                  <a:prstClr val="black"/>
                </a:solidFill>
                <a:latin typeface="Times New Roman"/>
                <a:ea typeface="华文细黑"/>
                <a:cs typeface="Courier New"/>
              </a:rPr>
              <a:t>_____</a:t>
            </a:r>
            <a:r>
              <a:rPr lang="zh-CN" altLang="zh-CN" sz="2800" kern="100" dirty="0" smtClean="0">
                <a:solidFill>
                  <a:prstClr val="black"/>
                </a:solidFill>
                <a:latin typeface="Times New Roman"/>
                <a:ea typeface="华文细黑"/>
                <a:cs typeface="Times New Roman"/>
              </a:rPr>
              <a:t>，</a:t>
            </a:r>
            <a:r>
              <a:rPr lang="en-US" altLang="zh-CN" sz="2800" kern="100" dirty="0" err="1">
                <a:solidFill>
                  <a:prstClr val="black"/>
                </a:solidFill>
                <a:latin typeface="Times New Roman"/>
                <a:ea typeface="华文细黑"/>
                <a:cs typeface="Courier New"/>
              </a:rPr>
              <a:t>CaO</a:t>
            </a:r>
            <a:r>
              <a:rPr lang="zh-CN" altLang="zh-CN" sz="2800" kern="100" dirty="0">
                <a:solidFill>
                  <a:prstClr val="black"/>
                </a:solidFill>
                <a:latin typeface="Times New Roman"/>
                <a:ea typeface="华文细黑"/>
                <a:cs typeface="Times New Roman"/>
              </a:rPr>
              <a:t>的质量</a:t>
            </a:r>
            <a:r>
              <a:rPr lang="en-US" altLang="zh-CN" sz="2800" kern="100" dirty="0" smtClean="0">
                <a:solidFill>
                  <a:prstClr val="black"/>
                </a:solidFill>
                <a:latin typeface="Times New Roman"/>
                <a:ea typeface="华文细黑"/>
                <a:cs typeface="Courier New"/>
              </a:rPr>
              <a:t>____</a:t>
            </a:r>
            <a:r>
              <a:rPr lang="zh-CN" altLang="zh-CN" sz="2800" kern="100" dirty="0" smtClean="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的浓度</a:t>
            </a:r>
            <a:r>
              <a:rPr lang="en-US" altLang="zh-CN" sz="2800" kern="100" dirty="0">
                <a:solidFill>
                  <a:prstClr val="black"/>
                </a:solidFill>
                <a:latin typeface="Times New Roman"/>
                <a:ea typeface="华文细黑"/>
                <a:cs typeface="Courier New"/>
              </a:rPr>
              <a:t>________(</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增大</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减小</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不变</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体积不变，增大</a:t>
            </a:r>
            <a:r>
              <a:rPr lang="en-US" altLang="zh-CN" sz="2800" i="1" kern="100" dirty="0">
                <a:latin typeface="Times New Roman"/>
                <a:ea typeface="华文细黑"/>
              </a:rPr>
              <a:t>c</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，平衡左移，</a:t>
            </a:r>
            <a:r>
              <a:rPr lang="en-US" altLang="zh-CN" sz="2800" kern="100" dirty="0">
                <a:latin typeface="Times New Roman"/>
                <a:ea typeface="华文细黑"/>
              </a:rPr>
              <a:t>CaCO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质量增大，</a:t>
            </a:r>
            <a:r>
              <a:rPr lang="en-US" altLang="zh-CN" sz="2800" kern="100" dirty="0" err="1">
                <a:latin typeface="Times New Roman"/>
                <a:ea typeface="华文细黑"/>
              </a:rPr>
              <a:t>CaO</a:t>
            </a:r>
            <a:r>
              <a:rPr lang="zh-CN" altLang="zh-CN" sz="2800" kern="100" dirty="0">
                <a:latin typeface="Times New Roman"/>
                <a:ea typeface="华文细黑"/>
                <a:cs typeface="Times New Roman"/>
              </a:rPr>
              <a:t>质量减小，由于温度不变，</a:t>
            </a:r>
            <a:r>
              <a:rPr lang="en-US" altLang="zh-CN" sz="2800" i="1" kern="100" dirty="0">
                <a:latin typeface="Times New Roman"/>
                <a:ea typeface="华文细黑"/>
              </a:rPr>
              <a:t>K</a:t>
            </a:r>
            <a:r>
              <a:rPr lang="zh-CN" altLang="zh-CN" sz="2800" kern="100" dirty="0">
                <a:latin typeface="Times New Roman"/>
                <a:ea typeface="华文细黑"/>
                <a:cs typeface="Times New Roman"/>
              </a:rPr>
              <a:t>不变，所以</a:t>
            </a:r>
            <a:r>
              <a:rPr lang="en-US" altLang="zh-CN" sz="2800" i="1" kern="100" dirty="0">
                <a:latin typeface="Times New Roman"/>
                <a:ea typeface="华文细黑"/>
              </a:rPr>
              <a:t>c</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不变。</a:t>
            </a:r>
            <a:endParaRPr lang="zh-CN" altLang="zh-CN" sz="2800" kern="100" dirty="0">
              <a:solidFill>
                <a:prstClr val="black"/>
              </a:solidFill>
              <a:latin typeface="宋体"/>
              <a:cs typeface="Courier New"/>
            </a:endParaRPr>
          </a:p>
        </p:txBody>
      </p:sp>
      <p:sp>
        <p:nvSpPr>
          <p:cNvPr id="4" name="矩形 3"/>
          <p:cNvSpPr/>
          <p:nvPr/>
        </p:nvSpPr>
        <p:spPr>
          <a:xfrm>
            <a:off x="557977" y="1755607"/>
            <a:ext cx="10793813" cy="954107"/>
          </a:xfrm>
          <a:prstGeom prst="rect">
            <a:avLst/>
          </a:prstGeom>
        </p:spPr>
        <p:txBody>
          <a:bodyPr>
            <a:spAutoFit/>
          </a:bodyPr>
          <a:lstStyle/>
          <a:p>
            <a:r>
              <a:rPr lang="zh-CN" altLang="zh-CN" sz="2800" kern="100" dirty="0">
                <a:solidFill>
                  <a:schemeClr val="accent6">
                    <a:lumMod val="75000"/>
                  </a:schemeClr>
                </a:solidFill>
                <a:latin typeface="Times New Roman"/>
                <a:ea typeface="华文细黑"/>
                <a:cs typeface="Times New Roman"/>
              </a:rPr>
              <a:t>随着温度升高，反应速率加快，达到平衡所需要的时间变短</a:t>
            </a:r>
            <a:endParaRPr lang="zh-CN" altLang="en-US" sz="2800" dirty="0">
              <a:solidFill>
                <a:schemeClr val="accent6">
                  <a:lumMod val="75000"/>
                </a:schemeClr>
              </a:solidFill>
            </a:endParaRPr>
          </a:p>
        </p:txBody>
      </p:sp>
      <p:sp>
        <p:nvSpPr>
          <p:cNvPr id="6" name="矩形 5"/>
          <p:cNvSpPr/>
          <p:nvPr/>
        </p:nvSpPr>
        <p:spPr>
          <a:xfrm>
            <a:off x="1702718" y="3050590"/>
            <a:ext cx="4134465" cy="523220"/>
          </a:xfrm>
          <a:prstGeom prst="rect">
            <a:avLst/>
          </a:prstGeom>
        </p:spPr>
        <p:txBody>
          <a:bodyPr wrap="none">
            <a:spAutoFit/>
          </a:bodyPr>
          <a:lstStyle/>
          <a:p>
            <a:r>
              <a:rPr lang="zh-CN" altLang="zh-CN" sz="2800" kern="100" dirty="0" smtClean="0">
                <a:solidFill>
                  <a:schemeClr val="accent6">
                    <a:lumMod val="75000"/>
                  </a:schemeClr>
                </a:solidFill>
                <a:latin typeface="Times New Roman"/>
                <a:ea typeface="华文细黑"/>
                <a:cs typeface="Times New Roman"/>
              </a:rPr>
              <a:t>减小</a:t>
            </a:r>
            <a:r>
              <a:rPr lang="zh-CN" altLang="zh-CN" sz="2800" kern="100" dirty="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不变</a:t>
            </a:r>
            <a:r>
              <a:rPr lang="zh-CN" altLang="zh-CN" sz="2800" kern="100" dirty="0">
                <a:solidFill>
                  <a:schemeClr val="accent6">
                    <a:lumMod val="75000"/>
                  </a:schemeClr>
                </a:solidFill>
                <a:latin typeface="Times New Roman"/>
                <a:ea typeface="华文细黑"/>
                <a:cs typeface="Times New Roman"/>
              </a:rPr>
              <a:t>　</a:t>
            </a:r>
            <a:endParaRPr lang="zh-CN" altLang="en-US" sz="2800" dirty="0">
              <a:solidFill>
                <a:schemeClr val="accent6">
                  <a:lumMod val="75000"/>
                </a:schemeClr>
              </a:solidFill>
            </a:endParaRPr>
          </a:p>
        </p:txBody>
      </p:sp>
      <p:sp>
        <p:nvSpPr>
          <p:cNvPr id="8" name="矩形 7"/>
          <p:cNvSpPr/>
          <p:nvPr/>
        </p:nvSpPr>
        <p:spPr>
          <a:xfrm>
            <a:off x="9623598" y="2448104"/>
            <a:ext cx="902811" cy="523220"/>
          </a:xfrm>
          <a:prstGeom prst="rect">
            <a:avLst/>
          </a:prstGeom>
        </p:spPr>
        <p:txBody>
          <a:bodyPr wrap="none">
            <a:spAutoFit/>
          </a:bodyPr>
          <a:lstStyle/>
          <a:p>
            <a:r>
              <a:rPr lang="zh-CN" altLang="zh-CN" sz="2800" kern="100" dirty="0">
                <a:solidFill>
                  <a:srgbClr val="F79646">
                    <a:lumMod val="75000"/>
                  </a:srgbClr>
                </a:solidFill>
                <a:latin typeface="Times New Roman"/>
                <a:ea typeface="华文细黑"/>
                <a:cs typeface="Times New Roman"/>
              </a:rPr>
              <a:t>增大</a:t>
            </a:r>
            <a:endParaRPr lang="zh-CN" altLang="en-US" dirty="0"/>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0" name="Rectangle 21">
            <a:hlinkClick r:id="rId2" action="ppaction://hlinksldjump"/>
          </p:cNvPr>
          <p:cNvSpPr>
            <a:spLocks noChangeArrowheads="1"/>
          </p:cNvSpPr>
          <p:nvPr/>
        </p:nvSpPr>
        <p:spPr bwMode="auto">
          <a:xfrm>
            <a:off x="98088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103110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7890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12429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82085942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
                                            <p:txEl>
                                              <p:pRg st="3" end="3"/>
                                            </p:txEl>
                                          </p:spTgt>
                                        </p:tgtEl>
                                      </p:cBhvr>
                                    </p:animEffect>
                                    <p:set>
                                      <p:cBhvr>
                                        <p:cTn id="25" dur="1" fill="hold">
                                          <p:stCondLst>
                                            <p:cond delay="499"/>
                                          </p:stCondLst>
                                        </p:cTn>
                                        <p:tgtEl>
                                          <p:spTgt spid="3">
                                            <p:txEl>
                                              <p:pRg st="3" end="3"/>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4" grpId="0"/>
      <p:bldP spid="4" grpId="1"/>
      <p:bldP spid="6" grpId="0"/>
      <p:bldP spid="6" grpId="1"/>
      <p:bldP spid="8" grpId="0"/>
      <p:bldP spid="8"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1869" y="1113919"/>
            <a:ext cx="11185087" cy="3323987"/>
          </a:xfrm>
          <a:prstGeom prst="rect">
            <a:avLst/>
          </a:prstGeom>
        </p:spPr>
        <p:txBody>
          <a:bodyPr>
            <a:spAutoFit/>
          </a:bodyPr>
          <a:lstStyle/>
          <a:p>
            <a:pPr>
              <a:lnSpc>
                <a:spcPct val="150000"/>
              </a:lnSpc>
            </a:pPr>
            <a:r>
              <a:rPr lang="en-US" altLang="zh-CN" sz="2800" kern="100" dirty="0" smtClean="0">
                <a:latin typeface="Times New Roman"/>
                <a:ea typeface="华文细黑"/>
              </a:rPr>
              <a:t>(</a:t>
            </a:r>
            <a:r>
              <a:rPr lang="en-US" altLang="zh-CN" sz="2800" kern="100" dirty="0">
                <a:latin typeface="Times New Roman"/>
                <a:ea typeface="华文细黑"/>
              </a:rPr>
              <a:t>5)</a:t>
            </a:r>
            <a:r>
              <a:rPr lang="zh-CN" altLang="zh-CN" sz="2800" kern="100" dirty="0">
                <a:latin typeface="Times New Roman"/>
                <a:ea typeface="华文细黑"/>
                <a:cs typeface="Times New Roman"/>
              </a:rPr>
              <a:t>在</a:t>
            </a:r>
            <a:r>
              <a:rPr lang="en-US" altLang="zh-CN" sz="2800" i="1" kern="100" dirty="0">
                <a:latin typeface="Times New Roman"/>
                <a:ea typeface="华文细黑"/>
              </a:rPr>
              <a:t>T</a:t>
            </a:r>
            <a:r>
              <a:rPr lang="en-US" altLang="zh-CN" sz="2800" kern="100" baseline="-25000" dirty="0">
                <a:latin typeface="Times New Roman"/>
                <a:ea typeface="华文细黑"/>
              </a:rPr>
              <a:t>5</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下，维持温度和容器体积不变，向上述平衡体系中再充</a:t>
            </a:r>
            <a:r>
              <a:rPr lang="zh-CN" altLang="zh-CN" sz="2800" kern="100" dirty="0" smtClean="0">
                <a:latin typeface="Times New Roman"/>
                <a:ea typeface="华文细黑"/>
                <a:cs typeface="Times New Roman"/>
              </a:rPr>
              <a:t>入</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0.5 </a:t>
            </a:r>
            <a:r>
              <a:rPr lang="en-US" altLang="zh-CN" sz="2800" kern="100" dirty="0" err="1">
                <a:latin typeface="Times New Roman"/>
                <a:ea typeface="华文细黑"/>
              </a:rPr>
              <a:t>mol</a:t>
            </a:r>
            <a:r>
              <a:rPr lang="en-US" altLang="zh-CN" sz="2800" kern="100" dirty="0">
                <a:latin typeface="Times New Roman"/>
                <a:ea typeface="华文细黑"/>
              </a:rPr>
              <a:t> N</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，则最后平衡时容器中的</a:t>
            </a:r>
            <a:r>
              <a:rPr lang="en-US" altLang="zh-CN" sz="2800" kern="100" dirty="0">
                <a:latin typeface="Times New Roman"/>
                <a:ea typeface="华文细黑"/>
              </a:rPr>
              <a:t>CaCO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的质量为</a:t>
            </a:r>
            <a:r>
              <a:rPr lang="en-US" altLang="zh-CN" sz="2800" kern="100" dirty="0" smtClean="0">
                <a:latin typeface="Times New Roman"/>
                <a:ea typeface="华文细黑"/>
              </a:rPr>
              <a:t>___ </a:t>
            </a:r>
            <a:r>
              <a:rPr lang="en-US" altLang="zh-CN" sz="2800" kern="100" dirty="0">
                <a:latin typeface="Times New Roman"/>
                <a:ea typeface="华文细黑"/>
              </a:rPr>
              <a:t>g</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保持体积、温度不变，充入</a:t>
            </a:r>
            <a:r>
              <a:rPr lang="en-US" altLang="zh-CN" sz="2800" kern="100" dirty="0">
                <a:latin typeface="Times New Roman"/>
                <a:ea typeface="华文细黑"/>
              </a:rPr>
              <a:t>N</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，平衡不移动，</a:t>
            </a:r>
            <a:r>
              <a:rPr lang="en-US" altLang="zh-CN" sz="2800" i="1" kern="100" dirty="0">
                <a:latin typeface="Times New Roman"/>
                <a:ea typeface="华文细黑"/>
              </a:rPr>
              <a:t>c</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仍</a:t>
            </a:r>
            <a:r>
              <a:rPr lang="zh-CN" altLang="zh-CN" sz="2800" kern="100" dirty="0" smtClean="0">
                <a:latin typeface="Times New Roman"/>
                <a:ea typeface="华文细黑"/>
                <a:cs typeface="Times New Roman"/>
              </a:rPr>
              <a:t>等于</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0.20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，其物质的量为</a:t>
            </a:r>
            <a:r>
              <a:rPr lang="en-US" altLang="zh-CN" sz="2800" kern="100" dirty="0">
                <a:latin typeface="Times New Roman"/>
                <a:ea typeface="华文细黑"/>
              </a:rPr>
              <a:t>0.4 </a:t>
            </a:r>
            <a:r>
              <a:rPr lang="en-US" altLang="zh-CN" sz="2800" kern="100" dirty="0" err="1">
                <a:latin typeface="Times New Roman"/>
                <a:ea typeface="华文细黑"/>
              </a:rPr>
              <a:t>mol</a:t>
            </a:r>
            <a:r>
              <a:rPr lang="zh-CN" altLang="zh-CN" sz="2800" kern="100" dirty="0">
                <a:latin typeface="Times New Roman"/>
                <a:ea typeface="华文细黑"/>
                <a:cs typeface="Times New Roman"/>
              </a:rPr>
              <a:t>，所以剩余</a:t>
            </a:r>
            <a:r>
              <a:rPr lang="en-US" altLang="zh-CN" sz="2800" kern="100" dirty="0">
                <a:latin typeface="Times New Roman"/>
                <a:ea typeface="华文细黑"/>
              </a:rPr>
              <a:t>CaCO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rPr>
              <a:t>0.5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kern="100" dirty="0">
                <a:latin typeface="Times New Roman"/>
                <a:ea typeface="华文细黑"/>
              </a:rPr>
              <a:t>0.4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kern="100" dirty="0">
                <a:latin typeface="Times New Roman"/>
                <a:ea typeface="华文细黑"/>
              </a:rPr>
              <a:t>0.1 </a:t>
            </a:r>
            <a:r>
              <a:rPr lang="en-US" altLang="zh-CN" sz="2800" kern="100" dirty="0" err="1">
                <a:latin typeface="Times New Roman"/>
                <a:ea typeface="华文细黑"/>
              </a:rPr>
              <a:t>mol</a:t>
            </a:r>
            <a:r>
              <a:rPr lang="zh-CN" altLang="zh-CN" sz="2800" kern="100" dirty="0">
                <a:latin typeface="Times New Roman"/>
                <a:ea typeface="华文细黑"/>
                <a:cs typeface="Times New Roman"/>
              </a:rPr>
              <a:t>，其质量为</a:t>
            </a:r>
            <a:r>
              <a:rPr lang="en-US" altLang="zh-CN" sz="2800" kern="100" dirty="0">
                <a:latin typeface="Times New Roman"/>
                <a:ea typeface="华文细黑"/>
              </a:rPr>
              <a:t>10 g</a:t>
            </a:r>
            <a:r>
              <a:rPr lang="zh-CN" altLang="zh-CN" sz="2800" kern="100" dirty="0">
                <a:latin typeface="Times New Roman"/>
                <a:ea typeface="华文细黑"/>
                <a:cs typeface="Times New Roman"/>
              </a:rPr>
              <a:t>。</a:t>
            </a:r>
            <a:endParaRPr lang="zh-CN" altLang="en-US" sz="2600" dirty="0"/>
          </a:p>
        </p:txBody>
      </p:sp>
      <p:sp>
        <p:nvSpPr>
          <p:cNvPr id="4" name="矩形 3"/>
          <p:cNvSpPr/>
          <p:nvPr/>
        </p:nvSpPr>
        <p:spPr>
          <a:xfrm>
            <a:off x="8399462" y="1906007"/>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10</a:t>
            </a:r>
            <a:endParaRPr lang="zh-CN" altLang="en-US" sz="2800" dirty="0">
              <a:solidFill>
                <a:schemeClr val="accent6">
                  <a:lumMod val="75000"/>
                </a:schemeClr>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7" name="Rectangle 21">
            <a:hlinkClick r:id="rId2" action="ppaction://hlinksldjump"/>
          </p:cNvPr>
          <p:cNvSpPr>
            <a:spLocks noChangeArrowheads="1"/>
          </p:cNvSpPr>
          <p:nvPr/>
        </p:nvSpPr>
        <p:spPr bwMode="auto">
          <a:xfrm>
            <a:off x="980887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31104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78908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24297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0366323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xEl>
                                              <p:pRg st="2" end="2"/>
                                            </p:txEl>
                                          </p:spTgt>
                                        </p:tgtEl>
                                      </p:cBhvr>
                                    </p:animEffect>
                                    <p:set>
                                      <p:cBhvr>
                                        <p:cTn id="22" dur="1" fill="hold">
                                          <p:stCondLst>
                                            <p:cond delay="499"/>
                                          </p:stCondLst>
                                        </p:cTn>
                                        <p:tgtEl>
                                          <p:spTgt spid="3">
                                            <p:txEl>
                                              <p:pRg st="2" end="2"/>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xEl>
                                              <p:pRg st="3" end="3"/>
                                            </p:txEl>
                                          </p:spTgt>
                                        </p:tgtEl>
                                      </p:cBhvr>
                                    </p:animEffect>
                                    <p:set>
                                      <p:cBhvr>
                                        <p:cTn id="25" dur="1" fill="hold">
                                          <p:stCondLst>
                                            <p:cond delay="499"/>
                                          </p:stCondLst>
                                        </p:cTn>
                                        <p:tgtEl>
                                          <p:spTgt spid="3">
                                            <p:txEl>
                                              <p:pRg st="3" end="3"/>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7103" y="621482"/>
            <a:ext cx="11458743" cy="1333931"/>
          </a:xfrm>
          <a:prstGeom prst="rect">
            <a:avLst/>
          </a:prstGeom>
        </p:spPr>
        <p:txBody>
          <a:bodyPr wrap="square" lIns="121898" tIns="60948" rIns="121898" bIns="60948">
            <a:spAutoFit/>
          </a:bodyPr>
          <a:lstStyle/>
          <a:p>
            <a:pPr algn="ctr">
              <a:lnSpc>
                <a:spcPct val="150000"/>
              </a:lnSpc>
              <a:spcAft>
                <a:spcPts val="0"/>
              </a:spcAft>
            </a:pPr>
            <a:r>
              <a:rPr lang="zh-CN" altLang="en-US" sz="2800" b="1" kern="100" dirty="0">
                <a:solidFill>
                  <a:srgbClr val="0000FF"/>
                </a:solidFill>
                <a:latin typeface="Times New Roman"/>
                <a:cs typeface="Times New Roman"/>
              </a:rPr>
              <a:t>借助平衡常数可以判断一个化</a:t>
            </a:r>
          </a:p>
          <a:p>
            <a:pPr algn="ctr">
              <a:lnSpc>
                <a:spcPct val="150000"/>
              </a:lnSpc>
              <a:spcAft>
                <a:spcPts val="0"/>
              </a:spcAft>
            </a:pPr>
            <a:r>
              <a:rPr lang="zh-CN" altLang="en-US" sz="2800" b="1" kern="100" dirty="0">
                <a:solidFill>
                  <a:srgbClr val="0000FF"/>
                </a:solidFill>
                <a:latin typeface="Times New Roman"/>
                <a:cs typeface="Times New Roman"/>
              </a:rPr>
              <a:t>学反应是否达到化学平衡状态</a:t>
            </a:r>
          </a:p>
        </p:txBody>
      </p:sp>
      <p:graphicFrame>
        <p:nvGraphicFramePr>
          <p:cNvPr id="4" name="对象 3"/>
          <p:cNvGraphicFramePr>
            <a:graphicFrameLocks noChangeAspect="1"/>
          </p:cNvGraphicFramePr>
          <p:nvPr>
            <p:extLst>
              <p:ext uri="{D42A27DB-BD31-4B8C-83A1-F6EECF244321}">
                <p14:modId xmlns:p14="http://schemas.microsoft.com/office/powerpoint/2010/main" val="3863062425"/>
              </p:ext>
            </p:extLst>
          </p:nvPr>
        </p:nvGraphicFramePr>
        <p:xfrm>
          <a:off x="771525" y="2066925"/>
          <a:ext cx="10496550" cy="4562475"/>
        </p:xfrm>
        <a:graphic>
          <a:graphicData uri="http://schemas.openxmlformats.org/presentationml/2006/ole">
            <mc:AlternateContent xmlns:mc="http://schemas.openxmlformats.org/markup-compatibility/2006">
              <mc:Choice xmlns:v="urn:schemas-microsoft-com:vml" Requires="v">
                <p:oleObj spid="_x0000_s243742" name="Document" r:id="rId4" imgW="10498497" imgH="4570623" progId="Word.Document.8">
                  <p:embed/>
                </p:oleObj>
              </mc:Choice>
              <mc:Fallback>
                <p:oleObj name="Document" r:id="rId4" imgW="10498497" imgH="4570623" progId="Word.Document.8">
                  <p:embed/>
                  <p:pic>
                    <p:nvPicPr>
                      <p:cNvPr id="0" name=""/>
                      <p:cNvPicPr/>
                      <p:nvPr/>
                    </p:nvPicPr>
                    <p:blipFill>
                      <a:blip r:embed="rId5"/>
                      <a:stretch>
                        <a:fillRect/>
                      </a:stretch>
                    </p:blipFill>
                    <p:spPr>
                      <a:xfrm>
                        <a:off x="771525" y="2066925"/>
                        <a:ext cx="10496550" cy="456247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440785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622598" y="2718133"/>
            <a:ext cx="11229356" cy="1196866"/>
          </a:xfrm>
          <a:prstGeom prst="rect">
            <a:avLst/>
          </a:prstGeom>
          <a:noFill/>
        </p:spPr>
        <p:txBody>
          <a:bodyPr wrap="none" rtlCol="0" anchor="ctr">
            <a:spAutoFit/>
          </a:bodyPr>
          <a:lstStyle/>
          <a:p>
            <a:pPr defTabSz="914400">
              <a:lnSpc>
                <a:spcPct val="120000"/>
              </a:lnSpc>
              <a:defRPr/>
            </a:pPr>
            <a:r>
              <a:rPr lang="zh-CN" altLang="zh-CN" sz="6500" b="1" kern="0" dirty="0">
                <a:solidFill>
                  <a:sysClr val="window" lastClr="CCE8CF"/>
                </a:solidFill>
                <a:latin typeface="微软雅黑"/>
                <a:ea typeface="微软雅黑"/>
              </a:rPr>
              <a:t>考点二　有关化学平衡的计算</a:t>
            </a:r>
            <a:endParaRPr lang="zh-CN" altLang="en-US" sz="6500" b="1" kern="0" dirty="0">
              <a:solidFill>
                <a:sysClr val="window" lastClr="CCE8CF"/>
              </a:solidFill>
              <a:latin typeface="微软雅黑"/>
              <a:ea typeface="微软雅黑"/>
            </a:endParaRPr>
          </a:p>
        </p:txBody>
      </p:sp>
    </p:spTree>
    <p:extLst>
      <p:ext uri="{BB962C8B-B14F-4D97-AF65-F5344CB8AC3E}">
        <p14:creationId xmlns:p14="http://schemas.microsoft.com/office/powerpoint/2010/main" val="32521598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574" y="1197546"/>
            <a:ext cx="11231786" cy="3272923"/>
          </a:xfrm>
          <a:prstGeom prst="rect">
            <a:avLst/>
          </a:prstGeom>
          <a:noFill/>
        </p:spPr>
        <p:txBody>
          <a:bodyPr wrap="square" lIns="121898" tIns="60948" rIns="121898" bIns="60948" rtlCol="0">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．分析三个量：即起始量、变化量、平衡量。</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．明确三个关系：</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对于同一反应物，起始量－变化量＝平衡量。</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对于同一生成物，起始量＋变化量＝平衡量。</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各转化量之比等于各反应物的化学计量数之比。</a:t>
            </a:r>
            <a:endParaRPr lang="zh-CN" altLang="zh-CN" sz="2800" kern="100" dirty="0">
              <a:latin typeface="宋体"/>
              <a:cs typeface="Courier New"/>
            </a:endParaRP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6700" y="261442"/>
            <a:ext cx="11572430" cy="2417072"/>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．计算方法：三段式法</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化学平衡计算模式：对以下反应：</a:t>
            </a:r>
            <a:r>
              <a:rPr lang="en-US" altLang="zh-CN" sz="2600" i="1" kern="100" dirty="0">
                <a:latin typeface="Times New Roman"/>
                <a:ea typeface="华文细黑"/>
              </a:rPr>
              <a:t>m</a:t>
            </a:r>
            <a:r>
              <a:rPr lang="en-US" altLang="zh-CN" sz="2600" kern="100" dirty="0">
                <a:latin typeface="Times New Roman"/>
                <a:ea typeface="华文细黑"/>
              </a:rPr>
              <a:t>A(g)</a:t>
            </a:r>
            <a:r>
              <a:rPr lang="zh-CN" altLang="zh-CN" sz="2600" kern="100" dirty="0">
                <a:latin typeface="Times New Roman"/>
                <a:ea typeface="华文细黑"/>
                <a:cs typeface="Times New Roman"/>
              </a:rPr>
              <a:t>＋</a:t>
            </a:r>
            <a:r>
              <a:rPr lang="en-US" altLang="zh-CN" sz="2600" i="1" kern="100" dirty="0" err="1">
                <a:latin typeface="Times New Roman"/>
                <a:ea typeface="华文细黑"/>
              </a:rPr>
              <a:t>n</a:t>
            </a:r>
            <a:r>
              <a:rPr lang="en-US" altLang="zh-CN" sz="2600" kern="100" dirty="0" err="1">
                <a:latin typeface="Times New Roman"/>
                <a:ea typeface="华文细黑"/>
              </a:rPr>
              <a:t>B</a:t>
            </a:r>
            <a:r>
              <a:rPr lang="en-US" altLang="zh-CN" sz="2600" kern="100" dirty="0">
                <a:latin typeface="Times New Roman"/>
                <a:ea typeface="华文细黑"/>
              </a:rPr>
              <a:t>(g)</a:t>
            </a:r>
            <a:r>
              <a:rPr lang="en-US" altLang="zh-CN" sz="2600" i="1" kern="100" dirty="0" err="1">
                <a:latin typeface="Times New Roman"/>
                <a:ea typeface="华文细黑"/>
              </a:rPr>
              <a:t>p</a:t>
            </a:r>
            <a:r>
              <a:rPr lang="en-US" altLang="zh-CN" sz="2600" kern="100" dirty="0" err="1">
                <a:latin typeface="Times New Roman"/>
                <a:ea typeface="华文细黑"/>
              </a:rPr>
              <a:t>C</a:t>
            </a:r>
            <a:r>
              <a:rPr lang="en-US" altLang="zh-CN" sz="2600" kern="100" dirty="0">
                <a:latin typeface="Times New Roman"/>
                <a:ea typeface="华文细黑"/>
              </a:rPr>
              <a:t>(g)</a:t>
            </a:r>
            <a:r>
              <a:rPr lang="zh-CN" altLang="zh-CN" sz="2600" kern="100" dirty="0">
                <a:latin typeface="Times New Roman"/>
                <a:ea typeface="华文细黑"/>
                <a:cs typeface="Times New Roman"/>
              </a:rPr>
              <a:t>＋</a:t>
            </a:r>
            <a:r>
              <a:rPr lang="en-US" altLang="zh-CN" sz="2600" i="1" kern="100" dirty="0" err="1">
                <a:latin typeface="Times New Roman"/>
                <a:ea typeface="华文细黑"/>
              </a:rPr>
              <a:t>q</a:t>
            </a:r>
            <a:r>
              <a:rPr lang="en-US" altLang="zh-CN" sz="2600" kern="100" dirty="0" err="1">
                <a:latin typeface="Times New Roman"/>
                <a:ea typeface="华文细黑"/>
              </a:rPr>
              <a:t>D</a:t>
            </a:r>
            <a:r>
              <a:rPr lang="en-US" altLang="zh-CN" sz="2600" kern="100" dirty="0">
                <a:latin typeface="Times New Roman"/>
                <a:ea typeface="华文细黑"/>
              </a:rPr>
              <a:t>(g)</a:t>
            </a:r>
            <a:r>
              <a:rPr lang="zh-CN" altLang="zh-CN" sz="2600" kern="100" dirty="0">
                <a:latin typeface="Times New Roman"/>
                <a:ea typeface="华文细黑"/>
                <a:cs typeface="Times New Roman"/>
              </a:rPr>
              <a:t>，设</a:t>
            </a:r>
            <a:r>
              <a:rPr lang="en-US" altLang="zh-CN" sz="2600" kern="100" dirty="0">
                <a:latin typeface="Times New Roman"/>
                <a:ea typeface="华文细黑"/>
              </a:rPr>
              <a:t>A</a:t>
            </a:r>
            <a:r>
              <a:rPr lang="zh-CN" altLang="zh-CN" sz="2600" kern="100" dirty="0">
                <a:latin typeface="Times New Roman"/>
                <a:ea typeface="华文细黑"/>
                <a:cs typeface="Times New Roman"/>
              </a:rPr>
              <a:t>、</a:t>
            </a:r>
            <a:r>
              <a:rPr lang="en-US" altLang="zh-CN" sz="2600" kern="100" dirty="0">
                <a:latin typeface="Times New Roman"/>
                <a:ea typeface="华文细黑"/>
              </a:rPr>
              <a:t>B</a:t>
            </a:r>
            <a:r>
              <a:rPr lang="zh-CN" altLang="zh-CN" sz="2600" kern="100" dirty="0">
                <a:latin typeface="Times New Roman"/>
                <a:ea typeface="华文细黑"/>
                <a:cs typeface="Times New Roman"/>
              </a:rPr>
              <a:t>起始物质的量</a:t>
            </a:r>
            <a:r>
              <a:rPr lang="en-US" altLang="zh-CN" sz="2600" kern="100" dirty="0">
                <a:latin typeface="Times New Roman"/>
                <a:ea typeface="华文细黑"/>
              </a:rPr>
              <a:t>(</a:t>
            </a:r>
            <a:r>
              <a:rPr lang="en-US" altLang="zh-CN" sz="2600" kern="100" dirty="0" err="1">
                <a:latin typeface="Times New Roman"/>
                <a:ea typeface="华文细黑"/>
              </a:rPr>
              <a:t>mol</a:t>
            </a:r>
            <a:r>
              <a:rPr lang="en-US" altLang="zh-CN" sz="2600" kern="100" dirty="0">
                <a:latin typeface="Times New Roman"/>
                <a:ea typeface="华文细黑"/>
              </a:rPr>
              <a:t>)</a:t>
            </a:r>
            <a:r>
              <a:rPr lang="zh-CN" altLang="zh-CN" sz="2600" kern="100" dirty="0">
                <a:latin typeface="Times New Roman"/>
                <a:ea typeface="华文细黑"/>
                <a:cs typeface="Times New Roman"/>
              </a:rPr>
              <a:t>分别为</a:t>
            </a:r>
            <a:r>
              <a:rPr lang="en-US" altLang="zh-CN" sz="2600" i="1" kern="100" dirty="0">
                <a:latin typeface="Times New Roman"/>
                <a:ea typeface="华文细黑"/>
              </a:rPr>
              <a:t>a</a:t>
            </a:r>
            <a:r>
              <a:rPr lang="zh-CN" altLang="zh-CN" sz="2600" kern="100" dirty="0">
                <a:latin typeface="Times New Roman"/>
                <a:ea typeface="华文细黑"/>
                <a:cs typeface="Times New Roman"/>
              </a:rPr>
              <a:t>、</a:t>
            </a:r>
            <a:r>
              <a:rPr lang="en-US" altLang="zh-CN" sz="2600" i="1" kern="100" dirty="0">
                <a:latin typeface="Times New Roman"/>
                <a:ea typeface="华文细黑"/>
              </a:rPr>
              <a:t>b</a:t>
            </a:r>
            <a:r>
              <a:rPr lang="zh-CN" altLang="zh-CN" sz="2600" kern="100" dirty="0">
                <a:latin typeface="Times New Roman"/>
                <a:ea typeface="华文细黑"/>
                <a:cs typeface="Times New Roman"/>
              </a:rPr>
              <a:t>，达到平衡后，</a:t>
            </a:r>
            <a:r>
              <a:rPr lang="en-US" altLang="zh-CN" sz="2600" kern="100" dirty="0">
                <a:latin typeface="Times New Roman"/>
                <a:ea typeface="华文细黑"/>
              </a:rPr>
              <a:t>A</a:t>
            </a:r>
            <a:r>
              <a:rPr lang="zh-CN" altLang="zh-CN" sz="2600" kern="100" dirty="0">
                <a:latin typeface="Times New Roman"/>
                <a:ea typeface="华文细黑"/>
                <a:cs typeface="Times New Roman"/>
              </a:rPr>
              <a:t>的消耗量为</a:t>
            </a:r>
            <a:r>
              <a:rPr lang="en-US" altLang="zh-CN" sz="2600" i="1" kern="100" dirty="0">
                <a:latin typeface="Times New Roman"/>
                <a:ea typeface="华文细黑"/>
              </a:rPr>
              <a:t>mx</a:t>
            </a:r>
            <a:r>
              <a:rPr lang="zh-CN" altLang="zh-CN" sz="2600" kern="100" dirty="0">
                <a:latin typeface="Times New Roman"/>
                <a:ea typeface="华文细黑"/>
                <a:cs typeface="Times New Roman"/>
              </a:rPr>
              <a:t>，容器容积为</a:t>
            </a:r>
            <a:r>
              <a:rPr lang="en-US" altLang="zh-CN" sz="2600" i="1" kern="100" dirty="0">
                <a:latin typeface="Times New Roman"/>
                <a:ea typeface="华文细黑"/>
              </a:rPr>
              <a:t>V</a:t>
            </a:r>
            <a:r>
              <a:rPr lang="en-US" altLang="zh-CN" sz="2600" kern="100" dirty="0">
                <a:latin typeface="Times New Roman"/>
                <a:ea typeface="华文细黑"/>
              </a:rPr>
              <a:t> L</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12516093"/>
              </p:ext>
            </p:extLst>
          </p:nvPr>
        </p:nvGraphicFramePr>
        <p:xfrm>
          <a:off x="2206774" y="2174458"/>
          <a:ext cx="8458200" cy="914400"/>
        </p:xfrm>
        <a:graphic>
          <a:graphicData uri="http://schemas.openxmlformats.org/presentationml/2006/ole">
            <mc:AlternateContent xmlns:mc="http://schemas.openxmlformats.org/markup-compatibility/2006">
              <mc:Choice xmlns:v="urn:schemas-microsoft-com:vml" Requires="v">
                <p:oleObj spid="_x0000_s244828" name="Document" r:id="rId4" imgW="8461121" imgH="915711" progId="Word.Document.8">
                  <p:embed/>
                </p:oleObj>
              </mc:Choice>
              <mc:Fallback>
                <p:oleObj name="Document" r:id="rId4" imgW="8461121" imgH="915711" progId="Word.Document.8">
                  <p:embed/>
                  <p:pic>
                    <p:nvPicPr>
                      <p:cNvPr id="0" name=""/>
                      <p:cNvPicPr/>
                      <p:nvPr/>
                    </p:nvPicPr>
                    <p:blipFill>
                      <a:blip r:embed="rId5"/>
                      <a:stretch>
                        <a:fillRect/>
                      </a:stretch>
                    </p:blipFill>
                    <p:spPr>
                      <a:xfrm>
                        <a:off x="2206774" y="2174458"/>
                        <a:ext cx="8458200" cy="914400"/>
                      </a:xfrm>
                      <a:prstGeom prst="rect">
                        <a:avLst/>
                      </a:prstGeom>
                    </p:spPr>
                  </p:pic>
                </p:oleObj>
              </mc:Fallback>
            </mc:AlternateContent>
          </a:graphicData>
        </a:graphic>
      </p:graphicFrame>
      <p:sp>
        <p:nvSpPr>
          <p:cNvPr id="5" name="矩形 4"/>
          <p:cNvSpPr/>
          <p:nvPr/>
        </p:nvSpPr>
        <p:spPr>
          <a:xfrm>
            <a:off x="550590" y="2663413"/>
            <a:ext cx="10793813" cy="2031325"/>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起始</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i="1" kern="100" dirty="0" smtClean="0">
                <a:latin typeface="Times New Roman"/>
                <a:ea typeface="华文细黑"/>
                <a:cs typeface="Courier New"/>
              </a:rPr>
              <a:t>b</a:t>
            </a:r>
            <a:r>
              <a:rPr lang="en-US" altLang="zh-CN" sz="2800" kern="100" dirty="0" smtClean="0">
                <a:latin typeface="Times New Roman"/>
                <a:ea typeface="华文细黑"/>
                <a:cs typeface="Courier New"/>
              </a:rPr>
              <a:t>                   0            0</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变化</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i="1" kern="100" dirty="0">
                <a:latin typeface="Times New Roman"/>
                <a:ea typeface="华文细黑"/>
                <a:cs typeface="Courier New"/>
              </a:rPr>
              <a:t>mx</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i="1" kern="100" dirty="0" err="1">
                <a:latin typeface="Times New Roman"/>
                <a:ea typeface="华文细黑"/>
                <a:cs typeface="Courier New"/>
              </a:rPr>
              <a:t>nx</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i="1" kern="100" dirty="0" err="1" smtClean="0">
                <a:latin typeface="Times New Roman"/>
                <a:ea typeface="华文细黑"/>
                <a:cs typeface="Courier New"/>
              </a:rPr>
              <a:t>px</a:t>
            </a:r>
            <a:r>
              <a:rPr lang="en-US" altLang="zh-CN" sz="2800" kern="100" dirty="0" smtClean="0">
                <a:latin typeface="Times New Roman"/>
                <a:ea typeface="华文细黑"/>
                <a:cs typeface="Courier New"/>
              </a:rPr>
              <a:t>           </a:t>
            </a:r>
            <a:r>
              <a:rPr lang="en-US" altLang="zh-CN" sz="2800" i="1" kern="100" dirty="0" err="1" smtClean="0">
                <a:latin typeface="Times New Roman"/>
                <a:ea typeface="华文细黑"/>
                <a:cs typeface="Courier New"/>
              </a:rPr>
              <a:t>qx</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平衡</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mx</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i="1" kern="100" dirty="0" smtClean="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nx</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i="1" kern="100" dirty="0" err="1" smtClean="0">
                <a:latin typeface="Times New Roman"/>
                <a:ea typeface="华文细黑"/>
                <a:cs typeface="Courier New"/>
              </a:rPr>
              <a:t>px</a:t>
            </a:r>
            <a:r>
              <a:rPr lang="en-US" altLang="zh-CN" sz="2800" kern="100" dirty="0" smtClean="0">
                <a:latin typeface="Times New Roman"/>
                <a:ea typeface="华文细黑"/>
                <a:cs typeface="Courier New"/>
              </a:rPr>
              <a:t>           </a:t>
            </a:r>
            <a:r>
              <a:rPr lang="en-US" altLang="zh-CN" sz="2800" i="1" kern="100" dirty="0" err="1" smtClean="0">
                <a:latin typeface="Times New Roman"/>
                <a:ea typeface="华文细黑"/>
                <a:cs typeface="Courier New"/>
              </a:rPr>
              <a:t>qx</a:t>
            </a:r>
            <a:endParaRPr lang="zh-CN" altLang="zh-CN" sz="28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669907328"/>
              </p:ext>
            </p:extLst>
          </p:nvPr>
        </p:nvGraphicFramePr>
        <p:xfrm>
          <a:off x="7488758" y="987378"/>
          <a:ext cx="838200" cy="914400"/>
        </p:xfrm>
        <a:graphic>
          <a:graphicData uri="http://schemas.openxmlformats.org/presentationml/2006/ole">
            <mc:AlternateContent xmlns:mc="http://schemas.openxmlformats.org/markup-compatibility/2006">
              <mc:Choice xmlns:v="urn:schemas-microsoft-com:vml" Requires="v">
                <p:oleObj spid="_x0000_s244829" name="Document" r:id="rId7" imgW="845343" imgH="914433" progId="Word.Document.8">
                  <p:embed/>
                </p:oleObj>
              </mc:Choice>
              <mc:Fallback>
                <p:oleObj name="Document" r:id="rId7" imgW="845343" imgH="914433" progId="Word.Document.8">
                  <p:embed/>
                  <p:pic>
                    <p:nvPicPr>
                      <p:cNvPr id="0" name="对象 1"/>
                      <p:cNvPicPr>
                        <a:picLocks noChangeAspect="1" noChangeArrowheads="1"/>
                      </p:cNvPicPr>
                      <p:nvPr/>
                    </p:nvPicPr>
                    <p:blipFill>
                      <a:blip r:embed="rId8"/>
                      <a:srcRect/>
                      <a:stretch>
                        <a:fillRect/>
                      </a:stretch>
                    </p:blipFill>
                    <p:spPr bwMode="auto">
                      <a:xfrm>
                        <a:off x="7488758" y="987378"/>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87542167"/>
              </p:ext>
            </p:extLst>
          </p:nvPr>
        </p:nvGraphicFramePr>
        <p:xfrm>
          <a:off x="626872" y="4550722"/>
          <a:ext cx="8401050" cy="1809750"/>
        </p:xfrm>
        <a:graphic>
          <a:graphicData uri="http://schemas.openxmlformats.org/presentationml/2006/ole">
            <mc:AlternateContent xmlns:mc="http://schemas.openxmlformats.org/markup-compatibility/2006">
              <mc:Choice xmlns:v="urn:schemas-microsoft-com:vml" Requires="v">
                <p:oleObj spid="_x0000_s244830" name="文档" r:id="rId10" imgW="8404267" imgH="1983920" progId="Word.Document.12">
                  <p:embed/>
                </p:oleObj>
              </mc:Choice>
              <mc:Fallback>
                <p:oleObj name="文档" r:id="rId10" imgW="8404267" imgH="1983920" progId="Word.Document.12">
                  <p:embed/>
                  <p:pic>
                    <p:nvPicPr>
                      <p:cNvPr id="0" name="对象 1"/>
                      <p:cNvPicPr>
                        <a:picLocks noChangeAspect="1" noChangeArrowheads="1"/>
                      </p:cNvPicPr>
                      <p:nvPr/>
                    </p:nvPicPr>
                    <p:blipFill>
                      <a:blip r:embed="rId11"/>
                      <a:srcRect/>
                      <a:stretch>
                        <a:fillRect/>
                      </a:stretch>
                    </p:blipFill>
                    <p:spPr bwMode="auto">
                      <a:xfrm>
                        <a:off x="626872" y="4550722"/>
                        <a:ext cx="84010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02062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225943226"/>
              </p:ext>
            </p:extLst>
          </p:nvPr>
        </p:nvGraphicFramePr>
        <p:xfrm>
          <a:off x="1414686" y="287363"/>
          <a:ext cx="8124825" cy="6543675"/>
        </p:xfrm>
        <a:graphic>
          <a:graphicData uri="http://schemas.openxmlformats.org/presentationml/2006/ole">
            <mc:AlternateContent xmlns:mc="http://schemas.openxmlformats.org/markup-compatibility/2006">
              <mc:Choice xmlns:v="urn:schemas-microsoft-com:vml" Requires="v">
                <p:oleObj spid="_x0000_s216116" name="Document" r:id="rId4" imgW="8127915" imgH="6556346" progId="Word.Document.8">
                  <p:embed/>
                </p:oleObj>
              </mc:Choice>
              <mc:Fallback>
                <p:oleObj name="Document" r:id="rId4" imgW="8127915" imgH="6556346" progId="Word.Document.8">
                  <p:embed/>
                  <p:pic>
                    <p:nvPicPr>
                      <p:cNvPr id="0" name=""/>
                      <p:cNvPicPr/>
                      <p:nvPr/>
                    </p:nvPicPr>
                    <p:blipFill>
                      <a:blip r:embed="rId5"/>
                      <a:stretch>
                        <a:fillRect/>
                      </a:stretch>
                    </p:blipFill>
                    <p:spPr>
                      <a:xfrm>
                        <a:off x="1414686" y="287363"/>
                        <a:ext cx="8124825" cy="6543675"/>
                      </a:xfrm>
                      <a:prstGeom prst="rect">
                        <a:avLst/>
                      </a:prstGeom>
                    </p:spPr>
                  </p:pic>
                </p:oleObj>
              </mc:Fallback>
            </mc:AlternateContent>
          </a:graphicData>
        </a:graphic>
      </p:graphicFrame>
    </p:spTree>
    <p:extLst>
      <p:ext uri="{BB962C8B-B14F-4D97-AF65-F5344CB8AC3E}">
        <p14:creationId xmlns:p14="http://schemas.microsoft.com/office/powerpoint/2010/main" val="3643111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
          <p:cNvSpPr txBox="1"/>
          <p:nvPr/>
        </p:nvSpPr>
        <p:spPr>
          <a:xfrm>
            <a:off x="1911181" y="2730833"/>
            <a:ext cx="8648521" cy="1196866"/>
          </a:xfrm>
          <a:prstGeom prst="rect">
            <a:avLst/>
          </a:prstGeom>
          <a:noFill/>
        </p:spPr>
        <p:txBody>
          <a:bodyPr wrap="none" rtlCol="0" anchor="ctr">
            <a:spAutoFit/>
          </a:bodyPr>
          <a:lstStyle/>
          <a:p>
            <a:pPr defTabSz="914400">
              <a:lnSpc>
                <a:spcPct val="120000"/>
              </a:lnSpc>
              <a:defRPr/>
            </a:pPr>
            <a:r>
              <a:rPr lang="zh-CN" altLang="en-US" sz="6500" b="1" kern="0" dirty="0">
                <a:solidFill>
                  <a:sysClr val="window" lastClr="CCE8CF"/>
                </a:solidFill>
                <a:latin typeface="微软雅黑"/>
                <a:ea typeface="微软雅黑"/>
              </a:rPr>
              <a:t>考点一　化学平衡常数</a:t>
            </a:r>
          </a:p>
        </p:txBody>
      </p:sp>
    </p:spTree>
    <p:extLst>
      <p:ext uri="{BB962C8B-B14F-4D97-AF65-F5344CB8AC3E}">
        <p14:creationId xmlns:p14="http://schemas.microsoft.com/office/powerpoint/2010/main" val="1349775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981522"/>
            <a:ext cx="5594801" cy="701089"/>
          </a:xfrm>
          <a:prstGeom prst="rect">
            <a:avLst/>
          </a:prstGeom>
        </p:spPr>
        <p:txBody>
          <a:bodyPr wrap="none">
            <a:spAutoFit/>
          </a:bodyPr>
          <a:lstStyle/>
          <a:p>
            <a:pPr algn="just">
              <a:lnSpc>
                <a:spcPts val="5500"/>
              </a:lnSpc>
              <a:spcAft>
                <a:spcPts val="0"/>
              </a:spcAft>
              <a:tabLst>
                <a:tab pos="1890395" algn="l"/>
              </a:tabLst>
            </a:pPr>
            <a:r>
              <a:rPr lang="zh-CN" altLang="en-US" sz="2800" b="1" kern="100" dirty="0">
                <a:solidFill>
                  <a:srgbClr val="0000FF"/>
                </a:solidFill>
                <a:latin typeface="Times New Roman"/>
                <a:cs typeface="Times New Roman"/>
              </a:rPr>
              <a:t>题组一　有关转化率的计算及判断</a:t>
            </a:r>
            <a:endParaRPr lang="en-US" altLang="zh-CN" sz="2800" b="1" kern="100" dirty="0" smtClean="0">
              <a:solidFill>
                <a:srgbClr val="0000FF"/>
              </a:solidFill>
              <a:latin typeface="Times New Roman"/>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852336666"/>
              </p:ext>
            </p:extLst>
          </p:nvPr>
        </p:nvGraphicFramePr>
        <p:xfrm>
          <a:off x="622598" y="1845618"/>
          <a:ext cx="11220450" cy="685800"/>
        </p:xfrm>
        <a:graphic>
          <a:graphicData uri="http://schemas.openxmlformats.org/presentationml/2006/ole">
            <mc:AlternateContent xmlns:mc="http://schemas.openxmlformats.org/markup-compatibility/2006">
              <mc:Choice xmlns:v="urn:schemas-microsoft-com:vml" Requires="v">
                <p:oleObj spid="_x0000_s172077" name="Document" r:id="rId4" imgW="11241193" imgH="686783" progId="Word.Document.8">
                  <p:embed/>
                </p:oleObj>
              </mc:Choice>
              <mc:Fallback>
                <p:oleObj name="Document" r:id="rId4" imgW="11241193" imgH="686783" progId="Word.Document.8">
                  <p:embed/>
                  <p:pic>
                    <p:nvPicPr>
                      <p:cNvPr id="0" name=""/>
                      <p:cNvPicPr/>
                      <p:nvPr/>
                    </p:nvPicPr>
                    <p:blipFill>
                      <a:blip r:embed="rId5"/>
                      <a:stretch>
                        <a:fillRect/>
                      </a:stretch>
                    </p:blipFill>
                    <p:spPr>
                      <a:xfrm>
                        <a:off x="622598" y="1845618"/>
                        <a:ext cx="11220450" cy="685800"/>
                      </a:xfrm>
                      <a:prstGeom prst="rect">
                        <a:avLst/>
                      </a:prstGeom>
                    </p:spPr>
                  </p:pic>
                </p:oleObj>
              </mc:Fallback>
            </mc:AlternateContent>
          </a:graphicData>
        </a:graphic>
      </p:graphicFrame>
      <p:sp>
        <p:nvSpPr>
          <p:cNvPr id="5" name="矩形 4"/>
          <p:cNvSpPr/>
          <p:nvPr/>
        </p:nvSpPr>
        <p:spPr>
          <a:xfrm>
            <a:off x="629985" y="2486227"/>
            <a:ext cx="10793813" cy="2599751"/>
          </a:xfrm>
          <a:prstGeom prst="rect">
            <a:avLst/>
          </a:prstGeom>
        </p:spPr>
        <p:txBody>
          <a:bodyPr>
            <a:spAutoFit/>
          </a:bodyPr>
          <a:lstStyle/>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在某温度下，反应物的起始浓度分别为</a:t>
            </a:r>
            <a:r>
              <a:rPr lang="en-US" altLang="zh-CN" sz="2800" i="1" kern="100" dirty="0">
                <a:latin typeface="Times New Roman"/>
                <a:ea typeface="华文细黑"/>
              </a:rPr>
              <a:t>c</a:t>
            </a:r>
            <a:r>
              <a:rPr lang="en-US" altLang="zh-CN" sz="2800" kern="100" dirty="0">
                <a:latin typeface="Times New Roman"/>
                <a:ea typeface="华文细黑"/>
              </a:rPr>
              <a:t>(M)</a:t>
            </a:r>
            <a:r>
              <a:rPr lang="zh-CN" altLang="zh-CN" sz="2800" kern="100" dirty="0">
                <a:latin typeface="Times New Roman"/>
                <a:ea typeface="华文细黑"/>
                <a:cs typeface="Times New Roman"/>
              </a:rPr>
              <a:t>＝</a:t>
            </a:r>
            <a:r>
              <a:rPr lang="en-US" altLang="zh-CN" sz="2800" kern="100" dirty="0">
                <a:latin typeface="Times New Roman"/>
                <a:ea typeface="华文细黑"/>
              </a:rPr>
              <a:t>1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2.4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；达到平衡后，</a:t>
            </a:r>
            <a:r>
              <a:rPr lang="en-US" altLang="zh-CN" sz="2800" kern="100" dirty="0">
                <a:latin typeface="Times New Roman"/>
                <a:ea typeface="华文细黑"/>
              </a:rPr>
              <a:t>M</a:t>
            </a:r>
            <a:r>
              <a:rPr lang="zh-CN" altLang="zh-CN" sz="2800" kern="100" dirty="0">
                <a:latin typeface="Times New Roman"/>
                <a:ea typeface="华文细黑"/>
                <a:cs typeface="Times New Roman"/>
              </a:rPr>
              <a:t>的转化率为</a:t>
            </a:r>
            <a:r>
              <a:rPr lang="en-US" altLang="zh-CN" sz="2800" kern="100" dirty="0">
                <a:latin typeface="Times New Roman"/>
                <a:ea typeface="华文细黑"/>
              </a:rPr>
              <a:t>60%</a:t>
            </a:r>
            <a:r>
              <a:rPr lang="zh-CN" altLang="zh-CN" sz="2800" kern="100" dirty="0">
                <a:latin typeface="Times New Roman"/>
                <a:ea typeface="华文细黑"/>
                <a:cs typeface="Times New Roman"/>
              </a:rPr>
              <a:t>，此时</a:t>
            </a:r>
            <a:r>
              <a:rPr lang="en-US" altLang="zh-CN" sz="2800" kern="100" dirty="0">
                <a:latin typeface="Times New Roman"/>
                <a:ea typeface="华文细黑"/>
              </a:rPr>
              <a:t>N</a:t>
            </a:r>
            <a:r>
              <a:rPr lang="zh-CN" altLang="zh-CN" sz="2800" kern="100" dirty="0">
                <a:latin typeface="Times New Roman"/>
                <a:ea typeface="华文细黑"/>
                <a:cs typeface="Times New Roman"/>
              </a:rPr>
              <a:t>的转化率为</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endParaRPr lang="zh-CN" altLang="en-US" sz="2800" dirty="0"/>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9" name="Rectangle 21">
            <a:hlinkClick r:id="rId7" action="ppaction://hlinksldjump"/>
          </p:cNvPr>
          <p:cNvSpPr>
            <a:spLocks noChangeArrowheads="1"/>
          </p:cNvSpPr>
          <p:nvPr/>
        </p:nvSpPr>
        <p:spPr bwMode="auto">
          <a:xfrm>
            <a:off x="1076452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8" action="ppaction://hlinksldjump"/>
          </p:cNvPr>
          <p:cNvSpPr>
            <a:spLocks noChangeArrowheads="1"/>
          </p:cNvSpPr>
          <p:nvPr/>
        </p:nvSpPr>
        <p:spPr bwMode="auto">
          <a:xfrm>
            <a:off x="1126670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698489052"/>
              </p:ext>
            </p:extLst>
          </p:nvPr>
        </p:nvGraphicFramePr>
        <p:xfrm>
          <a:off x="793030" y="1228586"/>
          <a:ext cx="9080500" cy="963613"/>
        </p:xfrm>
        <a:graphic>
          <a:graphicData uri="http://schemas.openxmlformats.org/presentationml/2006/ole">
            <mc:AlternateContent xmlns:mc="http://schemas.openxmlformats.org/markup-compatibility/2006">
              <mc:Choice xmlns:v="urn:schemas-microsoft-com:vml" Requires="v">
                <p:oleObj spid="_x0000_s245821" name="Document" r:id="rId4" imgW="9080034" imgH="969788" progId="Word.Document.8">
                  <p:embed/>
                </p:oleObj>
              </mc:Choice>
              <mc:Fallback>
                <p:oleObj name="Document" r:id="rId4" imgW="9080034" imgH="969788" progId="Word.Document.8">
                  <p:embed/>
                  <p:pic>
                    <p:nvPicPr>
                      <p:cNvPr id="0" name=""/>
                      <p:cNvPicPr/>
                      <p:nvPr/>
                    </p:nvPicPr>
                    <p:blipFill>
                      <a:blip r:embed="rId5"/>
                      <a:stretch>
                        <a:fillRect/>
                      </a:stretch>
                    </p:blipFill>
                    <p:spPr>
                      <a:xfrm>
                        <a:off x="793030" y="1228586"/>
                        <a:ext cx="9080500" cy="963613"/>
                      </a:xfrm>
                      <a:prstGeom prst="rect">
                        <a:avLst/>
                      </a:prstGeom>
                    </p:spPr>
                  </p:pic>
                </p:oleObj>
              </mc:Fallback>
            </mc:AlternateContent>
          </a:graphicData>
        </a:graphic>
      </p:graphicFrame>
      <p:sp>
        <p:nvSpPr>
          <p:cNvPr id="4" name="矩形 3"/>
          <p:cNvSpPr/>
          <p:nvPr/>
        </p:nvSpPr>
        <p:spPr>
          <a:xfrm>
            <a:off x="694606" y="2005573"/>
            <a:ext cx="10793813" cy="1384995"/>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始</a:t>
            </a:r>
            <a:r>
              <a:rPr lang="zh-CN" altLang="zh-CN" sz="2800" kern="100" dirty="0" smtClean="0">
                <a:latin typeface="Times New Roman"/>
                <a:ea typeface="华文细黑"/>
                <a:cs typeface="Times New Roman"/>
              </a:rPr>
              <a:t>态</a:t>
            </a:r>
            <a:r>
              <a:rPr lang="en-US" altLang="zh-CN" sz="2800" kern="100" dirty="0" err="1" smtClean="0">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1                         2.4             0             0</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变化</a:t>
            </a:r>
            <a:r>
              <a:rPr lang="zh-CN" altLang="zh-CN" sz="2800" kern="100" dirty="0" smtClean="0">
                <a:latin typeface="Times New Roman"/>
                <a:ea typeface="华文细黑"/>
                <a:cs typeface="Times New Roman"/>
              </a:rPr>
              <a:t>量</a:t>
            </a:r>
            <a:r>
              <a:rPr lang="en-US" altLang="zh-CN" sz="2800" kern="100" dirty="0" err="1" smtClean="0">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    1</a:t>
            </a:r>
            <a:r>
              <a:rPr lang="en-US" altLang="zh-CN" sz="2800" kern="100" dirty="0">
                <a:latin typeface="宋体"/>
                <a:ea typeface="华文细黑"/>
                <a:cs typeface="Times New Roman"/>
              </a:rPr>
              <a:t>×</a:t>
            </a:r>
            <a:r>
              <a:rPr lang="en-US" altLang="zh-CN" sz="2800" kern="100" dirty="0">
                <a:latin typeface="Times New Roman"/>
                <a:ea typeface="华文细黑"/>
              </a:rPr>
              <a:t>60%        </a:t>
            </a:r>
            <a:r>
              <a:rPr lang="en-US" altLang="zh-CN" sz="2800" kern="100" dirty="0" smtClean="0">
                <a:latin typeface="Times New Roman"/>
                <a:ea typeface="华文细黑"/>
              </a:rPr>
              <a:t>1</a:t>
            </a:r>
            <a:r>
              <a:rPr lang="en-US" altLang="zh-CN" sz="2800" kern="100" dirty="0" smtClean="0">
                <a:latin typeface="宋体"/>
                <a:ea typeface="华文细黑"/>
                <a:cs typeface="Times New Roman"/>
              </a:rPr>
              <a:t>×</a:t>
            </a:r>
            <a:r>
              <a:rPr lang="en-US" altLang="zh-CN" sz="2800" kern="100" dirty="0" smtClean="0">
                <a:latin typeface="Times New Roman"/>
                <a:ea typeface="华文细黑"/>
              </a:rPr>
              <a:t>60</a:t>
            </a:r>
            <a:r>
              <a:rPr lang="en-US" altLang="zh-CN" sz="2800" kern="100" dirty="0">
                <a:latin typeface="Times New Roman"/>
                <a:ea typeface="华文细黑"/>
              </a:rPr>
              <a:t>%</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3484296984"/>
              </p:ext>
            </p:extLst>
          </p:nvPr>
        </p:nvGraphicFramePr>
        <p:xfrm>
          <a:off x="718592" y="3460834"/>
          <a:ext cx="9204325" cy="1677988"/>
        </p:xfrm>
        <a:graphic>
          <a:graphicData uri="http://schemas.openxmlformats.org/presentationml/2006/ole">
            <mc:AlternateContent xmlns:mc="http://schemas.openxmlformats.org/markup-compatibility/2006">
              <mc:Choice xmlns:v="urn:schemas-microsoft-com:vml" Requires="v">
                <p:oleObj spid="_x0000_s245822" name="Document" r:id="rId7" imgW="9203817" imgH="1678563" progId="Word.Document.8">
                  <p:embed/>
                </p:oleObj>
              </mc:Choice>
              <mc:Fallback>
                <p:oleObj name="Document" r:id="rId7" imgW="9203817" imgH="1678563" progId="Word.Document.8">
                  <p:embed/>
                  <p:pic>
                    <p:nvPicPr>
                      <p:cNvPr id="0" name=""/>
                      <p:cNvPicPr/>
                      <p:nvPr/>
                    </p:nvPicPr>
                    <p:blipFill>
                      <a:blip r:embed="rId8"/>
                      <a:stretch>
                        <a:fillRect/>
                      </a:stretch>
                    </p:blipFill>
                    <p:spPr>
                      <a:xfrm>
                        <a:off x="718592" y="3460834"/>
                        <a:ext cx="9204325" cy="1677988"/>
                      </a:xfrm>
                      <a:prstGeom prst="rect">
                        <a:avLst/>
                      </a:prstGeom>
                    </p:spPr>
                  </p:pic>
                </p:oleObj>
              </mc:Fallback>
            </mc:AlternateContent>
          </a:graphicData>
        </a:graphic>
      </p:graphicFrame>
      <p:sp>
        <p:nvSpPr>
          <p:cNvPr id="7" name="矩形 6"/>
          <p:cNvSpPr/>
          <p:nvPr/>
        </p:nvSpPr>
        <p:spPr>
          <a:xfrm>
            <a:off x="694606" y="4850790"/>
            <a:ext cx="1920719" cy="523220"/>
          </a:xfrm>
          <a:prstGeom prst="rect">
            <a:avLst/>
          </a:prstGeom>
        </p:spPr>
        <p:txBody>
          <a:bodyPr wrap="none">
            <a:spAutoFit/>
          </a:bodyPr>
          <a:lstStyle/>
          <a:p>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rPr>
              <a:t>25</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6" name="Rectangle 21">
            <a:hlinkClick r:id="rId9" action="ppaction://hlinksldjump"/>
          </p:cNvPr>
          <p:cNvSpPr>
            <a:spLocks noChangeArrowheads="1"/>
          </p:cNvSpPr>
          <p:nvPr/>
        </p:nvSpPr>
        <p:spPr bwMode="auto">
          <a:xfrm>
            <a:off x="1076452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10" action="ppaction://hlinksldjump"/>
          </p:cNvPr>
          <p:cNvSpPr>
            <a:spLocks noChangeArrowheads="1"/>
          </p:cNvSpPr>
          <p:nvPr/>
        </p:nvSpPr>
        <p:spPr bwMode="auto">
          <a:xfrm>
            <a:off x="1126670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Tree>
    <p:extLst>
      <p:ext uri="{BB962C8B-B14F-4D97-AF65-F5344CB8AC3E}">
        <p14:creationId xmlns:p14="http://schemas.microsoft.com/office/powerpoint/2010/main" val="170360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750"/>
                                        <p:tgtEl>
                                          <p:spTgt spid="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750"/>
                                        <p:tgtEl>
                                          <p:spTgt spid="5"/>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38071" y="1400210"/>
            <a:ext cx="10901751" cy="2677656"/>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若反应温度升高，</a:t>
            </a:r>
            <a:r>
              <a:rPr lang="en-US" altLang="zh-CN" sz="2800" kern="100" dirty="0" smtClean="0">
                <a:latin typeface="Times New Roman"/>
                <a:ea typeface="华文细黑"/>
                <a:cs typeface="Courier New"/>
              </a:rPr>
              <a:t>M</a:t>
            </a:r>
            <a:r>
              <a:rPr lang="zh-CN" altLang="zh-CN" sz="2800" kern="100" dirty="0" smtClean="0">
                <a:latin typeface="Times New Roman"/>
                <a:ea typeface="华文细黑"/>
                <a:cs typeface="Times New Roman"/>
              </a:rPr>
              <a:t>的转化率</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填</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增大</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减小</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或</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不变</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由于该反应的</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en-US" altLang="zh-CN" sz="2800" kern="100" dirty="0">
                <a:latin typeface="Times New Roman"/>
                <a:ea typeface="华文细黑"/>
                <a:cs typeface="Courier New"/>
              </a:rPr>
              <a:t>&gt;0</a:t>
            </a:r>
            <a:r>
              <a:rPr lang="zh-CN" altLang="zh-CN" sz="2800" kern="100" dirty="0">
                <a:latin typeface="Times New Roman"/>
                <a:ea typeface="华文细黑"/>
                <a:cs typeface="Times New Roman"/>
              </a:rPr>
              <a:t>，即该反应为吸热反应，因此升高温度，平衡右移，</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的转化率增大</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6095206" y="1482096"/>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增大</a:t>
            </a:r>
            <a:endParaRPr lang="zh-CN" altLang="en-US" sz="2800" dirty="0">
              <a:solidFill>
                <a:schemeClr val="accent6">
                  <a:lumMod val="75000"/>
                </a:schemeClr>
              </a:solidFill>
            </a:endParaRPr>
          </a:p>
        </p:txBody>
      </p:sp>
      <p:sp>
        <p:nvSpPr>
          <p:cNvPr id="4" name="Rectangle 21">
            <a:hlinkClick r:id="rId2" action="ppaction://hlinksldjump"/>
          </p:cNvPr>
          <p:cNvSpPr>
            <a:spLocks noChangeArrowheads="1"/>
          </p:cNvSpPr>
          <p:nvPr/>
        </p:nvSpPr>
        <p:spPr bwMode="auto">
          <a:xfrm>
            <a:off x="1076452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126670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727451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xEl>
                                              <p:pRg st="1" end="1"/>
                                            </p:txEl>
                                          </p:spTgt>
                                        </p:tgtEl>
                                      </p:cBhvr>
                                    </p:animEffect>
                                    <p:set>
                                      <p:cBhvr>
                                        <p:cTn id="17" dur="1" fill="hold">
                                          <p:stCondLst>
                                            <p:cond delay="499"/>
                                          </p:stCondLst>
                                        </p:cTn>
                                        <p:tgtEl>
                                          <p:spTgt spid="8">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p:bldP spid="3"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38071" y="1258352"/>
            <a:ext cx="10901751" cy="1307346"/>
          </a:xfrm>
          <a:prstGeom prst="rect">
            <a:avLst/>
          </a:prstGeom>
        </p:spPr>
        <p:txBody>
          <a:bodyPr>
            <a:spAutoFit/>
          </a:bodyPr>
          <a:lstStyle/>
          <a:p>
            <a:pPr>
              <a:lnSpc>
                <a:spcPct val="150000"/>
              </a:lnSpc>
            </a:pPr>
            <a:r>
              <a:rPr lang="en-US" altLang="zh-CN" sz="2800" kern="100" dirty="0" smtClean="0">
                <a:latin typeface="Times New Roman"/>
                <a:ea typeface="华文细黑"/>
              </a:rPr>
              <a:t>(</a:t>
            </a:r>
            <a:r>
              <a:rPr lang="en-US" altLang="zh-CN" sz="2800" kern="100" dirty="0">
                <a:latin typeface="Times New Roman"/>
                <a:ea typeface="华文细黑"/>
              </a:rPr>
              <a:t>3)</a:t>
            </a:r>
            <a:r>
              <a:rPr lang="zh-CN" altLang="zh-CN" sz="2800" kern="100" dirty="0">
                <a:latin typeface="Times New Roman"/>
                <a:ea typeface="华文细黑"/>
                <a:cs typeface="Times New Roman"/>
              </a:rPr>
              <a:t>若反应温度不变，反应物的起始浓度分别为</a:t>
            </a:r>
            <a:r>
              <a:rPr lang="en-US" altLang="zh-CN" sz="2800" i="1" kern="100" dirty="0">
                <a:latin typeface="Times New Roman"/>
                <a:ea typeface="华文细黑"/>
              </a:rPr>
              <a:t>c</a:t>
            </a:r>
            <a:r>
              <a:rPr lang="en-US" altLang="zh-CN" sz="2800" kern="100" dirty="0">
                <a:latin typeface="Times New Roman"/>
                <a:ea typeface="华文细黑"/>
              </a:rPr>
              <a:t>(M)</a:t>
            </a:r>
            <a:r>
              <a:rPr lang="zh-CN" altLang="zh-CN" sz="2800" kern="100" dirty="0">
                <a:latin typeface="Times New Roman"/>
                <a:ea typeface="华文细黑"/>
                <a:cs typeface="Times New Roman"/>
              </a:rPr>
              <a:t>＝</a:t>
            </a:r>
            <a:r>
              <a:rPr lang="en-US" altLang="zh-CN" sz="2800" kern="100" dirty="0">
                <a:latin typeface="Times New Roman"/>
                <a:ea typeface="华文细黑"/>
              </a:rPr>
              <a:t>4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i="1" kern="100" dirty="0">
                <a:latin typeface="Times New Roman"/>
                <a:ea typeface="华文细黑"/>
              </a:rPr>
              <a:t>a</a:t>
            </a:r>
            <a:r>
              <a:rPr lang="en-US" altLang="zh-CN" sz="2800" kern="100" dirty="0">
                <a:latin typeface="Times New Roman"/>
                <a:ea typeface="华文细黑"/>
              </a:rPr>
              <a:t>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；达到平衡后，</a:t>
            </a:r>
            <a:r>
              <a:rPr lang="en-US" altLang="zh-CN" sz="2800" i="1" kern="100" dirty="0">
                <a:latin typeface="Times New Roman"/>
                <a:ea typeface="华文细黑"/>
              </a:rPr>
              <a:t>c</a:t>
            </a:r>
            <a:r>
              <a:rPr lang="en-US" altLang="zh-CN" sz="2800" kern="100" dirty="0">
                <a:latin typeface="Times New Roman"/>
                <a:ea typeface="华文细黑"/>
              </a:rPr>
              <a:t>(P)</a:t>
            </a:r>
            <a:r>
              <a:rPr lang="zh-CN" altLang="zh-CN" sz="2800" kern="100" dirty="0">
                <a:latin typeface="Times New Roman"/>
                <a:ea typeface="华文细黑"/>
                <a:cs typeface="Times New Roman"/>
              </a:rPr>
              <a:t>＝</a:t>
            </a:r>
            <a:r>
              <a:rPr lang="en-US" altLang="zh-CN" sz="2800" kern="100" dirty="0">
                <a:latin typeface="Times New Roman"/>
                <a:ea typeface="华文细黑"/>
              </a:rPr>
              <a:t>2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i="1"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Rectangle 21">
            <a:hlinkClick r:id="rId2" action="ppaction://hlinksldjump"/>
          </p:cNvPr>
          <p:cNvSpPr>
            <a:spLocks noChangeArrowheads="1"/>
          </p:cNvSpPr>
          <p:nvPr/>
        </p:nvSpPr>
        <p:spPr bwMode="auto">
          <a:xfrm>
            <a:off x="1076452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1126670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4"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712361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738071" y="1113774"/>
            <a:ext cx="10901751" cy="656846"/>
          </a:xfrm>
          <a:prstGeom prst="rect">
            <a:avLst/>
          </a:prstGeom>
        </p:spPr>
        <p:txBody>
          <a:bodyPr>
            <a:spAutoFit/>
          </a:bodyPr>
          <a:lstStyle/>
          <a:p>
            <a:pPr algn="just">
              <a:lnSpc>
                <a:spcPct val="150000"/>
              </a:lnSpc>
              <a:spcAft>
                <a:spcPts val="0"/>
              </a:spcAft>
              <a:tabLst>
                <a:tab pos="2430780" algn="l"/>
              </a:tabLst>
            </a:pPr>
            <a:r>
              <a:rPr lang="zh-CN" altLang="zh-CN" sz="2800" b="1" kern="100" dirty="0" smtClean="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根据</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可求出各平衡浓度</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41705359"/>
              </p:ext>
            </p:extLst>
          </p:nvPr>
        </p:nvGraphicFramePr>
        <p:xfrm>
          <a:off x="738071" y="3298329"/>
          <a:ext cx="10058400" cy="1571625"/>
        </p:xfrm>
        <a:graphic>
          <a:graphicData uri="http://schemas.openxmlformats.org/presentationml/2006/ole">
            <mc:AlternateContent xmlns:mc="http://schemas.openxmlformats.org/markup-compatibility/2006">
              <mc:Choice xmlns:v="urn:schemas-microsoft-com:vml" Requires="v">
                <p:oleObj spid="_x0000_s305164" name="启用了宏的模板" r:id="rId4" imgW="10060580" imgH="1573653" progId="Word.DocumentMacroEnabled.12">
                  <p:embed/>
                </p:oleObj>
              </mc:Choice>
              <mc:Fallback>
                <p:oleObj name="启用了宏的模板" r:id="rId4" imgW="10060580" imgH="1573653" progId="Word.DocumentMacroEnabled.12">
                  <p:embed/>
                  <p:pic>
                    <p:nvPicPr>
                      <p:cNvPr id="0" name=""/>
                      <p:cNvPicPr/>
                      <p:nvPr/>
                    </p:nvPicPr>
                    <p:blipFill>
                      <a:blip r:embed="rId5"/>
                      <a:stretch>
                        <a:fillRect/>
                      </a:stretch>
                    </p:blipFill>
                    <p:spPr>
                      <a:xfrm>
                        <a:off x="738071" y="3298329"/>
                        <a:ext cx="10058400" cy="1571625"/>
                      </a:xfrm>
                      <a:prstGeom prst="rect">
                        <a:avLst/>
                      </a:prstGeom>
                    </p:spPr>
                  </p:pic>
                </p:oleObj>
              </mc:Fallback>
            </mc:AlternateContent>
          </a:graphicData>
        </a:graphic>
      </p:graphicFrame>
      <p:sp>
        <p:nvSpPr>
          <p:cNvPr id="4" name="矩形 3"/>
          <p:cNvSpPr/>
          <p:nvPr/>
        </p:nvSpPr>
        <p:spPr>
          <a:xfrm>
            <a:off x="766614" y="1831181"/>
            <a:ext cx="8920506" cy="1611164"/>
          </a:xfrm>
          <a:prstGeom prst="rect">
            <a:avLst/>
          </a:prstGeom>
        </p:spPr>
        <p:txBody>
          <a:bodyPr>
            <a:spAutoFit/>
          </a:bodyPr>
          <a:lstStyle/>
          <a:p>
            <a:pPr algn="just">
              <a:lnSpc>
                <a:spcPct val="150000"/>
              </a:lnSpc>
              <a:spcAft>
                <a:spcPts val="0"/>
              </a:spcAft>
              <a:tabLst>
                <a:tab pos="2430780" algn="l"/>
              </a:tabLst>
            </a:pP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　</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1.8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endParaRPr lang="zh-CN" altLang="zh-CN" sz="2800" kern="100" dirty="0">
              <a:latin typeface="宋体"/>
              <a:cs typeface="Courier New"/>
            </a:endParaRPr>
          </a:p>
          <a:p>
            <a:pPr algn="just">
              <a:lnSpc>
                <a:spcPct val="150000"/>
              </a:lnSpc>
              <a:spcAft>
                <a:spcPts val="0"/>
              </a:spcAft>
              <a:tabLst>
                <a:tab pos="2430780" algn="l"/>
              </a:tabLst>
            </a:pP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0.6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　</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0.6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endParaRPr lang="zh-CN" altLang="zh-CN" sz="2800" kern="100" dirty="0">
              <a:effectLst/>
              <a:latin typeface="宋体"/>
              <a:cs typeface="Courier New"/>
            </a:endParaRPr>
          </a:p>
        </p:txBody>
      </p:sp>
      <p:sp>
        <p:nvSpPr>
          <p:cNvPr id="6" name="矩形 5"/>
          <p:cNvSpPr/>
          <p:nvPr/>
        </p:nvSpPr>
        <p:spPr>
          <a:xfrm>
            <a:off x="622598" y="4402529"/>
            <a:ext cx="8920506" cy="1187505"/>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由于温度不变，因此</a:t>
            </a:r>
            <a:r>
              <a:rPr lang="en-US" altLang="zh-CN" sz="2800" i="1" kern="100" dirty="0">
                <a:latin typeface="Times New Roman"/>
                <a:ea typeface="华文细黑"/>
              </a:rPr>
              <a:t>K</a:t>
            </a:r>
            <a:r>
              <a:rPr lang="zh-CN" altLang="zh-CN" sz="2800" kern="100" dirty="0">
                <a:latin typeface="Times New Roman"/>
                <a:ea typeface="华文细黑"/>
                <a:cs typeface="Times New Roman"/>
              </a:rPr>
              <a:t>不变，新状态达到平衡后</a:t>
            </a:r>
            <a:endParaRPr lang="zh-CN" altLang="en-US" sz="2800" dirty="0"/>
          </a:p>
        </p:txBody>
      </p:sp>
      <p:sp>
        <p:nvSpPr>
          <p:cNvPr id="7" name="Rectangle 21">
            <a:hlinkClick r:id="rId6" action="ppaction://hlinksldjump"/>
          </p:cNvPr>
          <p:cNvSpPr>
            <a:spLocks noChangeArrowheads="1"/>
          </p:cNvSpPr>
          <p:nvPr/>
        </p:nvSpPr>
        <p:spPr bwMode="auto">
          <a:xfrm>
            <a:off x="1076452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1126670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80543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750"/>
                                        <p:tgtEl>
                                          <p:spTgt spid="4">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linds(horizontal)">
                                      <p:cBhvr>
                                        <p:cTn id="15" dur="750"/>
                                        <p:tgtEl>
                                          <p:spTgt spid="4">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750"/>
                                        <p:tgtEl>
                                          <p:spTgt spid="2"/>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738071" y="1171349"/>
            <a:ext cx="10901751" cy="1303177"/>
          </a:xfrm>
          <a:prstGeom prst="rect">
            <a:avLst/>
          </a:prstGeom>
        </p:spPr>
        <p:txBody>
          <a:bodyPr>
            <a:spAutoFit/>
          </a:bodyPr>
          <a:lstStyle/>
          <a:p>
            <a:pPr algn="just">
              <a:lnSpc>
                <a:spcPct val="150000"/>
              </a:lnSpc>
              <a:spcAft>
                <a:spcPts val="0"/>
              </a:spcAft>
              <a:tabLst>
                <a:tab pos="2430780" algn="l"/>
              </a:tabLst>
            </a:pP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　</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tabLst>
                <a:tab pos="2430780" algn="l"/>
              </a:tabLst>
            </a:pP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　</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11092720"/>
              </p:ext>
            </p:extLst>
          </p:nvPr>
        </p:nvGraphicFramePr>
        <p:xfrm>
          <a:off x="717326" y="2834566"/>
          <a:ext cx="10058400" cy="1571625"/>
        </p:xfrm>
        <a:graphic>
          <a:graphicData uri="http://schemas.openxmlformats.org/presentationml/2006/ole">
            <mc:AlternateContent xmlns:mc="http://schemas.openxmlformats.org/markup-compatibility/2006">
              <mc:Choice xmlns:v="urn:schemas-microsoft-com:vml" Requires="v">
                <p:oleObj spid="_x0000_s248864" name="启用了宏的模板" r:id="rId4" imgW="10060580" imgH="1575455" progId="Word.DocumentMacroEnabled.12">
                  <p:embed/>
                </p:oleObj>
              </mc:Choice>
              <mc:Fallback>
                <p:oleObj name="启用了宏的模板" r:id="rId4" imgW="10060580" imgH="1575455" progId="Word.DocumentMacroEnabled.12">
                  <p:embed/>
                  <p:pic>
                    <p:nvPicPr>
                      <p:cNvPr id="0" name=""/>
                      <p:cNvPicPr/>
                      <p:nvPr/>
                    </p:nvPicPr>
                    <p:blipFill>
                      <a:blip r:embed="rId5"/>
                      <a:stretch>
                        <a:fillRect/>
                      </a:stretch>
                    </p:blipFill>
                    <p:spPr>
                      <a:xfrm>
                        <a:off x="717326" y="2834566"/>
                        <a:ext cx="10058400" cy="1571625"/>
                      </a:xfrm>
                      <a:prstGeom prst="rect">
                        <a:avLst/>
                      </a:prstGeom>
                    </p:spPr>
                  </p:pic>
                </p:oleObj>
              </mc:Fallback>
            </mc:AlternateContent>
          </a:graphicData>
        </a:graphic>
      </p:graphicFrame>
      <p:sp>
        <p:nvSpPr>
          <p:cNvPr id="6" name="矩形 5"/>
          <p:cNvSpPr/>
          <p:nvPr/>
        </p:nvSpPr>
        <p:spPr>
          <a:xfrm>
            <a:off x="588690" y="4058702"/>
            <a:ext cx="8920506" cy="656846"/>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解得</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610572" y="4994806"/>
            <a:ext cx="2159566" cy="523220"/>
          </a:xfrm>
          <a:prstGeom prst="rect">
            <a:avLst/>
          </a:prstGeom>
        </p:spPr>
        <p:txBody>
          <a:bodyPr wrap="none">
            <a:spAutoFit/>
          </a:bodyPr>
          <a:lstStyle/>
          <a:p>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rPr>
              <a:t>6</a:t>
            </a:r>
            <a:r>
              <a:rPr lang="zh-CN" altLang="zh-CN" sz="2800" kern="100" dirty="0">
                <a:solidFill>
                  <a:schemeClr val="accent6">
                    <a:lumMod val="75000"/>
                  </a:schemeClr>
                </a:solidFill>
                <a:latin typeface="Times New Roman"/>
                <a:ea typeface="华文细黑"/>
                <a:cs typeface="Times New Roman"/>
              </a:rPr>
              <a:t>　</a:t>
            </a:r>
            <a:endParaRPr lang="zh-CN" altLang="en-US" sz="2800" dirty="0">
              <a:solidFill>
                <a:schemeClr val="accent6">
                  <a:lumMod val="75000"/>
                </a:schemeClr>
              </a:solidFill>
            </a:endParaRPr>
          </a:p>
        </p:txBody>
      </p:sp>
      <p:sp>
        <p:nvSpPr>
          <p:cNvPr id="7" name="Rectangle 21">
            <a:hlinkClick r:id="rId6" action="ppaction://hlinksldjump"/>
          </p:cNvPr>
          <p:cNvSpPr>
            <a:spLocks noChangeArrowheads="1"/>
          </p:cNvSpPr>
          <p:nvPr/>
        </p:nvSpPr>
        <p:spPr bwMode="auto">
          <a:xfrm>
            <a:off x="1076452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1126670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Tree>
    <p:extLst>
      <p:ext uri="{BB962C8B-B14F-4D97-AF65-F5344CB8AC3E}">
        <p14:creationId xmlns:p14="http://schemas.microsoft.com/office/powerpoint/2010/main" val="1779700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500"/>
                                        <p:tgtEl>
                                          <p:spTgt spid="8">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38071" y="693490"/>
            <a:ext cx="10901751" cy="3323987"/>
          </a:xfrm>
          <a:prstGeom prst="rect">
            <a:avLst/>
          </a:prstGeom>
        </p:spPr>
        <p:txBody>
          <a:bodyPr>
            <a:spAutoFit/>
          </a:bodyPr>
          <a:lstStyle/>
          <a:p>
            <a:pPr>
              <a:lnSpc>
                <a:spcPct val="150000"/>
              </a:lnSpc>
            </a:pPr>
            <a:r>
              <a:rPr lang="en-US" altLang="zh-CN" sz="2800" kern="100" dirty="0" smtClean="0">
                <a:latin typeface="Times New Roman"/>
                <a:ea typeface="华文细黑"/>
              </a:rPr>
              <a:t>(</a:t>
            </a:r>
            <a:r>
              <a:rPr lang="en-US" altLang="zh-CN" sz="2800" kern="100" dirty="0">
                <a:latin typeface="Times New Roman"/>
                <a:ea typeface="华文细黑"/>
              </a:rPr>
              <a:t>4)</a:t>
            </a:r>
            <a:r>
              <a:rPr lang="zh-CN" altLang="zh-CN" sz="2800" kern="100" dirty="0">
                <a:latin typeface="Times New Roman"/>
                <a:ea typeface="华文细黑"/>
                <a:cs typeface="Times New Roman"/>
              </a:rPr>
              <a:t>若反应温度不变，反应物的起始浓度为</a:t>
            </a:r>
            <a:r>
              <a:rPr lang="en-US" altLang="zh-CN" sz="2800" i="1" kern="100" dirty="0">
                <a:latin typeface="Times New Roman"/>
                <a:ea typeface="华文细黑"/>
              </a:rPr>
              <a:t>c</a:t>
            </a:r>
            <a:r>
              <a:rPr lang="en-US" altLang="zh-CN" sz="2800" kern="100" dirty="0">
                <a:latin typeface="Times New Roman"/>
                <a:ea typeface="华文细黑"/>
              </a:rPr>
              <a:t>(M)</a:t>
            </a:r>
            <a:r>
              <a:rPr lang="zh-CN" altLang="zh-CN" sz="2800" kern="100" dirty="0">
                <a:latin typeface="Times New Roman"/>
                <a:ea typeface="华文细黑"/>
                <a:cs typeface="Times New Roman"/>
              </a:rPr>
              <a:t>＝</a:t>
            </a:r>
            <a:r>
              <a:rPr lang="en-US" altLang="zh-CN" sz="2800" i="1" kern="100" dirty="0">
                <a:latin typeface="Times New Roman"/>
                <a:ea typeface="华文细黑"/>
              </a:rPr>
              <a:t>c</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i="1" kern="100" dirty="0">
                <a:latin typeface="Times New Roman"/>
                <a:ea typeface="华文细黑"/>
              </a:rPr>
              <a:t>b</a:t>
            </a:r>
            <a:r>
              <a:rPr lang="en-US" altLang="zh-CN" sz="2800" kern="100" dirty="0">
                <a:latin typeface="Times New Roman"/>
                <a:ea typeface="华文细黑"/>
              </a:rPr>
              <a:t>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，达到平衡后，</a:t>
            </a:r>
            <a:r>
              <a:rPr lang="en-US" altLang="zh-CN" sz="2800" kern="100" dirty="0">
                <a:latin typeface="Times New Roman"/>
                <a:ea typeface="华文细黑"/>
              </a:rPr>
              <a:t>M</a:t>
            </a:r>
            <a:r>
              <a:rPr lang="zh-CN" altLang="zh-CN" sz="2800" kern="100" dirty="0">
                <a:latin typeface="Times New Roman"/>
                <a:ea typeface="华文细黑"/>
                <a:cs typeface="Times New Roman"/>
              </a:rPr>
              <a:t>的转化率为</a:t>
            </a:r>
            <a:r>
              <a:rPr lang="en-US" altLang="zh-CN" sz="2800" kern="100" dirty="0">
                <a:latin typeface="Times New Roman"/>
                <a:ea typeface="华文细黑"/>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设</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的转化率为</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，则达到平衡后各物质的平衡浓度分别为</a:t>
            </a:r>
            <a:endParaRPr lang="zh-CN" altLang="zh-CN" sz="1050" kern="100" dirty="0">
              <a:latin typeface="宋体"/>
              <a:cs typeface="Courier New"/>
            </a:endParaRPr>
          </a:p>
          <a:p>
            <a:pPr algn="just">
              <a:lnSpc>
                <a:spcPct val="150000"/>
              </a:lnSpc>
              <a:spcAft>
                <a:spcPts val="0"/>
              </a:spcAft>
              <a:tabLst>
                <a:tab pos="2430780" algn="l"/>
              </a:tabLst>
            </a:pP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　</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tabLst>
                <a:tab pos="2430780" algn="l"/>
              </a:tabLst>
            </a:pP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bx</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　</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bx</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cs typeface="Courier New"/>
              </a:rPr>
              <a:t>1</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20426220"/>
              </p:ext>
            </p:extLst>
          </p:nvPr>
        </p:nvGraphicFramePr>
        <p:xfrm>
          <a:off x="738071" y="4022488"/>
          <a:ext cx="9109075" cy="1190625"/>
        </p:xfrm>
        <a:graphic>
          <a:graphicData uri="http://schemas.openxmlformats.org/presentationml/2006/ole">
            <mc:AlternateContent xmlns:mc="http://schemas.openxmlformats.org/markup-compatibility/2006">
              <mc:Choice xmlns:v="urn:schemas-microsoft-com:vml" Requires="v">
                <p:oleObj spid="_x0000_s249888" name="Document" r:id="rId4" imgW="9108821" imgH="1190424" progId="Word.Document.8">
                  <p:embed/>
                </p:oleObj>
              </mc:Choice>
              <mc:Fallback>
                <p:oleObj name="Document" r:id="rId4" imgW="9108821" imgH="1190424" progId="Word.Document.8">
                  <p:embed/>
                  <p:pic>
                    <p:nvPicPr>
                      <p:cNvPr id="0" name=""/>
                      <p:cNvPicPr/>
                      <p:nvPr/>
                    </p:nvPicPr>
                    <p:blipFill>
                      <a:blip r:embed="rId5"/>
                      <a:stretch>
                        <a:fillRect/>
                      </a:stretch>
                    </p:blipFill>
                    <p:spPr>
                      <a:xfrm>
                        <a:off x="738071" y="4022488"/>
                        <a:ext cx="9109075" cy="1190625"/>
                      </a:xfrm>
                      <a:prstGeom prst="rect">
                        <a:avLst/>
                      </a:prstGeom>
                    </p:spPr>
                  </p:pic>
                </p:oleObj>
              </mc:Fallback>
            </mc:AlternateContent>
          </a:graphicData>
        </a:graphic>
      </p:graphicFrame>
      <p:sp>
        <p:nvSpPr>
          <p:cNvPr id="4" name="矩形 3"/>
          <p:cNvSpPr/>
          <p:nvPr/>
        </p:nvSpPr>
        <p:spPr>
          <a:xfrm>
            <a:off x="704390" y="5085978"/>
            <a:ext cx="2438488" cy="656846"/>
          </a:xfrm>
          <a:prstGeom prst="rect">
            <a:avLst/>
          </a:prstGeom>
        </p:spPr>
        <p:txBody>
          <a:bodyPr wrap="none">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解得</a:t>
            </a:r>
            <a:r>
              <a:rPr lang="en-US" altLang="zh-CN" sz="2800" i="1" kern="100" dirty="0">
                <a:latin typeface="Times New Roman"/>
                <a:ea typeface="华文细黑"/>
                <a:cs typeface="Courier New"/>
              </a:rPr>
              <a:t>x</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41%</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5303118" y="1341562"/>
            <a:ext cx="843501" cy="656846"/>
          </a:xfrm>
          <a:prstGeom prst="rect">
            <a:avLst/>
          </a:prstGeom>
        </p:spPr>
        <p:txBody>
          <a:bodyPr wrap="none">
            <a:spAutoFit/>
          </a:bodyPr>
          <a:lstStyle/>
          <a:p>
            <a:pPr algn="just">
              <a:lnSpc>
                <a:spcPct val="150000"/>
              </a:lnSpc>
              <a:spcAft>
                <a:spcPts val="0"/>
              </a:spcAft>
              <a:tabLst>
                <a:tab pos="2430780" algn="l"/>
              </a:tabLst>
            </a:pPr>
            <a:r>
              <a:rPr lang="en-US" altLang="zh-CN" sz="2800" kern="100" dirty="0" smtClean="0">
                <a:solidFill>
                  <a:schemeClr val="accent6">
                    <a:lumMod val="75000"/>
                  </a:schemeClr>
                </a:solidFill>
                <a:latin typeface="Times New Roman"/>
                <a:ea typeface="华文细黑"/>
                <a:cs typeface="Courier New"/>
              </a:rPr>
              <a:t>41</a:t>
            </a:r>
            <a:r>
              <a:rPr lang="en-US" altLang="zh-CN" sz="2800" kern="100" dirty="0">
                <a:solidFill>
                  <a:schemeClr val="accent6">
                    <a:lumMod val="75000"/>
                  </a:schemeClr>
                </a:solidFill>
                <a:latin typeface="Times New Roman"/>
                <a:ea typeface="华文细黑"/>
                <a:cs typeface="Courier New"/>
              </a:rPr>
              <a:t>%</a:t>
            </a:r>
            <a:endParaRPr lang="zh-CN" altLang="zh-CN" sz="2800" kern="100" dirty="0">
              <a:solidFill>
                <a:schemeClr val="accent6">
                  <a:lumMod val="75000"/>
                </a:schemeClr>
              </a:solidFill>
              <a:effectLst/>
              <a:latin typeface="宋体"/>
              <a:cs typeface="Courier New"/>
            </a:endParaRPr>
          </a:p>
        </p:txBody>
      </p:sp>
      <p:sp>
        <p:nvSpPr>
          <p:cNvPr id="7" name="Rectangle 21">
            <a:hlinkClick r:id="rId6" action="ppaction://hlinksldjump"/>
          </p:cNvPr>
          <p:cNvSpPr>
            <a:spLocks noChangeArrowheads="1"/>
          </p:cNvSpPr>
          <p:nvPr/>
        </p:nvSpPr>
        <p:spPr bwMode="auto">
          <a:xfrm>
            <a:off x="1076452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1126670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86033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8">
                                            <p:txEl>
                                              <p:pRg st="1" end="1"/>
                                            </p:txEl>
                                          </p:spTgt>
                                        </p:tgtEl>
                                      </p:cBhvr>
                                    </p:animEffect>
                                    <p:set>
                                      <p:cBhvr>
                                        <p:cTn id="37" dur="1" fill="hold">
                                          <p:stCondLst>
                                            <p:cond delay="499"/>
                                          </p:stCondLst>
                                        </p:cTn>
                                        <p:tgtEl>
                                          <p:spTgt spid="8">
                                            <p:txEl>
                                              <p:pRg st="1" end="1"/>
                                            </p:txEl>
                                          </p:spTgt>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8">
                                            <p:txEl>
                                              <p:pRg st="2" end="2"/>
                                            </p:txEl>
                                          </p:spTgt>
                                        </p:tgtEl>
                                      </p:cBhvr>
                                    </p:animEffect>
                                    <p:set>
                                      <p:cBhvr>
                                        <p:cTn id="40" dur="1" fill="hold">
                                          <p:stCondLst>
                                            <p:cond delay="499"/>
                                          </p:stCondLst>
                                        </p:cTn>
                                        <p:tgtEl>
                                          <p:spTgt spid="8">
                                            <p:txEl>
                                              <p:pRg st="2" end="2"/>
                                            </p:txEl>
                                          </p:spTgt>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8">
                                            <p:txEl>
                                              <p:pRg st="3" end="3"/>
                                            </p:txEl>
                                          </p:spTgt>
                                        </p:tgtEl>
                                      </p:cBhvr>
                                    </p:animEffect>
                                    <p:set>
                                      <p:cBhvr>
                                        <p:cTn id="43" dur="1" fill="hold">
                                          <p:stCondLst>
                                            <p:cond delay="499"/>
                                          </p:stCondLst>
                                        </p:cTn>
                                        <p:tgtEl>
                                          <p:spTgt spid="8">
                                            <p:txEl>
                                              <p:pRg st="3" end="3"/>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2"/>
                                        </p:tgtEl>
                                      </p:cBhvr>
                                    </p:animEffect>
                                    <p:set>
                                      <p:cBhvr>
                                        <p:cTn id="46" dur="1" fill="hold">
                                          <p:stCondLst>
                                            <p:cond delay="499"/>
                                          </p:stCondLst>
                                        </p:cTn>
                                        <p:tgtEl>
                                          <p:spTgt spid="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4" grpId="0"/>
      <p:bldP spid="4" grpId="1"/>
      <p:bldP spid="6" grpId="0"/>
      <p:bldP spid="6"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590" y="189434"/>
            <a:ext cx="7037504" cy="701089"/>
          </a:xfrm>
          <a:prstGeom prst="rect">
            <a:avLst/>
          </a:prstGeom>
        </p:spPr>
        <p:txBody>
          <a:bodyPr wrap="none">
            <a:spAutoFit/>
          </a:bodyPr>
          <a:lstStyle/>
          <a:p>
            <a:pPr algn="just">
              <a:lnSpc>
                <a:spcPts val="5500"/>
              </a:lnSpc>
              <a:spcAft>
                <a:spcPts val="0"/>
              </a:spcAft>
              <a:tabLst>
                <a:tab pos="1890395" algn="l"/>
              </a:tabLst>
            </a:pPr>
            <a:r>
              <a:rPr lang="zh-CN" altLang="en-US" sz="2800" b="1" kern="100" dirty="0">
                <a:solidFill>
                  <a:srgbClr val="0000FF"/>
                </a:solidFill>
                <a:latin typeface="Times New Roman"/>
                <a:cs typeface="Times New Roman"/>
              </a:rPr>
              <a:t>题组二　化学平衡常数、转化率的相互换算</a:t>
            </a:r>
            <a:endParaRPr lang="en-US" altLang="zh-CN" sz="2800" b="1" kern="100" dirty="0" smtClean="0">
              <a:solidFill>
                <a:srgbClr val="0000FF"/>
              </a:solidFill>
              <a:latin typeface="Times New Roman"/>
              <a:cs typeface="Times New Roman"/>
            </a:endParaRPr>
          </a:p>
        </p:txBody>
      </p:sp>
      <p:sp>
        <p:nvSpPr>
          <p:cNvPr id="4" name="矩形 3"/>
          <p:cNvSpPr/>
          <p:nvPr/>
        </p:nvSpPr>
        <p:spPr>
          <a:xfrm>
            <a:off x="522047" y="909514"/>
            <a:ext cx="10901751" cy="1820498"/>
          </a:xfrm>
          <a:prstGeom prst="rect">
            <a:avLst/>
          </a:prstGeom>
        </p:spPr>
        <p:txBody>
          <a:bodyPr>
            <a:spAutoFit/>
          </a:bodyPr>
          <a:lstStyle/>
          <a:p>
            <a:pPr>
              <a:lnSpc>
                <a:spcPct val="150000"/>
              </a:lnSpc>
            </a:pPr>
            <a:r>
              <a:rPr lang="en-US" altLang="zh-CN" sz="2600" kern="100" dirty="0">
                <a:latin typeface="Times New Roman"/>
                <a:ea typeface="华文细黑"/>
              </a:rPr>
              <a:t>2</a:t>
            </a:r>
            <a:r>
              <a:rPr lang="zh-CN" altLang="zh-CN" sz="2600" kern="100" dirty="0">
                <a:latin typeface="Times New Roman"/>
                <a:ea typeface="华文细黑"/>
                <a:cs typeface="Times New Roman"/>
              </a:rPr>
              <a:t>．</a:t>
            </a:r>
            <a:r>
              <a:rPr lang="en-US" altLang="zh-CN" sz="2600" kern="100" dirty="0">
                <a:latin typeface="Times New Roman"/>
                <a:ea typeface="华文细黑"/>
              </a:rPr>
              <a:t>SO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常用于制硫酸，其中一步重要的反应为</a:t>
            </a:r>
            <a:r>
              <a:rPr lang="en-US" altLang="zh-CN" sz="2600" kern="100" dirty="0">
                <a:latin typeface="Times New Roman"/>
                <a:ea typeface="华文细黑"/>
              </a:rPr>
              <a:t>2SO</a:t>
            </a:r>
            <a:r>
              <a:rPr lang="en-US" altLang="zh-CN" sz="2600" kern="100" baseline="-25000" dirty="0">
                <a:latin typeface="Times New Roman"/>
                <a:ea typeface="华文细黑"/>
              </a:rPr>
              <a:t>2</a:t>
            </a:r>
            <a:r>
              <a:rPr lang="en-US" altLang="zh-CN" sz="2600" kern="100" dirty="0">
                <a:latin typeface="Times New Roman"/>
                <a:ea typeface="华文细黑"/>
              </a:rPr>
              <a:t>(g)</a:t>
            </a:r>
            <a:r>
              <a:rPr lang="zh-CN" altLang="zh-CN" sz="2600" kern="100" dirty="0">
                <a:latin typeface="Times New Roman"/>
                <a:ea typeface="华文细黑"/>
                <a:cs typeface="Times New Roman"/>
              </a:rPr>
              <a:t>＋</a:t>
            </a:r>
            <a:r>
              <a:rPr lang="en-US" altLang="zh-CN" sz="2600" kern="100" dirty="0">
                <a:latin typeface="Times New Roman"/>
                <a:ea typeface="华文细黑"/>
              </a:rPr>
              <a:t>O</a:t>
            </a:r>
            <a:r>
              <a:rPr lang="en-US" altLang="zh-CN" sz="2600" kern="100" baseline="-25000" dirty="0">
                <a:latin typeface="Times New Roman"/>
                <a:ea typeface="华文细黑"/>
              </a:rPr>
              <a:t>2</a:t>
            </a:r>
            <a:r>
              <a:rPr lang="en-US" altLang="zh-CN" sz="2600" kern="100" dirty="0">
                <a:latin typeface="Times New Roman"/>
                <a:ea typeface="华文细黑"/>
              </a:rPr>
              <a:t>(g)</a:t>
            </a:r>
            <a:r>
              <a:rPr lang="en-US" altLang="zh-CN" sz="2600" kern="100" dirty="0">
                <a:latin typeface="ZBFH"/>
                <a:ea typeface="华文细黑"/>
              </a:rPr>
              <a:t></a:t>
            </a:r>
            <a:r>
              <a:rPr lang="en-US" altLang="zh-CN" sz="2600" kern="100" dirty="0">
                <a:latin typeface="Times New Roman"/>
                <a:ea typeface="华文细黑"/>
              </a:rPr>
              <a:t>2SO</a:t>
            </a:r>
            <a:r>
              <a:rPr lang="en-US" altLang="zh-CN" sz="2600" kern="100" baseline="-25000" dirty="0">
                <a:latin typeface="Times New Roman"/>
                <a:ea typeface="华文细黑"/>
              </a:rPr>
              <a:t>3</a:t>
            </a:r>
            <a:r>
              <a:rPr lang="en-US" altLang="zh-CN" sz="2600" kern="100" dirty="0">
                <a:latin typeface="Times New Roman"/>
                <a:ea typeface="华文细黑"/>
              </a:rPr>
              <a:t>(g)</a:t>
            </a:r>
            <a:r>
              <a:rPr lang="zh-CN" altLang="zh-CN" sz="2600" kern="100" dirty="0">
                <a:latin typeface="Times New Roman"/>
                <a:ea typeface="华文细黑"/>
                <a:cs typeface="Times New Roman"/>
              </a:rPr>
              <a:t>　</a:t>
            </a:r>
            <a:r>
              <a:rPr lang="en-US" altLang="zh-CN" sz="2600" kern="100" dirty="0">
                <a:latin typeface="Times New Roman"/>
                <a:ea typeface="华文细黑"/>
              </a:rPr>
              <a:t>Δ</a:t>
            </a:r>
            <a:r>
              <a:rPr lang="en-US" altLang="zh-CN" sz="2600" i="1" kern="100" dirty="0">
                <a:latin typeface="Times New Roman"/>
                <a:ea typeface="华文细黑"/>
              </a:rPr>
              <a:t>H</a:t>
            </a:r>
            <a:r>
              <a:rPr lang="zh-CN" altLang="zh-CN" sz="2600" kern="100" dirty="0">
                <a:latin typeface="Times New Roman"/>
                <a:ea typeface="华文细黑"/>
                <a:cs typeface="Times New Roman"/>
              </a:rPr>
              <a:t>＜</a:t>
            </a:r>
            <a:r>
              <a:rPr lang="en-US" altLang="zh-CN" sz="2600" kern="100" dirty="0">
                <a:latin typeface="Times New Roman"/>
                <a:ea typeface="华文细黑"/>
              </a:rPr>
              <a:t>0</a:t>
            </a:r>
            <a:r>
              <a:rPr lang="zh-CN" altLang="zh-CN" sz="2600" kern="100" dirty="0">
                <a:latin typeface="Times New Roman"/>
                <a:ea typeface="华文细黑"/>
                <a:cs typeface="Times New Roman"/>
              </a:rPr>
              <a:t>。若向一个</a:t>
            </a:r>
            <a:r>
              <a:rPr lang="en-US" altLang="zh-CN" sz="2600" kern="100" dirty="0">
                <a:latin typeface="Times New Roman"/>
                <a:ea typeface="华文细黑"/>
              </a:rPr>
              <a:t>2 L</a:t>
            </a:r>
            <a:r>
              <a:rPr lang="zh-CN" altLang="zh-CN" sz="2600" kern="100" dirty="0">
                <a:latin typeface="Times New Roman"/>
                <a:ea typeface="华文细黑"/>
                <a:cs typeface="Times New Roman"/>
              </a:rPr>
              <a:t>的密闭容器中充入</a:t>
            </a:r>
            <a:r>
              <a:rPr lang="en-US" altLang="zh-CN" sz="2600" kern="100" dirty="0">
                <a:latin typeface="Times New Roman"/>
                <a:ea typeface="华文细黑"/>
              </a:rPr>
              <a:t>0.4 </a:t>
            </a:r>
            <a:r>
              <a:rPr lang="en-US" altLang="zh-CN" sz="2600" kern="100" dirty="0" err="1">
                <a:latin typeface="Times New Roman"/>
                <a:ea typeface="华文细黑"/>
              </a:rPr>
              <a:t>mol</a:t>
            </a:r>
            <a:r>
              <a:rPr lang="en-US" altLang="zh-CN" sz="2600" kern="100" dirty="0">
                <a:latin typeface="Times New Roman"/>
                <a:ea typeface="华文细黑"/>
              </a:rPr>
              <a:t> SO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a:t>
            </a:r>
            <a:r>
              <a:rPr lang="en-US" altLang="zh-CN" sz="2600" kern="100" dirty="0">
                <a:latin typeface="Times New Roman"/>
                <a:ea typeface="华文细黑"/>
              </a:rPr>
              <a:t>0.2 </a:t>
            </a:r>
            <a:r>
              <a:rPr lang="en-US" altLang="zh-CN" sz="2600" kern="100" dirty="0" err="1">
                <a:latin typeface="Times New Roman"/>
                <a:ea typeface="华文细黑"/>
              </a:rPr>
              <a:t>mol</a:t>
            </a:r>
            <a:r>
              <a:rPr lang="en-US" altLang="zh-CN" sz="2600" kern="100" dirty="0">
                <a:latin typeface="Times New Roman"/>
                <a:ea typeface="华文细黑"/>
              </a:rPr>
              <a:t> 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和</a:t>
            </a:r>
            <a:r>
              <a:rPr lang="en-US" altLang="zh-CN" sz="2600" kern="100" dirty="0">
                <a:latin typeface="Times New Roman"/>
                <a:ea typeface="华文细黑"/>
              </a:rPr>
              <a:t>0.4 </a:t>
            </a:r>
            <a:r>
              <a:rPr lang="en-US" altLang="zh-CN" sz="2600" kern="100" dirty="0" err="1">
                <a:latin typeface="Times New Roman"/>
                <a:ea typeface="华文细黑"/>
              </a:rPr>
              <a:t>mol</a:t>
            </a:r>
            <a:r>
              <a:rPr lang="en-US" altLang="zh-CN" sz="2600" kern="100" dirty="0">
                <a:latin typeface="Times New Roman"/>
                <a:ea typeface="华文细黑"/>
              </a:rPr>
              <a:t> SO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，发生上述反应。</a:t>
            </a:r>
            <a:endParaRPr lang="zh-CN" altLang="en-US" sz="2600" dirty="0"/>
          </a:p>
        </p:txBody>
      </p:sp>
      <p:graphicFrame>
        <p:nvGraphicFramePr>
          <p:cNvPr id="5" name="对象 4"/>
          <p:cNvGraphicFramePr>
            <a:graphicFrameLocks noChangeAspect="1"/>
          </p:cNvGraphicFramePr>
          <p:nvPr>
            <p:extLst>
              <p:ext uri="{D42A27DB-BD31-4B8C-83A1-F6EECF244321}">
                <p14:modId xmlns:p14="http://schemas.microsoft.com/office/powerpoint/2010/main" val="794508597"/>
              </p:ext>
            </p:extLst>
          </p:nvPr>
        </p:nvGraphicFramePr>
        <p:xfrm>
          <a:off x="9479582" y="1044054"/>
          <a:ext cx="1092200" cy="1017588"/>
        </p:xfrm>
        <a:graphic>
          <a:graphicData uri="http://schemas.openxmlformats.org/presentationml/2006/ole">
            <mc:AlternateContent xmlns:mc="http://schemas.openxmlformats.org/markup-compatibility/2006">
              <mc:Choice xmlns:v="urn:schemas-microsoft-com:vml" Requires="v">
                <p:oleObj spid="_x0000_s223271" name="文档" r:id="rId4" imgW="1092454" imgH="1018015" progId="Word.Document.12">
                  <p:embed/>
                </p:oleObj>
              </mc:Choice>
              <mc:Fallback>
                <p:oleObj name="文档" r:id="rId4" imgW="1092454" imgH="1018015" progId="Word.Document.12">
                  <p:embed/>
                  <p:pic>
                    <p:nvPicPr>
                      <p:cNvPr id="0" name=""/>
                      <p:cNvPicPr/>
                      <p:nvPr/>
                    </p:nvPicPr>
                    <p:blipFill>
                      <a:blip r:embed="rId5"/>
                      <a:stretch>
                        <a:fillRect/>
                      </a:stretch>
                    </p:blipFill>
                    <p:spPr>
                      <a:xfrm>
                        <a:off x="9479582" y="1044054"/>
                        <a:ext cx="1092200" cy="1017588"/>
                      </a:xfrm>
                      <a:prstGeom prst="rect">
                        <a:avLst/>
                      </a:prstGeom>
                    </p:spPr>
                  </p:pic>
                </p:oleObj>
              </mc:Fallback>
            </mc:AlternateContent>
          </a:graphicData>
        </a:graphic>
      </p:graphicFrame>
      <p:sp>
        <p:nvSpPr>
          <p:cNvPr id="6" name="矩形 5"/>
          <p:cNvSpPr/>
          <p:nvPr/>
        </p:nvSpPr>
        <p:spPr>
          <a:xfrm>
            <a:off x="550590" y="2689123"/>
            <a:ext cx="10793813" cy="3620991"/>
          </a:xfrm>
          <a:prstGeom prst="rect">
            <a:avLst/>
          </a:prstGeom>
        </p:spPr>
        <p:txBody>
          <a:bodyPr>
            <a:spAutoFit/>
          </a:bodyPr>
          <a:lstStyle/>
          <a:p>
            <a:pPr algn="just">
              <a:lnSpc>
                <a:spcPct val="150000"/>
              </a:lnSpc>
              <a:spcAft>
                <a:spcPts val="0"/>
              </a:spcAft>
              <a:tabLst>
                <a:tab pos="2430780" algn="l"/>
              </a:tabLst>
            </a:pPr>
            <a:r>
              <a:rPr lang="zh-CN" altLang="zh-CN" sz="2600" kern="100" dirty="0">
                <a:latin typeface="Times New Roman"/>
                <a:ea typeface="华文细黑"/>
                <a:cs typeface="Times New Roman"/>
              </a:rPr>
              <a:t>请回答下列问题：</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当反应达到平衡时，各物质的浓度可能是</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填字母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0.3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0.15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0.4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0.2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0.4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a:t>
            </a:r>
            <a:r>
              <a:rPr lang="en-US" altLang="zh-CN" sz="2600" i="1" kern="100" dirty="0">
                <a:latin typeface="Times New Roman"/>
                <a:ea typeface="华文细黑"/>
              </a:rPr>
              <a:t>c</a:t>
            </a:r>
            <a:r>
              <a:rPr lang="en-US" altLang="zh-CN" sz="2600" kern="100" dirty="0">
                <a:latin typeface="Times New Roman"/>
                <a:ea typeface="华文细黑"/>
              </a:rPr>
              <a:t>(SO</a:t>
            </a:r>
            <a:r>
              <a:rPr lang="en-US" altLang="zh-CN" sz="2600" kern="100" baseline="-25000" dirty="0">
                <a:latin typeface="Times New Roman"/>
                <a:ea typeface="华文细黑"/>
              </a:rPr>
              <a:t>3</a:t>
            </a:r>
            <a:r>
              <a:rPr lang="en-US" altLang="zh-CN" sz="2600" kern="100" dirty="0">
                <a:latin typeface="Times New Roman"/>
                <a:ea typeface="华文细黑"/>
              </a:rPr>
              <a:t>)</a:t>
            </a:r>
            <a:r>
              <a:rPr lang="zh-CN" altLang="zh-CN" sz="2600" kern="100" dirty="0">
                <a:latin typeface="Times New Roman"/>
                <a:ea typeface="华文细黑"/>
                <a:cs typeface="Times New Roman"/>
              </a:rPr>
              <a:t>＝</a:t>
            </a:r>
            <a:r>
              <a:rPr lang="en-US" altLang="zh-CN" sz="2600" kern="100" dirty="0">
                <a:latin typeface="Times New Roman"/>
                <a:ea typeface="华文细黑"/>
              </a:rPr>
              <a:t>0.3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endParaRPr lang="zh-CN" altLang="en-US" sz="2600" dirty="0"/>
          </a:p>
        </p:txBody>
      </p:sp>
      <p:sp>
        <p:nvSpPr>
          <p:cNvPr id="7" name="Rectangle 21">
            <a:hlinkClick r:id="rId6" action="ppaction://hlinksldjump"/>
          </p:cNvPr>
          <p:cNvSpPr>
            <a:spLocks noChangeArrowheads="1"/>
          </p:cNvSpPr>
          <p:nvPr/>
        </p:nvSpPr>
        <p:spPr bwMode="auto">
          <a:xfrm>
            <a:off x="1076452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7" action="ppaction://hlinksldjump"/>
          </p:cNvPr>
          <p:cNvSpPr>
            <a:spLocks noChangeArrowheads="1"/>
          </p:cNvSpPr>
          <p:nvPr/>
        </p:nvSpPr>
        <p:spPr bwMode="auto">
          <a:xfrm>
            <a:off x="1126670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600905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832770456"/>
              </p:ext>
            </p:extLst>
          </p:nvPr>
        </p:nvGraphicFramePr>
        <p:xfrm>
          <a:off x="3626618" y="1398970"/>
          <a:ext cx="8877300" cy="1143000"/>
        </p:xfrm>
        <a:graphic>
          <a:graphicData uri="http://schemas.openxmlformats.org/presentationml/2006/ole">
            <mc:AlternateContent xmlns:mc="http://schemas.openxmlformats.org/markup-compatibility/2006">
              <mc:Choice xmlns:v="urn:schemas-microsoft-com:vml" Requires="v">
                <p:oleObj spid="_x0000_s250914" name="Document" r:id="rId4" imgW="8880327" imgH="1152570" progId="Word.Document.8">
                  <p:embed/>
                </p:oleObj>
              </mc:Choice>
              <mc:Fallback>
                <p:oleObj name="Document" r:id="rId4" imgW="8880327" imgH="1152570" progId="Word.Document.8">
                  <p:embed/>
                  <p:pic>
                    <p:nvPicPr>
                      <p:cNvPr id="0" name=""/>
                      <p:cNvPicPr/>
                      <p:nvPr/>
                    </p:nvPicPr>
                    <p:blipFill>
                      <a:blip r:embed="rId5"/>
                      <a:stretch>
                        <a:fillRect/>
                      </a:stretch>
                    </p:blipFill>
                    <p:spPr>
                      <a:xfrm>
                        <a:off x="3626618" y="1398970"/>
                        <a:ext cx="8877300" cy="1143000"/>
                      </a:xfrm>
                      <a:prstGeom prst="rect">
                        <a:avLst/>
                      </a:prstGeom>
                    </p:spPr>
                  </p:pic>
                </p:oleObj>
              </mc:Fallback>
            </mc:AlternateContent>
          </a:graphicData>
        </a:graphic>
      </p:graphicFrame>
      <p:sp>
        <p:nvSpPr>
          <p:cNvPr id="4" name="矩形 3"/>
          <p:cNvSpPr/>
          <p:nvPr/>
        </p:nvSpPr>
        <p:spPr>
          <a:xfrm>
            <a:off x="478582" y="1970470"/>
            <a:ext cx="10793813" cy="2031325"/>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起始</a:t>
            </a:r>
            <a:r>
              <a:rPr lang="zh-CN" altLang="zh-CN" sz="2800" kern="100" dirty="0" smtClean="0">
                <a:latin typeface="Times New Roman"/>
                <a:ea typeface="华文细黑"/>
                <a:cs typeface="Times New Roman"/>
              </a:rPr>
              <a:t>浓度</a:t>
            </a:r>
            <a:r>
              <a:rPr lang="en-US" altLang="zh-CN" sz="2800" kern="100" dirty="0" smtClean="0">
                <a:latin typeface="Times New Roman"/>
                <a:ea typeface="华文细黑"/>
                <a:cs typeface="Courier New"/>
              </a:rPr>
              <a:t>(</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        0.2      </a:t>
            </a:r>
            <a:r>
              <a:rPr lang="en-US" altLang="zh-CN" sz="2800" kern="100" dirty="0" smtClean="0">
                <a:latin typeface="Times New Roman"/>
                <a:ea typeface="华文细黑"/>
                <a:cs typeface="Courier New"/>
              </a:rPr>
              <a:t>     0.1           0.2</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正向</a:t>
            </a:r>
            <a:r>
              <a:rPr lang="zh-CN" altLang="zh-CN" sz="2800" kern="100" dirty="0" smtClean="0">
                <a:latin typeface="Times New Roman"/>
                <a:ea typeface="华文细黑"/>
                <a:cs typeface="Times New Roman"/>
              </a:rPr>
              <a:t>进行到底</a:t>
            </a:r>
            <a:r>
              <a:rPr lang="en-US" altLang="zh-CN" sz="2800" kern="100" dirty="0">
                <a:latin typeface="Symbol"/>
                <a:ea typeface="华文细黑"/>
                <a:cs typeface="Times New Roman"/>
              </a:rPr>
              <a:t>(</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Symbol"/>
                <a:ea typeface="华文细黑"/>
                <a:cs typeface="Times New Roman"/>
              </a:rPr>
              <a:t>)</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0             0              0.4</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逆向</a:t>
            </a:r>
            <a:r>
              <a:rPr lang="zh-CN" altLang="zh-CN" sz="2800" kern="100" dirty="0" smtClean="0">
                <a:latin typeface="Times New Roman"/>
                <a:ea typeface="华文细黑"/>
                <a:cs typeface="Times New Roman"/>
              </a:rPr>
              <a:t>进行到底</a:t>
            </a:r>
            <a:r>
              <a:rPr lang="en-US" altLang="zh-CN" sz="2800" kern="100" dirty="0">
                <a:latin typeface="Symbol"/>
                <a:ea typeface="华文细黑"/>
                <a:cs typeface="Times New Roman"/>
              </a:rPr>
              <a:t>(</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Symbol"/>
                <a:ea typeface="华文细黑"/>
                <a:cs typeface="Times New Roman"/>
              </a:rPr>
              <a:t>)</a:t>
            </a:r>
            <a:r>
              <a:rPr lang="en-US" altLang="zh-CN" sz="2800" kern="100" dirty="0">
                <a:latin typeface="Times New Roman"/>
                <a:ea typeface="华文细黑"/>
              </a:rPr>
              <a:t>  </a:t>
            </a:r>
            <a:r>
              <a:rPr lang="en-US" altLang="zh-CN" sz="2800" kern="100" dirty="0" smtClean="0">
                <a:latin typeface="Times New Roman"/>
                <a:ea typeface="华文细黑"/>
              </a:rPr>
              <a:t>0.4          0.2           0</a:t>
            </a:r>
            <a:endParaRPr lang="zh-CN" altLang="en-US" sz="2800" dirty="0"/>
          </a:p>
        </p:txBody>
      </p:sp>
      <p:sp>
        <p:nvSpPr>
          <p:cNvPr id="6" name="矩形 5"/>
          <p:cNvSpPr/>
          <p:nvPr/>
        </p:nvSpPr>
        <p:spPr>
          <a:xfrm>
            <a:off x="432289" y="4202718"/>
            <a:ext cx="4294765" cy="523220"/>
          </a:xfrm>
          <a:prstGeom prst="rect">
            <a:avLst/>
          </a:prstGeom>
        </p:spPr>
        <p:txBody>
          <a:bodyPr wrap="none">
            <a:spAutoFit/>
          </a:bodyPr>
          <a:lstStyle/>
          <a:p>
            <a:r>
              <a:rPr lang="zh-CN" altLang="zh-CN" sz="2800" kern="100" dirty="0">
                <a:latin typeface="Times New Roman"/>
                <a:ea typeface="华文细黑"/>
                <a:cs typeface="Times New Roman"/>
              </a:rPr>
              <a:t>由此可知，</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项可能。</a:t>
            </a:r>
            <a:endParaRPr lang="zh-CN" altLang="en-US" sz="2800" dirty="0"/>
          </a:p>
        </p:txBody>
      </p:sp>
      <p:sp>
        <p:nvSpPr>
          <p:cNvPr id="8" name="矩形 7"/>
          <p:cNvSpPr/>
          <p:nvPr/>
        </p:nvSpPr>
        <p:spPr>
          <a:xfrm>
            <a:off x="478582" y="4922798"/>
            <a:ext cx="2140330" cy="523220"/>
          </a:xfrm>
          <a:prstGeom prst="rect">
            <a:avLst/>
          </a:prstGeom>
        </p:spPr>
        <p:txBody>
          <a:bodyPr wrap="none">
            <a:spAutoFit/>
          </a:bodyPr>
          <a:lstStyle/>
          <a:p>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b="1" kern="100" dirty="0" smtClean="0">
                <a:solidFill>
                  <a:schemeClr val="accent6">
                    <a:lumMod val="75000"/>
                  </a:schemeClr>
                </a:solidFill>
                <a:latin typeface="Times New Roman"/>
                <a:ea typeface="华文细黑"/>
              </a:rPr>
              <a:t>AD</a:t>
            </a:r>
            <a:r>
              <a:rPr lang="zh-CN" altLang="zh-CN" sz="2800" b="1" kern="100" dirty="0">
                <a:solidFill>
                  <a:schemeClr val="accent6">
                    <a:lumMod val="75000"/>
                  </a:schemeClr>
                </a:solidFill>
                <a:latin typeface="Times New Roman"/>
                <a:ea typeface="华文细黑"/>
                <a:cs typeface="Times New Roman"/>
              </a:rPr>
              <a:t>　</a:t>
            </a:r>
            <a:endParaRPr lang="zh-CN" altLang="en-US" sz="2800" b="1" dirty="0">
              <a:solidFill>
                <a:schemeClr val="accent6">
                  <a:lumMod val="75000"/>
                </a:schemeClr>
              </a:solidFill>
            </a:endParaRPr>
          </a:p>
        </p:txBody>
      </p:sp>
      <p:sp>
        <p:nvSpPr>
          <p:cNvPr id="5" name="矩形 4"/>
          <p:cNvSpPr/>
          <p:nvPr/>
        </p:nvSpPr>
        <p:spPr>
          <a:xfrm>
            <a:off x="558180" y="1455961"/>
            <a:ext cx="803425" cy="461665"/>
          </a:xfrm>
          <a:prstGeom prst="rect">
            <a:avLst/>
          </a:prstGeom>
        </p:spPr>
        <p:txBody>
          <a:bodyPr wrap="none">
            <a:spAutoFit/>
          </a:bodyPr>
          <a:lstStyle/>
          <a:p>
            <a:r>
              <a:rPr lang="zh-CN" altLang="zh-CN" b="1" kern="100" dirty="0">
                <a:solidFill>
                  <a:srgbClr val="0000FF"/>
                </a:solidFill>
                <a:cs typeface="Times New Roman"/>
              </a:rPr>
              <a:t>解析</a:t>
            </a:r>
            <a:endParaRPr lang="zh-CN" altLang="en-US" dirty="0"/>
          </a:p>
        </p:txBody>
      </p:sp>
      <p:sp>
        <p:nvSpPr>
          <p:cNvPr id="7" name="Rectangle 21">
            <a:hlinkClick r:id="rId6" action="ppaction://hlinksldjump"/>
          </p:cNvPr>
          <p:cNvSpPr>
            <a:spLocks noChangeArrowheads="1"/>
          </p:cNvSpPr>
          <p:nvPr/>
        </p:nvSpPr>
        <p:spPr bwMode="auto">
          <a:xfrm>
            <a:off x="1076452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1126670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Tree>
    <p:extLst>
      <p:ext uri="{BB962C8B-B14F-4D97-AF65-F5344CB8AC3E}">
        <p14:creationId xmlns:p14="http://schemas.microsoft.com/office/powerpoint/2010/main" val="298542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75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750"/>
                                        <p:tgtEl>
                                          <p:spTgt spid="2"/>
                                        </p:tgtEl>
                                      </p:cBhvr>
                                    </p:animEffect>
                                  </p:childTnLst>
                                </p:cTn>
                              </p:par>
                            </p:childTnLst>
                          </p:cTn>
                        </p:par>
                        <p:par>
                          <p:cTn id="11" fill="hold">
                            <p:stCondLst>
                              <p:cond delay="750"/>
                            </p:stCondLst>
                            <p:childTnLst>
                              <p:par>
                                <p:cTn id="12" presetID="3"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750"/>
                                        <p:tgtEl>
                                          <p:spTgt spid="6"/>
                                        </p:tgtEl>
                                      </p:cBhvr>
                                    </p:animEffect>
                                  </p:childTnLst>
                                </p:cTn>
                              </p:par>
                            </p:childTnLst>
                          </p:cTn>
                        </p:par>
                        <p:par>
                          <p:cTn id="19" fill="hold">
                            <p:stCondLst>
                              <p:cond delay="2250"/>
                            </p:stCondLst>
                            <p:childTnLst>
                              <p:par>
                                <p:cTn id="20" presetID="3" presetClass="entr" presetSubtype="1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979109464"/>
              </p:ext>
            </p:extLst>
          </p:nvPr>
        </p:nvGraphicFramePr>
        <p:xfrm>
          <a:off x="2350790" y="1837115"/>
          <a:ext cx="8877300" cy="1143000"/>
        </p:xfrm>
        <a:graphic>
          <a:graphicData uri="http://schemas.openxmlformats.org/presentationml/2006/ole">
            <mc:AlternateContent xmlns:mc="http://schemas.openxmlformats.org/markup-compatibility/2006">
              <mc:Choice xmlns:v="urn:schemas-microsoft-com:vml" Requires="v">
                <p:oleObj spid="_x0000_s252041" name="Document" r:id="rId4" imgW="8880327" imgH="1152570" progId="Word.Document.8">
                  <p:embed/>
                </p:oleObj>
              </mc:Choice>
              <mc:Fallback>
                <p:oleObj name="Document" r:id="rId4" imgW="8880327" imgH="1152570" progId="Word.Document.8">
                  <p:embed/>
                  <p:pic>
                    <p:nvPicPr>
                      <p:cNvPr id="0" name=""/>
                      <p:cNvPicPr/>
                      <p:nvPr/>
                    </p:nvPicPr>
                    <p:blipFill>
                      <a:blip r:embed="rId5"/>
                      <a:stretch>
                        <a:fillRect/>
                      </a:stretch>
                    </p:blipFill>
                    <p:spPr>
                      <a:xfrm>
                        <a:off x="2350790" y="1837115"/>
                        <a:ext cx="8877300" cy="1143000"/>
                      </a:xfrm>
                      <a:prstGeom prst="rect">
                        <a:avLst/>
                      </a:prstGeom>
                    </p:spPr>
                  </p:pic>
                </p:oleObj>
              </mc:Fallback>
            </mc:AlternateContent>
          </a:graphicData>
        </a:graphic>
      </p:graphicFrame>
      <p:sp>
        <p:nvSpPr>
          <p:cNvPr id="4" name="矩形 3"/>
          <p:cNvSpPr/>
          <p:nvPr/>
        </p:nvSpPr>
        <p:spPr>
          <a:xfrm>
            <a:off x="478582" y="2408615"/>
            <a:ext cx="10793813" cy="2031325"/>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起始</a:t>
            </a:r>
            <a:r>
              <a:rPr lang="zh-CN" altLang="zh-CN" sz="2800" kern="100" dirty="0" smtClean="0">
                <a:latin typeface="Times New Roman"/>
                <a:ea typeface="华文细黑"/>
                <a:cs typeface="Times New Roman"/>
              </a:rPr>
              <a:t>浓度</a:t>
            </a:r>
            <a:r>
              <a:rPr lang="en-US" altLang="zh-CN" sz="2800" kern="100" dirty="0" smtClean="0">
                <a:latin typeface="Symbol"/>
                <a:ea typeface="华文细黑"/>
                <a:cs typeface="Times New Roman"/>
              </a:rPr>
              <a:t>(</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Symbol"/>
                <a:ea typeface="华文细黑"/>
                <a:cs typeface="Times New Roman"/>
              </a:rPr>
              <a:t>)</a:t>
            </a:r>
            <a:r>
              <a:rPr lang="en-US" altLang="zh-CN" sz="2800" kern="100" dirty="0">
                <a:latin typeface="Times New Roman"/>
                <a:ea typeface="华文细黑"/>
                <a:cs typeface="Courier New"/>
              </a:rPr>
              <a:t>         0.2      </a:t>
            </a:r>
            <a:r>
              <a:rPr lang="en-US" altLang="zh-CN" sz="2800" kern="100" dirty="0" smtClean="0">
                <a:latin typeface="Times New Roman"/>
                <a:ea typeface="华文细黑"/>
                <a:cs typeface="Courier New"/>
              </a:rPr>
              <a:t>      0.1         0.2</a:t>
            </a:r>
            <a:endParaRPr lang="zh-CN" altLang="zh-CN" sz="105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转化</a:t>
            </a:r>
            <a:r>
              <a:rPr lang="zh-CN" altLang="zh-CN" sz="2800" kern="100" dirty="0" smtClean="0">
                <a:latin typeface="Times New Roman"/>
                <a:ea typeface="华文细黑"/>
                <a:cs typeface="Times New Roman"/>
              </a:rPr>
              <a:t>浓度</a:t>
            </a:r>
            <a:r>
              <a:rPr lang="en-US" altLang="zh-CN" sz="2800" kern="100" dirty="0" smtClean="0">
                <a:latin typeface="Symbol"/>
                <a:ea typeface="华文细黑"/>
                <a:cs typeface="Times New Roman"/>
              </a:rPr>
              <a:t>(</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Symbol"/>
                <a:ea typeface="华文细黑"/>
                <a:cs typeface="Times New Roman"/>
              </a:rPr>
              <a:t>)</a:t>
            </a:r>
            <a:r>
              <a:rPr lang="en-US" altLang="zh-CN" sz="2800" kern="100" dirty="0">
                <a:latin typeface="Times New Roman"/>
                <a:ea typeface="华文细黑"/>
                <a:cs typeface="Courier New"/>
              </a:rPr>
              <a:t>         0.1      </a:t>
            </a:r>
            <a:r>
              <a:rPr lang="en-US" altLang="zh-CN" sz="2800" kern="100" dirty="0" smtClean="0">
                <a:latin typeface="Times New Roman"/>
                <a:ea typeface="华文细黑"/>
                <a:cs typeface="Courier New"/>
              </a:rPr>
              <a:t>      0.05       0.1</a:t>
            </a:r>
            <a:endParaRPr lang="zh-CN" altLang="zh-CN" sz="105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平衡</a:t>
            </a:r>
            <a:r>
              <a:rPr lang="zh-CN" altLang="zh-CN" sz="2800" kern="100" dirty="0" smtClean="0">
                <a:latin typeface="Times New Roman"/>
                <a:ea typeface="华文细黑"/>
                <a:cs typeface="Times New Roman"/>
              </a:rPr>
              <a:t>浓度</a:t>
            </a:r>
            <a:r>
              <a:rPr lang="en-US" altLang="zh-CN" sz="2800" kern="100" dirty="0" smtClean="0">
                <a:latin typeface="Symbol"/>
                <a:ea typeface="华文细黑"/>
                <a:cs typeface="Times New Roman"/>
              </a:rPr>
              <a:t>(</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Symbol"/>
                <a:ea typeface="华文细黑"/>
                <a:cs typeface="Times New Roman"/>
              </a:rPr>
              <a:t>)</a:t>
            </a:r>
            <a:r>
              <a:rPr lang="en-US" altLang="zh-CN" sz="2800" kern="100" dirty="0">
                <a:latin typeface="Times New Roman"/>
                <a:ea typeface="华文细黑"/>
              </a:rPr>
              <a:t>         </a:t>
            </a:r>
            <a:r>
              <a:rPr lang="en-US" altLang="zh-CN" sz="2800" kern="100" dirty="0" smtClean="0">
                <a:latin typeface="Times New Roman"/>
                <a:ea typeface="华文细黑"/>
              </a:rPr>
              <a:t>0.3            0.15       0.1</a:t>
            </a:r>
            <a:endParaRPr lang="zh-CN" altLang="en-US" sz="2800" dirty="0"/>
          </a:p>
        </p:txBody>
      </p:sp>
      <p:graphicFrame>
        <p:nvGraphicFramePr>
          <p:cNvPr id="3" name="对象 2"/>
          <p:cNvGraphicFramePr>
            <a:graphicFrameLocks noChangeAspect="1"/>
          </p:cNvGraphicFramePr>
          <p:nvPr>
            <p:extLst>
              <p:ext uri="{D42A27DB-BD31-4B8C-83A1-F6EECF244321}">
                <p14:modId xmlns:p14="http://schemas.microsoft.com/office/powerpoint/2010/main" val="142068233"/>
              </p:ext>
            </p:extLst>
          </p:nvPr>
        </p:nvGraphicFramePr>
        <p:xfrm>
          <a:off x="622598" y="4352831"/>
          <a:ext cx="8877300" cy="1143000"/>
        </p:xfrm>
        <a:graphic>
          <a:graphicData uri="http://schemas.openxmlformats.org/presentationml/2006/ole">
            <mc:AlternateContent xmlns:mc="http://schemas.openxmlformats.org/markup-compatibility/2006">
              <mc:Choice xmlns:v="urn:schemas-microsoft-com:vml" Requires="v">
                <p:oleObj spid="_x0000_s252042" name="Document" r:id="rId7" imgW="8880327" imgH="1152570" progId="Word.Document.8">
                  <p:embed/>
                </p:oleObj>
              </mc:Choice>
              <mc:Fallback>
                <p:oleObj name="Document" r:id="rId7" imgW="8880327" imgH="1152570" progId="Word.Document.8">
                  <p:embed/>
                  <p:pic>
                    <p:nvPicPr>
                      <p:cNvPr id="0" name="对象 1"/>
                      <p:cNvPicPr>
                        <a:picLocks noChangeAspect="1" noChangeArrowheads="1"/>
                      </p:cNvPicPr>
                      <p:nvPr/>
                    </p:nvPicPr>
                    <p:blipFill>
                      <a:blip r:embed="rId8"/>
                      <a:srcRect/>
                      <a:stretch>
                        <a:fillRect/>
                      </a:stretch>
                    </p:blipFill>
                    <p:spPr bwMode="auto">
                      <a:xfrm>
                        <a:off x="622598" y="4352831"/>
                        <a:ext cx="8877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42473065"/>
              </p:ext>
            </p:extLst>
          </p:nvPr>
        </p:nvGraphicFramePr>
        <p:xfrm>
          <a:off x="478582" y="5314925"/>
          <a:ext cx="11201400" cy="2143125"/>
        </p:xfrm>
        <a:graphic>
          <a:graphicData uri="http://schemas.openxmlformats.org/presentationml/2006/ole">
            <mc:AlternateContent xmlns:mc="http://schemas.openxmlformats.org/markup-compatibility/2006">
              <mc:Choice xmlns:v="urn:schemas-microsoft-com:vml" Requires="v">
                <p:oleObj spid="_x0000_s252043" name="Document" r:id="rId10" imgW="11203051" imgH="2149397" progId="Word.Document.8">
                  <p:embed/>
                </p:oleObj>
              </mc:Choice>
              <mc:Fallback>
                <p:oleObj name="Document" r:id="rId10" imgW="11203051" imgH="2149397" progId="Word.Document.8">
                  <p:embed/>
                  <p:pic>
                    <p:nvPicPr>
                      <p:cNvPr id="0" name="对象 2"/>
                      <p:cNvPicPr>
                        <a:picLocks noChangeAspect="1" noChangeArrowheads="1"/>
                      </p:cNvPicPr>
                      <p:nvPr/>
                    </p:nvPicPr>
                    <p:blipFill>
                      <a:blip r:embed="rId11"/>
                      <a:srcRect/>
                      <a:stretch>
                        <a:fillRect/>
                      </a:stretch>
                    </p:blipFill>
                    <p:spPr bwMode="auto">
                      <a:xfrm>
                        <a:off x="478582" y="5314925"/>
                        <a:ext cx="112014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27239604"/>
              </p:ext>
            </p:extLst>
          </p:nvPr>
        </p:nvGraphicFramePr>
        <p:xfrm>
          <a:off x="9766300" y="680403"/>
          <a:ext cx="2247900" cy="1244600"/>
        </p:xfrm>
        <a:graphic>
          <a:graphicData uri="http://schemas.openxmlformats.org/presentationml/2006/ole">
            <mc:AlternateContent xmlns:mc="http://schemas.openxmlformats.org/markup-compatibility/2006">
              <mc:Choice xmlns:v="urn:schemas-microsoft-com:vml" Requires="v">
                <p:oleObj spid="_x0000_s252044" name="Document" r:id="rId13" imgW="2255208" imgH="1244205" progId="Word.Document.8">
                  <p:embed/>
                </p:oleObj>
              </mc:Choice>
              <mc:Fallback>
                <p:oleObj name="Document" r:id="rId13" imgW="2255208" imgH="1244205" progId="Word.Document.8">
                  <p:embed/>
                  <p:pic>
                    <p:nvPicPr>
                      <p:cNvPr id="0" name="对象 4"/>
                      <p:cNvPicPr>
                        <a:picLocks noChangeAspect="1" noChangeArrowheads="1"/>
                      </p:cNvPicPr>
                      <p:nvPr/>
                    </p:nvPicPr>
                    <p:blipFill>
                      <a:blip r:embed="rId14"/>
                      <a:srcRect/>
                      <a:stretch>
                        <a:fillRect/>
                      </a:stretch>
                    </p:blipFill>
                    <p:spPr bwMode="auto">
                      <a:xfrm>
                        <a:off x="9766300" y="680403"/>
                        <a:ext cx="22479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126668" y="1132915"/>
            <a:ext cx="11873194" cy="523220"/>
          </a:xfrm>
          <a:prstGeom prst="rect">
            <a:avLst/>
          </a:prstGeom>
        </p:spPr>
        <p:txBody>
          <a:bodyPr>
            <a:spAutoFit/>
          </a:bodyPr>
          <a:lstStyle/>
          <a:p>
            <a:r>
              <a:rPr lang="en-US" altLang="zh-CN" sz="2800" kern="100" dirty="0">
                <a:latin typeface="Times New Roman" pitchFamily="18" charset="0"/>
                <a:ea typeface="华文细黑" pitchFamily="2" charset="-122"/>
                <a:cs typeface="Times New Roman" pitchFamily="18" charset="0"/>
              </a:rPr>
              <a:t>(2)</a:t>
            </a:r>
            <a:r>
              <a:rPr lang="zh-CN" altLang="zh-CN" sz="2800" kern="100" dirty="0">
                <a:latin typeface="Times New Roman" pitchFamily="18" charset="0"/>
                <a:ea typeface="华文细黑" pitchFamily="2" charset="-122"/>
                <a:cs typeface="Times New Roman" pitchFamily="18" charset="0"/>
              </a:rPr>
              <a:t>任选上述一种可能的情况，计算达到平衡时的平衡常数为</a:t>
            </a:r>
            <a:r>
              <a:rPr lang="en-US" altLang="zh-CN" sz="2800" kern="100" dirty="0" smtClean="0">
                <a:latin typeface="Times New Roman" pitchFamily="18" charset="0"/>
                <a:ea typeface="华文细黑" pitchFamily="2" charset="-122"/>
                <a:cs typeface="Times New Roman" pitchFamily="18" charset="0"/>
              </a:rPr>
              <a:t>______</a:t>
            </a:r>
            <a:r>
              <a:rPr lang="en-US" altLang="zh-CN" sz="2800" kern="100" dirty="0">
                <a:latin typeface="Times New Roman" pitchFamily="18" charset="0"/>
                <a:ea typeface="华文细黑" pitchFamily="2" charset="-122"/>
                <a:cs typeface="Times New Roman" pitchFamily="18" charset="0"/>
              </a:rPr>
              <a:t>_</a:t>
            </a:r>
            <a:r>
              <a:rPr lang="en-US" altLang="zh-CN" sz="2800" kern="100" dirty="0" smtClean="0">
                <a:latin typeface="Times New Roman" pitchFamily="18" charset="0"/>
                <a:ea typeface="华文细黑" pitchFamily="2" charset="-122"/>
                <a:cs typeface="Times New Roman" pitchFamily="18" charset="0"/>
              </a:rPr>
              <a:t>______</a:t>
            </a:r>
            <a:r>
              <a:rPr lang="zh-CN" altLang="zh-CN" sz="2800" kern="100" dirty="0">
                <a:latin typeface="Times New Roman" pitchFamily="18" charset="0"/>
                <a:ea typeface="华文细黑" pitchFamily="2" charset="-122"/>
                <a:cs typeface="Times New Roman" pitchFamily="18" charset="0"/>
              </a:rPr>
              <a:t>。</a:t>
            </a:r>
            <a:endParaRPr lang="zh-CN" altLang="en-US" sz="2800" kern="100" dirty="0">
              <a:latin typeface="Times New Roman" pitchFamily="18" charset="0"/>
              <a:ea typeface="华文细黑" pitchFamily="2" charset="-122"/>
              <a:cs typeface="Times New Roman" pitchFamily="18" charset="0"/>
            </a:endParaRPr>
          </a:p>
        </p:txBody>
      </p:sp>
      <p:sp>
        <p:nvSpPr>
          <p:cNvPr id="11" name="Rectangle 21">
            <a:hlinkClick r:id="rId15" action="ppaction://hlinksldjump"/>
          </p:cNvPr>
          <p:cNvSpPr>
            <a:spLocks noChangeArrowheads="1"/>
          </p:cNvSpPr>
          <p:nvPr/>
        </p:nvSpPr>
        <p:spPr bwMode="auto">
          <a:xfrm>
            <a:off x="1076452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16" action="ppaction://hlinksldjump"/>
          </p:cNvPr>
          <p:cNvSpPr>
            <a:spLocks noChangeArrowheads="1"/>
          </p:cNvSpPr>
          <p:nvPr/>
        </p:nvSpPr>
        <p:spPr bwMode="auto">
          <a:xfrm>
            <a:off x="1126670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086143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2"/>
                                        </p:tgtEl>
                                      </p:cBhvr>
                                    </p:animEffect>
                                    <p:set>
                                      <p:cBhvr>
                                        <p:cTn id="44"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95686" y="765498"/>
            <a:ext cx="11388152" cy="2062079"/>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．概念</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在一定温度下，当一个可逆反应达到化学平衡时，</a:t>
            </a:r>
            <a:r>
              <a:rPr lang="zh-CN" altLang="zh-CN" sz="2800" kern="100" dirty="0" smtClean="0">
                <a:latin typeface="Times New Roman"/>
                <a:ea typeface="华文细黑"/>
                <a:cs typeface="Times New Roman"/>
              </a:rPr>
              <a:t>生成物</a:t>
            </a:r>
            <a:r>
              <a:rPr lang="en-US" altLang="zh-CN" sz="2800" u="sng" kern="100" dirty="0" smtClean="0">
                <a:latin typeface="Times New Roman"/>
                <a:ea typeface="华文细黑"/>
                <a:cs typeface="Times New Roman"/>
              </a:rPr>
              <a:t>		</a:t>
            </a:r>
          </a:p>
          <a:p>
            <a:pPr>
              <a:lnSpc>
                <a:spcPct val="150000"/>
              </a:lnSpc>
            </a:pP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物</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比值是一个常数，用符号</a:t>
            </a:r>
            <a:r>
              <a:rPr lang="en-US" altLang="zh-CN" sz="2800" i="1" u="sng" kern="100" dirty="0">
                <a:latin typeface="Times New Roman"/>
                <a:ea typeface="华文细黑"/>
              </a:rPr>
              <a:t>K</a:t>
            </a:r>
            <a:r>
              <a:rPr lang="zh-CN" altLang="zh-CN" sz="2800" kern="100" dirty="0">
                <a:latin typeface="Times New Roman"/>
                <a:ea typeface="华文细黑"/>
                <a:cs typeface="Times New Roman"/>
              </a:rPr>
              <a:t>表示。</a:t>
            </a:r>
            <a:endParaRPr lang="en-US" altLang="zh-CN" sz="2800" kern="100" dirty="0" smtClean="0">
              <a:latin typeface="Times New Roman"/>
              <a:ea typeface="华文细黑"/>
              <a:cs typeface="Times New Roman"/>
            </a:endParaRPr>
          </a:p>
        </p:txBody>
      </p:sp>
      <p:sp>
        <p:nvSpPr>
          <p:cNvPr id="11" name="矩形 10"/>
          <p:cNvSpPr/>
          <p:nvPr/>
        </p:nvSpPr>
        <p:spPr>
          <a:xfrm>
            <a:off x="9335566" y="1525792"/>
            <a:ext cx="198002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浓度幂之积</a:t>
            </a:r>
          </a:p>
        </p:txBody>
      </p:sp>
      <p:sp>
        <p:nvSpPr>
          <p:cNvPr id="12" name="矩形 11"/>
          <p:cNvSpPr/>
          <p:nvPr/>
        </p:nvSpPr>
        <p:spPr>
          <a:xfrm>
            <a:off x="1795145" y="2185477"/>
            <a:ext cx="1851789"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浓度幂之积</a:t>
            </a:r>
          </a:p>
        </p:txBody>
      </p:sp>
      <p:sp>
        <p:nvSpPr>
          <p:cNvPr id="5" name="矩形 4"/>
          <p:cNvSpPr/>
          <p:nvPr/>
        </p:nvSpPr>
        <p:spPr>
          <a:xfrm>
            <a:off x="510172" y="2795567"/>
            <a:ext cx="10625594" cy="3194721"/>
          </a:xfrm>
          <a:prstGeom prst="rect">
            <a:avLst/>
          </a:prstGeom>
        </p:spPr>
        <p:txBody>
          <a:bodyPr>
            <a:spAutoFit/>
          </a:bodyPr>
          <a:lstStyle/>
          <a:p>
            <a:pPr algn="just">
              <a:lnSpc>
                <a:spcPct val="18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．表达式</a:t>
            </a:r>
            <a:endParaRPr lang="zh-CN" altLang="zh-CN" sz="2800" kern="100" dirty="0">
              <a:latin typeface="宋体"/>
              <a:cs typeface="Courier New"/>
            </a:endParaRPr>
          </a:p>
          <a:p>
            <a:pPr algn="just">
              <a:lnSpc>
                <a:spcPct val="180000"/>
              </a:lnSpc>
              <a:spcAft>
                <a:spcPts val="0"/>
              </a:spcAft>
              <a:tabLst>
                <a:tab pos="2430780" algn="l"/>
              </a:tabLst>
            </a:pPr>
            <a:r>
              <a:rPr lang="zh-CN" altLang="zh-CN" sz="2800" kern="100" dirty="0">
                <a:latin typeface="Times New Roman"/>
                <a:ea typeface="华文细黑"/>
                <a:cs typeface="Times New Roman"/>
              </a:rPr>
              <a:t>对于反应</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A(g)</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n</a:t>
            </a:r>
            <a:r>
              <a:rPr lang="en-US" altLang="zh-CN" sz="2800" kern="100" dirty="0" err="1">
                <a:latin typeface="Times New Roman"/>
                <a:ea typeface="华文细黑"/>
                <a:cs typeface="Courier New"/>
              </a:rPr>
              <a:t>B</a:t>
            </a:r>
            <a:r>
              <a:rPr lang="en-US" altLang="zh-CN" sz="2800" kern="100" dirty="0">
                <a:latin typeface="Times New Roman"/>
                <a:ea typeface="华文细黑"/>
                <a:cs typeface="Courier New"/>
              </a:rPr>
              <a:t>(g)</a:t>
            </a:r>
            <a:r>
              <a:rPr lang="en-US" altLang="zh-CN" sz="2800" kern="100" dirty="0">
                <a:latin typeface="ZBFH"/>
                <a:ea typeface="华文细黑"/>
                <a:cs typeface="Courier New"/>
              </a:rPr>
              <a:t> </a:t>
            </a:r>
            <a:r>
              <a:rPr lang="en-US" altLang="zh-CN" sz="2800" i="1" kern="100" dirty="0" err="1">
                <a:latin typeface="Times New Roman"/>
                <a:ea typeface="华文细黑"/>
                <a:cs typeface="Courier New"/>
              </a:rPr>
              <a:t>p</a:t>
            </a:r>
            <a:r>
              <a:rPr lang="en-US" altLang="zh-CN" sz="2800" kern="100" dirty="0" err="1">
                <a:latin typeface="Times New Roman"/>
                <a:ea typeface="华文细黑"/>
                <a:cs typeface="Courier New"/>
              </a:rPr>
              <a:t>C</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q</a:t>
            </a:r>
            <a:r>
              <a:rPr lang="en-US" altLang="zh-CN" sz="2800" kern="100" dirty="0" err="1">
                <a:latin typeface="Times New Roman"/>
                <a:ea typeface="华文细黑"/>
                <a:cs typeface="Courier New"/>
              </a:rPr>
              <a:t>D</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80000"/>
              </a:lnSpc>
            </a:pPr>
            <a:r>
              <a:rPr lang="en-US" altLang="zh-CN" sz="2800" i="1" kern="100" dirty="0">
                <a:latin typeface="Times New Roman"/>
                <a:ea typeface="华文细黑"/>
              </a:rPr>
              <a:t>K</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rPr>
              <a:t>(</a:t>
            </a:r>
            <a:r>
              <a:rPr lang="zh-CN" altLang="zh-CN" sz="2800" kern="100" dirty="0">
                <a:latin typeface="Times New Roman"/>
                <a:ea typeface="华文细黑"/>
                <a:cs typeface="Times New Roman"/>
              </a:rPr>
              <a:t>固体和纯液体的浓度视为常数，通常不计入平衡常数表达式中</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2784030938"/>
              </p:ext>
            </p:extLst>
          </p:nvPr>
        </p:nvGraphicFramePr>
        <p:xfrm>
          <a:off x="4222998" y="3792233"/>
          <a:ext cx="1130300" cy="627063"/>
        </p:xfrm>
        <a:graphic>
          <a:graphicData uri="http://schemas.openxmlformats.org/presentationml/2006/ole">
            <mc:AlternateContent xmlns:mc="http://schemas.openxmlformats.org/markup-compatibility/2006">
              <mc:Choice xmlns:v="urn:schemas-microsoft-com:vml" Requires="v">
                <p:oleObj spid="_x0000_s158794" name="Document" r:id="rId5" imgW="1130236" imgH="627854" progId="Word.Document.8">
                  <p:embed/>
                </p:oleObj>
              </mc:Choice>
              <mc:Fallback>
                <p:oleObj name="Document" r:id="rId5" imgW="1130236" imgH="627854" progId="Word.Document.8">
                  <p:embed/>
                  <p:pic>
                    <p:nvPicPr>
                      <p:cNvPr id="0" name=""/>
                      <p:cNvPicPr/>
                      <p:nvPr/>
                    </p:nvPicPr>
                    <p:blipFill>
                      <a:blip r:embed="rId6"/>
                      <a:stretch>
                        <a:fillRect/>
                      </a:stretch>
                    </p:blipFill>
                    <p:spPr>
                      <a:xfrm>
                        <a:off x="4222998" y="3792233"/>
                        <a:ext cx="1130300" cy="6270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66400917"/>
              </p:ext>
            </p:extLst>
          </p:nvPr>
        </p:nvGraphicFramePr>
        <p:xfrm>
          <a:off x="1214611" y="4118080"/>
          <a:ext cx="3800475" cy="1647825"/>
        </p:xfrm>
        <a:graphic>
          <a:graphicData uri="http://schemas.openxmlformats.org/presentationml/2006/ole">
            <mc:AlternateContent xmlns:mc="http://schemas.openxmlformats.org/markup-compatibility/2006">
              <mc:Choice xmlns:v="urn:schemas-microsoft-com:vml" Requires="v">
                <p:oleObj spid="_x0000_s158795" name="Document" r:id="rId8" imgW="3807644" imgH="1641659" progId="Word.Document.8">
                  <p:embed/>
                </p:oleObj>
              </mc:Choice>
              <mc:Fallback>
                <p:oleObj name="Document" r:id="rId8" imgW="3807644" imgH="1641659" progId="Word.Document.8">
                  <p:embed/>
                  <p:pic>
                    <p:nvPicPr>
                      <p:cNvPr id="0" name="对象 5"/>
                      <p:cNvPicPr>
                        <a:picLocks noChangeAspect="1" noChangeArrowheads="1"/>
                      </p:cNvPicPr>
                      <p:nvPr/>
                    </p:nvPicPr>
                    <p:blipFill>
                      <a:blip r:embed="rId9"/>
                      <a:srcRect/>
                      <a:stretch>
                        <a:fillRect/>
                      </a:stretch>
                    </p:blipFill>
                    <p:spPr bwMode="auto">
                      <a:xfrm>
                        <a:off x="1214611" y="4118080"/>
                        <a:ext cx="380047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1" grpId="0"/>
      <p:bldP spid="11" grpId="1"/>
      <p:bldP spid="12" grpId="0"/>
      <p:bldP spid="12"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1296844"/>
            <a:ext cx="11232086" cy="2492990"/>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Times New Roman" pitchFamily="18" charset="0"/>
                <a:ea typeface="华文细黑" pitchFamily="2" charset="-122"/>
                <a:cs typeface="Times New Roman" pitchFamily="18" charset="0"/>
              </a:rPr>
              <a:t>(3)</a:t>
            </a:r>
            <a:r>
              <a:rPr lang="zh-CN" altLang="zh-CN" sz="2600" kern="100" dirty="0">
                <a:latin typeface="Times New Roman" pitchFamily="18" charset="0"/>
                <a:ea typeface="华文细黑" pitchFamily="2" charset="-122"/>
                <a:cs typeface="Times New Roman" pitchFamily="18" charset="0"/>
              </a:rPr>
              <a:t>某温度时，将</a:t>
            </a:r>
            <a:r>
              <a:rPr lang="en-US" altLang="zh-CN" sz="2600" kern="100" dirty="0">
                <a:latin typeface="Times New Roman" pitchFamily="18" charset="0"/>
                <a:ea typeface="华文细黑" pitchFamily="2" charset="-122"/>
                <a:cs typeface="Times New Roman" pitchFamily="18" charset="0"/>
              </a:rPr>
              <a:t>4 </a:t>
            </a:r>
            <a:r>
              <a:rPr lang="en-US" altLang="zh-CN" sz="2600" kern="100" dirty="0" err="1">
                <a:latin typeface="Times New Roman" pitchFamily="18" charset="0"/>
                <a:ea typeface="华文细黑" pitchFamily="2" charset="-122"/>
                <a:cs typeface="Times New Roman" pitchFamily="18" charset="0"/>
              </a:rPr>
              <a:t>mol</a:t>
            </a:r>
            <a:r>
              <a:rPr lang="en-US" altLang="zh-CN" sz="2600" kern="100" dirty="0">
                <a:latin typeface="Times New Roman" pitchFamily="18" charset="0"/>
                <a:ea typeface="华文细黑" pitchFamily="2" charset="-122"/>
                <a:cs typeface="Times New Roman" pitchFamily="18" charset="0"/>
              </a:rPr>
              <a:t> SO</a:t>
            </a:r>
            <a:r>
              <a:rPr lang="en-US" altLang="zh-CN" sz="2600" kern="100" baseline="-25000" dirty="0">
                <a:latin typeface="Times New Roman" pitchFamily="18" charset="0"/>
                <a:ea typeface="华文细黑" pitchFamily="2" charset="-122"/>
                <a:cs typeface="Times New Roman" pitchFamily="18" charset="0"/>
              </a:rPr>
              <a:t>2</a:t>
            </a:r>
            <a:r>
              <a:rPr lang="zh-CN" altLang="zh-CN" sz="2600" kern="100" dirty="0">
                <a:latin typeface="Times New Roman" pitchFamily="18" charset="0"/>
                <a:ea typeface="华文细黑" pitchFamily="2" charset="-122"/>
                <a:cs typeface="Times New Roman" pitchFamily="18" charset="0"/>
              </a:rPr>
              <a:t>和</a:t>
            </a:r>
            <a:r>
              <a:rPr lang="en-US" altLang="zh-CN" sz="2600" kern="100" dirty="0">
                <a:latin typeface="Times New Roman" pitchFamily="18" charset="0"/>
                <a:ea typeface="华文细黑" pitchFamily="2" charset="-122"/>
                <a:cs typeface="Times New Roman" pitchFamily="18" charset="0"/>
              </a:rPr>
              <a:t>2 </a:t>
            </a:r>
            <a:r>
              <a:rPr lang="en-US" altLang="zh-CN" sz="2600" kern="100" dirty="0" err="1">
                <a:latin typeface="Times New Roman" pitchFamily="18" charset="0"/>
                <a:ea typeface="华文细黑" pitchFamily="2" charset="-122"/>
                <a:cs typeface="Times New Roman" pitchFamily="18" charset="0"/>
              </a:rPr>
              <a:t>mol</a:t>
            </a:r>
            <a:r>
              <a:rPr lang="en-US" altLang="zh-CN" sz="2600" kern="100" dirty="0">
                <a:latin typeface="Times New Roman" pitchFamily="18" charset="0"/>
                <a:ea typeface="华文细黑" pitchFamily="2" charset="-122"/>
                <a:cs typeface="Times New Roman" pitchFamily="18" charset="0"/>
              </a:rPr>
              <a:t> O</a:t>
            </a:r>
            <a:r>
              <a:rPr lang="en-US" altLang="zh-CN" sz="2600" kern="100" baseline="-25000" dirty="0">
                <a:latin typeface="Times New Roman" pitchFamily="18" charset="0"/>
                <a:ea typeface="华文细黑" pitchFamily="2" charset="-122"/>
                <a:cs typeface="Times New Roman" pitchFamily="18" charset="0"/>
              </a:rPr>
              <a:t>2</a:t>
            </a:r>
            <a:r>
              <a:rPr lang="zh-CN" altLang="zh-CN" sz="2600" kern="100" dirty="0">
                <a:latin typeface="Times New Roman" pitchFamily="18" charset="0"/>
                <a:ea typeface="华文细黑" pitchFamily="2" charset="-122"/>
                <a:cs typeface="Times New Roman" pitchFamily="18" charset="0"/>
              </a:rPr>
              <a:t>通入</a:t>
            </a:r>
            <a:r>
              <a:rPr lang="en-US" altLang="zh-CN" sz="2600" kern="100" dirty="0">
                <a:latin typeface="Times New Roman" pitchFamily="18" charset="0"/>
                <a:ea typeface="华文细黑" pitchFamily="2" charset="-122"/>
                <a:cs typeface="Times New Roman" pitchFamily="18" charset="0"/>
              </a:rPr>
              <a:t>2 L</a:t>
            </a:r>
            <a:r>
              <a:rPr lang="zh-CN" altLang="zh-CN" sz="2600" kern="100" dirty="0">
                <a:latin typeface="Times New Roman" pitchFamily="18" charset="0"/>
                <a:ea typeface="华文细黑" pitchFamily="2" charset="-122"/>
                <a:cs typeface="Times New Roman" pitchFamily="18" charset="0"/>
              </a:rPr>
              <a:t>密闭容器中，</a:t>
            </a:r>
            <a:r>
              <a:rPr lang="en-US" altLang="zh-CN" sz="2600" kern="100" dirty="0">
                <a:latin typeface="Times New Roman" pitchFamily="18" charset="0"/>
                <a:ea typeface="华文细黑" pitchFamily="2" charset="-122"/>
                <a:cs typeface="Times New Roman" pitchFamily="18" charset="0"/>
              </a:rPr>
              <a:t>10 min</a:t>
            </a:r>
            <a:r>
              <a:rPr lang="zh-CN" altLang="zh-CN" sz="2600" kern="100" dirty="0">
                <a:latin typeface="Times New Roman" pitchFamily="18" charset="0"/>
                <a:ea typeface="华文细黑" pitchFamily="2" charset="-122"/>
                <a:cs typeface="Times New Roman" pitchFamily="18" charset="0"/>
              </a:rPr>
              <a:t>时反应达到平衡，</a:t>
            </a:r>
            <a:r>
              <a:rPr lang="en-US" altLang="zh-CN" sz="2600" kern="100" dirty="0">
                <a:latin typeface="Times New Roman" pitchFamily="18" charset="0"/>
                <a:ea typeface="华文细黑" pitchFamily="2" charset="-122"/>
                <a:cs typeface="Times New Roman" pitchFamily="18" charset="0"/>
              </a:rPr>
              <a:t>SO</a:t>
            </a:r>
            <a:r>
              <a:rPr lang="en-US" altLang="zh-CN" sz="2600" kern="100" baseline="-25000" dirty="0">
                <a:latin typeface="Times New Roman" pitchFamily="18" charset="0"/>
                <a:ea typeface="华文细黑" pitchFamily="2" charset="-122"/>
                <a:cs typeface="Times New Roman" pitchFamily="18" charset="0"/>
              </a:rPr>
              <a:t>2</a:t>
            </a:r>
            <a:r>
              <a:rPr lang="zh-CN" altLang="zh-CN" sz="2600" kern="100" dirty="0">
                <a:latin typeface="Times New Roman" pitchFamily="18" charset="0"/>
                <a:ea typeface="华文细黑" pitchFamily="2" charset="-122"/>
                <a:cs typeface="Times New Roman" pitchFamily="18" charset="0"/>
              </a:rPr>
              <a:t>的转化率为</a:t>
            </a:r>
            <a:r>
              <a:rPr lang="en-US" altLang="zh-CN" sz="2600" kern="100" dirty="0">
                <a:latin typeface="Times New Roman" pitchFamily="18" charset="0"/>
                <a:ea typeface="华文细黑" pitchFamily="2" charset="-122"/>
                <a:cs typeface="Times New Roman" pitchFamily="18" charset="0"/>
              </a:rPr>
              <a:t>80%</a:t>
            </a:r>
            <a:r>
              <a:rPr lang="zh-CN" altLang="zh-CN" sz="2600" kern="100" dirty="0">
                <a:latin typeface="Times New Roman" pitchFamily="18" charset="0"/>
                <a:ea typeface="华文细黑" pitchFamily="2" charset="-122"/>
                <a:cs typeface="Times New Roman" pitchFamily="18" charset="0"/>
              </a:rPr>
              <a:t>，则</a:t>
            </a:r>
            <a:r>
              <a:rPr lang="en-US" altLang="zh-CN" sz="2600" kern="100" dirty="0">
                <a:latin typeface="Times New Roman" pitchFamily="18" charset="0"/>
                <a:ea typeface="华文细黑" pitchFamily="2" charset="-122"/>
                <a:cs typeface="Times New Roman" pitchFamily="18" charset="0"/>
              </a:rPr>
              <a:t>0</a:t>
            </a:r>
            <a:r>
              <a:rPr lang="zh-CN" altLang="zh-CN" sz="2600" kern="100" dirty="0">
                <a:latin typeface="Times New Roman" pitchFamily="18" charset="0"/>
                <a:ea typeface="华文细黑" pitchFamily="2" charset="-122"/>
                <a:cs typeface="Times New Roman" pitchFamily="18" charset="0"/>
              </a:rPr>
              <a:t>～</a:t>
            </a:r>
            <a:r>
              <a:rPr lang="en-US" altLang="zh-CN" sz="2600" kern="100" dirty="0">
                <a:latin typeface="Times New Roman" pitchFamily="18" charset="0"/>
                <a:ea typeface="华文细黑" pitchFamily="2" charset="-122"/>
                <a:cs typeface="Times New Roman" pitchFamily="18" charset="0"/>
              </a:rPr>
              <a:t>10 min</a:t>
            </a:r>
            <a:r>
              <a:rPr lang="zh-CN" altLang="zh-CN" sz="2600" kern="100" dirty="0">
                <a:latin typeface="Times New Roman" pitchFamily="18" charset="0"/>
                <a:ea typeface="华文细黑" pitchFamily="2" charset="-122"/>
                <a:cs typeface="Times New Roman" pitchFamily="18" charset="0"/>
              </a:rPr>
              <a:t>内的平均反应速率</a:t>
            </a:r>
            <a:r>
              <a:rPr lang="en-US" altLang="zh-CN" sz="2600" i="1" kern="100" dirty="0">
                <a:latin typeface="Times New Roman" pitchFamily="18" charset="0"/>
                <a:ea typeface="华文细黑" pitchFamily="2" charset="-122"/>
                <a:cs typeface="Times New Roman" pitchFamily="18" charset="0"/>
              </a:rPr>
              <a:t>v</a:t>
            </a:r>
            <a:r>
              <a:rPr lang="en-US" altLang="zh-CN" sz="2600" kern="100" dirty="0">
                <a:latin typeface="Times New Roman" pitchFamily="18" charset="0"/>
                <a:ea typeface="华文细黑" pitchFamily="2" charset="-122"/>
                <a:cs typeface="Times New Roman" pitchFamily="18" charset="0"/>
              </a:rPr>
              <a:t>(O</a:t>
            </a:r>
            <a:r>
              <a:rPr lang="en-US" altLang="zh-CN" sz="2600" kern="100" baseline="-25000" dirty="0">
                <a:latin typeface="Times New Roman" pitchFamily="18" charset="0"/>
                <a:ea typeface="华文细黑" pitchFamily="2" charset="-122"/>
                <a:cs typeface="Times New Roman" pitchFamily="18" charset="0"/>
              </a:rPr>
              <a:t>2</a:t>
            </a:r>
            <a:r>
              <a:rPr lang="en-US" altLang="zh-CN" sz="2600" kern="100" dirty="0">
                <a:latin typeface="Times New Roman" pitchFamily="18" charset="0"/>
                <a:ea typeface="华文细黑" pitchFamily="2" charset="-122"/>
                <a:cs typeface="Times New Roman" pitchFamily="18" charset="0"/>
              </a:rPr>
              <a:t>)</a:t>
            </a:r>
            <a:r>
              <a:rPr lang="zh-CN" altLang="zh-CN" sz="2600" kern="100" dirty="0" smtClean="0">
                <a:latin typeface="Times New Roman" pitchFamily="18" charset="0"/>
                <a:ea typeface="华文细黑" pitchFamily="2" charset="-122"/>
                <a:cs typeface="Times New Roman" pitchFamily="18" charset="0"/>
              </a:rPr>
              <a:t>＝</a:t>
            </a:r>
            <a:endParaRPr lang="en-US" altLang="zh-CN" sz="2600" kern="100" dirty="0" smtClean="0">
              <a:latin typeface="Times New Roman" pitchFamily="18" charset="0"/>
              <a:ea typeface="华文细黑" pitchFamily="2" charset="-122"/>
              <a:cs typeface="Times New Roman" pitchFamily="18" charset="0"/>
            </a:endParaRPr>
          </a:p>
          <a:p>
            <a:pPr algn="just">
              <a:lnSpc>
                <a:spcPct val="150000"/>
              </a:lnSpc>
              <a:spcAft>
                <a:spcPts val="0"/>
              </a:spcAft>
              <a:tabLst>
                <a:tab pos="2430780" algn="l"/>
              </a:tabLst>
            </a:pPr>
            <a:r>
              <a:rPr lang="en-US" altLang="zh-CN" sz="2600" kern="100" dirty="0" smtClean="0">
                <a:latin typeface="Times New Roman" pitchFamily="18" charset="0"/>
                <a:ea typeface="华文细黑" pitchFamily="2" charset="-122"/>
                <a:cs typeface="Times New Roman" pitchFamily="18" charset="0"/>
              </a:rPr>
              <a:t>____________________</a:t>
            </a:r>
            <a:r>
              <a:rPr lang="zh-CN" altLang="zh-CN" sz="2600" kern="100" dirty="0" smtClean="0">
                <a:latin typeface="Times New Roman" pitchFamily="18" charset="0"/>
                <a:ea typeface="华文细黑" pitchFamily="2" charset="-122"/>
                <a:cs typeface="Times New Roman" pitchFamily="18" charset="0"/>
              </a:rPr>
              <a:t>，</a:t>
            </a:r>
            <a:r>
              <a:rPr lang="zh-CN" altLang="zh-CN" sz="2600" kern="100" dirty="0">
                <a:latin typeface="Times New Roman" pitchFamily="18" charset="0"/>
                <a:ea typeface="华文细黑" pitchFamily="2" charset="-122"/>
                <a:cs typeface="Times New Roman" pitchFamily="18" charset="0"/>
              </a:rPr>
              <a:t>该温度下反应</a:t>
            </a:r>
            <a:r>
              <a:rPr lang="en-US" altLang="zh-CN" sz="2600" kern="100" dirty="0">
                <a:latin typeface="Times New Roman" pitchFamily="18" charset="0"/>
                <a:ea typeface="华文细黑" pitchFamily="2" charset="-122"/>
                <a:cs typeface="Times New Roman" pitchFamily="18" charset="0"/>
              </a:rPr>
              <a:t>2SO</a:t>
            </a:r>
            <a:r>
              <a:rPr lang="en-US" altLang="zh-CN" sz="2600" kern="100" baseline="-25000" dirty="0">
                <a:latin typeface="Times New Roman" pitchFamily="18" charset="0"/>
                <a:ea typeface="华文细黑" pitchFamily="2" charset="-122"/>
                <a:cs typeface="Times New Roman" pitchFamily="18" charset="0"/>
              </a:rPr>
              <a:t>2</a:t>
            </a:r>
            <a:r>
              <a:rPr lang="en-US" altLang="zh-CN" sz="2600" kern="100" dirty="0">
                <a:latin typeface="Times New Roman" pitchFamily="18" charset="0"/>
                <a:ea typeface="华文细黑" pitchFamily="2" charset="-122"/>
                <a:cs typeface="Times New Roman" pitchFamily="18" charset="0"/>
              </a:rPr>
              <a:t>(g)</a:t>
            </a:r>
            <a:r>
              <a:rPr lang="zh-CN" altLang="zh-CN" sz="2600" kern="100" dirty="0">
                <a:latin typeface="Times New Roman" pitchFamily="18" charset="0"/>
                <a:ea typeface="华文细黑" pitchFamily="2" charset="-122"/>
                <a:cs typeface="Times New Roman" pitchFamily="18" charset="0"/>
              </a:rPr>
              <a:t>＋</a:t>
            </a:r>
            <a:r>
              <a:rPr lang="en-US" altLang="zh-CN" sz="2600" kern="100" dirty="0">
                <a:latin typeface="Times New Roman" pitchFamily="18" charset="0"/>
                <a:ea typeface="华文细黑" pitchFamily="2" charset="-122"/>
                <a:cs typeface="Times New Roman" pitchFamily="18" charset="0"/>
              </a:rPr>
              <a:t>O</a:t>
            </a:r>
            <a:r>
              <a:rPr lang="en-US" altLang="zh-CN" sz="2600" kern="100" baseline="-25000" dirty="0">
                <a:latin typeface="Times New Roman" pitchFamily="18" charset="0"/>
                <a:ea typeface="华文细黑" pitchFamily="2" charset="-122"/>
                <a:cs typeface="Times New Roman" pitchFamily="18" charset="0"/>
              </a:rPr>
              <a:t>2</a:t>
            </a:r>
            <a:r>
              <a:rPr lang="en-US" altLang="zh-CN" sz="2600" kern="100" dirty="0">
                <a:latin typeface="Times New Roman" pitchFamily="18" charset="0"/>
                <a:ea typeface="华文细黑" pitchFamily="2" charset="-122"/>
                <a:cs typeface="Times New Roman" pitchFamily="18" charset="0"/>
              </a:rPr>
              <a:t>(g)2SO</a:t>
            </a:r>
            <a:r>
              <a:rPr lang="en-US" altLang="zh-CN" sz="2600" kern="100" baseline="-25000" dirty="0">
                <a:latin typeface="Times New Roman" pitchFamily="18" charset="0"/>
                <a:ea typeface="华文细黑" pitchFamily="2" charset="-122"/>
                <a:cs typeface="Times New Roman" pitchFamily="18" charset="0"/>
              </a:rPr>
              <a:t>3</a:t>
            </a:r>
            <a:r>
              <a:rPr lang="en-US" altLang="zh-CN" sz="2600" kern="100" dirty="0">
                <a:latin typeface="Times New Roman" pitchFamily="18" charset="0"/>
                <a:ea typeface="华文细黑" pitchFamily="2" charset="-122"/>
                <a:cs typeface="Times New Roman" pitchFamily="18" charset="0"/>
              </a:rPr>
              <a:t>(g)</a:t>
            </a:r>
            <a:r>
              <a:rPr lang="zh-CN" altLang="zh-CN" sz="2600" kern="100" dirty="0">
                <a:latin typeface="Times New Roman" pitchFamily="18" charset="0"/>
                <a:ea typeface="华文细黑" pitchFamily="2" charset="-122"/>
                <a:cs typeface="Times New Roman" pitchFamily="18" charset="0"/>
              </a:rPr>
              <a:t>的平衡常数</a:t>
            </a:r>
            <a:r>
              <a:rPr lang="en-US" altLang="zh-CN" sz="2600" i="1" kern="100" dirty="0">
                <a:latin typeface="Times New Roman" pitchFamily="18" charset="0"/>
                <a:ea typeface="华文细黑" pitchFamily="2" charset="-122"/>
                <a:cs typeface="Times New Roman" pitchFamily="18" charset="0"/>
              </a:rPr>
              <a:t>K</a:t>
            </a:r>
            <a:r>
              <a:rPr lang="zh-CN" altLang="zh-CN" sz="2600" kern="100" dirty="0">
                <a:latin typeface="Times New Roman" pitchFamily="18" charset="0"/>
                <a:ea typeface="华文细黑" pitchFamily="2" charset="-122"/>
                <a:cs typeface="Times New Roman" pitchFamily="18" charset="0"/>
              </a:rPr>
              <a:t>＝</a:t>
            </a:r>
            <a:r>
              <a:rPr lang="en-US" altLang="zh-CN" sz="2600" kern="100" dirty="0">
                <a:latin typeface="Times New Roman" pitchFamily="18" charset="0"/>
                <a:ea typeface="华文细黑" pitchFamily="2" charset="-122"/>
                <a:cs typeface="Times New Roman" pitchFamily="18" charset="0"/>
              </a:rPr>
              <a:t>________</a:t>
            </a:r>
            <a:r>
              <a:rPr lang="zh-CN" altLang="zh-CN" sz="2600" kern="100" dirty="0">
                <a:latin typeface="Times New Roman" pitchFamily="18" charset="0"/>
                <a:ea typeface="华文细黑" pitchFamily="2" charset="-122"/>
                <a:cs typeface="Times New Roman" pitchFamily="18" charset="0"/>
              </a:rPr>
              <a:t>。</a:t>
            </a:r>
            <a:endParaRPr lang="zh-CN" altLang="zh-CN" sz="2600" kern="100" dirty="0" smtClean="0">
              <a:latin typeface="Times New Roman" pitchFamily="18" charset="0"/>
              <a:ea typeface="华文细黑" pitchFamily="2" charset="-122"/>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16042506"/>
              </p:ext>
            </p:extLst>
          </p:nvPr>
        </p:nvGraphicFramePr>
        <p:xfrm>
          <a:off x="8462962" y="2555136"/>
          <a:ext cx="1066800" cy="939800"/>
        </p:xfrm>
        <a:graphic>
          <a:graphicData uri="http://schemas.openxmlformats.org/presentationml/2006/ole">
            <mc:AlternateContent xmlns:mc="http://schemas.openxmlformats.org/markup-compatibility/2006">
              <mc:Choice xmlns:v="urn:schemas-microsoft-com:vml" Requires="v">
                <p:oleObj spid="_x0000_s246874" name="Document" r:id="rId4" imgW="1058630" imgH="925958" progId="Word.Document.8">
                  <p:embed/>
                </p:oleObj>
              </mc:Choice>
              <mc:Fallback>
                <p:oleObj name="Document" r:id="rId4" imgW="1058630" imgH="925958" progId="Word.Document.8">
                  <p:embed/>
                  <p:pic>
                    <p:nvPicPr>
                      <p:cNvPr id="0"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2962" y="2555136"/>
                        <a:ext cx="1066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1">
            <a:hlinkClick r:id="rId6" action="ppaction://hlinksldjump"/>
          </p:cNvPr>
          <p:cNvSpPr>
            <a:spLocks noChangeArrowheads="1"/>
          </p:cNvSpPr>
          <p:nvPr/>
        </p:nvSpPr>
        <p:spPr bwMode="auto">
          <a:xfrm>
            <a:off x="1076452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7" action="ppaction://hlinksldjump"/>
          </p:cNvPr>
          <p:cNvSpPr>
            <a:spLocks noChangeArrowheads="1"/>
          </p:cNvSpPr>
          <p:nvPr/>
        </p:nvSpPr>
        <p:spPr bwMode="auto">
          <a:xfrm>
            <a:off x="1126670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8" action="ppaction://hlinksldjump"/>
          </p:cNvPr>
          <p:cNvSpPr/>
          <p:nvPr/>
        </p:nvSpPr>
        <p:spPr>
          <a:xfrm>
            <a:off x="991163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7" name="圆角矩形 16">
            <a:hlinkClick r:id="rId9"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845190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2244548571"/>
              </p:ext>
            </p:extLst>
          </p:nvPr>
        </p:nvGraphicFramePr>
        <p:xfrm>
          <a:off x="506451" y="731590"/>
          <a:ext cx="11277600" cy="3086100"/>
        </p:xfrm>
        <a:graphic>
          <a:graphicData uri="http://schemas.openxmlformats.org/presentationml/2006/ole">
            <mc:AlternateContent xmlns:mc="http://schemas.openxmlformats.org/markup-compatibility/2006">
              <mc:Choice xmlns:v="urn:schemas-microsoft-com:vml" Requires="v">
                <p:oleObj spid="_x0000_s304163" name="Document" r:id="rId4" imgW="11124967" imgH="3058619" progId="Word.Document.8">
                  <p:embed/>
                </p:oleObj>
              </mc:Choice>
              <mc:Fallback>
                <p:oleObj name="Document" r:id="rId4" imgW="11124967" imgH="3058619" progId="Word.Document.8">
                  <p:embed/>
                  <p:pic>
                    <p:nvPicPr>
                      <p:cNvPr id="0" name=""/>
                      <p:cNvPicPr/>
                      <p:nvPr/>
                    </p:nvPicPr>
                    <p:blipFill>
                      <a:blip r:embed="rId5"/>
                      <a:stretch>
                        <a:fillRect/>
                      </a:stretch>
                    </p:blipFill>
                    <p:spPr>
                      <a:xfrm>
                        <a:off x="506451" y="731590"/>
                        <a:ext cx="11277600" cy="3086100"/>
                      </a:xfrm>
                      <a:prstGeom prst="rect">
                        <a:avLst/>
                      </a:prstGeom>
                    </p:spPr>
                  </p:pic>
                </p:oleObj>
              </mc:Fallback>
            </mc:AlternateContent>
          </a:graphicData>
        </a:graphic>
      </p:graphicFrame>
      <p:sp>
        <p:nvSpPr>
          <p:cNvPr id="8" name="矩形 7"/>
          <p:cNvSpPr/>
          <p:nvPr/>
        </p:nvSpPr>
        <p:spPr>
          <a:xfrm>
            <a:off x="550803" y="1932122"/>
            <a:ext cx="11873194" cy="2677656"/>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                                      2SO</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(g</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(g)2SO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起始</a:t>
            </a:r>
            <a:r>
              <a:rPr lang="zh-CN" altLang="zh-CN" sz="2800" kern="100" dirty="0" smtClean="0">
                <a:latin typeface="Times New Roman"/>
                <a:ea typeface="华文细黑"/>
                <a:cs typeface="Times New Roman"/>
              </a:rPr>
              <a:t>浓度</a:t>
            </a:r>
            <a:r>
              <a:rPr lang="en-US" altLang="zh-CN" sz="2800" kern="100" dirty="0" smtClean="0">
                <a:latin typeface="Symbol"/>
                <a:ea typeface="华文细黑"/>
                <a:cs typeface="Times New Roman"/>
              </a:rPr>
              <a:t>(</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Symbol"/>
                <a:ea typeface="华文细黑"/>
                <a:cs typeface="Times New Roman"/>
              </a:rPr>
              <a:t>)</a:t>
            </a:r>
            <a:r>
              <a:rPr lang="en-US" altLang="zh-CN" sz="2800" kern="100" dirty="0">
                <a:latin typeface="Times New Roman"/>
                <a:ea typeface="华文细黑"/>
                <a:cs typeface="Courier New"/>
              </a:rPr>
              <a:t>      2        </a:t>
            </a:r>
            <a:r>
              <a:rPr lang="en-US" altLang="zh-CN" sz="2800" kern="100" dirty="0" smtClean="0">
                <a:latin typeface="Times New Roman"/>
                <a:ea typeface="华文细黑"/>
                <a:cs typeface="Courier New"/>
              </a:rPr>
              <a:t>      1               0</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转化</a:t>
            </a:r>
            <a:r>
              <a:rPr lang="zh-CN" altLang="zh-CN" sz="2800" kern="100" dirty="0" smtClean="0">
                <a:latin typeface="Times New Roman"/>
                <a:ea typeface="华文细黑"/>
                <a:cs typeface="Times New Roman"/>
              </a:rPr>
              <a:t>浓度</a:t>
            </a:r>
            <a:r>
              <a:rPr lang="en-US" altLang="zh-CN" sz="2800" kern="100" dirty="0" smtClean="0">
                <a:latin typeface="Symbol"/>
                <a:ea typeface="华文细黑"/>
                <a:cs typeface="Times New Roman"/>
              </a:rPr>
              <a:t>(</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Symbol"/>
                <a:ea typeface="华文细黑"/>
                <a:cs typeface="Times New Roman"/>
              </a:rPr>
              <a:t>)</a:t>
            </a:r>
            <a:r>
              <a:rPr lang="en-US" altLang="zh-CN" sz="2800" kern="100" dirty="0">
                <a:latin typeface="Times New Roman"/>
                <a:ea typeface="华文细黑"/>
                <a:cs typeface="Courier New"/>
              </a:rPr>
              <a:t>      1.6       </a:t>
            </a:r>
            <a:r>
              <a:rPr lang="en-US" altLang="zh-CN" sz="2800" kern="100" dirty="0" smtClean="0">
                <a:latin typeface="Times New Roman"/>
                <a:ea typeface="华文细黑"/>
                <a:cs typeface="Courier New"/>
              </a:rPr>
              <a:t>    0.8            1.6</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平衡</a:t>
            </a:r>
            <a:r>
              <a:rPr lang="zh-CN" altLang="zh-CN" sz="2800" kern="100" dirty="0" smtClean="0">
                <a:latin typeface="Times New Roman"/>
                <a:ea typeface="华文细黑"/>
                <a:cs typeface="Times New Roman"/>
              </a:rPr>
              <a:t>浓度</a:t>
            </a:r>
            <a:r>
              <a:rPr lang="en-US" altLang="zh-CN" sz="2800" kern="100" dirty="0" smtClean="0">
                <a:latin typeface="Symbol"/>
                <a:ea typeface="华文细黑"/>
                <a:cs typeface="Times New Roman"/>
              </a:rPr>
              <a:t>(</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Symbol"/>
                <a:ea typeface="华文细黑"/>
                <a:cs typeface="Times New Roman"/>
              </a:rPr>
              <a:t>)</a:t>
            </a:r>
            <a:r>
              <a:rPr lang="en-US" altLang="zh-CN" sz="2800" kern="100" dirty="0">
                <a:latin typeface="Times New Roman"/>
                <a:ea typeface="华文细黑"/>
              </a:rPr>
              <a:t>      0.4      </a:t>
            </a:r>
            <a:r>
              <a:rPr lang="en-US" altLang="zh-CN" sz="2800" kern="100" dirty="0" smtClean="0">
                <a:latin typeface="Times New Roman"/>
                <a:ea typeface="华文细黑"/>
              </a:rPr>
              <a:t>     0.2            1.6</a:t>
            </a:r>
            <a:endParaRPr lang="zh-CN" altLang="en-US" sz="2800" dirty="0"/>
          </a:p>
        </p:txBody>
      </p:sp>
      <p:graphicFrame>
        <p:nvGraphicFramePr>
          <p:cNvPr id="9" name="对象 8"/>
          <p:cNvGraphicFramePr>
            <a:graphicFrameLocks noChangeAspect="1"/>
          </p:cNvGraphicFramePr>
          <p:nvPr>
            <p:extLst>
              <p:ext uri="{D42A27DB-BD31-4B8C-83A1-F6EECF244321}">
                <p14:modId xmlns:p14="http://schemas.microsoft.com/office/powerpoint/2010/main" val="65215687"/>
              </p:ext>
            </p:extLst>
          </p:nvPr>
        </p:nvGraphicFramePr>
        <p:xfrm>
          <a:off x="6383451" y="2017490"/>
          <a:ext cx="1066800" cy="939800"/>
        </p:xfrm>
        <a:graphic>
          <a:graphicData uri="http://schemas.openxmlformats.org/presentationml/2006/ole">
            <mc:AlternateContent xmlns:mc="http://schemas.openxmlformats.org/markup-compatibility/2006">
              <mc:Choice xmlns:v="urn:schemas-microsoft-com:vml" Requires="v">
                <p:oleObj spid="_x0000_s304164" name="Document" r:id="rId7" imgW="1058630" imgH="925958" progId="Word.Document.8">
                  <p:embed/>
                </p:oleObj>
              </mc:Choice>
              <mc:Fallback>
                <p:oleObj name="Document" r:id="rId7" imgW="1058630" imgH="925958" progId="Word.Document.8">
                  <p:embed/>
                  <p:pic>
                    <p:nvPicPr>
                      <p:cNvPr id="0" name=""/>
                      <p:cNvPicPr>
                        <a:picLocks noChangeAspect="1" noChangeArrowheads="1"/>
                      </p:cNvPicPr>
                      <p:nvPr/>
                    </p:nvPicPr>
                    <p:blipFill>
                      <a:blip r:embed="rId8"/>
                      <a:srcRect/>
                      <a:stretch>
                        <a:fillRect/>
                      </a:stretch>
                    </p:blipFill>
                    <p:spPr bwMode="auto">
                      <a:xfrm>
                        <a:off x="6383451" y="2017490"/>
                        <a:ext cx="1066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76523178"/>
              </p:ext>
            </p:extLst>
          </p:nvPr>
        </p:nvGraphicFramePr>
        <p:xfrm>
          <a:off x="622598" y="4722366"/>
          <a:ext cx="5283200" cy="1193800"/>
        </p:xfrm>
        <a:graphic>
          <a:graphicData uri="http://schemas.openxmlformats.org/presentationml/2006/ole">
            <mc:AlternateContent xmlns:mc="http://schemas.openxmlformats.org/markup-compatibility/2006">
              <mc:Choice xmlns:v="urn:schemas-microsoft-com:vml" Requires="v">
                <p:oleObj spid="_x0000_s304165" name="Document" r:id="rId10" imgW="5216429" imgH="1190563" progId="Word.Document.8">
                  <p:embed/>
                </p:oleObj>
              </mc:Choice>
              <mc:Fallback>
                <p:oleObj name="Document" r:id="rId10" imgW="5216429" imgH="1190563" progId="Word.Document.8">
                  <p:embed/>
                  <p:pic>
                    <p:nvPicPr>
                      <p:cNvPr id="0" name=""/>
                      <p:cNvPicPr>
                        <a:picLocks noChangeAspect="1" noChangeArrowheads="1"/>
                      </p:cNvPicPr>
                      <p:nvPr/>
                    </p:nvPicPr>
                    <p:blipFill>
                      <a:blip r:embed="rId11"/>
                      <a:srcRect/>
                      <a:stretch>
                        <a:fillRect/>
                      </a:stretch>
                    </p:blipFill>
                    <p:spPr bwMode="auto">
                      <a:xfrm>
                        <a:off x="622598" y="4722366"/>
                        <a:ext cx="52832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571961" y="5753566"/>
            <a:ext cx="5351145" cy="738664"/>
          </a:xfrm>
          <a:prstGeom prst="rect">
            <a:avLst/>
          </a:prstGeom>
        </p:spPr>
        <p:txBody>
          <a:bodyPr wrap="none">
            <a:spAutoFit/>
          </a:bodyPr>
          <a:lstStyle/>
          <a:p>
            <a:pPr algn="just">
              <a:lnSpc>
                <a:spcPct val="150000"/>
              </a:lnSpc>
              <a:spcAft>
                <a:spcPts val="0"/>
              </a:spcAft>
              <a:tabLst>
                <a:tab pos="2430780" algn="l"/>
              </a:tabLst>
            </a:pPr>
            <a:r>
              <a:rPr lang="zh-CN" altLang="en-US" sz="2800" b="1" kern="100" dirty="0" smtClean="0">
                <a:solidFill>
                  <a:srgbClr val="0000FF"/>
                </a:solidFill>
                <a:latin typeface="Times New Roman"/>
                <a:ea typeface="黑体" pitchFamily="49" charset="-122"/>
                <a:cs typeface="Times New Roman"/>
              </a:rPr>
              <a:t>答案</a:t>
            </a:r>
            <a:r>
              <a:rPr lang="zh-CN" altLang="zh-CN" sz="2800" kern="100" dirty="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0.08 </a:t>
            </a:r>
            <a:r>
              <a:rPr lang="en-US" altLang="zh-CN" sz="2800" kern="100" dirty="0" err="1">
                <a:solidFill>
                  <a:schemeClr val="accent6">
                    <a:lumMod val="75000"/>
                  </a:schemeClr>
                </a:solidFill>
                <a:latin typeface="Times New Roman"/>
                <a:ea typeface="华文细黑"/>
                <a:cs typeface="Courier New"/>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cs typeface="Courier New"/>
              </a:rPr>
              <a:t>1</a:t>
            </a:r>
            <a:r>
              <a:rPr lang="en-US" altLang="zh-CN" sz="2800" kern="100" dirty="0">
                <a:solidFill>
                  <a:schemeClr val="accent6">
                    <a:lumMod val="75000"/>
                  </a:schemeClr>
                </a:solidFill>
                <a:latin typeface="Times New Roman"/>
                <a:ea typeface="华文细黑"/>
                <a:cs typeface="Courier New"/>
              </a:rPr>
              <a:t>·min</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80</a:t>
            </a:r>
            <a:endParaRPr lang="zh-CN" altLang="zh-CN" sz="2800" kern="100" dirty="0">
              <a:solidFill>
                <a:schemeClr val="accent6">
                  <a:lumMod val="75000"/>
                </a:schemeClr>
              </a:solidFill>
              <a:effectLst/>
              <a:latin typeface="宋体"/>
              <a:cs typeface="Courier New"/>
            </a:endParaRPr>
          </a:p>
        </p:txBody>
      </p:sp>
      <p:sp>
        <p:nvSpPr>
          <p:cNvPr id="12" name="Rectangle 21">
            <a:hlinkClick r:id="rId12" action="ppaction://hlinksldjump"/>
          </p:cNvPr>
          <p:cNvSpPr>
            <a:spLocks noChangeArrowheads="1"/>
          </p:cNvSpPr>
          <p:nvPr/>
        </p:nvSpPr>
        <p:spPr bwMode="auto">
          <a:xfrm>
            <a:off x="1076452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13" action="ppaction://hlinksldjump"/>
          </p:cNvPr>
          <p:cNvSpPr>
            <a:spLocks noChangeArrowheads="1"/>
          </p:cNvSpPr>
          <p:nvPr/>
        </p:nvSpPr>
        <p:spPr bwMode="auto">
          <a:xfrm>
            <a:off x="1126670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14"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36293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par>
                                <p:cTn id="12" presetID="3" presetClass="entr" presetSubtype="1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
          <p:cNvSpPr txBox="1"/>
          <p:nvPr/>
        </p:nvSpPr>
        <p:spPr>
          <a:xfrm>
            <a:off x="597198" y="2245628"/>
            <a:ext cx="11229356" cy="1196866"/>
          </a:xfrm>
          <a:prstGeom prst="rect">
            <a:avLst/>
          </a:prstGeom>
          <a:noFill/>
        </p:spPr>
        <p:txBody>
          <a:bodyPr wrap="none" rtlCol="0" anchor="ctr">
            <a:spAutoFit/>
          </a:bodyPr>
          <a:lstStyle/>
          <a:p>
            <a:pPr defTabSz="914400">
              <a:lnSpc>
                <a:spcPct val="120000"/>
              </a:lnSpc>
              <a:defRPr/>
            </a:pPr>
            <a:r>
              <a:rPr lang="zh-CN" altLang="en-US" sz="6500" b="1" kern="0" dirty="0">
                <a:solidFill>
                  <a:sysClr val="window" lastClr="CCE8CF"/>
                </a:solidFill>
                <a:latin typeface="微软雅黑"/>
                <a:ea typeface="微软雅黑"/>
              </a:rPr>
              <a:t>考点三　化学反应进行的方向</a:t>
            </a:r>
            <a:endParaRPr lang="zh-CN" altLang="zh-CN" sz="6500" b="1" kern="0" dirty="0">
              <a:solidFill>
                <a:sysClr val="window" lastClr="CCE8CF"/>
              </a:solidFill>
              <a:latin typeface="微软雅黑"/>
              <a:ea typeface="微软雅黑"/>
            </a:endParaRPr>
          </a:p>
        </p:txBody>
      </p:sp>
    </p:spTree>
    <p:extLst>
      <p:ext uri="{BB962C8B-B14F-4D97-AF65-F5344CB8AC3E}">
        <p14:creationId xmlns:p14="http://schemas.microsoft.com/office/powerpoint/2010/main" val="4159270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995" y="765498"/>
            <a:ext cx="11614431" cy="3970318"/>
          </a:xfrm>
          <a:prstGeom prst="rect">
            <a:avLst/>
          </a:prstGeom>
          <a:noFill/>
        </p:spPr>
        <p:txBody>
          <a:bodyPr wrap="square" rtlCol="0">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．自发过程</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含义</a:t>
            </a:r>
            <a:endParaRPr lang="zh-CN" altLang="zh-CN" sz="105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在一定条件下，不需要借助外力作用就能自动进行的过程。</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特点</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体系趋向于</a:t>
            </a:r>
            <a:r>
              <a:rPr lang="zh-CN" altLang="zh-CN" sz="2800" kern="100" dirty="0" smtClean="0">
                <a:latin typeface="Times New Roman"/>
                <a:ea typeface="华文细黑"/>
                <a:cs typeface="Times New Roman"/>
              </a:rPr>
              <a:t>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状态</a:t>
            </a:r>
            <a:r>
              <a:rPr lang="zh-CN" altLang="zh-CN" sz="2800" kern="100" dirty="0">
                <a:latin typeface="Times New Roman"/>
                <a:ea typeface="华文细黑"/>
                <a:cs typeface="Times New Roman"/>
              </a:rPr>
              <a:t>转变</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状态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体系对外部做功或释放热量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在密闭条件下，体系有</a:t>
            </a:r>
            <a:r>
              <a:rPr lang="zh-CN" altLang="zh-CN" sz="2800" kern="100" dirty="0" smtClean="0">
                <a:latin typeface="Times New Roman"/>
                <a:ea typeface="华文细黑"/>
                <a:cs typeface="Times New Roman"/>
              </a:rPr>
              <a:t>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转变为</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倾向性</a:t>
            </a:r>
            <a:r>
              <a:rPr lang="en-US" altLang="zh-CN" sz="2800" kern="100" dirty="0">
                <a:latin typeface="Times New Roman"/>
                <a:ea typeface="华文细黑"/>
              </a:rPr>
              <a:t>(</a:t>
            </a:r>
            <a:r>
              <a:rPr lang="zh-CN" altLang="zh-CN" sz="2800" kern="100" dirty="0">
                <a:latin typeface="Times New Roman"/>
                <a:ea typeface="华文细黑"/>
                <a:cs typeface="Times New Roman"/>
              </a:rPr>
              <a:t>无序体系更加稳定</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en-US" sz="2800" dirty="0"/>
          </a:p>
        </p:txBody>
      </p:sp>
      <p:sp>
        <p:nvSpPr>
          <p:cNvPr id="4" name="矩形 3"/>
          <p:cNvSpPr/>
          <p:nvPr/>
        </p:nvSpPr>
        <p:spPr>
          <a:xfrm>
            <a:off x="5336411" y="3414610"/>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低能</a:t>
            </a:r>
            <a:endParaRPr lang="zh-CN" altLang="en-US" sz="2800" dirty="0">
              <a:solidFill>
                <a:srgbClr val="0000FF"/>
              </a:solidFill>
            </a:endParaRPr>
          </a:p>
        </p:txBody>
      </p:sp>
      <p:sp>
        <p:nvSpPr>
          <p:cNvPr id="9" name="矩形 8"/>
          <p:cNvSpPr/>
          <p:nvPr/>
        </p:nvSpPr>
        <p:spPr>
          <a:xfrm>
            <a:off x="2854846" y="3414610"/>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高能</a:t>
            </a:r>
            <a:endParaRPr lang="zh-CN" altLang="en-US" sz="2800" dirty="0">
              <a:solidFill>
                <a:srgbClr val="0000FF"/>
              </a:solidFill>
            </a:endParaRPr>
          </a:p>
        </p:txBody>
      </p:sp>
      <p:sp>
        <p:nvSpPr>
          <p:cNvPr id="11" name="矩形 10"/>
          <p:cNvSpPr/>
          <p:nvPr/>
        </p:nvSpPr>
        <p:spPr>
          <a:xfrm>
            <a:off x="4616331" y="4062682"/>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有序</a:t>
            </a:r>
            <a:endParaRPr lang="zh-CN" altLang="en-US" sz="2800" dirty="0">
              <a:solidFill>
                <a:srgbClr val="0000FF"/>
              </a:solidFill>
            </a:endParaRPr>
          </a:p>
        </p:txBody>
      </p:sp>
      <p:sp>
        <p:nvSpPr>
          <p:cNvPr id="20" name="矩形 19"/>
          <p:cNvSpPr/>
          <p:nvPr/>
        </p:nvSpPr>
        <p:spPr>
          <a:xfrm>
            <a:off x="6488539" y="4062682"/>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无序</a:t>
            </a:r>
            <a:endParaRPr lang="zh-CN" altLang="en-US" sz="2800" dirty="0">
              <a:solidFill>
                <a:srgbClr val="0000FF"/>
              </a:solidFill>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4" grpId="0"/>
      <p:bldP spid="4" grpId="1"/>
      <p:bldP spid="9" grpId="0"/>
      <p:bldP spid="9" grpId="1"/>
      <p:bldP spid="11" grpId="0"/>
      <p:bldP spid="11" grpId="1"/>
      <p:bldP spid="20" grpId="0"/>
      <p:bldP spid="20"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1752" y="549474"/>
            <a:ext cx="11232086" cy="453790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．自发反应</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在一定条件</a:t>
            </a:r>
            <a:r>
              <a:rPr lang="zh-CN" altLang="zh-CN" sz="2800" kern="100" dirty="0" smtClean="0">
                <a:latin typeface="Times New Roman"/>
                <a:ea typeface="华文细黑"/>
                <a:cs typeface="Times New Roman"/>
              </a:rPr>
              <a:t>下</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就</a:t>
            </a:r>
            <a:r>
              <a:rPr lang="zh-CN" altLang="zh-CN" sz="2800" kern="100" dirty="0">
                <a:latin typeface="Times New Roman"/>
                <a:ea typeface="华文细黑"/>
                <a:cs typeface="Times New Roman"/>
              </a:rPr>
              <a:t>能自发进行的反应称为自发反应。</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．判断化学反应方向的依据</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焓变与反应方向</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研究表明，对于化学反应而言，</a:t>
            </a:r>
            <a:r>
              <a:rPr lang="zh-CN" altLang="zh-CN" sz="2800" kern="100" dirty="0" smtClean="0">
                <a:latin typeface="Times New Roman"/>
                <a:ea typeface="华文细黑"/>
                <a:cs typeface="Times New Roman"/>
              </a:rPr>
              <a:t>绝大多数</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都</a:t>
            </a:r>
            <a:r>
              <a:rPr lang="zh-CN" altLang="zh-CN" sz="2800" kern="100" dirty="0">
                <a:latin typeface="Times New Roman"/>
                <a:ea typeface="华文细黑"/>
                <a:cs typeface="Times New Roman"/>
              </a:rPr>
              <a:t>能自发进行，且反应放出的</a:t>
            </a:r>
            <a:r>
              <a:rPr lang="zh-CN" altLang="zh-CN" sz="2800" kern="100" dirty="0" smtClean="0">
                <a:latin typeface="Times New Roman"/>
                <a:ea typeface="华文细黑"/>
                <a:cs typeface="Times New Roman"/>
              </a:rPr>
              <a:t>热量</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体系</a:t>
            </a:r>
            <a:r>
              <a:rPr lang="zh-CN" altLang="zh-CN" sz="2800" kern="100" dirty="0" smtClean="0">
                <a:latin typeface="Times New Roman"/>
                <a:ea typeface="华文细黑"/>
                <a:cs typeface="Times New Roman"/>
              </a:rPr>
              <a:t>能量</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得也</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越</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可见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是</a:t>
            </a:r>
            <a:r>
              <a:rPr lang="zh-CN" altLang="zh-CN" sz="2800" kern="100" dirty="0">
                <a:latin typeface="Times New Roman"/>
                <a:ea typeface="华文细黑"/>
                <a:cs typeface="Times New Roman"/>
              </a:rPr>
              <a:t>制约化学反应能否自发进行的因素之一。</a:t>
            </a:r>
            <a:endParaRPr lang="zh-CN" altLang="en-US" sz="2800" dirty="0"/>
          </a:p>
        </p:txBody>
      </p:sp>
      <p:sp>
        <p:nvSpPr>
          <p:cNvPr id="3" name="矩形 2"/>
          <p:cNvSpPr/>
          <p:nvPr/>
        </p:nvSpPr>
        <p:spPr>
          <a:xfrm>
            <a:off x="2854846" y="1269554"/>
            <a:ext cx="2339102"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无需外界帮助</a:t>
            </a:r>
            <a:endParaRPr lang="zh-CN" altLang="en-US" sz="2800" dirty="0">
              <a:solidFill>
                <a:srgbClr val="0000FF"/>
              </a:solidFill>
            </a:endParaRPr>
          </a:p>
        </p:txBody>
      </p:sp>
      <p:sp>
        <p:nvSpPr>
          <p:cNvPr id="5" name="矩形 4"/>
          <p:cNvSpPr/>
          <p:nvPr/>
        </p:nvSpPr>
        <p:spPr>
          <a:xfrm>
            <a:off x="6959302" y="3213770"/>
            <a:ext cx="1620957"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放热反应</a:t>
            </a:r>
            <a:endParaRPr lang="zh-CN" altLang="en-US" sz="2800" dirty="0">
              <a:solidFill>
                <a:srgbClr val="0000FF"/>
              </a:solidFill>
            </a:endParaRPr>
          </a:p>
        </p:txBody>
      </p:sp>
      <p:sp>
        <p:nvSpPr>
          <p:cNvPr id="6" name="矩形 5"/>
          <p:cNvSpPr/>
          <p:nvPr/>
        </p:nvSpPr>
        <p:spPr>
          <a:xfrm>
            <a:off x="2672115" y="3842678"/>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越多</a:t>
            </a:r>
            <a:endParaRPr lang="zh-CN" altLang="en-US" sz="2800" dirty="0">
              <a:solidFill>
                <a:srgbClr val="0000FF"/>
              </a:solidFill>
            </a:endParaRPr>
          </a:p>
        </p:txBody>
      </p:sp>
      <p:sp>
        <p:nvSpPr>
          <p:cNvPr id="7" name="矩形 6"/>
          <p:cNvSpPr/>
          <p:nvPr/>
        </p:nvSpPr>
        <p:spPr>
          <a:xfrm>
            <a:off x="5192395" y="3789834"/>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降低</a:t>
            </a:r>
            <a:endParaRPr lang="zh-CN" altLang="en-US" sz="2800" dirty="0">
              <a:solidFill>
                <a:srgbClr val="0000FF"/>
              </a:solidFill>
            </a:endParaRPr>
          </a:p>
        </p:txBody>
      </p:sp>
      <p:sp>
        <p:nvSpPr>
          <p:cNvPr id="8" name="矩形 7"/>
          <p:cNvSpPr/>
          <p:nvPr/>
        </p:nvSpPr>
        <p:spPr>
          <a:xfrm>
            <a:off x="6560547" y="3861842"/>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越多</a:t>
            </a:r>
            <a:endParaRPr lang="zh-CN" altLang="en-US" sz="2800" dirty="0">
              <a:solidFill>
                <a:srgbClr val="0000FF"/>
              </a:solidFill>
            </a:endParaRPr>
          </a:p>
        </p:txBody>
      </p:sp>
      <p:sp>
        <p:nvSpPr>
          <p:cNvPr id="9" name="矩形 8"/>
          <p:cNvSpPr/>
          <p:nvPr/>
        </p:nvSpPr>
        <p:spPr>
          <a:xfrm>
            <a:off x="8576771" y="3842678"/>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完全</a:t>
            </a:r>
            <a:endParaRPr lang="zh-CN" altLang="en-US" sz="2800" dirty="0">
              <a:solidFill>
                <a:srgbClr val="0000FF"/>
              </a:solidFill>
            </a:endParaRPr>
          </a:p>
        </p:txBody>
      </p:sp>
      <p:sp>
        <p:nvSpPr>
          <p:cNvPr id="10" name="矩形 9"/>
          <p:cNvSpPr/>
          <p:nvPr/>
        </p:nvSpPr>
        <p:spPr>
          <a:xfrm>
            <a:off x="550590" y="4490750"/>
            <a:ext cx="198002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反应的焓变</a:t>
            </a:r>
            <a:endParaRPr lang="zh-CN" altLang="en-US" sz="2800" dirty="0">
              <a:solidFill>
                <a:srgbClr val="0000FF"/>
              </a:solidFill>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775102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0"/>
                                        </p:tgtEl>
                                      </p:cBhvr>
                                    </p:animEffect>
                                    <p:set>
                                      <p:cBhvr>
                                        <p:cTn id="50"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P spid="5" grpId="0"/>
      <p:bldP spid="5" grpId="1"/>
      <p:bldP spid="6" grpId="0"/>
      <p:bldP spid="6" grpId="1"/>
      <p:bldP spid="7" grpId="0"/>
      <p:bldP spid="7" grpId="1"/>
      <p:bldP spid="8" grpId="0"/>
      <p:bldP spid="8" grpId="1"/>
      <p:bldP spid="9" grpId="0"/>
      <p:bldP spid="9" grpId="1"/>
      <p:bldP spid="10" grpId="0"/>
      <p:bldP spid="10"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7506" y="117426"/>
            <a:ext cx="10793813" cy="590931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熵变与反应方向</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研究表明，除了热效应外，决定化学反应能否自发进行的另一个因素是体系</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大多数自发反应有趋向于</a:t>
            </a:r>
            <a:r>
              <a:rPr lang="zh-CN" altLang="zh-CN" sz="2800" kern="100" dirty="0" smtClean="0">
                <a:latin typeface="Times New Roman"/>
                <a:ea typeface="华文细黑"/>
                <a:cs typeface="Times New Roman"/>
              </a:rPr>
              <a:t>体系</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增大的</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kern="100" dirty="0" smtClean="0">
                <a:latin typeface="Times New Roman"/>
                <a:ea typeface="华文细黑"/>
                <a:cs typeface="Times New Roman"/>
              </a:rPr>
              <a:t>倾向</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熵和熵变的含义</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．熵的含义</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熵是衡量一个</a:t>
            </a:r>
            <a:r>
              <a:rPr lang="zh-CN" altLang="zh-CN" sz="2800" kern="100" dirty="0" smtClean="0">
                <a:latin typeface="Times New Roman"/>
                <a:ea typeface="华文细黑"/>
                <a:cs typeface="Times New Roman"/>
              </a:rPr>
              <a:t>体系</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物理量。用</a:t>
            </a:r>
            <a:r>
              <a:rPr lang="zh-CN" altLang="zh-CN" sz="2800" kern="100" dirty="0" smtClean="0">
                <a:latin typeface="Times New Roman"/>
                <a:ea typeface="华文细黑"/>
                <a:cs typeface="Times New Roman"/>
              </a:rPr>
              <a:t>符号</a:t>
            </a:r>
            <a:r>
              <a:rPr lang="en-US" altLang="zh-CN" sz="2800" i="1" u="sng" kern="100" dirty="0" smtClean="0">
                <a:latin typeface="Times New Roman"/>
                <a:ea typeface="华文细黑"/>
              </a:rPr>
              <a:t>    </a:t>
            </a:r>
            <a:r>
              <a:rPr lang="zh-CN" altLang="zh-CN" sz="2800" kern="100" dirty="0" smtClean="0">
                <a:latin typeface="Times New Roman"/>
                <a:ea typeface="华文细黑"/>
                <a:cs typeface="Times New Roman"/>
              </a:rPr>
              <a:t>表示。</a:t>
            </a:r>
            <a:endParaRPr lang="en-US" altLang="zh-CN" sz="2800" kern="100" dirty="0" smtClean="0">
              <a:latin typeface="Times New Roman"/>
              <a:ea typeface="华文细黑"/>
              <a:cs typeface="Times New Roman"/>
            </a:endParaRPr>
          </a:p>
          <a:p>
            <a:pPr>
              <a:lnSpc>
                <a:spcPct val="150000"/>
              </a:lnSpc>
            </a:pPr>
            <a:r>
              <a:rPr lang="zh-CN" altLang="zh-CN" sz="2800" kern="100" dirty="0">
                <a:latin typeface="Times New Roman"/>
                <a:ea typeface="华文细黑"/>
                <a:cs typeface="Times New Roman"/>
              </a:rPr>
              <a:t>同一条件下，不同物质有不同的熵值，同一物质在不同状态下熵值也不同，一般规律是</a:t>
            </a:r>
            <a:r>
              <a:rPr lang="en-US" altLang="zh-CN" sz="2800" i="1" kern="100" dirty="0">
                <a:latin typeface="Times New Roman"/>
                <a:ea typeface="华文细黑"/>
              </a:rPr>
              <a:t>S</a:t>
            </a:r>
            <a:r>
              <a:rPr lang="en-US" altLang="zh-CN" sz="2800" kern="100" dirty="0">
                <a:latin typeface="Times New Roman"/>
                <a:ea typeface="华文细黑"/>
              </a:rPr>
              <a:t>(g)&gt;</a:t>
            </a:r>
            <a:r>
              <a:rPr lang="en-US" altLang="zh-CN" sz="2800" i="1" kern="100" dirty="0">
                <a:latin typeface="Times New Roman"/>
                <a:ea typeface="华文细黑"/>
              </a:rPr>
              <a:t>S</a:t>
            </a:r>
            <a:r>
              <a:rPr lang="en-US" altLang="zh-CN" sz="2800" kern="100" dirty="0">
                <a:latin typeface="Times New Roman"/>
                <a:ea typeface="华文细黑"/>
              </a:rPr>
              <a:t>(l)&gt;</a:t>
            </a:r>
            <a:r>
              <a:rPr lang="en-US" altLang="zh-CN" sz="2800" i="1" kern="100" dirty="0">
                <a:latin typeface="Times New Roman"/>
                <a:ea typeface="华文细黑"/>
              </a:rPr>
              <a:t>S</a:t>
            </a:r>
            <a:r>
              <a:rPr lang="en-US" altLang="zh-CN" sz="2800" kern="100" dirty="0">
                <a:latin typeface="Times New Roman"/>
                <a:ea typeface="华文细黑"/>
              </a:rPr>
              <a:t>(s)</a:t>
            </a:r>
            <a:r>
              <a:rPr lang="zh-CN" altLang="zh-CN" sz="2800" kern="100" dirty="0">
                <a:latin typeface="Times New Roman"/>
                <a:ea typeface="华文细黑"/>
                <a:cs typeface="Times New Roman"/>
              </a:rPr>
              <a:t>。</a:t>
            </a:r>
            <a:endParaRPr lang="zh-CN" altLang="en-US" sz="2800" dirty="0"/>
          </a:p>
        </p:txBody>
      </p:sp>
      <p:sp>
        <p:nvSpPr>
          <p:cNvPr id="6" name="矩形 5"/>
          <p:cNvSpPr/>
          <p:nvPr/>
        </p:nvSpPr>
        <p:spPr>
          <a:xfrm>
            <a:off x="2817098" y="1485578"/>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混乱度</a:t>
            </a:r>
            <a:endParaRPr lang="zh-CN" altLang="en-US" sz="2800" dirty="0">
              <a:solidFill>
                <a:srgbClr val="0000FF"/>
              </a:solidFill>
            </a:endParaRPr>
          </a:p>
        </p:txBody>
      </p:sp>
      <p:sp>
        <p:nvSpPr>
          <p:cNvPr id="7" name="矩形 6"/>
          <p:cNvSpPr/>
          <p:nvPr/>
        </p:nvSpPr>
        <p:spPr>
          <a:xfrm>
            <a:off x="9009786" y="1485578"/>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混乱度</a:t>
            </a:r>
            <a:endParaRPr lang="zh-CN" altLang="en-US" sz="2800" dirty="0">
              <a:solidFill>
                <a:srgbClr val="0000FF"/>
              </a:solidFill>
            </a:endParaRPr>
          </a:p>
        </p:txBody>
      </p:sp>
      <p:sp>
        <p:nvSpPr>
          <p:cNvPr id="8" name="矩形 7"/>
          <p:cNvSpPr/>
          <p:nvPr/>
        </p:nvSpPr>
        <p:spPr>
          <a:xfrm>
            <a:off x="3537178" y="4077866"/>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混乱度</a:t>
            </a:r>
            <a:endParaRPr lang="zh-CN" altLang="en-US" sz="2800" dirty="0">
              <a:solidFill>
                <a:srgbClr val="0000FF"/>
              </a:solidFill>
            </a:endParaRPr>
          </a:p>
        </p:txBody>
      </p:sp>
      <p:sp>
        <p:nvSpPr>
          <p:cNvPr id="9" name="矩形 8"/>
          <p:cNvSpPr/>
          <p:nvPr/>
        </p:nvSpPr>
        <p:spPr>
          <a:xfrm>
            <a:off x="7751390" y="4077866"/>
            <a:ext cx="385042"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S</a:t>
            </a:r>
            <a:endParaRPr lang="zh-CN" altLang="en-US" sz="2800" dirty="0">
              <a:solidFill>
                <a:srgbClr val="0000FF"/>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093355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p:bldP spid="6" grpId="1"/>
      <p:bldP spid="7" grpId="0"/>
      <p:bldP spid="7" grpId="1"/>
      <p:bldP spid="8" grpId="0"/>
      <p:bldP spid="8" grpId="1"/>
      <p:bldP spid="9" grpId="0"/>
      <p:bldP spid="9"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8134" y="405458"/>
            <a:ext cx="9812557" cy="2031325"/>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．熵变的含义</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熵变是反应前后</a:t>
            </a:r>
            <a:r>
              <a:rPr lang="zh-CN" altLang="zh-CN" sz="2800" kern="100" dirty="0" smtClean="0">
                <a:latin typeface="Times New Roman"/>
                <a:ea typeface="华文细黑"/>
                <a:cs typeface="Times New Roman"/>
              </a:rPr>
              <a:t>体系</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，用</a:t>
            </a:r>
            <a:r>
              <a:rPr lang="en-US" altLang="zh-CN" sz="2800" u="sng" kern="100" dirty="0" smtClean="0">
                <a:latin typeface="Times New Roman"/>
                <a:ea typeface="华文细黑"/>
              </a:rPr>
              <a:t>      </a:t>
            </a:r>
            <a:r>
              <a:rPr lang="zh-CN" altLang="zh-CN" sz="2800" kern="100" dirty="0" smtClean="0">
                <a:latin typeface="Times New Roman"/>
                <a:ea typeface="华文细黑"/>
                <a:cs typeface="Times New Roman"/>
              </a:rPr>
              <a:t>表示</a:t>
            </a:r>
            <a:r>
              <a:rPr lang="zh-CN" altLang="zh-CN" sz="2800" kern="100" dirty="0">
                <a:latin typeface="Times New Roman"/>
                <a:ea typeface="华文细黑"/>
                <a:cs typeface="Times New Roman"/>
              </a:rPr>
              <a:t>，化学反应的</a:t>
            </a:r>
            <a:r>
              <a:rPr lang="en-US" altLang="zh-CN" sz="2800" kern="100" dirty="0">
                <a:latin typeface="Times New Roman"/>
                <a:ea typeface="华文细黑"/>
              </a:rPr>
              <a:t>Δ</a:t>
            </a:r>
            <a:r>
              <a:rPr lang="en-US" altLang="zh-CN" sz="2800" i="1" kern="100" dirty="0">
                <a:latin typeface="Times New Roman"/>
                <a:ea typeface="华文细黑"/>
              </a:rPr>
              <a:t>S</a:t>
            </a:r>
            <a:r>
              <a:rPr lang="zh-CN" altLang="zh-CN" sz="2800" kern="100" dirty="0">
                <a:latin typeface="Times New Roman"/>
                <a:ea typeface="华文细黑"/>
                <a:cs typeface="Times New Roman"/>
              </a:rPr>
              <a:t>越大，越有利于</a:t>
            </a:r>
            <a:r>
              <a:rPr lang="zh-CN" altLang="zh-CN" sz="2800" kern="100" dirty="0" smtClean="0">
                <a:latin typeface="Times New Roman"/>
                <a:ea typeface="华文细黑"/>
                <a:cs typeface="Times New Roman"/>
              </a:rPr>
              <a:t>反应</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en-US" sz="2800" dirty="0"/>
          </a:p>
        </p:txBody>
      </p:sp>
      <p:sp>
        <p:nvSpPr>
          <p:cNvPr id="4" name="矩形 3"/>
          <p:cNvSpPr/>
          <p:nvPr/>
        </p:nvSpPr>
        <p:spPr>
          <a:xfrm>
            <a:off x="4330233" y="1106374"/>
            <a:ext cx="1620957"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熵的变化</a:t>
            </a:r>
            <a:endParaRPr lang="zh-CN" altLang="en-US" sz="2800" dirty="0">
              <a:solidFill>
                <a:srgbClr val="0000FF"/>
              </a:solidFill>
            </a:endParaRPr>
          </a:p>
        </p:txBody>
      </p:sp>
      <p:sp>
        <p:nvSpPr>
          <p:cNvPr id="5" name="矩形 4"/>
          <p:cNvSpPr/>
          <p:nvPr/>
        </p:nvSpPr>
        <p:spPr>
          <a:xfrm>
            <a:off x="6559452" y="1178382"/>
            <a:ext cx="615874" cy="523220"/>
          </a:xfrm>
          <a:prstGeom prst="rect">
            <a:avLst/>
          </a:prstGeom>
        </p:spPr>
        <p:txBody>
          <a:bodyPr wrap="none">
            <a:spAutoFit/>
          </a:bodyPr>
          <a:lstStyle/>
          <a:p>
            <a:r>
              <a:rPr lang="el-GR" altLang="zh-CN" sz="2800" kern="100" dirty="0">
                <a:solidFill>
                  <a:srgbClr val="0000FF"/>
                </a:solidFill>
                <a:latin typeface="Times New Roman"/>
                <a:ea typeface="华文细黑"/>
                <a:cs typeface="Times New Roman"/>
              </a:rPr>
              <a:t>Δ</a:t>
            </a:r>
            <a:r>
              <a:rPr lang="en-US" altLang="zh-CN" sz="2800" i="1" kern="100" dirty="0">
                <a:solidFill>
                  <a:srgbClr val="0000FF"/>
                </a:solidFill>
                <a:latin typeface="Times New Roman"/>
                <a:ea typeface="华文细黑"/>
                <a:cs typeface="Times New Roman"/>
              </a:rPr>
              <a:t>S</a:t>
            </a:r>
            <a:endParaRPr lang="zh-CN" altLang="en-US" sz="2800" i="1" dirty="0">
              <a:solidFill>
                <a:srgbClr val="0000FF"/>
              </a:solidFill>
            </a:endParaRPr>
          </a:p>
        </p:txBody>
      </p:sp>
      <p:sp>
        <p:nvSpPr>
          <p:cNvPr id="6" name="矩形 5"/>
          <p:cNvSpPr/>
          <p:nvPr/>
        </p:nvSpPr>
        <p:spPr>
          <a:xfrm>
            <a:off x="4150990" y="1754446"/>
            <a:ext cx="1620957"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自发进行</a:t>
            </a:r>
            <a:endParaRPr lang="zh-CN" altLang="en-US" sz="2800" dirty="0">
              <a:solidFill>
                <a:srgbClr val="0000FF"/>
              </a:solidFill>
            </a:endParaRPr>
          </a:p>
        </p:txBody>
      </p:sp>
      <p:sp>
        <p:nvSpPr>
          <p:cNvPr id="8" name="矩形 7"/>
          <p:cNvSpPr/>
          <p:nvPr/>
        </p:nvSpPr>
        <p:spPr>
          <a:xfrm>
            <a:off x="1270670" y="2486227"/>
            <a:ext cx="8920506" cy="267765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综合判断反应方向的依据</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T</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S</a:t>
            </a:r>
            <a:r>
              <a:rPr lang="en-US" altLang="zh-CN" sz="2800" kern="100" dirty="0">
                <a:latin typeface="Times New Roman"/>
                <a:ea typeface="华文细黑"/>
                <a:cs typeface="Courier New"/>
              </a:rPr>
              <a:t>&lt;0</a:t>
            </a:r>
            <a:r>
              <a:rPr lang="zh-CN" altLang="zh-CN" sz="2800" kern="100" dirty="0">
                <a:latin typeface="Times New Roman"/>
                <a:ea typeface="华文细黑"/>
                <a:cs typeface="Times New Roman"/>
              </a:rPr>
              <a:t>，</a:t>
            </a:r>
            <a:r>
              <a:rPr lang="zh-CN" altLang="zh-CN" sz="2800" kern="100" dirty="0" smtClean="0">
                <a:latin typeface="Times New Roman"/>
                <a:ea typeface="华文细黑"/>
                <a:cs typeface="Times New Roman"/>
              </a:rPr>
              <a:t>反应</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T</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a:t>
            </a:r>
            <a:r>
              <a:rPr lang="zh-CN" altLang="zh-CN" sz="2800" kern="100" dirty="0" smtClean="0">
                <a:latin typeface="Times New Roman"/>
                <a:ea typeface="华文细黑"/>
                <a:cs typeface="Times New Roman"/>
              </a:rPr>
              <a:t>反应</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③</a:t>
            </a:r>
            <a:r>
              <a:rPr lang="en-US" altLang="zh-CN" sz="2800" kern="100" dirty="0">
                <a:latin typeface="Times New Roman"/>
                <a:ea typeface="华文细黑"/>
              </a:rPr>
              <a:t>Δ</a:t>
            </a:r>
            <a:r>
              <a:rPr lang="en-US" altLang="zh-CN" sz="2800" i="1" kern="100" dirty="0">
                <a:latin typeface="Times New Roman"/>
                <a:ea typeface="华文细黑"/>
              </a:rPr>
              <a:t>H</a:t>
            </a:r>
            <a:r>
              <a:rPr lang="zh-CN" altLang="zh-CN" sz="2800" kern="100" dirty="0">
                <a:latin typeface="Times New Roman"/>
                <a:ea typeface="华文细黑"/>
                <a:cs typeface="Times New Roman"/>
              </a:rPr>
              <a:t>－</a:t>
            </a:r>
            <a:r>
              <a:rPr lang="en-US" altLang="zh-CN" sz="2800" i="1" kern="100" dirty="0">
                <a:latin typeface="Times New Roman"/>
                <a:ea typeface="华文细黑"/>
              </a:rPr>
              <a:t>T</a:t>
            </a:r>
            <a:r>
              <a:rPr lang="en-US" altLang="zh-CN" sz="2800" kern="100" dirty="0">
                <a:latin typeface="Times New Roman"/>
                <a:ea typeface="华文细黑"/>
              </a:rPr>
              <a:t>Δ</a:t>
            </a:r>
            <a:r>
              <a:rPr lang="en-US" altLang="zh-CN" sz="2800" i="1" kern="100" dirty="0">
                <a:latin typeface="Times New Roman"/>
                <a:ea typeface="华文细黑"/>
              </a:rPr>
              <a:t>S</a:t>
            </a:r>
            <a:r>
              <a:rPr lang="en-US" altLang="zh-CN" sz="2800" kern="100" dirty="0">
                <a:latin typeface="Times New Roman"/>
                <a:ea typeface="华文细黑"/>
              </a:rPr>
              <a:t>&gt;0</a:t>
            </a:r>
            <a:r>
              <a:rPr lang="zh-CN" altLang="zh-CN" sz="2800" kern="100" dirty="0">
                <a:latin typeface="Times New Roman"/>
                <a:ea typeface="华文细黑"/>
                <a:cs typeface="Times New Roman"/>
              </a:rPr>
              <a:t>，</a:t>
            </a:r>
            <a:r>
              <a:rPr lang="zh-CN" altLang="zh-CN" sz="2800" kern="100" dirty="0" smtClean="0">
                <a:latin typeface="Times New Roman"/>
                <a:ea typeface="华文细黑"/>
                <a:cs typeface="Times New Roman"/>
              </a:rPr>
              <a:t>反应</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en-US" sz="2800" dirty="0"/>
          </a:p>
        </p:txBody>
      </p:sp>
      <p:sp>
        <p:nvSpPr>
          <p:cNvPr id="9" name="矩形 8"/>
          <p:cNvSpPr/>
          <p:nvPr/>
        </p:nvSpPr>
        <p:spPr>
          <a:xfrm>
            <a:off x="4547225" y="3194606"/>
            <a:ext cx="198002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能自发进行</a:t>
            </a:r>
            <a:endParaRPr lang="zh-CN" altLang="en-US" sz="2800" dirty="0">
              <a:solidFill>
                <a:srgbClr val="0000FF"/>
              </a:solidFill>
            </a:endParaRPr>
          </a:p>
        </p:txBody>
      </p:sp>
      <p:sp>
        <p:nvSpPr>
          <p:cNvPr id="10" name="矩形 9"/>
          <p:cNvSpPr/>
          <p:nvPr/>
        </p:nvSpPr>
        <p:spPr>
          <a:xfrm>
            <a:off x="4655046" y="3842678"/>
            <a:ext cx="2339102"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达到平衡状态</a:t>
            </a:r>
            <a:endParaRPr lang="zh-CN" altLang="en-US" sz="2800" dirty="0">
              <a:solidFill>
                <a:srgbClr val="0000FF"/>
              </a:solidFill>
            </a:endParaRPr>
          </a:p>
        </p:txBody>
      </p:sp>
      <p:sp>
        <p:nvSpPr>
          <p:cNvPr id="11" name="矩形 10"/>
          <p:cNvSpPr/>
          <p:nvPr/>
        </p:nvSpPr>
        <p:spPr>
          <a:xfrm>
            <a:off x="4511030" y="4490750"/>
            <a:ext cx="2339102"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不能自发进行</a:t>
            </a:r>
            <a:endParaRPr lang="zh-CN" altLang="en-US" sz="2800" dirty="0">
              <a:solidFill>
                <a:srgbClr val="0000FF"/>
              </a:solidFill>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9165744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P spid="5" grpId="0"/>
      <p:bldP spid="5" grpId="1"/>
      <p:bldP spid="6" grpId="0"/>
      <p:bldP spid="6" grpId="1"/>
      <p:bldP spid="9" grpId="0"/>
      <p:bldP spid="9" grpId="1"/>
      <p:bldP spid="10" grpId="0"/>
      <p:bldP spid="10" grpId="1"/>
      <p:bldP spid="11" grpId="0"/>
      <p:bldP spid="11"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26467" y="1341562"/>
            <a:ext cx="11275398" cy="2708410"/>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．能自发进行的反应一定能实际发生吗？</a:t>
            </a:r>
            <a:endParaRPr lang="zh-CN" altLang="zh-CN" sz="2800" kern="100" dirty="0">
              <a:latin typeface="宋体"/>
              <a:cs typeface="Courier New"/>
            </a:endParaRPr>
          </a:p>
          <a:p>
            <a:pPr>
              <a:lnSpc>
                <a:spcPct val="150000"/>
              </a:lnSpc>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不一定，化学反应方向的判据指出的仅仅是在一定条件下化学反应自发进行的趋势，并不能说明在该条件下反应一定能实际发生，还要考虑化学反应的快慢等问题。</a:t>
            </a:r>
            <a:endParaRPr lang="zh-CN" altLang="zh-CN" sz="2800" kern="100" dirty="0">
              <a:solidFill>
                <a:schemeClr val="accent6">
                  <a:lumMod val="75000"/>
                </a:schemeClr>
              </a:solidFill>
              <a:effectLst/>
              <a:latin typeface="宋体"/>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6" name="文本框 3"/>
          <p:cNvSpPr txBox="1"/>
          <p:nvPr/>
        </p:nvSpPr>
        <p:spPr bwMode="auto">
          <a:xfrm>
            <a:off x="478582" y="365826"/>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Tree>
    <p:extLst>
      <p:ext uri="{BB962C8B-B14F-4D97-AF65-F5344CB8AC3E}">
        <p14:creationId xmlns:p14="http://schemas.microsoft.com/office/powerpoint/2010/main" val="8227513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xEl>
                                              <p:pRg st="1" end="1"/>
                                            </p:txEl>
                                          </p:spTgt>
                                        </p:tgtEl>
                                      </p:cBhvr>
                                    </p:animEffect>
                                    <p:set>
                                      <p:cBhvr>
                                        <p:cTn id="12" dur="1" fill="hold">
                                          <p:stCondLst>
                                            <p:cond delay="499"/>
                                          </p:stCondLst>
                                        </p:cTn>
                                        <p:tgtEl>
                                          <p:spTgt spid="8">
                                            <p:txEl>
                                              <p:pRg st="1" end="1"/>
                                            </p:txEl>
                                          </p:spTgt>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8622" y="1197546"/>
            <a:ext cx="10313097" cy="292683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放热过程有自发进行的倾向性，但并不一定能自发进行，吸热过程没有自发进行的倾向性，但在一定条件下也可自发进行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反应能否自发进行需综合考虑焓变和熵变对反应的影响</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en-US" sz="2800" dirty="0"/>
          </a:p>
        </p:txBody>
      </p:sp>
      <p:sp>
        <p:nvSpPr>
          <p:cNvPr id="7" name="矩形 6"/>
          <p:cNvSpPr/>
          <p:nvPr/>
        </p:nvSpPr>
        <p:spPr>
          <a:xfrm>
            <a:off x="10420777" y="2612217"/>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8" name="矩形 7"/>
          <p:cNvSpPr/>
          <p:nvPr/>
        </p:nvSpPr>
        <p:spPr>
          <a:xfrm>
            <a:off x="9988729" y="3241125"/>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2087642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7" grpId="0"/>
      <p:bldP spid="7" grpId="1"/>
      <p:bldP spid="8" grpId="0"/>
      <p:bldP spid="8"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7240" y="909514"/>
            <a:ext cx="11074344" cy="705258"/>
          </a:xfrm>
          <a:prstGeom prst="rect">
            <a:avLst/>
          </a:prstGeom>
        </p:spPr>
        <p:txBody>
          <a:bodyPr>
            <a:spAutoFit/>
          </a:bodyPr>
          <a:lstStyle/>
          <a:p>
            <a:pPr lvl="0" algn="just">
              <a:lnSpc>
                <a:spcPts val="5500"/>
              </a:lnSpc>
              <a:tabLst>
                <a:tab pos="1890395" algn="l"/>
              </a:tabLst>
            </a:pPr>
            <a:r>
              <a:rPr lang="zh-CN" altLang="en-US" sz="2800" b="1" kern="100" dirty="0">
                <a:solidFill>
                  <a:srgbClr val="0000FF"/>
                </a:solidFill>
                <a:latin typeface="Times New Roman"/>
                <a:cs typeface="Times New Roman"/>
              </a:rPr>
              <a:t>题组一　焓变与自发反应</a:t>
            </a:r>
            <a:endParaRPr lang="zh-CN" altLang="zh-CN" sz="2800" b="1" kern="100" dirty="0">
              <a:solidFill>
                <a:srgbClr val="0000FF"/>
              </a:solidFill>
              <a:latin typeface="Times New Roman"/>
              <a:cs typeface="Times New Roman"/>
            </a:endParaRPr>
          </a:p>
        </p:txBody>
      </p:sp>
      <p:sp>
        <p:nvSpPr>
          <p:cNvPr id="4" name="矩形 3"/>
          <p:cNvSpPr/>
          <p:nvPr/>
        </p:nvSpPr>
        <p:spPr>
          <a:xfrm>
            <a:off x="593830" y="1741258"/>
            <a:ext cx="10109888" cy="398235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．实验证明，多数能自发进行的反应都是放热反应。对此说法的理解正确的是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．所有的放热反应都是自发进行的</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．所有的自发反应都是放热的</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．焓变是影响反应是否具有自发性的一种重要因素</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．焓变是决定反应是否具有自发性的唯一判据</a:t>
            </a:r>
            <a:endParaRPr lang="zh-CN" altLang="en-US" sz="2800" dirty="0"/>
          </a:p>
        </p:txBody>
      </p:sp>
      <p:sp>
        <p:nvSpPr>
          <p:cNvPr id="6" name="矩形 5"/>
          <p:cNvSpPr/>
          <p:nvPr/>
        </p:nvSpPr>
        <p:spPr>
          <a:xfrm>
            <a:off x="3358902" y="251418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dirty="0">
              <a:solidFill>
                <a:schemeClr val="accent6">
                  <a:lumMod val="75000"/>
                </a:schemeClr>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2" name="Rectangle 21">
            <a:hlinkClick r:id="rId2"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6"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6574" y="947218"/>
            <a:ext cx="11388152" cy="2708410"/>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．意义</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en-US" altLang="zh-CN" sz="2800" i="1" kern="100" dirty="0">
                <a:latin typeface="Times New Roman"/>
                <a:ea typeface="华文细黑"/>
                <a:cs typeface="Courier New"/>
              </a:rPr>
              <a:t>K</a:t>
            </a:r>
            <a:r>
              <a:rPr lang="zh-CN" altLang="zh-CN" sz="2800" kern="100" dirty="0">
                <a:latin typeface="Times New Roman"/>
                <a:ea typeface="华文细黑"/>
                <a:cs typeface="Times New Roman"/>
              </a:rPr>
              <a:t>值越大，反应物的转化率越大，正反应进行的程度越大。</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K</a:t>
            </a:r>
            <a:r>
              <a:rPr lang="zh-CN" altLang="zh-CN" sz="2800" kern="100" dirty="0">
                <a:latin typeface="Times New Roman"/>
                <a:ea typeface="华文细黑"/>
                <a:cs typeface="Times New Roman"/>
              </a:rPr>
              <a:t>只</a:t>
            </a:r>
            <a:r>
              <a:rPr lang="zh-CN" altLang="zh-CN" sz="2800" kern="100" dirty="0" smtClean="0">
                <a:latin typeface="Times New Roman"/>
                <a:ea typeface="华文细黑"/>
                <a:cs typeface="Times New Roman"/>
              </a:rPr>
              <a:t>受</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影响</a:t>
            </a:r>
            <a:r>
              <a:rPr lang="zh-CN" altLang="zh-CN" sz="2800" kern="100" dirty="0">
                <a:latin typeface="Times New Roman"/>
                <a:ea typeface="华文细黑"/>
                <a:cs typeface="Times New Roman"/>
              </a:rPr>
              <a:t>，与反应物或生成物的浓度变化无关。</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化学平衡常数是指某一具体反应的平衡常数。</a:t>
            </a:r>
            <a:endParaRPr lang="zh-CN" altLang="zh-CN" sz="2800" kern="100" dirty="0">
              <a:effectLst/>
              <a:latin typeface="宋体"/>
              <a:cs typeface="Courier New"/>
            </a:endParaRPr>
          </a:p>
        </p:txBody>
      </p:sp>
      <p:sp>
        <p:nvSpPr>
          <p:cNvPr id="2" name="矩形 1"/>
          <p:cNvSpPr/>
          <p:nvPr/>
        </p:nvSpPr>
        <p:spPr>
          <a:xfrm>
            <a:off x="1918742" y="2330510"/>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温度</a:t>
            </a: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912654"/>
            <a:ext cx="10793813" cy="4029308"/>
          </a:xfrm>
          <a:prstGeom prst="rect">
            <a:avLst/>
          </a:prstGeom>
        </p:spPr>
        <p:txBody>
          <a:bodyPr>
            <a:spAutoFit/>
          </a:bodyPr>
          <a:lstStyle/>
          <a:p>
            <a:pPr algn="just">
              <a:lnSpc>
                <a:spcPts val="5500"/>
              </a:lnSpc>
              <a:tabLst>
                <a:tab pos="1890395" algn="l"/>
              </a:tabLst>
            </a:pPr>
            <a:r>
              <a:rPr lang="zh-CN" altLang="zh-CN" sz="2800" b="1" kern="100" dirty="0">
                <a:solidFill>
                  <a:srgbClr val="0000FF"/>
                </a:solidFill>
                <a:latin typeface="Times New Roman"/>
                <a:cs typeface="Times New Roman"/>
              </a:rPr>
              <a:t>题组二　熵变与自发反应</a:t>
            </a: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．下列过程属于熵增加过程的是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．一定条件下，水由气态变成液态</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．高温高压条件下使石墨转变成金刚石</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4NO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 (g)</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．固态碘升华</a:t>
            </a:r>
            <a:endParaRPr lang="zh-CN" altLang="en-US" sz="2800" dirty="0"/>
          </a:p>
        </p:txBody>
      </p:sp>
      <p:sp>
        <p:nvSpPr>
          <p:cNvPr id="4" name="矩形 3"/>
          <p:cNvSpPr/>
          <p:nvPr/>
        </p:nvSpPr>
        <p:spPr>
          <a:xfrm>
            <a:off x="6154910" y="1757586"/>
            <a:ext cx="444352" cy="523220"/>
          </a:xfrm>
          <a:prstGeom prst="rect">
            <a:avLst/>
          </a:prstGeom>
        </p:spPr>
        <p:txBody>
          <a:bodyPr wrap="none">
            <a:spAutoFit/>
          </a:bodyPr>
          <a:lstStyle/>
          <a:p>
            <a:r>
              <a:rPr lang="en-US" altLang="zh-CN" sz="2800" b="1" kern="100" dirty="0" smtClean="0">
                <a:solidFill>
                  <a:schemeClr val="accent6">
                    <a:lumMod val="75000"/>
                  </a:schemeClr>
                </a:solidFill>
                <a:latin typeface="Times New Roman"/>
                <a:ea typeface="华文细黑"/>
              </a:rPr>
              <a:t>D</a:t>
            </a:r>
            <a:endParaRPr lang="zh-CN" altLang="en-US" sz="2800" b="1" dirty="0">
              <a:solidFill>
                <a:schemeClr val="accent6">
                  <a:lumMod val="75000"/>
                </a:schemeClr>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7" name="Rectangle 21">
            <a:hlinkClick r:id="rId2"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6"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67798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3182" y="909514"/>
            <a:ext cx="9812557" cy="3323987"/>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3.</a:t>
            </a:r>
            <a:r>
              <a:rPr lang="zh-CN" altLang="en-US" sz="2800" kern="100" dirty="0" smtClean="0">
                <a:latin typeface="Times New Roman"/>
                <a:ea typeface="华文细黑"/>
                <a:cs typeface="Courier New"/>
              </a:rPr>
              <a:t>下列反应中</a:t>
            </a:r>
            <a:r>
              <a:rPr lang="zh-CN" altLang="zh-CN" sz="2800" kern="100" dirty="0" smtClean="0">
                <a:latin typeface="Times New Roman"/>
                <a:ea typeface="华文细黑"/>
                <a:cs typeface="Times New Roman"/>
              </a:rPr>
              <a:t>熵</a:t>
            </a:r>
            <a:r>
              <a:rPr lang="zh-CN" altLang="en-US" sz="2800" kern="100" dirty="0" smtClean="0">
                <a:latin typeface="Times New Roman"/>
                <a:ea typeface="华文细黑"/>
                <a:cs typeface="Times New Roman"/>
              </a:rPr>
              <a:t>显著增加的反应是</a:t>
            </a:r>
            <a:r>
              <a:rPr lang="en-US" altLang="zh-CN" sz="2800" kern="100" dirty="0" smtClean="0">
                <a:latin typeface="Times New Roman"/>
                <a:ea typeface="华文细黑"/>
                <a:cs typeface="Times New Roman"/>
              </a:rPr>
              <a:t>(      )</a:t>
            </a:r>
            <a:r>
              <a:rPr lang="zh-CN" altLang="en-US" sz="2800"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OH(g)</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a:t>
            </a:r>
            <a:r>
              <a:rPr lang="en-US" altLang="zh-CN" sz="2800" kern="100" dirty="0">
                <a:latin typeface="Times New Roman"/>
                <a:ea typeface="华文细黑"/>
              </a:rPr>
              <a:t>2Hg(l)</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en-US" altLang="zh-CN" sz="2800" kern="100" dirty="0">
                <a:latin typeface="Times New Roman"/>
                <a:ea typeface="华文细黑"/>
              </a:rPr>
              <a:t>(g)</a:t>
            </a:r>
            <a:r>
              <a:rPr lang="en-US" altLang="zh-CN" sz="2800" kern="100" spc="-80" dirty="0">
                <a:latin typeface="Times New Roman"/>
                <a:ea typeface="华文细黑"/>
              </a:rPr>
              <a:t>==</a:t>
            </a:r>
            <a:r>
              <a:rPr lang="en-US" altLang="zh-CN" sz="2800" kern="100" dirty="0">
                <a:latin typeface="Times New Roman"/>
                <a:ea typeface="华文细黑"/>
              </a:rPr>
              <a:t>=2HgO(s)</a:t>
            </a:r>
            <a:endParaRPr lang="zh-CN" altLang="en-US" sz="2800" dirty="0"/>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矩形 5"/>
          <p:cNvSpPr/>
          <p:nvPr/>
        </p:nvSpPr>
        <p:spPr>
          <a:xfrm>
            <a:off x="419274" y="4152719"/>
            <a:ext cx="11873194" cy="656846"/>
          </a:xfrm>
          <a:prstGeom prst="rect">
            <a:avLst/>
          </a:prstGeom>
        </p:spPr>
        <p:txBody>
          <a:bodyPr>
            <a:spAutoFit/>
          </a:bodyPr>
          <a:lstStyle/>
          <a:p>
            <a:pPr lvl="0">
              <a:lnSpc>
                <a:spcPct val="150000"/>
              </a:lnSpc>
            </a:pPr>
            <a:r>
              <a:rPr lang="zh-CN" altLang="zh-CN" sz="2800" b="1" kern="100" dirty="0">
                <a:solidFill>
                  <a:srgbClr val="0000FF"/>
                </a:solidFill>
                <a:latin typeface="黑体"/>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solidFill>
                  <a:prstClr val="black"/>
                </a:solidFill>
                <a:latin typeface="Times New Roman"/>
                <a:ea typeface="华文细黑"/>
                <a:cs typeface="Times New Roman"/>
              </a:rPr>
              <a:t>反应中若生成气体或气体的量增加，都会使混乱度增大，熵增加。</a:t>
            </a:r>
            <a:endParaRPr lang="en-US" altLang="zh-CN" sz="2800" kern="100" dirty="0">
              <a:solidFill>
                <a:prstClr val="black"/>
              </a:solidFill>
              <a:latin typeface="Times New Roman"/>
              <a:ea typeface="华文细黑"/>
              <a:cs typeface="Times New Roman"/>
            </a:endParaRPr>
          </a:p>
        </p:txBody>
      </p:sp>
      <p:sp>
        <p:nvSpPr>
          <p:cNvPr id="8" name="矩形 7"/>
          <p:cNvSpPr/>
          <p:nvPr/>
        </p:nvSpPr>
        <p:spPr>
          <a:xfrm>
            <a:off x="5959724" y="1071385"/>
            <a:ext cx="423514" cy="523220"/>
          </a:xfrm>
          <a:prstGeom prst="rect">
            <a:avLst/>
          </a:prstGeom>
        </p:spPr>
        <p:txBody>
          <a:bodyPr wrap="none">
            <a:spAutoFit/>
          </a:bodyPr>
          <a:lstStyle/>
          <a:p>
            <a:r>
              <a:rPr lang="en-US" altLang="zh-CN" sz="2800" b="1" kern="100" dirty="0">
                <a:solidFill>
                  <a:srgbClr val="F79646">
                    <a:lumMod val="75000"/>
                  </a:srgbClr>
                </a:solidFill>
                <a:latin typeface="Times New Roman"/>
                <a:ea typeface="华文细黑"/>
                <a:cs typeface="Courier New"/>
              </a:rPr>
              <a:t>B</a:t>
            </a:r>
            <a:endParaRPr lang="zh-CN" altLang="en-US" dirty="0"/>
          </a:p>
        </p:txBody>
      </p:sp>
      <p:sp>
        <p:nvSpPr>
          <p:cNvPr id="9" name="Rectangle 21">
            <a:hlinkClick r:id="rId2"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6"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711855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6" grpId="0"/>
      <p:bldP spid="6" grpId="1"/>
      <p:bldP spid="8" grpId="0"/>
      <p:bldP spid="8"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2598" y="568796"/>
            <a:ext cx="10793813" cy="5321970"/>
          </a:xfrm>
          <a:prstGeom prst="rect">
            <a:avLst/>
          </a:prstGeom>
        </p:spPr>
        <p:txBody>
          <a:bodyPr>
            <a:spAutoFit/>
          </a:bodyPr>
          <a:lstStyle/>
          <a:p>
            <a:pPr algn="just">
              <a:lnSpc>
                <a:spcPts val="5500"/>
              </a:lnSpc>
              <a:tabLst>
                <a:tab pos="1890395" algn="l"/>
              </a:tabLst>
            </a:pPr>
            <a:r>
              <a:rPr lang="zh-CN" altLang="zh-CN" sz="2800" b="1" kern="100" dirty="0">
                <a:solidFill>
                  <a:srgbClr val="0000FF"/>
                </a:solidFill>
                <a:latin typeface="Times New Roman"/>
                <a:cs typeface="Times New Roman"/>
              </a:rPr>
              <a:t>题组三　复合判据的应用</a:t>
            </a:r>
          </a:p>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(s)</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74.9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．该反应中熵变小于</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，焓变大于</a:t>
            </a:r>
            <a:r>
              <a:rPr lang="en-US" altLang="zh-CN" sz="2800" kern="100" dirty="0">
                <a:latin typeface="Times New Roman"/>
                <a:ea typeface="华文细黑"/>
                <a:cs typeface="Courier New"/>
              </a:rPr>
              <a:t>0</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．该反应是吸热反应，因此一定不能自发进行</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．碳酸盐分解反应中熵增加，因此任何条件下所有碳酸盐分解</a:t>
            </a:r>
            <a:r>
              <a:rPr lang="zh-CN" altLang="zh-CN" sz="2800" kern="100" dirty="0" smtClean="0">
                <a:latin typeface="Times New Roman"/>
                <a:ea typeface="华文细黑"/>
                <a:cs typeface="Times New Roman"/>
              </a:rPr>
              <a:t>一定</a:t>
            </a:r>
            <a:r>
              <a:rPr lang="en-US" altLang="zh-CN" sz="2800" kern="100" dirty="0" smtClean="0">
                <a:latin typeface="Times New Roman"/>
                <a:ea typeface="华文细黑"/>
                <a:cs typeface="Times New Roman"/>
              </a:rPr>
              <a:t>  </a:t>
            </a: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自发</a:t>
            </a:r>
            <a:r>
              <a:rPr lang="zh-CN" altLang="zh-CN" sz="2800" kern="100" dirty="0">
                <a:latin typeface="Times New Roman"/>
                <a:ea typeface="华文细黑"/>
                <a:cs typeface="Times New Roman"/>
              </a:rPr>
              <a:t>进行</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．判断反应能否自发进行需要根据</a:t>
            </a:r>
            <a:r>
              <a:rPr lang="en-US" altLang="zh-CN" sz="2800" kern="100" dirty="0">
                <a:latin typeface="Times New Roman"/>
                <a:ea typeface="华文细黑"/>
              </a:rPr>
              <a:t>Δ</a:t>
            </a:r>
            <a:r>
              <a:rPr lang="en-US" altLang="zh-CN" sz="2800" i="1" kern="100" dirty="0">
                <a:latin typeface="Times New Roman"/>
                <a:ea typeface="华文细黑"/>
              </a:rPr>
              <a:t>H</a:t>
            </a:r>
            <a:r>
              <a:rPr lang="zh-CN" altLang="zh-CN" sz="2800" kern="100" dirty="0">
                <a:latin typeface="Times New Roman"/>
                <a:ea typeface="华文细黑"/>
                <a:cs typeface="Times New Roman"/>
              </a:rPr>
              <a:t>与</a:t>
            </a:r>
            <a:r>
              <a:rPr lang="en-US" altLang="zh-CN" sz="2800" kern="100" dirty="0">
                <a:latin typeface="Times New Roman"/>
                <a:ea typeface="华文细黑"/>
              </a:rPr>
              <a:t>Δ</a:t>
            </a:r>
            <a:r>
              <a:rPr lang="en-US" altLang="zh-CN" sz="2800" i="1" kern="100" dirty="0">
                <a:latin typeface="Times New Roman"/>
                <a:ea typeface="华文细黑"/>
              </a:rPr>
              <a:t>S</a:t>
            </a:r>
            <a:r>
              <a:rPr lang="zh-CN" altLang="zh-CN" sz="2800" kern="100" dirty="0">
                <a:latin typeface="Times New Roman"/>
                <a:ea typeface="华文细黑"/>
                <a:cs typeface="Times New Roman"/>
              </a:rPr>
              <a:t>综合考虑</a:t>
            </a:r>
            <a:endParaRPr lang="zh-CN" altLang="en-US" sz="2800" dirty="0"/>
          </a:p>
        </p:txBody>
      </p:sp>
      <p:sp>
        <p:nvSpPr>
          <p:cNvPr id="9" name="矩形 8"/>
          <p:cNvSpPr/>
          <p:nvPr/>
        </p:nvSpPr>
        <p:spPr>
          <a:xfrm>
            <a:off x="5797328" y="1864940"/>
            <a:ext cx="444352" cy="656846"/>
          </a:xfrm>
          <a:prstGeom prst="rect">
            <a:avLst/>
          </a:prstGeom>
        </p:spPr>
        <p:txBody>
          <a:bodyPr wrap="none">
            <a:spAutoFit/>
          </a:bodyPr>
          <a:lstStyle/>
          <a:p>
            <a:pPr algn="just">
              <a:lnSpc>
                <a:spcPct val="150000"/>
              </a:lnSpc>
              <a:spcAft>
                <a:spcPts val="0"/>
              </a:spcAft>
              <a:tabLst>
                <a:tab pos="2430780" algn="l"/>
              </a:tabLst>
            </a:pPr>
            <a:r>
              <a:rPr lang="en-US" altLang="zh-CN" sz="2800" b="1" kern="100" dirty="0" smtClean="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effectLst/>
              <a:latin typeface="宋体"/>
              <a:cs typeface="Courier New"/>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0" name="Rectangle 21">
            <a:hlinkClick r:id="rId2"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960852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p:bldP spid="9"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2685" y="665887"/>
            <a:ext cx="10793813"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．灰锡结构松散，不能用于制造器皿，而白锡结构坚固，可以制造器皿，现把白锡制成的器皿放在</a:t>
            </a:r>
            <a:r>
              <a:rPr lang="en-US" altLang="zh-CN" sz="2800" kern="100" dirty="0">
                <a:latin typeface="Times New Roman"/>
                <a:ea typeface="华文细黑"/>
                <a:cs typeface="Courier New"/>
              </a:rPr>
              <a:t>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100 </a:t>
            </a:r>
            <a:r>
              <a:rPr lang="en-US" altLang="zh-CN" sz="2800" kern="100" dirty="0" err="1">
                <a:latin typeface="Times New Roman"/>
                <a:ea typeface="华文细黑"/>
                <a:cs typeface="Courier New"/>
              </a:rPr>
              <a:t>kPa</a:t>
            </a:r>
            <a:r>
              <a:rPr lang="zh-CN" altLang="zh-CN" sz="2800" kern="100" dirty="0">
                <a:latin typeface="Times New Roman"/>
                <a:ea typeface="华文细黑"/>
                <a:cs typeface="Times New Roman"/>
              </a:rPr>
              <a:t>的室内存放，它会不会变成灰锡而不能再继续使用？</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已知：在</a:t>
            </a:r>
            <a:r>
              <a:rPr lang="en-US" altLang="zh-CN" sz="2800" kern="100" dirty="0">
                <a:latin typeface="Times New Roman"/>
                <a:ea typeface="华文细黑"/>
              </a:rPr>
              <a:t>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100 </a:t>
            </a:r>
            <a:r>
              <a:rPr lang="en-US" altLang="zh-CN" sz="2800" kern="100" dirty="0" err="1">
                <a:latin typeface="Times New Roman"/>
                <a:ea typeface="华文细黑"/>
              </a:rPr>
              <a:t>kPa</a:t>
            </a:r>
            <a:r>
              <a:rPr lang="zh-CN" altLang="zh-CN" sz="2800" kern="100" dirty="0">
                <a:latin typeface="Times New Roman"/>
                <a:ea typeface="华文细黑"/>
                <a:cs typeface="Times New Roman"/>
              </a:rPr>
              <a:t>条件下白锡转化为灰锡的反应焓变和熵变分别为</a:t>
            </a:r>
            <a:r>
              <a:rPr lang="en-US" altLang="zh-CN" sz="2800" kern="100" dirty="0">
                <a:latin typeface="Times New Roman"/>
                <a:ea typeface="华文细黑"/>
              </a:rPr>
              <a:t>Δ</a:t>
            </a:r>
            <a:r>
              <a:rPr lang="en-US" altLang="zh-CN" sz="2800" i="1" kern="100" dirty="0">
                <a:latin typeface="Times New Roman"/>
                <a:ea typeface="华文细黑"/>
              </a:rPr>
              <a:t>H</a:t>
            </a:r>
            <a:r>
              <a:rPr lang="zh-CN" altLang="zh-CN" sz="2800" kern="100" dirty="0">
                <a:latin typeface="Times New Roman"/>
                <a:ea typeface="华文细黑"/>
                <a:cs typeface="Times New Roman"/>
              </a:rPr>
              <a:t>＝－</a:t>
            </a:r>
            <a:r>
              <a:rPr lang="en-US" altLang="zh-CN" sz="2800" kern="100" dirty="0">
                <a:latin typeface="Times New Roman"/>
                <a:ea typeface="华文细黑"/>
              </a:rPr>
              <a:t>2 180.9 </a:t>
            </a:r>
            <a:r>
              <a:rPr lang="en-US" altLang="zh-CN" sz="2800" kern="100" dirty="0" err="1">
                <a:latin typeface="Times New Roman"/>
                <a:ea typeface="华文细黑"/>
              </a:rPr>
              <a:t>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Δ</a:t>
            </a:r>
            <a:r>
              <a:rPr lang="en-US" altLang="zh-CN" sz="2800" i="1" kern="100" dirty="0">
                <a:latin typeface="Times New Roman"/>
                <a:ea typeface="华文细黑"/>
              </a:rPr>
              <a:t>S</a:t>
            </a:r>
            <a:r>
              <a:rPr lang="zh-CN" altLang="zh-CN" sz="2800" kern="100" dirty="0">
                <a:latin typeface="Times New Roman"/>
                <a:ea typeface="华文细黑"/>
                <a:cs typeface="Times New Roman"/>
              </a:rPr>
              <a:t>＝－</a:t>
            </a:r>
            <a:r>
              <a:rPr lang="en-US" altLang="zh-CN" sz="2800" kern="100" dirty="0">
                <a:latin typeface="Times New Roman"/>
                <a:ea typeface="华文细黑"/>
              </a:rPr>
              <a:t>6.61 </a:t>
            </a:r>
            <a:r>
              <a:rPr lang="en-US" altLang="zh-CN" sz="2800" kern="100" dirty="0" err="1">
                <a:latin typeface="Times New Roman"/>
                <a:ea typeface="华文细黑"/>
              </a:rPr>
              <a:t>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·K</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mn-ea"/>
                <a:cs typeface="Times New Roman"/>
              </a:rPr>
              <a:t>解析　</a:t>
            </a:r>
            <a:r>
              <a:rPr lang="en-US" altLang="zh-CN" sz="2800" kern="100" dirty="0">
                <a:latin typeface="Times New Roman"/>
                <a:ea typeface="华文细黑"/>
              </a:rPr>
              <a:t>Δ</a:t>
            </a:r>
            <a:r>
              <a:rPr lang="en-US" altLang="zh-CN" sz="2800" i="1" kern="100" dirty="0">
                <a:latin typeface="Times New Roman"/>
                <a:ea typeface="华文细黑"/>
              </a:rPr>
              <a:t>H</a:t>
            </a:r>
            <a:r>
              <a:rPr lang="zh-CN" altLang="zh-CN" sz="2800" kern="100" dirty="0">
                <a:latin typeface="Times New Roman"/>
                <a:ea typeface="华文细黑"/>
                <a:cs typeface="Times New Roman"/>
              </a:rPr>
              <a:t>－</a:t>
            </a:r>
            <a:r>
              <a:rPr lang="en-US" altLang="zh-CN" sz="2800" i="1" kern="100" dirty="0">
                <a:latin typeface="Times New Roman"/>
                <a:ea typeface="华文细黑"/>
              </a:rPr>
              <a:t>T</a:t>
            </a:r>
            <a:r>
              <a:rPr lang="en-US" altLang="zh-CN" sz="2800" kern="100" dirty="0">
                <a:latin typeface="Times New Roman"/>
                <a:ea typeface="华文细黑"/>
              </a:rPr>
              <a:t>Δ</a:t>
            </a:r>
            <a:r>
              <a:rPr lang="en-US" altLang="zh-CN" sz="2800" i="1" kern="100" dirty="0">
                <a:latin typeface="Times New Roman"/>
                <a:ea typeface="华文细黑"/>
              </a:rPr>
              <a:t>S</a:t>
            </a:r>
            <a:r>
              <a:rPr lang="zh-CN" altLang="zh-CN" sz="2800" kern="100" dirty="0">
                <a:latin typeface="Times New Roman"/>
                <a:ea typeface="华文细黑"/>
                <a:cs typeface="Times New Roman"/>
              </a:rPr>
              <a:t>＝－</a:t>
            </a:r>
            <a:r>
              <a:rPr lang="en-US" altLang="zh-CN" sz="2800" kern="100" dirty="0">
                <a:latin typeface="Times New Roman"/>
                <a:ea typeface="华文细黑"/>
              </a:rPr>
              <a:t>2 180.9 </a:t>
            </a:r>
            <a:r>
              <a:rPr lang="en-US" altLang="zh-CN" sz="2800" kern="100" dirty="0" err="1">
                <a:latin typeface="Times New Roman"/>
                <a:ea typeface="华文细黑"/>
              </a:rPr>
              <a:t>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宋体"/>
                <a:ea typeface="华文细黑"/>
                <a:cs typeface="Times New Roman"/>
              </a:rPr>
              <a:t>×</a:t>
            </a:r>
            <a:r>
              <a:rPr lang="en-US" altLang="zh-CN" sz="2800" kern="100" dirty="0">
                <a:latin typeface="Times New Roman"/>
                <a:ea typeface="华文细黑"/>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273 K</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6.61 </a:t>
            </a:r>
            <a:r>
              <a:rPr lang="en-US" altLang="zh-CN" sz="2800" kern="100" dirty="0" err="1">
                <a:latin typeface="Times New Roman"/>
                <a:ea typeface="华文细黑"/>
              </a:rPr>
              <a:t>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·K</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a:t>
            </a:r>
            <a:r>
              <a:rPr lang="en-US" altLang="zh-CN" sz="2800" kern="100" dirty="0">
                <a:latin typeface="宋体"/>
                <a:ea typeface="华文细黑"/>
                <a:cs typeface="Times New Roman"/>
              </a:rPr>
              <a:t>×</a:t>
            </a:r>
            <a:r>
              <a:rPr lang="en-US" altLang="zh-CN" sz="2800" kern="100" dirty="0">
                <a:latin typeface="Times New Roman"/>
                <a:ea typeface="华文细黑"/>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0.38 </a:t>
            </a:r>
            <a:r>
              <a:rPr lang="en-US" altLang="zh-CN" sz="2800" kern="100" dirty="0" err="1">
                <a:latin typeface="Times New Roman"/>
                <a:ea typeface="华文细黑"/>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&lt;0</a:t>
            </a:r>
            <a:r>
              <a:rPr lang="zh-CN" altLang="zh-CN" sz="2800" kern="100" dirty="0">
                <a:latin typeface="Times New Roman"/>
                <a:ea typeface="华文细黑"/>
                <a:cs typeface="Times New Roman"/>
              </a:rPr>
              <a:t>，能自发进行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会自发变成灰锡，不能再继续使用。</a:t>
            </a:r>
            <a:endParaRPr lang="zh-CN" altLang="en-US" sz="2800" dirty="0">
              <a:solidFill>
                <a:schemeClr val="accent6">
                  <a:lumMod val="75000"/>
                </a:schemeClr>
              </a:solidFill>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2" action="ppaction://hlinksldjump"/>
          </p:cNvPr>
          <p:cNvSpPr>
            <a:spLocks noChangeArrowheads="1"/>
          </p:cNvSpPr>
          <p:nvPr/>
        </p:nvSpPr>
        <p:spPr bwMode="auto">
          <a:xfrm>
            <a:off x="955159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1005376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53180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98569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6" action="ppaction://hlinksldjump"/>
          </p:cNvPr>
          <p:cNvSpPr>
            <a:spLocks noChangeArrowheads="1"/>
          </p:cNvSpPr>
          <p:nvPr/>
        </p:nvSpPr>
        <p:spPr bwMode="auto">
          <a:xfrm>
            <a:off x="1146331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5582879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2" end="2"/>
                                            </p:txEl>
                                          </p:spTgt>
                                        </p:tgtEl>
                                      </p:cBhvr>
                                    </p:animEffect>
                                    <p:set>
                                      <p:cBhvr>
                                        <p:cTn id="17" dur="1" fill="hold">
                                          <p:stCondLst>
                                            <p:cond delay="499"/>
                                          </p:stCondLst>
                                        </p:cTn>
                                        <p:tgtEl>
                                          <p:spTgt spid="5">
                                            <p:txEl>
                                              <p:pRg st="2" end="2"/>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5">
                                            <p:txEl>
                                              <p:pRg st="3" end="3"/>
                                            </p:txEl>
                                          </p:spTgt>
                                        </p:tgtEl>
                                      </p:cBhvr>
                                    </p:animEffect>
                                    <p:set>
                                      <p:cBhvr>
                                        <p:cTn id="20" dur="1" fill="hold">
                                          <p:stCondLst>
                                            <p:cond delay="499"/>
                                          </p:stCondLst>
                                        </p:cTn>
                                        <p:tgtEl>
                                          <p:spTgt spid="5">
                                            <p:txEl>
                                              <p:pRg st="3" end="3"/>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82838" y="1053530"/>
            <a:ext cx="6647974" cy="523220"/>
          </a:xfrm>
          <a:prstGeom prst="rect">
            <a:avLst/>
          </a:prstGeom>
        </p:spPr>
        <p:txBody>
          <a:bodyPr wrap="none">
            <a:spAutoFit/>
          </a:bodyPr>
          <a:lstStyle/>
          <a:p>
            <a:r>
              <a:rPr lang="zh-CN" altLang="zh-CN" sz="2800" b="1" kern="100" dirty="0">
                <a:solidFill>
                  <a:srgbClr val="0000FF"/>
                </a:solidFill>
                <a:latin typeface="Times New Roman"/>
                <a:cs typeface="Times New Roman"/>
              </a:rPr>
              <a:t>焓变、熵变和温度对化学反应方向的影响</a:t>
            </a:r>
            <a:endParaRPr lang="zh-CN" altLang="en-US" sz="2800" b="1" kern="100" dirty="0">
              <a:solidFill>
                <a:srgbClr val="0000FF"/>
              </a:solidFill>
              <a:latin typeface="Times New Roman"/>
              <a:cs typeface="Times New Roman"/>
            </a:endParaRPr>
          </a:p>
        </p:txBody>
      </p:sp>
      <p:graphicFrame>
        <p:nvGraphicFramePr>
          <p:cNvPr id="6" name="表格 5"/>
          <p:cNvGraphicFramePr>
            <a:graphicFrameLocks noGrp="1"/>
          </p:cNvGraphicFramePr>
          <p:nvPr>
            <p:extLst>
              <p:ext uri="{D42A27DB-BD31-4B8C-83A1-F6EECF244321}">
                <p14:modId xmlns:p14="http://schemas.microsoft.com/office/powerpoint/2010/main" val="1756476762"/>
              </p:ext>
            </p:extLst>
          </p:nvPr>
        </p:nvGraphicFramePr>
        <p:xfrm>
          <a:off x="910631" y="1773609"/>
          <a:ext cx="9433047" cy="4178923"/>
        </p:xfrm>
        <a:graphic>
          <a:graphicData uri="http://schemas.openxmlformats.org/drawingml/2006/table">
            <a:tbl>
              <a:tblPr/>
              <a:tblGrid>
                <a:gridCol w="857436"/>
                <a:gridCol w="799689"/>
                <a:gridCol w="3587923"/>
                <a:gridCol w="4187999"/>
              </a:tblGrid>
              <a:tr h="560299">
                <a:tc>
                  <a:txBody>
                    <a:bodyPr/>
                    <a:lstStyle/>
                    <a:p>
                      <a:pPr algn="ctr">
                        <a:lnSpc>
                          <a:spcPct val="150000"/>
                        </a:lnSpc>
                        <a:spcAft>
                          <a:spcPts val="0"/>
                        </a:spcAft>
                        <a:tabLst>
                          <a:tab pos="2430780" algn="l"/>
                        </a:tabLst>
                      </a:pPr>
                      <a:r>
                        <a:rPr lang="en-US" sz="2400" kern="100" dirty="0">
                          <a:effectLst/>
                          <a:latin typeface="Times New Roman"/>
                          <a:ea typeface="华文细黑"/>
                          <a:cs typeface="Courier New"/>
                        </a:rPr>
                        <a:t>Δ</a:t>
                      </a:r>
                      <a:r>
                        <a:rPr lang="en-US" sz="2400" i="1" kern="100" dirty="0">
                          <a:effectLst/>
                          <a:latin typeface="Times New Roman"/>
                          <a:ea typeface="华文细黑"/>
                          <a:cs typeface="Courier New"/>
                        </a:rPr>
                        <a:t>H</a:t>
                      </a:r>
                      <a:endParaRPr lang="zh-CN" sz="24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Δ</a:t>
                      </a:r>
                      <a:r>
                        <a:rPr lang="en-US" sz="2400" i="1" kern="100">
                          <a:effectLst/>
                          <a:latin typeface="Times New Roman"/>
                          <a:ea typeface="华文细黑"/>
                          <a:cs typeface="Courier New"/>
                        </a:rPr>
                        <a:t>S</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Δ</a:t>
                      </a:r>
                      <a:r>
                        <a:rPr lang="en-US" sz="2400" i="1" kern="100">
                          <a:effectLst/>
                          <a:latin typeface="Times New Roman"/>
                          <a:ea typeface="华文细黑"/>
                          <a:cs typeface="Courier New"/>
                        </a:rPr>
                        <a:t>H</a:t>
                      </a:r>
                      <a:r>
                        <a:rPr lang="zh-CN" sz="2400" kern="100">
                          <a:effectLst/>
                          <a:latin typeface="Times New Roman"/>
                          <a:ea typeface="华文细黑"/>
                          <a:cs typeface="Times New Roman"/>
                        </a:rPr>
                        <a:t>－</a:t>
                      </a:r>
                      <a:r>
                        <a:rPr lang="en-US" sz="2400" i="1" kern="100">
                          <a:effectLst/>
                          <a:latin typeface="Times New Roman"/>
                          <a:ea typeface="华文细黑"/>
                          <a:cs typeface="Courier New"/>
                        </a:rPr>
                        <a:t>T</a:t>
                      </a:r>
                      <a:r>
                        <a:rPr lang="en-US" sz="2400" kern="100">
                          <a:effectLst/>
                          <a:latin typeface="Times New Roman"/>
                          <a:ea typeface="华文细黑"/>
                          <a:cs typeface="Courier New"/>
                        </a:rPr>
                        <a:t>Δ</a:t>
                      </a:r>
                      <a:r>
                        <a:rPr lang="en-US" sz="2400" i="1" kern="100">
                          <a:effectLst/>
                          <a:latin typeface="Times New Roman"/>
                          <a:ea typeface="华文细黑"/>
                          <a:cs typeface="Courier New"/>
                        </a:rPr>
                        <a:t>S</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反应情况</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0448">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永远是负值</a:t>
                      </a:r>
                      <a:endParaRPr lang="zh-CN" sz="24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在任何温度下过程均自发进行</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0448">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永远是正值</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tabLst>
                          <a:tab pos="2430780" algn="l"/>
                        </a:tabLst>
                      </a:pPr>
                      <a:r>
                        <a:rPr lang="zh-CN" sz="2400" kern="100" dirty="0">
                          <a:effectLst/>
                          <a:latin typeface="Times New Roman"/>
                          <a:ea typeface="华文细黑"/>
                          <a:cs typeface="Times New Roman"/>
                        </a:rPr>
                        <a:t>在任何温度下过程均非</a:t>
                      </a:r>
                      <a:r>
                        <a:rPr lang="zh-CN" sz="2400" kern="100" dirty="0" smtClean="0">
                          <a:effectLst/>
                          <a:latin typeface="Times New Roman"/>
                          <a:ea typeface="华文细黑"/>
                          <a:cs typeface="Times New Roman"/>
                        </a:rPr>
                        <a:t>自发</a:t>
                      </a:r>
                      <a:endParaRPr lang="en-US" altLang="zh-CN" sz="2400" kern="100" dirty="0" smtClean="0">
                        <a:effectLst/>
                        <a:latin typeface="Times New Roman"/>
                        <a:ea typeface="华文细黑"/>
                        <a:cs typeface="Times New Roman"/>
                      </a:endParaRPr>
                    </a:p>
                    <a:p>
                      <a:pPr algn="l">
                        <a:lnSpc>
                          <a:spcPct val="150000"/>
                        </a:lnSpc>
                        <a:spcAft>
                          <a:spcPts val="0"/>
                        </a:spcAft>
                        <a:tabLst>
                          <a:tab pos="2430780" algn="l"/>
                        </a:tabLst>
                      </a:pPr>
                      <a:r>
                        <a:rPr lang="zh-CN" sz="2400" kern="100" dirty="0" smtClean="0">
                          <a:effectLst/>
                          <a:latin typeface="Times New Roman"/>
                          <a:ea typeface="华文细黑"/>
                          <a:cs typeface="Times New Roman"/>
                        </a:rPr>
                        <a:t>进行</a:t>
                      </a:r>
                      <a:endParaRPr lang="zh-CN" sz="24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0448">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低温为正高温为负</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低温时非自发，高温时自发</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0448">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低温为负高温为正</a:t>
                      </a:r>
                      <a:endParaRPr lang="zh-CN" sz="2400" kern="10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低温时自发，高温时非自发</a:t>
                      </a:r>
                      <a:endParaRPr lang="zh-CN" sz="2400" kern="100" dirty="0">
                        <a:effectLst/>
                        <a:latin typeface="宋体"/>
                        <a:cs typeface="Courier New"/>
                      </a:endParaRPr>
                    </a:p>
                  </a:txBody>
                  <a:tcPr marL="34650" marR="346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0318219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
          <p:cNvSpPr txBox="1"/>
          <p:nvPr/>
        </p:nvSpPr>
        <p:spPr>
          <a:xfrm>
            <a:off x="1342679" y="2610411"/>
            <a:ext cx="9417963" cy="1323439"/>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0" b="1" i="0" u="none" strike="noStrike" kern="0" cap="none" spc="0" normalizeH="0" baseline="0" noProof="0" dirty="0" smtClean="0">
                <a:ln>
                  <a:noFill/>
                </a:ln>
                <a:solidFill>
                  <a:sysClr val="window" lastClr="CCE8CF"/>
                </a:solidFill>
                <a:effectLst/>
                <a:uLnTx/>
                <a:uFillTx/>
                <a:latin typeface="微软雅黑"/>
                <a:ea typeface="微软雅黑"/>
              </a:rPr>
              <a:t>探究高考　明确考向</a:t>
            </a:r>
            <a:endParaRPr kumimoji="0" lang="zh-CN" altLang="en-US" sz="8000" b="1" i="0" u="none" strike="noStrike" kern="0" cap="none" spc="0" normalizeH="0" baseline="0" noProof="0" dirty="0">
              <a:ln>
                <a:noFill/>
              </a:ln>
              <a:solidFill>
                <a:sysClr val="window" lastClr="CCE8CF"/>
              </a:solidFill>
              <a:effectLst/>
              <a:uLnTx/>
              <a:uFillTx/>
              <a:latin typeface="微软雅黑"/>
              <a:ea typeface="微软雅黑"/>
            </a:endParaRPr>
          </a:p>
        </p:txBody>
      </p:sp>
    </p:spTree>
    <p:extLst>
      <p:ext uri="{BB962C8B-B14F-4D97-AF65-F5344CB8AC3E}">
        <p14:creationId xmlns:p14="http://schemas.microsoft.com/office/powerpoint/2010/main" val="28881842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 name="矩形 2"/>
          <p:cNvSpPr/>
          <p:nvPr/>
        </p:nvSpPr>
        <p:spPr>
          <a:xfrm>
            <a:off x="622598" y="1557586"/>
            <a:ext cx="10901751" cy="2031325"/>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的反应是熵增的放热反应，该反应能自发进行。</a:t>
            </a:r>
            <a:r>
              <a:rPr lang="en-US" altLang="zh-CN" sz="2800" kern="100" dirty="0" smtClean="0">
                <a:latin typeface="Times New Roman"/>
                <a:ea typeface="华文细黑"/>
                <a:cs typeface="Courier New"/>
              </a:rPr>
              <a:t>(    )</a:t>
            </a:r>
            <a:endParaRPr lang="zh-CN" altLang="zh-CN" sz="2800" kern="100" dirty="0">
              <a:latin typeface="宋体"/>
              <a:cs typeface="Courier New"/>
            </a:endParaRPr>
          </a:p>
          <a:p>
            <a:pPr algn="r">
              <a:lnSpc>
                <a:spcPct val="150000"/>
              </a:lnSpc>
            </a:pPr>
            <a:r>
              <a:rPr lang="en-US" altLang="zh-CN" sz="2800" kern="100" dirty="0">
                <a:latin typeface="Times New Roman"/>
                <a:ea typeface="华文细黑"/>
              </a:rPr>
              <a:t>(2015·</a:t>
            </a:r>
            <a:r>
              <a:rPr lang="zh-CN" altLang="zh-CN" sz="2800" kern="100" dirty="0">
                <a:latin typeface="Times New Roman"/>
                <a:ea typeface="华文细黑"/>
                <a:cs typeface="Times New Roman"/>
              </a:rPr>
              <a:t>天津理综，</a:t>
            </a:r>
            <a:r>
              <a:rPr lang="en-US" altLang="zh-CN" sz="2800" kern="100" dirty="0">
                <a:latin typeface="Times New Roman"/>
                <a:ea typeface="华文细黑"/>
              </a:rPr>
              <a:t>3A)</a:t>
            </a:r>
            <a:endParaRPr lang="zh-CN" altLang="zh-CN" sz="2800" kern="100" dirty="0">
              <a:effectLst/>
              <a:latin typeface="宋体"/>
              <a:cs typeface="Courier New"/>
            </a:endParaRPr>
          </a:p>
        </p:txBody>
      </p:sp>
      <p:sp>
        <p:nvSpPr>
          <p:cNvPr id="9" name="矩形 8"/>
          <p:cNvSpPr/>
          <p:nvPr/>
        </p:nvSpPr>
        <p:spPr>
          <a:xfrm>
            <a:off x="9580133" y="2320211"/>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9" grpId="0"/>
      <p:bldP spid="9"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9458" y="693490"/>
            <a:ext cx="11409908" cy="2172903"/>
          </a:xfrm>
          <a:prstGeom prst="rect">
            <a:avLst/>
          </a:prstGeom>
        </p:spPr>
        <p:txBody>
          <a:bodyPr>
            <a:spAutoFit/>
          </a:bodyPr>
          <a:lstStyle/>
          <a:p>
            <a:pPr algn="just">
              <a:lnSpc>
                <a:spcPct val="130000"/>
              </a:lnSpc>
              <a:spcAft>
                <a:spcPts val="0"/>
              </a:spcAft>
              <a:tabLst>
                <a:tab pos="2430780"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(2015·</a:t>
            </a:r>
            <a:r>
              <a:rPr lang="zh-CN" altLang="zh-CN" sz="2600" kern="100" dirty="0">
                <a:latin typeface="Times New Roman"/>
                <a:ea typeface="华文细黑"/>
                <a:cs typeface="Times New Roman"/>
              </a:rPr>
              <a:t>重庆理综，</a:t>
            </a: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羰基硫</a:t>
            </a:r>
            <a:r>
              <a:rPr lang="en-US" altLang="zh-CN" sz="2600" kern="100" dirty="0">
                <a:latin typeface="Times New Roman"/>
                <a:ea typeface="华文细黑"/>
                <a:cs typeface="Courier New"/>
              </a:rPr>
              <a:t>(COS)</a:t>
            </a:r>
            <a:r>
              <a:rPr lang="zh-CN" altLang="zh-CN" sz="2600" kern="100" dirty="0">
                <a:latin typeface="Times New Roman"/>
                <a:ea typeface="华文细黑"/>
                <a:cs typeface="Times New Roman"/>
              </a:rPr>
              <a:t>可作为一种粮食熏蒸剂，能防止某些昆虫、线虫和真菌的危害。在恒容密闭容器中，将</a:t>
            </a:r>
            <a:r>
              <a:rPr lang="en-US" altLang="zh-CN" sz="2600" kern="100" dirty="0">
                <a:latin typeface="Times New Roman"/>
                <a:ea typeface="华文细黑"/>
                <a:cs typeface="Courier New"/>
              </a:rPr>
              <a:t>CO</a:t>
            </a:r>
            <a:r>
              <a:rPr lang="zh-CN" altLang="zh-CN" sz="2600" kern="100" dirty="0">
                <a:latin typeface="Times New Roman"/>
                <a:ea typeface="华文细黑"/>
                <a:cs typeface="Times New Roman"/>
              </a:rPr>
              <a:t>和</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a:t>
            </a:r>
            <a:r>
              <a:rPr lang="zh-CN" altLang="zh-CN" sz="2600" kern="100" dirty="0">
                <a:latin typeface="Times New Roman"/>
                <a:ea typeface="华文细黑"/>
                <a:cs typeface="Times New Roman"/>
              </a:rPr>
              <a:t>混合加热并达到下列平衡：</a:t>
            </a:r>
            <a:endParaRPr lang="zh-CN" altLang="zh-CN" sz="2600" kern="100" dirty="0">
              <a:latin typeface="宋体"/>
              <a:cs typeface="Courier New"/>
            </a:endParaRPr>
          </a:p>
          <a:p>
            <a:pPr>
              <a:lnSpc>
                <a:spcPct val="130000"/>
              </a:lnSpc>
            </a:pPr>
            <a:r>
              <a:rPr lang="en-US" altLang="zh-CN" sz="2600" kern="100" dirty="0">
                <a:latin typeface="Times New Roman"/>
                <a:ea typeface="华文细黑"/>
              </a:rPr>
              <a:t>CO(g)</a:t>
            </a:r>
            <a:r>
              <a:rPr lang="zh-CN" altLang="zh-CN" sz="2600" kern="100" dirty="0">
                <a:latin typeface="Times New Roman"/>
                <a:ea typeface="华文细黑"/>
                <a:cs typeface="Times New Roman"/>
              </a:rPr>
              <a:t>＋</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S(g)</a:t>
            </a:r>
            <a:r>
              <a:rPr lang="en-US" altLang="zh-CN" sz="2600" kern="100" dirty="0">
                <a:latin typeface="ZBFH"/>
                <a:ea typeface="华文细黑"/>
              </a:rPr>
              <a:t></a:t>
            </a:r>
            <a:r>
              <a:rPr lang="en-US" altLang="zh-CN" sz="2600" kern="100" dirty="0">
                <a:latin typeface="Times New Roman"/>
                <a:ea typeface="华文细黑"/>
              </a:rPr>
              <a:t>COS(g)</a:t>
            </a:r>
            <a:r>
              <a:rPr lang="zh-CN" altLang="zh-CN" sz="2600" kern="100" dirty="0">
                <a:latin typeface="Times New Roman"/>
                <a:ea typeface="华文细黑"/>
                <a:cs typeface="Times New Roman"/>
              </a:rPr>
              <a:t>＋</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(g)</a:t>
            </a:r>
            <a:r>
              <a:rPr lang="zh-CN" altLang="zh-CN" sz="2600" kern="100" dirty="0">
                <a:latin typeface="Times New Roman"/>
                <a:ea typeface="华文细黑"/>
                <a:cs typeface="Times New Roman"/>
              </a:rPr>
              <a:t>　</a:t>
            </a:r>
            <a:r>
              <a:rPr lang="en-US" altLang="zh-CN" sz="2600" i="1" kern="100" dirty="0">
                <a:latin typeface="Times New Roman"/>
                <a:ea typeface="华文细黑"/>
              </a:rPr>
              <a:t>K</a:t>
            </a:r>
            <a:r>
              <a:rPr lang="zh-CN" altLang="zh-CN" sz="2600" kern="100" dirty="0">
                <a:latin typeface="Times New Roman"/>
                <a:ea typeface="华文细黑"/>
                <a:cs typeface="Times New Roman"/>
              </a:rPr>
              <a:t>＝</a:t>
            </a:r>
            <a:r>
              <a:rPr lang="en-US" altLang="zh-CN" sz="2600" kern="100" dirty="0">
                <a:latin typeface="Times New Roman"/>
                <a:ea typeface="华文细黑"/>
              </a:rPr>
              <a:t>0.1</a:t>
            </a:r>
            <a:endParaRPr lang="zh-CN" altLang="zh-CN" sz="2600" kern="100" dirty="0">
              <a:effectLst/>
              <a:latin typeface="宋体"/>
              <a:cs typeface="Courier New"/>
            </a:endParaRPr>
          </a:p>
        </p:txBody>
      </p:sp>
      <p:sp>
        <p:nvSpPr>
          <p:cNvPr id="24" name="Rectangle 21">
            <a:hlinkClick r:id="rId3"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5" name="Rectangle 21">
            <a:hlinkClick r:id="rId4"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5"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6"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7"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8"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graphicFrame>
        <p:nvGraphicFramePr>
          <p:cNvPr id="2" name="对象 1"/>
          <p:cNvGraphicFramePr>
            <a:graphicFrameLocks noChangeAspect="1"/>
          </p:cNvGraphicFramePr>
          <p:nvPr>
            <p:extLst>
              <p:ext uri="{D42A27DB-BD31-4B8C-83A1-F6EECF244321}">
                <p14:modId xmlns:p14="http://schemas.microsoft.com/office/powerpoint/2010/main" val="1600872899"/>
              </p:ext>
            </p:extLst>
          </p:nvPr>
        </p:nvGraphicFramePr>
        <p:xfrm>
          <a:off x="2638822" y="1773120"/>
          <a:ext cx="1044575" cy="1055688"/>
        </p:xfrm>
        <a:graphic>
          <a:graphicData uri="http://schemas.openxmlformats.org/presentationml/2006/ole">
            <mc:AlternateContent xmlns:mc="http://schemas.openxmlformats.org/markup-compatibility/2006">
              <mc:Choice xmlns:v="urn:schemas-microsoft-com:vml" Requires="v">
                <p:oleObj spid="_x0000_s256030" name="Document" r:id="rId10" imgW="1044596" imgH="1055772" progId="Word.Document.8">
                  <p:embed/>
                </p:oleObj>
              </mc:Choice>
              <mc:Fallback>
                <p:oleObj name="Document" r:id="rId10" imgW="1044596" imgH="1055772" progId="Word.Document.8">
                  <p:embed/>
                  <p:pic>
                    <p:nvPicPr>
                      <p:cNvPr id="0" name=""/>
                      <p:cNvPicPr/>
                      <p:nvPr/>
                    </p:nvPicPr>
                    <p:blipFill>
                      <a:blip r:embed="rId11"/>
                      <a:stretch>
                        <a:fillRect/>
                      </a:stretch>
                    </p:blipFill>
                    <p:spPr>
                      <a:xfrm>
                        <a:off x="2638822" y="1773120"/>
                        <a:ext cx="1044575" cy="1055688"/>
                      </a:xfrm>
                      <a:prstGeom prst="rect">
                        <a:avLst/>
                      </a:prstGeom>
                    </p:spPr>
                  </p:pic>
                </p:oleObj>
              </mc:Fallback>
            </mc:AlternateContent>
          </a:graphicData>
        </a:graphic>
      </p:graphicFrame>
      <p:sp>
        <p:nvSpPr>
          <p:cNvPr id="5" name="矩形 4"/>
          <p:cNvSpPr/>
          <p:nvPr/>
        </p:nvSpPr>
        <p:spPr>
          <a:xfrm>
            <a:off x="406574" y="2341746"/>
            <a:ext cx="11524006" cy="3620991"/>
          </a:xfrm>
          <a:prstGeom prst="rect">
            <a:avLst/>
          </a:prstGeom>
        </p:spPr>
        <p:txBody>
          <a:bodyPr>
            <a:spAutoFit/>
          </a:bodyPr>
          <a:lstStyle/>
          <a:p>
            <a:pPr algn="just">
              <a:lnSpc>
                <a:spcPct val="150000"/>
              </a:lnSpc>
              <a:spcAft>
                <a:spcPts val="0"/>
              </a:spcAft>
              <a:tabLst>
                <a:tab pos="2430780" algn="l"/>
              </a:tabLst>
            </a:pPr>
            <a:r>
              <a:rPr lang="zh-CN" altLang="zh-CN" sz="2600" kern="100" dirty="0">
                <a:latin typeface="Times New Roman"/>
                <a:ea typeface="华文细黑"/>
                <a:cs typeface="Times New Roman"/>
              </a:rPr>
              <a:t>反应前</a:t>
            </a:r>
            <a:r>
              <a:rPr lang="en-US" altLang="zh-CN" sz="2600" kern="100" dirty="0">
                <a:latin typeface="Times New Roman"/>
                <a:ea typeface="华文细黑"/>
                <a:cs typeface="Courier New"/>
              </a:rPr>
              <a:t>CO</a:t>
            </a:r>
            <a:r>
              <a:rPr lang="zh-CN" altLang="zh-CN" sz="2600" kern="100" dirty="0">
                <a:latin typeface="Times New Roman"/>
                <a:ea typeface="华文细黑"/>
                <a:cs typeface="Times New Roman"/>
              </a:rPr>
              <a:t>物质的量为</a:t>
            </a:r>
            <a:r>
              <a:rPr lang="en-US" altLang="zh-CN" sz="2600" kern="100" dirty="0">
                <a:latin typeface="Times New Roman"/>
                <a:ea typeface="华文细黑"/>
                <a:cs typeface="Courier New"/>
              </a:rPr>
              <a:t>10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，平衡后</a:t>
            </a:r>
            <a:r>
              <a:rPr lang="en-US" altLang="zh-CN" sz="2600" kern="100" dirty="0">
                <a:latin typeface="Times New Roman"/>
                <a:ea typeface="华文细黑"/>
                <a:cs typeface="Courier New"/>
              </a:rPr>
              <a:t>CO</a:t>
            </a:r>
            <a:r>
              <a:rPr lang="zh-CN" altLang="zh-CN" sz="2600" kern="100" dirty="0">
                <a:latin typeface="Times New Roman"/>
                <a:ea typeface="华文细黑"/>
                <a:cs typeface="Times New Roman"/>
              </a:rPr>
              <a:t>物质的量为</a:t>
            </a:r>
            <a:r>
              <a:rPr lang="en-US" altLang="zh-CN" sz="2600" kern="100" dirty="0">
                <a:latin typeface="Times New Roman"/>
                <a:ea typeface="华文细黑"/>
                <a:cs typeface="Courier New"/>
              </a:rPr>
              <a:t>8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。下列说法正确的是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．升高温度，</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a:t>
            </a:r>
            <a:r>
              <a:rPr lang="zh-CN" altLang="zh-CN" sz="2600" kern="100" dirty="0">
                <a:latin typeface="Times New Roman"/>
                <a:ea typeface="华文细黑"/>
                <a:cs typeface="Times New Roman"/>
              </a:rPr>
              <a:t>浓度增加，表明该反应是吸热反应</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．通入</a:t>
            </a:r>
            <a:r>
              <a:rPr lang="en-US" altLang="zh-CN" sz="2600" kern="100" dirty="0">
                <a:latin typeface="Times New Roman"/>
                <a:ea typeface="华文细黑"/>
                <a:cs typeface="Courier New"/>
              </a:rPr>
              <a:t>CO</a:t>
            </a:r>
            <a:r>
              <a:rPr lang="zh-CN" altLang="zh-CN" sz="2600" kern="100" dirty="0">
                <a:latin typeface="Times New Roman"/>
                <a:ea typeface="华文细黑"/>
                <a:cs typeface="Times New Roman"/>
              </a:rPr>
              <a:t>后，正反应速率逐渐增大</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．反应前</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a:t>
            </a:r>
            <a:r>
              <a:rPr lang="zh-CN" altLang="zh-CN" sz="2600" kern="100" dirty="0">
                <a:latin typeface="Times New Roman"/>
                <a:ea typeface="华文细黑"/>
                <a:cs typeface="Times New Roman"/>
              </a:rPr>
              <a:t>物质的量为</a:t>
            </a:r>
            <a:r>
              <a:rPr lang="en-US" altLang="zh-CN" sz="2600" kern="100" dirty="0">
                <a:latin typeface="Times New Roman"/>
                <a:ea typeface="华文细黑"/>
                <a:cs typeface="Courier New"/>
              </a:rPr>
              <a:t>7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a:t>
            </a:r>
            <a:r>
              <a:rPr lang="en-US" altLang="zh-CN" sz="2600" kern="100" dirty="0">
                <a:latin typeface="Times New Roman"/>
                <a:ea typeface="华文细黑"/>
              </a:rPr>
              <a:t>CO</a:t>
            </a:r>
            <a:r>
              <a:rPr lang="zh-CN" altLang="zh-CN" sz="2600" kern="100" dirty="0">
                <a:latin typeface="Times New Roman"/>
                <a:ea typeface="华文细黑"/>
                <a:cs typeface="Times New Roman"/>
              </a:rPr>
              <a:t>的平衡转化率为</a:t>
            </a:r>
            <a:r>
              <a:rPr lang="en-US" altLang="zh-CN" sz="2600" kern="100" dirty="0">
                <a:latin typeface="Times New Roman"/>
                <a:ea typeface="华文细黑"/>
              </a:rPr>
              <a:t>80%</a:t>
            </a:r>
            <a:endParaRPr lang="zh-CN" altLang="en-US" sz="2600" dirty="0"/>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25190" y="862906"/>
            <a:ext cx="11185087" cy="3139321"/>
          </a:xfrm>
          <a:prstGeom prst="rect">
            <a:avLst/>
          </a:prstGeom>
        </p:spPr>
        <p:txBody>
          <a:bodyPr>
            <a:spAutoFit/>
          </a:bodyPr>
          <a:lstStyle/>
          <a:p>
            <a:pPr>
              <a:lnSpc>
                <a:spcPct val="150000"/>
              </a:lnSpc>
            </a:pPr>
            <a:r>
              <a:rPr lang="zh-CN" altLang="zh-CN" sz="2800" b="1" kern="100" dirty="0">
                <a:solidFill>
                  <a:srgbClr val="0000FF"/>
                </a:solidFill>
                <a:latin typeface="+mn-ea"/>
                <a:cs typeface="Times New Roman"/>
              </a:rPr>
              <a:t>解析</a:t>
            </a:r>
            <a:r>
              <a:rPr lang="zh-CN" altLang="zh-CN" sz="2600" b="1" kern="100" dirty="0">
                <a:solidFill>
                  <a:srgbClr val="0000FF"/>
                </a:solidFill>
                <a:latin typeface="Times New Roman"/>
                <a:ea typeface="华文细黑"/>
                <a:cs typeface="Times New Roman"/>
              </a:rPr>
              <a:t>　</a:t>
            </a:r>
            <a:r>
              <a:rPr lang="en-US" altLang="zh-CN" sz="2600" kern="100" dirty="0">
                <a:latin typeface="Times New Roman"/>
                <a:ea typeface="华文细黑"/>
              </a:rPr>
              <a:t>A</a:t>
            </a:r>
            <a:r>
              <a:rPr lang="zh-CN" altLang="zh-CN" sz="2600" kern="100" dirty="0">
                <a:latin typeface="Times New Roman"/>
                <a:ea typeface="华文细黑"/>
                <a:cs typeface="Times New Roman"/>
              </a:rPr>
              <a:t>项，升高温度，</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S</a:t>
            </a:r>
            <a:r>
              <a:rPr lang="zh-CN" altLang="zh-CN" sz="2600" kern="100" dirty="0">
                <a:latin typeface="Times New Roman"/>
                <a:ea typeface="华文细黑"/>
                <a:cs typeface="Times New Roman"/>
              </a:rPr>
              <a:t>浓度增大，说明平衡向逆反应方向移动，逆反应吸热，正反应放热，错误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B</a:t>
            </a:r>
            <a:r>
              <a:rPr lang="zh-CN" altLang="zh-CN" sz="2600" kern="100" dirty="0">
                <a:latin typeface="Times New Roman"/>
                <a:ea typeface="华文细黑"/>
                <a:cs typeface="Times New Roman"/>
              </a:rPr>
              <a:t>项，通入</a:t>
            </a:r>
            <a:r>
              <a:rPr lang="en-US" altLang="zh-CN" sz="2600" kern="100" dirty="0">
                <a:latin typeface="Times New Roman"/>
                <a:ea typeface="华文细黑"/>
              </a:rPr>
              <a:t>CO</a:t>
            </a:r>
            <a:r>
              <a:rPr lang="zh-CN" altLang="zh-CN" sz="2600" kern="100" dirty="0">
                <a:latin typeface="Times New Roman"/>
                <a:ea typeface="华文细黑"/>
                <a:cs typeface="Times New Roman"/>
              </a:rPr>
              <a:t>气体瞬间正反应速率增大，达到最大值，向正反应方向建立新的平衡，正反应速率开始减小，错误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C</a:t>
            </a:r>
            <a:r>
              <a:rPr lang="zh-CN" altLang="zh-CN" sz="2600" kern="100" dirty="0">
                <a:latin typeface="Times New Roman"/>
                <a:ea typeface="华文细黑"/>
                <a:cs typeface="Times New Roman"/>
              </a:rPr>
              <a:t>项，设反应前</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S</a:t>
            </a:r>
            <a:r>
              <a:rPr lang="zh-CN" altLang="zh-CN" sz="2600" kern="100" dirty="0">
                <a:latin typeface="Times New Roman"/>
                <a:ea typeface="华文细黑"/>
                <a:cs typeface="Times New Roman"/>
              </a:rPr>
              <a:t>的物质的量为</a:t>
            </a:r>
            <a:r>
              <a:rPr lang="en-US" altLang="zh-CN" sz="2600" i="1" kern="100" dirty="0">
                <a:latin typeface="Times New Roman"/>
                <a:ea typeface="华文细黑"/>
              </a:rPr>
              <a:t>n</a:t>
            </a:r>
            <a:r>
              <a:rPr lang="en-US" altLang="zh-CN" sz="2600" kern="100" dirty="0">
                <a:latin typeface="Times New Roman"/>
                <a:ea typeface="华文细黑"/>
              </a:rPr>
              <a:t> </a:t>
            </a:r>
            <a:r>
              <a:rPr lang="en-US" altLang="zh-CN" sz="2600" kern="100" dirty="0" err="1">
                <a:latin typeface="Times New Roman"/>
                <a:ea typeface="华文细黑"/>
              </a:rPr>
              <a:t>mol</a:t>
            </a:r>
            <a:r>
              <a:rPr lang="zh-CN" altLang="zh-CN" sz="2600" kern="100" dirty="0">
                <a:latin typeface="Times New Roman"/>
                <a:ea typeface="华文细黑"/>
                <a:cs typeface="Times New Roman"/>
              </a:rPr>
              <a:t>，容器的容积为</a:t>
            </a:r>
            <a:r>
              <a:rPr lang="en-US" altLang="zh-CN" sz="2600" kern="100" dirty="0">
                <a:latin typeface="Times New Roman"/>
                <a:ea typeface="华文细黑"/>
              </a:rPr>
              <a:t>1 L</a:t>
            </a:r>
            <a:r>
              <a:rPr lang="zh-CN" altLang="zh-CN" sz="2600" kern="100" dirty="0">
                <a:latin typeface="Times New Roman"/>
                <a:ea typeface="华文细黑"/>
                <a:cs typeface="Times New Roman"/>
              </a:rPr>
              <a:t>，则</a:t>
            </a:r>
            <a:endParaRPr lang="en-US" altLang="zh-CN" sz="2600" kern="100" dirty="0" smtClean="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83889774"/>
              </p:ext>
            </p:extLst>
          </p:nvPr>
        </p:nvGraphicFramePr>
        <p:xfrm>
          <a:off x="830113" y="3887242"/>
          <a:ext cx="9128125" cy="954088"/>
        </p:xfrm>
        <a:graphic>
          <a:graphicData uri="http://schemas.openxmlformats.org/presentationml/2006/ole">
            <mc:AlternateContent xmlns:mc="http://schemas.openxmlformats.org/markup-compatibility/2006">
              <mc:Choice xmlns:v="urn:schemas-microsoft-com:vml" Requires="v">
                <p:oleObj spid="_x0000_s257055" name="Document" r:id="rId4" imgW="9127532" imgH="953565" progId="Word.Document.8">
                  <p:embed/>
                </p:oleObj>
              </mc:Choice>
              <mc:Fallback>
                <p:oleObj name="Document" r:id="rId4" imgW="9127532" imgH="953565" progId="Word.Document.8">
                  <p:embed/>
                  <p:pic>
                    <p:nvPicPr>
                      <p:cNvPr id="0" name=""/>
                      <p:cNvPicPr/>
                      <p:nvPr/>
                    </p:nvPicPr>
                    <p:blipFill>
                      <a:blip r:embed="rId5"/>
                      <a:stretch>
                        <a:fillRect/>
                      </a:stretch>
                    </p:blipFill>
                    <p:spPr>
                      <a:xfrm>
                        <a:off x="830113" y="3887242"/>
                        <a:ext cx="9128125" cy="954088"/>
                      </a:xfrm>
                      <a:prstGeom prst="rect">
                        <a:avLst/>
                      </a:prstGeom>
                    </p:spPr>
                  </p:pic>
                </p:oleObj>
              </mc:Fallback>
            </mc:AlternateContent>
          </a:graphicData>
        </a:graphic>
      </p:graphicFrame>
      <p:sp>
        <p:nvSpPr>
          <p:cNvPr id="5" name="矩形 4"/>
          <p:cNvSpPr/>
          <p:nvPr/>
        </p:nvSpPr>
        <p:spPr>
          <a:xfrm>
            <a:off x="461308" y="4370680"/>
            <a:ext cx="11873194" cy="1892826"/>
          </a:xfrm>
          <a:prstGeom prst="rect">
            <a:avLst/>
          </a:prstGeom>
        </p:spPr>
        <p:txBody>
          <a:bodyPr>
            <a:spAutoFit/>
          </a:bodyPr>
          <a:lstStyle/>
          <a:p>
            <a:pPr algn="just">
              <a:lnSpc>
                <a:spcPct val="150000"/>
              </a:lnSpc>
              <a:spcAft>
                <a:spcPts val="0"/>
              </a:spcAft>
              <a:tabLst>
                <a:tab pos="2430780" algn="l"/>
              </a:tabLst>
            </a:pPr>
            <a:r>
              <a:rPr lang="en-US" altLang="zh-CN" sz="2600" i="1" kern="100" dirty="0">
                <a:latin typeface="Times New Roman"/>
                <a:ea typeface="华文细黑"/>
                <a:cs typeface="Courier New"/>
              </a:rPr>
              <a:t>n</a:t>
            </a:r>
            <a:r>
              <a:rPr lang="en-US" altLang="zh-CN" sz="2600" kern="100" dirty="0">
                <a:latin typeface="Symbol"/>
                <a:ea typeface="华文细黑"/>
                <a:cs typeface="Times New Roman"/>
              </a:rPr>
              <a:t>(</a:t>
            </a:r>
            <a:r>
              <a:rPr lang="zh-CN" altLang="zh-CN" sz="2600" kern="100" dirty="0">
                <a:latin typeface="Times New Roman"/>
                <a:ea typeface="华文细黑"/>
                <a:cs typeface="Times New Roman"/>
              </a:rPr>
              <a:t>始</a:t>
            </a:r>
            <a:r>
              <a:rPr lang="en-US" altLang="zh-CN" sz="2600" kern="100" dirty="0" smtClean="0">
                <a:latin typeface="Symbol"/>
                <a:ea typeface="华文细黑"/>
                <a:cs typeface="Times New Roman"/>
              </a:rPr>
              <a:t>)</a:t>
            </a:r>
            <a:r>
              <a:rPr lang="en-US" altLang="zh-CN" sz="2600" kern="100" dirty="0" smtClean="0">
                <a:latin typeface="Times New Roman"/>
                <a:ea typeface="华文细黑"/>
                <a:cs typeface="Courier New"/>
              </a:rPr>
              <a:t>/</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10      </a:t>
            </a:r>
            <a:r>
              <a:rPr lang="en-US" altLang="zh-CN" sz="2600" kern="100" dirty="0" smtClean="0">
                <a:latin typeface="Times New Roman"/>
                <a:ea typeface="华文细黑"/>
                <a:cs typeface="Courier New"/>
              </a:rPr>
              <a:t>     </a:t>
            </a:r>
            <a:r>
              <a:rPr lang="en-US" altLang="zh-CN" sz="2600" i="1" kern="100" dirty="0" smtClean="0">
                <a:latin typeface="Times New Roman"/>
                <a:ea typeface="华文细黑"/>
                <a:cs typeface="Courier New"/>
              </a:rPr>
              <a:t>n</a:t>
            </a:r>
            <a:r>
              <a:rPr lang="en-US" altLang="zh-CN" sz="2600" kern="100" dirty="0" smtClean="0">
                <a:latin typeface="Times New Roman"/>
                <a:ea typeface="华文细黑"/>
                <a:cs typeface="Courier New"/>
              </a:rPr>
              <a:t>                  0               0</a:t>
            </a:r>
            <a:endParaRPr lang="zh-CN" altLang="zh-CN" sz="2600" kern="100" dirty="0">
              <a:latin typeface="宋体"/>
              <a:cs typeface="Courier New"/>
            </a:endParaRPr>
          </a:p>
          <a:p>
            <a:pPr algn="just">
              <a:lnSpc>
                <a:spcPct val="150000"/>
              </a:lnSpc>
              <a:spcAft>
                <a:spcPts val="0"/>
              </a:spcAft>
              <a:tabLst>
                <a:tab pos="2430780" algn="l"/>
              </a:tabLst>
            </a:pPr>
            <a:r>
              <a:rPr lang="en-US" altLang="zh-CN" sz="2600" i="1" kern="100" dirty="0">
                <a:latin typeface="Times New Roman"/>
                <a:ea typeface="华文细黑"/>
                <a:cs typeface="Courier New"/>
              </a:rPr>
              <a:t>n</a:t>
            </a:r>
            <a:r>
              <a:rPr lang="en-US" altLang="zh-CN" sz="2600" kern="100" dirty="0">
                <a:latin typeface="Symbol"/>
                <a:ea typeface="华文细黑"/>
                <a:cs typeface="Times New Roman"/>
              </a:rPr>
              <a:t>(</a:t>
            </a:r>
            <a:r>
              <a:rPr lang="zh-CN" altLang="zh-CN" sz="2600" kern="100" dirty="0">
                <a:latin typeface="Times New Roman"/>
                <a:ea typeface="华文细黑"/>
                <a:cs typeface="Times New Roman"/>
              </a:rPr>
              <a:t>变</a:t>
            </a:r>
            <a:r>
              <a:rPr lang="en-US" altLang="zh-CN" sz="2600" kern="100" dirty="0" smtClean="0">
                <a:latin typeface="Symbol"/>
                <a:ea typeface="华文细黑"/>
                <a:cs typeface="Times New Roman"/>
              </a:rPr>
              <a:t>)</a:t>
            </a:r>
            <a:r>
              <a:rPr lang="en-US" altLang="zh-CN" sz="2600" kern="100" dirty="0" smtClean="0">
                <a:latin typeface="Times New Roman"/>
                <a:ea typeface="华文细黑"/>
                <a:cs typeface="Courier New"/>
              </a:rPr>
              <a:t>/</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2            2                  2               2</a:t>
            </a:r>
            <a:endParaRPr lang="zh-CN" altLang="zh-CN" sz="2600" kern="100" dirty="0">
              <a:latin typeface="宋体"/>
              <a:cs typeface="Courier New"/>
            </a:endParaRPr>
          </a:p>
          <a:p>
            <a:pPr algn="just">
              <a:lnSpc>
                <a:spcPct val="150000"/>
              </a:lnSpc>
              <a:spcAft>
                <a:spcPts val="0"/>
              </a:spcAft>
              <a:tabLst>
                <a:tab pos="2430780" algn="l"/>
              </a:tabLst>
            </a:pPr>
            <a:r>
              <a:rPr lang="en-US" altLang="zh-CN" sz="2600" i="1" kern="100" dirty="0">
                <a:latin typeface="Times New Roman"/>
                <a:ea typeface="华文细黑"/>
                <a:cs typeface="Courier New"/>
              </a:rPr>
              <a:t>n</a:t>
            </a:r>
            <a:r>
              <a:rPr lang="en-US" altLang="zh-CN" sz="2600" kern="100" dirty="0">
                <a:latin typeface="Symbol"/>
                <a:ea typeface="华文细黑"/>
                <a:cs typeface="Times New Roman"/>
              </a:rPr>
              <a:t>(</a:t>
            </a:r>
            <a:r>
              <a:rPr lang="zh-CN" altLang="zh-CN" sz="2600" kern="100" dirty="0">
                <a:latin typeface="Times New Roman"/>
                <a:ea typeface="华文细黑"/>
                <a:cs typeface="Times New Roman"/>
              </a:rPr>
              <a:t>平</a:t>
            </a:r>
            <a:r>
              <a:rPr lang="en-US" altLang="zh-CN" sz="2600" kern="100" dirty="0" smtClean="0">
                <a:latin typeface="Symbol"/>
                <a:ea typeface="华文细黑"/>
                <a:cs typeface="Times New Roman"/>
              </a:rPr>
              <a:t>)</a:t>
            </a:r>
            <a:r>
              <a:rPr lang="en-US" altLang="zh-CN" sz="2600" kern="100" dirty="0" smtClean="0">
                <a:latin typeface="Times New Roman"/>
                <a:ea typeface="华文细黑"/>
                <a:cs typeface="Courier New"/>
              </a:rPr>
              <a:t>/</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8     </a:t>
            </a:r>
            <a:r>
              <a:rPr lang="en-US" altLang="zh-CN" sz="2600" kern="100" dirty="0" smtClean="0">
                <a:latin typeface="Times New Roman"/>
                <a:ea typeface="华文细黑"/>
                <a:cs typeface="Courier New"/>
              </a:rPr>
              <a:t>        </a:t>
            </a:r>
            <a:r>
              <a:rPr lang="en-US" altLang="zh-CN" sz="2600" i="1" kern="100" dirty="0" smtClean="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     </a:t>
            </a:r>
            <a:r>
              <a:rPr lang="en-US" altLang="zh-CN" sz="2600" kern="100" dirty="0" smtClean="0">
                <a:latin typeface="Times New Roman"/>
                <a:ea typeface="华文细黑"/>
                <a:cs typeface="Courier New"/>
              </a:rPr>
              <a:t>       2               2</a:t>
            </a:r>
            <a:endParaRPr lang="zh-CN" altLang="zh-CN" sz="2600" kern="100" dirty="0">
              <a:effectLst/>
              <a:latin typeface="宋体"/>
              <a:cs typeface="Courier New"/>
            </a:endParaRPr>
          </a:p>
        </p:txBody>
      </p:sp>
      <p:sp>
        <p:nvSpPr>
          <p:cNvPr id="17" name="Rectangle 21">
            <a:hlinkClick r:id="rId6"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7"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8"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9"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10"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11"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418076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750"/>
                                        <p:tgtEl>
                                          <p:spTgt spid="2"/>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27862890"/>
              </p:ext>
            </p:extLst>
          </p:nvPr>
        </p:nvGraphicFramePr>
        <p:xfrm>
          <a:off x="782912" y="1845618"/>
          <a:ext cx="10793413" cy="1763713"/>
        </p:xfrm>
        <a:graphic>
          <a:graphicData uri="http://schemas.openxmlformats.org/presentationml/2006/ole">
            <mc:AlternateContent xmlns:mc="http://schemas.openxmlformats.org/markup-compatibility/2006">
              <mc:Choice xmlns:v="urn:schemas-microsoft-com:vml" Requires="v">
                <p:oleObj spid="_x0000_s258080" name="启用了宏的模板" r:id="rId4" imgW="10793920" imgH="1764366" progId="Word.DocumentMacroEnabled.12">
                  <p:embed/>
                </p:oleObj>
              </mc:Choice>
              <mc:Fallback>
                <p:oleObj name="启用了宏的模板" r:id="rId4" imgW="10793920" imgH="1764366" progId="Word.DocumentMacroEnabled.12">
                  <p:embed/>
                  <p:pic>
                    <p:nvPicPr>
                      <p:cNvPr id="0" name=""/>
                      <p:cNvPicPr/>
                      <p:nvPr/>
                    </p:nvPicPr>
                    <p:blipFill>
                      <a:blip r:embed="rId5"/>
                      <a:stretch>
                        <a:fillRect/>
                      </a:stretch>
                    </p:blipFill>
                    <p:spPr>
                      <a:xfrm>
                        <a:off x="782912" y="1845618"/>
                        <a:ext cx="10793413" cy="1763713"/>
                      </a:xfrm>
                      <a:prstGeom prst="rect">
                        <a:avLst/>
                      </a:prstGeom>
                    </p:spPr>
                  </p:pic>
                </p:oleObj>
              </mc:Fallback>
            </mc:AlternateContent>
          </a:graphicData>
        </a:graphic>
      </p:graphicFrame>
      <p:sp>
        <p:nvSpPr>
          <p:cNvPr id="5" name="矩形 4"/>
          <p:cNvSpPr/>
          <p:nvPr/>
        </p:nvSpPr>
        <p:spPr>
          <a:xfrm>
            <a:off x="774001" y="3501802"/>
            <a:ext cx="10793813" cy="1307089"/>
          </a:xfrm>
          <a:prstGeom prst="rect">
            <a:avLst/>
          </a:prstGeom>
        </p:spPr>
        <p:txBody>
          <a:bodyPr>
            <a:spAutoFit/>
          </a:bodyPr>
          <a:lstStyle/>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项，根据上述计算可知</a:t>
            </a:r>
            <a:r>
              <a:rPr lang="en-US" altLang="zh-CN" sz="2800" kern="100" dirty="0">
                <a:latin typeface="Times New Roman"/>
                <a:ea typeface="华文细黑"/>
              </a:rPr>
              <a:t>CO</a:t>
            </a:r>
            <a:r>
              <a:rPr lang="zh-CN" altLang="zh-CN" sz="2800" kern="100" dirty="0">
                <a:latin typeface="Times New Roman"/>
                <a:ea typeface="华文细黑"/>
                <a:cs typeface="Times New Roman"/>
              </a:rPr>
              <a:t>的转化率为</a:t>
            </a:r>
            <a:r>
              <a:rPr lang="en-US" altLang="zh-CN" sz="2800" kern="100" dirty="0">
                <a:latin typeface="Times New Roman"/>
                <a:ea typeface="华文细黑"/>
              </a:rPr>
              <a:t>20%</a:t>
            </a:r>
            <a:r>
              <a:rPr lang="zh-CN" altLang="zh-CN" sz="2800" kern="100" dirty="0">
                <a:latin typeface="Times New Roman"/>
                <a:ea typeface="华文细黑"/>
                <a:cs typeface="Times New Roman"/>
              </a:rPr>
              <a:t>，错误。</a:t>
            </a:r>
            <a:endParaRPr lang="zh-CN" altLang="en-US" sz="2800" dirty="0"/>
          </a:p>
        </p:txBody>
      </p:sp>
      <p:sp>
        <p:nvSpPr>
          <p:cNvPr id="7" name="矩形 6"/>
          <p:cNvSpPr/>
          <p:nvPr/>
        </p:nvSpPr>
        <p:spPr>
          <a:xfrm>
            <a:off x="766614" y="4437906"/>
            <a:ext cx="1524776" cy="523220"/>
          </a:xfrm>
          <a:prstGeom prst="rect">
            <a:avLst/>
          </a:prstGeom>
        </p:spPr>
        <p:txBody>
          <a:bodyPr wrap="none">
            <a:spAutoFit/>
          </a:bodyPr>
          <a:lstStyle/>
          <a:p>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b="1" kern="100" dirty="0">
                <a:solidFill>
                  <a:schemeClr val="accent6">
                    <a:lumMod val="75000"/>
                  </a:schemeClr>
                </a:solidFill>
                <a:latin typeface="Times New Roman"/>
                <a:ea typeface="华文细黑"/>
              </a:rPr>
              <a:t>C</a:t>
            </a:r>
            <a:endParaRPr lang="zh-CN" altLang="en-US" sz="2800" b="1" dirty="0">
              <a:solidFill>
                <a:schemeClr val="accent6">
                  <a:lumMod val="75000"/>
                </a:schemeClr>
              </a:solidFill>
            </a:endParaRPr>
          </a:p>
        </p:txBody>
      </p:sp>
      <p:sp>
        <p:nvSpPr>
          <p:cNvPr id="17" name="Rectangle 21">
            <a:hlinkClick r:id="rId6"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7"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8"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9"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10"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11"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180933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80448" y="1269554"/>
            <a:ext cx="11275398" cy="3354740"/>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平衡常数表达式中，可以是物质的任一浓度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催化剂能改变化学反应速率，也能改变平衡常数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平衡常数发生变化，化学平衡不一定发生移动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(4)</a:t>
            </a:r>
            <a:r>
              <a:rPr lang="zh-CN" altLang="zh-CN" sz="2800" kern="100" dirty="0">
                <a:latin typeface="Times New Roman"/>
                <a:ea typeface="华文细黑"/>
                <a:cs typeface="Times New Roman"/>
              </a:rPr>
              <a:t>化学平衡发生移动，平衡常数不一定发生变化</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sp>
        <p:nvSpPr>
          <p:cNvPr id="2" name="矩形 1"/>
          <p:cNvSpPr/>
          <p:nvPr/>
        </p:nvSpPr>
        <p:spPr>
          <a:xfrm>
            <a:off x="8009704" y="2032006"/>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a:t>
            </a:r>
            <a:endParaRPr lang="zh-CN" altLang="en-US" sz="2800" kern="100" dirty="0">
              <a:solidFill>
                <a:schemeClr val="accent6">
                  <a:lumMod val="75000"/>
                </a:schemeClr>
              </a:solidFill>
              <a:latin typeface="Times New Roman"/>
              <a:ea typeface="华文细黑"/>
              <a:cs typeface="Times New Roman"/>
            </a:endParaRPr>
          </a:p>
        </p:txBody>
      </p:sp>
      <p:sp>
        <p:nvSpPr>
          <p:cNvPr id="4" name="矩形 3"/>
          <p:cNvSpPr/>
          <p:nvPr/>
        </p:nvSpPr>
        <p:spPr>
          <a:xfrm>
            <a:off x="8769467" y="2660914"/>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a:t>
            </a:r>
            <a:endParaRPr lang="zh-CN" altLang="en-US" sz="2800" kern="100" dirty="0">
              <a:solidFill>
                <a:schemeClr val="accent6">
                  <a:lumMod val="75000"/>
                </a:schemeClr>
              </a:solidFill>
              <a:latin typeface="Times New Roman"/>
              <a:ea typeface="华文细黑"/>
              <a:cs typeface="Times New Roman"/>
            </a:endParaRPr>
          </a:p>
        </p:txBody>
      </p:sp>
      <p:sp>
        <p:nvSpPr>
          <p:cNvPr id="9" name="矩形 8"/>
          <p:cNvSpPr/>
          <p:nvPr/>
        </p:nvSpPr>
        <p:spPr>
          <a:xfrm>
            <a:off x="8369744" y="3256142"/>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a:t>
            </a:r>
            <a:endParaRPr lang="zh-CN" altLang="en-US" sz="2800" kern="100" dirty="0">
              <a:solidFill>
                <a:schemeClr val="accent6">
                  <a:lumMod val="75000"/>
                </a:schemeClr>
              </a:solidFill>
              <a:latin typeface="Times New Roman"/>
              <a:ea typeface="华文细黑"/>
              <a:cs typeface="Times New Roman"/>
            </a:endParaRPr>
          </a:p>
        </p:txBody>
      </p:sp>
      <p:sp>
        <p:nvSpPr>
          <p:cNvPr id="10" name="矩形 9"/>
          <p:cNvSpPr/>
          <p:nvPr/>
        </p:nvSpPr>
        <p:spPr>
          <a:xfrm>
            <a:off x="8481435" y="4048230"/>
            <a:ext cx="381836"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a:t>
            </a:r>
            <a:endParaRPr lang="zh-CN" altLang="en-US" sz="2800" kern="100" dirty="0">
              <a:solidFill>
                <a:schemeClr val="accent6">
                  <a:lumMod val="75000"/>
                </a:schemeClr>
              </a:solidFill>
              <a:latin typeface="Times New Roman"/>
              <a:ea typeface="华文细黑"/>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3" name="文本框 3"/>
          <p:cNvSpPr txBox="1"/>
          <p:nvPr/>
        </p:nvSpPr>
        <p:spPr bwMode="auto">
          <a:xfrm>
            <a:off x="478582" y="365826"/>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Tree>
    <p:extLst>
      <p:ext uri="{BB962C8B-B14F-4D97-AF65-F5344CB8AC3E}">
        <p14:creationId xmlns:p14="http://schemas.microsoft.com/office/powerpoint/2010/main" val="42428810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2" grpId="0"/>
      <p:bldP spid="2" grpId="1"/>
      <p:bldP spid="4" grpId="0"/>
      <p:bldP spid="4" grpId="1"/>
      <p:bldP spid="9" grpId="0"/>
      <p:bldP spid="9" grpId="1"/>
      <p:bldP spid="10" grpId="0"/>
      <p:bldP spid="10"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5943" y="981522"/>
            <a:ext cx="11296938" cy="3754874"/>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海南，</a:t>
            </a:r>
            <a:r>
              <a:rPr lang="en-US" altLang="zh-CN" sz="2800" kern="100" dirty="0">
                <a:latin typeface="IPAPANNEW"/>
                <a:ea typeface="华文细黑"/>
                <a:cs typeface="Times New Roman"/>
              </a:rPr>
              <a:t>16(2)]</a:t>
            </a:r>
            <a:r>
              <a:rPr lang="zh-CN" altLang="zh-CN" sz="2800" kern="100" dirty="0">
                <a:latin typeface="Times New Roman"/>
                <a:ea typeface="华文细黑"/>
                <a:cs typeface="Times New Roman"/>
              </a:rPr>
              <a:t>氨是合成硝酸、铵盐和氮肥的基本原料。回答下列问题：</a:t>
            </a:r>
            <a:endParaRPr lang="zh-CN" altLang="zh-CN" sz="105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硝酸铵加热分解可得到</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250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时，硝酸铵在密闭容器中分解达到平衡，该分解反应的化学方程式为</a:t>
            </a:r>
            <a:r>
              <a:rPr lang="en-US" altLang="zh-CN" sz="2800" kern="100" dirty="0" smtClean="0">
                <a:latin typeface="Times New Roman"/>
                <a:ea typeface="华文细黑"/>
                <a:cs typeface="Courier New"/>
              </a:rPr>
              <a:t>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平衡常数表达式为</a:t>
            </a:r>
            <a:r>
              <a:rPr lang="en-US" altLang="zh-CN" sz="2800" kern="100" dirty="0" smtClean="0">
                <a:latin typeface="Times New Roman"/>
                <a:ea typeface="华文细黑"/>
                <a:cs typeface="Courier New"/>
              </a:rPr>
              <a:t>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r>
              <a:rPr lang="zh-CN" altLang="zh-CN" sz="2800" kern="100" dirty="0">
                <a:latin typeface="Times New Roman"/>
                <a:ea typeface="华文细黑"/>
                <a:cs typeface="Times New Roman"/>
              </a:rPr>
              <a:t>若有</a:t>
            </a:r>
            <a:r>
              <a:rPr lang="en-US" altLang="zh-CN" sz="2800" kern="100" dirty="0">
                <a:latin typeface="Times New Roman"/>
                <a:ea typeface="华文细黑"/>
              </a:rPr>
              <a:t>1 </a:t>
            </a:r>
            <a:r>
              <a:rPr lang="en-US" altLang="zh-CN" sz="2800" kern="100" dirty="0" err="1">
                <a:latin typeface="Times New Roman"/>
                <a:ea typeface="华文细黑"/>
              </a:rPr>
              <a:t>mol</a:t>
            </a:r>
            <a:r>
              <a:rPr lang="zh-CN" altLang="zh-CN" sz="2800" kern="100" dirty="0">
                <a:latin typeface="Times New Roman"/>
                <a:ea typeface="华文细黑"/>
                <a:cs typeface="Times New Roman"/>
              </a:rPr>
              <a:t>硝酸铵完全分解，转移的电子数为</a:t>
            </a:r>
            <a:r>
              <a:rPr lang="en-US" altLang="zh-CN" sz="2800" kern="100" dirty="0">
                <a:latin typeface="Times New Roman"/>
                <a:ea typeface="华文细黑"/>
              </a:rPr>
              <a:t>________</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endParaRPr lang="zh-CN" altLang="en-US" sz="2800" dirty="0"/>
          </a:p>
        </p:txBody>
      </p:sp>
      <p:sp>
        <p:nvSpPr>
          <p:cNvPr id="17" name="Rectangle 21">
            <a:hlinkClick r:id="rId2"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4"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5"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6"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7"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824389143"/>
              </p:ext>
            </p:extLst>
          </p:nvPr>
        </p:nvGraphicFramePr>
        <p:xfrm>
          <a:off x="767462" y="1197546"/>
          <a:ext cx="11031538" cy="3938587"/>
        </p:xfrm>
        <a:graphic>
          <a:graphicData uri="http://schemas.openxmlformats.org/presentationml/2006/ole">
            <mc:AlternateContent xmlns:mc="http://schemas.openxmlformats.org/markup-compatibility/2006">
              <mc:Choice xmlns:v="urn:schemas-microsoft-com:vml" Requires="v">
                <p:oleObj spid="_x0000_s259135" name="文档" r:id="rId4" imgW="11031770" imgH="3944407" progId="Word.Document.12">
                  <p:embed/>
                </p:oleObj>
              </mc:Choice>
              <mc:Fallback>
                <p:oleObj name="文档" r:id="rId4" imgW="11031770" imgH="3944407" progId="Word.Document.12">
                  <p:embed/>
                  <p:pic>
                    <p:nvPicPr>
                      <p:cNvPr id="0" name=""/>
                      <p:cNvPicPr/>
                      <p:nvPr/>
                    </p:nvPicPr>
                    <p:blipFill>
                      <a:blip r:embed="rId5"/>
                      <a:stretch>
                        <a:fillRect/>
                      </a:stretch>
                    </p:blipFill>
                    <p:spPr>
                      <a:xfrm>
                        <a:off x="767462" y="1197546"/>
                        <a:ext cx="11031538" cy="393858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337927049"/>
              </p:ext>
            </p:extLst>
          </p:nvPr>
        </p:nvGraphicFramePr>
        <p:xfrm>
          <a:off x="739775" y="4295775"/>
          <a:ext cx="11017250" cy="1001713"/>
        </p:xfrm>
        <a:graphic>
          <a:graphicData uri="http://schemas.openxmlformats.org/presentationml/2006/ole">
            <mc:AlternateContent xmlns:mc="http://schemas.openxmlformats.org/markup-compatibility/2006">
              <mc:Choice xmlns:v="urn:schemas-microsoft-com:vml" Requires="v">
                <p:oleObj spid="_x0000_s259136" name="文档" r:id="rId7" imgW="11117411" imgH="1014132" progId="Word.Document.12">
                  <p:embed/>
                </p:oleObj>
              </mc:Choice>
              <mc:Fallback>
                <p:oleObj name="文档" r:id="rId7" imgW="11117411" imgH="1014132" progId="Word.Document.12">
                  <p:embed/>
                  <p:pic>
                    <p:nvPicPr>
                      <p:cNvPr id="0" name="对象 1"/>
                      <p:cNvPicPr>
                        <a:picLocks noChangeAspect="1" noChangeArrowheads="1"/>
                      </p:cNvPicPr>
                      <p:nvPr/>
                    </p:nvPicPr>
                    <p:blipFill>
                      <a:blip r:embed="rId8"/>
                      <a:srcRect/>
                      <a:stretch>
                        <a:fillRect/>
                      </a:stretch>
                    </p:blipFill>
                    <p:spPr bwMode="auto">
                      <a:xfrm>
                        <a:off x="739775" y="4295775"/>
                        <a:ext cx="1101725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1">
            <a:hlinkClick r:id="rId9"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10"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1"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2"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3"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14"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775947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6614" y="909514"/>
            <a:ext cx="10581133" cy="66274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浙江理综，</a:t>
            </a:r>
            <a:r>
              <a:rPr lang="en-US" altLang="zh-CN" sz="2800" kern="100" dirty="0">
                <a:latin typeface="IPAPANNEW"/>
                <a:ea typeface="华文细黑"/>
                <a:cs typeface="Times New Roman"/>
              </a:rPr>
              <a:t>28(2)(3)(4)]</a:t>
            </a:r>
            <a:r>
              <a:rPr lang="zh-CN" altLang="zh-CN" sz="2800" kern="100" dirty="0">
                <a:latin typeface="Times New Roman"/>
                <a:ea typeface="华文细黑"/>
                <a:cs typeface="Times New Roman"/>
              </a:rPr>
              <a:t>乙苯催化脱氢制苯乙烯反应：</a:t>
            </a:r>
            <a:endParaRPr lang="zh-CN" altLang="zh-CN" sz="2800" kern="100" dirty="0">
              <a:effectLst/>
              <a:latin typeface="宋体"/>
              <a:cs typeface="Courier New"/>
            </a:endParaRP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1">
            <a:hlinkClick r:id="rId2"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60097" name="图片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3883" y="1701602"/>
            <a:ext cx="7044893" cy="223224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846009" y="3751755"/>
            <a:ext cx="10793813" cy="2270327"/>
          </a:xfrm>
          <a:prstGeom prst="rect">
            <a:avLst/>
          </a:prstGeom>
        </p:spPr>
        <p:txBody>
          <a:bodyPr>
            <a:spAutoFit/>
          </a:bodyPr>
          <a:lstStyle/>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维持体系总压</a:t>
            </a:r>
            <a:r>
              <a:rPr lang="en-US" altLang="zh-CN" sz="2800" i="1" kern="100" dirty="0">
                <a:latin typeface="Times New Roman"/>
                <a:ea typeface="华文细黑"/>
              </a:rPr>
              <a:t>p</a:t>
            </a:r>
            <a:r>
              <a:rPr lang="zh-CN" altLang="zh-CN" sz="2800" kern="100" dirty="0">
                <a:latin typeface="Times New Roman"/>
                <a:ea typeface="华文细黑"/>
                <a:cs typeface="Times New Roman"/>
              </a:rPr>
              <a:t>恒定，在温度</a:t>
            </a:r>
            <a:r>
              <a:rPr lang="en-US" altLang="zh-CN" sz="2800" i="1" kern="100" dirty="0">
                <a:latin typeface="Times New Roman"/>
                <a:ea typeface="华文细黑"/>
              </a:rPr>
              <a:t>T</a:t>
            </a:r>
            <a:r>
              <a:rPr lang="zh-CN" altLang="zh-CN" sz="2800" kern="100" dirty="0">
                <a:latin typeface="Times New Roman"/>
                <a:ea typeface="华文细黑"/>
                <a:cs typeface="Times New Roman"/>
              </a:rPr>
              <a:t>时，物质的量为</a:t>
            </a:r>
            <a:r>
              <a:rPr lang="en-US" altLang="zh-CN" sz="2800" i="1" kern="100" dirty="0">
                <a:latin typeface="Times New Roman"/>
                <a:ea typeface="华文细黑"/>
              </a:rPr>
              <a:t>n</a:t>
            </a:r>
            <a:r>
              <a:rPr lang="zh-CN" altLang="zh-CN" sz="2800" kern="100" dirty="0">
                <a:latin typeface="Times New Roman"/>
                <a:ea typeface="华文细黑"/>
                <a:cs typeface="Times New Roman"/>
              </a:rPr>
              <a:t>、体积为</a:t>
            </a:r>
            <a:r>
              <a:rPr lang="en-US" altLang="zh-CN" sz="2800" i="1" kern="100" dirty="0">
                <a:latin typeface="Times New Roman"/>
                <a:ea typeface="华文细黑"/>
              </a:rPr>
              <a:t>V</a:t>
            </a:r>
            <a:r>
              <a:rPr lang="zh-CN" altLang="zh-CN" sz="2800" kern="100" dirty="0">
                <a:latin typeface="Times New Roman"/>
                <a:ea typeface="华文细黑"/>
                <a:cs typeface="Times New Roman"/>
              </a:rPr>
              <a:t>的乙苯蒸气发生催化脱氢反应。已知乙苯的平衡转化率为</a:t>
            </a:r>
            <a:r>
              <a:rPr lang="en-US" altLang="zh-CN" sz="2800" i="1" kern="100" dirty="0">
                <a:latin typeface="Times New Roman"/>
                <a:ea typeface="华文细黑"/>
              </a:rPr>
              <a:t>α</a:t>
            </a:r>
            <a:r>
              <a:rPr lang="zh-CN" altLang="zh-CN" sz="2800" kern="100" dirty="0">
                <a:latin typeface="Times New Roman"/>
                <a:ea typeface="华文细黑"/>
                <a:cs typeface="Times New Roman"/>
              </a:rPr>
              <a:t>，则在该温度下反应的平衡常数</a:t>
            </a:r>
            <a:r>
              <a:rPr lang="en-US" altLang="zh-CN" sz="2800" i="1" kern="100" dirty="0">
                <a:latin typeface="Times New Roman"/>
                <a:ea typeface="华文细黑"/>
              </a:rPr>
              <a:t>K</a:t>
            </a:r>
            <a:r>
              <a:rPr lang="zh-CN" altLang="zh-CN" sz="2800" kern="100" dirty="0">
                <a:latin typeface="Times New Roman"/>
                <a:ea typeface="华文细黑"/>
                <a:cs typeface="Times New Roman"/>
              </a:rPr>
              <a:t>＝</a:t>
            </a:r>
            <a:r>
              <a:rPr lang="en-US" altLang="zh-CN" sz="2800" kern="100" dirty="0">
                <a:latin typeface="Times New Roman"/>
                <a:ea typeface="华文细黑"/>
              </a:rPr>
              <a:t>________(</a:t>
            </a:r>
            <a:r>
              <a:rPr lang="zh-CN" altLang="zh-CN" sz="2800" kern="100" dirty="0">
                <a:latin typeface="Times New Roman"/>
                <a:ea typeface="华文细黑"/>
                <a:cs typeface="Times New Roman"/>
              </a:rPr>
              <a:t>用</a:t>
            </a:r>
            <a:r>
              <a:rPr lang="en-US" altLang="zh-CN" sz="2800" i="1" kern="100" dirty="0">
                <a:latin typeface="Times New Roman"/>
                <a:ea typeface="华文细黑"/>
              </a:rPr>
              <a:t>α</a:t>
            </a:r>
            <a:r>
              <a:rPr lang="zh-CN" altLang="zh-CN" sz="2800" kern="100" dirty="0">
                <a:latin typeface="Times New Roman"/>
                <a:ea typeface="华文细黑"/>
                <a:cs typeface="Times New Roman"/>
              </a:rPr>
              <a:t>等符号表示</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en-US" sz="2800" dirty="0"/>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06574" y="1184186"/>
            <a:ext cx="10581133" cy="738664"/>
          </a:xfrm>
          <a:prstGeom prst="rect">
            <a:avLst/>
          </a:prstGeom>
        </p:spPr>
        <p:txBody>
          <a:bodyPr>
            <a:spAutoFit/>
          </a:bodyPr>
          <a:lstStyle/>
          <a:p>
            <a:pPr algn="just">
              <a:lnSpc>
                <a:spcPct val="150000"/>
              </a:lnSpc>
              <a:spcAft>
                <a:spcPts val="0"/>
              </a:spcAft>
              <a:tabLst>
                <a:tab pos="2430780" algn="l"/>
              </a:tabLst>
            </a:pPr>
            <a:r>
              <a:rPr lang="zh-CN" altLang="zh-CN" sz="2800" b="1" kern="100" dirty="0">
                <a:solidFill>
                  <a:srgbClr val="0000FF"/>
                </a:solidFill>
                <a:latin typeface="Times New Roman"/>
                <a:ea typeface="华文细黑"/>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反应：</a:t>
            </a:r>
            <a:endParaRPr lang="zh-CN" altLang="zh-CN" sz="1050" kern="100" dirty="0">
              <a:effectLst/>
              <a:latin typeface="宋体"/>
              <a:cs typeface="Courier New"/>
            </a:endParaRPr>
          </a:p>
        </p:txBody>
      </p:sp>
      <p:pic>
        <p:nvPicPr>
          <p:cNvPr id="262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128" y="2120290"/>
            <a:ext cx="7736534" cy="86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06574" y="3128402"/>
            <a:ext cx="10793813" cy="2677656"/>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起始物质的量　</a:t>
            </a:r>
            <a:r>
              <a:rPr lang="en-US" altLang="zh-CN" sz="2800" kern="100" dirty="0">
                <a:latin typeface="Times New Roman"/>
                <a:ea typeface="华文细黑"/>
                <a:cs typeface="Courier New"/>
              </a:rPr>
              <a:t>         </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0</a:t>
            </a:r>
            <a:r>
              <a:rPr lang="zh-CN" altLang="zh-CN" sz="2800" kern="100" dirty="0">
                <a:latin typeface="Times New Roman"/>
                <a:ea typeface="华文细黑"/>
                <a:cs typeface="Times New Roman"/>
              </a:rPr>
              <a:t>　　　　　</a:t>
            </a: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0</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改变物质的量　</a:t>
            </a:r>
            <a:r>
              <a:rPr lang="en-US" altLang="zh-CN" sz="2800" kern="100" dirty="0">
                <a:latin typeface="Times New Roman"/>
                <a:ea typeface="华文细黑"/>
                <a:cs typeface="Courier New"/>
              </a:rPr>
              <a:t>        </a:t>
            </a:r>
            <a:r>
              <a:rPr lang="en-US" altLang="zh-CN" sz="2800" i="1" kern="100" dirty="0">
                <a:latin typeface="Times New Roman"/>
                <a:ea typeface="华文细黑"/>
                <a:cs typeface="Courier New"/>
              </a:rPr>
              <a:t>nα</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i="1" kern="100" dirty="0" smtClean="0">
                <a:latin typeface="Times New Roman"/>
                <a:ea typeface="华文细黑"/>
                <a:cs typeface="Courier New"/>
              </a:rPr>
              <a:t>nα</a:t>
            </a:r>
            <a:r>
              <a:rPr lang="en-US" altLang="zh-CN" sz="2800" kern="100" dirty="0" smtClean="0">
                <a:latin typeface="Times New Roman"/>
                <a:ea typeface="华文细黑"/>
                <a:cs typeface="Courier New"/>
              </a:rPr>
              <a:t>                   </a:t>
            </a:r>
            <a:r>
              <a:rPr lang="en-US" altLang="zh-CN" sz="2800" i="1" kern="100" dirty="0" smtClean="0">
                <a:latin typeface="Times New Roman"/>
                <a:ea typeface="华文细黑"/>
                <a:cs typeface="Courier New"/>
              </a:rPr>
              <a:t>nα</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平衡物质的量　</a:t>
            </a:r>
            <a:r>
              <a:rPr lang="en-US" altLang="zh-CN" sz="2800" kern="100" dirty="0">
                <a:latin typeface="Times New Roman"/>
                <a:ea typeface="华文细黑"/>
                <a:cs typeface="Courier New"/>
              </a:rPr>
              <a:t>        (1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α</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i="1" kern="100" dirty="0" smtClean="0">
                <a:latin typeface="Times New Roman"/>
                <a:ea typeface="华文细黑"/>
                <a:cs typeface="Courier New"/>
              </a:rPr>
              <a:t>nα</a:t>
            </a:r>
            <a:r>
              <a:rPr lang="en-US" altLang="zh-CN" sz="2800" kern="100" dirty="0" smtClean="0">
                <a:latin typeface="Times New Roman"/>
                <a:ea typeface="华文细黑"/>
                <a:cs typeface="Courier New"/>
              </a:rPr>
              <a:t>                   </a:t>
            </a:r>
            <a:r>
              <a:rPr lang="en-US" altLang="zh-CN" sz="2800" i="1" kern="100" dirty="0" smtClean="0">
                <a:latin typeface="Times New Roman"/>
                <a:ea typeface="华文细黑"/>
                <a:cs typeface="Courier New"/>
              </a:rPr>
              <a:t>nα</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平衡时体积为</a:t>
            </a:r>
            <a:r>
              <a:rPr lang="en-US" altLang="zh-CN" sz="2800" kern="100" dirty="0">
                <a:latin typeface="Times New Roman"/>
                <a:ea typeface="华文细黑"/>
              </a:rPr>
              <a:t>(1</a:t>
            </a:r>
            <a:r>
              <a:rPr lang="zh-CN" altLang="zh-CN" sz="2800" kern="100" dirty="0">
                <a:latin typeface="Times New Roman"/>
                <a:ea typeface="华文细黑"/>
                <a:cs typeface="Times New Roman"/>
              </a:rPr>
              <a:t>＋</a:t>
            </a:r>
            <a:r>
              <a:rPr lang="en-US" altLang="zh-CN" sz="2800" i="1" kern="100" dirty="0">
                <a:latin typeface="Times New Roman"/>
                <a:ea typeface="华文细黑"/>
              </a:rPr>
              <a:t>α</a:t>
            </a:r>
            <a:r>
              <a:rPr lang="en-US" altLang="zh-CN" sz="2800" kern="100" dirty="0">
                <a:latin typeface="Times New Roman"/>
                <a:ea typeface="华文细黑"/>
              </a:rPr>
              <a:t>)</a:t>
            </a:r>
            <a:r>
              <a:rPr lang="en-US" altLang="zh-CN" sz="2800" i="1" kern="100" dirty="0">
                <a:latin typeface="Times New Roman"/>
                <a:ea typeface="华文细黑"/>
              </a:rPr>
              <a:t>V</a:t>
            </a:r>
            <a:endParaRPr lang="zh-CN" altLang="en-US" sz="2800" dirty="0"/>
          </a:p>
        </p:txBody>
      </p:sp>
      <p:sp>
        <p:nvSpPr>
          <p:cNvPr id="17" name="Rectangle 21">
            <a:hlinkClick r:id="rId3"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4"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5"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6"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7"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8"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867651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62146"/>
                                        </p:tgtEl>
                                        <p:attrNameLst>
                                          <p:attrName>style.visibility</p:attrName>
                                        </p:attrNameLst>
                                      </p:cBhvr>
                                      <p:to>
                                        <p:strVal val="visible"/>
                                      </p:to>
                                    </p:set>
                                    <p:animEffect transition="in" filter="blinds(horizontal)">
                                      <p:cBhvr>
                                        <p:cTn id="10" dur="750"/>
                                        <p:tgtEl>
                                          <p:spTgt spid="262146"/>
                                        </p:tgtEl>
                                      </p:cBhvr>
                                    </p:animEffect>
                                  </p:childTnLst>
                                </p:cTn>
                              </p:par>
                            </p:childTnLst>
                          </p:cTn>
                        </p:par>
                        <p:par>
                          <p:cTn id="11" fill="hold">
                            <p:stCondLst>
                              <p:cond delay="750"/>
                            </p:stCondLst>
                            <p:childTnLst>
                              <p:par>
                                <p:cTn id="12" presetID="3" presetClass="entr" presetSubtype="1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extLst>
              <p:ext uri="{D42A27DB-BD31-4B8C-83A1-F6EECF244321}">
                <p14:modId xmlns:p14="http://schemas.microsoft.com/office/powerpoint/2010/main" val="905624152"/>
              </p:ext>
            </p:extLst>
          </p:nvPr>
        </p:nvGraphicFramePr>
        <p:xfrm>
          <a:off x="533114" y="1299468"/>
          <a:ext cx="11126788" cy="2593975"/>
        </p:xfrm>
        <a:graphic>
          <a:graphicData uri="http://schemas.openxmlformats.org/presentationml/2006/ole">
            <mc:AlternateContent xmlns:mc="http://schemas.openxmlformats.org/markup-compatibility/2006">
              <mc:Choice xmlns:v="urn:schemas-microsoft-com:vml" Requires="v">
                <p:oleObj spid="_x0000_s263258" name="Document" r:id="rId4" imgW="11127126" imgH="2594274" progId="Word.Document.8">
                  <p:embed/>
                </p:oleObj>
              </mc:Choice>
              <mc:Fallback>
                <p:oleObj name="Document" r:id="rId4" imgW="11127126" imgH="2594274" progId="Word.Document.8">
                  <p:embed/>
                  <p:pic>
                    <p:nvPicPr>
                      <p:cNvPr id="0" name=""/>
                      <p:cNvPicPr/>
                      <p:nvPr/>
                    </p:nvPicPr>
                    <p:blipFill>
                      <a:blip r:embed="rId5"/>
                      <a:stretch>
                        <a:fillRect/>
                      </a:stretch>
                    </p:blipFill>
                    <p:spPr>
                      <a:xfrm>
                        <a:off x="533114" y="1299468"/>
                        <a:ext cx="11126788" cy="259397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728602584"/>
              </p:ext>
            </p:extLst>
          </p:nvPr>
        </p:nvGraphicFramePr>
        <p:xfrm>
          <a:off x="528638" y="4941962"/>
          <a:ext cx="11125200" cy="2609850"/>
        </p:xfrm>
        <a:graphic>
          <a:graphicData uri="http://schemas.openxmlformats.org/presentationml/2006/ole">
            <mc:AlternateContent xmlns:mc="http://schemas.openxmlformats.org/markup-compatibility/2006">
              <mc:Choice xmlns:v="urn:schemas-microsoft-com:vml" Requires="v">
                <p:oleObj spid="_x0000_s263259" name="Document" r:id="rId7" imgW="11129506" imgH="2619024" progId="Word.Document.8">
                  <p:embed/>
                </p:oleObj>
              </mc:Choice>
              <mc:Fallback>
                <p:oleObj name="Document" r:id="rId7" imgW="11129506" imgH="2619024" progId="Word.Document.8">
                  <p:embed/>
                  <p:pic>
                    <p:nvPicPr>
                      <p:cNvPr id="0" name="对象 7"/>
                      <p:cNvPicPr>
                        <a:picLocks noChangeAspect="1" noChangeArrowheads="1"/>
                      </p:cNvPicPr>
                      <p:nvPr/>
                    </p:nvPicPr>
                    <p:blipFill>
                      <a:blip r:embed="rId8"/>
                      <a:srcRect/>
                      <a:stretch>
                        <a:fillRect/>
                      </a:stretch>
                    </p:blipFill>
                    <p:spPr bwMode="auto">
                      <a:xfrm>
                        <a:off x="528638" y="4941962"/>
                        <a:ext cx="111252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21">
            <a:hlinkClick r:id="rId9"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10"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11"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12"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13"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14"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graphicFrame>
        <p:nvGraphicFramePr>
          <p:cNvPr id="2" name="对象 1"/>
          <p:cNvGraphicFramePr>
            <a:graphicFrameLocks noChangeAspect="1"/>
          </p:cNvGraphicFramePr>
          <p:nvPr>
            <p:extLst>
              <p:ext uri="{D42A27DB-BD31-4B8C-83A1-F6EECF244321}">
                <p14:modId xmlns:p14="http://schemas.microsoft.com/office/powerpoint/2010/main" val="2638805482"/>
              </p:ext>
            </p:extLst>
          </p:nvPr>
        </p:nvGraphicFramePr>
        <p:xfrm>
          <a:off x="681038" y="3052192"/>
          <a:ext cx="11125200" cy="2609850"/>
        </p:xfrm>
        <a:graphic>
          <a:graphicData uri="http://schemas.openxmlformats.org/presentationml/2006/ole">
            <mc:AlternateContent xmlns:mc="http://schemas.openxmlformats.org/markup-compatibility/2006">
              <mc:Choice xmlns:v="urn:schemas-microsoft-com:vml" Requires="v">
                <p:oleObj spid="_x0000_s263260" name="Document" r:id="rId16" imgW="11129506" imgH="2619024" progId="Word.Document.8">
                  <p:embed/>
                </p:oleObj>
              </mc:Choice>
              <mc:Fallback>
                <p:oleObj name="Document" r:id="rId16" imgW="11129506" imgH="2619024" progId="Word.Document.8">
                  <p:embed/>
                  <p:pic>
                    <p:nvPicPr>
                      <p:cNvPr id="0" name="对象 9"/>
                      <p:cNvPicPr>
                        <a:picLocks noChangeAspect="1" noChangeArrowheads="1"/>
                      </p:cNvPicPr>
                      <p:nvPr/>
                    </p:nvPicPr>
                    <p:blipFill>
                      <a:blip r:embed="rId17"/>
                      <a:srcRect/>
                      <a:stretch>
                        <a:fillRect/>
                      </a:stretch>
                    </p:blipFill>
                    <p:spPr bwMode="auto">
                      <a:xfrm>
                        <a:off x="681038" y="3052192"/>
                        <a:ext cx="111252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84331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750"/>
                                        <p:tgtEl>
                                          <p:spTgt spid="7"/>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66063" y="765498"/>
            <a:ext cx="10901751" cy="3246338"/>
          </a:xfrm>
          <a:prstGeom prst="rect">
            <a:avLst/>
          </a:prstGeom>
        </p:spPr>
        <p:txBody>
          <a:bodyPr>
            <a:spAutoFit/>
          </a:bodyPr>
          <a:lstStyle/>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工业上，通常在乙苯蒸气中掺混水蒸气</a:t>
            </a:r>
            <a:r>
              <a:rPr lang="en-US" altLang="zh-CN" sz="2800" kern="100" dirty="0">
                <a:latin typeface="Times New Roman"/>
                <a:ea typeface="华文细黑"/>
              </a:rPr>
              <a:t>(</a:t>
            </a:r>
            <a:r>
              <a:rPr lang="zh-CN" altLang="zh-CN" sz="2800" kern="100" dirty="0">
                <a:latin typeface="Times New Roman"/>
                <a:ea typeface="华文细黑"/>
                <a:cs typeface="Times New Roman"/>
              </a:rPr>
              <a:t>原料气中乙苯和水蒸气的物质的量之比为</a:t>
            </a:r>
            <a:r>
              <a:rPr lang="en-US" altLang="zh-CN" sz="2800" kern="100" dirty="0">
                <a:latin typeface="Times New Roman"/>
                <a:ea typeface="华文细黑"/>
              </a:rPr>
              <a:t>1</a:t>
            </a:r>
            <a:r>
              <a:rPr lang="en-US" altLang="zh-CN" sz="2800" kern="100" dirty="0">
                <a:latin typeface="宋体"/>
                <a:ea typeface="华文细黑"/>
                <a:cs typeface="Times New Roman"/>
              </a:rPr>
              <a:t>∶</a:t>
            </a:r>
            <a:r>
              <a:rPr lang="en-US" altLang="zh-CN" sz="2800" kern="100" dirty="0">
                <a:latin typeface="Times New Roman"/>
                <a:ea typeface="华文细黑"/>
              </a:rPr>
              <a:t>9)</a:t>
            </a:r>
            <a:r>
              <a:rPr lang="zh-CN" altLang="zh-CN" sz="2800" kern="100" dirty="0">
                <a:latin typeface="Times New Roman"/>
                <a:ea typeface="华文细黑"/>
                <a:cs typeface="Times New Roman"/>
              </a:rPr>
              <a:t>，控制反应温度</a:t>
            </a:r>
            <a:r>
              <a:rPr lang="en-US" altLang="zh-CN" sz="2800" kern="100" dirty="0">
                <a:latin typeface="Times New Roman"/>
                <a:ea typeface="华文细黑"/>
              </a:rPr>
              <a:t>600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，并保持体系总压为常压的条件下进行反应。在不同反应温度下，乙苯的平衡转化率和某催化剂作用下苯乙烯的选择性</a:t>
            </a:r>
            <a:r>
              <a:rPr lang="en-US" altLang="zh-CN" sz="2800" kern="100" dirty="0">
                <a:latin typeface="Times New Roman"/>
                <a:ea typeface="华文细黑"/>
              </a:rPr>
              <a:t>(</a:t>
            </a:r>
            <a:r>
              <a:rPr lang="zh-CN" altLang="zh-CN" sz="2800" kern="100" dirty="0">
                <a:latin typeface="Times New Roman"/>
                <a:ea typeface="华文细黑"/>
                <a:cs typeface="Times New Roman"/>
              </a:rPr>
              <a:t>指除了</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以外的产物中苯乙烯的物质的量分数</a:t>
            </a:r>
            <a:r>
              <a:rPr lang="en-US" altLang="zh-CN" sz="2800" kern="100" dirty="0">
                <a:latin typeface="Times New Roman"/>
                <a:ea typeface="华文细黑"/>
              </a:rPr>
              <a:t>)</a:t>
            </a:r>
            <a:r>
              <a:rPr lang="zh-CN" altLang="zh-CN" sz="2800" kern="100" dirty="0">
                <a:latin typeface="Times New Roman"/>
                <a:ea typeface="华文细黑"/>
                <a:cs typeface="Times New Roman"/>
              </a:rPr>
              <a:t>示意图如下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61122" name="Picture 2" descr="HX3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0780" y="3389138"/>
            <a:ext cx="3572317" cy="285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1">
            <a:hlinkClick r:id="rId3"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4"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5"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6"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7"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8"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0075021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10630" y="1053530"/>
            <a:ext cx="10372643"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掺入水蒸气能提高乙苯的平衡转化率，解释说明该事实</a:t>
            </a:r>
            <a:r>
              <a:rPr lang="en-US" altLang="zh-CN" sz="2800" kern="100" dirty="0" smtClean="0">
                <a:latin typeface="Times New Roman"/>
                <a:ea typeface="华文细黑"/>
                <a:cs typeface="Courier New"/>
              </a:rPr>
              <a:t>_________________________________________________________</a:t>
            </a:r>
          </a:p>
          <a:p>
            <a:pPr algn="just">
              <a:lnSpc>
                <a:spcPct val="150000"/>
              </a:lnSpc>
              <a:spcAft>
                <a:spcPts val="0"/>
              </a:spcAft>
              <a:tabLst>
                <a:tab pos="2430780" algn="l"/>
              </a:tabLst>
            </a:pP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正反应方向气体分子数增加，掺入水蒸气作稀释剂，相当于降低反应体系的分压，平衡正向移动，可以提高平衡转化率；</a:t>
            </a:r>
            <a:endParaRPr lang="zh-CN" altLang="zh-CN" sz="2800" kern="100" dirty="0">
              <a:latin typeface="宋体"/>
              <a:cs typeface="Courier New"/>
            </a:endParaRPr>
          </a:p>
        </p:txBody>
      </p:sp>
      <p:sp>
        <p:nvSpPr>
          <p:cNvPr id="4" name="矩形 3"/>
          <p:cNvSpPr/>
          <p:nvPr/>
        </p:nvSpPr>
        <p:spPr>
          <a:xfrm>
            <a:off x="910630" y="1613543"/>
            <a:ext cx="10372643" cy="1302408"/>
          </a:xfrm>
          <a:prstGeom prst="rect">
            <a:avLst/>
          </a:prstGeom>
        </p:spPr>
        <p:txBody>
          <a:bodyPr>
            <a:spAutoFit/>
          </a:bodyPr>
          <a:lstStyle/>
          <a:p>
            <a:pPr algn="just">
              <a:lnSpc>
                <a:spcPct val="150000"/>
              </a:lnSpc>
              <a:spcAft>
                <a:spcPts val="0"/>
              </a:spcAft>
              <a:tabLst>
                <a:tab pos="2430780" algn="l"/>
              </a:tabLst>
            </a:pPr>
            <a:r>
              <a:rPr lang="zh-CN" altLang="zh-CN" sz="2800" kern="100" dirty="0">
                <a:solidFill>
                  <a:schemeClr val="accent6">
                    <a:lumMod val="75000"/>
                  </a:schemeClr>
                </a:solidFill>
                <a:latin typeface="Times New Roman"/>
                <a:ea typeface="华文细黑"/>
                <a:cs typeface="Times New Roman"/>
              </a:rPr>
              <a:t>正反应方向气体分子数增加，加入水蒸气稀释，相当于起减压的效果</a:t>
            </a:r>
            <a:endParaRPr lang="zh-CN" altLang="zh-CN" sz="2800" kern="100" dirty="0">
              <a:solidFill>
                <a:schemeClr val="accent6">
                  <a:lumMod val="75000"/>
                </a:schemeClr>
              </a:solidFill>
              <a:effectLst/>
              <a:latin typeface="宋体"/>
              <a:cs typeface="Courier New"/>
            </a:endParaRPr>
          </a:p>
        </p:txBody>
      </p:sp>
      <p:sp>
        <p:nvSpPr>
          <p:cNvPr id="14" name="Rectangle 21">
            <a:hlinkClick r:id="rId2"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465661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4" grpId="0"/>
      <p:bldP spid="4"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6614" y="1069581"/>
            <a:ext cx="10372643" cy="3323987"/>
          </a:xfrm>
          <a:prstGeom prst="rect">
            <a:avLst/>
          </a:prstGeom>
        </p:spPr>
        <p:txBody>
          <a:bodyPr>
            <a:spAutoFit/>
          </a:bodyPr>
          <a:lstStyle/>
          <a:p>
            <a:pPr>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控制反应温度为</a:t>
            </a:r>
            <a:r>
              <a:rPr lang="en-US" altLang="zh-CN" sz="2800" kern="100" dirty="0">
                <a:latin typeface="Times New Roman"/>
                <a:ea typeface="华文细黑"/>
              </a:rPr>
              <a:t>600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的理由是</a:t>
            </a:r>
            <a:r>
              <a:rPr lang="en-US" altLang="zh-CN" sz="2800" kern="100" dirty="0" smtClean="0">
                <a:latin typeface="Times New Roman"/>
                <a:ea typeface="华文细黑"/>
              </a:rPr>
              <a:t>___________________________</a:t>
            </a:r>
          </a:p>
          <a:p>
            <a:pPr>
              <a:lnSpc>
                <a:spcPct val="150000"/>
              </a:lnSpc>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endParaRPr lang="en-US" altLang="zh-CN" sz="2800" u="sng" kern="100" dirty="0" smtClean="0">
              <a:latin typeface="Times New Roman"/>
              <a:ea typeface="华文细黑"/>
              <a:cs typeface="Times New Roman"/>
            </a:endParaRPr>
          </a:p>
          <a:p>
            <a:pPr>
              <a:lnSpc>
                <a:spcPct val="150000"/>
              </a:lnSpc>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由图可知，温度为</a:t>
            </a:r>
            <a:r>
              <a:rPr lang="en-US" altLang="zh-CN" sz="2800" kern="100" dirty="0">
                <a:latin typeface="Times New Roman"/>
                <a:ea typeface="华文细黑"/>
                <a:cs typeface="Courier New"/>
              </a:rPr>
              <a:t>600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时，乙苯的平衡转化率较大，苯乙烯的选择性较高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6041265" y="1053530"/>
            <a:ext cx="5064466" cy="656846"/>
          </a:xfrm>
          <a:prstGeom prst="rect">
            <a:avLst/>
          </a:prstGeom>
        </p:spPr>
        <p:txBody>
          <a:bodyPr>
            <a:spAutoFit/>
          </a:bodyPr>
          <a:lstStyle/>
          <a:p>
            <a:pPr algn="just">
              <a:lnSpc>
                <a:spcPct val="150000"/>
              </a:lnSpc>
              <a:spcAft>
                <a:spcPts val="0"/>
              </a:spcAft>
              <a:tabLst>
                <a:tab pos="2430780" algn="l"/>
              </a:tabLst>
            </a:pPr>
            <a:r>
              <a:rPr lang="en-US" altLang="zh-CN" sz="2800" kern="100" dirty="0">
                <a:solidFill>
                  <a:schemeClr val="accent6">
                    <a:lumMod val="75000"/>
                  </a:schemeClr>
                </a:solidFill>
                <a:latin typeface="Times New Roman"/>
                <a:ea typeface="华文细黑"/>
                <a:cs typeface="Courier New"/>
              </a:rPr>
              <a:t>600 </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，乙苯的转化率和苯</a:t>
            </a:r>
            <a:r>
              <a:rPr lang="zh-CN" altLang="zh-CN" sz="2800" kern="100" dirty="0" smtClean="0">
                <a:solidFill>
                  <a:schemeClr val="accent6">
                    <a:lumMod val="75000"/>
                  </a:schemeClr>
                </a:solidFill>
                <a:latin typeface="Times New Roman"/>
                <a:ea typeface="华文细黑"/>
                <a:cs typeface="Times New Roman"/>
              </a:rPr>
              <a:t>乙</a:t>
            </a:r>
            <a:endParaRPr lang="zh-CN" altLang="zh-CN" sz="2800" kern="100" dirty="0">
              <a:solidFill>
                <a:schemeClr val="accent6">
                  <a:lumMod val="75000"/>
                </a:schemeClr>
              </a:solidFill>
              <a:effectLst/>
              <a:latin typeface="宋体"/>
              <a:cs typeface="Courier New"/>
            </a:endParaRPr>
          </a:p>
        </p:txBody>
      </p:sp>
      <p:sp>
        <p:nvSpPr>
          <p:cNvPr id="6" name="矩形 5"/>
          <p:cNvSpPr/>
          <p:nvPr/>
        </p:nvSpPr>
        <p:spPr>
          <a:xfrm>
            <a:off x="784681" y="1629594"/>
            <a:ext cx="9812557" cy="1302408"/>
          </a:xfrm>
          <a:prstGeom prst="rect">
            <a:avLst/>
          </a:prstGeom>
        </p:spPr>
        <p:txBody>
          <a:bodyPr>
            <a:spAutoFit/>
          </a:bodyPr>
          <a:lstStyle/>
          <a:p>
            <a:pPr lvl="0" algn="just">
              <a:lnSpc>
                <a:spcPct val="150000"/>
              </a:lnSpc>
              <a:tabLst>
                <a:tab pos="2430780" algn="l"/>
              </a:tabLst>
            </a:pPr>
            <a:r>
              <a:rPr lang="zh-CN" altLang="zh-CN" sz="2800" kern="100" dirty="0">
                <a:solidFill>
                  <a:schemeClr val="accent6">
                    <a:lumMod val="75000"/>
                  </a:schemeClr>
                </a:solidFill>
                <a:latin typeface="Times New Roman"/>
                <a:ea typeface="华文细黑"/>
                <a:cs typeface="Times New Roman"/>
              </a:rPr>
              <a:t>烯的选择性均较高。温度过低，反应速率慢，转化率低；温度过高，选择性下降。高温还可能使催化剂失活，且能耗大</a:t>
            </a:r>
            <a:endParaRPr lang="zh-CN" altLang="zh-CN" sz="2800" kern="100" dirty="0">
              <a:solidFill>
                <a:schemeClr val="accent6">
                  <a:lumMod val="75000"/>
                </a:schemeClr>
              </a:solidFill>
              <a:latin typeface="宋体"/>
              <a:cs typeface="Courier New"/>
            </a:endParaRPr>
          </a:p>
        </p:txBody>
      </p:sp>
      <p:sp>
        <p:nvSpPr>
          <p:cNvPr id="14" name="Rectangle 21">
            <a:hlinkClick r:id="rId2"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564039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3" end="3"/>
                                            </p:txEl>
                                          </p:spTgt>
                                        </p:tgtEl>
                                      </p:cBhvr>
                                    </p:animEffect>
                                    <p:set>
                                      <p:cBhvr>
                                        <p:cTn id="20" dur="1" fill="hold">
                                          <p:stCondLst>
                                            <p:cond delay="499"/>
                                          </p:stCondLst>
                                        </p:cTn>
                                        <p:tgtEl>
                                          <p:spTgt spid="3">
                                            <p:txEl>
                                              <p:pRg st="3" end="3"/>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4" grpId="0"/>
      <p:bldP spid="4" grpId="1"/>
      <p:bldP spid="6" grpId="0"/>
      <p:bldP spid="6"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0454" y="693490"/>
            <a:ext cx="11120877" cy="5493812"/>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某研究机构用</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代替水蒸气开发了绿色化学合成工艺</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乙苯</a:t>
            </a:r>
            <a:r>
              <a:rPr lang="en-US"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二氧化碳耦合催化脱氢制苯乙烯。保持常压和原料气比例不变，与掺水蒸气工艺相比，在相同的生产效率下，可降低操作温度；该工艺中还能够发生反应：</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=CO</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=2CO</a:t>
            </a:r>
            <a:r>
              <a:rPr lang="zh-CN" altLang="zh-CN" sz="2600" kern="100" dirty="0">
                <a:latin typeface="Times New Roman"/>
                <a:ea typeface="华文细黑"/>
                <a:cs typeface="Times New Roman"/>
              </a:rPr>
              <a:t>。新工艺的特点有</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填编号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反应，使乙苯脱氢反应的化学平衡右移</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不用高温水蒸气，可降低能量消耗</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有利于减少积炭</a:t>
            </a:r>
            <a:endParaRPr lang="zh-CN" altLang="zh-CN" sz="2600" kern="100" dirty="0">
              <a:latin typeface="宋体"/>
              <a:cs typeface="Courier New"/>
            </a:endParaRPr>
          </a:p>
          <a:p>
            <a:pPr>
              <a:lnSpc>
                <a:spcPct val="150000"/>
              </a:lnSpc>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有利于</a:t>
            </a:r>
            <a:r>
              <a:rPr lang="en-US" altLang="zh-CN" sz="2600" kern="100" dirty="0">
                <a:latin typeface="Times New Roman"/>
                <a:ea typeface="华文细黑"/>
              </a:rPr>
              <a:t>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资源利用</a:t>
            </a:r>
            <a:endParaRPr lang="zh-CN" altLang="zh-CN" sz="2600" kern="100" dirty="0">
              <a:solidFill>
                <a:srgbClr val="F79646">
                  <a:lumMod val="75000"/>
                </a:srgbClr>
              </a:solidFill>
              <a:latin typeface="Times New Roman"/>
              <a:ea typeface="华文细黑"/>
            </a:endParaRPr>
          </a:p>
        </p:txBody>
      </p:sp>
      <p:sp>
        <p:nvSpPr>
          <p:cNvPr id="14" name="Rectangle 21">
            <a:hlinkClick r:id="rId2"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117136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697506" y="1341562"/>
            <a:ext cx="10793813" cy="3970318"/>
          </a:xfrm>
          <a:prstGeom prst="rect">
            <a:avLst/>
          </a:prstGeom>
        </p:spPr>
        <p:txBody>
          <a:bodyPr>
            <a:spAutoFit/>
          </a:bodyPr>
          <a:lstStyle/>
          <a:p>
            <a:pPr>
              <a:lnSpc>
                <a:spcPct val="150000"/>
              </a:lnSpc>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en-US" altLang="zh-CN" sz="2800" kern="100" dirty="0">
                <a:latin typeface="宋体"/>
                <a:ea typeface="华文细黑"/>
                <a:cs typeface="Times New Roman"/>
              </a:rPr>
              <a:t>①</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反应，</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浓度减小，使乙苯脱氢反应的化学平衡右移，正确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不用高温水蒸气，可降低能量消耗，正确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③</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能与碳反应，生成</a:t>
            </a:r>
            <a:r>
              <a:rPr lang="en-US" altLang="zh-CN" sz="2800" kern="100" dirty="0">
                <a:latin typeface="Times New Roman"/>
                <a:ea typeface="华文细黑"/>
              </a:rPr>
              <a:t>CO</a:t>
            </a:r>
            <a:r>
              <a:rPr lang="zh-CN" altLang="zh-CN" sz="2800" kern="100" dirty="0">
                <a:latin typeface="Times New Roman"/>
                <a:ea typeface="华文细黑"/>
                <a:cs typeface="Times New Roman"/>
              </a:rPr>
              <a:t>，减少积炭，正确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充分利用</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资源，正确。故选</a:t>
            </a:r>
            <a:r>
              <a:rPr lang="en-US" altLang="zh-CN" sz="2800" kern="100" dirty="0">
                <a:latin typeface="宋体"/>
                <a:ea typeface="华文细黑"/>
                <a:cs typeface="Times New Roman"/>
              </a:rPr>
              <a:t>①②③④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kern="100" dirty="0" smtClean="0">
                <a:solidFill>
                  <a:schemeClr val="accent6">
                    <a:lumMod val="75000"/>
                  </a:schemeClr>
                </a:solidFill>
                <a:latin typeface="宋体"/>
                <a:ea typeface="华文细黑"/>
                <a:cs typeface="Times New Roman"/>
              </a:rPr>
              <a:t>①②③④</a:t>
            </a:r>
            <a:endParaRPr lang="zh-CN" altLang="zh-CN" sz="1050" kern="100" dirty="0">
              <a:solidFill>
                <a:schemeClr val="accent6">
                  <a:lumMod val="75000"/>
                </a:schemeClr>
              </a:solidFill>
              <a:latin typeface="宋体"/>
              <a:cs typeface="Courier New"/>
            </a:endParaRPr>
          </a:p>
        </p:txBody>
      </p:sp>
      <p:sp>
        <p:nvSpPr>
          <p:cNvPr id="14" name="Rectangle 21">
            <a:hlinkClick r:id="rId2"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32098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750606383"/>
              </p:ext>
            </p:extLst>
          </p:nvPr>
        </p:nvGraphicFramePr>
        <p:xfrm>
          <a:off x="685800" y="1527845"/>
          <a:ext cx="10963275" cy="1685925"/>
        </p:xfrm>
        <a:graphic>
          <a:graphicData uri="http://schemas.openxmlformats.org/presentationml/2006/ole">
            <mc:AlternateContent xmlns:mc="http://schemas.openxmlformats.org/markup-compatibility/2006">
              <mc:Choice xmlns:v="urn:schemas-microsoft-com:vml" Requires="v">
                <p:oleObj spid="_x0000_s231512" name="文档" r:id="rId4" imgW="10965201" imgH="1688297" progId="Word.Document.12">
                  <p:embed/>
                </p:oleObj>
              </mc:Choice>
              <mc:Fallback>
                <p:oleObj name="文档" r:id="rId4" imgW="10965201" imgH="1688297" progId="Word.Document.12">
                  <p:embed/>
                  <p:pic>
                    <p:nvPicPr>
                      <p:cNvPr id="0" name=""/>
                      <p:cNvPicPr/>
                      <p:nvPr/>
                    </p:nvPicPr>
                    <p:blipFill>
                      <a:blip r:embed="rId5"/>
                      <a:stretch>
                        <a:fillRect/>
                      </a:stretch>
                    </p:blipFill>
                    <p:spPr>
                      <a:xfrm>
                        <a:off x="685800" y="1527845"/>
                        <a:ext cx="10963275" cy="16859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555127623"/>
              </p:ext>
            </p:extLst>
          </p:nvPr>
        </p:nvGraphicFramePr>
        <p:xfrm>
          <a:off x="4222998" y="1517948"/>
          <a:ext cx="3381375" cy="1047750"/>
        </p:xfrm>
        <a:graphic>
          <a:graphicData uri="http://schemas.openxmlformats.org/presentationml/2006/ole">
            <mc:AlternateContent xmlns:mc="http://schemas.openxmlformats.org/markup-compatibility/2006">
              <mc:Choice xmlns:v="urn:schemas-microsoft-com:vml" Requires="v">
                <p:oleObj spid="_x0000_s231513" name="文档" r:id="rId7" imgW="3386751" imgH="1046423" progId="Word.Document.12">
                  <p:embed/>
                </p:oleObj>
              </mc:Choice>
              <mc:Fallback>
                <p:oleObj name="文档" r:id="rId7" imgW="3386751" imgH="1046423" progId="Word.Document.12">
                  <p:embed/>
                  <p:pic>
                    <p:nvPicPr>
                      <p:cNvPr id="0" name="对象 1"/>
                      <p:cNvPicPr>
                        <a:picLocks noChangeAspect="1" noChangeArrowheads="1"/>
                      </p:cNvPicPr>
                      <p:nvPr/>
                    </p:nvPicPr>
                    <p:blipFill>
                      <a:blip r:embed="rId8"/>
                      <a:srcRect/>
                      <a:stretch>
                        <a:fillRect/>
                      </a:stretch>
                    </p:blipFill>
                    <p:spPr bwMode="auto">
                      <a:xfrm>
                        <a:off x="4222998" y="1517948"/>
                        <a:ext cx="33813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97506" y="2421682"/>
            <a:ext cx="10793813" cy="1834926"/>
          </a:xfrm>
          <a:prstGeom prst="rect">
            <a:avLst/>
          </a:prstGeom>
        </p:spPr>
        <p:txBody>
          <a:bodyPr>
            <a:spAutoFit/>
          </a:bodyPr>
          <a:lstStyle/>
          <a:p>
            <a:pPr algn="just">
              <a:lnSpc>
                <a:spcPct val="220000"/>
              </a:lnSpc>
              <a:spcAft>
                <a:spcPts val="0"/>
              </a:spcAft>
              <a:tabLst>
                <a:tab pos="2430780" algn="l"/>
              </a:tabLst>
            </a:pPr>
            <a:r>
              <a:rPr lang="zh-CN" altLang="zh-CN" sz="2800" kern="100" dirty="0">
                <a:latin typeface="Times New Roman"/>
                <a:ea typeface="华文细黑"/>
                <a:cs typeface="Times New Roman"/>
              </a:rPr>
              <a:t>试分别写出平衡常数表达式，并判断其</a:t>
            </a:r>
            <a:r>
              <a:rPr lang="zh-CN" altLang="zh-CN" sz="2800" kern="100" dirty="0" smtClean="0">
                <a:latin typeface="Times New Roman"/>
                <a:ea typeface="华文细黑"/>
                <a:cs typeface="Times New Roman"/>
              </a:rPr>
              <a:t>关系</a:t>
            </a:r>
            <a:endParaRPr lang="zh-CN" altLang="zh-CN" sz="2800" kern="100" dirty="0">
              <a:latin typeface="宋体"/>
              <a:cs typeface="Courier New"/>
            </a:endParaRPr>
          </a:p>
          <a:p>
            <a:pPr>
              <a:lnSpc>
                <a:spcPct val="220000"/>
              </a:lnSpc>
            </a:pPr>
            <a:r>
              <a:rPr lang="en-US" altLang="zh-CN" sz="2800" kern="100" dirty="0" smtClean="0">
                <a:latin typeface="Times New Roman"/>
                <a:ea typeface="华文细黑"/>
              </a:rPr>
              <a:t>___________________________________________</a:t>
            </a:r>
            <a:r>
              <a:rPr lang="zh-CN" altLang="zh-CN" sz="2800" kern="100" dirty="0">
                <a:latin typeface="Times New Roman"/>
                <a:ea typeface="华文细黑"/>
                <a:cs typeface="Times New Roman"/>
              </a:rPr>
              <a:t>。</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3011013023"/>
              </p:ext>
            </p:extLst>
          </p:nvPr>
        </p:nvGraphicFramePr>
        <p:xfrm>
          <a:off x="838622" y="3213770"/>
          <a:ext cx="9413875" cy="1601788"/>
        </p:xfrm>
        <a:graphic>
          <a:graphicData uri="http://schemas.openxmlformats.org/presentationml/2006/ole">
            <mc:AlternateContent xmlns:mc="http://schemas.openxmlformats.org/markup-compatibility/2006">
              <mc:Choice xmlns:v="urn:schemas-microsoft-com:vml" Requires="v">
                <p:oleObj spid="_x0000_s231514" name="Document" r:id="rId10" imgW="9413240" imgH="1603936" progId="Word.Document.8">
                  <p:embed/>
                </p:oleObj>
              </mc:Choice>
              <mc:Fallback>
                <p:oleObj name="Document" r:id="rId10" imgW="9413240" imgH="1603936" progId="Word.Document.8">
                  <p:embed/>
                  <p:pic>
                    <p:nvPicPr>
                      <p:cNvPr id="0" name=""/>
                      <p:cNvPicPr/>
                      <p:nvPr/>
                    </p:nvPicPr>
                    <p:blipFill>
                      <a:blip r:embed="rId11"/>
                      <a:stretch>
                        <a:fillRect/>
                      </a:stretch>
                    </p:blipFill>
                    <p:spPr>
                      <a:xfrm>
                        <a:off x="838622" y="3213770"/>
                        <a:ext cx="9413875" cy="1601788"/>
                      </a:xfrm>
                      <a:prstGeom prst="rect">
                        <a:avLst/>
                      </a:prstGeom>
                    </p:spPr>
                  </p:pic>
                </p:oleObj>
              </mc:Fallback>
            </mc:AlternateContent>
          </a:graphicData>
        </a:graphic>
      </p:graphicFrame>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78759713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6614" y="693490"/>
            <a:ext cx="10476369" cy="662746"/>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全国卷</a:t>
            </a:r>
            <a:r>
              <a:rPr lang="zh-CN" altLang="zh-CN" sz="2800" kern="100" dirty="0">
                <a:latin typeface="Times New Roman"/>
                <a:ea typeface="华文细黑"/>
                <a:cs typeface="宋体"/>
              </a:rPr>
              <a:t>Ⅰ</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28(4)]</a:t>
            </a:r>
            <a:r>
              <a:rPr lang="en-US" altLang="zh-CN" sz="2800" kern="100" dirty="0" err="1">
                <a:latin typeface="Times New Roman"/>
                <a:ea typeface="华文细黑"/>
              </a:rPr>
              <a:t>Bodensteins</a:t>
            </a:r>
            <a:r>
              <a:rPr lang="zh-CN" altLang="zh-CN" sz="2800" kern="100" dirty="0">
                <a:latin typeface="Times New Roman"/>
                <a:ea typeface="华文细黑"/>
                <a:cs typeface="Times New Roman"/>
              </a:rPr>
              <a:t>研究了下列反应：</a:t>
            </a:r>
            <a:endParaRPr lang="zh-CN" altLang="zh-CN" sz="2800" kern="100" dirty="0">
              <a:effectLst/>
              <a:latin typeface="宋体"/>
              <a:cs typeface="Courier New"/>
            </a:endParaRPr>
          </a:p>
        </p:txBody>
      </p:sp>
      <p:sp>
        <p:nvSpPr>
          <p:cNvPr id="21" name="Rectangle 21">
            <a:hlinkClick r:id="rId3"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4"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5"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6"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7"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8"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 name="矩形 4"/>
          <p:cNvSpPr/>
          <p:nvPr/>
        </p:nvSpPr>
        <p:spPr>
          <a:xfrm>
            <a:off x="2740949" y="1557586"/>
            <a:ext cx="7213476" cy="812530"/>
          </a:xfrm>
          <a:prstGeom prst="rect">
            <a:avLst/>
          </a:prstGeom>
        </p:spPr>
        <p:txBody>
          <a:bodyPr wrap="none">
            <a:spAutoFit/>
          </a:bodyPr>
          <a:lstStyle/>
          <a:p>
            <a:pPr>
              <a:lnSpc>
                <a:spcPct val="150000"/>
              </a:lnSpc>
            </a:pPr>
            <a:r>
              <a:rPr lang="en-US" altLang="zh-CN" sz="2800" kern="100" dirty="0">
                <a:latin typeface="Times New Roman"/>
                <a:ea typeface="华文细黑"/>
              </a:rPr>
              <a:t>2HI(g)</a:t>
            </a:r>
            <a:r>
              <a:rPr lang="en-US" altLang="zh-CN" sz="2800" kern="100" dirty="0">
                <a:latin typeface="ZBFH"/>
                <a:ea typeface="华文细黑"/>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I</a:t>
            </a:r>
            <a:r>
              <a:rPr lang="en-US" altLang="zh-CN" sz="2800" kern="100" baseline="-25000" dirty="0">
                <a:latin typeface="Times New Roman"/>
                <a:ea typeface="华文细黑"/>
              </a:rPr>
              <a:t>2</a:t>
            </a:r>
            <a:r>
              <a:rPr lang="en-US" altLang="zh-CN" sz="2800" kern="100" dirty="0">
                <a:latin typeface="Times New Roman"/>
                <a:ea typeface="华文细黑"/>
              </a:rPr>
              <a:t>(g)</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val="1531127374"/>
              </p:ext>
            </p:extLst>
          </p:nvPr>
        </p:nvGraphicFramePr>
        <p:xfrm>
          <a:off x="3862958" y="1660380"/>
          <a:ext cx="1292225" cy="647700"/>
        </p:xfrm>
        <a:graphic>
          <a:graphicData uri="http://schemas.openxmlformats.org/presentationml/2006/ole">
            <mc:AlternateContent xmlns:mc="http://schemas.openxmlformats.org/markup-compatibility/2006">
              <mc:Choice xmlns:v="urn:schemas-microsoft-com:vml" Requires="v">
                <p:oleObj spid="_x0000_s264221" name="Document" r:id="rId10" imgW="1292162" imgH="646912" progId="Word.Document.8">
                  <p:embed/>
                </p:oleObj>
              </mc:Choice>
              <mc:Fallback>
                <p:oleObj name="Document" r:id="rId10" imgW="1292162" imgH="646912" progId="Word.Document.8">
                  <p:embed/>
                  <p:pic>
                    <p:nvPicPr>
                      <p:cNvPr id="0" name=""/>
                      <p:cNvPicPr/>
                      <p:nvPr/>
                    </p:nvPicPr>
                    <p:blipFill>
                      <a:blip r:embed="rId11"/>
                      <a:stretch>
                        <a:fillRect/>
                      </a:stretch>
                    </p:blipFill>
                    <p:spPr>
                      <a:xfrm>
                        <a:off x="3862958" y="1660380"/>
                        <a:ext cx="1292225" cy="647700"/>
                      </a:xfrm>
                      <a:prstGeom prst="rect">
                        <a:avLst/>
                      </a:prstGeom>
                    </p:spPr>
                  </p:pic>
                </p:oleObj>
              </mc:Fallback>
            </mc:AlternateContent>
          </a:graphicData>
        </a:graphic>
      </p:graphicFrame>
      <p:sp>
        <p:nvSpPr>
          <p:cNvPr id="9" name="矩形 8"/>
          <p:cNvSpPr/>
          <p:nvPr/>
        </p:nvSpPr>
        <p:spPr>
          <a:xfrm>
            <a:off x="918017" y="2277666"/>
            <a:ext cx="10793813" cy="1952586"/>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在</a:t>
            </a:r>
            <a:r>
              <a:rPr lang="en-US" altLang="zh-CN" sz="2800" kern="100" dirty="0">
                <a:latin typeface="Times New Roman"/>
                <a:ea typeface="华文细黑"/>
              </a:rPr>
              <a:t>716 K</a:t>
            </a:r>
            <a:r>
              <a:rPr lang="zh-CN" altLang="zh-CN" sz="2800" kern="100" dirty="0">
                <a:latin typeface="Times New Roman"/>
                <a:ea typeface="华文细黑"/>
                <a:cs typeface="Times New Roman"/>
              </a:rPr>
              <a:t>时，气体混合物中碘化氢的物质的量分数</a:t>
            </a:r>
            <a:r>
              <a:rPr lang="en-US" altLang="zh-CN" sz="2800" i="1" kern="100" dirty="0">
                <a:latin typeface="Times New Roman"/>
                <a:ea typeface="华文细黑"/>
              </a:rPr>
              <a:t>x</a:t>
            </a:r>
            <a:r>
              <a:rPr lang="en-US" altLang="zh-CN" sz="2800" kern="100" dirty="0">
                <a:latin typeface="Times New Roman"/>
                <a:ea typeface="华文细黑"/>
              </a:rPr>
              <a:t>(HI)</a:t>
            </a:r>
            <a:r>
              <a:rPr lang="zh-CN" altLang="zh-CN" sz="2800" kern="100" dirty="0">
                <a:latin typeface="Times New Roman"/>
                <a:ea typeface="华文细黑"/>
                <a:cs typeface="Times New Roman"/>
              </a:rPr>
              <a:t>与反应时间</a:t>
            </a:r>
            <a:r>
              <a:rPr lang="en-US" altLang="zh-CN" sz="2800" i="1" kern="100" dirty="0">
                <a:latin typeface="Times New Roman"/>
                <a:ea typeface="华文细黑"/>
              </a:rPr>
              <a:t>t</a:t>
            </a:r>
            <a:r>
              <a:rPr lang="zh-CN" altLang="zh-CN" sz="2800" kern="100" dirty="0">
                <a:latin typeface="Times New Roman"/>
                <a:ea typeface="华文细黑"/>
                <a:cs typeface="Times New Roman"/>
              </a:rPr>
              <a:t>的关系如下表：</a:t>
            </a:r>
            <a:endParaRPr lang="zh-CN" altLang="en-US" sz="2800" dirty="0"/>
          </a:p>
        </p:txBody>
      </p:sp>
      <p:graphicFrame>
        <p:nvGraphicFramePr>
          <p:cNvPr id="14" name="表格 13"/>
          <p:cNvGraphicFramePr>
            <a:graphicFrameLocks noGrp="1"/>
          </p:cNvGraphicFramePr>
          <p:nvPr>
            <p:extLst>
              <p:ext uri="{D42A27DB-BD31-4B8C-83A1-F6EECF244321}">
                <p14:modId xmlns:p14="http://schemas.microsoft.com/office/powerpoint/2010/main" val="1728540787"/>
              </p:ext>
            </p:extLst>
          </p:nvPr>
        </p:nvGraphicFramePr>
        <p:xfrm>
          <a:off x="1774728" y="3680476"/>
          <a:ext cx="7923453" cy="2125582"/>
        </p:xfrm>
        <a:graphic>
          <a:graphicData uri="http://schemas.openxmlformats.org/drawingml/2006/table">
            <a:tbl>
              <a:tblPr/>
              <a:tblGrid>
                <a:gridCol w="1553914"/>
                <a:gridCol w="688340"/>
                <a:gridCol w="1049682"/>
                <a:gridCol w="1049682"/>
                <a:gridCol w="1193945"/>
                <a:gridCol w="1193945"/>
                <a:gridCol w="1193945"/>
              </a:tblGrid>
              <a:tr h="571500">
                <a:tc>
                  <a:txBody>
                    <a:bodyPr/>
                    <a:lstStyle/>
                    <a:p>
                      <a:pPr algn="ctr">
                        <a:lnSpc>
                          <a:spcPct val="150000"/>
                        </a:lnSpc>
                        <a:spcAft>
                          <a:spcPts val="0"/>
                        </a:spcAft>
                        <a:tabLst>
                          <a:tab pos="2430780" algn="l"/>
                        </a:tabLst>
                      </a:pPr>
                      <a:r>
                        <a:rPr lang="en-US" sz="2500" i="1" kern="100">
                          <a:effectLst/>
                          <a:latin typeface="Times New Roman"/>
                          <a:ea typeface="华文细黑"/>
                          <a:cs typeface="Courier New"/>
                        </a:rPr>
                        <a:t>t</a:t>
                      </a:r>
                      <a:r>
                        <a:rPr lang="en-US" sz="2500" kern="100">
                          <a:effectLst/>
                          <a:latin typeface="Times New Roman"/>
                          <a:ea typeface="华文细黑"/>
                          <a:cs typeface="Courier New"/>
                        </a:rPr>
                        <a:t>/min</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20</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dirty="0">
                          <a:effectLst/>
                          <a:latin typeface="Times New Roman"/>
                          <a:ea typeface="华文细黑"/>
                          <a:cs typeface="Courier New"/>
                        </a:rPr>
                        <a:t>40</a:t>
                      </a: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60</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80</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120</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7041">
                <a:tc>
                  <a:txBody>
                    <a:bodyPr/>
                    <a:lstStyle/>
                    <a:p>
                      <a:pPr algn="ctr">
                        <a:lnSpc>
                          <a:spcPct val="150000"/>
                        </a:lnSpc>
                        <a:spcAft>
                          <a:spcPts val="0"/>
                        </a:spcAft>
                        <a:tabLst>
                          <a:tab pos="2430780" algn="l"/>
                        </a:tabLst>
                      </a:pPr>
                      <a:r>
                        <a:rPr lang="en-US" sz="2500" i="1" kern="100">
                          <a:effectLst/>
                          <a:latin typeface="Times New Roman"/>
                          <a:ea typeface="华文细黑"/>
                          <a:cs typeface="Courier New"/>
                        </a:rPr>
                        <a:t>x</a:t>
                      </a:r>
                      <a:r>
                        <a:rPr lang="en-US" sz="2500" kern="100">
                          <a:effectLst/>
                          <a:latin typeface="Times New Roman"/>
                          <a:ea typeface="华文细黑"/>
                          <a:cs typeface="Courier New"/>
                        </a:rPr>
                        <a:t>(HI)</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1</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0.91</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0.85</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0.815</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0.795</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0.784</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7041">
                <a:tc>
                  <a:txBody>
                    <a:bodyPr/>
                    <a:lstStyle/>
                    <a:p>
                      <a:pPr algn="ctr">
                        <a:lnSpc>
                          <a:spcPct val="150000"/>
                        </a:lnSpc>
                        <a:spcAft>
                          <a:spcPts val="0"/>
                        </a:spcAft>
                        <a:tabLst>
                          <a:tab pos="2430780" algn="l"/>
                        </a:tabLst>
                      </a:pPr>
                      <a:r>
                        <a:rPr lang="en-US" sz="2500" i="1" kern="100">
                          <a:effectLst/>
                          <a:latin typeface="Times New Roman"/>
                          <a:ea typeface="华文细黑"/>
                          <a:cs typeface="Courier New"/>
                        </a:rPr>
                        <a:t>x</a:t>
                      </a:r>
                      <a:r>
                        <a:rPr lang="en-US" sz="2500" kern="100">
                          <a:effectLst/>
                          <a:latin typeface="Times New Roman"/>
                          <a:ea typeface="华文细黑"/>
                          <a:cs typeface="Courier New"/>
                        </a:rPr>
                        <a:t>(HI)</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0.60</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0.73</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0.773</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a:effectLst/>
                          <a:latin typeface="Times New Roman"/>
                          <a:ea typeface="华文细黑"/>
                          <a:cs typeface="Courier New"/>
                        </a:rPr>
                        <a:t>0.780</a:t>
                      </a:r>
                      <a:endParaRPr lang="zh-CN" sz="9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500" kern="100" dirty="0">
                          <a:effectLst/>
                          <a:latin typeface="Times New Roman"/>
                          <a:ea typeface="华文细黑"/>
                          <a:cs typeface="Courier New"/>
                        </a:rPr>
                        <a:t>0.784</a:t>
                      </a:r>
                      <a:endParaRPr lang="zh-CN" sz="9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310310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1927" y="837506"/>
            <a:ext cx="10901751" cy="1815882"/>
          </a:xfrm>
          <a:prstGeom prst="rect">
            <a:avLst/>
          </a:prstGeom>
        </p:spPr>
        <p:txBody>
          <a:bodyPr>
            <a:spAutoFit/>
          </a:bodyPr>
          <a:lstStyle/>
          <a:p>
            <a:pPr algn="just">
              <a:lnSpc>
                <a:spcPct val="200000"/>
              </a:lnSpc>
              <a:spcAft>
                <a:spcPts val="0"/>
              </a:spcAft>
              <a:tabLst>
                <a:tab pos="2430780"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根据上述实验结果，该反应的平衡常数</a:t>
            </a:r>
            <a:r>
              <a:rPr lang="en-US" altLang="zh-CN" sz="2800" i="1" kern="100" dirty="0">
                <a:latin typeface="Times New Roman"/>
                <a:ea typeface="华文细黑"/>
                <a:cs typeface="Courier New"/>
              </a:rPr>
              <a:t>K</a:t>
            </a:r>
            <a:r>
              <a:rPr lang="zh-CN" altLang="zh-CN" sz="2800" kern="100" dirty="0">
                <a:latin typeface="Times New Roman"/>
                <a:ea typeface="华文细黑"/>
                <a:cs typeface="Times New Roman"/>
              </a:rPr>
              <a:t>的计算式为</a:t>
            </a:r>
            <a:endParaRPr lang="zh-CN" altLang="zh-CN" sz="2800" kern="100" dirty="0">
              <a:latin typeface="宋体"/>
              <a:cs typeface="Courier New"/>
            </a:endParaRPr>
          </a:p>
          <a:p>
            <a:pPr algn="just">
              <a:lnSpc>
                <a:spcPct val="200000"/>
              </a:lnSpc>
              <a:spcAft>
                <a:spcPts val="0"/>
              </a:spcAft>
              <a:tabLst>
                <a:tab pos="2430780" algn="l"/>
              </a:tabLst>
            </a:pP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58426287"/>
              </p:ext>
            </p:extLst>
          </p:nvPr>
        </p:nvGraphicFramePr>
        <p:xfrm>
          <a:off x="621927" y="2619375"/>
          <a:ext cx="10972800" cy="3114675"/>
        </p:xfrm>
        <a:graphic>
          <a:graphicData uri="http://schemas.openxmlformats.org/presentationml/2006/ole">
            <mc:AlternateContent xmlns:mc="http://schemas.openxmlformats.org/markup-compatibility/2006">
              <mc:Choice xmlns:v="urn:schemas-microsoft-com:vml" Requires="v">
                <p:oleObj spid="_x0000_s266297" name="Document" r:id="rId4" imgW="10974557" imgH="3378397" progId="Word.Document.8">
                  <p:embed/>
                </p:oleObj>
              </mc:Choice>
              <mc:Fallback>
                <p:oleObj name="Document" r:id="rId4" imgW="10974557" imgH="3378397" progId="Word.Document.8">
                  <p:embed/>
                  <p:pic>
                    <p:nvPicPr>
                      <p:cNvPr id="0" name=""/>
                      <p:cNvPicPr/>
                      <p:nvPr/>
                    </p:nvPicPr>
                    <p:blipFill>
                      <a:blip r:embed="rId5"/>
                      <a:stretch>
                        <a:fillRect/>
                      </a:stretch>
                    </p:blipFill>
                    <p:spPr>
                      <a:xfrm>
                        <a:off x="621927" y="2619375"/>
                        <a:ext cx="10972800" cy="31146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02239810"/>
              </p:ext>
            </p:extLst>
          </p:nvPr>
        </p:nvGraphicFramePr>
        <p:xfrm>
          <a:off x="838622" y="1557586"/>
          <a:ext cx="2771775" cy="1095375"/>
        </p:xfrm>
        <a:graphic>
          <a:graphicData uri="http://schemas.openxmlformats.org/presentationml/2006/ole">
            <mc:AlternateContent xmlns:mc="http://schemas.openxmlformats.org/markup-compatibility/2006">
              <mc:Choice xmlns:v="urn:schemas-microsoft-com:vml" Requires="v">
                <p:oleObj spid="_x0000_s266298" name="Document" r:id="rId7" imgW="2777554" imgH="1093890" progId="Word.Document.8">
                  <p:embed/>
                </p:oleObj>
              </mc:Choice>
              <mc:Fallback>
                <p:oleObj name="Document" r:id="rId7" imgW="2777554" imgH="1093890" progId="Word.Document.8">
                  <p:embed/>
                  <p:pic>
                    <p:nvPicPr>
                      <p:cNvPr id="0" name=""/>
                      <p:cNvPicPr/>
                      <p:nvPr/>
                    </p:nvPicPr>
                    <p:blipFill>
                      <a:blip r:embed="rId8"/>
                      <a:stretch>
                        <a:fillRect/>
                      </a:stretch>
                    </p:blipFill>
                    <p:spPr>
                      <a:xfrm>
                        <a:off x="838622" y="1557586"/>
                        <a:ext cx="2771775" cy="1095375"/>
                      </a:xfrm>
                      <a:prstGeom prst="rect">
                        <a:avLst/>
                      </a:prstGeom>
                    </p:spPr>
                  </p:pic>
                </p:oleObj>
              </mc:Fallback>
            </mc:AlternateContent>
          </a:graphicData>
        </a:graphic>
      </p:graphicFrame>
      <p:sp>
        <p:nvSpPr>
          <p:cNvPr id="12" name="Rectangle 21">
            <a:hlinkClick r:id="rId9"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10"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11"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12"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13"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14"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174035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909514"/>
            <a:ext cx="10901751" cy="2031325"/>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上述反应中，正反应速率为</a:t>
            </a:r>
            <a:r>
              <a:rPr lang="en-US" altLang="zh-CN" sz="2800" i="1" kern="100" dirty="0" smtClean="0">
                <a:latin typeface="Book Antiqua"/>
                <a:ea typeface="华文细黑"/>
                <a:cs typeface="Times New Roman"/>
              </a:rPr>
              <a:t>v</a:t>
            </a:r>
            <a:r>
              <a:rPr lang="zh-CN" altLang="zh-CN" sz="2800" kern="100" baseline="-25000" dirty="0" smtClean="0">
                <a:latin typeface="Times New Roman"/>
                <a:ea typeface="华文细黑"/>
                <a:cs typeface="Times New Roman"/>
              </a:rPr>
              <a:t>正</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cs typeface="Courier New"/>
              </a:rPr>
              <a:t>k</a:t>
            </a:r>
            <a:r>
              <a:rPr lang="zh-CN" altLang="zh-CN" sz="2800" kern="100" baseline="-25000" dirty="0" smtClean="0">
                <a:latin typeface="Times New Roman"/>
                <a:ea typeface="华文细黑"/>
                <a:cs typeface="Times New Roman"/>
              </a:rPr>
              <a:t>正</a:t>
            </a:r>
            <a:r>
              <a:rPr lang="en-US" altLang="zh-CN" sz="2800" i="1" kern="100" dirty="0" smtClean="0">
                <a:latin typeface="Times New Roman"/>
                <a:ea typeface="华文细黑"/>
                <a:cs typeface="Courier New"/>
              </a:rPr>
              <a:t>x</a:t>
            </a:r>
            <a:r>
              <a:rPr lang="en-US" altLang="zh-CN" sz="2800" kern="100" baseline="30000" dirty="0" smtClean="0">
                <a:latin typeface="Times New Roman"/>
                <a:ea typeface="华文细黑"/>
                <a:cs typeface="Courier New"/>
              </a:rPr>
              <a:t>2</a:t>
            </a:r>
            <a:r>
              <a:rPr lang="en-US" altLang="zh-CN" sz="2800" kern="100" dirty="0" smtClean="0">
                <a:latin typeface="Times New Roman"/>
                <a:ea typeface="华文细黑"/>
                <a:cs typeface="Courier New"/>
              </a:rPr>
              <a:t>(HI)</a:t>
            </a:r>
            <a:r>
              <a:rPr lang="zh-CN" altLang="zh-CN" sz="2800" kern="100" dirty="0" smtClean="0">
                <a:latin typeface="Times New Roman"/>
                <a:ea typeface="华文细黑"/>
                <a:cs typeface="Times New Roman"/>
              </a:rPr>
              <a:t>，逆反应速率为</a:t>
            </a:r>
            <a:r>
              <a:rPr lang="en-US" altLang="zh-CN" sz="2800" i="1" kern="100" dirty="0" smtClean="0">
                <a:latin typeface="Book Antiqua"/>
                <a:ea typeface="华文细黑"/>
                <a:cs typeface="Times New Roman"/>
              </a:rPr>
              <a:t>v</a:t>
            </a:r>
            <a:r>
              <a:rPr lang="zh-CN" altLang="zh-CN" sz="2800" kern="100" baseline="-25000" dirty="0" smtClean="0">
                <a:latin typeface="Times New Roman"/>
                <a:ea typeface="华文细黑"/>
                <a:cs typeface="Times New Roman"/>
              </a:rPr>
              <a:t>逆</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cs typeface="Courier New"/>
              </a:rPr>
              <a:t>k</a:t>
            </a:r>
            <a:r>
              <a:rPr lang="zh-CN" altLang="zh-CN" sz="2800" kern="100" baseline="-25000" dirty="0" smtClean="0">
                <a:latin typeface="Times New Roman"/>
                <a:ea typeface="华文细黑"/>
                <a:cs typeface="Times New Roman"/>
              </a:rPr>
              <a:t>逆</a:t>
            </a:r>
            <a:r>
              <a:rPr lang="en-US" altLang="zh-CN" sz="2800" i="1" kern="100" dirty="0" smtClean="0">
                <a:latin typeface="Times New Roman"/>
                <a:ea typeface="华文细黑"/>
                <a:cs typeface="Courier New"/>
              </a:rPr>
              <a:t>x</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i="1" kern="100" dirty="0" smtClean="0">
                <a:latin typeface="Times New Roman"/>
                <a:ea typeface="华文细黑"/>
                <a:cs typeface="Courier New"/>
              </a:rPr>
              <a:t>x</a:t>
            </a:r>
            <a:r>
              <a:rPr lang="en-US" altLang="zh-CN" sz="2800" kern="100" dirty="0" smtClean="0">
                <a:latin typeface="Times New Roman"/>
                <a:ea typeface="华文细黑"/>
                <a:cs typeface="Courier New"/>
              </a:rPr>
              <a:t>(I</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，其中</a:t>
            </a:r>
            <a:r>
              <a:rPr lang="en-US" altLang="zh-CN" sz="2800" i="1" kern="100" dirty="0" smtClean="0">
                <a:latin typeface="Times New Roman"/>
                <a:ea typeface="华文细黑"/>
                <a:cs typeface="Courier New"/>
              </a:rPr>
              <a:t>k</a:t>
            </a:r>
            <a:r>
              <a:rPr lang="zh-CN" altLang="zh-CN" sz="2800" kern="100" baseline="-25000" dirty="0" smtClean="0">
                <a:latin typeface="Times New Roman"/>
                <a:ea typeface="华文细黑"/>
                <a:cs typeface="Times New Roman"/>
              </a:rPr>
              <a:t>正</a:t>
            </a:r>
            <a:r>
              <a:rPr lang="zh-CN" altLang="zh-CN" sz="2800" kern="100" dirty="0" smtClean="0">
                <a:latin typeface="Times New Roman"/>
                <a:ea typeface="华文细黑"/>
                <a:cs typeface="Times New Roman"/>
              </a:rPr>
              <a:t>、</a:t>
            </a:r>
            <a:r>
              <a:rPr lang="en-US" altLang="zh-CN" sz="2800" i="1" kern="100" dirty="0" smtClean="0">
                <a:latin typeface="Times New Roman"/>
                <a:ea typeface="华文细黑"/>
                <a:cs typeface="Courier New"/>
              </a:rPr>
              <a:t>k</a:t>
            </a:r>
            <a:r>
              <a:rPr lang="zh-CN" altLang="zh-CN" sz="2800" kern="100" baseline="-25000" dirty="0" smtClean="0">
                <a:latin typeface="Times New Roman"/>
                <a:ea typeface="华文细黑"/>
                <a:cs typeface="Times New Roman"/>
              </a:rPr>
              <a:t>逆</a:t>
            </a:r>
            <a:r>
              <a:rPr lang="zh-CN" altLang="zh-CN" sz="2800" kern="100" dirty="0" smtClean="0">
                <a:latin typeface="Times New Roman"/>
                <a:ea typeface="华文细黑"/>
                <a:cs typeface="Times New Roman"/>
              </a:rPr>
              <a:t>为速率常数，则</a:t>
            </a:r>
            <a:r>
              <a:rPr lang="en-US" altLang="zh-CN" sz="2800" i="1" kern="100" dirty="0" smtClean="0">
                <a:latin typeface="Times New Roman"/>
                <a:ea typeface="华文细黑"/>
                <a:cs typeface="Courier New"/>
              </a:rPr>
              <a:t>k</a:t>
            </a:r>
            <a:r>
              <a:rPr lang="zh-CN" altLang="zh-CN" sz="2800" kern="100" baseline="-25000" dirty="0" smtClean="0">
                <a:latin typeface="Times New Roman"/>
                <a:ea typeface="华文细黑"/>
                <a:cs typeface="Times New Roman"/>
              </a:rPr>
              <a:t>逆</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以</a:t>
            </a:r>
            <a:r>
              <a:rPr lang="en-US" altLang="zh-CN" sz="2800" i="1" kern="100" dirty="0" smtClean="0">
                <a:latin typeface="Times New Roman"/>
                <a:ea typeface="华文细黑"/>
                <a:cs typeface="Courier New"/>
              </a:rPr>
              <a:t>K</a:t>
            </a:r>
            <a:r>
              <a:rPr lang="zh-CN" altLang="zh-CN" sz="2800" kern="100" dirty="0" smtClean="0">
                <a:latin typeface="Times New Roman"/>
                <a:ea typeface="华文细黑"/>
                <a:cs typeface="Times New Roman"/>
              </a:rPr>
              <a:t>和</a:t>
            </a:r>
            <a:r>
              <a:rPr lang="en-US" altLang="zh-CN" sz="2800" i="1" kern="100" dirty="0" smtClean="0">
                <a:latin typeface="Times New Roman"/>
                <a:ea typeface="华文细黑"/>
                <a:cs typeface="Courier New"/>
              </a:rPr>
              <a:t>k</a:t>
            </a:r>
            <a:r>
              <a:rPr lang="zh-CN" altLang="zh-CN" sz="2800" kern="100" baseline="-25000" dirty="0" smtClean="0">
                <a:latin typeface="Times New Roman"/>
                <a:ea typeface="华文细黑"/>
                <a:cs typeface="Times New Roman"/>
              </a:rPr>
              <a:t>正</a:t>
            </a:r>
            <a:r>
              <a:rPr lang="zh-CN" altLang="zh-CN" sz="2800" kern="100" dirty="0" smtClean="0">
                <a:latin typeface="Times New Roman"/>
                <a:ea typeface="华文细黑"/>
                <a:cs typeface="Times New Roman"/>
              </a:rPr>
              <a:t>表示</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。若</a:t>
            </a:r>
            <a:r>
              <a:rPr lang="en-US" altLang="zh-CN" sz="2800" i="1" kern="100" dirty="0" smtClean="0">
                <a:latin typeface="Times New Roman"/>
                <a:ea typeface="华文细黑"/>
                <a:cs typeface="Courier New"/>
              </a:rPr>
              <a:t>k</a:t>
            </a:r>
            <a:r>
              <a:rPr lang="zh-CN" altLang="zh-CN" sz="2800" kern="100" baseline="-25000" dirty="0" smtClean="0">
                <a:latin typeface="Times New Roman"/>
                <a:ea typeface="华文细黑"/>
                <a:cs typeface="Times New Roman"/>
              </a:rPr>
              <a:t>正</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0.002 7 min</a:t>
            </a:r>
            <a:r>
              <a:rPr lang="zh-CN" altLang="zh-CN" sz="2800" kern="100" baseline="30000" dirty="0" smtClean="0">
                <a:latin typeface="Times New Roman"/>
                <a:ea typeface="华文细黑"/>
                <a:cs typeface="Times New Roman"/>
              </a:rPr>
              <a:t>－</a:t>
            </a:r>
            <a:r>
              <a:rPr lang="en-US" altLang="zh-CN" sz="2800" kern="100" baseline="30000" dirty="0" smtClean="0">
                <a:latin typeface="Times New Roman"/>
                <a:ea typeface="华文细黑"/>
                <a:cs typeface="Courier New"/>
              </a:rPr>
              <a:t>1</a:t>
            </a:r>
            <a:r>
              <a:rPr lang="zh-CN" altLang="zh-CN" sz="2800" kern="100" dirty="0" smtClean="0">
                <a:latin typeface="Times New Roman"/>
                <a:ea typeface="华文细黑"/>
                <a:cs typeface="Times New Roman"/>
              </a:rPr>
              <a:t>，在</a:t>
            </a:r>
            <a:r>
              <a:rPr lang="en-US" altLang="zh-CN" sz="2800" i="1" kern="100" dirty="0" smtClean="0">
                <a:latin typeface="Times New Roman"/>
                <a:ea typeface="华文细黑"/>
                <a:cs typeface="Courier New"/>
              </a:rPr>
              <a:t>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40 min</a:t>
            </a:r>
            <a:r>
              <a:rPr lang="zh-CN" altLang="zh-CN" sz="2800" kern="100" dirty="0" smtClean="0">
                <a:latin typeface="Times New Roman"/>
                <a:ea typeface="华文细黑"/>
                <a:cs typeface="Times New Roman"/>
              </a:rPr>
              <a:t>时，</a:t>
            </a:r>
            <a:r>
              <a:rPr lang="en-US" altLang="zh-CN" sz="2800" i="1" kern="100" dirty="0" smtClean="0">
                <a:latin typeface="Book Antiqua"/>
                <a:ea typeface="华文细黑"/>
                <a:cs typeface="Times New Roman"/>
              </a:rPr>
              <a:t>v</a:t>
            </a:r>
            <a:r>
              <a:rPr lang="zh-CN" altLang="zh-CN" sz="2800" kern="100" baseline="-25000" dirty="0" smtClean="0">
                <a:latin typeface="Times New Roman"/>
                <a:ea typeface="华文细黑"/>
                <a:cs typeface="Times New Roman"/>
              </a:rPr>
              <a:t>正</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___________min</a:t>
            </a:r>
            <a:r>
              <a:rPr lang="zh-CN" altLang="zh-CN" sz="2800" kern="100" baseline="30000" dirty="0" smtClean="0">
                <a:latin typeface="Times New Roman"/>
                <a:ea typeface="华文细黑"/>
                <a:cs typeface="Times New Roman"/>
              </a:rPr>
              <a:t>－</a:t>
            </a:r>
            <a:r>
              <a:rPr lang="en-US" altLang="zh-CN" sz="2800" kern="100" baseline="30000" dirty="0" smtClean="0">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58609260"/>
              </p:ext>
            </p:extLst>
          </p:nvPr>
        </p:nvGraphicFramePr>
        <p:xfrm>
          <a:off x="599753" y="3149931"/>
          <a:ext cx="10680700" cy="2667000"/>
        </p:xfrm>
        <a:graphic>
          <a:graphicData uri="http://schemas.openxmlformats.org/presentationml/2006/ole">
            <mc:AlternateContent xmlns:mc="http://schemas.openxmlformats.org/markup-compatibility/2006">
              <mc:Choice xmlns:v="urn:schemas-microsoft-com:vml" Requires="v">
                <p:oleObj spid="_x0000_s268319" name="Document" r:id="rId4" imgW="10832063" imgH="2715407" progId="Word.Document.8">
                  <p:embed/>
                </p:oleObj>
              </mc:Choice>
              <mc:Fallback>
                <p:oleObj name="Document" r:id="rId4" imgW="10832063" imgH="2715407" progId="Word.Document.8">
                  <p:embed/>
                  <p:pic>
                    <p:nvPicPr>
                      <p:cNvPr id="0" name=""/>
                      <p:cNvPicPr/>
                      <p:nvPr/>
                    </p:nvPicPr>
                    <p:blipFill>
                      <a:blip r:embed="rId5"/>
                      <a:stretch>
                        <a:fillRect/>
                      </a:stretch>
                    </p:blipFill>
                    <p:spPr>
                      <a:xfrm>
                        <a:off x="599753" y="3149931"/>
                        <a:ext cx="10680700" cy="2667000"/>
                      </a:xfrm>
                      <a:prstGeom prst="rect">
                        <a:avLst/>
                      </a:prstGeom>
                    </p:spPr>
                  </p:pic>
                </p:oleObj>
              </mc:Fallback>
            </mc:AlternateContent>
          </a:graphicData>
        </a:graphic>
      </p:graphicFrame>
      <p:sp>
        <p:nvSpPr>
          <p:cNvPr id="5" name="矩形 4"/>
          <p:cNvSpPr/>
          <p:nvPr/>
        </p:nvSpPr>
        <p:spPr>
          <a:xfrm>
            <a:off x="7768688" y="1574933"/>
            <a:ext cx="1279517" cy="523220"/>
          </a:xfrm>
          <a:prstGeom prst="rect">
            <a:avLst/>
          </a:prstGeom>
        </p:spPr>
        <p:txBody>
          <a:bodyPr wrap="none">
            <a:spAutoFit/>
          </a:bodyPr>
          <a:lstStyle/>
          <a:p>
            <a:r>
              <a:rPr lang="en-US" altLang="zh-CN" sz="2800" i="1" kern="100" dirty="0">
                <a:solidFill>
                  <a:schemeClr val="accent6">
                    <a:lumMod val="75000"/>
                  </a:schemeClr>
                </a:solidFill>
                <a:latin typeface="Times New Roman"/>
                <a:ea typeface="华文细黑"/>
              </a:rPr>
              <a:t>k</a:t>
            </a:r>
            <a:r>
              <a:rPr lang="zh-CN" altLang="zh-CN" sz="2800" kern="100" baseline="-25000" dirty="0">
                <a:solidFill>
                  <a:schemeClr val="accent6">
                    <a:lumMod val="75000"/>
                  </a:schemeClr>
                </a:solidFill>
                <a:latin typeface="Times New Roman"/>
                <a:ea typeface="华文细黑"/>
                <a:cs typeface="Times New Roman"/>
              </a:rPr>
              <a:t>正</a:t>
            </a:r>
            <a:r>
              <a:rPr lang="en-US" altLang="zh-CN" sz="2800" kern="100" dirty="0">
                <a:solidFill>
                  <a:schemeClr val="accent6">
                    <a:lumMod val="75000"/>
                  </a:schemeClr>
                </a:solidFill>
                <a:latin typeface="Times New Roman"/>
                <a:ea typeface="华文细黑"/>
              </a:rPr>
              <a:t>/</a:t>
            </a:r>
            <a:r>
              <a:rPr lang="en-US" altLang="zh-CN" sz="2800" i="1" kern="100" dirty="0">
                <a:solidFill>
                  <a:schemeClr val="accent6">
                    <a:lumMod val="75000"/>
                  </a:schemeClr>
                </a:solidFill>
                <a:latin typeface="Times New Roman"/>
                <a:ea typeface="华文细黑"/>
              </a:rPr>
              <a:t>K</a:t>
            </a:r>
            <a:r>
              <a:rPr lang="zh-CN" altLang="zh-CN" sz="2800" kern="100" dirty="0">
                <a:solidFill>
                  <a:schemeClr val="accent6">
                    <a:lumMod val="75000"/>
                  </a:schemeClr>
                </a:solidFill>
                <a:latin typeface="Times New Roman"/>
                <a:ea typeface="华文细黑"/>
                <a:cs typeface="Times New Roman"/>
              </a:rPr>
              <a:t>　</a:t>
            </a:r>
            <a:endParaRPr lang="zh-CN" altLang="en-US" sz="2800" dirty="0">
              <a:solidFill>
                <a:schemeClr val="accent6">
                  <a:lumMod val="75000"/>
                </a:schemeClr>
              </a:solidFill>
            </a:endParaRPr>
          </a:p>
        </p:txBody>
      </p:sp>
      <p:sp>
        <p:nvSpPr>
          <p:cNvPr id="7" name="矩形 6"/>
          <p:cNvSpPr/>
          <p:nvPr/>
        </p:nvSpPr>
        <p:spPr>
          <a:xfrm>
            <a:off x="7392021" y="2295013"/>
            <a:ext cx="1890261" cy="523220"/>
          </a:xfrm>
          <a:prstGeom prst="rect">
            <a:avLst/>
          </a:prstGeom>
        </p:spPr>
        <p:txBody>
          <a:bodyPr wrap="none">
            <a:spAutoFit/>
          </a:bodyPr>
          <a:lstStyle/>
          <a:p>
            <a:pPr lvl="0"/>
            <a:r>
              <a:rPr lang="en-US" altLang="zh-CN" sz="2800" kern="100" dirty="0">
                <a:solidFill>
                  <a:srgbClr val="F79646">
                    <a:lumMod val="75000"/>
                  </a:srgbClr>
                </a:solidFill>
                <a:latin typeface="Times New Roman"/>
                <a:ea typeface="华文细黑"/>
              </a:rPr>
              <a:t>1.95</a:t>
            </a:r>
            <a:r>
              <a:rPr lang="en-US" altLang="zh-CN" sz="2800" kern="100" dirty="0">
                <a:solidFill>
                  <a:srgbClr val="F79646">
                    <a:lumMod val="75000"/>
                  </a:srgbClr>
                </a:solidFill>
                <a:latin typeface="宋体"/>
                <a:ea typeface="华文细黑"/>
                <a:cs typeface="Times New Roman"/>
              </a:rPr>
              <a:t>×</a:t>
            </a:r>
            <a:r>
              <a:rPr lang="en-US" altLang="zh-CN" sz="2800" kern="100" dirty="0">
                <a:solidFill>
                  <a:srgbClr val="F79646">
                    <a:lumMod val="75000"/>
                  </a:srgbClr>
                </a:solidFill>
                <a:latin typeface="Times New Roman"/>
                <a:ea typeface="华文细黑"/>
              </a:rPr>
              <a:t>10</a:t>
            </a:r>
            <a:r>
              <a:rPr lang="zh-CN" altLang="zh-CN" sz="2800" kern="100" baseline="30000" dirty="0">
                <a:solidFill>
                  <a:srgbClr val="F79646">
                    <a:lumMod val="75000"/>
                  </a:srgbClr>
                </a:solidFill>
                <a:latin typeface="Times New Roman"/>
                <a:ea typeface="华文细黑"/>
                <a:cs typeface="Times New Roman"/>
              </a:rPr>
              <a:t>－</a:t>
            </a:r>
            <a:r>
              <a:rPr lang="en-US" altLang="zh-CN" sz="2800" kern="100" baseline="30000" dirty="0">
                <a:solidFill>
                  <a:srgbClr val="F79646">
                    <a:lumMod val="75000"/>
                  </a:srgbClr>
                </a:solidFill>
                <a:latin typeface="Times New Roman"/>
                <a:ea typeface="华文细黑"/>
              </a:rPr>
              <a:t>3</a:t>
            </a:r>
            <a:endParaRPr lang="zh-CN" altLang="en-US" sz="2800" dirty="0">
              <a:solidFill>
                <a:srgbClr val="F79646">
                  <a:lumMod val="75000"/>
                </a:srgbClr>
              </a:solidFill>
            </a:endParaRPr>
          </a:p>
        </p:txBody>
      </p:sp>
      <p:sp>
        <p:nvSpPr>
          <p:cNvPr id="13" name="Rectangle 21">
            <a:hlinkClick r:id="rId6"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7"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8"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9"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10"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11"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矩形 2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圆角矩形 2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341235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5" grpId="0"/>
      <p:bldP spid="5" grpId="1"/>
      <p:bldP spid="7" grpId="0"/>
      <p:bldP spid="7"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727398"/>
            <a:ext cx="10901751" cy="5262979"/>
          </a:xfrm>
          <a:prstGeom prst="rect">
            <a:avLst/>
          </a:prstGeom>
        </p:spPr>
        <p:txBody>
          <a:bodyPr>
            <a:spAutoFit/>
          </a:bodyPr>
          <a:lstStyle/>
          <a:p>
            <a:pPr>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由上述实验数据计算得到</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正</a:t>
            </a:r>
            <a:r>
              <a:rPr lang="zh-CN" altLang="zh-CN" sz="2800" kern="100" dirty="0">
                <a:latin typeface="Times New Roman"/>
                <a:ea typeface="华文细黑"/>
                <a:cs typeface="Times New Roman"/>
              </a:rPr>
              <a:t>～</a:t>
            </a:r>
            <a:r>
              <a:rPr lang="en-US" altLang="zh-CN" sz="2800" i="1" kern="100" dirty="0">
                <a:latin typeface="Times New Roman"/>
                <a:ea typeface="华文细黑"/>
              </a:rPr>
              <a:t>x</a:t>
            </a:r>
            <a:r>
              <a:rPr lang="en-US" altLang="zh-CN" sz="2800" kern="100" dirty="0">
                <a:latin typeface="Times New Roman"/>
                <a:ea typeface="华文细黑"/>
              </a:rPr>
              <a:t>(HI)</a:t>
            </a:r>
            <a:r>
              <a:rPr lang="zh-CN" altLang="zh-CN" sz="2800" kern="100" dirty="0">
                <a:latin typeface="Times New Roman"/>
                <a:ea typeface="华文细黑"/>
                <a:cs typeface="Times New Roman"/>
              </a:rPr>
              <a:t>和</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逆</a:t>
            </a:r>
            <a:r>
              <a:rPr lang="zh-CN" altLang="zh-CN" sz="2800" kern="100" dirty="0">
                <a:latin typeface="Times New Roman"/>
                <a:ea typeface="华文细黑"/>
                <a:cs typeface="Times New Roman"/>
              </a:rPr>
              <a:t>～</a:t>
            </a:r>
            <a:r>
              <a:rPr lang="en-US" altLang="zh-CN" sz="2800" i="1" kern="100" dirty="0">
                <a:latin typeface="Times New Roman"/>
                <a:ea typeface="华文细黑"/>
              </a:rPr>
              <a:t>x</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的关系可用下图表示。当升高到某一温度时，反应重新达到平衡，相应的点分别为</a:t>
            </a:r>
            <a:r>
              <a:rPr lang="en-US" altLang="zh-CN" sz="2800" kern="100" dirty="0">
                <a:latin typeface="Times New Roman"/>
                <a:ea typeface="华文细黑"/>
              </a:rPr>
              <a:t>______________(</a:t>
            </a:r>
            <a:r>
              <a:rPr lang="zh-CN" altLang="zh-CN" sz="2800" kern="100" dirty="0">
                <a:latin typeface="Times New Roman"/>
                <a:ea typeface="华文细黑"/>
                <a:cs typeface="Times New Roman"/>
              </a:rPr>
              <a:t>填字母</a:t>
            </a:r>
            <a:r>
              <a:rPr lang="en-US" altLang="zh-CN" sz="2800" kern="100" dirty="0">
                <a:latin typeface="Times New Roman"/>
                <a:ea typeface="华文细黑"/>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原平衡时，</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0.784</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0.108</a:t>
            </a:r>
            <a:r>
              <a:rPr lang="zh-CN" altLang="zh-CN" sz="2800" kern="100" dirty="0">
                <a:latin typeface="Times New Roman"/>
                <a:ea typeface="华文细黑"/>
                <a:cs typeface="Times New Roman"/>
              </a:rPr>
              <a:t>，</a:t>
            </a:r>
            <a:r>
              <a:rPr lang="zh-CN" altLang="zh-CN" sz="2800" kern="100" dirty="0" smtClean="0">
                <a:latin typeface="Times New Roman"/>
                <a:ea typeface="华文细黑"/>
                <a:cs typeface="Times New Roman"/>
              </a:rPr>
              <a:t>二</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kern="100" dirty="0" smtClean="0">
                <a:latin typeface="Times New Roman"/>
                <a:ea typeface="华文细黑"/>
                <a:cs typeface="Times New Roman"/>
              </a:rPr>
              <a:t>者</a:t>
            </a:r>
            <a:r>
              <a:rPr lang="zh-CN" altLang="zh-CN" sz="2800" kern="100" dirty="0">
                <a:latin typeface="Times New Roman"/>
                <a:ea typeface="华文细黑"/>
                <a:cs typeface="Times New Roman"/>
              </a:rPr>
              <a:t>图中纵坐标均约为</a:t>
            </a: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因为平衡时</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正</a:t>
            </a:r>
            <a:r>
              <a:rPr lang="zh-CN" altLang="zh-CN" sz="2800" kern="100" dirty="0">
                <a:latin typeface="Times New Roman"/>
                <a:ea typeface="华文细黑"/>
                <a:cs typeface="Times New Roman"/>
              </a:rPr>
              <a:t>＝</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zh-CN" altLang="zh-CN" sz="2800" kern="100" dirty="0" smtClean="0">
                <a:latin typeface="Times New Roman"/>
                <a:ea typeface="华文细黑"/>
                <a:cs typeface="Times New Roman"/>
              </a:rPr>
              <a:t>升</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kern="100" dirty="0" smtClean="0">
                <a:latin typeface="Times New Roman"/>
                <a:ea typeface="华文细黑"/>
                <a:cs typeface="Times New Roman"/>
              </a:rPr>
              <a:t>高</a:t>
            </a:r>
            <a:r>
              <a:rPr lang="zh-CN" altLang="zh-CN" sz="2800" kern="100" dirty="0">
                <a:latin typeface="Times New Roman"/>
                <a:ea typeface="华文细黑"/>
                <a:cs typeface="Times New Roman"/>
              </a:rPr>
              <a:t>温度，正、逆反应速率均加快，对应两点在</a:t>
            </a:r>
            <a:r>
              <a:rPr lang="en-US" altLang="zh-CN" sz="2800" kern="100" dirty="0">
                <a:latin typeface="Times New Roman"/>
                <a:ea typeface="华文细黑"/>
                <a:cs typeface="Courier New"/>
              </a:rPr>
              <a:t>1.6</a:t>
            </a:r>
            <a:r>
              <a:rPr lang="zh-CN" altLang="zh-CN" sz="2800" kern="100" dirty="0" smtClean="0">
                <a:latin typeface="Times New Roman"/>
                <a:ea typeface="华文细黑"/>
                <a:cs typeface="Times New Roman"/>
              </a:rPr>
              <a:t>上</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kern="100" dirty="0" smtClean="0">
                <a:latin typeface="Times New Roman"/>
                <a:ea typeface="华文细黑"/>
                <a:cs typeface="Times New Roman"/>
              </a:rPr>
              <a:t>面</a:t>
            </a:r>
            <a:r>
              <a:rPr lang="zh-CN" altLang="zh-CN" sz="2800" kern="1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升高温度，平衡向正反应方向移动，</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减小</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点符合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增大</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点符合</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265218" name="Picture 2" descr="HX39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5997" y="2095550"/>
            <a:ext cx="3662102" cy="269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50590" y="2085846"/>
            <a:ext cx="174118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a:t>
            </a:r>
            <a:r>
              <a:rPr lang="zh-CN" altLang="zh-CN" sz="2800" kern="100" dirty="0">
                <a:solidFill>
                  <a:schemeClr val="accent6">
                    <a:lumMod val="75000"/>
                  </a:schemeClr>
                </a:solidFill>
                <a:latin typeface="Times New Roman"/>
                <a:ea typeface="华文细黑"/>
                <a:cs typeface="Times New Roman"/>
              </a:rPr>
              <a:t>点、</a:t>
            </a:r>
            <a:r>
              <a:rPr lang="en-US" altLang="zh-CN" sz="2800" kern="100" dirty="0">
                <a:solidFill>
                  <a:schemeClr val="accent6">
                    <a:lumMod val="75000"/>
                  </a:schemeClr>
                </a:solidFill>
                <a:latin typeface="Times New Roman"/>
                <a:ea typeface="华文细黑"/>
              </a:rPr>
              <a:t>E</a:t>
            </a:r>
            <a:r>
              <a:rPr lang="zh-CN" altLang="zh-CN" sz="2800" kern="100" dirty="0">
                <a:solidFill>
                  <a:schemeClr val="accent6">
                    <a:lumMod val="75000"/>
                  </a:schemeClr>
                </a:solidFill>
                <a:latin typeface="Times New Roman"/>
                <a:ea typeface="华文细黑"/>
                <a:cs typeface="Times New Roman"/>
              </a:rPr>
              <a:t>点</a:t>
            </a:r>
            <a:endParaRPr lang="zh-CN" altLang="en-US" sz="2800" dirty="0">
              <a:solidFill>
                <a:schemeClr val="accent6">
                  <a:lumMod val="75000"/>
                </a:schemeClr>
              </a:solidFill>
            </a:endParaRPr>
          </a:p>
        </p:txBody>
      </p:sp>
      <p:sp>
        <p:nvSpPr>
          <p:cNvPr id="12" name="Rectangle 21">
            <a:hlinkClick r:id="rId3"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4"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5"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6"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7"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8"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317808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xEl>
                                              <p:pRg st="1" end="1"/>
                                            </p:txEl>
                                          </p:spTgt>
                                        </p:tgtEl>
                                      </p:cBhvr>
                                    </p:animEffect>
                                    <p:set>
                                      <p:cBhvr>
                                        <p:cTn id="26" dur="1" fill="hold">
                                          <p:stCondLst>
                                            <p:cond delay="499"/>
                                          </p:stCondLst>
                                        </p:cTn>
                                        <p:tgtEl>
                                          <p:spTgt spid="3">
                                            <p:txEl>
                                              <p:pRg st="1" end="1"/>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
                                            <p:txEl>
                                              <p:pRg st="2" end="2"/>
                                            </p:txEl>
                                          </p:spTgt>
                                        </p:tgtEl>
                                      </p:cBhvr>
                                    </p:animEffect>
                                    <p:set>
                                      <p:cBhvr>
                                        <p:cTn id="29" dur="1" fill="hold">
                                          <p:stCondLst>
                                            <p:cond delay="499"/>
                                          </p:stCondLst>
                                        </p:cTn>
                                        <p:tgtEl>
                                          <p:spTgt spid="3">
                                            <p:txEl>
                                              <p:pRg st="2" end="2"/>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
                                            <p:txEl>
                                              <p:pRg st="3" end="3"/>
                                            </p:txEl>
                                          </p:spTgt>
                                        </p:tgtEl>
                                      </p:cBhvr>
                                    </p:animEffect>
                                    <p:set>
                                      <p:cBhvr>
                                        <p:cTn id="32" dur="1" fill="hold">
                                          <p:stCondLst>
                                            <p:cond delay="499"/>
                                          </p:stCondLst>
                                        </p:cTn>
                                        <p:tgtEl>
                                          <p:spTgt spid="3">
                                            <p:txEl>
                                              <p:pRg st="3" end="3"/>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
                                            <p:txEl>
                                              <p:pRg st="4" end="4"/>
                                            </p:txEl>
                                          </p:spTgt>
                                        </p:tgtEl>
                                      </p:cBhvr>
                                    </p:animEffect>
                                    <p:set>
                                      <p:cBhvr>
                                        <p:cTn id="35" dur="1" fill="hold">
                                          <p:stCondLst>
                                            <p:cond delay="499"/>
                                          </p:stCondLst>
                                        </p:cTn>
                                        <p:tgtEl>
                                          <p:spTgt spid="3">
                                            <p:txEl>
                                              <p:pRg st="4" end="4"/>
                                            </p:txEl>
                                          </p:spTgt>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4" grpId="0"/>
      <p:bldP spid="4"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862906"/>
            <a:ext cx="11074344" cy="194873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6</a:t>
            </a:r>
            <a:r>
              <a:rPr lang="zh-CN" altLang="zh-CN" sz="2800" kern="100" dirty="0">
                <a:latin typeface="Times New Roman"/>
                <a:ea typeface="华文细黑"/>
                <a:cs typeface="Times New Roman"/>
              </a:rPr>
              <a:t>．</a:t>
            </a:r>
            <a:r>
              <a:rPr lang="en-US" altLang="zh-CN" sz="2800" kern="100" dirty="0">
                <a:latin typeface="Times New Roman"/>
                <a:ea typeface="华文细黑"/>
              </a:rPr>
              <a:t>(2015·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rPr>
              <a:t>27)</a:t>
            </a:r>
            <a:r>
              <a:rPr lang="zh-CN" altLang="zh-CN" sz="2800" kern="100" dirty="0">
                <a:latin typeface="Times New Roman"/>
                <a:ea typeface="华文细黑"/>
                <a:cs typeface="Times New Roman"/>
              </a:rPr>
              <a:t>甲醇既是重要的化工原料，又可作为燃料，利用合成气</a:t>
            </a:r>
            <a:r>
              <a:rPr lang="en-US" altLang="zh-CN" sz="2800" kern="100" dirty="0">
                <a:latin typeface="Times New Roman"/>
                <a:ea typeface="华文细黑"/>
              </a:rPr>
              <a:t>(</a:t>
            </a:r>
            <a:r>
              <a:rPr lang="zh-CN" altLang="zh-CN" sz="2800" kern="100" dirty="0">
                <a:latin typeface="Times New Roman"/>
                <a:ea typeface="华文细黑"/>
                <a:cs typeface="Times New Roman"/>
              </a:rPr>
              <a:t>主要成分为</a:t>
            </a:r>
            <a:r>
              <a:rPr lang="en-US" altLang="zh-CN" sz="2800" kern="100" dirty="0">
                <a:latin typeface="Times New Roman"/>
                <a:ea typeface="华文细黑"/>
              </a:rPr>
              <a:t>CO</a:t>
            </a:r>
            <a:r>
              <a:rPr lang="zh-CN" altLang="zh-CN" sz="2800" kern="100" dirty="0">
                <a:latin typeface="Times New Roman"/>
                <a:ea typeface="华文细黑"/>
                <a:cs typeface="Times New Roman"/>
              </a:rPr>
              <a:t>、</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在催化剂作用下合成甲醇，发生的主要反应如下：</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224423725"/>
              </p:ext>
            </p:extLst>
          </p:nvPr>
        </p:nvGraphicFramePr>
        <p:xfrm>
          <a:off x="3374380" y="3084526"/>
          <a:ext cx="1136650" cy="593725"/>
        </p:xfrm>
        <a:graphic>
          <a:graphicData uri="http://schemas.openxmlformats.org/presentationml/2006/ole">
            <mc:AlternateContent xmlns:mc="http://schemas.openxmlformats.org/markup-compatibility/2006">
              <mc:Choice xmlns:v="urn:schemas-microsoft-com:vml" Requires="v">
                <p:oleObj spid="_x0000_s186468" name="文档" r:id="rId4" imgW="1136714" imgH="593692" progId="Word.Document.12">
                  <p:embed/>
                </p:oleObj>
              </mc:Choice>
              <mc:Fallback>
                <p:oleObj name="文档" r:id="rId4" imgW="1136714" imgH="593692" progId="Word.Document.12">
                  <p:embed/>
                  <p:pic>
                    <p:nvPicPr>
                      <p:cNvPr id="0" name=""/>
                      <p:cNvPicPr/>
                      <p:nvPr/>
                    </p:nvPicPr>
                    <p:blipFill>
                      <a:blip r:embed="rId5"/>
                      <a:stretch>
                        <a:fillRect/>
                      </a:stretch>
                    </p:blipFill>
                    <p:spPr>
                      <a:xfrm>
                        <a:off x="3374380" y="3084526"/>
                        <a:ext cx="1136650" cy="593725"/>
                      </a:xfrm>
                      <a:prstGeom prst="rect">
                        <a:avLst/>
                      </a:prstGeom>
                    </p:spPr>
                  </p:pic>
                </p:oleObj>
              </mc:Fallback>
            </mc:AlternateContent>
          </a:graphicData>
        </a:graphic>
      </p:graphicFrame>
      <p:sp>
        <p:nvSpPr>
          <p:cNvPr id="13" name="Rectangle 21">
            <a:hlinkClick r:id="rId6"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7"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8"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9"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10"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11"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 name="矩形 5"/>
          <p:cNvSpPr/>
          <p:nvPr/>
        </p:nvSpPr>
        <p:spPr>
          <a:xfrm>
            <a:off x="625498" y="2958171"/>
            <a:ext cx="10793813" cy="2214445"/>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宋体"/>
                <a:ea typeface="华文细黑"/>
                <a:cs typeface="Times New Roman"/>
              </a:rPr>
              <a:t>①</a:t>
            </a:r>
            <a:r>
              <a:rPr lang="en-US" altLang="zh-CN" sz="2800" kern="100" dirty="0" smtClean="0">
                <a:latin typeface="Times New Roman"/>
                <a:ea typeface="华文细黑"/>
                <a:cs typeface="Courier New"/>
              </a:rPr>
              <a:t>CO(g)</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(g)</a:t>
            </a:r>
            <a:r>
              <a:rPr lang="en-US" altLang="zh-CN" sz="2800" kern="100" dirty="0" smtClean="0">
                <a:latin typeface="ZBFH"/>
                <a:ea typeface="华文细黑"/>
                <a:cs typeface="Courier New"/>
              </a:rPr>
              <a:t></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OH(g)</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Δ</a:t>
            </a:r>
            <a:r>
              <a:rPr lang="en-US" altLang="zh-CN" sz="2800" i="1"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1</a:t>
            </a:r>
            <a:endParaRPr lang="zh-CN" altLang="zh-CN" sz="2800" kern="100" dirty="0" smtClean="0">
              <a:latin typeface="宋体"/>
              <a:cs typeface="Courier New"/>
            </a:endParaRPr>
          </a:p>
          <a:p>
            <a:pPr algn="just">
              <a:lnSpc>
                <a:spcPct val="150000"/>
              </a:lnSpc>
              <a:spcAft>
                <a:spcPts val="0"/>
              </a:spcAft>
              <a:tabLst>
                <a:tab pos="2430780" algn="l"/>
              </a:tabLst>
            </a:pPr>
            <a:r>
              <a:rPr lang="en-US" altLang="zh-CN" sz="2800" kern="100" dirty="0" smtClean="0">
                <a:latin typeface="宋体"/>
                <a:ea typeface="华文细黑"/>
                <a:cs typeface="Times New Roman"/>
              </a:rPr>
              <a:t>②</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(g)</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3H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(g)</a:t>
            </a:r>
            <a:r>
              <a:rPr lang="en-US" altLang="zh-CN" sz="2800" kern="100" dirty="0" smtClean="0">
                <a:latin typeface="ZBFH"/>
                <a:ea typeface="华文细黑"/>
                <a:cs typeface="Courier New"/>
              </a:rPr>
              <a:t> </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OH(g)</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O(g)</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Δ</a:t>
            </a:r>
            <a:r>
              <a:rPr lang="en-US" altLang="zh-CN" sz="2800" i="1"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endParaRPr lang="zh-CN" altLang="zh-CN" sz="2800" kern="100" dirty="0" smtClean="0">
              <a:latin typeface="宋体"/>
              <a:cs typeface="Courier New"/>
            </a:endParaRPr>
          </a:p>
          <a:p>
            <a:pPr algn="just">
              <a:lnSpc>
                <a:spcPct val="150000"/>
              </a:lnSpc>
              <a:spcAft>
                <a:spcPts val="0"/>
              </a:spcAft>
              <a:tabLst>
                <a:tab pos="2430780" algn="l"/>
              </a:tabLst>
            </a:pPr>
            <a:r>
              <a:rPr lang="en-US" altLang="zh-CN" sz="2800" kern="100" dirty="0" smtClean="0">
                <a:latin typeface="宋体"/>
                <a:ea typeface="华文细黑"/>
                <a:cs typeface="Times New Roman"/>
              </a:rPr>
              <a:t>③</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(g)</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(g)</a:t>
            </a:r>
            <a:r>
              <a:rPr lang="en-US" altLang="zh-CN" sz="2800" kern="100" dirty="0" smtClean="0">
                <a:latin typeface="ZBFH"/>
                <a:ea typeface="华文细黑"/>
                <a:cs typeface="Courier New"/>
              </a:rPr>
              <a:t> </a:t>
            </a:r>
            <a:r>
              <a:rPr lang="en-US" altLang="zh-CN" sz="2800" kern="100" dirty="0" smtClean="0">
                <a:latin typeface="Times New Roman"/>
                <a:ea typeface="华文细黑"/>
                <a:cs typeface="Courier New"/>
              </a:rPr>
              <a:t> CO(g)</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O(g)</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Δ</a:t>
            </a:r>
            <a:r>
              <a:rPr lang="en-US" altLang="zh-CN" sz="2800" i="1"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3</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552673233"/>
              </p:ext>
            </p:extLst>
          </p:nvPr>
        </p:nvGraphicFramePr>
        <p:xfrm>
          <a:off x="3574926" y="3732598"/>
          <a:ext cx="1136650" cy="593725"/>
        </p:xfrm>
        <a:graphic>
          <a:graphicData uri="http://schemas.openxmlformats.org/presentationml/2006/ole">
            <mc:AlternateContent xmlns:mc="http://schemas.openxmlformats.org/markup-compatibility/2006">
              <mc:Choice xmlns:v="urn:schemas-microsoft-com:vml" Requires="v">
                <p:oleObj spid="_x0000_s186469" name="文档" r:id="rId13" imgW="1136714" imgH="593692" progId="Word.Document.12">
                  <p:embed/>
                </p:oleObj>
              </mc:Choice>
              <mc:Fallback>
                <p:oleObj name="文档" r:id="rId13" imgW="1136714" imgH="593692" progId="Word.Document.12">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4926" y="3732598"/>
                        <a:ext cx="11366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34519543"/>
              </p:ext>
            </p:extLst>
          </p:nvPr>
        </p:nvGraphicFramePr>
        <p:xfrm>
          <a:off x="3430910" y="4380670"/>
          <a:ext cx="1136650" cy="593725"/>
        </p:xfrm>
        <a:graphic>
          <a:graphicData uri="http://schemas.openxmlformats.org/presentationml/2006/ole">
            <mc:AlternateContent xmlns:mc="http://schemas.openxmlformats.org/markup-compatibility/2006">
              <mc:Choice xmlns:v="urn:schemas-microsoft-com:vml" Requires="v">
                <p:oleObj spid="_x0000_s186470" name="文档" r:id="rId15" imgW="1136714" imgH="593692" progId="Word.Document.12">
                  <p:embed/>
                </p:oleObj>
              </mc:Choice>
              <mc:Fallback>
                <p:oleObj name="文档" r:id="rId15" imgW="1136714" imgH="593692" progId="Word.Document.12">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0910" y="4380670"/>
                        <a:ext cx="11366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319019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4181" y="765498"/>
            <a:ext cx="11296938" cy="1169551"/>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回答下列问题：</a:t>
            </a:r>
            <a:endParaRPr lang="zh-CN" altLang="zh-CN" sz="1050" kern="100" dirty="0">
              <a:latin typeface="宋体"/>
              <a:cs typeface="Courier New"/>
            </a:endParaRPr>
          </a:p>
          <a:p>
            <a:r>
              <a:rPr lang="en-US" altLang="zh-CN" sz="2800" kern="100" dirty="0">
                <a:latin typeface="Times New Roman"/>
                <a:ea typeface="华文细黑"/>
              </a:rPr>
              <a:t>(1)</a:t>
            </a:r>
            <a:r>
              <a:rPr lang="zh-CN" altLang="zh-CN" sz="2800" kern="100" dirty="0">
                <a:latin typeface="Times New Roman"/>
                <a:ea typeface="华文细黑"/>
                <a:cs typeface="Times New Roman"/>
              </a:rPr>
              <a:t>已知反应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中相关的化学键键能数据如下：</a:t>
            </a:r>
            <a:endParaRPr lang="zh-CN" altLang="zh-CN" sz="1050" kern="100" dirty="0">
              <a:latin typeface="宋体"/>
              <a:cs typeface="Courier New"/>
            </a:endParaRPr>
          </a:p>
        </p:txBody>
      </p:sp>
      <p:sp>
        <p:nvSpPr>
          <p:cNvPr id="4" name="Rectangle 4"/>
          <p:cNvSpPr>
            <a:spLocks noChangeArrowheads="1"/>
          </p:cNvSpPr>
          <p:nvPr/>
        </p:nvSpPr>
        <p:spPr bwMode="auto">
          <a:xfrm>
            <a:off x="0" y="1351368"/>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408338390"/>
              </p:ext>
            </p:extLst>
          </p:nvPr>
        </p:nvGraphicFramePr>
        <p:xfrm>
          <a:off x="838622" y="2079065"/>
          <a:ext cx="9265379" cy="1576184"/>
        </p:xfrm>
        <a:graphic>
          <a:graphicData uri="http://schemas.openxmlformats.org/drawingml/2006/table">
            <a:tbl>
              <a:tblPr/>
              <a:tblGrid>
                <a:gridCol w="2107426"/>
                <a:gridCol w="1443008"/>
                <a:gridCol w="1423979"/>
                <a:gridCol w="1423979"/>
                <a:gridCol w="1443008"/>
                <a:gridCol w="1423979"/>
              </a:tblGrid>
              <a:tr h="635941">
                <a:tc>
                  <a:txBody>
                    <a:bodyPr/>
                    <a:lstStyle/>
                    <a:p>
                      <a:pPr algn="ctr">
                        <a:lnSpc>
                          <a:spcPct val="150000"/>
                        </a:lnSpc>
                        <a:spcAft>
                          <a:spcPts val="0"/>
                        </a:spcAft>
                        <a:tabLst>
                          <a:tab pos="2430780" algn="l"/>
                        </a:tabLst>
                      </a:pPr>
                      <a:r>
                        <a:rPr lang="zh-CN" sz="2800" kern="100">
                          <a:effectLst/>
                          <a:latin typeface="Times New Roman"/>
                          <a:ea typeface="华文细黑"/>
                          <a:cs typeface="Times New Roman"/>
                        </a:rPr>
                        <a:t>化学键</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H—H</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C—O</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C</a:t>
                      </a:r>
                      <a:r>
                        <a:rPr lang="en-US" sz="2800" kern="100" dirty="0">
                          <a:effectLst/>
                          <a:latin typeface="宋体"/>
                          <a:ea typeface="华文细黑"/>
                          <a:cs typeface="Times New Roman"/>
                        </a:rPr>
                        <a:t>≡</a:t>
                      </a:r>
                      <a:r>
                        <a:rPr lang="en-US" sz="2800" kern="100" dirty="0">
                          <a:effectLst/>
                          <a:latin typeface="Times New Roman"/>
                          <a:ea typeface="华文细黑"/>
                          <a:cs typeface="Courier New"/>
                        </a:rPr>
                        <a:t>O</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H—O</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C—H</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104">
                <a:tc>
                  <a:txBody>
                    <a:bodyPr/>
                    <a:lstStyle/>
                    <a:p>
                      <a:pPr algn="ctr">
                        <a:lnSpc>
                          <a:spcPct val="150000"/>
                        </a:lnSpc>
                        <a:spcAft>
                          <a:spcPts val="0"/>
                        </a:spcAft>
                        <a:tabLst>
                          <a:tab pos="2430780" algn="l"/>
                        </a:tabLst>
                      </a:pPr>
                      <a:r>
                        <a:rPr lang="en-US" sz="2800" i="1" kern="100">
                          <a:effectLst/>
                          <a:latin typeface="Times New Roman"/>
                          <a:ea typeface="华文细黑"/>
                          <a:cs typeface="Courier New"/>
                        </a:rPr>
                        <a:t>E</a:t>
                      </a:r>
                      <a:r>
                        <a:rPr lang="en-US" sz="2800" kern="100">
                          <a:effectLst/>
                          <a:latin typeface="Times New Roman"/>
                          <a:ea typeface="华文细黑"/>
                          <a:cs typeface="Courier New"/>
                        </a:rPr>
                        <a:t>/kJ·mol</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436</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343</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1 076</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a:effectLst/>
                          <a:latin typeface="Times New Roman"/>
                          <a:ea typeface="华文细黑"/>
                          <a:cs typeface="Courier New"/>
                        </a:rPr>
                        <a:t>465</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800" kern="100" dirty="0">
                          <a:effectLst/>
                          <a:latin typeface="Times New Roman"/>
                          <a:ea typeface="华文细黑"/>
                          <a:cs typeface="Courier New"/>
                        </a:rPr>
                        <a:t>413</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矩形 9"/>
          <p:cNvSpPr/>
          <p:nvPr/>
        </p:nvSpPr>
        <p:spPr>
          <a:xfrm>
            <a:off x="766614" y="3912154"/>
            <a:ext cx="9812557" cy="1611164"/>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由此计算</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58 </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188379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97482" y="1361177"/>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816611" y="909514"/>
            <a:ext cx="10520390" cy="2031325"/>
          </a:xfrm>
          <a:prstGeom prst="rect">
            <a:avLst/>
          </a:prstGeom>
        </p:spPr>
        <p:txBody>
          <a:bodyPr>
            <a:spAutoFit/>
          </a:bodyPr>
          <a:lstStyle/>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键能与反应热的关系可知，</a:t>
            </a:r>
            <a:r>
              <a:rPr lang="en-US" altLang="zh-CN" sz="2800" kern="100" dirty="0">
                <a:latin typeface="Times New Roman"/>
                <a:ea typeface="华文细黑"/>
              </a:rPr>
              <a:t>Δ</a:t>
            </a:r>
            <a:r>
              <a:rPr lang="en-US" altLang="zh-CN" sz="2800" i="1" kern="100" dirty="0">
                <a:latin typeface="Times New Roman"/>
                <a:ea typeface="华文细黑"/>
              </a:rPr>
              <a:t>H</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＝反应物的键能之和－生成物的键能之和＝</a:t>
            </a:r>
            <a:r>
              <a:rPr lang="en-US" altLang="zh-CN" sz="2800" kern="100" dirty="0">
                <a:latin typeface="Times New Roman"/>
                <a:ea typeface="华文细黑"/>
              </a:rPr>
              <a:t>(1 076 </a:t>
            </a:r>
            <a:r>
              <a:rPr lang="en-US" altLang="zh-CN" sz="2800" kern="100" dirty="0" err="1">
                <a:latin typeface="Times New Roman"/>
                <a:ea typeface="华文细黑"/>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2</a:t>
            </a:r>
            <a:r>
              <a:rPr lang="en-US" altLang="zh-CN" sz="2800" kern="100" dirty="0">
                <a:latin typeface="宋体"/>
                <a:ea typeface="华文细黑"/>
                <a:cs typeface="Times New Roman"/>
              </a:rPr>
              <a:t>×</a:t>
            </a:r>
            <a:r>
              <a:rPr lang="en-US" altLang="zh-CN" sz="2800" kern="100" dirty="0">
                <a:latin typeface="Times New Roman"/>
                <a:ea typeface="华文细黑"/>
              </a:rPr>
              <a:t>436 </a:t>
            </a:r>
            <a:r>
              <a:rPr lang="en-US" altLang="zh-CN" sz="2800" kern="100" dirty="0" err="1">
                <a:latin typeface="Times New Roman"/>
                <a:ea typeface="华文细黑"/>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(413 </a:t>
            </a:r>
            <a:r>
              <a:rPr lang="en-US" altLang="zh-CN" sz="2800" kern="100" dirty="0" err="1">
                <a:latin typeface="Times New Roman"/>
                <a:ea typeface="华文细黑"/>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宋体"/>
                <a:ea typeface="华文细黑"/>
                <a:cs typeface="Times New Roman"/>
              </a:rPr>
              <a:t>×</a:t>
            </a:r>
            <a:r>
              <a:rPr lang="en-US" altLang="zh-CN" sz="2800" kern="1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343 </a:t>
            </a:r>
            <a:r>
              <a:rPr lang="en-US" altLang="zh-CN" sz="2800" kern="100" dirty="0" err="1">
                <a:latin typeface="Times New Roman"/>
                <a:ea typeface="华文细黑"/>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465 </a:t>
            </a:r>
            <a:r>
              <a:rPr lang="en-US" altLang="zh-CN" sz="2800" kern="100" dirty="0" err="1">
                <a:latin typeface="Times New Roman"/>
                <a:ea typeface="华文细黑"/>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99 </a:t>
            </a:r>
            <a:r>
              <a:rPr lang="en-US" altLang="zh-CN" sz="2800" kern="100" dirty="0" err="1">
                <a:latin typeface="Times New Roman"/>
                <a:ea typeface="华文细黑"/>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2" name="矩形 1"/>
          <p:cNvSpPr/>
          <p:nvPr/>
        </p:nvSpPr>
        <p:spPr>
          <a:xfrm>
            <a:off x="827297" y="2868831"/>
            <a:ext cx="10210987" cy="3323987"/>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根据质量守恒定律：由</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可得：</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(g)CO(g)</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O(g)</a:t>
            </a:r>
            <a:r>
              <a:rPr lang="zh-CN" altLang="zh-CN" sz="2800" kern="100" dirty="0">
                <a:latin typeface="Times New Roman"/>
                <a:ea typeface="华文细黑"/>
                <a:cs typeface="Times New Roman"/>
              </a:rPr>
              <a:t>，结合盖斯定律可得：</a:t>
            </a:r>
            <a:r>
              <a:rPr lang="en-US" altLang="zh-CN" sz="2800" kern="100" dirty="0">
                <a:latin typeface="Times New Roman"/>
                <a:ea typeface="华文细黑"/>
              </a:rPr>
              <a:t>Δ</a:t>
            </a:r>
            <a:r>
              <a:rPr lang="en-US" altLang="zh-CN" sz="2800" i="1" kern="100" dirty="0">
                <a:latin typeface="Times New Roman"/>
                <a:ea typeface="华文细黑"/>
              </a:rPr>
              <a:t>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Δ</a:t>
            </a:r>
            <a:r>
              <a:rPr lang="en-US" altLang="zh-CN" sz="2800" i="1"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Δ</a:t>
            </a:r>
            <a:r>
              <a:rPr lang="en-US" altLang="zh-CN" sz="2800" i="1" kern="100" dirty="0">
                <a:latin typeface="Times New Roman"/>
                <a:ea typeface="华文细黑"/>
              </a:rPr>
              <a:t>H</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58 </a:t>
            </a:r>
            <a:r>
              <a:rPr lang="en-US" altLang="zh-CN" sz="2800" kern="100" dirty="0" err="1">
                <a:latin typeface="Times New Roman"/>
                <a:ea typeface="华文细黑"/>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99 </a:t>
            </a:r>
            <a:r>
              <a:rPr lang="en-US" altLang="zh-CN" sz="2800" kern="100" dirty="0" err="1">
                <a:latin typeface="Times New Roman"/>
                <a:ea typeface="华文细黑"/>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41 </a:t>
            </a:r>
            <a:r>
              <a:rPr lang="en-US" altLang="zh-CN" sz="2800" kern="100" dirty="0" err="1">
                <a:latin typeface="Times New Roman"/>
                <a:ea typeface="华文细黑"/>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856304066"/>
              </p:ext>
            </p:extLst>
          </p:nvPr>
        </p:nvGraphicFramePr>
        <p:xfrm>
          <a:off x="8736343" y="3012847"/>
          <a:ext cx="1054100" cy="950913"/>
        </p:xfrm>
        <a:graphic>
          <a:graphicData uri="http://schemas.openxmlformats.org/presentationml/2006/ole">
            <mc:AlternateContent xmlns:mc="http://schemas.openxmlformats.org/markup-compatibility/2006">
              <mc:Choice xmlns:v="urn:schemas-microsoft-com:vml" Requires="v">
                <p:oleObj spid="_x0000_s269342" name="文档" r:id="rId4" imgW="1054312" imgH="951130" progId="Word.Document.12">
                  <p:embed/>
                </p:oleObj>
              </mc:Choice>
              <mc:Fallback>
                <p:oleObj name="文档" r:id="rId4" imgW="1054312" imgH="951130" progId="Word.Document.12">
                  <p:embed/>
                  <p:pic>
                    <p:nvPicPr>
                      <p:cNvPr id="0" name=""/>
                      <p:cNvPicPr/>
                      <p:nvPr/>
                    </p:nvPicPr>
                    <p:blipFill>
                      <a:blip r:embed="rId5"/>
                      <a:stretch>
                        <a:fillRect/>
                      </a:stretch>
                    </p:blipFill>
                    <p:spPr>
                      <a:xfrm>
                        <a:off x="8736343" y="3012847"/>
                        <a:ext cx="1054100" cy="950913"/>
                      </a:xfrm>
                      <a:prstGeom prst="rect">
                        <a:avLst/>
                      </a:prstGeom>
                    </p:spPr>
                  </p:pic>
                </p:oleObj>
              </mc:Fallback>
            </mc:AlternateContent>
          </a:graphicData>
        </a:graphic>
      </p:graphicFrame>
      <p:sp>
        <p:nvSpPr>
          <p:cNvPr id="8" name="矩形 7"/>
          <p:cNvSpPr/>
          <p:nvPr/>
        </p:nvSpPr>
        <p:spPr>
          <a:xfrm>
            <a:off x="792298" y="4957063"/>
            <a:ext cx="3057247" cy="523220"/>
          </a:xfrm>
          <a:prstGeom prst="rect">
            <a:avLst/>
          </a:prstGeom>
        </p:spPr>
        <p:txBody>
          <a:bodyPr wrap="none">
            <a:spAutoFit/>
          </a:bodyPr>
          <a:lstStyle/>
          <a:p>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99</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rPr>
              <a:t>41</a:t>
            </a:r>
            <a:endParaRPr lang="zh-CN" altLang="en-US" sz="2800" dirty="0">
              <a:solidFill>
                <a:schemeClr val="accent6">
                  <a:lumMod val="75000"/>
                </a:schemeClr>
              </a:solidFill>
            </a:endParaRPr>
          </a:p>
        </p:txBody>
      </p:sp>
      <p:sp>
        <p:nvSpPr>
          <p:cNvPr id="15" name="Rectangle 21">
            <a:hlinkClick r:id="rId6"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7"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8"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9"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10"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Rectangle 21">
            <a:hlinkClick r:id="rId11"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214968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750"/>
                                        <p:tgtEl>
                                          <p:spTgt spid="10"/>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par>
                                <p:cTn id="12" presetID="3" presetClass="entr" presetSubtype="1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0107" y="765498"/>
            <a:ext cx="11185087" cy="1712520"/>
          </a:xfrm>
          <a:prstGeom prst="rect">
            <a:avLst/>
          </a:prstGeom>
        </p:spPr>
        <p:txBody>
          <a:bodyPr>
            <a:spAutoFit/>
          </a:bodyPr>
          <a:lstStyle/>
          <a:p>
            <a:pPr>
              <a:lnSpc>
                <a:spcPct val="13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的化学平衡常数</a:t>
            </a:r>
            <a:r>
              <a:rPr lang="en-US" altLang="zh-CN" sz="2800" i="1" kern="100" dirty="0">
                <a:latin typeface="Times New Roman"/>
                <a:ea typeface="华文细黑"/>
              </a:rPr>
              <a:t>K</a:t>
            </a:r>
            <a:r>
              <a:rPr lang="zh-CN" altLang="zh-CN" sz="2800" kern="100" dirty="0">
                <a:latin typeface="Times New Roman"/>
                <a:ea typeface="华文细黑"/>
                <a:cs typeface="Times New Roman"/>
              </a:rPr>
              <a:t>表达式为</a:t>
            </a:r>
            <a:r>
              <a:rPr lang="en-US" altLang="zh-CN" sz="2800" kern="100" dirty="0">
                <a:latin typeface="Times New Roman"/>
                <a:ea typeface="华文细黑"/>
              </a:rPr>
              <a:t>________</a:t>
            </a:r>
            <a:r>
              <a:rPr lang="zh-CN" altLang="zh-CN" sz="2800" kern="100" dirty="0">
                <a:latin typeface="Times New Roman"/>
                <a:ea typeface="华文细黑"/>
                <a:cs typeface="Times New Roman"/>
              </a:rPr>
              <a:t>；图</a:t>
            </a:r>
            <a:r>
              <a:rPr lang="en-US" altLang="zh-CN" sz="2800" kern="100" dirty="0">
                <a:latin typeface="Times New Roman"/>
                <a:ea typeface="华文细黑"/>
              </a:rPr>
              <a:t>1</a:t>
            </a:r>
            <a:r>
              <a:rPr lang="zh-CN" altLang="zh-CN" sz="2800" kern="100" dirty="0">
                <a:latin typeface="Times New Roman"/>
                <a:ea typeface="华文细黑"/>
                <a:cs typeface="Times New Roman"/>
              </a:rPr>
              <a:t>中能正确反映平衡常数</a:t>
            </a:r>
            <a:r>
              <a:rPr lang="en-US" altLang="zh-CN" sz="2800" i="1" kern="100" dirty="0">
                <a:latin typeface="Times New Roman"/>
                <a:ea typeface="华文细黑"/>
              </a:rPr>
              <a:t>K</a:t>
            </a:r>
            <a:r>
              <a:rPr lang="zh-CN" altLang="zh-CN" sz="2800" kern="100" dirty="0">
                <a:latin typeface="Times New Roman"/>
                <a:ea typeface="华文细黑"/>
                <a:cs typeface="Times New Roman"/>
              </a:rPr>
              <a:t>随温度变化关系的曲线为</a:t>
            </a:r>
            <a:r>
              <a:rPr lang="en-US" altLang="zh-CN" sz="2800" kern="100" dirty="0">
                <a:latin typeface="Times New Roman"/>
                <a:ea typeface="华文细黑"/>
              </a:rPr>
              <a:t>______(</a:t>
            </a:r>
            <a:r>
              <a:rPr lang="zh-CN" altLang="zh-CN" sz="2800" kern="100" dirty="0">
                <a:latin typeface="Times New Roman"/>
                <a:ea typeface="华文细黑"/>
                <a:cs typeface="Times New Roman"/>
              </a:rPr>
              <a:t>填曲线标记字母</a:t>
            </a:r>
            <a:r>
              <a:rPr lang="en-US" altLang="zh-CN" sz="2800" kern="100" dirty="0">
                <a:latin typeface="Times New Roman"/>
                <a:ea typeface="华文细黑"/>
              </a:rPr>
              <a:t>)</a:t>
            </a:r>
            <a:r>
              <a:rPr lang="zh-CN" altLang="zh-CN" sz="2800" kern="100" dirty="0">
                <a:latin typeface="Times New Roman"/>
                <a:ea typeface="华文细黑"/>
                <a:cs typeface="Times New Roman"/>
              </a:rPr>
              <a:t>，其判断理由是</a:t>
            </a:r>
            <a:r>
              <a:rPr lang="en-US" altLang="zh-CN" sz="2800" kern="100" dirty="0">
                <a:latin typeface="Times New Roman"/>
                <a:ea typeface="华文细黑"/>
              </a:rPr>
              <a:t>__________________________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p:txBody>
      </p:sp>
      <p:sp>
        <p:nvSpPr>
          <p:cNvPr id="4" name="Rectangle 4"/>
          <p:cNvSpPr>
            <a:spLocks noChangeArrowheads="1"/>
          </p:cNvSpPr>
          <p:nvPr/>
        </p:nvSpPr>
        <p:spPr bwMode="auto">
          <a:xfrm>
            <a:off x="0" y="120206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67266" name="Picture 2" descr="HX3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0636" y="2637706"/>
            <a:ext cx="3332602" cy="259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943130" y="5164500"/>
            <a:ext cx="723275" cy="656846"/>
          </a:xfrm>
          <a:prstGeom prst="rect">
            <a:avLst/>
          </a:prstGeom>
        </p:spPr>
        <p:txBody>
          <a:bodyPr wrap="none">
            <a:spAutoFit/>
          </a:bodyPr>
          <a:lstStyle/>
          <a:p>
            <a:pPr algn="ctr">
              <a:lnSpc>
                <a:spcPct val="150000"/>
              </a:lnSpc>
              <a:spcAft>
                <a:spcPts val="0"/>
              </a:spcAft>
              <a:tabLst>
                <a:tab pos="2430780" algn="l"/>
              </a:tabLst>
            </a:pPr>
            <a:r>
              <a:rPr lang="zh-CN" altLang="zh-CN" sz="2800" kern="100" dirty="0">
                <a:latin typeface="Times New Roman"/>
                <a:ea typeface="华文细黑"/>
                <a:cs typeface="Times New Roman"/>
              </a:rPr>
              <a:t>图</a:t>
            </a:r>
            <a:r>
              <a:rPr lang="en-US" altLang="zh-CN" sz="2800" kern="100" dirty="0">
                <a:latin typeface="Times New Roman"/>
                <a:ea typeface="华文细黑"/>
                <a:cs typeface="Courier New"/>
              </a:rPr>
              <a:t>1</a:t>
            </a:r>
            <a:endParaRPr lang="zh-CN" altLang="zh-CN" sz="2800" kern="100" dirty="0">
              <a:effectLst/>
              <a:latin typeface="宋体"/>
              <a:cs typeface="Courier New"/>
            </a:endParaRPr>
          </a:p>
        </p:txBody>
      </p:sp>
      <p:sp>
        <p:nvSpPr>
          <p:cNvPr id="15" name="Rectangle 21">
            <a:hlinkClick r:id="rId3"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4"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5"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6"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Rectangle 21">
            <a:hlinkClick r:id="rId8"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圆角矩形 27">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623714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1813326309"/>
              </p:ext>
            </p:extLst>
          </p:nvPr>
        </p:nvGraphicFramePr>
        <p:xfrm>
          <a:off x="766614" y="1197546"/>
          <a:ext cx="9109075" cy="1785937"/>
        </p:xfrm>
        <a:graphic>
          <a:graphicData uri="http://schemas.openxmlformats.org/presentationml/2006/ole">
            <mc:AlternateContent xmlns:mc="http://schemas.openxmlformats.org/markup-compatibility/2006">
              <mc:Choice xmlns:v="urn:schemas-microsoft-com:vml" Requires="v">
                <p:oleObj spid="_x0000_s270393" name="Document" r:id="rId4" imgW="9108821" imgH="1788521" progId="Word.Document.8">
                  <p:embed/>
                </p:oleObj>
              </mc:Choice>
              <mc:Fallback>
                <p:oleObj name="Document" r:id="rId4" imgW="9108821" imgH="1788521" progId="Word.Document.8">
                  <p:embed/>
                  <p:pic>
                    <p:nvPicPr>
                      <p:cNvPr id="0" name=""/>
                      <p:cNvPicPr/>
                      <p:nvPr/>
                    </p:nvPicPr>
                    <p:blipFill>
                      <a:blip r:embed="rId5"/>
                      <a:stretch>
                        <a:fillRect/>
                      </a:stretch>
                    </p:blipFill>
                    <p:spPr>
                      <a:xfrm>
                        <a:off x="766614" y="1197546"/>
                        <a:ext cx="9109075" cy="1785937"/>
                      </a:xfrm>
                      <a:prstGeom prst="rect">
                        <a:avLst/>
                      </a:prstGeom>
                    </p:spPr>
                  </p:pic>
                </p:oleObj>
              </mc:Fallback>
            </mc:AlternateContent>
          </a:graphicData>
        </a:graphic>
      </p:graphicFrame>
      <p:sp>
        <p:nvSpPr>
          <p:cNvPr id="9" name="矩形 8"/>
          <p:cNvSpPr/>
          <p:nvPr/>
        </p:nvSpPr>
        <p:spPr>
          <a:xfrm>
            <a:off x="772895" y="2797478"/>
            <a:ext cx="10210987" cy="1952586"/>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为放热反应，温度升高，平衡逆向移动，平衡常数</a:t>
            </a:r>
            <a:r>
              <a:rPr lang="en-US" altLang="zh-CN" sz="2800" i="1" kern="100" dirty="0">
                <a:latin typeface="Times New Roman"/>
                <a:ea typeface="华文细黑"/>
              </a:rPr>
              <a:t>K</a:t>
            </a:r>
            <a:r>
              <a:rPr lang="zh-CN" altLang="zh-CN" sz="2800" kern="100" dirty="0">
                <a:latin typeface="Times New Roman"/>
                <a:ea typeface="华文细黑"/>
                <a:cs typeface="Times New Roman"/>
              </a:rPr>
              <a:t>减小，故曲线</a:t>
            </a:r>
            <a:r>
              <a:rPr lang="en-US" altLang="zh-CN" sz="2800" kern="100" dirty="0">
                <a:latin typeface="Times New Roman"/>
                <a:ea typeface="华文细黑"/>
              </a:rPr>
              <a:t>a</a:t>
            </a:r>
            <a:r>
              <a:rPr lang="zh-CN" altLang="zh-CN" sz="2800" kern="100" dirty="0">
                <a:latin typeface="Times New Roman"/>
                <a:ea typeface="华文细黑"/>
                <a:cs typeface="Times New Roman"/>
              </a:rPr>
              <a:t>符合要求。</a:t>
            </a:r>
            <a:endParaRPr lang="zh-CN" altLang="en-US" sz="2800" dirty="0"/>
          </a:p>
        </p:txBody>
      </p:sp>
      <p:graphicFrame>
        <p:nvGraphicFramePr>
          <p:cNvPr id="10" name="对象 9"/>
          <p:cNvGraphicFramePr>
            <a:graphicFrameLocks noChangeAspect="1"/>
          </p:cNvGraphicFramePr>
          <p:nvPr>
            <p:extLst>
              <p:ext uri="{D42A27DB-BD31-4B8C-83A1-F6EECF244321}">
                <p14:modId xmlns:p14="http://schemas.microsoft.com/office/powerpoint/2010/main" val="874585001"/>
              </p:ext>
            </p:extLst>
          </p:nvPr>
        </p:nvGraphicFramePr>
        <p:xfrm>
          <a:off x="793626" y="4222626"/>
          <a:ext cx="10582275" cy="1828800"/>
        </p:xfrm>
        <a:graphic>
          <a:graphicData uri="http://schemas.openxmlformats.org/presentationml/2006/ole">
            <mc:AlternateContent xmlns:mc="http://schemas.openxmlformats.org/markup-compatibility/2006">
              <mc:Choice xmlns:v="urn:schemas-microsoft-com:vml" Requires="v">
                <p:oleObj spid="_x0000_s270394" name="Document" r:id="rId7" imgW="10584498" imgH="1834667" progId="Word.Document.8">
                  <p:embed/>
                </p:oleObj>
              </mc:Choice>
              <mc:Fallback>
                <p:oleObj name="Document" r:id="rId7" imgW="10584498" imgH="1834667" progId="Word.Document.8">
                  <p:embed/>
                  <p:pic>
                    <p:nvPicPr>
                      <p:cNvPr id="0" name=""/>
                      <p:cNvPicPr/>
                      <p:nvPr/>
                    </p:nvPicPr>
                    <p:blipFill>
                      <a:blip r:embed="rId8"/>
                      <a:stretch>
                        <a:fillRect/>
                      </a:stretch>
                    </p:blipFill>
                    <p:spPr>
                      <a:xfrm>
                        <a:off x="793626" y="4222626"/>
                        <a:ext cx="10582275" cy="1828800"/>
                      </a:xfrm>
                      <a:prstGeom prst="rect">
                        <a:avLst/>
                      </a:prstGeom>
                    </p:spPr>
                  </p:pic>
                </p:oleObj>
              </mc:Fallback>
            </mc:AlternateContent>
          </a:graphicData>
        </a:graphic>
      </p:graphicFrame>
      <p:sp>
        <p:nvSpPr>
          <p:cNvPr id="15" name="Rectangle 21">
            <a:hlinkClick r:id="rId9"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10"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11"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12"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13"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Rectangle 21">
            <a:hlinkClick r:id="rId14"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874026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750"/>
                                        <p:tgtEl>
                                          <p:spTgt spid="5"/>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750"/>
                                        <p:tgtEl>
                                          <p:spTgt spid="9"/>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0107" y="693490"/>
            <a:ext cx="11185087" cy="267765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合成气组成</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2.60</a:t>
            </a:r>
            <a:r>
              <a:rPr lang="zh-CN" altLang="zh-CN" sz="2800" kern="100" dirty="0">
                <a:latin typeface="Times New Roman"/>
                <a:ea typeface="华文细黑"/>
                <a:cs typeface="Times New Roman"/>
              </a:rPr>
              <a:t>时，体系中的</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平衡转化率</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与温度和压强的关系如图</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所示。</a:t>
            </a:r>
            <a:r>
              <a:rPr lang="en-US" altLang="zh-CN" sz="2800" i="1" kern="100" dirty="0">
                <a:latin typeface="Times New Roman"/>
                <a:ea typeface="华文细黑"/>
                <a:cs typeface="Courier New"/>
              </a:rPr>
              <a:t>α</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值随温度升高而</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增大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减小</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，其原因是</a:t>
            </a:r>
            <a:r>
              <a:rPr lang="en-US" altLang="zh-CN" sz="2800" kern="100" dirty="0">
                <a:latin typeface="Times New Roman"/>
                <a:ea typeface="华文细黑"/>
                <a:cs typeface="Courier New"/>
              </a:rPr>
              <a:t>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图</a:t>
            </a:r>
            <a:r>
              <a:rPr lang="en-US" altLang="zh-CN" sz="2800" kern="100" dirty="0">
                <a:latin typeface="Times New Roman"/>
                <a:ea typeface="华文细黑"/>
              </a:rPr>
              <a:t>2</a:t>
            </a:r>
            <a:r>
              <a:rPr lang="zh-CN" altLang="zh-CN" sz="2800" kern="100" dirty="0">
                <a:latin typeface="Times New Roman"/>
                <a:ea typeface="华文细黑"/>
                <a:cs typeface="Times New Roman"/>
              </a:rPr>
              <a:t>中的压强由大到小为</a:t>
            </a:r>
            <a:r>
              <a:rPr lang="en-US" altLang="zh-CN" sz="2800" kern="100" dirty="0">
                <a:latin typeface="Times New Roman"/>
                <a:ea typeface="华文细黑"/>
              </a:rPr>
              <a:t>________</a:t>
            </a:r>
            <a:r>
              <a:rPr lang="zh-CN" altLang="zh-CN" sz="2800" kern="100" dirty="0">
                <a:latin typeface="Times New Roman"/>
                <a:ea typeface="华文细黑"/>
                <a:cs typeface="Times New Roman"/>
              </a:rPr>
              <a:t>，其判断理由是</a:t>
            </a:r>
            <a:r>
              <a:rPr lang="en-US" altLang="zh-CN" sz="2800" kern="100" dirty="0">
                <a:latin typeface="Times New Roman"/>
                <a:ea typeface="华文细黑"/>
              </a:rPr>
              <a:t>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p:txBody>
      </p:sp>
      <p:sp>
        <p:nvSpPr>
          <p:cNvPr id="4" name="Rectangle 4"/>
          <p:cNvSpPr>
            <a:spLocks noChangeArrowheads="1"/>
          </p:cNvSpPr>
          <p:nvPr/>
        </p:nvSpPr>
        <p:spPr bwMode="auto">
          <a:xfrm>
            <a:off x="0" y="120206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 name="Picture 3" descr="F:\王婧芬\2015\PPT\一轮\HX393A.T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3464907" y="3357786"/>
            <a:ext cx="3239831" cy="2345503"/>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4727054" y="5590034"/>
            <a:ext cx="723275" cy="597134"/>
          </a:xfrm>
          <a:prstGeom prst="rect">
            <a:avLst/>
          </a:prstGeom>
        </p:spPr>
        <p:txBody>
          <a:bodyPr wrap="none">
            <a:spAutoFit/>
          </a:bodyPr>
          <a:lstStyle/>
          <a:p>
            <a:pPr algn="ctr">
              <a:lnSpc>
                <a:spcPct val="150000"/>
              </a:lnSpc>
              <a:spcAft>
                <a:spcPts val="0"/>
              </a:spcAft>
              <a:tabLst>
                <a:tab pos="2430780" algn="l"/>
              </a:tabLst>
            </a:pPr>
            <a:r>
              <a:rPr lang="zh-CN" altLang="zh-CN" sz="2800" kern="100" dirty="0">
                <a:latin typeface="Times New Roman"/>
                <a:ea typeface="华文细黑"/>
                <a:cs typeface="Times New Roman"/>
              </a:rPr>
              <a:t>图</a:t>
            </a:r>
            <a:r>
              <a:rPr lang="en-US" altLang="zh-CN" sz="2800" kern="100" dirty="0">
                <a:latin typeface="Times New Roman"/>
                <a:ea typeface="华文细黑"/>
                <a:cs typeface="Courier New"/>
              </a:rPr>
              <a:t>2</a:t>
            </a:r>
            <a:endParaRPr lang="zh-CN" altLang="zh-CN" sz="2800" kern="100" dirty="0">
              <a:effectLst/>
              <a:latin typeface="宋体"/>
              <a:cs typeface="Courier New"/>
            </a:endParaRPr>
          </a:p>
        </p:txBody>
      </p:sp>
      <p:sp>
        <p:nvSpPr>
          <p:cNvPr id="15" name="Rectangle 21">
            <a:hlinkClick r:id="rId4"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5"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6"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7"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8"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8" name="Rectangle 21">
            <a:hlinkClick r:id="rId9"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9" name="矩形 2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0" name="圆角矩形 29">
            <a:hlinkClick r:id="rId10" action="ppaction://hlinksldjump"/>
          </p:cNvPr>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31" name="圆角矩形 30">
            <a:hlinkClick r:id="rId11"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15136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261442"/>
            <a:ext cx="10793813" cy="526297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．化学平衡常数只受温度的影响，温度升高，化学平衡常数是增大还是减小？</a:t>
            </a:r>
            <a:endParaRPr lang="zh-CN" altLang="zh-CN" sz="1050" kern="100" dirty="0">
              <a:latin typeface="宋体"/>
              <a:cs typeface="Courier New"/>
            </a:endParaRPr>
          </a:p>
          <a:p>
            <a:pPr>
              <a:lnSpc>
                <a:spcPct val="150000"/>
              </a:lnSpc>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温度升高化学平衡常数的变化要视反应而定，若正反应是吸热反应，则温度升高</a:t>
            </a:r>
            <a:r>
              <a:rPr lang="en-US" altLang="zh-CN" sz="2800" i="1" kern="100" dirty="0">
                <a:solidFill>
                  <a:schemeClr val="accent6">
                    <a:lumMod val="75000"/>
                  </a:schemeClr>
                </a:solidFill>
                <a:latin typeface="Times New Roman"/>
                <a:ea typeface="华文细黑"/>
              </a:rPr>
              <a:t>K</a:t>
            </a:r>
            <a:r>
              <a:rPr lang="zh-CN" altLang="zh-CN" sz="2800" kern="100" dirty="0">
                <a:solidFill>
                  <a:schemeClr val="accent6">
                    <a:lumMod val="75000"/>
                  </a:schemeClr>
                </a:solidFill>
                <a:latin typeface="Times New Roman"/>
                <a:ea typeface="华文细黑"/>
                <a:cs typeface="Times New Roman"/>
              </a:rPr>
              <a:t>值增大，反之则减小</a:t>
            </a:r>
            <a:r>
              <a:rPr lang="zh-CN" altLang="zh-CN" sz="2800" kern="100" dirty="0" smtClean="0">
                <a:solidFill>
                  <a:schemeClr val="accent6">
                    <a:lumMod val="75000"/>
                  </a:schemeClr>
                </a:solidFill>
                <a:latin typeface="Times New Roman"/>
                <a:ea typeface="华文细黑"/>
                <a:cs typeface="Times New Roman"/>
              </a:rPr>
              <a:t>。</a:t>
            </a:r>
            <a:endParaRPr lang="en-US" altLang="zh-CN" sz="2800" kern="100" dirty="0" smtClean="0">
              <a:solidFill>
                <a:schemeClr val="accent6">
                  <a:lumMod val="75000"/>
                </a:schemeClr>
              </a:solidFill>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．对于一个可逆反应，化学计量数扩大或缩小，化学平衡常数表达式是否改变？是什么关系？转化率是否相同？试举例说明。</a:t>
            </a:r>
            <a:endParaRPr lang="zh-CN" altLang="zh-CN" sz="1050" kern="100" dirty="0">
              <a:latin typeface="宋体"/>
              <a:cs typeface="Courier New"/>
            </a:endParaRPr>
          </a:p>
          <a:p>
            <a:pPr algn="just">
              <a:lnSpc>
                <a:spcPct val="150000"/>
              </a:lnSpc>
              <a:spcAft>
                <a:spcPts val="0"/>
              </a:spcAft>
              <a:tabLst>
                <a:tab pos="2430780" algn="l"/>
              </a:tabLst>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对于一个可逆反应，化学计量数不一样，化学平衡常数表达式也不一样，但对应物质的转化率相同。例如</a:t>
            </a:r>
            <a:r>
              <a:rPr lang="zh-CN" altLang="zh-CN" sz="28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604631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
                                            <p:txEl>
                                              <p:pRg st="3" end="3"/>
                                            </p:txEl>
                                          </p:spTgt>
                                        </p:tgtEl>
                                      </p:cBhvr>
                                    </p:animEffect>
                                    <p:set>
                                      <p:cBhvr>
                                        <p:cTn id="20"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896814"/>
            <a:ext cx="11185087" cy="4939814"/>
          </a:xfrm>
          <a:prstGeom prst="rect">
            <a:avLst/>
          </a:prstGeom>
        </p:spPr>
        <p:txBody>
          <a:bodyPr>
            <a:spAutoFit/>
          </a:bodyPr>
          <a:lstStyle/>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zh-CN" altLang="zh-CN" sz="2600" b="1" kern="100" dirty="0">
                <a:solidFill>
                  <a:srgbClr val="0000FF"/>
                </a:solidFill>
                <a:latin typeface="Times New Roman"/>
                <a:ea typeface="华文细黑"/>
                <a:cs typeface="Times New Roman"/>
              </a:rPr>
              <a:t>　</a:t>
            </a:r>
            <a:r>
              <a:rPr lang="zh-CN" altLang="zh-CN" sz="2600" kern="100" dirty="0">
                <a:latin typeface="Times New Roman"/>
                <a:ea typeface="华文细黑"/>
                <a:cs typeface="Times New Roman"/>
              </a:rPr>
              <a:t>由图</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可知，压强一定时，</a:t>
            </a:r>
            <a:r>
              <a:rPr lang="en-US" altLang="zh-CN" sz="2600" kern="100" dirty="0">
                <a:latin typeface="Times New Roman"/>
                <a:ea typeface="华文细黑"/>
                <a:cs typeface="Courier New"/>
              </a:rPr>
              <a:t>CO</a:t>
            </a:r>
            <a:r>
              <a:rPr lang="zh-CN" altLang="zh-CN" sz="2600" kern="100" dirty="0">
                <a:latin typeface="Times New Roman"/>
                <a:ea typeface="华文细黑"/>
                <a:cs typeface="Times New Roman"/>
              </a:rPr>
              <a:t>的平衡转化率随温度的升高而减小，其原因是反应</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为放热反应，温度升高，平衡逆向移动，反应</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为吸热反应，温度升高，平衡正向移动，又使产生</a:t>
            </a:r>
            <a:r>
              <a:rPr lang="en-US" altLang="zh-CN" sz="2600" kern="100" dirty="0">
                <a:latin typeface="Times New Roman"/>
                <a:ea typeface="华文细黑"/>
                <a:cs typeface="Courier New"/>
              </a:rPr>
              <a:t>CO</a:t>
            </a:r>
            <a:r>
              <a:rPr lang="zh-CN" altLang="zh-CN" sz="2600" kern="100" dirty="0">
                <a:latin typeface="Times New Roman"/>
                <a:ea typeface="华文细黑"/>
                <a:cs typeface="Times New Roman"/>
              </a:rPr>
              <a:t>的量增大，而总结果是随温度升高，</a:t>
            </a:r>
            <a:r>
              <a:rPr lang="en-US" altLang="zh-CN" sz="2600" kern="100" dirty="0">
                <a:latin typeface="Times New Roman"/>
                <a:ea typeface="华文细黑"/>
                <a:cs typeface="Courier New"/>
              </a:rPr>
              <a:t>CO</a:t>
            </a:r>
            <a:r>
              <a:rPr lang="zh-CN" altLang="zh-CN" sz="2600" kern="100" dirty="0">
                <a:latin typeface="Times New Roman"/>
                <a:ea typeface="华文细黑"/>
                <a:cs typeface="Times New Roman"/>
              </a:rPr>
              <a:t>的转化率减小。</a:t>
            </a:r>
            <a:endParaRPr lang="zh-CN" altLang="zh-CN" sz="2600" kern="100" dirty="0">
              <a:latin typeface="宋体"/>
              <a:cs typeface="Courier New"/>
            </a:endParaRPr>
          </a:p>
          <a:p>
            <a:pPr>
              <a:lnSpc>
                <a:spcPct val="150000"/>
              </a:lnSpc>
              <a:tabLst>
                <a:tab pos="2430780" algn="l"/>
              </a:tabLst>
            </a:pPr>
            <a:r>
              <a:rPr lang="zh-CN" altLang="zh-CN" sz="2600" kern="100" dirty="0">
                <a:latin typeface="Times New Roman"/>
                <a:ea typeface="华文细黑"/>
                <a:cs typeface="Times New Roman"/>
              </a:rPr>
              <a:t>反应</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的正反应为气体总分子数减小的反应，温度一定时，增大压强，平衡正向移动，</a:t>
            </a:r>
            <a:r>
              <a:rPr lang="en-US" altLang="zh-CN" sz="2600" kern="100" dirty="0">
                <a:latin typeface="Times New Roman"/>
                <a:ea typeface="华文细黑"/>
                <a:cs typeface="Courier New"/>
              </a:rPr>
              <a:t>CO</a:t>
            </a:r>
            <a:r>
              <a:rPr lang="zh-CN" altLang="zh-CN" sz="2600" kern="100" dirty="0">
                <a:latin typeface="Times New Roman"/>
                <a:ea typeface="华文细黑"/>
                <a:cs typeface="Times New Roman"/>
              </a:rPr>
              <a:t>的平衡转化率增大，而反应</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为气体总分子数不变的反应，产生</a:t>
            </a:r>
            <a:r>
              <a:rPr lang="en-US" altLang="zh-CN" sz="2600" kern="100" dirty="0">
                <a:latin typeface="Times New Roman"/>
                <a:ea typeface="华文细黑"/>
                <a:cs typeface="Courier New"/>
              </a:rPr>
              <a:t>CO</a:t>
            </a:r>
            <a:r>
              <a:rPr lang="zh-CN" altLang="zh-CN" sz="2600" kern="100" dirty="0">
                <a:latin typeface="Times New Roman"/>
                <a:ea typeface="华文细黑"/>
                <a:cs typeface="Times New Roman"/>
              </a:rPr>
              <a:t>的量不受压强的影响，因此增大压强时，</a:t>
            </a:r>
            <a:r>
              <a:rPr lang="en-US" altLang="zh-CN" sz="2600" kern="100" dirty="0">
                <a:latin typeface="Times New Roman"/>
                <a:ea typeface="华文细黑"/>
                <a:cs typeface="Courier New"/>
              </a:rPr>
              <a:t>CO</a:t>
            </a:r>
            <a:r>
              <a:rPr lang="zh-CN" altLang="zh-CN" sz="2600" kern="100" dirty="0">
                <a:latin typeface="Times New Roman"/>
                <a:ea typeface="华文细黑"/>
                <a:cs typeface="Times New Roman"/>
              </a:rPr>
              <a:t>的转化率提高，故压强</a:t>
            </a:r>
            <a:r>
              <a:rPr lang="en-US" altLang="zh-CN" sz="2600" i="1" kern="100" dirty="0">
                <a:latin typeface="Times New Roman"/>
                <a:ea typeface="华文细黑"/>
                <a:cs typeface="Courier New"/>
              </a:rPr>
              <a:t>p</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p</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p</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的关系为</a:t>
            </a:r>
            <a:r>
              <a:rPr lang="en-US" altLang="zh-CN" sz="2600" i="1" kern="100" dirty="0">
                <a:latin typeface="Times New Roman"/>
                <a:ea typeface="华文细黑"/>
                <a:cs typeface="Courier New"/>
              </a:rPr>
              <a:t>p</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p</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p</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
        <p:nvSpPr>
          <p:cNvPr id="12" name="Rectangle 21">
            <a:hlinkClick r:id="rId2"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7"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3927414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93470" y="1100138"/>
            <a:ext cx="11074344" cy="3970318"/>
          </a:xfrm>
          <a:prstGeom prst="rect">
            <a:avLst/>
          </a:prstGeom>
        </p:spPr>
        <p:txBody>
          <a:bodyPr>
            <a:spAutoFit/>
          </a:bodyPr>
          <a:lstStyle/>
          <a:p>
            <a:pPr algn="just">
              <a:lnSpc>
                <a:spcPct val="150000"/>
              </a:lnSpc>
              <a:spcAft>
                <a:spcPts val="0"/>
              </a:spcAft>
              <a:tabLst>
                <a:tab pos="2430780" algn="l"/>
              </a:tabLst>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减小　升高温度时，反应</a:t>
            </a:r>
            <a:r>
              <a:rPr lang="en-US" altLang="zh-CN" sz="2800" kern="100" dirty="0">
                <a:solidFill>
                  <a:schemeClr val="accent6">
                    <a:lumMod val="75000"/>
                  </a:schemeClr>
                </a:solidFill>
                <a:latin typeface="宋体"/>
                <a:ea typeface="华文细黑"/>
                <a:cs typeface="Times New Roman"/>
              </a:rPr>
              <a:t>①</a:t>
            </a:r>
            <a:r>
              <a:rPr lang="zh-CN" altLang="zh-CN" sz="2800" kern="100" dirty="0">
                <a:solidFill>
                  <a:schemeClr val="accent6">
                    <a:lumMod val="75000"/>
                  </a:schemeClr>
                </a:solidFill>
                <a:latin typeface="Times New Roman"/>
                <a:ea typeface="华文细黑"/>
                <a:cs typeface="Times New Roman"/>
              </a:rPr>
              <a:t>为放热反应，平衡向左移动，使得体系中</a:t>
            </a:r>
            <a:r>
              <a:rPr lang="en-US" altLang="zh-CN" sz="2800" kern="100" dirty="0">
                <a:solidFill>
                  <a:schemeClr val="accent6">
                    <a:lumMod val="75000"/>
                  </a:schemeClr>
                </a:solidFill>
                <a:latin typeface="Times New Roman"/>
                <a:ea typeface="华文细黑"/>
              </a:rPr>
              <a:t>CO</a:t>
            </a:r>
            <a:r>
              <a:rPr lang="zh-CN" altLang="zh-CN" sz="2800" kern="100" dirty="0">
                <a:solidFill>
                  <a:schemeClr val="accent6">
                    <a:lumMod val="75000"/>
                  </a:schemeClr>
                </a:solidFill>
                <a:latin typeface="Times New Roman"/>
                <a:ea typeface="华文细黑"/>
                <a:cs typeface="Times New Roman"/>
              </a:rPr>
              <a:t>的量增大；反应</a:t>
            </a:r>
            <a:r>
              <a:rPr lang="en-US" altLang="zh-CN" sz="2800" kern="100" dirty="0">
                <a:solidFill>
                  <a:schemeClr val="accent6">
                    <a:lumMod val="75000"/>
                  </a:schemeClr>
                </a:solidFill>
                <a:latin typeface="宋体"/>
                <a:ea typeface="华文细黑"/>
                <a:cs typeface="Times New Roman"/>
              </a:rPr>
              <a:t>③</a:t>
            </a:r>
            <a:r>
              <a:rPr lang="zh-CN" altLang="zh-CN" sz="2800" kern="100" dirty="0">
                <a:solidFill>
                  <a:schemeClr val="accent6">
                    <a:lumMod val="75000"/>
                  </a:schemeClr>
                </a:solidFill>
                <a:latin typeface="Times New Roman"/>
                <a:ea typeface="华文细黑"/>
                <a:cs typeface="Times New Roman"/>
              </a:rPr>
              <a:t>为吸热反应，平衡向右移动，又使产生</a:t>
            </a:r>
            <a:r>
              <a:rPr lang="en-US" altLang="zh-CN" sz="2800" kern="100" dirty="0">
                <a:solidFill>
                  <a:schemeClr val="accent6">
                    <a:lumMod val="75000"/>
                  </a:schemeClr>
                </a:solidFill>
                <a:latin typeface="Times New Roman"/>
                <a:ea typeface="华文细黑"/>
              </a:rPr>
              <a:t>CO</a:t>
            </a:r>
            <a:r>
              <a:rPr lang="zh-CN" altLang="zh-CN" sz="2800" kern="100" dirty="0">
                <a:solidFill>
                  <a:schemeClr val="accent6">
                    <a:lumMod val="75000"/>
                  </a:schemeClr>
                </a:solidFill>
                <a:latin typeface="Times New Roman"/>
                <a:ea typeface="华文细黑"/>
                <a:cs typeface="Times New Roman"/>
              </a:rPr>
              <a:t>的量增大；总结果，随温度升高，使</a:t>
            </a:r>
            <a:r>
              <a:rPr lang="en-US" altLang="zh-CN" sz="2800" kern="100" dirty="0">
                <a:solidFill>
                  <a:schemeClr val="accent6">
                    <a:lumMod val="75000"/>
                  </a:schemeClr>
                </a:solidFill>
                <a:latin typeface="Times New Roman"/>
                <a:ea typeface="华文细黑"/>
              </a:rPr>
              <a:t>CO</a:t>
            </a:r>
            <a:r>
              <a:rPr lang="zh-CN" altLang="zh-CN" sz="2800" kern="100" dirty="0">
                <a:solidFill>
                  <a:schemeClr val="accent6">
                    <a:lumMod val="75000"/>
                  </a:schemeClr>
                </a:solidFill>
                <a:latin typeface="Times New Roman"/>
                <a:ea typeface="华文细黑"/>
                <a:cs typeface="Times New Roman"/>
              </a:rPr>
              <a:t>的转化率降低　</a:t>
            </a:r>
            <a:r>
              <a:rPr lang="en-US" altLang="zh-CN" sz="2800" i="1" kern="100" dirty="0">
                <a:solidFill>
                  <a:schemeClr val="accent6">
                    <a:lumMod val="75000"/>
                  </a:schemeClr>
                </a:solidFill>
                <a:latin typeface="Times New Roman"/>
                <a:ea typeface="华文细黑"/>
              </a:rPr>
              <a:t>p</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&gt;</a:t>
            </a:r>
            <a:r>
              <a:rPr lang="en-US" altLang="zh-CN" sz="2800" i="1" kern="100" dirty="0">
                <a:solidFill>
                  <a:schemeClr val="accent6">
                    <a:lumMod val="75000"/>
                  </a:schemeClr>
                </a:solidFill>
                <a:latin typeface="Times New Roman"/>
                <a:ea typeface="华文细黑"/>
              </a:rPr>
              <a:t>p</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&gt;</a:t>
            </a:r>
            <a:r>
              <a:rPr lang="en-US" altLang="zh-CN" sz="2800" i="1" kern="100" dirty="0">
                <a:solidFill>
                  <a:schemeClr val="accent6">
                    <a:lumMod val="75000"/>
                  </a:schemeClr>
                </a:solidFill>
                <a:latin typeface="Times New Roman"/>
                <a:ea typeface="华文细黑"/>
              </a:rPr>
              <a:t>p</a:t>
            </a:r>
            <a:r>
              <a:rPr lang="en-US" altLang="zh-CN" sz="2800" kern="100" baseline="-25000" dirty="0">
                <a:solidFill>
                  <a:schemeClr val="accent6">
                    <a:lumMod val="75000"/>
                  </a:schemeClr>
                </a:solidFill>
                <a:latin typeface="Times New Roman"/>
                <a:ea typeface="华文细黑"/>
              </a:rPr>
              <a:t>1</a:t>
            </a:r>
            <a:r>
              <a:rPr lang="zh-CN" altLang="zh-CN" sz="2800" kern="100" dirty="0">
                <a:solidFill>
                  <a:schemeClr val="accent6">
                    <a:lumMod val="75000"/>
                  </a:schemeClr>
                </a:solidFill>
                <a:latin typeface="Times New Roman"/>
                <a:ea typeface="华文细黑"/>
                <a:cs typeface="Times New Roman"/>
              </a:rPr>
              <a:t>　相同温度下，由于反应</a:t>
            </a:r>
            <a:r>
              <a:rPr lang="en-US" altLang="zh-CN" sz="2800" kern="100" dirty="0">
                <a:solidFill>
                  <a:schemeClr val="accent6">
                    <a:lumMod val="75000"/>
                  </a:schemeClr>
                </a:solidFill>
                <a:latin typeface="宋体"/>
                <a:ea typeface="华文细黑"/>
                <a:cs typeface="Times New Roman"/>
              </a:rPr>
              <a:t>①</a:t>
            </a:r>
            <a:r>
              <a:rPr lang="zh-CN" altLang="zh-CN" sz="2800" kern="100" dirty="0">
                <a:solidFill>
                  <a:schemeClr val="accent6">
                    <a:lumMod val="75000"/>
                  </a:schemeClr>
                </a:solidFill>
                <a:latin typeface="Times New Roman"/>
                <a:ea typeface="华文细黑"/>
                <a:cs typeface="Times New Roman"/>
              </a:rPr>
              <a:t>为气体分数减小的反应，加压有利于提高</a:t>
            </a:r>
            <a:r>
              <a:rPr lang="en-US" altLang="zh-CN" sz="2800" kern="100" dirty="0">
                <a:solidFill>
                  <a:schemeClr val="accent6">
                    <a:lumMod val="75000"/>
                  </a:schemeClr>
                </a:solidFill>
                <a:latin typeface="Times New Roman"/>
                <a:ea typeface="华文细黑"/>
              </a:rPr>
              <a:t>CO</a:t>
            </a:r>
            <a:r>
              <a:rPr lang="zh-CN" altLang="zh-CN" sz="2800" kern="100" dirty="0">
                <a:solidFill>
                  <a:schemeClr val="accent6">
                    <a:lumMod val="75000"/>
                  </a:schemeClr>
                </a:solidFill>
                <a:latin typeface="Times New Roman"/>
                <a:ea typeface="华文细黑"/>
                <a:cs typeface="Times New Roman"/>
              </a:rPr>
              <a:t>的转化率；而反应</a:t>
            </a:r>
            <a:r>
              <a:rPr lang="en-US" altLang="zh-CN" sz="2800" kern="100" dirty="0">
                <a:solidFill>
                  <a:schemeClr val="accent6">
                    <a:lumMod val="75000"/>
                  </a:schemeClr>
                </a:solidFill>
                <a:latin typeface="宋体"/>
                <a:ea typeface="华文细黑"/>
                <a:cs typeface="Times New Roman"/>
              </a:rPr>
              <a:t>③</a:t>
            </a:r>
            <a:r>
              <a:rPr lang="zh-CN" altLang="zh-CN" sz="2800" kern="100" dirty="0">
                <a:solidFill>
                  <a:schemeClr val="accent6">
                    <a:lumMod val="75000"/>
                  </a:schemeClr>
                </a:solidFill>
                <a:latin typeface="Times New Roman"/>
                <a:ea typeface="华文细黑"/>
                <a:cs typeface="Times New Roman"/>
              </a:rPr>
              <a:t>为气体分子数不变的反应，产生</a:t>
            </a:r>
            <a:r>
              <a:rPr lang="en-US" altLang="zh-CN" sz="2800" kern="100" dirty="0">
                <a:solidFill>
                  <a:schemeClr val="accent6">
                    <a:lumMod val="75000"/>
                  </a:schemeClr>
                </a:solidFill>
                <a:latin typeface="Times New Roman"/>
                <a:ea typeface="华文细黑"/>
              </a:rPr>
              <a:t>CO</a:t>
            </a:r>
            <a:r>
              <a:rPr lang="zh-CN" altLang="zh-CN" sz="2800" kern="100" dirty="0">
                <a:solidFill>
                  <a:schemeClr val="accent6">
                    <a:lumMod val="75000"/>
                  </a:schemeClr>
                </a:solidFill>
                <a:latin typeface="Times New Roman"/>
                <a:ea typeface="华文细黑"/>
                <a:cs typeface="Times New Roman"/>
              </a:rPr>
              <a:t>的量不受压强影响。故增大压强时，有利于</a:t>
            </a:r>
            <a:r>
              <a:rPr lang="en-US" altLang="zh-CN" sz="2800" kern="100" dirty="0">
                <a:solidFill>
                  <a:schemeClr val="accent6">
                    <a:lumMod val="75000"/>
                  </a:schemeClr>
                </a:solidFill>
                <a:latin typeface="Times New Roman"/>
                <a:ea typeface="华文细黑"/>
              </a:rPr>
              <a:t>CO</a:t>
            </a:r>
            <a:r>
              <a:rPr lang="zh-CN" altLang="zh-CN" sz="2800" kern="100" dirty="0">
                <a:solidFill>
                  <a:schemeClr val="accent6">
                    <a:lumMod val="75000"/>
                  </a:schemeClr>
                </a:solidFill>
                <a:latin typeface="Times New Roman"/>
                <a:ea typeface="华文细黑"/>
                <a:cs typeface="Times New Roman"/>
              </a:rPr>
              <a:t>的转化率升高</a:t>
            </a:r>
            <a:endParaRPr lang="zh-CN" altLang="zh-CN" sz="2600" kern="100" dirty="0">
              <a:solidFill>
                <a:schemeClr val="accent6">
                  <a:lumMod val="75000"/>
                </a:schemeClr>
              </a:solidFill>
              <a:effectLst/>
              <a:latin typeface="宋体"/>
              <a:cs typeface="Courier New"/>
            </a:endParaRPr>
          </a:p>
        </p:txBody>
      </p:sp>
      <p:sp>
        <p:nvSpPr>
          <p:cNvPr id="13" name="Rectangle 21">
            <a:hlinkClick r:id="rId2" action="ppaction://hlinksldjump"/>
          </p:cNvPr>
          <p:cNvSpPr>
            <a:spLocks noChangeArrowheads="1"/>
          </p:cNvSpPr>
          <p:nvPr/>
        </p:nvSpPr>
        <p:spPr bwMode="auto">
          <a:xfrm>
            <a:off x="8543478"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045656"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523692"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9977586"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479346"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Rectangle 21">
            <a:hlinkClick r:id="rId7" action="ppaction://hlinksldjump"/>
          </p:cNvPr>
          <p:cNvSpPr>
            <a:spLocks noChangeArrowheads="1"/>
          </p:cNvSpPr>
          <p:nvPr/>
        </p:nvSpPr>
        <p:spPr bwMode="auto">
          <a:xfrm>
            <a:off x="10956964" y="45418"/>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圆角矩形 27">
            <a:hlinkClick r:id="rId8"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25519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
          <p:cNvSpPr txBox="1"/>
          <p:nvPr/>
        </p:nvSpPr>
        <p:spPr>
          <a:xfrm>
            <a:off x="3907484" y="2610411"/>
            <a:ext cx="4288353" cy="1323439"/>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0" b="1" i="0" u="none" strike="noStrike" kern="0" cap="none" spc="0" normalizeH="0" baseline="0" noProof="0" dirty="0" smtClean="0">
                <a:ln>
                  <a:noFill/>
                </a:ln>
                <a:solidFill>
                  <a:sysClr val="window" lastClr="CCE8CF"/>
                </a:solidFill>
                <a:effectLst/>
                <a:uLnTx/>
                <a:uFillTx/>
                <a:latin typeface="微软雅黑"/>
                <a:ea typeface="微软雅黑"/>
              </a:rPr>
              <a:t>练出高分</a:t>
            </a:r>
            <a:endParaRPr kumimoji="0" lang="zh-CN" altLang="en-US" sz="8000" b="1" i="0" u="none" strike="noStrike" kern="0" cap="none" spc="0" normalizeH="0" baseline="0" noProof="0" dirty="0">
              <a:ln>
                <a:noFill/>
              </a:ln>
              <a:solidFill>
                <a:sysClr val="window" lastClr="CCE8CF"/>
              </a:solidFill>
              <a:effectLst/>
              <a:uLnTx/>
              <a:uFillTx/>
              <a:latin typeface="微软雅黑"/>
              <a:ea typeface="微软雅黑"/>
            </a:endParaRPr>
          </a:p>
        </p:txBody>
      </p:sp>
    </p:spTree>
    <p:extLst>
      <p:ext uri="{BB962C8B-B14F-4D97-AF65-F5344CB8AC3E}">
        <p14:creationId xmlns:p14="http://schemas.microsoft.com/office/powerpoint/2010/main" val="33360080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629985" y="909514"/>
            <a:ext cx="10793813"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．下列关于平衡常数的说法正确的是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．在平衡常数表达式中，反应物浓度用起始浓度，生成物浓度用</a:t>
            </a:r>
            <a:r>
              <a:rPr lang="zh-CN" altLang="zh-CN" sz="2800" kern="100" dirty="0" smtClean="0">
                <a:latin typeface="Times New Roman"/>
                <a:ea typeface="华文细黑"/>
                <a:cs typeface="Times New Roman"/>
              </a:rPr>
              <a:t>平</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衡</a:t>
            </a:r>
            <a:r>
              <a:rPr lang="zh-CN" altLang="zh-CN" sz="2800" kern="100" dirty="0">
                <a:latin typeface="Times New Roman"/>
                <a:ea typeface="华文细黑"/>
                <a:cs typeface="Times New Roman"/>
              </a:rPr>
              <a:t>浓度</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．在任何条件下，化学平衡常数是一个恒定值</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．平衡常数的大小与温度、浓度、压强、催化剂等无关</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．从平衡常数的大小可以推断一个反应进行的程度</a:t>
            </a:r>
            <a:endParaRPr lang="zh-CN" altLang="zh-CN" sz="1050" kern="100" dirty="0">
              <a:effectLst/>
              <a:latin typeface="宋体"/>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矩形 19"/>
          <p:cNvSpPr/>
          <p:nvPr/>
        </p:nvSpPr>
        <p:spPr>
          <a:xfrm>
            <a:off x="622598" y="1485578"/>
            <a:ext cx="10793813" cy="3323987"/>
          </a:xfrm>
          <a:prstGeom prst="rect">
            <a:avLst/>
          </a:prstGeom>
        </p:spPr>
        <p:txBody>
          <a:bodyPr>
            <a:spAutoFit/>
          </a:bodyPr>
          <a:lstStyle/>
          <a:p>
            <a:pPr>
              <a:lnSpc>
                <a:spcPct val="150000"/>
              </a:lnSpc>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在平衡常数表达式中，反应物及生成物浓度均为达到化学平衡时的浓度；在温度一定时，对一个确定化学计量数的可逆反应，化学平衡常数是一个恒定值，其大小只与温度有关，与其他外界条件无关，平衡常数的大小反映了化学反应可能进行的程度</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b="1" kern="100" dirty="0" smtClean="0">
                <a:solidFill>
                  <a:schemeClr val="accent6">
                    <a:lumMod val="75000"/>
                  </a:schemeClr>
                </a:solidFill>
                <a:latin typeface="Times New Roman"/>
                <a:ea typeface="华文细黑"/>
                <a:cs typeface="Courier New"/>
              </a:rPr>
              <a:t>D</a:t>
            </a:r>
            <a:endParaRPr lang="zh-CN" altLang="zh-CN" sz="1050" b="1" kern="100" dirty="0">
              <a:solidFill>
                <a:schemeClr val="accent6">
                  <a:lumMod val="75000"/>
                </a:schemeClr>
              </a:solidFill>
              <a:latin typeface="宋体"/>
              <a:cs typeface="Courier New"/>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8"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3"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4"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5"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6"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7"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3335310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750"/>
                                        <p:tgtEl>
                                          <p:spTgt spid="2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Effect transition="in" filter="blinds(horizontal)">
                                      <p:cBhvr>
                                        <p:cTn id="11" dur="75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36560" y="909514"/>
            <a:ext cx="10009790" cy="4616648"/>
          </a:xfrm>
          <a:prstGeom prst="rect">
            <a:avLst/>
          </a:prstGeom>
        </p:spPr>
        <p:txBody>
          <a:bodyPr>
            <a:spAutoFit/>
          </a:bodyPr>
          <a:lstStyle/>
          <a:p>
            <a:pPr algn="just">
              <a:lnSpc>
                <a:spcPct val="150000"/>
              </a:lnSpc>
              <a:spcAft>
                <a:spcPts val="0"/>
              </a:spcAft>
              <a:tabLst>
                <a:tab pos="2430780" algn="l"/>
              </a:tabLst>
            </a:pPr>
            <a:r>
              <a:rPr lang="en-US" altLang="zh-CN" sz="2800" kern="100">
                <a:latin typeface="Times New Roman"/>
                <a:ea typeface="华文细黑"/>
                <a:cs typeface="Courier New"/>
              </a:rPr>
              <a:t>2</a:t>
            </a:r>
            <a:r>
              <a:rPr lang="zh-CN" altLang="zh-CN" sz="2800" kern="100" dirty="0" smtClean="0">
                <a:latin typeface="Times New Roman"/>
                <a:ea typeface="华文细黑"/>
                <a:cs typeface="Times New Roman"/>
              </a:rPr>
              <a:t>．可逆反应</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2SO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达到平衡状态时，保持恒温恒容向容器中加入一定量的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K</a:t>
            </a:r>
            <a:r>
              <a:rPr lang="zh-CN" altLang="zh-CN" sz="2800" kern="100" dirty="0">
                <a:latin typeface="Times New Roman"/>
                <a:ea typeface="华文细黑"/>
                <a:cs typeface="Times New Roman"/>
              </a:rPr>
              <a:t>为平衡常数，</a:t>
            </a:r>
            <a:r>
              <a:rPr lang="en-US" altLang="zh-CN" sz="2800" i="1" kern="100" dirty="0">
                <a:latin typeface="Times New Roman"/>
                <a:ea typeface="华文细黑"/>
                <a:cs typeface="Courier New"/>
              </a:rPr>
              <a:t>Q</a:t>
            </a:r>
            <a:r>
              <a:rPr lang="zh-CN" altLang="zh-CN" sz="2800" kern="100" dirty="0">
                <a:latin typeface="Times New Roman"/>
                <a:ea typeface="华文细黑"/>
                <a:cs typeface="Times New Roman"/>
              </a:rPr>
              <a:t>为浓度商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Q</a:t>
            </a:r>
            <a:r>
              <a:rPr lang="zh-CN" altLang="zh-CN" sz="2800" kern="100" dirty="0">
                <a:latin typeface="Times New Roman"/>
                <a:ea typeface="华文细黑"/>
                <a:cs typeface="Times New Roman"/>
              </a:rPr>
              <a:t>不变，</a:t>
            </a:r>
            <a:r>
              <a:rPr lang="en-US" altLang="zh-CN" sz="2800" i="1" kern="100" dirty="0">
                <a:latin typeface="Times New Roman"/>
                <a:ea typeface="华文细黑"/>
                <a:cs typeface="Courier New"/>
              </a:rPr>
              <a:t>K</a:t>
            </a:r>
            <a:r>
              <a:rPr lang="zh-CN" altLang="zh-CN" sz="2800" kern="100" dirty="0">
                <a:latin typeface="Times New Roman"/>
                <a:ea typeface="华文细黑"/>
                <a:cs typeface="Times New Roman"/>
              </a:rPr>
              <a:t>变大，</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转化率增大</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Q</a:t>
            </a:r>
            <a:r>
              <a:rPr lang="zh-CN" altLang="zh-CN" sz="2800" kern="100" dirty="0">
                <a:latin typeface="Times New Roman"/>
                <a:ea typeface="华文细黑"/>
                <a:cs typeface="Times New Roman"/>
              </a:rPr>
              <a:t>不变，</a:t>
            </a:r>
            <a:r>
              <a:rPr lang="en-US" altLang="zh-CN" sz="2800" i="1" kern="100" dirty="0">
                <a:latin typeface="Times New Roman"/>
                <a:ea typeface="华文细黑"/>
                <a:cs typeface="Courier New"/>
              </a:rPr>
              <a:t>K</a:t>
            </a:r>
            <a:r>
              <a:rPr lang="zh-CN" altLang="zh-CN" sz="2800" kern="100" dirty="0">
                <a:latin typeface="Times New Roman"/>
                <a:ea typeface="华文细黑"/>
                <a:cs typeface="Times New Roman"/>
              </a:rPr>
              <a:t>变大，</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转化率减小</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Q</a:t>
            </a:r>
            <a:r>
              <a:rPr lang="zh-CN" altLang="zh-CN" sz="2800" kern="100" dirty="0">
                <a:latin typeface="Times New Roman"/>
                <a:ea typeface="华文细黑"/>
                <a:cs typeface="Times New Roman"/>
              </a:rPr>
              <a:t>变小，</a:t>
            </a:r>
            <a:r>
              <a:rPr lang="en-US" altLang="zh-CN" sz="2800" i="1" kern="100" dirty="0">
                <a:latin typeface="Times New Roman"/>
                <a:ea typeface="华文细黑"/>
                <a:cs typeface="Courier New"/>
              </a:rPr>
              <a:t>K</a:t>
            </a:r>
            <a:r>
              <a:rPr lang="zh-CN" altLang="zh-CN" sz="2800" kern="100" dirty="0">
                <a:latin typeface="Times New Roman"/>
                <a:ea typeface="华文细黑"/>
                <a:cs typeface="Times New Roman"/>
              </a:rPr>
              <a:t>不变，</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转化率减小</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a:t>
            </a:r>
            <a:r>
              <a:rPr lang="en-US" altLang="zh-CN" sz="2800" i="1" kern="100" dirty="0">
                <a:latin typeface="Times New Roman"/>
                <a:ea typeface="华文细黑"/>
              </a:rPr>
              <a:t>Q</a:t>
            </a:r>
            <a:r>
              <a:rPr lang="zh-CN" altLang="zh-CN" sz="2800" kern="100" dirty="0">
                <a:latin typeface="Times New Roman"/>
                <a:ea typeface="华文细黑"/>
                <a:cs typeface="Times New Roman"/>
              </a:rPr>
              <a:t>增大，</a:t>
            </a:r>
            <a:r>
              <a:rPr lang="en-US" altLang="zh-CN" sz="2800" i="1" kern="100" dirty="0">
                <a:latin typeface="Times New Roman"/>
                <a:ea typeface="华文细黑"/>
              </a:rPr>
              <a:t>K</a:t>
            </a:r>
            <a:r>
              <a:rPr lang="zh-CN" altLang="zh-CN" sz="2800" kern="100" dirty="0">
                <a:latin typeface="Times New Roman"/>
                <a:ea typeface="华文细黑"/>
                <a:cs typeface="Times New Roman"/>
              </a:rPr>
              <a:t>不变，</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转化率增大</a:t>
            </a:r>
            <a:endParaRPr lang="zh-CN" altLang="zh-CN" sz="2800" kern="100" dirty="0">
              <a:effectLst/>
              <a:latin typeface="宋体"/>
              <a:cs typeface="Courier New"/>
            </a:endParaRPr>
          </a:p>
        </p:txBody>
      </p:sp>
      <p:sp>
        <p:nvSpPr>
          <p:cNvPr id="50"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502047414"/>
              </p:ext>
            </p:extLst>
          </p:nvPr>
        </p:nvGraphicFramePr>
        <p:xfrm>
          <a:off x="5087094" y="1060574"/>
          <a:ext cx="1301750" cy="865188"/>
        </p:xfrm>
        <a:graphic>
          <a:graphicData uri="http://schemas.openxmlformats.org/presentationml/2006/ole">
            <mc:AlternateContent xmlns:mc="http://schemas.openxmlformats.org/markup-compatibility/2006">
              <mc:Choice xmlns:v="urn:schemas-microsoft-com:vml" Requires="v">
                <p:oleObj spid="_x0000_s303120" name="Document" r:id="rId18" imgW="1301877" imgH="865546" progId="Word.Document.8">
                  <p:embed/>
                </p:oleObj>
              </mc:Choice>
              <mc:Fallback>
                <p:oleObj name="Document" r:id="rId18" imgW="1301877" imgH="865546" progId="Word.Document.8">
                  <p:embed/>
                  <p:pic>
                    <p:nvPicPr>
                      <p:cNvPr id="0" name="对象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87094" y="1060574"/>
                        <a:ext cx="130175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2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66614" y="1688242"/>
            <a:ext cx="10793813" cy="2677656"/>
          </a:xfrm>
          <a:prstGeom prst="rect">
            <a:avLst/>
          </a:prstGeom>
        </p:spPr>
        <p:txBody>
          <a:bodyPr>
            <a:spAutoFit/>
          </a:bodyPr>
          <a:lstStyle/>
          <a:p>
            <a:pPr>
              <a:lnSpc>
                <a:spcPct val="150000"/>
              </a:lnSpc>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当可逆反应</a:t>
            </a:r>
            <a:r>
              <a:rPr lang="en-US" altLang="zh-CN" sz="2800" kern="100" dirty="0">
                <a:latin typeface="Times New Roman"/>
                <a:ea typeface="华文细黑"/>
              </a:rPr>
              <a:t>2SO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en-US" altLang="zh-CN" sz="2800" kern="100" dirty="0">
                <a:latin typeface="Times New Roman"/>
                <a:ea typeface="华文细黑"/>
              </a:rPr>
              <a:t>2SO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达到平衡状态时，保持恒温恒容向容器中加入一定量的</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，平衡向右进行，但</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转化率减小，浓度商</a:t>
            </a:r>
            <a:r>
              <a:rPr lang="en-US" altLang="zh-CN" sz="2800" i="1" kern="100" dirty="0">
                <a:latin typeface="Times New Roman"/>
                <a:ea typeface="华文细黑"/>
              </a:rPr>
              <a:t>Q</a:t>
            </a:r>
            <a:r>
              <a:rPr lang="zh-CN" altLang="zh-CN" sz="2800" kern="100" dirty="0">
                <a:latin typeface="Times New Roman"/>
                <a:ea typeface="华文细黑"/>
                <a:cs typeface="Times New Roman"/>
              </a:rPr>
              <a:t>变小，</a:t>
            </a:r>
            <a:r>
              <a:rPr lang="en-US" altLang="zh-CN" sz="2800" i="1" kern="100" dirty="0">
                <a:latin typeface="Times New Roman"/>
                <a:ea typeface="华文细黑"/>
              </a:rPr>
              <a:t>K</a:t>
            </a:r>
            <a:r>
              <a:rPr lang="zh-CN" altLang="zh-CN" sz="2800" kern="100" dirty="0">
                <a:latin typeface="Times New Roman"/>
                <a:ea typeface="华文细黑"/>
                <a:cs typeface="Times New Roman"/>
              </a:rPr>
              <a:t>不变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b="1" kern="100" dirty="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89368933"/>
              </p:ext>
            </p:extLst>
          </p:nvPr>
        </p:nvGraphicFramePr>
        <p:xfrm>
          <a:off x="5271838" y="1844526"/>
          <a:ext cx="1301750" cy="865188"/>
        </p:xfrm>
        <a:graphic>
          <a:graphicData uri="http://schemas.openxmlformats.org/presentationml/2006/ole">
            <mc:AlternateContent xmlns:mc="http://schemas.openxmlformats.org/markup-compatibility/2006">
              <mc:Choice xmlns:v="urn:schemas-microsoft-com:vml" Requires="v">
                <p:oleObj spid="_x0000_s271390" name="Document" r:id="rId4" imgW="1301877" imgH="865546" progId="Word.Document.8">
                  <p:embed/>
                </p:oleObj>
              </mc:Choice>
              <mc:Fallback>
                <p:oleObj name="Document" r:id="rId4" imgW="1301877" imgH="865546" progId="Word.Document.8">
                  <p:embed/>
                  <p:pic>
                    <p:nvPicPr>
                      <p:cNvPr id="0" name=""/>
                      <p:cNvPicPr/>
                      <p:nvPr/>
                    </p:nvPicPr>
                    <p:blipFill>
                      <a:blip r:embed="rId5"/>
                      <a:stretch>
                        <a:fillRect/>
                      </a:stretch>
                    </p:blipFill>
                    <p:spPr>
                      <a:xfrm>
                        <a:off x="5271838" y="1844526"/>
                        <a:ext cx="1301750" cy="865188"/>
                      </a:xfrm>
                      <a:prstGeom prst="rect">
                        <a:avLst/>
                      </a:prstGeom>
                    </p:spPr>
                  </p:pic>
                </p:oleObj>
              </mc:Fallback>
            </mc:AlternateContent>
          </a:graphicData>
        </a:graphic>
      </p:graphicFrame>
      <p:sp>
        <p:nvSpPr>
          <p:cNvPr id="19" name="Rectangle 21">
            <a:hlinkClick r:id="rId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7"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8"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9"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10"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11"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12"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13"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4"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5"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6"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7"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8"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9"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42650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750"/>
                                        <p:tgtEl>
                                          <p:spTgt spid="2"/>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84114"/>
            <a:ext cx="11296938" cy="2031325"/>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的氧化物可用于脱除煤气中的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，其反应为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dirty="0">
                <a:latin typeface="ZBFH"/>
                <a:ea typeface="华文细黑"/>
                <a:cs typeface="Courier New"/>
              </a:rPr>
              <a:t></a:t>
            </a:r>
            <a:r>
              <a:rPr lang="en-US" altLang="zh-CN" sz="2800" kern="100" dirty="0">
                <a:latin typeface="Times New Roman"/>
                <a:ea typeface="华文细黑"/>
                <a:cs typeface="Courier New"/>
              </a:rPr>
              <a:t>3FeS(s)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zh-CN" altLang="zh-CN" sz="2800" kern="100" dirty="0">
                <a:latin typeface="Times New Roman"/>
                <a:ea typeface="华文细黑"/>
                <a:cs typeface="Times New Roman"/>
              </a:rPr>
              <a:t>，其温度与平衡常数的关系如图所示。对此反应原理的理解正确的是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7"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143417703"/>
              </p:ext>
            </p:extLst>
          </p:nvPr>
        </p:nvGraphicFramePr>
        <p:xfrm>
          <a:off x="1406368" y="1595769"/>
          <a:ext cx="1225550" cy="608013"/>
        </p:xfrm>
        <a:graphic>
          <a:graphicData uri="http://schemas.openxmlformats.org/presentationml/2006/ole">
            <mc:AlternateContent xmlns:mc="http://schemas.openxmlformats.org/markup-compatibility/2006">
              <mc:Choice xmlns:v="urn:schemas-microsoft-com:vml" Requires="v">
                <p:oleObj spid="_x0000_s193576" name="Document" r:id="rId18" imgW="1225592" imgH="608795" progId="Word.Document.8">
                  <p:embed/>
                </p:oleObj>
              </mc:Choice>
              <mc:Fallback>
                <p:oleObj name="Document" r:id="rId18" imgW="1225592" imgH="608795" progId="Word.Document.8">
                  <p:embed/>
                  <p:pic>
                    <p:nvPicPr>
                      <p:cNvPr id="0" name=""/>
                      <p:cNvPicPr/>
                      <p:nvPr/>
                    </p:nvPicPr>
                    <p:blipFill>
                      <a:blip r:embed="rId19"/>
                      <a:stretch>
                        <a:fillRect/>
                      </a:stretch>
                    </p:blipFill>
                    <p:spPr>
                      <a:xfrm>
                        <a:off x="1406368" y="1595769"/>
                        <a:ext cx="1225550" cy="608013"/>
                      </a:xfrm>
                      <a:prstGeom prst="rect">
                        <a:avLst/>
                      </a:prstGeom>
                    </p:spPr>
                  </p:pic>
                </p:oleObj>
              </mc:Fallback>
            </mc:AlternateContent>
          </a:graphicData>
        </a:graphic>
      </p:graphicFrame>
      <p:pic>
        <p:nvPicPr>
          <p:cNvPr id="193551" name="Picture 15" descr="HX394"/>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391144" y="3342768"/>
            <a:ext cx="3410094" cy="1897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42272" y="2910720"/>
            <a:ext cx="6092825" cy="267765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是还原剂</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．脱除</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的反应是放热反应</a:t>
            </a:r>
            <a:r>
              <a:rPr lang="en-US" altLang="zh-CN" sz="2800" kern="100" dirty="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．温度越高</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的脱除率越大</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．压强越小</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的脱除率越高</a:t>
            </a:r>
            <a:endParaRPr lang="zh-CN" altLang="en-US" sz="2800" dirty="0"/>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2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897185" y="1689983"/>
            <a:ext cx="10476369" cy="3323987"/>
          </a:xfrm>
          <a:prstGeom prst="rect">
            <a:avLst/>
          </a:prstGeom>
        </p:spPr>
        <p:txBody>
          <a:bodyPr>
            <a:spAutoFit/>
          </a:bodyPr>
          <a:lstStyle/>
          <a:p>
            <a:pPr>
              <a:lnSpc>
                <a:spcPct val="150000"/>
              </a:lnSpc>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根据</a:t>
            </a:r>
            <a:r>
              <a:rPr lang="en-US" altLang="zh-CN" sz="2800" i="1" kern="100" dirty="0">
                <a:latin typeface="Times New Roman"/>
                <a:ea typeface="华文细黑"/>
              </a:rPr>
              <a:t>K</a:t>
            </a:r>
            <a:r>
              <a:rPr lang="zh-CN" altLang="zh-CN" sz="2800" kern="100" dirty="0">
                <a:latin typeface="Times New Roman"/>
                <a:ea typeface="华文细黑"/>
                <a:cs typeface="Times New Roman"/>
              </a:rPr>
              <a:t>与温度的关系可以推断，该反应为放热反应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A</a:t>
            </a:r>
            <a:r>
              <a:rPr lang="zh-CN" altLang="zh-CN" sz="2800" kern="100" dirty="0">
                <a:latin typeface="Times New Roman"/>
                <a:ea typeface="华文细黑"/>
                <a:cs typeface="Times New Roman"/>
              </a:rPr>
              <a:t>项，</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中，</a:t>
            </a:r>
            <a:r>
              <a:rPr lang="en-US" altLang="zh-CN" sz="2800" kern="100" dirty="0">
                <a:latin typeface="Times New Roman"/>
                <a:ea typeface="华文细黑"/>
              </a:rPr>
              <a:t>H</a:t>
            </a:r>
            <a:r>
              <a:rPr lang="zh-CN" altLang="zh-CN" sz="2800" kern="100" dirty="0">
                <a:latin typeface="Times New Roman"/>
                <a:ea typeface="华文细黑"/>
                <a:cs typeface="Times New Roman"/>
              </a:rPr>
              <a:t>、</a:t>
            </a:r>
            <a:r>
              <a:rPr lang="en-US" altLang="zh-CN" sz="2800" kern="100" dirty="0">
                <a:latin typeface="Times New Roman"/>
                <a:ea typeface="华文细黑"/>
              </a:rPr>
              <a:t>S</a:t>
            </a:r>
            <a:r>
              <a:rPr lang="zh-CN" altLang="zh-CN" sz="2800" kern="100" dirty="0">
                <a:latin typeface="Times New Roman"/>
                <a:ea typeface="华文细黑"/>
                <a:cs typeface="Times New Roman"/>
              </a:rPr>
              <a:t>化合价均未发生变化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项，升温，平衡左移，</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的脱除率降低</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项，增大压强，平衡不发生移动，</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的脱除率不变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b="1" kern="100" dirty="0" smtClean="0">
                <a:solidFill>
                  <a:schemeClr val="accent6">
                    <a:lumMod val="75000"/>
                  </a:schemeClr>
                </a:solidFill>
                <a:latin typeface="Times New Roman"/>
                <a:ea typeface="华文细黑"/>
                <a:cs typeface="Courier New"/>
              </a:rPr>
              <a:t>B</a:t>
            </a:r>
            <a:endParaRPr lang="zh-CN" altLang="zh-CN" sz="1050" b="1" kern="100" dirty="0">
              <a:solidFill>
                <a:schemeClr val="accent6">
                  <a:lumMod val="75000"/>
                </a:schemeClr>
              </a:solidFill>
              <a:latin typeface="宋体"/>
              <a:cs typeface="Courier New"/>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687843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0916" y="1197546"/>
            <a:ext cx="11296938" cy="3323987"/>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．化学平衡常数</a:t>
            </a:r>
            <a:r>
              <a:rPr lang="en-US" altLang="zh-CN" sz="2800" i="1" kern="100" dirty="0">
                <a:latin typeface="Times New Roman"/>
                <a:ea typeface="华文细黑"/>
                <a:cs typeface="Courier New"/>
              </a:rPr>
              <a:t>K</a:t>
            </a:r>
            <a:r>
              <a:rPr lang="zh-CN" altLang="zh-CN" sz="2800" kern="100" dirty="0">
                <a:latin typeface="Times New Roman"/>
                <a:ea typeface="华文细黑"/>
                <a:cs typeface="Times New Roman"/>
              </a:rPr>
              <a:t>的数值大小是衡量化学反应进行程度的标志，在常温下，下列反应的平衡常数的数值如下：</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2NO(g)</a:t>
            </a:r>
            <a:r>
              <a:rPr lang="en-US" altLang="zh-CN" sz="2800" kern="100" dirty="0">
                <a:latin typeface="ZBFH"/>
                <a:ea typeface="华文细黑"/>
                <a:cs typeface="Courier New"/>
              </a:rPr>
              <a:t> </a:t>
            </a:r>
            <a:r>
              <a:rPr lang="en-US" altLang="zh-CN" sz="2800" kern="100" dirty="0">
                <a:latin typeface="Times New Roman"/>
                <a:ea typeface="华文细黑"/>
                <a:cs typeface="Courier New"/>
              </a:rPr>
              <a:t> 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en-US" altLang="zh-CN" sz="2800" kern="100" baseline="30000" dirty="0">
                <a:latin typeface="Times New Roman"/>
                <a:ea typeface="华文细黑"/>
                <a:cs typeface="Courier New"/>
              </a:rPr>
              <a:t>30</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dirty="0">
                <a:latin typeface="ZBFH"/>
                <a:ea typeface="华文细黑"/>
                <a:cs typeface="Courier New"/>
              </a:rPr>
              <a:t> </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zh-CN" altLang="zh-CN" sz="2800" kern="100" dirty="0">
                <a:latin typeface="Times New Roman"/>
                <a:ea typeface="华文细黑"/>
                <a:cs typeface="Times New Roman"/>
              </a:rPr>
              <a:t>　</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en-US" altLang="zh-CN" sz="2800" kern="100" baseline="30000" dirty="0">
                <a:latin typeface="Times New Roman"/>
                <a:ea typeface="华文细黑"/>
                <a:cs typeface="Courier New"/>
              </a:rPr>
              <a:t>81</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2CO</a:t>
            </a:r>
            <a:r>
              <a:rPr lang="en-US" altLang="zh-CN" sz="2800" kern="100" baseline="-25000" dirty="0">
                <a:latin typeface="Times New Roman"/>
                <a:ea typeface="华文细黑"/>
              </a:rPr>
              <a:t>2</a:t>
            </a:r>
            <a:r>
              <a:rPr lang="en-US" altLang="zh-CN" sz="2800" kern="100" dirty="0">
                <a:latin typeface="Times New Roman"/>
                <a:ea typeface="华文细黑"/>
              </a:rPr>
              <a:t>(g)</a:t>
            </a:r>
            <a:r>
              <a:rPr lang="en-US" altLang="zh-CN" sz="2800" kern="100" dirty="0">
                <a:latin typeface="ZBFH"/>
                <a:ea typeface="华文细黑"/>
              </a:rPr>
              <a:t></a:t>
            </a:r>
            <a:r>
              <a:rPr lang="en-US" altLang="zh-CN" sz="2800" kern="100" dirty="0">
                <a:latin typeface="Times New Roman"/>
                <a:ea typeface="华文细黑"/>
              </a:rPr>
              <a:t>2CO(g)</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　</a:t>
            </a:r>
            <a:r>
              <a:rPr lang="en-US" altLang="zh-CN" sz="2800" i="1" kern="100" dirty="0">
                <a:latin typeface="Times New Roman"/>
                <a:ea typeface="华文细黑"/>
              </a:rPr>
              <a:t>K</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4</a:t>
            </a:r>
            <a:r>
              <a:rPr lang="en-US" altLang="zh-CN" sz="2800" kern="100" dirty="0">
                <a:latin typeface="宋体"/>
                <a:ea typeface="华文细黑"/>
                <a:cs typeface="Times New Roman"/>
              </a:rPr>
              <a:t>×</a:t>
            </a:r>
            <a:r>
              <a:rPr lang="en-US" altLang="zh-CN" sz="2800" kern="100" dirty="0">
                <a:latin typeface="Times New Roman"/>
                <a:ea typeface="华文细黑"/>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92</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48"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4223396553"/>
              </p:ext>
            </p:extLst>
          </p:nvPr>
        </p:nvGraphicFramePr>
        <p:xfrm>
          <a:off x="1999068" y="2565698"/>
          <a:ext cx="1235075" cy="1027113"/>
        </p:xfrm>
        <a:graphic>
          <a:graphicData uri="http://schemas.openxmlformats.org/presentationml/2006/ole">
            <mc:AlternateContent xmlns:mc="http://schemas.openxmlformats.org/markup-compatibility/2006">
              <mc:Choice xmlns:v="urn:schemas-microsoft-com:vml" Requires="v">
                <p:oleObj spid="_x0000_s195675" name="Document" r:id="rId18" imgW="1235308" imgH="1027364" progId="Word.Document.8">
                  <p:embed/>
                </p:oleObj>
              </mc:Choice>
              <mc:Fallback>
                <p:oleObj name="Document" r:id="rId18" imgW="1235308" imgH="1027364" progId="Word.Document.8">
                  <p:embed/>
                  <p:pic>
                    <p:nvPicPr>
                      <p:cNvPr id="0" name=""/>
                      <p:cNvPicPr/>
                      <p:nvPr/>
                    </p:nvPicPr>
                    <p:blipFill>
                      <a:blip r:embed="rId19"/>
                      <a:stretch>
                        <a:fillRect/>
                      </a:stretch>
                    </p:blipFill>
                    <p:spPr>
                      <a:xfrm>
                        <a:off x="1999068" y="2565698"/>
                        <a:ext cx="1235075" cy="102711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667504149"/>
              </p:ext>
            </p:extLst>
          </p:nvPr>
        </p:nvGraphicFramePr>
        <p:xfrm>
          <a:off x="2935172" y="3213770"/>
          <a:ext cx="1235075" cy="1027112"/>
        </p:xfrm>
        <a:graphic>
          <a:graphicData uri="http://schemas.openxmlformats.org/presentationml/2006/ole">
            <mc:AlternateContent xmlns:mc="http://schemas.openxmlformats.org/markup-compatibility/2006">
              <mc:Choice xmlns:v="urn:schemas-microsoft-com:vml" Requires="v">
                <p:oleObj spid="_x0000_s195676" name="Document" r:id="rId21" imgW="1235308" imgH="1027364" progId="Word.Document.8">
                  <p:embed/>
                </p:oleObj>
              </mc:Choice>
              <mc:Fallback>
                <p:oleObj name="Document" r:id="rId21" imgW="1235308" imgH="1027364" progId="Word.Document.8">
                  <p:embed/>
                  <p:pic>
                    <p:nvPicPr>
                      <p:cNvPr id="0" name="对象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35172" y="3213770"/>
                        <a:ext cx="123507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48901673"/>
              </p:ext>
            </p:extLst>
          </p:nvPr>
        </p:nvGraphicFramePr>
        <p:xfrm>
          <a:off x="1999068" y="3861842"/>
          <a:ext cx="1235075" cy="1027112"/>
        </p:xfrm>
        <a:graphic>
          <a:graphicData uri="http://schemas.openxmlformats.org/presentationml/2006/ole">
            <mc:AlternateContent xmlns:mc="http://schemas.openxmlformats.org/markup-compatibility/2006">
              <mc:Choice xmlns:v="urn:schemas-microsoft-com:vml" Requires="v">
                <p:oleObj spid="_x0000_s195677" name="Document" r:id="rId23" imgW="1235308" imgH="1027364" progId="Word.Document.8">
                  <p:embed/>
                </p:oleObj>
              </mc:Choice>
              <mc:Fallback>
                <p:oleObj name="Document" r:id="rId23" imgW="1235308" imgH="1027364" progId="Word.Document.8">
                  <p:embed/>
                  <p:pic>
                    <p:nvPicPr>
                      <p:cNvPr id="0" name="对象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99068" y="3861842"/>
                        <a:ext cx="123507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40963392"/>
              </p:ext>
            </p:extLst>
          </p:nvPr>
        </p:nvGraphicFramePr>
        <p:xfrm>
          <a:off x="1126654" y="765498"/>
          <a:ext cx="9801225" cy="1438275"/>
        </p:xfrm>
        <a:graphic>
          <a:graphicData uri="http://schemas.openxmlformats.org/presentationml/2006/ole">
            <mc:AlternateContent xmlns:mc="http://schemas.openxmlformats.org/markup-compatibility/2006">
              <mc:Choice xmlns:v="urn:schemas-microsoft-com:vml" Requires="v">
                <p:oleObj spid="_x0000_s232544" name="Document" r:id="rId4" imgW="9805756" imgH="1443751" progId="Word.Document.8">
                  <p:embed/>
                </p:oleObj>
              </mc:Choice>
              <mc:Fallback>
                <p:oleObj name="Document" r:id="rId4" imgW="9805756" imgH="1443751" progId="Word.Document.8">
                  <p:embed/>
                  <p:pic>
                    <p:nvPicPr>
                      <p:cNvPr id="0" name=""/>
                      <p:cNvPicPr/>
                      <p:nvPr/>
                    </p:nvPicPr>
                    <p:blipFill>
                      <a:blip r:embed="rId5"/>
                      <a:stretch>
                        <a:fillRect/>
                      </a:stretch>
                    </p:blipFill>
                    <p:spPr>
                      <a:xfrm>
                        <a:off x="1126654" y="765498"/>
                        <a:ext cx="9801225" cy="14382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018368890"/>
              </p:ext>
            </p:extLst>
          </p:nvPr>
        </p:nvGraphicFramePr>
        <p:xfrm>
          <a:off x="1126654" y="1917626"/>
          <a:ext cx="9801225" cy="1438275"/>
        </p:xfrm>
        <a:graphic>
          <a:graphicData uri="http://schemas.openxmlformats.org/presentationml/2006/ole">
            <mc:AlternateContent xmlns:mc="http://schemas.openxmlformats.org/markup-compatibility/2006">
              <mc:Choice xmlns:v="urn:schemas-microsoft-com:vml" Requires="v">
                <p:oleObj spid="_x0000_s232545" name="Document" r:id="rId7" imgW="9805756" imgH="1446639" progId="Word.Document.8">
                  <p:embed/>
                </p:oleObj>
              </mc:Choice>
              <mc:Fallback>
                <p:oleObj name="Document" r:id="rId7" imgW="9805756" imgH="1446639" progId="Word.Document.8">
                  <p:embed/>
                  <p:pic>
                    <p:nvPicPr>
                      <p:cNvPr id="0" name="对象 1"/>
                      <p:cNvPicPr>
                        <a:picLocks noChangeAspect="1" noChangeArrowheads="1"/>
                      </p:cNvPicPr>
                      <p:nvPr/>
                    </p:nvPicPr>
                    <p:blipFill>
                      <a:blip r:embed="rId8"/>
                      <a:srcRect/>
                      <a:stretch>
                        <a:fillRect/>
                      </a:stretch>
                    </p:blipFill>
                    <p:spPr bwMode="auto">
                      <a:xfrm>
                        <a:off x="1126654" y="1917626"/>
                        <a:ext cx="980122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95961896"/>
              </p:ext>
            </p:extLst>
          </p:nvPr>
        </p:nvGraphicFramePr>
        <p:xfrm>
          <a:off x="1119658" y="2637706"/>
          <a:ext cx="9944100" cy="1704975"/>
        </p:xfrm>
        <a:graphic>
          <a:graphicData uri="http://schemas.openxmlformats.org/presentationml/2006/ole">
            <mc:AlternateContent xmlns:mc="http://schemas.openxmlformats.org/markup-compatibility/2006">
              <mc:Choice xmlns:v="urn:schemas-microsoft-com:vml" Requires="v">
                <p:oleObj spid="_x0000_s232546" name="Document" r:id="rId10" imgW="9948641" imgH="1712493" progId="Word.Document.8">
                  <p:embed/>
                </p:oleObj>
              </mc:Choice>
              <mc:Fallback>
                <p:oleObj name="Document" r:id="rId10" imgW="9948641" imgH="1712493" progId="Word.Document.8">
                  <p:embed/>
                  <p:pic>
                    <p:nvPicPr>
                      <p:cNvPr id="0" name="对象 3"/>
                      <p:cNvPicPr>
                        <a:picLocks noChangeAspect="1" noChangeArrowheads="1"/>
                      </p:cNvPicPr>
                      <p:nvPr/>
                    </p:nvPicPr>
                    <p:blipFill>
                      <a:blip r:embed="rId11"/>
                      <a:srcRect/>
                      <a:stretch>
                        <a:fillRect/>
                      </a:stretch>
                    </p:blipFill>
                    <p:spPr bwMode="auto">
                      <a:xfrm>
                        <a:off x="1119658" y="2637706"/>
                        <a:ext cx="99441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1054646" y="3933850"/>
            <a:ext cx="678743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无论</a:t>
            </a:r>
            <a:r>
              <a:rPr lang="en-US" altLang="zh-CN" sz="2800" kern="100" dirty="0">
                <a:solidFill>
                  <a:schemeClr val="accent6">
                    <a:lumMod val="75000"/>
                  </a:schemeClr>
                </a:solidFill>
                <a:latin typeface="宋体"/>
                <a:ea typeface="华文细黑"/>
                <a:cs typeface="Times New Roman"/>
              </a:rPr>
              <a:t>①</a:t>
            </a:r>
            <a:r>
              <a:rPr lang="zh-CN" altLang="zh-CN" sz="2800" kern="100" dirty="0">
                <a:solidFill>
                  <a:schemeClr val="accent6">
                    <a:lumMod val="75000"/>
                  </a:schemeClr>
                </a:solidFill>
                <a:latin typeface="Times New Roman"/>
                <a:ea typeface="华文细黑"/>
                <a:cs typeface="Times New Roman"/>
              </a:rPr>
              <a:t>还是</a:t>
            </a:r>
            <a:r>
              <a:rPr lang="en-US" altLang="zh-CN" sz="2800" kern="100" dirty="0">
                <a:solidFill>
                  <a:schemeClr val="accent6">
                    <a:lumMod val="75000"/>
                  </a:schemeClr>
                </a:solidFill>
                <a:latin typeface="宋体"/>
                <a:ea typeface="华文细黑"/>
                <a:cs typeface="Times New Roman"/>
              </a:rPr>
              <a:t>②</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rPr>
              <a:t>B</a:t>
            </a:r>
            <a:r>
              <a:rPr lang="zh-CN" altLang="zh-CN" sz="2800" kern="100" dirty="0">
                <a:solidFill>
                  <a:schemeClr val="accent6">
                    <a:lumMod val="75000"/>
                  </a:schemeClr>
                </a:solidFill>
                <a:latin typeface="Times New Roman"/>
                <a:ea typeface="华文细黑"/>
                <a:cs typeface="Times New Roman"/>
              </a:rPr>
              <a:t>的转化率是相同的。</a:t>
            </a:r>
            <a:endParaRPr lang="zh-CN" altLang="en-US" sz="2800" dirty="0">
              <a:solidFill>
                <a:schemeClr val="accent6">
                  <a:lumMod val="75000"/>
                </a:schemeClr>
              </a:solidFill>
            </a:endParaRPr>
          </a:p>
        </p:txBody>
      </p:sp>
    </p:spTree>
    <p:extLst>
      <p:ext uri="{BB962C8B-B14F-4D97-AF65-F5344CB8AC3E}">
        <p14:creationId xmlns:p14="http://schemas.microsoft.com/office/powerpoint/2010/main" val="2527487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97506" y="1053530"/>
            <a:ext cx="10793813" cy="4616648"/>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以下说法正确的是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．常温下，</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分解产生</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的反应的平衡常数表达式</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i="1" kern="100" dirty="0">
                <a:latin typeface="Times New Roman"/>
                <a:ea typeface="华文细黑"/>
                <a:cs typeface="Times New Roman"/>
              </a:rPr>
              <a:t> </a:t>
            </a:r>
            <a:r>
              <a:rPr lang="en-US" altLang="zh-CN" sz="2800" i="1" kern="100" dirty="0" smtClean="0">
                <a:latin typeface="Times New Roman"/>
                <a:ea typeface="华文细黑"/>
                <a:cs typeface="Times New Roman"/>
              </a:rPr>
              <a:t>     </a:t>
            </a:r>
            <a:r>
              <a:rPr lang="en-US" altLang="zh-CN" sz="2800" i="1" kern="100" dirty="0" smtClean="0">
                <a:latin typeface="Times New Roman"/>
                <a:ea typeface="华文细黑"/>
                <a:cs typeface="Courier New"/>
              </a:rPr>
              <a:t>K</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．常温下，水分解产生</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，此时平衡常数的数值约为</a:t>
            </a:r>
            <a:r>
              <a:rPr lang="en-US" altLang="zh-CN" sz="2800" kern="100" dirty="0">
                <a:latin typeface="Times New Roman"/>
                <a:ea typeface="华文细黑"/>
                <a:cs typeface="Courier New"/>
              </a:rPr>
              <a:t>5</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80</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．常温下，</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三种化合物分解放出</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的倾向由大到</a:t>
            </a:r>
            <a:r>
              <a:rPr lang="zh-CN" altLang="zh-CN" sz="2800" kern="100" dirty="0" smtClean="0">
                <a:latin typeface="Times New Roman"/>
                <a:ea typeface="华文细黑"/>
                <a:cs typeface="Times New Roman"/>
              </a:rPr>
              <a:t>小</a:t>
            </a:r>
            <a:r>
              <a:rPr lang="en-US" altLang="zh-CN" sz="2800" kern="100" dirty="0" smtClean="0">
                <a:latin typeface="Times New Roman"/>
                <a:ea typeface="华文细黑"/>
                <a:cs typeface="Times New Roman"/>
              </a:rPr>
              <a:t>   </a:t>
            </a: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顺序为</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．以上说法都不</a:t>
            </a:r>
            <a:r>
              <a:rPr lang="zh-CN" altLang="zh-CN" sz="2800" kern="100" dirty="0" smtClean="0">
                <a:latin typeface="Times New Roman"/>
                <a:ea typeface="华文细黑"/>
                <a:cs typeface="Times New Roman"/>
              </a:rPr>
              <a:t>正确</a:t>
            </a:r>
            <a:r>
              <a:rPr lang="en-US" altLang="zh-CN" sz="2800" kern="100" dirty="0" smtClean="0">
                <a:latin typeface="Times New Roman"/>
                <a:ea typeface="华文细黑"/>
                <a:cs typeface="Times New Roman"/>
              </a:rPr>
              <a:t>728</a:t>
            </a: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144190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3071286"/>
              </p:ext>
            </p:extLst>
          </p:nvPr>
        </p:nvGraphicFramePr>
        <p:xfrm>
          <a:off x="624784" y="1197546"/>
          <a:ext cx="9166225" cy="992188"/>
        </p:xfrm>
        <a:graphic>
          <a:graphicData uri="http://schemas.openxmlformats.org/presentationml/2006/ole">
            <mc:AlternateContent xmlns:mc="http://schemas.openxmlformats.org/markup-compatibility/2006">
              <mc:Choice xmlns:v="urn:schemas-microsoft-com:vml" Requires="v">
                <p:oleObj spid="_x0000_s273434" name="Document" r:id="rId4" imgW="9165675" imgH="993582" progId="Word.Document.8">
                  <p:embed/>
                </p:oleObj>
              </mc:Choice>
              <mc:Fallback>
                <p:oleObj name="Document" r:id="rId4" imgW="9165675" imgH="993582" progId="Word.Document.8">
                  <p:embed/>
                  <p:pic>
                    <p:nvPicPr>
                      <p:cNvPr id="0" name=""/>
                      <p:cNvPicPr/>
                      <p:nvPr/>
                    </p:nvPicPr>
                    <p:blipFill>
                      <a:blip r:embed="rId5"/>
                      <a:stretch>
                        <a:fillRect/>
                      </a:stretch>
                    </p:blipFill>
                    <p:spPr>
                      <a:xfrm>
                        <a:off x="624784" y="1197546"/>
                        <a:ext cx="9166225" cy="992188"/>
                      </a:xfrm>
                      <a:prstGeom prst="rect">
                        <a:avLst/>
                      </a:prstGeom>
                    </p:spPr>
                  </p:pic>
                </p:oleObj>
              </mc:Fallback>
            </mc:AlternateContent>
          </a:graphicData>
        </a:graphic>
      </p:graphicFrame>
      <p:sp>
        <p:nvSpPr>
          <p:cNvPr id="4" name="矩形 3"/>
          <p:cNvSpPr/>
          <p:nvPr/>
        </p:nvSpPr>
        <p:spPr>
          <a:xfrm>
            <a:off x="550590" y="2204651"/>
            <a:ext cx="10793813" cy="2677656"/>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常温下，水分解产生</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化合生成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的逆反应，因此其平衡常数的数值应为</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的倒数，数值为</a:t>
            </a:r>
            <a:r>
              <a:rPr lang="en-US" altLang="zh-CN" sz="2800" kern="100" dirty="0">
                <a:latin typeface="Times New Roman"/>
                <a:ea typeface="华文细黑"/>
                <a:cs typeface="Courier New"/>
              </a:rPr>
              <a:t>5</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82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三个反应都处在常温下，根据</a:t>
            </a:r>
            <a:r>
              <a:rPr lang="en-US" altLang="zh-CN" sz="2800" i="1" kern="100" dirty="0">
                <a:latin typeface="Times New Roman"/>
                <a:ea typeface="华文细黑"/>
                <a:cs typeface="Courier New"/>
              </a:rPr>
              <a:t>K</a:t>
            </a:r>
            <a:r>
              <a:rPr lang="zh-CN" altLang="zh-CN" sz="2800" kern="100" dirty="0">
                <a:latin typeface="Times New Roman"/>
                <a:ea typeface="华文细黑"/>
                <a:cs typeface="Times New Roman"/>
              </a:rPr>
              <a:t>值的大小可以得出三种化合物分解放出</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的倾向由大到小的顺序为</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正确。</a:t>
            </a:r>
            <a:endParaRPr lang="zh-CN" altLang="zh-CN" sz="2800" kern="100" dirty="0">
              <a:effectLst/>
              <a:latin typeface="宋体"/>
              <a:cs typeface="Courier New"/>
            </a:endParaRPr>
          </a:p>
        </p:txBody>
      </p:sp>
      <p:sp>
        <p:nvSpPr>
          <p:cNvPr id="6" name="矩形 5"/>
          <p:cNvSpPr/>
          <p:nvPr/>
        </p:nvSpPr>
        <p:spPr>
          <a:xfrm>
            <a:off x="622598" y="4922798"/>
            <a:ext cx="1521570" cy="523220"/>
          </a:xfrm>
          <a:prstGeom prst="rect">
            <a:avLst/>
          </a:prstGeom>
        </p:spPr>
        <p:txBody>
          <a:bodyPr wrap="none">
            <a:spAutoFit/>
          </a:bodyPr>
          <a:lstStyle/>
          <a:p>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b="1" kern="100" dirty="0">
                <a:solidFill>
                  <a:schemeClr val="accent6">
                    <a:lumMod val="75000"/>
                  </a:schemeClr>
                </a:solidFill>
                <a:latin typeface="Times New Roman"/>
                <a:ea typeface="华文细黑"/>
              </a:rPr>
              <a:t>C</a:t>
            </a:r>
            <a:endParaRPr lang="zh-CN" altLang="en-US" sz="2800" b="1" dirty="0">
              <a:solidFill>
                <a:schemeClr val="accent6">
                  <a:lumMod val="75000"/>
                </a:schemeClr>
              </a:solidFill>
            </a:endParaRPr>
          </a:p>
        </p:txBody>
      </p:sp>
      <p:sp>
        <p:nvSpPr>
          <p:cNvPr id="20" name="Rectangle 21">
            <a:hlinkClick r:id="rId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7"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8"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9"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10"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11"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12"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3"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4"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5"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6"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7"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8"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9"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302348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par>
                          <p:cTn id="12" fill="hold">
                            <p:stCondLst>
                              <p:cond delay="1250"/>
                            </p:stCondLst>
                            <p:childTnLst>
                              <p:par>
                                <p:cTn id="13" presetID="3"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750"/>
                                        <p:tgtEl>
                                          <p:spTgt spid="4"/>
                                        </p:tgtEl>
                                      </p:cBhvr>
                                    </p:animEffect>
                                  </p:childTnLst>
                                </p:cTn>
                              </p:par>
                            </p:childTnLst>
                          </p:cTn>
                        </p:par>
                        <p:par>
                          <p:cTn id="16" fill="hold">
                            <p:stCondLst>
                              <p:cond delay="2000"/>
                            </p:stCondLst>
                            <p:childTnLst>
                              <p:par>
                                <p:cTn id="17" presetID="3" presetClass="entr" presetSubtype="10" fill="hold"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linds(horizontal)">
                                      <p:cBhvr>
                                        <p:cTn id="19" dur="750"/>
                                        <p:tgtEl>
                                          <p:spTgt spid="4">
                                            <p:txEl>
                                              <p:pRg st="1" end="1"/>
                                            </p:txEl>
                                          </p:spTgt>
                                        </p:tgtEl>
                                      </p:cBhvr>
                                    </p:animEffect>
                                  </p:childTnLst>
                                </p:cTn>
                              </p:par>
                            </p:childTnLst>
                          </p:cTn>
                        </p:par>
                        <p:par>
                          <p:cTn id="20" fill="hold">
                            <p:stCondLst>
                              <p:cond delay="2750"/>
                            </p:stCondLst>
                            <p:childTnLst>
                              <p:par>
                                <p:cTn id="21" presetID="3" presetClass="entr" presetSubtype="1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981522"/>
            <a:ext cx="10947562" cy="2031325"/>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a:t>
            </a:r>
            <a:r>
              <a:rPr lang="en-US" altLang="zh-CN" sz="2800" i="1" kern="100" dirty="0">
                <a:latin typeface="Times New Roman"/>
                <a:ea typeface="华文细黑"/>
              </a:rPr>
              <a:t>t</a:t>
            </a:r>
            <a:r>
              <a:rPr lang="en-US" altLang="zh-CN" sz="2800" kern="100" dirty="0">
                <a:latin typeface="Times New Roman"/>
                <a:ea typeface="华文细黑"/>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时，某平衡体系中含有</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四种物质，此温度下发生反应的平衡常数表达式为</a:t>
            </a:r>
            <a:r>
              <a:rPr lang="en-US" altLang="zh-CN" sz="2800" i="1" kern="100" dirty="0">
                <a:latin typeface="Times New Roman"/>
                <a:ea typeface="华文细黑"/>
              </a:rPr>
              <a:t>K</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有关该平衡体系的说法正确的是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sp>
        <p:nvSpPr>
          <p:cNvPr id="46"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642715169"/>
              </p:ext>
            </p:extLst>
          </p:nvPr>
        </p:nvGraphicFramePr>
        <p:xfrm>
          <a:off x="5216262" y="1502678"/>
          <a:ext cx="1939925" cy="989012"/>
        </p:xfrm>
        <a:graphic>
          <a:graphicData uri="http://schemas.openxmlformats.org/presentationml/2006/ole">
            <mc:AlternateContent xmlns:mc="http://schemas.openxmlformats.org/markup-compatibility/2006">
              <mc:Choice xmlns:v="urn:schemas-microsoft-com:vml" Requires="v">
                <p:oleObj spid="_x0000_s274457" name="Document" r:id="rId18" imgW="1939502" imgH="989607" progId="Word.Document.8">
                  <p:embed/>
                </p:oleObj>
              </mc:Choice>
              <mc:Fallback>
                <p:oleObj name="Document" r:id="rId18" imgW="1939502" imgH="989607" progId="Word.Document.8">
                  <p:embed/>
                  <p:pic>
                    <p:nvPicPr>
                      <p:cNvPr id="0" name=""/>
                      <p:cNvPicPr/>
                      <p:nvPr/>
                    </p:nvPicPr>
                    <p:blipFill>
                      <a:blip r:embed="rId19"/>
                      <a:stretch>
                        <a:fillRect/>
                      </a:stretch>
                    </p:blipFill>
                    <p:spPr>
                      <a:xfrm>
                        <a:off x="5216262" y="1502678"/>
                        <a:ext cx="1939925" cy="989012"/>
                      </a:xfrm>
                      <a:prstGeom prst="rect">
                        <a:avLst/>
                      </a:prstGeom>
                    </p:spPr>
                  </p:pic>
                </p:oleObj>
              </mc:Fallback>
            </mc:AlternateContent>
          </a:graphicData>
        </a:graphic>
      </p:graphicFrame>
      <p:sp>
        <p:nvSpPr>
          <p:cNvPr id="5" name="矩形 4"/>
          <p:cNvSpPr/>
          <p:nvPr/>
        </p:nvSpPr>
        <p:spPr>
          <a:xfrm>
            <a:off x="627844" y="3021926"/>
            <a:ext cx="10793813" cy="321618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．当混合气体的平均相对分子质量保持不变时，反应达到平衡</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．增大压强，各物质的浓度不变</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．升高温度，平衡常数</a:t>
            </a:r>
            <a:r>
              <a:rPr lang="en-US" altLang="zh-CN" sz="2800" i="1" kern="100" dirty="0">
                <a:latin typeface="Times New Roman"/>
                <a:ea typeface="华文细黑"/>
                <a:cs typeface="Courier New"/>
              </a:rPr>
              <a:t>K</a:t>
            </a:r>
            <a:r>
              <a:rPr lang="zh-CN" altLang="zh-CN" sz="2800" kern="100" dirty="0">
                <a:latin typeface="Times New Roman"/>
                <a:ea typeface="华文细黑"/>
                <a:cs typeface="Times New Roman"/>
              </a:rPr>
              <a:t>增大</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．增加</a:t>
            </a:r>
            <a:r>
              <a:rPr lang="en-US" altLang="zh-CN" sz="2800" kern="100" dirty="0">
                <a:latin typeface="Times New Roman"/>
                <a:ea typeface="华文细黑"/>
              </a:rPr>
              <a:t>X</a:t>
            </a:r>
            <a:r>
              <a:rPr lang="zh-CN" altLang="zh-CN" sz="2800" kern="100" dirty="0">
                <a:latin typeface="Times New Roman"/>
                <a:ea typeface="华文细黑"/>
                <a:cs typeface="Times New Roman"/>
              </a:rPr>
              <a:t>的量，平衡既可能正向移动，也可能逆向移动</a:t>
            </a:r>
            <a:endParaRPr lang="zh-CN" altLang="en-US" sz="2800" dirty="0"/>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2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622598" y="1053530"/>
            <a:ext cx="10901751" cy="4853636"/>
          </a:xfrm>
          <a:prstGeom prst="rect">
            <a:avLst/>
          </a:prstGeom>
        </p:spPr>
        <p:txBody>
          <a:bodyPr>
            <a:spAutoFit/>
          </a:bodyPr>
          <a:lstStyle/>
          <a:p>
            <a:pPr>
              <a:lnSpc>
                <a:spcPct val="130000"/>
              </a:lnSpc>
            </a:pPr>
            <a:r>
              <a:rPr lang="zh-CN" altLang="zh-CN" sz="2800" b="1" kern="100" dirty="0">
                <a:solidFill>
                  <a:srgbClr val="0000FF"/>
                </a:solidFill>
                <a:latin typeface="+mn-ea"/>
                <a:cs typeface="Times New Roman"/>
              </a:rPr>
              <a:t>解析</a:t>
            </a:r>
            <a:r>
              <a:rPr lang="zh-CN" altLang="zh-CN" sz="2600" b="1" kern="100" dirty="0">
                <a:solidFill>
                  <a:srgbClr val="0000FF"/>
                </a:solidFill>
                <a:latin typeface="Times New Roman"/>
                <a:ea typeface="华文细黑"/>
                <a:cs typeface="Times New Roman"/>
              </a:rPr>
              <a:t>　</a:t>
            </a:r>
            <a:r>
              <a:rPr lang="zh-CN" altLang="zh-CN" sz="2600" kern="100" dirty="0">
                <a:latin typeface="Times New Roman"/>
                <a:ea typeface="华文细黑"/>
                <a:cs typeface="Times New Roman"/>
              </a:rPr>
              <a:t>首先根据平衡常数的定义推知，反应前后气体的体积保持不变，即平衡体系中</a:t>
            </a:r>
            <a:r>
              <a:rPr lang="en-US" altLang="zh-CN" sz="2600" kern="100" dirty="0">
                <a:latin typeface="Times New Roman"/>
                <a:ea typeface="华文细黑"/>
              </a:rPr>
              <a:t>Y</a:t>
            </a:r>
            <a:r>
              <a:rPr lang="zh-CN" altLang="zh-CN" sz="2600" kern="100" dirty="0">
                <a:latin typeface="Times New Roman"/>
                <a:ea typeface="华文细黑"/>
                <a:cs typeface="Times New Roman"/>
              </a:rPr>
              <a:t>是生成物且是气体，</a:t>
            </a:r>
            <a:r>
              <a:rPr lang="en-US" altLang="zh-CN" sz="2600" kern="100" dirty="0">
                <a:latin typeface="Times New Roman"/>
                <a:ea typeface="华文细黑"/>
              </a:rPr>
              <a:t>Z</a:t>
            </a:r>
            <a:r>
              <a:rPr lang="zh-CN" altLang="zh-CN" sz="2600" kern="100" dirty="0">
                <a:latin typeface="Times New Roman"/>
                <a:ea typeface="华文细黑"/>
                <a:cs typeface="Times New Roman"/>
              </a:rPr>
              <a:t>和</a:t>
            </a:r>
            <a:r>
              <a:rPr lang="en-US" altLang="zh-CN" sz="2600" kern="100" dirty="0">
                <a:latin typeface="Times New Roman"/>
                <a:ea typeface="华文细黑"/>
              </a:rPr>
              <a:t>W</a:t>
            </a:r>
            <a:r>
              <a:rPr lang="zh-CN" altLang="zh-CN" sz="2600" kern="100" dirty="0">
                <a:latin typeface="Times New Roman"/>
                <a:ea typeface="华文细黑"/>
                <a:cs typeface="Times New Roman"/>
              </a:rPr>
              <a:t>是反应物且也是气体，</a:t>
            </a:r>
            <a:r>
              <a:rPr lang="en-US" altLang="zh-CN" sz="2600" kern="100" dirty="0">
                <a:latin typeface="Times New Roman"/>
                <a:ea typeface="华文细黑"/>
              </a:rPr>
              <a:t>X</a:t>
            </a:r>
            <a:r>
              <a:rPr lang="zh-CN" altLang="zh-CN" sz="2600" kern="100" dirty="0">
                <a:latin typeface="Times New Roman"/>
                <a:ea typeface="华文细黑"/>
                <a:cs typeface="Times New Roman"/>
              </a:rPr>
              <a:t>未计入平衡常数表达式中，说明</a:t>
            </a:r>
            <a:r>
              <a:rPr lang="en-US" altLang="zh-CN" sz="2600" kern="100" dirty="0">
                <a:latin typeface="Times New Roman"/>
                <a:ea typeface="华文细黑"/>
              </a:rPr>
              <a:t>X</a:t>
            </a:r>
            <a:r>
              <a:rPr lang="zh-CN" altLang="zh-CN" sz="2600" kern="100" dirty="0">
                <a:latin typeface="Times New Roman"/>
                <a:ea typeface="华文细黑"/>
                <a:cs typeface="Times New Roman"/>
              </a:rPr>
              <a:t>是固体或液体，但不能确定是反应物还是生成物，由此可知，</a:t>
            </a:r>
            <a:r>
              <a:rPr lang="en-US" altLang="zh-CN" sz="2600" kern="100" dirty="0">
                <a:latin typeface="Times New Roman"/>
                <a:ea typeface="华文细黑"/>
              </a:rPr>
              <a:t>A</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30000"/>
              </a:lnSpc>
            </a:pPr>
            <a:r>
              <a:rPr lang="zh-CN" altLang="zh-CN" sz="2600" kern="100" dirty="0" smtClean="0">
                <a:latin typeface="Times New Roman"/>
                <a:ea typeface="华文细黑"/>
                <a:cs typeface="Times New Roman"/>
              </a:rPr>
              <a:t>增大</a:t>
            </a:r>
            <a:r>
              <a:rPr lang="zh-CN" altLang="zh-CN" sz="2600" kern="100" dirty="0">
                <a:latin typeface="Times New Roman"/>
                <a:ea typeface="华文细黑"/>
                <a:cs typeface="Times New Roman"/>
              </a:rPr>
              <a:t>压强虽然平衡不移动，但由于体积变小，因此各物质的浓度均增大，</a:t>
            </a:r>
            <a:r>
              <a:rPr lang="en-US" altLang="zh-CN" sz="2600" kern="100" dirty="0">
                <a:latin typeface="Times New Roman"/>
                <a:ea typeface="华文细黑"/>
              </a:rPr>
              <a:t>B</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30000"/>
              </a:lnSpc>
            </a:pPr>
            <a:r>
              <a:rPr lang="zh-CN" altLang="zh-CN" sz="2600" kern="100" dirty="0" smtClean="0">
                <a:latin typeface="Times New Roman"/>
                <a:ea typeface="华文细黑"/>
                <a:cs typeface="Times New Roman"/>
              </a:rPr>
              <a:t>由于</a:t>
            </a:r>
            <a:r>
              <a:rPr lang="zh-CN" altLang="zh-CN" sz="2600" kern="100" dirty="0">
                <a:latin typeface="Times New Roman"/>
                <a:ea typeface="华文细黑"/>
                <a:cs typeface="Times New Roman"/>
              </a:rPr>
              <a:t>反应的热效应未知，因此</a:t>
            </a:r>
            <a:r>
              <a:rPr lang="en-US" altLang="zh-CN" sz="2600" kern="100" dirty="0">
                <a:latin typeface="Times New Roman"/>
                <a:ea typeface="华文细黑"/>
              </a:rPr>
              <a:t>C</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nSpc>
                <a:spcPct val="130000"/>
              </a:lnSpc>
            </a:pPr>
            <a:r>
              <a:rPr lang="en-US" altLang="zh-CN" sz="2600" kern="100" dirty="0">
                <a:solidFill>
                  <a:prstClr val="black"/>
                </a:solidFill>
                <a:latin typeface="Times New Roman"/>
                <a:ea typeface="华文细黑"/>
              </a:rPr>
              <a:t>X</a:t>
            </a:r>
            <a:r>
              <a:rPr lang="zh-CN" altLang="zh-CN" sz="2600" kern="100" dirty="0">
                <a:solidFill>
                  <a:prstClr val="black"/>
                </a:solidFill>
                <a:latin typeface="Times New Roman"/>
                <a:ea typeface="华文细黑"/>
                <a:cs typeface="Times New Roman"/>
              </a:rPr>
              <a:t>未计入平衡常数表达式中，</a:t>
            </a:r>
            <a:r>
              <a:rPr lang="en-US" altLang="zh-CN" sz="2600" kern="100" dirty="0">
                <a:solidFill>
                  <a:prstClr val="black"/>
                </a:solidFill>
                <a:latin typeface="Times New Roman"/>
                <a:ea typeface="华文细黑"/>
              </a:rPr>
              <a:t>X</a:t>
            </a:r>
            <a:r>
              <a:rPr lang="zh-CN" altLang="zh-CN" sz="2600" kern="100" dirty="0">
                <a:solidFill>
                  <a:prstClr val="black"/>
                </a:solidFill>
                <a:latin typeface="Times New Roman"/>
                <a:ea typeface="华文细黑"/>
                <a:cs typeface="Times New Roman"/>
              </a:rPr>
              <a:t>量的多少不影响平衡状态，</a:t>
            </a:r>
            <a:r>
              <a:rPr lang="en-US" altLang="zh-CN" sz="2600" kern="100" dirty="0">
                <a:solidFill>
                  <a:prstClr val="black"/>
                </a:solidFill>
                <a:latin typeface="Times New Roman"/>
                <a:ea typeface="华文细黑"/>
              </a:rPr>
              <a:t>D</a:t>
            </a:r>
            <a:r>
              <a:rPr lang="zh-CN" altLang="zh-CN" sz="2600" kern="100" dirty="0">
                <a:solidFill>
                  <a:prstClr val="black"/>
                </a:solidFill>
                <a:latin typeface="Times New Roman"/>
                <a:ea typeface="华文细黑"/>
                <a:cs typeface="Times New Roman"/>
              </a:rPr>
              <a:t>错误。</a:t>
            </a:r>
            <a:endParaRPr lang="en-US" altLang="zh-CN" sz="2600" kern="100" dirty="0">
              <a:solidFill>
                <a:prstClr val="black"/>
              </a:solidFill>
              <a:latin typeface="Times New Roman"/>
              <a:ea typeface="华文细黑"/>
              <a:cs typeface="Times New Roman"/>
            </a:endParaRPr>
          </a:p>
          <a:p>
            <a:pPr lvl="0" algn="just">
              <a:lnSpc>
                <a:spcPct val="130000"/>
              </a:lnSpc>
              <a:tabLst>
                <a:tab pos="2430780" algn="l"/>
              </a:tabLst>
            </a:pPr>
            <a:r>
              <a:rPr lang="zh-CN" altLang="zh-CN" sz="2800" b="1" kern="100" dirty="0">
                <a:solidFill>
                  <a:srgbClr val="0000FF"/>
                </a:solidFill>
                <a:latin typeface="+mn-ea"/>
                <a:cs typeface="Times New Roman"/>
              </a:rPr>
              <a:t>答案</a:t>
            </a:r>
            <a:r>
              <a:rPr lang="zh-CN" altLang="zh-CN" sz="2600" b="1" kern="100" dirty="0">
                <a:solidFill>
                  <a:srgbClr val="0000FF"/>
                </a:solidFill>
                <a:latin typeface="Times New Roman"/>
                <a:ea typeface="华文细黑"/>
                <a:cs typeface="Times New Roman"/>
              </a:rPr>
              <a:t>　</a:t>
            </a:r>
            <a:r>
              <a:rPr lang="en-US" altLang="zh-CN" sz="2600" b="1" kern="100" dirty="0" smtClean="0">
                <a:solidFill>
                  <a:srgbClr val="F79646">
                    <a:lumMod val="75000"/>
                  </a:srgbClr>
                </a:solidFill>
                <a:latin typeface="Times New Roman"/>
                <a:ea typeface="华文细黑"/>
                <a:cs typeface="Courier New"/>
              </a:rPr>
              <a:t>A</a:t>
            </a:r>
            <a:endParaRPr lang="zh-CN" altLang="zh-CN" sz="2600" b="1" kern="100" dirty="0">
              <a:solidFill>
                <a:srgbClr val="F79646">
                  <a:lumMod val="75000"/>
                </a:srgbClr>
              </a:solidFill>
              <a:latin typeface="宋体"/>
              <a:cs typeface="Courier New"/>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785" y="828732"/>
            <a:ext cx="10920622" cy="2031325"/>
          </a:xfrm>
          <a:prstGeom prst="rect">
            <a:avLst/>
          </a:prstGeom>
        </p:spPr>
        <p:txBody>
          <a:bodyPr wrap="square">
            <a:spAutoFit/>
          </a:bodyPr>
          <a:lstStyle/>
          <a:p>
            <a:pPr algn="just">
              <a:lnSpc>
                <a:spcPct val="150000"/>
              </a:lnSpc>
              <a:spcAft>
                <a:spcPts val="0"/>
              </a:spcAft>
              <a:tabLst>
                <a:tab pos="1890395" algn="l"/>
              </a:tabLst>
            </a:pPr>
            <a:r>
              <a:rPr lang="en-US" altLang="zh-CN" sz="2800" kern="100" dirty="0">
                <a:latin typeface="Times New Roman"/>
                <a:ea typeface="华文细黑"/>
              </a:rPr>
              <a:t>6</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条件下合成乙烯：</a:t>
            </a:r>
            <a:r>
              <a:rPr lang="en-US" altLang="zh-CN" sz="2800" kern="100" dirty="0">
                <a:latin typeface="Times New Roman"/>
                <a:ea typeface="华文细黑"/>
              </a:rPr>
              <a:t>6H</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smtClean="0">
                <a:latin typeface="Times New Roman"/>
                <a:ea typeface="华文细黑"/>
              </a:rPr>
              <a:t>2CO</a:t>
            </a:r>
            <a:r>
              <a:rPr lang="en-US" altLang="zh-CN" sz="2800" kern="100" baseline="-25000" dirty="0" smtClean="0">
                <a:latin typeface="Times New Roman"/>
                <a:ea typeface="华文细黑"/>
              </a:rPr>
              <a:t>2</a:t>
            </a:r>
            <a:r>
              <a:rPr lang="en-US" altLang="zh-CN" sz="2800" kern="100" dirty="0" smtClean="0">
                <a:latin typeface="Times New Roman"/>
                <a:ea typeface="华文细黑"/>
              </a:rPr>
              <a:t>(g)         CH</a:t>
            </a:r>
            <a:r>
              <a:rPr lang="en-US" altLang="zh-CN" sz="2800" kern="100" baseline="-25000" dirty="0" smtClean="0">
                <a:latin typeface="Times New Roman"/>
                <a:ea typeface="华文细黑"/>
              </a:rPr>
              <a:t>2</a:t>
            </a:r>
            <a:r>
              <a:rPr lang="en-US" altLang="zh-CN" sz="2800" kern="100" dirty="0" smtClean="0">
                <a:latin typeface="Times New Roman"/>
                <a:ea typeface="华文细黑"/>
              </a:rPr>
              <a:t>==CH</a:t>
            </a:r>
            <a:r>
              <a:rPr lang="en-US" altLang="zh-CN" sz="2800" kern="100" baseline="-25000" dirty="0" smtClean="0">
                <a:latin typeface="Times New Roman"/>
                <a:ea typeface="华文细黑"/>
              </a:rPr>
              <a:t>2</a:t>
            </a:r>
            <a:r>
              <a:rPr lang="en-US" altLang="zh-CN" sz="2800" kern="100" dirty="0" smtClean="0">
                <a:latin typeface="Times New Roman"/>
                <a:ea typeface="华文细黑"/>
              </a:rPr>
              <a:t>(g</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4H</a:t>
            </a:r>
            <a:r>
              <a:rPr lang="en-US" altLang="zh-CN" sz="2800" kern="100" baseline="-25000" dirty="0">
                <a:latin typeface="Times New Roman"/>
                <a:ea typeface="华文细黑"/>
              </a:rPr>
              <a:t>2</a:t>
            </a:r>
            <a:r>
              <a:rPr lang="en-US" altLang="zh-CN" sz="2800" kern="100" dirty="0">
                <a:latin typeface="Times New Roman"/>
                <a:ea typeface="华文细黑"/>
              </a:rPr>
              <a:t>O(g)</a:t>
            </a:r>
            <a:r>
              <a:rPr lang="zh-CN" altLang="zh-CN" sz="2800" kern="100" dirty="0">
                <a:latin typeface="Times New Roman"/>
                <a:ea typeface="华文细黑"/>
                <a:cs typeface="Times New Roman"/>
              </a:rPr>
              <a:t>；已知温度对</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的平衡转化率和催化剂催化效率的影响如图，下列说法不正确的是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latin typeface="宋体"/>
              <a:cs typeface="Courier New"/>
            </a:endParaRPr>
          </a:p>
        </p:txBody>
      </p:sp>
      <p:sp>
        <p:nvSpPr>
          <p:cNvPr id="47"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694600115"/>
              </p:ext>
            </p:extLst>
          </p:nvPr>
        </p:nvGraphicFramePr>
        <p:xfrm>
          <a:off x="7471841" y="765498"/>
          <a:ext cx="1863725" cy="960438"/>
        </p:xfrm>
        <a:graphic>
          <a:graphicData uri="http://schemas.openxmlformats.org/presentationml/2006/ole">
            <mc:AlternateContent xmlns:mc="http://schemas.openxmlformats.org/markup-compatibility/2006">
              <mc:Choice xmlns:v="urn:schemas-microsoft-com:vml" Requires="v">
                <p:oleObj spid="_x0000_s275483" name="Document" r:id="rId18" imgW="1863577" imgH="960839" progId="Word.Document.8">
                  <p:embed/>
                </p:oleObj>
              </mc:Choice>
              <mc:Fallback>
                <p:oleObj name="Document" r:id="rId18" imgW="1863577" imgH="960839" progId="Word.Document.8">
                  <p:embed/>
                  <p:pic>
                    <p:nvPicPr>
                      <p:cNvPr id="0" name=""/>
                      <p:cNvPicPr/>
                      <p:nvPr/>
                    </p:nvPicPr>
                    <p:blipFill>
                      <a:blip r:embed="rId19"/>
                      <a:stretch>
                        <a:fillRect/>
                      </a:stretch>
                    </p:blipFill>
                    <p:spPr>
                      <a:xfrm>
                        <a:off x="7471841" y="765498"/>
                        <a:ext cx="1863725" cy="960438"/>
                      </a:xfrm>
                      <a:prstGeom prst="rect">
                        <a:avLst/>
                      </a:prstGeom>
                    </p:spPr>
                  </p:pic>
                </p:oleObj>
              </mc:Fallback>
            </mc:AlternateContent>
          </a:graphicData>
        </a:graphic>
      </p:graphicFrame>
      <p:pic>
        <p:nvPicPr>
          <p:cNvPr id="275458" name="Picture 2" descr="HX395"/>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272183" y="2565698"/>
            <a:ext cx="3583874" cy="253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2558" y="2801064"/>
            <a:ext cx="11232083" cy="3093154"/>
          </a:xfrm>
          <a:prstGeom prst="rect">
            <a:avLst/>
          </a:prstGeom>
        </p:spPr>
        <p:txBody>
          <a:bodyPr>
            <a:spAutoFit/>
          </a:bodyPr>
          <a:lstStyle/>
          <a:p>
            <a:pPr algn="just">
              <a:lnSpc>
                <a:spcPct val="150000"/>
              </a:lnSpc>
              <a:spcAft>
                <a:spcPts val="0"/>
              </a:spcAft>
              <a:tabLst>
                <a:tab pos="2430780" algn="l"/>
              </a:tabLs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．生成乙烯的速率：</a:t>
            </a:r>
            <a:r>
              <a:rPr lang="en-US" altLang="zh-CN" sz="2600" i="1" kern="100" dirty="0">
                <a:latin typeface="Book Antiqua"/>
                <a:ea typeface="华文细黑"/>
                <a:cs typeface="Times New Roman"/>
              </a:rPr>
              <a:t>v</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有可能小于</a:t>
            </a:r>
            <a:r>
              <a:rPr lang="en-US" altLang="zh-CN" sz="2600" i="1" kern="100" dirty="0">
                <a:latin typeface="Book Antiqua"/>
                <a:ea typeface="华文细黑"/>
                <a:cs typeface="Times New Roman"/>
              </a:rPr>
              <a:t>v</a:t>
            </a:r>
            <a:r>
              <a:rPr lang="en-US" altLang="zh-CN" sz="2600" kern="100" dirty="0">
                <a:latin typeface="Times New Roman"/>
                <a:ea typeface="华文细黑"/>
                <a:cs typeface="Courier New"/>
              </a:rPr>
              <a:t>(N)</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．平衡常数：</a:t>
            </a:r>
            <a:r>
              <a:rPr lang="en-US" altLang="zh-CN" sz="2600" i="1" kern="100" dirty="0">
                <a:latin typeface="Times New Roman"/>
                <a:ea typeface="华文细黑"/>
                <a:cs typeface="Courier New"/>
              </a:rPr>
              <a:t>K</a:t>
            </a:r>
            <a:r>
              <a:rPr lang="en-US" altLang="zh-CN" sz="2600" kern="100" baseline="-25000" dirty="0">
                <a:latin typeface="Times New Roman"/>
                <a:ea typeface="华文细黑"/>
                <a:cs typeface="Courier New"/>
              </a:rPr>
              <a:t>M </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K</a:t>
            </a:r>
            <a:r>
              <a:rPr lang="en-US" altLang="zh-CN" sz="2600" kern="100" baseline="-25000" dirty="0">
                <a:latin typeface="Times New Roman"/>
                <a:ea typeface="华文细黑"/>
                <a:cs typeface="Courier New"/>
              </a:rPr>
              <a:t>N</a:t>
            </a:r>
            <a:endParaRPr lang="zh-CN" altLang="zh-CN" sz="2600" kern="100" dirty="0">
              <a:latin typeface="宋体"/>
              <a:cs typeface="Courier New"/>
            </a:endParaRPr>
          </a:p>
          <a:p>
            <a:pPr algn="just">
              <a:lnSpc>
                <a:spcPct val="150000"/>
              </a:lnSpc>
              <a:spcAft>
                <a:spcPts val="0"/>
              </a:spcAft>
              <a:tabLst>
                <a:tab pos="2430780" algn="l"/>
              </a:tabLs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．当温度高于</a:t>
            </a:r>
            <a:r>
              <a:rPr lang="en-US" altLang="zh-CN" sz="2600" kern="100" dirty="0">
                <a:latin typeface="Times New Roman"/>
                <a:ea typeface="华文细黑"/>
                <a:cs typeface="Courier New"/>
              </a:rPr>
              <a:t>250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，升高温度，平衡向逆反应</a:t>
            </a:r>
            <a:r>
              <a:rPr lang="zh-CN" altLang="zh-CN" sz="2600" kern="100" dirty="0" smtClean="0">
                <a:latin typeface="Times New Roman"/>
                <a:ea typeface="华文细黑"/>
                <a:cs typeface="Times New Roman"/>
              </a:rPr>
              <a:t>方向</a:t>
            </a:r>
            <a:endParaRPr lang="en-US" altLang="zh-CN" sz="26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移动</a:t>
            </a:r>
            <a:r>
              <a:rPr lang="zh-CN" altLang="zh-CN" sz="2600" kern="100" dirty="0">
                <a:latin typeface="Times New Roman"/>
                <a:ea typeface="华文细黑"/>
                <a:cs typeface="Times New Roman"/>
              </a:rPr>
              <a:t>，从而使催化剂的催化效率降低</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．若投料比</a:t>
            </a:r>
            <a:r>
              <a:rPr lang="en-US" altLang="zh-CN" sz="2600" i="1" kern="100" dirty="0">
                <a:latin typeface="Times New Roman"/>
                <a:ea typeface="华文细黑"/>
              </a:rPr>
              <a:t>n</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a:t>
            </a:r>
            <a:r>
              <a:rPr lang="en-US" altLang="zh-CN" sz="2600" kern="100" dirty="0">
                <a:latin typeface="宋体"/>
                <a:ea typeface="华文细黑"/>
                <a:cs typeface="Times New Roman"/>
              </a:rPr>
              <a:t>∶</a:t>
            </a:r>
            <a:r>
              <a:rPr lang="en-US" altLang="zh-CN" sz="2600" i="1" kern="100" dirty="0">
                <a:latin typeface="Times New Roman"/>
                <a:ea typeface="华文细黑"/>
              </a:rPr>
              <a:t>n</a:t>
            </a:r>
            <a:r>
              <a:rPr lang="en-US" altLang="zh-CN" sz="2600" kern="100" dirty="0">
                <a:latin typeface="Times New Roman"/>
                <a:ea typeface="华文细黑"/>
              </a:rPr>
              <a:t>(CO</a:t>
            </a:r>
            <a:r>
              <a:rPr lang="en-US" altLang="zh-CN" sz="2600" kern="100" baseline="-25000" dirty="0">
                <a:latin typeface="Times New Roman"/>
                <a:ea typeface="华文细黑"/>
              </a:rPr>
              <a:t>2</a:t>
            </a:r>
            <a:r>
              <a:rPr lang="en-US" altLang="zh-CN" sz="2600" kern="100" dirty="0">
                <a:latin typeface="Times New Roman"/>
                <a:ea typeface="华文细黑"/>
              </a:rPr>
              <a:t>)</a:t>
            </a:r>
            <a:r>
              <a:rPr lang="zh-CN" altLang="zh-CN" sz="2600" kern="100" dirty="0">
                <a:latin typeface="Times New Roman"/>
                <a:ea typeface="华文细黑"/>
                <a:cs typeface="Times New Roman"/>
              </a:rPr>
              <a:t>＝</a:t>
            </a:r>
            <a:r>
              <a:rPr lang="en-US" altLang="zh-CN" sz="2600" kern="100" dirty="0">
                <a:latin typeface="Times New Roman"/>
                <a:ea typeface="华文细黑"/>
              </a:rPr>
              <a:t>3</a:t>
            </a:r>
            <a:r>
              <a:rPr lang="en-US" altLang="zh-CN" sz="2600" kern="100" dirty="0">
                <a:latin typeface="宋体"/>
                <a:ea typeface="华文细黑"/>
                <a:cs typeface="Times New Roman"/>
              </a:rPr>
              <a:t>∶</a:t>
            </a:r>
            <a:r>
              <a:rPr lang="en-US" altLang="zh-CN" sz="2600" kern="100" dirty="0">
                <a:latin typeface="Times New Roman"/>
                <a:ea typeface="华文细黑"/>
              </a:rPr>
              <a:t>1</a:t>
            </a:r>
            <a:r>
              <a:rPr lang="zh-CN" altLang="zh-CN" sz="2600" kern="100" dirty="0">
                <a:latin typeface="Times New Roman"/>
                <a:ea typeface="华文细黑"/>
                <a:cs typeface="Times New Roman"/>
              </a:rPr>
              <a:t>，则图中</a:t>
            </a:r>
            <a:r>
              <a:rPr lang="en-US" altLang="zh-CN" sz="2600" kern="100" dirty="0">
                <a:latin typeface="Times New Roman"/>
                <a:ea typeface="华文细黑"/>
              </a:rPr>
              <a:t>M</a:t>
            </a:r>
            <a:r>
              <a:rPr lang="zh-CN" altLang="zh-CN" sz="2600" kern="100" dirty="0">
                <a:latin typeface="Times New Roman"/>
                <a:ea typeface="华文细黑"/>
                <a:cs typeface="Times New Roman"/>
              </a:rPr>
              <a:t>点时，乙烯的体积分数为</a:t>
            </a:r>
            <a:r>
              <a:rPr lang="en-US" altLang="zh-CN" sz="2600" kern="100" dirty="0">
                <a:latin typeface="Times New Roman"/>
                <a:ea typeface="华文细黑"/>
              </a:rPr>
              <a:t>7.7%</a:t>
            </a:r>
            <a:endParaRPr lang="zh-CN" altLang="en-US" sz="2600" dirty="0"/>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2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50590" y="1403692"/>
            <a:ext cx="10901751" cy="3970318"/>
          </a:xfrm>
          <a:prstGeom prst="rect">
            <a:avLst/>
          </a:prstGeom>
        </p:spPr>
        <p:txBody>
          <a:bodyPr>
            <a:spAutoFit/>
          </a:bodyPr>
          <a:lstStyle/>
          <a:p>
            <a:pPr algn="just">
              <a:lnSpc>
                <a:spcPct val="150000"/>
              </a:lnSpc>
              <a:spcAft>
                <a:spcPts val="0"/>
              </a:spcAft>
              <a:tabLst>
                <a:tab pos="2430780" algn="l"/>
              </a:tabLst>
            </a:pPr>
            <a:r>
              <a:rPr lang="zh-CN" altLang="zh-CN" sz="2800" b="1" kern="100" dirty="0">
                <a:solidFill>
                  <a:srgbClr val="0000FF"/>
                </a:solidFill>
                <a:latin typeface="Times New Roman"/>
                <a:ea typeface="华文细黑"/>
                <a:cs typeface="Times New Roman"/>
              </a:rPr>
              <a:t>解析　</a:t>
            </a:r>
            <a:r>
              <a:rPr lang="zh-CN" altLang="zh-CN" sz="2800" kern="100" dirty="0">
                <a:latin typeface="Times New Roman"/>
                <a:ea typeface="华文细黑"/>
                <a:cs typeface="Times New Roman"/>
              </a:rPr>
              <a:t>升温，</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的平衡转化率减小，平衡左移，正反应为放热反应，所以</a:t>
            </a:r>
            <a:r>
              <a:rPr lang="en-US" altLang="zh-CN" sz="2800" i="1" kern="100" dirty="0">
                <a:latin typeface="Times New Roman"/>
                <a:ea typeface="华文细黑"/>
              </a:rPr>
              <a:t>K</a:t>
            </a:r>
            <a:r>
              <a:rPr lang="en-US" altLang="zh-CN" sz="2800" kern="100" baseline="-25000" dirty="0">
                <a:latin typeface="Times New Roman"/>
                <a:ea typeface="华文细黑"/>
              </a:rPr>
              <a:t>M</a:t>
            </a:r>
            <a:r>
              <a:rPr lang="en-US" altLang="zh-CN" sz="2800" kern="100" dirty="0">
                <a:latin typeface="Times New Roman"/>
                <a:ea typeface="华文细黑"/>
              </a:rPr>
              <a:t>&gt;</a:t>
            </a:r>
            <a:r>
              <a:rPr lang="en-US" altLang="zh-CN" sz="2800" i="1" kern="100" dirty="0">
                <a:latin typeface="Times New Roman"/>
                <a:ea typeface="华文细黑"/>
              </a:rPr>
              <a:t>K</a:t>
            </a:r>
            <a:r>
              <a:rPr lang="en-US" altLang="zh-CN" sz="2800" kern="100" baseline="-250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smtClean="0">
                <a:latin typeface="Times New Roman"/>
                <a:ea typeface="华文细黑"/>
              </a:rPr>
              <a:t>A</a:t>
            </a:r>
            <a:r>
              <a:rPr lang="zh-CN" altLang="zh-CN" sz="2800" kern="100" dirty="0">
                <a:latin typeface="Times New Roman"/>
                <a:ea typeface="华文细黑"/>
                <a:cs typeface="Times New Roman"/>
              </a:rPr>
              <a:t>项，</a:t>
            </a:r>
            <a:r>
              <a:rPr lang="en-US" altLang="zh-CN" sz="2800" kern="100" dirty="0">
                <a:latin typeface="Times New Roman"/>
                <a:ea typeface="华文细黑"/>
              </a:rPr>
              <a:t>N</a:t>
            </a:r>
            <a:r>
              <a:rPr lang="zh-CN" altLang="zh-CN" sz="2800" kern="100" dirty="0">
                <a:latin typeface="Times New Roman"/>
                <a:ea typeface="华文细黑"/>
                <a:cs typeface="Times New Roman"/>
              </a:rPr>
              <a:t>点虽然催化剂的催化效率低于</a:t>
            </a:r>
            <a:r>
              <a:rPr lang="en-US" altLang="zh-CN" sz="2800" kern="100" dirty="0">
                <a:latin typeface="Times New Roman"/>
                <a:ea typeface="华文细黑"/>
              </a:rPr>
              <a:t>M</a:t>
            </a:r>
            <a:r>
              <a:rPr lang="zh-CN" altLang="zh-CN" sz="2800" kern="100" dirty="0">
                <a:latin typeface="Times New Roman"/>
                <a:ea typeface="华文细黑"/>
                <a:cs typeface="Times New Roman"/>
              </a:rPr>
              <a:t>点，但温度高，所以有可能</a:t>
            </a:r>
            <a:r>
              <a:rPr lang="en-US" altLang="zh-CN" sz="2800" i="1" kern="100" dirty="0">
                <a:latin typeface="Book Antiqua"/>
                <a:ea typeface="华文细黑"/>
                <a:cs typeface="Times New Roman"/>
              </a:rPr>
              <a:t>v</a:t>
            </a:r>
            <a:r>
              <a:rPr lang="en-US" altLang="zh-CN" sz="2800" kern="100" dirty="0">
                <a:latin typeface="Times New Roman"/>
                <a:ea typeface="华文细黑"/>
              </a:rPr>
              <a:t>(N)&gt;</a:t>
            </a:r>
            <a:r>
              <a:rPr lang="en-US" altLang="zh-CN" sz="2800" i="1" kern="100" dirty="0">
                <a:latin typeface="Book Antiqua"/>
                <a:ea typeface="华文细黑"/>
                <a:cs typeface="Times New Roman"/>
              </a:rPr>
              <a:t>v</a:t>
            </a:r>
            <a:r>
              <a:rPr lang="en-US" altLang="zh-CN" sz="2800" kern="100" dirty="0">
                <a:latin typeface="Times New Roman"/>
                <a:ea typeface="华文细黑"/>
              </a:rPr>
              <a:t>(M)</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项，催化剂的催化效率降低，是由于温度升高，催化剂的活性降低造成的，不是平衡移动造成的，错误；</a:t>
            </a:r>
            <a:endParaRPr lang="en-US" altLang="zh-CN" sz="2800" kern="100" dirty="0" smtClean="0">
              <a:latin typeface="Times New Roman"/>
              <a:ea typeface="华文细黑"/>
              <a:cs typeface="Times New Roman"/>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472928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794229415"/>
              </p:ext>
            </p:extLst>
          </p:nvPr>
        </p:nvGraphicFramePr>
        <p:xfrm>
          <a:off x="636537" y="1557586"/>
          <a:ext cx="11363325" cy="2257425"/>
        </p:xfrm>
        <a:graphic>
          <a:graphicData uri="http://schemas.openxmlformats.org/presentationml/2006/ole">
            <mc:AlternateContent xmlns:mc="http://schemas.openxmlformats.org/markup-compatibility/2006">
              <mc:Choice xmlns:v="urn:schemas-microsoft-com:vml" Requires="v">
                <p:oleObj spid="_x0000_s276506" name="Document" r:id="rId4" imgW="11364976" imgH="2380849" progId="Word.Document.8">
                  <p:embed/>
                </p:oleObj>
              </mc:Choice>
              <mc:Fallback>
                <p:oleObj name="Document" r:id="rId4" imgW="11364976" imgH="2380849" progId="Word.Document.8">
                  <p:embed/>
                  <p:pic>
                    <p:nvPicPr>
                      <p:cNvPr id="0" name=""/>
                      <p:cNvPicPr/>
                      <p:nvPr/>
                    </p:nvPicPr>
                    <p:blipFill>
                      <a:blip r:embed="rId5"/>
                      <a:stretch>
                        <a:fillRect/>
                      </a:stretch>
                    </p:blipFill>
                    <p:spPr>
                      <a:xfrm>
                        <a:off x="636537" y="1557586"/>
                        <a:ext cx="11363325" cy="2257425"/>
                      </a:xfrm>
                      <a:prstGeom prst="rect">
                        <a:avLst/>
                      </a:prstGeom>
                    </p:spPr>
                  </p:pic>
                </p:oleObj>
              </mc:Fallback>
            </mc:AlternateContent>
          </a:graphicData>
        </a:graphic>
      </p:graphicFrame>
      <p:sp>
        <p:nvSpPr>
          <p:cNvPr id="5" name="矩形 4"/>
          <p:cNvSpPr/>
          <p:nvPr/>
        </p:nvSpPr>
        <p:spPr>
          <a:xfrm>
            <a:off x="611770" y="3933850"/>
            <a:ext cx="1524776" cy="656846"/>
          </a:xfrm>
          <a:prstGeom prst="rect">
            <a:avLst/>
          </a:prstGeom>
        </p:spPr>
        <p:txBody>
          <a:bodyPr wrap="none">
            <a:spAutoFit/>
          </a:bodyPr>
          <a:lstStyle/>
          <a:p>
            <a:pPr algn="just">
              <a:lnSpc>
                <a:spcPct val="150000"/>
              </a:lnSpc>
              <a:spcAft>
                <a:spcPts val="0"/>
              </a:spcAft>
              <a:tabLst>
                <a:tab pos="2430780" algn="l"/>
              </a:tabLst>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b="1" kern="100" dirty="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effectLst/>
              <a:latin typeface="宋体"/>
              <a:cs typeface="Courier New"/>
            </a:endParaRPr>
          </a:p>
        </p:txBody>
      </p:sp>
      <p:sp>
        <p:nvSpPr>
          <p:cNvPr id="19" name="Rectangle 21">
            <a:hlinkClick r:id="rId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7"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8"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9"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10"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11"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12"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13"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4"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5"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6"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7"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8"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9"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850832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5592" y="1125538"/>
            <a:ext cx="11344407" cy="397031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也是一种很好的消毒剂，具有高效、洁净、方便、经济等优点。</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可溶于水，在水中易分解，产生的</a:t>
            </a:r>
            <a:r>
              <a:rPr lang="en-US" altLang="zh-CN" sz="2800" kern="100" dirty="0">
                <a:latin typeface="IPAPANNEW"/>
                <a:ea typeface="华文细黑"/>
                <a:cs typeface="Times New Roman"/>
              </a:rPr>
              <a:t>[O]</a:t>
            </a:r>
            <a:r>
              <a:rPr lang="zh-CN" altLang="zh-CN" sz="2800" kern="100" dirty="0">
                <a:latin typeface="Times New Roman"/>
                <a:ea typeface="华文细黑"/>
                <a:cs typeface="Times New Roman"/>
              </a:rPr>
              <a:t>为游离氧原子，有很强的杀菌消毒能力。常温常压下发生反应如下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ZBFH"/>
                <a:ea typeface="华文细黑"/>
                <a:cs typeface="Courier New"/>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IPAPANNEW"/>
                <a:ea typeface="华文细黑"/>
                <a:cs typeface="Times New Roman"/>
              </a:rPr>
              <a:t>[O]</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　平衡常数为</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　</a:t>
            </a:r>
            <a:r>
              <a:rPr lang="en-US" altLang="zh-CN" sz="2800" kern="100" dirty="0">
                <a:latin typeface="IPAPANNEW"/>
                <a:ea typeface="华文细黑"/>
                <a:cs typeface="Times New Roman"/>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ZBFH"/>
                <a:ea typeface="华文细黑"/>
                <a:cs typeface="Courier New"/>
              </a:rPr>
              <a:t></a:t>
            </a:r>
            <a:r>
              <a:rPr lang="en-US" altLang="zh-CN" sz="2800" kern="100" dirty="0">
                <a:latin typeface="Times New Roman"/>
                <a:ea typeface="华文细黑"/>
                <a:cs typeface="Courier New"/>
              </a:rPr>
              <a:t>2O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　平衡常数为</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总反应：　</a:t>
            </a:r>
            <a:r>
              <a:rPr lang="en-US" altLang="zh-CN" sz="2800" kern="100" dirty="0">
                <a:latin typeface="Times New Roman"/>
                <a:ea typeface="华文细黑"/>
              </a:rPr>
              <a:t>2O</a:t>
            </a:r>
            <a:r>
              <a:rPr lang="en-US" altLang="zh-CN" sz="2800" kern="100" baseline="-25000" dirty="0">
                <a:latin typeface="Times New Roman"/>
                <a:ea typeface="华文细黑"/>
              </a:rPr>
              <a:t>3</a:t>
            </a:r>
            <a:r>
              <a:rPr lang="en-US" altLang="zh-CN" sz="2800" kern="100" dirty="0">
                <a:latin typeface="ZBFH"/>
                <a:ea typeface="华文细黑"/>
              </a:rPr>
              <a:t></a:t>
            </a:r>
            <a:r>
              <a:rPr lang="en-US" altLang="zh-CN" sz="2800" kern="100" dirty="0">
                <a:latin typeface="Times New Roman"/>
                <a:ea typeface="华文细黑"/>
              </a:rPr>
              <a:t> 3O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　</a:t>
            </a:r>
            <a:r>
              <a:rPr lang="en-US" altLang="zh-CN" sz="2800" kern="100" dirty="0">
                <a:latin typeface="Times New Roman"/>
                <a:ea typeface="华文细黑"/>
              </a:rPr>
              <a:t>Δ</a:t>
            </a:r>
            <a:r>
              <a:rPr lang="en-US" altLang="zh-CN" sz="2800" i="1" kern="100" dirty="0">
                <a:latin typeface="Times New Roman"/>
                <a:ea typeface="华文细黑"/>
              </a:rPr>
              <a:t>H</a:t>
            </a:r>
            <a:r>
              <a:rPr lang="zh-CN" altLang="zh-CN" sz="2800" kern="100" dirty="0">
                <a:latin typeface="Times New Roman"/>
                <a:ea typeface="华文细黑"/>
                <a:cs typeface="Times New Roman"/>
              </a:rPr>
              <a:t>＜</a:t>
            </a:r>
            <a:r>
              <a:rPr lang="en-US" altLang="zh-CN" sz="2800" kern="100" dirty="0">
                <a:latin typeface="Times New Roman"/>
                <a:ea typeface="华文细黑"/>
              </a:rPr>
              <a:t>0</a:t>
            </a:r>
            <a:r>
              <a:rPr lang="zh-CN" altLang="zh-CN" sz="2800" kern="100" dirty="0">
                <a:latin typeface="Times New Roman"/>
                <a:ea typeface="华文细黑"/>
                <a:cs typeface="Times New Roman"/>
              </a:rPr>
              <a:t>　平衡常数为</a:t>
            </a:r>
            <a:r>
              <a:rPr lang="en-US" altLang="zh-CN" sz="2800" i="1" kern="100" dirty="0">
                <a:latin typeface="Times New Roman"/>
                <a:ea typeface="华文细黑"/>
              </a:rPr>
              <a:t>K</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46"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4180109710"/>
              </p:ext>
            </p:extLst>
          </p:nvPr>
        </p:nvGraphicFramePr>
        <p:xfrm>
          <a:off x="2494806" y="3151640"/>
          <a:ext cx="1054100" cy="593725"/>
        </p:xfrm>
        <a:graphic>
          <a:graphicData uri="http://schemas.openxmlformats.org/presentationml/2006/ole">
            <mc:AlternateContent xmlns:mc="http://schemas.openxmlformats.org/markup-compatibility/2006">
              <mc:Choice xmlns:v="urn:schemas-microsoft-com:vml" Requires="v">
                <p:oleObj spid="_x0000_s197722" name="Document" r:id="rId18" imgW="1054312" imgH="593692" progId="Word.Document.8">
                  <p:embed/>
                </p:oleObj>
              </mc:Choice>
              <mc:Fallback>
                <p:oleObj name="Document" r:id="rId18" imgW="1054312" imgH="593692" progId="Word.Document.8">
                  <p:embed/>
                  <p:pic>
                    <p:nvPicPr>
                      <p:cNvPr id="0" name=""/>
                      <p:cNvPicPr/>
                      <p:nvPr/>
                    </p:nvPicPr>
                    <p:blipFill>
                      <a:blip r:embed="rId19"/>
                      <a:stretch>
                        <a:fillRect/>
                      </a:stretch>
                    </p:blipFill>
                    <p:spPr>
                      <a:xfrm>
                        <a:off x="2494806" y="3151640"/>
                        <a:ext cx="1054100" cy="5937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87820151"/>
              </p:ext>
            </p:extLst>
          </p:nvPr>
        </p:nvGraphicFramePr>
        <p:xfrm>
          <a:off x="3312914" y="3799712"/>
          <a:ext cx="1054100" cy="593725"/>
        </p:xfrm>
        <a:graphic>
          <a:graphicData uri="http://schemas.openxmlformats.org/presentationml/2006/ole">
            <mc:AlternateContent xmlns:mc="http://schemas.openxmlformats.org/markup-compatibility/2006">
              <mc:Choice xmlns:v="urn:schemas-microsoft-com:vml" Requires="v">
                <p:oleObj spid="_x0000_s197723" name="Document" r:id="rId21" imgW="1054312" imgH="593692" progId="Word.Document.8">
                  <p:embed/>
                </p:oleObj>
              </mc:Choice>
              <mc:Fallback>
                <p:oleObj name="Document" r:id="rId21" imgW="1054312" imgH="593692" progId="Word.Document.8">
                  <p:embed/>
                  <p:pic>
                    <p:nvPicPr>
                      <p:cNvPr id="0" name="对象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12914" y="3799712"/>
                        <a:ext cx="10541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0044864"/>
              </p:ext>
            </p:extLst>
          </p:nvPr>
        </p:nvGraphicFramePr>
        <p:xfrm>
          <a:off x="3096890" y="4430123"/>
          <a:ext cx="1054100" cy="593725"/>
        </p:xfrm>
        <a:graphic>
          <a:graphicData uri="http://schemas.openxmlformats.org/presentationml/2006/ole">
            <mc:AlternateContent xmlns:mc="http://schemas.openxmlformats.org/markup-compatibility/2006">
              <mc:Choice xmlns:v="urn:schemas-microsoft-com:vml" Requires="v">
                <p:oleObj spid="_x0000_s197724" name="Document" r:id="rId23" imgW="1054312" imgH="593692" progId="Word.Document.8">
                  <p:embed/>
                </p:oleObj>
              </mc:Choice>
              <mc:Fallback>
                <p:oleObj name="Document" r:id="rId23" imgW="1054312" imgH="593692" progId="Word.Document.8">
                  <p:embed/>
                  <p:pic>
                    <p:nvPicPr>
                      <p:cNvPr id="0" name="对象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96890" y="4430123"/>
                        <a:ext cx="10541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419" y="1125538"/>
            <a:ext cx="10686944" cy="3323987"/>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．降低温度，</a:t>
            </a:r>
            <a:r>
              <a:rPr lang="en-US" altLang="zh-CN" sz="2800" i="1" kern="100" dirty="0">
                <a:latin typeface="Times New Roman"/>
                <a:ea typeface="华文细黑"/>
                <a:cs typeface="Courier New"/>
              </a:rPr>
              <a:t>K</a:t>
            </a:r>
            <a:r>
              <a:rPr lang="zh-CN" altLang="zh-CN" sz="2800" kern="100" dirty="0">
                <a:latin typeface="Times New Roman"/>
                <a:ea typeface="华文细黑"/>
                <a:cs typeface="Times New Roman"/>
              </a:rPr>
              <a:t>减小</a:t>
            </a:r>
            <a:r>
              <a:rPr lang="en-US" altLang="zh-CN" sz="2800" kern="100" dirty="0">
                <a:latin typeface="Times New Roman"/>
                <a:ea typeface="华文细黑"/>
                <a:cs typeface="Courier New"/>
              </a:rPr>
              <a:t>  </a:t>
            </a:r>
            <a:endParaRPr lang="en-US" altLang="zh-CN" sz="2800" kern="100" dirty="0" smtClean="0">
              <a:latin typeface="Times New Roman"/>
              <a:ea typeface="华文细黑"/>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K</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．适当升温，可提高消毒效率</a:t>
            </a:r>
            <a:r>
              <a:rPr lang="en-US" altLang="zh-CN" sz="2800" kern="100" dirty="0">
                <a:latin typeface="Times New Roman"/>
                <a:ea typeface="华文细黑"/>
              </a:rPr>
              <a:t>  </a:t>
            </a:r>
            <a:endParaRPr lang="en-US" altLang="zh-CN" sz="2800" kern="100" dirty="0" smtClean="0">
              <a:latin typeface="Times New Roman"/>
              <a:ea typeface="华文细黑"/>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．压强增大，</a:t>
            </a:r>
            <a:r>
              <a:rPr lang="en-US" altLang="zh-CN" sz="2800" i="1" kern="100" dirty="0">
                <a:latin typeface="Times New Roman"/>
                <a:ea typeface="华文细黑"/>
              </a:rPr>
              <a:t>K</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减小</a:t>
            </a:r>
            <a:endParaRPr lang="zh-CN" altLang="zh-CN" sz="2800" kern="100" dirty="0">
              <a:solidFill>
                <a:schemeClr val="accent6">
                  <a:lumMod val="75000"/>
                </a:scheme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75537942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22598" y="1701602"/>
            <a:ext cx="10686944" cy="738664"/>
          </a:xfrm>
          <a:prstGeom prst="rect">
            <a:avLst/>
          </a:prstGeom>
        </p:spPr>
        <p:txBody>
          <a:bodyPr>
            <a:spAutoFit/>
          </a:bodyPr>
          <a:lstStyle/>
          <a:p>
            <a:pPr algn="just">
              <a:lnSpc>
                <a:spcPct val="150000"/>
              </a:lnSpc>
              <a:spcAft>
                <a:spcPts val="0"/>
              </a:spcAft>
              <a:tabLst>
                <a:tab pos="2430780" algn="l"/>
              </a:tabLst>
            </a:pPr>
            <a:r>
              <a:rPr lang="zh-CN" altLang="zh-CN" sz="2800" b="1" kern="100" dirty="0">
                <a:solidFill>
                  <a:srgbClr val="0000FF"/>
                </a:solidFill>
                <a:latin typeface="+mn-ea"/>
                <a:cs typeface="Times New Roman"/>
              </a:rPr>
              <a:t>解析</a:t>
            </a:r>
            <a:r>
              <a:rPr lang="zh-CN" altLang="zh-CN" sz="2800" b="1" kern="100" dirty="0">
                <a:solidFill>
                  <a:srgbClr val="0000FF"/>
                </a:solidFill>
                <a:latin typeface="Times New Roman"/>
                <a:ea typeface="华文细黑"/>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项，降温，总反应平衡右移，</a:t>
            </a:r>
            <a:r>
              <a:rPr lang="en-US" altLang="zh-CN" sz="2800" i="1" kern="100" dirty="0">
                <a:latin typeface="Times New Roman"/>
                <a:ea typeface="华文细黑"/>
              </a:rPr>
              <a:t>K</a:t>
            </a:r>
            <a:r>
              <a:rPr lang="zh-CN" altLang="zh-CN" sz="2800" kern="100" dirty="0">
                <a:latin typeface="Times New Roman"/>
                <a:ea typeface="华文细黑"/>
                <a:cs typeface="Times New Roman"/>
              </a:rPr>
              <a:t>增大，错误；</a:t>
            </a:r>
            <a:endParaRPr lang="zh-CN" altLang="zh-CN" sz="2800" kern="100" dirty="0">
              <a:solidFill>
                <a:schemeClr val="accent6">
                  <a:lumMod val="75000"/>
                </a:schemeClr>
              </a:solidFill>
              <a:latin typeface="Times New Roman"/>
              <a:ea typeface="华文细黑"/>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06987064"/>
              </p:ext>
            </p:extLst>
          </p:nvPr>
        </p:nvGraphicFramePr>
        <p:xfrm>
          <a:off x="714883" y="2637706"/>
          <a:ext cx="10763250" cy="1733550"/>
        </p:xfrm>
        <a:graphic>
          <a:graphicData uri="http://schemas.openxmlformats.org/presentationml/2006/ole">
            <mc:AlternateContent xmlns:mc="http://schemas.openxmlformats.org/markup-compatibility/2006">
              <mc:Choice xmlns:v="urn:schemas-microsoft-com:vml" Requires="v">
                <p:oleObj spid="_x0000_s277532" name="Document" r:id="rId4" imgW="10765134" imgH="1735885" progId="Word.Document.8">
                  <p:embed/>
                </p:oleObj>
              </mc:Choice>
              <mc:Fallback>
                <p:oleObj name="Document" r:id="rId4" imgW="10765134" imgH="1735885" progId="Word.Document.8">
                  <p:embed/>
                  <p:pic>
                    <p:nvPicPr>
                      <p:cNvPr id="0" name=""/>
                      <p:cNvPicPr/>
                      <p:nvPr/>
                    </p:nvPicPr>
                    <p:blipFill>
                      <a:blip r:embed="rId5"/>
                      <a:stretch>
                        <a:fillRect/>
                      </a:stretch>
                    </p:blipFill>
                    <p:spPr>
                      <a:xfrm>
                        <a:off x="714883" y="2637706"/>
                        <a:ext cx="10763250" cy="1733550"/>
                      </a:xfrm>
                      <a:prstGeom prst="rect">
                        <a:avLst/>
                      </a:prstGeom>
                    </p:spPr>
                  </p:pic>
                </p:oleObj>
              </mc:Fallback>
            </mc:AlternateContent>
          </a:graphicData>
        </a:graphic>
      </p:graphicFrame>
      <p:sp>
        <p:nvSpPr>
          <p:cNvPr id="6" name="矩形 5"/>
          <p:cNvSpPr/>
          <p:nvPr/>
        </p:nvSpPr>
        <p:spPr>
          <a:xfrm>
            <a:off x="697506" y="3560450"/>
            <a:ext cx="10793813" cy="1307089"/>
          </a:xfrm>
          <a:prstGeom prst="rect">
            <a:avLst/>
          </a:prstGeom>
        </p:spPr>
        <p:txBody>
          <a:bodyPr>
            <a:spAutoFit/>
          </a:bodyPr>
          <a:lstStyle/>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项，升温，反应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右移，</a:t>
            </a:r>
            <a:r>
              <a:rPr lang="en-US" altLang="zh-CN" sz="2800" i="1" kern="100" dirty="0">
                <a:latin typeface="Times New Roman"/>
                <a:ea typeface="华文细黑"/>
              </a:rPr>
              <a:t>c</a:t>
            </a:r>
            <a:r>
              <a:rPr lang="en-US" altLang="zh-CN" sz="2800" kern="100" dirty="0">
                <a:latin typeface="Times New Roman"/>
                <a:ea typeface="华文细黑"/>
              </a:rPr>
              <a:t>(</a:t>
            </a:r>
            <a:r>
              <a:rPr lang="en-US" altLang="zh-CN" sz="2800" kern="100" dirty="0">
                <a:latin typeface="IPAPANNEW"/>
                <a:ea typeface="华文细黑"/>
                <a:cs typeface="Times New Roman"/>
              </a:rPr>
              <a:t>[O]</a:t>
            </a:r>
            <a:r>
              <a:rPr lang="en-US" altLang="zh-CN" sz="2800" kern="100" dirty="0">
                <a:latin typeface="Times New Roman"/>
                <a:ea typeface="华文细黑"/>
              </a:rPr>
              <a:t>)</a:t>
            </a:r>
            <a:r>
              <a:rPr lang="zh-CN" altLang="zh-CN" sz="2800" kern="100" dirty="0">
                <a:latin typeface="Times New Roman"/>
                <a:ea typeface="华文细黑"/>
                <a:cs typeface="Times New Roman"/>
              </a:rPr>
              <a:t>增大，提高消毒效率，正确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项，对于给定的反应，平衡常数只与温度有关，错误。</a:t>
            </a:r>
            <a:endParaRPr lang="zh-CN" altLang="en-US" sz="2800" dirty="0"/>
          </a:p>
        </p:txBody>
      </p:sp>
      <p:sp>
        <p:nvSpPr>
          <p:cNvPr id="8" name="矩形 7"/>
          <p:cNvSpPr/>
          <p:nvPr/>
        </p:nvSpPr>
        <p:spPr>
          <a:xfrm>
            <a:off x="682584" y="4861180"/>
            <a:ext cx="1524776" cy="738664"/>
          </a:xfrm>
          <a:prstGeom prst="rect">
            <a:avLst/>
          </a:prstGeom>
        </p:spPr>
        <p:txBody>
          <a:bodyPr wrap="none">
            <a:spAutoFit/>
          </a:bodyPr>
          <a:lstStyle/>
          <a:p>
            <a:pPr algn="just">
              <a:lnSpc>
                <a:spcPct val="150000"/>
              </a:lnSpc>
              <a:spcAft>
                <a:spcPts val="0"/>
              </a:spcAft>
              <a:tabLst>
                <a:tab pos="2430780" algn="l"/>
              </a:tabLst>
            </a:pPr>
            <a:r>
              <a:rPr lang="zh-CN" altLang="zh-CN" sz="2800" b="1" kern="100" dirty="0">
                <a:solidFill>
                  <a:srgbClr val="0000FF"/>
                </a:solidFill>
                <a:latin typeface="+mn-ea"/>
                <a:cs typeface="Times New Roman"/>
              </a:rPr>
              <a:t>答案</a:t>
            </a:r>
            <a:r>
              <a:rPr lang="zh-CN" altLang="zh-CN" sz="2800" b="1" kern="100" dirty="0">
                <a:solidFill>
                  <a:srgbClr val="0000FF"/>
                </a:solidFill>
                <a:latin typeface="Times New Roman"/>
                <a:ea typeface="华文细黑"/>
                <a:cs typeface="Times New Roman"/>
              </a:rPr>
              <a:t>　</a:t>
            </a:r>
            <a:r>
              <a:rPr lang="en-US" altLang="zh-CN" sz="2800" b="1" kern="100" dirty="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effectLst/>
              <a:latin typeface="宋体"/>
              <a:cs typeface="Courier New"/>
            </a:endParaRPr>
          </a:p>
        </p:txBody>
      </p:sp>
      <p:sp>
        <p:nvSpPr>
          <p:cNvPr id="21" name="Rectangle 21">
            <a:hlinkClick r:id="rId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7"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8"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9"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0"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1"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2"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3"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4"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5"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6"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7"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8"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9"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72641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linds(horizontal)">
                                      <p:cBhvr>
                                        <p:cTn id="15" dur="750"/>
                                        <p:tgtEl>
                                          <p:spTgt spid="6">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blinds(horizontal)">
                                      <p:cBhvr>
                                        <p:cTn id="19" dur="750"/>
                                        <p:tgtEl>
                                          <p:spTgt spid="6">
                                            <p:txEl>
                                              <p:pRg st="1" end="1"/>
                                            </p:txEl>
                                          </p:spTgt>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theme/theme1.xml><?xml version="1.0" encoding="utf-8"?>
<a:theme xmlns:a="http://schemas.openxmlformats.org/drawingml/2006/main" name="6_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5070</TotalTime>
  <Words>6062</Words>
  <Application>Microsoft Office PowerPoint</Application>
  <PresentationFormat>自定义</PresentationFormat>
  <Paragraphs>1592</Paragraphs>
  <Slides>128</Slides>
  <Notes>3</Notes>
  <HiddenSlides>39</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128</vt:i4>
      </vt:variant>
    </vt:vector>
  </HeadingPairs>
  <TitlesOfParts>
    <vt:vector size="132" baseType="lpstr">
      <vt:lpstr>6_Office 主题</vt:lpstr>
      <vt:lpstr>Document</vt:lpstr>
      <vt:lpstr>文档</vt:lpstr>
      <vt:lpstr>启用了宏的模板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839</cp:revision>
  <dcterms:created xsi:type="dcterms:W3CDTF">2014-11-27T01:03:08Z</dcterms:created>
  <dcterms:modified xsi:type="dcterms:W3CDTF">2016-02-29T08:32:07Z</dcterms:modified>
</cp:coreProperties>
</file>