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docx" ContentType="application/vnd.openxmlformats-officedocument.wordprocessingml.document"/>
  <Default Extension="vml" ContentType="application/vnd.openxmlformats-officedocument.vmlDrawing"/>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3" r:id="rId1"/>
  </p:sldMasterIdLst>
  <p:notesMasterIdLst>
    <p:notesMasterId r:id="rId142"/>
  </p:notesMasterIdLst>
  <p:handoutMasterIdLst>
    <p:handoutMasterId r:id="rId143"/>
  </p:handoutMasterIdLst>
  <p:sldIdLst>
    <p:sldId id="307" r:id="rId2"/>
    <p:sldId id="953" r:id="rId3"/>
    <p:sldId id="836" r:id="rId4"/>
    <p:sldId id="954" r:id="rId5"/>
    <p:sldId id="309" r:id="rId6"/>
    <p:sldId id="842" r:id="rId7"/>
    <p:sldId id="843" r:id="rId8"/>
    <p:sldId id="844" r:id="rId9"/>
    <p:sldId id="845" r:id="rId10"/>
    <p:sldId id="846" r:id="rId11"/>
    <p:sldId id="315" r:id="rId12"/>
    <p:sldId id="469" r:id="rId13"/>
    <p:sldId id="749" r:id="rId14"/>
    <p:sldId id="750" r:id="rId15"/>
    <p:sldId id="751" r:id="rId16"/>
    <p:sldId id="618" r:id="rId17"/>
    <p:sldId id="753" r:id="rId18"/>
    <p:sldId id="755" r:id="rId19"/>
    <p:sldId id="764" r:id="rId20"/>
    <p:sldId id="850" r:id="rId21"/>
    <p:sldId id="851" r:id="rId22"/>
    <p:sldId id="944" r:id="rId23"/>
    <p:sldId id="841" r:id="rId24"/>
    <p:sldId id="955" r:id="rId25"/>
    <p:sldId id="467" r:id="rId26"/>
    <p:sldId id="539" r:id="rId27"/>
    <p:sldId id="767" r:id="rId28"/>
    <p:sldId id="772" r:id="rId29"/>
    <p:sldId id="477" r:id="rId30"/>
    <p:sldId id="478" r:id="rId31"/>
    <p:sldId id="784" r:id="rId32"/>
    <p:sldId id="785" r:id="rId33"/>
    <p:sldId id="853" r:id="rId34"/>
    <p:sldId id="854" r:id="rId35"/>
    <p:sldId id="855" r:id="rId36"/>
    <p:sldId id="856" r:id="rId37"/>
    <p:sldId id="635" r:id="rId38"/>
    <p:sldId id="636" r:id="rId39"/>
    <p:sldId id="960" r:id="rId40"/>
    <p:sldId id="786" r:id="rId41"/>
    <p:sldId id="787" r:id="rId42"/>
    <p:sldId id="859" r:id="rId43"/>
    <p:sldId id="860" r:id="rId44"/>
    <p:sldId id="945" r:id="rId45"/>
    <p:sldId id="788" r:id="rId46"/>
    <p:sldId id="861" r:id="rId47"/>
    <p:sldId id="862" r:id="rId48"/>
    <p:sldId id="863" r:id="rId49"/>
    <p:sldId id="489" r:id="rId50"/>
    <p:sldId id="956" r:id="rId51"/>
    <p:sldId id="840" r:id="rId52"/>
    <p:sldId id="792" r:id="rId53"/>
    <p:sldId id="791" r:id="rId54"/>
    <p:sldId id="808" r:id="rId55"/>
    <p:sldId id="815" r:id="rId56"/>
    <p:sldId id="809" r:id="rId57"/>
    <p:sldId id="864" r:id="rId58"/>
    <p:sldId id="865" r:id="rId59"/>
    <p:sldId id="866" r:id="rId60"/>
    <p:sldId id="867" r:id="rId61"/>
    <p:sldId id="810" r:id="rId62"/>
    <p:sldId id="811" r:id="rId63"/>
    <p:sldId id="868" r:id="rId64"/>
    <p:sldId id="869" r:id="rId65"/>
    <p:sldId id="870" r:id="rId66"/>
    <p:sldId id="871" r:id="rId67"/>
    <p:sldId id="878" r:id="rId68"/>
    <p:sldId id="879" r:id="rId69"/>
    <p:sldId id="881" r:id="rId70"/>
    <p:sldId id="882" r:id="rId71"/>
    <p:sldId id="883" r:id="rId72"/>
    <p:sldId id="884" r:id="rId73"/>
    <p:sldId id="885" r:id="rId74"/>
    <p:sldId id="886" r:id="rId75"/>
    <p:sldId id="889" r:id="rId76"/>
    <p:sldId id="890" r:id="rId77"/>
    <p:sldId id="891" r:id="rId78"/>
    <p:sldId id="897" r:id="rId79"/>
    <p:sldId id="957" r:id="rId80"/>
    <p:sldId id="898" r:id="rId81"/>
    <p:sldId id="928" r:id="rId82"/>
    <p:sldId id="929" r:id="rId83"/>
    <p:sldId id="899" r:id="rId84"/>
    <p:sldId id="900" r:id="rId85"/>
    <p:sldId id="901" r:id="rId86"/>
    <p:sldId id="908" r:id="rId87"/>
    <p:sldId id="911" r:id="rId88"/>
    <p:sldId id="912" r:id="rId89"/>
    <p:sldId id="913" r:id="rId90"/>
    <p:sldId id="657" r:id="rId91"/>
    <p:sldId id="958" r:id="rId92"/>
    <p:sldId id="816" r:id="rId93"/>
    <p:sldId id="817" r:id="rId94"/>
    <p:sldId id="819" r:id="rId95"/>
    <p:sldId id="820" r:id="rId96"/>
    <p:sldId id="821" r:id="rId97"/>
    <p:sldId id="947" r:id="rId98"/>
    <p:sldId id="948" r:id="rId99"/>
    <p:sldId id="949" r:id="rId100"/>
    <p:sldId id="950" r:id="rId101"/>
    <p:sldId id="952" r:id="rId102"/>
    <p:sldId id="823" r:id="rId103"/>
    <p:sldId id="930" r:id="rId104"/>
    <p:sldId id="931" r:id="rId105"/>
    <p:sldId id="932" r:id="rId106"/>
    <p:sldId id="824" r:id="rId107"/>
    <p:sldId id="510" r:id="rId108"/>
    <p:sldId id="959" r:id="rId109"/>
    <p:sldId id="933" r:id="rId110"/>
    <p:sldId id="690" r:id="rId111"/>
    <p:sldId id="827" r:id="rId112"/>
    <p:sldId id="693" r:id="rId113"/>
    <p:sldId id="695" r:id="rId114"/>
    <p:sldId id="696" r:id="rId115"/>
    <p:sldId id="697" r:id="rId116"/>
    <p:sldId id="698" r:id="rId117"/>
    <p:sldId id="700" r:id="rId118"/>
    <p:sldId id="702" r:id="rId119"/>
    <p:sldId id="703" r:id="rId120"/>
    <p:sldId id="704" r:id="rId121"/>
    <p:sldId id="935" r:id="rId122"/>
    <p:sldId id="706" r:id="rId123"/>
    <p:sldId id="830" r:id="rId124"/>
    <p:sldId id="709" r:id="rId125"/>
    <p:sldId id="936" r:id="rId126"/>
    <p:sldId id="710" r:id="rId127"/>
    <p:sldId id="711" r:id="rId128"/>
    <p:sldId id="961" r:id="rId129"/>
    <p:sldId id="712" r:id="rId130"/>
    <p:sldId id="937" r:id="rId131"/>
    <p:sldId id="938" r:id="rId132"/>
    <p:sldId id="939" r:id="rId133"/>
    <p:sldId id="714" r:id="rId134"/>
    <p:sldId id="831" r:id="rId135"/>
    <p:sldId id="940" r:id="rId136"/>
    <p:sldId id="717" r:id="rId137"/>
    <p:sldId id="718" r:id="rId138"/>
    <p:sldId id="728" r:id="rId139"/>
    <p:sldId id="941" r:id="rId140"/>
    <p:sldId id="441" r:id="rId141"/>
  </p:sldIdLst>
  <p:sldSz cx="12190413" cy="6859588"/>
  <p:notesSz cx="6858000" cy="9144000"/>
  <p:defaultTextStyle>
    <a:defPPr>
      <a:defRPr lang="zh-CN"/>
    </a:defPPr>
    <a:lvl1pPr marL="0" algn="l" defTabSz="1219140" rtl="0" eaLnBrk="1" latinLnBrk="0" hangingPunct="1">
      <a:defRPr sz="2400" kern="1200">
        <a:solidFill>
          <a:schemeClr val="tx1"/>
        </a:solidFill>
        <a:latin typeface="+mn-lt"/>
        <a:ea typeface="+mn-ea"/>
        <a:cs typeface="+mn-cs"/>
      </a:defRPr>
    </a:lvl1pPr>
    <a:lvl2pPr marL="609570" algn="l" defTabSz="1219140" rtl="0" eaLnBrk="1" latinLnBrk="0" hangingPunct="1">
      <a:defRPr sz="2400" kern="1200">
        <a:solidFill>
          <a:schemeClr val="tx1"/>
        </a:solidFill>
        <a:latin typeface="+mn-lt"/>
        <a:ea typeface="+mn-ea"/>
        <a:cs typeface="+mn-cs"/>
      </a:defRPr>
    </a:lvl2pPr>
    <a:lvl3pPr marL="1219140" algn="l" defTabSz="1219140" rtl="0" eaLnBrk="1" latinLnBrk="0" hangingPunct="1">
      <a:defRPr sz="2400" kern="1200">
        <a:solidFill>
          <a:schemeClr val="tx1"/>
        </a:solidFill>
        <a:latin typeface="+mn-lt"/>
        <a:ea typeface="+mn-ea"/>
        <a:cs typeface="+mn-cs"/>
      </a:defRPr>
    </a:lvl3pPr>
    <a:lvl4pPr marL="1828709" algn="l" defTabSz="1219140" rtl="0" eaLnBrk="1" latinLnBrk="0" hangingPunct="1">
      <a:defRPr sz="2400" kern="1200">
        <a:solidFill>
          <a:schemeClr val="tx1"/>
        </a:solidFill>
        <a:latin typeface="+mn-lt"/>
        <a:ea typeface="+mn-ea"/>
        <a:cs typeface="+mn-cs"/>
      </a:defRPr>
    </a:lvl4pPr>
    <a:lvl5pPr marL="2438278" algn="l" defTabSz="1219140" rtl="0" eaLnBrk="1" latinLnBrk="0" hangingPunct="1">
      <a:defRPr sz="2400" kern="1200">
        <a:solidFill>
          <a:schemeClr val="tx1"/>
        </a:solidFill>
        <a:latin typeface="+mn-lt"/>
        <a:ea typeface="+mn-ea"/>
        <a:cs typeface="+mn-cs"/>
      </a:defRPr>
    </a:lvl5pPr>
    <a:lvl6pPr marL="3047848" algn="l" defTabSz="1219140" rtl="0" eaLnBrk="1" latinLnBrk="0" hangingPunct="1">
      <a:defRPr sz="2400" kern="1200">
        <a:solidFill>
          <a:schemeClr val="tx1"/>
        </a:solidFill>
        <a:latin typeface="+mn-lt"/>
        <a:ea typeface="+mn-ea"/>
        <a:cs typeface="+mn-cs"/>
      </a:defRPr>
    </a:lvl6pPr>
    <a:lvl7pPr marL="3657418" algn="l" defTabSz="1219140" rtl="0" eaLnBrk="1" latinLnBrk="0" hangingPunct="1">
      <a:defRPr sz="2400" kern="1200">
        <a:solidFill>
          <a:schemeClr val="tx1"/>
        </a:solidFill>
        <a:latin typeface="+mn-lt"/>
        <a:ea typeface="+mn-ea"/>
        <a:cs typeface="+mn-cs"/>
      </a:defRPr>
    </a:lvl7pPr>
    <a:lvl8pPr marL="4266987" algn="l" defTabSz="1219140" rtl="0" eaLnBrk="1" latinLnBrk="0" hangingPunct="1">
      <a:defRPr sz="2400" kern="1200">
        <a:solidFill>
          <a:schemeClr val="tx1"/>
        </a:solidFill>
        <a:latin typeface="+mn-lt"/>
        <a:ea typeface="+mn-ea"/>
        <a:cs typeface="+mn-cs"/>
      </a:defRPr>
    </a:lvl8pPr>
    <a:lvl9pPr marL="4876557" algn="l" defTabSz="1219140" rtl="0" eaLnBrk="1" latinLnBrk="0" hangingPunct="1">
      <a:defRPr sz="24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0CCFF"/>
    <a:srgbClr val="0000CC"/>
    <a:srgbClr val="0066FF"/>
    <a:srgbClr val="0033CC"/>
    <a:srgbClr val="FFFFFF"/>
    <a:srgbClr val="292929"/>
    <a:srgbClr val="66FFFF"/>
    <a:srgbClr val="FF9900"/>
    <a:srgbClr val="66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浅色样式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35758FB7-9AC5-4552-8A53-C91805E547FA}" styleName="主题样式 1 - 强调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8A107856-5554-42FB-B03E-39F5DBC370BA}" styleName="中度样式 4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046" autoAdjust="0"/>
    <p:restoredTop sz="92254" autoAdjust="0"/>
  </p:normalViewPr>
  <p:slideViewPr>
    <p:cSldViewPr>
      <p:cViewPr varScale="1">
        <p:scale>
          <a:sx n="89" d="100"/>
          <a:sy n="89" d="100"/>
        </p:scale>
        <p:origin x="-294" y="-108"/>
      </p:cViewPr>
      <p:guideLst>
        <p:guide orient="horz" pos="2161"/>
        <p:guide pos="3840"/>
      </p:guideLst>
    </p:cSldViewPr>
  </p:slideViewPr>
  <p:notesTextViewPr>
    <p:cViewPr>
      <p:scale>
        <a:sx n="100" d="100"/>
        <a:sy n="100" d="100"/>
      </p:scale>
      <p:origin x="0" y="0"/>
    </p:cViewPr>
  </p:notesTextViewPr>
  <p:sorterViewPr>
    <p:cViewPr>
      <p:scale>
        <a:sx n="100" d="100"/>
        <a:sy n="100" d="100"/>
      </p:scale>
      <p:origin x="0" y="0"/>
    </p:cViewPr>
  </p:sorterViewPr>
  <p:notesViewPr>
    <p:cSldViewPr>
      <p:cViewPr varScale="1">
        <p:scale>
          <a:sx n="86" d="100"/>
          <a:sy n="86" d="100"/>
        </p:scale>
        <p:origin x="-3846"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presProps" Target="pres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slide" Target="slides/slide128.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slide" Target="slides/slide131.xml"/><Relationship Id="rId140" Type="http://schemas.openxmlformats.org/officeDocument/2006/relationships/slide" Target="slides/slide139.xml"/><Relationship Id="rId14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image" Target="../media/image3.emf"/><Relationship Id="rId5" Type="http://schemas.openxmlformats.org/officeDocument/2006/relationships/image" Target="../media/image7.emf"/><Relationship Id="rId4" Type="http://schemas.openxmlformats.org/officeDocument/2006/relationships/image" Target="../media/image6.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33.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34.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36.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38.e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43.emf"/><Relationship Id="rId1" Type="http://schemas.openxmlformats.org/officeDocument/2006/relationships/image" Target="../media/image42.e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50.emf"/><Relationship Id="rId2" Type="http://schemas.openxmlformats.org/officeDocument/2006/relationships/image" Target="../media/image49.emf"/><Relationship Id="rId1" Type="http://schemas.openxmlformats.org/officeDocument/2006/relationships/image" Target="../media/image48.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53.e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56.emf"/><Relationship Id="rId2" Type="http://schemas.openxmlformats.org/officeDocument/2006/relationships/image" Target="../media/image55.emf"/><Relationship Id="rId1" Type="http://schemas.openxmlformats.org/officeDocument/2006/relationships/image" Target="../media/image54.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62.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6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65.emf"/></Relationships>
</file>

<file path=ppt/drawings/_rels/vmlDrawing21.vml.rels><?xml version="1.0" encoding="UTF-8" standalone="yes"?>
<Relationships xmlns="http://schemas.openxmlformats.org/package/2006/relationships"><Relationship Id="rId2" Type="http://schemas.openxmlformats.org/officeDocument/2006/relationships/image" Target="../media/image67.emf"/><Relationship Id="rId1" Type="http://schemas.openxmlformats.org/officeDocument/2006/relationships/image" Target="../media/image66.emf"/></Relationships>
</file>

<file path=ppt/drawings/_rels/vmlDrawing22.vml.rels><?xml version="1.0" encoding="UTF-8" standalone="yes"?>
<Relationships xmlns="http://schemas.openxmlformats.org/package/2006/relationships"><Relationship Id="rId2" Type="http://schemas.openxmlformats.org/officeDocument/2006/relationships/image" Target="../media/image69.emf"/><Relationship Id="rId1" Type="http://schemas.openxmlformats.org/officeDocument/2006/relationships/image" Target="../media/image68.emf"/></Relationships>
</file>

<file path=ppt/drawings/_rels/vmlDrawing23.vml.rels><?xml version="1.0" encoding="UTF-8" standalone="yes"?>
<Relationships xmlns="http://schemas.openxmlformats.org/package/2006/relationships"><Relationship Id="rId2" Type="http://schemas.openxmlformats.org/officeDocument/2006/relationships/image" Target="../media/image71.emf"/><Relationship Id="rId1" Type="http://schemas.openxmlformats.org/officeDocument/2006/relationships/image" Target="../media/image70.e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72.emf"/></Relationships>
</file>

<file path=ppt/drawings/_rels/vmlDrawing25.vml.rels><?xml version="1.0" encoding="UTF-8" standalone="yes"?>
<Relationships xmlns="http://schemas.openxmlformats.org/package/2006/relationships"><Relationship Id="rId2" Type="http://schemas.openxmlformats.org/officeDocument/2006/relationships/image" Target="../media/image77.emf"/><Relationship Id="rId1" Type="http://schemas.openxmlformats.org/officeDocument/2006/relationships/image" Target="../media/image76.emf"/></Relationships>
</file>

<file path=ppt/drawings/_rels/vmlDrawing26.vml.rels><?xml version="1.0" encoding="UTF-8" standalone="yes"?>
<Relationships xmlns="http://schemas.openxmlformats.org/package/2006/relationships"><Relationship Id="rId2" Type="http://schemas.openxmlformats.org/officeDocument/2006/relationships/image" Target="../media/image79.emf"/><Relationship Id="rId1" Type="http://schemas.openxmlformats.org/officeDocument/2006/relationships/image" Target="../media/image78.emf"/></Relationships>
</file>

<file path=ppt/drawings/_rels/vmlDrawing27.vml.rels><?xml version="1.0" encoding="UTF-8" standalone="yes"?>
<Relationships xmlns="http://schemas.openxmlformats.org/package/2006/relationships"><Relationship Id="rId3" Type="http://schemas.openxmlformats.org/officeDocument/2006/relationships/image" Target="../media/image82.emf"/><Relationship Id="rId2" Type="http://schemas.openxmlformats.org/officeDocument/2006/relationships/image" Target="../media/image81.emf"/><Relationship Id="rId1" Type="http://schemas.openxmlformats.org/officeDocument/2006/relationships/image" Target="../media/image80.emf"/></Relationships>
</file>

<file path=ppt/drawings/_rels/vmlDrawing28.vml.rels><?xml version="1.0" encoding="UTF-8" standalone="yes"?>
<Relationships xmlns="http://schemas.openxmlformats.org/package/2006/relationships"><Relationship Id="rId2" Type="http://schemas.openxmlformats.org/officeDocument/2006/relationships/image" Target="../media/image84.emf"/><Relationship Id="rId1" Type="http://schemas.openxmlformats.org/officeDocument/2006/relationships/image" Target="../media/image83.emf"/></Relationships>
</file>

<file path=ppt/drawings/_rels/vmlDrawing29.vml.rels><?xml version="1.0" encoding="UTF-8" standalone="yes"?>
<Relationships xmlns="http://schemas.openxmlformats.org/package/2006/relationships"><Relationship Id="rId2" Type="http://schemas.openxmlformats.org/officeDocument/2006/relationships/image" Target="../media/image86.emf"/><Relationship Id="rId1" Type="http://schemas.openxmlformats.org/officeDocument/2006/relationships/image" Target="../media/image85.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87.e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89.emf"/></Relationships>
</file>

<file path=ppt/drawings/_rels/vmlDrawing32.vml.rels><?xml version="1.0" encoding="UTF-8" standalone="yes"?>
<Relationships xmlns="http://schemas.openxmlformats.org/package/2006/relationships"><Relationship Id="rId1" Type="http://schemas.openxmlformats.org/officeDocument/2006/relationships/image" Target="../media/image91.e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image" Target="../media/image13.e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image" Target="../media/image15.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0.e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image" Target="../media/image25.emf"/><Relationship Id="rId1" Type="http://schemas.openxmlformats.org/officeDocument/2006/relationships/image" Target="../media/image24.e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28.emf"/><Relationship Id="rId1" Type="http://schemas.openxmlformats.org/officeDocument/2006/relationships/image" Target="../media/image27.e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31.emf"/><Relationship Id="rId1" Type="http://schemas.openxmlformats.org/officeDocument/2006/relationships/image" Target="../media/image30.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ED594FB-2808-45A5-BDC8-80C0F481B27E}" type="datetimeFigureOut">
              <a:rPr lang="zh-CN" altLang="en-US" smtClean="0"/>
              <a:t>2016/3/1</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85B4082-C5AE-46D0-A000-D929E8B25956}" type="slidenum">
              <a:rPr lang="zh-CN" altLang="en-US" smtClean="0"/>
              <a:t>‹#›</a:t>
            </a:fld>
            <a:endParaRPr lang="zh-CN" altLang="en-US"/>
          </a:p>
        </p:txBody>
      </p:sp>
    </p:spTree>
    <p:extLst>
      <p:ext uri="{BB962C8B-B14F-4D97-AF65-F5344CB8AC3E}">
        <p14:creationId xmlns:p14="http://schemas.microsoft.com/office/powerpoint/2010/main" val="7236699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29FAA0F-2349-45DA-9EBD-9D94C9A1CFA0}" type="datetimeFigureOut">
              <a:rPr lang="zh-CN" altLang="en-US" smtClean="0"/>
              <a:t>2016/3/1</a:t>
            </a:fld>
            <a:endParaRPr lang="zh-CN" altLang="en-US"/>
          </a:p>
        </p:txBody>
      </p:sp>
      <p:sp>
        <p:nvSpPr>
          <p:cNvPr id="4" name="幻灯片图像占位符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3F37086-15D0-443D-AF17-A3F21825C045}" type="slidenum">
              <a:rPr lang="zh-CN" altLang="en-US" smtClean="0"/>
              <a:t>‹#›</a:t>
            </a:fld>
            <a:endParaRPr lang="zh-CN" altLang="en-US"/>
          </a:p>
        </p:txBody>
      </p:sp>
    </p:spTree>
    <p:extLst>
      <p:ext uri="{BB962C8B-B14F-4D97-AF65-F5344CB8AC3E}">
        <p14:creationId xmlns:p14="http://schemas.microsoft.com/office/powerpoint/2010/main" val="1916352994"/>
      </p:ext>
    </p:extLst>
  </p:cSld>
  <p:clrMap bg1="lt1" tx1="dk1" bg2="lt2" tx2="dk2" accent1="accent1" accent2="accent2" accent3="accent3" accent4="accent4" accent5="accent5" accent6="accent6" hlink="hlink" folHlink="folHlink"/>
  <p:notesStyle>
    <a:lvl1pPr marL="0" algn="l" defTabSz="1219140" rtl="0" eaLnBrk="1" latinLnBrk="0" hangingPunct="1">
      <a:defRPr sz="1600" kern="1200">
        <a:solidFill>
          <a:schemeClr val="tx1"/>
        </a:solidFill>
        <a:latin typeface="+mn-lt"/>
        <a:ea typeface="+mn-ea"/>
        <a:cs typeface="+mn-cs"/>
      </a:defRPr>
    </a:lvl1pPr>
    <a:lvl2pPr marL="609570" algn="l" defTabSz="1219140" rtl="0" eaLnBrk="1" latinLnBrk="0" hangingPunct="1">
      <a:defRPr sz="1600" kern="1200">
        <a:solidFill>
          <a:schemeClr val="tx1"/>
        </a:solidFill>
        <a:latin typeface="+mn-lt"/>
        <a:ea typeface="+mn-ea"/>
        <a:cs typeface="+mn-cs"/>
      </a:defRPr>
    </a:lvl2pPr>
    <a:lvl3pPr marL="1219140" algn="l" defTabSz="1219140" rtl="0" eaLnBrk="1" latinLnBrk="0" hangingPunct="1">
      <a:defRPr sz="1600" kern="1200">
        <a:solidFill>
          <a:schemeClr val="tx1"/>
        </a:solidFill>
        <a:latin typeface="+mn-lt"/>
        <a:ea typeface="+mn-ea"/>
        <a:cs typeface="+mn-cs"/>
      </a:defRPr>
    </a:lvl3pPr>
    <a:lvl4pPr marL="1828709" algn="l" defTabSz="1219140" rtl="0" eaLnBrk="1" latinLnBrk="0" hangingPunct="1">
      <a:defRPr sz="1600" kern="1200">
        <a:solidFill>
          <a:schemeClr val="tx1"/>
        </a:solidFill>
        <a:latin typeface="+mn-lt"/>
        <a:ea typeface="+mn-ea"/>
        <a:cs typeface="+mn-cs"/>
      </a:defRPr>
    </a:lvl4pPr>
    <a:lvl5pPr marL="2438278" algn="l" defTabSz="1219140" rtl="0" eaLnBrk="1" latinLnBrk="0" hangingPunct="1">
      <a:defRPr sz="1600" kern="1200">
        <a:solidFill>
          <a:schemeClr val="tx1"/>
        </a:solidFill>
        <a:latin typeface="+mn-lt"/>
        <a:ea typeface="+mn-ea"/>
        <a:cs typeface="+mn-cs"/>
      </a:defRPr>
    </a:lvl5pPr>
    <a:lvl6pPr marL="3047848" algn="l" defTabSz="1219140" rtl="0" eaLnBrk="1" latinLnBrk="0" hangingPunct="1">
      <a:defRPr sz="1600" kern="1200">
        <a:solidFill>
          <a:schemeClr val="tx1"/>
        </a:solidFill>
        <a:latin typeface="+mn-lt"/>
        <a:ea typeface="+mn-ea"/>
        <a:cs typeface="+mn-cs"/>
      </a:defRPr>
    </a:lvl6pPr>
    <a:lvl7pPr marL="3657418" algn="l" defTabSz="1219140" rtl="0" eaLnBrk="1" latinLnBrk="0" hangingPunct="1">
      <a:defRPr sz="1600" kern="1200">
        <a:solidFill>
          <a:schemeClr val="tx1"/>
        </a:solidFill>
        <a:latin typeface="+mn-lt"/>
        <a:ea typeface="+mn-ea"/>
        <a:cs typeface="+mn-cs"/>
      </a:defRPr>
    </a:lvl7pPr>
    <a:lvl8pPr marL="4266987" algn="l" defTabSz="1219140" rtl="0" eaLnBrk="1" latinLnBrk="0" hangingPunct="1">
      <a:defRPr sz="1600" kern="1200">
        <a:solidFill>
          <a:schemeClr val="tx1"/>
        </a:solidFill>
        <a:latin typeface="+mn-lt"/>
        <a:ea typeface="+mn-ea"/>
        <a:cs typeface="+mn-cs"/>
      </a:defRPr>
    </a:lvl8pPr>
    <a:lvl9pPr marL="4876557" algn="l" defTabSz="121914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3F37086-15D0-443D-AF17-A3F21825C045}" type="slidenum">
              <a:rPr lang="zh-CN" altLang="en-US" smtClean="0"/>
              <a:t>3</a:t>
            </a:fld>
            <a:endParaRPr lang="zh-CN" altLang="en-US"/>
          </a:p>
        </p:txBody>
      </p:sp>
    </p:spTree>
    <p:extLst>
      <p:ext uri="{BB962C8B-B14F-4D97-AF65-F5344CB8AC3E}">
        <p14:creationId xmlns:p14="http://schemas.microsoft.com/office/powerpoint/2010/main" val="28613043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3F37086-15D0-443D-AF17-A3F21825C045}" type="slidenum">
              <a:rPr lang="zh-CN" altLang="en-US" smtClean="0"/>
              <a:t>4</a:t>
            </a:fld>
            <a:endParaRPr lang="zh-CN" altLang="en-US"/>
          </a:p>
        </p:txBody>
      </p:sp>
    </p:spTree>
    <p:extLst>
      <p:ext uri="{BB962C8B-B14F-4D97-AF65-F5344CB8AC3E}">
        <p14:creationId xmlns:p14="http://schemas.microsoft.com/office/powerpoint/2010/main" val="28613043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hyperlink" Target="http://www.91taoke.com/"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332047224"/>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归纳总结">
    <p:spTree>
      <p:nvGrpSpPr>
        <p:cNvPr id="1" name=""/>
        <p:cNvGrpSpPr/>
        <p:nvPr/>
      </p:nvGrpSpPr>
      <p:grpSpPr>
        <a:xfrm>
          <a:off x="0" y="0"/>
          <a:ext cx="0" cy="0"/>
          <a:chOff x="0" y="0"/>
          <a:chExt cx="0" cy="0"/>
        </a:xfrm>
      </p:grpSpPr>
      <p:sp>
        <p:nvSpPr>
          <p:cNvPr id="2" name="矩形 1"/>
          <p:cNvSpPr/>
          <p:nvPr userDrawn="1"/>
        </p:nvSpPr>
        <p:spPr>
          <a:xfrm>
            <a:off x="40905" y="1"/>
            <a:ext cx="12190413" cy="634846"/>
          </a:xfrm>
          <a:prstGeom prst="rect">
            <a:avLst/>
          </a:prstGeom>
          <a:solidFill>
            <a:srgbClr val="C25C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solidFill>
                <a:schemeClr val="bg1"/>
              </a:solidFill>
              <a:ea typeface="微软雅黑" panose="020B0503020204020204" pitchFamily="34" charset="-122"/>
            </a:endParaRPr>
          </a:p>
        </p:txBody>
      </p:sp>
      <p:grpSp>
        <p:nvGrpSpPr>
          <p:cNvPr id="3" name="组合 2"/>
          <p:cNvGrpSpPr/>
          <p:nvPr userDrawn="1"/>
        </p:nvGrpSpPr>
        <p:grpSpPr>
          <a:xfrm>
            <a:off x="1" y="-2"/>
            <a:ext cx="1836949" cy="634848"/>
            <a:chOff x="0" y="-2"/>
            <a:chExt cx="1377891" cy="634701"/>
          </a:xfrm>
          <a:solidFill>
            <a:srgbClr val="FFC000"/>
          </a:solidFill>
        </p:grpSpPr>
        <p:sp>
          <p:nvSpPr>
            <p:cNvPr id="4" name="矩形 3"/>
            <p:cNvSpPr/>
            <p:nvPr/>
          </p:nvSpPr>
          <p:spPr>
            <a:xfrm>
              <a:off x="0" y="0"/>
              <a:ext cx="708343" cy="634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sp>
          <p:nvSpPr>
            <p:cNvPr id="5" name="直角三角形 4"/>
            <p:cNvSpPr/>
            <p:nvPr/>
          </p:nvSpPr>
          <p:spPr>
            <a:xfrm flipV="1">
              <a:off x="708342" y="-2"/>
              <a:ext cx="669549" cy="634699"/>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grpSp>
      <p:sp>
        <p:nvSpPr>
          <p:cNvPr id="6" name="矩形 5"/>
          <p:cNvSpPr/>
          <p:nvPr userDrawn="1"/>
        </p:nvSpPr>
        <p:spPr>
          <a:xfrm>
            <a:off x="1774726" y="36707"/>
            <a:ext cx="1826141" cy="584775"/>
          </a:xfrm>
          <a:prstGeom prst="rect">
            <a:avLst/>
          </a:prstGeom>
        </p:spPr>
        <p:txBody>
          <a:bodyPr wrap="none">
            <a:spAutoFit/>
          </a:bodyPr>
          <a:lstStyle/>
          <a:p>
            <a:pPr>
              <a:defRPr/>
            </a:pPr>
            <a:r>
              <a:rPr lang="zh-CN" altLang="en-US" sz="3200" b="1" dirty="0" smtClean="0">
                <a:solidFill>
                  <a:schemeClr val="bg1"/>
                </a:solidFill>
                <a:latin typeface="+mj-ea"/>
                <a:ea typeface="+mj-ea"/>
              </a:rPr>
              <a:t>归纳总结</a:t>
            </a:r>
            <a:endParaRPr lang="zh-CN" altLang="en-US" sz="3200" b="1" dirty="0">
              <a:solidFill>
                <a:schemeClr val="bg1"/>
              </a:solidFill>
              <a:latin typeface="+mj-ea"/>
              <a:ea typeface="+mj-ea"/>
            </a:endParaRPr>
          </a:p>
        </p:txBody>
      </p:sp>
    </p:spTree>
    <p:extLst>
      <p:ext uri="{BB962C8B-B14F-4D97-AF65-F5344CB8AC3E}">
        <p14:creationId xmlns:p14="http://schemas.microsoft.com/office/powerpoint/2010/main" val="2189227292"/>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反思归纳">
    <p:spTree>
      <p:nvGrpSpPr>
        <p:cNvPr id="1" name=""/>
        <p:cNvGrpSpPr/>
        <p:nvPr/>
      </p:nvGrpSpPr>
      <p:grpSpPr>
        <a:xfrm>
          <a:off x="0" y="0"/>
          <a:ext cx="0" cy="0"/>
          <a:chOff x="0" y="0"/>
          <a:chExt cx="0" cy="0"/>
        </a:xfrm>
      </p:grpSpPr>
      <p:sp>
        <p:nvSpPr>
          <p:cNvPr id="2" name="矩形 1"/>
          <p:cNvSpPr/>
          <p:nvPr userDrawn="1"/>
        </p:nvSpPr>
        <p:spPr>
          <a:xfrm>
            <a:off x="40905" y="1"/>
            <a:ext cx="12190413" cy="634846"/>
          </a:xfrm>
          <a:prstGeom prst="rect">
            <a:avLst/>
          </a:prstGeom>
          <a:solidFill>
            <a:srgbClr val="C25C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solidFill>
                <a:schemeClr val="bg1"/>
              </a:solidFill>
              <a:ea typeface="微软雅黑" panose="020B0503020204020204" pitchFamily="34" charset="-122"/>
            </a:endParaRPr>
          </a:p>
        </p:txBody>
      </p:sp>
      <p:grpSp>
        <p:nvGrpSpPr>
          <p:cNvPr id="3" name="组合 2"/>
          <p:cNvGrpSpPr/>
          <p:nvPr userDrawn="1"/>
        </p:nvGrpSpPr>
        <p:grpSpPr>
          <a:xfrm>
            <a:off x="1" y="-2"/>
            <a:ext cx="1836949" cy="634848"/>
            <a:chOff x="0" y="-2"/>
            <a:chExt cx="1377891" cy="634701"/>
          </a:xfrm>
          <a:solidFill>
            <a:srgbClr val="FFC000"/>
          </a:solidFill>
        </p:grpSpPr>
        <p:sp>
          <p:nvSpPr>
            <p:cNvPr id="4" name="矩形 3"/>
            <p:cNvSpPr/>
            <p:nvPr/>
          </p:nvSpPr>
          <p:spPr>
            <a:xfrm>
              <a:off x="0" y="0"/>
              <a:ext cx="708343" cy="634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sp>
          <p:nvSpPr>
            <p:cNvPr id="5" name="直角三角形 4"/>
            <p:cNvSpPr/>
            <p:nvPr/>
          </p:nvSpPr>
          <p:spPr>
            <a:xfrm flipV="1">
              <a:off x="708342" y="-2"/>
              <a:ext cx="669549" cy="634699"/>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grpSp>
      <p:sp>
        <p:nvSpPr>
          <p:cNvPr id="6" name="矩形 5"/>
          <p:cNvSpPr/>
          <p:nvPr userDrawn="1"/>
        </p:nvSpPr>
        <p:spPr>
          <a:xfrm>
            <a:off x="1774726" y="36707"/>
            <a:ext cx="1826141" cy="584775"/>
          </a:xfrm>
          <a:prstGeom prst="rect">
            <a:avLst/>
          </a:prstGeom>
        </p:spPr>
        <p:txBody>
          <a:bodyPr wrap="none">
            <a:spAutoFit/>
          </a:bodyPr>
          <a:lstStyle/>
          <a:p>
            <a:pPr marL="0" algn="l" defTabSz="1219140" rtl="0" eaLnBrk="1" latinLnBrk="0" hangingPunct="1">
              <a:defRPr/>
            </a:pPr>
            <a:r>
              <a:rPr lang="zh-CN" altLang="en-US" sz="3200" b="1" kern="1200" dirty="0" smtClean="0">
                <a:solidFill>
                  <a:schemeClr val="bg1"/>
                </a:solidFill>
                <a:latin typeface="+mj-ea"/>
                <a:ea typeface="+mj-ea"/>
                <a:cs typeface="+mn-cs"/>
              </a:rPr>
              <a:t>反思归纳</a:t>
            </a:r>
            <a:endParaRPr lang="zh-CN" altLang="en-US" sz="3200" b="1" kern="1200" dirty="0">
              <a:solidFill>
                <a:schemeClr val="bg1"/>
              </a:solidFill>
              <a:latin typeface="+mj-ea"/>
              <a:ea typeface="+mj-ea"/>
              <a:cs typeface="+mn-cs"/>
            </a:endParaRPr>
          </a:p>
        </p:txBody>
      </p:sp>
    </p:spTree>
    <p:extLst>
      <p:ext uri="{BB962C8B-B14F-4D97-AF65-F5344CB8AC3E}">
        <p14:creationId xmlns:p14="http://schemas.microsoft.com/office/powerpoint/2010/main" val="97484132"/>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1">
    <p:spTree>
      <p:nvGrpSpPr>
        <p:cNvPr id="1" name=""/>
        <p:cNvGrpSpPr/>
        <p:nvPr/>
      </p:nvGrpSpPr>
      <p:grpSpPr>
        <a:xfrm>
          <a:off x="0" y="0"/>
          <a:ext cx="0" cy="0"/>
          <a:chOff x="0" y="0"/>
          <a:chExt cx="0" cy="0"/>
        </a:xfrm>
      </p:grpSpPr>
      <p:sp>
        <p:nvSpPr>
          <p:cNvPr id="5" name="矩形 4"/>
          <p:cNvSpPr/>
          <p:nvPr userDrawn="1"/>
        </p:nvSpPr>
        <p:spPr>
          <a:xfrm>
            <a:off x="0" y="0"/>
            <a:ext cx="12190413" cy="6859588"/>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j-ea"/>
              <a:ea typeface="+mj-ea"/>
            </a:endParaRPr>
          </a:p>
        </p:txBody>
      </p:sp>
    </p:spTree>
    <p:extLst>
      <p:ext uri="{BB962C8B-B14F-4D97-AF65-F5344CB8AC3E}">
        <p14:creationId xmlns:p14="http://schemas.microsoft.com/office/powerpoint/2010/main" val="3581101204"/>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探究高考明确考向">
    <p:spTree>
      <p:nvGrpSpPr>
        <p:cNvPr id="1" name=""/>
        <p:cNvGrpSpPr/>
        <p:nvPr/>
      </p:nvGrpSpPr>
      <p:grpSpPr>
        <a:xfrm>
          <a:off x="0" y="0"/>
          <a:ext cx="0" cy="0"/>
          <a:chOff x="0" y="0"/>
          <a:chExt cx="0" cy="0"/>
        </a:xfrm>
      </p:grpSpPr>
      <p:sp>
        <p:nvSpPr>
          <p:cNvPr id="5" name="矩形 4"/>
          <p:cNvSpPr/>
          <p:nvPr userDrawn="1"/>
        </p:nvSpPr>
        <p:spPr>
          <a:xfrm>
            <a:off x="0" y="0"/>
            <a:ext cx="12190413" cy="6859588"/>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j-ea"/>
              <a:ea typeface="+mj-ea"/>
            </a:endParaRPr>
          </a:p>
        </p:txBody>
      </p:sp>
      <p:sp>
        <p:nvSpPr>
          <p:cNvPr id="3" name="文本框 1"/>
          <p:cNvSpPr txBox="1"/>
          <p:nvPr userDrawn="1"/>
        </p:nvSpPr>
        <p:spPr>
          <a:xfrm>
            <a:off x="1342679" y="2610411"/>
            <a:ext cx="9417963" cy="1323439"/>
          </a:xfrm>
          <a:prstGeom prst="rect">
            <a:avLst/>
          </a:prstGeom>
          <a:noFill/>
        </p:spPr>
        <p:txBody>
          <a:bodyPr wrap="none" rtlCol="0" anchor="ctr">
            <a:spAutoFit/>
          </a:bodyPr>
          <a:lstStyle/>
          <a:p>
            <a:pPr algn="ctr"/>
            <a:r>
              <a:rPr lang="zh-CN" altLang="en-US" sz="8000" b="1" dirty="0" smtClean="0">
                <a:solidFill>
                  <a:schemeClr val="bg1"/>
                </a:solidFill>
                <a:latin typeface="+mj-ea"/>
                <a:ea typeface="+mj-ea"/>
              </a:rPr>
              <a:t>探究高考　明确考向</a:t>
            </a:r>
            <a:endParaRPr lang="zh-CN" altLang="en-US" sz="8000" b="1" dirty="0">
              <a:solidFill>
                <a:schemeClr val="bg1"/>
              </a:solidFill>
              <a:latin typeface="+mj-ea"/>
              <a:ea typeface="+mj-ea"/>
            </a:endParaRPr>
          </a:p>
        </p:txBody>
      </p:sp>
    </p:spTree>
    <p:extLst>
      <p:ext uri="{BB962C8B-B14F-4D97-AF65-F5344CB8AC3E}">
        <p14:creationId xmlns:p14="http://schemas.microsoft.com/office/powerpoint/2010/main" val="625718457"/>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练出高分">
    <p:spTree>
      <p:nvGrpSpPr>
        <p:cNvPr id="1" name=""/>
        <p:cNvGrpSpPr/>
        <p:nvPr/>
      </p:nvGrpSpPr>
      <p:grpSpPr>
        <a:xfrm>
          <a:off x="0" y="0"/>
          <a:ext cx="0" cy="0"/>
          <a:chOff x="0" y="0"/>
          <a:chExt cx="0" cy="0"/>
        </a:xfrm>
      </p:grpSpPr>
      <p:sp>
        <p:nvSpPr>
          <p:cNvPr id="5" name="矩形 4"/>
          <p:cNvSpPr/>
          <p:nvPr userDrawn="1"/>
        </p:nvSpPr>
        <p:spPr>
          <a:xfrm>
            <a:off x="0" y="0"/>
            <a:ext cx="12190413" cy="6859588"/>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j-ea"/>
              <a:ea typeface="+mj-ea"/>
            </a:endParaRPr>
          </a:p>
        </p:txBody>
      </p:sp>
      <p:sp>
        <p:nvSpPr>
          <p:cNvPr id="3" name="文本框 1"/>
          <p:cNvSpPr txBox="1"/>
          <p:nvPr userDrawn="1"/>
        </p:nvSpPr>
        <p:spPr>
          <a:xfrm>
            <a:off x="3907484" y="2610411"/>
            <a:ext cx="4288353" cy="1323439"/>
          </a:xfrm>
          <a:prstGeom prst="rect">
            <a:avLst/>
          </a:prstGeom>
          <a:noFill/>
        </p:spPr>
        <p:txBody>
          <a:bodyPr wrap="none" rtlCol="0" anchor="ctr">
            <a:spAutoFit/>
          </a:bodyPr>
          <a:lstStyle/>
          <a:p>
            <a:pPr marL="0" algn="ctr" defTabSz="1219140" rtl="0" eaLnBrk="1" latinLnBrk="0" hangingPunct="1"/>
            <a:r>
              <a:rPr lang="zh-CN" altLang="en-US" sz="8000" b="1" kern="1200" dirty="0" smtClean="0">
                <a:solidFill>
                  <a:schemeClr val="bg1"/>
                </a:solidFill>
                <a:latin typeface="+mj-ea"/>
                <a:ea typeface="+mj-ea"/>
                <a:cs typeface="+mn-cs"/>
              </a:rPr>
              <a:t>练出高分</a:t>
            </a:r>
            <a:endParaRPr lang="zh-CN" altLang="en-US" sz="8000" b="1" kern="1200" dirty="0">
              <a:solidFill>
                <a:schemeClr val="bg1"/>
              </a:solidFill>
              <a:latin typeface="+mj-ea"/>
              <a:ea typeface="+mj-ea"/>
              <a:cs typeface="+mn-cs"/>
            </a:endParaRPr>
          </a:p>
        </p:txBody>
      </p:sp>
    </p:spTree>
    <p:extLst>
      <p:ext uri="{BB962C8B-B14F-4D97-AF65-F5344CB8AC3E}">
        <p14:creationId xmlns:p14="http://schemas.microsoft.com/office/powerpoint/2010/main" val="3149422771"/>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19_两栏内容">
    <p:spTree>
      <p:nvGrpSpPr>
        <p:cNvPr id="1" name=""/>
        <p:cNvGrpSpPr/>
        <p:nvPr/>
      </p:nvGrpSpPr>
      <p:grpSpPr>
        <a:xfrm>
          <a:off x="0" y="0"/>
          <a:ext cx="0" cy="0"/>
          <a:chOff x="0" y="0"/>
          <a:chExt cx="0" cy="0"/>
        </a:xfrm>
      </p:grpSpPr>
      <p:sp>
        <p:nvSpPr>
          <p:cNvPr id="2" name="Rectangle 17"/>
          <p:cNvSpPr>
            <a:spLocks noChangeArrowheads="1"/>
          </p:cNvSpPr>
          <p:nvPr userDrawn="1"/>
        </p:nvSpPr>
        <p:spPr bwMode="gray">
          <a:xfrm>
            <a:off x="0" y="2216059"/>
            <a:ext cx="12190413" cy="2223023"/>
          </a:xfrm>
          <a:prstGeom prst="rect">
            <a:avLst/>
          </a:prstGeom>
          <a:solidFill>
            <a:srgbClr val="00CCFF"/>
          </a:solidFill>
          <a:ln w="9525">
            <a:noFill/>
            <a:miter lim="800000"/>
            <a:headEnd/>
            <a:tailEnd/>
          </a:ln>
        </p:spPr>
        <p:txBody>
          <a:bodyPr wrap="none" lIns="91375" tIns="45688" rIns="91375" bIns="45688" anchor="ctr"/>
          <a:lstStyle/>
          <a:p>
            <a:pPr>
              <a:defRPr/>
            </a:pPr>
            <a:endParaRPr lang="zh-CN" altLang="en-US" kern="0">
              <a:solidFill>
                <a:sysClr val="windowText" lastClr="000000"/>
              </a:solidFill>
              <a:latin typeface="Arial"/>
            </a:endParaRPr>
          </a:p>
        </p:txBody>
      </p:sp>
      <p:sp>
        <p:nvSpPr>
          <p:cNvPr id="3" name="矩形 2"/>
          <p:cNvSpPr/>
          <p:nvPr userDrawn="1"/>
        </p:nvSpPr>
        <p:spPr>
          <a:xfrm>
            <a:off x="3790218" y="2235464"/>
            <a:ext cx="5113300" cy="1410354"/>
          </a:xfrm>
          <a:prstGeom prst="rect">
            <a:avLst/>
          </a:prstGeom>
        </p:spPr>
        <p:txBody>
          <a:bodyPr wrap="square" lIns="91410" tIns="45704" rIns="91410" bIns="45704">
            <a:spAutoFit/>
          </a:bodyPr>
          <a:lstStyle/>
          <a:p>
            <a:pPr>
              <a:lnSpc>
                <a:spcPct val="130000"/>
              </a:lnSpc>
              <a:defRPr/>
            </a:pPr>
            <a:r>
              <a:rPr lang="zh-CN" altLang="en-US" sz="7300" b="1" dirty="0" smtClean="0">
                <a:solidFill>
                  <a:schemeClr val="accent6">
                    <a:lumMod val="75000"/>
                  </a:schemeClr>
                </a:solidFill>
                <a:effectLst>
                  <a:outerShdw blurRad="38100" dist="38100" dir="2700000" algn="tl">
                    <a:srgbClr val="000000">
                      <a:alpha val="43137"/>
                    </a:srgbClr>
                  </a:outerShdw>
                  <a:reflection blurRad="25400" stA="30000" endPos="30000" dist="50800" dir="5400000" sy="-100000" algn="bl" rotWithShape="0"/>
                </a:effectLst>
                <a:latin typeface="微软雅黑" pitchFamily="34" charset="-122"/>
                <a:ea typeface="微软雅黑" pitchFamily="34" charset="-122"/>
              </a:rPr>
              <a:t>本课结束</a:t>
            </a:r>
            <a:endParaRPr lang="zh-CN" altLang="en-US" sz="7300" b="1" dirty="0">
              <a:solidFill>
                <a:schemeClr val="accent6">
                  <a:lumMod val="75000"/>
                </a:schemeClr>
              </a:solidFill>
              <a:effectLst>
                <a:outerShdw blurRad="38100" dist="38100" dir="2700000" algn="tl">
                  <a:srgbClr val="000000">
                    <a:alpha val="43137"/>
                  </a:srgbClr>
                </a:outerShdw>
                <a:reflection blurRad="25400" stA="30000" endPos="30000" dist="50800" dir="5400000" sy="-100000" algn="bl" rotWithShape="0"/>
              </a:effectLst>
              <a:latin typeface="微软雅黑" pitchFamily="34" charset="-122"/>
              <a:ea typeface="微软雅黑" pitchFamily="34" charset="-122"/>
            </a:endParaRPr>
          </a:p>
        </p:txBody>
      </p:sp>
      <p:sp>
        <p:nvSpPr>
          <p:cNvPr id="4" name="标题 1"/>
          <p:cNvSpPr txBox="1">
            <a:spLocks/>
          </p:cNvSpPr>
          <p:nvPr userDrawn="1"/>
        </p:nvSpPr>
        <p:spPr>
          <a:xfrm>
            <a:off x="2793174" y="3468210"/>
            <a:ext cx="5471896" cy="1215276"/>
          </a:xfrm>
          <a:prstGeom prst="rect">
            <a:avLst/>
          </a:prstGeom>
        </p:spPr>
        <p:txBody>
          <a:bodyPr vert="horz" lIns="91412" tIns="45707" rIns="91412" bIns="45707"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2400" b="1" dirty="0">
                <a:solidFill>
                  <a:schemeClr val="bg1"/>
                </a:solidFill>
                <a:latin typeface="微软雅黑" pitchFamily="34" charset="-122"/>
                <a:ea typeface="微软雅黑" pitchFamily="34" charset="-122"/>
              </a:rPr>
              <a:t>更多精彩内容请登录：</a:t>
            </a:r>
          </a:p>
        </p:txBody>
      </p:sp>
      <p:sp>
        <p:nvSpPr>
          <p:cNvPr id="5" name="标题 1">
            <a:hlinkClick r:id="rId2"/>
          </p:cNvPr>
          <p:cNvSpPr txBox="1">
            <a:spLocks/>
          </p:cNvSpPr>
          <p:nvPr userDrawn="1"/>
        </p:nvSpPr>
        <p:spPr>
          <a:xfrm>
            <a:off x="5896103" y="3429794"/>
            <a:ext cx="3968431" cy="1215276"/>
          </a:xfrm>
          <a:prstGeom prst="rect">
            <a:avLst/>
          </a:prstGeom>
        </p:spPr>
        <p:txBody>
          <a:bodyPr vert="horz" lIns="91412" tIns="45707" rIns="91412" bIns="45707"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2700" b="1" dirty="0">
                <a:solidFill>
                  <a:schemeClr val="bg1"/>
                </a:solidFill>
                <a:latin typeface="微软雅黑" pitchFamily="34" charset="-122"/>
                <a:ea typeface="微软雅黑" pitchFamily="34" charset="-122"/>
              </a:rPr>
              <a:t>www.91taoke.com</a:t>
            </a:r>
            <a:endParaRPr lang="zh-CN" altLang="en-US" sz="27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19711273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435">
                                          <p:stCondLst>
                                            <p:cond delay="0"/>
                                          </p:stCondLst>
                                        </p:cTn>
                                        <p:tgtEl>
                                          <p:spTgt spid="4"/>
                                        </p:tgtEl>
                                      </p:cBhvr>
                                    </p:animEffect>
                                    <p:anim calcmode="lin" valueType="num">
                                      <p:cBhvr>
                                        <p:cTn id="8" dur="1367"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498"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498" tmFilter="0, 0; 0.125,0.2665; 0.25,0.4; 0.375,0.465; 0.5,0.5;  0.625,0.535; 0.75,0.6; 0.875,0.7335; 1,1">
                                          <p:stCondLst>
                                            <p:cond delay="498"/>
                                          </p:stCondLst>
                                        </p:cTn>
                                        <p:tgtEl>
                                          <p:spTgt spid="4"/>
                                        </p:tgtEl>
                                        <p:attrNameLst>
                                          <p:attrName>ppt_y</p:attrName>
                                        </p:attrNameLst>
                                      </p:cBhvr>
                                      <p:tavLst>
                                        <p:tav tm="0" fmla="#ppt_y-sin(pi*$)/9">
                                          <p:val>
                                            <p:fltVal val="0"/>
                                          </p:val>
                                        </p:tav>
                                        <p:tav tm="100000">
                                          <p:val>
                                            <p:fltVal val="1"/>
                                          </p:val>
                                        </p:tav>
                                      </p:tavLst>
                                    </p:anim>
                                    <p:anim calcmode="lin" valueType="num">
                                      <p:cBhvr>
                                        <p:cTn id="11" dur="249" tmFilter="0, 0; 0.125,0.2665; 0.25,0.4; 0.375,0.465; 0.5,0.5;  0.625,0.535; 0.75,0.6; 0.875,0.7335; 1,1">
                                          <p:stCondLst>
                                            <p:cond delay="993"/>
                                          </p:stCondLst>
                                        </p:cTn>
                                        <p:tgtEl>
                                          <p:spTgt spid="4"/>
                                        </p:tgtEl>
                                        <p:attrNameLst>
                                          <p:attrName>ppt_y</p:attrName>
                                        </p:attrNameLst>
                                      </p:cBhvr>
                                      <p:tavLst>
                                        <p:tav tm="0" fmla="#ppt_y-sin(pi*$)/27">
                                          <p:val>
                                            <p:fltVal val="0"/>
                                          </p:val>
                                        </p:tav>
                                        <p:tav tm="100000">
                                          <p:val>
                                            <p:fltVal val="1"/>
                                          </p:val>
                                        </p:tav>
                                      </p:tavLst>
                                    </p:anim>
                                    <p:anim calcmode="lin" valueType="num">
                                      <p:cBhvr>
                                        <p:cTn id="12" dur="123" tmFilter="0, 0; 0.125,0.2665; 0.25,0.4; 0.375,0.465; 0.5,0.5;  0.625,0.535; 0.75,0.6; 0.875,0.7335; 1,1">
                                          <p:stCondLst>
                                            <p:cond delay="1242"/>
                                          </p:stCondLst>
                                        </p:cTn>
                                        <p:tgtEl>
                                          <p:spTgt spid="4"/>
                                        </p:tgtEl>
                                        <p:attrNameLst>
                                          <p:attrName>ppt_y</p:attrName>
                                        </p:attrNameLst>
                                      </p:cBhvr>
                                      <p:tavLst>
                                        <p:tav tm="0" fmla="#ppt_y-sin(pi*$)/81">
                                          <p:val>
                                            <p:fltVal val="0"/>
                                          </p:val>
                                        </p:tav>
                                        <p:tav tm="100000">
                                          <p:val>
                                            <p:fltVal val="1"/>
                                          </p:val>
                                        </p:tav>
                                      </p:tavLst>
                                    </p:anim>
                                    <p:animScale>
                                      <p:cBhvr>
                                        <p:cTn id="13" dur="20">
                                          <p:stCondLst>
                                            <p:cond delay="487"/>
                                          </p:stCondLst>
                                        </p:cTn>
                                        <p:tgtEl>
                                          <p:spTgt spid="4"/>
                                        </p:tgtEl>
                                      </p:cBhvr>
                                      <p:to x="100000" y="60000"/>
                                    </p:animScale>
                                    <p:animScale>
                                      <p:cBhvr>
                                        <p:cTn id="14" dur="124" decel="50000">
                                          <p:stCondLst>
                                            <p:cond delay="507"/>
                                          </p:stCondLst>
                                        </p:cTn>
                                        <p:tgtEl>
                                          <p:spTgt spid="4"/>
                                        </p:tgtEl>
                                      </p:cBhvr>
                                      <p:to x="100000" y="100000"/>
                                    </p:animScale>
                                    <p:animScale>
                                      <p:cBhvr>
                                        <p:cTn id="15" dur="20">
                                          <p:stCondLst>
                                            <p:cond delay="984"/>
                                          </p:stCondLst>
                                        </p:cTn>
                                        <p:tgtEl>
                                          <p:spTgt spid="4"/>
                                        </p:tgtEl>
                                      </p:cBhvr>
                                      <p:to x="100000" y="80000"/>
                                    </p:animScale>
                                    <p:animScale>
                                      <p:cBhvr>
                                        <p:cTn id="16" dur="124" decel="50000">
                                          <p:stCondLst>
                                            <p:cond delay="1004"/>
                                          </p:stCondLst>
                                        </p:cTn>
                                        <p:tgtEl>
                                          <p:spTgt spid="4"/>
                                        </p:tgtEl>
                                      </p:cBhvr>
                                      <p:to x="100000" y="100000"/>
                                    </p:animScale>
                                    <p:animScale>
                                      <p:cBhvr>
                                        <p:cTn id="17" dur="20">
                                          <p:stCondLst>
                                            <p:cond delay="1231"/>
                                          </p:stCondLst>
                                        </p:cTn>
                                        <p:tgtEl>
                                          <p:spTgt spid="4"/>
                                        </p:tgtEl>
                                      </p:cBhvr>
                                      <p:to x="100000" y="90000"/>
                                    </p:animScale>
                                    <p:animScale>
                                      <p:cBhvr>
                                        <p:cTn id="18" dur="124" decel="50000">
                                          <p:stCondLst>
                                            <p:cond delay="1251"/>
                                          </p:stCondLst>
                                        </p:cTn>
                                        <p:tgtEl>
                                          <p:spTgt spid="4"/>
                                        </p:tgtEl>
                                      </p:cBhvr>
                                      <p:to x="100000" y="100000"/>
                                    </p:animScale>
                                    <p:animScale>
                                      <p:cBhvr>
                                        <p:cTn id="19" dur="20">
                                          <p:stCondLst>
                                            <p:cond delay="1356"/>
                                          </p:stCondLst>
                                        </p:cTn>
                                        <p:tgtEl>
                                          <p:spTgt spid="4"/>
                                        </p:tgtEl>
                                      </p:cBhvr>
                                      <p:to x="100000" y="95000"/>
                                    </p:animScale>
                                    <p:animScale>
                                      <p:cBhvr>
                                        <p:cTn id="20" dur="124" decel="50000">
                                          <p:stCondLst>
                                            <p:cond delay="1376"/>
                                          </p:stCondLst>
                                        </p:cTn>
                                        <p:tgtEl>
                                          <p:spTgt spid="4"/>
                                        </p:tgtEl>
                                      </p:cBhvr>
                                      <p:to x="100000" y="100000"/>
                                    </p:animScale>
                                  </p:childTnLst>
                                </p:cTn>
                              </p:par>
                              <p:par>
                                <p:cTn id="21" presetID="26" presetClass="entr" presetSubtype="0"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wipe(down)">
                                      <p:cBhvr>
                                        <p:cTn id="23" dur="435">
                                          <p:stCondLst>
                                            <p:cond delay="0"/>
                                          </p:stCondLst>
                                        </p:cTn>
                                        <p:tgtEl>
                                          <p:spTgt spid="5"/>
                                        </p:tgtEl>
                                      </p:cBhvr>
                                    </p:animEffect>
                                    <p:anim calcmode="lin" valueType="num">
                                      <p:cBhvr>
                                        <p:cTn id="24" dur="1367"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25" dur="498"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26" dur="498" tmFilter="0, 0; 0.125,0.2665; 0.25,0.4; 0.375,0.465; 0.5,0.5;  0.625,0.535; 0.75,0.6; 0.875,0.7335; 1,1">
                                          <p:stCondLst>
                                            <p:cond delay="498"/>
                                          </p:stCondLst>
                                        </p:cTn>
                                        <p:tgtEl>
                                          <p:spTgt spid="5"/>
                                        </p:tgtEl>
                                        <p:attrNameLst>
                                          <p:attrName>ppt_y</p:attrName>
                                        </p:attrNameLst>
                                      </p:cBhvr>
                                      <p:tavLst>
                                        <p:tav tm="0" fmla="#ppt_y-sin(pi*$)/9">
                                          <p:val>
                                            <p:fltVal val="0"/>
                                          </p:val>
                                        </p:tav>
                                        <p:tav tm="100000">
                                          <p:val>
                                            <p:fltVal val="1"/>
                                          </p:val>
                                        </p:tav>
                                      </p:tavLst>
                                    </p:anim>
                                    <p:anim calcmode="lin" valueType="num">
                                      <p:cBhvr>
                                        <p:cTn id="27" dur="249" tmFilter="0, 0; 0.125,0.2665; 0.25,0.4; 0.375,0.465; 0.5,0.5;  0.625,0.535; 0.75,0.6; 0.875,0.7335; 1,1">
                                          <p:stCondLst>
                                            <p:cond delay="993"/>
                                          </p:stCondLst>
                                        </p:cTn>
                                        <p:tgtEl>
                                          <p:spTgt spid="5"/>
                                        </p:tgtEl>
                                        <p:attrNameLst>
                                          <p:attrName>ppt_y</p:attrName>
                                        </p:attrNameLst>
                                      </p:cBhvr>
                                      <p:tavLst>
                                        <p:tav tm="0" fmla="#ppt_y-sin(pi*$)/27">
                                          <p:val>
                                            <p:fltVal val="0"/>
                                          </p:val>
                                        </p:tav>
                                        <p:tav tm="100000">
                                          <p:val>
                                            <p:fltVal val="1"/>
                                          </p:val>
                                        </p:tav>
                                      </p:tavLst>
                                    </p:anim>
                                    <p:anim calcmode="lin" valueType="num">
                                      <p:cBhvr>
                                        <p:cTn id="28" dur="123" tmFilter="0, 0; 0.125,0.2665; 0.25,0.4; 0.375,0.465; 0.5,0.5;  0.625,0.535; 0.75,0.6; 0.875,0.7335; 1,1">
                                          <p:stCondLst>
                                            <p:cond delay="1242"/>
                                          </p:stCondLst>
                                        </p:cTn>
                                        <p:tgtEl>
                                          <p:spTgt spid="5"/>
                                        </p:tgtEl>
                                        <p:attrNameLst>
                                          <p:attrName>ppt_y</p:attrName>
                                        </p:attrNameLst>
                                      </p:cBhvr>
                                      <p:tavLst>
                                        <p:tav tm="0" fmla="#ppt_y-sin(pi*$)/81">
                                          <p:val>
                                            <p:fltVal val="0"/>
                                          </p:val>
                                        </p:tav>
                                        <p:tav tm="100000">
                                          <p:val>
                                            <p:fltVal val="1"/>
                                          </p:val>
                                        </p:tav>
                                      </p:tavLst>
                                    </p:anim>
                                    <p:animScale>
                                      <p:cBhvr>
                                        <p:cTn id="29" dur="20">
                                          <p:stCondLst>
                                            <p:cond delay="487"/>
                                          </p:stCondLst>
                                        </p:cTn>
                                        <p:tgtEl>
                                          <p:spTgt spid="5"/>
                                        </p:tgtEl>
                                      </p:cBhvr>
                                      <p:to x="100000" y="60000"/>
                                    </p:animScale>
                                    <p:animScale>
                                      <p:cBhvr>
                                        <p:cTn id="30" dur="124" decel="50000">
                                          <p:stCondLst>
                                            <p:cond delay="507"/>
                                          </p:stCondLst>
                                        </p:cTn>
                                        <p:tgtEl>
                                          <p:spTgt spid="5"/>
                                        </p:tgtEl>
                                      </p:cBhvr>
                                      <p:to x="100000" y="100000"/>
                                    </p:animScale>
                                    <p:animScale>
                                      <p:cBhvr>
                                        <p:cTn id="31" dur="20">
                                          <p:stCondLst>
                                            <p:cond delay="984"/>
                                          </p:stCondLst>
                                        </p:cTn>
                                        <p:tgtEl>
                                          <p:spTgt spid="5"/>
                                        </p:tgtEl>
                                      </p:cBhvr>
                                      <p:to x="100000" y="80000"/>
                                    </p:animScale>
                                    <p:animScale>
                                      <p:cBhvr>
                                        <p:cTn id="32" dur="124" decel="50000">
                                          <p:stCondLst>
                                            <p:cond delay="1004"/>
                                          </p:stCondLst>
                                        </p:cTn>
                                        <p:tgtEl>
                                          <p:spTgt spid="5"/>
                                        </p:tgtEl>
                                      </p:cBhvr>
                                      <p:to x="100000" y="100000"/>
                                    </p:animScale>
                                    <p:animScale>
                                      <p:cBhvr>
                                        <p:cTn id="33" dur="20">
                                          <p:stCondLst>
                                            <p:cond delay="1231"/>
                                          </p:stCondLst>
                                        </p:cTn>
                                        <p:tgtEl>
                                          <p:spTgt spid="5"/>
                                        </p:tgtEl>
                                      </p:cBhvr>
                                      <p:to x="100000" y="90000"/>
                                    </p:animScale>
                                    <p:animScale>
                                      <p:cBhvr>
                                        <p:cTn id="34" dur="124" decel="50000">
                                          <p:stCondLst>
                                            <p:cond delay="1251"/>
                                          </p:stCondLst>
                                        </p:cTn>
                                        <p:tgtEl>
                                          <p:spTgt spid="5"/>
                                        </p:tgtEl>
                                      </p:cBhvr>
                                      <p:to x="100000" y="100000"/>
                                    </p:animScale>
                                    <p:animScale>
                                      <p:cBhvr>
                                        <p:cTn id="35" dur="20">
                                          <p:stCondLst>
                                            <p:cond delay="1356"/>
                                          </p:stCondLst>
                                        </p:cTn>
                                        <p:tgtEl>
                                          <p:spTgt spid="5"/>
                                        </p:tgtEl>
                                      </p:cBhvr>
                                      <p:to x="100000" y="95000"/>
                                    </p:animScale>
                                    <p:animScale>
                                      <p:cBhvr>
                                        <p:cTn id="36" dur="124" decel="50000">
                                          <p:stCondLst>
                                            <p:cond delay="1376"/>
                                          </p:stCondLst>
                                        </p:cTn>
                                        <p:tgtEl>
                                          <p:spTgt spid="5"/>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userDrawn="1">
  <p:cSld name="4_两栏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19468778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userDrawn="1">
  <p:cSld name="2_两栏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168342876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userDrawn="1">
  <p:cSld name="1_两栏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171746402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第一页">
    <p:spTree>
      <p:nvGrpSpPr>
        <p:cNvPr id="1" name=""/>
        <p:cNvGrpSpPr/>
        <p:nvPr/>
      </p:nvGrpSpPr>
      <p:grpSpPr>
        <a:xfrm>
          <a:off x="0" y="0"/>
          <a:ext cx="0" cy="0"/>
          <a:chOff x="0" y="0"/>
          <a:chExt cx="0" cy="0"/>
        </a:xfrm>
      </p:grpSpPr>
      <p:pic>
        <p:nvPicPr>
          <p:cNvPr id="78850" name="Picture 2" descr="C:\Users\Administrator\Desktop\一轮幻灯片用人教\bk_c3b4a20f5192948b2e2d4ec63ebcb1cd_Wkqktc.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9189" y="-26591"/>
            <a:ext cx="12219601" cy="6905969"/>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2"/>
          <p:cNvSpPr/>
          <p:nvPr userDrawn="1"/>
        </p:nvSpPr>
        <p:spPr>
          <a:xfrm>
            <a:off x="-25474" y="4082528"/>
            <a:ext cx="7272808" cy="1507505"/>
          </a:xfrm>
          <a:prstGeom prst="rect">
            <a:avLst/>
          </a:prstGeom>
          <a:solidFill>
            <a:srgbClr val="E5580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 name="组合 3"/>
          <p:cNvGrpSpPr/>
          <p:nvPr userDrawn="1"/>
        </p:nvGrpSpPr>
        <p:grpSpPr>
          <a:xfrm>
            <a:off x="-25474" y="4082529"/>
            <a:ext cx="936104" cy="1507504"/>
            <a:chOff x="1636272" y="4786031"/>
            <a:chExt cx="839787" cy="1212851"/>
          </a:xfrm>
        </p:grpSpPr>
        <p:sp>
          <p:nvSpPr>
            <p:cNvPr id="6" name="矩形 5"/>
            <p:cNvSpPr/>
            <p:nvPr/>
          </p:nvSpPr>
          <p:spPr>
            <a:xfrm>
              <a:off x="1636272" y="4786031"/>
              <a:ext cx="839787" cy="12128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7" name="任意多边形 6"/>
            <p:cNvSpPr/>
            <p:nvPr/>
          </p:nvSpPr>
          <p:spPr>
            <a:xfrm>
              <a:off x="1636272" y="4786032"/>
              <a:ext cx="839787" cy="1212850"/>
            </a:xfrm>
            <a:custGeom>
              <a:avLst/>
              <a:gdLst/>
              <a:ahLst/>
              <a:cxnLst/>
              <a:rect l="l" t="t" r="r" b="b"/>
              <a:pathLst>
                <a:path w="839788" h="1212850">
                  <a:moveTo>
                    <a:pt x="491011" y="1041838"/>
                  </a:moveTo>
                  <a:lnTo>
                    <a:pt x="579890" y="1041838"/>
                  </a:lnTo>
                  <a:cubicBezTo>
                    <a:pt x="567974" y="1050563"/>
                    <a:pt x="552966" y="1058442"/>
                    <a:pt x="534864" y="1065474"/>
                  </a:cubicBezTo>
                  <a:cubicBezTo>
                    <a:pt x="517024" y="1059223"/>
                    <a:pt x="502406" y="1051345"/>
                    <a:pt x="491011" y="1041838"/>
                  </a:cubicBezTo>
                  <a:close/>
                  <a:moveTo>
                    <a:pt x="488081" y="1019960"/>
                  </a:moveTo>
                  <a:cubicBezTo>
                    <a:pt x="473496" y="1037801"/>
                    <a:pt x="454223" y="1052582"/>
                    <a:pt x="430261" y="1064302"/>
                  </a:cubicBezTo>
                  <a:cubicBezTo>
                    <a:pt x="433777" y="1067688"/>
                    <a:pt x="436968" y="1071269"/>
                    <a:pt x="439833" y="1075045"/>
                  </a:cubicBezTo>
                  <a:cubicBezTo>
                    <a:pt x="454353" y="1067623"/>
                    <a:pt x="467799" y="1058344"/>
                    <a:pt x="480170" y="1047210"/>
                  </a:cubicBezTo>
                  <a:cubicBezTo>
                    <a:pt x="490067" y="1056391"/>
                    <a:pt x="502341" y="1064497"/>
                    <a:pt x="516991" y="1071529"/>
                  </a:cubicBezTo>
                  <a:cubicBezTo>
                    <a:pt x="498890" y="1076738"/>
                    <a:pt x="473691" y="1082012"/>
                    <a:pt x="441396" y="1087352"/>
                  </a:cubicBezTo>
                  <a:cubicBezTo>
                    <a:pt x="444912" y="1091910"/>
                    <a:pt x="447907" y="1096337"/>
                    <a:pt x="450381" y="1100635"/>
                  </a:cubicBezTo>
                  <a:cubicBezTo>
                    <a:pt x="483263" y="1094188"/>
                    <a:pt x="511294" y="1086928"/>
                    <a:pt x="534474" y="1078854"/>
                  </a:cubicBezTo>
                  <a:cubicBezTo>
                    <a:pt x="557133" y="1087384"/>
                    <a:pt x="584317" y="1093863"/>
                    <a:pt x="616027" y="1098291"/>
                  </a:cubicBezTo>
                  <a:cubicBezTo>
                    <a:pt x="618631" y="1093472"/>
                    <a:pt x="621692" y="1088133"/>
                    <a:pt x="625208" y="1082273"/>
                  </a:cubicBezTo>
                  <a:cubicBezTo>
                    <a:pt x="598056" y="1080254"/>
                    <a:pt x="574290" y="1076576"/>
                    <a:pt x="553910" y="1071236"/>
                  </a:cubicBezTo>
                  <a:cubicBezTo>
                    <a:pt x="573574" y="1062381"/>
                    <a:pt x="589721" y="1052321"/>
                    <a:pt x="602353" y="1041057"/>
                  </a:cubicBezTo>
                  <a:lnTo>
                    <a:pt x="602353" y="1030509"/>
                  </a:lnTo>
                  <a:lnTo>
                    <a:pt x="496676" y="1030509"/>
                  </a:lnTo>
                  <a:cubicBezTo>
                    <a:pt x="499671" y="1027123"/>
                    <a:pt x="502601" y="1023607"/>
                    <a:pt x="505466" y="1019960"/>
                  </a:cubicBezTo>
                  <a:close/>
                  <a:moveTo>
                    <a:pt x="774250" y="1002966"/>
                  </a:moveTo>
                  <a:cubicBezTo>
                    <a:pt x="736094" y="1016770"/>
                    <a:pt x="691036" y="1031550"/>
                    <a:pt x="639077" y="1047308"/>
                  </a:cubicBezTo>
                  <a:lnTo>
                    <a:pt x="645132" y="1064107"/>
                  </a:lnTo>
                  <a:cubicBezTo>
                    <a:pt x="685892" y="1049912"/>
                    <a:pt x="728932" y="1035197"/>
                    <a:pt x="774250" y="1019960"/>
                  </a:cubicBezTo>
                  <a:cubicBezTo>
                    <a:pt x="773859" y="1017356"/>
                    <a:pt x="773859" y="1011691"/>
                    <a:pt x="774250" y="1002966"/>
                  </a:cubicBezTo>
                  <a:close/>
                  <a:moveTo>
                    <a:pt x="30797" y="988902"/>
                  </a:moveTo>
                  <a:lnTo>
                    <a:pt x="30797" y="1006091"/>
                  </a:lnTo>
                  <a:lnTo>
                    <a:pt x="224962" y="1006091"/>
                  </a:lnTo>
                  <a:lnTo>
                    <a:pt x="224962" y="988902"/>
                  </a:lnTo>
                  <a:close/>
                  <a:moveTo>
                    <a:pt x="473431" y="987534"/>
                  </a:moveTo>
                  <a:lnTo>
                    <a:pt x="588289" y="987534"/>
                  </a:lnTo>
                  <a:lnTo>
                    <a:pt x="588289" y="1003161"/>
                  </a:lnTo>
                  <a:lnTo>
                    <a:pt x="473431" y="1003161"/>
                  </a:lnTo>
                  <a:close/>
                  <a:moveTo>
                    <a:pt x="326538" y="983042"/>
                  </a:moveTo>
                  <a:lnTo>
                    <a:pt x="326538" y="1071139"/>
                  </a:lnTo>
                  <a:cubicBezTo>
                    <a:pt x="326538" y="1086245"/>
                    <a:pt x="334481" y="1093798"/>
                    <a:pt x="350369" y="1093798"/>
                  </a:cubicBezTo>
                  <a:lnTo>
                    <a:pt x="384357" y="1093798"/>
                  </a:lnTo>
                  <a:cubicBezTo>
                    <a:pt x="400245" y="1093798"/>
                    <a:pt x="409295" y="1086701"/>
                    <a:pt x="411509" y="1072506"/>
                  </a:cubicBezTo>
                  <a:cubicBezTo>
                    <a:pt x="413072" y="1063911"/>
                    <a:pt x="414244" y="1054665"/>
                    <a:pt x="415025" y="1044768"/>
                  </a:cubicBezTo>
                  <a:cubicBezTo>
                    <a:pt x="406300" y="1041382"/>
                    <a:pt x="401417" y="1039494"/>
                    <a:pt x="400375" y="1039103"/>
                  </a:cubicBezTo>
                  <a:cubicBezTo>
                    <a:pt x="399724" y="1049782"/>
                    <a:pt x="398682" y="1059353"/>
                    <a:pt x="397249" y="1067818"/>
                  </a:cubicBezTo>
                  <a:cubicBezTo>
                    <a:pt x="395947" y="1075631"/>
                    <a:pt x="390738" y="1079538"/>
                    <a:pt x="381623" y="1079538"/>
                  </a:cubicBezTo>
                  <a:lnTo>
                    <a:pt x="355057" y="1079538"/>
                  </a:lnTo>
                  <a:cubicBezTo>
                    <a:pt x="345941" y="1079538"/>
                    <a:pt x="341383" y="1075501"/>
                    <a:pt x="341383" y="1067427"/>
                  </a:cubicBezTo>
                  <a:lnTo>
                    <a:pt x="341383" y="1042229"/>
                  </a:lnTo>
                  <a:cubicBezTo>
                    <a:pt x="361177" y="1032071"/>
                    <a:pt x="381037" y="1017877"/>
                    <a:pt x="400961" y="999645"/>
                  </a:cubicBezTo>
                  <a:lnTo>
                    <a:pt x="388655" y="990465"/>
                  </a:lnTo>
                  <a:cubicBezTo>
                    <a:pt x="374200" y="1004399"/>
                    <a:pt x="358443" y="1016314"/>
                    <a:pt x="341383" y="1026211"/>
                  </a:cubicBezTo>
                  <a:lnTo>
                    <a:pt x="341383" y="983042"/>
                  </a:lnTo>
                  <a:close/>
                  <a:moveTo>
                    <a:pt x="473431" y="960578"/>
                  </a:moveTo>
                  <a:lnTo>
                    <a:pt x="588289" y="960578"/>
                  </a:lnTo>
                  <a:lnTo>
                    <a:pt x="588289" y="976010"/>
                  </a:lnTo>
                  <a:lnTo>
                    <a:pt x="473431" y="976010"/>
                  </a:lnTo>
                  <a:close/>
                  <a:moveTo>
                    <a:pt x="671503" y="955304"/>
                  </a:moveTo>
                  <a:lnTo>
                    <a:pt x="663103" y="968001"/>
                  </a:lnTo>
                  <a:cubicBezTo>
                    <a:pt x="682637" y="976856"/>
                    <a:pt x="704970" y="988120"/>
                    <a:pt x="730104" y="1001794"/>
                  </a:cubicBezTo>
                  <a:lnTo>
                    <a:pt x="739089" y="986948"/>
                  </a:lnTo>
                  <a:cubicBezTo>
                    <a:pt x="721379" y="977833"/>
                    <a:pt x="698850" y="967285"/>
                    <a:pt x="671503" y="955304"/>
                  </a:cubicBezTo>
                  <a:close/>
                  <a:moveTo>
                    <a:pt x="643374" y="923269"/>
                  </a:moveTo>
                  <a:lnTo>
                    <a:pt x="643374" y="939286"/>
                  </a:lnTo>
                  <a:lnTo>
                    <a:pt x="789291" y="939286"/>
                  </a:lnTo>
                  <a:cubicBezTo>
                    <a:pt x="788770" y="978354"/>
                    <a:pt x="787858" y="1013514"/>
                    <a:pt x="786556" y="1044768"/>
                  </a:cubicBezTo>
                  <a:cubicBezTo>
                    <a:pt x="786035" y="1055968"/>
                    <a:pt x="783626" y="1063911"/>
                    <a:pt x="779329" y="1068599"/>
                  </a:cubicBezTo>
                  <a:cubicBezTo>
                    <a:pt x="774771" y="1073287"/>
                    <a:pt x="767087" y="1075566"/>
                    <a:pt x="756279" y="1075436"/>
                  </a:cubicBezTo>
                  <a:cubicBezTo>
                    <a:pt x="747944" y="1075436"/>
                    <a:pt x="735443" y="1074850"/>
                    <a:pt x="718774" y="1073678"/>
                  </a:cubicBezTo>
                  <a:cubicBezTo>
                    <a:pt x="720337" y="1080710"/>
                    <a:pt x="721379" y="1086766"/>
                    <a:pt x="721899" y="1091844"/>
                  </a:cubicBezTo>
                  <a:cubicBezTo>
                    <a:pt x="735052" y="1092365"/>
                    <a:pt x="747228" y="1092626"/>
                    <a:pt x="758427" y="1092626"/>
                  </a:cubicBezTo>
                  <a:cubicBezTo>
                    <a:pt x="786947" y="1092626"/>
                    <a:pt x="801792" y="1078041"/>
                    <a:pt x="802964" y="1048870"/>
                  </a:cubicBezTo>
                  <a:cubicBezTo>
                    <a:pt x="804136" y="1026602"/>
                    <a:pt x="805373" y="984735"/>
                    <a:pt x="806676" y="923269"/>
                  </a:cubicBezTo>
                  <a:close/>
                  <a:moveTo>
                    <a:pt x="354080" y="909009"/>
                  </a:moveTo>
                  <a:cubicBezTo>
                    <a:pt x="340797" y="937398"/>
                    <a:pt x="322501" y="960318"/>
                    <a:pt x="299190" y="977768"/>
                  </a:cubicBezTo>
                  <a:cubicBezTo>
                    <a:pt x="303097" y="981284"/>
                    <a:pt x="306613" y="985060"/>
                    <a:pt x="309739" y="989097"/>
                  </a:cubicBezTo>
                  <a:cubicBezTo>
                    <a:pt x="328621" y="973991"/>
                    <a:pt x="345550" y="953937"/>
                    <a:pt x="360526" y="928933"/>
                  </a:cubicBezTo>
                  <a:cubicBezTo>
                    <a:pt x="375632" y="955239"/>
                    <a:pt x="393603" y="974577"/>
                    <a:pt x="414439" y="986948"/>
                  </a:cubicBezTo>
                  <a:cubicBezTo>
                    <a:pt x="417304" y="983042"/>
                    <a:pt x="420820" y="978744"/>
                    <a:pt x="424987" y="974056"/>
                  </a:cubicBezTo>
                  <a:cubicBezTo>
                    <a:pt x="402719" y="962727"/>
                    <a:pt x="384292" y="942998"/>
                    <a:pt x="369707" y="914869"/>
                  </a:cubicBezTo>
                  <a:lnTo>
                    <a:pt x="373223" y="909009"/>
                  </a:lnTo>
                  <a:close/>
                  <a:moveTo>
                    <a:pt x="265006" y="907056"/>
                  </a:moveTo>
                  <a:cubicBezTo>
                    <a:pt x="262662" y="916692"/>
                    <a:pt x="259863" y="926915"/>
                    <a:pt x="256607" y="937724"/>
                  </a:cubicBezTo>
                  <a:lnTo>
                    <a:pt x="232580" y="937724"/>
                  </a:lnTo>
                  <a:lnTo>
                    <a:pt x="232580" y="951006"/>
                  </a:lnTo>
                  <a:lnTo>
                    <a:pt x="252700" y="951006"/>
                  </a:lnTo>
                  <a:cubicBezTo>
                    <a:pt x="247491" y="967675"/>
                    <a:pt x="241501" y="985581"/>
                    <a:pt x="234729" y="1004724"/>
                  </a:cubicBezTo>
                  <a:lnTo>
                    <a:pt x="234729" y="1017030"/>
                  </a:lnTo>
                  <a:lnTo>
                    <a:pt x="272625" y="1017030"/>
                  </a:lnTo>
                  <a:lnTo>
                    <a:pt x="272625" y="1044964"/>
                  </a:lnTo>
                  <a:cubicBezTo>
                    <a:pt x="259211" y="1046526"/>
                    <a:pt x="245147" y="1047959"/>
                    <a:pt x="230432" y="1049261"/>
                  </a:cubicBezTo>
                  <a:lnTo>
                    <a:pt x="231994" y="1063911"/>
                  </a:lnTo>
                  <a:cubicBezTo>
                    <a:pt x="245408" y="1062218"/>
                    <a:pt x="258951" y="1060525"/>
                    <a:pt x="272625" y="1058832"/>
                  </a:cubicBezTo>
                  <a:lnTo>
                    <a:pt x="272625" y="1100439"/>
                  </a:lnTo>
                  <a:lnTo>
                    <a:pt x="286689" y="1100439"/>
                  </a:lnTo>
                  <a:lnTo>
                    <a:pt x="286689" y="1057270"/>
                  </a:lnTo>
                  <a:cubicBezTo>
                    <a:pt x="295544" y="1056228"/>
                    <a:pt x="304464" y="1055186"/>
                    <a:pt x="313450" y="1054144"/>
                  </a:cubicBezTo>
                  <a:cubicBezTo>
                    <a:pt x="313710" y="1047763"/>
                    <a:pt x="313906" y="1042945"/>
                    <a:pt x="314036" y="1039689"/>
                  </a:cubicBezTo>
                  <a:cubicBezTo>
                    <a:pt x="305311" y="1040992"/>
                    <a:pt x="296195" y="1042229"/>
                    <a:pt x="286689" y="1043401"/>
                  </a:cubicBezTo>
                  <a:lnTo>
                    <a:pt x="286689" y="1017030"/>
                  </a:lnTo>
                  <a:lnTo>
                    <a:pt x="311692" y="1017030"/>
                  </a:lnTo>
                  <a:lnTo>
                    <a:pt x="311692" y="1003747"/>
                  </a:lnTo>
                  <a:lnTo>
                    <a:pt x="286689" y="1003747"/>
                  </a:lnTo>
                  <a:lnTo>
                    <a:pt x="286689" y="960969"/>
                  </a:lnTo>
                  <a:lnTo>
                    <a:pt x="272625" y="960969"/>
                  </a:lnTo>
                  <a:lnTo>
                    <a:pt x="272625" y="1003747"/>
                  </a:lnTo>
                  <a:lnTo>
                    <a:pt x="249184" y="1003747"/>
                  </a:lnTo>
                  <a:cubicBezTo>
                    <a:pt x="255174" y="987079"/>
                    <a:pt x="261165" y="969498"/>
                    <a:pt x="267155" y="951006"/>
                  </a:cubicBezTo>
                  <a:lnTo>
                    <a:pt x="314622" y="951006"/>
                  </a:lnTo>
                  <a:lnTo>
                    <a:pt x="314622" y="937724"/>
                  </a:lnTo>
                  <a:lnTo>
                    <a:pt x="271453" y="937724"/>
                  </a:lnTo>
                  <a:cubicBezTo>
                    <a:pt x="274317" y="928868"/>
                    <a:pt x="277182" y="919753"/>
                    <a:pt x="280047" y="910376"/>
                  </a:cubicBezTo>
                  <a:close/>
                  <a:moveTo>
                    <a:pt x="476556" y="906274"/>
                  </a:moveTo>
                  <a:cubicBezTo>
                    <a:pt x="464315" y="928933"/>
                    <a:pt x="448884" y="947556"/>
                    <a:pt x="430261" y="962141"/>
                  </a:cubicBezTo>
                  <a:cubicBezTo>
                    <a:pt x="434038" y="966568"/>
                    <a:pt x="437033" y="970670"/>
                    <a:pt x="439247" y="974447"/>
                  </a:cubicBezTo>
                  <a:cubicBezTo>
                    <a:pt x="446474" y="968001"/>
                    <a:pt x="453376" y="961099"/>
                    <a:pt x="459953" y="953741"/>
                  </a:cubicBezTo>
                  <a:lnTo>
                    <a:pt x="459953" y="1022304"/>
                  </a:lnTo>
                  <a:lnTo>
                    <a:pt x="473431" y="1022304"/>
                  </a:lnTo>
                  <a:lnTo>
                    <a:pt x="473431" y="1015272"/>
                  </a:lnTo>
                  <a:lnTo>
                    <a:pt x="588289" y="1015272"/>
                  </a:lnTo>
                  <a:lnTo>
                    <a:pt x="588289" y="1020351"/>
                  </a:lnTo>
                  <a:lnTo>
                    <a:pt x="601963" y="1020351"/>
                  </a:lnTo>
                  <a:lnTo>
                    <a:pt x="601963" y="948467"/>
                  </a:lnTo>
                  <a:lnTo>
                    <a:pt x="464445" y="948467"/>
                  </a:lnTo>
                  <a:cubicBezTo>
                    <a:pt x="468222" y="944039"/>
                    <a:pt x="471868" y="939416"/>
                    <a:pt x="475384" y="934598"/>
                  </a:cubicBezTo>
                  <a:lnTo>
                    <a:pt x="621496" y="934598"/>
                  </a:lnTo>
                  <a:lnTo>
                    <a:pt x="621496" y="922097"/>
                  </a:lnTo>
                  <a:lnTo>
                    <a:pt x="484077" y="922097"/>
                  </a:lnTo>
                  <a:cubicBezTo>
                    <a:pt x="487397" y="917018"/>
                    <a:pt x="490621" y="911744"/>
                    <a:pt x="493746" y="906274"/>
                  </a:cubicBezTo>
                  <a:close/>
                  <a:moveTo>
                    <a:pt x="377695" y="562609"/>
                  </a:moveTo>
                  <a:cubicBezTo>
                    <a:pt x="380219" y="562535"/>
                    <a:pt x="381927" y="564167"/>
                    <a:pt x="383486" y="565281"/>
                  </a:cubicBezTo>
                  <a:cubicBezTo>
                    <a:pt x="385045" y="566395"/>
                    <a:pt x="386456" y="567286"/>
                    <a:pt x="387050" y="569290"/>
                  </a:cubicBezTo>
                  <a:cubicBezTo>
                    <a:pt x="387644" y="571295"/>
                    <a:pt x="388980" y="572705"/>
                    <a:pt x="387050" y="577308"/>
                  </a:cubicBezTo>
                  <a:cubicBezTo>
                    <a:pt x="385120" y="581911"/>
                    <a:pt x="378660" y="590745"/>
                    <a:pt x="375468" y="596907"/>
                  </a:cubicBezTo>
                  <a:lnTo>
                    <a:pt x="373531" y="601176"/>
                  </a:lnTo>
                  <a:lnTo>
                    <a:pt x="373362" y="600651"/>
                  </a:lnTo>
                  <a:cubicBezTo>
                    <a:pt x="371375" y="596879"/>
                    <a:pt x="368730" y="596572"/>
                    <a:pt x="368340" y="593343"/>
                  </a:cubicBezTo>
                  <a:cubicBezTo>
                    <a:pt x="367820" y="589037"/>
                    <a:pt x="371236" y="583395"/>
                    <a:pt x="371904" y="579980"/>
                  </a:cubicBezTo>
                  <a:cubicBezTo>
                    <a:pt x="372572" y="576565"/>
                    <a:pt x="372498" y="575229"/>
                    <a:pt x="372349" y="572854"/>
                  </a:cubicBezTo>
                  <a:cubicBezTo>
                    <a:pt x="372201" y="570478"/>
                    <a:pt x="370567" y="569736"/>
                    <a:pt x="371013" y="565726"/>
                  </a:cubicBezTo>
                  <a:lnTo>
                    <a:pt x="371200" y="564810"/>
                  </a:lnTo>
                  <a:lnTo>
                    <a:pt x="372172" y="564498"/>
                  </a:lnTo>
                  <a:cubicBezTo>
                    <a:pt x="375120" y="563389"/>
                    <a:pt x="375802" y="562665"/>
                    <a:pt x="377695" y="562609"/>
                  </a:cubicBezTo>
                  <a:close/>
                  <a:moveTo>
                    <a:pt x="597223" y="524280"/>
                  </a:moveTo>
                  <a:cubicBezTo>
                    <a:pt x="594806" y="524399"/>
                    <a:pt x="592524" y="524819"/>
                    <a:pt x="590899" y="525351"/>
                  </a:cubicBezTo>
                  <a:cubicBezTo>
                    <a:pt x="587650" y="526415"/>
                    <a:pt x="587034" y="530000"/>
                    <a:pt x="584849" y="531400"/>
                  </a:cubicBezTo>
                  <a:cubicBezTo>
                    <a:pt x="582664" y="532801"/>
                    <a:pt x="579695" y="532577"/>
                    <a:pt x="577790" y="533753"/>
                  </a:cubicBezTo>
                  <a:cubicBezTo>
                    <a:pt x="575885" y="534930"/>
                    <a:pt x="573700" y="536217"/>
                    <a:pt x="573420" y="538458"/>
                  </a:cubicBezTo>
                  <a:cubicBezTo>
                    <a:pt x="573140" y="540699"/>
                    <a:pt x="575661" y="543892"/>
                    <a:pt x="576109" y="547197"/>
                  </a:cubicBezTo>
                  <a:cubicBezTo>
                    <a:pt x="576557" y="550502"/>
                    <a:pt x="575941" y="554479"/>
                    <a:pt x="576109" y="558288"/>
                  </a:cubicBezTo>
                  <a:cubicBezTo>
                    <a:pt x="576277" y="562097"/>
                    <a:pt x="576950" y="567474"/>
                    <a:pt x="577118" y="570051"/>
                  </a:cubicBezTo>
                  <a:cubicBezTo>
                    <a:pt x="577286" y="572628"/>
                    <a:pt x="577006" y="571060"/>
                    <a:pt x="577118" y="573748"/>
                  </a:cubicBezTo>
                  <a:cubicBezTo>
                    <a:pt x="577230" y="576437"/>
                    <a:pt x="577902" y="582151"/>
                    <a:pt x="577790" y="586184"/>
                  </a:cubicBezTo>
                  <a:cubicBezTo>
                    <a:pt x="577678" y="590217"/>
                    <a:pt x="577342" y="596659"/>
                    <a:pt x="576445" y="597947"/>
                  </a:cubicBezTo>
                  <a:cubicBezTo>
                    <a:pt x="575549" y="599236"/>
                    <a:pt x="573980" y="595202"/>
                    <a:pt x="572412" y="593914"/>
                  </a:cubicBezTo>
                  <a:cubicBezTo>
                    <a:pt x="570843" y="592625"/>
                    <a:pt x="569218" y="591898"/>
                    <a:pt x="567033" y="590217"/>
                  </a:cubicBezTo>
                  <a:cubicBezTo>
                    <a:pt x="564848" y="588537"/>
                    <a:pt x="562103" y="585623"/>
                    <a:pt x="559302" y="583831"/>
                  </a:cubicBezTo>
                  <a:cubicBezTo>
                    <a:pt x="556501" y="582039"/>
                    <a:pt x="552691" y="580078"/>
                    <a:pt x="550226" y="579462"/>
                  </a:cubicBezTo>
                  <a:cubicBezTo>
                    <a:pt x="547761" y="578846"/>
                    <a:pt x="546025" y="579294"/>
                    <a:pt x="544511" y="580134"/>
                  </a:cubicBezTo>
                  <a:cubicBezTo>
                    <a:pt x="542998" y="580975"/>
                    <a:pt x="542886" y="583719"/>
                    <a:pt x="541150" y="584503"/>
                  </a:cubicBezTo>
                  <a:cubicBezTo>
                    <a:pt x="539413" y="585287"/>
                    <a:pt x="535716" y="584559"/>
                    <a:pt x="534091" y="584839"/>
                  </a:cubicBezTo>
                  <a:cubicBezTo>
                    <a:pt x="532466" y="585119"/>
                    <a:pt x="531290" y="584727"/>
                    <a:pt x="531402" y="586184"/>
                  </a:cubicBezTo>
                  <a:cubicBezTo>
                    <a:pt x="531514" y="587640"/>
                    <a:pt x="533755" y="591730"/>
                    <a:pt x="534763" y="593577"/>
                  </a:cubicBezTo>
                  <a:cubicBezTo>
                    <a:pt x="535772" y="595426"/>
                    <a:pt x="536892" y="595594"/>
                    <a:pt x="537452" y="597275"/>
                  </a:cubicBezTo>
                  <a:cubicBezTo>
                    <a:pt x="538012" y="598956"/>
                    <a:pt x="538124" y="600412"/>
                    <a:pt x="538124" y="603660"/>
                  </a:cubicBezTo>
                  <a:cubicBezTo>
                    <a:pt x="538124" y="606910"/>
                    <a:pt x="537060" y="613351"/>
                    <a:pt x="537452" y="616769"/>
                  </a:cubicBezTo>
                  <a:cubicBezTo>
                    <a:pt x="537844" y="620185"/>
                    <a:pt x="540365" y="621978"/>
                    <a:pt x="540477" y="624162"/>
                  </a:cubicBezTo>
                  <a:cubicBezTo>
                    <a:pt x="540589" y="626347"/>
                    <a:pt x="539245" y="628140"/>
                    <a:pt x="538124" y="629876"/>
                  </a:cubicBezTo>
                  <a:cubicBezTo>
                    <a:pt x="537004" y="631612"/>
                    <a:pt x="535323" y="632901"/>
                    <a:pt x="533755" y="634581"/>
                  </a:cubicBezTo>
                  <a:cubicBezTo>
                    <a:pt x="533755" y="634581"/>
                    <a:pt x="530786" y="638838"/>
                    <a:pt x="528713" y="639959"/>
                  </a:cubicBezTo>
                  <a:cubicBezTo>
                    <a:pt x="526640" y="641079"/>
                    <a:pt x="523447" y="640407"/>
                    <a:pt x="521318" y="641303"/>
                  </a:cubicBezTo>
                  <a:cubicBezTo>
                    <a:pt x="519188" y="642199"/>
                    <a:pt x="517564" y="644608"/>
                    <a:pt x="515939" y="645337"/>
                  </a:cubicBezTo>
                  <a:cubicBezTo>
                    <a:pt x="514314" y="646065"/>
                    <a:pt x="513698" y="645505"/>
                    <a:pt x="511569" y="645673"/>
                  </a:cubicBezTo>
                  <a:cubicBezTo>
                    <a:pt x="511569" y="645673"/>
                    <a:pt x="505127" y="645673"/>
                    <a:pt x="503166" y="646345"/>
                  </a:cubicBezTo>
                  <a:cubicBezTo>
                    <a:pt x="501205" y="647017"/>
                    <a:pt x="500757" y="647970"/>
                    <a:pt x="499805" y="649705"/>
                  </a:cubicBezTo>
                  <a:cubicBezTo>
                    <a:pt x="498852" y="651442"/>
                    <a:pt x="497844" y="655139"/>
                    <a:pt x="497452" y="656764"/>
                  </a:cubicBezTo>
                  <a:cubicBezTo>
                    <a:pt x="497059" y="658388"/>
                    <a:pt x="498908" y="658612"/>
                    <a:pt x="497452" y="659452"/>
                  </a:cubicBezTo>
                  <a:cubicBezTo>
                    <a:pt x="495995" y="660292"/>
                    <a:pt x="490784" y="661021"/>
                    <a:pt x="488711" y="661805"/>
                  </a:cubicBezTo>
                  <a:cubicBezTo>
                    <a:pt x="486638" y="662589"/>
                    <a:pt x="486582" y="663766"/>
                    <a:pt x="485014" y="664158"/>
                  </a:cubicBezTo>
                  <a:cubicBezTo>
                    <a:pt x="483445" y="664550"/>
                    <a:pt x="483389" y="663934"/>
                    <a:pt x="479300" y="664158"/>
                  </a:cubicBezTo>
                  <a:cubicBezTo>
                    <a:pt x="475210" y="664382"/>
                    <a:pt x="464565" y="664494"/>
                    <a:pt x="460475" y="665502"/>
                  </a:cubicBezTo>
                  <a:cubicBezTo>
                    <a:pt x="456386" y="666511"/>
                    <a:pt x="455881" y="667910"/>
                    <a:pt x="454761" y="670207"/>
                  </a:cubicBezTo>
                  <a:cubicBezTo>
                    <a:pt x="453640" y="672504"/>
                    <a:pt x="452408" y="676425"/>
                    <a:pt x="453753" y="679282"/>
                  </a:cubicBezTo>
                  <a:cubicBezTo>
                    <a:pt x="455097" y="682139"/>
                    <a:pt x="460363" y="685220"/>
                    <a:pt x="462828" y="687348"/>
                  </a:cubicBezTo>
                  <a:cubicBezTo>
                    <a:pt x="465293" y="689477"/>
                    <a:pt x="466133" y="690877"/>
                    <a:pt x="468542" y="692054"/>
                  </a:cubicBezTo>
                  <a:cubicBezTo>
                    <a:pt x="470952" y="693230"/>
                    <a:pt x="475826" y="695134"/>
                    <a:pt x="477283" y="694407"/>
                  </a:cubicBezTo>
                  <a:cubicBezTo>
                    <a:pt x="478739" y="693678"/>
                    <a:pt x="478907" y="690765"/>
                    <a:pt x="479972" y="689701"/>
                  </a:cubicBezTo>
                  <a:cubicBezTo>
                    <a:pt x="481036" y="688636"/>
                    <a:pt x="481540" y="688917"/>
                    <a:pt x="483669" y="688020"/>
                  </a:cubicBezTo>
                  <a:cubicBezTo>
                    <a:pt x="485798" y="687124"/>
                    <a:pt x="489271" y="686003"/>
                    <a:pt x="492745" y="684324"/>
                  </a:cubicBezTo>
                  <a:cubicBezTo>
                    <a:pt x="496219" y="682643"/>
                    <a:pt x="500197" y="680234"/>
                    <a:pt x="504510" y="677937"/>
                  </a:cubicBezTo>
                  <a:cubicBezTo>
                    <a:pt x="508824" y="675642"/>
                    <a:pt x="514258" y="672616"/>
                    <a:pt x="518628" y="670543"/>
                  </a:cubicBezTo>
                  <a:cubicBezTo>
                    <a:pt x="522999" y="668471"/>
                    <a:pt x="526136" y="667686"/>
                    <a:pt x="530730" y="665502"/>
                  </a:cubicBezTo>
                  <a:cubicBezTo>
                    <a:pt x="535323" y="663318"/>
                    <a:pt x="540533" y="658892"/>
                    <a:pt x="546193" y="657436"/>
                  </a:cubicBezTo>
                  <a:cubicBezTo>
                    <a:pt x="551851" y="655980"/>
                    <a:pt x="560198" y="657044"/>
                    <a:pt x="564680" y="656764"/>
                  </a:cubicBezTo>
                  <a:cubicBezTo>
                    <a:pt x="569161" y="656484"/>
                    <a:pt x="570507" y="655588"/>
                    <a:pt x="573084" y="655756"/>
                  </a:cubicBezTo>
                  <a:cubicBezTo>
                    <a:pt x="575661" y="655924"/>
                    <a:pt x="578798" y="656260"/>
                    <a:pt x="580143" y="657771"/>
                  </a:cubicBezTo>
                  <a:cubicBezTo>
                    <a:pt x="581487" y="659284"/>
                    <a:pt x="581263" y="662421"/>
                    <a:pt x="581151" y="664830"/>
                  </a:cubicBezTo>
                  <a:cubicBezTo>
                    <a:pt x="581039" y="667238"/>
                    <a:pt x="579415" y="669871"/>
                    <a:pt x="579471" y="672224"/>
                  </a:cubicBezTo>
                  <a:cubicBezTo>
                    <a:pt x="579527" y="674577"/>
                    <a:pt x="581095" y="676761"/>
                    <a:pt x="581487" y="678946"/>
                  </a:cubicBezTo>
                  <a:cubicBezTo>
                    <a:pt x="581880" y="681131"/>
                    <a:pt x="581375" y="683091"/>
                    <a:pt x="581824" y="685332"/>
                  </a:cubicBezTo>
                  <a:cubicBezTo>
                    <a:pt x="582272" y="687572"/>
                    <a:pt x="584737" y="691270"/>
                    <a:pt x="584176" y="692390"/>
                  </a:cubicBezTo>
                  <a:cubicBezTo>
                    <a:pt x="583616" y="693510"/>
                    <a:pt x="580031" y="692782"/>
                    <a:pt x="578462" y="692054"/>
                  </a:cubicBezTo>
                  <a:cubicBezTo>
                    <a:pt x="576894" y="691325"/>
                    <a:pt x="576726" y="689757"/>
                    <a:pt x="574765" y="688020"/>
                  </a:cubicBezTo>
                  <a:cubicBezTo>
                    <a:pt x="572804" y="686284"/>
                    <a:pt x="569330" y="682867"/>
                    <a:pt x="566697" y="681635"/>
                  </a:cubicBezTo>
                  <a:cubicBezTo>
                    <a:pt x="564064" y="680402"/>
                    <a:pt x="561599" y="679842"/>
                    <a:pt x="558966" y="680626"/>
                  </a:cubicBezTo>
                  <a:cubicBezTo>
                    <a:pt x="556333" y="681411"/>
                    <a:pt x="553531" y="684884"/>
                    <a:pt x="550898" y="686340"/>
                  </a:cubicBezTo>
                  <a:cubicBezTo>
                    <a:pt x="548265" y="687796"/>
                    <a:pt x="545856" y="687908"/>
                    <a:pt x="543166" y="689365"/>
                  </a:cubicBezTo>
                  <a:cubicBezTo>
                    <a:pt x="540477" y="690821"/>
                    <a:pt x="538012" y="693510"/>
                    <a:pt x="534763" y="695078"/>
                  </a:cubicBezTo>
                  <a:cubicBezTo>
                    <a:pt x="531514" y="696647"/>
                    <a:pt x="527480" y="696983"/>
                    <a:pt x="523671" y="698775"/>
                  </a:cubicBezTo>
                  <a:cubicBezTo>
                    <a:pt x="519861" y="700568"/>
                    <a:pt x="514594" y="703929"/>
                    <a:pt x="511905" y="705833"/>
                  </a:cubicBezTo>
                  <a:cubicBezTo>
                    <a:pt x="509216" y="707738"/>
                    <a:pt x="506695" y="708242"/>
                    <a:pt x="507536" y="710203"/>
                  </a:cubicBezTo>
                  <a:cubicBezTo>
                    <a:pt x="508376" y="712164"/>
                    <a:pt x="513642" y="717261"/>
                    <a:pt x="516947" y="717597"/>
                  </a:cubicBezTo>
                  <a:cubicBezTo>
                    <a:pt x="520253" y="717933"/>
                    <a:pt x="524343" y="713787"/>
                    <a:pt x="527368" y="712220"/>
                  </a:cubicBezTo>
                  <a:cubicBezTo>
                    <a:pt x="527368" y="712220"/>
                    <a:pt x="531738" y="709026"/>
                    <a:pt x="535099" y="708186"/>
                  </a:cubicBezTo>
                  <a:cubicBezTo>
                    <a:pt x="538460" y="707346"/>
                    <a:pt x="542886" y="708466"/>
                    <a:pt x="547537" y="707178"/>
                  </a:cubicBezTo>
                  <a:cubicBezTo>
                    <a:pt x="552187" y="705889"/>
                    <a:pt x="558517" y="701521"/>
                    <a:pt x="562999" y="700456"/>
                  </a:cubicBezTo>
                  <a:cubicBezTo>
                    <a:pt x="567481" y="699392"/>
                    <a:pt x="571852" y="699112"/>
                    <a:pt x="574429" y="700792"/>
                  </a:cubicBezTo>
                  <a:cubicBezTo>
                    <a:pt x="577006" y="702473"/>
                    <a:pt x="577958" y="705497"/>
                    <a:pt x="578462" y="710539"/>
                  </a:cubicBezTo>
                  <a:cubicBezTo>
                    <a:pt x="578840" y="714319"/>
                    <a:pt x="577769" y="720653"/>
                    <a:pt x="577446" y="726065"/>
                  </a:cubicBezTo>
                  <a:cubicBezTo>
                    <a:pt x="577447" y="726759"/>
                    <a:pt x="577448" y="727453"/>
                    <a:pt x="577449" y="728148"/>
                  </a:cubicBezTo>
                  <a:lnTo>
                    <a:pt x="576781" y="730369"/>
                  </a:lnTo>
                  <a:cubicBezTo>
                    <a:pt x="574709" y="734065"/>
                    <a:pt x="571628" y="737875"/>
                    <a:pt x="569386" y="740788"/>
                  </a:cubicBezTo>
                  <a:cubicBezTo>
                    <a:pt x="567145" y="743700"/>
                    <a:pt x="564848" y="745437"/>
                    <a:pt x="563335" y="747845"/>
                  </a:cubicBezTo>
                  <a:cubicBezTo>
                    <a:pt x="561823" y="750254"/>
                    <a:pt x="562887" y="752886"/>
                    <a:pt x="560310" y="755239"/>
                  </a:cubicBezTo>
                  <a:cubicBezTo>
                    <a:pt x="557733" y="757592"/>
                    <a:pt x="551739" y="758657"/>
                    <a:pt x="547873" y="761961"/>
                  </a:cubicBezTo>
                  <a:cubicBezTo>
                    <a:pt x="544007" y="765266"/>
                    <a:pt x="540701" y="771876"/>
                    <a:pt x="537116" y="775069"/>
                  </a:cubicBezTo>
                  <a:cubicBezTo>
                    <a:pt x="533531" y="778262"/>
                    <a:pt x="530450" y="778598"/>
                    <a:pt x="526360" y="781118"/>
                  </a:cubicBezTo>
                  <a:cubicBezTo>
                    <a:pt x="522270" y="783639"/>
                    <a:pt x="516723" y="787505"/>
                    <a:pt x="512578" y="790193"/>
                  </a:cubicBezTo>
                  <a:cubicBezTo>
                    <a:pt x="512578" y="790193"/>
                    <a:pt x="505407" y="793946"/>
                    <a:pt x="501485" y="797252"/>
                  </a:cubicBezTo>
                  <a:cubicBezTo>
                    <a:pt x="497564" y="800556"/>
                    <a:pt x="493081" y="806885"/>
                    <a:pt x="489047" y="810023"/>
                  </a:cubicBezTo>
                  <a:cubicBezTo>
                    <a:pt x="485014" y="813160"/>
                    <a:pt x="479860" y="813832"/>
                    <a:pt x="477283" y="816072"/>
                  </a:cubicBezTo>
                  <a:cubicBezTo>
                    <a:pt x="474706" y="818313"/>
                    <a:pt x="472297" y="821954"/>
                    <a:pt x="473585" y="823467"/>
                  </a:cubicBezTo>
                  <a:cubicBezTo>
                    <a:pt x="474874" y="824979"/>
                    <a:pt x="481148" y="825875"/>
                    <a:pt x="485014" y="825148"/>
                  </a:cubicBezTo>
                  <a:cubicBezTo>
                    <a:pt x="488879" y="824419"/>
                    <a:pt x="492072" y="821058"/>
                    <a:pt x="496779" y="819097"/>
                  </a:cubicBezTo>
                  <a:cubicBezTo>
                    <a:pt x="501485" y="817136"/>
                    <a:pt x="508432" y="815569"/>
                    <a:pt x="513250" y="813384"/>
                  </a:cubicBezTo>
                  <a:cubicBezTo>
                    <a:pt x="518068" y="811199"/>
                    <a:pt x="520590" y="809182"/>
                    <a:pt x="525688" y="805990"/>
                  </a:cubicBezTo>
                  <a:cubicBezTo>
                    <a:pt x="530786" y="802797"/>
                    <a:pt x="538405" y="797587"/>
                    <a:pt x="543839" y="794226"/>
                  </a:cubicBezTo>
                  <a:cubicBezTo>
                    <a:pt x="549274" y="790865"/>
                    <a:pt x="553083" y="790249"/>
                    <a:pt x="558293" y="785824"/>
                  </a:cubicBezTo>
                  <a:cubicBezTo>
                    <a:pt x="563503" y="781398"/>
                    <a:pt x="570563" y="772436"/>
                    <a:pt x="575101" y="767675"/>
                  </a:cubicBezTo>
                  <a:cubicBezTo>
                    <a:pt x="579639" y="762913"/>
                    <a:pt x="581375" y="762129"/>
                    <a:pt x="585521" y="757256"/>
                  </a:cubicBezTo>
                  <a:cubicBezTo>
                    <a:pt x="588630" y="753601"/>
                    <a:pt x="593378" y="747646"/>
                    <a:pt x="596929" y="742793"/>
                  </a:cubicBezTo>
                  <a:lnTo>
                    <a:pt x="599633" y="738925"/>
                  </a:lnTo>
                  <a:lnTo>
                    <a:pt x="600312" y="738435"/>
                  </a:lnTo>
                  <a:cubicBezTo>
                    <a:pt x="605690" y="733673"/>
                    <a:pt x="610228" y="725943"/>
                    <a:pt x="615438" y="718941"/>
                  </a:cubicBezTo>
                  <a:cubicBezTo>
                    <a:pt x="620648" y="711939"/>
                    <a:pt x="626475" y="702641"/>
                    <a:pt x="631573" y="696423"/>
                  </a:cubicBezTo>
                  <a:cubicBezTo>
                    <a:pt x="636671" y="690205"/>
                    <a:pt x="641377" y="685611"/>
                    <a:pt x="646026" y="681635"/>
                  </a:cubicBezTo>
                  <a:cubicBezTo>
                    <a:pt x="650677" y="677657"/>
                    <a:pt x="657064" y="675809"/>
                    <a:pt x="659473" y="672560"/>
                  </a:cubicBezTo>
                  <a:cubicBezTo>
                    <a:pt x="661882" y="669311"/>
                    <a:pt x="661041" y="664942"/>
                    <a:pt x="660481" y="662141"/>
                  </a:cubicBezTo>
                  <a:cubicBezTo>
                    <a:pt x="659921" y="659340"/>
                    <a:pt x="656952" y="657828"/>
                    <a:pt x="656111" y="655756"/>
                  </a:cubicBezTo>
                  <a:cubicBezTo>
                    <a:pt x="655271" y="653683"/>
                    <a:pt x="656223" y="651890"/>
                    <a:pt x="655439" y="649705"/>
                  </a:cubicBezTo>
                  <a:cubicBezTo>
                    <a:pt x="654655" y="647521"/>
                    <a:pt x="653983" y="643544"/>
                    <a:pt x="651406" y="642648"/>
                  </a:cubicBezTo>
                  <a:cubicBezTo>
                    <a:pt x="648829" y="641751"/>
                    <a:pt x="643618" y="643880"/>
                    <a:pt x="639976" y="644328"/>
                  </a:cubicBezTo>
                  <a:cubicBezTo>
                    <a:pt x="636335" y="644777"/>
                    <a:pt x="631461" y="644328"/>
                    <a:pt x="629556" y="645337"/>
                  </a:cubicBezTo>
                  <a:cubicBezTo>
                    <a:pt x="627651" y="646345"/>
                    <a:pt x="629388" y="649201"/>
                    <a:pt x="628548" y="650378"/>
                  </a:cubicBezTo>
                  <a:cubicBezTo>
                    <a:pt x="627707" y="651554"/>
                    <a:pt x="625466" y="650658"/>
                    <a:pt x="624514" y="652394"/>
                  </a:cubicBezTo>
                  <a:cubicBezTo>
                    <a:pt x="623562" y="654131"/>
                    <a:pt x="622890" y="657884"/>
                    <a:pt x="622833" y="660797"/>
                  </a:cubicBezTo>
                  <a:cubicBezTo>
                    <a:pt x="622777" y="663710"/>
                    <a:pt x="624850" y="668022"/>
                    <a:pt x="624178" y="669871"/>
                  </a:cubicBezTo>
                  <a:cubicBezTo>
                    <a:pt x="623506" y="671720"/>
                    <a:pt x="620536" y="672280"/>
                    <a:pt x="618799" y="671888"/>
                  </a:cubicBezTo>
                  <a:cubicBezTo>
                    <a:pt x="617062" y="671496"/>
                    <a:pt x="613981" y="671272"/>
                    <a:pt x="613757" y="667518"/>
                  </a:cubicBezTo>
                  <a:cubicBezTo>
                    <a:pt x="613533" y="663766"/>
                    <a:pt x="616278" y="653739"/>
                    <a:pt x="617454" y="649369"/>
                  </a:cubicBezTo>
                  <a:cubicBezTo>
                    <a:pt x="618631" y="645000"/>
                    <a:pt x="618295" y="643600"/>
                    <a:pt x="620816" y="641303"/>
                  </a:cubicBezTo>
                  <a:cubicBezTo>
                    <a:pt x="623338" y="639006"/>
                    <a:pt x="628772" y="636878"/>
                    <a:pt x="632581" y="635590"/>
                  </a:cubicBezTo>
                  <a:cubicBezTo>
                    <a:pt x="636391" y="634301"/>
                    <a:pt x="640200" y="634189"/>
                    <a:pt x="643674" y="633573"/>
                  </a:cubicBezTo>
                  <a:cubicBezTo>
                    <a:pt x="643674" y="633573"/>
                    <a:pt x="647484" y="631948"/>
                    <a:pt x="653422" y="631892"/>
                  </a:cubicBezTo>
                  <a:cubicBezTo>
                    <a:pt x="659361" y="631836"/>
                    <a:pt x="672023" y="633237"/>
                    <a:pt x="679305" y="633237"/>
                  </a:cubicBezTo>
                  <a:cubicBezTo>
                    <a:pt x="686588" y="633237"/>
                    <a:pt x="692527" y="633125"/>
                    <a:pt x="697120" y="631892"/>
                  </a:cubicBezTo>
                  <a:cubicBezTo>
                    <a:pt x="701715" y="630660"/>
                    <a:pt x="706869" y="629036"/>
                    <a:pt x="706869" y="625843"/>
                  </a:cubicBezTo>
                  <a:cubicBezTo>
                    <a:pt x="706869" y="622650"/>
                    <a:pt x="700315" y="615928"/>
                    <a:pt x="697120" y="612735"/>
                  </a:cubicBezTo>
                  <a:cubicBezTo>
                    <a:pt x="693927" y="609543"/>
                    <a:pt x="691238" y="606910"/>
                    <a:pt x="687709" y="606686"/>
                  </a:cubicBezTo>
                  <a:cubicBezTo>
                    <a:pt x="684179" y="606462"/>
                    <a:pt x="679586" y="610775"/>
                    <a:pt x="675944" y="611391"/>
                  </a:cubicBezTo>
                  <a:cubicBezTo>
                    <a:pt x="672303" y="612007"/>
                    <a:pt x="668436" y="610047"/>
                    <a:pt x="665859" y="610383"/>
                  </a:cubicBezTo>
                  <a:cubicBezTo>
                    <a:pt x="663282" y="610719"/>
                    <a:pt x="663394" y="612679"/>
                    <a:pt x="660481" y="613407"/>
                  </a:cubicBezTo>
                  <a:cubicBezTo>
                    <a:pt x="657568" y="614136"/>
                    <a:pt x="653086" y="613855"/>
                    <a:pt x="648380" y="614752"/>
                  </a:cubicBezTo>
                  <a:cubicBezTo>
                    <a:pt x="643674" y="615648"/>
                    <a:pt x="636671" y="618225"/>
                    <a:pt x="632245" y="618785"/>
                  </a:cubicBezTo>
                  <a:cubicBezTo>
                    <a:pt x="627819" y="619346"/>
                    <a:pt x="624570" y="619009"/>
                    <a:pt x="621825" y="618113"/>
                  </a:cubicBezTo>
                  <a:cubicBezTo>
                    <a:pt x="619079" y="617217"/>
                    <a:pt x="616726" y="615424"/>
                    <a:pt x="615774" y="613407"/>
                  </a:cubicBezTo>
                  <a:cubicBezTo>
                    <a:pt x="614821" y="611391"/>
                    <a:pt x="614485" y="608758"/>
                    <a:pt x="616110" y="606013"/>
                  </a:cubicBezTo>
                  <a:cubicBezTo>
                    <a:pt x="617735" y="603268"/>
                    <a:pt x="621601" y="599852"/>
                    <a:pt x="625522" y="596939"/>
                  </a:cubicBezTo>
                  <a:cubicBezTo>
                    <a:pt x="629444" y="594026"/>
                    <a:pt x="634878" y="591170"/>
                    <a:pt x="639640" y="588537"/>
                  </a:cubicBezTo>
                  <a:cubicBezTo>
                    <a:pt x="644402" y="585904"/>
                    <a:pt x="650341" y="583663"/>
                    <a:pt x="654095" y="581143"/>
                  </a:cubicBezTo>
                  <a:cubicBezTo>
                    <a:pt x="657848" y="578622"/>
                    <a:pt x="661489" y="575989"/>
                    <a:pt x="662162" y="573413"/>
                  </a:cubicBezTo>
                  <a:cubicBezTo>
                    <a:pt x="662834" y="570836"/>
                    <a:pt x="660537" y="567923"/>
                    <a:pt x="658128" y="565682"/>
                  </a:cubicBezTo>
                  <a:cubicBezTo>
                    <a:pt x="655719" y="563442"/>
                    <a:pt x="650565" y="560809"/>
                    <a:pt x="647708" y="559969"/>
                  </a:cubicBezTo>
                  <a:cubicBezTo>
                    <a:pt x="644850" y="559128"/>
                    <a:pt x="643337" y="559856"/>
                    <a:pt x="640985" y="560641"/>
                  </a:cubicBezTo>
                  <a:cubicBezTo>
                    <a:pt x="638632" y="561425"/>
                    <a:pt x="635550" y="563274"/>
                    <a:pt x="633590" y="564673"/>
                  </a:cubicBezTo>
                  <a:cubicBezTo>
                    <a:pt x="631629" y="566074"/>
                    <a:pt x="631069" y="568371"/>
                    <a:pt x="629220" y="569043"/>
                  </a:cubicBezTo>
                  <a:cubicBezTo>
                    <a:pt x="627371" y="569715"/>
                    <a:pt x="623842" y="569323"/>
                    <a:pt x="622497" y="568707"/>
                  </a:cubicBezTo>
                  <a:cubicBezTo>
                    <a:pt x="621153" y="568091"/>
                    <a:pt x="620704" y="567250"/>
                    <a:pt x="621153" y="565346"/>
                  </a:cubicBezTo>
                  <a:cubicBezTo>
                    <a:pt x="621601" y="563442"/>
                    <a:pt x="623114" y="559856"/>
                    <a:pt x="625186" y="557279"/>
                  </a:cubicBezTo>
                  <a:cubicBezTo>
                    <a:pt x="627259" y="554703"/>
                    <a:pt x="632581" y="552294"/>
                    <a:pt x="633590" y="549886"/>
                  </a:cubicBezTo>
                  <a:cubicBezTo>
                    <a:pt x="634598" y="547477"/>
                    <a:pt x="634038" y="545572"/>
                    <a:pt x="631237" y="542828"/>
                  </a:cubicBezTo>
                  <a:cubicBezTo>
                    <a:pt x="628436" y="540083"/>
                    <a:pt x="621265" y="536385"/>
                    <a:pt x="616782" y="533417"/>
                  </a:cubicBezTo>
                  <a:cubicBezTo>
                    <a:pt x="612300" y="530448"/>
                    <a:pt x="608659" y="526359"/>
                    <a:pt x="604345" y="525015"/>
                  </a:cubicBezTo>
                  <a:cubicBezTo>
                    <a:pt x="602188" y="524343"/>
                    <a:pt x="599639" y="524161"/>
                    <a:pt x="597223" y="524280"/>
                  </a:cubicBezTo>
                  <a:close/>
                  <a:moveTo>
                    <a:pt x="566024" y="465526"/>
                  </a:moveTo>
                  <a:cubicBezTo>
                    <a:pt x="569834" y="465638"/>
                    <a:pt x="573654" y="465562"/>
                    <a:pt x="577454" y="465862"/>
                  </a:cubicBezTo>
                  <a:cubicBezTo>
                    <a:pt x="577953" y="465901"/>
                    <a:pt x="578413" y="466213"/>
                    <a:pt x="578798" y="466534"/>
                  </a:cubicBezTo>
                  <a:cubicBezTo>
                    <a:pt x="579109" y="466793"/>
                    <a:pt x="579246" y="467207"/>
                    <a:pt x="579470" y="467543"/>
                  </a:cubicBezTo>
                  <a:cubicBezTo>
                    <a:pt x="578145" y="469530"/>
                    <a:pt x="579625" y="467673"/>
                    <a:pt x="577454" y="469223"/>
                  </a:cubicBezTo>
                  <a:cubicBezTo>
                    <a:pt x="577067" y="469500"/>
                    <a:pt x="576841" y="469968"/>
                    <a:pt x="576445" y="470232"/>
                  </a:cubicBezTo>
                  <a:cubicBezTo>
                    <a:pt x="575728" y="470710"/>
                    <a:pt x="572862" y="470890"/>
                    <a:pt x="572748" y="470904"/>
                  </a:cubicBezTo>
                  <a:cubicBezTo>
                    <a:pt x="572300" y="471127"/>
                    <a:pt x="571864" y="471378"/>
                    <a:pt x="571403" y="471575"/>
                  </a:cubicBezTo>
                  <a:cubicBezTo>
                    <a:pt x="571078" y="471715"/>
                    <a:pt x="570672" y="471690"/>
                    <a:pt x="570395" y="471911"/>
                  </a:cubicBezTo>
                  <a:cubicBezTo>
                    <a:pt x="568573" y="473368"/>
                    <a:pt x="570983" y="472583"/>
                    <a:pt x="568713" y="473592"/>
                  </a:cubicBezTo>
                  <a:cubicBezTo>
                    <a:pt x="568066" y="473880"/>
                    <a:pt x="567369" y="474040"/>
                    <a:pt x="566697" y="474264"/>
                  </a:cubicBezTo>
                  <a:cubicBezTo>
                    <a:pt x="563772" y="475239"/>
                    <a:pt x="566041" y="474581"/>
                    <a:pt x="559638" y="474937"/>
                  </a:cubicBezTo>
                  <a:cubicBezTo>
                    <a:pt x="559302" y="475273"/>
                    <a:pt x="559045" y="475714"/>
                    <a:pt x="558629" y="475945"/>
                  </a:cubicBezTo>
                  <a:cubicBezTo>
                    <a:pt x="557960" y="476317"/>
                    <a:pt x="556136" y="476736"/>
                    <a:pt x="555268" y="476953"/>
                  </a:cubicBezTo>
                  <a:cubicBezTo>
                    <a:pt x="554820" y="477289"/>
                    <a:pt x="554435" y="477734"/>
                    <a:pt x="553924" y="477962"/>
                  </a:cubicBezTo>
                  <a:cubicBezTo>
                    <a:pt x="553401" y="478194"/>
                    <a:pt x="552813" y="478260"/>
                    <a:pt x="552243" y="478298"/>
                  </a:cubicBezTo>
                  <a:cubicBezTo>
                    <a:pt x="549446" y="478484"/>
                    <a:pt x="546641" y="478522"/>
                    <a:pt x="543839" y="478634"/>
                  </a:cubicBezTo>
                  <a:cubicBezTo>
                    <a:pt x="542352" y="479377"/>
                    <a:pt x="543839" y="478746"/>
                    <a:pt x="543166" y="478634"/>
                  </a:cubicBezTo>
                  <a:cubicBezTo>
                    <a:pt x="543222" y="477794"/>
                    <a:pt x="543951" y="474656"/>
                    <a:pt x="544175" y="473592"/>
                  </a:cubicBezTo>
                  <a:cubicBezTo>
                    <a:pt x="544287" y="473144"/>
                    <a:pt x="544255" y="472632"/>
                    <a:pt x="544511" y="472247"/>
                  </a:cubicBezTo>
                  <a:cubicBezTo>
                    <a:pt x="544943" y="471601"/>
                    <a:pt x="545902" y="471508"/>
                    <a:pt x="546529" y="471239"/>
                  </a:cubicBezTo>
                  <a:cubicBezTo>
                    <a:pt x="549392" y="470013"/>
                    <a:pt x="546225" y="470733"/>
                    <a:pt x="551235" y="470232"/>
                  </a:cubicBezTo>
                  <a:cubicBezTo>
                    <a:pt x="551683" y="470120"/>
                    <a:pt x="550674" y="470400"/>
                    <a:pt x="552579" y="469896"/>
                  </a:cubicBezTo>
                  <a:cubicBezTo>
                    <a:pt x="554484" y="469391"/>
                    <a:pt x="560422" y="467935"/>
                    <a:pt x="562663" y="467207"/>
                  </a:cubicBezTo>
                  <a:cubicBezTo>
                    <a:pt x="564904" y="466478"/>
                    <a:pt x="566024" y="465526"/>
                    <a:pt x="566024" y="465526"/>
                  </a:cubicBezTo>
                  <a:close/>
                  <a:moveTo>
                    <a:pt x="584785" y="430116"/>
                  </a:moveTo>
                  <a:lnTo>
                    <a:pt x="584387" y="432768"/>
                  </a:lnTo>
                  <a:cubicBezTo>
                    <a:pt x="584093" y="434328"/>
                    <a:pt x="583952" y="435743"/>
                    <a:pt x="584513" y="437199"/>
                  </a:cubicBezTo>
                  <a:lnTo>
                    <a:pt x="585880" y="439416"/>
                  </a:lnTo>
                  <a:lnTo>
                    <a:pt x="582905" y="440353"/>
                  </a:lnTo>
                  <a:cubicBezTo>
                    <a:pt x="581414" y="440809"/>
                    <a:pt x="580101" y="441173"/>
                    <a:pt x="579134" y="441328"/>
                  </a:cubicBezTo>
                  <a:cubicBezTo>
                    <a:pt x="576235" y="441790"/>
                    <a:pt x="575416" y="440298"/>
                    <a:pt x="574479" y="440185"/>
                  </a:cubicBezTo>
                  <a:lnTo>
                    <a:pt x="573899" y="440443"/>
                  </a:lnTo>
                  <a:lnTo>
                    <a:pt x="573557" y="440033"/>
                  </a:lnTo>
                  <a:cubicBezTo>
                    <a:pt x="572892" y="439118"/>
                    <a:pt x="572342" y="438166"/>
                    <a:pt x="572076" y="437199"/>
                  </a:cubicBezTo>
                  <a:lnTo>
                    <a:pt x="571820" y="434244"/>
                  </a:lnTo>
                  <a:lnTo>
                    <a:pt x="575936" y="432970"/>
                  </a:lnTo>
                  <a:cubicBezTo>
                    <a:pt x="579092" y="431854"/>
                    <a:pt x="579807" y="431203"/>
                    <a:pt x="584176" y="430236"/>
                  </a:cubicBezTo>
                  <a:close/>
                  <a:moveTo>
                    <a:pt x="641321" y="425867"/>
                  </a:moveTo>
                  <a:cubicBezTo>
                    <a:pt x="641321" y="425867"/>
                    <a:pt x="644850" y="426203"/>
                    <a:pt x="647372" y="426875"/>
                  </a:cubicBezTo>
                  <a:cubicBezTo>
                    <a:pt x="649893" y="427547"/>
                    <a:pt x="652638" y="429228"/>
                    <a:pt x="656448" y="429900"/>
                  </a:cubicBezTo>
                  <a:cubicBezTo>
                    <a:pt x="660257" y="430572"/>
                    <a:pt x="666755" y="429228"/>
                    <a:pt x="670229" y="430908"/>
                  </a:cubicBezTo>
                  <a:cubicBezTo>
                    <a:pt x="673703" y="432589"/>
                    <a:pt x="676448" y="435669"/>
                    <a:pt x="677289" y="439983"/>
                  </a:cubicBezTo>
                  <a:cubicBezTo>
                    <a:pt x="678129" y="444296"/>
                    <a:pt x="677289" y="452251"/>
                    <a:pt x="675272" y="456787"/>
                  </a:cubicBezTo>
                  <a:cubicBezTo>
                    <a:pt x="673255" y="461325"/>
                    <a:pt x="669501" y="463789"/>
                    <a:pt x="665187" y="467207"/>
                  </a:cubicBezTo>
                  <a:cubicBezTo>
                    <a:pt x="660873" y="470624"/>
                    <a:pt x="654543" y="474376"/>
                    <a:pt x="649389" y="477289"/>
                  </a:cubicBezTo>
                  <a:cubicBezTo>
                    <a:pt x="644234" y="480203"/>
                    <a:pt x="639360" y="482611"/>
                    <a:pt x="634262" y="484683"/>
                  </a:cubicBezTo>
                  <a:cubicBezTo>
                    <a:pt x="629164" y="486756"/>
                    <a:pt x="621825" y="489277"/>
                    <a:pt x="618799" y="489725"/>
                  </a:cubicBezTo>
                  <a:cubicBezTo>
                    <a:pt x="615774" y="490172"/>
                    <a:pt x="617847" y="488941"/>
                    <a:pt x="616110" y="487372"/>
                  </a:cubicBezTo>
                  <a:cubicBezTo>
                    <a:pt x="614807" y="486196"/>
                    <a:pt x="612812" y="482625"/>
                    <a:pt x="610619" y="481054"/>
                  </a:cubicBezTo>
                  <a:lnTo>
                    <a:pt x="610279" y="480942"/>
                  </a:lnTo>
                  <a:lnTo>
                    <a:pt x="610818" y="480115"/>
                  </a:lnTo>
                  <a:cubicBezTo>
                    <a:pt x="611810" y="478658"/>
                    <a:pt x="612791" y="477331"/>
                    <a:pt x="613757" y="476281"/>
                  </a:cubicBezTo>
                  <a:cubicBezTo>
                    <a:pt x="617622" y="472079"/>
                    <a:pt x="622889" y="470904"/>
                    <a:pt x="624850" y="467543"/>
                  </a:cubicBezTo>
                  <a:cubicBezTo>
                    <a:pt x="626811" y="464181"/>
                    <a:pt x="628940" y="460261"/>
                    <a:pt x="625522" y="456115"/>
                  </a:cubicBezTo>
                  <a:cubicBezTo>
                    <a:pt x="622105" y="451971"/>
                    <a:pt x="609163" y="445864"/>
                    <a:pt x="604345" y="442672"/>
                  </a:cubicBezTo>
                  <a:lnTo>
                    <a:pt x="603868" y="442274"/>
                  </a:lnTo>
                  <a:lnTo>
                    <a:pt x="604345" y="441905"/>
                  </a:lnTo>
                  <a:cubicBezTo>
                    <a:pt x="606474" y="438936"/>
                    <a:pt x="604401" y="432046"/>
                    <a:pt x="604682" y="427116"/>
                  </a:cubicBezTo>
                  <a:cubicBezTo>
                    <a:pt x="604690" y="427014"/>
                    <a:pt x="604698" y="426912"/>
                    <a:pt x="604707" y="426810"/>
                  </a:cubicBezTo>
                  <a:lnTo>
                    <a:pt x="606698" y="426539"/>
                  </a:lnTo>
                  <a:cubicBezTo>
                    <a:pt x="612132" y="425867"/>
                    <a:pt x="611012" y="426315"/>
                    <a:pt x="616782" y="426203"/>
                  </a:cubicBezTo>
                  <a:close/>
                  <a:moveTo>
                    <a:pt x="578840" y="411068"/>
                  </a:moveTo>
                  <a:cubicBezTo>
                    <a:pt x="581487" y="410984"/>
                    <a:pt x="584121" y="411432"/>
                    <a:pt x="585185" y="412665"/>
                  </a:cubicBezTo>
                  <a:cubicBezTo>
                    <a:pt x="585717" y="413281"/>
                    <a:pt x="585990" y="414258"/>
                    <a:pt x="586099" y="415440"/>
                  </a:cubicBezTo>
                  <a:cubicBezTo>
                    <a:pt x="586089" y="415997"/>
                    <a:pt x="586078" y="416555"/>
                    <a:pt x="586068" y="417113"/>
                  </a:cubicBezTo>
                  <a:lnTo>
                    <a:pt x="580143" y="418473"/>
                  </a:lnTo>
                  <a:lnTo>
                    <a:pt x="571551" y="420980"/>
                  </a:lnTo>
                  <a:lnTo>
                    <a:pt x="571257" y="417181"/>
                  </a:lnTo>
                  <a:cubicBezTo>
                    <a:pt x="571137" y="415228"/>
                    <a:pt x="571292" y="413561"/>
                    <a:pt x="572412" y="412665"/>
                  </a:cubicBezTo>
                  <a:cubicBezTo>
                    <a:pt x="573532" y="411769"/>
                    <a:pt x="576193" y="411152"/>
                    <a:pt x="578840" y="411068"/>
                  </a:cubicBezTo>
                  <a:close/>
                  <a:moveTo>
                    <a:pt x="322009" y="406264"/>
                  </a:moveTo>
                  <a:cubicBezTo>
                    <a:pt x="318074" y="405968"/>
                    <a:pt x="319633" y="410050"/>
                    <a:pt x="317108" y="411164"/>
                  </a:cubicBezTo>
                  <a:cubicBezTo>
                    <a:pt x="314583" y="412278"/>
                    <a:pt x="308866" y="412055"/>
                    <a:pt x="306862" y="412946"/>
                  </a:cubicBezTo>
                  <a:cubicBezTo>
                    <a:pt x="304857" y="413837"/>
                    <a:pt x="306193" y="415395"/>
                    <a:pt x="305080" y="416508"/>
                  </a:cubicBezTo>
                  <a:cubicBezTo>
                    <a:pt x="303966" y="417622"/>
                    <a:pt x="300996" y="418513"/>
                    <a:pt x="300179" y="419627"/>
                  </a:cubicBezTo>
                  <a:cubicBezTo>
                    <a:pt x="299363" y="420740"/>
                    <a:pt x="298694" y="421112"/>
                    <a:pt x="300179" y="423191"/>
                  </a:cubicBezTo>
                  <a:cubicBezTo>
                    <a:pt x="301664" y="425268"/>
                    <a:pt x="307381" y="429278"/>
                    <a:pt x="309089" y="432099"/>
                  </a:cubicBezTo>
                  <a:cubicBezTo>
                    <a:pt x="310797" y="434919"/>
                    <a:pt x="310351" y="433880"/>
                    <a:pt x="310425" y="440117"/>
                  </a:cubicBezTo>
                  <a:cubicBezTo>
                    <a:pt x="310500" y="446352"/>
                    <a:pt x="309386" y="463427"/>
                    <a:pt x="309534" y="469515"/>
                  </a:cubicBezTo>
                  <a:cubicBezTo>
                    <a:pt x="309683" y="475602"/>
                    <a:pt x="310277" y="474340"/>
                    <a:pt x="311316" y="476641"/>
                  </a:cubicBezTo>
                  <a:cubicBezTo>
                    <a:pt x="312356" y="478943"/>
                    <a:pt x="315251" y="478201"/>
                    <a:pt x="315771" y="483323"/>
                  </a:cubicBezTo>
                  <a:cubicBezTo>
                    <a:pt x="316291" y="488446"/>
                    <a:pt x="315028" y="502179"/>
                    <a:pt x="314435" y="507376"/>
                  </a:cubicBezTo>
                  <a:cubicBezTo>
                    <a:pt x="313841" y="512572"/>
                    <a:pt x="312950" y="509825"/>
                    <a:pt x="312207" y="514503"/>
                  </a:cubicBezTo>
                  <a:cubicBezTo>
                    <a:pt x="311465" y="519179"/>
                    <a:pt x="309757" y="531577"/>
                    <a:pt x="309980" y="535438"/>
                  </a:cubicBezTo>
                  <a:cubicBezTo>
                    <a:pt x="310203" y="539298"/>
                    <a:pt x="312430" y="535661"/>
                    <a:pt x="313544" y="537664"/>
                  </a:cubicBezTo>
                  <a:cubicBezTo>
                    <a:pt x="314657" y="539669"/>
                    <a:pt x="316439" y="544050"/>
                    <a:pt x="316662" y="547464"/>
                  </a:cubicBezTo>
                  <a:lnTo>
                    <a:pt x="316199" y="552071"/>
                  </a:lnTo>
                  <a:lnTo>
                    <a:pt x="315882" y="552114"/>
                  </a:lnTo>
                  <a:cubicBezTo>
                    <a:pt x="314713" y="552179"/>
                    <a:pt x="314249" y="552030"/>
                    <a:pt x="312207" y="552364"/>
                  </a:cubicBezTo>
                  <a:cubicBezTo>
                    <a:pt x="312207" y="552364"/>
                    <a:pt x="302036" y="554740"/>
                    <a:pt x="299289" y="554592"/>
                  </a:cubicBezTo>
                  <a:cubicBezTo>
                    <a:pt x="296541" y="554443"/>
                    <a:pt x="297284" y="552661"/>
                    <a:pt x="295725" y="551473"/>
                  </a:cubicBezTo>
                  <a:cubicBezTo>
                    <a:pt x="294165" y="550285"/>
                    <a:pt x="290972" y="549023"/>
                    <a:pt x="289933" y="547464"/>
                  </a:cubicBezTo>
                  <a:cubicBezTo>
                    <a:pt x="288893" y="545905"/>
                    <a:pt x="289784" y="545015"/>
                    <a:pt x="289487" y="542119"/>
                  </a:cubicBezTo>
                  <a:cubicBezTo>
                    <a:pt x="289190" y="539224"/>
                    <a:pt x="289042" y="533062"/>
                    <a:pt x="288151" y="530092"/>
                  </a:cubicBezTo>
                  <a:cubicBezTo>
                    <a:pt x="287260" y="527123"/>
                    <a:pt x="285329" y="526678"/>
                    <a:pt x="284141" y="524302"/>
                  </a:cubicBezTo>
                  <a:cubicBezTo>
                    <a:pt x="282953" y="521926"/>
                    <a:pt x="282508" y="518511"/>
                    <a:pt x="281023" y="515839"/>
                  </a:cubicBezTo>
                  <a:cubicBezTo>
                    <a:pt x="279538" y="513166"/>
                    <a:pt x="277088" y="510122"/>
                    <a:pt x="275232" y="508267"/>
                  </a:cubicBezTo>
                  <a:cubicBezTo>
                    <a:pt x="273376" y="506411"/>
                    <a:pt x="272708" y="505520"/>
                    <a:pt x="269886" y="504703"/>
                  </a:cubicBezTo>
                  <a:cubicBezTo>
                    <a:pt x="267065" y="503887"/>
                    <a:pt x="261792" y="503590"/>
                    <a:pt x="258303" y="503367"/>
                  </a:cubicBezTo>
                  <a:cubicBezTo>
                    <a:pt x="256558" y="503256"/>
                    <a:pt x="254962" y="503126"/>
                    <a:pt x="253431" y="503089"/>
                  </a:cubicBezTo>
                  <a:cubicBezTo>
                    <a:pt x="251899" y="503051"/>
                    <a:pt x="250433" y="503107"/>
                    <a:pt x="248948" y="503367"/>
                  </a:cubicBezTo>
                  <a:cubicBezTo>
                    <a:pt x="245978" y="503887"/>
                    <a:pt x="241969" y="505223"/>
                    <a:pt x="240483" y="506485"/>
                  </a:cubicBezTo>
                  <a:cubicBezTo>
                    <a:pt x="238998" y="507747"/>
                    <a:pt x="239666" y="509157"/>
                    <a:pt x="240037" y="510939"/>
                  </a:cubicBezTo>
                  <a:cubicBezTo>
                    <a:pt x="240409" y="512721"/>
                    <a:pt x="241969" y="514800"/>
                    <a:pt x="242711" y="517176"/>
                  </a:cubicBezTo>
                  <a:cubicBezTo>
                    <a:pt x="243454" y="519550"/>
                    <a:pt x="243676" y="523486"/>
                    <a:pt x="244493" y="525193"/>
                  </a:cubicBezTo>
                  <a:cubicBezTo>
                    <a:pt x="245310" y="526900"/>
                    <a:pt x="247017" y="526307"/>
                    <a:pt x="247611" y="527420"/>
                  </a:cubicBezTo>
                  <a:cubicBezTo>
                    <a:pt x="248205" y="528533"/>
                    <a:pt x="247908" y="529944"/>
                    <a:pt x="248057" y="531874"/>
                  </a:cubicBezTo>
                  <a:cubicBezTo>
                    <a:pt x="248205" y="533805"/>
                    <a:pt x="248428" y="536106"/>
                    <a:pt x="248502" y="539001"/>
                  </a:cubicBezTo>
                  <a:cubicBezTo>
                    <a:pt x="248577" y="541897"/>
                    <a:pt x="249245" y="546350"/>
                    <a:pt x="248502" y="549246"/>
                  </a:cubicBezTo>
                  <a:cubicBezTo>
                    <a:pt x="247760" y="552141"/>
                    <a:pt x="244345" y="554740"/>
                    <a:pt x="244048" y="556372"/>
                  </a:cubicBezTo>
                  <a:cubicBezTo>
                    <a:pt x="243751" y="558006"/>
                    <a:pt x="246646" y="557783"/>
                    <a:pt x="246721" y="559045"/>
                  </a:cubicBezTo>
                  <a:cubicBezTo>
                    <a:pt x="246795" y="560307"/>
                    <a:pt x="245533" y="562535"/>
                    <a:pt x="244493" y="563945"/>
                  </a:cubicBezTo>
                  <a:cubicBezTo>
                    <a:pt x="243454" y="565355"/>
                    <a:pt x="242711" y="566469"/>
                    <a:pt x="240483" y="567508"/>
                  </a:cubicBezTo>
                  <a:cubicBezTo>
                    <a:pt x="238255" y="568548"/>
                    <a:pt x="233355" y="568993"/>
                    <a:pt x="231128" y="570181"/>
                  </a:cubicBezTo>
                  <a:cubicBezTo>
                    <a:pt x="228900" y="571369"/>
                    <a:pt x="228826" y="573744"/>
                    <a:pt x="227119" y="574635"/>
                  </a:cubicBezTo>
                  <a:cubicBezTo>
                    <a:pt x="225411" y="575526"/>
                    <a:pt x="223481" y="574709"/>
                    <a:pt x="220882" y="575526"/>
                  </a:cubicBezTo>
                  <a:cubicBezTo>
                    <a:pt x="218283" y="576342"/>
                    <a:pt x="215462" y="578867"/>
                    <a:pt x="211526" y="579535"/>
                  </a:cubicBezTo>
                  <a:cubicBezTo>
                    <a:pt x="207591" y="580203"/>
                    <a:pt x="200686" y="578941"/>
                    <a:pt x="197271" y="579535"/>
                  </a:cubicBezTo>
                  <a:cubicBezTo>
                    <a:pt x="193855" y="580129"/>
                    <a:pt x="194821" y="582282"/>
                    <a:pt x="191034" y="583098"/>
                  </a:cubicBezTo>
                  <a:cubicBezTo>
                    <a:pt x="187247" y="583915"/>
                    <a:pt x="178857" y="583692"/>
                    <a:pt x="174551" y="584434"/>
                  </a:cubicBezTo>
                  <a:cubicBezTo>
                    <a:pt x="170244" y="585177"/>
                    <a:pt x="168091" y="586884"/>
                    <a:pt x="165196" y="587553"/>
                  </a:cubicBezTo>
                  <a:cubicBezTo>
                    <a:pt x="162299" y="588221"/>
                    <a:pt x="162447" y="587330"/>
                    <a:pt x="157176" y="588444"/>
                  </a:cubicBezTo>
                  <a:cubicBezTo>
                    <a:pt x="151904" y="589557"/>
                    <a:pt x="137500" y="591562"/>
                    <a:pt x="133565" y="594234"/>
                  </a:cubicBezTo>
                  <a:cubicBezTo>
                    <a:pt x="129630" y="596907"/>
                    <a:pt x="133565" y="601657"/>
                    <a:pt x="133565" y="604479"/>
                  </a:cubicBezTo>
                  <a:lnTo>
                    <a:pt x="133565" y="611160"/>
                  </a:lnTo>
                  <a:cubicBezTo>
                    <a:pt x="136683" y="614278"/>
                    <a:pt x="147524" y="620365"/>
                    <a:pt x="152276" y="623187"/>
                  </a:cubicBezTo>
                  <a:cubicBezTo>
                    <a:pt x="157028" y="626008"/>
                    <a:pt x="158661" y="627938"/>
                    <a:pt x="162076" y="628087"/>
                  </a:cubicBezTo>
                  <a:cubicBezTo>
                    <a:pt x="165493" y="628235"/>
                    <a:pt x="167869" y="627419"/>
                    <a:pt x="172769" y="624077"/>
                  </a:cubicBezTo>
                  <a:cubicBezTo>
                    <a:pt x="177669" y="620736"/>
                    <a:pt x="185910" y="611605"/>
                    <a:pt x="191480" y="608042"/>
                  </a:cubicBezTo>
                  <a:cubicBezTo>
                    <a:pt x="197048" y="604479"/>
                    <a:pt x="200092" y="603365"/>
                    <a:pt x="204844" y="600916"/>
                  </a:cubicBezTo>
                  <a:cubicBezTo>
                    <a:pt x="209596" y="598466"/>
                    <a:pt x="213679" y="595867"/>
                    <a:pt x="219991" y="593343"/>
                  </a:cubicBezTo>
                  <a:cubicBezTo>
                    <a:pt x="226302" y="590819"/>
                    <a:pt x="235880" y="587924"/>
                    <a:pt x="242711" y="585771"/>
                  </a:cubicBezTo>
                  <a:cubicBezTo>
                    <a:pt x="249542" y="583618"/>
                    <a:pt x="256224" y="581688"/>
                    <a:pt x="260976" y="580426"/>
                  </a:cubicBezTo>
                  <a:cubicBezTo>
                    <a:pt x="265727" y="579164"/>
                    <a:pt x="267956" y="578644"/>
                    <a:pt x="271223" y="578199"/>
                  </a:cubicBezTo>
                  <a:cubicBezTo>
                    <a:pt x="274489" y="577753"/>
                    <a:pt x="276865" y="578273"/>
                    <a:pt x="280578" y="577753"/>
                  </a:cubicBezTo>
                  <a:cubicBezTo>
                    <a:pt x="284290" y="577233"/>
                    <a:pt x="290304" y="576120"/>
                    <a:pt x="293497" y="575080"/>
                  </a:cubicBezTo>
                  <a:cubicBezTo>
                    <a:pt x="296690" y="574041"/>
                    <a:pt x="297581" y="572111"/>
                    <a:pt x="299734" y="571518"/>
                  </a:cubicBezTo>
                  <a:cubicBezTo>
                    <a:pt x="301887" y="570924"/>
                    <a:pt x="303966" y="571146"/>
                    <a:pt x="306416" y="571518"/>
                  </a:cubicBezTo>
                  <a:cubicBezTo>
                    <a:pt x="308254" y="571796"/>
                    <a:pt x="308796" y="572743"/>
                    <a:pt x="311240" y="573324"/>
                  </a:cubicBezTo>
                  <a:lnTo>
                    <a:pt x="313434" y="573612"/>
                  </a:lnTo>
                  <a:lnTo>
                    <a:pt x="313439" y="573622"/>
                  </a:lnTo>
                  <a:cubicBezTo>
                    <a:pt x="313646" y="574111"/>
                    <a:pt x="313841" y="574709"/>
                    <a:pt x="313989" y="575526"/>
                  </a:cubicBezTo>
                  <a:cubicBezTo>
                    <a:pt x="314583" y="578793"/>
                    <a:pt x="315400" y="585325"/>
                    <a:pt x="315771" y="588889"/>
                  </a:cubicBezTo>
                  <a:cubicBezTo>
                    <a:pt x="316142" y="592452"/>
                    <a:pt x="316142" y="594382"/>
                    <a:pt x="316217" y="596907"/>
                  </a:cubicBezTo>
                  <a:cubicBezTo>
                    <a:pt x="316291" y="599431"/>
                    <a:pt x="316217" y="601880"/>
                    <a:pt x="316217" y="604033"/>
                  </a:cubicBezTo>
                  <a:cubicBezTo>
                    <a:pt x="316217" y="604033"/>
                    <a:pt x="316365" y="606706"/>
                    <a:pt x="316217" y="609824"/>
                  </a:cubicBezTo>
                  <a:cubicBezTo>
                    <a:pt x="316068" y="612942"/>
                    <a:pt x="314732" y="619846"/>
                    <a:pt x="315326" y="622741"/>
                  </a:cubicBezTo>
                  <a:cubicBezTo>
                    <a:pt x="315919" y="625637"/>
                    <a:pt x="319187" y="624671"/>
                    <a:pt x="319781" y="627196"/>
                  </a:cubicBezTo>
                  <a:cubicBezTo>
                    <a:pt x="320375" y="629719"/>
                    <a:pt x="319558" y="635139"/>
                    <a:pt x="318890" y="637886"/>
                  </a:cubicBezTo>
                  <a:cubicBezTo>
                    <a:pt x="318222" y="640632"/>
                    <a:pt x="317183" y="643379"/>
                    <a:pt x="315771" y="643676"/>
                  </a:cubicBezTo>
                  <a:cubicBezTo>
                    <a:pt x="314360" y="643973"/>
                    <a:pt x="312875" y="641746"/>
                    <a:pt x="310425" y="639667"/>
                  </a:cubicBezTo>
                  <a:cubicBezTo>
                    <a:pt x="307975" y="637589"/>
                    <a:pt x="303892" y="633209"/>
                    <a:pt x="301070" y="631204"/>
                  </a:cubicBezTo>
                  <a:cubicBezTo>
                    <a:pt x="298249" y="629201"/>
                    <a:pt x="296244" y="628829"/>
                    <a:pt x="293497" y="627641"/>
                  </a:cubicBezTo>
                  <a:cubicBezTo>
                    <a:pt x="290749" y="626453"/>
                    <a:pt x="287482" y="625414"/>
                    <a:pt x="284587" y="624077"/>
                  </a:cubicBezTo>
                  <a:cubicBezTo>
                    <a:pt x="281691" y="622741"/>
                    <a:pt x="278647" y="619846"/>
                    <a:pt x="276123" y="619624"/>
                  </a:cubicBezTo>
                  <a:cubicBezTo>
                    <a:pt x="273598" y="619401"/>
                    <a:pt x="271519" y="621627"/>
                    <a:pt x="269441" y="622741"/>
                  </a:cubicBezTo>
                  <a:cubicBezTo>
                    <a:pt x="267362" y="623855"/>
                    <a:pt x="266025" y="623558"/>
                    <a:pt x="263649" y="626305"/>
                  </a:cubicBezTo>
                  <a:cubicBezTo>
                    <a:pt x="261273" y="629052"/>
                    <a:pt x="258600" y="636179"/>
                    <a:pt x="255184" y="639222"/>
                  </a:cubicBezTo>
                  <a:cubicBezTo>
                    <a:pt x="251769" y="642266"/>
                    <a:pt x="247463" y="642414"/>
                    <a:pt x="243157" y="644567"/>
                  </a:cubicBezTo>
                  <a:cubicBezTo>
                    <a:pt x="238849" y="646720"/>
                    <a:pt x="233429" y="650060"/>
                    <a:pt x="229346" y="652139"/>
                  </a:cubicBezTo>
                  <a:cubicBezTo>
                    <a:pt x="225262" y="654218"/>
                    <a:pt x="223184" y="656000"/>
                    <a:pt x="218655" y="657040"/>
                  </a:cubicBezTo>
                  <a:cubicBezTo>
                    <a:pt x="214125" y="658078"/>
                    <a:pt x="206255" y="657633"/>
                    <a:pt x="202171" y="658375"/>
                  </a:cubicBezTo>
                  <a:cubicBezTo>
                    <a:pt x="198087" y="659117"/>
                    <a:pt x="194449" y="658969"/>
                    <a:pt x="194152" y="661493"/>
                  </a:cubicBezTo>
                  <a:cubicBezTo>
                    <a:pt x="193855" y="664018"/>
                    <a:pt x="197939" y="669214"/>
                    <a:pt x="200389" y="673520"/>
                  </a:cubicBezTo>
                  <a:cubicBezTo>
                    <a:pt x="202839" y="677825"/>
                    <a:pt x="204918" y="684879"/>
                    <a:pt x="208853" y="687328"/>
                  </a:cubicBezTo>
                  <a:cubicBezTo>
                    <a:pt x="212788" y="689778"/>
                    <a:pt x="220511" y="687625"/>
                    <a:pt x="224000" y="688219"/>
                  </a:cubicBezTo>
                  <a:cubicBezTo>
                    <a:pt x="227490" y="688813"/>
                    <a:pt x="227044" y="689852"/>
                    <a:pt x="229791" y="690892"/>
                  </a:cubicBezTo>
                  <a:cubicBezTo>
                    <a:pt x="232539" y="691931"/>
                    <a:pt x="237216" y="694604"/>
                    <a:pt x="240483" y="694455"/>
                  </a:cubicBezTo>
                  <a:cubicBezTo>
                    <a:pt x="243751" y="694307"/>
                    <a:pt x="248057" y="691560"/>
                    <a:pt x="249393" y="690001"/>
                  </a:cubicBezTo>
                  <a:cubicBezTo>
                    <a:pt x="250730" y="688442"/>
                    <a:pt x="248948" y="687254"/>
                    <a:pt x="248502" y="685101"/>
                  </a:cubicBezTo>
                  <a:cubicBezTo>
                    <a:pt x="248057" y="682948"/>
                    <a:pt x="245533" y="679088"/>
                    <a:pt x="246721" y="677083"/>
                  </a:cubicBezTo>
                  <a:cubicBezTo>
                    <a:pt x="247908" y="675079"/>
                    <a:pt x="253477" y="674708"/>
                    <a:pt x="255630" y="673075"/>
                  </a:cubicBezTo>
                  <a:cubicBezTo>
                    <a:pt x="257783" y="671441"/>
                    <a:pt x="258006" y="668249"/>
                    <a:pt x="259639" y="667283"/>
                  </a:cubicBezTo>
                  <a:cubicBezTo>
                    <a:pt x="261273" y="666319"/>
                    <a:pt x="263129" y="668249"/>
                    <a:pt x="265430" y="667283"/>
                  </a:cubicBezTo>
                  <a:cubicBezTo>
                    <a:pt x="267733" y="666319"/>
                    <a:pt x="270332" y="663349"/>
                    <a:pt x="273450" y="661493"/>
                  </a:cubicBezTo>
                  <a:cubicBezTo>
                    <a:pt x="276568" y="659637"/>
                    <a:pt x="280578" y="656594"/>
                    <a:pt x="284141" y="656149"/>
                  </a:cubicBezTo>
                  <a:cubicBezTo>
                    <a:pt x="287705" y="655703"/>
                    <a:pt x="291715" y="660231"/>
                    <a:pt x="294834" y="658821"/>
                  </a:cubicBezTo>
                  <a:cubicBezTo>
                    <a:pt x="297952" y="657411"/>
                    <a:pt x="300402" y="647611"/>
                    <a:pt x="302852" y="647686"/>
                  </a:cubicBezTo>
                  <a:cubicBezTo>
                    <a:pt x="305302" y="647760"/>
                    <a:pt x="308272" y="655109"/>
                    <a:pt x="309534" y="659266"/>
                  </a:cubicBezTo>
                  <a:cubicBezTo>
                    <a:pt x="310797" y="663424"/>
                    <a:pt x="310500" y="667878"/>
                    <a:pt x="310425" y="672629"/>
                  </a:cubicBezTo>
                  <a:cubicBezTo>
                    <a:pt x="310351" y="677380"/>
                    <a:pt x="308792" y="683394"/>
                    <a:pt x="309089" y="687773"/>
                  </a:cubicBezTo>
                  <a:cubicBezTo>
                    <a:pt x="309386" y="692154"/>
                    <a:pt x="311836" y="696236"/>
                    <a:pt x="312207" y="698909"/>
                  </a:cubicBezTo>
                  <a:cubicBezTo>
                    <a:pt x="312486" y="700914"/>
                    <a:pt x="310467" y="702334"/>
                    <a:pt x="310474" y="703169"/>
                  </a:cubicBezTo>
                  <a:lnTo>
                    <a:pt x="310513" y="703199"/>
                  </a:lnTo>
                  <a:lnTo>
                    <a:pt x="309980" y="703809"/>
                  </a:lnTo>
                  <a:cubicBezTo>
                    <a:pt x="308643" y="706259"/>
                    <a:pt x="310351" y="711307"/>
                    <a:pt x="308643" y="714499"/>
                  </a:cubicBezTo>
                  <a:cubicBezTo>
                    <a:pt x="306936" y="717691"/>
                    <a:pt x="303298" y="718879"/>
                    <a:pt x="299734" y="722962"/>
                  </a:cubicBezTo>
                  <a:cubicBezTo>
                    <a:pt x="296170" y="727045"/>
                    <a:pt x="291790" y="733429"/>
                    <a:pt x="287260" y="738998"/>
                  </a:cubicBezTo>
                  <a:cubicBezTo>
                    <a:pt x="282731" y="744565"/>
                    <a:pt x="280281" y="749243"/>
                    <a:pt x="272559" y="756369"/>
                  </a:cubicBezTo>
                  <a:cubicBezTo>
                    <a:pt x="264836" y="763496"/>
                    <a:pt x="249765" y="775077"/>
                    <a:pt x="240929" y="781758"/>
                  </a:cubicBezTo>
                  <a:cubicBezTo>
                    <a:pt x="232093" y="788439"/>
                    <a:pt x="225114" y="792746"/>
                    <a:pt x="219546" y="796458"/>
                  </a:cubicBezTo>
                  <a:cubicBezTo>
                    <a:pt x="213976" y="800169"/>
                    <a:pt x="211303" y="801060"/>
                    <a:pt x="207517" y="804030"/>
                  </a:cubicBezTo>
                  <a:cubicBezTo>
                    <a:pt x="203730" y="806999"/>
                    <a:pt x="199944" y="812419"/>
                    <a:pt x="196825" y="814275"/>
                  </a:cubicBezTo>
                  <a:cubicBezTo>
                    <a:pt x="193707" y="816130"/>
                    <a:pt x="192148" y="813087"/>
                    <a:pt x="188806" y="815166"/>
                  </a:cubicBezTo>
                  <a:cubicBezTo>
                    <a:pt x="185465" y="817244"/>
                    <a:pt x="180342" y="824520"/>
                    <a:pt x="176778" y="826746"/>
                  </a:cubicBezTo>
                  <a:cubicBezTo>
                    <a:pt x="173214" y="828974"/>
                    <a:pt x="169205" y="827340"/>
                    <a:pt x="167423" y="828528"/>
                  </a:cubicBezTo>
                  <a:cubicBezTo>
                    <a:pt x="165641" y="829716"/>
                    <a:pt x="167274" y="831646"/>
                    <a:pt x="166087" y="833874"/>
                  </a:cubicBezTo>
                  <a:cubicBezTo>
                    <a:pt x="164899" y="836100"/>
                    <a:pt x="162522" y="839293"/>
                    <a:pt x="160294" y="841891"/>
                  </a:cubicBezTo>
                  <a:cubicBezTo>
                    <a:pt x="158067" y="844489"/>
                    <a:pt x="155543" y="847459"/>
                    <a:pt x="152721" y="849463"/>
                  </a:cubicBezTo>
                  <a:cubicBezTo>
                    <a:pt x="149900" y="851468"/>
                    <a:pt x="146782" y="851468"/>
                    <a:pt x="143366" y="853917"/>
                  </a:cubicBezTo>
                  <a:cubicBezTo>
                    <a:pt x="139951" y="856367"/>
                    <a:pt x="131412" y="862381"/>
                    <a:pt x="132228" y="864162"/>
                  </a:cubicBezTo>
                  <a:cubicBezTo>
                    <a:pt x="133045" y="865944"/>
                    <a:pt x="144480" y="865053"/>
                    <a:pt x="148267" y="864608"/>
                  </a:cubicBezTo>
                  <a:cubicBezTo>
                    <a:pt x="152053" y="864162"/>
                    <a:pt x="152573" y="862010"/>
                    <a:pt x="154949" y="861490"/>
                  </a:cubicBezTo>
                  <a:cubicBezTo>
                    <a:pt x="157324" y="860971"/>
                    <a:pt x="159255" y="862158"/>
                    <a:pt x="162522" y="861490"/>
                  </a:cubicBezTo>
                  <a:cubicBezTo>
                    <a:pt x="165790" y="860822"/>
                    <a:pt x="171061" y="858669"/>
                    <a:pt x="174551" y="857481"/>
                  </a:cubicBezTo>
                  <a:cubicBezTo>
                    <a:pt x="174551" y="857481"/>
                    <a:pt x="179228" y="856145"/>
                    <a:pt x="183460" y="854363"/>
                  </a:cubicBezTo>
                  <a:cubicBezTo>
                    <a:pt x="187692" y="852582"/>
                    <a:pt x="194746" y="848721"/>
                    <a:pt x="199944" y="846791"/>
                  </a:cubicBezTo>
                  <a:cubicBezTo>
                    <a:pt x="205141" y="844860"/>
                    <a:pt x="209670" y="845528"/>
                    <a:pt x="214644" y="842782"/>
                  </a:cubicBezTo>
                  <a:cubicBezTo>
                    <a:pt x="219620" y="840035"/>
                    <a:pt x="224966" y="833725"/>
                    <a:pt x="229791" y="830310"/>
                  </a:cubicBezTo>
                  <a:cubicBezTo>
                    <a:pt x="234617" y="826895"/>
                    <a:pt x="238924" y="825484"/>
                    <a:pt x="243602" y="822293"/>
                  </a:cubicBezTo>
                  <a:cubicBezTo>
                    <a:pt x="248280" y="819100"/>
                    <a:pt x="253700" y="813830"/>
                    <a:pt x="257857" y="811157"/>
                  </a:cubicBezTo>
                  <a:cubicBezTo>
                    <a:pt x="262015" y="808484"/>
                    <a:pt x="264391" y="809152"/>
                    <a:pt x="268550" y="806257"/>
                  </a:cubicBezTo>
                  <a:cubicBezTo>
                    <a:pt x="272708" y="803362"/>
                    <a:pt x="277459" y="798090"/>
                    <a:pt x="282805" y="793785"/>
                  </a:cubicBezTo>
                  <a:cubicBezTo>
                    <a:pt x="288151" y="789479"/>
                    <a:pt x="296170" y="785174"/>
                    <a:pt x="300625" y="780422"/>
                  </a:cubicBezTo>
                  <a:cubicBezTo>
                    <a:pt x="305080" y="775671"/>
                    <a:pt x="305971" y="770920"/>
                    <a:pt x="309534" y="765278"/>
                  </a:cubicBezTo>
                  <a:cubicBezTo>
                    <a:pt x="313098" y="759636"/>
                    <a:pt x="317480" y="751543"/>
                    <a:pt x="322009" y="746570"/>
                  </a:cubicBezTo>
                  <a:cubicBezTo>
                    <a:pt x="326538" y="741596"/>
                    <a:pt x="331883" y="739963"/>
                    <a:pt x="336709" y="735434"/>
                  </a:cubicBezTo>
                  <a:cubicBezTo>
                    <a:pt x="341535" y="730906"/>
                    <a:pt x="346733" y="724372"/>
                    <a:pt x="350966" y="719399"/>
                  </a:cubicBezTo>
                  <a:cubicBezTo>
                    <a:pt x="355198" y="714425"/>
                    <a:pt x="358761" y="710342"/>
                    <a:pt x="362102" y="705590"/>
                  </a:cubicBezTo>
                  <a:cubicBezTo>
                    <a:pt x="363773" y="703215"/>
                    <a:pt x="365648" y="700765"/>
                    <a:pt x="367281" y="698297"/>
                  </a:cubicBezTo>
                  <a:lnTo>
                    <a:pt x="368575" y="696130"/>
                  </a:lnTo>
                  <a:lnTo>
                    <a:pt x="370957" y="693564"/>
                  </a:lnTo>
                  <a:cubicBezTo>
                    <a:pt x="372516" y="691077"/>
                    <a:pt x="373203" y="688367"/>
                    <a:pt x="375022" y="685991"/>
                  </a:cubicBezTo>
                  <a:cubicBezTo>
                    <a:pt x="378660" y="681241"/>
                    <a:pt x="380813" y="676192"/>
                    <a:pt x="383486" y="671293"/>
                  </a:cubicBezTo>
                  <a:cubicBezTo>
                    <a:pt x="384823" y="668843"/>
                    <a:pt x="386419" y="666004"/>
                    <a:pt x="387830" y="663359"/>
                  </a:cubicBezTo>
                  <a:lnTo>
                    <a:pt x="388928" y="661216"/>
                  </a:lnTo>
                  <a:lnTo>
                    <a:pt x="389277" y="661048"/>
                  </a:lnTo>
                  <a:cubicBezTo>
                    <a:pt x="396851" y="656891"/>
                    <a:pt x="398708" y="646720"/>
                    <a:pt x="403088" y="642340"/>
                  </a:cubicBezTo>
                  <a:cubicBezTo>
                    <a:pt x="407469" y="637960"/>
                    <a:pt x="411107" y="637663"/>
                    <a:pt x="415561" y="634768"/>
                  </a:cubicBezTo>
                  <a:cubicBezTo>
                    <a:pt x="420017" y="631872"/>
                    <a:pt x="425882" y="628755"/>
                    <a:pt x="429818" y="624968"/>
                  </a:cubicBezTo>
                  <a:cubicBezTo>
                    <a:pt x="433753" y="621182"/>
                    <a:pt x="436945" y="616357"/>
                    <a:pt x="439172" y="612051"/>
                  </a:cubicBezTo>
                  <a:cubicBezTo>
                    <a:pt x="441400" y="607745"/>
                    <a:pt x="442439" y="604256"/>
                    <a:pt x="443182" y="599134"/>
                  </a:cubicBezTo>
                  <a:cubicBezTo>
                    <a:pt x="443924" y="594011"/>
                    <a:pt x="443924" y="585845"/>
                    <a:pt x="443627" y="581317"/>
                  </a:cubicBezTo>
                  <a:cubicBezTo>
                    <a:pt x="443330" y="576788"/>
                    <a:pt x="441103" y="574189"/>
                    <a:pt x="441400" y="571963"/>
                  </a:cubicBezTo>
                  <a:cubicBezTo>
                    <a:pt x="441697" y="569736"/>
                    <a:pt x="443033" y="569216"/>
                    <a:pt x="445410" y="567954"/>
                  </a:cubicBezTo>
                  <a:cubicBezTo>
                    <a:pt x="447786" y="566692"/>
                    <a:pt x="451127" y="565058"/>
                    <a:pt x="455656" y="564390"/>
                  </a:cubicBezTo>
                  <a:cubicBezTo>
                    <a:pt x="460185" y="563723"/>
                    <a:pt x="465828" y="563871"/>
                    <a:pt x="472585" y="563945"/>
                  </a:cubicBezTo>
                  <a:cubicBezTo>
                    <a:pt x="479341" y="564020"/>
                    <a:pt x="491072" y="564984"/>
                    <a:pt x="496196" y="564835"/>
                  </a:cubicBezTo>
                  <a:cubicBezTo>
                    <a:pt x="501319" y="564687"/>
                    <a:pt x="501839" y="564613"/>
                    <a:pt x="503324" y="563054"/>
                  </a:cubicBezTo>
                  <a:cubicBezTo>
                    <a:pt x="504809" y="561495"/>
                    <a:pt x="504215" y="558154"/>
                    <a:pt x="505106" y="555482"/>
                  </a:cubicBezTo>
                  <a:cubicBezTo>
                    <a:pt x="505997" y="552810"/>
                    <a:pt x="509264" y="549766"/>
                    <a:pt x="508670" y="547018"/>
                  </a:cubicBezTo>
                  <a:cubicBezTo>
                    <a:pt x="508076" y="544272"/>
                    <a:pt x="505477" y="541600"/>
                    <a:pt x="501542" y="539001"/>
                  </a:cubicBezTo>
                  <a:cubicBezTo>
                    <a:pt x="497607" y="536402"/>
                    <a:pt x="489513" y="533805"/>
                    <a:pt x="485058" y="531429"/>
                  </a:cubicBezTo>
                  <a:cubicBezTo>
                    <a:pt x="480604" y="529053"/>
                    <a:pt x="478079" y="525936"/>
                    <a:pt x="474813" y="524748"/>
                  </a:cubicBezTo>
                  <a:cubicBezTo>
                    <a:pt x="471546" y="523560"/>
                    <a:pt x="467610" y="523486"/>
                    <a:pt x="465457" y="524302"/>
                  </a:cubicBezTo>
                  <a:cubicBezTo>
                    <a:pt x="463304" y="525119"/>
                    <a:pt x="463972" y="529053"/>
                    <a:pt x="461893" y="529647"/>
                  </a:cubicBezTo>
                  <a:cubicBezTo>
                    <a:pt x="459814" y="530241"/>
                    <a:pt x="455656" y="527717"/>
                    <a:pt x="452983" y="527865"/>
                  </a:cubicBezTo>
                  <a:cubicBezTo>
                    <a:pt x="450310" y="528014"/>
                    <a:pt x="447860" y="530241"/>
                    <a:pt x="445856" y="530538"/>
                  </a:cubicBezTo>
                  <a:cubicBezTo>
                    <a:pt x="443850" y="530835"/>
                    <a:pt x="442885" y="528830"/>
                    <a:pt x="440954" y="529647"/>
                  </a:cubicBezTo>
                  <a:cubicBezTo>
                    <a:pt x="439024" y="530464"/>
                    <a:pt x="436351" y="534473"/>
                    <a:pt x="434272" y="535438"/>
                  </a:cubicBezTo>
                  <a:cubicBezTo>
                    <a:pt x="432193" y="536402"/>
                    <a:pt x="430412" y="534993"/>
                    <a:pt x="428481" y="535438"/>
                  </a:cubicBezTo>
                  <a:cubicBezTo>
                    <a:pt x="426551" y="535884"/>
                    <a:pt x="425957" y="537293"/>
                    <a:pt x="422690" y="538110"/>
                  </a:cubicBezTo>
                  <a:cubicBezTo>
                    <a:pt x="419423" y="538927"/>
                    <a:pt x="412220" y="539966"/>
                    <a:pt x="408879" y="540337"/>
                  </a:cubicBezTo>
                  <a:cubicBezTo>
                    <a:pt x="405538" y="540709"/>
                    <a:pt x="406355" y="540189"/>
                    <a:pt x="402643" y="540337"/>
                  </a:cubicBezTo>
                  <a:cubicBezTo>
                    <a:pt x="398930" y="540486"/>
                    <a:pt x="391950" y="541599"/>
                    <a:pt x="386604" y="541228"/>
                  </a:cubicBezTo>
                  <a:cubicBezTo>
                    <a:pt x="382595" y="540950"/>
                    <a:pt x="381468" y="538458"/>
                    <a:pt x="376738" y="537887"/>
                  </a:cubicBezTo>
                  <a:lnTo>
                    <a:pt x="374890" y="537814"/>
                  </a:lnTo>
                  <a:lnTo>
                    <a:pt x="374772" y="535125"/>
                  </a:lnTo>
                  <a:cubicBezTo>
                    <a:pt x="374758" y="533744"/>
                    <a:pt x="374818" y="532487"/>
                    <a:pt x="375022" y="531429"/>
                  </a:cubicBezTo>
                  <a:cubicBezTo>
                    <a:pt x="375839" y="527197"/>
                    <a:pt x="377769" y="525639"/>
                    <a:pt x="379922" y="523411"/>
                  </a:cubicBezTo>
                  <a:cubicBezTo>
                    <a:pt x="382075" y="521184"/>
                    <a:pt x="384154" y="520664"/>
                    <a:pt x="387941" y="518066"/>
                  </a:cubicBezTo>
                  <a:cubicBezTo>
                    <a:pt x="391727" y="515468"/>
                    <a:pt x="397742" y="511459"/>
                    <a:pt x="402643" y="507822"/>
                  </a:cubicBezTo>
                  <a:cubicBezTo>
                    <a:pt x="407543" y="504184"/>
                    <a:pt x="412963" y="500174"/>
                    <a:pt x="417343" y="496240"/>
                  </a:cubicBezTo>
                  <a:cubicBezTo>
                    <a:pt x="421725" y="492305"/>
                    <a:pt x="427887" y="487777"/>
                    <a:pt x="428927" y="484214"/>
                  </a:cubicBezTo>
                  <a:cubicBezTo>
                    <a:pt x="429966" y="480650"/>
                    <a:pt x="426031" y="477458"/>
                    <a:pt x="423581" y="474860"/>
                  </a:cubicBezTo>
                  <a:cubicBezTo>
                    <a:pt x="421131" y="472261"/>
                    <a:pt x="417417" y="469663"/>
                    <a:pt x="414225" y="468624"/>
                  </a:cubicBezTo>
                  <a:cubicBezTo>
                    <a:pt x="411032" y="467584"/>
                    <a:pt x="407914" y="468179"/>
                    <a:pt x="404425" y="468624"/>
                  </a:cubicBezTo>
                  <a:cubicBezTo>
                    <a:pt x="400935" y="469069"/>
                    <a:pt x="397000" y="472038"/>
                    <a:pt x="393288" y="471296"/>
                  </a:cubicBezTo>
                  <a:cubicBezTo>
                    <a:pt x="389574" y="470554"/>
                    <a:pt x="384897" y="467436"/>
                    <a:pt x="382150" y="464169"/>
                  </a:cubicBezTo>
                  <a:cubicBezTo>
                    <a:pt x="379403" y="460903"/>
                    <a:pt x="377992" y="456077"/>
                    <a:pt x="376804" y="451698"/>
                  </a:cubicBezTo>
                  <a:cubicBezTo>
                    <a:pt x="375616" y="447317"/>
                    <a:pt x="375765" y="441230"/>
                    <a:pt x="375022" y="437889"/>
                  </a:cubicBezTo>
                  <a:cubicBezTo>
                    <a:pt x="374280" y="434548"/>
                    <a:pt x="374651" y="434103"/>
                    <a:pt x="372349" y="431654"/>
                  </a:cubicBezTo>
                  <a:cubicBezTo>
                    <a:pt x="370048" y="429204"/>
                    <a:pt x="366483" y="426308"/>
                    <a:pt x="361211" y="423191"/>
                  </a:cubicBezTo>
                  <a:cubicBezTo>
                    <a:pt x="355940" y="420072"/>
                    <a:pt x="347253" y="415766"/>
                    <a:pt x="340719" y="412946"/>
                  </a:cubicBezTo>
                  <a:cubicBezTo>
                    <a:pt x="334185" y="410124"/>
                    <a:pt x="325944" y="406561"/>
                    <a:pt x="322009" y="406264"/>
                  </a:cubicBezTo>
                  <a:close/>
                  <a:moveTo>
                    <a:pt x="566689" y="347456"/>
                  </a:moveTo>
                  <a:cubicBezTo>
                    <a:pt x="568601" y="347267"/>
                    <a:pt x="570590" y="347449"/>
                    <a:pt x="571627" y="348233"/>
                  </a:cubicBezTo>
                  <a:cubicBezTo>
                    <a:pt x="572663" y="349018"/>
                    <a:pt x="572201" y="351159"/>
                    <a:pt x="572089" y="353295"/>
                  </a:cubicBezTo>
                  <a:lnTo>
                    <a:pt x="572406" y="356248"/>
                  </a:lnTo>
                  <a:lnTo>
                    <a:pt x="572178" y="358184"/>
                  </a:lnTo>
                  <a:cubicBezTo>
                    <a:pt x="572254" y="360591"/>
                    <a:pt x="573000" y="363889"/>
                    <a:pt x="572076" y="364603"/>
                  </a:cubicBezTo>
                  <a:cubicBezTo>
                    <a:pt x="570843" y="365556"/>
                    <a:pt x="566473" y="363259"/>
                    <a:pt x="565016" y="361914"/>
                  </a:cubicBezTo>
                  <a:lnTo>
                    <a:pt x="562945" y="356309"/>
                  </a:lnTo>
                  <a:lnTo>
                    <a:pt x="563191" y="354939"/>
                  </a:lnTo>
                  <a:cubicBezTo>
                    <a:pt x="562865" y="352865"/>
                    <a:pt x="561122" y="349955"/>
                    <a:pt x="562214" y="348906"/>
                  </a:cubicBezTo>
                  <a:cubicBezTo>
                    <a:pt x="562942" y="348205"/>
                    <a:pt x="564777" y="347645"/>
                    <a:pt x="566689" y="347456"/>
                  </a:cubicBezTo>
                  <a:close/>
                  <a:moveTo>
                    <a:pt x="567789" y="302804"/>
                  </a:moveTo>
                  <a:cubicBezTo>
                    <a:pt x="569274" y="302985"/>
                    <a:pt x="570731" y="303601"/>
                    <a:pt x="571403" y="304778"/>
                  </a:cubicBezTo>
                  <a:cubicBezTo>
                    <a:pt x="572748" y="307131"/>
                    <a:pt x="572916" y="315757"/>
                    <a:pt x="572076" y="317550"/>
                  </a:cubicBezTo>
                  <a:cubicBezTo>
                    <a:pt x="571235" y="319343"/>
                    <a:pt x="567705" y="317886"/>
                    <a:pt x="566360" y="315533"/>
                  </a:cubicBezTo>
                  <a:cubicBezTo>
                    <a:pt x="565016" y="313180"/>
                    <a:pt x="562439" y="304554"/>
                    <a:pt x="564008" y="303433"/>
                  </a:cubicBezTo>
                  <a:cubicBezTo>
                    <a:pt x="564792" y="302873"/>
                    <a:pt x="566305" y="302622"/>
                    <a:pt x="567789" y="302804"/>
                  </a:cubicBezTo>
                  <a:close/>
                  <a:moveTo>
                    <a:pt x="565352" y="223107"/>
                  </a:moveTo>
                  <a:cubicBezTo>
                    <a:pt x="566977" y="223219"/>
                    <a:pt x="567873" y="223443"/>
                    <a:pt x="568377" y="224788"/>
                  </a:cubicBezTo>
                  <a:cubicBezTo>
                    <a:pt x="568755" y="225796"/>
                    <a:pt x="567558" y="228442"/>
                    <a:pt x="567692" y="230034"/>
                  </a:cubicBezTo>
                  <a:lnTo>
                    <a:pt x="567934" y="230435"/>
                  </a:lnTo>
                  <a:lnTo>
                    <a:pt x="566652" y="230839"/>
                  </a:lnTo>
                  <a:cubicBezTo>
                    <a:pt x="562634" y="231871"/>
                    <a:pt x="558853" y="232280"/>
                    <a:pt x="558853" y="232280"/>
                  </a:cubicBezTo>
                  <a:cubicBezTo>
                    <a:pt x="557004" y="232700"/>
                    <a:pt x="557834" y="231734"/>
                    <a:pt x="557159" y="232075"/>
                  </a:cubicBezTo>
                  <a:lnTo>
                    <a:pt x="555964" y="232863"/>
                  </a:lnTo>
                  <a:lnTo>
                    <a:pt x="555767" y="232234"/>
                  </a:lnTo>
                  <a:cubicBezTo>
                    <a:pt x="554754" y="230764"/>
                    <a:pt x="552621" y="229703"/>
                    <a:pt x="552915" y="228484"/>
                  </a:cubicBezTo>
                  <a:cubicBezTo>
                    <a:pt x="553308" y="226861"/>
                    <a:pt x="556557" y="225012"/>
                    <a:pt x="558630" y="224116"/>
                  </a:cubicBezTo>
                  <a:cubicBezTo>
                    <a:pt x="560702" y="223219"/>
                    <a:pt x="563728" y="222995"/>
                    <a:pt x="565352" y="223107"/>
                  </a:cubicBezTo>
                  <a:close/>
                  <a:moveTo>
                    <a:pt x="550103" y="157107"/>
                  </a:moveTo>
                  <a:cubicBezTo>
                    <a:pt x="546539" y="157443"/>
                    <a:pt x="542746" y="158913"/>
                    <a:pt x="538797" y="159249"/>
                  </a:cubicBezTo>
                  <a:cubicBezTo>
                    <a:pt x="533531" y="159698"/>
                    <a:pt x="526584" y="159529"/>
                    <a:pt x="521990" y="159922"/>
                  </a:cubicBezTo>
                  <a:cubicBezTo>
                    <a:pt x="517395" y="160314"/>
                    <a:pt x="510001" y="160762"/>
                    <a:pt x="508544" y="162947"/>
                  </a:cubicBezTo>
                  <a:cubicBezTo>
                    <a:pt x="507088" y="165131"/>
                    <a:pt x="510729" y="168604"/>
                    <a:pt x="513250" y="173029"/>
                  </a:cubicBezTo>
                  <a:cubicBezTo>
                    <a:pt x="515771" y="177454"/>
                    <a:pt x="519861" y="182944"/>
                    <a:pt x="523671" y="189498"/>
                  </a:cubicBezTo>
                  <a:cubicBezTo>
                    <a:pt x="527481" y="196052"/>
                    <a:pt x="533363" y="206135"/>
                    <a:pt x="536108" y="212352"/>
                  </a:cubicBezTo>
                  <a:cubicBezTo>
                    <a:pt x="538853" y="218570"/>
                    <a:pt x="539077" y="221707"/>
                    <a:pt x="540141" y="226805"/>
                  </a:cubicBezTo>
                  <a:cubicBezTo>
                    <a:pt x="541206" y="231902"/>
                    <a:pt x="540533" y="240248"/>
                    <a:pt x="542494" y="242937"/>
                  </a:cubicBezTo>
                  <a:lnTo>
                    <a:pt x="542965" y="243258"/>
                  </a:lnTo>
                  <a:lnTo>
                    <a:pt x="541709" y="244380"/>
                  </a:lnTo>
                  <a:cubicBezTo>
                    <a:pt x="537675" y="248244"/>
                    <a:pt x="535827" y="253286"/>
                    <a:pt x="531625" y="256143"/>
                  </a:cubicBezTo>
                  <a:cubicBezTo>
                    <a:pt x="527423" y="259000"/>
                    <a:pt x="520869" y="259728"/>
                    <a:pt x="516498" y="261521"/>
                  </a:cubicBezTo>
                  <a:cubicBezTo>
                    <a:pt x="512128" y="263313"/>
                    <a:pt x="508655" y="265889"/>
                    <a:pt x="505406" y="266898"/>
                  </a:cubicBezTo>
                  <a:cubicBezTo>
                    <a:pt x="502157" y="267906"/>
                    <a:pt x="500084" y="266618"/>
                    <a:pt x="497003" y="267570"/>
                  </a:cubicBezTo>
                  <a:cubicBezTo>
                    <a:pt x="493920" y="268522"/>
                    <a:pt x="489943" y="271940"/>
                    <a:pt x="486918" y="272612"/>
                  </a:cubicBezTo>
                  <a:cubicBezTo>
                    <a:pt x="483892" y="273284"/>
                    <a:pt x="481091" y="272556"/>
                    <a:pt x="478851" y="271603"/>
                  </a:cubicBezTo>
                  <a:cubicBezTo>
                    <a:pt x="476610" y="270651"/>
                    <a:pt x="475489" y="267738"/>
                    <a:pt x="473472" y="266898"/>
                  </a:cubicBezTo>
                  <a:cubicBezTo>
                    <a:pt x="471456" y="266057"/>
                    <a:pt x="468037" y="265442"/>
                    <a:pt x="466749" y="266562"/>
                  </a:cubicBezTo>
                  <a:cubicBezTo>
                    <a:pt x="465460" y="267682"/>
                    <a:pt x="465404" y="271435"/>
                    <a:pt x="465740" y="273620"/>
                  </a:cubicBezTo>
                  <a:cubicBezTo>
                    <a:pt x="466077" y="275804"/>
                    <a:pt x="465740" y="276925"/>
                    <a:pt x="469102" y="280342"/>
                  </a:cubicBezTo>
                  <a:cubicBezTo>
                    <a:pt x="472464" y="283759"/>
                    <a:pt x="477562" y="292554"/>
                    <a:pt x="485909" y="294121"/>
                  </a:cubicBezTo>
                  <a:cubicBezTo>
                    <a:pt x="494257" y="295690"/>
                    <a:pt x="510840" y="290425"/>
                    <a:pt x="519187" y="289753"/>
                  </a:cubicBezTo>
                  <a:cubicBezTo>
                    <a:pt x="527535" y="289080"/>
                    <a:pt x="533026" y="288464"/>
                    <a:pt x="535995" y="290089"/>
                  </a:cubicBezTo>
                  <a:cubicBezTo>
                    <a:pt x="538964" y="291713"/>
                    <a:pt x="536219" y="295242"/>
                    <a:pt x="537003" y="299499"/>
                  </a:cubicBezTo>
                  <a:cubicBezTo>
                    <a:pt x="537787" y="303756"/>
                    <a:pt x="540757" y="310254"/>
                    <a:pt x="540701" y="315632"/>
                  </a:cubicBezTo>
                  <a:cubicBezTo>
                    <a:pt x="540645" y="321010"/>
                    <a:pt x="537227" y="325771"/>
                    <a:pt x="536667" y="331764"/>
                  </a:cubicBezTo>
                  <a:cubicBezTo>
                    <a:pt x="536107" y="337758"/>
                    <a:pt x="534538" y="347113"/>
                    <a:pt x="537339" y="351594"/>
                  </a:cubicBezTo>
                  <a:lnTo>
                    <a:pt x="537948" y="352158"/>
                  </a:lnTo>
                  <a:lnTo>
                    <a:pt x="538148" y="353184"/>
                  </a:lnTo>
                  <a:cubicBezTo>
                    <a:pt x="538391" y="354548"/>
                    <a:pt x="538559" y="355935"/>
                    <a:pt x="538461" y="357209"/>
                  </a:cubicBezTo>
                  <a:cubicBezTo>
                    <a:pt x="538069" y="362306"/>
                    <a:pt x="536892" y="370260"/>
                    <a:pt x="536780" y="375694"/>
                  </a:cubicBezTo>
                  <a:cubicBezTo>
                    <a:pt x="536668" y="381128"/>
                    <a:pt x="538573" y="386001"/>
                    <a:pt x="537788" y="389810"/>
                  </a:cubicBezTo>
                  <a:cubicBezTo>
                    <a:pt x="537004" y="393619"/>
                    <a:pt x="533531" y="396140"/>
                    <a:pt x="532074" y="398548"/>
                  </a:cubicBezTo>
                  <a:cubicBezTo>
                    <a:pt x="530618" y="400957"/>
                    <a:pt x="529833" y="401293"/>
                    <a:pt x="529049" y="404263"/>
                  </a:cubicBezTo>
                  <a:cubicBezTo>
                    <a:pt x="528265" y="407231"/>
                    <a:pt x="528489" y="413729"/>
                    <a:pt x="527368" y="416361"/>
                  </a:cubicBezTo>
                  <a:cubicBezTo>
                    <a:pt x="526248" y="418994"/>
                    <a:pt x="524231" y="419218"/>
                    <a:pt x="522326" y="420059"/>
                  </a:cubicBezTo>
                  <a:cubicBezTo>
                    <a:pt x="520422" y="420899"/>
                    <a:pt x="519692" y="420843"/>
                    <a:pt x="515939" y="421403"/>
                  </a:cubicBezTo>
                  <a:cubicBezTo>
                    <a:pt x="512185" y="421964"/>
                    <a:pt x="503166" y="421851"/>
                    <a:pt x="499805" y="423420"/>
                  </a:cubicBezTo>
                  <a:cubicBezTo>
                    <a:pt x="496443" y="424988"/>
                    <a:pt x="495771" y="429357"/>
                    <a:pt x="495771" y="430814"/>
                  </a:cubicBezTo>
                  <a:cubicBezTo>
                    <a:pt x="495771" y="432270"/>
                    <a:pt x="496219" y="432551"/>
                    <a:pt x="499805" y="432158"/>
                  </a:cubicBezTo>
                  <a:cubicBezTo>
                    <a:pt x="503390" y="431766"/>
                    <a:pt x="512634" y="429021"/>
                    <a:pt x="517283" y="428461"/>
                  </a:cubicBezTo>
                  <a:cubicBezTo>
                    <a:pt x="521934" y="427901"/>
                    <a:pt x="525912" y="427901"/>
                    <a:pt x="527704" y="428797"/>
                  </a:cubicBezTo>
                  <a:cubicBezTo>
                    <a:pt x="529497" y="429693"/>
                    <a:pt x="525071" y="432046"/>
                    <a:pt x="528041" y="433838"/>
                  </a:cubicBezTo>
                  <a:lnTo>
                    <a:pt x="530106" y="434752"/>
                  </a:lnTo>
                  <a:lnTo>
                    <a:pt x="525982" y="435739"/>
                  </a:lnTo>
                  <a:cubicBezTo>
                    <a:pt x="523573" y="436272"/>
                    <a:pt x="521682" y="436650"/>
                    <a:pt x="518628" y="437630"/>
                  </a:cubicBezTo>
                  <a:cubicBezTo>
                    <a:pt x="512521" y="439591"/>
                    <a:pt x="506191" y="441888"/>
                    <a:pt x="499805" y="444688"/>
                  </a:cubicBezTo>
                  <a:cubicBezTo>
                    <a:pt x="493417" y="447489"/>
                    <a:pt x="484061" y="453538"/>
                    <a:pt x="480308" y="454435"/>
                  </a:cubicBezTo>
                  <a:cubicBezTo>
                    <a:pt x="476554" y="455331"/>
                    <a:pt x="478067" y="451859"/>
                    <a:pt x="477283" y="450066"/>
                  </a:cubicBezTo>
                  <a:cubicBezTo>
                    <a:pt x="476498" y="448273"/>
                    <a:pt x="476555" y="445360"/>
                    <a:pt x="475602" y="443679"/>
                  </a:cubicBezTo>
                  <a:cubicBezTo>
                    <a:pt x="474650" y="442000"/>
                    <a:pt x="473866" y="441608"/>
                    <a:pt x="471569" y="439983"/>
                  </a:cubicBezTo>
                  <a:cubicBezTo>
                    <a:pt x="469271" y="438358"/>
                    <a:pt x="463781" y="433877"/>
                    <a:pt x="461820" y="433934"/>
                  </a:cubicBezTo>
                  <a:cubicBezTo>
                    <a:pt x="459859" y="433989"/>
                    <a:pt x="460979" y="438134"/>
                    <a:pt x="459803" y="440319"/>
                  </a:cubicBezTo>
                  <a:cubicBezTo>
                    <a:pt x="458627" y="442504"/>
                    <a:pt x="455321" y="443679"/>
                    <a:pt x="454761" y="447041"/>
                  </a:cubicBezTo>
                  <a:cubicBezTo>
                    <a:pt x="454201" y="450402"/>
                    <a:pt x="455377" y="456507"/>
                    <a:pt x="456442" y="460485"/>
                  </a:cubicBezTo>
                  <a:cubicBezTo>
                    <a:pt x="457506" y="464461"/>
                    <a:pt x="458626" y="465974"/>
                    <a:pt x="461147" y="470904"/>
                  </a:cubicBezTo>
                  <a:cubicBezTo>
                    <a:pt x="463668" y="475833"/>
                    <a:pt x="467590" y="483619"/>
                    <a:pt x="471569" y="490060"/>
                  </a:cubicBezTo>
                  <a:cubicBezTo>
                    <a:pt x="475546" y="496503"/>
                    <a:pt x="481260" y="505802"/>
                    <a:pt x="485014" y="509554"/>
                  </a:cubicBezTo>
                  <a:cubicBezTo>
                    <a:pt x="488767" y="513307"/>
                    <a:pt x="491512" y="512579"/>
                    <a:pt x="494089" y="512579"/>
                  </a:cubicBezTo>
                  <a:cubicBezTo>
                    <a:pt x="496667" y="512579"/>
                    <a:pt x="499861" y="511010"/>
                    <a:pt x="500477" y="509554"/>
                  </a:cubicBezTo>
                  <a:cubicBezTo>
                    <a:pt x="501093" y="508098"/>
                    <a:pt x="500869" y="506138"/>
                    <a:pt x="500141" y="503505"/>
                  </a:cubicBezTo>
                  <a:cubicBezTo>
                    <a:pt x="499412" y="500872"/>
                    <a:pt x="498404" y="498408"/>
                    <a:pt x="496107" y="493758"/>
                  </a:cubicBezTo>
                  <a:cubicBezTo>
                    <a:pt x="493809" y="489109"/>
                    <a:pt x="488487" y="480426"/>
                    <a:pt x="486358" y="475609"/>
                  </a:cubicBezTo>
                  <a:cubicBezTo>
                    <a:pt x="484230" y="470792"/>
                    <a:pt x="480532" y="468495"/>
                    <a:pt x="483333" y="464854"/>
                  </a:cubicBezTo>
                  <a:cubicBezTo>
                    <a:pt x="486134" y="461213"/>
                    <a:pt x="496947" y="456956"/>
                    <a:pt x="503166" y="453762"/>
                  </a:cubicBezTo>
                  <a:cubicBezTo>
                    <a:pt x="509384" y="450570"/>
                    <a:pt x="514426" y="447601"/>
                    <a:pt x="520646" y="445696"/>
                  </a:cubicBezTo>
                  <a:cubicBezTo>
                    <a:pt x="526864" y="443791"/>
                    <a:pt x="531962" y="444240"/>
                    <a:pt x="540477" y="442336"/>
                  </a:cubicBezTo>
                  <a:cubicBezTo>
                    <a:pt x="542606" y="441860"/>
                    <a:pt x="545170" y="441243"/>
                    <a:pt x="547931" y="440555"/>
                  </a:cubicBezTo>
                  <a:lnTo>
                    <a:pt x="549109" y="440254"/>
                  </a:lnTo>
                  <a:lnTo>
                    <a:pt x="552180" y="440855"/>
                  </a:lnTo>
                  <a:cubicBezTo>
                    <a:pt x="554190" y="441163"/>
                    <a:pt x="556053" y="441485"/>
                    <a:pt x="557957" y="442241"/>
                  </a:cubicBezTo>
                  <a:cubicBezTo>
                    <a:pt x="561767" y="443753"/>
                    <a:pt x="565016" y="447898"/>
                    <a:pt x="568377" y="448627"/>
                  </a:cubicBezTo>
                  <a:lnTo>
                    <a:pt x="571024" y="448617"/>
                  </a:lnTo>
                  <a:lnTo>
                    <a:pt x="569049" y="450738"/>
                  </a:lnTo>
                  <a:cubicBezTo>
                    <a:pt x="564512" y="453538"/>
                    <a:pt x="551739" y="455779"/>
                    <a:pt x="546193" y="457460"/>
                  </a:cubicBezTo>
                  <a:cubicBezTo>
                    <a:pt x="540645" y="459140"/>
                    <a:pt x="538909" y="460317"/>
                    <a:pt x="535772" y="460821"/>
                  </a:cubicBezTo>
                  <a:cubicBezTo>
                    <a:pt x="532634" y="461325"/>
                    <a:pt x="528881" y="461045"/>
                    <a:pt x="527368" y="460485"/>
                  </a:cubicBezTo>
                  <a:cubicBezTo>
                    <a:pt x="525856" y="459925"/>
                    <a:pt x="527648" y="458356"/>
                    <a:pt x="526696" y="457460"/>
                  </a:cubicBezTo>
                  <a:cubicBezTo>
                    <a:pt x="525744" y="456563"/>
                    <a:pt x="523391" y="455499"/>
                    <a:pt x="521654" y="455107"/>
                  </a:cubicBezTo>
                  <a:cubicBezTo>
                    <a:pt x="519917" y="454715"/>
                    <a:pt x="517395" y="454379"/>
                    <a:pt x="516275" y="455107"/>
                  </a:cubicBezTo>
                  <a:cubicBezTo>
                    <a:pt x="515155" y="455835"/>
                    <a:pt x="516275" y="458524"/>
                    <a:pt x="514930" y="459477"/>
                  </a:cubicBezTo>
                  <a:cubicBezTo>
                    <a:pt x="513586" y="460429"/>
                    <a:pt x="506919" y="459477"/>
                    <a:pt x="506191" y="461157"/>
                  </a:cubicBezTo>
                  <a:cubicBezTo>
                    <a:pt x="505463" y="462837"/>
                    <a:pt x="509216" y="465974"/>
                    <a:pt x="510561" y="469559"/>
                  </a:cubicBezTo>
                  <a:cubicBezTo>
                    <a:pt x="511905" y="473144"/>
                    <a:pt x="512297" y="478242"/>
                    <a:pt x="514258" y="482667"/>
                  </a:cubicBezTo>
                  <a:cubicBezTo>
                    <a:pt x="516219" y="487092"/>
                    <a:pt x="519076" y="492301"/>
                    <a:pt x="522326" y="496111"/>
                  </a:cubicBezTo>
                  <a:cubicBezTo>
                    <a:pt x="525576" y="499919"/>
                    <a:pt x="530113" y="504121"/>
                    <a:pt x="533755" y="505521"/>
                  </a:cubicBezTo>
                  <a:cubicBezTo>
                    <a:pt x="537396" y="506922"/>
                    <a:pt x="541038" y="505746"/>
                    <a:pt x="544175" y="504513"/>
                  </a:cubicBezTo>
                  <a:cubicBezTo>
                    <a:pt x="547313" y="503281"/>
                    <a:pt x="548546" y="499303"/>
                    <a:pt x="552579" y="498128"/>
                  </a:cubicBezTo>
                  <a:cubicBezTo>
                    <a:pt x="556613" y="496951"/>
                    <a:pt x="564176" y="498015"/>
                    <a:pt x="568377" y="497455"/>
                  </a:cubicBezTo>
                  <a:cubicBezTo>
                    <a:pt x="572580" y="496895"/>
                    <a:pt x="574373" y="494654"/>
                    <a:pt x="577790" y="494766"/>
                  </a:cubicBezTo>
                  <a:cubicBezTo>
                    <a:pt x="581207" y="494878"/>
                    <a:pt x="584905" y="498464"/>
                    <a:pt x="588882" y="498128"/>
                  </a:cubicBezTo>
                  <a:cubicBezTo>
                    <a:pt x="592860" y="497791"/>
                    <a:pt x="597511" y="496391"/>
                    <a:pt x="601656" y="492749"/>
                  </a:cubicBezTo>
                  <a:lnTo>
                    <a:pt x="602465" y="491830"/>
                  </a:lnTo>
                  <a:lnTo>
                    <a:pt x="604345" y="492413"/>
                  </a:lnTo>
                  <a:cubicBezTo>
                    <a:pt x="605802" y="493702"/>
                    <a:pt x="603393" y="494486"/>
                    <a:pt x="606698" y="497119"/>
                  </a:cubicBezTo>
                  <a:cubicBezTo>
                    <a:pt x="610003" y="499751"/>
                    <a:pt x="616894" y="506474"/>
                    <a:pt x="624178" y="508211"/>
                  </a:cubicBezTo>
                  <a:cubicBezTo>
                    <a:pt x="631461" y="509946"/>
                    <a:pt x="643057" y="508323"/>
                    <a:pt x="650397" y="507538"/>
                  </a:cubicBezTo>
                  <a:cubicBezTo>
                    <a:pt x="657736" y="506754"/>
                    <a:pt x="662834" y="505690"/>
                    <a:pt x="668212" y="503505"/>
                  </a:cubicBezTo>
                  <a:cubicBezTo>
                    <a:pt x="673591" y="501320"/>
                    <a:pt x="678017" y="497679"/>
                    <a:pt x="682667" y="494430"/>
                  </a:cubicBezTo>
                  <a:cubicBezTo>
                    <a:pt x="687317" y="491181"/>
                    <a:pt x="692583" y="487148"/>
                    <a:pt x="696112" y="484011"/>
                  </a:cubicBezTo>
                  <a:cubicBezTo>
                    <a:pt x="699642" y="480874"/>
                    <a:pt x="701883" y="478858"/>
                    <a:pt x="703844" y="475609"/>
                  </a:cubicBezTo>
                  <a:cubicBezTo>
                    <a:pt x="705805" y="472360"/>
                    <a:pt x="707485" y="468271"/>
                    <a:pt x="707878" y="464517"/>
                  </a:cubicBezTo>
                  <a:cubicBezTo>
                    <a:pt x="708270" y="460765"/>
                    <a:pt x="707373" y="457011"/>
                    <a:pt x="706197" y="453090"/>
                  </a:cubicBezTo>
                  <a:cubicBezTo>
                    <a:pt x="705020" y="449170"/>
                    <a:pt x="703452" y="445640"/>
                    <a:pt x="700819" y="440991"/>
                  </a:cubicBezTo>
                  <a:cubicBezTo>
                    <a:pt x="698186" y="436342"/>
                    <a:pt x="694879" y="429620"/>
                    <a:pt x="690398" y="425194"/>
                  </a:cubicBezTo>
                  <a:cubicBezTo>
                    <a:pt x="685916" y="420769"/>
                    <a:pt x="679586" y="416232"/>
                    <a:pt x="673927" y="414440"/>
                  </a:cubicBezTo>
                  <a:cubicBezTo>
                    <a:pt x="668268" y="412647"/>
                    <a:pt x="665915" y="414720"/>
                    <a:pt x="656448" y="414440"/>
                  </a:cubicBezTo>
                  <a:cubicBezTo>
                    <a:pt x="649347" y="414230"/>
                    <a:pt x="637928" y="413011"/>
                    <a:pt x="627298" y="412699"/>
                  </a:cubicBezTo>
                  <a:cubicBezTo>
                    <a:pt x="623754" y="412595"/>
                    <a:pt x="620297" y="412591"/>
                    <a:pt x="617118" y="412759"/>
                  </a:cubicBezTo>
                  <a:lnTo>
                    <a:pt x="605868" y="413901"/>
                  </a:lnTo>
                  <a:lnTo>
                    <a:pt x="606026" y="412329"/>
                  </a:lnTo>
                  <a:cubicBezTo>
                    <a:pt x="606362" y="408743"/>
                    <a:pt x="606698" y="405607"/>
                    <a:pt x="606698" y="405607"/>
                  </a:cubicBezTo>
                  <a:cubicBezTo>
                    <a:pt x="606978" y="402806"/>
                    <a:pt x="607819" y="398380"/>
                    <a:pt x="607707" y="395524"/>
                  </a:cubicBezTo>
                  <a:cubicBezTo>
                    <a:pt x="607595" y="392667"/>
                    <a:pt x="606138" y="391659"/>
                    <a:pt x="606026" y="388465"/>
                  </a:cubicBezTo>
                  <a:cubicBezTo>
                    <a:pt x="605914" y="385273"/>
                    <a:pt x="606978" y="380735"/>
                    <a:pt x="607034" y="376367"/>
                  </a:cubicBezTo>
                  <a:cubicBezTo>
                    <a:pt x="607090" y="371997"/>
                    <a:pt x="606866" y="366060"/>
                    <a:pt x="606362" y="362250"/>
                  </a:cubicBezTo>
                  <a:cubicBezTo>
                    <a:pt x="605858" y="358442"/>
                    <a:pt x="605746" y="357770"/>
                    <a:pt x="604009" y="353512"/>
                  </a:cubicBezTo>
                  <a:lnTo>
                    <a:pt x="603389" y="351504"/>
                  </a:lnTo>
                  <a:lnTo>
                    <a:pt x="603140" y="349564"/>
                  </a:lnTo>
                  <a:cubicBezTo>
                    <a:pt x="602972" y="348352"/>
                    <a:pt x="602832" y="347015"/>
                    <a:pt x="602888" y="345544"/>
                  </a:cubicBezTo>
                  <a:cubicBezTo>
                    <a:pt x="603112" y="339663"/>
                    <a:pt x="602552" y="328740"/>
                    <a:pt x="602215" y="322017"/>
                  </a:cubicBezTo>
                  <a:cubicBezTo>
                    <a:pt x="601879" y="315295"/>
                    <a:pt x="601655" y="309862"/>
                    <a:pt x="600871" y="305213"/>
                  </a:cubicBezTo>
                  <a:cubicBezTo>
                    <a:pt x="600087" y="300564"/>
                    <a:pt x="598126" y="297987"/>
                    <a:pt x="597510" y="294121"/>
                  </a:cubicBezTo>
                  <a:cubicBezTo>
                    <a:pt x="596893" y="290257"/>
                    <a:pt x="597790" y="284935"/>
                    <a:pt x="597174" y="282023"/>
                  </a:cubicBezTo>
                  <a:cubicBezTo>
                    <a:pt x="596557" y="279109"/>
                    <a:pt x="594204" y="278941"/>
                    <a:pt x="593811" y="276645"/>
                  </a:cubicBezTo>
                  <a:cubicBezTo>
                    <a:pt x="593419" y="274349"/>
                    <a:pt x="592299" y="271211"/>
                    <a:pt x="594820" y="268242"/>
                  </a:cubicBezTo>
                  <a:cubicBezTo>
                    <a:pt x="597342" y="265274"/>
                    <a:pt x="604064" y="262249"/>
                    <a:pt x="608938" y="258831"/>
                  </a:cubicBezTo>
                  <a:cubicBezTo>
                    <a:pt x="613812" y="255415"/>
                    <a:pt x="620535" y="251157"/>
                    <a:pt x="624065" y="247740"/>
                  </a:cubicBezTo>
                  <a:cubicBezTo>
                    <a:pt x="627594" y="244324"/>
                    <a:pt x="630059" y="241915"/>
                    <a:pt x="630115" y="238330"/>
                  </a:cubicBezTo>
                  <a:cubicBezTo>
                    <a:pt x="630171" y="234745"/>
                    <a:pt x="627034" y="229479"/>
                    <a:pt x="624401" y="226231"/>
                  </a:cubicBezTo>
                  <a:cubicBezTo>
                    <a:pt x="621768" y="222982"/>
                    <a:pt x="617397" y="221021"/>
                    <a:pt x="614316" y="218837"/>
                  </a:cubicBezTo>
                  <a:cubicBezTo>
                    <a:pt x="611235" y="216652"/>
                    <a:pt x="608490" y="213683"/>
                    <a:pt x="605913" y="213123"/>
                  </a:cubicBezTo>
                  <a:cubicBezTo>
                    <a:pt x="603336" y="212563"/>
                    <a:pt x="601655" y="214243"/>
                    <a:pt x="598854" y="215476"/>
                  </a:cubicBezTo>
                  <a:cubicBezTo>
                    <a:pt x="596753" y="216400"/>
                    <a:pt x="592320" y="218774"/>
                    <a:pt x="590235" y="219902"/>
                  </a:cubicBezTo>
                  <a:lnTo>
                    <a:pt x="589393" y="220360"/>
                  </a:lnTo>
                  <a:lnTo>
                    <a:pt x="589345" y="220019"/>
                  </a:lnTo>
                  <a:cubicBezTo>
                    <a:pt x="589064" y="219326"/>
                    <a:pt x="588518" y="218711"/>
                    <a:pt x="588210" y="218066"/>
                  </a:cubicBezTo>
                  <a:cubicBezTo>
                    <a:pt x="587594" y="216778"/>
                    <a:pt x="584737" y="215994"/>
                    <a:pt x="585185" y="214705"/>
                  </a:cubicBezTo>
                  <a:cubicBezTo>
                    <a:pt x="585633" y="213416"/>
                    <a:pt x="588602" y="212744"/>
                    <a:pt x="590899" y="210335"/>
                  </a:cubicBezTo>
                  <a:cubicBezTo>
                    <a:pt x="593196" y="207927"/>
                    <a:pt x="597959" y="204454"/>
                    <a:pt x="598967" y="200253"/>
                  </a:cubicBezTo>
                  <a:cubicBezTo>
                    <a:pt x="599976" y="196052"/>
                    <a:pt x="598407" y="188938"/>
                    <a:pt x="596951" y="185129"/>
                  </a:cubicBezTo>
                  <a:cubicBezTo>
                    <a:pt x="595493" y="181320"/>
                    <a:pt x="593196" y="179863"/>
                    <a:pt x="590227" y="177398"/>
                  </a:cubicBezTo>
                  <a:cubicBezTo>
                    <a:pt x="587258" y="174934"/>
                    <a:pt x="583168" y="172469"/>
                    <a:pt x="579135" y="170341"/>
                  </a:cubicBezTo>
                  <a:cubicBezTo>
                    <a:pt x="575101" y="168212"/>
                    <a:pt x="570283" y="166811"/>
                    <a:pt x="566024" y="164626"/>
                  </a:cubicBezTo>
                  <a:cubicBezTo>
                    <a:pt x="561767" y="162443"/>
                    <a:pt x="558125" y="158129"/>
                    <a:pt x="553588" y="157233"/>
                  </a:cubicBezTo>
                  <a:cubicBezTo>
                    <a:pt x="552453" y="157009"/>
                    <a:pt x="551291" y="156994"/>
                    <a:pt x="550103" y="157107"/>
                  </a:cubicBezTo>
                  <a:close/>
                  <a:moveTo>
                    <a:pt x="0" y="0"/>
                  </a:moveTo>
                  <a:lnTo>
                    <a:pt x="839788" y="0"/>
                  </a:lnTo>
                  <a:lnTo>
                    <a:pt x="839788" y="1212850"/>
                  </a:lnTo>
                  <a:lnTo>
                    <a:pt x="0" y="1212850"/>
                  </a:lnTo>
                  <a:close/>
                </a:path>
              </a:pathLst>
            </a:cu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p>
          </p:txBody>
        </p:sp>
      </p:grpSp>
    </p:spTree>
    <p:extLst>
      <p:ext uri="{BB962C8B-B14F-4D97-AF65-F5344CB8AC3E}">
        <p14:creationId xmlns:p14="http://schemas.microsoft.com/office/powerpoint/2010/main" val="4185093877"/>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1_考试标准">
    <p:spTree>
      <p:nvGrpSpPr>
        <p:cNvPr id="1" name=""/>
        <p:cNvGrpSpPr/>
        <p:nvPr/>
      </p:nvGrpSpPr>
      <p:grpSpPr>
        <a:xfrm>
          <a:off x="0" y="0"/>
          <a:ext cx="0" cy="0"/>
          <a:chOff x="0" y="0"/>
          <a:chExt cx="0" cy="0"/>
        </a:xfrm>
      </p:grpSpPr>
      <p:grpSp>
        <p:nvGrpSpPr>
          <p:cNvPr id="2" name="组合 1"/>
          <p:cNvGrpSpPr/>
          <p:nvPr userDrawn="1"/>
        </p:nvGrpSpPr>
        <p:grpSpPr>
          <a:xfrm>
            <a:off x="10036559" y="-26590"/>
            <a:ext cx="1891295" cy="880109"/>
            <a:chOff x="11613" y="920823"/>
            <a:chExt cx="1443037" cy="733424"/>
          </a:xfrm>
        </p:grpSpPr>
        <p:pic>
          <p:nvPicPr>
            <p:cNvPr id="3" name="图片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613" y="920823"/>
              <a:ext cx="1443037" cy="733424"/>
            </a:xfrm>
            <a:prstGeom prst="rect">
              <a:avLst/>
            </a:prstGeom>
          </p:spPr>
        </p:pic>
        <p:sp>
          <p:nvSpPr>
            <p:cNvPr id="4" name="TextBox 3"/>
            <p:cNvSpPr txBox="1"/>
            <p:nvPr userDrawn="1"/>
          </p:nvSpPr>
          <p:spPr>
            <a:xfrm>
              <a:off x="26176" y="991413"/>
              <a:ext cx="1315049" cy="461665"/>
            </a:xfrm>
            <a:prstGeom prst="rect">
              <a:avLst/>
            </a:prstGeom>
            <a:noFill/>
          </p:spPr>
          <p:txBody>
            <a:bodyPr wrap="none" rtlCol="0">
              <a:spAutoFit/>
            </a:bodyPr>
            <a:lstStyle/>
            <a:p>
              <a:r>
                <a:rPr lang="zh-CN" altLang="en-US" sz="3000" dirty="0" smtClean="0">
                  <a:solidFill>
                    <a:schemeClr val="bg1"/>
                  </a:solidFill>
                  <a:latin typeface="黑体" panose="02010600030101010101" pitchFamily="2" charset="-122"/>
                  <a:ea typeface="黑体" panose="02010600030101010101" pitchFamily="2" charset="-122"/>
                </a:rPr>
                <a:t>考试标准</a:t>
              </a:r>
              <a:endParaRPr lang="zh-CN" altLang="en-US" sz="3000" dirty="0">
                <a:solidFill>
                  <a:schemeClr val="bg1"/>
                </a:solidFill>
                <a:latin typeface="黑体" panose="02010600030101010101" pitchFamily="2" charset="-122"/>
                <a:ea typeface="黑体" panose="02010600030101010101" pitchFamily="2" charset="-122"/>
              </a:endParaRPr>
            </a:p>
          </p:txBody>
        </p:sp>
      </p:grpSp>
    </p:spTree>
    <p:extLst>
      <p:ext uri="{BB962C8B-B14F-4D97-AF65-F5344CB8AC3E}">
        <p14:creationId xmlns:p14="http://schemas.microsoft.com/office/powerpoint/2010/main" val="370638694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考纲要求">
    <p:spTree>
      <p:nvGrpSpPr>
        <p:cNvPr id="1" name=""/>
        <p:cNvGrpSpPr/>
        <p:nvPr/>
      </p:nvGrpSpPr>
      <p:grpSpPr>
        <a:xfrm>
          <a:off x="0" y="0"/>
          <a:ext cx="0" cy="0"/>
          <a:chOff x="0" y="0"/>
          <a:chExt cx="0" cy="0"/>
        </a:xfrm>
      </p:grpSpPr>
      <p:grpSp>
        <p:nvGrpSpPr>
          <p:cNvPr id="2" name="组合 1"/>
          <p:cNvGrpSpPr/>
          <p:nvPr userDrawn="1"/>
        </p:nvGrpSpPr>
        <p:grpSpPr>
          <a:xfrm>
            <a:off x="10036562" y="-26592"/>
            <a:ext cx="1891292" cy="880109"/>
            <a:chOff x="11613" y="920823"/>
            <a:chExt cx="1443037" cy="733424"/>
          </a:xfrm>
        </p:grpSpPr>
        <p:pic>
          <p:nvPicPr>
            <p:cNvPr id="3" name="图片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613" y="920823"/>
              <a:ext cx="1443037" cy="733424"/>
            </a:xfrm>
            <a:prstGeom prst="rect">
              <a:avLst/>
            </a:prstGeom>
          </p:spPr>
        </p:pic>
        <p:sp>
          <p:nvSpPr>
            <p:cNvPr id="4" name="TextBox 3"/>
            <p:cNvSpPr txBox="1"/>
            <p:nvPr userDrawn="1"/>
          </p:nvSpPr>
          <p:spPr>
            <a:xfrm>
              <a:off x="29719" y="991414"/>
              <a:ext cx="1315049" cy="461665"/>
            </a:xfrm>
            <a:prstGeom prst="rect">
              <a:avLst/>
            </a:prstGeom>
            <a:noFill/>
          </p:spPr>
          <p:txBody>
            <a:bodyPr wrap="none" rtlCol="0">
              <a:spAutoFit/>
            </a:bodyPr>
            <a:lstStyle/>
            <a:p>
              <a:pPr marL="0" marR="0" indent="0" algn="l" defTabSz="1219140" rtl="0" eaLnBrk="1" fontAlgn="auto" latinLnBrk="0" hangingPunct="1">
                <a:lnSpc>
                  <a:spcPct val="100000"/>
                </a:lnSpc>
                <a:spcBef>
                  <a:spcPts val="0"/>
                </a:spcBef>
                <a:spcAft>
                  <a:spcPts val="0"/>
                </a:spcAft>
                <a:buClrTx/>
                <a:buSzTx/>
                <a:buFontTx/>
                <a:buNone/>
                <a:tabLst/>
                <a:defRPr/>
              </a:pPr>
              <a:r>
                <a:rPr lang="zh-CN" altLang="en-US" sz="3000" kern="1200" dirty="0" smtClean="0">
                  <a:solidFill>
                    <a:schemeClr val="bg1"/>
                  </a:solidFill>
                  <a:latin typeface="黑体" panose="02010600030101010101" pitchFamily="2" charset="-122"/>
                  <a:ea typeface="黑体" panose="02010600030101010101" pitchFamily="2" charset="-122"/>
                  <a:cs typeface="+mn-cs"/>
                </a:rPr>
                <a:t>考纲要求</a:t>
              </a:r>
            </a:p>
          </p:txBody>
        </p:sp>
      </p:grpSp>
    </p:spTree>
    <p:extLst>
      <p:ext uri="{BB962C8B-B14F-4D97-AF65-F5344CB8AC3E}">
        <p14:creationId xmlns:p14="http://schemas.microsoft.com/office/powerpoint/2010/main" val="3365635789"/>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知识梳理">
    <p:spTree>
      <p:nvGrpSpPr>
        <p:cNvPr id="1" name=""/>
        <p:cNvGrpSpPr/>
        <p:nvPr/>
      </p:nvGrpSpPr>
      <p:grpSpPr>
        <a:xfrm>
          <a:off x="0" y="0"/>
          <a:ext cx="0" cy="0"/>
          <a:chOff x="0" y="0"/>
          <a:chExt cx="0" cy="0"/>
        </a:xfrm>
      </p:grpSpPr>
      <p:sp>
        <p:nvSpPr>
          <p:cNvPr id="2" name="矩形 1"/>
          <p:cNvSpPr/>
          <p:nvPr userDrawn="1"/>
        </p:nvSpPr>
        <p:spPr>
          <a:xfrm>
            <a:off x="0" y="1"/>
            <a:ext cx="12190413" cy="634846"/>
          </a:xfrm>
          <a:prstGeom prst="rect">
            <a:avLst/>
          </a:prstGeom>
          <a:solidFill>
            <a:srgbClr val="C25C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solidFill>
                <a:schemeClr val="bg1"/>
              </a:solidFill>
              <a:ea typeface="微软雅黑" panose="020B0503020204020204" pitchFamily="34" charset="-122"/>
            </a:endParaRPr>
          </a:p>
        </p:txBody>
      </p:sp>
      <p:grpSp>
        <p:nvGrpSpPr>
          <p:cNvPr id="3" name="组合 2"/>
          <p:cNvGrpSpPr/>
          <p:nvPr userDrawn="1"/>
        </p:nvGrpSpPr>
        <p:grpSpPr>
          <a:xfrm>
            <a:off x="1" y="-2"/>
            <a:ext cx="1836949" cy="634848"/>
            <a:chOff x="0" y="-2"/>
            <a:chExt cx="1377891" cy="634701"/>
          </a:xfrm>
          <a:solidFill>
            <a:srgbClr val="FFC000"/>
          </a:solidFill>
        </p:grpSpPr>
        <p:sp>
          <p:nvSpPr>
            <p:cNvPr id="4" name="矩形 3"/>
            <p:cNvSpPr/>
            <p:nvPr/>
          </p:nvSpPr>
          <p:spPr>
            <a:xfrm>
              <a:off x="0" y="0"/>
              <a:ext cx="708343" cy="634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sp>
          <p:nvSpPr>
            <p:cNvPr id="5" name="直角三角形 4"/>
            <p:cNvSpPr/>
            <p:nvPr/>
          </p:nvSpPr>
          <p:spPr>
            <a:xfrm flipV="1">
              <a:off x="708342" y="-2"/>
              <a:ext cx="669549" cy="634699"/>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grpSp>
      <p:sp>
        <p:nvSpPr>
          <p:cNvPr id="6" name="矩形 5"/>
          <p:cNvSpPr/>
          <p:nvPr userDrawn="1"/>
        </p:nvSpPr>
        <p:spPr>
          <a:xfrm>
            <a:off x="1774726" y="36707"/>
            <a:ext cx="1826141" cy="584775"/>
          </a:xfrm>
          <a:prstGeom prst="rect">
            <a:avLst/>
          </a:prstGeom>
        </p:spPr>
        <p:txBody>
          <a:bodyPr wrap="none">
            <a:spAutoFit/>
          </a:bodyPr>
          <a:lstStyle/>
          <a:p>
            <a:pPr>
              <a:defRPr/>
            </a:pPr>
            <a:r>
              <a:rPr lang="zh-CN" altLang="en-US" sz="3200" b="1" dirty="0" smtClean="0">
                <a:solidFill>
                  <a:schemeClr val="bg1"/>
                </a:solidFill>
                <a:latin typeface="+mj-ea"/>
                <a:ea typeface="+mj-ea"/>
              </a:rPr>
              <a:t>知识梳理</a:t>
            </a:r>
            <a:endParaRPr lang="zh-CN" altLang="en-US" sz="3200" b="1" dirty="0">
              <a:solidFill>
                <a:schemeClr val="bg1"/>
              </a:solidFill>
              <a:latin typeface="+mj-ea"/>
              <a:ea typeface="+mj-ea"/>
            </a:endParaRPr>
          </a:p>
        </p:txBody>
      </p:sp>
      <p:sp>
        <p:nvSpPr>
          <p:cNvPr id="7" name="文本框 39"/>
          <p:cNvSpPr txBox="1"/>
          <p:nvPr userDrawn="1"/>
        </p:nvSpPr>
        <p:spPr>
          <a:xfrm>
            <a:off x="190550" y="-87271"/>
            <a:ext cx="648072" cy="830997"/>
          </a:xfrm>
          <a:prstGeom prst="rect">
            <a:avLst/>
          </a:prstGeom>
          <a:noFill/>
        </p:spPr>
        <p:txBody>
          <a:bodyPr wrap="square" rtlCol="0">
            <a:spAutoFit/>
          </a:bodyPr>
          <a:lstStyle/>
          <a:p>
            <a:r>
              <a:rPr lang="en-US" altLang="zh-CN" sz="4800" b="1" dirty="0" smtClean="0">
                <a:solidFill>
                  <a:srgbClr val="C25C17"/>
                </a:solidFill>
                <a:latin typeface="Impact" panose="020B0806030902050204" pitchFamily="34" charset="0"/>
                <a:ea typeface="微软雅黑" panose="020B0503020204020204" pitchFamily="34" charset="-122"/>
              </a:rPr>
              <a:t>1</a:t>
            </a:r>
            <a:endParaRPr lang="zh-CN" altLang="en-US" sz="4800" b="1" dirty="0">
              <a:solidFill>
                <a:srgbClr val="C25C17"/>
              </a:solidFill>
              <a:latin typeface="Impact" panose="020B0806030902050204" pitchFamily="34" charset="0"/>
              <a:ea typeface="微软雅黑" panose="020B0503020204020204" pitchFamily="34" charset="-122"/>
            </a:endParaRPr>
          </a:p>
        </p:txBody>
      </p:sp>
    </p:spTree>
    <p:extLst>
      <p:ext uri="{BB962C8B-B14F-4D97-AF65-F5344CB8AC3E}">
        <p14:creationId xmlns:p14="http://schemas.microsoft.com/office/powerpoint/2010/main" val="797711424"/>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解题探究">
    <p:spTree>
      <p:nvGrpSpPr>
        <p:cNvPr id="1" name=""/>
        <p:cNvGrpSpPr/>
        <p:nvPr/>
      </p:nvGrpSpPr>
      <p:grpSpPr>
        <a:xfrm>
          <a:off x="0" y="0"/>
          <a:ext cx="0" cy="0"/>
          <a:chOff x="0" y="0"/>
          <a:chExt cx="0" cy="0"/>
        </a:xfrm>
      </p:grpSpPr>
      <p:sp>
        <p:nvSpPr>
          <p:cNvPr id="2" name="矩形 1"/>
          <p:cNvSpPr/>
          <p:nvPr userDrawn="1"/>
        </p:nvSpPr>
        <p:spPr>
          <a:xfrm>
            <a:off x="40905" y="1"/>
            <a:ext cx="12190413" cy="634846"/>
          </a:xfrm>
          <a:prstGeom prst="rect">
            <a:avLst/>
          </a:prstGeom>
          <a:solidFill>
            <a:srgbClr val="C25C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solidFill>
                <a:schemeClr val="bg1"/>
              </a:solidFill>
              <a:ea typeface="微软雅黑" panose="020B0503020204020204" pitchFamily="34" charset="-122"/>
            </a:endParaRPr>
          </a:p>
        </p:txBody>
      </p:sp>
      <p:grpSp>
        <p:nvGrpSpPr>
          <p:cNvPr id="3" name="组合 2"/>
          <p:cNvGrpSpPr/>
          <p:nvPr userDrawn="1"/>
        </p:nvGrpSpPr>
        <p:grpSpPr>
          <a:xfrm>
            <a:off x="1" y="-2"/>
            <a:ext cx="1836949" cy="634848"/>
            <a:chOff x="0" y="-2"/>
            <a:chExt cx="1377891" cy="634701"/>
          </a:xfrm>
          <a:solidFill>
            <a:srgbClr val="FFC000"/>
          </a:solidFill>
        </p:grpSpPr>
        <p:sp>
          <p:nvSpPr>
            <p:cNvPr id="4" name="矩形 3"/>
            <p:cNvSpPr/>
            <p:nvPr/>
          </p:nvSpPr>
          <p:spPr>
            <a:xfrm>
              <a:off x="0" y="0"/>
              <a:ext cx="708343" cy="634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sp>
          <p:nvSpPr>
            <p:cNvPr id="5" name="直角三角形 4"/>
            <p:cNvSpPr/>
            <p:nvPr/>
          </p:nvSpPr>
          <p:spPr>
            <a:xfrm flipV="1">
              <a:off x="708342" y="-2"/>
              <a:ext cx="669549" cy="634699"/>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grpSp>
      <p:sp>
        <p:nvSpPr>
          <p:cNvPr id="6" name="矩形 5"/>
          <p:cNvSpPr/>
          <p:nvPr userDrawn="1"/>
        </p:nvSpPr>
        <p:spPr>
          <a:xfrm>
            <a:off x="1774726" y="36707"/>
            <a:ext cx="1826141" cy="584775"/>
          </a:xfrm>
          <a:prstGeom prst="rect">
            <a:avLst/>
          </a:prstGeom>
        </p:spPr>
        <p:txBody>
          <a:bodyPr wrap="none">
            <a:spAutoFit/>
          </a:bodyPr>
          <a:lstStyle/>
          <a:p>
            <a:pPr>
              <a:defRPr/>
            </a:pPr>
            <a:r>
              <a:rPr lang="zh-CN" altLang="en-US" sz="3200" b="1" dirty="0" smtClean="0">
                <a:solidFill>
                  <a:schemeClr val="bg1"/>
                </a:solidFill>
                <a:latin typeface="+mj-ea"/>
                <a:ea typeface="+mj-ea"/>
              </a:rPr>
              <a:t>解题探究</a:t>
            </a:r>
            <a:endParaRPr lang="zh-CN" altLang="en-US" sz="3200" b="1" dirty="0">
              <a:solidFill>
                <a:schemeClr val="bg1"/>
              </a:solidFill>
              <a:latin typeface="+mj-ea"/>
              <a:ea typeface="+mj-ea"/>
            </a:endParaRPr>
          </a:p>
        </p:txBody>
      </p:sp>
      <p:sp>
        <p:nvSpPr>
          <p:cNvPr id="7" name="文本框 39"/>
          <p:cNvSpPr txBox="1"/>
          <p:nvPr userDrawn="1"/>
        </p:nvSpPr>
        <p:spPr>
          <a:xfrm>
            <a:off x="190550" y="-87271"/>
            <a:ext cx="648072" cy="830997"/>
          </a:xfrm>
          <a:prstGeom prst="rect">
            <a:avLst/>
          </a:prstGeom>
          <a:noFill/>
        </p:spPr>
        <p:txBody>
          <a:bodyPr wrap="square" rtlCol="0">
            <a:spAutoFit/>
          </a:bodyPr>
          <a:lstStyle/>
          <a:p>
            <a:r>
              <a:rPr lang="en-US" altLang="zh-CN" sz="4800" b="1" dirty="0" smtClean="0">
                <a:solidFill>
                  <a:srgbClr val="C25C17"/>
                </a:solidFill>
                <a:latin typeface="Impact" panose="020B0806030902050204" pitchFamily="34" charset="0"/>
                <a:ea typeface="微软雅黑" panose="020B0503020204020204" pitchFamily="34" charset="-122"/>
              </a:rPr>
              <a:t>2</a:t>
            </a:r>
            <a:endParaRPr lang="zh-CN" altLang="en-US" sz="4800" b="1" dirty="0">
              <a:solidFill>
                <a:srgbClr val="C25C17"/>
              </a:solidFill>
              <a:latin typeface="Impact" panose="020B0806030902050204" pitchFamily="34" charset="0"/>
              <a:ea typeface="微软雅黑" panose="020B0503020204020204" pitchFamily="34" charset="-122"/>
            </a:endParaRPr>
          </a:p>
        </p:txBody>
      </p:sp>
    </p:spTree>
    <p:extLst>
      <p:ext uri="{BB962C8B-B14F-4D97-AF65-F5344CB8AC3E}">
        <p14:creationId xmlns:p14="http://schemas.microsoft.com/office/powerpoint/2010/main" val="735201742"/>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7427958"/>
      </p:ext>
    </p:extLst>
  </p:cSld>
  <p:clrMap bg1="lt1" tx1="dk1" bg2="lt2" tx2="dk2" accent1="accent1" accent2="accent2" accent3="accent3" accent4="accent4" accent5="accent5" accent6="accent6" hlink="hlink" folHlink="folHlink"/>
  <p:sldLayoutIdLst>
    <p:sldLayoutId id="2147483794" r:id="rId1"/>
    <p:sldLayoutId id="2147483810" r:id="rId2"/>
    <p:sldLayoutId id="2147483812" r:id="rId3"/>
    <p:sldLayoutId id="2147483813" r:id="rId4"/>
    <p:sldLayoutId id="2147483818" r:id="rId5"/>
    <p:sldLayoutId id="2147483819" r:id="rId6"/>
    <p:sldLayoutId id="2147483820" r:id="rId7"/>
    <p:sldLayoutId id="2147483822" r:id="rId8"/>
    <p:sldLayoutId id="2147483823" r:id="rId9"/>
    <p:sldLayoutId id="2147483826" r:id="rId10"/>
    <p:sldLayoutId id="2147483827" r:id="rId11"/>
    <p:sldLayoutId id="2147483828" r:id="rId12"/>
    <p:sldLayoutId id="2147483829" r:id="rId13"/>
    <p:sldLayoutId id="2147483830" r:id="rId14"/>
    <p:sldLayoutId id="2147483831" r:id="rId15"/>
  </p:sldLayoutIdLst>
  <p:timing>
    <p:tnLst>
      <p:par>
        <p:cTn id="1" dur="indefinite" restart="never" nodeType="tmRoot"/>
      </p:par>
    </p:tnLst>
  </p:timing>
  <p:txStyles>
    <p:titleStyle>
      <a:lvl1pPr algn="ctr" defTabSz="1219140" rtl="0" eaLnBrk="1" latinLnBrk="0" hangingPunct="1">
        <a:spcBef>
          <a:spcPct val="0"/>
        </a:spcBef>
        <a:buNone/>
        <a:defRPr sz="5900" kern="1200">
          <a:solidFill>
            <a:schemeClr val="tx1"/>
          </a:solidFill>
          <a:latin typeface="+mj-lt"/>
          <a:ea typeface="+mj-ea"/>
          <a:cs typeface="+mj-cs"/>
        </a:defRPr>
      </a:lvl1pPr>
    </p:titleStyle>
    <p:bodyStyle>
      <a:lvl1pPr marL="457178" indent="-457178" algn="l" defTabSz="1219140" rtl="0" eaLnBrk="1" latinLnBrk="0" hangingPunct="1">
        <a:spcBef>
          <a:spcPct val="20000"/>
        </a:spcBef>
        <a:buFont typeface="Arial" pitchFamily="34" charset="0"/>
        <a:buChar char="•"/>
        <a:defRPr sz="4300" kern="1200">
          <a:solidFill>
            <a:schemeClr val="tx1"/>
          </a:solidFill>
          <a:latin typeface="+mn-lt"/>
          <a:ea typeface="+mn-ea"/>
          <a:cs typeface="+mn-cs"/>
        </a:defRPr>
      </a:lvl1pPr>
      <a:lvl2pPr marL="990550" indent="-380981" algn="l" defTabSz="1219140" rtl="0" eaLnBrk="1" latinLnBrk="0" hangingPunct="1">
        <a:spcBef>
          <a:spcPct val="20000"/>
        </a:spcBef>
        <a:buFont typeface="Arial" pitchFamily="34" charset="0"/>
        <a:buChar char="–"/>
        <a:defRPr sz="3700" kern="1200">
          <a:solidFill>
            <a:schemeClr val="tx1"/>
          </a:solidFill>
          <a:latin typeface="+mn-lt"/>
          <a:ea typeface="+mn-ea"/>
          <a:cs typeface="+mn-cs"/>
        </a:defRPr>
      </a:lvl2pPr>
      <a:lvl3pPr marL="1523925" indent="-304784" algn="l" defTabSz="121914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493" indent="-304784" algn="l" defTabSz="121914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062" indent="-304784" algn="l" defTabSz="121914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632" indent="-304784" algn="l" defTabSz="121914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202" indent="-304784" algn="l" defTabSz="121914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772" indent="-304784" algn="l" defTabSz="121914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341" indent="-304784" algn="l" defTabSz="1219140"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zh-CN"/>
      </a:defPPr>
      <a:lvl1pPr marL="0" algn="l" defTabSz="1219140" rtl="0" eaLnBrk="1" latinLnBrk="0" hangingPunct="1">
        <a:defRPr sz="2400" kern="1200">
          <a:solidFill>
            <a:schemeClr val="tx1"/>
          </a:solidFill>
          <a:latin typeface="+mn-lt"/>
          <a:ea typeface="+mn-ea"/>
          <a:cs typeface="+mn-cs"/>
        </a:defRPr>
      </a:lvl1pPr>
      <a:lvl2pPr marL="609570" algn="l" defTabSz="1219140" rtl="0" eaLnBrk="1" latinLnBrk="0" hangingPunct="1">
        <a:defRPr sz="2400" kern="1200">
          <a:solidFill>
            <a:schemeClr val="tx1"/>
          </a:solidFill>
          <a:latin typeface="+mn-lt"/>
          <a:ea typeface="+mn-ea"/>
          <a:cs typeface="+mn-cs"/>
        </a:defRPr>
      </a:lvl2pPr>
      <a:lvl3pPr marL="1219140" algn="l" defTabSz="1219140" rtl="0" eaLnBrk="1" latinLnBrk="0" hangingPunct="1">
        <a:defRPr sz="2400" kern="1200">
          <a:solidFill>
            <a:schemeClr val="tx1"/>
          </a:solidFill>
          <a:latin typeface="+mn-lt"/>
          <a:ea typeface="+mn-ea"/>
          <a:cs typeface="+mn-cs"/>
        </a:defRPr>
      </a:lvl3pPr>
      <a:lvl4pPr marL="1828709" algn="l" defTabSz="1219140" rtl="0" eaLnBrk="1" latinLnBrk="0" hangingPunct="1">
        <a:defRPr sz="2400" kern="1200">
          <a:solidFill>
            <a:schemeClr val="tx1"/>
          </a:solidFill>
          <a:latin typeface="+mn-lt"/>
          <a:ea typeface="+mn-ea"/>
          <a:cs typeface="+mn-cs"/>
        </a:defRPr>
      </a:lvl4pPr>
      <a:lvl5pPr marL="2438278" algn="l" defTabSz="1219140" rtl="0" eaLnBrk="1" latinLnBrk="0" hangingPunct="1">
        <a:defRPr sz="2400" kern="1200">
          <a:solidFill>
            <a:schemeClr val="tx1"/>
          </a:solidFill>
          <a:latin typeface="+mn-lt"/>
          <a:ea typeface="+mn-ea"/>
          <a:cs typeface="+mn-cs"/>
        </a:defRPr>
      </a:lvl5pPr>
      <a:lvl6pPr marL="3047848" algn="l" defTabSz="1219140" rtl="0" eaLnBrk="1" latinLnBrk="0" hangingPunct="1">
        <a:defRPr sz="2400" kern="1200">
          <a:solidFill>
            <a:schemeClr val="tx1"/>
          </a:solidFill>
          <a:latin typeface="+mn-lt"/>
          <a:ea typeface="+mn-ea"/>
          <a:cs typeface="+mn-cs"/>
        </a:defRPr>
      </a:lvl6pPr>
      <a:lvl7pPr marL="3657418" algn="l" defTabSz="1219140" rtl="0" eaLnBrk="1" latinLnBrk="0" hangingPunct="1">
        <a:defRPr sz="2400" kern="1200">
          <a:solidFill>
            <a:schemeClr val="tx1"/>
          </a:solidFill>
          <a:latin typeface="+mn-lt"/>
          <a:ea typeface="+mn-ea"/>
          <a:cs typeface="+mn-cs"/>
        </a:defRPr>
      </a:lvl7pPr>
      <a:lvl8pPr marL="4266987" algn="l" defTabSz="1219140" rtl="0" eaLnBrk="1" latinLnBrk="0" hangingPunct="1">
        <a:defRPr sz="2400" kern="1200">
          <a:solidFill>
            <a:schemeClr val="tx1"/>
          </a:solidFill>
          <a:latin typeface="+mn-lt"/>
          <a:ea typeface="+mn-ea"/>
          <a:cs typeface="+mn-cs"/>
        </a:defRPr>
      </a:lvl8pPr>
      <a:lvl9pPr marL="4876557" algn="l" defTabSz="121914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0.xml.rels><?xml version="1.0" encoding="UTF-8" standalone="yes"?>
<Relationships xmlns="http://schemas.openxmlformats.org/package/2006/relationships"><Relationship Id="rId8" Type="http://schemas.openxmlformats.org/officeDocument/2006/relationships/slide" Target="slide95.xml"/><Relationship Id="rId13" Type="http://schemas.openxmlformats.org/officeDocument/2006/relationships/package" Target="../embeddings/Microsoft_Word___39.docx"/><Relationship Id="rId3" Type="http://schemas.openxmlformats.org/officeDocument/2006/relationships/oleObject" Target="../embeddings/oleObject38.bin"/><Relationship Id="rId7" Type="http://schemas.openxmlformats.org/officeDocument/2006/relationships/slide" Target="slide94.xml"/><Relationship Id="rId12" Type="http://schemas.openxmlformats.org/officeDocument/2006/relationships/oleObject" Target="../embeddings/oleObject39.bin"/><Relationship Id="rId2" Type="http://schemas.openxmlformats.org/officeDocument/2006/relationships/slideLayout" Target="../slideLayouts/slideLayout1.xml"/><Relationship Id="rId1" Type="http://schemas.openxmlformats.org/officeDocument/2006/relationships/vmlDrawing" Target="../drawings/vmlDrawing22.vml"/><Relationship Id="rId6" Type="http://schemas.openxmlformats.org/officeDocument/2006/relationships/slide" Target="slide93.xml"/><Relationship Id="rId11" Type="http://schemas.openxmlformats.org/officeDocument/2006/relationships/slide" Target="slide102.xml"/><Relationship Id="rId5" Type="http://schemas.openxmlformats.org/officeDocument/2006/relationships/image" Target="../media/image68.emf"/><Relationship Id="rId15" Type="http://schemas.openxmlformats.org/officeDocument/2006/relationships/slide" Target="slide91.xml"/><Relationship Id="rId10" Type="http://schemas.openxmlformats.org/officeDocument/2006/relationships/slide" Target="slide99.xml"/><Relationship Id="rId4" Type="http://schemas.openxmlformats.org/officeDocument/2006/relationships/package" Target="../embeddings/Microsoft_Word___38.docx"/><Relationship Id="rId9" Type="http://schemas.openxmlformats.org/officeDocument/2006/relationships/slide" Target="slide97.xml"/><Relationship Id="rId14" Type="http://schemas.openxmlformats.org/officeDocument/2006/relationships/image" Target="../media/image69.emf"/></Relationships>
</file>

<file path=ppt/slides/_rels/slide101.xml.rels><?xml version="1.0" encoding="UTF-8" standalone="yes"?>
<Relationships xmlns="http://schemas.openxmlformats.org/package/2006/relationships"><Relationship Id="rId8" Type="http://schemas.openxmlformats.org/officeDocument/2006/relationships/image" Target="../media/image71.emf"/><Relationship Id="rId13" Type="http://schemas.openxmlformats.org/officeDocument/2006/relationships/slide" Target="slide99.xml"/><Relationship Id="rId3" Type="http://schemas.openxmlformats.org/officeDocument/2006/relationships/oleObject" Target="../embeddings/oleObject40.bin"/><Relationship Id="rId7" Type="http://schemas.openxmlformats.org/officeDocument/2006/relationships/package" Target="../embeddings/Microsoft_Word___41.docx"/><Relationship Id="rId12" Type="http://schemas.openxmlformats.org/officeDocument/2006/relationships/slide" Target="slide97.xml"/><Relationship Id="rId2" Type="http://schemas.openxmlformats.org/officeDocument/2006/relationships/slideLayout" Target="../slideLayouts/slideLayout1.xml"/><Relationship Id="rId1" Type="http://schemas.openxmlformats.org/officeDocument/2006/relationships/vmlDrawing" Target="../drawings/vmlDrawing23.vml"/><Relationship Id="rId6" Type="http://schemas.openxmlformats.org/officeDocument/2006/relationships/oleObject" Target="../embeddings/oleObject41.bin"/><Relationship Id="rId11" Type="http://schemas.openxmlformats.org/officeDocument/2006/relationships/slide" Target="slide95.xml"/><Relationship Id="rId5" Type="http://schemas.openxmlformats.org/officeDocument/2006/relationships/image" Target="../media/image70.emf"/><Relationship Id="rId15" Type="http://schemas.openxmlformats.org/officeDocument/2006/relationships/slide" Target="slide91.xml"/><Relationship Id="rId10" Type="http://schemas.openxmlformats.org/officeDocument/2006/relationships/slide" Target="slide94.xml"/><Relationship Id="rId4" Type="http://schemas.openxmlformats.org/officeDocument/2006/relationships/package" Target="../embeddings/Microsoft_Word___40.docx"/><Relationship Id="rId9" Type="http://schemas.openxmlformats.org/officeDocument/2006/relationships/slide" Target="slide93.xml"/><Relationship Id="rId14" Type="http://schemas.openxmlformats.org/officeDocument/2006/relationships/slide" Target="slide102.xml"/></Relationships>
</file>

<file path=ppt/slides/_rels/slide102.xml.rels><?xml version="1.0" encoding="UTF-8" standalone="yes"?>
<Relationships xmlns="http://schemas.openxmlformats.org/package/2006/relationships"><Relationship Id="rId8" Type="http://schemas.openxmlformats.org/officeDocument/2006/relationships/slide" Target="slide91.xml"/><Relationship Id="rId3" Type="http://schemas.openxmlformats.org/officeDocument/2006/relationships/slide" Target="slide94.xml"/><Relationship Id="rId7" Type="http://schemas.openxmlformats.org/officeDocument/2006/relationships/slide" Target="slide102.xml"/><Relationship Id="rId2" Type="http://schemas.openxmlformats.org/officeDocument/2006/relationships/slide" Target="slide93.xml"/><Relationship Id="rId1" Type="http://schemas.openxmlformats.org/officeDocument/2006/relationships/slideLayout" Target="../slideLayouts/slideLayout1.xml"/><Relationship Id="rId6" Type="http://schemas.openxmlformats.org/officeDocument/2006/relationships/slide" Target="slide99.xml"/><Relationship Id="rId5" Type="http://schemas.openxmlformats.org/officeDocument/2006/relationships/slide" Target="slide97.xml"/><Relationship Id="rId4" Type="http://schemas.openxmlformats.org/officeDocument/2006/relationships/slide" Target="slide95.xml"/></Relationships>
</file>

<file path=ppt/slides/_rels/slide103.xml.rels><?xml version="1.0" encoding="UTF-8" standalone="yes"?>
<Relationships xmlns="http://schemas.openxmlformats.org/package/2006/relationships"><Relationship Id="rId8" Type="http://schemas.openxmlformats.org/officeDocument/2006/relationships/slide" Target="slide91.xml"/><Relationship Id="rId3" Type="http://schemas.openxmlformats.org/officeDocument/2006/relationships/slide" Target="slide94.xml"/><Relationship Id="rId7" Type="http://schemas.openxmlformats.org/officeDocument/2006/relationships/slide" Target="slide102.xml"/><Relationship Id="rId2" Type="http://schemas.openxmlformats.org/officeDocument/2006/relationships/slide" Target="slide93.xml"/><Relationship Id="rId1" Type="http://schemas.openxmlformats.org/officeDocument/2006/relationships/slideLayout" Target="../slideLayouts/slideLayout1.xml"/><Relationship Id="rId6" Type="http://schemas.openxmlformats.org/officeDocument/2006/relationships/slide" Target="slide99.xml"/><Relationship Id="rId5" Type="http://schemas.openxmlformats.org/officeDocument/2006/relationships/slide" Target="slide97.xml"/><Relationship Id="rId4" Type="http://schemas.openxmlformats.org/officeDocument/2006/relationships/slide" Target="slide95.xml"/></Relationships>
</file>

<file path=ppt/slides/_rels/slide104.xml.rels><?xml version="1.0" encoding="UTF-8" standalone="yes"?>
<Relationships xmlns="http://schemas.openxmlformats.org/package/2006/relationships"><Relationship Id="rId8" Type="http://schemas.openxmlformats.org/officeDocument/2006/relationships/slide" Target="slide91.xml"/><Relationship Id="rId3" Type="http://schemas.openxmlformats.org/officeDocument/2006/relationships/slide" Target="slide94.xml"/><Relationship Id="rId7" Type="http://schemas.openxmlformats.org/officeDocument/2006/relationships/slide" Target="slide102.xml"/><Relationship Id="rId2" Type="http://schemas.openxmlformats.org/officeDocument/2006/relationships/slide" Target="slide93.xml"/><Relationship Id="rId1" Type="http://schemas.openxmlformats.org/officeDocument/2006/relationships/slideLayout" Target="../slideLayouts/slideLayout1.xml"/><Relationship Id="rId6" Type="http://schemas.openxmlformats.org/officeDocument/2006/relationships/slide" Target="slide99.xml"/><Relationship Id="rId5" Type="http://schemas.openxmlformats.org/officeDocument/2006/relationships/slide" Target="slide97.xml"/><Relationship Id="rId4" Type="http://schemas.openxmlformats.org/officeDocument/2006/relationships/slide" Target="slide95.xml"/></Relationships>
</file>

<file path=ppt/slides/_rels/slide105.xml.rels><?xml version="1.0" encoding="UTF-8" standalone="yes"?>
<Relationships xmlns="http://schemas.openxmlformats.org/package/2006/relationships"><Relationship Id="rId8" Type="http://schemas.openxmlformats.org/officeDocument/2006/relationships/slide" Target="slide91.xml"/><Relationship Id="rId3" Type="http://schemas.openxmlformats.org/officeDocument/2006/relationships/slide" Target="slide94.xml"/><Relationship Id="rId7" Type="http://schemas.openxmlformats.org/officeDocument/2006/relationships/slide" Target="slide102.xml"/><Relationship Id="rId2" Type="http://schemas.openxmlformats.org/officeDocument/2006/relationships/slide" Target="slide93.xml"/><Relationship Id="rId1" Type="http://schemas.openxmlformats.org/officeDocument/2006/relationships/slideLayout" Target="../slideLayouts/slideLayout1.xml"/><Relationship Id="rId6" Type="http://schemas.openxmlformats.org/officeDocument/2006/relationships/slide" Target="slide99.xml"/><Relationship Id="rId5" Type="http://schemas.openxmlformats.org/officeDocument/2006/relationships/slide" Target="slide97.xml"/><Relationship Id="rId4" Type="http://schemas.openxmlformats.org/officeDocument/2006/relationships/slide" Target="slide95.xml"/></Relationships>
</file>

<file path=ppt/slides/_rels/slide106.xml.rels><?xml version="1.0" encoding="UTF-8" standalone="yes"?>
<Relationships xmlns="http://schemas.openxmlformats.org/package/2006/relationships"><Relationship Id="rId8" Type="http://schemas.openxmlformats.org/officeDocument/2006/relationships/slide" Target="slide2.xml"/><Relationship Id="rId3" Type="http://schemas.openxmlformats.org/officeDocument/2006/relationships/slide" Target="slide94.xml"/><Relationship Id="rId7" Type="http://schemas.openxmlformats.org/officeDocument/2006/relationships/slide" Target="slide102.xml"/><Relationship Id="rId2" Type="http://schemas.openxmlformats.org/officeDocument/2006/relationships/slide" Target="slide93.xml"/><Relationship Id="rId1" Type="http://schemas.openxmlformats.org/officeDocument/2006/relationships/slideLayout" Target="../slideLayouts/slideLayout1.xml"/><Relationship Id="rId6" Type="http://schemas.openxmlformats.org/officeDocument/2006/relationships/slide" Target="slide99.xml"/><Relationship Id="rId5" Type="http://schemas.openxmlformats.org/officeDocument/2006/relationships/slide" Target="slide97.xml"/><Relationship Id="rId4" Type="http://schemas.openxmlformats.org/officeDocument/2006/relationships/slide" Target="slide95.xml"/><Relationship Id="rId9" Type="http://schemas.openxmlformats.org/officeDocument/2006/relationships/slide" Target="slide91.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8.xml.rels><?xml version="1.0" encoding="UTF-8" standalone="yes"?>
<Relationships xmlns="http://schemas.openxmlformats.org/package/2006/relationships"><Relationship Id="rId8" Type="http://schemas.openxmlformats.org/officeDocument/2006/relationships/slide" Target="slide118.xml"/><Relationship Id="rId13" Type="http://schemas.openxmlformats.org/officeDocument/2006/relationships/slide" Target="slide129.xml"/><Relationship Id="rId3" Type="http://schemas.openxmlformats.org/officeDocument/2006/relationships/slide" Target="slide110.xml"/><Relationship Id="rId7" Type="http://schemas.openxmlformats.org/officeDocument/2006/relationships/slide" Target="slide117.xml"/><Relationship Id="rId12" Type="http://schemas.openxmlformats.org/officeDocument/2006/relationships/slide" Target="slide126.xml"/><Relationship Id="rId2" Type="http://schemas.openxmlformats.org/officeDocument/2006/relationships/slide" Target="slide108.xml"/><Relationship Id="rId16" Type="http://schemas.openxmlformats.org/officeDocument/2006/relationships/slide" Target="slide109.xml"/><Relationship Id="rId1" Type="http://schemas.openxmlformats.org/officeDocument/2006/relationships/slideLayout" Target="../slideLayouts/slideLayout1.xml"/><Relationship Id="rId6" Type="http://schemas.openxmlformats.org/officeDocument/2006/relationships/slide" Target="slide115.xml"/><Relationship Id="rId11" Type="http://schemas.openxmlformats.org/officeDocument/2006/relationships/slide" Target="slide123.xml"/><Relationship Id="rId5" Type="http://schemas.openxmlformats.org/officeDocument/2006/relationships/slide" Target="slide113.xml"/><Relationship Id="rId15" Type="http://schemas.openxmlformats.org/officeDocument/2006/relationships/slide" Target="slide136.xml"/><Relationship Id="rId10" Type="http://schemas.openxmlformats.org/officeDocument/2006/relationships/slide" Target="slide122.xml"/><Relationship Id="rId4" Type="http://schemas.openxmlformats.org/officeDocument/2006/relationships/slide" Target="slide111.xml"/><Relationship Id="rId9" Type="http://schemas.openxmlformats.org/officeDocument/2006/relationships/slide" Target="slide120.xml"/><Relationship Id="rId14" Type="http://schemas.openxmlformats.org/officeDocument/2006/relationships/slide" Target="slide133.xml"/></Relationships>
</file>

<file path=ppt/slides/_rels/slide109.xml.rels><?xml version="1.0" encoding="UTF-8" standalone="yes"?>
<Relationships xmlns="http://schemas.openxmlformats.org/package/2006/relationships"><Relationship Id="rId8" Type="http://schemas.openxmlformats.org/officeDocument/2006/relationships/slide" Target="slide118.xml"/><Relationship Id="rId13" Type="http://schemas.openxmlformats.org/officeDocument/2006/relationships/slide" Target="slide129.xml"/><Relationship Id="rId3" Type="http://schemas.openxmlformats.org/officeDocument/2006/relationships/slide" Target="slide110.xml"/><Relationship Id="rId7" Type="http://schemas.openxmlformats.org/officeDocument/2006/relationships/slide" Target="slide117.xml"/><Relationship Id="rId12" Type="http://schemas.openxmlformats.org/officeDocument/2006/relationships/slide" Target="slide126.xml"/><Relationship Id="rId2" Type="http://schemas.openxmlformats.org/officeDocument/2006/relationships/slide" Target="slide108.xml"/><Relationship Id="rId1" Type="http://schemas.openxmlformats.org/officeDocument/2006/relationships/slideLayout" Target="../slideLayouts/slideLayout1.xml"/><Relationship Id="rId6" Type="http://schemas.openxmlformats.org/officeDocument/2006/relationships/slide" Target="slide115.xml"/><Relationship Id="rId11" Type="http://schemas.openxmlformats.org/officeDocument/2006/relationships/slide" Target="slide123.xml"/><Relationship Id="rId5" Type="http://schemas.openxmlformats.org/officeDocument/2006/relationships/slide" Target="slide113.xml"/><Relationship Id="rId15" Type="http://schemas.openxmlformats.org/officeDocument/2006/relationships/slide" Target="slide136.xml"/><Relationship Id="rId10" Type="http://schemas.openxmlformats.org/officeDocument/2006/relationships/slide" Target="slide122.xml"/><Relationship Id="rId4" Type="http://schemas.openxmlformats.org/officeDocument/2006/relationships/slide" Target="slide111.xml"/><Relationship Id="rId9" Type="http://schemas.openxmlformats.org/officeDocument/2006/relationships/slide" Target="slide120.xml"/><Relationship Id="rId14" Type="http://schemas.openxmlformats.org/officeDocument/2006/relationships/slide" Target="slide133.xml"/></Relationships>
</file>

<file path=ppt/slides/_rels/slide11.xml.rels><?xml version="1.0" encoding="UTF-8" standalone="yes"?>
<Relationships xmlns="http://schemas.openxmlformats.org/package/2006/relationships"><Relationship Id="rId3" Type="http://schemas.openxmlformats.org/officeDocument/2006/relationships/slide" Target="slide13.xml"/><Relationship Id="rId7" Type="http://schemas.openxmlformats.org/officeDocument/2006/relationships/slide" Target="slide12.xml"/><Relationship Id="rId2" Type="http://schemas.openxmlformats.org/officeDocument/2006/relationships/slide" Target="slide11.xml"/><Relationship Id="rId1" Type="http://schemas.openxmlformats.org/officeDocument/2006/relationships/slideLayout" Target="../slideLayouts/slideLayout9.xml"/><Relationship Id="rId6" Type="http://schemas.openxmlformats.org/officeDocument/2006/relationships/slide" Target="slide19.xml"/><Relationship Id="rId5" Type="http://schemas.openxmlformats.org/officeDocument/2006/relationships/slide" Target="slide16.xml"/><Relationship Id="rId4" Type="http://schemas.openxmlformats.org/officeDocument/2006/relationships/slide" Target="slide15.xml"/></Relationships>
</file>

<file path=ppt/slides/_rels/slide110.xml.rels><?xml version="1.0" encoding="UTF-8" standalone="yes"?>
<Relationships xmlns="http://schemas.openxmlformats.org/package/2006/relationships"><Relationship Id="rId8" Type="http://schemas.openxmlformats.org/officeDocument/2006/relationships/slide" Target="slide118.xml"/><Relationship Id="rId13" Type="http://schemas.openxmlformats.org/officeDocument/2006/relationships/slide" Target="slide129.xml"/><Relationship Id="rId3" Type="http://schemas.openxmlformats.org/officeDocument/2006/relationships/slide" Target="slide110.xml"/><Relationship Id="rId7" Type="http://schemas.openxmlformats.org/officeDocument/2006/relationships/slide" Target="slide117.xml"/><Relationship Id="rId12" Type="http://schemas.openxmlformats.org/officeDocument/2006/relationships/slide" Target="slide126.xml"/><Relationship Id="rId2" Type="http://schemas.openxmlformats.org/officeDocument/2006/relationships/slide" Target="slide108.xml"/><Relationship Id="rId1" Type="http://schemas.openxmlformats.org/officeDocument/2006/relationships/slideLayout" Target="../slideLayouts/slideLayout1.xml"/><Relationship Id="rId6" Type="http://schemas.openxmlformats.org/officeDocument/2006/relationships/slide" Target="slide115.xml"/><Relationship Id="rId11" Type="http://schemas.openxmlformats.org/officeDocument/2006/relationships/slide" Target="slide123.xml"/><Relationship Id="rId5" Type="http://schemas.openxmlformats.org/officeDocument/2006/relationships/slide" Target="slide113.xml"/><Relationship Id="rId15" Type="http://schemas.openxmlformats.org/officeDocument/2006/relationships/slide" Target="slide136.xml"/><Relationship Id="rId10" Type="http://schemas.openxmlformats.org/officeDocument/2006/relationships/slide" Target="slide122.xml"/><Relationship Id="rId4" Type="http://schemas.openxmlformats.org/officeDocument/2006/relationships/slide" Target="slide111.xml"/><Relationship Id="rId9" Type="http://schemas.openxmlformats.org/officeDocument/2006/relationships/slide" Target="slide120.xml"/><Relationship Id="rId14" Type="http://schemas.openxmlformats.org/officeDocument/2006/relationships/slide" Target="slide133.xml"/></Relationships>
</file>

<file path=ppt/slides/_rels/slide111.xml.rels><?xml version="1.0" encoding="UTF-8" standalone="yes"?>
<Relationships xmlns="http://schemas.openxmlformats.org/package/2006/relationships"><Relationship Id="rId8" Type="http://schemas.openxmlformats.org/officeDocument/2006/relationships/slide" Target="slide120.xml"/><Relationship Id="rId13" Type="http://schemas.openxmlformats.org/officeDocument/2006/relationships/slide" Target="slide133.xml"/><Relationship Id="rId3" Type="http://schemas.openxmlformats.org/officeDocument/2006/relationships/slide" Target="slide111.xml"/><Relationship Id="rId7" Type="http://schemas.openxmlformats.org/officeDocument/2006/relationships/slide" Target="slide118.xml"/><Relationship Id="rId12" Type="http://schemas.openxmlformats.org/officeDocument/2006/relationships/slide" Target="slide129.xml"/><Relationship Id="rId2" Type="http://schemas.openxmlformats.org/officeDocument/2006/relationships/slide" Target="slide110.xml"/><Relationship Id="rId16" Type="http://schemas.openxmlformats.org/officeDocument/2006/relationships/slide" Target="slide108.xml"/><Relationship Id="rId1" Type="http://schemas.openxmlformats.org/officeDocument/2006/relationships/slideLayout" Target="../slideLayouts/slideLayout1.xml"/><Relationship Id="rId6" Type="http://schemas.openxmlformats.org/officeDocument/2006/relationships/slide" Target="slide117.xml"/><Relationship Id="rId11" Type="http://schemas.openxmlformats.org/officeDocument/2006/relationships/slide" Target="slide126.xml"/><Relationship Id="rId5" Type="http://schemas.openxmlformats.org/officeDocument/2006/relationships/slide" Target="slide115.xml"/><Relationship Id="rId15" Type="http://schemas.openxmlformats.org/officeDocument/2006/relationships/slide" Target="slide112.xml"/><Relationship Id="rId10" Type="http://schemas.openxmlformats.org/officeDocument/2006/relationships/slide" Target="slide123.xml"/><Relationship Id="rId4" Type="http://schemas.openxmlformats.org/officeDocument/2006/relationships/slide" Target="slide113.xml"/><Relationship Id="rId9" Type="http://schemas.openxmlformats.org/officeDocument/2006/relationships/slide" Target="slide122.xml"/><Relationship Id="rId14" Type="http://schemas.openxmlformats.org/officeDocument/2006/relationships/slide" Target="slide136.xml"/></Relationships>
</file>

<file path=ppt/slides/_rels/slide112.xml.rels><?xml version="1.0" encoding="UTF-8" standalone="yes"?>
<Relationships xmlns="http://schemas.openxmlformats.org/package/2006/relationships"><Relationship Id="rId8" Type="http://schemas.openxmlformats.org/officeDocument/2006/relationships/slide" Target="slide120.xml"/><Relationship Id="rId13" Type="http://schemas.openxmlformats.org/officeDocument/2006/relationships/slide" Target="slide133.xml"/><Relationship Id="rId3" Type="http://schemas.openxmlformats.org/officeDocument/2006/relationships/slide" Target="slide111.xml"/><Relationship Id="rId7" Type="http://schemas.openxmlformats.org/officeDocument/2006/relationships/slide" Target="slide118.xml"/><Relationship Id="rId12" Type="http://schemas.openxmlformats.org/officeDocument/2006/relationships/slide" Target="slide129.xml"/><Relationship Id="rId2" Type="http://schemas.openxmlformats.org/officeDocument/2006/relationships/slide" Target="slide110.xml"/><Relationship Id="rId1" Type="http://schemas.openxmlformats.org/officeDocument/2006/relationships/slideLayout" Target="../slideLayouts/slideLayout1.xml"/><Relationship Id="rId6" Type="http://schemas.openxmlformats.org/officeDocument/2006/relationships/slide" Target="slide117.xml"/><Relationship Id="rId11" Type="http://schemas.openxmlformats.org/officeDocument/2006/relationships/slide" Target="slide126.xml"/><Relationship Id="rId5" Type="http://schemas.openxmlformats.org/officeDocument/2006/relationships/slide" Target="slide115.xml"/><Relationship Id="rId15" Type="http://schemas.openxmlformats.org/officeDocument/2006/relationships/slide" Target="slide108.xml"/><Relationship Id="rId10" Type="http://schemas.openxmlformats.org/officeDocument/2006/relationships/slide" Target="slide123.xml"/><Relationship Id="rId4" Type="http://schemas.openxmlformats.org/officeDocument/2006/relationships/slide" Target="slide113.xml"/><Relationship Id="rId9" Type="http://schemas.openxmlformats.org/officeDocument/2006/relationships/slide" Target="slide122.xml"/><Relationship Id="rId14" Type="http://schemas.openxmlformats.org/officeDocument/2006/relationships/slide" Target="slide136.xml"/></Relationships>
</file>

<file path=ppt/slides/_rels/slide113.xml.rels><?xml version="1.0" encoding="UTF-8" standalone="yes"?>
<Relationships xmlns="http://schemas.openxmlformats.org/package/2006/relationships"><Relationship Id="rId8" Type="http://schemas.openxmlformats.org/officeDocument/2006/relationships/slide" Target="slide120.xml"/><Relationship Id="rId13" Type="http://schemas.openxmlformats.org/officeDocument/2006/relationships/slide" Target="slide133.xml"/><Relationship Id="rId3" Type="http://schemas.openxmlformats.org/officeDocument/2006/relationships/slide" Target="slide111.xml"/><Relationship Id="rId7" Type="http://schemas.openxmlformats.org/officeDocument/2006/relationships/slide" Target="slide118.xml"/><Relationship Id="rId12" Type="http://schemas.openxmlformats.org/officeDocument/2006/relationships/slide" Target="slide129.xml"/><Relationship Id="rId2" Type="http://schemas.openxmlformats.org/officeDocument/2006/relationships/slide" Target="slide110.xml"/><Relationship Id="rId16" Type="http://schemas.openxmlformats.org/officeDocument/2006/relationships/slide" Target="slide108.xml"/><Relationship Id="rId1" Type="http://schemas.openxmlformats.org/officeDocument/2006/relationships/slideLayout" Target="../slideLayouts/slideLayout1.xml"/><Relationship Id="rId6" Type="http://schemas.openxmlformats.org/officeDocument/2006/relationships/slide" Target="slide117.xml"/><Relationship Id="rId11" Type="http://schemas.openxmlformats.org/officeDocument/2006/relationships/slide" Target="slide126.xml"/><Relationship Id="rId5" Type="http://schemas.openxmlformats.org/officeDocument/2006/relationships/slide" Target="slide115.xml"/><Relationship Id="rId15" Type="http://schemas.openxmlformats.org/officeDocument/2006/relationships/slide" Target="slide114.xml"/><Relationship Id="rId10" Type="http://schemas.openxmlformats.org/officeDocument/2006/relationships/slide" Target="slide123.xml"/><Relationship Id="rId4" Type="http://schemas.openxmlformats.org/officeDocument/2006/relationships/slide" Target="slide113.xml"/><Relationship Id="rId9" Type="http://schemas.openxmlformats.org/officeDocument/2006/relationships/slide" Target="slide122.xml"/><Relationship Id="rId14" Type="http://schemas.openxmlformats.org/officeDocument/2006/relationships/slide" Target="slide136.xml"/></Relationships>
</file>

<file path=ppt/slides/_rels/slide114.xml.rels><?xml version="1.0" encoding="UTF-8" standalone="yes"?>
<Relationships xmlns="http://schemas.openxmlformats.org/package/2006/relationships"><Relationship Id="rId8" Type="http://schemas.openxmlformats.org/officeDocument/2006/relationships/slide" Target="slide120.xml"/><Relationship Id="rId13" Type="http://schemas.openxmlformats.org/officeDocument/2006/relationships/slide" Target="slide133.xml"/><Relationship Id="rId3" Type="http://schemas.openxmlformats.org/officeDocument/2006/relationships/slide" Target="slide111.xml"/><Relationship Id="rId7" Type="http://schemas.openxmlformats.org/officeDocument/2006/relationships/slide" Target="slide118.xml"/><Relationship Id="rId12" Type="http://schemas.openxmlformats.org/officeDocument/2006/relationships/slide" Target="slide129.xml"/><Relationship Id="rId2" Type="http://schemas.openxmlformats.org/officeDocument/2006/relationships/slide" Target="slide110.xml"/><Relationship Id="rId1" Type="http://schemas.openxmlformats.org/officeDocument/2006/relationships/slideLayout" Target="../slideLayouts/slideLayout1.xml"/><Relationship Id="rId6" Type="http://schemas.openxmlformats.org/officeDocument/2006/relationships/slide" Target="slide117.xml"/><Relationship Id="rId11" Type="http://schemas.openxmlformats.org/officeDocument/2006/relationships/slide" Target="slide126.xml"/><Relationship Id="rId5" Type="http://schemas.openxmlformats.org/officeDocument/2006/relationships/slide" Target="slide115.xml"/><Relationship Id="rId15" Type="http://schemas.openxmlformats.org/officeDocument/2006/relationships/slide" Target="slide108.xml"/><Relationship Id="rId10" Type="http://schemas.openxmlformats.org/officeDocument/2006/relationships/slide" Target="slide123.xml"/><Relationship Id="rId4" Type="http://schemas.openxmlformats.org/officeDocument/2006/relationships/slide" Target="slide113.xml"/><Relationship Id="rId9" Type="http://schemas.openxmlformats.org/officeDocument/2006/relationships/slide" Target="slide122.xml"/><Relationship Id="rId14" Type="http://schemas.openxmlformats.org/officeDocument/2006/relationships/slide" Target="slide136.xml"/></Relationships>
</file>

<file path=ppt/slides/_rels/slide115.xml.rels><?xml version="1.0" encoding="UTF-8" standalone="yes"?>
<Relationships xmlns="http://schemas.openxmlformats.org/package/2006/relationships"><Relationship Id="rId8" Type="http://schemas.openxmlformats.org/officeDocument/2006/relationships/slide" Target="slide120.xml"/><Relationship Id="rId13" Type="http://schemas.openxmlformats.org/officeDocument/2006/relationships/slide" Target="slide133.xml"/><Relationship Id="rId3" Type="http://schemas.openxmlformats.org/officeDocument/2006/relationships/slide" Target="slide111.xml"/><Relationship Id="rId7" Type="http://schemas.openxmlformats.org/officeDocument/2006/relationships/slide" Target="slide118.xml"/><Relationship Id="rId12" Type="http://schemas.openxmlformats.org/officeDocument/2006/relationships/slide" Target="slide129.xml"/><Relationship Id="rId2" Type="http://schemas.openxmlformats.org/officeDocument/2006/relationships/slide" Target="slide110.xml"/><Relationship Id="rId16" Type="http://schemas.openxmlformats.org/officeDocument/2006/relationships/slide" Target="slide108.xml"/><Relationship Id="rId1" Type="http://schemas.openxmlformats.org/officeDocument/2006/relationships/slideLayout" Target="../slideLayouts/slideLayout1.xml"/><Relationship Id="rId6" Type="http://schemas.openxmlformats.org/officeDocument/2006/relationships/slide" Target="slide117.xml"/><Relationship Id="rId11" Type="http://schemas.openxmlformats.org/officeDocument/2006/relationships/slide" Target="slide126.xml"/><Relationship Id="rId5" Type="http://schemas.openxmlformats.org/officeDocument/2006/relationships/slide" Target="slide115.xml"/><Relationship Id="rId15" Type="http://schemas.openxmlformats.org/officeDocument/2006/relationships/slide" Target="slide116.xml"/><Relationship Id="rId10" Type="http://schemas.openxmlformats.org/officeDocument/2006/relationships/slide" Target="slide123.xml"/><Relationship Id="rId4" Type="http://schemas.openxmlformats.org/officeDocument/2006/relationships/slide" Target="slide113.xml"/><Relationship Id="rId9" Type="http://schemas.openxmlformats.org/officeDocument/2006/relationships/slide" Target="slide122.xml"/><Relationship Id="rId14" Type="http://schemas.openxmlformats.org/officeDocument/2006/relationships/slide" Target="slide136.xml"/></Relationships>
</file>

<file path=ppt/slides/_rels/slide116.xml.rels><?xml version="1.0" encoding="UTF-8" standalone="yes"?>
<Relationships xmlns="http://schemas.openxmlformats.org/package/2006/relationships"><Relationship Id="rId8" Type="http://schemas.openxmlformats.org/officeDocument/2006/relationships/slide" Target="slide120.xml"/><Relationship Id="rId13" Type="http://schemas.openxmlformats.org/officeDocument/2006/relationships/slide" Target="slide133.xml"/><Relationship Id="rId3" Type="http://schemas.openxmlformats.org/officeDocument/2006/relationships/slide" Target="slide111.xml"/><Relationship Id="rId7" Type="http://schemas.openxmlformats.org/officeDocument/2006/relationships/slide" Target="slide118.xml"/><Relationship Id="rId12" Type="http://schemas.openxmlformats.org/officeDocument/2006/relationships/slide" Target="slide129.xml"/><Relationship Id="rId2" Type="http://schemas.openxmlformats.org/officeDocument/2006/relationships/slide" Target="slide110.xml"/><Relationship Id="rId1" Type="http://schemas.openxmlformats.org/officeDocument/2006/relationships/slideLayout" Target="../slideLayouts/slideLayout1.xml"/><Relationship Id="rId6" Type="http://schemas.openxmlformats.org/officeDocument/2006/relationships/slide" Target="slide117.xml"/><Relationship Id="rId11" Type="http://schemas.openxmlformats.org/officeDocument/2006/relationships/slide" Target="slide126.xml"/><Relationship Id="rId5" Type="http://schemas.openxmlformats.org/officeDocument/2006/relationships/slide" Target="slide115.xml"/><Relationship Id="rId15" Type="http://schemas.openxmlformats.org/officeDocument/2006/relationships/slide" Target="slide108.xml"/><Relationship Id="rId10" Type="http://schemas.openxmlformats.org/officeDocument/2006/relationships/slide" Target="slide123.xml"/><Relationship Id="rId4" Type="http://schemas.openxmlformats.org/officeDocument/2006/relationships/slide" Target="slide113.xml"/><Relationship Id="rId9" Type="http://schemas.openxmlformats.org/officeDocument/2006/relationships/slide" Target="slide122.xml"/><Relationship Id="rId14" Type="http://schemas.openxmlformats.org/officeDocument/2006/relationships/slide" Target="slide136.xml"/></Relationships>
</file>

<file path=ppt/slides/_rels/slide117.xml.rels><?xml version="1.0" encoding="UTF-8" standalone="yes"?>
<Relationships xmlns="http://schemas.openxmlformats.org/package/2006/relationships"><Relationship Id="rId8" Type="http://schemas.openxmlformats.org/officeDocument/2006/relationships/slide" Target="slide118.xml"/><Relationship Id="rId13" Type="http://schemas.openxmlformats.org/officeDocument/2006/relationships/slide" Target="slide129.xml"/><Relationship Id="rId18" Type="http://schemas.openxmlformats.org/officeDocument/2006/relationships/image" Target="../media/image72.emf"/><Relationship Id="rId3" Type="http://schemas.openxmlformats.org/officeDocument/2006/relationships/slide" Target="slide110.xml"/><Relationship Id="rId7" Type="http://schemas.openxmlformats.org/officeDocument/2006/relationships/slide" Target="slide117.xml"/><Relationship Id="rId12" Type="http://schemas.openxmlformats.org/officeDocument/2006/relationships/slide" Target="slide126.xml"/><Relationship Id="rId17" Type="http://schemas.openxmlformats.org/officeDocument/2006/relationships/package" Target="../embeddings/Microsoft_Word___42.docx"/><Relationship Id="rId2" Type="http://schemas.openxmlformats.org/officeDocument/2006/relationships/slideLayout" Target="../slideLayouts/slideLayout1.xml"/><Relationship Id="rId16" Type="http://schemas.openxmlformats.org/officeDocument/2006/relationships/oleObject" Target="../embeddings/oleObject42.bin"/><Relationship Id="rId1" Type="http://schemas.openxmlformats.org/officeDocument/2006/relationships/vmlDrawing" Target="../drawings/vmlDrawing24.vml"/><Relationship Id="rId6" Type="http://schemas.openxmlformats.org/officeDocument/2006/relationships/slide" Target="slide115.xml"/><Relationship Id="rId11" Type="http://schemas.openxmlformats.org/officeDocument/2006/relationships/slide" Target="slide123.xml"/><Relationship Id="rId5" Type="http://schemas.openxmlformats.org/officeDocument/2006/relationships/slide" Target="slide113.xml"/><Relationship Id="rId15" Type="http://schemas.openxmlformats.org/officeDocument/2006/relationships/slide" Target="slide136.xml"/><Relationship Id="rId10" Type="http://schemas.openxmlformats.org/officeDocument/2006/relationships/slide" Target="slide122.xml"/><Relationship Id="rId19" Type="http://schemas.openxmlformats.org/officeDocument/2006/relationships/slide" Target="slide108.xml"/><Relationship Id="rId4" Type="http://schemas.openxmlformats.org/officeDocument/2006/relationships/slide" Target="slide111.xml"/><Relationship Id="rId9" Type="http://schemas.openxmlformats.org/officeDocument/2006/relationships/slide" Target="slide120.xml"/><Relationship Id="rId14" Type="http://schemas.openxmlformats.org/officeDocument/2006/relationships/slide" Target="slide133.xml"/></Relationships>
</file>

<file path=ppt/slides/_rels/slide118.xml.rels><?xml version="1.0" encoding="UTF-8" standalone="yes"?>
<Relationships xmlns="http://schemas.openxmlformats.org/package/2006/relationships"><Relationship Id="rId8" Type="http://schemas.openxmlformats.org/officeDocument/2006/relationships/slide" Target="slide120.xml"/><Relationship Id="rId13" Type="http://schemas.openxmlformats.org/officeDocument/2006/relationships/slide" Target="slide133.xml"/><Relationship Id="rId3" Type="http://schemas.openxmlformats.org/officeDocument/2006/relationships/slide" Target="slide111.xml"/><Relationship Id="rId7" Type="http://schemas.openxmlformats.org/officeDocument/2006/relationships/slide" Target="slide118.xml"/><Relationship Id="rId12" Type="http://schemas.openxmlformats.org/officeDocument/2006/relationships/slide" Target="slide129.xml"/><Relationship Id="rId2" Type="http://schemas.openxmlformats.org/officeDocument/2006/relationships/slide" Target="slide110.xml"/><Relationship Id="rId16" Type="http://schemas.openxmlformats.org/officeDocument/2006/relationships/slide" Target="slide108.xml"/><Relationship Id="rId1" Type="http://schemas.openxmlformats.org/officeDocument/2006/relationships/slideLayout" Target="../slideLayouts/slideLayout1.xml"/><Relationship Id="rId6" Type="http://schemas.openxmlformats.org/officeDocument/2006/relationships/slide" Target="slide117.xml"/><Relationship Id="rId11" Type="http://schemas.openxmlformats.org/officeDocument/2006/relationships/slide" Target="slide126.xml"/><Relationship Id="rId5" Type="http://schemas.openxmlformats.org/officeDocument/2006/relationships/slide" Target="slide115.xml"/><Relationship Id="rId15" Type="http://schemas.openxmlformats.org/officeDocument/2006/relationships/slide" Target="slide119.xml"/><Relationship Id="rId10" Type="http://schemas.openxmlformats.org/officeDocument/2006/relationships/slide" Target="slide123.xml"/><Relationship Id="rId4" Type="http://schemas.openxmlformats.org/officeDocument/2006/relationships/slide" Target="slide113.xml"/><Relationship Id="rId9" Type="http://schemas.openxmlformats.org/officeDocument/2006/relationships/slide" Target="slide122.xml"/><Relationship Id="rId14" Type="http://schemas.openxmlformats.org/officeDocument/2006/relationships/slide" Target="slide136.xml"/></Relationships>
</file>

<file path=ppt/slides/_rels/slide119.xml.rels><?xml version="1.0" encoding="UTF-8" standalone="yes"?>
<Relationships xmlns="http://schemas.openxmlformats.org/package/2006/relationships"><Relationship Id="rId8" Type="http://schemas.openxmlformats.org/officeDocument/2006/relationships/slide" Target="slide120.xml"/><Relationship Id="rId13" Type="http://schemas.openxmlformats.org/officeDocument/2006/relationships/slide" Target="slide133.xml"/><Relationship Id="rId3" Type="http://schemas.openxmlformats.org/officeDocument/2006/relationships/slide" Target="slide111.xml"/><Relationship Id="rId7" Type="http://schemas.openxmlformats.org/officeDocument/2006/relationships/slide" Target="slide118.xml"/><Relationship Id="rId12" Type="http://schemas.openxmlformats.org/officeDocument/2006/relationships/slide" Target="slide129.xml"/><Relationship Id="rId2" Type="http://schemas.openxmlformats.org/officeDocument/2006/relationships/slide" Target="slide110.xml"/><Relationship Id="rId1" Type="http://schemas.openxmlformats.org/officeDocument/2006/relationships/slideLayout" Target="../slideLayouts/slideLayout1.xml"/><Relationship Id="rId6" Type="http://schemas.openxmlformats.org/officeDocument/2006/relationships/slide" Target="slide117.xml"/><Relationship Id="rId11" Type="http://schemas.openxmlformats.org/officeDocument/2006/relationships/slide" Target="slide126.xml"/><Relationship Id="rId5" Type="http://schemas.openxmlformats.org/officeDocument/2006/relationships/slide" Target="slide115.xml"/><Relationship Id="rId15" Type="http://schemas.openxmlformats.org/officeDocument/2006/relationships/slide" Target="slide108.xml"/><Relationship Id="rId10" Type="http://schemas.openxmlformats.org/officeDocument/2006/relationships/slide" Target="slide123.xml"/><Relationship Id="rId4" Type="http://schemas.openxmlformats.org/officeDocument/2006/relationships/slide" Target="slide113.xml"/><Relationship Id="rId9" Type="http://schemas.openxmlformats.org/officeDocument/2006/relationships/slide" Target="slide122.xml"/><Relationship Id="rId14" Type="http://schemas.openxmlformats.org/officeDocument/2006/relationships/slide" Target="slide136.xml"/></Relationships>
</file>

<file path=ppt/slides/_rels/slide12.xml.rels><?xml version="1.0" encoding="UTF-8" standalone="yes"?>
<Relationships xmlns="http://schemas.openxmlformats.org/package/2006/relationships"><Relationship Id="rId3" Type="http://schemas.openxmlformats.org/officeDocument/2006/relationships/slide" Target="slide13.xml"/><Relationship Id="rId2" Type="http://schemas.openxmlformats.org/officeDocument/2006/relationships/slide" Target="slide11.xml"/><Relationship Id="rId1" Type="http://schemas.openxmlformats.org/officeDocument/2006/relationships/slideLayout" Target="../slideLayouts/slideLayout4.xml"/><Relationship Id="rId6" Type="http://schemas.openxmlformats.org/officeDocument/2006/relationships/slide" Target="slide19.xml"/><Relationship Id="rId5" Type="http://schemas.openxmlformats.org/officeDocument/2006/relationships/slide" Target="slide16.xml"/><Relationship Id="rId4" Type="http://schemas.openxmlformats.org/officeDocument/2006/relationships/slide" Target="slide15.xml"/></Relationships>
</file>

<file path=ppt/slides/_rels/slide120.xml.rels><?xml version="1.0" encoding="UTF-8" standalone="yes"?>
<Relationships xmlns="http://schemas.openxmlformats.org/package/2006/relationships"><Relationship Id="rId8" Type="http://schemas.openxmlformats.org/officeDocument/2006/relationships/slide" Target="slide120.xml"/><Relationship Id="rId13" Type="http://schemas.openxmlformats.org/officeDocument/2006/relationships/slide" Target="slide133.xml"/><Relationship Id="rId3" Type="http://schemas.openxmlformats.org/officeDocument/2006/relationships/slide" Target="slide111.xml"/><Relationship Id="rId7" Type="http://schemas.openxmlformats.org/officeDocument/2006/relationships/slide" Target="slide118.xml"/><Relationship Id="rId12" Type="http://schemas.openxmlformats.org/officeDocument/2006/relationships/slide" Target="slide129.xml"/><Relationship Id="rId2" Type="http://schemas.openxmlformats.org/officeDocument/2006/relationships/slide" Target="slide110.xml"/><Relationship Id="rId16" Type="http://schemas.openxmlformats.org/officeDocument/2006/relationships/slide" Target="slide108.xml"/><Relationship Id="rId1" Type="http://schemas.openxmlformats.org/officeDocument/2006/relationships/slideLayout" Target="../slideLayouts/slideLayout1.xml"/><Relationship Id="rId6" Type="http://schemas.openxmlformats.org/officeDocument/2006/relationships/slide" Target="slide117.xml"/><Relationship Id="rId11" Type="http://schemas.openxmlformats.org/officeDocument/2006/relationships/slide" Target="slide126.xml"/><Relationship Id="rId5" Type="http://schemas.openxmlformats.org/officeDocument/2006/relationships/slide" Target="slide115.xml"/><Relationship Id="rId15" Type="http://schemas.openxmlformats.org/officeDocument/2006/relationships/slide" Target="slide121.xml"/><Relationship Id="rId10" Type="http://schemas.openxmlformats.org/officeDocument/2006/relationships/slide" Target="slide123.xml"/><Relationship Id="rId4" Type="http://schemas.openxmlformats.org/officeDocument/2006/relationships/slide" Target="slide113.xml"/><Relationship Id="rId9" Type="http://schemas.openxmlformats.org/officeDocument/2006/relationships/slide" Target="slide122.xml"/><Relationship Id="rId14" Type="http://schemas.openxmlformats.org/officeDocument/2006/relationships/slide" Target="slide136.xml"/></Relationships>
</file>

<file path=ppt/slides/_rels/slide121.xml.rels><?xml version="1.0" encoding="UTF-8" standalone="yes"?>
<Relationships xmlns="http://schemas.openxmlformats.org/package/2006/relationships"><Relationship Id="rId8" Type="http://schemas.openxmlformats.org/officeDocument/2006/relationships/slide" Target="slide120.xml"/><Relationship Id="rId13" Type="http://schemas.openxmlformats.org/officeDocument/2006/relationships/slide" Target="slide133.xml"/><Relationship Id="rId3" Type="http://schemas.openxmlformats.org/officeDocument/2006/relationships/slide" Target="slide111.xml"/><Relationship Id="rId7" Type="http://schemas.openxmlformats.org/officeDocument/2006/relationships/slide" Target="slide118.xml"/><Relationship Id="rId12" Type="http://schemas.openxmlformats.org/officeDocument/2006/relationships/slide" Target="slide129.xml"/><Relationship Id="rId2" Type="http://schemas.openxmlformats.org/officeDocument/2006/relationships/slide" Target="slide110.xml"/><Relationship Id="rId16" Type="http://schemas.openxmlformats.org/officeDocument/2006/relationships/slide" Target="slide108.xml"/><Relationship Id="rId1" Type="http://schemas.openxmlformats.org/officeDocument/2006/relationships/slideLayout" Target="../slideLayouts/slideLayout1.xml"/><Relationship Id="rId6" Type="http://schemas.openxmlformats.org/officeDocument/2006/relationships/slide" Target="slide117.xml"/><Relationship Id="rId11" Type="http://schemas.openxmlformats.org/officeDocument/2006/relationships/slide" Target="slide126.xml"/><Relationship Id="rId5" Type="http://schemas.openxmlformats.org/officeDocument/2006/relationships/slide" Target="slide115.xml"/><Relationship Id="rId15" Type="http://schemas.openxmlformats.org/officeDocument/2006/relationships/image" Target="../media/image73.png"/><Relationship Id="rId10" Type="http://schemas.openxmlformats.org/officeDocument/2006/relationships/slide" Target="slide123.xml"/><Relationship Id="rId4" Type="http://schemas.openxmlformats.org/officeDocument/2006/relationships/slide" Target="slide113.xml"/><Relationship Id="rId9" Type="http://schemas.openxmlformats.org/officeDocument/2006/relationships/slide" Target="slide122.xml"/><Relationship Id="rId14" Type="http://schemas.openxmlformats.org/officeDocument/2006/relationships/slide" Target="slide136.xml"/></Relationships>
</file>

<file path=ppt/slides/_rels/slide122.xml.rels><?xml version="1.0" encoding="UTF-8" standalone="yes"?>
<Relationships xmlns="http://schemas.openxmlformats.org/package/2006/relationships"><Relationship Id="rId8" Type="http://schemas.openxmlformats.org/officeDocument/2006/relationships/slide" Target="slide120.xml"/><Relationship Id="rId13" Type="http://schemas.openxmlformats.org/officeDocument/2006/relationships/slide" Target="slide133.xml"/><Relationship Id="rId3" Type="http://schemas.openxmlformats.org/officeDocument/2006/relationships/slide" Target="slide111.xml"/><Relationship Id="rId7" Type="http://schemas.openxmlformats.org/officeDocument/2006/relationships/slide" Target="slide118.xml"/><Relationship Id="rId12" Type="http://schemas.openxmlformats.org/officeDocument/2006/relationships/slide" Target="slide129.xml"/><Relationship Id="rId2" Type="http://schemas.openxmlformats.org/officeDocument/2006/relationships/slide" Target="slide110.xml"/><Relationship Id="rId1" Type="http://schemas.openxmlformats.org/officeDocument/2006/relationships/slideLayout" Target="../slideLayouts/slideLayout1.xml"/><Relationship Id="rId6" Type="http://schemas.openxmlformats.org/officeDocument/2006/relationships/slide" Target="slide117.xml"/><Relationship Id="rId11" Type="http://schemas.openxmlformats.org/officeDocument/2006/relationships/slide" Target="slide126.xml"/><Relationship Id="rId5" Type="http://schemas.openxmlformats.org/officeDocument/2006/relationships/slide" Target="slide115.xml"/><Relationship Id="rId15" Type="http://schemas.openxmlformats.org/officeDocument/2006/relationships/slide" Target="slide108.xml"/><Relationship Id="rId10" Type="http://schemas.openxmlformats.org/officeDocument/2006/relationships/slide" Target="slide123.xml"/><Relationship Id="rId4" Type="http://schemas.openxmlformats.org/officeDocument/2006/relationships/slide" Target="slide113.xml"/><Relationship Id="rId9" Type="http://schemas.openxmlformats.org/officeDocument/2006/relationships/slide" Target="slide122.xml"/><Relationship Id="rId14" Type="http://schemas.openxmlformats.org/officeDocument/2006/relationships/slide" Target="slide136.xml"/></Relationships>
</file>

<file path=ppt/slides/_rels/slide123.xml.rels><?xml version="1.0" encoding="UTF-8" standalone="yes"?>
<Relationships xmlns="http://schemas.openxmlformats.org/package/2006/relationships"><Relationship Id="rId8" Type="http://schemas.openxmlformats.org/officeDocument/2006/relationships/slide" Target="slide120.xml"/><Relationship Id="rId13" Type="http://schemas.openxmlformats.org/officeDocument/2006/relationships/slide" Target="slide133.xml"/><Relationship Id="rId3" Type="http://schemas.openxmlformats.org/officeDocument/2006/relationships/slide" Target="slide111.xml"/><Relationship Id="rId7" Type="http://schemas.openxmlformats.org/officeDocument/2006/relationships/slide" Target="slide118.xml"/><Relationship Id="rId12" Type="http://schemas.openxmlformats.org/officeDocument/2006/relationships/slide" Target="slide129.xml"/><Relationship Id="rId17" Type="http://schemas.openxmlformats.org/officeDocument/2006/relationships/slide" Target="slide108.xml"/><Relationship Id="rId2" Type="http://schemas.openxmlformats.org/officeDocument/2006/relationships/slide" Target="slide110.xml"/><Relationship Id="rId16" Type="http://schemas.openxmlformats.org/officeDocument/2006/relationships/image" Target="../media/image75.png"/><Relationship Id="rId1" Type="http://schemas.openxmlformats.org/officeDocument/2006/relationships/slideLayout" Target="../slideLayouts/slideLayout1.xml"/><Relationship Id="rId6" Type="http://schemas.openxmlformats.org/officeDocument/2006/relationships/slide" Target="slide117.xml"/><Relationship Id="rId11" Type="http://schemas.openxmlformats.org/officeDocument/2006/relationships/slide" Target="slide126.xml"/><Relationship Id="rId5" Type="http://schemas.openxmlformats.org/officeDocument/2006/relationships/slide" Target="slide115.xml"/><Relationship Id="rId15" Type="http://schemas.openxmlformats.org/officeDocument/2006/relationships/image" Target="../media/image74.png"/><Relationship Id="rId10" Type="http://schemas.openxmlformats.org/officeDocument/2006/relationships/slide" Target="slide123.xml"/><Relationship Id="rId4" Type="http://schemas.openxmlformats.org/officeDocument/2006/relationships/slide" Target="slide113.xml"/><Relationship Id="rId9" Type="http://schemas.openxmlformats.org/officeDocument/2006/relationships/slide" Target="slide122.xml"/><Relationship Id="rId14" Type="http://schemas.openxmlformats.org/officeDocument/2006/relationships/slide" Target="slide136.xml"/></Relationships>
</file>

<file path=ppt/slides/_rels/slide124.xml.rels><?xml version="1.0" encoding="UTF-8" standalone="yes"?>
<Relationships xmlns="http://schemas.openxmlformats.org/package/2006/relationships"><Relationship Id="rId8" Type="http://schemas.openxmlformats.org/officeDocument/2006/relationships/slide" Target="slide120.xml"/><Relationship Id="rId13" Type="http://schemas.openxmlformats.org/officeDocument/2006/relationships/slide" Target="slide133.xml"/><Relationship Id="rId3" Type="http://schemas.openxmlformats.org/officeDocument/2006/relationships/slide" Target="slide111.xml"/><Relationship Id="rId7" Type="http://schemas.openxmlformats.org/officeDocument/2006/relationships/slide" Target="slide118.xml"/><Relationship Id="rId12" Type="http://schemas.openxmlformats.org/officeDocument/2006/relationships/slide" Target="slide129.xml"/><Relationship Id="rId2" Type="http://schemas.openxmlformats.org/officeDocument/2006/relationships/slide" Target="slide110.xml"/><Relationship Id="rId16" Type="http://schemas.openxmlformats.org/officeDocument/2006/relationships/slide" Target="slide108.xml"/><Relationship Id="rId1" Type="http://schemas.openxmlformats.org/officeDocument/2006/relationships/slideLayout" Target="../slideLayouts/slideLayout1.xml"/><Relationship Id="rId6" Type="http://schemas.openxmlformats.org/officeDocument/2006/relationships/slide" Target="slide117.xml"/><Relationship Id="rId11" Type="http://schemas.openxmlformats.org/officeDocument/2006/relationships/slide" Target="slide126.xml"/><Relationship Id="rId5" Type="http://schemas.openxmlformats.org/officeDocument/2006/relationships/slide" Target="slide115.xml"/><Relationship Id="rId15" Type="http://schemas.openxmlformats.org/officeDocument/2006/relationships/slide" Target="slide125.xml"/><Relationship Id="rId10" Type="http://schemas.openxmlformats.org/officeDocument/2006/relationships/slide" Target="slide123.xml"/><Relationship Id="rId4" Type="http://schemas.openxmlformats.org/officeDocument/2006/relationships/slide" Target="slide113.xml"/><Relationship Id="rId9" Type="http://schemas.openxmlformats.org/officeDocument/2006/relationships/slide" Target="slide122.xml"/><Relationship Id="rId14" Type="http://schemas.openxmlformats.org/officeDocument/2006/relationships/slide" Target="slide136.xml"/></Relationships>
</file>

<file path=ppt/slides/_rels/slide125.xml.rels><?xml version="1.0" encoding="UTF-8" standalone="yes"?>
<Relationships xmlns="http://schemas.openxmlformats.org/package/2006/relationships"><Relationship Id="rId8" Type="http://schemas.openxmlformats.org/officeDocument/2006/relationships/slide" Target="slide118.xml"/><Relationship Id="rId13" Type="http://schemas.openxmlformats.org/officeDocument/2006/relationships/slide" Target="slide129.xml"/><Relationship Id="rId18" Type="http://schemas.openxmlformats.org/officeDocument/2006/relationships/image" Target="../media/image76.emf"/><Relationship Id="rId3" Type="http://schemas.openxmlformats.org/officeDocument/2006/relationships/slide" Target="slide110.xml"/><Relationship Id="rId21" Type="http://schemas.openxmlformats.org/officeDocument/2006/relationships/image" Target="../media/image77.emf"/><Relationship Id="rId7" Type="http://schemas.openxmlformats.org/officeDocument/2006/relationships/slide" Target="slide117.xml"/><Relationship Id="rId12" Type="http://schemas.openxmlformats.org/officeDocument/2006/relationships/slide" Target="slide126.xml"/><Relationship Id="rId17" Type="http://schemas.openxmlformats.org/officeDocument/2006/relationships/package" Target="../embeddings/Microsoft_Word___43.docx"/><Relationship Id="rId2" Type="http://schemas.openxmlformats.org/officeDocument/2006/relationships/slideLayout" Target="../slideLayouts/slideLayout1.xml"/><Relationship Id="rId16" Type="http://schemas.openxmlformats.org/officeDocument/2006/relationships/oleObject" Target="../embeddings/oleObject43.bin"/><Relationship Id="rId20" Type="http://schemas.openxmlformats.org/officeDocument/2006/relationships/package" Target="../embeddings/Microsoft_Word___44.docx"/><Relationship Id="rId1" Type="http://schemas.openxmlformats.org/officeDocument/2006/relationships/vmlDrawing" Target="../drawings/vmlDrawing25.vml"/><Relationship Id="rId6" Type="http://schemas.openxmlformats.org/officeDocument/2006/relationships/slide" Target="slide115.xml"/><Relationship Id="rId11" Type="http://schemas.openxmlformats.org/officeDocument/2006/relationships/slide" Target="slide123.xml"/><Relationship Id="rId5" Type="http://schemas.openxmlformats.org/officeDocument/2006/relationships/slide" Target="slide113.xml"/><Relationship Id="rId15" Type="http://schemas.openxmlformats.org/officeDocument/2006/relationships/slide" Target="slide136.xml"/><Relationship Id="rId10" Type="http://schemas.openxmlformats.org/officeDocument/2006/relationships/slide" Target="slide122.xml"/><Relationship Id="rId19" Type="http://schemas.openxmlformats.org/officeDocument/2006/relationships/oleObject" Target="../embeddings/oleObject44.bin"/><Relationship Id="rId4" Type="http://schemas.openxmlformats.org/officeDocument/2006/relationships/slide" Target="slide111.xml"/><Relationship Id="rId9" Type="http://schemas.openxmlformats.org/officeDocument/2006/relationships/slide" Target="slide120.xml"/><Relationship Id="rId14" Type="http://schemas.openxmlformats.org/officeDocument/2006/relationships/slide" Target="slide133.xml"/><Relationship Id="rId22" Type="http://schemas.openxmlformats.org/officeDocument/2006/relationships/slide" Target="slide108.xml"/></Relationships>
</file>

<file path=ppt/slides/_rels/slide126.xml.rels><?xml version="1.0" encoding="UTF-8" standalone="yes"?>
<Relationships xmlns="http://schemas.openxmlformats.org/package/2006/relationships"><Relationship Id="rId8" Type="http://schemas.openxmlformats.org/officeDocument/2006/relationships/slide" Target="slide120.xml"/><Relationship Id="rId13" Type="http://schemas.openxmlformats.org/officeDocument/2006/relationships/slide" Target="slide133.xml"/><Relationship Id="rId3" Type="http://schemas.openxmlformats.org/officeDocument/2006/relationships/slide" Target="slide111.xml"/><Relationship Id="rId7" Type="http://schemas.openxmlformats.org/officeDocument/2006/relationships/slide" Target="slide118.xml"/><Relationship Id="rId12" Type="http://schemas.openxmlformats.org/officeDocument/2006/relationships/slide" Target="slide129.xml"/><Relationship Id="rId2" Type="http://schemas.openxmlformats.org/officeDocument/2006/relationships/slide" Target="slide110.xml"/><Relationship Id="rId16" Type="http://schemas.openxmlformats.org/officeDocument/2006/relationships/slide" Target="slide108.xml"/><Relationship Id="rId1" Type="http://schemas.openxmlformats.org/officeDocument/2006/relationships/slideLayout" Target="../slideLayouts/slideLayout1.xml"/><Relationship Id="rId6" Type="http://schemas.openxmlformats.org/officeDocument/2006/relationships/slide" Target="slide117.xml"/><Relationship Id="rId11" Type="http://schemas.openxmlformats.org/officeDocument/2006/relationships/slide" Target="slide126.xml"/><Relationship Id="rId5" Type="http://schemas.openxmlformats.org/officeDocument/2006/relationships/slide" Target="slide115.xml"/><Relationship Id="rId15" Type="http://schemas.openxmlformats.org/officeDocument/2006/relationships/slide" Target="slide127.xml"/><Relationship Id="rId10" Type="http://schemas.openxmlformats.org/officeDocument/2006/relationships/slide" Target="slide123.xml"/><Relationship Id="rId4" Type="http://schemas.openxmlformats.org/officeDocument/2006/relationships/slide" Target="slide113.xml"/><Relationship Id="rId9" Type="http://schemas.openxmlformats.org/officeDocument/2006/relationships/slide" Target="slide122.xml"/><Relationship Id="rId14" Type="http://schemas.openxmlformats.org/officeDocument/2006/relationships/slide" Target="slide136.xml"/></Relationships>
</file>

<file path=ppt/slides/_rels/slide127.xml.rels><?xml version="1.0" encoding="UTF-8" standalone="yes"?>
<Relationships xmlns="http://schemas.openxmlformats.org/package/2006/relationships"><Relationship Id="rId8" Type="http://schemas.openxmlformats.org/officeDocument/2006/relationships/slide" Target="slide118.xml"/><Relationship Id="rId13" Type="http://schemas.openxmlformats.org/officeDocument/2006/relationships/slide" Target="slide129.xml"/><Relationship Id="rId18" Type="http://schemas.openxmlformats.org/officeDocument/2006/relationships/image" Target="../media/image78.emf"/><Relationship Id="rId3" Type="http://schemas.openxmlformats.org/officeDocument/2006/relationships/slide" Target="slide110.xml"/><Relationship Id="rId21" Type="http://schemas.openxmlformats.org/officeDocument/2006/relationships/image" Target="../media/image79.emf"/><Relationship Id="rId7" Type="http://schemas.openxmlformats.org/officeDocument/2006/relationships/slide" Target="slide117.xml"/><Relationship Id="rId12" Type="http://schemas.openxmlformats.org/officeDocument/2006/relationships/slide" Target="slide126.xml"/><Relationship Id="rId17" Type="http://schemas.openxmlformats.org/officeDocument/2006/relationships/package" Target="../embeddings/Microsoft_Word___45.docx"/><Relationship Id="rId2" Type="http://schemas.openxmlformats.org/officeDocument/2006/relationships/slideLayout" Target="../slideLayouts/slideLayout1.xml"/><Relationship Id="rId16" Type="http://schemas.openxmlformats.org/officeDocument/2006/relationships/oleObject" Target="../embeddings/oleObject45.bin"/><Relationship Id="rId20" Type="http://schemas.openxmlformats.org/officeDocument/2006/relationships/package" Target="../embeddings/Microsoft_Word___46.docx"/><Relationship Id="rId1" Type="http://schemas.openxmlformats.org/officeDocument/2006/relationships/vmlDrawing" Target="../drawings/vmlDrawing26.vml"/><Relationship Id="rId6" Type="http://schemas.openxmlformats.org/officeDocument/2006/relationships/slide" Target="slide115.xml"/><Relationship Id="rId11" Type="http://schemas.openxmlformats.org/officeDocument/2006/relationships/slide" Target="slide123.xml"/><Relationship Id="rId5" Type="http://schemas.openxmlformats.org/officeDocument/2006/relationships/slide" Target="slide113.xml"/><Relationship Id="rId15" Type="http://schemas.openxmlformats.org/officeDocument/2006/relationships/slide" Target="slide136.xml"/><Relationship Id="rId10" Type="http://schemas.openxmlformats.org/officeDocument/2006/relationships/slide" Target="slide122.xml"/><Relationship Id="rId19" Type="http://schemas.openxmlformats.org/officeDocument/2006/relationships/oleObject" Target="../embeddings/oleObject46.bin"/><Relationship Id="rId4" Type="http://schemas.openxmlformats.org/officeDocument/2006/relationships/slide" Target="slide111.xml"/><Relationship Id="rId9" Type="http://schemas.openxmlformats.org/officeDocument/2006/relationships/slide" Target="slide120.xml"/><Relationship Id="rId14" Type="http://schemas.openxmlformats.org/officeDocument/2006/relationships/slide" Target="slide133.xml"/><Relationship Id="rId22" Type="http://schemas.openxmlformats.org/officeDocument/2006/relationships/slide" Target="slide108.xml"/></Relationships>
</file>

<file path=ppt/slides/_rels/slide128.xml.rels><?xml version="1.0" encoding="UTF-8" standalone="yes"?>
<Relationships xmlns="http://schemas.openxmlformats.org/package/2006/relationships"><Relationship Id="rId8" Type="http://schemas.openxmlformats.org/officeDocument/2006/relationships/slide" Target="slide120.xml"/><Relationship Id="rId13" Type="http://schemas.openxmlformats.org/officeDocument/2006/relationships/slide" Target="slide133.xml"/><Relationship Id="rId3" Type="http://schemas.openxmlformats.org/officeDocument/2006/relationships/slide" Target="slide111.xml"/><Relationship Id="rId7" Type="http://schemas.openxmlformats.org/officeDocument/2006/relationships/slide" Target="slide118.xml"/><Relationship Id="rId12" Type="http://schemas.openxmlformats.org/officeDocument/2006/relationships/slide" Target="slide129.xml"/><Relationship Id="rId2" Type="http://schemas.openxmlformats.org/officeDocument/2006/relationships/slide" Target="slide110.xml"/><Relationship Id="rId1" Type="http://schemas.openxmlformats.org/officeDocument/2006/relationships/slideLayout" Target="../slideLayouts/slideLayout1.xml"/><Relationship Id="rId6" Type="http://schemas.openxmlformats.org/officeDocument/2006/relationships/slide" Target="slide117.xml"/><Relationship Id="rId11" Type="http://schemas.openxmlformats.org/officeDocument/2006/relationships/slide" Target="slide126.xml"/><Relationship Id="rId5" Type="http://schemas.openxmlformats.org/officeDocument/2006/relationships/slide" Target="slide115.xml"/><Relationship Id="rId15" Type="http://schemas.openxmlformats.org/officeDocument/2006/relationships/slide" Target="slide108.xml"/><Relationship Id="rId10" Type="http://schemas.openxmlformats.org/officeDocument/2006/relationships/slide" Target="slide123.xml"/><Relationship Id="rId4" Type="http://schemas.openxmlformats.org/officeDocument/2006/relationships/slide" Target="slide113.xml"/><Relationship Id="rId9" Type="http://schemas.openxmlformats.org/officeDocument/2006/relationships/slide" Target="slide122.xml"/><Relationship Id="rId14" Type="http://schemas.openxmlformats.org/officeDocument/2006/relationships/slide" Target="slide136.xml"/></Relationships>
</file>

<file path=ppt/slides/_rels/slide129.xml.rels><?xml version="1.0" encoding="UTF-8" standalone="yes"?>
<Relationships xmlns="http://schemas.openxmlformats.org/package/2006/relationships"><Relationship Id="rId8" Type="http://schemas.openxmlformats.org/officeDocument/2006/relationships/slide" Target="slide120.xml"/><Relationship Id="rId13" Type="http://schemas.openxmlformats.org/officeDocument/2006/relationships/slide" Target="slide133.xml"/><Relationship Id="rId3" Type="http://schemas.openxmlformats.org/officeDocument/2006/relationships/slide" Target="slide111.xml"/><Relationship Id="rId7" Type="http://schemas.openxmlformats.org/officeDocument/2006/relationships/slide" Target="slide118.xml"/><Relationship Id="rId12" Type="http://schemas.openxmlformats.org/officeDocument/2006/relationships/slide" Target="slide129.xml"/><Relationship Id="rId2" Type="http://schemas.openxmlformats.org/officeDocument/2006/relationships/slide" Target="slide110.xml"/><Relationship Id="rId16" Type="http://schemas.openxmlformats.org/officeDocument/2006/relationships/slide" Target="slide108.xml"/><Relationship Id="rId1" Type="http://schemas.openxmlformats.org/officeDocument/2006/relationships/slideLayout" Target="../slideLayouts/slideLayout1.xml"/><Relationship Id="rId6" Type="http://schemas.openxmlformats.org/officeDocument/2006/relationships/slide" Target="slide117.xml"/><Relationship Id="rId11" Type="http://schemas.openxmlformats.org/officeDocument/2006/relationships/slide" Target="slide126.xml"/><Relationship Id="rId5" Type="http://schemas.openxmlformats.org/officeDocument/2006/relationships/slide" Target="slide115.xml"/><Relationship Id="rId15" Type="http://schemas.openxmlformats.org/officeDocument/2006/relationships/slide" Target="slide130.xml"/><Relationship Id="rId10" Type="http://schemas.openxmlformats.org/officeDocument/2006/relationships/slide" Target="slide123.xml"/><Relationship Id="rId4" Type="http://schemas.openxmlformats.org/officeDocument/2006/relationships/slide" Target="slide113.xml"/><Relationship Id="rId9" Type="http://schemas.openxmlformats.org/officeDocument/2006/relationships/slide" Target="slide122.xml"/><Relationship Id="rId14" Type="http://schemas.openxmlformats.org/officeDocument/2006/relationships/slide" Target="slide136.xml"/></Relationships>
</file>

<file path=ppt/slides/_rels/slide13.xml.rels><?xml version="1.0" encoding="UTF-8" standalone="yes"?>
<Relationships xmlns="http://schemas.openxmlformats.org/package/2006/relationships"><Relationship Id="rId8" Type="http://schemas.openxmlformats.org/officeDocument/2006/relationships/image" Target="../media/image14.emf"/><Relationship Id="rId13" Type="http://schemas.openxmlformats.org/officeDocument/2006/relationships/slide" Target="slide19.xml"/><Relationship Id="rId3" Type="http://schemas.openxmlformats.org/officeDocument/2006/relationships/oleObject" Target="../embeddings/oleObject8.bin"/><Relationship Id="rId7" Type="http://schemas.openxmlformats.org/officeDocument/2006/relationships/package" Target="../embeddings/Microsoft_Word___9.docx"/><Relationship Id="rId12" Type="http://schemas.openxmlformats.org/officeDocument/2006/relationships/slide" Target="slide16.xml"/><Relationship Id="rId2" Type="http://schemas.openxmlformats.org/officeDocument/2006/relationships/slideLayout" Target="../slideLayouts/slideLayout4.xml"/><Relationship Id="rId1" Type="http://schemas.openxmlformats.org/officeDocument/2006/relationships/vmlDrawing" Target="../drawings/vmlDrawing4.vml"/><Relationship Id="rId6" Type="http://schemas.openxmlformats.org/officeDocument/2006/relationships/oleObject" Target="../embeddings/oleObject9.bin"/><Relationship Id="rId11" Type="http://schemas.openxmlformats.org/officeDocument/2006/relationships/slide" Target="slide15.xml"/><Relationship Id="rId5" Type="http://schemas.openxmlformats.org/officeDocument/2006/relationships/image" Target="../media/image13.emf"/><Relationship Id="rId10" Type="http://schemas.openxmlformats.org/officeDocument/2006/relationships/slide" Target="slide13.xml"/><Relationship Id="rId4" Type="http://schemas.openxmlformats.org/officeDocument/2006/relationships/package" Target="../embeddings/Microsoft_Word___8.docx"/><Relationship Id="rId9" Type="http://schemas.openxmlformats.org/officeDocument/2006/relationships/slide" Target="slide11.xml"/></Relationships>
</file>

<file path=ppt/slides/_rels/slide130.xml.rels><?xml version="1.0" encoding="UTF-8" standalone="yes"?>
<Relationships xmlns="http://schemas.openxmlformats.org/package/2006/relationships"><Relationship Id="rId8" Type="http://schemas.openxmlformats.org/officeDocument/2006/relationships/slide" Target="slide118.xml"/><Relationship Id="rId13" Type="http://schemas.openxmlformats.org/officeDocument/2006/relationships/slide" Target="slide129.xml"/><Relationship Id="rId18" Type="http://schemas.openxmlformats.org/officeDocument/2006/relationships/image" Target="../media/image80.emf"/><Relationship Id="rId3" Type="http://schemas.openxmlformats.org/officeDocument/2006/relationships/slide" Target="slide110.xml"/><Relationship Id="rId21" Type="http://schemas.openxmlformats.org/officeDocument/2006/relationships/image" Target="../media/image81.emf"/><Relationship Id="rId7" Type="http://schemas.openxmlformats.org/officeDocument/2006/relationships/slide" Target="slide117.xml"/><Relationship Id="rId12" Type="http://schemas.openxmlformats.org/officeDocument/2006/relationships/slide" Target="slide126.xml"/><Relationship Id="rId17" Type="http://schemas.openxmlformats.org/officeDocument/2006/relationships/package" Target="../embeddings/Microsoft_Word___47.docx"/><Relationship Id="rId25" Type="http://schemas.openxmlformats.org/officeDocument/2006/relationships/slide" Target="slide108.xml"/><Relationship Id="rId2" Type="http://schemas.openxmlformats.org/officeDocument/2006/relationships/slideLayout" Target="../slideLayouts/slideLayout1.xml"/><Relationship Id="rId16" Type="http://schemas.openxmlformats.org/officeDocument/2006/relationships/oleObject" Target="../embeddings/oleObject47.bin"/><Relationship Id="rId20" Type="http://schemas.openxmlformats.org/officeDocument/2006/relationships/package" Target="../embeddings/Microsoft_Word___48.docx"/><Relationship Id="rId1" Type="http://schemas.openxmlformats.org/officeDocument/2006/relationships/vmlDrawing" Target="../drawings/vmlDrawing27.vml"/><Relationship Id="rId6" Type="http://schemas.openxmlformats.org/officeDocument/2006/relationships/slide" Target="slide115.xml"/><Relationship Id="rId11" Type="http://schemas.openxmlformats.org/officeDocument/2006/relationships/slide" Target="slide123.xml"/><Relationship Id="rId24" Type="http://schemas.openxmlformats.org/officeDocument/2006/relationships/image" Target="../media/image82.emf"/><Relationship Id="rId5" Type="http://schemas.openxmlformats.org/officeDocument/2006/relationships/slide" Target="slide113.xml"/><Relationship Id="rId15" Type="http://schemas.openxmlformats.org/officeDocument/2006/relationships/slide" Target="slide136.xml"/><Relationship Id="rId23" Type="http://schemas.openxmlformats.org/officeDocument/2006/relationships/package" Target="../embeddings/Microsoft_Word___49.docx"/><Relationship Id="rId10" Type="http://schemas.openxmlformats.org/officeDocument/2006/relationships/slide" Target="slide122.xml"/><Relationship Id="rId19" Type="http://schemas.openxmlformats.org/officeDocument/2006/relationships/oleObject" Target="../embeddings/oleObject48.bin"/><Relationship Id="rId4" Type="http://schemas.openxmlformats.org/officeDocument/2006/relationships/slide" Target="slide111.xml"/><Relationship Id="rId9" Type="http://schemas.openxmlformats.org/officeDocument/2006/relationships/slide" Target="slide120.xml"/><Relationship Id="rId14" Type="http://schemas.openxmlformats.org/officeDocument/2006/relationships/slide" Target="slide133.xml"/><Relationship Id="rId22" Type="http://schemas.openxmlformats.org/officeDocument/2006/relationships/oleObject" Target="../embeddings/oleObject49.bin"/></Relationships>
</file>

<file path=ppt/slides/_rels/slide131.xml.rels><?xml version="1.0" encoding="UTF-8" standalone="yes"?>
<Relationships xmlns="http://schemas.openxmlformats.org/package/2006/relationships"><Relationship Id="rId8" Type="http://schemas.openxmlformats.org/officeDocument/2006/relationships/slide" Target="slide118.xml"/><Relationship Id="rId13" Type="http://schemas.openxmlformats.org/officeDocument/2006/relationships/slide" Target="slide129.xml"/><Relationship Id="rId18" Type="http://schemas.openxmlformats.org/officeDocument/2006/relationships/image" Target="../media/image83.emf"/><Relationship Id="rId3" Type="http://schemas.openxmlformats.org/officeDocument/2006/relationships/slide" Target="slide110.xml"/><Relationship Id="rId21" Type="http://schemas.openxmlformats.org/officeDocument/2006/relationships/image" Target="../media/image84.emf"/><Relationship Id="rId7" Type="http://schemas.openxmlformats.org/officeDocument/2006/relationships/slide" Target="slide117.xml"/><Relationship Id="rId12" Type="http://schemas.openxmlformats.org/officeDocument/2006/relationships/slide" Target="slide126.xml"/><Relationship Id="rId17" Type="http://schemas.openxmlformats.org/officeDocument/2006/relationships/package" Target="../embeddings/Microsoft_Word___50.docx"/><Relationship Id="rId2" Type="http://schemas.openxmlformats.org/officeDocument/2006/relationships/slideLayout" Target="../slideLayouts/slideLayout1.xml"/><Relationship Id="rId16" Type="http://schemas.openxmlformats.org/officeDocument/2006/relationships/oleObject" Target="../embeddings/oleObject50.bin"/><Relationship Id="rId20" Type="http://schemas.openxmlformats.org/officeDocument/2006/relationships/package" Target="../embeddings/Microsoft_Word___51.docx"/><Relationship Id="rId1" Type="http://schemas.openxmlformats.org/officeDocument/2006/relationships/vmlDrawing" Target="../drawings/vmlDrawing28.vml"/><Relationship Id="rId6" Type="http://schemas.openxmlformats.org/officeDocument/2006/relationships/slide" Target="slide115.xml"/><Relationship Id="rId11" Type="http://schemas.openxmlformats.org/officeDocument/2006/relationships/slide" Target="slide123.xml"/><Relationship Id="rId5" Type="http://schemas.openxmlformats.org/officeDocument/2006/relationships/slide" Target="slide113.xml"/><Relationship Id="rId15" Type="http://schemas.openxmlformats.org/officeDocument/2006/relationships/slide" Target="slide136.xml"/><Relationship Id="rId10" Type="http://schemas.openxmlformats.org/officeDocument/2006/relationships/slide" Target="slide122.xml"/><Relationship Id="rId19" Type="http://schemas.openxmlformats.org/officeDocument/2006/relationships/oleObject" Target="../embeddings/oleObject51.bin"/><Relationship Id="rId4" Type="http://schemas.openxmlformats.org/officeDocument/2006/relationships/slide" Target="slide111.xml"/><Relationship Id="rId9" Type="http://schemas.openxmlformats.org/officeDocument/2006/relationships/slide" Target="slide120.xml"/><Relationship Id="rId14" Type="http://schemas.openxmlformats.org/officeDocument/2006/relationships/slide" Target="slide133.xml"/><Relationship Id="rId22" Type="http://schemas.openxmlformats.org/officeDocument/2006/relationships/slide" Target="slide108.xml"/></Relationships>
</file>

<file path=ppt/slides/_rels/slide132.xml.rels><?xml version="1.0" encoding="UTF-8" standalone="yes"?>
<Relationships xmlns="http://schemas.openxmlformats.org/package/2006/relationships"><Relationship Id="rId8" Type="http://schemas.openxmlformats.org/officeDocument/2006/relationships/slide" Target="slide118.xml"/><Relationship Id="rId13" Type="http://schemas.openxmlformats.org/officeDocument/2006/relationships/slide" Target="slide129.xml"/><Relationship Id="rId18" Type="http://schemas.openxmlformats.org/officeDocument/2006/relationships/image" Target="../media/image85.emf"/><Relationship Id="rId3" Type="http://schemas.openxmlformats.org/officeDocument/2006/relationships/slide" Target="slide110.xml"/><Relationship Id="rId21" Type="http://schemas.openxmlformats.org/officeDocument/2006/relationships/image" Target="../media/image86.emf"/><Relationship Id="rId7" Type="http://schemas.openxmlformats.org/officeDocument/2006/relationships/slide" Target="slide117.xml"/><Relationship Id="rId12" Type="http://schemas.openxmlformats.org/officeDocument/2006/relationships/slide" Target="slide126.xml"/><Relationship Id="rId17" Type="http://schemas.openxmlformats.org/officeDocument/2006/relationships/package" Target="../embeddings/Microsoft_Word___52.docx"/><Relationship Id="rId2" Type="http://schemas.openxmlformats.org/officeDocument/2006/relationships/slideLayout" Target="../slideLayouts/slideLayout1.xml"/><Relationship Id="rId16" Type="http://schemas.openxmlformats.org/officeDocument/2006/relationships/oleObject" Target="../embeddings/oleObject52.bin"/><Relationship Id="rId20" Type="http://schemas.openxmlformats.org/officeDocument/2006/relationships/package" Target="../embeddings/Microsoft_Word___53.docx"/><Relationship Id="rId1" Type="http://schemas.openxmlformats.org/officeDocument/2006/relationships/vmlDrawing" Target="../drawings/vmlDrawing29.vml"/><Relationship Id="rId6" Type="http://schemas.openxmlformats.org/officeDocument/2006/relationships/slide" Target="slide115.xml"/><Relationship Id="rId11" Type="http://schemas.openxmlformats.org/officeDocument/2006/relationships/slide" Target="slide123.xml"/><Relationship Id="rId5" Type="http://schemas.openxmlformats.org/officeDocument/2006/relationships/slide" Target="slide113.xml"/><Relationship Id="rId15" Type="http://schemas.openxmlformats.org/officeDocument/2006/relationships/slide" Target="slide136.xml"/><Relationship Id="rId10" Type="http://schemas.openxmlformats.org/officeDocument/2006/relationships/slide" Target="slide122.xml"/><Relationship Id="rId19" Type="http://schemas.openxmlformats.org/officeDocument/2006/relationships/oleObject" Target="../embeddings/oleObject53.bin"/><Relationship Id="rId4" Type="http://schemas.openxmlformats.org/officeDocument/2006/relationships/slide" Target="slide111.xml"/><Relationship Id="rId9" Type="http://schemas.openxmlformats.org/officeDocument/2006/relationships/slide" Target="slide120.xml"/><Relationship Id="rId14" Type="http://schemas.openxmlformats.org/officeDocument/2006/relationships/slide" Target="slide133.xml"/><Relationship Id="rId22" Type="http://schemas.openxmlformats.org/officeDocument/2006/relationships/slide" Target="slide108.xml"/></Relationships>
</file>

<file path=ppt/slides/_rels/slide133.xml.rels><?xml version="1.0" encoding="UTF-8" standalone="yes"?>
<Relationships xmlns="http://schemas.openxmlformats.org/package/2006/relationships"><Relationship Id="rId8" Type="http://schemas.openxmlformats.org/officeDocument/2006/relationships/slide" Target="slide118.xml"/><Relationship Id="rId13" Type="http://schemas.openxmlformats.org/officeDocument/2006/relationships/slide" Target="slide129.xml"/><Relationship Id="rId18" Type="http://schemas.openxmlformats.org/officeDocument/2006/relationships/package" Target="../embeddings/Microsoft_Word___54.docx"/><Relationship Id="rId3" Type="http://schemas.openxmlformats.org/officeDocument/2006/relationships/slide" Target="slide110.xml"/><Relationship Id="rId7" Type="http://schemas.openxmlformats.org/officeDocument/2006/relationships/slide" Target="slide117.xml"/><Relationship Id="rId12" Type="http://schemas.openxmlformats.org/officeDocument/2006/relationships/slide" Target="slide126.xml"/><Relationship Id="rId17" Type="http://schemas.openxmlformats.org/officeDocument/2006/relationships/oleObject" Target="../embeddings/oleObject54.bin"/><Relationship Id="rId2" Type="http://schemas.openxmlformats.org/officeDocument/2006/relationships/slideLayout" Target="../slideLayouts/slideLayout1.xml"/><Relationship Id="rId16" Type="http://schemas.openxmlformats.org/officeDocument/2006/relationships/image" Target="../media/image88.png"/><Relationship Id="rId20" Type="http://schemas.openxmlformats.org/officeDocument/2006/relationships/slide" Target="slide108.xml"/><Relationship Id="rId1" Type="http://schemas.openxmlformats.org/officeDocument/2006/relationships/vmlDrawing" Target="../drawings/vmlDrawing30.vml"/><Relationship Id="rId6" Type="http://schemas.openxmlformats.org/officeDocument/2006/relationships/slide" Target="slide115.xml"/><Relationship Id="rId11" Type="http://schemas.openxmlformats.org/officeDocument/2006/relationships/slide" Target="slide123.xml"/><Relationship Id="rId5" Type="http://schemas.openxmlformats.org/officeDocument/2006/relationships/slide" Target="slide113.xml"/><Relationship Id="rId15" Type="http://schemas.openxmlformats.org/officeDocument/2006/relationships/slide" Target="slide136.xml"/><Relationship Id="rId10" Type="http://schemas.openxmlformats.org/officeDocument/2006/relationships/slide" Target="slide122.xml"/><Relationship Id="rId19" Type="http://schemas.openxmlformats.org/officeDocument/2006/relationships/image" Target="../media/image87.emf"/><Relationship Id="rId4" Type="http://schemas.openxmlformats.org/officeDocument/2006/relationships/slide" Target="slide111.xml"/><Relationship Id="rId9" Type="http://schemas.openxmlformats.org/officeDocument/2006/relationships/slide" Target="slide120.xml"/><Relationship Id="rId14" Type="http://schemas.openxmlformats.org/officeDocument/2006/relationships/slide" Target="slide133.xml"/></Relationships>
</file>

<file path=ppt/slides/_rels/slide134.xml.rels><?xml version="1.0" encoding="UTF-8" standalone="yes"?>
<Relationships xmlns="http://schemas.openxmlformats.org/package/2006/relationships"><Relationship Id="rId8" Type="http://schemas.openxmlformats.org/officeDocument/2006/relationships/slide" Target="slide118.xml"/><Relationship Id="rId13" Type="http://schemas.openxmlformats.org/officeDocument/2006/relationships/slide" Target="slide129.xml"/><Relationship Id="rId18" Type="http://schemas.openxmlformats.org/officeDocument/2006/relationships/image" Target="../media/image89.emf"/><Relationship Id="rId3" Type="http://schemas.openxmlformats.org/officeDocument/2006/relationships/slide" Target="slide110.xml"/><Relationship Id="rId7" Type="http://schemas.openxmlformats.org/officeDocument/2006/relationships/slide" Target="slide117.xml"/><Relationship Id="rId12" Type="http://schemas.openxmlformats.org/officeDocument/2006/relationships/slide" Target="slide126.xml"/><Relationship Id="rId17" Type="http://schemas.openxmlformats.org/officeDocument/2006/relationships/package" Target="../embeddings/Microsoft_Word___55.docx"/><Relationship Id="rId2" Type="http://schemas.openxmlformats.org/officeDocument/2006/relationships/slideLayout" Target="../slideLayouts/slideLayout1.xml"/><Relationship Id="rId16" Type="http://schemas.openxmlformats.org/officeDocument/2006/relationships/oleObject" Target="../embeddings/oleObject55.bin"/><Relationship Id="rId1" Type="http://schemas.openxmlformats.org/officeDocument/2006/relationships/vmlDrawing" Target="../drawings/vmlDrawing31.vml"/><Relationship Id="rId6" Type="http://schemas.openxmlformats.org/officeDocument/2006/relationships/slide" Target="slide115.xml"/><Relationship Id="rId11" Type="http://schemas.openxmlformats.org/officeDocument/2006/relationships/slide" Target="slide123.xml"/><Relationship Id="rId5" Type="http://schemas.openxmlformats.org/officeDocument/2006/relationships/slide" Target="slide113.xml"/><Relationship Id="rId15" Type="http://schemas.openxmlformats.org/officeDocument/2006/relationships/slide" Target="slide136.xml"/><Relationship Id="rId10" Type="http://schemas.openxmlformats.org/officeDocument/2006/relationships/slide" Target="slide122.xml"/><Relationship Id="rId19" Type="http://schemas.openxmlformats.org/officeDocument/2006/relationships/slide" Target="slide108.xml"/><Relationship Id="rId4" Type="http://schemas.openxmlformats.org/officeDocument/2006/relationships/slide" Target="slide111.xml"/><Relationship Id="rId9" Type="http://schemas.openxmlformats.org/officeDocument/2006/relationships/slide" Target="slide120.xml"/><Relationship Id="rId14" Type="http://schemas.openxmlformats.org/officeDocument/2006/relationships/slide" Target="slide133.xml"/></Relationships>
</file>

<file path=ppt/slides/_rels/slide135.xml.rels><?xml version="1.0" encoding="UTF-8" standalone="yes"?>
<Relationships xmlns="http://schemas.openxmlformats.org/package/2006/relationships"><Relationship Id="rId8" Type="http://schemas.openxmlformats.org/officeDocument/2006/relationships/slide" Target="slide120.xml"/><Relationship Id="rId13" Type="http://schemas.openxmlformats.org/officeDocument/2006/relationships/slide" Target="slide133.xml"/><Relationship Id="rId3" Type="http://schemas.openxmlformats.org/officeDocument/2006/relationships/slide" Target="slide111.xml"/><Relationship Id="rId7" Type="http://schemas.openxmlformats.org/officeDocument/2006/relationships/slide" Target="slide118.xml"/><Relationship Id="rId12" Type="http://schemas.openxmlformats.org/officeDocument/2006/relationships/slide" Target="slide129.xml"/><Relationship Id="rId2" Type="http://schemas.openxmlformats.org/officeDocument/2006/relationships/slide" Target="slide110.xml"/><Relationship Id="rId1" Type="http://schemas.openxmlformats.org/officeDocument/2006/relationships/slideLayout" Target="../slideLayouts/slideLayout1.xml"/><Relationship Id="rId6" Type="http://schemas.openxmlformats.org/officeDocument/2006/relationships/slide" Target="slide117.xml"/><Relationship Id="rId11" Type="http://schemas.openxmlformats.org/officeDocument/2006/relationships/slide" Target="slide126.xml"/><Relationship Id="rId5" Type="http://schemas.openxmlformats.org/officeDocument/2006/relationships/slide" Target="slide115.xml"/><Relationship Id="rId15" Type="http://schemas.openxmlformats.org/officeDocument/2006/relationships/slide" Target="slide108.xml"/><Relationship Id="rId10" Type="http://schemas.openxmlformats.org/officeDocument/2006/relationships/slide" Target="slide123.xml"/><Relationship Id="rId4" Type="http://schemas.openxmlformats.org/officeDocument/2006/relationships/slide" Target="slide113.xml"/><Relationship Id="rId9" Type="http://schemas.openxmlformats.org/officeDocument/2006/relationships/slide" Target="slide122.xml"/><Relationship Id="rId14" Type="http://schemas.openxmlformats.org/officeDocument/2006/relationships/slide" Target="slide136.xml"/></Relationships>
</file>

<file path=ppt/slides/_rels/slide136.xml.rels><?xml version="1.0" encoding="UTF-8" standalone="yes"?>
<Relationships xmlns="http://schemas.openxmlformats.org/package/2006/relationships"><Relationship Id="rId8" Type="http://schemas.openxmlformats.org/officeDocument/2006/relationships/slide" Target="slide120.xml"/><Relationship Id="rId13" Type="http://schemas.openxmlformats.org/officeDocument/2006/relationships/slide" Target="slide133.xml"/><Relationship Id="rId3" Type="http://schemas.openxmlformats.org/officeDocument/2006/relationships/slide" Target="slide111.xml"/><Relationship Id="rId7" Type="http://schemas.openxmlformats.org/officeDocument/2006/relationships/slide" Target="slide118.xml"/><Relationship Id="rId12" Type="http://schemas.openxmlformats.org/officeDocument/2006/relationships/slide" Target="slide129.xml"/><Relationship Id="rId2" Type="http://schemas.openxmlformats.org/officeDocument/2006/relationships/slide" Target="slide110.xml"/><Relationship Id="rId16" Type="http://schemas.openxmlformats.org/officeDocument/2006/relationships/slide" Target="slide108.xml"/><Relationship Id="rId1" Type="http://schemas.openxmlformats.org/officeDocument/2006/relationships/slideLayout" Target="../slideLayouts/slideLayout1.xml"/><Relationship Id="rId6" Type="http://schemas.openxmlformats.org/officeDocument/2006/relationships/slide" Target="slide117.xml"/><Relationship Id="rId11" Type="http://schemas.openxmlformats.org/officeDocument/2006/relationships/slide" Target="slide126.xml"/><Relationship Id="rId5" Type="http://schemas.openxmlformats.org/officeDocument/2006/relationships/slide" Target="slide115.xml"/><Relationship Id="rId15" Type="http://schemas.openxmlformats.org/officeDocument/2006/relationships/image" Target="../media/image90.png"/><Relationship Id="rId10" Type="http://schemas.openxmlformats.org/officeDocument/2006/relationships/slide" Target="slide123.xml"/><Relationship Id="rId4" Type="http://schemas.openxmlformats.org/officeDocument/2006/relationships/slide" Target="slide113.xml"/><Relationship Id="rId9" Type="http://schemas.openxmlformats.org/officeDocument/2006/relationships/slide" Target="slide122.xml"/><Relationship Id="rId14" Type="http://schemas.openxmlformats.org/officeDocument/2006/relationships/slide" Target="slide136.xml"/></Relationships>
</file>

<file path=ppt/slides/_rels/slide137.xml.rels><?xml version="1.0" encoding="UTF-8" standalone="yes"?>
<Relationships xmlns="http://schemas.openxmlformats.org/package/2006/relationships"><Relationship Id="rId8" Type="http://schemas.openxmlformats.org/officeDocument/2006/relationships/slide" Target="slide120.xml"/><Relationship Id="rId13" Type="http://schemas.openxmlformats.org/officeDocument/2006/relationships/slide" Target="slide133.xml"/><Relationship Id="rId3" Type="http://schemas.openxmlformats.org/officeDocument/2006/relationships/slide" Target="slide111.xml"/><Relationship Id="rId7" Type="http://schemas.openxmlformats.org/officeDocument/2006/relationships/slide" Target="slide118.xml"/><Relationship Id="rId12" Type="http://schemas.openxmlformats.org/officeDocument/2006/relationships/slide" Target="slide129.xml"/><Relationship Id="rId2" Type="http://schemas.openxmlformats.org/officeDocument/2006/relationships/slide" Target="slide110.xml"/><Relationship Id="rId1" Type="http://schemas.openxmlformats.org/officeDocument/2006/relationships/slideLayout" Target="../slideLayouts/slideLayout1.xml"/><Relationship Id="rId6" Type="http://schemas.openxmlformats.org/officeDocument/2006/relationships/slide" Target="slide117.xml"/><Relationship Id="rId11" Type="http://schemas.openxmlformats.org/officeDocument/2006/relationships/slide" Target="slide126.xml"/><Relationship Id="rId5" Type="http://schemas.openxmlformats.org/officeDocument/2006/relationships/slide" Target="slide115.xml"/><Relationship Id="rId15" Type="http://schemas.openxmlformats.org/officeDocument/2006/relationships/slide" Target="slide108.xml"/><Relationship Id="rId10" Type="http://schemas.openxmlformats.org/officeDocument/2006/relationships/slide" Target="slide123.xml"/><Relationship Id="rId4" Type="http://schemas.openxmlformats.org/officeDocument/2006/relationships/slide" Target="slide113.xml"/><Relationship Id="rId9" Type="http://schemas.openxmlformats.org/officeDocument/2006/relationships/slide" Target="slide122.xml"/><Relationship Id="rId14" Type="http://schemas.openxmlformats.org/officeDocument/2006/relationships/slide" Target="slide136.xml"/></Relationships>
</file>

<file path=ppt/slides/_rels/slide138.xml.rels><?xml version="1.0" encoding="UTF-8" standalone="yes"?>
<Relationships xmlns="http://schemas.openxmlformats.org/package/2006/relationships"><Relationship Id="rId8" Type="http://schemas.openxmlformats.org/officeDocument/2006/relationships/slide" Target="slide120.xml"/><Relationship Id="rId13" Type="http://schemas.openxmlformats.org/officeDocument/2006/relationships/slide" Target="slide133.xml"/><Relationship Id="rId3" Type="http://schemas.openxmlformats.org/officeDocument/2006/relationships/slide" Target="slide111.xml"/><Relationship Id="rId7" Type="http://schemas.openxmlformats.org/officeDocument/2006/relationships/slide" Target="slide118.xml"/><Relationship Id="rId12" Type="http://schemas.openxmlformats.org/officeDocument/2006/relationships/slide" Target="slide129.xml"/><Relationship Id="rId2" Type="http://schemas.openxmlformats.org/officeDocument/2006/relationships/slide" Target="slide110.xml"/><Relationship Id="rId1" Type="http://schemas.openxmlformats.org/officeDocument/2006/relationships/slideLayout" Target="../slideLayouts/slideLayout1.xml"/><Relationship Id="rId6" Type="http://schemas.openxmlformats.org/officeDocument/2006/relationships/slide" Target="slide117.xml"/><Relationship Id="rId11" Type="http://schemas.openxmlformats.org/officeDocument/2006/relationships/slide" Target="slide126.xml"/><Relationship Id="rId5" Type="http://schemas.openxmlformats.org/officeDocument/2006/relationships/slide" Target="slide115.xml"/><Relationship Id="rId15" Type="http://schemas.openxmlformats.org/officeDocument/2006/relationships/slide" Target="slide108.xml"/><Relationship Id="rId10" Type="http://schemas.openxmlformats.org/officeDocument/2006/relationships/slide" Target="slide123.xml"/><Relationship Id="rId4" Type="http://schemas.openxmlformats.org/officeDocument/2006/relationships/slide" Target="slide113.xml"/><Relationship Id="rId9" Type="http://schemas.openxmlformats.org/officeDocument/2006/relationships/slide" Target="slide122.xml"/><Relationship Id="rId14" Type="http://schemas.openxmlformats.org/officeDocument/2006/relationships/slide" Target="slide136.xml"/></Relationships>
</file>

<file path=ppt/slides/_rels/slide139.xml.rels><?xml version="1.0" encoding="UTF-8" standalone="yes"?>
<Relationships xmlns="http://schemas.openxmlformats.org/package/2006/relationships"><Relationship Id="rId8" Type="http://schemas.openxmlformats.org/officeDocument/2006/relationships/slide" Target="slide118.xml"/><Relationship Id="rId13" Type="http://schemas.openxmlformats.org/officeDocument/2006/relationships/slide" Target="slide129.xml"/><Relationship Id="rId18" Type="http://schemas.openxmlformats.org/officeDocument/2006/relationships/image" Target="../media/image91.emf"/><Relationship Id="rId3" Type="http://schemas.openxmlformats.org/officeDocument/2006/relationships/slide" Target="slide110.xml"/><Relationship Id="rId7" Type="http://schemas.openxmlformats.org/officeDocument/2006/relationships/slide" Target="slide117.xml"/><Relationship Id="rId12" Type="http://schemas.openxmlformats.org/officeDocument/2006/relationships/slide" Target="slide126.xml"/><Relationship Id="rId17" Type="http://schemas.openxmlformats.org/officeDocument/2006/relationships/package" Target="../embeddings/Microsoft_Word___56.docx"/><Relationship Id="rId2" Type="http://schemas.openxmlformats.org/officeDocument/2006/relationships/slideLayout" Target="../slideLayouts/slideLayout1.xml"/><Relationship Id="rId16" Type="http://schemas.openxmlformats.org/officeDocument/2006/relationships/oleObject" Target="../embeddings/oleObject56.bin"/><Relationship Id="rId20" Type="http://schemas.openxmlformats.org/officeDocument/2006/relationships/slide" Target="slide108.xml"/><Relationship Id="rId1" Type="http://schemas.openxmlformats.org/officeDocument/2006/relationships/vmlDrawing" Target="../drawings/vmlDrawing32.vml"/><Relationship Id="rId6" Type="http://schemas.openxmlformats.org/officeDocument/2006/relationships/slide" Target="slide115.xml"/><Relationship Id="rId11" Type="http://schemas.openxmlformats.org/officeDocument/2006/relationships/slide" Target="slide123.xml"/><Relationship Id="rId5" Type="http://schemas.openxmlformats.org/officeDocument/2006/relationships/slide" Target="slide113.xml"/><Relationship Id="rId15" Type="http://schemas.openxmlformats.org/officeDocument/2006/relationships/slide" Target="slide136.xml"/><Relationship Id="rId10" Type="http://schemas.openxmlformats.org/officeDocument/2006/relationships/slide" Target="slide122.xml"/><Relationship Id="rId19" Type="http://schemas.openxmlformats.org/officeDocument/2006/relationships/slide" Target="slide2.xml"/><Relationship Id="rId4" Type="http://schemas.openxmlformats.org/officeDocument/2006/relationships/slide" Target="slide111.xml"/><Relationship Id="rId9" Type="http://schemas.openxmlformats.org/officeDocument/2006/relationships/slide" Target="slide120.xml"/><Relationship Id="rId14" Type="http://schemas.openxmlformats.org/officeDocument/2006/relationships/slide" Target="slide133.xml"/></Relationships>
</file>

<file path=ppt/slides/_rels/slide14.xml.rels><?xml version="1.0" encoding="UTF-8" standalone="yes"?>
<Relationships xmlns="http://schemas.openxmlformats.org/package/2006/relationships"><Relationship Id="rId8" Type="http://schemas.openxmlformats.org/officeDocument/2006/relationships/image" Target="../media/image16.emf"/><Relationship Id="rId13" Type="http://schemas.openxmlformats.org/officeDocument/2006/relationships/slide" Target="slide19.xml"/><Relationship Id="rId3" Type="http://schemas.openxmlformats.org/officeDocument/2006/relationships/oleObject" Target="../embeddings/oleObject10.bin"/><Relationship Id="rId7" Type="http://schemas.openxmlformats.org/officeDocument/2006/relationships/package" Target="../embeddings/Microsoft_Word___11.docx"/><Relationship Id="rId12" Type="http://schemas.openxmlformats.org/officeDocument/2006/relationships/slide" Target="slide16.xml"/><Relationship Id="rId2" Type="http://schemas.openxmlformats.org/officeDocument/2006/relationships/slideLayout" Target="../slideLayouts/slideLayout4.xml"/><Relationship Id="rId1" Type="http://schemas.openxmlformats.org/officeDocument/2006/relationships/vmlDrawing" Target="../drawings/vmlDrawing5.vml"/><Relationship Id="rId6" Type="http://schemas.openxmlformats.org/officeDocument/2006/relationships/oleObject" Target="../embeddings/oleObject11.bin"/><Relationship Id="rId11" Type="http://schemas.openxmlformats.org/officeDocument/2006/relationships/slide" Target="slide15.xml"/><Relationship Id="rId5" Type="http://schemas.openxmlformats.org/officeDocument/2006/relationships/image" Target="../media/image15.emf"/><Relationship Id="rId10" Type="http://schemas.openxmlformats.org/officeDocument/2006/relationships/slide" Target="slide13.xml"/><Relationship Id="rId4" Type="http://schemas.openxmlformats.org/officeDocument/2006/relationships/package" Target="../embeddings/Microsoft_Word___10.docx"/><Relationship Id="rId9" Type="http://schemas.openxmlformats.org/officeDocument/2006/relationships/slide" Target="slide11.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3" Type="http://schemas.openxmlformats.org/officeDocument/2006/relationships/slide" Target="slide13.xml"/><Relationship Id="rId2" Type="http://schemas.openxmlformats.org/officeDocument/2006/relationships/slide" Target="slide11.xml"/><Relationship Id="rId1" Type="http://schemas.openxmlformats.org/officeDocument/2006/relationships/slideLayout" Target="../slideLayouts/slideLayout4.xml"/><Relationship Id="rId6" Type="http://schemas.openxmlformats.org/officeDocument/2006/relationships/slide" Target="slide19.xml"/><Relationship Id="rId5" Type="http://schemas.openxmlformats.org/officeDocument/2006/relationships/slide" Target="slide16.xml"/><Relationship Id="rId4" Type="http://schemas.openxmlformats.org/officeDocument/2006/relationships/slide" Target="slide15.xml"/></Relationships>
</file>

<file path=ppt/slides/_rels/slide16.xml.rels><?xml version="1.0" encoding="UTF-8" standalone="yes"?>
<Relationships xmlns="http://schemas.openxmlformats.org/package/2006/relationships"><Relationship Id="rId3" Type="http://schemas.openxmlformats.org/officeDocument/2006/relationships/slide" Target="slide11.xml"/><Relationship Id="rId7" Type="http://schemas.openxmlformats.org/officeDocument/2006/relationships/slide" Target="slide19.xml"/><Relationship Id="rId2" Type="http://schemas.openxmlformats.org/officeDocument/2006/relationships/image" Target="../media/image17.png"/><Relationship Id="rId1" Type="http://schemas.openxmlformats.org/officeDocument/2006/relationships/slideLayout" Target="../slideLayouts/slideLayout4.xml"/><Relationship Id="rId6" Type="http://schemas.openxmlformats.org/officeDocument/2006/relationships/slide" Target="slide16.xml"/><Relationship Id="rId5" Type="http://schemas.openxmlformats.org/officeDocument/2006/relationships/slide" Target="slide15.xml"/><Relationship Id="rId4" Type="http://schemas.openxmlformats.org/officeDocument/2006/relationships/slide" Target="slide13.xml"/></Relationships>
</file>

<file path=ppt/slides/_rels/slide17.xml.rels><?xml version="1.0" encoding="UTF-8" standalone="yes"?>
<Relationships xmlns="http://schemas.openxmlformats.org/package/2006/relationships"><Relationship Id="rId3" Type="http://schemas.openxmlformats.org/officeDocument/2006/relationships/slide" Target="slide13.xml"/><Relationship Id="rId2" Type="http://schemas.openxmlformats.org/officeDocument/2006/relationships/slide" Target="slide11.xml"/><Relationship Id="rId1" Type="http://schemas.openxmlformats.org/officeDocument/2006/relationships/slideLayout" Target="../slideLayouts/slideLayout4.xml"/><Relationship Id="rId6" Type="http://schemas.openxmlformats.org/officeDocument/2006/relationships/slide" Target="slide19.xml"/><Relationship Id="rId5" Type="http://schemas.openxmlformats.org/officeDocument/2006/relationships/slide" Target="slide16.xml"/><Relationship Id="rId4" Type="http://schemas.openxmlformats.org/officeDocument/2006/relationships/slide" Target="slide15.xml"/></Relationships>
</file>

<file path=ppt/slides/_rels/slide18.xml.rels><?xml version="1.0" encoding="UTF-8" standalone="yes"?>
<Relationships xmlns="http://schemas.openxmlformats.org/package/2006/relationships"><Relationship Id="rId3" Type="http://schemas.openxmlformats.org/officeDocument/2006/relationships/slide" Target="slide13.xml"/><Relationship Id="rId2" Type="http://schemas.openxmlformats.org/officeDocument/2006/relationships/slide" Target="slide11.xml"/><Relationship Id="rId1" Type="http://schemas.openxmlformats.org/officeDocument/2006/relationships/slideLayout" Target="../slideLayouts/slideLayout4.xml"/><Relationship Id="rId6" Type="http://schemas.openxmlformats.org/officeDocument/2006/relationships/slide" Target="slide19.xml"/><Relationship Id="rId5" Type="http://schemas.openxmlformats.org/officeDocument/2006/relationships/slide" Target="slide16.xml"/><Relationship Id="rId4" Type="http://schemas.openxmlformats.org/officeDocument/2006/relationships/slide" Target="slide15.xml"/></Relationships>
</file>

<file path=ppt/slides/_rels/slide19.xml.rels><?xml version="1.0" encoding="UTF-8" standalone="yes"?>
<Relationships xmlns="http://schemas.openxmlformats.org/package/2006/relationships"><Relationship Id="rId3" Type="http://schemas.openxmlformats.org/officeDocument/2006/relationships/slide" Target="slide11.xml"/><Relationship Id="rId7" Type="http://schemas.openxmlformats.org/officeDocument/2006/relationships/slide" Target="slide19.xml"/><Relationship Id="rId2" Type="http://schemas.openxmlformats.org/officeDocument/2006/relationships/image" Target="../media/image18.png"/><Relationship Id="rId1" Type="http://schemas.openxmlformats.org/officeDocument/2006/relationships/slideLayout" Target="../slideLayouts/slideLayout4.xml"/><Relationship Id="rId6" Type="http://schemas.openxmlformats.org/officeDocument/2006/relationships/slide" Target="slide16.xml"/><Relationship Id="rId5" Type="http://schemas.openxmlformats.org/officeDocument/2006/relationships/slide" Target="slide15.xml"/><Relationship Id="rId4" Type="http://schemas.openxmlformats.org/officeDocument/2006/relationships/slide" Target="slide13.xml"/></Relationships>
</file>

<file path=ppt/slides/_rels/slide2.xml.rels><?xml version="1.0" encoding="UTF-8" standalone="yes"?>
<Relationships xmlns="http://schemas.openxmlformats.org/package/2006/relationships"><Relationship Id="rId3" Type="http://schemas.openxmlformats.org/officeDocument/2006/relationships/slide" Target="slide23.xml"/><Relationship Id="rId7" Type="http://schemas.openxmlformats.org/officeDocument/2006/relationships/slide" Target="slide78.xml"/><Relationship Id="rId2" Type="http://schemas.openxmlformats.org/officeDocument/2006/relationships/slide" Target="slide3.xml"/><Relationship Id="rId1" Type="http://schemas.openxmlformats.org/officeDocument/2006/relationships/slideLayout" Target="../slideLayouts/slideLayout7.xml"/><Relationship Id="rId6" Type="http://schemas.openxmlformats.org/officeDocument/2006/relationships/slide" Target="slide107.xml"/><Relationship Id="rId5" Type="http://schemas.openxmlformats.org/officeDocument/2006/relationships/slide" Target="slide90.xml"/><Relationship Id="rId4" Type="http://schemas.openxmlformats.org/officeDocument/2006/relationships/slide" Target="slide49.xml"/></Relationships>
</file>

<file path=ppt/slides/_rels/slide20.xml.rels><?xml version="1.0" encoding="UTF-8" standalone="yes"?>
<Relationships xmlns="http://schemas.openxmlformats.org/package/2006/relationships"><Relationship Id="rId3" Type="http://schemas.openxmlformats.org/officeDocument/2006/relationships/slide" Target="slide13.xml"/><Relationship Id="rId2" Type="http://schemas.openxmlformats.org/officeDocument/2006/relationships/slide" Target="slide11.xml"/><Relationship Id="rId1" Type="http://schemas.openxmlformats.org/officeDocument/2006/relationships/slideLayout" Target="../slideLayouts/slideLayout4.xml"/><Relationship Id="rId6" Type="http://schemas.openxmlformats.org/officeDocument/2006/relationships/slide" Target="slide19.xml"/><Relationship Id="rId5" Type="http://schemas.openxmlformats.org/officeDocument/2006/relationships/slide" Target="slide16.xml"/><Relationship Id="rId4" Type="http://schemas.openxmlformats.org/officeDocument/2006/relationships/slide" Target="slide15.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4.xml"/><Relationship Id="rId1" Type="http://schemas.openxmlformats.org/officeDocument/2006/relationships/vmlDrawing" Target="../drawings/vmlDrawing6.vml"/><Relationship Id="rId5" Type="http://schemas.openxmlformats.org/officeDocument/2006/relationships/image" Target="../media/image20.emf"/><Relationship Id="rId4" Type="http://schemas.openxmlformats.org/officeDocument/2006/relationships/package" Target="../embeddings/Microsoft_Word___12.docx"/></Relationships>
</file>

<file path=ppt/slides/_rels/slide2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8" Type="http://schemas.openxmlformats.org/officeDocument/2006/relationships/slide" Target="slide30.xml"/><Relationship Id="rId3" Type="http://schemas.openxmlformats.org/officeDocument/2006/relationships/slide" Target="slide31.xml"/><Relationship Id="rId7" Type="http://schemas.openxmlformats.org/officeDocument/2006/relationships/slide" Target="slide42.xml"/><Relationship Id="rId2" Type="http://schemas.openxmlformats.org/officeDocument/2006/relationships/slide" Target="slide29.xml"/><Relationship Id="rId1" Type="http://schemas.openxmlformats.org/officeDocument/2006/relationships/slideLayout" Target="../slideLayouts/slideLayout9.xml"/><Relationship Id="rId6" Type="http://schemas.openxmlformats.org/officeDocument/2006/relationships/slide" Target="slide40.xml"/><Relationship Id="rId5" Type="http://schemas.openxmlformats.org/officeDocument/2006/relationships/slide" Target="slide37.xml"/><Relationship Id="rId4" Type="http://schemas.openxmlformats.org/officeDocument/2006/relationships/slide" Target="slide3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3" Type="http://schemas.openxmlformats.org/officeDocument/2006/relationships/slide" Target="slide31.xml"/><Relationship Id="rId7" Type="http://schemas.openxmlformats.org/officeDocument/2006/relationships/slide" Target="slide42.xml"/><Relationship Id="rId2" Type="http://schemas.openxmlformats.org/officeDocument/2006/relationships/slide" Target="slide29.xml"/><Relationship Id="rId1" Type="http://schemas.openxmlformats.org/officeDocument/2006/relationships/slideLayout" Target="../slideLayouts/slideLayout4.xml"/><Relationship Id="rId6" Type="http://schemas.openxmlformats.org/officeDocument/2006/relationships/slide" Target="slide40.xml"/><Relationship Id="rId5" Type="http://schemas.openxmlformats.org/officeDocument/2006/relationships/slide" Target="slide37.xml"/><Relationship Id="rId4" Type="http://schemas.openxmlformats.org/officeDocument/2006/relationships/slide" Target="slide32.xml"/></Relationships>
</file>

<file path=ppt/slides/_rels/slide31.xml.rels><?xml version="1.0" encoding="UTF-8" standalone="yes"?>
<Relationships xmlns="http://schemas.openxmlformats.org/package/2006/relationships"><Relationship Id="rId8" Type="http://schemas.openxmlformats.org/officeDocument/2006/relationships/image" Target="../media/image25.emf"/><Relationship Id="rId13" Type="http://schemas.openxmlformats.org/officeDocument/2006/relationships/slide" Target="slide31.xml"/><Relationship Id="rId3" Type="http://schemas.openxmlformats.org/officeDocument/2006/relationships/oleObject" Target="../embeddings/oleObject13.bin"/><Relationship Id="rId7" Type="http://schemas.openxmlformats.org/officeDocument/2006/relationships/package" Target="../embeddings/Microsoft_Word___14.docx"/><Relationship Id="rId12" Type="http://schemas.openxmlformats.org/officeDocument/2006/relationships/slide" Target="slide29.xml"/><Relationship Id="rId17" Type="http://schemas.openxmlformats.org/officeDocument/2006/relationships/slide" Target="slide42.xml"/><Relationship Id="rId2" Type="http://schemas.openxmlformats.org/officeDocument/2006/relationships/slideLayout" Target="../slideLayouts/slideLayout4.xml"/><Relationship Id="rId16" Type="http://schemas.openxmlformats.org/officeDocument/2006/relationships/slide" Target="slide40.xml"/><Relationship Id="rId1" Type="http://schemas.openxmlformats.org/officeDocument/2006/relationships/vmlDrawing" Target="../drawings/vmlDrawing7.vml"/><Relationship Id="rId6" Type="http://schemas.openxmlformats.org/officeDocument/2006/relationships/oleObject" Target="../embeddings/oleObject14.bin"/><Relationship Id="rId11" Type="http://schemas.openxmlformats.org/officeDocument/2006/relationships/image" Target="../media/image26.emf"/><Relationship Id="rId5" Type="http://schemas.openxmlformats.org/officeDocument/2006/relationships/image" Target="../media/image24.emf"/><Relationship Id="rId15" Type="http://schemas.openxmlformats.org/officeDocument/2006/relationships/slide" Target="slide37.xml"/><Relationship Id="rId10" Type="http://schemas.openxmlformats.org/officeDocument/2006/relationships/package" Target="../embeddings/Microsoft_Word___15.docx"/><Relationship Id="rId4" Type="http://schemas.openxmlformats.org/officeDocument/2006/relationships/package" Target="../embeddings/Microsoft_Word___13.docx"/><Relationship Id="rId9" Type="http://schemas.openxmlformats.org/officeDocument/2006/relationships/oleObject" Target="../embeddings/oleObject15.bin"/><Relationship Id="rId14" Type="http://schemas.openxmlformats.org/officeDocument/2006/relationships/slide" Target="slide32.xml"/></Relationships>
</file>

<file path=ppt/slides/_rels/slide32.xml.rels><?xml version="1.0" encoding="UTF-8" standalone="yes"?>
<Relationships xmlns="http://schemas.openxmlformats.org/package/2006/relationships"><Relationship Id="rId3" Type="http://schemas.openxmlformats.org/officeDocument/2006/relationships/slide" Target="slide31.xml"/><Relationship Id="rId7" Type="http://schemas.openxmlformats.org/officeDocument/2006/relationships/slide" Target="slide42.xml"/><Relationship Id="rId2" Type="http://schemas.openxmlformats.org/officeDocument/2006/relationships/slide" Target="slide29.xml"/><Relationship Id="rId1" Type="http://schemas.openxmlformats.org/officeDocument/2006/relationships/slideLayout" Target="../slideLayouts/slideLayout4.xml"/><Relationship Id="rId6" Type="http://schemas.openxmlformats.org/officeDocument/2006/relationships/slide" Target="slide40.xml"/><Relationship Id="rId5" Type="http://schemas.openxmlformats.org/officeDocument/2006/relationships/slide" Target="slide37.xml"/><Relationship Id="rId4" Type="http://schemas.openxmlformats.org/officeDocument/2006/relationships/slide" Target="slide32.xml"/></Relationships>
</file>

<file path=ppt/slides/_rels/slide33.xml.rels><?xml version="1.0" encoding="UTF-8" standalone="yes"?>
<Relationships xmlns="http://schemas.openxmlformats.org/package/2006/relationships"><Relationship Id="rId3" Type="http://schemas.openxmlformats.org/officeDocument/2006/relationships/slide" Target="slide31.xml"/><Relationship Id="rId7" Type="http://schemas.openxmlformats.org/officeDocument/2006/relationships/slide" Target="slide42.xml"/><Relationship Id="rId2" Type="http://schemas.openxmlformats.org/officeDocument/2006/relationships/slide" Target="slide29.xml"/><Relationship Id="rId1" Type="http://schemas.openxmlformats.org/officeDocument/2006/relationships/slideLayout" Target="../slideLayouts/slideLayout4.xml"/><Relationship Id="rId6" Type="http://schemas.openxmlformats.org/officeDocument/2006/relationships/slide" Target="slide40.xml"/><Relationship Id="rId5" Type="http://schemas.openxmlformats.org/officeDocument/2006/relationships/slide" Target="slide37.xml"/><Relationship Id="rId4" Type="http://schemas.openxmlformats.org/officeDocument/2006/relationships/slide" Target="slide32.xml"/></Relationships>
</file>

<file path=ppt/slides/_rels/slide34.xml.rels><?xml version="1.0" encoding="UTF-8" standalone="yes"?>
<Relationships xmlns="http://schemas.openxmlformats.org/package/2006/relationships"><Relationship Id="rId3" Type="http://schemas.openxmlformats.org/officeDocument/2006/relationships/slide" Target="slide31.xml"/><Relationship Id="rId7" Type="http://schemas.openxmlformats.org/officeDocument/2006/relationships/slide" Target="slide42.xml"/><Relationship Id="rId2" Type="http://schemas.openxmlformats.org/officeDocument/2006/relationships/slide" Target="slide29.xml"/><Relationship Id="rId1" Type="http://schemas.openxmlformats.org/officeDocument/2006/relationships/slideLayout" Target="../slideLayouts/slideLayout4.xml"/><Relationship Id="rId6" Type="http://schemas.openxmlformats.org/officeDocument/2006/relationships/slide" Target="slide40.xml"/><Relationship Id="rId5" Type="http://schemas.openxmlformats.org/officeDocument/2006/relationships/slide" Target="slide37.xml"/><Relationship Id="rId4" Type="http://schemas.openxmlformats.org/officeDocument/2006/relationships/slide" Target="slide32.xml"/></Relationships>
</file>

<file path=ppt/slides/_rels/slide35.xml.rels><?xml version="1.0" encoding="UTF-8" standalone="yes"?>
<Relationships xmlns="http://schemas.openxmlformats.org/package/2006/relationships"><Relationship Id="rId3" Type="http://schemas.openxmlformats.org/officeDocument/2006/relationships/slide" Target="slide31.xml"/><Relationship Id="rId7" Type="http://schemas.openxmlformats.org/officeDocument/2006/relationships/slide" Target="slide42.xml"/><Relationship Id="rId2" Type="http://schemas.openxmlformats.org/officeDocument/2006/relationships/slide" Target="slide29.xml"/><Relationship Id="rId1" Type="http://schemas.openxmlformats.org/officeDocument/2006/relationships/slideLayout" Target="../slideLayouts/slideLayout4.xml"/><Relationship Id="rId6" Type="http://schemas.openxmlformats.org/officeDocument/2006/relationships/slide" Target="slide40.xml"/><Relationship Id="rId5" Type="http://schemas.openxmlformats.org/officeDocument/2006/relationships/slide" Target="slide37.xml"/><Relationship Id="rId4" Type="http://schemas.openxmlformats.org/officeDocument/2006/relationships/slide" Target="slide32.xml"/></Relationships>
</file>

<file path=ppt/slides/_rels/slide36.xml.rels><?xml version="1.0" encoding="UTF-8" standalone="yes"?>
<Relationships xmlns="http://schemas.openxmlformats.org/package/2006/relationships"><Relationship Id="rId3" Type="http://schemas.openxmlformats.org/officeDocument/2006/relationships/slide" Target="slide31.xml"/><Relationship Id="rId7" Type="http://schemas.openxmlformats.org/officeDocument/2006/relationships/slide" Target="slide42.xml"/><Relationship Id="rId2" Type="http://schemas.openxmlformats.org/officeDocument/2006/relationships/slide" Target="slide29.xml"/><Relationship Id="rId1" Type="http://schemas.openxmlformats.org/officeDocument/2006/relationships/slideLayout" Target="../slideLayouts/slideLayout4.xml"/><Relationship Id="rId6" Type="http://schemas.openxmlformats.org/officeDocument/2006/relationships/slide" Target="slide40.xml"/><Relationship Id="rId5" Type="http://schemas.openxmlformats.org/officeDocument/2006/relationships/slide" Target="slide37.xml"/><Relationship Id="rId4" Type="http://schemas.openxmlformats.org/officeDocument/2006/relationships/slide" Target="slide32.xml"/></Relationships>
</file>

<file path=ppt/slides/_rels/slide37.xml.rels><?xml version="1.0" encoding="UTF-8" standalone="yes"?>
<Relationships xmlns="http://schemas.openxmlformats.org/package/2006/relationships"><Relationship Id="rId8" Type="http://schemas.openxmlformats.org/officeDocument/2006/relationships/slide" Target="slide38.xml"/><Relationship Id="rId3" Type="http://schemas.openxmlformats.org/officeDocument/2006/relationships/slide" Target="slide31.xml"/><Relationship Id="rId7" Type="http://schemas.openxmlformats.org/officeDocument/2006/relationships/slide" Target="slide42.xml"/><Relationship Id="rId2" Type="http://schemas.openxmlformats.org/officeDocument/2006/relationships/slide" Target="slide29.xml"/><Relationship Id="rId1" Type="http://schemas.openxmlformats.org/officeDocument/2006/relationships/slideLayout" Target="../slideLayouts/slideLayout4.xml"/><Relationship Id="rId6" Type="http://schemas.openxmlformats.org/officeDocument/2006/relationships/slide" Target="slide40.xml"/><Relationship Id="rId5" Type="http://schemas.openxmlformats.org/officeDocument/2006/relationships/slide" Target="slide37.xml"/><Relationship Id="rId4" Type="http://schemas.openxmlformats.org/officeDocument/2006/relationships/slide" Target="slide32.xml"/></Relationships>
</file>

<file path=ppt/slides/_rels/slide38.xml.rels><?xml version="1.0" encoding="UTF-8" standalone="yes"?>
<Relationships xmlns="http://schemas.openxmlformats.org/package/2006/relationships"><Relationship Id="rId3" Type="http://schemas.openxmlformats.org/officeDocument/2006/relationships/slide" Target="slide31.xml"/><Relationship Id="rId7" Type="http://schemas.openxmlformats.org/officeDocument/2006/relationships/slide" Target="slide42.xml"/><Relationship Id="rId2" Type="http://schemas.openxmlformats.org/officeDocument/2006/relationships/slide" Target="slide29.xml"/><Relationship Id="rId1" Type="http://schemas.openxmlformats.org/officeDocument/2006/relationships/slideLayout" Target="../slideLayouts/slideLayout4.xml"/><Relationship Id="rId6" Type="http://schemas.openxmlformats.org/officeDocument/2006/relationships/slide" Target="slide40.xml"/><Relationship Id="rId5" Type="http://schemas.openxmlformats.org/officeDocument/2006/relationships/slide" Target="slide37.xml"/><Relationship Id="rId4" Type="http://schemas.openxmlformats.org/officeDocument/2006/relationships/slide" Target="slide32.xml"/></Relationships>
</file>

<file path=ppt/slides/_rels/slide39.xml.rels><?xml version="1.0" encoding="UTF-8" standalone="yes"?>
<Relationships xmlns="http://schemas.openxmlformats.org/package/2006/relationships"><Relationship Id="rId8" Type="http://schemas.openxmlformats.org/officeDocument/2006/relationships/image" Target="../media/image28.emf"/><Relationship Id="rId13" Type="http://schemas.openxmlformats.org/officeDocument/2006/relationships/slide" Target="slide40.xml"/><Relationship Id="rId3" Type="http://schemas.openxmlformats.org/officeDocument/2006/relationships/oleObject" Target="../embeddings/oleObject16.bin"/><Relationship Id="rId7" Type="http://schemas.openxmlformats.org/officeDocument/2006/relationships/package" Target="../embeddings/Microsoft_Word___17.docx"/><Relationship Id="rId12" Type="http://schemas.openxmlformats.org/officeDocument/2006/relationships/slide" Target="slide37.xml"/><Relationship Id="rId2" Type="http://schemas.openxmlformats.org/officeDocument/2006/relationships/slideLayout" Target="../slideLayouts/slideLayout4.xml"/><Relationship Id="rId1" Type="http://schemas.openxmlformats.org/officeDocument/2006/relationships/vmlDrawing" Target="../drawings/vmlDrawing8.vml"/><Relationship Id="rId6" Type="http://schemas.openxmlformats.org/officeDocument/2006/relationships/oleObject" Target="../embeddings/oleObject17.bin"/><Relationship Id="rId11" Type="http://schemas.openxmlformats.org/officeDocument/2006/relationships/slide" Target="slide32.xml"/><Relationship Id="rId5" Type="http://schemas.openxmlformats.org/officeDocument/2006/relationships/image" Target="../media/image27.emf"/><Relationship Id="rId10" Type="http://schemas.openxmlformats.org/officeDocument/2006/relationships/slide" Target="slide31.xml"/><Relationship Id="rId4" Type="http://schemas.openxmlformats.org/officeDocument/2006/relationships/package" Target="../embeddings/Microsoft_Word___16.docx"/><Relationship Id="rId9" Type="http://schemas.openxmlformats.org/officeDocument/2006/relationships/slide" Target="slide29.xml"/><Relationship Id="rId14" Type="http://schemas.openxmlformats.org/officeDocument/2006/relationships/slide" Target="slide4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40.xml.rels><?xml version="1.0" encoding="UTF-8" standalone="yes"?>
<Relationships xmlns="http://schemas.openxmlformats.org/package/2006/relationships"><Relationship Id="rId8" Type="http://schemas.openxmlformats.org/officeDocument/2006/relationships/slide" Target="slide41.xml"/><Relationship Id="rId3" Type="http://schemas.openxmlformats.org/officeDocument/2006/relationships/slide" Target="slide31.xml"/><Relationship Id="rId7" Type="http://schemas.openxmlformats.org/officeDocument/2006/relationships/slide" Target="slide42.xml"/><Relationship Id="rId2" Type="http://schemas.openxmlformats.org/officeDocument/2006/relationships/slide" Target="slide29.xml"/><Relationship Id="rId1" Type="http://schemas.openxmlformats.org/officeDocument/2006/relationships/slideLayout" Target="../slideLayouts/slideLayout4.xml"/><Relationship Id="rId6" Type="http://schemas.openxmlformats.org/officeDocument/2006/relationships/slide" Target="slide40.xml"/><Relationship Id="rId5" Type="http://schemas.openxmlformats.org/officeDocument/2006/relationships/slide" Target="slide37.xml"/><Relationship Id="rId4" Type="http://schemas.openxmlformats.org/officeDocument/2006/relationships/slide" Target="slide32.xml"/></Relationships>
</file>

<file path=ppt/slides/_rels/slide41.xml.rels><?xml version="1.0" encoding="UTF-8" standalone="yes"?>
<Relationships xmlns="http://schemas.openxmlformats.org/package/2006/relationships"><Relationship Id="rId8" Type="http://schemas.openxmlformats.org/officeDocument/2006/relationships/slide" Target="slide42.xml"/><Relationship Id="rId3" Type="http://schemas.openxmlformats.org/officeDocument/2006/relationships/slide" Target="slide29.xml"/><Relationship Id="rId7" Type="http://schemas.openxmlformats.org/officeDocument/2006/relationships/slide" Target="slide40.xml"/><Relationship Id="rId2" Type="http://schemas.openxmlformats.org/officeDocument/2006/relationships/image" Target="../media/image29.png"/><Relationship Id="rId1" Type="http://schemas.openxmlformats.org/officeDocument/2006/relationships/slideLayout" Target="../slideLayouts/slideLayout4.xml"/><Relationship Id="rId6" Type="http://schemas.openxmlformats.org/officeDocument/2006/relationships/slide" Target="slide37.xml"/><Relationship Id="rId5" Type="http://schemas.openxmlformats.org/officeDocument/2006/relationships/slide" Target="slide32.xml"/><Relationship Id="rId4" Type="http://schemas.openxmlformats.org/officeDocument/2006/relationships/slide" Target="slide31.xml"/></Relationships>
</file>

<file path=ppt/slides/_rels/slide42.xml.rels><?xml version="1.0" encoding="UTF-8" standalone="yes"?>
<Relationships xmlns="http://schemas.openxmlformats.org/package/2006/relationships"><Relationship Id="rId8" Type="http://schemas.openxmlformats.org/officeDocument/2006/relationships/slide" Target="slide43.xml"/><Relationship Id="rId3" Type="http://schemas.openxmlformats.org/officeDocument/2006/relationships/slide" Target="slide31.xml"/><Relationship Id="rId7" Type="http://schemas.openxmlformats.org/officeDocument/2006/relationships/slide" Target="slide42.xml"/><Relationship Id="rId2" Type="http://schemas.openxmlformats.org/officeDocument/2006/relationships/slide" Target="slide29.xml"/><Relationship Id="rId1" Type="http://schemas.openxmlformats.org/officeDocument/2006/relationships/slideLayout" Target="../slideLayouts/slideLayout4.xml"/><Relationship Id="rId6" Type="http://schemas.openxmlformats.org/officeDocument/2006/relationships/slide" Target="slide40.xml"/><Relationship Id="rId5" Type="http://schemas.openxmlformats.org/officeDocument/2006/relationships/slide" Target="slide37.xml"/><Relationship Id="rId4" Type="http://schemas.openxmlformats.org/officeDocument/2006/relationships/slide" Target="slide32.xml"/></Relationships>
</file>

<file path=ppt/slides/_rels/slide43.xml.rels><?xml version="1.0" encoding="UTF-8" standalone="yes"?>
<Relationships xmlns="http://schemas.openxmlformats.org/package/2006/relationships"><Relationship Id="rId8" Type="http://schemas.openxmlformats.org/officeDocument/2006/relationships/slide" Target="slide42.xml"/><Relationship Id="rId13" Type="http://schemas.openxmlformats.org/officeDocument/2006/relationships/package" Target="../embeddings/Microsoft_Word___19.docx"/><Relationship Id="rId3" Type="http://schemas.openxmlformats.org/officeDocument/2006/relationships/slide" Target="slide29.xml"/><Relationship Id="rId7" Type="http://schemas.openxmlformats.org/officeDocument/2006/relationships/slide" Target="slide40.xml"/><Relationship Id="rId12" Type="http://schemas.openxmlformats.org/officeDocument/2006/relationships/oleObject" Target="../embeddings/oleObject19.bin"/><Relationship Id="rId2" Type="http://schemas.openxmlformats.org/officeDocument/2006/relationships/slideLayout" Target="../slideLayouts/slideLayout4.xml"/><Relationship Id="rId1" Type="http://schemas.openxmlformats.org/officeDocument/2006/relationships/vmlDrawing" Target="../drawings/vmlDrawing9.vml"/><Relationship Id="rId6" Type="http://schemas.openxmlformats.org/officeDocument/2006/relationships/slide" Target="slide37.xml"/><Relationship Id="rId11" Type="http://schemas.openxmlformats.org/officeDocument/2006/relationships/image" Target="../media/image30.emf"/><Relationship Id="rId5" Type="http://schemas.openxmlformats.org/officeDocument/2006/relationships/slide" Target="slide32.xml"/><Relationship Id="rId10" Type="http://schemas.openxmlformats.org/officeDocument/2006/relationships/package" Target="../embeddings/Microsoft_Word___18.docx"/><Relationship Id="rId4" Type="http://schemas.openxmlformats.org/officeDocument/2006/relationships/slide" Target="slide31.xml"/><Relationship Id="rId9" Type="http://schemas.openxmlformats.org/officeDocument/2006/relationships/oleObject" Target="../embeddings/oleObject18.bin"/><Relationship Id="rId14" Type="http://schemas.openxmlformats.org/officeDocument/2006/relationships/image" Target="../media/image31.emf"/></Relationships>
</file>

<file path=ppt/slides/_rels/slide4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4.xml"/><Relationship Id="rId1" Type="http://schemas.openxmlformats.org/officeDocument/2006/relationships/vmlDrawing" Target="../drawings/vmlDrawing10.vml"/><Relationship Id="rId5" Type="http://schemas.openxmlformats.org/officeDocument/2006/relationships/image" Target="../media/image33.emf"/><Relationship Id="rId4" Type="http://schemas.openxmlformats.org/officeDocument/2006/relationships/package" Target="../embeddings/Microsoft_Word___20.docx"/></Relationships>
</file>

<file path=ppt/slides/_rels/slide4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slideLayout" Target="../slideLayouts/slideLayout4.xml"/><Relationship Id="rId1" Type="http://schemas.openxmlformats.org/officeDocument/2006/relationships/vmlDrawing" Target="../drawings/vmlDrawing11.vml"/><Relationship Id="rId6" Type="http://schemas.openxmlformats.org/officeDocument/2006/relationships/image" Target="../media/image34.emf"/><Relationship Id="rId5" Type="http://schemas.openxmlformats.org/officeDocument/2006/relationships/package" Target="../embeddings/Microsoft_Word___21.docx"/><Relationship Id="rId4" Type="http://schemas.openxmlformats.org/officeDocument/2006/relationships/oleObject" Target="../embeddings/oleObject21.bin"/></Relationships>
</file>

<file path=ppt/slides/_rels/slide47.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Layout" Target="../slideLayouts/slideLayout4.xml"/><Relationship Id="rId1" Type="http://schemas.openxmlformats.org/officeDocument/2006/relationships/vmlDrawing" Target="../drawings/vmlDrawing12.vml"/><Relationship Id="rId5" Type="http://schemas.openxmlformats.org/officeDocument/2006/relationships/image" Target="../media/image36.emf"/><Relationship Id="rId4" Type="http://schemas.openxmlformats.org/officeDocument/2006/relationships/package" Target="../embeddings/Microsoft_Word___22.docx"/></Relationships>
</file>

<file path=ppt/slides/_rels/slide48.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8" Type="http://schemas.openxmlformats.org/officeDocument/2006/relationships/oleObject" Target="../embeddings/oleObject2.bin"/><Relationship Id="rId13" Type="http://schemas.openxmlformats.org/officeDocument/2006/relationships/image" Target="../media/image5.emf"/><Relationship Id="rId18" Type="http://schemas.openxmlformats.org/officeDocument/2006/relationships/package" Target="../embeddings/Microsoft_Word___5.docx"/><Relationship Id="rId3" Type="http://schemas.openxmlformats.org/officeDocument/2006/relationships/oleObject" Target="../embeddings/oleObject1.bin"/><Relationship Id="rId7" Type="http://schemas.openxmlformats.org/officeDocument/2006/relationships/image" Target="../media/image9.png"/><Relationship Id="rId12" Type="http://schemas.openxmlformats.org/officeDocument/2006/relationships/package" Target="../embeddings/Microsoft_Word___3.docx"/><Relationship Id="rId17" Type="http://schemas.openxmlformats.org/officeDocument/2006/relationships/oleObject" Target="../embeddings/oleObject5.bin"/><Relationship Id="rId2" Type="http://schemas.openxmlformats.org/officeDocument/2006/relationships/slideLayout" Target="../slideLayouts/slideLayout4.xml"/><Relationship Id="rId16" Type="http://schemas.openxmlformats.org/officeDocument/2006/relationships/image" Target="../media/image6.emf"/><Relationship Id="rId1" Type="http://schemas.openxmlformats.org/officeDocument/2006/relationships/vmlDrawing" Target="../drawings/vmlDrawing1.vml"/><Relationship Id="rId6" Type="http://schemas.openxmlformats.org/officeDocument/2006/relationships/image" Target="../media/image8.png"/><Relationship Id="rId11" Type="http://schemas.openxmlformats.org/officeDocument/2006/relationships/oleObject" Target="../embeddings/oleObject3.bin"/><Relationship Id="rId5" Type="http://schemas.openxmlformats.org/officeDocument/2006/relationships/image" Target="../media/image3.emf"/><Relationship Id="rId15" Type="http://schemas.openxmlformats.org/officeDocument/2006/relationships/package" Target="../embeddings/Microsoft_Word___4.docx"/><Relationship Id="rId10" Type="http://schemas.openxmlformats.org/officeDocument/2006/relationships/image" Target="../media/image4.emf"/><Relationship Id="rId19" Type="http://schemas.openxmlformats.org/officeDocument/2006/relationships/image" Target="../media/image7.emf"/><Relationship Id="rId4" Type="http://schemas.openxmlformats.org/officeDocument/2006/relationships/package" Target="../embeddings/Microsoft_Word___1.docx"/><Relationship Id="rId9" Type="http://schemas.openxmlformats.org/officeDocument/2006/relationships/package" Target="../embeddings/Microsoft_Word___2.docx"/><Relationship Id="rId14" Type="http://schemas.openxmlformats.org/officeDocument/2006/relationships/oleObject" Target="../embeddings/oleObject4.bin"/></Relationships>
</file>

<file path=ppt/slides/_rels/slide50.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8.xml"/></Relationships>
</file>

<file path=ppt/slides/_rels/slide5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slideLayout" Target="../slideLayouts/slideLayout4.xml"/><Relationship Id="rId1" Type="http://schemas.openxmlformats.org/officeDocument/2006/relationships/vmlDrawing" Target="../drawings/vmlDrawing13.vml"/><Relationship Id="rId6" Type="http://schemas.openxmlformats.org/officeDocument/2006/relationships/image" Target="../media/image38.emf"/><Relationship Id="rId5" Type="http://schemas.openxmlformats.org/officeDocument/2006/relationships/package" Target="../embeddings/Microsoft_Word___23.docx"/><Relationship Id="rId4" Type="http://schemas.openxmlformats.org/officeDocument/2006/relationships/oleObject" Target="../embeddings/oleObject23.bin"/></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8" Type="http://schemas.openxmlformats.org/officeDocument/2006/relationships/slide" Target="slide71.xml"/><Relationship Id="rId3" Type="http://schemas.openxmlformats.org/officeDocument/2006/relationships/slide" Target="slide54.xml"/><Relationship Id="rId7" Type="http://schemas.openxmlformats.org/officeDocument/2006/relationships/slide" Target="slide67.xml"/><Relationship Id="rId2" Type="http://schemas.openxmlformats.org/officeDocument/2006/relationships/slide" Target="slide53.xml"/><Relationship Id="rId1" Type="http://schemas.openxmlformats.org/officeDocument/2006/relationships/slideLayout" Target="../slideLayouts/slideLayout9.xml"/><Relationship Id="rId6" Type="http://schemas.openxmlformats.org/officeDocument/2006/relationships/slide" Target="slide63.xml"/><Relationship Id="rId5" Type="http://schemas.openxmlformats.org/officeDocument/2006/relationships/slide" Target="slide61.xml"/><Relationship Id="rId4" Type="http://schemas.openxmlformats.org/officeDocument/2006/relationships/slide" Target="slide55.xml"/><Relationship Id="rId9" Type="http://schemas.openxmlformats.org/officeDocument/2006/relationships/slide" Target="slide73.xml"/></Relationships>
</file>

<file path=ppt/slides/_rels/slide54.xml.rels><?xml version="1.0" encoding="UTF-8" standalone="yes"?>
<Relationships xmlns="http://schemas.openxmlformats.org/package/2006/relationships"><Relationship Id="rId8" Type="http://schemas.openxmlformats.org/officeDocument/2006/relationships/slide" Target="slide71.xml"/><Relationship Id="rId3" Type="http://schemas.openxmlformats.org/officeDocument/2006/relationships/slide" Target="slide54.xml"/><Relationship Id="rId7" Type="http://schemas.openxmlformats.org/officeDocument/2006/relationships/slide" Target="slide67.xml"/><Relationship Id="rId2" Type="http://schemas.openxmlformats.org/officeDocument/2006/relationships/slide" Target="slide53.xml"/><Relationship Id="rId1" Type="http://schemas.openxmlformats.org/officeDocument/2006/relationships/slideLayout" Target="../slideLayouts/slideLayout4.xml"/><Relationship Id="rId6" Type="http://schemas.openxmlformats.org/officeDocument/2006/relationships/slide" Target="slide63.xml"/><Relationship Id="rId5" Type="http://schemas.openxmlformats.org/officeDocument/2006/relationships/slide" Target="slide61.xml"/><Relationship Id="rId4" Type="http://schemas.openxmlformats.org/officeDocument/2006/relationships/slide" Target="slide55.xml"/><Relationship Id="rId9" Type="http://schemas.openxmlformats.org/officeDocument/2006/relationships/slide" Target="slide73.xml"/></Relationships>
</file>

<file path=ppt/slides/_rels/slide55.xml.rels><?xml version="1.0" encoding="UTF-8" standalone="yes"?>
<Relationships xmlns="http://schemas.openxmlformats.org/package/2006/relationships"><Relationship Id="rId8" Type="http://schemas.openxmlformats.org/officeDocument/2006/relationships/slide" Target="slide67.xml"/><Relationship Id="rId3" Type="http://schemas.openxmlformats.org/officeDocument/2006/relationships/slide" Target="slide53.xml"/><Relationship Id="rId7" Type="http://schemas.openxmlformats.org/officeDocument/2006/relationships/slide" Target="slide63.xml"/><Relationship Id="rId2" Type="http://schemas.openxmlformats.org/officeDocument/2006/relationships/image" Target="../media/image40.png"/><Relationship Id="rId1" Type="http://schemas.openxmlformats.org/officeDocument/2006/relationships/slideLayout" Target="../slideLayouts/slideLayout4.xml"/><Relationship Id="rId6" Type="http://schemas.openxmlformats.org/officeDocument/2006/relationships/slide" Target="slide61.xml"/><Relationship Id="rId11" Type="http://schemas.openxmlformats.org/officeDocument/2006/relationships/image" Target="../media/image41.png"/><Relationship Id="rId5" Type="http://schemas.openxmlformats.org/officeDocument/2006/relationships/slide" Target="slide55.xml"/><Relationship Id="rId10" Type="http://schemas.openxmlformats.org/officeDocument/2006/relationships/slide" Target="slide73.xml"/><Relationship Id="rId4" Type="http://schemas.openxmlformats.org/officeDocument/2006/relationships/slide" Target="slide54.xml"/><Relationship Id="rId9" Type="http://schemas.openxmlformats.org/officeDocument/2006/relationships/slide" Target="slide71.xml"/></Relationships>
</file>

<file path=ppt/slides/_rels/slide56.xml.rels><?xml version="1.0" encoding="UTF-8" standalone="yes"?>
<Relationships xmlns="http://schemas.openxmlformats.org/package/2006/relationships"><Relationship Id="rId8" Type="http://schemas.openxmlformats.org/officeDocument/2006/relationships/slide" Target="slide71.xml"/><Relationship Id="rId3" Type="http://schemas.openxmlformats.org/officeDocument/2006/relationships/slide" Target="slide54.xml"/><Relationship Id="rId7" Type="http://schemas.openxmlformats.org/officeDocument/2006/relationships/slide" Target="slide67.xml"/><Relationship Id="rId2" Type="http://schemas.openxmlformats.org/officeDocument/2006/relationships/slide" Target="slide53.xml"/><Relationship Id="rId1" Type="http://schemas.openxmlformats.org/officeDocument/2006/relationships/slideLayout" Target="../slideLayouts/slideLayout4.xml"/><Relationship Id="rId6" Type="http://schemas.openxmlformats.org/officeDocument/2006/relationships/slide" Target="slide63.xml"/><Relationship Id="rId5" Type="http://schemas.openxmlformats.org/officeDocument/2006/relationships/slide" Target="slide61.xml"/><Relationship Id="rId4" Type="http://schemas.openxmlformats.org/officeDocument/2006/relationships/slide" Target="slide55.xml"/><Relationship Id="rId9" Type="http://schemas.openxmlformats.org/officeDocument/2006/relationships/slide" Target="slide73.xml"/></Relationships>
</file>

<file path=ppt/slides/_rels/slide57.xml.rels><?xml version="1.0" encoding="UTF-8" standalone="yes"?>
<Relationships xmlns="http://schemas.openxmlformats.org/package/2006/relationships"><Relationship Id="rId8" Type="http://schemas.openxmlformats.org/officeDocument/2006/relationships/image" Target="../media/image43.emf"/><Relationship Id="rId13" Type="http://schemas.openxmlformats.org/officeDocument/2006/relationships/slide" Target="slide63.xml"/><Relationship Id="rId3" Type="http://schemas.openxmlformats.org/officeDocument/2006/relationships/oleObject" Target="../embeddings/oleObject24.bin"/><Relationship Id="rId7" Type="http://schemas.openxmlformats.org/officeDocument/2006/relationships/package" Target="../embeddings/Microsoft_Word___25.docx"/><Relationship Id="rId12" Type="http://schemas.openxmlformats.org/officeDocument/2006/relationships/slide" Target="slide61.xml"/><Relationship Id="rId2" Type="http://schemas.openxmlformats.org/officeDocument/2006/relationships/slideLayout" Target="../slideLayouts/slideLayout4.xml"/><Relationship Id="rId16" Type="http://schemas.openxmlformats.org/officeDocument/2006/relationships/slide" Target="slide73.xml"/><Relationship Id="rId1" Type="http://schemas.openxmlformats.org/officeDocument/2006/relationships/vmlDrawing" Target="../drawings/vmlDrawing14.vml"/><Relationship Id="rId6" Type="http://schemas.openxmlformats.org/officeDocument/2006/relationships/oleObject" Target="../embeddings/oleObject25.bin"/><Relationship Id="rId11" Type="http://schemas.openxmlformats.org/officeDocument/2006/relationships/slide" Target="slide55.xml"/><Relationship Id="rId5" Type="http://schemas.openxmlformats.org/officeDocument/2006/relationships/image" Target="../media/image42.emf"/><Relationship Id="rId15" Type="http://schemas.openxmlformats.org/officeDocument/2006/relationships/slide" Target="slide71.xml"/><Relationship Id="rId10" Type="http://schemas.openxmlformats.org/officeDocument/2006/relationships/slide" Target="slide54.xml"/><Relationship Id="rId4" Type="http://schemas.openxmlformats.org/officeDocument/2006/relationships/package" Target="../embeddings/Microsoft_Word___24.docx"/><Relationship Id="rId9" Type="http://schemas.openxmlformats.org/officeDocument/2006/relationships/slide" Target="slide53.xml"/><Relationship Id="rId14" Type="http://schemas.openxmlformats.org/officeDocument/2006/relationships/slide" Target="slide67.xml"/></Relationships>
</file>

<file path=ppt/slides/_rels/slide58.xml.rels><?xml version="1.0" encoding="UTF-8" standalone="yes"?>
<Relationships xmlns="http://schemas.openxmlformats.org/package/2006/relationships"><Relationship Id="rId8" Type="http://schemas.openxmlformats.org/officeDocument/2006/relationships/slide" Target="slide71.xml"/><Relationship Id="rId3" Type="http://schemas.openxmlformats.org/officeDocument/2006/relationships/slide" Target="slide54.xml"/><Relationship Id="rId7" Type="http://schemas.openxmlformats.org/officeDocument/2006/relationships/slide" Target="slide67.xml"/><Relationship Id="rId2" Type="http://schemas.openxmlformats.org/officeDocument/2006/relationships/slide" Target="slide53.xml"/><Relationship Id="rId1" Type="http://schemas.openxmlformats.org/officeDocument/2006/relationships/slideLayout" Target="../slideLayouts/slideLayout4.xml"/><Relationship Id="rId6" Type="http://schemas.openxmlformats.org/officeDocument/2006/relationships/slide" Target="slide63.xml"/><Relationship Id="rId5" Type="http://schemas.openxmlformats.org/officeDocument/2006/relationships/slide" Target="slide61.xml"/><Relationship Id="rId4" Type="http://schemas.openxmlformats.org/officeDocument/2006/relationships/slide" Target="slide55.xml"/><Relationship Id="rId9" Type="http://schemas.openxmlformats.org/officeDocument/2006/relationships/slide" Target="slide73.xml"/></Relationships>
</file>

<file path=ppt/slides/_rels/slide59.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10.tiff"/><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8" Type="http://schemas.openxmlformats.org/officeDocument/2006/relationships/slide" Target="slide71.xml"/><Relationship Id="rId3" Type="http://schemas.openxmlformats.org/officeDocument/2006/relationships/slide" Target="slide54.xml"/><Relationship Id="rId7" Type="http://schemas.openxmlformats.org/officeDocument/2006/relationships/slide" Target="slide67.xml"/><Relationship Id="rId2" Type="http://schemas.openxmlformats.org/officeDocument/2006/relationships/slide" Target="slide53.xml"/><Relationship Id="rId1" Type="http://schemas.openxmlformats.org/officeDocument/2006/relationships/slideLayout" Target="../slideLayouts/slideLayout4.xml"/><Relationship Id="rId6" Type="http://schemas.openxmlformats.org/officeDocument/2006/relationships/slide" Target="slide63.xml"/><Relationship Id="rId5" Type="http://schemas.openxmlformats.org/officeDocument/2006/relationships/slide" Target="slide61.xml"/><Relationship Id="rId10" Type="http://schemas.openxmlformats.org/officeDocument/2006/relationships/slide" Target="slide62.xml"/><Relationship Id="rId4" Type="http://schemas.openxmlformats.org/officeDocument/2006/relationships/slide" Target="slide55.xml"/><Relationship Id="rId9" Type="http://schemas.openxmlformats.org/officeDocument/2006/relationships/slide" Target="slide73.xml"/></Relationships>
</file>

<file path=ppt/slides/_rels/slide62.xml.rels><?xml version="1.0" encoding="UTF-8" standalone="yes"?>
<Relationships xmlns="http://schemas.openxmlformats.org/package/2006/relationships"><Relationship Id="rId8" Type="http://schemas.openxmlformats.org/officeDocument/2006/relationships/image" Target="../media/image49.emf"/><Relationship Id="rId13" Type="http://schemas.openxmlformats.org/officeDocument/2006/relationships/slide" Target="slide54.xml"/><Relationship Id="rId18" Type="http://schemas.openxmlformats.org/officeDocument/2006/relationships/slide" Target="slide71.xml"/><Relationship Id="rId3" Type="http://schemas.openxmlformats.org/officeDocument/2006/relationships/oleObject" Target="../embeddings/oleObject26.bin"/><Relationship Id="rId7" Type="http://schemas.openxmlformats.org/officeDocument/2006/relationships/package" Target="../embeddings/Microsoft_Word___27.docx"/><Relationship Id="rId12" Type="http://schemas.openxmlformats.org/officeDocument/2006/relationships/slide" Target="slide53.xml"/><Relationship Id="rId17" Type="http://schemas.openxmlformats.org/officeDocument/2006/relationships/slide" Target="slide67.xml"/><Relationship Id="rId2" Type="http://schemas.openxmlformats.org/officeDocument/2006/relationships/slideLayout" Target="../slideLayouts/slideLayout4.xml"/><Relationship Id="rId16" Type="http://schemas.openxmlformats.org/officeDocument/2006/relationships/slide" Target="slide63.xml"/><Relationship Id="rId1" Type="http://schemas.openxmlformats.org/officeDocument/2006/relationships/vmlDrawing" Target="../drawings/vmlDrawing15.vml"/><Relationship Id="rId6" Type="http://schemas.openxmlformats.org/officeDocument/2006/relationships/oleObject" Target="../embeddings/oleObject27.bin"/><Relationship Id="rId11" Type="http://schemas.openxmlformats.org/officeDocument/2006/relationships/image" Target="../media/image50.emf"/><Relationship Id="rId5" Type="http://schemas.openxmlformats.org/officeDocument/2006/relationships/image" Target="../media/image48.emf"/><Relationship Id="rId15" Type="http://schemas.openxmlformats.org/officeDocument/2006/relationships/slide" Target="slide61.xml"/><Relationship Id="rId10" Type="http://schemas.openxmlformats.org/officeDocument/2006/relationships/package" Target="../embeddings/Microsoft_Word___28.docx"/><Relationship Id="rId19" Type="http://schemas.openxmlformats.org/officeDocument/2006/relationships/slide" Target="slide73.xml"/><Relationship Id="rId4" Type="http://schemas.openxmlformats.org/officeDocument/2006/relationships/package" Target="../embeddings/Microsoft_Word___26.docx"/><Relationship Id="rId9" Type="http://schemas.openxmlformats.org/officeDocument/2006/relationships/oleObject" Target="../embeddings/oleObject28.bin"/><Relationship Id="rId14" Type="http://schemas.openxmlformats.org/officeDocument/2006/relationships/slide" Target="slide55.xml"/></Relationships>
</file>

<file path=ppt/slides/_rels/slide63.xml.rels><?xml version="1.0" encoding="UTF-8" standalone="yes"?>
<Relationships xmlns="http://schemas.openxmlformats.org/package/2006/relationships"><Relationship Id="rId8" Type="http://schemas.openxmlformats.org/officeDocument/2006/relationships/slide" Target="slide63.xml"/><Relationship Id="rId3" Type="http://schemas.openxmlformats.org/officeDocument/2006/relationships/image" Target="../media/image52.png"/><Relationship Id="rId7" Type="http://schemas.openxmlformats.org/officeDocument/2006/relationships/slide" Target="slide61.xml"/><Relationship Id="rId12" Type="http://schemas.openxmlformats.org/officeDocument/2006/relationships/slide" Target="slide64.xml"/><Relationship Id="rId2" Type="http://schemas.openxmlformats.org/officeDocument/2006/relationships/image" Target="../media/image51.png"/><Relationship Id="rId1" Type="http://schemas.openxmlformats.org/officeDocument/2006/relationships/slideLayout" Target="../slideLayouts/slideLayout4.xml"/><Relationship Id="rId6" Type="http://schemas.openxmlformats.org/officeDocument/2006/relationships/slide" Target="slide55.xml"/><Relationship Id="rId11" Type="http://schemas.openxmlformats.org/officeDocument/2006/relationships/slide" Target="slide73.xml"/><Relationship Id="rId5" Type="http://schemas.openxmlformats.org/officeDocument/2006/relationships/slide" Target="slide54.xml"/><Relationship Id="rId10" Type="http://schemas.openxmlformats.org/officeDocument/2006/relationships/slide" Target="slide71.xml"/><Relationship Id="rId4" Type="http://schemas.openxmlformats.org/officeDocument/2006/relationships/slide" Target="slide53.xml"/><Relationship Id="rId9" Type="http://schemas.openxmlformats.org/officeDocument/2006/relationships/slide" Target="slide67.xml"/></Relationships>
</file>

<file path=ppt/slides/_rels/slide64.xml.rels><?xml version="1.0" encoding="UTF-8" standalone="yes"?>
<Relationships xmlns="http://schemas.openxmlformats.org/package/2006/relationships"><Relationship Id="rId8" Type="http://schemas.openxmlformats.org/officeDocument/2006/relationships/slide" Target="slide55.xml"/><Relationship Id="rId13" Type="http://schemas.openxmlformats.org/officeDocument/2006/relationships/slide" Target="slide73.xml"/><Relationship Id="rId3" Type="http://schemas.openxmlformats.org/officeDocument/2006/relationships/oleObject" Target="../embeddings/oleObject29.bin"/><Relationship Id="rId7" Type="http://schemas.openxmlformats.org/officeDocument/2006/relationships/slide" Target="slide54.xml"/><Relationship Id="rId12" Type="http://schemas.openxmlformats.org/officeDocument/2006/relationships/slide" Target="slide71.xml"/><Relationship Id="rId2" Type="http://schemas.openxmlformats.org/officeDocument/2006/relationships/slideLayout" Target="../slideLayouts/slideLayout4.xml"/><Relationship Id="rId1" Type="http://schemas.openxmlformats.org/officeDocument/2006/relationships/vmlDrawing" Target="../drawings/vmlDrawing16.vml"/><Relationship Id="rId6" Type="http://schemas.openxmlformats.org/officeDocument/2006/relationships/slide" Target="slide53.xml"/><Relationship Id="rId11" Type="http://schemas.openxmlformats.org/officeDocument/2006/relationships/slide" Target="slide67.xml"/><Relationship Id="rId5" Type="http://schemas.openxmlformats.org/officeDocument/2006/relationships/image" Target="../media/image53.emf"/><Relationship Id="rId10" Type="http://schemas.openxmlformats.org/officeDocument/2006/relationships/slide" Target="slide63.xml"/><Relationship Id="rId4" Type="http://schemas.openxmlformats.org/officeDocument/2006/relationships/package" Target="../embeddings/Microsoft_Word___29.docx"/><Relationship Id="rId9" Type="http://schemas.openxmlformats.org/officeDocument/2006/relationships/slide" Target="slide61.xml"/></Relationships>
</file>

<file path=ppt/slides/_rels/slide65.xml.rels><?xml version="1.0" encoding="UTF-8" standalone="yes"?>
<Relationships xmlns="http://schemas.openxmlformats.org/package/2006/relationships"><Relationship Id="rId8" Type="http://schemas.openxmlformats.org/officeDocument/2006/relationships/image" Target="../media/image55.emf"/><Relationship Id="rId3" Type="http://schemas.openxmlformats.org/officeDocument/2006/relationships/oleObject" Target="../embeddings/oleObject30.bin"/><Relationship Id="rId7" Type="http://schemas.openxmlformats.org/officeDocument/2006/relationships/package" Target="../embeddings/Microsoft_Word___31.docx"/><Relationship Id="rId2" Type="http://schemas.openxmlformats.org/officeDocument/2006/relationships/slideLayout" Target="../slideLayouts/slideLayout4.xml"/><Relationship Id="rId1" Type="http://schemas.openxmlformats.org/officeDocument/2006/relationships/vmlDrawing" Target="../drawings/vmlDrawing17.vml"/><Relationship Id="rId6" Type="http://schemas.openxmlformats.org/officeDocument/2006/relationships/oleObject" Target="../embeddings/oleObject31.bin"/><Relationship Id="rId11" Type="http://schemas.openxmlformats.org/officeDocument/2006/relationships/image" Target="../media/image56.emf"/><Relationship Id="rId5" Type="http://schemas.openxmlformats.org/officeDocument/2006/relationships/image" Target="../media/image54.emf"/><Relationship Id="rId10" Type="http://schemas.openxmlformats.org/officeDocument/2006/relationships/package" Target="../embeddings/Microsoft_Word___32.docx"/><Relationship Id="rId4" Type="http://schemas.openxmlformats.org/officeDocument/2006/relationships/package" Target="../embeddings/Microsoft_Word___30.docx"/><Relationship Id="rId9" Type="http://schemas.openxmlformats.org/officeDocument/2006/relationships/oleObject" Target="../embeddings/oleObject32.bin"/></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8" Type="http://schemas.openxmlformats.org/officeDocument/2006/relationships/slide" Target="slide71.xml"/><Relationship Id="rId3" Type="http://schemas.openxmlformats.org/officeDocument/2006/relationships/slide" Target="slide54.xml"/><Relationship Id="rId7" Type="http://schemas.openxmlformats.org/officeDocument/2006/relationships/slide" Target="slide67.xml"/><Relationship Id="rId2" Type="http://schemas.openxmlformats.org/officeDocument/2006/relationships/slide" Target="slide53.xml"/><Relationship Id="rId1" Type="http://schemas.openxmlformats.org/officeDocument/2006/relationships/slideLayout" Target="../slideLayouts/slideLayout4.xml"/><Relationship Id="rId6" Type="http://schemas.openxmlformats.org/officeDocument/2006/relationships/slide" Target="slide63.xml"/><Relationship Id="rId5" Type="http://schemas.openxmlformats.org/officeDocument/2006/relationships/slide" Target="slide61.xml"/><Relationship Id="rId10" Type="http://schemas.openxmlformats.org/officeDocument/2006/relationships/slide" Target="slide68.xml"/><Relationship Id="rId4" Type="http://schemas.openxmlformats.org/officeDocument/2006/relationships/slide" Target="slide55.xml"/><Relationship Id="rId9" Type="http://schemas.openxmlformats.org/officeDocument/2006/relationships/slide" Target="slide73.xml"/></Relationships>
</file>

<file path=ppt/slides/_rels/slide68.xml.rels><?xml version="1.0" encoding="UTF-8" standalone="yes"?>
<Relationships xmlns="http://schemas.openxmlformats.org/package/2006/relationships"><Relationship Id="rId8" Type="http://schemas.openxmlformats.org/officeDocument/2006/relationships/slide" Target="slide71.xml"/><Relationship Id="rId3" Type="http://schemas.openxmlformats.org/officeDocument/2006/relationships/slide" Target="slide54.xml"/><Relationship Id="rId7" Type="http://schemas.openxmlformats.org/officeDocument/2006/relationships/slide" Target="slide67.xml"/><Relationship Id="rId2" Type="http://schemas.openxmlformats.org/officeDocument/2006/relationships/slide" Target="slide53.xml"/><Relationship Id="rId1" Type="http://schemas.openxmlformats.org/officeDocument/2006/relationships/slideLayout" Target="../slideLayouts/slideLayout4.xml"/><Relationship Id="rId6" Type="http://schemas.openxmlformats.org/officeDocument/2006/relationships/slide" Target="slide63.xml"/><Relationship Id="rId5" Type="http://schemas.openxmlformats.org/officeDocument/2006/relationships/slide" Target="slide61.xml"/><Relationship Id="rId4" Type="http://schemas.openxmlformats.org/officeDocument/2006/relationships/slide" Target="slide55.xml"/><Relationship Id="rId9" Type="http://schemas.openxmlformats.org/officeDocument/2006/relationships/slide" Target="slide7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4.xml"/><Relationship Id="rId1" Type="http://schemas.openxmlformats.org/officeDocument/2006/relationships/vmlDrawing" Target="../drawings/vmlDrawing2.vml"/><Relationship Id="rId5" Type="http://schemas.openxmlformats.org/officeDocument/2006/relationships/image" Target="../media/image11.emf"/><Relationship Id="rId4" Type="http://schemas.openxmlformats.org/officeDocument/2006/relationships/package" Target="../embeddings/Microsoft_Word___6.docx"/></Relationships>
</file>

<file path=ppt/slides/_rels/slide70.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8" Type="http://schemas.openxmlformats.org/officeDocument/2006/relationships/slide" Target="slide63.xml"/><Relationship Id="rId3" Type="http://schemas.openxmlformats.org/officeDocument/2006/relationships/image" Target="../media/image59.png"/><Relationship Id="rId7" Type="http://schemas.openxmlformats.org/officeDocument/2006/relationships/slide" Target="slide61.xml"/><Relationship Id="rId2" Type="http://schemas.openxmlformats.org/officeDocument/2006/relationships/image" Target="../media/image58.png"/><Relationship Id="rId1" Type="http://schemas.openxmlformats.org/officeDocument/2006/relationships/slideLayout" Target="../slideLayouts/slideLayout4.xml"/><Relationship Id="rId6" Type="http://schemas.openxmlformats.org/officeDocument/2006/relationships/slide" Target="slide55.xml"/><Relationship Id="rId11" Type="http://schemas.openxmlformats.org/officeDocument/2006/relationships/slide" Target="slide73.xml"/><Relationship Id="rId5" Type="http://schemas.openxmlformats.org/officeDocument/2006/relationships/slide" Target="slide54.xml"/><Relationship Id="rId10" Type="http://schemas.openxmlformats.org/officeDocument/2006/relationships/slide" Target="slide71.xml"/><Relationship Id="rId4" Type="http://schemas.openxmlformats.org/officeDocument/2006/relationships/slide" Target="slide53.xml"/><Relationship Id="rId9" Type="http://schemas.openxmlformats.org/officeDocument/2006/relationships/slide" Target="slide67.xml"/></Relationships>
</file>

<file path=ppt/slides/_rels/slide72.xml.rels><?xml version="1.0" encoding="UTF-8" standalone="yes"?>
<Relationships xmlns="http://schemas.openxmlformats.org/package/2006/relationships"><Relationship Id="rId8" Type="http://schemas.openxmlformats.org/officeDocument/2006/relationships/slide" Target="slide71.xml"/><Relationship Id="rId3" Type="http://schemas.openxmlformats.org/officeDocument/2006/relationships/slide" Target="slide54.xml"/><Relationship Id="rId7" Type="http://schemas.openxmlformats.org/officeDocument/2006/relationships/slide" Target="slide67.xml"/><Relationship Id="rId2" Type="http://schemas.openxmlformats.org/officeDocument/2006/relationships/slide" Target="slide53.xml"/><Relationship Id="rId1" Type="http://schemas.openxmlformats.org/officeDocument/2006/relationships/slideLayout" Target="../slideLayouts/slideLayout4.xml"/><Relationship Id="rId6" Type="http://schemas.openxmlformats.org/officeDocument/2006/relationships/slide" Target="slide63.xml"/><Relationship Id="rId5" Type="http://schemas.openxmlformats.org/officeDocument/2006/relationships/slide" Target="slide61.xml"/><Relationship Id="rId4" Type="http://schemas.openxmlformats.org/officeDocument/2006/relationships/slide" Target="slide55.xml"/><Relationship Id="rId9" Type="http://schemas.openxmlformats.org/officeDocument/2006/relationships/slide" Target="slide73.xml"/></Relationships>
</file>

<file path=ppt/slides/_rels/slide73.xml.rels><?xml version="1.0" encoding="UTF-8" standalone="yes"?>
<Relationships xmlns="http://schemas.openxmlformats.org/package/2006/relationships"><Relationship Id="rId8" Type="http://schemas.openxmlformats.org/officeDocument/2006/relationships/slide" Target="slide67.xml"/><Relationship Id="rId3" Type="http://schemas.openxmlformats.org/officeDocument/2006/relationships/slide" Target="slide53.xml"/><Relationship Id="rId7" Type="http://schemas.openxmlformats.org/officeDocument/2006/relationships/slide" Target="slide63.xml"/><Relationship Id="rId2" Type="http://schemas.openxmlformats.org/officeDocument/2006/relationships/image" Target="../media/image60.png"/><Relationship Id="rId1" Type="http://schemas.openxmlformats.org/officeDocument/2006/relationships/slideLayout" Target="../slideLayouts/slideLayout4.xml"/><Relationship Id="rId6" Type="http://schemas.openxmlformats.org/officeDocument/2006/relationships/slide" Target="slide61.xml"/><Relationship Id="rId11" Type="http://schemas.openxmlformats.org/officeDocument/2006/relationships/slide" Target="slide74.xml"/><Relationship Id="rId5" Type="http://schemas.openxmlformats.org/officeDocument/2006/relationships/slide" Target="slide55.xml"/><Relationship Id="rId10" Type="http://schemas.openxmlformats.org/officeDocument/2006/relationships/slide" Target="slide73.xml"/><Relationship Id="rId4" Type="http://schemas.openxmlformats.org/officeDocument/2006/relationships/slide" Target="slide54.xml"/><Relationship Id="rId9" Type="http://schemas.openxmlformats.org/officeDocument/2006/relationships/slide" Target="slide71.xml"/></Relationships>
</file>

<file path=ppt/slides/_rels/slide74.xml.rels><?xml version="1.0" encoding="UTF-8" standalone="yes"?>
<Relationships xmlns="http://schemas.openxmlformats.org/package/2006/relationships"><Relationship Id="rId8" Type="http://schemas.openxmlformats.org/officeDocument/2006/relationships/slide" Target="slide71.xml"/><Relationship Id="rId3" Type="http://schemas.openxmlformats.org/officeDocument/2006/relationships/slide" Target="slide54.xml"/><Relationship Id="rId7" Type="http://schemas.openxmlformats.org/officeDocument/2006/relationships/slide" Target="slide67.xml"/><Relationship Id="rId2" Type="http://schemas.openxmlformats.org/officeDocument/2006/relationships/slide" Target="slide53.xml"/><Relationship Id="rId1" Type="http://schemas.openxmlformats.org/officeDocument/2006/relationships/slideLayout" Target="../slideLayouts/slideLayout4.xml"/><Relationship Id="rId6" Type="http://schemas.openxmlformats.org/officeDocument/2006/relationships/slide" Target="slide63.xml"/><Relationship Id="rId5" Type="http://schemas.openxmlformats.org/officeDocument/2006/relationships/slide" Target="slide61.xml"/><Relationship Id="rId4" Type="http://schemas.openxmlformats.org/officeDocument/2006/relationships/slide" Target="slide55.xml"/><Relationship Id="rId9" Type="http://schemas.openxmlformats.org/officeDocument/2006/relationships/slide" Target="slide73.xml"/></Relationships>
</file>

<file path=ppt/slides/_rels/slide75.xml.rels><?xml version="1.0" encoding="UTF-8" standalone="yes"?>
<Relationships xmlns="http://schemas.openxmlformats.org/package/2006/relationships"><Relationship Id="rId8" Type="http://schemas.openxmlformats.org/officeDocument/2006/relationships/slide" Target="slide71.xml"/><Relationship Id="rId3" Type="http://schemas.openxmlformats.org/officeDocument/2006/relationships/slide" Target="slide54.xml"/><Relationship Id="rId7" Type="http://schemas.openxmlformats.org/officeDocument/2006/relationships/slide" Target="slide67.xml"/><Relationship Id="rId2" Type="http://schemas.openxmlformats.org/officeDocument/2006/relationships/slide" Target="slide53.xml"/><Relationship Id="rId1" Type="http://schemas.openxmlformats.org/officeDocument/2006/relationships/slideLayout" Target="../slideLayouts/slideLayout4.xml"/><Relationship Id="rId6" Type="http://schemas.openxmlformats.org/officeDocument/2006/relationships/slide" Target="slide63.xml"/><Relationship Id="rId5" Type="http://schemas.openxmlformats.org/officeDocument/2006/relationships/slide" Target="slide61.xml"/><Relationship Id="rId4" Type="http://schemas.openxmlformats.org/officeDocument/2006/relationships/slide" Target="slide55.xml"/><Relationship Id="rId9" Type="http://schemas.openxmlformats.org/officeDocument/2006/relationships/slide" Target="slide73.xml"/></Relationships>
</file>

<file path=ppt/slides/_rels/slide76.xml.rels><?xml version="1.0" encoding="UTF-8" standalone="yes"?>
<Relationships xmlns="http://schemas.openxmlformats.org/package/2006/relationships"><Relationship Id="rId8" Type="http://schemas.openxmlformats.org/officeDocument/2006/relationships/slide" Target="slide71.xml"/><Relationship Id="rId3" Type="http://schemas.openxmlformats.org/officeDocument/2006/relationships/slide" Target="slide54.xml"/><Relationship Id="rId7" Type="http://schemas.openxmlformats.org/officeDocument/2006/relationships/slide" Target="slide67.xml"/><Relationship Id="rId2" Type="http://schemas.openxmlformats.org/officeDocument/2006/relationships/slide" Target="slide53.xml"/><Relationship Id="rId1" Type="http://schemas.openxmlformats.org/officeDocument/2006/relationships/slideLayout" Target="../slideLayouts/slideLayout4.xml"/><Relationship Id="rId6" Type="http://schemas.openxmlformats.org/officeDocument/2006/relationships/slide" Target="slide63.xml"/><Relationship Id="rId5" Type="http://schemas.openxmlformats.org/officeDocument/2006/relationships/slide" Target="slide61.xml"/><Relationship Id="rId4" Type="http://schemas.openxmlformats.org/officeDocument/2006/relationships/slide" Target="slide55.xml"/><Relationship Id="rId9" Type="http://schemas.openxmlformats.org/officeDocument/2006/relationships/slide" Target="slide73.xml"/></Relationships>
</file>

<file path=ppt/slides/_rels/slide77.xml.rels><?xml version="1.0" encoding="UTF-8" standalone="yes"?>
<Relationships xmlns="http://schemas.openxmlformats.org/package/2006/relationships"><Relationship Id="rId8" Type="http://schemas.openxmlformats.org/officeDocument/2006/relationships/slide" Target="slide67.xml"/><Relationship Id="rId3" Type="http://schemas.openxmlformats.org/officeDocument/2006/relationships/slide" Target="slide53.xml"/><Relationship Id="rId7" Type="http://schemas.openxmlformats.org/officeDocument/2006/relationships/slide" Target="slide63.xml"/><Relationship Id="rId2" Type="http://schemas.openxmlformats.org/officeDocument/2006/relationships/image" Target="../media/image61.png"/><Relationship Id="rId1" Type="http://schemas.openxmlformats.org/officeDocument/2006/relationships/slideLayout" Target="../slideLayouts/slideLayout4.xml"/><Relationship Id="rId6" Type="http://schemas.openxmlformats.org/officeDocument/2006/relationships/slide" Target="slide61.xml"/><Relationship Id="rId11" Type="http://schemas.openxmlformats.org/officeDocument/2006/relationships/slide" Target="slide2.xml"/><Relationship Id="rId5" Type="http://schemas.openxmlformats.org/officeDocument/2006/relationships/slide" Target="slide55.xml"/><Relationship Id="rId10" Type="http://schemas.openxmlformats.org/officeDocument/2006/relationships/slide" Target="slide73.xml"/><Relationship Id="rId4" Type="http://schemas.openxmlformats.org/officeDocument/2006/relationships/slide" Target="slide54.xml"/><Relationship Id="rId9" Type="http://schemas.openxmlformats.org/officeDocument/2006/relationships/slide" Target="slide71.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4.xml"/><Relationship Id="rId1" Type="http://schemas.openxmlformats.org/officeDocument/2006/relationships/vmlDrawing" Target="../drawings/vmlDrawing3.vml"/><Relationship Id="rId5" Type="http://schemas.openxmlformats.org/officeDocument/2006/relationships/image" Target="../media/image12.emf"/><Relationship Id="rId4" Type="http://schemas.openxmlformats.org/officeDocument/2006/relationships/package" Target="../embeddings/Microsoft_Word___7.docx"/></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2.xml.rels><?xml version="1.0" encoding="UTF-8" standalone="yes"?>
<Relationships xmlns="http://schemas.openxmlformats.org/package/2006/relationships"><Relationship Id="rId3" Type="http://schemas.openxmlformats.org/officeDocument/2006/relationships/oleObject" Target="../embeddings/oleObject33.bin"/><Relationship Id="rId2" Type="http://schemas.openxmlformats.org/officeDocument/2006/relationships/slideLayout" Target="../slideLayouts/slideLayout4.xml"/><Relationship Id="rId1" Type="http://schemas.openxmlformats.org/officeDocument/2006/relationships/vmlDrawing" Target="../drawings/vmlDrawing18.vml"/><Relationship Id="rId5" Type="http://schemas.openxmlformats.org/officeDocument/2006/relationships/image" Target="../media/image62.emf"/><Relationship Id="rId4" Type="http://schemas.openxmlformats.org/officeDocument/2006/relationships/package" Target="../embeddings/Microsoft_Word___33.docx"/></Relationships>
</file>

<file path=ppt/slides/_rels/slide83.xml.rels><?xml version="1.0" encoding="UTF-8" standalone="yes"?>
<Relationships xmlns="http://schemas.openxmlformats.org/package/2006/relationships"><Relationship Id="rId3" Type="http://schemas.openxmlformats.org/officeDocument/2006/relationships/oleObject" Target="../embeddings/oleObject34.bin"/><Relationship Id="rId2" Type="http://schemas.openxmlformats.org/officeDocument/2006/relationships/slideLayout" Target="../slideLayouts/slideLayout4.xml"/><Relationship Id="rId1" Type="http://schemas.openxmlformats.org/officeDocument/2006/relationships/vmlDrawing" Target="../drawings/vmlDrawing19.vml"/><Relationship Id="rId5" Type="http://schemas.openxmlformats.org/officeDocument/2006/relationships/image" Target="../media/image63.emf"/><Relationship Id="rId4" Type="http://schemas.openxmlformats.org/officeDocument/2006/relationships/package" Target="../embeddings/Microsoft_Word___34.docx"/></Relationships>
</file>

<file path=ppt/slides/_rels/slide84.xml.rels><?xml version="1.0" encoding="UTF-8" standalone="yes"?>
<Relationships xmlns="http://schemas.openxmlformats.org/package/2006/relationships"><Relationship Id="rId3" Type="http://schemas.openxmlformats.org/officeDocument/2006/relationships/slide" Target="slide85.xml"/><Relationship Id="rId2" Type="http://schemas.openxmlformats.org/officeDocument/2006/relationships/slide" Target="slide84.xml"/><Relationship Id="rId1" Type="http://schemas.openxmlformats.org/officeDocument/2006/relationships/slideLayout" Target="../slideLayouts/slideLayout9.xml"/><Relationship Id="rId5" Type="http://schemas.openxmlformats.org/officeDocument/2006/relationships/slide" Target="slide87.xml"/><Relationship Id="rId4" Type="http://schemas.openxmlformats.org/officeDocument/2006/relationships/slide" Target="slide86.xml"/></Relationships>
</file>

<file path=ppt/slides/_rels/slide85.xml.rels><?xml version="1.0" encoding="UTF-8" standalone="yes"?>
<Relationships xmlns="http://schemas.openxmlformats.org/package/2006/relationships"><Relationship Id="rId3" Type="http://schemas.openxmlformats.org/officeDocument/2006/relationships/slide" Target="slide85.xml"/><Relationship Id="rId2" Type="http://schemas.openxmlformats.org/officeDocument/2006/relationships/slide" Target="slide84.xml"/><Relationship Id="rId1" Type="http://schemas.openxmlformats.org/officeDocument/2006/relationships/slideLayout" Target="../slideLayouts/slideLayout4.xml"/><Relationship Id="rId5" Type="http://schemas.openxmlformats.org/officeDocument/2006/relationships/slide" Target="slide87.xml"/><Relationship Id="rId4" Type="http://schemas.openxmlformats.org/officeDocument/2006/relationships/slide" Target="slide86.xml"/></Relationships>
</file>

<file path=ppt/slides/_rels/slide86.xml.rels><?xml version="1.0" encoding="UTF-8" standalone="yes"?>
<Relationships xmlns="http://schemas.openxmlformats.org/package/2006/relationships"><Relationship Id="rId3" Type="http://schemas.openxmlformats.org/officeDocument/2006/relationships/slide" Target="slide85.xml"/><Relationship Id="rId2" Type="http://schemas.openxmlformats.org/officeDocument/2006/relationships/slide" Target="slide84.xml"/><Relationship Id="rId1" Type="http://schemas.openxmlformats.org/officeDocument/2006/relationships/slideLayout" Target="../slideLayouts/slideLayout4.xml"/><Relationship Id="rId5" Type="http://schemas.openxmlformats.org/officeDocument/2006/relationships/slide" Target="slide87.xml"/><Relationship Id="rId4" Type="http://schemas.openxmlformats.org/officeDocument/2006/relationships/slide" Target="slide86.xml"/></Relationships>
</file>

<file path=ppt/slides/_rels/slide87.xml.rels><?xml version="1.0" encoding="UTF-8" standalone="yes"?>
<Relationships xmlns="http://schemas.openxmlformats.org/package/2006/relationships"><Relationship Id="rId3" Type="http://schemas.openxmlformats.org/officeDocument/2006/relationships/slide" Target="slide85.xml"/><Relationship Id="rId2" Type="http://schemas.openxmlformats.org/officeDocument/2006/relationships/slide" Target="slide84.xml"/><Relationship Id="rId1" Type="http://schemas.openxmlformats.org/officeDocument/2006/relationships/slideLayout" Target="../slideLayouts/slideLayout4.xml"/><Relationship Id="rId6" Type="http://schemas.openxmlformats.org/officeDocument/2006/relationships/slide" Target="slide88.xml"/><Relationship Id="rId5" Type="http://schemas.openxmlformats.org/officeDocument/2006/relationships/slide" Target="slide87.xml"/><Relationship Id="rId4" Type="http://schemas.openxmlformats.org/officeDocument/2006/relationships/slide" Target="slide86.xml"/></Relationships>
</file>

<file path=ppt/slides/_rels/slide88.xml.rels><?xml version="1.0" encoding="UTF-8" standalone="yes"?>
<Relationships xmlns="http://schemas.openxmlformats.org/package/2006/relationships"><Relationship Id="rId3" Type="http://schemas.openxmlformats.org/officeDocument/2006/relationships/slide" Target="slide85.xml"/><Relationship Id="rId2" Type="http://schemas.openxmlformats.org/officeDocument/2006/relationships/slide" Target="slide84.xml"/><Relationship Id="rId1" Type="http://schemas.openxmlformats.org/officeDocument/2006/relationships/slideLayout" Target="../slideLayouts/slideLayout4.xml"/><Relationship Id="rId5" Type="http://schemas.openxmlformats.org/officeDocument/2006/relationships/slide" Target="slide87.xml"/><Relationship Id="rId4" Type="http://schemas.openxmlformats.org/officeDocument/2006/relationships/slide" Target="slide86.xml"/></Relationships>
</file>

<file path=ppt/slides/_rels/slide89.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1.xml.rels><?xml version="1.0" encoding="UTF-8" standalone="yes"?>
<Relationships xmlns="http://schemas.openxmlformats.org/package/2006/relationships"><Relationship Id="rId8" Type="http://schemas.openxmlformats.org/officeDocument/2006/relationships/slide" Target="slide102.xml"/><Relationship Id="rId3" Type="http://schemas.openxmlformats.org/officeDocument/2006/relationships/slide" Target="slide93.xml"/><Relationship Id="rId7" Type="http://schemas.openxmlformats.org/officeDocument/2006/relationships/slide" Target="slide99.xml"/><Relationship Id="rId2" Type="http://schemas.openxmlformats.org/officeDocument/2006/relationships/slide" Target="slide91.xml"/><Relationship Id="rId1" Type="http://schemas.openxmlformats.org/officeDocument/2006/relationships/slideLayout" Target="../slideLayouts/slideLayout1.xml"/><Relationship Id="rId6" Type="http://schemas.openxmlformats.org/officeDocument/2006/relationships/slide" Target="slide97.xml"/><Relationship Id="rId5" Type="http://schemas.openxmlformats.org/officeDocument/2006/relationships/slide" Target="slide95.xml"/><Relationship Id="rId4" Type="http://schemas.openxmlformats.org/officeDocument/2006/relationships/slide" Target="slide94.xml"/><Relationship Id="rId9" Type="http://schemas.openxmlformats.org/officeDocument/2006/relationships/slide" Target="slide92.xml"/></Relationships>
</file>

<file path=ppt/slides/_rels/slide92.xml.rels><?xml version="1.0" encoding="UTF-8" standalone="yes"?>
<Relationships xmlns="http://schemas.openxmlformats.org/package/2006/relationships"><Relationship Id="rId8" Type="http://schemas.openxmlformats.org/officeDocument/2006/relationships/slide" Target="slide102.xml"/><Relationship Id="rId3" Type="http://schemas.openxmlformats.org/officeDocument/2006/relationships/slide" Target="slide93.xml"/><Relationship Id="rId7" Type="http://schemas.openxmlformats.org/officeDocument/2006/relationships/slide" Target="slide99.xml"/><Relationship Id="rId2" Type="http://schemas.openxmlformats.org/officeDocument/2006/relationships/slide" Target="slide91.xml"/><Relationship Id="rId1" Type="http://schemas.openxmlformats.org/officeDocument/2006/relationships/slideLayout" Target="../slideLayouts/slideLayout1.xml"/><Relationship Id="rId6" Type="http://schemas.openxmlformats.org/officeDocument/2006/relationships/slide" Target="slide97.xml"/><Relationship Id="rId5" Type="http://schemas.openxmlformats.org/officeDocument/2006/relationships/slide" Target="slide95.xml"/><Relationship Id="rId4" Type="http://schemas.openxmlformats.org/officeDocument/2006/relationships/slide" Target="slide94.xml"/></Relationships>
</file>

<file path=ppt/slides/_rels/slide93.xml.rels><?xml version="1.0" encoding="UTF-8" standalone="yes"?>
<Relationships xmlns="http://schemas.openxmlformats.org/package/2006/relationships"><Relationship Id="rId8" Type="http://schemas.openxmlformats.org/officeDocument/2006/relationships/slide" Target="slide102.xml"/><Relationship Id="rId3" Type="http://schemas.openxmlformats.org/officeDocument/2006/relationships/slide" Target="slide93.xml"/><Relationship Id="rId7" Type="http://schemas.openxmlformats.org/officeDocument/2006/relationships/slide" Target="slide99.xml"/><Relationship Id="rId2" Type="http://schemas.openxmlformats.org/officeDocument/2006/relationships/slide" Target="slide91.xml"/><Relationship Id="rId1" Type="http://schemas.openxmlformats.org/officeDocument/2006/relationships/slideLayout" Target="../slideLayouts/slideLayout1.xml"/><Relationship Id="rId6" Type="http://schemas.openxmlformats.org/officeDocument/2006/relationships/slide" Target="slide97.xml"/><Relationship Id="rId5" Type="http://schemas.openxmlformats.org/officeDocument/2006/relationships/slide" Target="slide95.xml"/><Relationship Id="rId4" Type="http://schemas.openxmlformats.org/officeDocument/2006/relationships/slide" Target="slide94.xml"/></Relationships>
</file>

<file path=ppt/slides/_rels/slide94.xml.rels><?xml version="1.0" encoding="UTF-8" standalone="yes"?>
<Relationships xmlns="http://schemas.openxmlformats.org/package/2006/relationships"><Relationship Id="rId8" Type="http://schemas.openxmlformats.org/officeDocument/2006/relationships/slide" Target="slide91.xml"/><Relationship Id="rId3" Type="http://schemas.openxmlformats.org/officeDocument/2006/relationships/slide" Target="slide94.xml"/><Relationship Id="rId7" Type="http://schemas.openxmlformats.org/officeDocument/2006/relationships/slide" Target="slide102.xml"/><Relationship Id="rId2" Type="http://schemas.openxmlformats.org/officeDocument/2006/relationships/slide" Target="slide93.xml"/><Relationship Id="rId1" Type="http://schemas.openxmlformats.org/officeDocument/2006/relationships/slideLayout" Target="../slideLayouts/slideLayout1.xml"/><Relationship Id="rId6" Type="http://schemas.openxmlformats.org/officeDocument/2006/relationships/slide" Target="slide99.xml"/><Relationship Id="rId5" Type="http://schemas.openxmlformats.org/officeDocument/2006/relationships/slide" Target="slide97.xml"/><Relationship Id="rId4" Type="http://schemas.openxmlformats.org/officeDocument/2006/relationships/slide" Target="slide95.xml"/></Relationships>
</file>

<file path=ppt/slides/_rels/slide95.xml.rels><?xml version="1.0" encoding="UTF-8" standalone="yes"?>
<Relationships xmlns="http://schemas.openxmlformats.org/package/2006/relationships"><Relationship Id="rId8" Type="http://schemas.openxmlformats.org/officeDocument/2006/relationships/slide" Target="slide102.xml"/><Relationship Id="rId3" Type="http://schemas.openxmlformats.org/officeDocument/2006/relationships/slide" Target="slide93.xml"/><Relationship Id="rId7" Type="http://schemas.openxmlformats.org/officeDocument/2006/relationships/slide" Target="slide99.xml"/><Relationship Id="rId2" Type="http://schemas.openxmlformats.org/officeDocument/2006/relationships/image" Target="../media/image64.png"/><Relationship Id="rId1" Type="http://schemas.openxmlformats.org/officeDocument/2006/relationships/slideLayout" Target="../slideLayouts/slideLayout1.xml"/><Relationship Id="rId6" Type="http://schemas.openxmlformats.org/officeDocument/2006/relationships/slide" Target="slide97.xml"/><Relationship Id="rId5" Type="http://schemas.openxmlformats.org/officeDocument/2006/relationships/slide" Target="slide95.xml"/><Relationship Id="rId10" Type="http://schemas.openxmlformats.org/officeDocument/2006/relationships/slide" Target="slide91.xml"/><Relationship Id="rId4" Type="http://schemas.openxmlformats.org/officeDocument/2006/relationships/slide" Target="slide94.xml"/><Relationship Id="rId9" Type="http://schemas.openxmlformats.org/officeDocument/2006/relationships/slide" Target="slide96.xml"/></Relationships>
</file>

<file path=ppt/slides/_rels/slide96.xml.rels><?xml version="1.0" encoding="UTF-8" standalone="yes"?>
<Relationships xmlns="http://schemas.openxmlformats.org/package/2006/relationships"><Relationship Id="rId8" Type="http://schemas.openxmlformats.org/officeDocument/2006/relationships/slide" Target="slide91.xml"/><Relationship Id="rId3" Type="http://schemas.openxmlformats.org/officeDocument/2006/relationships/slide" Target="slide94.xml"/><Relationship Id="rId7" Type="http://schemas.openxmlformats.org/officeDocument/2006/relationships/slide" Target="slide102.xml"/><Relationship Id="rId2" Type="http://schemas.openxmlformats.org/officeDocument/2006/relationships/slide" Target="slide93.xml"/><Relationship Id="rId1" Type="http://schemas.openxmlformats.org/officeDocument/2006/relationships/slideLayout" Target="../slideLayouts/slideLayout1.xml"/><Relationship Id="rId6" Type="http://schemas.openxmlformats.org/officeDocument/2006/relationships/slide" Target="slide99.xml"/><Relationship Id="rId5" Type="http://schemas.openxmlformats.org/officeDocument/2006/relationships/slide" Target="slide97.xml"/><Relationship Id="rId4" Type="http://schemas.openxmlformats.org/officeDocument/2006/relationships/slide" Target="slide95.xml"/></Relationships>
</file>

<file path=ppt/slides/_rels/slide97.xml.rels><?xml version="1.0" encoding="UTF-8" standalone="yes"?>
<Relationships xmlns="http://schemas.openxmlformats.org/package/2006/relationships"><Relationship Id="rId8" Type="http://schemas.openxmlformats.org/officeDocument/2006/relationships/slide" Target="slide95.xml"/><Relationship Id="rId13" Type="http://schemas.openxmlformats.org/officeDocument/2006/relationships/slide" Target="slide91.xml"/><Relationship Id="rId3" Type="http://schemas.openxmlformats.org/officeDocument/2006/relationships/oleObject" Target="../embeddings/oleObject35.bin"/><Relationship Id="rId7" Type="http://schemas.openxmlformats.org/officeDocument/2006/relationships/slide" Target="slide94.xml"/><Relationship Id="rId12" Type="http://schemas.openxmlformats.org/officeDocument/2006/relationships/slide" Target="slide98.xml"/><Relationship Id="rId2" Type="http://schemas.openxmlformats.org/officeDocument/2006/relationships/slideLayout" Target="../slideLayouts/slideLayout1.xml"/><Relationship Id="rId1" Type="http://schemas.openxmlformats.org/officeDocument/2006/relationships/vmlDrawing" Target="../drawings/vmlDrawing20.vml"/><Relationship Id="rId6" Type="http://schemas.openxmlformats.org/officeDocument/2006/relationships/slide" Target="slide93.xml"/><Relationship Id="rId11" Type="http://schemas.openxmlformats.org/officeDocument/2006/relationships/slide" Target="slide102.xml"/><Relationship Id="rId5" Type="http://schemas.openxmlformats.org/officeDocument/2006/relationships/image" Target="../media/image65.emf"/><Relationship Id="rId10" Type="http://schemas.openxmlformats.org/officeDocument/2006/relationships/slide" Target="slide99.xml"/><Relationship Id="rId4" Type="http://schemas.openxmlformats.org/officeDocument/2006/relationships/package" Target="../embeddings/Microsoft_Word___35.docx"/><Relationship Id="rId9" Type="http://schemas.openxmlformats.org/officeDocument/2006/relationships/slide" Target="slide97.xml"/></Relationships>
</file>

<file path=ppt/slides/_rels/slide98.xml.rels><?xml version="1.0" encoding="UTF-8" standalone="yes"?>
<Relationships xmlns="http://schemas.openxmlformats.org/package/2006/relationships"><Relationship Id="rId8" Type="http://schemas.openxmlformats.org/officeDocument/2006/relationships/image" Target="../media/image67.emf"/><Relationship Id="rId13" Type="http://schemas.openxmlformats.org/officeDocument/2006/relationships/slide" Target="slide99.xml"/><Relationship Id="rId3" Type="http://schemas.openxmlformats.org/officeDocument/2006/relationships/oleObject" Target="../embeddings/oleObject36.bin"/><Relationship Id="rId7" Type="http://schemas.openxmlformats.org/officeDocument/2006/relationships/package" Target="../embeddings/Microsoft_Word___37.docx"/><Relationship Id="rId12" Type="http://schemas.openxmlformats.org/officeDocument/2006/relationships/slide" Target="slide97.xml"/><Relationship Id="rId2" Type="http://schemas.openxmlformats.org/officeDocument/2006/relationships/slideLayout" Target="../slideLayouts/slideLayout1.xml"/><Relationship Id="rId1" Type="http://schemas.openxmlformats.org/officeDocument/2006/relationships/vmlDrawing" Target="../drawings/vmlDrawing21.vml"/><Relationship Id="rId6" Type="http://schemas.openxmlformats.org/officeDocument/2006/relationships/oleObject" Target="../embeddings/oleObject37.bin"/><Relationship Id="rId11" Type="http://schemas.openxmlformats.org/officeDocument/2006/relationships/slide" Target="slide95.xml"/><Relationship Id="rId5" Type="http://schemas.openxmlformats.org/officeDocument/2006/relationships/image" Target="../media/image66.emf"/><Relationship Id="rId15" Type="http://schemas.openxmlformats.org/officeDocument/2006/relationships/slide" Target="slide91.xml"/><Relationship Id="rId10" Type="http://schemas.openxmlformats.org/officeDocument/2006/relationships/slide" Target="slide94.xml"/><Relationship Id="rId4" Type="http://schemas.openxmlformats.org/officeDocument/2006/relationships/package" Target="../embeddings/Microsoft_Word___36.docx"/><Relationship Id="rId9" Type="http://schemas.openxmlformats.org/officeDocument/2006/relationships/slide" Target="slide93.xml"/><Relationship Id="rId14" Type="http://schemas.openxmlformats.org/officeDocument/2006/relationships/slide" Target="slide102.xml"/></Relationships>
</file>

<file path=ppt/slides/_rels/slide99.xml.rels><?xml version="1.0" encoding="UTF-8" standalone="yes"?>
<Relationships xmlns="http://schemas.openxmlformats.org/package/2006/relationships"><Relationship Id="rId8" Type="http://schemas.openxmlformats.org/officeDocument/2006/relationships/slide" Target="slide100.xml"/><Relationship Id="rId3" Type="http://schemas.openxmlformats.org/officeDocument/2006/relationships/slide" Target="slide94.xml"/><Relationship Id="rId7" Type="http://schemas.openxmlformats.org/officeDocument/2006/relationships/slide" Target="slide102.xml"/><Relationship Id="rId2" Type="http://schemas.openxmlformats.org/officeDocument/2006/relationships/slide" Target="slide93.xml"/><Relationship Id="rId1" Type="http://schemas.openxmlformats.org/officeDocument/2006/relationships/slideLayout" Target="../slideLayouts/slideLayout1.xml"/><Relationship Id="rId6" Type="http://schemas.openxmlformats.org/officeDocument/2006/relationships/slide" Target="slide99.xml"/><Relationship Id="rId5" Type="http://schemas.openxmlformats.org/officeDocument/2006/relationships/slide" Target="slide97.xml"/><Relationship Id="rId4" Type="http://schemas.openxmlformats.org/officeDocument/2006/relationships/slide" Target="slide95.xml"/><Relationship Id="rId9" Type="http://schemas.openxmlformats.org/officeDocument/2006/relationships/slide" Target="slide9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4"/>
          <p:cNvSpPr txBox="1">
            <a:spLocks/>
          </p:cNvSpPr>
          <p:nvPr/>
        </p:nvSpPr>
        <p:spPr>
          <a:xfrm>
            <a:off x="1054646" y="4283740"/>
            <a:ext cx="5337902" cy="1056362"/>
          </a:xfrm>
          <a:prstGeom prst="rect">
            <a:avLst/>
          </a:prstGeom>
        </p:spPr>
        <p:txBody>
          <a:bodyPr lIns="121898" tIns="60948" rIns="121898" bIns="60948">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lnSpc>
                <a:spcPct val="150000"/>
              </a:lnSpc>
            </a:pPr>
            <a:r>
              <a:rPr lang="zh-CN" altLang="zh-CN" sz="4000" b="1" dirty="0" smtClean="0">
                <a:solidFill>
                  <a:schemeClr val="bg1">
                    <a:lumMod val="95000"/>
                  </a:schemeClr>
                </a:solidFill>
                <a:latin typeface="Times New Roman" pitchFamily="18" charset="0"/>
                <a:cs typeface="Times New Roman" pitchFamily="18" charset="0"/>
              </a:rPr>
              <a:t>第</a:t>
            </a:r>
            <a:r>
              <a:rPr lang="en-US" altLang="zh-CN" sz="4000" b="1" dirty="0" smtClean="0">
                <a:solidFill>
                  <a:schemeClr val="bg1">
                    <a:lumMod val="95000"/>
                  </a:schemeClr>
                </a:solidFill>
                <a:latin typeface="Times New Roman" pitchFamily="18" charset="0"/>
                <a:cs typeface="Times New Roman" pitchFamily="18" charset="0"/>
              </a:rPr>
              <a:t>10</a:t>
            </a:r>
            <a:r>
              <a:rPr lang="zh-CN" altLang="zh-CN" sz="4000" b="1" dirty="0" smtClean="0">
                <a:solidFill>
                  <a:schemeClr val="bg1">
                    <a:lumMod val="95000"/>
                  </a:schemeClr>
                </a:solidFill>
                <a:latin typeface="Times New Roman" pitchFamily="18" charset="0"/>
                <a:cs typeface="Times New Roman" pitchFamily="18" charset="0"/>
              </a:rPr>
              <a:t>讲</a:t>
            </a:r>
            <a:r>
              <a:rPr lang="zh-CN" altLang="zh-CN" sz="4000" b="1" dirty="0">
                <a:solidFill>
                  <a:schemeClr val="bg1">
                    <a:lumMod val="95000"/>
                  </a:schemeClr>
                </a:solidFill>
                <a:latin typeface="Times New Roman" pitchFamily="18" charset="0"/>
                <a:cs typeface="Times New Roman" pitchFamily="18" charset="0"/>
              </a:rPr>
              <a:t>　钠及其化合物</a:t>
            </a:r>
          </a:p>
        </p:txBody>
      </p:sp>
    </p:spTree>
    <p:extLst>
      <p:ext uri="{BB962C8B-B14F-4D97-AF65-F5344CB8AC3E}">
        <p14:creationId xmlns:p14="http://schemas.microsoft.com/office/powerpoint/2010/main" val="427373559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186798" y="117426"/>
            <a:ext cx="11722006" cy="4258449"/>
          </a:xfrm>
          <a:prstGeom prst="rect">
            <a:avLst/>
          </a:prstGeom>
        </p:spPr>
        <p:txBody>
          <a:bodyPr wrap="square" lIns="121898" tIns="60948" rIns="121898" bIns="60948">
            <a:spAutoFit/>
          </a:bodyPr>
          <a:lstStyle/>
          <a:p>
            <a:pPr>
              <a:lnSpc>
                <a:spcPts val="5500"/>
              </a:lnSpc>
              <a:spcAft>
                <a:spcPts val="0"/>
              </a:spcAf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取一小块金属钠，放在燃烧匙里加热，下列实验现象描述正确的是</a:t>
            </a:r>
            <a:r>
              <a:rPr lang="en-US" altLang="zh-CN" sz="2800" kern="100" dirty="0">
                <a:latin typeface="Times New Roman"/>
                <a:ea typeface="华文细黑"/>
                <a:cs typeface="Courier New"/>
              </a:rPr>
              <a:t>________(</a:t>
            </a:r>
            <a:r>
              <a:rPr lang="zh-CN" altLang="zh-CN" sz="2800" kern="100" dirty="0">
                <a:latin typeface="Times New Roman"/>
                <a:ea typeface="华文细黑"/>
                <a:cs typeface="Times New Roman"/>
              </a:rPr>
              <a:t>填序号</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a:t>
            </a:r>
            <a:endParaRPr lang="zh-CN" altLang="zh-CN" sz="1050" kern="100" dirty="0">
              <a:latin typeface="宋体"/>
              <a:cs typeface="Courier New"/>
            </a:endParaRPr>
          </a:p>
          <a:p>
            <a:pPr>
              <a:lnSpc>
                <a:spcPts val="5500"/>
              </a:lnSpc>
              <a:spcAft>
                <a:spcPts val="0"/>
              </a:spcAft>
            </a:pP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金属先熔化　</a:t>
            </a: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在空气中燃烧，放出黄色火花　</a:t>
            </a:r>
            <a:r>
              <a:rPr lang="en-US" altLang="zh-CN" sz="2800" kern="100" dirty="0">
                <a:latin typeface="宋体"/>
                <a:ea typeface="华文细黑"/>
                <a:cs typeface="Times New Roman"/>
              </a:rPr>
              <a:t>③</a:t>
            </a:r>
            <a:r>
              <a:rPr lang="zh-CN" altLang="zh-CN" sz="2800" kern="100" dirty="0">
                <a:latin typeface="Times New Roman"/>
                <a:ea typeface="华文细黑"/>
                <a:cs typeface="Times New Roman"/>
              </a:rPr>
              <a:t>燃烧后得白色固体　</a:t>
            </a:r>
            <a:r>
              <a:rPr lang="en-US" altLang="zh-CN" sz="2800" kern="100" dirty="0">
                <a:latin typeface="宋体"/>
                <a:ea typeface="华文细黑"/>
                <a:cs typeface="Times New Roman"/>
              </a:rPr>
              <a:t>④</a:t>
            </a:r>
            <a:r>
              <a:rPr lang="zh-CN" altLang="zh-CN" sz="2800" kern="100" dirty="0">
                <a:latin typeface="Times New Roman"/>
                <a:ea typeface="华文细黑"/>
                <a:cs typeface="Times New Roman"/>
              </a:rPr>
              <a:t>燃烧时火焰为黄色　</a:t>
            </a:r>
            <a:r>
              <a:rPr lang="en-US" altLang="zh-CN" sz="2800" kern="100" dirty="0">
                <a:latin typeface="宋体"/>
                <a:ea typeface="华文细黑"/>
                <a:cs typeface="Times New Roman"/>
              </a:rPr>
              <a:t>⑤</a:t>
            </a:r>
            <a:r>
              <a:rPr lang="zh-CN" altLang="zh-CN" sz="2800" kern="100" dirty="0">
                <a:latin typeface="Times New Roman"/>
                <a:ea typeface="华文细黑"/>
                <a:cs typeface="Times New Roman"/>
              </a:rPr>
              <a:t>燃烧后生成淡黄色固体物质</a:t>
            </a:r>
            <a:endParaRPr lang="zh-CN" altLang="zh-CN" sz="1050" kern="100" dirty="0">
              <a:latin typeface="宋体"/>
              <a:cs typeface="Courier New"/>
            </a:endParaRPr>
          </a:p>
          <a:p>
            <a:pPr>
              <a:lnSpc>
                <a:spcPts val="5500"/>
              </a:lnSpc>
              <a:spcAft>
                <a:spcPts val="0"/>
              </a:spcAft>
            </a:pPr>
            <a:r>
              <a:rPr lang="zh-CN" altLang="zh-CN" sz="2800" b="1" kern="100" dirty="0" smtClean="0">
                <a:solidFill>
                  <a:srgbClr val="0000FF"/>
                </a:solidFill>
                <a:latin typeface="Times New Roman"/>
                <a:cs typeface="Times New Roman"/>
              </a:rPr>
              <a:t>解析</a:t>
            </a:r>
            <a:r>
              <a:rPr lang="zh-CN" altLang="zh-CN" sz="2800" b="1" kern="100" dirty="0">
                <a:solidFill>
                  <a:srgbClr val="0000FF"/>
                </a:solidFill>
                <a:latin typeface="Times New Roman"/>
                <a:cs typeface="Times New Roman"/>
              </a:rPr>
              <a:t>　</a:t>
            </a:r>
            <a:r>
              <a:rPr lang="zh-CN" altLang="zh-CN" sz="2800" kern="100" dirty="0">
                <a:latin typeface="Times New Roman"/>
                <a:ea typeface="华文细黑"/>
                <a:cs typeface="Times New Roman"/>
              </a:rPr>
              <a:t>金属钠熔点低，放在燃烧匙里加热，先熔化成小球，在空气中燃烧，火焰呈黄色，燃烧后生成淡黄色的</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
        <p:nvSpPr>
          <p:cNvPr id="2" name="矩形 1"/>
          <p:cNvSpPr/>
          <p:nvPr/>
        </p:nvSpPr>
        <p:spPr>
          <a:xfrm>
            <a:off x="353616" y="991047"/>
            <a:ext cx="1261884" cy="523220"/>
          </a:xfrm>
          <a:prstGeom prst="rect">
            <a:avLst/>
          </a:prstGeom>
        </p:spPr>
        <p:txBody>
          <a:bodyPr wrap="none">
            <a:spAutoFit/>
          </a:bodyPr>
          <a:lstStyle/>
          <a:p>
            <a:r>
              <a:rPr lang="en-US" altLang="zh-CN" sz="2800" kern="100" dirty="0">
                <a:solidFill>
                  <a:schemeClr val="accent6">
                    <a:lumMod val="75000"/>
                  </a:schemeClr>
                </a:solidFill>
                <a:latin typeface="Times New Roman"/>
                <a:ea typeface="华文细黑"/>
                <a:cs typeface="Times New Roman"/>
              </a:rPr>
              <a:t>①④⑤</a:t>
            </a:r>
            <a:endParaRPr lang="zh-CN" altLang="en-US" sz="2800" kern="100" dirty="0">
              <a:solidFill>
                <a:schemeClr val="accent6">
                  <a:lumMod val="75000"/>
                </a:schemeClr>
              </a:solidFill>
              <a:latin typeface="Times New Roman"/>
              <a:ea typeface="华文细黑"/>
              <a:cs typeface="Times New Roman"/>
            </a:endParaRPr>
          </a:p>
        </p:txBody>
      </p:sp>
      <p:sp>
        <p:nvSpPr>
          <p:cNvPr id="6" name="矩形 5"/>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7" name="圆角矩形 6">
            <a:hlinkClick r:id="" action="ppaction://noaction"/>
          </p:cNvPr>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2583609930"/>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7"/>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2">
                                            <p:txEl>
                                              <p:pRg st="2" end="2"/>
                                            </p:txEl>
                                          </p:spTgt>
                                        </p:tgtEl>
                                        <p:attrNameLst>
                                          <p:attrName>style.visibility</p:attrName>
                                        </p:attrNameLst>
                                      </p:cBhvr>
                                      <p:to>
                                        <p:strVal val="visible"/>
                                      </p:to>
                                    </p:set>
                                    <p:animEffect transition="in" filter="blinds(horizontal)">
                                      <p:cBhvr>
                                        <p:cTn id="7" dur="500"/>
                                        <p:tgtEl>
                                          <p:spTgt spid="12">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nodeType="clickEffect">
                                  <p:stCondLst>
                                    <p:cond delay="0"/>
                                  </p:stCondLst>
                                  <p:childTnLst>
                                    <p:animEffect transition="out" filter="fade">
                                      <p:cBhvr>
                                        <p:cTn id="16" dur="500"/>
                                        <p:tgtEl>
                                          <p:spTgt spid="12">
                                            <p:txEl>
                                              <p:pRg st="2" end="2"/>
                                            </p:txEl>
                                          </p:spTgt>
                                        </p:tgtEl>
                                      </p:cBhvr>
                                    </p:animEffect>
                                    <p:set>
                                      <p:cBhvr>
                                        <p:cTn id="17" dur="1" fill="hold">
                                          <p:stCondLst>
                                            <p:cond delay="499"/>
                                          </p:stCondLst>
                                        </p:cTn>
                                        <p:tgtEl>
                                          <p:spTgt spid="12">
                                            <p:txEl>
                                              <p:pRg st="2" end="2"/>
                                            </p:txEl>
                                          </p:spTgt>
                                        </p:tgtEl>
                                        <p:attrNameLst>
                                          <p:attrName>style.visibility</p:attrName>
                                        </p:attrNameLst>
                                      </p:cBhvr>
                                      <p:to>
                                        <p:strVal val="hidden"/>
                                      </p:to>
                                    </p:set>
                                  </p:childTnLst>
                                </p:cTn>
                              </p:par>
                              <p:par>
                                <p:cTn id="18" presetID="10" presetClass="exit" presetSubtype="0" fill="hold" grpId="1" nodeType="withEffect">
                                  <p:stCondLst>
                                    <p:cond delay="0"/>
                                  </p:stCondLst>
                                  <p:childTnLst>
                                    <p:animEffect transition="out" filter="fade">
                                      <p:cBhvr>
                                        <p:cTn id="19" dur="500"/>
                                        <p:tgtEl>
                                          <p:spTgt spid="2"/>
                                        </p:tgtEl>
                                      </p:cBhvr>
                                    </p:animEffect>
                                    <p:set>
                                      <p:cBhvr>
                                        <p:cTn id="20" dur="1" fill="hold">
                                          <p:stCondLst>
                                            <p:cond delay="499"/>
                                          </p:stCondLst>
                                        </p:cTn>
                                        <p:tgtEl>
                                          <p:spTgt spid="2"/>
                                        </p:tgtEl>
                                        <p:attrNameLst>
                                          <p:attrName>style.visibility</p:attrName>
                                        </p:attrNameLst>
                                      </p:cBhvr>
                                      <p:to>
                                        <p:strVal val="hidden"/>
                                      </p:to>
                                    </p:set>
                                  </p:childTnLst>
                                </p:cTn>
                              </p:par>
                            </p:childTnLst>
                          </p:cTn>
                        </p:par>
                      </p:childTnLst>
                    </p:cTn>
                  </p:par>
                </p:childTnLst>
              </p:cTn>
              <p:nextCondLst>
                <p:cond evt="onClick" delay="0">
                  <p:tgtEl>
                    <p:spTgt spid="7"/>
                  </p:tgtEl>
                </p:cond>
              </p:nextCondLst>
            </p:seq>
          </p:childTnLst>
        </p:cTn>
      </p:par>
    </p:tnLst>
    <p:bldLst>
      <p:bldP spid="2" grpId="0"/>
      <p:bldP spid="2" grpId="1"/>
    </p:bldLst>
  </p:timing>
</p:sld>
</file>

<file path=ppt/slides/slide10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2" name="对象 1"/>
          <p:cNvGraphicFramePr>
            <a:graphicFrameLocks noChangeAspect="1"/>
          </p:cNvGraphicFramePr>
          <p:nvPr>
            <p:extLst>
              <p:ext uri="{D42A27DB-BD31-4B8C-83A1-F6EECF244321}">
                <p14:modId xmlns:p14="http://schemas.microsoft.com/office/powerpoint/2010/main" val="2081223272"/>
              </p:ext>
            </p:extLst>
          </p:nvPr>
        </p:nvGraphicFramePr>
        <p:xfrm>
          <a:off x="397049" y="3632820"/>
          <a:ext cx="11220450" cy="3200400"/>
        </p:xfrm>
        <a:graphic>
          <a:graphicData uri="http://schemas.openxmlformats.org/presentationml/2006/ole">
            <mc:AlternateContent xmlns:mc="http://schemas.openxmlformats.org/markup-compatibility/2006">
              <mc:Choice xmlns:v="urn:schemas-microsoft-com:vml" Requires="v">
                <p:oleObj spid="_x0000_s70978" name="文档" r:id="rId4" imgW="11222122" imgH="3204988" progId="Word.Document.12">
                  <p:embed/>
                </p:oleObj>
              </mc:Choice>
              <mc:Fallback>
                <p:oleObj name="文档" r:id="rId4" imgW="11222122" imgH="3204988" progId="Word.Document.12">
                  <p:embed/>
                  <p:pic>
                    <p:nvPicPr>
                      <p:cNvPr id="0" name=""/>
                      <p:cNvPicPr/>
                      <p:nvPr/>
                    </p:nvPicPr>
                    <p:blipFill>
                      <a:blip r:embed="rId5"/>
                      <a:stretch>
                        <a:fillRect/>
                      </a:stretch>
                    </p:blipFill>
                    <p:spPr>
                      <a:xfrm>
                        <a:off x="397049" y="3632820"/>
                        <a:ext cx="11220450" cy="3200400"/>
                      </a:xfrm>
                      <a:prstGeom prst="rect">
                        <a:avLst/>
                      </a:prstGeom>
                    </p:spPr>
                  </p:pic>
                </p:oleObj>
              </mc:Fallback>
            </mc:AlternateContent>
          </a:graphicData>
        </a:graphic>
      </p:graphicFrame>
      <p:sp>
        <p:nvSpPr>
          <p:cNvPr id="4" name="矩形 3"/>
          <p:cNvSpPr/>
          <p:nvPr/>
        </p:nvSpPr>
        <p:spPr>
          <a:xfrm>
            <a:off x="334566" y="5498862"/>
            <a:ext cx="1620957" cy="523220"/>
          </a:xfrm>
          <a:prstGeom prst="rect">
            <a:avLst/>
          </a:prstGeom>
        </p:spPr>
        <p:txBody>
          <a:bodyPr wrap="none">
            <a:spAutoFit/>
          </a:bodyPr>
          <a:lstStyle/>
          <a:p>
            <a:r>
              <a:rPr lang="zh-CN" altLang="zh-CN" sz="2800" b="1" kern="100" dirty="0">
                <a:solidFill>
                  <a:srgbClr val="0000FF"/>
                </a:solidFill>
                <a:latin typeface="Times New Roman"/>
                <a:cs typeface="Times New Roman"/>
              </a:rPr>
              <a:t>答案</a:t>
            </a:r>
            <a:r>
              <a:rPr lang="zh-CN" altLang="zh-CN" sz="2800" kern="100" dirty="0">
                <a:latin typeface="Times New Roman"/>
                <a:ea typeface="宋体"/>
                <a:cs typeface="Times New Roman"/>
              </a:rPr>
              <a:t>　</a:t>
            </a:r>
            <a:r>
              <a:rPr lang="en-US" altLang="zh-CN" sz="2800" kern="100" dirty="0" smtClean="0">
                <a:solidFill>
                  <a:schemeClr val="accent6">
                    <a:lumMod val="75000"/>
                  </a:schemeClr>
                </a:solidFill>
                <a:latin typeface="Times New Roman"/>
                <a:ea typeface="宋体"/>
              </a:rPr>
              <a:t>78</a:t>
            </a:r>
            <a:endParaRPr lang="zh-CN" altLang="en-US" sz="2800" dirty="0">
              <a:solidFill>
                <a:schemeClr val="accent6">
                  <a:lumMod val="75000"/>
                </a:schemeClr>
              </a:solidFill>
            </a:endParaRPr>
          </a:p>
        </p:txBody>
      </p:sp>
      <p:sp>
        <p:nvSpPr>
          <p:cNvPr id="6" name="Rectangle 21">
            <a:hlinkClick r:id="rId6" action="ppaction://hlinksldjump"/>
          </p:cNvPr>
          <p:cNvSpPr>
            <a:spLocks noChangeArrowheads="1"/>
          </p:cNvSpPr>
          <p:nvPr/>
        </p:nvSpPr>
        <p:spPr bwMode="auto">
          <a:xfrm>
            <a:off x="9151572" y="117426"/>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7" name="Rectangle 21">
            <a:hlinkClick r:id="rId7" action="ppaction://hlinksldjump"/>
          </p:cNvPr>
          <p:cNvSpPr>
            <a:spLocks noChangeArrowheads="1"/>
          </p:cNvSpPr>
          <p:nvPr/>
        </p:nvSpPr>
        <p:spPr bwMode="auto">
          <a:xfrm>
            <a:off x="9629608" y="117426"/>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8" name="Rectangle 21">
            <a:hlinkClick r:id="rId8" action="ppaction://hlinksldjump"/>
          </p:cNvPr>
          <p:cNvSpPr>
            <a:spLocks noChangeArrowheads="1"/>
          </p:cNvSpPr>
          <p:nvPr/>
        </p:nvSpPr>
        <p:spPr bwMode="auto">
          <a:xfrm>
            <a:off x="10083502" y="117426"/>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9" name="Rectangle 21">
            <a:hlinkClick r:id="rId9" action="ppaction://hlinksldjump"/>
          </p:cNvPr>
          <p:cNvSpPr>
            <a:spLocks noChangeArrowheads="1"/>
          </p:cNvSpPr>
          <p:nvPr/>
        </p:nvSpPr>
        <p:spPr bwMode="auto">
          <a:xfrm>
            <a:off x="10585262" y="11742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10" name="Rectangle 21">
            <a:hlinkClick r:id="rId10" action="ppaction://hlinksldjump"/>
          </p:cNvPr>
          <p:cNvSpPr>
            <a:spLocks noChangeArrowheads="1"/>
          </p:cNvSpPr>
          <p:nvPr/>
        </p:nvSpPr>
        <p:spPr bwMode="auto">
          <a:xfrm>
            <a:off x="11041571" y="11742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11" name="Rectangle 21">
            <a:hlinkClick r:id="rId11" action="ppaction://hlinksldjump"/>
          </p:cNvPr>
          <p:cNvSpPr>
            <a:spLocks noChangeArrowheads="1"/>
          </p:cNvSpPr>
          <p:nvPr/>
        </p:nvSpPr>
        <p:spPr bwMode="auto">
          <a:xfrm>
            <a:off x="11489246" y="11742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3" name="矩形 12"/>
          <p:cNvSpPr/>
          <p:nvPr/>
        </p:nvSpPr>
        <p:spPr>
          <a:xfrm>
            <a:off x="262558" y="752500"/>
            <a:ext cx="11409907" cy="656846"/>
          </a:xfrm>
          <a:prstGeom prst="rect">
            <a:avLst/>
          </a:prstGeom>
        </p:spPr>
        <p:txBody>
          <a:bodyPr>
            <a:spAutoFit/>
          </a:bodyPr>
          <a:lstStyle/>
          <a:p>
            <a:pPr lvl="0" algn="just">
              <a:lnSpc>
                <a:spcPct val="150000"/>
              </a:lnSpc>
            </a:pPr>
            <a:r>
              <a:rPr lang="zh-CN" altLang="zh-CN" sz="2800" b="1" kern="100" spc="-100" dirty="0">
                <a:solidFill>
                  <a:srgbClr val="0000FF"/>
                </a:solidFill>
                <a:latin typeface="Times New Roman"/>
                <a:cs typeface="Times New Roman"/>
              </a:rPr>
              <a:t>解析　</a:t>
            </a:r>
            <a:r>
              <a:rPr lang="zh-CN" altLang="zh-CN" sz="2800" kern="100" spc="-100" dirty="0">
                <a:solidFill>
                  <a:prstClr val="black"/>
                </a:solidFill>
                <a:latin typeface="Times New Roman"/>
                <a:ea typeface="华文细黑" pitchFamily="2" charset="-122"/>
                <a:cs typeface="Times New Roman"/>
              </a:rPr>
              <a:t>解法一：叠氮化钠受撞击分解的化学方程式为</a:t>
            </a:r>
            <a:r>
              <a:rPr lang="en-US" altLang="zh-CN" sz="2800" kern="100" spc="-100" dirty="0">
                <a:solidFill>
                  <a:prstClr val="black"/>
                </a:solidFill>
                <a:latin typeface="Times New Roman"/>
                <a:ea typeface="华文细黑" pitchFamily="2" charset="-122"/>
                <a:cs typeface="Courier New"/>
              </a:rPr>
              <a:t>2NaN</a:t>
            </a:r>
            <a:r>
              <a:rPr lang="en-US" altLang="zh-CN" sz="2800" kern="100" spc="-100" baseline="-25000" dirty="0">
                <a:solidFill>
                  <a:prstClr val="black"/>
                </a:solidFill>
                <a:latin typeface="Times New Roman"/>
                <a:ea typeface="华文细黑" pitchFamily="2" charset="-122"/>
                <a:cs typeface="Courier New"/>
              </a:rPr>
              <a:t>3</a:t>
            </a:r>
            <a:r>
              <a:rPr lang="en-US" altLang="zh-CN" sz="2800" spc="-600" dirty="0">
                <a:solidFill>
                  <a:prstClr val="black"/>
                </a:solidFill>
                <a:latin typeface="宋体" pitchFamily="2" charset="-122"/>
                <a:ea typeface="宋体" pitchFamily="2" charset="-122"/>
                <a:cs typeface="Times New Roman" pitchFamily="18" charset="0"/>
              </a:rPr>
              <a:t>―→ </a:t>
            </a:r>
            <a:r>
              <a:rPr lang="en-US" altLang="zh-CN" sz="2800" kern="100" spc="-100" dirty="0">
                <a:solidFill>
                  <a:prstClr val="black"/>
                </a:solidFill>
                <a:latin typeface="Times New Roman"/>
                <a:ea typeface="华文细黑" pitchFamily="2" charset="-122"/>
                <a:cs typeface="Courier New"/>
              </a:rPr>
              <a:t>2Na</a:t>
            </a:r>
            <a:r>
              <a:rPr lang="zh-CN" altLang="zh-CN" sz="2800" kern="100" spc="-100" dirty="0">
                <a:solidFill>
                  <a:prstClr val="black"/>
                </a:solidFill>
                <a:latin typeface="Times New Roman"/>
                <a:ea typeface="华文细黑" pitchFamily="2" charset="-122"/>
                <a:cs typeface="Times New Roman"/>
              </a:rPr>
              <a:t>＋</a:t>
            </a:r>
            <a:r>
              <a:rPr lang="en-US" altLang="zh-CN" sz="2800" kern="100" spc="-100" dirty="0">
                <a:solidFill>
                  <a:prstClr val="black"/>
                </a:solidFill>
                <a:latin typeface="Times New Roman"/>
                <a:ea typeface="华文细黑" pitchFamily="2" charset="-122"/>
                <a:cs typeface="Courier New"/>
              </a:rPr>
              <a:t>3N</a:t>
            </a:r>
            <a:r>
              <a:rPr lang="en-US" altLang="zh-CN" sz="2800" kern="100" spc="-100" baseline="-25000" dirty="0">
                <a:solidFill>
                  <a:prstClr val="black"/>
                </a:solidFill>
                <a:latin typeface="Times New Roman"/>
                <a:ea typeface="华文细黑" pitchFamily="2" charset="-122"/>
                <a:cs typeface="Courier New"/>
              </a:rPr>
              <a:t>2</a:t>
            </a:r>
            <a:r>
              <a:rPr lang="en-US" altLang="zh-CN" sz="2800" kern="100" spc="-100" dirty="0">
                <a:solidFill>
                  <a:prstClr val="black"/>
                </a:solidFill>
                <a:latin typeface="宋体"/>
                <a:ea typeface="华文细黑" pitchFamily="2" charset="-122"/>
                <a:cs typeface="Times New Roman"/>
              </a:rPr>
              <a:t>↑</a:t>
            </a:r>
            <a:endParaRPr lang="zh-CN" altLang="zh-CN" sz="2800" kern="100" spc="-100" dirty="0">
              <a:solidFill>
                <a:prstClr val="black"/>
              </a:solidFill>
              <a:latin typeface="宋体"/>
              <a:ea typeface="华文细黑" pitchFamily="2" charset="-122"/>
              <a:cs typeface="Courier New"/>
            </a:endParaRPr>
          </a:p>
        </p:txBody>
      </p:sp>
      <p:graphicFrame>
        <p:nvGraphicFramePr>
          <p:cNvPr id="14" name="对象 13"/>
          <p:cNvGraphicFramePr>
            <a:graphicFrameLocks noChangeAspect="1"/>
          </p:cNvGraphicFramePr>
          <p:nvPr>
            <p:extLst>
              <p:ext uri="{D42A27DB-BD31-4B8C-83A1-F6EECF244321}">
                <p14:modId xmlns:p14="http://schemas.microsoft.com/office/powerpoint/2010/main" val="2294146756"/>
              </p:ext>
            </p:extLst>
          </p:nvPr>
        </p:nvGraphicFramePr>
        <p:xfrm>
          <a:off x="377999" y="1616596"/>
          <a:ext cx="11422062" cy="2178050"/>
        </p:xfrm>
        <a:graphic>
          <a:graphicData uri="http://schemas.openxmlformats.org/presentationml/2006/ole">
            <mc:AlternateContent xmlns:mc="http://schemas.openxmlformats.org/markup-compatibility/2006">
              <mc:Choice xmlns:v="urn:schemas-microsoft-com:vml" Requires="v">
                <p:oleObj spid="_x0000_s70979" name="文档" r:id="rId13" imgW="11422190" imgH="2196625" progId="Word.Document.12">
                  <p:embed/>
                </p:oleObj>
              </mc:Choice>
              <mc:Fallback>
                <p:oleObj name="文档" r:id="rId13" imgW="11422190" imgH="2196625" progId="Word.Document.12">
                  <p:embed/>
                  <p:pic>
                    <p:nvPicPr>
                      <p:cNvPr id="0" name="对象 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77999" y="1616596"/>
                        <a:ext cx="11422062" cy="2178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5" name="Rectangle 21">
            <a:hlinkClick r:id="rId15" action="ppaction://hlinksldjump"/>
          </p:cNvPr>
          <p:cNvSpPr>
            <a:spLocks noChangeArrowheads="1"/>
          </p:cNvSpPr>
          <p:nvPr/>
        </p:nvSpPr>
        <p:spPr bwMode="auto">
          <a:xfrm>
            <a:off x="8649394" y="117426"/>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18306351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linds(horizontal)">
                                      <p:cBhvr>
                                        <p:cTn id="7" dur="750"/>
                                        <p:tgtEl>
                                          <p:spTgt spid="13"/>
                                        </p:tgtEl>
                                      </p:cBhvr>
                                    </p:animEffect>
                                  </p:childTnLst>
                                </p:cTn>
                              </p:par>
                              <p:par>
                                <p:cTn id="8" presetID="3" presetClass="entr" presetSubtype="10" fill="hold"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blinds(horizontal)">
                                      <p:cBhvr>
                                        <p:cTn id="10" dur="750"/>
                                        <p:tgtEl>
                                          <p:spTgt spid="14"/>
                                        </p:tgtEl>
                                      </p:cBhvr>
                                    </p:animEffect>
                                  </p:childTnLst>
                                </p:cTn>
                              </p:par>
                            </p:childTnLst>
                          </p:cTn>
                        </p:par>
                        <p:par>
                          <p:cTn id="11" fill="hold">
                            <p:stCondLst>
                              <p:cond delay="750"/>
                            </p:stCondLst>
                            <p:childTnLst>
                              <p:par>
                                <p:cTn id="12" presetID="3" presetClass="entr" presetSubtype="10" fill="hold" nodeType="after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blinds(horizontal)">
                                      <p:cBhvr>
                                        <p:cTn id="14" dur="750"/>
                                        <p:tgtEl>
                                          <p:spTgt spid="2"/>
                                        </p:tgtEl>
                                      </p:cBhvr>
                                    </p:animEffect>
                                  </p:childTnLst>
                                </p:cTn>
                              </p:par>
                            </p:childTnLst>
                          </p:cTn>
                        </p:par>
                        <p:par>
                          <p:cTn id="15" fill="hold">
                            <p:stCondLst>
                              <p:cond delay="1500"/>
                            </p:stCondLst>
                            <p:childTnLst>
                              <p:par>
                                <p:cTn id="16" presetID="3" presetClass="entr" presetSubtype="10" fill="hold" grpId="0" nodeType="after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blinds(horizontal)">
                                      <p:cBhvr>
                                        <p:cTn id="18" dur="75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3" grpId="0"/>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43508" y="693490"/>
            <a:ext cx="11296938" cy="4419158"/>
          </a:xfrm>
          <a:prstGeom prst="rect">
            <a:avLst/>
          </a:prstGeom>
        </p:spPr>
        <p:txBody>
          <a:bodyPr>
            <a:spAutoFit/>
          </a:bodyPr>
          <a:lstStyle/>
          <a:p>
            <a:pPr lvl="0" algn="just">
              <a:lnSpc>
                <a:spcPct val="150000"/>
              </a:lnSpc>
            </a:pPr>
            <a:r>
              <a:rPr lang="en-US" altLang="zh-CN" sz="2800" kern="100" dirty="0">
                <a:solidFill>
                  <a:prstClr val="black"/>
                </a:solidFill>
                <a:latin typeface="Times New Roman"/>
                <a:ea typeface="华文细黑" pitchFamily="2" charset="-122"/>
                <a:cs typeface="Courier New"/>
              </a:rPr>
              <a:t>(2)</a:t>
            </a:r>
            <a:r>
              <a:rPr lang="zh-CN" altLang="zh-CN" sz="2800" kern="100" dirty="0">
                <a:solidFill>
                  <a:prstClr val="black"/>
                </a:solidFill>
                <a:latin typeface="Times New Roman"/>
                <a:ea typeface="华文细黑" pitchFamily="2" charset="-122"/>
                <a:cs typeface="Times New Roman"/>
              </a:rPr>
              <a:t>钠</a:t>
            </a:r>
            <a:r>
              <a:rPr lang="en-US" altLang="zh-CN" sz="2800" kern="100" dirty="0" smtClean="0">
                <a:solidFill>
                  <a:prstClr val="black"/>
                </a:solidFill>
                <a:latin typeface="Times New Roman"/>
                <a:ea typeface="华文细黑" pitchFamily="2" charset="-122"/>
                <a:cs typeface="Courier New"/>
              </a:rPr>
              <a:t>­-</a:t>
            </a:r>
            <a:r>
              <a:rPr lang="zh-CN" altLang="zh-CN" sz="2800" kern="100" dirty="0" smtClean="0">
                <a:solidFill>
                  <a:prstClr val="black"/>
                </a:solidFill>
                <a:latin typeface="Times New Roman"/>
                <a:ea typeface="华文细黑" pitchFamily="2" charset="-122"/>
                <a:cs typeface="Times New Roman"/>
              </a:rPr>
              <a:t>钾</a:t>
            </a:r>
            <a:r>
              <a:rPr lang="zh-CN" altLang="zh-CN" sz="2800" kern="100" dirty="0">
                <a:solidFill>
                  <a:prstClr val="black"/>
                </a:solidFill>
                <a:latin typeface="Times New Roman"/>
                <a:ea typeface="华文细黑" pitchFamily="2" charset="-122"/>
                <a:cs typeface="Times New Roman"/>
              </a:rPr>
              <a:t>合金可在核反应堆中用作热交换液。</a:t>
            </a:r>
            <a:r>
              <a:rPr lang="en-US" altLang="zh-CN" sz="2800" kern="100" dirty="0">
                <a:solidFill>
                  <a:prstClr val="black"/>
                </a:solidFill>
                <a:latin typeface="Times New Roman"/>
                <a:ea typeface="华文细黑" pitchFamily="2" charset="-122"/>
                <a:cs typeface="Courier New"/>
              </a:rPr>
              <a:t>5.05 g</a:t>
            </a:r>
            <a:r>
              <a:rPr lang="zh-CN" altLang="zh-CN" sz="2800" kern="100" dirty="0">
                <a:solidFill>
                  <a:prstClr val="black"/>
                </a:solidFill>
                <a:latin typeface="Times New Roman"/>
                <a:ea typeface="华文细黑" pitchFamily="2" charset="-122"/>
                <a:cs typeface="Times New Roman"/>
              </a:rPr>
              <a:t>钠</a:t>
            </a:r>
            <a:r>
              <a:rPr lang="en-US" altLang="zh-CN" sz="2800" kern="100" dirty="0" smtClean="0">
                <a:solidFill>
                  <a:prstClr val="black"/>
                </a:solidFill>
                <a:latin typeface="Times New Roman"/>
                <a:ea typeface="华文细黑" pitchFamily="2" charset="-122"/>
                <a:cs typeface="Courier New"/>
              </a:rPr>
              <a:t>­-</a:t>
            </a:r>
            <a:r>
              <a:rPr lang="zh-CN" altLang="zh-CN" sz="2800" kern="100" dirty="0" smtClean="0">
                <a:solidFill>
                  <a:prstClr val="black"/>
                </a:solidFill>
                <a:latin typeface="Times New Roman"/>
                <a:ea typeface="华文细黑" pitchFamily="2" charset="-122"/>
                <a:cs typeface="Times New Roman"/>
              </a:rPr>
              <a:t>钾</a:t>
            </a:r>
            <a:r>
              <a:rPr lang="zh-CN" altLang="zh-CN" sz="2800" kern="100" dirty="0">
                <a:solidFill>
                  <a:prstClr val="black"/>
                </a:solidFill>
                <a:latin typeface="Times New Roman"/>
                <a:ea typeface="华文细黑" pitchFamily="2" charset="-122"/>
                <a:cs typeface="Times New Roman"/>
              </a:rPr>
              <a:t>合金溶于</a:t>
            </a:r>
            <a:r>
              <a:rPr lang="en-US" altLang="zh-CN" sz="2800" kern="100" dirty="0">
                <a:solidFill>
                  <a:prstClr val="black"/>
                </a:solidFill>
                <a:latin typeface="Times New Roman"/>
                <a:ea typeface="华文细黑" pitchFamily="2" charset="-122"/>
                <a:cs typeface="Courier New"/>
              </a:rPr>
              <a:t>200 mL</a:t>
            </a:r>
            <a:r>
              <a:rPr lang="zh-CN" altLang="zh-CN" sz="2800" kern="100" dirty="0">
                <a:solidFill>
                  <a:prstClr val="black"/>
                </a:solidFill>
                <a:latin typeface="Times New Roman"/>
                <a:ea typeface="华文细黑" pitchFamily="2" charset="-122"/>
                <a:cs typeface="Times New Roman"/>
              </a:rPr>
              <a:t>水生成</a:t>
            </a:r>
            <a:r>
              <a:rPr lang="en-US" altLang="zh-CN" sz="2800" kern="100" dirty="0">
                <a:solidFill>
                  <a:prstClr val="black"/>
                </a:solidFill>
                <a:latin typeface="Times New Roman"/>
                <a:ea typeface="华文细黑" pitchFamily="2" charset="-122"/>
                <a:cs typeface="Courier New"/>
              </a:rPr>
              <a:t>0.075 </a:t>
            </a:r>
            <a:r>
              <a:rPr lang="en-US" altLang="zh-CN" sz="2800" kern="100" dirty="0" err="1">
                <a:solidFill>
                  <a:prstClr val="black"/>
                </a:solidFill>
                <a:latin typeface="Times New Roman"/>
                <a:ea typeface="华文细黑" pitchFamily="2" charset="-122"/>
                <a:cs typeface="Courier New"/>
              </a:rPr>
              <a:t>mol</a:t>
            </a:r>
            <a:r>
              <a:rPr lang="zh-CN" altLang="zh-CN" sz="2800" kern="100" dirty="0">
                <a:solidFill>
                  <a:prstClr val="black"/>
                </a:solidFill>
                <a:latin typeface="Times New Roman"/>
                <a:ea typeface="华文细黑" pitchFamily="2" charset="-122"/>
                <a:cs typeface="Times New Roman"/>
              </a:rPr>
              <a:t>氢气。</a:t>
            </a:r>
            <a:endParaRPr lang="zh-CN" altLang="zh-CN" sz="2800" kern="100" dirty="0">
              <a:solidFill>
                <a:prstClr val="black"/>
              </a:solidFill>
              <a:latin typeface="宋体"/>
              <a:ea typeface="华文细黑" pitchFamily="2" charset="-122"/>
              <a:cs typeface="Courier New"/>
            </a:endParaRPr>
          </a:p>
          <a:p>
            <a:pPr lvl="0" algn="just">
              <a:lnSpc>
                <a:spcPct val="150000"/>
              </a:lnSpc>
            </a:pPr>
            <a:r>
              <a:rPr lang="en-US" altLang="zh-CN" sz="2800" kern="100" dirty="0">
                <a:solidFill>
                  <a:prstClr val="black"/>
                </a:solidFill>
                <a:latin typeface="宋体"/>
                <a:ea typeface="华文细黑" pitchFamily="2" charset="-122"/>
                <a:cs typeface="Times New Roman"/>
              </a:rPr>
              <a:t>①</a:t>
            </a:r>
            <a:r>
              <a:rPr lang="zh-CN" altLang="zh-CN" sz="2800" kern="100" dirty="0">
                <a:solidFill>
                  <a:prstClr val="black"/>
                </a:solidFill>
                <a:latin typeface="Times New Roman"/>
                <a:ea typeface="华文细黑" pitchFamily="2" charset="-122"/>
                <a:cs typeface="Times New Roman"/>
              </a:rPr>
              <a:t>计算溶液中氢氧根离子的物质的量浓度</a:t>
            </a:r>
            <a:r>
              <a:rPr lang="en-US" altLang="zh-CN" sz="2800" kern="100" dirty="0">
                <a:solidFill>
                  <a:prstClr val="black"/>
                </a:solidFill>
                <a:latin typeface="Times New Roman"/>
                <a:ea typeface="华文细黑" pitchFamily="2" charset="-122"/>
                <a:cs typeface="Courier New"/>
              </a:rPr>
              <a:t>(</a:t>
            </a:r>
            <a:r>
              <a:rPr lang="zh-CN" altLang="zh-CN" sz="2800" kern="100" dirty="0">
                <a:solidFill>
                  <a:prstClr val="black"/>
                </a:solidFill>
                <a:latin typeface="Times New Roman"/>
                <a:ea typeface="华文细黑" pitchFamily="2" charset="-122"/>
                <a:cs typeface="Times New Roman"/>
              </a:rPr>
              <a:t>忽略溶液体积变化</a:t>
            </a:r>
            <a:r>
              <a:rPr lang="en-US" altLang="zh-CN" sz="2800" kern="100" dirty="0">
                <a:solidFill>
                  <a:prstClr val="black"/>
                </a:solidFill>
                <a:latin typeface="Times New Roman"/>
                <a:ea typeface="华文细黑" pitchFamily="2" charset="-122"/>
                <a:cs typeface="Courier New"/>
              </a:rPr>
              <a:t>)</a:t>
            </a:r>
            <a:r>
              <a:rPr lang="zh-CN" altLang="zh-CN" sz="2800" kern="100" dirty="0">
                <a:solidFill>
                  <a:prstClr val="black"/>
                </a:solidFill>
                <a:latin typeface="Times New Roman"/>
                <a:ea typeface="华文细黑" pitchFamily="2" charset="-122"/>
                <a:cs typeface="Times New Roman"/>
              </a:rPr>
              <a:t>。</a:t>
            </a:r>
            <a:endParaRPr lang="zh-CN" altLang="zh-CN" sz="2800" kern="100" dirty="0">
              <a:solidFill>
                <a:prstClr val="black"/>
              </a:solidFill>
              <a:latin typeface="宋体"/>
              <a:ea typeface="华文细黑" pitchFamily="2" charset="-122"/>
              <a:cs typeface="Courier New"/>
            </a:endParaRPr>
          </a:p>
          <a:p>
            <a:pPr lvl="0" algn="just">
              <a:lnSpc>
                <a:spcPct val="150000"/>
              </a:lnSpc>
            </a:pPr>
            <a:endParaRPr lang="en-US" altLang="zh-CN" sz="2800" kern="100" dirty="0" smtClean="0">
              <a:solidFill>
                <a:prstClr val="black"/>
              </a:solidFill>
              <a:latin typeface="宋体"/>
              <a:ea typeface="华文细黑" pitchFamily="2" charset="-122"/>
              <a:cs typeface="Times New Roman"/>
            </a:endParaRPr>
          </a:p>
          <a:p>
            <a:pPr lvl="0" algn="just">
              <a:lnSpc>
                <a:spcPts val="1500"/>
              </a:lnSpc>
            </a:pPr>
            <a:endParaRPr lang="en-US" altLang="zh-CN" sz="2800" kern="100" dirty="0" smtClean="0">
              <a:solidFill>
                <a:prstClr val="black"/>
              </a:solidFill>
              <a:latin typeface="宋体"/>
              <a:ea typeface="华文细黑" pitchFamily="2" charset="-122"/>
              <a:cs typeface="Times New Roman"/>
            </a:endParaRPr>
          </a:p>
          <a:p>
            <a:pPr lvl="0" algn="just">
              <a:lnSpc>
                <a:spcPct val="150000"/>
              </a:lnSpc>
            </a:pPr>
            <a:r>
              <a:rPr lang="en-US" altLang="zh-CN" sz="2800" kern="100" dirty="0" smtClean="0">
                <a:solidFill>
                  <a:prstClr val="black"/>
                </a:solidFill>
                <a:latin typeface="宋体"/>
                <a:ea typeface="华文细黑" pitchFamily="2" charset="-122"/>
                <a:cs typeface="Times New Roman"/>
              </a:rPr>
              <a:t>②</a:t>
            </a:r>
            <a:r>
              <a:rPr lang="zh-CN" altLang="zh-CN" sz="2800" kern="100" dirty="0" smtClean="0">
                <a:solidFill>
                  <a:prstClr val="black"/>
                </a:solidFill>
                <a:latin typeface="Times New Roman"/>
                <a:ea typeface="华文细黑" pitchFamily="2" charset="-122"/>
                <a:cs typeface="Times New Roman"/>
              </a:rPr>
              <a:t>计算</a:t>
            </a:r>
            <a:r>
              <a:rPr lang="zh-CN" altLang="zh-CN" sz="2800" kern="100" dirty="0">
                <a:solidFill>
                  <a:prstClr val="black"/>
                </a:solidFill>
                <a:latin typeface="Times New Roman"/>
                <a:ea typeface="华文细黑" pitchFamily="2" charset="-122"/>
                <a:cs typeface="Times New Roman"/>
              </a:rPr>
              <a:t>并确定该</a:t>
            </a:r>
            <a:r>
              <a:rPr lang="zh-CN" altLang="zh-CN" sz="2800" kern="100" dirty="0" smtClean="0">
                <a:solidFill>
                  <a:prstClr val="black"/>
                </a:solidFill>
                <a:latin typeface="Times New Roman"/>
                <a:ea typeface="华文细黑" pitchFamily="2" charset="-122"/>
                <a:cs typeface="Times New Roman"/>
              </a:rPr>
              <a:t>钠</a:t>
            </a:r>
            <a:r>
              <a:rPr lang="en-US" altLang="zh-CN" sz="2800" kern="100" dirty="0" smtClean="0">
                <a:solidFill>
                  <a:prstClr val="black"/>
                </a:solidFill>
                <a:latin typeface="Times New Roman"/>
                <a:ea typeface="华文细黑" pitchFamily="2" charset="-122"/>
                <a:cs typeface="Times New Roman"/>
              </a:rPr>
              <a:t>-</a:t>
            </a:r>
            <a:r>
              <a:rPr lang="en-US" altLang="zh-CN" sz="2800" kern="100" dirty="0" smtClean="0">
                <a:solidFill>
                  <a:prstClr val="black"/>
                </a:solidFill>
                <a:latin typeface="Times New Roman"/>
                <a:ea typeface="华文细黑" pitchFamily="2" charset="-122"/>
                <a:cs typeface="Courier New"/>
              </a:rPr>
              <a:t>­</a:t>
            </a:r>
            <a:r>
              <a:rPr lang="zh-CN" altLang="zh-CN" sz="2800" kern="100" dirty="0">
                <a:solidFill>
                  <a:prstClr val="black"/>
                </a:solidFill>
                <a:latin typeface="Times New Roman"/>
                <a:ea typeface="华文细黑" pitchFamily="2" charset="-122"/>
                <a:cs typeface="Times New Roman"/>
              </a:rPr>
              <a:t>钾合金的化学式</a:t>
            </a:r>
            <a:r>
              <a:rPr lang="zh-CN" altLang="zh-CN" sz="2800" kern="100" dirty="0" smtClean="0">
                <a:solidFill>
                  <a:prstClr val="black"/>
                </a:solidFill>
                <a:latin typeface="Times New Roman"/>
                <a:ea typeface="华文细黑" pitchFamily="2" charset="-122"/>
                <a:cs typeface="Times New Roman"/>
              </a:rPr>
              <a:t>。</a:t>
            </a:r>
            <a:endParaRPr lang="en-US" altLang="zh-CN" sz="2800" kern="100" dirty="0" smtClean="0">
              <a:solidFill>
                <a:prstClr val="black"/>
              </a:solidFill>
              <a:latin typeface="Times New Roman"/>
              <a:ea typeface="华文细黑" pitchFamily="2" charset="-122"/>
              <a:cs typeface="Times New Roman"/>
            </a:endParaRPr>
          </a:p>
          <a:p>
            <a:pPr lvl="0" algn="just">
              <a:lnSpc>
                <a:spcPts val="1300"/>
              </a:lnSpc>
            </a:pPr>
            <a:endParaRPr lang="en-US" altLang="zh-CN" sz="2800" b="1" dirty="0" smtClean="0">
              <a:solidFill>
                <a:srgbClr val="0000FF"/>
              </a:solidFill>
              <a:latin typeface="Times New Roman"/>
              <a:cs typeface="Times New Roman"/>
            </a:endParaRPr>
          </a:p>
          <a:p>
            <a:pPr lvl="0" algn="just">
              <a:lnSpc>
                <a:spcPct val="150000"/>
              </a:lnSpc>
            </a:pPr>
            <a:r>
              <a:rPr lang="zh-CN" altLang="zh-CN" sz="2800" b="1" dirty="0" smtClean="0">
                <a:solidFill>
                  <a:srgbClr val="0000FF"/>
                </a:solidFill>
                <a:latin typeface="Times New Roman"/>
                <a:cs typeface="Times New Roman"/>
              </a:rPr>
              <a:t>答案</a:t>
            </a:r>
            <a:endParaRPr lang="zh-CN" altLang="zh-CN" sz="2800" kern="100" dirty="0">
              <a:solidFill>
                <a:prstClr val="black"/>
              </a:solidFill>
              <a:latin typeface="宋体"/>
              <a:ea typeface="华文细黑" pitchFamily="2" charset="-122"/>
              <a:cs typeface="Courier New"/>
            </a:endParaRPr>
          </a:p>
        </p:txBody>
      </p:sp>
      <p:graphicFrame>
        <p:nvGraphicFramePr>
          <p:cNvPr id="4" name="对象 3"/>
          <p:cNvGraphicFramePr>
            <a:graphicFrameLocks noChangeAspect="1"/>
          </p:cNvGraphicFramePr>
          <p:nvPr>
            <p:extLst>
              <p:ext uri="{D42A27DB-BD31-4B8C-83A1-F6EECF244321}">
                <p14:modId xmlns:p14="http://schemas.microsoft.com/office/powerpoint/2010/main" val="3550827775"/>
              </p:ext>
            </p:extLst>
          </p:nvPr>
        </p:nvGraphicFramePr>
        <p:xfrm>
          <a:off x="363141" y="2700189"/>
          <a:ext cx="7962900" cy="1143000"/>
        </p:xfrm>
        <a:graphic>
          <a:graphicData uri="http://schemas.openxmlformats.org/presentationml/2006/ole">
            <mc:AlternateContent xmlns:mc="http://schemas.openxmlformats.org/markup-compatibility/2006">
              <mc:Choice xmlns:v="urn:schemas-microsoft-com:vml" Requires="v">
                <p:oleObj spid="_x0000_s72062" name="文档" r:id="rId4" imgW="7970326" imgH="1165649" progId="Word.Document.12">
                  <p:embed/>
                </p:oleObj>
              </mc:Choice>
              <mc:Fallback>
                <p:oleObj name="文档" r:id="rId4" imgW="7970326" imgH="1165649" progId="Word.Document.12">
                  <p:embed/>
                  <p:pic>
                    <p:nvPicPr>
                      <p:cNvPr id="0" name=""/>
                      <p:cNvPicPr/>
                      <p:nvPr/>
                    </p:nvPicPr>
                    <p:blipFill>
                      <a:blip r:embed="rId5"/>
                      <a:stretch>
                        <a:fillRect/>
                      </a:stretch>
                    </p:blipFill>
                    <p:spPr>
                      <a:xfrm>
                        <a:off x="363141" y="2700189"/>
                        <a:ext cx="7962900" cy="1143000"/>
                      </a:xfrm>
                      <a:prstGeom prst="rect">
                        <a:avLst/>
                      </a:prstGeom>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1438761600"/>
              </p:ext>
            </p:extLst>
          </p:nvPr>
        </p:nvGraphicFramePr>
        <p:xfrm>
          <a:off x="1267857" y="4096916"/>
          <a:ext cx="10479088" cy="1392238"/>
        </p:xfrm>
        <a:graphic>
          <a:graphicData uri="http://schemas.openxmlformats.org/presentationml/2006/ole">
            <mc:AlternateContent xmlns:mc="http://schemas.openxmlformats.org/markup-compatibility/2006">
              <mc:Choice xmlns:v="urn:schemas-microsoft-com:vml" Requires="v">
                <p:oleObj spid="_x0000_s72063" name="文档" r:id="rId7" imgW="10479786" imgH="1394116" progId="Word.Document.12">
                  <p:embed/>
                </p:oleObj>
              </mc:Choice>
              <mc:Fallback>
                <p:oleObj name="文档" r:id="rId7" imgW="10479786" imgH="1394116" progId="Word.Document.12">
                  <p:embed/>
                  <p:pic>
                    <p:nvPicPr>
                      <p:cNvPr id="0" name=""/>
                      <p:cNvPicPr/>
                      <p:nvPr/>
                    </p:nvPicPr>
                    <p:blipFill>
                      <a:blip r:embed="rId8"/>
                      <a:stretch>
                        <a:fillRect/>
                      </a:stretch>
                    </p:blipFill>
                    <p:spPr>
                      <a:xfrm>
                        <a:off x="1267857" y="4096916"/>
                        <a:ext cx="10479088" cy="1392238"/>
                      </a:xfrm>
                      <a:prstGeom prst="rect">
                        <a:avLst/>
                      </a:prstGeom>
                    </p:spPr>
                  </p:pic>
                </p:oleObj>
              </mc:Fallback>
            </mc:AlternateContent>
          </a:graphicData>
        </a:graphic>
      </p:graphicFrame>
      <p:sp>
        <p:nvSpPr>
          <p:cNvPr id="7" name="矩形 6"/>
          <p:cNvSpPr/>
          <p:nvPr/>
        </p:nvSpPr>
        <p:spPr>
          <a:xfrm>
            <a:off x="296953" y="5006937"/>
            <a:ext cx="6092825" cy="1303177"/>
          </a:xfrm>
          <a:prstGeom prst="rect">
            <a:avLst/>
          </a:prstGeom>
        </p:spPr>
        <p:txBody>
          <a:bodyPr>
            <a:spAutoFit/>
          </a:bodyPr>
          <a:lstStyle/>
          <a:p>
            <a:pPr algn="just">
              <a:lnSpc>
                <a:spcPct val="150000"/>
              </a:lnSpc>
              <a:spcAft>
                <a:spcPts val="0"/>
              </a:spcAft>
            </a:pPr>
            <a:r>
              <a:rPr lang="zh-CN" altLang="zh-CN" sz="2800" kern="100" dirty="0">
                <a:solidFill>
                  <a:schemeClr val="accent6">
                    <a:lumMod val="75000"/>
                  </a:schemeClr>
                </a:solidFill>
                <a:latin typeface="Times New Roman"/>
                <a:ea typeface="华文细黑" pitchFamily="2" charset="-122"/>
                <a:cs typeface="Times New Roman"/>
              </a:rPr>
              <a:t>解得</a:t>
            </a:r>
            <a:r>
              <a:rPr lang="en-US" altLang="zh-CN" sz="2800" i="1" kern="100" dirty="0">
                <a:solidFill>
                  <a:schemeClr val="accent6">
                    <a:lumMod val="75000"/>
                  </a:schemeClr>
                </a:solidFill>
                <a:latin typeface="Times New Roman"/>
                <a:ea typeface="华文细黑" pitchFamily="2" charset="-122"/>
                <a:cs typeface="Courier New"/>
              </a:rPr>
              <a:t>a</a:t>
            </a:r>
            <a:r>
              <a:rPr lang="zh-CN" altLang="zh-CN" sz="2800" kern="100" dirty="0">
                <a:solidFill>
                  <a:schemeClr val="accent6">
                    <a:lumMod val="75000"/>
                  </a:schemeClr>
                </a:solidFill>
                <a:latin typeface="Times New Roman"/>
                <a:ea typeface="华文细黑" pitchFamily="2" charset="-122"/>
                <a:cs typeface="Times New Roman"/>
              </a:rPr>
              <a:t>＝</a:t>
            </a:r>
            <a:r>
              <a:rPr lang="en-US" altLang="zh-CN" sz="2800" kern="100" dirty="0">
                <a:solidFill>
                  <a:schemeClr val="accent6">
                    <a:lumMod val="75000"/>
                  </a:schemeClr>
                </a:solidFill>
                <a:latin typeface="Times New Roman"/>
                <a:ea typeface="华文细黑" pitchFamily="2" charset="-122"/>
                <a:cs typeface="Courier New"/>
              </a:rPr>
              <a:t>0.050 </a:t>
            </a:r>
            <a:r>
              <a:rPr lang="zh-CN" altLang="zh-CN" sz="2800" kern="100" dirty="0">
                <a:solidFill>
                  <a:schemeClr val="accent6">
                    <a:lumMod val="75000"/>
                  </a:schemeClr>
                </a:solidFill>
                <a:latin typeface="Times New Roman"/>
                <a:ea typeface="华文细黑" pitchFamily="2" charset="-122"/>
                <a:cs typeface="Times New Roman"/>
              </a:rPr>
              <a:t>　</a:t>
            </a:r>
            <a:r>
              <a:rPr lang="en-US" altLang="zh-CN" sz="2800" i="1" kern="100" dirty="0">
                <a:solidFill>
                  <a:schemeClr val="accent6">
                    <a:lumMod val="75000"/>
                  </a:schemeClr>
                </a:solidFill>
                <a:latin typeface="Times New Roman"/>
                <a:ea typeface="华文细黑" pitchFamily="2" charset="-122"/>
                <a:cs typeface="Courier New"/>
              </a:rPr>
              <a:t>b</a:t>
            </a:r>
            <a:r>
              <a:rPr lang="zh-CN" altLang="zh-CN" sz="2800" kern="100" dirty="0">
                <a:solidFill>
                  <a:schemeClr val="accent6">
                    <a:lumMod val="75000"/>
                  </a:schemeClr>
                </a:solidFill>
                <a:latin typeface="Times New Roman"/>
                <a:ea typeface="华文细黑" pitchFamily="2" charset="-122"/>
                <a:cs typeface="Times New Roman"/>
              </a:rPr>
              <a:t>＝</a:t>
            </a:r>
            <a:r>
              <a:rPr lang="en-US" altLang="zh-CN" sz="2800" kern="100" dirty="0">
                <a:solidFill>
                  <a:schemeClr val="accent6">
                    <a:lumMod val="75000"/>
                  </a:schemeClr>
                </a:solidFill>
                <a:latin typeface="Times New Roman"/>
                <a:ea typeface="华文细黑" pitchFamily="2" charset="-122"/>
                <a:cs typeface="Courier New"/>
              </a:rPr>
              <a:t>0.10</a:t>
            </a:r>
            <a:endParaRPr lang="zh-CN" altLang="zh-CN" sz="2800" kern="100" dirty="0">
              <a:solidFill>
                <a:schemeClr val="accent6">
                  <a:lumMod val="75000"/>
                </a:schemeClr>
              </a:solidFill>
              <a:latin typeface="宋体"/>
              <a:ea typeface="华文细黑" pitchFamily="2" charset="-122"/>
              <a:cs typeface="Courier New"/>
            </a:endParaRPr>
          </a:p>
          <a:p>
            <a:pPr algn="just">
              <a:lnSpc>
                <a:spcPct val="150000"/>
              </a:lnSpc>
              <a:spcAft>
                <a:spcPts val="0"/>
              </a:spcAft>
            </a:pPr>
            <a:r>
              <a:rPr lang="zh-CN" altLang="zh-CN" sz="2800" kern="100" dirty="0">
                <a:solidFill>
                  <a:schemeClr val="accent6">
                    <a:lumMod val="75000"/>
                  </a:schemeClr>
                </a:solidFill>
                <a:latin typeface="Times New Roman"/>
                <a:ea typeface="华文细黑" pitchFamily="2" charset="-122"/>
                <a:cs typeface="Times New Roman"/>
              </a:rPr>
              <a:t>该</a:t>
            </a:r>
            <a:r>
              <a:rPr lang="zh-CN" altLang="zh-CN" sz="2800" kern="100" dirty="0" smtClean="0">
                <a:solidFill>
                  <a:schemeClr val="accent6">
                    <a:lumMod val="75000"/>
                  </a:schemeClr>
                </a:solidFill>
                <a:latin typeface="Times New Roman"/>
                <a:ea typeface="华文细黑" pitchFamily="2" charset="-122"/>
                <a:cs typeface="Times New Roman"/>
              </a:rPr>
              <a:t>钠</a:t>
            </a:r>
            <a:r>
              <a:rPr lang="en-US" altLang="zh-CN" sz="2800" kern="100" dirty="0" smtClean="0">
                <a:solidFill>
                  <a:schemeClr val="accent6">
                    <a:lumMod val="75000"/>
                  </a:schemeClr>
                </a:solidFill>
                <a:latin typeface="Times New Roman"/>
                <a:ea typeface="华文细黑" pitchFamily="2" charset="-122"/>
                <a:cs typeface="Times New Roman"/>
              </a:rPr>
              <a:t>-</a:t>
            </a:r>
            <a:r>
              <a:rPr lang="en-US" altLang="zh-CN" sz="2800" kern="100" dirty="0" smtClean="0">
                <a:solidFill>
                  <a:schemeClr val="accent6">
                    <a:lumMod val="75000"/>
                  </a:schemeClr>
                </a:solidFill>
                <a:latin typeface="Times New Roman"/>
                <a:ea typeface="华文细黑" pitchFamily="2" charset="-122"/>
                <a:cs typeface="Courier New"/>
              </a:rPr>
              <a:t>­</a:t>
            </a:r>
            <a:r>
              <a:rPr lang="zh-CN" altLang="zh-CN" sz="2800" kern="100" dirty="0">
                <a:solidFill>
                  <a:schemeClr val="accent6">
                    <a:lumMod val="75000"/>
                  </a:schemeClr>
                </a:solidFill>
                <a:latin typeface="Times New Roman"/>
                <a:ea typeface="华文细黑" pitchFamily="2" charset="-122"/>
                <a:cs typeface="Times New Roman"/>
              </a:rPr>
              <a:t>钾合金化学式为</a:t>
            </a:r>
            <a:r>
              <a:rPr lang="en-US" altLang="zh-CN" sz="2800" kern="100" dirty="0">
                <a:solidFill>
                  <a:schemeClr val="accent6">
                    <a:lumMod val="75000"/>
                  </a:schemeClr>
                </a:solidFill>
                <a:latin typeface="Times New Roman"/>
                <a:ea typeface="华文细黑" pitchFamily="2" charset="-122"/>
                <a:cs typeface="Courier New"/>
              </a:rPr>
              <a:t>NaK</a:t>
            </a:r>
            <a:r>
              <a:rPr lang="en-US" altLang="zh-CN" sz="2800" kern="100" baseline="-25000" dirty="0">
                <a:solidFill>
                  <a:schemeClr val="accent6">
                    <a:lumMod val="75000"/>
                  </a:schemeClr>
                </a:solidFill>
                <a:latin typeface="Times New Roman"/>
                <a:ea typeface="华文细黑" pitchFamily="2" charset="-122"/>
                <a:cs typeface="Courier New"/>
              </a:rPr>
              <a:t>2</a:t>
            </a:r>
            <a:r>
              <a:rPr lang="zh-CN" altLang="zh-CN" sz="2800" kern="100" dirty="0">
                <a:solidFill>
                  <a:schemeClr val="accent6">
                    <a:lumMod val="75000"/>
                  </a:schemeClr>
                </a:solidFill>
                <a:latin typeface="Times New Roman"/>
                <a:ea typeface="华文细黑" pitchFamily="2" charset="-122"/>
                <a:cs typeface="Times New Roman"/>
              </a:rPr>
              <a:t>。</a:t>
            </a:r>
            <a:endParaRPr lang="zh-CN" altLang="zh-CN" sz="2800" kern="100" dirty="0">
              <a:solidFill>
                <a:schemeClr val="accent6">
                  <a:lumMod val="75000"/>
                </a:schemeClr>
              </a:solidFill>
              <a:effectLst/>
              <a:latin typeface="宋体"/>
              <a:ea typeface="华文细黑" pitchFamily="2" charset="-122"/>
              <a:cs typeface="Courier New"/>
            </a:endParaRPr>
          </a:p>
        </p:txBody>
      </p:sp>
      <p:sp>
        <p:nvSpPr>
          <p:cNvPr id="9" name="Rectangle 21">
            <a:hlinkClick r:id="rId9" action="ppaction://hlinksldjump"/>
          </p:cNvPr>
          <p:cNvSpPr>
            <a:spLocks noChangeArrowheads="1"/>
          </p:cNvSpPr>
          <p:nvPr/>
        </p:nvSpPr>
        <p:spPr bwMode="auto">
          <a:xfrm>
            <a:off x="9151572" y="117426"/>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0" name="Rectangle 21">
            <a:hlinkClick r:id="rId10" action="ppaction://hlinksldjump"/>
          </p:cNvPr>
          <p:cNvSpPr>
            <a:spLocks noChangeArrowheads="1"/>
          </p:cNvSpPr>
          <p:nvPr/>
        </p:nvSpPr>
        <p:spPr bwMode="auto">
          <a:xfrm>
            <a:off x="9629608" y="117426"/>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1" name="Rectangle 21">
            <a:hlinkClick r:id="rId11" action="ppaction://hlinksldjump"/>
          </p:cNvPr>
          <p:cNvSpPr>
            <a:spLocks noChangeArrowheads="1"/>
          </p:cNvSpPr>
          <p:nvPr/>
        </p:nvSpPr>
        <p:spPr bwMode="auto">
          <a:xfrm>
            <a:off x="10083502" y="117426"/>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2" name="Rectangle 21">
            <a:hlinkClick r:id="rId12" action="ppaction://hlinksldjump"/>
          </p:cNvPr>
          <p:cNvSpPr>
            <a:spLocks noChangeArrowheads="1"/>
          </p:cNvSpPr>
          <p:nvPr/>
        </p:nvSpPr>
        <p:spPr bwMode="auto">
          <a:xfrm>
            <a:off x="10585262" y="11742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13" name="Rectangle 21">
            <a:hlinkClick r:id="rId13" action="ppaction://hlinksldjump"/>
          </p:cNvPr>
          <p:cNvSpPr>
            <a:spLocks noChangeArrowheads="1"/>
          </p:cNvSpPr>
          <p:nvPr/>
        </p:nvSpPr>
        <p:spPr bwMode="auto">
          <a:xfrm>
            <a:off x="11041571" y="11742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14" name="Rectangle 21">
            <a:hlinkClick r:id="rId14" action="ppaction://hlinksldjump"/>
          </p:cNvPr>
          <p:cNvSpPr>
            <a:spLocks noChangeArrowheads="1"/>
          </p:cNvSpPr>
          <p:nvPr/>
        </p:nvSpPr>
        <p:spPr bwMode="auto">
          <a:xfrm>
            <a:off x="11489246" y="11742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5" name="矩形 14"/>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6" name="圆角矩形 15"/>
          <p:cNvSpPr/>
          <p:nvPr/>
        </p:nvSpPr>
        <p:spPr>
          <a:xfrm>
            <a:off x="11382521" y="6658148"/>
            <a:ext cx="807892" cy="20084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C00000"/>
                </a:solidFill>
                <a:latin typeface="黑体" pitchFamily="49" charset="-122"/>
                <a:ea typeface="黑体" pitchFamily="49" charset="-122"/>
              </a:rPr>
              <a:t>答案</a:t>
            </a:r>
            <a:endParaRPr lang="zh-CN" altLang="en-US" sz="1400" dirty="0">
              <a:solidFill>
                <a:srgbClr val="C00000"/>
              </a:solidFill>
              <a:latin typeface="黑体" pitchFamily="49" charset="-122"/>
              <a:ea typeface="黑体" pitchFamily="49" charset="-122"/>
            </a:endParaRPr>
          </a:p>
        </p:txBody>
      </p:sp>
      <p:sp>
        <p:nvSpPr>
          <p:cNvPr id="17" name="Rectangle 21">
            <a:hlinkClick r:id="rId15" action="ppaction://hlinksldjump"/>
          </p:cNvPr>
          <p:cNvSpPr>
            <a:spLocks noChangeArrowheads="1"/>
          </p:cNvSpPr>
          <p:nvPr/>
        </p:nvSpPr>
        <p:spPr bwMode="auto">
          <a:xfrm>
            <a:off x="8649394" y="117426"/>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2678364056"/>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6"/>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6" end="6"/>
                                            </p:txEl>
                                          </p:spTgt>
                                        </p:tgtEl>
                                        <p:attrNameLst>
                                          <p:attrName>style.visibility</p:attrName>
                                        </p:attrNameLst>
                                      </p:cBhvr>
                                      <p:to>
                                        <p:strVal val="visible"/>
                                      </p:to>
                                    </p:set>
                                    <p:animEffect transition="in" filter="blinds(horizontal)">
                                      <p:cBhvr>
                                        <p:cTn id="12" dur="500"/>
                                        <p:tgtEl>
                                          <p:spTgt spid="3">
                                            <p:txEl>
                                              <p:pRg st="6" end="6"/>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blinds(horizontal)">
                                      <p:cBhvr>
                                        <p:cTn id="15" dur="500"/>
                                        <p:tgtEl>
                                          <p:spTgt spid="5"/>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blinds(horizontal)">
                                      <p:cBhvr>
                                        <p:cTn id="18" dur="500"/>
                                        <p:tgtEl>
                                          <p:spTgt spid="7"/>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xit" presetSubtype="0" fill="hold" nodeType="clickEffect">
                                  <p:stCondLst>
                                    <p:cond delay="0"/>
                                  </p:stCondLst>
                                  <p:childTnLst>
                                    <p:animEffect transition="out" filter="fade">
                                      <p:cBhvr>
                                        <p:cTn id="22" dur="500"/>
                                        <p:tgtEl>
                                          <p:spTgt spid="4"/>
                                        </p:tgtEl>
                                      </p:cBhvr>
                                    </p:animEffect>
                                    <p:set>
                                      <p:cBhvr>
                                        <p:cTn id="23" dur="1" fill="hold">
                                          <p:stCondLst>
                                            <p:cond delay="499"/>
                                          </p:stCondLst>
                                        </p:cTn>
                                        <p:tgtEl>
                                          <p:spTgt spid="4"/>
                                        </p:tgtEl>
                                        <p:attrNameLst>
                                          <p:attrName>style.visibility</p:attrName>
                                        </p:attrNameLst>
                                      </p:cBhvr>
                                      <p:to>
                                        <p:strVal val="hidden"/>
                                      </p:to>
                                    </p:set>
                                  </p:childTnLst>
                                </p:cTn>
                              </p:par>
                              <p:par>
                                <p:cTn id="24" presetID="10" presetClass="exit" presetSubtype="0" fill="hold" nodeType="withEffect">
                                  <p:stCondLst>
                                    <p:cond delay="0"/>
                                  </p:stCondLst>
                                  <p:childTnLst>
                                    <p:animEffect transition="out" filter="fade">
                                      <p:cBhvr>
                                        <p:cTn id="25" dur="500"/>
                                        <p:tgtEl>
                                          <p:spTgt spid="5"/>
                                        </p:tgtEl>
                                      </p:cBhvr>
                                    </p:animEffect>
                                    <p:set>
                                      <p:cBhvr>
                                        <p:cTn id="26" dur="1" fill="hold">
                                          <p:stCondLst>
                                            <p:cond delay="499"/>
                                          </p:stCondLst>
                                        </p:cTn>
                                        <p:tgtEl>
                                          <p:spTgt spid="5"/>
                                        </p:tgtEl>
                                        <p:attrNameLst>
                                          <p:attrName>style.visibility</p:attrName>
                                        </p:attrNameLst>
                                      </p:cBhvr>
                                      <p:to>
                                        <p:strVal val="hidden"/>
                                      </p:to>
                                    </p:set>
                                  </p:childTnLst>
                                </p:cTn>
                              </p:par>
                              <p:par>
                                <p:cTn id="27" presetID="10" presetClass="exit" presetSubtype="0" fill="hold" nodeType="withEffect">
                                  <p:stCondLst>
                                    <p:cond delay="0"/>
                                  </p:stCondLst>
                                  <p:childTnLst>
                                    <p:animEffect transition="out" filter="fade">
                                      <p:cBhvr>
                                        <p:cTn id="28" dur="500"/>
                                        <p:tgtEl>
                                          <p:spTgt spid="3">
                                            <p:txEl>
                                              <p:pRg st="6" end="6"/>
                                            </p:txEl>
                                          </p:spTgt>
                                        </p:tgtEl>
                                      </p:cBhvr>
                                    </p:animEffect>
                                    <p:set>
                                      <p:cBhvr>
                                        <p:cTn id="29" dur="1" fill="hold">
                                          <p:stCondLst>
                                            <p:cond delay="499"/>
                                          </p:stCondLst>
                                        </p:cTn>
                                        <p:tgtEl>
                                          <p:spTgt spid="3">
                                            <p:txEl>
                                              <p:pRg st="6" end="6"/>
                                            </p:txEl>
                                          </p:spTgt>
                                        </p:tgtEl>
                                        <p:attrNameLst>
                                          <p:attrName>style.visibility</p:attrName>
                                        </p:attrNameLst>
                                      </p:cBhvr>
                                      <p:to>
                                        <p:strVal val="hidden"/>
                                      </p:to>
                                    </p:set>
                                  </p:childTnLst>
                                </p:cTn>
                              </p:par>
                              <p:par>
                                <p:cTn id="30" presetID="10" presetClass="exit" presetSubtype="0" fill="hold" grpId="1" nodeType="withEffect">
                                  <p:stCondLst>
                                    <p:cond delay="0"/>
                                  </p:stCondLst>
                                  <p:childTnLst>
                                    <p:animEffect transition="out" filter="fade">
                                      <p:cBhvr>
                                        <p:cTn id="31" dur="500"/>
                                        <p:tgtEl>
                                          <p:spTgt spid="7"/>
                                        </p:tgtEl>
                                      </p:cBhvr>
                                    </p:animEffect>
                                    <p:set>
                                      <p:cBhvr>
                                        <p:cTn id="32" dur="1" fill="hold">
                                          <p:stCondLst>
                                            <p:cond delay="499"/>
                                          </p:stCondLst>
                                        </p:cTn>
                                        <p:tgtEl>
                                          <p:spTgt spid="7"/>
                                        </p:tgtEl>
                                        <p:attrNameLst>
                                          <p:attrName>style.visibility</p:attrName>
                                        </p:attrNameLst>
                                      </p:cBhvr>
                                      <p:to>
                                        <p:strVal val="hidden"/>
                                      </p:to>
                                    </p:set>
                                  </p:childTnLst>
                                </p:cTn>
                              </p:par>
                            </p:childTnLst>
                          </p:cTn>
                        </p:par>
                      </p:childTnLst>
                    </p:cTn>
                  </p:par>
                </p:childTnLst>
              </p:cTn>
              <p:nextCondLst>
                <p:cond evt="onClick" delay="0">
                  <p:tgtEl>
                    <p:spTgt spid="16"/>
                  </p:tgtEl>
                </p:cond>
              </p:nextCondLst>
            </p:seq>
          </p:childTnLst>
        </p:cTn>
      </p:par>
    </p:tnLst>
    <p:bldLst>
      <p:bldP spid="7" grpId="0"/>
      <p:bldP spid="7" grpId="1"/>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66396" y="693490"/>
            <a:ext cx="11873194" cy="5909310"/>
          </a:xfrm>
          <a:prstGeom prst="rect">
            <a:avLst/>
          </a:prstGeom>
        </p:spPr>
        <p:txBody>
          <a:bodyPr>
            <a:spAutoFit/>
          </a:bodyPr>
          <a:lstStyle/>
          <a:p>
            <a:pPr algn="just">
              <a:lnSpc>
                <a:spcPct val="150000"/>
              </a:lnSpc>
              <a:spcAft>
                <a:spcPts val="0"/>
              </a:spcAft>
            </a:pPr>
            <a:r>
              <a:rPr lang="en-US" altLang="zh-CN" sz="2800" kern="100" dirty="0" smtClean="0">
                <a:latin typeface="Times New Roman"/>
                <a:ea typeface="华文细黑"/>
                <a:cs typeface="Courier New"/>
              </a:rPr>
              <a:t>7.(</a:t>
            </a:r>
            <a:r>
              <a:rPr lang="en-US" altLang="zh-CN" sz="2800" kern="100" dirty="0">
                <a:latin typeface="Times New Roman"/>
                <a:ea typeface="华文细黑"/>
                <a:cs typeface="Courier New"/>
              </a:rPr>
              <a:t>2015·</a:t>
            </a:r>
            <a:r>
              <a:rPr lang="zh-CN" altLang="zh-CN" sz="2800" kern="100" dirty="0">
                <a:latin typeface="Times New Roman"/>
                <a:ea typeface="华文细黑"/>
                <a:cs typeface="Times New Roman"/>
              </a:rPr>
              <a:t>浙江理综，</a:t>
            </a:r>
            <a:r>
              <a:rPr lang="en-US" altLang="zh-CN" sz="2800" kern="100" dirty="0">
                <a:latin typeface="Times New Roman"/>
                <a:ea typeface="华文细黑"/>
                <a:cs typeface="Courier New"/>
              </a:rPr>
              <a:t>27</a:t>
            </a:r>
            <a:r>
              <a:rPr lang="en-US" altLang="zh-CN" sz="2800" kern="100" dirty="0">
                <a:latin typeface="宋体"/>
                <a:ea typeface="华文细黑"/>
                <a:cs typeface="Times New Roman"/>
              </a:rPr>
              <a:t>Ⅱ</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化合物甲和</a:t>
            </a:r>
            <a:r>
              <a:rPr lang="en-US" altLang="zh-CN" sz="2800" kern="100" dirty="0">
                <a:latin typeface="Times New Roman"/>
                <a:ea typeface="华文细黑"/>
                <a:cs typeface="Courier New"/>
              </a:rPr>
              <a:t>NaAlH</a:t>
            </a:r>
            <a:r>
              <a:rPr lang="en-US" altLang="zh-CN" sz="2800" kern="100" baseline="-25000" dirty="0">
                <a:latin typeface="Times New Roman"/>
                <a:ea typeface="华文细黑"/>
                <a:cs typeface="Courier New"/>
              </a:rPr>
              <a:t>4</a:t>
            </a:r>
            <a:r>
              <a:rPr lang="zh-CN" altLang="zh-CN" sz="2800" kern="100" dirty="0">
                <a:latin typeface="Times New Roman"/>
                <a:ea typeface="华文细黑"/>
                <a:cs typeface="Times New Roman"/>
              </a:rPr>
              <a:t>都是重要的还原剂。一定条件下金属钠和</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反应生成甲。甲与水反应可产生</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，甲与</a:t>
            </a:r>
            <a:r>
              <a:rPr lang="en-US" altLang="zh-CN" sz="2800" kern="100" dirty="0">
                <a:latin typeface="Times New Roman"/>
                <a:ea typeface="华文细黑"/>
                <a:cs typeface="Courier New"/>
              </a:rPr>
              <a:t>AlCl</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反应可得到</a:t>
            </a:r>
            <a:r>
              <a:rPr lang="en-US" altLang="zh-CN" sz="2800" kern="100" dirty="0">
                <a:latin typeface="Times New Roman"/>
                <a:ea typeface="华文细黑"/>
                <a:cs typeface="Courier New"/>
              </a:rPr>
              <a:t>NaAlH</a:t>
            </a:r>
            <a:r>
              <a:rPr lang="en-US" altLang="zh-CN" sz="2800" kern="100" baseline="-25000" dirty="0">
                <a:latin typeface="Times New Roman"/>
                <a:ea typeface="华文细黑"/>
                <a:cs typeface="Courier New"/>
              </a:rPr>
              <a:t>4</a:t>
            </a:r>
            <a:r>
              <a:rPr lang="zh-CN" altLang="zh-CN" sz="2800" kern="100" dirty="0">
                <a:latin typeface="Times New Roman"/>
                <a:ea typeface="华文细黑"/>
                <a:cs typeface="Times New Roman"/>
              </a:rPr>
              <a:t>。将</a:t>
            </a:r>
            <a:r>
              <a:rPr lang="en-US" altLang="zh-CN" sz="2800" kern="100" dirty="0">
                <a:latin typeface="Times New Roman"/>
                <a:ea typeface="华文细黑"/>
                <a:cs typeface="Courier New"/>
              </a:rPr>
              <a:t>4.80 g</a:t>
            </a:r>
            <a:r>
              <a:rPr lang="zh-CN" altLang="zh-CN" sz="2800" kern="100" dirty="0">
                <a:latin typeface="Times New Roman"/>
                <a:ea typeface="华文细黑"/>
                <a:cs typeface="Times New Roman"/>
              </a:rPr>
              <a:t>甲加热至完全分解，得到金属钠和</a:t>
            </a:r>
            <a:r>
              <a:rPr lang="en-US" altLang="zh-CN" sz="2800" kern="100" dirty="0">
                <a:latin typeface="Times New Roman"/>
                <a:ea typeface="华文细黑"/>
                <a:cs typeface="Courier New"/>
              </a:rPr>
              <a:t>2.24 L(</a:t>
            </a:r>
            <a:r>
              <a:rPr lang="zh-CN" altLang="zh-CN" sz="2800" kern="100" dirty="0">
                <a:latin typeface="Times New Roman"/>
                <a:ea typeface="华文细黑"/>
                <a:cs typeface="Times New Roman"/>
              </a:rPr>
              <a:t>已折算成标准状况</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的</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a:t>
            </a:r>
            <a:endParaRPr lang="zh-CN" altLang="zh-CN" sz="2800"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请推测并回答</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甲的化学式</a:t>
            </a:r>
            <a:r>
              <a:rPr lang="en-US" altLang="zh-CN" sz="2800" kern="100" dirty="0" smtClean="0">
                <a:latin typeface="Times New Roman"/>
                <a:ea typeface="华文细黑"/>
                <a:cs typeface="Courier New"/>
              </a:rPr>
              <a:t>___</a:t>
            </a:r>
            <a:r>
              <a:rPr lang="en-US" altLang="zh-CN" sz="2800" kern="100" dirty="0">
                <a:latin typeface="Times New Roman"/>
                <a:ea typeface="华文细黑"/>
                <a:cs typeface="Courier New"/>
              </a:rPr>
              <a:t>_</a:t>
            </a:r>
            <a:r>
              <a:rPr lang="en-US" altLang="zh-CN" sz="2800" kern="100" dirty="0" smtClean="0">
                <a:latin typeface="Times New Roman"/>
                <a:ea typeface="华文细黑"/>
                <a:cs typeface="Courier New"/>
              </a:rPr>
              <a:t>_</a:t>
            </a:r>
            <a:r>
              <a:rPr lang="zh-CN" altLang="zh-CN" sz="2800" kern="100" dirty="0" smtClean="0">
                <a:latin typeface="Times New Roman"/>
                <a:ea typeface="华文细黑"/>
                <a:cs typeface="Times New Roman"/>
              </a:rPr>
              <a:t>。</a:t>
            </a:r>
            <a:endParaRPr lang="zh-CN" altLang="zh-CN" sz="2800" kern="100" dirty="0">
              <a:latin typeface="宋体"/>
              <a:cs typeface="Courier New"/>
            </a:endParaRPr>
          </a:p>
          <a:p>
            <a:pPr>
              <a:lnSpc>
                <a:spcPct val="150000"/>
              </a:lnSpc>
            </a:pPr>
            <a:r>
              <a:rPr lang="zh-CN" altLang="zh-CN" sz="2800" b="1" kern="100" dirty="0">
                <a:solidFill>
                  <a:srgbClr val="0000FF"/>
                </a:solidFill>
                <a:latin typeface="Times New Roman"/>
                <a:cs typeface="Times New Roman"/>
              </a:rPr>
              <a:t>解析　</a:t>
            </a:r>
            <a:r>
              <a:rPr lang="zh-CN" altLang="zh-CN" sz="2800" kern="100" dirty="0">
                <a:latin typeface="Times New Roman"/>
                <a:ea typeface="华文细黑"/>
                <a:cs typeface="Times New Roman"/>
              </a:rPr>
              <a:t>由</a:t>
            </a:r>
            <a:r>
              <a:rPr lang="en-US" altLang="zh-CN" sz="2800" kern="100" dirty="0">
                <a:latin typeface="Times New Roman"/>
                <a:ea typeface="华文细黑"/>
                <a:cs typeface="Courier New"/>
              </a:rPr>
              <a:t>4.80 g</a:t>
            </a:r>
            <a:r>
              <a:rPr lang="zh-CN" altLang="zh-CN" sz="2800" kern="100" dirty="0">
                <a:latin typeface="Times New Roman"/>
                <a:ea typeface="华文细黑"/>
                <a:cs typeface="Times New Roman"/>
              </a:rPr>
              <a:t>甲加热至完全分解，得到金属钠和</a:t>
            </a:r>
            <a:r>
              <a:rPr lang="en-US" altLang="zh-CN" sz="2800" kern="100" dirty="0">
                <a:latin typeface="Times New Roman"/>
                <a:ea typeface="华文细黑"/>
                <a:cs typeface="Courier New"/>
              </a:rPr>
              <a:t>2.24 L(</a:t>
            </a:r>
            <a:r>
              <a:rPr lang="zh-CN" altLang="zh-CN" sz="2800" kern="100" dirty="0">
                <a:latin typeface="Times New Roman"/>
                <a:ea typeface="华文细黑"/>
                <a:cs typeface="Times New Roman"/>
              </a:rPr>
              <a:t>已折算成标准状况</a:t>
            </a:r>
            <a:r>
              <a:rPr lang="en-US" altLang="zh-CN" sz="2800" kern="100" dirty="0">
                <a:latin typeface="Times New Roman"/>
                <a:ea typeface="华文细黑"/>
                <a:cs typeface="Courier New"/>
              </a:rPr>
              <a:t>) </a:t>
            </a:r>
            <a:r>
              <a:rPr lang="zh-CN" altLang="zh-CN" sz="2800" kern="100" dirty="0">
                <a:latin typeface="Times New Roman"/>
                <a:ea typeface="华文细黑"/>
                <a:cs typeface="Times New Roman"/>
              </a:rPr>
              <a:t>的</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，可推断金属钠和</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反应生成的甲为</a:t>
            </a:r>
            <a:r>
              <a:rPr lang="en-US" altLang="zh-CN" sz="2800" kern="100" dirty="0" err="1">
                <a:latin typeface="Times New Roman"/>
                <a:ea typeface="华文细黑"/>
                <a:cs typeface="Courier New"/>
              </a:rPr>
              <a:t>NaH</a:t>
            </a:r>
            <a:r>
              <a:rPr lang="zh-CN" altLang="zh-CN" sz="2800" kern="100" dirty="0">
                <a:latin typeface="Times New Roman"/>
                <a:ea typeface="华文细黑"/>
                <a:cs typeface="Times New Roman"/>
              </a:rPr>
              <a:t>，</a:t>
            </a:r>
            <a:r>
              <a:rPr lang="en-US" altLang="zh-CN" sz="2800" kern="100" dirty="0" err="1">
                <a:latin typeface="Times New Roman"/>
                <a:ea typeface="华文细黑"/>
                <a:cs typeface="Courier New"/>
              </a:rPr>
              <a:t>NaH</a:t>
            </a:r>
            <a:r>
              <a:rPr lang="zh-CN" altLang="zh-CN" sz="2800" kern="100" dirty="0">
                <a:latin typeface="Times New Roman"/>
                <a:ea typeface="华文细黑"/>
                <a:cs typeface="Times New Roman"/>
              </a:rPr>
              <a:t>与水反应生成</a:t>
            </a:r>
            <a:r>
              <a:rPr lang="en-US" altLang="zh-CN" sz="2800" kern="100" dirty="0" err="1">
                <a:latin typeface="Times New Roman"/>
                <a:ea typeface="华文细黑"/>
                <a:cs typeface="Courier New"/>
              </a:rPr>
              <a:t>NaOH</a:t>
            </a:r>
            <a:r>
              <a:rPr lang="zh-CN" altLang="zh-CN" sz="2800" kern="100" dirty="0">
                <a:latin typeface="Times New Roman"/>
                <a:ea typeface="华文细黑"/>
                <a:cs typeface="Times New Roman"/>
              </a:rPr>
              <a:t>和</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kern="100" dirty="0" err="1">
                <a:latin typeface="Times New Roman"/>
                <a:ea typeface="华文细黑"/>
                <a:cs typeface="Courier New"/>
              </a:rPr>
              <a:t>NaH</a:t>
            </a:r>
            <a:r>
              <a:rPr lang="zh-CN" altLang="zh-CN" sz="2800" kern="100" dirty="0">
                <a:latin typeface="Times New Roman"/>
                <a:ea typeface="华文细黑"/>
                <a:cs typeface="Times New Roman"/>
              </a:rPr>
              <a:t>与</a:t>
            </a:r>
            <a:r>
              <a:rPr lang="en-US" altLang="zh-CN" sz="2800" kern="100" dirty="0">
                <a:latin typeface="Times New Roman"/>
                <a:ea typeface="华文细黑"/>
                <a:cs typeface="Courier New"/>
              </a:rPr>
              <a:t>AlCl</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反应可得到</a:t>
            </a:r>
            <a:r>
              <a:rPr lang="en-US" altLang="zh-CN" sz="2800" kern="100" dirty="0">
                <a:latin typeface="Times New Roman"/>
                <a:ea typeface="华文细黑"/>
                <a:cs typeface="Courier New"/>
              </a:rPr>
              <a:t>NaAlH</a:t>
            </a:r>
            <a:r>
              <a:rPr lang="en-US" altLang="zh-CN" sz="2800" kern="100" baseline="-25000" dirty="0">
                <a:latin typeface="Times New Roman"/>
                <a:ea typeface="华文细黑"/>
                <a:cs typeface="Courier New"/>
              </a:rPr>
              <a:t>4</a:t>
            </a:r>
            <a:r>
              <a:rPr lang="zh-CN" altLang="zh-CN" sz="2800" kern="100" dirty="0" smtClean="0">
                <a:latin typeface="Times New Roman"/>
                <a:ea typeface="华文细黑"/>
                <a:cs typeface="Times New Roman"/>
              </a:rPr>
              <a:t>。甲</a:t>
            </a:r>
            <a:r>
              <a:rPr lang="zh-CN" altLang="zh-CN" sz="2800" kern="100" dirty="0">
                <a:latin typeface="Times New Roman"/>
                <a:ea typeface="华文细黑"/>
                <a:cs typeface="Times New Roman"/>
              </a:rPr>
              <a:t>的化学式为</a:t>
            </a:r>
            <a:r>
              <a:rPr lang="en-US" altLang="zh-CN" sz="2800" kern="100" dirty="0" err="1">
                <a:latin typeface="Times New Roman"/>
                <a:ea typeface="华文细黑"/>
                <a:cs typeface="Courier New"/>
              </a:rPr>
              <a:t>NaH</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
        <p:nvSpPr>
          <p:cNvPr id="2" name="矩形 1"/>
          <p:cNvSpPr/>
          <p:nvPr/>
        </p:nvSpPr>
        <p:spPr>
          <a:xfrm>
            <a:off x="2467590" y="4001552"/>
            <a:ext cx="862737" cy="523220"/>
          </a:xfrm>
          <a:prstGeom prst="rect">
            <a:avLst/>
          </a:prstGeom>
        </p:spPr>
        <p:txBody>
          <a:bodyPr wrap="none">
            <a:spAutoFit/>
          </a:bodyPr>
          <a:lstStyle/>
          <a:p>
            <a:r>
              <a:rPr lang="en-US" altLang="zh-CN" sz="2800" kern="100" dirty="0" err="1">
                <a:solidFill>
                  <a:schemeClr val="accent6">
                    <a:lumMod val="75000"/>
                  </a:schemeClr>
                </a:solidFill>
                <a:latin typeface="Times New Roman"/>
                <a:ea typeface="华文细黑"/>
              </a:rPr>
              <a:t>NaH</a:t>
            </a:r>
            <a:endParaRPr lang="zh-CN" altLang="en-US" sz="2800" kern="100" dirty="0">
              <a:solidFill>
                <a:schemeClr val="accent6">
                  <a:lumMod val="75000"/>
                </a:schemeClr>
              </a:solidFill>
              <a:latin typeface="Times New Roman"/>
              <a:ea typeface="华文细黑"/>
            </a:endParaRPr>
          </a:p>
        </p:txBody>
      </p:sp>
      <p:sp>
        <p:nvSpPr>
          <p:cNvPr id="25" name="Rectangle 21">
            <a:hlinkClick r:id="rId2" action="ppaction://hlinksldjump"/>
          </p:cNvPr>
          <p:cNvSpPr>
            <a:spLocks noChangeArrowheads="1"/>
          </p:cNvSpPr>
          <p:nvPr/>
        </p:nvSpPr>
        <p:spPr bwMode="auto">
          <a:xfrm>
            <a:off x="9151572" y="117426"/>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26" name="Rectangle 21">
            <a:hlinkClick r:id="rId3" action="ppaction://hlinksldjump"/>
          </p:cNvPr>
          <p:cNvSpPr>
            <a:spLocks noChangeArrowheads="1"/>
          </p:cNvSpPr>
          <p:nvPr/>
        </p:nvSpPr>
        <p:spPr bwMode="auto">
          <a:xfrm>
            <a:off x="9629608" y="117426"/>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27" name="Rectangle 21">
            <a:hlinkClick r:id="rId4" action="ppaction://hlinksldjump"/>
          </p:cNvPr>
          <p:cNvSpPr>
            <a:spLocks noChangeArrowheads="1"/>
          </p:cNvSpPr>
          <p:nvPr/>
        </p:nvSpPr>
        <p:spPr bwMode="auto">
          <a:xfrm>
            <a:off x="10083502" y="117426"/>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28" name="Rectangle 21">
            <a:hlinkClick r:id="rId5" action="ppaction://hlinksldjump"/>
          </p:cNvPr>
          <p:cNvSpPr>
            <a:spLocks noChangeArrowheads="1"/>
          </p:cNvSpPr>
          <p:nvPr/>
        </p:nvSpPr>
        <p:spPr bwMode="auto">
          <a:xfrm>
            <a:off x="10585262" y="11742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29" name="Rectangle 21">
            <a:hlinkClick r:id="rId6" action="ppaction://hlinksldjump"/>
          </p:cNvPr>
          <p:cNvSpPr>
            <a:spLocks noChangeArrowheads="1"/>
          </p:cNvSpPr>
          <p:nvPr/>
        </p:nvSpPr>
        <p:spPr bwMode="auto">
          <a:xfrm>
            <a:off x="11041571" y="11742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30" name="Rectangle 21">
            <a:hlinkClick r:id="rId7" action="ppaction://hlinksldjump"/>
          </p:cNvPr>
          <p:cNvSpPr>
            <a:spLocks noChangeArrowheads="1"/>
          </p:cNvSpPr>
          <p:nvPr/>
        </p:nvSpPr>
        <p:spPr bwMode="auto">
          <a:xfrm>
            <a:off x="11489246" y="11742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11" name="矩形 10"/>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2" name="圆角矩形 11">
            <a:hlinkClick r:id="" action="ppaction://noaction"/>
          </p:cNvPr>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
        <p:nvSpPr>
          <p:cNvPr id="13" name="Rectangle 21">
            <a:hlinkClick r:id="rId8" action="ppaction://hlinksldjump"/>
          </p:cNvPr>
          <p:cNvSpPr>
            <a:spLocks noChangeArrowheads="1"/>
          </p:cNvSpPr>
          <p:nvPr/>
        </p:nvSpPr>
        <p:spPr bwMode="auto">
          <a:xfrm>
            <a:off x="8649394" y="117426"/>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2731031040"/>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2"/>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blinds(horizontal)">
                                      <p:cBhvr>
                                        <p:cTn id="7" dur="500"/>
                                        <p:tgtEl>
                                          <p:spTgt spid="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nodeType="clickEffect">
                                  <p:stCondLst>
                                    <p:cond delay="0"/>
                                  </p:stCondLst>
                                  <p:childTnLst>
                                    <p:animEffect transition="out" filter="fade">
                                      <p:cBhvr>
                                        <p:cTn id="16" dur="500"/>
                                        <p:tgtEl>
                                          <p:spTgt spid="3">
                                            <p:txEl>
                                              <p:pRg st="3" end="3"/>
                                            </p:txEl>
                                          </p:spTgt>
                                        </p:tgtEl>
                                      </p:cBhvr>
                                    </p:animEffect>
                                    <p:set>
                                      <p:cBhvr>
                                        <p:cTn id="17" dur="1" fill="hold">
                                          <p:stCondLst>
                                            <p:cond delay="499"/>
                                          </p:stCondLst>
                                        </p:cTn>
                                        <p:tgtEl>
                                          <p:spTgt spid="3">
                                            <p:txEl>
                                              <p:pRg st="3" end="3"/>
                                            </p:txEl>
                                          </p:spTgt>
                                        </p:tgtEl>
                                        <p:attrNameLst>
                                          <p:attrName>style.visibility</p:attrName>
                                        </p:attrNameLst>
                                      </p:cBhvr>
                                      <p:to>
                                        <p:strVal val="hidden"/>
                                      </p:to>
                                    </p:set>
                                  </p:childTnLst>
                                </p:cTn>
                              </p:par>
                              <p:par>
                                <p:cTn id="18" presetID="10" presetClass="exit" presetSubtype="0" fill="hold" grpId="1" nodeType="withEffect">
                                  <p:stCondLst>
                                    <p:cond delay="0"/>
                                  </p:stCondLst>
                                  <p:childTnLst>
                                    <p:animEffect transition="out" filter="fade">
                                      <p:cBhvr>
                                        <p:cTn id="19" dur="500"/>
                                        <p:tgtEl>
                                          <p:spTgt spid="2"/>
                                        </p:tgtEl>
                                      </p:cBhvr>
                                    </p:animEffect>
                                    <p:set>
                                      <p:cBhvr>
                                        <p:cTn id="20" dur="1" fill="hold">
                                          <p:stCondLst>
                                            <p:cond delay="499"/>
                                          </p:stCondLst>
                                        </p:cTn>
                                        <p:tgtEl>
                                          <p:spTgt spid="2"/>
                                        </p:tgtEl>
                                        <p:attrNameLst>
                                          <p:attrName>style.visibility</p:attrName>
                                        </p:attrNameLst>
                                      </p:cBhvr>
                                      <p:to>
                                        <p:strVal val="hidden"/>
                                      </p:to>
                                    </p:set>
                                  </p:childTnLst>
                                </p:cTn>
                              </p:par>
                            </p:childTnLst>
                          </p:cTn>
                        </p:par>
                      </p:childTnLst>
                    </p:cTn>
                  </p:par>
                </p:childTnLst>
              </p:cTn>
              <p:nextCondLst>
                <p:cond evt="onClick" delay="0">
                  <p:tgtEl>
                    <p:spTgt spid="12"/>
                  </p:tgtEl>
                </p:cond>
              </p:nextCondLst>
            </p:seq>
          </p:childTnLst>
        </p:cTn>
      </p:par>
    </p:tnLst>
    <p:bldLst>
      <p:bldP spid="2" grpId="0"/>
      <p:bldP spid="2" grpId="1"/>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34566" y="909514"/>
            <a:ext cx="11409907" cy="3170099"/>
          </a:xfrm>
          <a:prstGeom prst="rect">
            <a:avLst/>
          </a:prstGeom>
        </p:spPr>
        <p:txBody>
          <a:bodyPr>
            <a:spAutoFit/>
          </a:bodyPr>
          <a:lstStyle/>
          <a:p>
            <a:pPr>
              <a:lnSpc>
                <a:spcPts val="6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甲与</a:t>
            </a:r>
            <a:r>
              <a:rPr lang="en-US" altLang="zh-CN" sz="2800" kern="100" dirty="0">
                <a:latin typeface="Times New Roman"/>
                <a:ea typeface="华文细黑"/>
                <a:cs typeface="Courier New"/>
              </a:rPr>
              <a:t>AlCl</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反应得到</a:t>
            </a:r>
            <a:r>
              <a:rPr lang="en-US" altLang="zh-CN" sz="2800" kern="100" dirty="0">
                <a:latin typeface="Times New Roman"/>
                <a:ea typeface="华文细黑"/>
                <a:cs typeface="Courier New"/>
              </a:rPr>
              <a:t>NaAlH</a:t>
            </a:r>
            <a:r>
              <a:rPr lang="en-US" altLang="zh-CN" sz="2800" kern="100" baseline="-25000" dirty="0">
                <a:latin typeface="Times New Roman"/>
                <a:ea typeface="华文细黑"/>
                <a:cs typeface="Courier New"/>
              </a:rPr>
              <a:t>4</a:t>
            </a:r>
            <a:r>
              <a:rPr lang="zh-CN" altLang="zh-CN" sz="2800" kern="100" dirty="0">
                <a:latin typeface="Times New Roman"/>
                <a:ea typeface="华文细黑"/>
                <a:cs typeface="Times New Roman"/>
              </a:rPr>
              <a:t>的</a:t>
            </a:r>
            <a:r>
              <a:rPr lang="zh-CN" altLang="zh-CN" sz="2800" kern="100" dirty="0" smtClean="0">
                <a:latin typeface="Times New Roman"/>
                <a:ea typeface="华文细黑"/>
                <a:cs typeface="Times New Roman"/>
              </a:rPr>
              <a:t>化学方程式</a:t>
            </a:r>
            <a:r>
              <a:rPr lang="en-US" altLang="zh-CN" sz="2800" u="sng" kern="100" dirty="0" smtClean="0">
                <a:latin typeface="Times New Roman"/>
                <a:ea typeface="华文细黑"/>
                <a:cs typeface="Times New Roman"/>
              </a:rPr>
              <a:t>				</a:t>
            </a:r>
            <a:endParaRPr lang="en-US" altLang="zh-CN" sz="2800" kern="100" dirty="0" smtClean="0">
              <a:latin typeface="Times New Roman"/>
              <a:ea typeface="华文细黑"/>
              <a:cs typeface="Times New Roman"/>
            </a:endParaRPr>
          </a:p>
          <a:p>
            <a:pPr>
              <a:lnSpc>
                <a:spcPts val="6000"/>
              </a:lnSpc>
              <a:spcAft>
                <a:spcPts val="0"/>
              </a:spcAft>
            </a:pPr>
            <a:r>
              <a:rPr lang="en-US" altLang="zh-CN" sz="2800" kern="100" dirty="0" smtClean="0">
                <a:latin typeface="Times New Roman"/>
                <a:ea typeface="华文细黑"/>
                <a:cs typeface="Courier New"/>
              </a:rPr>
              <a:t>______</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nSpc>
                <a:spcPts val="6000"/>
              </a:lnSpc>
            </a:pPr>
            <a:r>
              <a:rPr lang="zh-CN" altLang="zh-CN" sz="2800" b="1" kern="100" dirty="0">
                <a:solidFill>
                  <a:srgbClr val="0000FF"/>
                </a:solidFill>
                <a:latin typeface="Times New Roman"/>
                <a:cs typeface="Times New Roman"/>
              </a:rPr>
              <a:t>解析　</a:t>
            </a:r>
            <a:r>
              <a:rPr lang="zh-CN" altLang="zh-CN" sz="2800" kern="100" dirty="0" smtClean="0">
                <a:latin typeface="Times New Roman"/>
                <a:ea typeface="华文细黑"/>
                <a:cs typeface="Times New Roman"/>
              </a:rPr>
              <a:t>由于</a:t>
            </a:r>
            <a:r>
              <a:rPr lang="zh-CN" altLang="zh-CN" sz="2800" kern="100" dirty="0">
                <a:latin typeface="Times New Roman"/>
                <a:ea typeface="华文细黑"/>
                <a:cs typeface="Times New Roman"/>
              </a:rPr>
              <a:t>反应物为</a:t>
            </a:r>
            <a:r>
              <a:rPr lang="en-US" altLang="zh-CN" sz="2800" kern="100" dirty="0" err="1">
                <a:latin typeface="Times New Roman"/>
                <a:ea typeface="华文细黑"/>
                <a:cs typeface="Courier New"/>
              </a:rPr>
              <a:t>NaH</a:t>
            </a:r>
            <a:r>
              <a:rPr lang="zh-CN" altLang="zh-CN" sz="2800" kern="100" dirty="0">
                <a:latin typeface="Times New Roman"/>
                <a:ea typeface="华文细黑"/>
                <a:cs typeface="Times New Roman"/>
              </a:rPr>
              <a:t>与</a:t>
            </a:r>
            <a:r>
              <a:rPr lang="en-US" altLang="zh-CN" sz="2800" kern="100" dirty="0">
                <a:latin typeface="Times New Roman"/>
                <a:ea typeface="华文细黑"/>
                <a:cs typeface="Courier New"/>
              </a:rPr>
              <a:t>AlCl</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，得到产物有</a:t>
            </a:r>
            <a:r>
              <a:rPr lang="en-US" altLang="zh-CN" sz="2800" kern="100" dirty="0">
                <a:latin typeface="Times New Roman"/>
                <a:ea typeface="华文细黑"/>
                <a:cs typeface="Courier New"/>
              </a:rPr>
              <a:t>NaAlH</a:t>
            </a:r>
            <a:r>
              <a:rPr lang="en-US" altLang="zh-CN" sz="2800" kern="100" baseline="-25000" dirty="0">
                <a:latin typeface="Times New Roman"/>
                <a:ea typeface="华文细黑"/>
                <a:cs typeface="Courier New"/>
              </a:rPr>
              <a:t>4</a:t>
            </a:r>
            <a:r>
              <a:rPr lang="zh-CN" altLang="zh-CN" sz="2800" kern="100" dirty="0">
                <a:latin typeface="Times New Roman"/>
                <a:ea typeface="华文细黑"/>
                <a:cs typeface="Times New Roman"/>
              </a:rPr>
              <a:t>，故推知另一产物为</a:t>
            </a:r>
            <a:r>
              <a:rPr lang="en-US" altLang="zh-CN" sz="2800" kern="100" dirty="0" err="1">
                <a:latin typeface="Times New Roman"/>
                <a:ea typeface="华文细黑"/>
                <a:cs typeface="Courier New"/>
              </a:rPr>
              <a:t>NaCl</a:t>
            </a:r>
            <a:r>
              <a:rPr lang="zh-CN" altLang="zh-CN" sz="2800" kern="100" dirty="0">
                <a:latin typeface="Times New Roman"/>
                <a:ea typeface="华文细黑"/>
                <a:cs typeface="Times New Roman"/>
              </a:rPr>
              <a:t>，其化学方程式为</a:t>
            </a:r>
            <a:r>
              <a:rPr lang="en-US" altLang="zh-CN" sz="2800" kern="100" dirty="0">
                <a:latin typeface="Times New Roman"/>
                <a:ea typeface="华文细黑"/>
                <a:cs typeface="Courier New"/>
              </a:rPr>
              <a:t>4NaH</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AlCl</a:t>
            </a:r>
            <a:r>
              <a:rPr lang="en-US" altLang="zh-CN" sz="2800" kern="100" baseline="-25000" dirty="0">
                <a:latin typeface="Times New Roman"/>
                <a:ea typeface="华文细黑"/>
                <a:cs typeface="Courier New"/>
              </a:rPr>
              <a:t>3</a:t>
            </a:r>
            <a:r>
              <a:rPr lang="en-US" altLang="zh-CN" sz="2800" kern="100" spc="-80" dirty="0">
                <a:latin typeface="Times New Roman"/>
                <a:ea typeface="华文细黑"/>
                <a:cs typeface="Courier New"/>
              </a:rPr>
              <a:t>==</a:t>
            </a:r>
            <a:r>
              <a:rPr lang="en-US" altLang="zh-CN" sz="2800" kern="100" dirty="0">
                <a:latin typeface="Times New Roman"/>
                <a:ea typeface="华文细黑"/>
                <a:cs typeface="Courier New"/>
              </a:rPr>
              <a:t>=NaAlH</a:t>
            </a:r>
            <a:r>
              <a:rPr lang="en-US" altLang="zh-CN" sz="2800" kern="100" baseline="-25000" dirty="0">
                <a:latin typeface="Times New Roman"/>
                <a:ea typeface="华文细黑"/>
                <a:cs typeface="Courier New"/>
              </a:rPr>
              <a:t>4</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3NaCl</a:t>
            </a:r>
            <a:r>
              <a:rPr lang="zh-CN" altLang="zh-CN" sz="2800" kern="100" dirty="0" smtClean="0">
                <a:latin typeface="Times New Roman"/>
                <a:ea typeface="华文细黑"/>
                <a:cs typeface="Times New Roman"/>
              </a:rPr>
              <a:t>。</a:t>
            </a:r>
            <a:endParaRPr lang="zh-CN" altLang="zh-CN" sz="2800" kern="100" dirty="0">
              <a:latin typeface="宋体"/>
              <a:cs typeface="Courier New"/>
            </a:endParaRPr>
          </a:p>
        </p:txBody>
      </p:sp>
      <p:sp>
        <p:nvSpPr>
          <p:cNvPr id="4" name="矩形 3"/>
          <p:cNvSpPr/>
          <p:nvPr/>
        </p:nvSpPr>
        <p:spPr>
          <a:xfrm>
            <a:off x="7122113" y="1071840"/>
            <a:ext cx="4320735" cy="523220"/>
          </a:xfrm>
          <a:prstGeom prst="rect">
            <a:avLst/>
          </a:prstGeom>
        </p:spPr>
        <p:txBody>
          <a:bodyPr wrap="none">
            <a:spAutoFit/>
          </a:bodyPr>
          <a:lstStyle/>
          <a:p>
            <a:r>
              <a:rPr lang="en-US" altLang="zh-CN" sz="2800" kern="100" dirty="0">
                <a:solidFill>
                  <a:schemeClr val="accent6">
                    <a:lumMod val="75000"/>
                  </a:schemeClr>
                </a:solidFill>
                <a:latin typeface="Times New Roman"/>
                <a:ea typeface="华文细黑"/>
              </a:rPr>
              <a:t>4NaH</a:t>
            </a:r>
            <a:r>
              <a:rPr lang="zh-CN" altLang="zh-CN" sz="2800" kern="100" dirty="0">
                <a:solidFill>
                  <a:schemeClr val="accent6">
                    <a:lumMod val="75000"/>
                  </a:schemeClr>
                </a:solidFill>
                <a:latin typeface="Times New Roman"/>
                <a:ea typeface="华文细黑"/>
                <a:cs typeface="Times New Roman"/>
              </a:rPr>
              <a:t>＋</a:t>
            </a:r>
            <a:r>
              <a:rPr lang="en-US" altLang="zh-CN" sz="2800" kern="100" dirty="0">
                <a:solidFill>
                  <a:schemeClr val="accent6">
                    <a:lumMod val="75000"/>
                  </a:schemeClr>
                </a:solidFill>
                <a:latin typeface="Times New Roman"/>
                <a:ea typeface="华文细黑"/>
              </a:rPr>
              <a:t>AlCl</a:t>
            </a:r>
            <a:r>
              <a:rPr lang="en-US" altLang="zh-CN" sz="2800" kern="100" baseline="-25000" dirty="0">
                <a:solidFill>
                  <a:schemeClr val="accent6">
                    <a:lumMod val="75000"/>
                  </a:schemeClr>
                </a:solidFill>
                <a:latin typeface="Times New Roman"/>
                <a:ea typeface="华文细黑"/>
              </a:rPr>
              <a:t>3</a:t>
            </a:r>
            <a:r>
              <a:rPr lang="en-US" altLang="zh-CN" sz="2800" kern="100" spc="-80" dirty="0">
                <a:solidFill>
                  <a:schemeClr val="accent6">
                    <a:lumMod val="75000"/>
                  </a:schemeClr>
                </a:solidFill>
                <a:latin typeface="Times New Roman"/>
                <a:ea typeface="华文细黑"/>
              </a:rPr>
              <a:t>==</a:t>
            </a:r>
            <a:r>
              <a:rPr lang="en-US" altLang="zh-CN" sz="2800" kern="100" dirty="0">
                <a:solidFill>
                  <a:schemeClr val="accent6">
                    <a:lumMod val="75000"/>
                  </a:schemeClr>
                </a:solidFill>
                <a:latin typeface="Times New Roman"/>
                <a:ea typeface="华文细黑"/>
              </a:rPr>
              <a:t>=NaAlH</a:t>
            </a:r>
            <a:r>
              <a:rPr lang="en-US" altLang="zh-CN" sz="2800" kern="100" baseline="-25000" dirty="0">
                <a:solidFill>
                  <a:schemeClr val="accent6">
                    <a:lumMod val="75000"/>
                  </a:schemeClr>
                </a:solidFill>
                <a:latin typeface="Times New Roman"/>
                <a:ea typeface="华文细黑"/>
              </a:rPr>
              <a:t>4</a:t>
            </a:r>
            <a:r>
              <a:rPr lang="zh-CN" altLang="zh-CN" sz="2800" kern="100" dirty="0" smtClean="0">
                <a:solidFill>
                  <a:schemeClr val="accent6">
                    <a:lumMod val="75000"/>
                  </a:schemeClr>
                </a:solidFill>
                <a:latin typeface="Times New Roman"/>
                <a:ea typeface="华文细黑"/>
                <a:cs typeface="Times New Roman"/>
              </a:rPr>
              <a:t>＋</a:t>
            </a:r>
            <a:endParaRPr lang="zh-CN" altLang="en-US" sz="2800" dirty="0">
              <a:solidFill>
                <a:schemeClr val="accent6">
                  <a:lumMod val="75000"/>
                </a:schemeClr>
              </a:solidFill>
            </a:endParaRPr>
          </a:p>
        </p:txBody>
      </p:sp>
      <p:sp>
        <p:nvSpPr>
          <p:cNvPr id="5" name="矩形 4"/>
          <p:cNvSpPr/>
          <p:nvPr/>
        </p:nvSpPr>
        <p:spPr>
          <a:xfrm>
            <a:off x="425624" y="1897836"/>
            <a:ext cx="1120820" cy="523220"/>
          </a:xfrm>
          <a:prstGeom prst="rect">
            <a:avLst/>
          </a:prstGeom>
        </p:spPr>
        <p:txBody>
          <a:bodyPr wrap="none">
            <a:spAutoFit/>
          </a:bodyPr>
          <a:lstStyle/>
          <a:p>
            <a:pPr lvl="0"/>
            <a:r>
              <a:rPr lang="en-US" altLang="zh-CN" sz="2800" kern="100">
                <a:solidFill>
                  <a:srgbClr val="F79646">
                    <a:lumMod val="75000"/>
                  </a:srgbClr>
                </a:solidFill>
                <a:latin typeface="Times New Roman"/>
                <a:ea typeface="华文细黑"/>
              </a:rPr>
              <a:t>3NaCl</a:t>
            </a:r>
            <a:endParaRPr lang="zh-CN" altLang="en-US" sz="2800" dirty="0">
              <a:solidFill>
                <a:srgbClr val="F79646">
                  <a:lumMod val="75000"/>
                </a:srgbClr>
              </a:solidFill>
            </a:endParaRPr>
          </a:p>
        </p:txBody>
      </p:sp>
      <p:sp>
        <p:nvSpPr>
          <p:cNvPr id="21" name="Rectangle 21">
            <a:hlinkClick r:id="rId2" action="ppaction://hlinksldjump"/>
          </p:cNvPr>
          <p:cNvSpPr>
            <a:spLocks noChangeArrowheads="1"/>
          </p:cNvSpPr>
          <p:nvPr/>
        </p:nvSpPr>
        <p:spPr bwMode="auto">
          <a:xfrm>
            <a:off x="9151572" y="117426"/>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23" name="Rectangle 21">
            <a:hlinkClick r:id="rId3" action="ppaction://hlinksldjump"/>
          </p:cNvPr>
          <p:cNvSpPr>
            <a:spLocks noChangeArrowheads="1"/>
          </p:cNvSpPr>
          <p:nvPr/>
        </p:nvSpPr>
        <p:spPr bwMode="auto">
          <a:xfrm>
            <a:off x="9629608" y="117426"/>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24" name="Rectangle 21">
            <a:hlinkClick r:id="rId4" action="ppaction://hlinksldjump"/>
          </p:cNvPr>
          <p:cNvSpPr>
            <a:spLocks noChangeArrowheads="1"/>
          </p:cNvSpPr>
          <p:nvPr/>
        </p:nvSpPr>
        <p:spPr bwMode="auto">
          <a:xfrm>
            <a:off x="10083502" y="117426"/>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25" name="Rectangle 21">
            <a:hlinkClick r:id="rId5" action="ppaction://hlinksldjump"/>
          </p:cNvPr>
          <p:cNvSpPr>
            <a:spLocks noChangeArrowheads="1"/>
          </p:cNvSpPr>
          <p:nvPr/>
        </p:nvSpPr>
        <p:spPr bwMode="auto">
          <a:xfrm>
            <a:off x="10585262" y="11742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26" name="Rectangle 21">
            <a:hlinkClick r:id="rId6" action="ppaction://hlinksldjump"/>
          </p:cNvPr>
          <p:cNvSpPr>
            <a:spLocks noChangeArrowheads="1"/>
          </p:cNvSpPr>
          <p:nvPr/>
        </p:nvSpPr>
        <p:spPr bwMode="auto">
          <a:xfrm>
            <a:off x="11041571" y="11742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27" name="Rectangle 21">
            <a:hlinkClick r:id="rId7" action="ppaction://hlinksldjump"/>
          </p:cNvPr>
          <p:cNvSpPr>
            <a:spLocks noChangeArrowheads="1"/>
          </p:cNvSpPr>
          <p:nvPr/>
        </p:nvSpPr>
        <p:spPr bwMode="auto">
          <a:xfrm>
            <a:off x="11489246" y="11742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12" name="矩形 11"/>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3" name="圆角矩形 12">
            <a:hlinkClick r:id="" action="ppaction://noaction"/>
          </p:cNvPr>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
        <p:nvSpPr>
          <p:cNvPr id="14" name="Rectangle 21">
            <a:hlinkClick r:id="rId8" action="ppaction://hlinksldjump"/>
          </p:cNvPr>
          <p:cNvSpPr>
            <a:spLocks noChangeArrowheads="1"/>
          </p:cNvSpPr>
          <p:nvPr/>
        </p:nvSpPr>
        <p:spPr bwMode="auto">
          <a:xfrm>
            <a:off x="8649394" y="117426"/>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631292982"/>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3"/>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linds(horizontal)">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blinds(horizontal)">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xit" presetSubtype="0" fill="hold" nodeType="clickEffect">
                                  <p:stCondLst>
                                    <p:cond delay="0"/>
                                  </p:stCondLst>
                                  <p:childTnLst>
                                    <p:animEffect transition="out" filter="fade">
                                      <p:cBhvr>
                                        <p:cTn id="19" dur="500"/>
                                        <p:tgtEl>
                                          <p:spTgt spid="3">
                                            <p:txEl>
                                              <p:pRg st="2" end="2"/>
                                            </p:txEl>
                                          </p:spTgt>
                                        </p:tgtEl>
                                      </p:cBhvr>
                                    </p:animEffect>
                                    <p:set>
                                      <p:cBhvr>
                                        <p:cTn id="20" dur="1" fill="hold">
                                          <p:stCondLst>
                                            <p:cond delay="499"/>
                                          </p:stCondLst>
                                        </p:cTn>
                                        <p:tgtEl>
                                          <p:spTgt spid="3">
                                            <p:txEl>
                                              <p:pRg st="2" end="2"/>
                                            </p:txEl>
                                          </p:spTgt>
                                        </p:tgtEl>
                                        <p:attrNameLst>
                                          <p:attrName>style.visibility</p:attrName>
                                        </p:attrNameLst>
                                      </p:cBhvr>
                                      <p:to>
                                        <p:strVal val="hidden"/>
                                      </p:to>
                                    </p:set>
                                  </p:childTnLst>
                                </p:cTn>
                              </p:par>
                              <p:par>
                                <p:cTn id="21" presetID="10" presetClass="exit" presetSubtype="0" fill="hold" grpId="1" nodeType="withEffect">
                                  <p:stCondLst>
                                    <p:cond delay="0"/>
                                  </p:stCondLst>
                                  <p:childTnLst>
                                    <p:animEffect transition="out" filter="fade">
                                      <p:cBhvr>
                                        <p:cTn id="22" dur="500"/>
                                        <p:tgtEl>
                                          <p:spTgt spid="4"/>
                                        </p:tgtEl>
                                      </p:cBhvr>
                                    </p:animEffect>
                                    <p:set>
                                      <p:cBhvr>
                                        <p:cTn id="23" dur="1" fill="hold">
                                          <p:stCondLst>
                                            <p:cond delay="499"/>
                                          </p:stCondLst>
                                        </p:cTn>
                                        <p:tgtEl>
                                          <p:spTgt spid="4"/>
                                        </p:tgtEl>
                                        <p:attrNameLst>
                                          <p:attrName>style.visibility</p:attrName>
                                        </p:attrNameLst>
                                      </p:cBhvr>
                                      <p:to>
                                        <p:strVal val="hidden"/>
                                      </p:to>
                                    </p:set>
                                  </p:childTnLst>
                                </p:cTn>
                              </p:par>
                              <p:par>
                                <p:cTn id="24" presetID="10" presetClass="exit" presetSubtype="0" fill="hold" grpId="1" nodeType="withEffect">
                                  <p:stCondLst>
                                    <p:cond delay="0"/>
                                  </p:stCondLst>
                                  <p:childTnLst>
                                    <p:animEffect transition="out" filter="fade">
                                      <p:cBhvr>
                                        <p:cTn id="25" dur="500"/>
                                        <p:tgtEl>
                                          <p:spTgt spid="5"/>
                                        </p:tgtEl>
                                      </p:cBhvr>
                                    </p:animEffect>
                                    <p:set>
                                      <p:cBhvr>
                                        <p:cTn id="26" dur="1" fill="hold">
                                          <p:stCondLst>
                                            <p:cond delay="499"/>
                                          </p:stCondLst>
                                        </p:cTn>
                                        <p:tgtEl>
                                          <p:spTgt spid="5"/>
                                        </p:tgtEl>
                                        <p:attrNameLst>
                                          <p:attrName>style.visibility</p:attrName>
                                        </p:attrNameLst>
                                      </p:cBhvr>
                                      <p:to>
                                        <p:strVal val="hidden"/>
                                      </p:to>
                                    </p:set>
                                  </p:childTnLst>
                                </p:cTn>
                              </p:par>
                            </p:childTnLst>
                          </p:cTn>
                        </p:par>
                      </p:childTnLst>
                    </p:cTn>
                  </p:par>
                </p:childTnLst>
              </p:cTn>
              <p:nextCondLst>
                <p:cond evt="onClick" delay="0">
                  <p:tgtEl>
                    <p:spTgt spid="13"/>
                  </p:tgtEl>
                </p:cond>
              </p:nextCondLst>
            </p:seq>
          </p:childTnLst>
        </p:cTn>
      </p:par>
    </p:tnLst>
    <p:bldLst>
      <p:bldP spid="4" grpId="0"/>
      <p:bldP spid="4" grpId="1"/>
      <p:bldP spid="5" grpId="0"/>
      <p:bldP spid="5" grpId="1"/>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06574" y="890975"/>
            <a:ext cx="11185087" cy="3618939"/>
          </a:xfrm>
          <a:prstGeom prst="rect">
            <a:avLst/>
          </a:prstGeom>
        </p:spPr>
        <p:txBody>
          <a:bodyPr>
            <a:spAutoFit/>
          </a:bodyPr>
          <a:lstStyle/>
          <a:p>
            <a:pPr>
              <a:lnSpc>
                <a:spcPts val="5500"/>
              </a:lnSpc>
              <a:spcAft>
                <a:spcPts val="0"/>
              </a:spcAft>
            </a:pPr>
            <a:r>
              <a:rPr lang="en-US" altLang="zh-CN" sz="2800" kern="100" dirty="0" smtClean="0">
                <a:latin typeface="Times New Roman"/>
                <a:ea typeface="华文细黑"/>
                <a:cs typeface="Courier New"/>
              </a:rPr>
              <a:t>(3)NaAlH</a:t>
            </a:r>
            <a:r>
              <a:rPr lang="en-US" altLang="zh-CN" sz="2800" kern="100" baseline="-25000" dirty="0" smtClean="0">
                <a:latin typeface="Times New Roman"/>
                <a:ea typeface="华文细黑"/>
                <a:cs typeface="Courier New"/>
              </a:rPr>
              <a:t>4</a:t>
            </a:r>
            <a:r>
              <a:rPr lang="zh-CN" altLang="zh-CN" sz="2800" kern="100" dirty="0" smtClean="0">
                <a:latin typeface="Times New Roman"/>
                <a:ea typeface="华文细黑"/>
                <a:cs typeface="Times New Roman"/>
              </a:rPr>
              <a:t>与水发生氧化还原反应的化学方程式</a:t>
            </a:r>
            <a:r>
              <a:rPr lang="en-US" altLang="zh-CN" sz="2800" u="sng" kern="100" dirty="0" smtClean="0">
                <a:latin typeface="Times New Roman"/>
                <a:ea typeface="华文细黑"/>
                <a:cs typeface="Times New Roman"/>
              </a:rPr>
              <a:t>				</a:t>
            </a:r>
            <a:endParaRPr lang="en-US" altLang="zh-CN" sz="2800" kern="100" dirty="0" smtClean="0">
              <a:latin typeface="Times New Roman"/>
              <a:ea typeface="华文细黑"/>
              <a:cs typeface="Times New Roman"/>
            </a:endParaRPr>
          </a:p>
          <a:p>
            <a:pPr>
              <a:lnSpc>
                <a:spcPts val="5500"/>
              </a:lnSpc>
              <a:spcAft>
                <a:spcPts val="0"/>
              </a:spcAft>
            </a:pPr>
            <a:r>
              <a:rPr lang="en-US" altLang="zh-CN" sz="2800" kern="100" dirty="0">
                <a:latin typeface="Times New Roman"/>
                <a:ea typeface="华文细黑"/>
                <a:cs typeface="Courier New"/>
              </a:rPr>
              <a:t>______________</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nSpc>
                <a:spcPts val="5500"/>
              </a:lnSpc>
            </a:pPr>
            <a:r>
              <a:rPr lang="zh-CN" altLang="zh-CN" sz="2800" b="1" kern="100" dirty="0" smtClean="0">
                <a:solidFill>
                  <a:srgbClr val="0000FF"/>
                </a:solidFill>
                <a:latin typeface="Times New Roman"/>
                <a:cs typeface="Times New Roman"/>
              </a:rPr>
              <a:t>解析　</a:t>
            </a:r>
            <a:r>
              <a:rPr lang="en-US" altLang="zh-CN" sz="2800" kern="100" dirty="0" smtClean="0">
                <a:latin typeface="Times New Roman"/>
                <a:ea typeface="华文细黑"/>
                <a:cs typeface="Courier New"/>
              </a:rPr>
              <a:t>NaAlH</a:t>
            </a:r>
            <a:r>
              <a:rPr lang="en-US" altLang="zh-CN" sz="2800" kern="100" baseline="-25000" dirty="0" smtClean="0">
                <a:latin typeface="Times New Roman"/>
                <a:ea typeface="华文细黑"/>
                <a:cs typeface="Courier New"/>
              </a:rPr>
              <a:t>4</a:t>
            </a:r>
            <a:r>
              <a:rPr lang="zh-CN" altLang="zh-CN" sz="2800" kern="100" dirty="0" smtClean="0">
                <a:latin typeface="Times New Roman"/>
                <a:ea typeface="华文细黑"/>
                <a:cs typeface="Times New Roman"/>
              </a:rPr>
              <a:t>中的氢显－</a:t>
            </a:r>
            <a:r>
              <a:rPr lang="en-US" altLang="zh-CN" sz="2800" kern="100" dirty="0" smtClean="0">
                <a:latin typeface="Times New Roman"/>
                <a:ea typeface="华文细黑"/>
                <a:cs typeface="Courier New"/>
              </a:rPr>
              <a:t>1</a:t>
            </a:r>
            <a:r>
              <a:rPr lang="zh-CN" altLang="zh-CN" sz="2800" kern="100" dirty="0" smtClean="0">
                <a:latin typeface="Times New Roman"/>
                <a:ea typeface="华文细黑"/>
                <a:cs typeface="Times New Roman"/>
              </a:rPr>
              <a:t>价，水中的氢显＋</a:t>
            </a:r>
            <a:r>
              <a:rPr lang="en-US" altLang="zh-CN" sz="2800" kern="100" dirty="0" smtClean="0">
                <a:latin typeface="Times New Roman"/>
                <a:ea typeface="华文细黑"/>
                <a:cs typeface="Courier New"/>
              </a:rPr>
              <a:t>1</a:t>
            </a:r>
            <a:r>
              <a:rPr lang="zh-CN" altLang="zh-CN" sz="2800" kern="100" dirty="0" smtClean="0">
                <a:latin typeface="Times New Roman"/>
                <a:ea typeface="华文细黑"/>
                <a:cs typeface="Times New Roman"/>
              </a:rPr>
              <a:t>价，</a:t>
            </a:r>
            <a:r>
              <a:rPr lang="en-US" altLang="zh-CN" sz="2800" kern="100" dirty="0" smtClean="0">
                <a:latin typeface="Times New Roman"/>
                <a:ea typeface="华文细黑"/>
                <a:cs typeface="Courier New"/>
              </a:rPr>
              <a:t>NaAlH</a:t>
            </a:r>
            <a:r>
              <a:rPr lang="en-US" altLang="zh-CN" sz="2800" kern="100" baseline="-25000" dirty="0" smtClean="0">
                <a:latin typeface="Times New Roman"/>
                <a:ea typeface="华文细黑"/>
                <a:cs typeface="Courier New"/>
              </a:rPr>
              <a:t>4</a:t>
            </a:r>
            <a:r>
              <a:rPr lang="zh-CN" altLang="zh-CN" sz="2800" kern="100" dirty="0" smtClean="0">
                <a:latin typeface="Times New Roman"/>
                <a:ea typeface="华文细黑"/>
                <a:cs typeface="Times New Roman"/>
              </a:rPr>
              <a:t>与水发生氧化还原反应的过程中生成氢气，另一产物为</a:t>
            </a:r>
            <a:r>
              <a:rPr lang="en-US" altLang="zh-CN" sz="2800" kern="100" dirty="0" smtClean="0">
                <a:latin typeface="Times New Roman"/>
                <a:ea typeface="华文细黑"/>
                <a:cs typeface="Courier New"/>
              </a:rPr>
              <a:t>NaAlO</a:t>
            </a:r>
            <a:r>
              <a:rPr lang="en-US" altLang="zh-CN" sz="2800" kern="100" baseline="-25000" dirty="0" smtClean="0">
                <a:latin typeface="Times New Roman"/>
                <a:ea typeface="华文细黑"/>
                <a:cs typeface="Courier New"/>
              </a:rPr>
              <a:t>2</a:t>
            </a:r>
            <a:r>
              <a:rPr lang="zh-CN" altLang="zh-CN" sz="2800" kern="100" dirty="0" smtClean="0">
                <a:latin typeface="Times New Roman"/>
                <a:ea typeface="华文细黑"/>
                <a:cs typeface="Times New Roman"/>
              </a:rPr>
              <a:t>，其化学方程式为</a:t>
            </a:r>
            <a:r>
              <a:rPr lang="en-US" altLang="zh-CN" sz="2800" kern="100" dirty="0" smtClean="0">
                <a:latin typeface="Times New Roman"/>
                <a:ea typeface="华文细黑"/>
                <a:cs typeface="Courier New"/>
              </a:rPr>
              <a:t>NaAlH</a:t>
            </a:r>
            <a:r>
              <a:rPr lang="en-US" altLang="zh-CN" sz="2800" kern="100" baseline="-25000" dirty="0" smtClean="0">
                <a:latin typeface="Times New Roman"/>
                <a:ea typeface="华文细黑"/>
                <a:cs typeface="Courier New"/>
              </a:rPr>
              <a:t>4</a:t>
            </a:r>
            <a:r>
              <a:rPr lang="zh-CN" altLang="zh-CN" sz="2800" kern="100" dirty="0" smtClean="0">
                <a:latin typeface="Times New Roman"/>
                <a:ea typeface="华文细黑"/>
                <a:cs typeface="Times New Roman"/>
              </a:rPr>
              <a:t>＋</a:t>
            </a:r>
            <a:r>
              <a:rPr lang="en-US" altLang="zh-CN" sz="2800" kern="100" dirty="0" smtClean="0">
                <a:latin typeface="Times New Roman"/>
                <a:ea typeface="华文细黑"/>
                <a:cs typeface="Courier New"/>
              </a:rPr>
              <a:t>2H</a:t>
            </a:r>
            <a:r>
              <a:rPr lang="en-US" altLang="zh-CN" sz="2800" kern="100" baseline="-25000" dirty="0" smtClean="0">
                <a:latin typeface="Times New Roman"/>
                <a:ea typeface="华文细黑"/>
                <a:cs typeface="Courier New"/>
              </a:rPr>
              <a:t>2</a:t>
            </a:r>
            <a:r>
              <a:rPr lang="en-US" altLang="zh-CN" sz="2800" kern="100" dirty="0" smtClean="0">
                <a:latin typeface="Times New Roman"/>
                <a:ea typeface="华文细黑"/>
                <a:cs typeface="Courier New"/>
              </a:rPr>
              <a:t>O</a:t>
            </a:r>
            <a:r>
              <a:rPr lang="en-US" altLang="zh-CN" sz="2800" kern="100" spc="-80" dirty="0" smtClean="0">
                <a:latin typeface="Times New Roman"/>
                <a:ea typeface="华文细黑"/>
                <a:cs typeface="Courier New"/>
              </a:rPr>
              <a:t>==</a:t>
            </a:r>
            <a:r>
              <a:rPr lang="en-US" altLang="zh-CN" sz="2800" kern="100" dirty="0" smtClean="0">
                <a:latin typeface="Times New Roman"/>
                <a:ea typeface="华文细黑"/>
                <a:cs typeface="Courier New"/>
              </a:rPr>
              <a:t>=NaAlO</a:t>
            </a:r>
            <a:r>
              <a:rPr lang="en-US" altLang="zh-CN" sz="2800" kern="100" baseline="-25000" dirty="0" smtClean="0">
                <a:latin typeface="Times New Roman"/>
                <a:ea typeface="华文细黑"/>
                <a:cs typeface="Courier New"/>
              </a:rPr>
              <a:t>2</a:t>
            </a:r>
            <a:r>
              <a:rPr lang="zh-CN" altLang="zh-CN" sz="2800" kern="100" dirty="0" smtClean="0">
                <a:latin typeface="Times New Roman"/>
                <a:ea typeface="华文细黑"/>
                <a:cs typeface="Times New Roman"/>
              </a:rPr>
              <a:t>＋</a:t>
            </a:r>
            <a:r>
              <a:rPr lang="en-US" altLang="zh-CN" sz="2800" kern="100" dirty="0" smtClean="0">
                <a:latin typeface="Times New Roman"/>
                <a:ea typeface="华文细黑"/>
                <a:cs typeface="Courier New"/>
              </a:rPr>
              <a:t>4H</a:t>
            </a:r>
            <a:r>
              <a:rPr lang="en-US" altLang="zh-CN" sz="2800" kern="100" baseline="-25000" dirty="0" smtClean="0">
                <a:latin typeface="Times New Roman"/>
                <a:ea typeface="华文细黑"/>
                <a:cs typeface="Courier New"/>
              </a:rPr>
              <a:t>2</a:t>
            </a:r>
            <a:r>
              <a:rPr lang="en-US" altLang="zh-CN" sz="2800" kern="100" dirty="0" smtClean="0">
                <a:latin typeface="宋体"/>
                <a:ea typeface="华文细黑"/>
                <a:cs typeface="Times New Roman"/>
              </a:rPr>
              <a:t>↑</a:t>
            </a:r>
            <a:r>
              <a:rPr lang="zh-CN" altLang="zh-CN" sz="2800" kern="100" dirty="0" smtClean="0">
                <a:latin typeface="Times New Roman"/>
                <a:ea typeface="华文细黑"/>
                <a:cs typeface="Times New Roman"/>
              </a:rPr>
              <a:t>。</a:t>
            </a:r>
            <a:endParaRPr lang="zh-CN" altLang="zh-CN" sz="2800" kern="100" dirty="0" smtClean="0">
              <a:latin typeface="宋体"/>
              <a:cs typeface="Courier New"/>
            </a:endParaRPr>
          </a:p>
        </p:txBody>
      </p:sp>
      <p:sp>
        <p:nvSpPr>
          <p:cNvPr id="4" name="矩形 3"/>
          <p:cNvSpPr/>
          <p:nvPr/>
        </p:nvSpPr>
        <p:spPr>
          <a:xfrm>
            <a:off x="8102116" y="1019608"/>
            <a:ext cx="3105658" cy="523220"/>
          </a:xfrm>
          <a:prstGeom prst="rect">
            <a:avLst/>
          </a:prstGeom>
        </p:spPr>
        <p:txBody>
          <a:bodyPr wrap="none">
            <a:spAutoFit/>
          </a:bodyPr>
          <a:lstStyle/>
          <a:p>
            <a:r>
              <a:rPr lang="en-US" altLang="zh-CN" sz="2800" kern="100" dirty="0">
                <a:solidFill>
                  <a:schemeClr val="accent6">
                    <a:lumMod val="75000"/>
                  </a:schemeClr>
                </a:solidFill>
                <a:latin typeface="Times New Roman"/>
                <a:ea typeface="华文细黑"/>
              </a:rPr>
              <a:t>NaAlH</a:t>
            </a:r>
            <a:r>
              <a:rPr lang="en-US" altLang="zh-CN" sz="2800" kern="100" baseline="-25000" dirty="0">
                <a:solidFill>
                  <a:schemeClr val="accent6">
                    <a:lumMod val="75000"/>
                  </a:schemeClr>
                </a:solidFill>
                <a:latin typeface="Times New Roman"/>
                <a:ea typeface="华文细黑"/>
              </a:rPr>
              <a:t>4</a:t>
            </a:r>
            <a:r>
              <a:rPr lang="zh-CN" altLang="zh-CN" sz="2800" kern="100" dirty="0">
                <a:solidFill>
                  <a:schemeClr val="accent6">
                    <a:lumMod val="75000"/>
                  </a:schemeClr>
                </a:solidFill>
                <a:latin typeface="Times New Roman"/>
                <a:ea typeface="华文细黑"/>
                <a:cs typeface="Times New Roman"/>
              </a:rPr>
              <a:t>＋</a:t>
            </a:r>
            <a:r>
              <a:rPr lang="en-US" altLang="zh-CN" sz="2800" kern="100" dirty="0">
                <a:solidFill>
                  <a:schemeClr val="accent6">
                    <a:lumMod val="75000"/>
                  </a:schemeClr>
                </a:solidFill>
                <a:latin typeface="Times New Roman"/>
                <a:ea typeface="华文细黑"/>
              </a:rPr>
              <a:t>2H</a:t>
            </a:r>
            <a:r>
              <a:rPr lang="en-US" altLang="zh-CN" sz="2800" kern="100" baseline="-25000" dirty="0">
                <a:solidFill>
                  <a:schemeClr val="accent6">
                    <a:lumMod val="75000"/>
                  </a:schemeClr>
                </a:solidFill>
                <a:latin typeface="Times New Roman"/>
                <a:ea typeface="华文细黑"/>
              </a:rPr>
              <a:t>2</a:t>
            </a:r>
            <a:r>
              <a:rPr lang="en-US" altLang="zh-CN" sz="2800" kern="100" dirty="0">
                <a:solidFill>
                  <a:schemeClr val="accent6">
                    <a:lumMod val="75000"/>
                  </a:schemeClr>
                </a:solidFill>
                <a:latin typeface="Times New Roman"/>
                <a:ea typeface="华文细黑"/>
              </a:rPr>
              <a:t>O</a:t>
            </a:r>
            <a:r>
              <a:rPr lang="en-US" altLang="zh-CN" sz="2800" kern="100" spc="-80" dirty="0" smtClean="0">
                <a:solidFill>
                  <a:schemeClr val="accent6">
                    <a:lumMod val="75000"/>
                  </a:schemeClr>
                </a:solidFill>
                <a:latin typeface="Times New Roman"/>
                <a:ea typeface="华文细黑"/>
              </a:rPr>
              <a:t>==</a:t>
            </a:r>
            <a:r>
              <a:rPr lang="en-US" altLang="zh-CN" sz="2800" kern="100" dirty="0" smtClean="0">
                <a:solidFill>
                  <a:schemeClr val="accent6">
                    <a:lumMod val="75000"/>
                  </a:schemeClr>
                </a:solidFill>
                <a:latin typeface="Times New Roman"/>
                <a:ea typeface="华文细黑"/>
              </a:rPr>
              <a:t>=</a:t>
            </a:r>
            <a:endParaRPr lang="zh-CN" altLang="en-US" sz="2800" dirty="0">
              <a:solidFill>
                <a:schemeClr val="accent6">
                  <a:lumMod val="75000"/>
                </a:schemeClr>
              </a:solidFill>
            </a:endParaRPr>
          </a:p>
        </p:txBody>
      </p:sp>
      <p:sp>
        <p:nvSpPr>
          <p:cNvPr id="5" name="矩形 4"/>
          <p:cNvSpPr/>
          <p:nvPr/>
        </p:nvSpPr>
        <p:spPr>
          <a:xfrm>
            <a:off x="532775" y="1715419"/>
            <a:ext cx="2619628" cy="523220"/>
          </a:xfrm>
          <a:prstGeom prst="rect">
            <a:avLst/>
          </a:prstGeom>
        </p:spPr>
        <p:txBody>
          <a:bodyPr wrap="none">
            <a:spAutoFit/>
          </a:bodyPr>
          <a:lstStyle/>
          <a:p>
            <a:pPr lvl="0"/>
            <a:r>
              <a:rPr lang="en-US" altLang="zh-CN" sz="2800" kern="100">
                <a:solidFill>
                  <a:srgbClr val="F79646">
                    <a:lumMod val="75000"/>
                  </a:srgbClr>
                </a:solidFill>
                <a:latin typeface="Times New Roman"/>
                <a:ea typeface="华文细黑"/>
              </a:rPr>
              <a:t>NaAlO</a:t>
            </a:r>
            <a:r>
              <a:rPr lang="en-US" altLang="zh-CN" sz="2800" kern="100" baseline="-25000">
                <a:solidFill>
                  <a:srgbClr val="F79646">
                    <a:lumMod val="75000"/>
                  </a:srgbClr>
                </a:solidFill>
                <a:latin typeface="Times New Roman"/>
                <a:ea typeface="华文细黑"/>
              </a:rPr>
              <a:t>2</a:t>
            </a:r>
            <a:r>
              <a:rPr lang="zh-CN" altLang="zh-CN" sz="2800" kern="100" dirty="0">
                <a:solidFill>
                  <a:srgbClr val="F79646">
                    <a:lumMod val="75000"/>
                  </a:srgbClr>
                </a:solidFill>
                <a:latin typeface="Times New Roman"/>
                <a:ea typeface="华文细黑"/>
                <a:cs typeface="Times New Roman"/>
              </a:rPr>
              <a:t>＋</a:t>
            </a:r>
            <a:r>
              <a:rPr lang="en-US" altLang="zh-CN" sz="2800" kern="100" dirty="0">
                <a:solidFill>
                  <a:srgbClr val="F79646">
                    <a:lumMod val="75000"/>
                  </a:srgbClr>
                </a:solidFill>
                <a:latin typeface="Times New Roman"/>
                <a:ea typeface="华文细黑"/>
              </a:rPr>
              <a:t>4H</a:t>
            </a:r>
            <a:r>
              <a:rPr lang="en-US" altLang="zh-CN" sz="2800" kern="100" baseline="-25000" dirty="0">
                <a:solidFill>
                  <a:srgbClr val="F79646">
                    <a:lumMod val="75000"/>
                  </a:srgbClr>
                </a:solidFill>
                <a:latin typeface="Times New Roman"/>
                <a:ea typeface="华文细黑"/>
              </a:rPr>
              <a:t>2</a:t>
            </a:r>
            <a:r>
              <a:rPr lang="en-US" altLang="zh-CN" sz="2800" kern="100" dirty="0">
                <a:solidFill>
                  <a:srgbClr val="F79646">
                    <a:lumMod val="75000"/>
                  </a:srgbClr>
                </a:solidFill>
                <a:latin typeface="宋体"/>
                <a:ea typeface="华文细黑"/>
                <a:cs typeface="Times New Roman"/>
              </a:rPr>
              <a:t>↑</a:t>
            </a:r>
            <a:endParaRPr lang="zh-CN" altLang="en-US" sz="2800" dirty="0">
              <a:solidFill>
                <a:srgbClr val="F79646">
                  <a:lumMod val="75000"/>
                </a:srgbClr>
              </a:solidFill>
            </a:endParaRPr>
          </a:p>
        </p:txBody>
      </p:sp>
      <p:sp>
        <p:nvSpPr>
          <p:cNvPr id="15" name="Rectangle 21">
            <a:hlinkClick r:id="rId2" action="ppaction://hlinksldjump"/>
          </p:cNvPr>
          <p:cNvSpPr>
            <a:spLocks noChangeArrowheads="1"/>
          </p:cNvSpPr>
          <p:nvPr/>
        </p:nvSpPr>
        <p:spPr bwMode="auto">
          <a:xfrm>
            <a:off x="9151572" y="117426"/>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6" name="Rectangle 21">
            <a:hlinkClick r:id="rId3" action="ppaction://hlinksldjump"/>
          </p:cNvPr>
          <p:cNvSpPr>
            <a:spLocks noChangeArrowheads="1"/>
          </p:cNvSpPr>
          <p:nvPr/>
        </p:nvSpPr>
        <p:spPr bwMode="auto">
          <a:xfrm>
            <a:off x="9629608" y="117426"/>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7" name="Rectangle 21">
            <a:hlinkClick r:id="rId4" action="ppaction://hlinksldjump"/>
          </p:cNvPr>
          <p:cNvSpPr>
            <a:spLocks noChangeArrowheads="1"/>
          </p:cNvSpPr>
          <p:nvPr/>
        </p:nvSpPr>
        <p:spPr bwMode="auto">
          <a:xfrm>
            <a:off x="10083502" y="117426"/>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8" name="Rectangle 21">
            <a:hlinkClick r:id="rId5" action="ppaction://hlinksldjump"/>
          </p:cNvPr>
          <p:cNvSpPr>
            <a:spLocks noChangeArrowheads="1"/>
          </p:cNvSpPr>
          <p:nvPr/>
        </p:nvSpPr>
        <p:spPr bwMode="auto">
          <a:xfrm>
            <a:off x="10585262" y="11742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19" name="Rectangle 21">
            <a:hlinkClick r:id="rId6" action="ppaction://hlinksldjump"/>
          </p:cNvPr>
          <p:cNvSpPr>
            <a:spLocks noChangeArrowheads="1"/>
          </p:cNvSpPr>
          <p:nvPr/>
        </p:nvSpPr>
        <p:spPr bwMode="auto">
          <a:xfrm>
            <a:off x="11041571" y="11742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20" name="Rectangle 21">
            <a:hlinkClick r:id="rId7" action="ppaction://hlinksldjump"/>
          </p:cNvPr>
          <p:cNvSpPr>
            <a:spLocks noChangeArrowheads="1"/>
          </p:cNvSpPr>
          <p:nvPr/>
        </p:nvSpPr>
        <p:spPr bwMode="auto">
          <a:xfrm>
            <a:off x="11489246" y="11742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12" name="矩形 11"/>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3" name="圆角矩形 12">
            <a:hlinkClick r:id="" action="ppaction://noaction"/>
          </p:cNvPr>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
        <p:nvSpPr>
          <p:cNvPr id="21" name="Rectangle 21">
            <a:hlinkClick r:id="rId8" action="ppaction://hlinksldjump"/>
          </p:cNvPr>
          <p:cNvSpPr>
            <a:spLocks noChangeArrowheads="1"/>
          </p:cNvSpPr>
          <p:nvPr/>
        </p:nvSpPr>
        <p:spPr bwMode="auto">
          <a:xfrm>
            <a:off x="8649394" y="117426"/>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3395422182"/>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3"/>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linds(horizontal)">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blinds(horizontal)">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xit" presetSubtype="0" fill="hold" nodeType="clickEffect">
                                  <p:stCondLst>
                                    <p:cond delay="0"/>
                                  </p:stCondLst>
                                  <p:childTnLst>
                                    <p:animEffect transition="out" filter="fade">
                                      <p:cBhvr>
                                        <p:cTn id="19" dur="500"/>
                                        <p:tgtEl>
                                          <p:spTgt spid="3">
                                            <p:txEl>
                                              <p:pRg st="2" end="2"/>
                                            </p:txEl>
                                          </p:spTgt>
                                        </p:tgtEl>
                                      </p:cBhvr>
                                    </p:animEffect>
                                    <p:set>
                                      <p:cBhvr>
                                        <p:cTn id="20" dur="1" fill="hold">
                                          <p:stCondLst>
                                            <p:cond delay="499"/>
                                          </p:stCondLst>
                                        </p:cTn>
                                        <p:tgtEl>
                                          <p:spTgt spid="3">
                                            <p:txEl>
                                              <p:pRg st="2" end="2"/>
                                            </p:txEl>
                                          </p:spTgt>
                                        </p:tgtEl>
                                        <p:attrNameLst>
                                          <p:attrName>style.visibility</p:attrName>
                                        </p:attrNameLst>
                                      </p:cBhvr>
                                      <p:to>
                                        <p:strVal val="hidden"/>
                                      </p:to>
                                    </p:set>
                                  </p:childTnLst>
                                </p:cTn>
                              </p:par>
                              <p:par>
                                <p:cTn id="21" presetID="10" presetClass="exit" presetSubtype="0" fill="hold" grpId="1" nodeType="withEffect">
                                  <p:stCondLst>
                                    <p:cond delay="0"/>
                                  </p:stCondLst>
                                  <p:childTnLst>
                                    <p:animEffect transition="out" filter="fade">
                                      <p:cBhvr>
                                        <p:cTn id="22" dur="500"/>
                                        <p:tgtEl>
                                          <p:spTgt spid="4"/>
                                        </p:tgtEl>
                                      </p:cBhvr>
                                    </p:animEffect>
                                    <p:set>
                                      <p:cBhvr>
                                        <p:cTn id="23" dur="1" fill="hold">
                                          <p:stCondLst>
                                            <p:cond delay="499"/>
                                          </p:stCondLst>
                                        </p:cTn>
                                        <p:tgtEl>
                                          <p:spTgt spid="4"/>
                                        </p:tgtEl>
                                        <p:attrNameLst>
                                          <p:attrName>style.visibility</p:attrName>
                                        </p:attrNameLst>
                                      </p:cBhvr>
                                      <p:to>
                                        <p:strVal val="hidden"/>
                                      </p:to>
                                    </p:set>
                                  </p:childTnLst>
                                </p:cTn>
                              </p:par>
                              <p:par>
                                <p:cTn id="24" presetID="10" presetClass="exit" presetSubtype="0" fill="hold" grpId="1" nodeType="withEffect">
                                  <p:stCondLst>
                                    <p:cond delay="0"/>
                                  </p:stCondLst>
                                  <p:childTnLst>
                                    <p:animEffect transition="out" filter="fade">
                                      <p:cBhvr>
                                        <p:cTn id="25" dur="500"/>
                                        <p:tgtEl>
                                          <p:spTgt spid="5"/>
                                        </p:tgtEl>
                                      </p:cBhvr>
                                    </p:animEffect>
                                    <p:set>
                                      <p:cBhvr>
                                        <p:cTn id="26" dur="1" fill="hold">
                                          <p:stCondLst>
                                            <p:cond delay="499"/>
                                          </p:stCondLst>
                                        </p:cTn>
                                        <p:tgtEl>
                                          <p:spTgt spid="5"/>
                                        </p:tgtEl>
                                        <p:attrNameLst>
                                          <p:attrName>style.visibility</p:attrName>
                                        </p:attrNameLst>
                                      </p:cBhvr>
                                      <p:to>
                                        <p:strVal val="hidden"/>
                                      </p:to>
                                    </p:set>
                                  </p:childTnLst>
                                </p:cTn>
                              </p:par>
                            </p:childTnLst>
                          </p:cTn>
                        </p:par>
                      </p:childTnLst>
                    </p:cTn>
                  </p:par>
                </p:childTnLst>
              </p:cTn>
              <p:nextCondLst>
                <p:cond evt="onClick" delay="0">
                  <p:tgtEl>
                    <p:spTgt spid="13"/>
                  </p:tgtEl>
                </p:cond>
              </p:nextCondLst>
            </p:seq>
          </p:childTnLst>
        </p:cTn>
      </p:par>
    </p:tnLst>
    <p:bldLst>
      <p:bldP spid="4" grpId="0"/>
      <p:bldP spid="4" grpId="1"/>
      <p:bldP spid="5" grpId="0"/>
      <p:bldP spid="5" grpId="1"/>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34566" y="775023"/>
            <a:ext cx="11530805" cy="3939540"/>
          </a:xfrm>
          <a:prstGeom prst="rect">
            <a:avLst/>
          </a:prstGeom>
        </p:spPr>
        <p:txBody>
          <a:bodyPr wrap="square">
            <a:spAutoFit/>
          </a:bodyPr>
          <a:lstStyle/>
          <a:p>
            <a:pPr>
              <a:lnSpc>
                <a:spcPts val="6000"/>
              </a:lnSpc>
              <a:spcAft>
                <a:spcPts val="0"/>
              </a:spcAft>
            </a:pPr>
            <a:r>
              <a:rPr lang="en-US" altLang="zh-CN" sz="2800" kern="100" dirty="0">
                <a:latin typeface="Times New Roman"/>
                <a:ea typeface="华文细黑"/>
                <a:cs typeface="Courier New"/>
              </a:rPr>
              <a:t>(4)</a:t>
            </a:r>
            <a:r>
              <a:rPr lang="zh-CN" altLang="zh-CN" sz="2800" kern="100" dirty="0">
                <a:latin typeface="Times New Roman"/>
                <a:ea typeface="华文细黑"/>
                <a:cs typeface="Times New Roman"/>
              </a:rPr>
              <a:t>甲在无水条件下可作为某些钢铁制品的脱锈剂</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铁锈的成分表示为</a:t>
            </a:r>
            <a:r>
              <a:rPr lang="en-US" altLang="zh-CN" sz="2800" kern="100" dirty="0">
                <a:latin typeface="Times New Roman"/>
                <a:ea typeface="华文细黑"/>
                <a:cs typeface="Courier New"/>
              </a:rPr>
              <a:t>Fe</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3</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，脱锈过程发生反应的</a:t>
            </a:r>
            <a:r>
              <a:rPr lang="zh-CN" altLang="zh-CN" sz="2800" kern="100" dirty="0" smtClean="0">
                <a:latin typeface="Times New Roman"/>
                <a:ea typeface="华文细黑"/>
                <a:cs typeface="Times New Roman"/>
              </a:rPr>
              <a:t>化学方程式</a:t>
            </a:r>
            <a:r>
              <a:rPr lang="en-US" altLang="zh-CN" sz="2800" u="sng" kern="100" dirty="0" smtClean="0">
                <a:latin typeface="Times New Roman"/>
                <a:ea typeface="华文细黑"/>
                <a:cs typeface="Times New Roman"/>
              </a:rPr>
              <a:t>				</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nSpc>
                <a:spcPts val="6000"/>
              </a:lnSpc>
            </a:pPr>
            <a:r>
              <a:rPr lang="zh-CN" altLang="zh-CN" sz="2800" b="1" kern="100" dirty="0">
                <a:solidFill>
                  <a:srgbClr val="0000FF"/>
                </a:solidFill>
                <a:latin typeface="Times New Roman"/>
                <a:cs typeface="Times New Roman"/>
              </a:rPr>
              <a:t>解析　</a:t>
            </a:r>
            <a:r>
              <a:rPr lang="zh-CN" altLang="zh-CN" sz="2800" kern="100" dirty="0" smtClean="0">
                <a:latin typeface="Times New Roman"/>
                <a:ea typeface="华文细黑"/>
                <a:cs typeface="Times New Roman"/>
              </a:rPr>
              <a:t>根据</a:t>
            </a:r>
            <a:r>
              <a:rPr lang="zh-CN" altLang="zh-CN" sz="2800" kern="100" dirty="0">
                <a:latin typeface="Times New Roman"/>
                <a:ea typeface="华文细黑"/>
                <a:cs typeface="Times New Roman"/>
              </a:rPr>
              <a:t>题意</a:t>
            </a:r>
            <a:r>
              <a:rPr lang="en-US" altLang="zh-CN" sz="2800" kern="100" dirty="0" err="1">
                <a:latin typeface="Times New Roman"/>
                <a:ea typeface="华文细黑"/>
                <a:cs typeface="Courier New"/>
              </a:rPr>
              <a:t>NaH</a:t>
            </a:r>
            <a:r>
              <a:rPr lang="zh-CN" altLang="zh-CN" sz="2800" kern="100" dirty="0">
                <a:latin typeface="Times New Roman"/>
                <a:ea typeface="华文细黑"/>
                <a:cs typeface="Times New Roman"/>
              </a:rPr>
              <a:t>在无水条件下能与</a:t>
            </a:r>
            <a:r>
              <a:rPr lang="en-US" altLang="zh-CN" sz="2800" kern="100" dirty="0">
                <a:latin typeface="Times New Roman"/>
                <a:ea typeface="华文细黑"/>
                <a:cs typeface="Courier New"/>
              </a:rPr>
              <a:t>Fe</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反应，结合反应物的性质可推知反应产物为</a:t>
            </a:r>
            <a:r>
              <a:rPr lang="en-US" altLang="zh-CN" sz="2800" kern="100" dirty="0">
                <a:latin typeface="Times New Roman"/>
                <a:ea typeface="华文细黑"/>
                <a:cs typeface="Courier New"/>
              </a:rPr>
              <a:t>Fe</a:t>
            </a:r>
            <a:r>
              <a:rPr lang="zh-CN" altLang="zh-CN" sz="2800" kern="100" dirty="0">
                <a:latin typeface="Times New Roman"/>
                <a:ea typeface="华文细黑"/>
                <a:cs typeface="Times New Roman"/>
              </a:rPr>
              <a:t>和</a:t>
            </a:r>
            <a:r>
              <a:rPr lang="en-US" altLang="zh-CN" sz="2800" kern="100" dirty="0" err="1">
                <a:latin typeface="Times New Roman"/>
                <a:ea typeface="华文细黑"/>
                <a:cs typeface="Courier New"/>
              </a:rPr>
              <a:t>NaOH</a:t>
            </a:r>
            <a:r>
              <a:rPr lang="zh-CN" altLang="zh-CN" sz="2800" kern="100" dirty="0">
                <a:latin typeface="Times New Roman"/>
                <a:ea typeface="华文细黑"/>
                <a:cs typeface="Times New Roman"/>
              </a:rPr>
              <a:t>，从而得出其化学方程式为</a:t>
            </a:r>
            <a:r>
              <a:rPr lang="en-US" altLang="zh-CN" sz="2800" kern="100" dirty="0">
                <a:latin typeface="Times New Roman"/>
                <a:ea typeface="华文细黑"/>
                <a:cs typeface="Courier New"/>
              </a:rPr>
              <a:t>3NaH</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Fe</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3</a:t>
            </a:r>
            <a:r>
              <a:rPr lang="en-US" altLang="zh-CN" sz="2800" kern="100" spc="-80" dirty="0">
                <a:latin typeface="Times New Roman"/>
                <a:ea typeface="华文细黑"/>
                <a:cs typeface="Courier New"/>
              </a:rPr>
              <a:t>==</a:t>
            </a:r>
            <a:r>
              <a:rPr lang="en-US" altLang="zh-CN" sz="2800" kern="100" dirty="0">
                <a:latin typeface="Times New Roman"/>
                <a:ea typeface="华文细黑"/>
                <a:cs typeface="Courier New"/>
              </a:rPr>
              <a:t>=2Fe</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3NaOH</a:t>
            </a:r>
            <a:r>
              <a:rPr lang="zh-CN" altLang="zh-CN" sz="2800" kern="100" dirty="0" smtClean="0">
                <a:latin typeface="Times New Roman"/>
                <a:ea typeface="华文细黑"/>
                <a:cs typeface="Times New Roman"/>
              </a:rPr>
              <a:t>。</a:t>
            </a:r>
            <a:endParaRPr lang="zh-CN" altLang="zh-CN" sz="2800" kern="100" dirty="0">
              <a:latin typeface="宋体"/>
              <a:cs typeface="Courier New"/>
            </a:endParaRPr>
          </a:p>
        </p:txBody>
      </p:sp>
      <p:sp>
        <p:nvSpPr>
          <p:cNvPr id="5" name="矩形 4"/>
          <p:cNvSpPr/>
          <p:nvPr/>
        </p:nvSpPr>
        <p:spPr>
          <a:xfrm>
            <a:off x="6652221" y="1562919"/>
            <a:ext cx="4860946" cy="656846"/>
          </a:xfrm>
          <a:prstGeom prst="rect">
            <a:avLst/>
          </a:prstGeom>
        </p:spPr>
        <p:txBody>
          <a:bodyPr wrap="none">
            <a:spAutoFit/>
          </a:bodyPr>
          <a:lstStyle/>
          <a:p>
            <a:pPr algn="just">
              <a:lnSpc>
                <a:spcPct val="150000"/>
              </a:lnSpc>
              <a:spcAft>
                <a:spcPts val="0"/>
              </a:spcAft>
            </a:pPr>
            <a:r>
              <a:rPr lang="en-US" altLang="zh-CN" sz="2800" kern="100" dirty="0">
                <a:solidFill>
                  <a:schemeClr val="accent6">
                    <a:lumMod val="75000"/>
                  </a:schemeClr>
                </a:solidFill>
                <a:latin typeface="Times New Roman"/>
                <a:ea typeface="华文细黑"/>
                <a:cs typeface="Courier New"/>
              </a:rPr>
              <a:t>3NaH</a:t>
            </a:r>
            <a:r>
              <a:rPr lang="zh-CN" altLang="zh-CN" sz="2800" kern="100" dirty="0">
                <a:solidFill>
                  <a:schemeClr val="accent6">
                    <a:lumMod val="75000"/>
                  </a:schemeClr>
                </a:solidFill>
                <a:latin typeface="Times New Roman"/>
                <a:ea typeface="华文细黑"/>
                <a:cs typeface="Times New Roman"/>
              </a:rPr>
              <a:t>＋</a:t>
            </a:r>
            <a:r>
              <a:rPr lang="en-US" altLang="zh-CN" sz="2800" kern="100" dirty="0">
                <a:solidFill>
                  <a:schemeClr val="accent6">
                    <a:lumMod val="75000"/>
                  </a:schemeClr>
                </a:solidFill>
                <a:latin typeface="Times New Roman"/>
                <a:ea typeface="华文细黑"/>
                <a:cs typeface="Courier New"/>
              </a:rPr>
              <a:t>Fe</a:t>
            </a:r>
            <a:r>
              <a:rPr lang="en-US" altLang="zh-CN" sz="2800" kern="100" baseline="-25000" dirty="0">
                <a:solidFill>
                  <a:schemeClr val="accent6">
                    <a:lumMod val="75000"/>
                  </a:schemeClr>
                </a:solidFill>
                <a:latin typeface="Times New Roman"/>
                <a:ea typeface="华文细黑"/>
                <a:cs typeface="Courier New"/>
              </a:rPr>
              <a:t>2</a:t>
            </a:r>
            <a:r>
              <a:rPr lang="en-US" altLang="zh-CN" sz="2800" kern="100" dirty="0">
                <a:solidFill>
                  <a:schemeClr val="accent6">
                    <a:lumMod val="75000"/>
                  </a:schemeClr>
                </a:solidFill>
                <a:latin typeface="Times New Roman"/>
                <a:ea typeface="华文细黑"/>
                <a:cs typeface="Courier New"/>
              </a:rPr>
              <a:t>O</a:t>
            </a:r>
            <a:r>
              <a:rPr lang="en-US" altLang="zh-CN" sz="2800" kern="100" baseline="-25000" dirty="0">
                <a:solidFill>
                  <a:schemeClr val="accent6">
                    <a:lumMod val="75000"/>
                  </a:schemeClr>
                </a:solidFill>
                <a:latin typeface="Times New Roman"/>
                <a:ea typeface="华文细黑"/>
                <a:cs typeface="Courier New"/>
              </a:rPr>
              <a:t>3</a:t>
            </a:r>
            <a:r>
              <a:rPr lang="en-US" altLang="zh-CN" sz="2800" kern="100" spc="-80" dirty="0">
                <a:solidFill>
                  <a:schemeClr val="accent6">
                    <a:lumMod val="75000"/>
                  </a:schemeClr>
                </a:solidFill>
                <a:latin typeface="Times New Roman"/>
                <a:ea typeface="华文细黑"/>
                <a:cs typeface="Courier New"/>
              </a:rPr>
              <a:t>==</a:t>
            </a:r>
            <a:r>
              <a:rPr lang="en-US" altLang="zh-CN" sz="2800" kern="100" dirty="0">
                <a:solidFill>
                  <a:schemeClr val="accent6">
                    <a:lumMod val="75000"/>
                  </a:schemeClr>
                </a:solidFill>
                <a:latin typeface="Times New Roman"/>
                <a:ea typeface="华文细黑"/>
                <a:cs typeface="Courier New"/>
              </a:rPr>
              <a:t>=2Fe</a:t>
            </a:r>
            <a:r>
              <a:rPr lang="zh-CN" altLang="zh-CN" sz="2800" kern="100" dirty="0">
                <a:solidFill>
                  <a:schemeClr val="accent6">
                    <a:lumMod val="75000"/>
                  </a:schemeClr>
                </a:solidFill>
                <a:latin typeface="Times New Roman"/>
                <a:ea typeface="华文细黑"/>
                <a:cs typeface="Times New Roman"/>
              </a:rPr>
              <a:t>＋</a:t>
            </a:r>
            <a:r>
              <a:rPr lang="en-US" altLang="zh-CN" sz="2800" kern="100" dirty="0">
                <a:solidFill>
                  <a:schemeClr val="accent6">
                    <a:lumMod val="75000"/>
                  </a:schemeClr>
                </a:solidFill>
                <a:latin typeface="Times New Roman"/>
                <a:ea typeface="华文细黑"/>
                <a:cs typeface="Courier New"/>
              </a:rPr>
              <a:t>3NaOH</a:t>
            </a:r>
            <a:endParaRPr lang="zh-CN" altLang="zh-CN" sz="2800" kern="100" dirty="0">
              <a:solidFill>
                <a:schemeClr val="accent6">
                  <a:lumMod val="75000"/>
                </a:schemeClr>
              </a:solidFill>
              <a:effectLst/>
              <a:latin typeface="宋体"/>
              <a:cs typeface="Courier New"/>
            </a:endParaRPr>
          </a:p>
        </p:txBody>
      </p:sp>
      <p:sp>
        <p:nvSpPr>
          <p:cNvPr id="20" name="Rectangle 21">
            <a:hlinkClick r:id="rId2" action="ppaction://hlinksldjump"/>
          </p:cNvPr>
          <p:cNvSpPr>
            <a:spLocks noChangeArrowheads="1"/>
          </p:cNvSpPr>
          <p:nvPr/>
        </p:nvSpPr>
        <p:spPr bwMode="auto">
          <a:xfrm>
            <a:off x="9151572" y="117426"/>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21" name="Rectangle 21">
            <a:hlinkClick r:id="rId3" action="ppaction://hlinksldjump"/>
          </p:cNvPr>
          <p:cNvSpPr>
            <a:spLocks noChangeArrowheads="1"/>
          </p:cNvSpPr>
          <p:nvPr/>
        </p:nvSpPr>
        <p:spPr bwMode="auto">
          <a:xfrm>
            <a:off x="9629608" y="117426"/>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23" name="Rectangle 21">
            <a:hlinkClick r:id="rId4" action="ppaction://hlinksldjump"/>
          </p:cNvPr>
          <p:cNvSpPr>
            <a:spLocks noChangeArrowheads="1"/>
          </p:cNvSpPr>
          <p:nvPr/>
        </p:nvSpPr>
        <p:spPr bwMode="auto">
          <a:xfrm>
            <a:off x="10083502" y="117426"/>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24" name="Rectangle 21">
            <a:hlinkClick r:id="rId5" action="ppaction://hlinksldjump"/>
          </p:cNvPr>
          <p:cNvSpPr>
            <a:spLocks noChangeArrowheads="1"/>
          </p:cNvSpPr>
          <p:nvPr/>
        </p:nvSpPr>
        <p:spPr bwMode="auto">
          <a:xfrm>
            <a:off x="10585262" y="11742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25" name="Rectangle 21">
            <a:hlinkClick r:id="rId6" action="ppaction://hlinksldjump"/>
          </p:cNvPr>
          <p:cNvSpPr>
            <a:spLocks noChangeArrowheads="1"/>
          </p:cNvSpPr>
          <p:nvPr/>
        </p:nvSpPr>
        <p:spPr bwMode="auto">
          <a:xfrm>
            <a:off x="11041571" y="11742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26" name="Rectangle 21">
            <a:hlinkClick r:id="rId7" action="ppaction://hlinksldjump"/>
          </p:cNvPr>
          <p:cNvSpPr>
            <a:spLocks noChangeArrowheads="1"/>
          </p:cNvSpPr>
          <p:nvPr/>
        </p:nvSpPr>
        <p:spPr bwMode="auto">
          <a:xfrm>
            <a:off x="11489246" y="11742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11" name="矩形 10"/>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3" name="圆角矩形 12">
            <a:hlinkClick r:id="" action="ppaction://noaction"/>
          </p:cNvPr>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
        <p:nvSpPr>
          <p:cNvPr id="14" name="Rectangle 21">
            <a:hlinkClick r:id="rId8" action="ppaction://hlinksldjump"/>
          </p:cNvPr>
          <p:cNvSpPr>
            <a:spLocks noChangeArrowheads="1"/>
          </p:cNvSpPr>
          <p:nvPr/>
        </p:nvSpPr>
        <p:spPr bwMode="auto">
          <a:xfrm>
            <a:off x="8649394" y="117426"/>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1417420086"/>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3"/>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nodeType="clickEffect">
                                  <p:stCondLst>
                                    <p:cond delay="0"/>
                                  </p:stCondLst>
                                  <p:childTnLst>
                                    <p:animEffect transition="out" filter="fade">
                                      <p:cBhvr>
                                        <p:cTn id="16" dur="500"/>
                                        <p:tgtEl>
                                          <p:spTgt spid="3">
                                            <p:txEl>
                                              <p:pRg st="1" end="1"/>
                                            </p:txEl>
                                          </p:spTgt>
                                        </p:tgtEl>
                                      </p:cBhvr>
                                    </p:animEffect>
                                    <p:set>
                                      <p:cBhvr>
                                        <p:cTn id="17" dur="1" fill="hold">
                                          <p:stCondLst>
                                            <p:cond delay="499"/>
                                          </p:stCondLst>
                                        </p:cTn>
                                        <p:tgtEl>
                                          <p:spTgt spid="3">
                                            <p:txEl>
                                              <p:pRg st="1" end="1"/>
                                            </p:txEl>
                                          </p:spTgt>
                                        </p:tgtEl>
                                        <p:attrNameLst>
                                          <p:attrName>style.visibility</p:attrName>
                                        </p:attrNameLst>
                                      </p:cBhvr>
                                      <p:to>
                                        <p:strVal val="hidden"/>
                                      </p:to>
                                    </p:set>
                                  </p:childTnLst>
                                </p:cTn>
                              </p:par>
                              <p:par>
                                <p:cTn id="18" presetID="10" presetClass="exit" presetSubtype="0" fill="hold" grpId="1" nodeType="withEffect">
                                  <p:stCondLst>
                                    <p:cond delay="0"/>
                                  </p:stCondLst>
                                  <p:childTnLst>
                                    <p:animEffect transition="out" filter="fade">
                                      <p:cBhvr>
                                        <p:cTn id="19" dur="500"/>
                                        <p:tgtEl>
                                          <p:spTgt spid="5"/>
                                        </p:tgtEl>
                                      </p:cBhvr>
                                    </p:animEffect>
                                    <p:set>
                                      <p:cBhvr>
                                        <p:cTn id="20" dur="1" fill="hold">
                                          <p:stCondLst>
                                            <p:cond delay="499"/>
                                          </p:stCondLst>
                                        </p:cTn>
                                        <p:tgtEl>
                                          <p:spTgt spid="5"/>
                                        </p:tgtEl>
                                        <p:attrNameLst>
                                          <p:attrName>style.visibility</p:attrName>
                                        </p:attrNameLst>
                                      </p:cBhvr>
                                      <p:to>
                                        <p:strVal val="hidden"/>
                                      </p:to>
                                    </p:set>
                                  </p:childTnLst>
                                </p:cTn>
                              </p:par>
                            </p:childTnLst>
                          </p:cTn>
                        </p:par>
                      </p:childTnLst>
                    </p:cTn>
                  </p:par>
                </p:childTnLst>
              </p:cTn>
              <p:nextCondLst>
                <p:cond evt="onClick" delay="0">
                  <p:tgtEl>
                    <p:spTgt spid="13"/>
                  </p:tgtEl>
                </p:cond>
              </p:nextCondLst>
            </p:seq>
          </p:childTnLst>
        </p:cTn>
      </p:par>
    </p:tnLst>
    <p:bldLst>
      <p:bldP spid="5" grpId="0"/>
      <p:bldP spid="5" grpId="1"/>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139780" y="683965"/>
            <a:ext cx="11850557" cy="5940063"/>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(5)</a:t>
            </a:r>
            <a:r>
              <a:rPr lang="zh-CN" altLang="zh-CN" sz="2800" kern="100" dirty="0">
                <a:latin typeface="Times New Roman"/>
                <a:ea typeface="华文细黑"/>
                <a:cs typeface="Times New Roman"/>
              </a:rPr>
              <a:t>某同学认为：用惰性气体赶尽反应体系中的空气，将铁和盐酸反应后的气体经浓硫酸干燥，再与金属钠反应，得到的固体物质即为纯净的甲</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zh-CN" altLang="zh-CN" sz="2800" kern="100" dirty="0" smtClean="0">
                <a:latin typeface="Times New Roman"/>
                <a:ea typeface="华文细黑"/>
                <a:cs typeface="Times New Roman"/>
              </a:rPr>
              <a:t>取</a:t>
            </a:r>
            <a:r>
              <a:rPr lang="zh-CN" altLang="zh-CN" sz="2800" kern="100" dirty="0">
                <a:latin typeface="Times New Roman"/>
                <a:ea typeface="华文细黑"/>
                <a:cs typeface="Times New Roman"/>
              </a:rPr>
              <a:t>该固体物质与水反应，若能产生</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，即可证明得到的甲一定是纯净的。</a:t>
            </a:r>
            <a:endParaRPr lang="zh-CN" altLang="zh-CN" sz="2800"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判断该同学设想的制备和验纯方法的合理性并说明</a:t>
            </a:r>
            <a:r>
              <a:rPr lang="zh-CN" altLang="zh-CN" sz="2800" kern="100" dirty="0" smtClean="0">
                <a:latin typeface="Times New Roman"/>
                <a:ea typeface="华文细黑"/>
                <a:cs typeface="Times New Roman"/>
              </a:rPr>
              <a:t>理由</a:t>
            </a:r>
            <a:r>
              <a:rPr lang="en-US" altLang="zh-CN" sz="2800" kern="100" dirty="0" smtClean="0">
                <a:latin typeface="Times New Roman"/>
                <a:ea typeface="华文细黑"/>
                <a:cs typeface="Courier New"/>
              </a:rPr>
              <a:t>_________________</a:t>
            </a:r>
            <a:endParaRPr lang="zh-CN" altLang="zh-CN" sz="2800" kern="100" dirty="0" smtClean="0">
              <a:latin typeface="宋体"/>
              <a:cs typeface="Courier New"/>
            </a:endParaRPr>
          </a:p>
          <a:p>
            <a:pPr algn="just">
              <a:lnSpc>
                <a:spcPct val="150000"/>
              </a:lnSpc>
              <a:spcAft>
                <a:spcPts val="0"/>
              </a:spcAft>
            </a:pPr>
            <a:r>
              <a:rPr lang="en-US" altLang="zh-CN" sz="2800" kern="100" dirty="0" smtClean="0">
                <a:latin typeface="Times New Roman"/>
                <a:ea typeface="华文细黑"/>
                <a:cs typeface="Courier New"/>
              </a:rPr>
              <a:t>_________________________________________________________________________________________________________________</a:t>
            </a:r>
            <a:r>
              <a:rPr lang="en-US" altLang="zh-CN" sz="2800" kern="100" dirty="0">
                <a:latin typeface="Times New Roman"/>
                <a:ea typeface="华文细黑"/>
                <a:cs typeface="Courier New"/>
              </a:rPr>
              <a:t>_</a:t>
            </a:r>
            <a:r>
              <a:rPr lang="en-US" altLang="zh-CN" sz="2800" kern="100" dirty="0" smtClean="0">
                <a:latin typeface="Times New Roman"/>
                <a:ea typeface="华文细黑"/>
                <a:cs typeface="Courier New"/>
              </a:rPr>
              <a:t>_____</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pPr>
            <a:r>
              <a:rPr lang="zh-CN" altLang="zh-CN" sz="2800" b="1" kern="100" dirty="0" smtClean="0">
                <a:solidFill>
                  <a:srgbClr val="0000FF"/>
                </a:solidFill>
                <a:latin typeface="Times New Roman"/>
                <a:cs typeface="Times New Roman"/>
              </a:rPr>
              <a:t>解析</a:t>
            </a:r>
            <a:r>
              <a:rPr lang="zh-CN" altLang="zh-CN" sz="2800" b="1" kern="100" dirty="0">
                <a:solidFill>
                  <a:srgbClr val="0000FF"/>
                </a:solidFill>
                <a:latin typeface="Times New Roman"/>
                <a:cs typeface="Times New Roman"/>
              </a:rPr>
              <a:t>　</a:t>
            </a:r>
            <a:r>
              <a:rPr lang="zh-CN" altLang="zh-CN" sz="2800" kern="100" dirty="0" smtClean="0">
                <a:latin typeface="Times New Roman"/>
                <a:ea typeface="华文细黑"/>
                <a:cs typeface="Times New Roman"/>
              </a:rPr>
              <a:t>制备</a:t>
            </a:r>
            <a:r>
              <a:rPr lang="zh-CN" altLang="zh-CN" sz="2800" kern="100" dirty="0">
                <a:latin typeface="Times New Roman"/>
                <a:ea typeface="华文细黑"/>
                <a:cs typeface="Times New Roman"/>
              </a:rPr>
              <a:t>过程中，由于盐酸易挥发，产生的氢气中会有氯化氢，易和钠反应生成</a:t>
            </a:r>
            <a:r>
              <a:rPr lang="en-US" altLang="zh-CN" sz="2800" kern="100" dirty="0" err="1">
                <a:latin typeface="Times New Roman"/>
                <a:ea typeface="华文细黑"/>
                <a:cs typeface="Courier New"/>
              </a:rPr>
              <a:t>NaCl</a:t>
            </a:r>
            <a:r>
              <a:rPr lang="zh-CN" altLang="zh-CN" sz="2800" kern="100" dirty="0">
                <a:latin typeface="Times New Roman"/>
                <a:ea typeface="华文细黑"/>
                <a:cs typeface="Times New Roman"/>
              </a:rPr>
              <a:t>；如在制取</a:t>
            </a:r>
            <a:r>
              <a:rPr lang="en-US" altLang="zh-CN" sz="2800" kern="100" dirty="0" err="1">
                <a:latin typeface="Times New Roman"/>
                <a:ea typeface="华文细黑"/>
                <a:cs typeface="Courier New"/>
              </a:rPr>
              <a:t>NaH</a:t>
            </a:r>
            <a:r>
              <a:rPr lang="zh-CN" altLang="zh-CN" sz="2800" kern="100" dirty="0">
                <a:latin typeface="Times New Roman"/>
                <a:ea typeface="华文细黑"/>
                <a:cs typeface="Times New Roman"/>
              </a:rPr>
              <a:t>的反应中钠过量，则产物中混有钠，钠与水反应也会有氢气产生，同时验纯时也没有考虑到混入的</a:t>
            </a:r>
            <a:r>
              <a:rPr lang="en-US" altLang="zh-CN" sz="2800" kern="100" dirty="0" err="1">
                <a:latin typeface="Times New Roman"/>
                <a:ea typeface="华文细黑"/>
                <a:cs typeface="Courier New"/>
              </a:rPr>
              <a:t>NaCl</a:t>
            </a:r>
            <a:r>
              <a:rPr lang="zh-CN" altLang="zh-CN" sz="2800" kern="100" dirty="0" smtClean="0">
                <a:latin typeface="Times New Roman"/>
                <a:ea typeface="华文细黑"/>
                <a:cs typeface="Times New Roman"/>
              </a:rPr>
              <a:t>。</a:t>
            </a:r>
            <a:endParaRPr lang="zh-CN" altLang="zh-CN" sz="2800" kern="100" dirty="0">
              <a:latin typeface="宋体"/>
              <a:cs typeface="Courier New"/>
            </a:endParaRPr>
          </a:p>
        </p:txBody>
      </p:sp>
      <p:sp>
        <p:nvSpPr>
          <p:cNvPr id="3" name="矩形 2"/>
          <p:cNvSpPr/>
          <p:nvPr/>
        </p:nvSpPr>
        <p:spPr>
          <a:xfrm>
            <a:off x="253033" y="2553480"/>
            <a:ext cx="11639246" cy="2031325"/>
          </a:xfrm>
          <a:prstGeom prst="rect">
            <a:avLst/>
          </a:prstGeom>
        </p:spPr>
        <p:txBody>
          <a:bodyPr>
            <a:spAutoFit/>
          </a:bodyPr>
          <a:lstStyle/>
          <a:p>
            <a:pPr>
              <a:lnSpc>
                <a:spcPct val="150000"/>
              </a:lnSpc>
            </a:pPr>
            <a:r>
              <a:rPr lang="en-US" altLang="zh-CN" sz="2800" kern="100" dirty="0" smtClean="0">
                <a:solidFill>
                  <a:schemeClr val="accent6">
                    <a:lumMod val="75000"/>
                  </a:schemeClr>
                </a:solidFill>
                <a:latin typeface="Times New Roman"/>
                <a:ea typeface="华文细黑"/>
                <a:cs typeface="Times New Roman"/>
              </a:rPr>
              <a:t>            	`					              </a:t>
            </a:r>
            <a:r>
              <a:rPr lang="zh-CN" altLang="zh-CN" sz="2800" kern="100" dirty="0" smtClean="0">
                <a:solidFill>
                  <a:schemeClr val="accent6">
                    <a:lumMod val="75000"/>
                  </a:schemeClr>
                </a:solidFill>
                <a:latin typeface="Times New Roman"/>
                <a:ea typeface="华文细黑"/>
                <a:cs typeface="Times New Roman"/>
              </a:rPr>
              <a:t>制备</a:t>
            </a:r>
            <a:r>
              <a:rPr lang="zh-CN" altLang="zh-CN" sz="2800" kern="100" dirty="0">
                <a:solidFill>
                  <a:schemeClr val="accent6">
                    <a:lumMod val="75000"/>
                  </a:schemeClr>
                </a:solidFill>
                <a:latin typeface="Times New Roman"/>
                <a:ea typeface="华文细黑"/>
                <a:cs typeface="Times New Roman"/>
              </a:rPr>
              <a:t>过程不合理，因为盐酸易挥发，</a:t>
            </a:r>
            <a:r>
              <a:rPr lang="en-US" altLang="zh-CN" sz="2800" kern="100" dirty="0">
                <a:solidFill>
                  <a:schemeClr val="accent6">
                    <a:lumMod val="75000"/>
                  </a:schemeClr>
                </a:solidFill>
                <a:latin typeface="Times New Roman"/>
                <a:ea typeface="华文细黑"/>
              </a:rPr>
              <a:t>H</a:t>
            </a:r>
            <a:r>
              <a:rPr lang="en-US" altLang="zh-CN" sz="2800" kern="100" baseline="-25000" dirty="0">
                <a:solidFill>
                  <a:schemeClr val="accent6">
                    <a:lumMod val="75000"/>
                  </a:schemeClr>
                </a:solidFill>
                <a:latin typeface="Times New Roman"/>
                <a:ea typeface="华文细黑"/>
              </a:rPr>
              <a:t>2</a:t>
            </a:r>
            <a:r>
              <a:rPr lang="zh-CN" altLang="zh-CN" sz="2800" kern="100" dirty="0">
                <a:solidFill>
                  <a:schemeClr val="accent6">
                    <a:lumMod val="75000"/>
                  </a:schemeClr>
                </a:solidFill>
                <a:latin typeface="Times New Roman"/>
                <a:ea typeface="华文细黑"/>
                <a:cs typeface="Times New Roman"/>
              </a:rPr>
              <a:t>中混有</a:t>
            </a:r>
            <a:r>
              <a:rPr lang="en-US" altLang="zh-CN" sz="2800" kern="100" dirty="0" err="1">
                <a:solidFill>
                  <a:schemeClr val="accent6">
                    <a:lumMod val="75000"/>
                  </a:schemeClr>
                </a:solidFill>
                <a:latin typeface="Times New Roman"/>
                <a:ea typeface="华文细黑"/>
              </a:rPr>
              <a:t>HCl</a:t>
            </a:r>
            <a:r>
              <a:rPr lang="zh-CN" altLang="zh-CN" sz="2800" kern="100" dirty="0">
                <a:solidFill>
                  <a:schemeClr val="accent6">
                    <a:lumMod val="75000"/>
                  </a:schemeClr>
                </a:solidFill>
                <a:latin typeface="Times New Roman"/>
                <a:ea typeface="华文细黑"/>
                <a:cs typeface="Times New Roman"/>
              </a:rPr>
              <a:t>，导致产物中有</a:t>
            </a:r>
            <a:r>
              <a:rPr lang="en-US" altLang="zh-CN" sz="2800" kern="100" dirty="0" err="1">
                <a:solidFill>
                  <a:schemeClr val="accent6">
                    <a:lumMod val="75000"/>
                  </a:schemeClr>
                </a:solidFill>
                <a:latin typeface="Times New Roman"/>
                <a:ea typeface="华文细黑"/>
              </a:rPr>
              <a:t>NaCl</a:t>
            </a:r>
            <a:r>
              <a:rPr lang="zh-CN" altLang="zh-CN" sz="2800" kern="100" dirty="0">
                <a:solidFill>
                  <a:schemeClr val="accent6">
                    <a:lumMod val="75000"/>
                  </a:schemeClr>
                </a:solidFill>
                <a:latin typeface="Times New Roman"/>
                <a:ea typeface="华文细黑"/>
                <a:cs typeface="Times New Roman"/>
              </a:rPr>
              <a:t>；验纯方法不合理，如果有</a:t>
            </a:r>
            <a:r>
              <a:rPr lang="en-US" altLang="zh-CN" sz="2800" kern="100" dirty="0">
                <a:solidFill>
                  <a:schemeClr val="accent6">
                    <a:lumMod val="75000"/>
                  </a:schemeClr>
                </a:solidFill>
                <a:latin typeface="Times New Roman"/>
                <a:ea typeface="华文细黑"/>
              </a:rPr>
              <a:t>Na</a:t>
            </a:r>
            <a:r>
              <a:rPr lang="zh-CN" altLang="zh-CN" sz="2800" kern="100" dirty="0">
                <a:solidFill>
                  <a:schemeClr val="accent6">
                    <a:lumMod val="75000"/>
                  </a:schemeClr>
                </a:solidFill>
                <a:latin typeface="Times New Roman"/>
                <a:ea typeface="华文细黑"/>
                <a:cs typeface="Times New Roman"/>
              </a:rPr>
              <a:t>残留，</a:t>
            </a:r>
            <a:r>
              <a:rPr lang="en-US" altLang="zh-CN" sz="2800" kern="100" dirty="0">
                <a:solidFill>
                  <a:schemeClr val="accent6">
                    <a:lumMod val="75000"/>
                  </a:schemeClr>
                </a:solidFill>
                <a:latin typeface="Times New Roman"/>
                <a:ea typeface="华文细黑"/>
              </a:rPr>
              <a:t>Na</a:t>
            </a:r>
            <a:r>
              <a:rPr lang="zh-CN" altLang="zh-CN" sz="2800" kern="100" dirty="0">
                <a:solidFill>
                  <a:schemeClr val="accent6">
                    <a:lumMod val="75000"/>
                  </a:schemeClr>
                </a:solidFill>
                <a:latin typeface="Times New Roman"/>
                <a:ea typeface="华文细黑"/>
                <a:cs typeface="Times New Roman"/>
              </a:rPr>
              <a:t>与水反应也产生</a:t>
            </a:r>
            <a:r>
              <a:rPr lang="en-US" altLang="zh-CN" sz="2800" kern="100" dirty="0">
                <a:solidFill>
                  <a:schemeClr val="accent6">
                    <a:lumMod val="75000"/>
                  </a:schemeClr>
                </a:solidFill>
                <a:latin typeface="Times New Roman"/>
                <a:ea typeface="华文细黑"/>
              </a:rPr>
              <a:t>H</a:t>
            </a:r>
            <a:r>
              <a:rPr lang="en-US" altLang="zh-CN" sz="2800" kern="100" baseline="-25000" dirty="0">
                <a:solidFill>
                  <a:schemeClr val="accent6">
                    <a:lumMod val="75000"/>
                  </a:schemeClr>
                </a:solidFill>
                <a:latin typeface="Times New Roman"/>
                <a:ea typeface="华文细黑"/>
              </a:rPr>
              <a:t>2</a:t>
            </a:r>
            <a:r>
              <a:rPr lang="zh-CN" altLang="zh-CN" sz="2800" kern="100" dirty="0">
                <a:solidFill>
                  <a:schemeClr val="accent6">
                    <a:lumMod val="75000"/>
                  </a:schemeClr>
                </a:solidFill>
                <a:latin typeface="Times New Roman"/>
                <a:ea typeface="华文细黑"/>
                <a:cs typeface="Times New Roman"/>
              </a:rPr>
              <a:t>；没有考虑混入的</a:t>
            </a:r>
            <a:r>
              <a:rPr lang="en-US" altLang="zh-CN" sz="2800" kern="100" dirty="0" err="1">
                <a:solidFill>
                  <a:schemeClr val="accent6">
                    <a:lumMod val="75000"/>
                  </a:schemeClr>
                </a:solidFill>
                <a:latin typeface="Times New Roman"/>
                <a:ea typeface="华文细黑"/>
              </a:rPr>
              <a:t>NaCl</a:t>
            </a:r>
            <a:endParaRPr lang="zh-CN" altLang="en-US" sz="2800" dirty="0">
              <a:solidFill>
                <a:schemeClr val="accent6">
                  <a:lumMod val="75000"/>
                </a:schemeClr>
              </a:solidFill>
            </a:endParaRPr>
          </a:p>
        </p:txBody>
      </p:sp>
      <p:sp>
        <p:nvSpPr>
          <p:cNvPr id="19" name="Rectangle 21">
            <a:hlinkClick r:id="rId2" action="ppaction://hlinksldjump"/>
          </p:cNvPr>
          <p:cNvSpPr>
            <a:spLocks noChangeArrowheads="1"/>
          </p:cNvSpPr>
          <p:nvPr/>
        </p:nvSpPr>
        <p:spPr bwMode="auto">
          <a:xfrm>
            <a:off x="9151572" y="117426"/>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20" name="Rectangle 21">
            <a:hlinkClick r:id="rId3" action="ppaction://hlinksldjump"/>
          </p:cNvPr>
          <p:cNvSpPr>
            <a:spLocks noChangeArrowheads="1"/>
          </p:cNvSpPr>
          <p:nvPr/>
        </p:nvSpPr>
        <p:spPr bwMode="auto">
          <a:xfrm>
            <a:off x="9629608" y="117426"/>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21" name="Rectangle 21">
            <a:hlinkClick r:id="rId4" action="ppaction://hlinksldjump"/>
          </p:cNvPr>
          <p:cNvSpPr>
            <a:spLocks noChangeArrowheads="1"/>
          </p:cNvSpPr>
          <p:nvPr/>
        </p:nvSpPr>
        <p:spPr bwMode="auto">
          <a:xfrm>
            <a:off x="10083502" y="117426"/>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22" name="Rectangle 21">
            <a:hlinkClick r:id="rId5" action="ppaction://hlinksldjump"/>
          </p:cNvPr>
          <p:cNvSpPr>
            <a:spLocks noChangeArrowheads="1"/>
          </p:cNvSpPr>
          <p:nvPr/>
        </p:nvSpPr>
        <p:spPr bwMode="auto">
          <a:xfrm>
            <a:off x="10585262" y="11742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33" name="Rectangle 21">
            <a:hlinkClick r:id="rId6" action="ppaction://hlinksldjump"/>
          </p:cNvPr>
          <p:cNvSpPr>
            <a:spLocks noChangeArrowheads="1"/>
          </p:cNvSpPr>
          <p:nvPr/>
        </p:nvSpPr>
        <p:spPr bwMode="auto">
          <a:xfrm>
            <a:off x="11041571" y="11742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34" name="Rectangle 21">
            <a:hlinkClick r:id="rId7" action="ppaction://hlinksldjump"/>
          </p:cNvPr>
          <p:cNvSpPr>
            <a:spLocks noChangeArrowheads="1"/>
          </p:cNvSpPr>
          <p:nvPr/>
        </p:nvSpPr>
        <p:spPr bwMode="auto">
          <a:xfrm>
            <a:off x="11489246" y="11742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16" name="矩形 15"/>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3" name="圆角矩形 22">
            <a:hlinkClick r:id="rId8" action="ppaction://hlinksldjump"/>
          </p:cNvPr>
          <p:cNvSpPr/>
          <p:nvPr/>
        </p:nvSpPr>
        <p:spPr>
          <a:xfrm>
            <a:off x="11376626" y="6653833"/>
            <a:ext cx="807892"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0000FF"/>
                </a:solidFill>
                <a:latin typeface="黑体" pitchFamily="49" charset="-122"/>
                <a:ea typeface="黑体" pitchFamily="49" charset="-122"/>
              </a:rPr>
              <a:t>返回</a:t>
            </a:r>
            <a:endParaRPr lang="zh-CN" altLang="en-US" sz="1400" dirty="0">
              <a:solidFill>
                <a:srgbClr val="0000FF"/>
              </a:solidFill>
              <a:latin typeface="黑体" pitchFamily="49" charset="-122"/>
              <a:ea typeface="黑体" pitchFamily="49" charset="-122"/>
            </a:endParaRPr>
          </a:p>
        </p:txBody>
      </p:sp>
      <p:sp>
        <p:nvSpPr>
          <p:cNvPr id="24" name="圆角矩形 23"/>
          <p:cNvSpPr/>
          <p:nvPr/>
        </p:nvSpPr>
        <p:spPr>
          <a:xfrm>
            <a:off x="9847531"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
        <p:nvSpPr>
          <p:cNvPr id="14" name="Rectangle 21">
            <a:hlinkClick r:id="rId9" action="ppaction://hlinksldjump"/>
          </p:cNvPr>
          <p:cNvSpPr>
            <a:spLocks noChangeArrowheads="1"/>
          </p:cNvSpPr>
          <p:nvPr/>
        </p:nvSpPr>
        <p:spPr bwMode="auto">
          <a:xfrm>
            <a:off x="8649394" y="117426"/>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3117403591"/>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24"/>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7">
                                            <p:txEl>
                                              <p:pRg st="4" end="4"/>
                                            </p:txEl>
                                          </p:spTgt>
                                        </p:tgtEl>
                                        <p:attrNameLst>
                                          <p:attrName>style.visibility</p:attrName>
                                        </p:attrNameLst>
                                      </p:cBhvr>
                                      <p:to>
                                        <p:strVal val="visible"/>
                                      </p:to>
                                    </p:set>
                                    <p:animEffect transition="in" filter="blinds(horizontal)">
                                      <p:cBhvr>
                                        <p:cTn id="7" dur="500"/>
                                        <p:tgtEl>
                                          <p:spTgt spid="17">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nodeType="clickEffect">
                                  <p:stCondLst>
                                    <p:cond delay="0"/>
                                  </p:stCondLst>
                                  <p:childTnLst>
                                    <p:animEffect transition="out" filter="fade">
                                      <p:cBhvr>
                                        <p:cTn id="16" dur="500"/>
                                        <p:tgtEl>
                                          <p:spTgt spid="17">
                                            <p:txEl>
                                              <p:pRg st="4" end="4"/>
                                            </p:txEl>
                                          </p:spTgt>
                                        </p:tgtEl>
                                      </p:cBhvr>
                                    </p:animEffect>
                                    <p:set>
                                      <p:cBhvr>
                                        <p:cTn id="17" dur="1" fill="hold">
                                          <p:stCondLst>
                                            <p:cond delay="499"/>
                                          </p:stCondLst>
                                        </p:cTn>
                                        <p:tgtEl>
                                          <p:spTgt spid="17">
                                            <p:txEl>
                                              <p:pRg st="4" end="4"/>
                                            </p:txEl>
                                          </p:spTgt>
                                        </p:tgtEl>
                                        <p:attrNameLst>
                                          <p:attrName>style.visibility</p:attrName>
                                        </p:attrNameLst>
                                      </p:cBhvr>
                                      <p:to>
                                        <p:strVal val="hidden"/>
                                      </p:to>
                                    </p:set>
                                  </p:childTnLst>
                                </p:cTn>
                              </p:par>
                              <p:par>
                                <p:cTn id="18" presetID="10" presetClass="exit" presetSubtype="0" fill="hold" grpId="1" nodeType="withEffect">
                                  <p:stCondLst>
                                    <p:cond delay="0"/>
                                  </p:stCondLst>
                                  <p:childTnLst>
                                    <p:animEffect transition="out" filter="fade">
                                      <p:cBhvr>
                                        <p:cTn id="19" dur="500"/>
                                        <p:tgtEl>
                                          <p:spTgt spid="3"/>
                                        </p:tgtEl>
                                      </p:cBhvr>
                                    </p:animEffect>
                                    <p:set>
                                      <p:cBhvr>
                                        <p:cTn id="20" dur="1" fill="hold">
                                          <p:stCondLst>
                                            <p:cond delay="499"/>
                                          </p:stCondLst>
                                        </p:cTn>
                                        <p:tgtEl>
                                          <p:spTgt spid="3"/>
                                        </p:tgtEl>
                                        <p:attrNameLst>
                                          <p:attrName>style.visibility</p:attrName>
                                        </p:attrNameLst>
                                      </p:cBhvr>
                                      <p:to>
                                        <p:strVal val="hidden"/>
                                      </p:to>
                                    </p:set>
                                  </p:childTnLst>
                                </p:cTn>
                              </p:par>
                            </p:childTnLst>
                          </p:cTn>
                        </p:par>
                      </p:childTnLst>
                    </p:cTn>
                  </p:par>
                </p:childTnLst>
              </p:cTn>
              <p:nextCondLst>
                <p:cond evt="onClick" delay="0">
                  <p:tgtEl>
                    <p:spTgt spid="24"/>
                  </p:tgtEl>
                </p:cond>
              </p:nextCondLst>
            </p:seq>
          </p:childTnLst>
        </p:cTn>
      </p:par>
    </p:tnLst>
    <p:bldLst>
      <p:bldP spid="3" grpId="0"/>
      <p:bldP spid="3" grpId="1"/>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229447"/>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1">
            <a:hlinkClick r:id="rId2" action="ppaction://hlinksldjump"/>
          </p:cNvPr>
          <p:cNvSpPr>
            <a:spLocks noChangeArrowheads="1"/>
          </p:cNvSpPr>
          <p:nvPr/>
        </p:nvSpPr>
        <p:spPr bwMode="auto">
          <a:xfrm>
            <a:off x="5207897"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29" name="Rectangle 21">
            <a:hlinkClick r:id="rId3" action="ppaction://hlinksldjump"/>
          </p:cNvPr>
          <p:cNvSpPr>
            <a:spLocks noChangeArrowheads="1"/>
          </p:cNvSpPr>
          <p:nvPr/>
        </p:nvSpPr>
        <p:spPr bwMode="auto">
          <a:xfrm>
            <a:off x="5641820"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30" name="Rectangle 21">
            <a:hlinkClick r:id="rId4" action="ppaction://hlinksldjump"/>
          </p:cNvPr>
          <p:cNvSpPr>
            <a:spLocks noChangeArrowheads="1"/>
          </p:cNvSpPr>
          <p:nvPr/>
        </p:nvSpPr>
        <p:spPr bwMode="auto">
          <a:xfrm>
            <a:off x="6075743"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31" name="Rectangle 21">
            <a:hlinkClick r:id="rId5" action="ppaction://hlinksldjump"/>
          </p:cNvPr>
          <p:cNvSpPr>
            <a:spLocks noChangeArrowheads="1"/>
          </p:cNvSpPr>
          <p:nvPr/>
        </p:nvSpPr>
        <p:spPr bwMode="auto">
          <a:xfrm>
            <a:off x="6509666"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32" name="Rectangle 21">
            <a:hlinkClick r:id="rId6" action="ppaction://hlinksldjump"/>
          </p:cNvPr>
          <p:cNvSpPr>
            <a:spLocks noChangeArrowheads="1"/>
          </p:cNvSpPr>
          <p:nvPr/>
        </p:nvSpPr>
        <p:spPr bwMode="auto">
          <a:xfrm>
            <a:off x="6943589"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33" name="Rectangle 21">
            <a:hlinkClick r:id="rId7" action="ppaction://hlinksldjump"/>
          </p:cNvPr>
          <p:cNvSpPr>
            <a:spLocks noChangeArrowheads="1"/>
          </p:cNvSpPr>
          <p:nvPr/>
        </p:nvSpPr>
        <p:spPr bwMode="auto">
          <a:xfrm>
            <a:off x="7377512"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34" name="Rectangle 21">
            <a:hlinkClick r:id="rId8" action="ppaction://hlinksldjump"/>
          </p:cNvPr>
          <p:cNvSpPr>
            <a:spLocks noChangeArrowheads="1"/>
          </p:cNvSpPr>
          <p:nvPr/>
        </p:nvSpPr>
        <p:spPr bwMode="auto">
          <a:xfrm>
            <a:off x="7811435"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35" name="Rectangle 21">
            <a:hlinkClick r:id="rId9" action="ppaction://hlinksldjump"/>
          </p:cNvPr>
          <p:cNvSpPr>
            <a:spLocks noChangeArrowheads="1"/>
          </p:cNvSpPr>
          <p:nvPr/>
        </p:nvSpPr>
        <p:spPr bwMode="auto">
          <a:xfrm>
            <a:off x="8245358"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36" name="Rectangle 21">
            <a:hlinkClick r:id="rId10" action="ppaction://hlinksldjump"/>
          </p:cNvPr>
          <p:cNvSpPr>
            <a:spLocks noChangeArrowheads="1"/>
          </p:cNvSpPr>
          <p:nvPr/>
        </p:nvSpPr>
        <p:spPr bwMode="auto">
          <a:xfrm>
            <a:off x="8679281" y="117426"/>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37" name="Rectangle 21">
            <a:hlinkClick r:id="rId11" action="ppaction://hlinksldjump"/>
          </p:cNvPr>
          <p:cNvSpPr>
            <a:spLocks noChangeArrowheads="1"/>
          </p:cNvSpPr>
          <p:nvPr/>
        </p:nvSpPr>
        <p:spPr bwMode="auto">
          <a:xfrm>
            <a:off x="9191550" y="117426"/>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39" name="Rectangle 21">
            <a:hlinkClick r:id="rId12" action="ppaction://hlinksldjump"/>
          </p:cNvPr>
          <p:cNvSpPr>
            <a:spLocks noChangeArrowheads="1"/>
          </p:cNvSpPr>
          <p:nvPr/>
        </p:nvSpPr>
        <p:spPr bwMode="auto">
          <a:xfrm>
            <a:off x="9816009" y="117426"/>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40" name="Rectangle 21">
            <a:hlinkClick r:id="rId13" action="ppaction://hlinksldjump"/>
          </p:cNvPr>
          <p:cNvSpPr>
            <a:spLocks noChangeArrowheads="1"/>
          </p:cNvSpPr>
          <p:nvPr/>
        </p:nvSpPr>
        <p:spPr bwMode="auto">
          <a:xfrm>
            <a:off x="10409370" y="117426"/>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41" name="Rectangle 21">
            <a:hlinkClick r:id="rId14" action="ppaction://hlinksldjump"/>
          </p:cNvPr>
          <p:cNvSpPr>
            <a:spLocks noChangeArrowheads="1"/>
          </p:cNvSpPr>
          <p:nvPr/>
        </p:nvSpPr>
        <p:spPr bwMode="auto">
          <a:xfrm>
            <a:off x="11042120" y="117426"/>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42" name="Rectangle 21">
            <a:hlinkClick r:id="rId15" action="ppaction://hlinksldjump"/>
          </p:cNvPr>
          <p:cNvSpPr>
            <a:spLocks noChangeArrowheads="1"/>
          </p:cNvSpPr>
          <p:nvPr/>
        </p:nvSpPr>
        <p:spPr bwMode="auto">
          <a:xfrm>
            <a:off x="11616857" y="117426"/>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
        <p:nvSpPr>
          <p:cNvPr id="20" name="矩形 19"/>
          <p:cNvSpPr/>
          <p:nvPr/>
        </p:nvSpPr>
        <p:spPr>
          <a:xfrm>
            <a:off x="406574" y="705616"/>
            <a:ext cx="10964697" cy="4596386"/>
          </a:xfrm>
          <a:prstGeom prst="rect">
            <a:avLst/>
          </a:prstGeom>
        </p:spPr>
        <p:txBody>
          <a:bodyPr>
            <a:spAutoFit/>
          </a:bodyPr>
          <a:lstStyle/>
          <a:p>
            <a:pPr algn="just">
              <a:lnSpc>
                <a:spcPts val="6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化学与科学、技术、社会、环境密切相关。下列有关说法中正确的是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2800" kern="100" dirty="0">
              <a:latin typeface="宋体"/>
              <a:cs typeface="Courier New"/>
            </a:endParaRPr>
          </a:p>
          <a:p>
            <a:pPr algn="just">
              <a:lnSpc>
                <a:spcPts val="6000"/>
              </a:lnSpc>
              <a:spcAft>
                <a:spcPts val="0"/>
              </a:spcAft>
            </a:pP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小苏打可用于生产玻璃，也可用来除去物品表面的油污</a:t>
            </a:r>
            <a:endParaRPr lang="zh-CN" altLang="zh-CN" sz="2800" kern="100" dirty="0">
              <a:latin typeface="宋体"/>
              <a:cs typeface="Courier New"/>
            </a:endParaRPr>
          </a:p>
          <a:p>
            <a:pPr algn="just">
              <a:lnSpc>
                <a:spcPts val="6000"/>
              </a:lnSpc>
              <a:spcAft>
                <a:spcPts val="0"/>
              </a:spcAft>
            </a:pP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过氧化钠可用于食品、羽毛和织物等的漂白</a:t>
            </a:r>
            <a:endParaRPr lang="zh-CN" altLang="zh-CN" sz="2800" kern="100" dirty="0">
              <a:latin typeface="宋体"/>
              <a:cs typeface="Courier New"/>
            </a:endParaRPr>
          </a:p>
          <a:p>
            <a:pPr algn="just">
              <a:lnSpc>
                <a:spcPts val="6000"/>
              </a:lnSpc>
              <a:spcAft>
                <a:spcPts val="0"/>
              </a:spcAft>
            </a:pP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医用酒精、次氯酸钠等消毒液均可以将病毒氧化而达到消毒的目的</a:t>
            </a:r>
            <a:endParaRPr lang="zh-CN" altLang="zh-CN" sz="2800" kern="100" dirty="0">
              <a:latin typeface="宋体"/>
              <a:cs typeface="Courier New"/>
            </a:endParaRPr>
          </a:p>
          <a:p>
            <a:pPr algn="just">
              <a:lnSpc>
                <a:spcPts val="6000"/>
              </a:lnSpc>
              <a:spcAft>
                <a:spcPts val="0"/>
              </a:spcAft>
            </a:pP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使用含有氯化钠的融雪剂会加快桥梁的</a:t>
            </a:r>
            <a:r>
              <a:rPr lang="zh-CN" altLang="zh-CN" sz="2800" kern="100" dirty="0" smtClean="0">
                <a:latin typeface="Times New Roman"/>
                <a:ea typeface="华文细黑"/>
                <a:cs typeface="Times New Roman"/>
              </a:rPr>
              <a:t>腐蚀</a:t>
            </a:r>
            <a:endParaRPr lang="zh-CN" altLang="zh-CN" sz="2800" kern="100" dirty="0">
              <a:latin typeface="宋体"/>
              <a:cs typeface="Courier New"/>
            </a:endParaRPr>
          </a:p>
        </p:txBody>
      </p:sp>
      <p:sp>
        <p:nvSpPr>
          <p:cNvPr id="17" name="矩形 16"/>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8" name="圆角矩形 17">
            <a:hlinkClick r:id="rId16" action="ppaction://hlinksldjump"/>
          </p:cNvPr>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3806936344"/>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Rectangle 21">
            <a:hlinkClick r:id="rId2" action="ppaction://hlinksldjump"/>
          </p:cNvPr>
          <p:cNvSpPr>
            <a:spLocks noChangeArrowheads="1"/>
          </p:cNvSpPr>
          <p:nvPr/>
        </p:nvSpPr>
        <p:spPr bwMode="auto">
          <a:xfrm>
            <a:off x="5207897"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3" name="Rectangle 21">
            <a:hlinkClick r:id="rId3" action="ppaction://hlinksldjump"/>
          </p:cNvPr>
          <p:cNvSpPr>
            <a:spLocks noChangeArrowheads="1"/>
          </p:cNvSpPr>
          <p:nvPr/>
        </p:nvSpPr>
        <p:spPr bwMode="auto">
          <a:xfrm>
            <a:off x="5641820"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4" name="Rectangle 21">
            <a:hlinkClick r:id="rId4" action="ppaction://hlinksldjump"/>
          </p:cNvPr>
          <p:cNvSpPr>
            <a:spLocks noChangeArrowheads="1"/>
          </p:cNvSpPr>
          <p:nvPr/>
        </p:nvSpPr>
        <p:spPr bwMode="auto">
          <a:xfrm>
            <a:off x="6075743"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5" name="Rectangle 21">
            <a:hlinkClick r:id="rId5" action="ppaction://hlinksldjump"/>
          </p:cNvPr>
          <p:cNvSpPr>
            <a:spLocks noChangeArrowheads="1"/>
          </p:cNvSpPr>
          <p:nvPr/>
        </p:nvSpPr>
        <p:spPr bwMode="auto">
          <a:xfrm>
            <a:off x="6509666"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6" name="Rectangle 21">
            <a:hlinkClick r:id="rId6" action="ppaction://hlinksldjump"/>
          </p:cNvPr>
          <p:cNvSpPr>
            <a:spLocks noChangeArrowheads="1"/>
          </p:cNvSpPr>
          <p:nvPr/>
        </p:nvSpPr>
        <p:spPr bwMode="auto">
          <a:xfrm>
            <a:off x="6943589"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7" name="Rectangle 21">
            <a:hlinkClick r:id="rId7" action="ppaction://hlinksldjump"/>
          </p:cNvPr>
          <p:cNvSpPr>
            <a:spLocks noChangeArrowheads="1"/>
          </p:cNvSpPr>
          <p:nvPr/>
        </p:nvSpPr>
        <p:spPr bwMode="auto">
          <a:xfrm>
            <a:off x="7377512"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8" name="Rectangle 21">
            <a:hlinkClick r:id="rId8" action="ppaction://hlinksldjump"/>
          </p:cNvPr>
          <p:cNvSpPr>
            <a:spLocks noChangeArrowheads="1"/>
          </p:cNvSpPr>
          <p:nvPr/>
        </p:nvSpPr>
        <p:spPr bwMode="auto">
          <a:xfrm>
            <a:off x="7811435"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9" name="Rectangle 21">
            <a:hlinkClick r:id="rId9" action="ppaction://hlinksldjump"/>
          </p:cNvPr>
          <p:cNvSpPr>
            <a:spLocks noChangeArrowheads="1"/>
          </p:cNvSpPr>
          <p:nvPr/>
        </p:nvSpPr>
        <p:spPr bwMode="auto">
          <a:xfrm>
            <a:off x="8245358"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10" name="Rectangle 21">
            <a:hlinkClick r:id="rId10" action="ppaction://hlinksldjump"/>
          </p:cNvPr>
          <p:cNvSpPr>
            <a:spLocks noChangeArrowheads="1"/>
          </p:cNvSpPr>
          <p:nvPr/>
        </p:nvSpPr>
        <p:spPr bwMode="auto">
          <a:xfrm>
            <a:off x="8679281" y="117426"/>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11" name="Rectangle 21">
            <a:hlinkClick r:id="rId11" action="ppaction://hlinksldjump"/>
          </p:cNvPr>
          <p:cNvSpPr>
            <a:spLocks noChangeArrowheads="1"/>
          </p:cNvSpPr>
          <p:nvPr/>
        </p:nvSpPr>
        <p:spPr bwMode="auto">
          <a:xfrm>
            <a:off x="9191550" y="117426"/>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12" name="Rectangle 21">
            <a:hlinkClick r:id="rId12" action="ppaction://hlinksldjump"/>
          </p:cNvPr>
          <p:cNvSpPr>
            <a:spLocks noChangeArrowheads="1"/>
          </p:cNvSpPr>
          <p:nvPr/>
        </p:nvSpPr>
        <p:spPr bwMode="auto">
          <a:xfrm>
            <a:off x="9816009" y="117426"/>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13" name="Rectangle 21">
            <a:hlinkClick r:id="rId13" action="ppaction://hlinksldjump"/>
          </p:cNvPr>
          <p:cNvSpPr>
            <a:spLocks noChangeArrowheads="1"/>
          </p:cNvSpPr>
          <p:nvPr/>
        </p:nvSpPr>
        <p:spPr bwMode="auto">
          <a:xfrm>
            <a:off x="10409370" y="117426"/>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14" name="Rectangle 21">
            <a:hlinkClick r:id="rId14" action="ppaction://hlinksldjump"/>
          </p:cNvPr>
          <p:cNvSpPr>
            <a:spLocks noChangeArrowheads="1"/>
          </p:cNvSpPr>
          <p:nvPr/>
        </p:nvSpPr>
        <p:spPr bwMode="auto">
          <a:xfrm>
            <a:off x="11042120" y="117426"/>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15" name="Rectangle 21">
            <a:hlinkClick r:id="rId15" action="ppaction://hlinksldjump"/>
          </p:cNvPr>
          <p:cNvSpPr>
            <a:spLocks noChangeArrowheads="1"/>
          </p:cNvSpPr>
          <p:nvPr/>
        </p:nvSpPr>
        <p:spPr bwMode="auto">
          <a:xfrm>
            <a:off x="11616857" y="117426"/>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
        <p:nvSpPr>
          <p:cNvPr id="18" name="矩形 17"/>
          <p:cNvSpPr/>
          <p:nvPr/>
        </p:nvSpPr>
        <p:spPr>
          <a:xfrm>
            <a:off x="262558" y="787149"/>
            <a:ext cx="11524006" cy="4596386"/>
          </a:xfrm>
          <a:prstGeom prst="rect">
            <a:avLst/>
          </a:prstGeom>
        </p:spPr>
        <p:txBody>
          <a:bodyPr>
            <a:spAutoFit/>
          </a:bodyPr>
          <a:lstStyle/>
          <a:p>
            <a:pPr lvl="0" algn="just">
              <a:lnSpc>
                <a:spcPts val="6000"/>
              </a:lnSpc>
            </a:pPr>
            <a:r>
              <a:rPr lang="zh-CN" altLang="zh-CN" sz="2800" b="1" kern="100" dirty="0" smtClean="0">
                <a:solidFill>
                  <a:srgbClr val="0000FF"/>
                </a:solidFill>
                <a:latin typeface="Times New Roman"/>
                <a:cs typeface="Times New Roman"/>
              </a:rPr>
              <a:t>解析</a:t>
            </a:r>
            <a:r>
              <a:rPr lang="zh-CN" altLang="zh-CN" sz="2800" b="1" kern="100" dirty="0">
                <a:solidFill>
                  <a:srgbClr val="0000FF"/>
                </a:solidFill>
                <a:latin typeface="Times New Roman"/>
                <a:cs typeface="Times New Roman"/>
              </a:rPr>
              <a:t>　</a:t>
            </a:r>
            <a:r>
              <a:rPr lang="zh-CN" altLang="zh-CN" sz="2800" kern="100" dirty="0">
                <a:solidFill>
                  <a:prstClr val="black"/>
                </a:solidFill>
                <a:latin typeface="Times New Roman"/>
                <a:ea typeface="华文细黑"/>
                <a:cs typeface="Times New Roman"/>
              </a:rPr>
              <a:t>常用于生产玻璃的是碳酸钠，</a:t>
            </a:r>
            <a:r>
              <a:rPr lang="en-US" altLang="zh-CN" sz="2800" kern="100" dirty="0">
                <a:solidFill>
                  <a:prstClr val="black"/>
                </a:solidFill>
                <a:latin typeface="Times New Roman"/>
                <a:ea typeface="华文细黑"/>
                <a:cs typeface="Courier New"/>
              </a:rPr>
              <a:t>A</a:t>
            </a:r>
            <a:r>
              <a:rPr lang="zh-CN" altLang="zh-CN" sz="2800" kern="100" dirty="0">
                <a:solidFill>
                  <a:prstClr val="black"/>
                </a:solidFill>
                <a:latin typeface="Times New Roman"/>
                <a:ea typeface="华文细黑"/>
                <a:cs typeface="Times New Roman"/>
              </a:rPr>
              <a:t>错误；</a:t>
            </a:r>
            <a:endParaRPr lang="en-US" altLang="zh-CN" sz="2800" kern="100" dirty="0">
              <a:solidFill>
                <a:prstClr val="black"/>
              </a:solidFill>
              <a:latin typeface="Times New Roman"/>
              <a:ea typeface="华文细黑"/>
              <a:cs typeface="Times New Roman"/>
            </a:endParaRPr>
          </a:p>
          <a:p>
            <a:pPr lvl="0" algn="just">
              <a:lnSpc>
                <a:spcPts val="6000"/>
              </a:lnSpc>
            </a:pPr>
            <a:r>
              <a:rPr lang="zh-CN" altLang="zh-CN" sz="2800" kern="100" dirty="0">
                <a:solidFill>
                  <a:prstClr val="black"/>
                </a:solidFill>
                <a:latin typeface="Times New Roman"/>
                <a:ea typeface="华文细黑"/>
                <a:cs typeface="Times New Roman"/>
              </a:rPr>
              <a:t>过氧化钠具有强氧化性，因而具有漂白性，但不可用于漂白食品，</a:t>
            </a:r>
            <a:r>
              <a:rPr lang="en-US" altLang="zh-CN" sz="2800" kern="100" dirty="0">
                <a:solidFill>
                  <a:prstClr val="black"/>
                </a:solidFill>
                <a:latin typeface="Times New Roman"/>
                <a:ea typeface="华文细黑"/>
                <a:cs typeface="Courier New"/>
              </a:rPr>
              <a:t>B</a:t>
            </a:r>
            <a:r>
              <a:rPr lang="zh-CN" altLang="zh-CN" sz="2800" kern="100" dirty="0">
                <a:solidFill>
                  <a:prstClr val="black"/>
                </a:solidFill>
                <a:latin typeface="Times New Roman"/>
                <a:ea typeface="华文细黑"/>
                <a:cs typeface="Times New Roman"/>
              </a:rPr>
              <a:t>错误；</a:t>
            </a:r>
            <a:endParaRPr lang="en-US" altLang="zh-CN" sz="2800" kern="100" dirty="0">
              <a:solidFill>
                <a:prstClr val="black"/>
              </a:solidFill>
              <a:latin typeface="Times New Roman"/>
              <a:ea typeface="华文细黑"/>
              <a:cs typeface="Times New Roman"/>
            </a:endParaRPr>
          </a:p>
          <a:p>
            <a:pPr lvl="0" algn="just">
              <a:lnSpc>
                <a:spcPts val="6000"/>
              </a:lnSpc>
            </a:pPr>
            <a:r>
              <a:rPr lang="zh-CN" altLang="zh-CN" sz="2800" kern="100" dirty="0">
                <a:solidFill>
                  <a:prstClr val="black"/>
                </a:solidFill>
                <a:latin typeface="Times New Roman"/>
                <a:ea typeface="华文细黑"/>
                <a:cs typeface="Times New Roman"/>
              </a:rPr>
              <a:t>医用酒精使病毒的蛋白质变性而消毒，并非是将病毒氧化，</a:t>
            </a:r>
            <a:r>
              <a:rPr lang="en-US" altLang="zh-CN" sz="2800" kern="100" dirty="0">
                <a:solidFill>
                  <a:prstClr val="black"/>
                </a:solidFill>
                <a:latin typeface="Times New Roman"/>
                <a:ea typeface="华文细黑"/>
                <a:cs typeface="Courier New"/>
              </a:rPr>
              <a:t>C</a:t>
            </a:r>
            <a:r>
              <a:rPr lang="zh-CN" altLang="zh-CN" sz="2800" kern="100" dirty="0">
                <a:solidFill>
                  <a:prstClr val="black"/>
                </a:solidFill>
                <a:latin typeface="Times New Roman"/>
                <a:ea typeface="华文细黑"/>
                <a:cs typeface="Times New Roman"/>
              </a:rPr>
              <a:t>错误；</a:t>
            </a:r>
            <a:endParaRPr lang="en-US" altLang="zh-CN" sz="2800" kern="100" dirty="0">
              <a:solidFill>
                <a:prstClr val="black"/>
              </a:solidFill>
              <a:latin typeface="Times New Roman"/>
              <a:ea typeface="华文细黑"/>
              <a:cs typeface="Times New Roman"/>
            </a:endParaRPr>
          </a:p>
          <a:p>
            <a:pPr lvl="0" algn="just">
              <a:lnSpc>
                <a:spcPts val="6000"/>
              </a:lnSpc>
            </a:pPr>
            <a:r>
              <a:rPr lang="zh-CN" altLang="zh-CN" sz="2800" kern="100" dirty="0">
                <a:solidFill>
                  <a:prstClr val="black"/>
                </a:solidFill>
                <a:latin typeface="Times New Roman"/>
                <a:ea typeface="华文细黑"/>
                <a:cs typeface="Times New Roman"/>
              </a:rPr>
              <a:t>氯化钠溶液可以充当原电池的电解质溶液，使桥梁形成无数个微小的原电池，从而加速腐蚀，</a:t>
            </a:r>
            <a:r>
              <a:rPr lang="en-US" altLang="zh-CN" sz="2800" kern="100" dirty="0">
                <a:solidFill>
                  <a:prstClr val="black"/>
                </a:solidFill>
                <a:latin typeface="Times New Roman"/>
                <a:ea typeface="华文细黑"/>
                <a:cs typeface="Courier New"/>
              </a:rPr>
              <a:t>D</a:t>
            </a:r>
            <a:r>
              <a:rPr lang="zh-CN" altLang="zh-CN" sz="2800" kern="100" dirty="0">
                <a:solidFill>
                  <a:prstClr val="black"/>
                </a:solidFill>
                <a:latin typeface="Times New Roman"/>
                <a:ea typeface="华文细黑"/>
                <a:cs typeface="Times New Roman"/>
              </a:rPr>
              <a:t>正确</a:t>
            </a:r>
            <a:r>
              <a:rPr lang="zh-CN" altLang="zh-CN" sz="2800" kern="100" dirty="0" smtClean="0">
                <a:solidFill>
                  <a:prstClr val="black"/>
                </a:solidFill>
                <a:latin typeface="Times New Roman"/>
                <a:ea typeface="华文细黑"/>
                <a:cs typeface="Times New Roman"/>
              </a:rPr>
              <a:t>。</a:t>
            </a:r>
            <a:endParaRPr lang="en-US" altLang="zh-CN" sz="2800" kern="100" dirty="0" smtClean="0">
              <a:solidFill>
                <a:prstClr val="black"/>
              </a:solidFill>
              <a:latin typeface="Times New Roman"/>
              <a:ea typeface="华文细黑"/>
              <a:cs typeface="Times New Roman"/>
            </a:endParaRPr>
          </a:p>
          <a:p>
            <a:pPr algn="just">
              <a:lnSpc>
                <a:spcPts val="6000"/>
              </a:lnSpc>
              <a:spcAft>
                <a:spcPts val="0"/>
              </a:spcAft>
            </a:pPr>
            <a:r>
              <a:rPr lang="zh-CN" altLang="zh-CN" sz="2800" b="1" kern="100" dirty="0">
                <a:solidFill>
                  <a:srgbClr val="0000FF"/>
                </a:solidFill>
                <a:latin typeface="Times New Roman"/>
                <a:cs typeface="Times New Roman"/>
              </a:rPr>
              <a:t>答案　</a:t>
            </a:r>
            <a:r>
              <a:rPr lang="en-US" altLang="zh-CN" sz="2800" kern="100" dirty="0" smtClean="0">
                <a:solidFill>
                  <a:schemeClr val="accent6">
                    <a:lumMod val="75000"/>
                  </a:schemeClr>
                </a:solidFill>
                <a:latin typeface="Times New Roman"/>
                <a:ea typeface="华文细黑"/>
                <a:cs typeface="Courier New"/>
              </a:rPr>
              <a:t>D</a:t>
            </a:r>
            <a:endParaRPr lang="zh-CN" altLang="zh-CN" sz="1050" kern="100" dirty="0">
              <a:solidFill>
                <a:schemeClr val="accent6">
                  <a:lumMod val="75000"/>
                </a:schemeClr>
              </a:solidFill>
              <a:latin typeface="宋体"/>
              <a:cs typeface="Courier New"/>
            </a:endParaRPr>
          </a:p>
        </p:txBody>
      </p:sp>
    </p:spTree>
    <p:extLst>
      <p:ext uri="{BB962C8B-B14F-4D97-AF65-F5344CB8AC3E}">
        <p14:creationId xmlns:p14="http://schemas.microsoft.com/office/powerpoint/2010/main" val="41049056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animEffect transition="in" filter="blinds(horizontal)">
                                      <p:cBhvr>
                                        <p:cTn id="7" dur="750"/>
                                        <p:tgtEl>
                                          <p:spTgt spid="18">
                                            <p:txEl>
                                              <p:pRg st="0" end="0"/>
                                            </p:txEl>
                                          </p:spTgt>
                                        </p:tgtEl>
                                      </p:cBhvr>
                                    </p:animEffect>
                                  </p:childTnLst>
                                </p:cTn>
                              </p:par>
                            </p:childTnLst>
                          </p:cTn>
                        </p:par>
                        <p:par>
                          <p:cTn id="8" fill="hold">
                            <p:stCondLst>
                              <p:cond delay="750"/>
                            </p:stCondLst>
                            <p:childTnLst>
                              <p:par>
                                <p:cTn id="9" presetID="3" presetClass="entr" presetSubtype="10" fill="hold" nodeType="afterEffect">
                                  <p:stCondLst>
                                    <p:cond delay="0"/>
                                  </p:stCondLst>
                                  <p:childTnLst>
                                    <p:set>
                                      <p:cBhvr>
                                        <p:cTn id="10" dur="1" fill="hold">
                                          <p:stCondLst>
                                            <p:cond delay="0"/>
                                          </p:stCondLst>
                                        </p:cTn>
                                        <p:tgtEl>
                                          <p:spTgt spid="18">
                                            <p:txEl>
                                              <p:pRg st="1" end="1"/>
                                            </p:txEl>
                                          </p:spTgt>
                                        </p:tgtEl>
                                        <p:attrNameLst>
                                          <p:attrName>style.visibility</p:attrName>
                                        </p:attrNameLst>
                                      </p:cBhvr>
                                      <p:to>
                                        <p:strVal val="visible"/>
                                      </p:to>
                                    </p:set>
                                    <p:animEffect transition="in" filter="blinds(horizontal)">
                                      <p:cBhvr>
                                        <p:cTn id="11" dur="750"/>
                                        <p:tgtEl>
                                          <p:spTgt spid="18">
                                            <p:txEl>
                                              <p:pRg st="1" end="1"/>
                                            </p:txEl>
                                          </p:spTgt>
                                        </p:tgtEl>
                                      </p:cBhvr>
                                    </p:animEffect>
                                  </p:childTnLst>
                                </p:cTn>
                              </p:par>
                            </p:childTnLst>
                          </p:cTn>
                        </p:par>
                        <p:par>
                          <p:cTn id="12" fill="hold">
                            <p:stCondLst>
                              <p:cond delay="1500"/>
                            </p:stCondLst>
                            <p:childTnLst>
                              <p:par>
                                <p:cTn id="13" presetID="3" presetClass="entr" presetSubtype="10" fill="hold" nodeType="afterEffect">
                                  <p:stCondLst>
                                    <p:cond delay="0"/>
                                  </p:stCondLst>
                                  <p:childTnLst>
                                    <p:set>
                                      <p:cBhvr>
                                        <p:cTn id="14" dur="1" fill="hold">
                                          <p:stCondLst>
                                            <p:cond delay="0"/>
                                          </p:stCondLst>
                                        </p:cTn>
                                        <p:tgtEl>
                                          <p:spTgt spid="18">
                                            <p:txEl>
                                              <p:pRg st="2" end="2"/>
                                            </p:txEl>
                                          </p:spTgt>
                                        </p:tgtEl>
                                        <p:attrNameLst>
                                          <p:attrName>style.visibility</p:attrName>
                                        </p:attrNameLst>
                                      </p:cBhvr>
                                      <p:to>
                                        <p:strVal val="visible"/>
                                      </p:to>
                                    </p:set>
                                    <p:animEffect transition="in" filter="blinds(horizontal)">
                                      <p:cBhvr>
                                        <p:cTn id="15" dur="750"/>
                                        <p:tgtEl>
                                          <p:spTgt spid="18">
                                            <p:txEl>
                                              <p:pRg st="2" end="2"/>
                                            </p:txEl>
                                          </p:spTgt>
                                        </p:tgtEl>
                                      </p:cBhvr>
                                    </p:animEffect>
                                  </p:childTnLst>
                                </p:cTn>
                              </p:par>
                            </p:childTnLst>
                          </p:cTn>
                        </p:par>
                        <p:par>
                          <p:cTn id="16" fill="hold">
                            <p:stCondLst>
                              <p:cond delay="2250"/>
                            </p:stCondLst>
                            <p:childTnLst>
                              <p:par>
                                <p:cTn id="17" presetID="3" presetClass="entr" presetSubtype="10" fill="hold" nodeType="afterEffect">
                                  <p:stCondLst>
                                    <p:cond delay="0"/>
                                  </p:stCondLst>
                                  <p:childTnLst>
                                    <p:set>
                                      <p:cBhvr>
                                        <p:cTn id="18" dur="1" fill="hold">
                                          <p:stCondLst>
                                            <p:cond delay="0"/>
                                          </p:stCondLst>
                                        </p:cTn>
                                        <p:tgtEl>
                                          <p:spTgt spid="18">
                                            <p:txEl>
                                              <p:pRg st="3" end="3"/>
                                            </p:txEl>
                                          </p:spTgt>
                                        </p:tgtEl>
                                        <p:attrNameLst>
                                          <p:attrName>style.visibility</p:attrName>
                                        </p:attrNameLst>
                                      </p:cBhvr>
                                      <p:to>
                                        <p:strVal val="visible"/>
                                      </p:to>
                                    </p:set>
                                    <p:animEffect transition="in" filter="blinds(horizontal)">
                                      <p:cBhvr>
                                        <p:cTn id="19" dur="750"/>
                                        <p:tgtEl>
                                          <p:spTgt spid="18">
                                            <p:txEl>
                                              <p:pRg st="3" end="3"/>
                                            </p:txEl>
                                          </p:spTgt>
                                        </p:tgtEl>
                                      </p:cBhvr>
                                    </p:animEffect>
                                  </p:childTnLst>
                                </p:cTn>
                              </p:par>
                            </p:childTnLst>
                          </p:cTn>
                        </p:par>
                        <p:par>
                          <p:cTn id="20" fill="hold">
                            <p:stCondLst>
                              <p:cond delay="3000"/>
                            </p:stCondLst>
                            <p:childTnLst>
                              <p:par>
                                <p:cTn id="21" presetID="3" presetClass="entr" presetSubtype="10" fill="hold" nodeType="afterEffect">
                                  <p:stCondLst>
                                    <p:cond delay="0"/>
                                  </p:stCondLst>
                                  <p:childTnLst>
                                    <p:set>
                                      <p:cBhvr>
                                        <p:cTn id="22" dur="1" fill="hold">
                                          <p:stCondLst>
                                            <p:cond delay="0"/>
                                          </p:stCondLst>
                                        </p:cTn>
                                        <p:tgtEl>
                                          <p:spTgt spid="18">
                                            <p:txEl>
                                              <p:pRg st="4" end="4"/>
                                            </p:txEl>
                                          </p:spTgt>
                                        </p:tgtEl>
                                        <p:attrNameLst>
                                          <p:attrName>style.visibility</p:attrName>
                                        </p:attrNameLst>
                                      </p:cBhvr>
                                      <p:to>
                                        <p:strVal val="visible"/>
                                      </p:to>
                                    </p:set>
                                    <p:animEffect transition="in" filter="blinds(horizontal)">
                                      <p:cBhvr>
                                        <p:cTn id="23" dur="750"/>
                                        <p:tgtEl>
                                          <p:spTgt spid="1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214573" y="746448"/>
            <a:ext cx="11617054" cy="5370933"/>
          </a:xfrm>
          <a:prstGeom prst="rect">
            <a:avLst/>
          </a:prstGeom>
        </p:spPr>
        <p:txBody>
          <a:bodyPr wrap="square" lIns="121898" tIns="60948" rIns="121898" bIns="60948">
            <a:spAutoFit/>
          </a:bodyPr>
          <a:lstStyle/>
          <a:p>
            <a:pPr algn="just">
              <a:lnSpc>
                <a:spcPts val="5200"/>
              </a:lnSpc>
              <a:spcAft>
                <a:spcPts val="0"/>
              </a:spcAft>
              <a:tabLst>
                <a:tab pos="1890395" algn="l"/>
              </a:tabLst>
            </a:pPr>
            <a:r>
              <a:rPr lang="zh-CN" altLang="zh-CN" sz="2800" b="1" dirty="0">
                <a:solidFill>
                  <a:srgbClr val="0000FF"/>
                </a:solidFill>
                <a:latin typeface="黑体" pitchFamily="2" charset="-122"/>
                <a:ea typeface="黑体" pitchFamily="2" charset="-122"/>
              </a:rPr>
              <a:t>题组一　钠与水的反应及拓展应用</a:t>
            </a:r>
            <a:endParaRPr lang="en-US" altLang="zh-CN" sz="2800" b="1" dirty="0">
              <a:solidFill>
                <a:srgbClr val="0000FF"/>
              </a:solidFill>
              <a:latin typeface="黑体" pitchFamily="2" charset="-122"/>
              <a:ea typeface="黑体" pitchFamily="2" charset="-122"/>
            </a:endParaRPr>
          </a:p>
          <a:p>
            <a:pPr algn="just">
              <a:lnSpc>
                <a:spcPts val="52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向分别盛有</a:t>
            </a:r>
            <a:r>
              <a:rPr lang="en-US" altLang="zh-CN" sz="2800" kern="100" dirty="0">
                <a:latin typeface="Times New Roman"/>
                <a:ea typeface="华文细黑"/>
                <a:cs typeface="Courier New"/>
              </a:rPr>
              <a:t>100 mL</a:t>
            </a:r>
            <a:r>
              <a:rPr lang="zh-CN" altLang="zh-CN" sz="2800" kern="100" dirty="0">
                <a:latin typeface="Times New Roman"/>
                <a:ea typeface="华文细黑"/>
                <a:cs typeface="Times New Roman"/>
              </a:rPr>
              <a:t>水、</a:t>
            </a:r>
            <a:r>
              <a:rPr lang="en-US" altLang="zh-CN" sz="2800" kern="100" dirty="0">
                <a:latin typeface="Times New Roman"/>
                <a:ea typeface="华文细黑"/>
                <a:cs typeface="Courier New"/>
              </a:rPr>
              <a:t>100 mL 0.1 </a:t>
            </a:r>
            <a:r>
              <a:rPr lang="en-US" altLang="zh-CN" sz="2800" kern="100" dirty="0" err="1">
                <a:latin typeface="Times New Roman"/>
                <a:ea typeface="华文细黑"/>
                <a:cs typeface="Courier New"/>
              </a:rPr>
              <a:t>mol·L</a:t>
            </a:r>
            <a:r>
              <a:rPr lang="zh-CN" altLang="zh-CN" sz="2800" kern="100" baseline="30000" dirty="0">
                <a:latin typeface="Times New Roman"/>
                <a:ea typeface="华文细黑"/>
                <a:cs typeface="Times New Roman"/>
              </a:rPr>
              <a:t>－</a:t>
            </a:r>
            <a:r>
              <a:rPr lang="en-US" altLang="zh-CN" sz="2800" kern="100" baseline="30000" dirty="0">
                <a:latin typeface="Times New Roman"/>
                <a:ea typeface="华文细黑"/>
                <a:cs typeface="Courier New"/>
              </a:rPr>
              <a:t>1</a:t>
            </a:r>
            <a:r>
              <a:rPr lang="zh-CN" altLang="zh-CN" sz="2800" kern="100" dirty="0">
                <a:latin typeface="Times New Roman"/>
                <a:ea typeface="华文细黑"/>
                <a:cs typeface="Times New Roman"/>
              </a:rPr>
              <a:t>盐酸、</a:t>
            </a:r>
            <a:r>
              <a:rPr lang="en-US" altLang="zh-CN" sz="2800" kern="100" dirty="0">
                <a:latin typeface="Times New Roman"/>
                <a:ea typeface="华文细黑"/>
                <a:cs typeface="Courier New"/>
              </a:rPr>
              <a:t>100 mL 0.01 </a:t>
            </a:r>
            <a:r>
              <a:rPr lang="en-US" altLang="zh-CN" sz="2800" kern="100" dirty="0" err="1">
                <a:latin typeface="Times New Roman"/>
                <a:ea typeface="华文细黑"/>
                <a:cs typeface="Courier New"/>
              </a:rPr>
              <a:t>mol·L</a:t>
            </a:r>
            <a:r>
              <a:rPr lang="zh-CN" altLang="zh-CN" sz="2800" kern="100" baseline="30000" dirty="0">
                <a:latin typeface="Times New Roman"/>
                <a:ea typeface="华文细黑"/>
                <a:cs typeface="Times New Roman"/>
              </a:rPr>
              <a:t>－</a:t>
            </a:r>
            <a:r>
              <a:rPr lang="en-US" altLang="zh-CN" sz="2800" kern="100" baseline="30000" dirty="0" smtClean="0">
                <a:latin typeface="Times New Roman"/>
                <a:ea typeface="华文细黑"/>
                <a:cs typeface="Courier New"/>
              </a:rPr>
              <a:t>1</a:t>
            </a:r>
          </a:p>
          <a:p>
            <a:pPr algn="just">
              <a:lnSpc>
                <a:spcPts val="5200"/>
              </a:lnSpc>
              <a:spcAft>
                <a:spcPts val="0"/>
              </a:spcAft>
            </a:pPr>
            <a:r>
              <a:rPr lang="en-US" altLang="zh-CN" sz="2800" kern="100" dirty="0" err="1" smtClean="0">
                <a:latin typeface="Times New Roman"/>
                <a:ea typeface="华文细黑"/>
                <a:cs typeface="Courier New"/>
              </a:rPr>
              <a:t>NaOH</a:t>
            </a:r>
            <a:r>
              <a:rPr lang="zh-CN" altLang="zh-CN" sz="2800" kern="100" dirty="0">
                <a:latin typeface="Times New Roman"/>
                <a:ea typeface="华文细黑"/>
                <a:cs typeface="Times New Roman"/>
              </a:rPr>
              <a:t>溶液的</a:t>
            </a:r>
            <a:r>
              <a:rPr lang="en-US" altLang="zh-CN" sz="2800" kern="100" dirty="0">
                <a:latin typeface="Times New Roman"/>
                <a:ea typeface="华文细黑"/>
                <a:cs typeface="Courier New"/>
              </a:rPr>
              <a:t>X</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Y</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Z</a:t>
            </a:r>
            <a:r>
              <a:rPr lang="zh-CN" altLang="zh-CN" sz="2800" kern="100" dirty="0">
                <a:latin typeface="Times New Roman"/>
                <a:ea typeface="华文细黑"/>
                <a:cs typeface="Times New Roman"/>
              </a:rPr>
              <a:t>三个烧杯中各投入</a:t>
            </a:r>
            <a:r>
              <a:rPr lang="en-US" altLang="zh-CN" sz="2800" kern="100" dirty="0">
                <a:latin typeface="Times New Roman"/>
                <a:ea typeface="华文细黑"/>
                <a:cs typeface="Courier New"/>
              </a:rPr>
              <a:t>0.05 </a:t>
            </a:r>
            <a:r>
              <a:rPr lang="en-US" altLang="zh-CN" sz="2800" kern="100" dirty="0" err="1">
                <a:latin typeface="Times New Roman"/>
                <a:ea typeface="华文细黑"/>
                <a:cs typeface="Courier New"/>
              </a:rPr>
              <a:t>mol</a:t>
            </a:r>
            <a:r>
              <a:rPr lang="en-US" altLang="zh-CN" sz="2800" kern="100" dirty="0">
                <a:latin typeface="Times New Roman"/>
                <a:ea typeface="华文细黑"/>
                <a:cs typeface="Courier New"/>
              </a:rPr>
              <a:t> Na</a:t>
            </a:r>
            <a:r>
              <a:rPr lang="zh-CN" altLang="zh-CN" sz="2800" kern="100" dirty="0">
                <a:latin typeface="Times New Roman"/>
                <a:ea typeface="华文细黑"/>
                <a:cs typeface="Times New Roman"/>
              </a:rPr>
              <a:t>。下列有关说法正确的是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1050" kern="100" dirty="0">
              <a:latin typeface="宋体"/>
              <a:cs typeface="Courier New"/>
            </a:endParaRPr>
          </a:p>
          <a:p>
            <a:pPr algn="just">
              <a:lnSpc>
                <a:spcPts val="5200"/>
              </a:lnSpc>
              <a:spcAft>
                <a:spcPts val="0"/>
              </a:spcAft>
            </a:pP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三个烧杯中均会发生的离子反应为</a:t>
            </a:r>
            <a:r>
              <a:rPr lang="en-US" altLang="zh-CN" sz="2800" kern="100" dirty="0">
                <a:latin typeface="Times New Roman"/>
                <a:ea typeface="华文细黑"/>
                <a:cs typeface="Courier New"/>
              </a:rPr>
              <a:t>2Na</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2H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spc="-80" dirty="0">
                <a:latin typeface="Times New Roman"/>
                <a:ea typeface="华文细黑"/>
                <a:cs typeface="Courier New"/>
              </a:rPr>
              <a:t>==</a:t>
            </a:r>
            <a:r>
              <a:rPr lang="en-US" altLang="zh-CN" sz="2800" kern="100" dirty="0">
                <a:latin typeface="Times New Roman"/>
                <a:ea typeface="华文细黑"/>
                <a:cs typeface="Courier New"/>
              </a:rPr>
              <a:t>=2Na</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2OH</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kern="100" dirty="0">
                <a:latin typeface="宋体"/>
                <a:ea typeface="华文细黑"/>
                <a:cs typeface="Times New Roman"/>
              </a:rPr>
              <a:t>↑</a:t>
            </a:r>
            <a:endParaRPr lang="zh-CN" altLang="zh-CN" sz="1050" kern="100" dirty="0">
              <a:latin typeface="宋体"/>
              <a:cs typeface="Courier New"/>
            </a:endParaRPr>
          </a:p>
          <a:p>
            <a:pPr algn="just">
              <a:lnSpc>
                <a:spcPts val="5200"/>
              </a:lnSpc>
              <a:spcAft>
                <a:spcPts val="0"/>
              </a:spcAft>
            </a:pP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三个烧杯中钠均在液面上剧烈反应，且</a:t>
            </a:r>
            <a:r>
              <a:rPr lang="en-US" altLang="zh-CN" sz="2800" kern="100" dirty="0">
                <a:latin typeface="Times New Roman"/>
                <a:ea typeface="华文细黑"/>
                <a:cs typeface="Courier New"/>
              </a:rPr>
              <a:t>X</a:t>
            </a:r>
            <a:r>
              <a:rPr lang="zh-CN" altLang="zh-CN" sz="2800" kern="100" dirty="0">
                <a:latin typeface="Times New Roman"/>
                <a:ea typeface="华文细黑"/>
                <a:cs typeface="Times New Roman"/>
              </a:rPr>
              <a:t>烧杯中反应最剧烈</a:t>
            </a:r>
            <a:endParaRPr lang="zh-CN" altLang="zh-CN" sz="1050" kern="100" dirty="0">
              <a:latin typeface="宋体"/>
              <a:cs typeface="Courier New"/>
            </a:endParaRPr>
          </a:p>
          <a:p>
            <a:pPr algn="just">
              <a:lnSpc>
                <a:spcPts val="5200"/>
              </a:lnSpc>
              <a:spcAft>
                <a:spcPts val="0"/>
              </a:spcAft>
            </a:pP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三个烧杯反应后，溶质的物质的量浓度相同</a:t>
            </a:r>
            <a:endParaRPr lang="zh-CN" altLang="zh-CN" sz="1050" kern="100" dirty="0">
              <a:latin typeface="宋体"/>
              <a:cs typeface="Courier New"/>
            </a:endParaRPr>
          </a:p>
          <a:p>
            <a:pPr algn="just">
              <a:lnSpc>
                <a:spcPts val="5200"/>
              </a:lnSpc>
              <a:spcAft>
                <a:spcPts val="0"/>
              </a:spcAft>
            </a:pP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三个烧杯反应后，生成的气体的质量一定相同</a:t>
            </a:r>
            <a:endParaRPr lang="zh-CN" altLang="zh-CN" sz="1050" kern="100" dirty="0">
              <a:effectLst/>
              <a:latin typeface="宋体"/>
              <a:cs typeface="Courier New"/>
            </a:endParaRPr>
          </a:p>
        </p:txBody>
      </p:sp>
      <p:sp>
        <p:nvSpPr>
          <p:cNvPr id="5" name="Rectangle 21">
            <a:hlinkClick r:id="rId2" action="ppaction://hlinksldjump"/>
          </p:cNvPr>
          <p:cNvSpPr>
            <a:spLocks noChangeArrowheads="1"/>
          </p:cNvSpPr>
          <p:nvPr/>
        </p:nvSpPr>
        <p:spPr bwMode="auto">
          <a:xfrm>
            <a:off x="9551590" y="3946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6" name="Rectangle 21">
            <a:hlinkClick r:id="rId3" action="ppaction://hlinksldjump"/>
          </p:cNvPr>
          <p:cNvSpPr>
            <a:spLocks noChangeArrowheads="1"/>
          </p:cNvSpPr>
          <p:nvPr/>
        </p:nvSpPr>
        <p:spPr bwMode="auto">
          <a:xfrm>
            <a:off x="10053768" y="3946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8" name="Rectangle 21">
            <a:hlinkClick r:id="rId4" action="ppaction://hlinksldjump"/>
          </p:cNvPr>
          <p:cNvSpPr>
            <a:spLocks noChangeArrowheads="1"/>
          </p:cNvSpPr>
          <p:nvPr/>
        </p:nvSpPr>
        <p:spPr bwMode="auto">
          <a:xfrm>
            <a:off x="10531804" y="3946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9" name="Rectangle 21">
            <a:hlinkClick r:id="rId5" action="ppaction://hlinksldjump"/>
          </p:cNvPr>
          <p:cNvSpPr>
            <a:spLocks noChangeArrowheads="1"/>
          </p:cNvSpPr>
          <p:nvPr/>
        </p:nvSpPr>
        <p:spPr bwMode="auto">
          <a:xfrm>
            <a:off x="10985698"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0" name="Rectangle 21">
            <a:hlinkClick r:id="rId6" action="ppaction://hlinksldjump"/>
          </p:cNvPr>
          <p:cNvSpPr>
            <a:spLocks noChangeArrowheads="1"/>
          </p:cNvSpPr>
          <p:nvPr/>
        </p:nvSpPr>
        <p:spPr bwMode="auto">
          <a:xfrm>
            <a:off x="11463316"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1" name="矩形 10"/>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2" name="圆角矩形 11">
            <a:hlinkClick r:id="rId7" action="ppaction://hlinksldjump"/>
          </p:cNvPr>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173283342"/>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90550" y="693490"/>
            <a:ext cx="11755638" cy="5638338"/>
          </a:xfrm>
          <a:prstGeom prst="rect">
            <a:avLst/>
          </a:prstGeom>
        </p:spPr>
        <p:txBody>
          <a:bodyPr>
            <a:spAutoFit/>
          </a:bodyPr>
          <a:lstStyle/>
          <a:p>
            <a:pPr algn="just">
              <a:lnSpc>
                <a:spcPts val="55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下列说法不正确的是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280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A.Na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可用于呼吸面具中氧气的来源</a:t>
            </a:r>
            <a:endParaRPr lang="zh-CN" altLang="zh-CN" sz="280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B.Na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zh-CN" altLang="zh-CN" sz="2800" kern="100" dirty="0">
                <a:latin typeface="Times New Roman"/>
                <a:ea typeface="华文细黑"/>
                <a:cs typeface="Times New Roman"/>
              </a:rPr>
              <a:t>和</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投入水中都能生成</a:t>
            </a:r>
            <a:r>
              <a:rPr lang="en-US" altLang="zh-CN" sz="2800" kern="100" dirty="0" err="1">
                <a:latin typeface="Times New Roman"/>
                <a:ea typeface="华文细黑"/>
                <a:cs typeface="Courier New"/>
              </a:rPr>
              <a:t>NaOH</a:t>
            </a:r>
            <a:r>
              <a:rPr lang="zh-CN" altLang="zh-CN" sz="2800" kern="100" dirty="0">
                <a:latin typeface="Times New Roman"/>
                <a:ea typeface="华文细黑"/>
                <a:cs typeface="Times New Roman"/>
              </a:rPr>
              <a:t>，都是氧化还原反应，它们</a:t>
            </a:r>
            <a:r>
              <a:rPr lang="zh-CN" altLang="zh-CN" sz="2800" kern="100" dirty="0" smtClean="0">
                <a:latin typeface="Times New Roman"/>
                <a:ea typeface="华文细黑"/>
                <a:cs typeface="Times New Roman"/>
              </a:rPr>
              <a:t>都是</a:t>
            </a:r>
            <a:endParaRPr lang="en-US" altLang="zh-CN" sz="2800" kern="100" dirty="0" smtClean="0">
              <a:latin typeface="Times New Roman"/>
              <a:ea typeface="华文细黑"/>
              <a:cs typeface="Times New Roman"/>
            </a:endParaRPr>
          </a:p>
          <a:p>
            <a:pPr algn="just">
              <a:lnSpc>
                <a:spcPts val="5500"/>
              </a:lnSpc>
              <a:spcAft>
                <a:spcPts val="0"/>
              </a:spcAft>
            </a:pPr>
            <a:r>
              <a:rPr lang="en-US"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碱性氧化物</a:t>
            </a:r>
            <a:endParaRPr lang="zh-CN" altLang="zh-CN" sz="280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C.Na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可用于制玻璃、肥皂、造纸、纺织等工业，而</a:t>
            </a:r>
            <a:r>
              <a:rPr lang="en-US" altLang="zh-CN" sz="2800" kern="100" dirty="0">
                <a:latin typeface="Times New Roman"/>
                <a:ea typeface="华文细黑"/>
                <a:cs typeface="Courier New"/>
              </a:rPr>
              <a:t>NaHCO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可用</a:t>
            </a:r>
            <a:r>
              <a:rPr lang="zh-CN" altLang="zh-CN" sz="2800" kern="100" dirty="0" smtClean="0">
                <a:latin typeface="Times New Roman"/>
                <a:ea typeface="华文细黑"/>
                <a:cs typeface="Times New Roman"/>
              </a:rPr>
              <a:t>于</a:t>
            </a:r>
            <a:endParaRPr lang="en-US" altLang="zh-CN" sz="2800" kern="100" dirty="0" smtClean="0">
              <a:latin typeface="Times New Roman"/>
              <a:ea typeface="华文细黑"/>
              <a:cs typeface="Times New Roman"/>
            </a:endParaRPr>
          </a:p>
          <a:p>
            <a:pPr algn="just">
              <a:lnSpc>
                <a:spcPts val="5500"/>
              </a:lnSpc>
              <a:spcAft>
                <a:spcPts val="0"/>
              </a:spcAft>
            </a:pPr>
            <a:r>
              <a:rPr lang="en-US"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治疗</a:t>
            </a:r>
            <a:r>
              <a:rPr lang="zh-CN" altLang="zh-CN" sz="2800" kern="100" dirty="0">
                <a:latin typeface="Times New Roman"/>
                <a:ea typeface="华文细黑"/>
                <a:cs typeface="Times New Roman"/>
              </a:rPr>
              <a:t>胃酸过多、制造发酵粉等</a:t>
            </a:r>
            <a:endParaRPr lang="zh-CN" altLang="zh-CN" sz="2800" kern="100" dirty="0">
              <a:latin typeface="宋体"/>
              <a:cs typeface="Courier New"/>
            </a:endParaRPr>
          </a:p>
          <a:p>
            <a:pPr algn="just">
              <a:lnSpc>
                <a:spcPts val="5500"/>
              </a:lnSpc>
              <a:spcAft>
                <a:spcPts val="0"/>
              </a:spcAft>
            </a:pPr>
            <a:r>
              <a:rPr lang="en-US" altLang="zh-CN" sz="2800" kern="100" dirty="0" err="1">
                <a:latin typeface="Times New Roman"/>
                <a:ea typeface="华文细黑"/>
                <a:cs typeface="Courier New"/>
              </a:rPr>
              <a:t>D.NaCl</a:t>
            </a:r>
            <a:r>
              <a:rPr lang="zh-CN" altLang="zh-CN" sz="2800" kern="100" dirty="0">
                <a:latin typeface="Times New Roman"/>
                <a:ea typeface="华文细黑"/>
                <a:cs typeface="Times New Roman"/>
              </a:rPr>
              <a:t>的性质稳定，可用作</a:t>
            </a:r>
            <a:r>
              <a:rPr lang="zh-CN" altLang="zh-CN" sz="2800" kern="100" dirty="0" smtClean="0">
                <a:latin typeface="Times New Roman"/>
                <a:ea typeface="华文细黑"/>
                <a:cs typeface="Times New Roman"/>
              </a:rPr>
              <a:t>调味品</a:t>
            </a:r>
            <a:endParaRPr lang="en-US" altLang="zh-CN" sz="2800" kern="100" dirty="0" smtClean="0">
              <a:latin typeface="Times New Roman"/>
              <a:ea typeface="华文细黑"/>
              <a:cs typeface="Times New Roman"/>
            </a:endParaRPr>
          </a:p>
          <a:p>
            <a:pPr algn="just">
              <a:lnSpc>
                <a:spcPts val="5500"/>
              </a:lnSpc>
              <a:spcAft>
                <a:spcPts val="0"/>
              </a:spcAft>
            </a:pPr>
            <a:r>
              <a:rPr lang="zh-CN" altLang="zh-CN" sz="2800" b="1" kern="100" dirty="0">
                <a:solidFill>
                  <a:srgbClr val="0000FF"/>
                </a:solidFill>
                <a:latin typeface="Times New Roman"/>
                <a:cs typeface="Times New Roman"/>
              </a:rPr>
              <a:t>解析　</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spc="-80" dirty="0">
                <a:latin typeface="Times New Roman"/>
                <a:ea typeface="华文细黑"/>
                <a:cs typeface="Courier New"/>
              </a:rPr>
              <a:t>==</a:t>
            </a:r>
            <a:r>
              <a:rPr lang="en-US" altLang="zh-CN" sz="2800" kern="100" dirty="0">
                <a:latin typeface="Times New Roman"/>
                <a:ea typeface="华文细黑"/>
                <a:cs typeface="Courier New"/>
              </a:rPr>
              <a:t>=2NaOH</a:t>
            </a:r>
            <a:r>
              <a:rPr lang="zh-CN" altLang="zh-CN" sz="2800" kern="100" dirty="0" smtClean="0">
                <a:latin typeface="Times New Roman"/>
                <a:ea typeface="华文细黑"/>
                <a:cs typeface="Times New Roman"/>
              </a:rPr>
              <a:t>不是氧化还原反应，</a:t>
            </a:r>
            <a:r>
              <a:rPr lang="en-US" altLang="zh-CN" sz="2800" kern="100" dirty="0" smtClean="0">
                <a:latin typeface="Times New Roman"/>
                <a:ea typeface="华文细黑"/>
                <a:cs typeface="Courier New"/>
              </a:rPr>
              <a:t>Na</a:t>
            </a:r>
            <a:r>
              <a:rPr lang="en-US" altLang="zh-CN" sz="2800" kern="100" baseline="-25000" dirty="0" smtClean="0">
                <a:latin typeface="Times New Roman"/>
                <a:ea typeface="华文细黑"/>
                <a:cs typeface="Courier New"/>
              </a:rPr>
              <a:t>2</a:t>
            </a:r>
            <a:r>
              <a:rPr lang="en-US" altLang="zh-CN" sz="2800" kern="100" dirty="0" smtClean="0">
                <a:latin typeface="Times New Roman"/>
                <a:ea typeface="华文细黑"/>
                <a:cs typeface="Courier New"/>
              </a:rPr>
              <a:t>O</a:t>
            </a:r>
            <a:r>
              <a:rPr lang="en-US" altLang="zh-CN" sz="2800" kern="100" baseline="-25000" dirty="0" smtClean="0">
                <a:latin typeface="Times New Roman"/>
                <a:ea typeface="华文细黑"/>
                <a:cs typeface="Courier New"/>
              </a:rPr>
              <a:t>2</a:t>
            </a:r>
            <a:r>
              <a:rPr lang="zh-CN" altLang="zh-CN" sz="2800" kern="100" dirty="0" smtClean="0">
                <a:latin typeface="Times New Roman"/>
                <a:ea typeface="华文细黑"/>
                <a:cs typeface="Times New Roman"/>
              </a:rPr>
              <a:t>也不是碱性氧化物。</a:t>
            </a:r>
            <a:endParaRPr lang="zh-CN" altLang="zh-CN" sz="2800" kern="100" dirty="0">
              <a:latin typeface="宋体"/>
              <a:cs typeface="Courier New"/>
            </a:endParaRPr>
          </a:p>
        </p:txBody>
      </p:sp>
      <p:sp>
        <p:nvSpPr>
          <p:cNvPr id="50" name="Rectangle 21">
            <a:hlinkClick r:id="rId2" action="ppaction://hlinksldjump"/>
          </p:cNvPr>
          <p:cNvSpPr>
            <a:spLocks noChangeArrowheads="1"/>
          </p:cNvSpPr>
          <p:nvPr/>
        </p:nvSpPr>
        <p:spPr bwMode="auto">
          <a:xfrm>
            <a:off x="5207897"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51" name="Rectangle 21">
            <a:hlinkClick r:id="rId3" action="ppaction://hlinksldjump"/>
          </p:cNvPr>
          <p:cNvSpPr>
            <a:spLocks noChangeArrowheads="1"/>
          </p:cNvSpPr>
          <p:nvPr/>
        </p:nvSpPr>
        <p:spPr bwMode="auto">
          <a:xfrm>
            <a:off x="5641820"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52" name="Rectangle 21">
            <a:hlinkClick r:id="rId4" action="ppaction://hlinksldjump"/>
          </p:cNvPr>
          <p:cNvSpPr>
            <a:spLocks noChangeArrowheads="1"/>
          </p:cNvSpPr>
          <p:nvPr/>
        </p:nvSpPr>
        <p:spPr bwMode="auto">
          <a:xfrm>
            <a:off x="6075743"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53" name="Rectangle 21">
            <a:hlinkClick r:id="rId5" action="ppaction://hlinksldjump"/>
          </p:cNvPr>
          <p:cNvSpPr>
            <a:spLocks noChangeArrowheads="1"/>
          </p:cNvSpPr>
          <p:nvPr/>
        </p:nvSpPr>
        <p:spPr bwMode="auto">
          <a:xfrm>
            <a:off x="6509666"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4" name="Rectangle 21">
            <a:hlinkClick r:id="rId6" action="ppaction://hlinksldjump"/>
          </p:cNvPr>
          <p:cNvSpPr>
            <a:spLocks noChangeArrowheads="1"/>
          </p:cNvSpPr>
          <p:nvPr/>
        </p:nvSpPr>
        <p:spPr bwMode="auto">
          <a:xfrm>
            <a:off x="6943589"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5" name="Rectangle 21">
            <a:hlinkClick r:id="rId7" action="ppaction://hlinksldjump"/>
          </p:cNvPr>
          <p:cNvSpPr>
            <a:spLocks noChangeArrowheads="1"/>
          </p:cNvSpPr>
          <p:nvPr/>
        </p:nvSpPr>
        <p:spPr bwMode="auto">
          <a:xfrm>
            <a:off x="7377512"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6" name="Rectangle 21">
            <a:hlinkClick r:id="rId8" action="ppaction://hlinksldjump"/>
          </p:cNvPr>
          <p:cNvSpPr>
            <a:spLocks noChangeArrowheads="1"/>
          </p:cNvSpPr>
          <p:nvPr/>
        </p:nvSpPr>
        <p:spPr bwMode="auto">
          <a:xfrm>
            <a:off x="7811435"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7" name="Rectangle 21">
            <a:hlinkClick r:id="rId9" action="ppaction://hlinksldjump"/>
          </p:cNvPr>
          <p:cNvSpPr>
            <a:spLocks noChangeArrowheads="1"/>
          </p:cNvSpPr>
          <p:nvPr/>
        </p:nvSpPr>
        <p:spPr bwMode="auto">
          <a:xfrm>
            <a:off x="8245358"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8" name="Rectangle 21">
            <a:hlinkClick r:id="rId10" action="ppaction://hlinksldjump"/>
          </p:cNvPr>
          <p:cNvSpPr>
            <a:spLocks noChangeArrowheads="1"/>
          </p:cNvSpPr>
          <p:nvPr/>
        </p:nvSpPr>
        <p:spPr bwMode="auto">
          <a:xfrm>
            <a:off x="8679281" y="117426"/>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9" name="Rectangle 21">
            <a:hlinkClick r:id="rId11" action="ppaction://hlinksldjump"/>
          </p:cNvPr>
          <p:cNvSpPr>
            <a:spLocks noChangeArrowheads="1"/>
          </p:cNvSpPr>
          <p:nvPr/>
        </p:nvSpPr>
        <p:spPr bwMode="auto">
          <a:xfrm>
            <a:off x="9191550" y="117426"/>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60" name="Rectangle 21">
            <a:hlinkClick r:id="rId12" action="ppaction://hlinksldjump"/>
          </p:cNvPr>
          <p:cNvSpPr>
            <a:spLocks noChangeArrowheads="1"/>
          </p:cNvSpPr>
          <p:nvPr/>
        </p:nvSpPr>
        <p:spPr bwMode="auto">
          <a:xfrm>
            <a:off x="9816009" y="117426"/>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61" name="Rectangle 21">
            <a:hlinkClick r:id="rId13" action="ppaction://hlinksldjump"/>
          </p:cNvPr>
          <p:cNvSpPr>
            <a:spLocks noChangeArrowheads="1"/>
          </p:cNvSpPr>
          <p:nvPr/>
        </p:nvSpPr>
        <p:spPr bwMode="auto">
          <a:xfrm>
            <a:off x="10409370" y="117426"/>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62" name="Rectangle 21">
            <a:hlinkClick r:id="rId14" action="ppaction://hlinksldjump"/>
          </p:cNvPr>
          <p:cNvSpPr>
            <a:spLocks noChangeArrowheads="1"/>
          </p:cNvSpPr>
          <p:nvPr/>
        </p:nvSpPr>
        <p:spPr bwMode="auto">
          <a:xfrm>
            <a:off x="11042120" y="117426"/>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63" name="Rectangle 21">
            <a:hlinkClick r:id="rId15" action="ppaction://hlinksldjump"/>
          </p:cNvPr>
          <p:cNvSpPr>
            <a:spLocks noChangeArrowheads="1"/>
          </p:cNvSpPr>
          <p:nvPr/>
        </p:nvSpPr>
        <p:spPr bwMode="auto">
          <a:xfrm>
            <a:off x="11616857" y="117426"/>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
        <p:nvSpPr>
          <p:cNvPr id="2" name="矩形 1"/>
          <p:cNvSpPr/>
          <p:nvPr/>
        </p:nvSpPr>
        <p:spPr>
          <a:xfrm>
            <a:off x="3972350" y="914733"/>
            <a:ext cx="423514" cy="523220"/>
          </a:xfrm>
          <a:prstGeom prst="rect">
            <a:avLst/>
          </a:prstGeom>
        </p:spPr>
        <p:txBody>
          <a:bodyPr wrap="none">
            <a:spAutoFit/>
          </a:bodyPr>
          <a:lstStyle/>
          <a:p>
            <a:r>
              <a:rPr lang="en-US" altLang="zh-CN" sz="2800" kern="100" dirty="0">
                <a:solidFill>
                  <a:schemeClr val="accent6">
                    <a:lumMod val="75000"/>
                  </a:schemeClr>
                </a:solidFill>
                <a:latin typeface="Times New Roman"/>
                <a:ea typeface="华文细黑"/>
              </a:rPr>
              <a:t>B</a:t>
            </a:r>
            <a:endParaRPr lang="zh-CN" altLang="en-US" sz="2800" kern="100" dirty="0">
              <a:solidFill>
                <a:schemeClr val="accent6">
                  <a:lumMod val="75000"/>
                </a:schemeClr>
              </a:solidFill>
              <a:latin typeface="Times New Roman"/>
              <a:ea typeface="华文细黑"/>
            </a:endParaRPr>
          </a:p>
        </p:txBody>
      </p:sp>
      <p:sp>
        <p:nvSpPr>
          <p:cNvPr id="18" name="矩形 17"/>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9" name="圆角矩形 18">
            <a:hlinkClick r:id="" action="ppaction://noaction"/>
          </p:cNvPr>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1150584230"/>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9"/>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animEffect transition="in" filter="blinds(horizontal)">
                                      <p:cBhvr>
                                        <p:cTn id="7" dur="500"/>
                                        <p:tgtEl>
                                          <p:spTgt spid="3">
                                            <p:txEl>
                                              <p:pRg st="7" end="7"/>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nodeType="clickEffect">
                                  <p:stCondLst>
                                    <p:cond delay="0"/>
                                  </p:stCondLst>
                                  <p:childTnLst>
                                    <p:animEffect transition="out" filter="fade">
                                      <p:cBhvr>
                                        <p:cTn id="16" dur="500"/>
                                        <p:tgtEl>
                                          <p:spTgt spid="3">
                                            <p:txEl>
                                              <p:pRg st="7" end="7"/>
                                            </p:txEl>
                                          </p:spTgt>
                                        </p:tgtEl>
                                      </p:cBhvr>
                                    </p:animEffect>
                                    <p:set>
                                      <p:cBhvr>
                                        <p:cTn id="17" dur="1" fill="hold">
                                          <p:stCondLst>
                                            <p:cond delay="499"/>
                                          </p:stCondLst>
                                        </p:cTn>
                                        <p:tgtEl>
                                          <p:spTgt spid="3">
                                            <p:txEl>
                                              <p:pRg st="7" end="7"/>
                                            </p:txEl>
                                          </p:spTgt>
                                        </p:tgtEl>
                                        <p:attrNameLst>
                                          <p:attrName>style.visibility</p:attrName>
                                        </p:attrNameLst>
                                      </p:cBhvr>
                                      <p:to>
                                        <p:strVal val="hidden"/>
                                      </p:to>
                                    </p:set>
                                  </p:childTnLst>
                                </p:cTn>
                              </p:par>
                              <p:par>
                                <p:cTn id="18" presetID="10" presetClass="exit" presetSubtype="0" fill="hold" grpId="1" nodeType="withEffect">
                                  <p:stCondLst>
                                    <p:cond delay="0"/>
                                  </p:stCondLst>
                                  <p:childTnLst>
                                    <p:animEffect transition="out" filter="fade">
                                      <p:cBhvr>
                                        <p:cTn id="19" dur="500"/>
                                        <p:tgtEl>
                                          <p:spTgt spid="2"/>
                                        </p:tgtEl>
                                      </p:cBhvr>
                                    </p:animEffect>
                                    <p:set>
                                      <p:cBhvr>
                                        <p:cTn id="20" dur="1" fill="hold">
                                          <p:stCondLst>
                                            <p:cond delay="499"/>
                                          </p:stCondLst>
                                        </p:cTn>
                                        <p:tgtEl>
                                          <p:spTgt spid="2"/>
                                        </p:tgtEl>
                                        <p:attrNameLst>
                                          <p:attrName>style.visibility</p:attrName>
                                        </p:attrNameLst>
                                      </p:cBhvr>
                                      <p:to>
                                        <p:strVal val="hidden"/>
                                      </p:to>
                                    </p:set>
                                  </p:childTnLst>
                                </p:cTn>
                              </p:par>
                            </p:childTnLst>
                          </p:cTn>
                        </p:par>
                      </p:childTnLst>
                    </p:cTn>
                  </p:par>
                </p:childTnLst>
              </p:cTn>
              <p:nextCondLst>
                <p:cond evt="onClick" delay="0">
                  <p:tgtEl>
                    <p:spTgt spid="19"/>
                  </p:tgtEl>
                </p:cond>
              </p:nextCondLst>
            </p:seq>
          </p:childTnLst>
        </p:cTn>
      </p:par>
    </p:tnLst>
    <p:bldLst>
      <p:bldP spid="2" grpId="0"/>
      <p:bldP spid="2" grpId="1"/>
    </p:bld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06574" y="909514"/>
            <a:ext cx="11185087" cy="4596386"/>
          </a:xfrm>
          <a:prstGeom prst="rect">
            <a:avLst/>
          </a:prstGeom>
        </p:spPr>
        <p:txBody>
          <a:bodyPr>
            <a:spAutoFit/>
          </a:bodyPr>
          <a:lstStyle/>
          <a:p>
            <a:pPr algn="just">
              <a:lnSpc>
                <a:spcPts val="6000"/>
              </a:lnSpc>
              <a:spcAft>
                <a:spcPts val="0"/>
              </a:spcAf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下列叙述不正确的是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1050" kern="100" dirty="0">
              <a:latin typeface="宋体"/>
              <a:cs typeface="Courier New"/>
            </a:endParaRPr>
          </a:p>
          <a:p>
            <a:pPr algn="just">
              <a:lnSpc>
                <a:spcPts val="6000"/>
              </a:lnSpc>
              <a:spcAft>
                <a:spcPts val="0"/>
              </a:spcAft>
            </a:pP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切开的金属</a:t>
            </a:r>
            <a:r>
              <a:rPr lang="en-US" altLang="zh-CN" sz="2800" kern="100" dirty="0">
                <a:latin typeface="Times New Roman"/>
                <a:ea typeface="华文细黑"/>
                <a:cs typeface="Courier New"/>
              </a:rPr>
              <a:t>Na</a:t>
            </a:r>
            <a:r>
              <a:rPr lang="zh-CN" altLang="zh-CN" sz="2800" kern="100" dirty="0">
                <a:latin typeface="Times New Roman"/>
                <a:ea typeface="华文细黑"/>
                <a:cs typeface="Times New Roman"/>
              </a:rPr>
              <a:t>暴露在空气中，光亮的表面逐渐变暗，发生的反应</a:t>
            </a:r>
            <a:r>
              <a:rPr lang="zh-CN" altLang="zh-CN" sz="2800" kern="100" dirty="0" smtClean="0">
                <a:latin typeface="Times New Roman"/>
                <a:ea typeface="华文细黑"/>
                <a:cs typeface="Times New Roman"/>
              </a:rPr>
              <a:t>为</a:t>
            </a:r>
            <a:endParaRPr lang="en-US" altLang="zh-CN" sz="2800" kern="100" dirty="0" smtClean="0">
              <a:latin typeface="Times New Roman"/>
              <a:ea typeface="华文细黑"/>
              <a:cs typeface="Times New Roman"/>
            </a:endParaRPr>
          </a:p>
          <a:p>
            <a:pPr algn="just">
              <a:lnSpc>
                <a:spcPts val="6000"/>
              </a:lnSpc>
              <a:spcAft>
                <a:spcPts val="0"/>
              </a:spcAft>
            </a:pPr>
            <a:r>
              <a:rPr lang="en-US"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en-US" altLang="zh-CN" sz="2800" kern="100" dirty="0" smtClean="0">
                <a:latin typeface="Times New Roman"/>
                <a:ea typeface="华文细黑"/>
                <a:cs typeface="Courier New"/>
              </a:rPr>
              <a:t>2Na</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en-US" altLang="zh-CN" sz="2800" kern="100" spc="-80" dirty="0">
                <a:latin typeface="Times New Roman"/>
                <a:ea typeface="华文细黑"/>
                <a:cs typeface="Courier New"/>
              </a:rPr>
              <a:t>==</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endParaRPr lang="zh-CN" altLang="zh-CN" sz="1050" kern="100" dirty="0">
              <a:latin typeface="宋体"/>
              <a:cs typeface="Courier New"/>
            </a:endParaRPr>
          </a:p>
          <a:p>
            <a:pPr algn="just">
              <a:lnSpc>
                <a:spcPts val="6000"/>
              </a:lnSpc>
              <a:spcAft>
                <a:spcPts val="0"/>
              </a:spcAft>
            </a:pPr>
            <a:r>
              <a:rPr lang="en-US" altLang="zh-CN" sz="2800" kern="100" dirty="0">
                <a:latin typeface="Times New Roman"/>
                <a:ea typeface="华文细黑"/>
                <a:cs typeface="Courier New"/>
              </a:rPr>
              <a:t>B.4.6 g Na</a:t>
            </a:r>
            <a:r>
              <a:rPr lang="zh-CN" altLang="zh-CN" sz="2800" kern="100" dirty="0">
                <a:latin typeface="Times New Roman"/>
                <a:ea typeface="华文细黑"/>
                <a:cs typeface="Times New Roman"/>
              </a:rPr>
              <a:t>与</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完全反应，生成</a:t>
            </a:r>
            <a:r>
              <a:rPr lang="en-US" altLang="zh-CN" sz="2800" kern="100" dirty="0">
                <a:latin typeface="Times New Roman"/>
                <a:ea typeface="华文细黑"/>
                <a:cs typeface="Courier New"/>
              </a:rPr>
              <a:t>7 g</a:t>
            </a:r>
            <a:r>
              <a:rPr lang="zh-CN" altLang="zh-CN" sz="2800" kern="100" dirty="0">
                <a:latin typeface="Times New Roman"/>
                <a:ea typeface="华文细黑"/>
                <a:cs typeface="Times New Roman"/>
              </a:rPr>
              <a:t>产物时失去电子的物质的量为</a:t>
            </a:r>
            <a:r>
              <a:rPr lang="en-US" altLang="zh-CN" sz="2800" kern="100" dirty="0">
                <a:latin typeface="Times New Roman"/>
                <a:ea typeface="华文细黑"/>
                <a:cs typeface="Courier New"/>
              </a:rPr>
              <a:t>0.2 </a:t>
            </a:r>
            <a:r>
              <a:rPr lang="en-US" altLang="zh-CN" sz="2800" kern="100" dirty="0" err="1">
                <a:latin typeface="Times New Roman"/>
                <a:ea typeface="华文细黑"/>
                <a:cs typeface="Courier New"/>
              </a:rPr>
              <a:t>mol</a:t>
            </a:r>
            <a:endParaRPr lang="zh-CN" altLang="zh-CN" sz="1050" kern="100" dirty="0">
              <a:latin typeface="宋体"/>
              <a:cs typeface="Courier New"/>
            </a:endParaRPr>
          </a:p>
          <a:p>
            <a:pPr algn="just">
              <a:lnSpc>
                <a:spcPts val="6000"/>
              </a:lnSpc>
              <a:spcAft>
                <a:spcPts val="0"/>
              </a:spcAft>
            </a:pPr>
            <a:r>
              <a:rPr lang="en-US" altLang="zh-CN" sz="2800" kern="100" dirty="0" err="1">
                <a:latin typeface="Times New Roman"/>
                <a:ea typeface="华文细黑"/>
                <a:cs typeface="Courier New"/>
              </a:rPr>
              <a:t>C.Na</a:t>
            </a:r>
            <a:r>
              <a:rPr lang="zh-CN" altLang="zh-CN" sz="2800" kern="100" dirty="0">
                <a:latin typeface="Times New Roman"/>
                <a:ea typeface="华文细黑"/>
                <a:cs typeface="Times New Roman"/>
              </a:rPr>
              <a:t>与稀硫酸反应的离子方程式为</a:t>
            </a:r>
            <a:r>
              <a:rPr lang="en-US" altLang="zh-CN" sz="2800" kern="100" dirty="0">
                <a:latin typeface="Times New Roman"/>
                <a:ea typeface="华文细黑"/>
                <a:cs typeface="Courier New"/>
              </a:rPr>
              <a:t>2Na</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2H</a:t>
            </a:r>
            <a:r>
              <a:rPr lang="zh-CN" altLang="zh-CN" sz="2800" kern="100" baseline="30000" dirty="0">
                <a:latin typeface="Times New Roman"/>
                <a:ea typeface="华文细黑"/>
                <a:cs typeface="Times New Roman"/>
              </a:rPr>
              <a:t>＋</a:t>
            </a:r>
            <a:r>
              <a:rPr lang="en-US" altLang="zh-CN" sz="2800" kern="100" spc="-80" dirty="0">
                <a:latin typeface="Times New Roman"/>
                <a:ea typeface="华文细黑"/>
                <a:cs typeface="Courier New"/>
              </a:rPr>
              <a:t>==</a:t>
            </a:r>
            <a:r>
              <a:rPr lang="en-US" altLang="zh-CN" sz="2800" kern="100" dirty="0">
                <a:latin typeface="Times New Roman"/>
                <a:ea typeface="华文细黑"/>
                <a:cs typeface="Courier New"/>
              </a:rPr>
              <a:t>=2Na</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kern="100" dirty="0">
                <a:latin typeface="宋体"/>
                <a:ea typeface="华文细黑"/>
                <a:cs typeface="Times New Roman"/>
              </a:rPr>
              <a:t>↑</a:t>
            </a:r>
            <a:endParaRPr lang="zh-CN" altLang="zh-CN" sz="1050" kern="100" dirty="0">
              <a:latin typeface="宋体"/>
              <a:cs typeface="Courier New"/>
            </a:endParaRPr>
          </a:p>
          <a:p>
            <a:pPr algn="just">
              <a:lnSpc>
                <a:spcPts val="6000"/>
              </a:lnSpc>
              <a:spcAft>
                <a:spcPts val="0"/>
              </a:spcAft>
            </a:pP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将少量</a:t>
            </a:r>
            <a:r>
              <a:rPr lang="en-US" altLang="zh-CN" sz="2800" kern="100" dirty="0">
                <a:latin typeface="Times New Roman"/>
                <a:ea typeface="华文细黑"/>
                <a:cs typeface="Courier New"/>
              </a:rPr>
              <a:t>Na</a:t>
            </a:r>
            <a:r>
              <a:rPr lang="zh-CN" altLang="zh-CN" sz="2800" kern="100" dirty="0">
                <a:latin typeface="Times New Roman"/>
                <a:ea typeface="华文细黑"/>
                <a:cs typeface="Times New Roman"/>
              </a:rPr>
              <a:t>投入到</a:t>
            </a:r>
            <a:r>
              <a:rPr lang="en-US" altLang="zh-CN" sz="2800" kern="100" dirty="0">
                <a:latin typeface="Times New Roman"/>
                <a:ea typeface="华文细黑"/>
                <a:cs typeface="Courier New"/>
              </a:rPr>
              <a:t>CuSO</a:t>
            </a:r>
            <a:r>
              <a:rPr lang="en-US" altLang="zh-CN" sz="2800" kern="100" baseline="-25000" dirty="0">
                <a:latin typeface="Times New Roman"/>
                <a:ea typeface="华文细黑"/>
                <a:cs typeface="Courier New"/>
              </a:rPr>
              <a:t>4</a:t>
            </a:r>
            <a:r>
              <a:rPr lang="zh-CN" altLang="zh-CN" sz="2800" kern="100" dirty="0">
                <a:latin typeface="Times New Roman"/>
                <a:ea typeface="华文细黑"/>
                <a:cs typeface="Times New Roman"/>
              </a:rPr>
              <a:t>溶液中，既有沉淀生成又有气体放出</a:t>
            </a:r>
            <a:endParaRPr lang="zh-CN" altLang="zh-CN" sz="1050" kern="100" dirty="0">
              <a:effectLst/>
              <a:latin typeface="宋体"/>
              <a:cs typeface="Courier New"/>
            </a:endParaRPr>
          </a:p>
        </p:txBody>
      </p:sp>
      <p:sp>
        <p:nvSpPr>
          <p:cNvPr id="48" name="Rectangle 21">
            <a:hlinkClick r:id="rId2" action="ppaction://hlinksldjump"/>
          </p:cNvPr>
          <p:cNvSpPr>
            <a:spLocks noChangeArrowheads="1"/>
          </p:cNvSpPr>
          <p:nvPr/>
        </p:nvSpPr>
        <p:spPr bwMode="auto">
          <a:xfrm>
            <a:off x="5641820"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49" name="Rectangle 21">
            <a:hlinkClick r:id="rId3" action="ppaction://hlinksldjump"/>
          </p:cNvPr>
          <p:cNvSpPr>
            <a:spLocks noChangeArrowheads="1"/>
          </p:cNvSpPr>
          <p:nvPr/>
        </p:nvSpPr>
        <p:spPr bwMode="auto">
          <a:xfrm>
            <a:off x="6075743"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50" name="Rectangle 21">
            <a:hlinkClick r:id="rId4" action="ppaction://hlinksldjump"/>
          </p:cNvPr>
          <p:cNvSpPr>
            <a:spLocks noChangeArrowheads="1"/>
          </p:cNvSpPr>
          <p:nvPr/>
        </p:nvSpPr>
        <p:spPr bwMode="auto">
          <a:xfrm>
            <a:off x="6509666"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1" name="Rectangle 21">
            <a:hlinkClick r:id="rId5" action="ppaction://hlinksldjump"/>
          </p:cNvPr>
          <p:cNvSpPr>
            <a:spLocks noChangeArrowheads="1"/>
          </p:cNvSpPr>
          <p:nvPr/>
        </p:nvSpPr>
        <p:spPr bwMode="auto">
          <a:xfrm>
            <a:off x="6943589"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2" name="Rectangle 21">
            <a:hlinkClick r:id="rId6" action="ppaction://hlinksldjump"/>
          </p:cNvPr>
          <p:cNvSpPr>
            <a:spLocks noChangeArrowheads="1"/>
          </p:cNvSpPr>
          <p:nvPr/>
        </p:nvSpPr>
        <p:spPr bwMode="auto">
          <a:xfrm>
            <a:off x="7377512"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3" name="Rectangle 21">
            <a:hlinkClick r:id="rId7" action="ppaction://hlinksldjump"/>
          </p:cNvPr>
          <p:cNvSpPr>
            <a:spLocks noChangeArrowheads="1"/>
          </p:cNvSpPr>
          <p:nvPr/>
        </p:nvSpPr>
        <p:spPr bwMode="auto">
          <a:xfrm>
            <a:off x="7811435"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4" name="Rectangle 21">
            <a:hlinkClick r:id="rId8" action="ppaction://hlinksldjump"/>
          </p:cNvPr>
          <p:cNvSpPr>
            <a:spLocks noChangeArrowheads="1"/>
          </p:cNvSpPr>
          <p:nvPr/>
        </p:nvSpPr>
        <p:spPr bwMode="auto">
          <a:xfrm>
            <a:off x="8245358"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5" name="Rectangle 21">
            <a:hlinkClick r:id="rId9" action="ppaction://hlinksldjump"/>
          </p:cNvPr>
          <p:cNvSpPr>
            <a:spLocks noChangeArrowheads="1"/>
          </p:cNvSpPr>
          <p:nvPr/>
        </p:nvSpPr>
        <p:spPr bwMode="auto">
          <a:xfrm>
            <a:off x="8679281" y="117426"/>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6" name="Rectangle 21">
            <a:hlinkClick r:id="rId10" action="ppaction://hlinksldjump"/>
          </p:cNvPr>
          <p:cNvSpPr>
            <a:spLocks noChangeArrowheads="1"/>
          </p:cNvSpPr>
          <p:nvPr/>
        </p:nvSpPr>
        <p:spPr bwMode="auto">
          <a:xfrm>
            <a:off x="9191550" y="117426"/>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7" name="Rectangle 21">
            <a:hlinkClick r:id="rId11" action="ppaction://hlinksldjump"/>
          </p:cNvPr>
          <p:cNvSpPr>
            <a:spLocks noChangeArrowheads="1"/>
          </p:cNvSpPr>
          <p:nvPr/>
        </p:nvSpPr>
        <p:spPr bwMode="auto">
          <a:xfrm>
            <a:off x="9816009" y="117426"/>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58" name="Rectangle 21">
            <a:hlinkClick r:id="rId12" action="ppaction://hlinksldjump"/>
          </p:cNvPr>
          <p:cNvSpPr>
            <a:spLocks noChangeArrowheads="1"/>
          </p:cNvSpPr>
          <p:nvPr/>
        </p:nvSpPr>
        <p:spPr bwMode="auto">
          <a:xfrm>
            <a:off x="10409370" y="117426"/>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59" name="Rectangle 21">
            <a:hlinkClick r:id="rId13" action="ppaction://hlinksldjump"/>
          </p:cNvPr>
          <p:cNvSpPr>
            <a:spLocks noChangeArrowheads="1"/>
          </p:cNvSpPr>
          <p:nvPr/>
        </p:nvSpPr>
        <p:spPr bwMode="auto">
          <a:xfrm>
            <a:off x="11042120" y="117426"/>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60" name="Rectangle 21">
            <a:hlinkClick r:id="rId14" action="ppaction://hlinksldjump"/>
          </p:cNvPr>
          <p:cNvSpPr>
            <a:spLocks noChangeArrowheads="1"/>
          </p:cNvSpPr>
          <p:nvPr/>
        </p:nvSpPr>
        <p:spPr bwMode="auto">
          <a:xfrm>
            <a:off x="11616857" y="117426"/>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
        <p:nvSpPr>
          <p:cNvPr id="17" name="矩形 16"/>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8" name="圆角矩形 17">
            <a:hlinkClick r:id="rId15" action="ppaction://hlinksldjump"/>
          </p:cNvPr>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
        <p:nvSpPr>
          <p:cNvPr id="19" name="Rectangle 21">
            <a:hlinkClick r:id="rId16" action="ppaction://hlinksldjump"/>
          </p:cNvPr>
          <p:cNvSpPr>
            <a:spLocks noChangeArrowheads="1"/>
          </p:cNvSpPr>
          <p:nvPr/>
        </p:nvSpPr>
        <p:spPr bwMode="auto">
          <a:xfrm>
            <a:off x="5207897"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3802869915"/>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矩形 2"/>
          <p:cNvSpPr/>
          <p:nvPr/>
        </p:nvSpPr>
        <p:spPr>
          <a:xfrm>
            <a:off x="334566" y="693490"/>
            <a:ext cx="11409907" cy="5529719"/>
          </a:xfrm>
          <a:prstGeom prst="rect">
            <a:avLst/>
          </a:prstGeom>
        </p:spPr>
        <p:txBody>
          <a:bodyPr>
            <a:spAutoFit/>
          </a:bodyPr>
          <a:lstStyle/>
          <a:p>
            <a:pPr algn="just">
              <a:lnSpc>
                <a:spcPts val="5300"/>
              </a:lnSpc>
              <a:spcAft>
                <a:spcPts val="0"/>
              </a:spcAft>
            </a:pPr>
            <a:r>
              <a:rPr lang="zh-CN" altLang="zh-CN" sz="2800" b="1" kern="100" dirty="0">
                <a:solidFill>
                  <a:srgbClr val="0000FF"/>
                </a:solidFill>
                <a:latin typeface="Times New Roman"/>
                <a:cs typeface="Times New Roman"/>
              </a:rPr>
              <a:t>解析　</a:t>
            </a: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项错，常温下切开的金属</a:t>
            </a:r>
            <a:r>
              <a:rPr lang="en-US" altLang="zh-CN" sz="2800" kern="100" dirty="0">
                <a:latin typeface="Times New Roman"/>
                <a:ea typeface="华文细黑"/>
                <a:cs typeface="Courier New"/>
              </a:rPr>
              <a:t>Na</a:t>
            </a:r>
            <a:r>
              <a:rPr lang="zh-CN" altLang="zh-CN" sz="2800" kern="100" dirty="0">
                <a:latin typeface="Times New Roman"/>
                <a:ea typeface="华文细黑"/>
                <a:cs typeface="Times New Roman"/>
              </a:rPr>
              <a:t>暴露在空气中，光亮的表面逐渐变暗是因为生成</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5300"/>
              </a:lnSpc>
              <a:spcAft>
                <a:spcPts val="0"/>
              </a:spcAft>
            </a:pPr>
            <a:r>
              <a:rPr lang="en-US" altLang="zh-CN" sz="2800" kern="100" dirty="0" smtClean="0">
                <a:latin typeface="Times New Roman"/>
                <a:ea typeface="华文细黑"/>
                <a:cs typeface="Courier New"/>
              </a:rPr>
              <a:t>B</a:t>
            </a:r>
            <a:r>
              <a:rPr lang="zh-CN" altLang="zh-CN" sz="2800" kern="100" dirty="0">
                <a:latin typeface="Times New Roman"/>
                <a:ea typeface="华文细黑"/>
                <a:cs typeface="Times New Roman"/>
              </a:rPr>
              <a:t>项正确，由题意知虽然生成</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和</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zh-CN" altLang="zh-CN" sz="2800" kern="100" dirty="0">
                <a:latin typeface="Times New Roman"/>
                <a:ea typeface="华文细黑"/>
                <a:cs typeface="Times New Roman"/>
              </a:rPr>
              <a:t>的混合物，但是</a:t>
            </a:r>
            <a:r>
              <a:rPr lang="en-US" altLang="zh-CN" sz="2800" kern="100" dirty="0">
                <a:latin typeface="Times New Roman"/>
                <a:ea typeface="华文细黑"/>
                <a:cs typeface="Courier New"/>
              </a:rPr>
              <a:t>Na</a:t>
            </a:r>
            <a:r>
              <a:rPr lang="zh-CN" altLang="zh-CN" sz="2800" kern="100" dirty="0">
                <a:latin typeface="Times New Roman"/>
                <a:ea typeface="华文细黑"/>
                <a:cs typeface="Times New Roman"/>
              </a:rPr>
              <a:t>的物质的量为</a:t>
            </a:r>
            <a:r>
              <a:rPr lang="en-US" altLang="zh-CN" sz="2800" kern="100" dirty="0">
                <a:latin typeface="Times New Roman"/>
                <a:ea typeface="华文细黑"/>
                <a:cs typeface="Courier New"/>
              </a:rPr>
              <a:t>0.2 </a:t>
            </a:r>
            <a:r>
              <a:rPr lang="en-US" altLang="zh-CN" sz="2800" kern="100" dirty="0" err="1">
                <a:latin typeface="Times New Roman"/>
                <a:ea typeface="华文细黑"/>
                <a:cs typeface="Courier New"/>
              </a:rPr>
              <a:t>mol</a:t>
            </a:r>
            <a:r>
              <a:rPr lang="zh-CN" altLang="zh-CN" sz="2800" kern="100" dirty="0">
                <a:latin typeface="Times New Roman"/>
                <a:ea typeface="华文细黑"/>
                <a:cs typeface="Times New Roman"/>
              </a:rPr>
              <a:t>，故完全反应时失去电子的物质的量仍为</a:t>
            </a:r>
            <a:r>
              <a:rPr lang="en-US" altLang="zh-CN" sz="2800" kern="100" dirty="0">
                <a:latin typeface="Times New Roman"/>
                <a:ea typeface="华文细黑"/>
                <a:cs typeface="Courier New"/>
              </a:rPr>
              <a:t>0.2 </a:t>
            </a:r>
            <a:r>
              <a:rPr lang="en-US" altLang="zh-CN" sz="2800" kern="100" dirty="0" err="1">
                <a:latin typeface="Times New Roman"/>
                <a:ea typeface="华文细黑"/>
                <a:cs typeface="Courier New"/>
              </a:rPr>
              <a:t>mol</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5300"/>
              </a:lnSpc>
              <a:spcAft>
                <a:spcPts val="0"/>
              </a:spcAft>
            </a:pPr>
            <a:r>
              <a:rPr lang="en-US" altLang="zh-CN" sz="2800" kern="100" dirty="0" smtClean="0">
                <a:latin typeface="Times New Roman"/>
                <a:ea typeface="华文细黑"/>
                <a:cs typeface="Courier New"/>
              </a:rPr>
              <a:t>C</a:t>
            </a:r>
            <a:r>
              <a:rPr lang="zh-CN" altLang="zh-CN" sz="2800" kern="100" dirty="0">
                <a:latin typeface="Times New Roman"/>
                <a:ea typeface="华文细黑"/>
                <a:cs typeface="Times New Roman"/>
              </a:rPr>
              <a:t>项正确，</a:t>
            </a:r>
            <a:r>
              <a:rPr lang="en-US" altLang="zh-CN" sz="2800" kern="100" dirty="0">
                <a:latin typeface="Times New Roman"/>
                <a:ea typeface="华文细黑"/>
                <a:cs typeface="Courier New"/>
              </a:rPr>
              <a:t>Na</a:t>
            </a:r>
            <a:r>
              <a:rPr lang="zh-CN" altLang="zh-CN" sz="2800" kern="100" dirty="0">
                <a:latin typeface="Times New Roman"/>
                <a:ea typeface="华文细黑"/>
                <a:cs typeface="Times New Roman"/>
              </a:rPr>
              <a:t>与稀</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SO</a:t>
            </a:r>
            <a:r>
              <a:rPr lang="en-US" altLang="zh-CN" sz="2800" kern="100" baseline="-25000" dirty="0">
                <a:latin typeface="Times New Roman"/>
                <a:ea typeface="华文细黑"/>
                <a:cs typeface="Courier New"/>
              </a:rPr>
              <a:t>4</a:t>
            </a:r>
            <a:r>
              <a:rPr lang="zh-CN" altLang="zh-CN" sz="2800" kern="100" dirty="0">
                <a:latin typeface="Times New Roman"/>
                <a:ea typeface="华文细黑"/>
                <a:cs typeface="Times New Roman"/>
              </a:rPr>
              <a:t>反应的本质是与</a:t>
            </a:r>
            <a:r>
              <a:rPr lang="en-US" altLang="zh-CN" sz="2800" kern="100" dirty="0">
                <a:latin typeface="Times New Roman"/>
                <a:ea typeface="华文细黑"/>
                <a:cs typeface="Courier New"/>
              </a:rPr>
              <a:t>H</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的反应，</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SO</a:t>
            </a:r>
            <a:r>
              <a:rPr lang="en-US" altLang="zh-CN" sz="2800" kern="100" baseline="-25000" dirty="0">
                <a:latin typeface="Times New Roman"/>
                <a:ea typeface="华文细黑"/>
                <a:cs typeface="Courier New"/>
              </a:rPr>
              <a:t>4</a:t>
            </a:r>
            <a:r>
              <a:rPr lang="zh-CN" altLang="zh-CN" sz="2800" kern="100" dirty="0">
                <a:latin typeface="Times New Roman"/>
                <a:ea typeface="华文细黑"/>
                <a:cs typeface="Times New Roman"/>
              </a:rPr>
              <a:t>是强酸</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5300"/>
              </a:lnSpc>
              <a:spcAft>
                <a:spcPts val="0"/>
              </a:spcAft>
            </a:pPr>
            <a:r>
              <a:rPr lang="en-US" altLang="zh-CN" sz="2800" kern="100" dirty="0" smtClean="0">
                <a:latin typeface="Times New Roman"/>
                <a:ea typeface="华文细黑"/>
                <a:cs typeface="Courier New"/>
              </a:rPr>
              <a:t>D</a:t>
            </a:r>
            <a:r>
              <a:rPr lang="zh-CN" altLang="zh-CN" sz="2800" kern="100" dirty="0">
                <a:latin typeface="Times New Roman"/>
                <a:ea typeface="华文细黑"/>
                <a:cs typeface="Times New Roman"/>
              </a:rPr>
              <a:t>项正确，</a:t>
            </a:r>
            <a:r>
              <a:rPr lang="en-US" altLang="zh-CN" sz="2800" kern="100" dirty="0">
                <a:latin typeface="Times New Roman"/>
                <a:ea typeface="华文细黑"/>
                <a:cs typeface="Courier New"/>
              </a:rPr>
              <a:t>Na</a:t>
            </a:r>
            <a:r>
              <a:rPr lang="zh-CN" altLang="zh-CN" sz="2800" kern="100" dirty="0">
                <a:latin typeface="Times New Roman"/>
                <a:ea typeface="华文细黑"/>
                <a:cs typeface="Times New Roman"/>
              </a:rPr>
              <a:t>与水反应放出气体，生成的</a:t>
            </a:r>
            <a:r>
              <a:rPr lang="en-US" altLang="zh-CN" sz="2800" kern="100" dirty="0" err="1">
                <a:latin typeface="Times New Roman"/>
                <a:ea typeface="华文细黑"/>
                <a:cs typeface="Courier New"/>
              </a:rPr>
              <a:t>NaOH</a:t>
            </a:r>
            <a:r>
              <a:rPr lang="zh-CN" altLang="zh-CN" sz="2800" kern="100" dirty="0">
                <a:latin typeface="Times New Roman"/>
                <a:ea typeface="华文细黑"/>
                <a:cs typeface="Times New Roman"/>
              </a:rPr>
              <a:t>与硫酸铜反应生成氢氧化铜沉淀。</a:t>
            </a:r>
            <a:endParaRPr lang="zh-CN" altLang="zh-CN" sz="1050" kern="100" dirty="0">
              <a:latin typeface="宋体"/>
              <a:cs typeface="Courier New"/>
            </a:endParaRPr>
          </a:p>
          <a:p>
            <a:pPr algn="just">
              <a:lnSpc>
                <a:spcPts val="5300"/>
              </a:lnSpc>
              <a:spcAft>
                <a:spcPts val="0"/>
              </a:spcAft>
            </a:pPr>
            <a:r>
              <a:rPr lang="zh-CN" altLang="zh-CN" sz="2800" b="1" kern="100" dirty="0">
                <a:solidFill>
                  <a:srgbClr val="0000FF"/>
                </a:solidFill>
                <a:latin typeface="Times New Roman"/>
                <a:cs typeface="Times New Roman"/>
              </a:rPr>
              <a:t>答案　</a:t>
            </a:r>
            <a:r>
              <a:rPr lang="en-US" altLang="zh-CN" sz="2800" kern="100" dirty="0">
                <a:solidFill>
                  <a:schemeClr val="accent6">
                    <a:lumMod val="75000"/>
                  </a:schemeClr>
                </a:solidFill>
                <a:latin typeface="Times New Roman"/>
                <a:ea typeface="华文细黑"/>
                <a:cs typeface="Courier New"/>
              </a:rPr>
              <a:t>A</a:t>
            </a:r>
            <a:endParaRPr lang="zh-CN" altLang="zh-CN" sz="1050" kern="100" dirty="0">
              <a:solidFill>
                <a:schemeClr val="accent6">
                  <a:lumMod val="75000"/>
                </a:schemeClr>
              </a:solidFill>
              <a:effectLst/>
              <a:latin typeface="宋体"/>
              <a:cs typeface="Courier New"/>
            </a:endParaRPr>
          </a:p>
        </p:txBody>
      </p:sp>
      <p:sp>
        <p:nvSpPr>
          <p:cNvPr id="47" name="Rectangle 21">
            <a:hlinkClick r:id="rId2" action="ppaction://hlinksldjump"/>
          </p:cNvPr>
          <p:cNvSpPr>
            <a:spLocks noChangeArrowheads="1"/>
          </p:cNvSpPr>
          <p:nvPr/>
        </p:nvSpPr>
        <p:spPr bwMode="auto">
          <a:xfrm>
            <a:off x="5641820"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48" name="Rectangle 21">
            <a:hlinkClick r:id="rId3" action="ppaction://hlinksldjump"/>
          </p:cNvPr>
          <p:cNvSpPr>
            <a:spLocks noChangeArrowheads="1"/>
          </p:cNvSpPr>
          <p:nvPr/>
        </p:nvSpPr>
        <p:spPr bwMode="auto">
          <a:xfrm>
            <a:off x="6075743"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49" name="Rectangle 21">
            <a:hlinkClick r:id="rId4" action="ppaction://hlinksldjump"/>
          </p:cNvPr>
          <p:cNvSpPr>
            <a:spLocks noChangeArrowheads="1"/>
          </p:cNvSpPr>
          <p:nvPr/>
        </p:nvSpPr>
        <p:spPr bwMode="auto">
          <a:xfrm>
            <a:off x="6509666"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0" name="Rectangle 21">
            <a:hlinkClick r:id="rId5" action="ppaction://hlinksldjump"/>
          </p:cNvPr>
          <p:cNvSpPr>
            <a:spLocks noChangeArrowheads="1"/>
          </p:cNvSpPr>
          <p:nvPr/>
        </p:nvSpPr>
        <p:spPr bwMode="auto">
          <a:xfrm>
            <a:off x="6943589"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1" name="Rectangle 21">
            <a:hlinkClick r:id="rId6" action="ppaction://hlinksldjump"/>
          </p:cNvPr>
          <p:cNvSpPr>
            <a:spLocks noChangeArrowheads="1"/>
          </p:cNvSpPr>
          <p:nvPr/>
        </p:nvSpPr>
        <p:spPr bwMode="auto">
          <a:xfrm>
            <a:off x="7377512"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2" name="Rectangle 21">
            <a:hlinkClick r:id="rId7" action="ppaction://hlinksldjump"/>
          </p:cNvPr>
          <p:cNvSpPr>
            <a:spLocks noChangeArrowheads="1"/>
          </p:cNvSpPr>
          <p:nvPr/>
        </p:nvSpPr>
        <p:spPr bwMode="auto">
          <a:xfrm>
            <a:off x="7811435"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3" name="Rectangle 21">
            <a:hlinkClick r:id="rId8" action="ppaction://hlinksldjump"/>
          </p:cNvPr>
          <p:cNvSpPr>
            <a:spLocks noChangeArrowheads="1"/>
          </p:cNvSpPr>
          <p:nvPr/>
        </p:nvSpPr>
        <p:spPr bwMode="auto">
          <a:xfrm>
            <a:off x="8245358"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4" name="Rectangle 21">
            <a:hlinkClick r:id="rId9" action="ppaction://hlinksldjump"/>
          </p:cNvPr>
          <p:cNvSpPr>
            <a:spLocks noChangeArrowheads="1"/>
          </p:cNvSpPr>
          <p:nvPr/>
        </p:nvSpPr>
        <p:spPr bwMode="auto">
          <a:xfrm>
            <a:off x="8679281" y="117426"/>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5" name="Rectangle 21">
            <a:hlinkClick r:id="rId10" action="ppaction://hlinksldjump"/>
          </p:cNvPr>
          <p:cNvSpPr>
            <a:spLocks noChangeArrowheads="1"/>
          </p:cNvSpPr>
          <p:nvPr/>
        </p:nvSpPr>
        <p:spPr bwMode="auto">
          <a:xfrm>
            <a:off x="9191550" y="117426"/>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6" name="Rectangle 21">
            <a:hlinkClick r:id="rId11" action="ppaction://hlinksldjump"/>
          </p:cNvPr>
          <p:cNvSpPr>
            <a:spLocks noChangeArrowheads="1"/>
          </p:cNvSpPr>
          <p:nvPr/>
        </p:nvSpPr>
        <p:spPr bwMode="auto">
          <a:xfrm>
            <a:off x="9816009" y="117426"/>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57" name="Rectangle 21">
            <a:hlinkClick r:id="rId12" action="ppaction://hlinksldjump"/>
          </p:cNvPr>
          <p:cNvSpPr>
            <a:spLocks noChangeArrowheads="1"/>
          </p:cNvSpPr>
          <p:nvPr/>
        </p:nvSpPr>
        <p:spPr bwMode="auto">
          <a:xfrm>
            <a:off x="10409370" y="117426"/>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58" name="Rectangle 21">
            <a:hlinkClick r:id="rId13" action="ppaction://hlinksldjump"/>
          </p:cNvPr>
          <p:cNvSpPr>
            <a:spLocks noChangeArrowheads="1"/>
          </p:cNvSpPr>
          <p:nvPr/>
        </p:nvSpPr>
        <p:spPr bwMode="auto">
          <a:xfrm>
            <a:off x="11042120" y="117426"/>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59" name="Rectangle 21">
            <a:hlinkClick r:id="rId14" action="ppaction://hlinksldjump"/>
          </p:cNvPr>
          <p:cNvSpPr>
            <a:spLocks noChangeArrowheads="1"/>
          </p:cNvSpPr>
          <p:nvPr/>
        </p:nvSpPr>
        <p:spPr bwMode="auto">
          <a:xfrm>
            <a:off x="11616857" y="117426"/>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
        <p:nvSpPr>
          <p:cNvPr id="17" name="Rectangle 21">
            <a:hlinkClick r:id="rId15" action="ppaction://hlinksldjump"/>
          </p:cNvPr>
          <p:cNvSpPr>
            <a:spLocks noChangeArrowheads="1"/>
          </p:cNvSpPr>
          <p:nvPr/>
        </p:nvSpPr>
        <p:spPr bwMode="auto">
          <a:xfrm>
            <a:off x="5207897"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8257247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750"/>
                                        <p:tgtEl>
                                          <p:spTgt spid="3">
                                            <p:txEl>
                                              <p:pRg st="0" end="0"/>
                                            </p:txEl>
                                          </p:spTgt>
                                        </p:tgtEl>
                                      </p:cBhvr>
                                    </p:animEffect>
                                  </p:childTnLst>
                                </p:cTn>
                              </p:par>
                            </p:childTnLst>
                          </p:cTn>
                        </p:par>
                        <p:par>
                          <p:cTn id="8" fill="hold">
                            <p:stCondLst>
                              <p:cond delay="750"/>
                            </p:stCondLst>
                            <p:childTnLst>
                              <p:par>
                                <p:cTn id="9" presetID="3" presetClass="entr" presetSubtype="10"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blinds(horizontal)">
                                      <p:cBhvr>
                                        <p:cTn id="11" dur="750"/>
                                        <p:tgtEl>
                                          <p:spTgt spid="3">
                                            <p:txEl>
                                              <p:pRg st="1" end="1"/>
                                            </p:txEl>
                                          </p:spTgt>
                                        </p:tgtEl>
                                      </p:cBhvr>
                                    </p:animEffect>
                                  </p:childTnLst>
                                </p:cTn>
                              </p:par>
                            </p:childTnLst>
                          </p:cTn>
                        </p:par>
                        <p:par>
                          <p:cTn id="12" fill="hold">
                            <p:stCondLst>
                              <p:cond delay="1500"/>
                            </p:stCondLst>
                            <p:childTnLst>
                              <p:par>
                                <p:cTn id="13" presetID="3" presetClass="entr" presetSubtype="10" fill="hold"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750"/>
                                        <p:tgtEl>
                                          <p:spTgt spid="3">
                                            <p:txEl>
                                              <p:pRg st="2" end="2"/>
                                            </p:txEl>
                                          </p:spTgt>
                                        </p:tgtEl>
                                      </p:cBhvr>
                                    </p:animEffect>
                                  </p:childTnLst>
                                </p:cTn>
                              </p:par>
                            </p:childTnLst>
                          </p:cTn>
                        </p:par>
                        <p:par>
                          <p:cTn id="16" fill="hold">
                            <p:stCondLst>
                              <p:cond delay="2250"/>
                            </p:stCondLst>
                            <p:childTnLst>
                              <p:par>
                                <p:cTn id="17" presetID="3" presetClass="entr" presetSubtype="10" fill="hold"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blinds(horizontal)">
                                      <p:cBhvr>
                                        <p:cTn id="19" dur="750"/>
                                        <p:tgtEl>
                                          <p:spTgt spid="3">
                                            <p:txEl>
                                              <p:pRg st="3" end="3"/>
                                            </p:txEl>
                                          </p:spTgt>
                                        </p:tgtEl>
                                      </p:cBhvr>
                                    </p:animEffect>
                                  </p:childTnLst>
                                </p:cTn>
                              </p:par>
                            </p:childTnLst>
                          </p:cTn>
                        </p:par>
                        <p:par>
                          <p:cTn id="20" fill="hold">
                            <p:stCondLst>
                              <p:cond delay="3000"/>
                            </p:stCondLst>
                            <p:childTnLst>
                              <p:par>
                                <p:cTn id="21" presetID="3" presetClass="entr" presetSubtype="10" fill="hold"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blinds(horizontal)">
                                      <p:cBhvr>
                                        <p:cTn id="23" dur="75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11448" y="715141"/>
            <a:ext cx="11409907" cy="4596386"/>
          </a:xfrm>
          <a:prstGeom prst="rect">
            <a:avLst/>
          </a:prstGeom>
        </p:spPr>
        <p:txBody>
          <a:bodyPr>
            <a:spAutoFit/>
          </a:bodyPr>
          <a:lstStyle/>
          <a:p>
            <a:pPr algn="just">
              <a:lnSpc>
                <a:spcPts val="6000"/>
              </a:lnSpc>
              <a:spcAft>
                <a:spcPts val="0"/>
              </a:spcAft>
            </a:pPr>
            <a:r>
              <a:rPr lang="en-US" altLang="zh-CN" sz="2800" kern="100" dirty="0">
                <a:latin typeface="Times New Roman"/>
                <a:ea typeface="华文细黑"/>
                <a:cs typeface="Courier New"/>
              </a:rPr>
              <a:t>4.</a:t>
            </a:r>
            <a:r>
              <a:rPr lang="zh-CN" altLang="zh-CN" sz="2800" kern="100" dirty="0">
                <a:latin typeface="Times New Roman"/>
                <a:ea typeface="华文细黑"/>
                <a:cs typeface="Times New Roman"/>
              </a:rPr>
              <a:t>碱金属钫</a:t>
            </a:r>
            <a:r>
              <a:rPr lang="en-US" altLang="zh-CN" sz="2800" kern="100" dirty="0">
                <a:latin typeface="Times New Roman"/>
                <a:ea typeface="华文细黑"/>
                <a:cs typeface="Courier New"/>
              </a:rPr>
              <a:t>(</a:t>
            </a:r>
            <a:r>
              <a:rPr lang="en-US" altLang="zh-CN" sz="2800" kern="100" dirty="0" err="1">
                <a:latin typeface="Times New Roman"/>
                <a:ea typeface="华文细黑"/>
                <a:cs typeface="Courier New"/>
              </a:rPr>
              <a:t>Fr</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具有放射性，它是碱金属元素中最重的元素，根据碱金属元素性质的递变规律预测其性质，其中不正确的是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2800" kern="100" dirty="0">
              <a:latin typeface="宋体"/>
              <a:cs typeface="Courier New"/>
            </a:endParaRPr>
          </a:p>
          <a:p>
            <a:pPr algn="just">
              <a:lnSpc>
                <a:spcPts val="6000"/>
              </a:lnSpc>
              <a:spcAft>
                <a:spcPts val="0"/>
              </a:spcAft>
            </a:pP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在碱金属元素中它具有最大的原子半径</a:t>
            </a:r>
            <a:endParaRPr lang="zh-CN" altLang="zh-CN" sz="2800" kern="100" dirty="0">
              <a:latin typeface="宋体"/>
              <a:cs typeface="Courier New"/>
            </a:endParaRPr>
          </a:p>
          <a:p>
            <a:pPr algn="just">
              <a:lnSpc>
                <a:spcPts val="6000"/>
              </a:lnSpc>
              <a:spcAft>
                <a:spcPts val="0"/>
              </a:spcAft>
            </a:pP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钫在空气中燃烧时，只生成化学式为</a:t>
            </a:r>
            <a:r>
              <a:rPr lang="en-US" altLang="zh-CN" sz="2800" kern="100" dirty="0">
                <a:latin typeface="Times New Roman"/>
                <a:ea typeface="华文细黑"/>
                <a:cs typeface="Courier New"/>
              </a:rPr>
              <a:t>Fr</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zh-CN" altLang="zh-CN" sz="2800" kern="100" dirty="0">
                <a:latin typeface="Times New Roman"/>
                <a:ea typeface="华文细黑"/>
                <a:cs typeface="Times New Roman"/>
              </a:rPr>
              <a:t>的氧化物</a:t>
            </a:r>
            <a:endParaRPr lang="zh-CN" altLang="zh-CN" sz="2800" kern="100" dirty="0">
              <a:latin typeface="宋体"/>
              <a:cs typeface="Courier New"/>
            </a:endParaRPr>
          </a:p>
          <a:p>
            <a:pPr algn="just">
              <a:lnSpc>
                <a:spcPts val="6000"/>
              </a:lnSpc>
              <a:spcAft>
                <a:spcPts val="0"/>
              </a:spcAft>
            </a:pP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它的氢氧化物的化学式为</a:t>
            </a:r>
            <a:r>
              <a:rPr lang="en-US" altLang="zh-CN" sz="2800" kern="100" dirty="0" err="1">
                <a:latin typeface="Times New Roman"/>
                <a:ea typeface="华文细黑"/>
                <a:cs typeface="Courier New"/>
              </a:rPr>
              <a:t>FrOH</a:t>
            </a:r>
            <a:r>
              <a:rPr lang="zh-CN" altLang="zh-CN" sz="2800" kern="100" dirty="0">
                <a:latin typeface="Times New Roman"/>
                <a:ea typeface="华文细黑"/>
                <a:cs typeface="Times New Roman"/>
              </a:rPr>
              <a:t>，这是一种极强的碱</a:t>
            </a:r>
            <a:endParaRPr lang="zh-CN" altLang="zh-CN" sz="2800" kern="100" dirty="0">
              <a:latin typeface="宋体"/>
              <a:cs typeface="Courier New"/>
            </a:endParaRPr>
          </a:p>
          <a:p>
            <a:pPr algn="just">
              <a:lnSpc>
                <a:spcPts val="6000"/>
              </a:lnSpc>
              <a:spcAft>
                <a:spcPts val="0"/>
              </a:spcAft>
            </a:pP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它能跟水反应生成相应的碱和氢气，由于反应剧烈而发生爆炸</a:t>
            </a:r>
            <a:endParaRPr lang="zh-CN" altLang="zh-CN" sz="2800" kern="100" dirty="0">
              <a:effectLst/>
              <a:latin typeface="宋体"/>
              <a:cs typeface="Courier New"/>
            </a:endParaRPr>
          </a:p>
        </p:txBody>
      </p:sp>
      <p:sp>
        <p:nvSpPr>
          <p:cNvPr id="49" name="Rectangle 21">
            <a:hlinkClick r:id="rId2" action="ppaction://hlinksldjump"/>
          </p:cNvPr>
          <p:cNvSpPr>
            <a:spLocks noChangeArrowheads="1"/>
          </p:cNvSpPr>
          <p:nvPr/>
        </p:nvSpPr>
        <p:spPr bwMode="auto">
          <a:xfrm>
            <a:off x="5641820"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50" name="Rectangle 21">
            <a:hlinkClick r:id="rId3" action="ppaction://hlinksldjump"/>
          </p:cNvPr>
          <p:cNvSpPr>
            <a:spLocks noChangeArrowheads="1"/>
          </p:cNvSpPr>
          <p:nvPr/>
        </p:nvSpPr>
        <p:spPr bwMode="auto">
          <a:xfrm>
            <a:off x="6075743"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51" name="Rectangle 21">
            <a:hlinkClick r:id="rId4" action="ppaction://hlinksldjump"/>
          </p:cNvPr>
          <p:cNvSpPr>
            <a:spLocks noChangeArrowheads="1"/>
          </p:cNvSpPr>
          <p:nvPr/>
        </p:nvSpPr>
        <p:spPr bwMode="auto">
          <a:xfrm>
            <a:off x="6509666"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2" name="Rectangle 21">
            <a:hlinkClick r:id="rId5" action="ppaction://hlinksldjump"/>
          </p:cNvPr>
          <p:cNvSpPr>
            <a:spLocks noChangeArrowheads="1"/>
          </p:cNvSpPr>
          <p:nvPr/>
        </p:nvSpPr>
        <p:spPr bwMode="auto">
          <a:xfrm>
            <a:off x="6943589"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3" name="Rectangle 21">
            <a:hlinkClick r:id="rId6" action="ppaction://hlinksldjump"/>
          </p:cNvPr>
          <p:cNvSpPr>
            <a:spLocks noChangeArrowheads="1"/>
          </p:cNvSpPr>
          <p:nvPr/>
        </p:nvSpPr>
        <p:spPr bwMode="auto">
          <a:xfrm>
            <a:off x="7377512"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4" name="Rectangle 21">
            <a:hlinkClick r:id="rId7" action="ppaction://hlinksldjump"/>
          </p:cNvPr>
          <p:cNvSpPr>
            <a:spLocks noChangeArrowheads="1"/>
          </p:cNvSpPr>
          <p:nvPr/>
        </p:nvSpPr>
        <p:spPr bwMode="auto">
          <a:xfrm>
            <a:off x="7811435"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5" name="Rectangle 21">
            <a:hlinkClick r:id="rId8" action="ppaction://hlinksldjump"/>
          </p:cNvPr>
          <p:cNvSpPr>
            <a:spLocks noChangeArrowheads="1"/>
          </p:cNvSpPr>
          <p:nvPr/>
        </p:nvSpPr>
        <p:spPr bwMode="auto">
          <a:xfrm>
            <a:off x="8245358"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6" name="Rectangle 21">
            <a:hlinkClick r:id="rId9" action="ppaction://hlinksldjump"/>
          </p:cNvPr>
          <p:cNvSpPr>
            <a:spLocks noChangeArrowheads="1"/>
          </p:cNvSpPr>
          <p:nvPr/>
        </p:nvSpPr>
        <p:spPr bwMode="auto">
          <a:xfrm>
            <a:off x="8679281" y="117426"/>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7" name="Rectangle 21">
            <a:hlinkClick r:id="rId10" action="ppaction://hlinksldjump"/>
          </p:cNvPr>
          <p:cNvSpPr>
            <a:spLocks noChangeArrowheads="1"/>
          </p:cNvSpPr>
          <p:nvPr/>
        </p:nvSpPr>
        <p:spPr bwMode="auto">
          <a:xfrm>
            <a:off x="9191550" y="117426"/>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8" name="Rectangle 21">
            <a:hlinkClick r:id="rId11" action="ppaction://hlinksldjump"/>
          </p:cNvPr>
          <p:cNvSpPr>
            <a:spLocks noChangeArrowheads="1"/>
          </p:cNvSpPr>
          <p:nvPr/>
        </p:nvSpPr>
        <p:spPr bwMode="auto">
          <a:xfrm>
            <a:off x="9816009" y="117426"/>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59" name="Rectangle 21">
            <a:hlinkClick r:id="rId12" action="ppaction://hlinksldjump"/>
          </p:cNvPr>
          <p:cNvSpPr>
            <a:spLocks noChangeArrowheads="1"/>
          </p:cNvSpPr>
          <p:nvPr/>
        </p:nvSpPr>
        <p:spPr bwMode="auto">
          <a:xfrm>
            <a:off x="10409370" y="117426"/>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60" name="Rectangle 21">
            <a:hlinkClick r:id="rId13" action="ppaction://hlinksldjump"/>
          </p:cNvPr>
          <p:cNvSpPr>
            <a:spLocks noChangeArrowheads="1"/>
          </p:cNvSpPr>
          <p:nvPr/>
        </p:nvSpPr>
        <p:spPr bwMode="auto">
          <a:xfrm>
            <a:off x="11042120" y="117426"/>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61" name="Rectangle 21">
            <a:hlinkClick r:id="rId14" action="ppaction://hlinksldjump"/>
          </p:cNvPr>
          <p:cNvSpPr>
            <a:spLocks noChangeArrowheads="1"/>
          </p:cNvSpPr>
          <p:nvPr/>
        </p:nvSpPr>
        <p:spPr bwMode="auto">
          <a:xfrm>
            <a:off x="11616857" y="117426"/>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
        <p:nvSpPr>
          <p:cNvPr id="17" name="矩形 16"/>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8" name="圆角矩形 17">
            <a:hlinkClick r:id="rId15" action="ppaction://hlinksldjump"/>
          </p:cNvPr>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
        <p:nvSpPr>
          <p:cNvPr id="19" name="Rectangle 21">
            <a:hlinkClick r:id="rId16" action="ppaction://hlinksldjump"/>
          </p:cNvPr>
          <p:cNvSpPr>
            <a:spLocks noChangeArrowheads="1"/>
          </p:cNvSpPr>
          <p:nvPr/>
        </p:nvSpPr>
        <p:spPr bwMode="auto">
          <a:xfrm>
            <a:off x="5207897"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2920105679"/>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矩形 2"/>
          <p:cNvSpPr/>
          <p:nvPr/>
        </p:nvSpPr>
        <p:spPr>
          <a:xfrm>
            <a:off x="315516" y="771515"/>
            <a:ext cx="11572430" cy="3522375"/>
          </a:xfrm>
          <a:prstGeom prst="rect">
            <a:avLst/>
          </a:prstGeom>
        </p:spPr>
        <p:txBody>
          <a:bodyPr>
            <a:spAutoFit/>
          </a:bodyPr>
          <a:lstStyle/>
          <a:p>
            <a:pPr algn="just">
              <a:lnSpc>
                <a:spcPts val="5500"/>
              </a:lnSpc>
              <a:spcAft>
                <a:spcPts val="0"/>
              </a:spcAft>
            </a:pPr>
            <a:r>
              <a:rPr lang="zh-CN" altLang="zh-CN" sz="2800" b="1" kern="100" dirty="0">
                <a:solidFill>
                  <a:srgbClr val="0000FF"/>
                </a:solidFill>
                <a:latin typeface="Times New Roman"/>
                <a:cs typeface="Times New Roman"/>
              </a:rPr>
              <a:t>解析　</a:t>
            </a:r>
            <a:r>
              <a:rPr lang="zh-CN" altLang="zh-CN" sz="2800" kern="100" dirty="0">
                <a:latin typeface="Times New Roman"/>
                <a:ea typeface="华文细黑"/>
                <a:cs typeface="Times New Roman"/>
              </a:rPr>
              <a:t>根据同主族元素性质的递变规律，从金属锂到金属钫随原子序数的递增，原子半径逐渐增大，元素的金属性逐渐增强，最高价氧化物对应的水化物的碱性逐渐增强，与水反应的剧烈程度逐渐增强，与氧气反应的产物越来越复杂，可以产生过氧化物、超氧化物甚至臭氧化物等。</a:t>
            </a:r>
            <a:endParaRPr lang="zh-CN" altLang="zh-CN" sz="1050" kern="100" dirty="0">
              <a:latin typeface="宋体"/>
              <a:cs typeface="Courier New"/>
            </a:endParaRPr>
          </a:p>
          <a:p>
            <a:pPr algn="just">
              <a:lnSpc>
                <a:spcPts val="5500"/>
              </a:lnSpc>
              <a:spcAft>
                <a:spcPts val="0"/>
              </a:spcAft>
            </a:pPr>
            <a:r>
              <a:rPr lang="zh-CN" altLang="zh-CN" sz="2800" b="1" kern="100" dirty="0">
                <a:solidFill>
                  <a:srgbClr val="0000FF"/>
                </a:solidFill>
                <a:latin typeface="Times New Roman"/>
                <a:cs typeface="Times New Roman"/>
              </a:rPr>
              <a:t>答案　</a:t>
            </a:r>
            <a:r>
              <a:rPr lang="en-US" altLang="zh-CN" sz="2800" kern="100" dirty="0" smtClean="0">
                <a:solidFill>
                  <a:schemeClr val="accent6">
                    <a:lumMod val="75000"/>
                  </a:schemeClr>
                </a:solidFill>
                <a:latin typeface="Times New Roman"/>
                <a:ea typeface="华文细黑"/>
                <a:cs typeface="Courier New"/>
              </a:rPr>
              <a:t>B</a:t>
            </a:r>
            <a:endParaRPr lang="zh-CN" altLang="zh-CN" sz="1050" kern="100" dirty="0">
              <a:solidFill>
                <a:schemeClr val="accent6">
                  <a:lumMod val="75000"/>
                </a:schemeClr>
              </a:solidFill>
              <a:effectLst/>
              <a:latin typeface="宋体"/>
              <a:cs typeface="Courier New"/>
            </a:endParaRPr>
          </a:p>
        </p:txBody>
      </p:sp>
      <p:sp>
        <p:nvSpPr>
          <p:cNvPr id="47" name="Rectangle 21">
            <a:hlinkClick r:id="rId2" action="ppaction://hlinksldjump"/>
          </p:cNvPr>
          <p:cNvSpPr>
            <a:spLocks noChangeArrowheads="1"/>
          </p:cNvSpPr>
          <p:nvPr/>
        </p:nvSpPr>
        <p:spPr bwMode="auto">
          <a:xfrm>
            <a:off x="5641820"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48" name="Rectangle 21">
            <a:hlinkClick r:id="rId3" action="ppaction://hlinksldjump"/>
          </p:cNvPr>
          <p:cNvSpPr>
            <a:spLocks noChangeArrowheads="1"/>
          </p:cNvSpPr>
          <p:nvPr/>
        </p:nvSpPr>
        <p:spPr bwMode="auto">
          <a:xfrm>
            <a:off x="6075743"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49" name="Rectangle 21">
            <a:hlinkClick r:id="rId4" action="ppaction://hlinksldjump"/>
          </p:cNvPr>
          <p:cNvSpPr>
            <a:spLocks noChangeArrowheads="1"/>
          </p:cNvSpPr>
          <p:nvPr/>
        </p:nvSpPr>
        <p:spPr bwMode="auto">
          <a:xfrm>
            <a:off x="6509666"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0" name="Rectangle 21">
            <a:hlinkClick r:id="rId5" action="ppaction://hlinksldjump"/>
          </p:cNvPr>
          <p:cNvSpPr>
            <a:spLocks noChangeArrowheads="1"/>
          </p:cNvSpPr>
          <p:nvPr/>
        </p:nvSpPr>
        <p:spPr bwMode="auto">
          <a:xfrm>
            <a:off x="6943589"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1" name="Rectangle 21">
            <a:hlinkClick r:id="rId6" action="ppaction://hlinksldjump"/>
          </p:cNvPr>
          <p:cNvSpPr>
            <a:spLocks noChangeArrowheads="1"/>
          </p:cNvSpPr>
          <p:nvPr/>
        </p:nvSpPr>
        <p:spPr bwMode="auto">
          <a:xfrm>
            <a:off x="7377512"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2" name="Rectangle 21">
            <a:hlinkClick r:id="rId7" action="ppaction://hlinksldjump"/>
          </p:cNvPr>
          <p:cNvSpPr>
            <a:spLocks noChangeArrowheads="1"/>
          </p:cNvSpPr>
          <p:nvPr/>
        </p:nvSpPr>
        <p:spPr bwMode="auto">
          <a:xfrm>
            <a:off x="7811435"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3" name="Rectangle 21">
            <a:hlinkClick r:id="rId8" action="ppaction://hlinksldjump"/>
          </p:cNvPr>
          <p:cNvSpPr>
            <a:spLocks noChangeArrowheads="1"/>
          </p:cNvSpPr>
          <p:nvPr/>
        </p:nvSpPr>
        <p:spPr bwMode="auto">
          <a:xfrm>
            <a:off x="8245358"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4" name="Rectangle 21">
            <a:hlinkClick r:id="rId9" action="ppaction://hlinksldjump"/>
          </p:cNvPr>
          <p:cNvSpPr>
            <a:spLocks noChangeArrowheads="1"/>
          </p:cNvSpPr>
          <p:nvPr/>
        </p:nvSpPr>
        <p:spPr bwMode="auto">
          <a:xfrm>
            <a:off x="8679281" y="117426"/>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5" name="Rectangle 21">
            <a:hlinkClick r:id="rId10" action="ppaction://hlinksldjump"/>
          </p:cNvPr>
          <p:cNvSpPr>
            <a:spLocks noChangeArrowheads="1"/>
          </p:cNvSpPr>
          <p:nvPr/>
        </p:nvSpPr>
        <p:spPr bwMode="auto">
          <a:xfrm>
            <a:off x="9191550" y="117426"/>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6" name="Rectangle 21">
            <a:hlinkClick r:id="rId11" action="ppaction://hlinksldjump"/>
          </p:cNvPr>
          <p:cNvSpPr>
            <a:spLocks noChangeArrowheads="1"/>
          </p:cNvSpPr>
          <p:nvPr/>
        </p:nvSpPr>
        <p:spPr bwMode="auto">
          <a:xfrm>
            <a:off x="9816009" y="117426"/>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57" name="Rectangle 21">
            <a:hlinkClick r:id="rId12" action="ppaction://hlinksldjump"/>
          </p:cNvPr>
          <p:cNvSpPr>
            <a:spLocks noChangeArrowheads="1"/>
          </p:cNvSpPr>
          <p:nvPr/>
        </p:nvSpPr>
        <p:spPr bwMode="auto">
          <a:xfrm>
            <a:off x="10409370" y="117426"/>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58" name="Rectangle 21">
            <a:hlinkClick r:id="rId13" action="ppaction://hlinksldjump"/>
          </p:cNvPr>
          <p:cNvSpPr>
            <a:spLocks noChangeArrowheads="1"/>
          </p:cNvSpPr>
          <p:nvPr/>
        </p:nvSpPr>
        <p:spPr bwMode="auto">
          <a:xfrm>
            <a:off x="11042120" y="117426"/>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59" name="Rectangle 21">
            <a:hlinkClick r:id="rId14" action="ppaction://hlinksldjump"/>
          </p:cNvPr>
          <p:cNvSpPr>
            <a:spLocks noChangeArrowheads="1"/>
          </p:cNvSpPr>
          <p:nvPr/>
        </p:nvSpPr>
        <p:spPr bwMode="auto">
          <a:xfrm>
            <a:off x="11616857" y="117426"/>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
        <p:nvSpPr>
          <p:cNvPr id="17" name="Rectangle 21">
            <a:hlinkClick r:id="rId15" action="ppaction://hlinksldjump"/>
          </p:cNvPr>
          <p:cNvSpPr>
            <a:spLocks noChangeArrowheads="1"/>
          </p:cNvSpPr>
          <p:nvPr/>
        </p:nvSpPr>
        <p:spPr bwMode="auto">
          <a:xfrm>
            <a:off x="5207897"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32796038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750"/>
                                        <p:tgtEl>
                                          <p:spTgt spid="3">
                                            <p:txEl>
                                              <p:pRg st="0" end="0"/>
                                            </p:txEl>
                                          </p:spTgt>
                                        </p:tgtEl>
                                      </p:cBhvr>
                                    </p:animEffect>
                                  </p:childTnLst>
                                </p:cTn>
                              </p:par>
                            </p:childTnLst>
                          </p:cTn>
                        </p:par>
                        <p:par>
                          <p:cTn id="8" fill="hold">
                            <p:stCondLst>
                              <p:cond delay="750"/>
                            </p:stCondLst>
                            <p:childTnLst>
                              <p:par>
                                <p:cTn id="9" presetID="3" presetClass="entr" presetSubtype="10"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blinds(horizontal)">
                                      <p:cBhvr>
                                        <p:cTn id="11" dur="75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24458" y="679311"/>
            <a:ext cx="11572431" cy="5909310"/>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5.</a:t>
            </a:r>
            <a:r>
              <a:rPr lang="zh-CN" altLang="zh-CN" sz="2800" kern="100" dirty="0">
                <a:latin typeface="Times New Roman"/>
                <a:ea typeface="华文细黑"/>
                <a:cs typeface="Times New Roman"/>
              </a:rPr>
              <a:t>纯碱和小苏打是厨房中常见的两种用品，它们都是白色固体。下列区分这两种物质的方法正确的是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用坩埚分别加热两种物质，全部分解挥发没有残留物的是小苏打</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用洁净的铁丝蘸取两种物质的溶液在煤气火焰上灼烧，火焰颜色发生</a:t>
            </a:r>
            <a:r>
              <a:rPr lang="zh-CN" altLang="zh-CN" sz="2800" kern="100" dirty="0" smtClean="0">
                <a:latin typeface="Times New Roman"/>
                <a:ea typeface="华文细黑"/>
                <a:cs typeface="Times New Roman"/>
              </a:rPr>
              <a:t>明</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显</a:t>
            </a:r>
            <a:r>
              <a:rPr lang="zh-CN" altLang="zh-CN" sz="2800" kern="100" dirty="0">
                <a:latin typeface="Times New Roman"/>
                <a:ea typeface="华文细黑"/>
                <a:cs typeface="Times New Roman"/>
              </a:rPr>
              <a:t>变化的是小苏打</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取两只小玻璃杯，分别加入等量的两种物质，再同时加入等体积等</a:t>
            </a:r>
            <a:r>
              <a:rPr lang="zh-CN" altLang="zh-CN" sz="2800" kern="100" dirty="0" smtClean="0">
                <a:latin typeface="Times New Roman"/>
                <a:ea typeface="华文细黑"/>
                <a:cs typeface="Times New Roman"/>
              </a:rPr>
              <a:t>浓度</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的</a:t>
            </a:r>
            <a:r>
              <a:rPr lang="zh-CN" altLang="zh-CN" sz="2800" kern="100" dirty="0">
                <a:latin typeface="Times New Roman"/>
                <a:ea typeface="华文细黑"/>
                <a:cs typeface="Times New Roman"/>
              </a:rPr>
              <a:t>食醋，产生气泡速率较快的是小苏打</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先将两种物质配成溶液，分别加入适量澄清石灰水，无白色沉淀生成</a:t>
            </a:r>
            <a:r>
              <a:rPr lang="zh-CN" altLang="zh-CN" sz="2800" kern="100" dirty="0" smtClean="0">
                <a:latin typeface="Times New Roman"/>
                <a:ea typeface="华文细黑"/>
                <a:cs typeface="Times New Roman"/>
              </a:rPr>
              <a:t>的</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是小苏打</a:t>
            </a:r>
            <a:endParaRPr lang="zh-CN" altLang="zh-CN" sz="1050" kern="100" dirty="0">
              <a:effectLst/>
              <a:latin typeface="宋体"/>
              <a:cs typeface="Courier New"/>
            </a:endParaRPr>
          </a:p>
        </p:txBody>
      </p:sp>
      <p:sp>
        <p:nvSpPr>
          <p:cNvPr id="47" name="Rectangle 21">
            <a:hlinkClick r:id="rId2" action="ppaction://hlinksldjump"/>
          </p:cNvPr>
          <p:cNvSpPr>
            <a:spLocks noChangeArrowheads="1"/>
          </p:cNvSpPr>
          <p:nvPr/>
        </p:nvSpPr>
        <p:spPr bwMode="auto">
          <a:xfrm>
            <a:off x="5641820"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48" name="Rectangle 21">
            <a:hlinkClick r:id="rId3" action="ppaction://hlinksldjump"/>
          </p:cNvPr>
          <p:cNvSpPr>
            <a:spLocks noChangeArrowheads="1"/>
          </p:cNvSpPr>
          <p:nvPr/>
        </p:nvSpPr>
        <p:spPr bwMode="auto">
          <a:xfrm>
            <a:off x="6075743"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49" name="Rectangle 21">
            <a:hlinkClick r:id="rId4" action="ppaction://hlinksldjump"/>
          </p:cNvPr>
          <p:cNvSpPr>
            <a:spLocks noChangeArrowheads="1"/>
          </p:cNvSpPr>
          <p:nvPr/>
        </p:nvSpPr>
        <p:spPr bwMode="auto">
          <a:xfrm>
            <a:off x="6509666"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0" name="Rectangle 21">
            <a:hlinkClick r:id="rId5" action="ppaction://hlinksldjump"/>
          </p:cNvPr>
          <p:cNvSpPr>
            <a:spLocks noChangeArrowheads="1"/>
          </p:cNvSpPr>
          <p:nvPr/>
        </p:nvSpPr>
        <p:spPr bwMode="auto">
          <a:xfrm>
            <a:off x="6943589"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1" name="Rectangle 21">
            <a:hlinkClick r:id="rId6" action="ppaction://hlinksldjump"/>
          </p:cNvPr>
          <p:cNvSpPr>
            <a:spLocks noChangeArrowheads="1"/>
          </p:cNvSpPr>
          <p:nvPr/>
        </p:nvSpPr>
        <p:spPr bwMode="auto">
          <a:xfrm>
            <a:off x="7377512"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2" name="Rectangle 21">
            <a:hlinkClick r:id="rId7" action="ppaction://hlinksldjump"/>
          </p:cNvPr>
          <p:cNvSpPr>
            <a:spLocks noChangeArrowheads="1"/>
          </p:cNvSpPr>
          <p:nvPr/>
        </p:nvSpPr>
        <p:spPr bwMode="auto">
          <a:xfrm>
            <a:off x="7811435"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3" name="Rectangle 21">
            <a:hlinkClick r:id="rId8" action="ppaction://hlinksldjump"/>
          </p:cNvPr>
          <p:cNvSpPr>
            <a:spLocks noChangeArrowheads="1"/>
          </p:cNvSpPr>
          <p:nvPr/>
        </p:nvSpPr>
        <p:spPr bwMode="auto">
          <a:xfrm>
            <a:off x="8245358"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4" name="Rectangle 21">
            <a:hlinkClick r:id="rId9" action="ppaction://hlinksldjump"/>
          </p:cNvPr>
          <p:cNvSpPr>
            <a:spLocks noChangeArrowheads="1"/>
          </p:cNvSpPr>
          <p:nvPr/>
        </p:nvSpPr>
        <p:spPr bwMode="auto">
          <a:xfrm>
            <a:off x="8679281" y="117426"/>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5" name="Rectangle 21">
            <a:hlinkClick r:id="rId10" action="ppaction://hlinksldjump"/>
          </p:cNvPr>
          <p:cNvSpPr>
            <a:spLocks noChangeArrowheads="1"/>
          </p:cNvSpPr>
          <p:nvPr/>
        </p:nvSpPr>
        <p:spPr bwMode="auto">
          <a:xfrm>
            <a:off x="9191550" y="117426"/>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6" name="Rectangle 21">
            <a:hlinkClick r:id="rId11" action="ppaction://hlinksldjump"/>
          </p:cNvPr>
          <p:cNvSpPr>
            <a:spLocks noChangeArrowheads="1"/>
          </p:cNvSpPr>
          <p:nvPr/>
        </p:nvSpPr>
        <p:spPr bwMode="auto">
          <a:xfrm>
            <a:off x="9816009" y="117426"/>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57" name="Rectangle 21">
            <a:hlinkClick r:id="rId12" action="ppaction://hlinksldjump"/>
          </p:cNvPr>
          <p:cNvSpPr>
            <a:spLocks noChangeArrowheads="1"/>
          </p:cNvSpPr>
          <p:nvPr/>
        </p:nvSpPr>
        <p:spPr bwMode="auto">
          <a:xfrm>
            <a:off x="10409370" y="117426"/>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58" name="Rectangle 21">
            <a:hlinkClick r:id="rId13" action="ppaction://hlinksldjump"/>
          </p:cNvPr>
          <p:cNvSpPr>
            <a:spLocks noChangeArrowheads="1"/>
          </p:cNvSpPr>
          <p:nvPr/>
        </p:nvSpPr>
        <p:spPr bwMode="auto">
          <a:xfrm>
            <a:off x="11042120" y="117426"/>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59" name="Rectangle 21">
            <a:hlinkClick r:id="rId14" action="ppaction://hlinksldjump"/>
          </p:cNvPr>
          <p:cNvSpPr>
            <a:spLocks noChangeArrowheads="1"/>
          </p:cNvSpPr>
          <p:nvPr/>
        </p:nvSpPr>
        <p:spPr bwMode="auto">
          <a:xfrm>
            <a:off x="11616857" y="117426"/>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
        <p:nvSpPr>
          <p:cNvPr id="17" name="矩形 16"/>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8" name="圆角矩形 17">
            <a:hlinkClick r:id="rId15" action="ppaction://hlinksldjump"/>
          </p:cNvPr>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
        <p:nvSpPr>
          <p:cNvPr id="19" name="Rectangle 21">
            <a:hlinkClick r:id="rId16" action="ppaction://hlinksldjump"/>
          </p:cNvPr>
          <p:cNvSpPr>
            <a:spLocks noChangeArrowheads="1"/>
          </p:cNvSpPr>
          <p:nvPr/>
        </p:nvSpPr>
        <p:spPr bwMode="auto">
          <a:xfrm>
            <a:off x="5207897"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2549780701"/>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矩形 4"/>
          <p:cNvSpPr/>
          <p:nvPr/>
        </p:nvSpPr>
        <p:spPr>
          <a:xfrm>
            <a:off x="406574" y="704468"/>
            <a:ext cx="11120877" cy="5029582"/>
          </a:xfrm>
          <a:prstGeom prst="rect">
            <a:avLst/>
          </a:prstGeom>
        </p:spPr>
        <p:txBody>
          <a:bodyPr>
            <a:spAutoFit/>
          </a:bodyPr>
          <a:lstStyle/>
          <a:p>
            <a:pPr algn="just">
              <a:lnSpc>
                <a:spcPts val="5500"/>
              </a:lnSpc>
              <a:spcAft>
                <a:spcPts val="0"/>
              </a:spcAft>
            </a:pPr>
            <a:r>
              <a:rPr lang="zh-CN" altLang="zh-CN" sz="2800" b="1" kern="100" dirty="0">
                <a:solidFill>
                  <a:srgbClr val="0000FF"/>
                </a:solidFill>
                <a:latin typeface="Times New Roman"/>
                <a:cs typeface="Times New Roman"/>
              </a:rPr>
              <a:t>解析　</a:t>
            </a:r>
            <a:r>
              <a:rPr lang="zh-CN" altLang="zh-CN" sz="2800" kern="100" dirty="0">
                <a:latin typeface="Times New Roman"/>
                <a:ea typeface="华文细黑"/>
                <a:cs typeface="Times New Roman"/>
              </a:rPr>
              <a:t>小苏打的主要成分为</a:t>
            </a:r>
            <a:r>
              <a:rPr lang="en-US" altLang="zh-CN" sz="2800" kern="100" dirty="0">
                <a:latin typeface="Times New Roman"/>
                <a:ea typeface="华文细黑"/>
                <a:cs typeface="Courier New"/>
              </a:rPr>
              <a:t>NaHCO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，加热分解生成</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和水，有残留物，</a:t>
            </a: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错</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5500"/>
              </a:lnSpc>
              <a:spcAft>
                <a:spcPts val="0"/>
              </a:spcAft>
            </a:pPr>
            <a:r>
              <a:rPr lang="zh-CN" altLang="zh-CN" sz="2800" kern="100" dirty="0" smtClean="0">
                <a:latin typeface="Times New Roman"/>
                <a:ea typeface="华文细黑"/>
                <a:cs typeface="Times New Roman"/>
              </a:rPr>
              <a:t>纯碱</a:t>
            </a:r>
            <a:r>
              <a:rPr lang="zh-CN" altLang="zh-CN" sz="2800" kern="100" dirty="0">
                <a:latin typeface="Times New Roman"/>
                <a:ea typeface="华文细黑"/>
                <a:cs typeface="Times New Roman"/>
              </a:rPr>
              <a:t>与小苏打中均含钠元素，焰色均为黄色，</a:t>
            </a: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错</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5500"/>
              </a:lnSpc>
              <a:spcAft>
                <a:spcPts val="0"/>
              </a:spcAft>
            </a:pPr>
            <a:r>
              <a:rPr lang="en-US" altLang="zh-CN" sz="2800" kern="100" dirty="0" smtClean="0">
                <a:latin typeface="Times New Roman"/>
                <a:ea typeface="华文细黑"/>
                <a:cs typeface="Courier New"/>
              </a:rPr>
              <a:t>NaHCO</a:t>
            </a:r>
            <a:r>
              <a:rPr lang="en-US" altLang="zh-CN" sz="2800" kern="100" baseline="-25000" dirty="0" smtClean="0">
                <a:latin typeface="Times New Roman"/>
                <a:ea typeface="华文细黑"/>
                <a:cs typeface="Courier New"/>
              </a:rPr>
              <a:t>3</a:t>
            </a:r>
            <a:r>
              <a:rPr lang="zh-CN" altLang="zh-CN" sz="2800" kern="100" dirty="0">
                <a:latin typeface="Times New Roman"/>
                <a:ea typeface="华文细黑"/>
                <a:cs typeface="Times New Roman"/>
              </a:rPr>
              <a:t>与酸反应的速率比</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的快，所以与等量的食醋反应时，小苏打产生气泡的速率快，</a:t>
            </a: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正确</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5500"/>
              </a:lnSpc>
              <a:spcAft>
                <a:spcPts val="0"/>
              </a:spcAft>
            </a:pPr>
            <a:r>
              <a:rPr lang="zh-CN" altLang="zh-CN" sz="2800" kern="100" dirty="0" smtClean="0">
                <a:latin typeface="Times New Roman"/>
                <a:ea typeface="华文细黑"/>
                <a:cs typeface="Times New Roman"/>
              </a:rPr>
              <a:t>纯碱</a:t>
            </a:r>
            <a:r>
              <a:rPr lang="zh-CN" altLang="zh-CN" sz="2800" kern="100" dirty="0">
                <a:latin typeface="Times New Roman"/>
                <a:ea typeface="华文细黑"/>
                <a:cs typeface="Times New Roman"/>
              </a:rPr>
              <a:t>、小苏打与澄清石灰水反应时都会生成</a:t>
            </a:r>
            <a:r>
              <a:rPr lang="en-US" altLang="zh-CN" sz="2800" kern="100" dirty="0">
                <a:latin typeface="Times New Roman"/>
                <a:ea typeface="华文细黑"/>
                <a:cs typeface="Courier New"/>
              </a:rPr>
              <a:t>CaCO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白色沉淀，</a:t>
            </a: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错。</a:t>
            </a:r>
            <a:endParaRPr lang="zh-CN" altLang="zh-CN" sz="1050" kern="100" dirty="0">
              <a:latin typeface="宋体"/>
              <a:cs typeface="Courier New"/>
            </a:endParaRPr>
          </a:p>
          <a:p>
            <a:pPr algn="just">
              <a:lnSpc>
                <a:spcPts val="5500"/>
              </a:lnSpc>
              <a:spcAft>
                <a:spcPts val="0"/>
              </a:spcAft>
            </a:pPr>
            <a:r>
              <a:rPr lang="zh-CN" altLang="zh-CN" sz="2800" b="1" kern="100" dirty="0">
                <a:solidFill>
                  <a:srgbClr val="0000FF"/>
                </a:solidFill>
                <a:latin typeface="Times New Roman"/>
                <a:cs typeface="Times New Roman"/>
              </a:rPr>
              <a:t>答案　</a:t>
            </a:r>
            <a:r>
              <a:rPr lang="en-US" altLang="zh-CN" sz="2800" kern="100" dirty="0">
                <a:solidFill>
                  <a:schemeClr val="accent6">
                    <a:lumMod val="75000"/>
                  </a:schemeClr>
                </a:solidFill>
                <a:latin typeface="Times New Roman"/>
                <a:ea typeface="华文细黑"/>
                <a:cs typeface="Courier New"/>
              </a:rPr>
              <a:t>C</a:t>
            </a:r>
            <a:endParaRPr lang="zh-CN" altLang="zh-CN" sz="1050" kern="100" dirty="0">
              <a:solidFill>
                <a:schemeClr val="accent6">
                  <a:lumMod val="75000"/>
                </a:schemeClr>
              </a:solidFill>
              <a:effectLst/>
              <a:latin typeface="宋体"/>
              <a:cs typeface="Courier New"/>
            </a:endParaRPr>
          </a:p>
        </p:txBody>
      </p:sp>
      <p:sp>
        <p:nvSpPr>
          <p:cNvPr id="47" name="Rectangle 21">
            <a:hlinkClick r:id="rId2" action="ppaction://hlinksldjump"/>
          </p:cNvPr>
          <p:cNvSpPr>
            <a:spLocks noChangeArrowheads="1"/>
          </p:cNvSpPr>
          <p:nvPr/>
        </p:nvSpPr>
        <p:spPr bwMode="auto">
          <a:xfrm>
            <a:off x="5641820"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48" name="Rectangle 21">
            <a:hlinkClick r:id="rId3" action="ppaction://hlinksldjump"/>
          </p:cNvPr>
          <p:cNvSpPr>
            <a:spLocks noChangeArrowheads="1"/>
          </p:cNvSpPr>
          <p:nvPr/>
        </p:nvSpPr>
        <p:spPr bwMode="auto">
          <a:xfrm>
            <a:off x="6075743"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49" name="Rectangle 21">
            <a:hlinkClick r:id="rId4" action="ppaction://hlinksldjump"/>
          </p:cNvPr>
          <p:cNvSpPr>
            <a:spLocks noChangeArrowheads="1"/>
          </p:cNvSpPr>
          <p:nvPr/>
        </p:nvSpPr>
        <p:spPr bwMode="auto">
          <a:xfrm>
            <a:off x="6509666"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0" name="Rectangle 21">
            <a:hlinkClick r:id="rId5" action="ppaction://hlinksldjump"/>
          </p:cNvPr>
          <p:cNvSpPr>
            <a:spLocks noChangeArrowheads="1"/>
          </p:cNvSpPr>
          <p:nvPr/>
        </p:nvSpPr>
        <p:spPr bwMode="auto">
          <a:xfrm>
            <a:off x="6943589"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1" name="Rectangle 21">
            <a:hlinkClick r:id="rId6" action="ppaction://hlinksldjump"/>
          </p:cNvPr>
          <p:cNvSpPr>
            <a:spLocks noChangeArrowheads="1"/>
          </p:cNvSpPr>
          <p:nvPr/>
        </p:nvSpPr>
        <p:spPr bwMode="auto">
          <a:xfrm>
            <a:off x="7377512"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2" name="Rectangle 21">
            <a:hlinkClick r:id="rId7" action="ppaction://hlinksldjump"/>
          </p:cNvPr>
          <p:cNvSpPr>
            <a:spLocks noChangeArrowheads="1"/>
          </p:cNvSpPr>
          <p:nvPr/>
        </p:nvSpPr>
        <p:spPr bwMode="auto">
          <a:xfrm>
            <a:off x="7811435"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3" name="Rectangle 21">
            <a:hlinkClick r:id="rId8" action="ppaction://hlinksldjump"/>
          </p:cNvPr>
          <p:cNvSpPr>
            <a:spLocks noChangeArrowheads="1"/>
          </p:cNvSpPr>
          <p:nvPr/>
        </p:nvSpPr>
        <p:spPr bwMode="auto">
          <a:xfrm>
            <a:off x="8245358"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4" name="Rectangle 21">
            <a:hlinkClick r:id="rId9" action="ppaction://hlinksldjump"/>
          </p:cNvPr>
          <p:cNvSpPr>
            <a:spLocks noChangeArrowheads="1"/>
          </p:cNvSpPr>
          <p:nvPr/>
        </p:nvSpPr>
        <p:spPr bwMode="auto">
          <a:xfrm>
            <a:off x="8679281" y="117426"/>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5" name="Rectangle 21">
            <a:hlinkClick r:id="rId10" action="ppaction://hlinksldjump"/>
          </p:cNvPr>
          <p:cNvSpPr>
            <a:spLocks noChangeArrowheads="1"/>
          </p:cNvSpPr>
          <p:nvPr/>
        </p:nvSpPr>
        <p:spPr bwMode="auto">
          <a:xfrm>
            <a:off x="9191550" y="117426"/>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6" name="Rectangle 21">
            <a:hlinkClick r:id="rId11" action="ppaction://hlinksldjump"/>
          </p:cNvPr>
          <p:cNvSpPr>
            <a:spLocks noChangeArrowheads="1"/>
          </p:cNvSpPr>
          <p:nvPr/>
        </p:nvSpPr>
        <p:spPr bwMode="auto">
          <a:xfrm>
            <a:off x="9816009" y="117426"/>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57" name="Rectangle 21">
            <a:hlinkClick r:id="rId12" action="ppaction://hlinksldjump"/>
          </p:cNvPr>
          <p:cNvSpPr>
            <a:spLocks noChangeArrowheads="1"/>
          </p:cNvSpPr>
          <p:nvPr/>
        </p:nvSpPr>
        <p:spPr bwMode="auto">
          <a:xfrm>
            <a:off x="10409370" y="117426"/>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58" name="Rectangle 21">
            <a:hlinkClick r:id="rId13" action="ppaction://hlinksldjump"/>
          </p:cNvPr>
          <p:cNvSpPr>
            <a:spLocks noChangeArrowheads="1"/>
          </p:cNvSpPr>
          <p:nvPr/>
        </p:nvSpPr>
        <p:spPr bwMode="auto">
          <a:xfrm>
            <a:off x="11042120" y="117426"/>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59" name="Rectangle 21">
            <a:hlinkClick r:id="rId14" action="ppaction://hlinksldjump"/>
          </p:cNvPr>
          <p:cNvSpPr>
            <a:spLocks noChangeArrowheads="1"/>
          </p:cNvSpPr>
          <p:nvPr/>
        </p:nvSpPr>
        <p:spPr bwMode="auto">
          <a:xfrm>
            <a:off x="11616857" y="117426"/>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
        <p:nvSpPr>
          <p:cNvPr id="17" name="Rectangle 21">
            <a:hlinkClick r:id="rId15" action="ppaction://hlinksldjump"/>
          </p:cNvPr>
          <p:cNvSpPr>
            <a:spLocks noChangeArrowheads="1"/>
          </p:cNvSpPr>
          <p:nvPr/>
        </p:nvSpPr>
        <p:spPr bwMode="auto">
          <a:xfrm>
            <a:off x="5207897"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8310702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linds(horizontal)">
                                      <p:cBhvr>
                                        <p:cTn id="7" dur="750"/>
                                        <p:tgtEl>
                                          <p:spTgt spid="5">
                                            <p:txEl>
                                              <p:pRg st="0" end="0"/>
                                            </p:txEl>
                                          </p:spTgt>
                                        </p:tgtEl>
                                      </p:cBhvr>
                                    </p:animEffect>
                                  </p:childTnLst>
                                </p:cTn>
                              </p:par>
                            </p:childTnLst>
                          </p:cTn>
                        </p:par>
                        <p:par>
                          <p:cTn id="8" fill="hold">
                            <p:stCondLst>
                              <p:cond delay="750"/>
                            </p:stCondLst>
                            <p:childTnLst>
                              <p:par>
                                <p:cTn id="9" presetID="3" presetClass="entr" presetSubtype="10" fill="hold" nodeType="after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animEffect transition="in" filter="blinds(horizontal)">
                                      <p:cBhvr>
                                        <p:cTn id="11" dur="750"/>
                                        <p:tgtEl>
                                          <p:spTgt spid="5">
                                            <p:txEl>
                                              <p:pRg st="1" end="1"/>
                                            </p:txEl>
                                          </p:spTgt>
                                        </p:tgtEl>
                                      </p:cBhvr>
                                    </p:animEffect>
                                  </p:childTnLst>
                                </p:cTn>
                              </p:par>
                            </p:childTnLst>
                          </p:cTn>
                        </p:par>
                        <p:par>
                          <p:cTn id="12" fill="hold">
                            <p:stCondLst>
                              <p:cond delay="1500"/>
                            </p:stCondLst>
                            <p:childTnLst>
                              <p:par>
                                <p:cTn id="13" presetID="3" presetClass="entr" presetSubtype="10" fill="hold" nodeType="after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Effect transition="in" filter="blinds(horizontal)">
                                      <p:cBhvr>
                                        <p:cTn id="15" dur="750"/>
                                        <p:tgtEl>
                                          <p:spTgt spid="5">
                                            <p:txEl>
                                              <p:pRg st="2" end="2"/>
                                            </p:txEl>
                                          </p:spTgt>
                                        </p:tgtEl>
                                      </p:cBhvr>
                                    </p:animEffect>
                                  </p:childTnLst>
                                </p:cTn>
                              </p:par>
                            </p:childTnLst>
                          </p:cTn>
                        </p:par>
                        <p:par>
                          <p:cTn id="16" fill="hold">
                            <p:stCondLst>
                              <p:cond delay="2250"/>
                            </p:stCondLst>
                            <p:childTnLst>
                              <p:par>
                                <p:cTn id="17" presetID="3" presetClass="entr" presetSubtype="10" fill="hold" nodeType="after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Effect transition="in" filter="blinds(horizontal)">
                                      <p:cBhvr>
                                        <p:cTn id="19" dur="750"/>
                                        <p:tgtEl>
                                          <p:spTgt spid="5">
                                            <p:txEl>
                                              <p:pRg st="3" end="3"/>
                                            </p:txEl>
                                          </p:spTgt>
                                        </p:tgtEl>
                                      </p:cBhvr>
                                    </p:animEffect>
                                  </p:childTnLst>
                                </p:cTn>
                              </p:par>
                            </p:childTnLst>
                          </p:cTn>
                        </p:par>
                        <p:par>
                          <p:cTn id="20" fill="hold">
                            <p:stCondLst>
                              <p:cond delay="3000"/>
                            </p:stCondLst>
                            <p:childTnLst>
                              <p:par>
                                <p:cTn id="21" presetID="3" presetClass="entr" presetSubtype="10" fill="hold" nodeType="after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animEffect transition="in" filter="blinds(horizontal)">
                                      <p:cBhvr>
                                        <p:cTn id="23" dur="75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83918" y="708381"/>
            <a:ext cx="11755638" cy="5923673"/>
          </a:xfrm>
          <a:prstGeom prst="rect">
            <a:avLst/>
          </a:prstGeom>
        </p:spPr>
        <p:txBody>
          <a:bodyPr>
            <a:spAutoFit/>
          </a:bodyPr>
          <a:lstStyle/>
          <a:p>
            <a:pPr algn="just">
              <a:lnSpc>
                <a:spcPts val="4600"/>
              </a:lnSpc>
              <a:spcAft>
                <a:spcPts val="0"/>
              </a:spcAft>
            </a:pPr>
            <a:r>
              <a:rPr lang="en-US" altLang="zh-CN" sz="2800" kern="100" dirty="0">
                <a:latin typeface="Times New Roman"/>
                <a:ea typeface="华文细黑"/>
                <a:cs typeface="Courier New"/>
              </a:rPr>
              <a:t>6.</a:t>
            </a:r>
            <a:r>
              <a:rPr lang="zh-CN" altLang="zh-CN" sz="2800" kern="100" dirty="0">
                <a:latin typeface="Times New Roman"/>
                <a:ea typeface="华文细黑"/>
                <a:cs typeface="Times New Roman"/>
              </a:rPr>
              <a:t>下列化学实验事实及其解释不正确的是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2800" kern="100" dirty="0">
              <a:latin typeface="宋体"/>
              <a:cs typeface="Courier New"/>
            </a:endParaRPr>
          </a:p>
          <a:p>
            <a:pPr algn="just">
              <a:lnSpc>
                <a:spcPts val="4600"/>
              </a:lnSpc>
              <a:spcAft>
                <a:spcPts val="0"/>
              </a:spcAft>
            </a:pP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滴有酚酞的</a:t>
            </a:r>
            <a:r>
              <a:rPr lang="en-US" altLang="zh-CN" sz="2800" kern="100" dirty="0">
                <a:latin typeface="Times New Roman"/>
                <a:ea typeface="华文细黑"/>
                <a:cs typeface="Courier New"/>
              </a:rPr>
              <a:t>NaHCO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溶液呈浅红色，微热后红色加深，是因为</a:t>
            </a:r>
            <a:r>
              <a:rPr lang="en-US" altLang="zh-CN" sz="2800" kern="100" dirty="0">
                <a:latin typeface="Times New Roman"/>
                <a:ea typeface="华文细黑"/>
                <a:cs typeface="Courier New"/>
              </a:rPr>
              <a:t>NaHCO</a:t>
            </a:r>
            <a:r>
              <a:rPr lang="en-US" altLang="zh-CN" sz="2800" kern="100" baseline="-25000" dirty="0">
                <a:latin typeface="Times New Roman"/>
                <a:ea typeface="华文细黑"/>
                <a:cs typeface="Courier New"/>
              </a:rPr>
              <a:t>3</a:t>
            </a:r>
            <a:r>
              <a:rPr lang="zh-CN" altLang="zh-CN" sz="2800" kern="100" dirty="0" smtClean="0">
                <a:latin typeface="Times New Roman"/>
                <a:ea typeface="华文细黑"/>
                <a:cs typeface="Times New Roman"/>
              </a:rPr>
              <a:t>分</a:t>
            </a:r>
            <a:endParaRPr lang="en-US" altLang="zh-CN" sz="2800" kern="100" dirty="0" smtClean="0">
              <a:latin typeface="Times New Roman"/>
              <a:ea typeface="华文细黑"/>
              <a:cs typeface="Times New Roman"/>
            </a:endParaRPr>
          </a:p>
          <a:p>
            <a:pPr algn="just">
              <a:lnSpc>
                <a:spcPts val="4600"/>
              </a:lnSpc>
              <a:spcAft>
                <a:spcPts val="0"/>
              </a:spcAft>
            </a:pPr>
            <a:r>
              <a:rPr lang="en-US"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解</a:t>
            </a:r>
            <a:r>
              <a:rPr lang="zh-CN" altLang="zh-CN" sz="2800" kern="100" dirty="0">
                <a:latin typeface="Times New Roman"/>
                <a:ea typeface="华文细黑"/>
                <a:cs typeface="Times New Roman"/>
              </a:rPr>
              <a:t>生成了</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3</a:t>
            </a:r>
            <a:endParaRPr lang="zh-CN" altLang="zh-CN" sz="2800" kern="100" dirty="0">
              <a:latin typeface="宋体"/>
              <a:cs typeface="Courier New"/>
            </a:endParaRPr>
          </a:p>
          <a:p>
            <a:pPr algn="just">
              <a:lnSpc>
                <a:spcPts val="4600"/>
              </a:lnSpc>
              <a:spcAft>
                <a:spcPts val="0"/>
              </a:spcAft>
            </a:pP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钠保存在煤油中，是因为煤油不与钠发生反应，钠比煤油密度大，</a:t>
            </a:r>
            <a:r>
              <a:rPr lang="zh-CN" altLang="zh-CN" sz="2800" kern="100" dirty="0" smtClean="0">
                <a:latin typeface="Times New Roman"/>
                <a:ea typeface="华文细黑"/>
                <a:cs typeface="Times New Roman"/>
              </a:rPr>
              <a:t>煤油</a:t>
            </a:r>
            <a:endParaRPr lang="en-US" altLang="zh-CN" sz="2800" kern="100" dirty="0" smtClean="0">
              <a:latin typeface="Times New Roman"/>
              <a:ea typeface="华文细黑"/>
              <a:cs typeface="Times New Roman"/>
            </a:endParaRPr>
          </a:p>
          <a:p>
            <a:pPr algn="just">
              <a:lnSpc>
                <a:spcPts val="4600"/>
              </a:lnSpc>
              <a:spcAft>
                <a:spcPts val="0"/>
              </a:spcAft>
            </a:pPr>
            <a:r>
              <a:rPr lang="en-US"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可以</a:t>
            </a:r>
            <a:r>
              <a:rPr lang="zh-CN" altLang="zh-CN" sz="2800" kern="100" dirty="0">
                <a:latin typeface="Times New Roman"/>
                <a:ea typeface="华文细黑"/>
                <a:cs typeface="Times New Roman"/>
              </a:rPr>
              <a:t>使钠隔绝空气和水蒸气</a:t>
            </a:r>
            <a:endParaRPr lang="zh-CN" altLang="zh-CN" sz="2800" kern="100" dirty="0">
              <a:latin typeface="宋体"/>
              <a:cs typeface="Courier New"/>
            </a:endParaRPr>
          </a:p>
          <a:p>
            <a:pPr algn="just">
              <a:lnSpc>
                <a:spcPts val="4600"/>
              </a:lnSpc>
              <a:spcAft>
                <a:spcPts val="0"/>
              </a:spcAft>
            </a:pP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用洁净的玻璃管向包有</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的脱脂棉吹气，脱脂棉燃烧，说明</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4600"/>
              </a:lnSpc>
              <a:spcAft>
                <a:spcPts val="0"/>
              </a:spcAft>
            </a:pPr>
            <a:r>
              <a:rPr lang="en-US"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en-US" altLang="zh-CN" sz="2800" kern="100" dirty="0" smtClean="0">
                <a:latin typeface="Times New Roman"/>
                <a:ea typeface="华文细黑"/>
                <a:cs typeface="Courier New"/>
              </a:rPr>
              <a:t>H</a:t>
            </a:r>
            <a:r>
              <a:rPr lang="en-US" altLang="zh-CN" sz="2800" kern="100" baseline="-25000" dirty="0" smtClean="0">
                <a:latin typeface="Times New Roman"/>
                <a:ea typeface="华文细黑"/>
                <a:cs typeface="Courier New"/>
              </a:rPr>
              <a:t>2</a:t>
            </a:r>
            <a:r>
              <a:rPr lang="en-US" altLang="zh-CN" sz="2800" kern="100" dirty="0" smtClean="0">
                <a:latin typeface="Times New Roman"/>
                <a:ea typeface="华文细黑"/>
                <a:cs typeface="Courier New"/>
              </a:rPr>
              <a:t>O</a:t>
            </a:r>
            <a:r>
              <a:rPr lang="zh-CN" altLang="zh-CN" sz="2800" kern="100" dirty="0">
                <a:latin typeface="Times New Roman"/>
                <a:ea typeface="华文细黑"/>
                <a:cs typeface="Times New Roman"/>
              </a:rPr>
              <a:t>与</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的反应是放热反应</a:t>
            </a:r>
            <a:endParaRPr lang="zh-CN" altLang="zh-CN" sz="2800" kern="100" dirty="0">
              <a:latin typeface="宋体"/>
              <a:cs typeface="Courier New"/>
            </a:endParaRPr>
          </a:p>
          <a:p>
            <a:pPr algn="just">
              <a:lnSpc>
                <a:spcPts val="4600"/>
              </a:lnSpc>
              <a:spcAft>
                <a:spcPts val="0"/>
              </a:spcAft>
            </a:pP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钠长期暴露在空气中的产物是</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，原因是钠与氧气生成的</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zh-CN" altLang="zh-CN" sz="2800" kern="100" dirty="0">
                <a:latin typeface="Times New Roman"/>
                <a:ea typeface="华文细黑"/>
                <a:cs typeface="Times New Roman"/>
              </a:rPr>
              <a:t>与</a:t>
            </a:r>
            <a:r>
              <a:rPr lang="zh-CN" altLang="zh-CN" sz="2800" kern="100" dirty="0" smtClean="0">
                <a:latin typeface="Times New Roman"/>
                <a:ea typeface="华文细黑"/>
                <a:cs typeface="Times New Roman"/>
              </a:rPr>
              <a:t>水</a:t>
            </a:r>
            <a:endParaRPr lang="en-US" altLang="zh-CN" sz="2800" kern="100" dirty="0" smtClean="0">
              <a:latin typeface="Times New Roman"/>
              <a:ea typeface="华文细黑"/>
              <a:cs typeface="Times New Roman"/>
            </a:endParaRPr>
          </a:p>
          <a:p>
            <a:pPr algn="just">
              <a:lnSpc>
                <a:spcPts val="4600"/>
              </a:lnSpc>
              <a:spcAft>
                <a:spcPts val="0"/>
              </a:spcAft>
            </a:pPr>
            <a:r>
              <a:rPr lang="en-US"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和</a:t>
            </a:r>
            <a:r>
              <a:rPr lang="zh-CN" altLang="zh-CN" sz="2800" kern="100" dirty="0">
                <a:latin typeface="Times New Roman"/>
                <a:ea typeface="华文细黑"/>
                <a:cs typeface="Times New Roman"/>
              </a:rPr>
              <a:t>二氧化碳</a:t>
            </a:r>
            <a:r>
              <a:rPr lang="zh-CN" altLang="zh-CN" sz="2800" kern="100" dirty="0" smtClean="0">
                <a:latin typeface="Times New Roman"/>
                <a:ea typeface="华文细黑"/>
                <a:cs typeface="Times New Roman"/>
              </a:rPr>
              <a:t>反应</a:t>
            </a:r>
            <a:endParaRPr lang="en-US" altLang="zh-CN" sz="2800" kern="100" dirty="0" smtClean="0">
              <a:latin typeface="Times New Roman"/>
              <a:ea typeface="华文细黑"/>
              <a:cs typeface="Times New Roman"/>
            </a:endParaRPr>
          </a:p>
          <a:p>
            <a:pPr lvl="0">
              <a:lnSpc>
                <a:spcPts val="4600"/>
              </a:lnSpc>
            </a:pPr>
            <a:r>
              <a:rPr lang="zh-CN" altLang="zh-CN" sz="2800" b="1" kern="100" dirty="0">
                <a:solidFill>
                  <a:srgbClr val="0000FF"/>
                </a:solidFill>
                <a:latin typeface="Times New Roman"/>
                <a:cs typeface="Times New Roman"/>
              </a:rPr>
              <a:t>解析　</a:t>
            </a:r>
            <a:r>
              <a:rPr lang="en-US" altLang="zh-CN" sz="2800" kern="100" dirty="0">
                <a:solidFill>
                  <a:prstClr val="black"/>
                </a:solidFill>
                <a:latin typeface="Times New Roman"/>
                <a:ea typeface="华文细黑"/>
                <a:cs typeface="Courier New"/>
              </a:rPr>
              <a:t>A</a:t>
            </a:r>
            <a:r>
              <a:rPr lang="zh-CN" altLang="zh-CN" sz="2800" kern="100" dirty="0">
                <a:solidFill>
                  <a:prstClr val="black"/>
                </a:solidFill>
                <a:latin typeface="Times New Roman"/>
                <a:ea typeface="华文细黑"/>
                <a:cs typeface="Times New Roman"/>
              </a:rPr>
              <a:t>项，对</a:t>
            </a:r>
            <a:r>
              <a:rPr lang="en-US" altLang="zh-CN" sz="2800" kern="100" dirty="0">
                <a:solidFill>
                  <a:prstClr val="black"/>
                </a:solidFill>
                <a:latin typeface="Times New Roman"/>
                <a:ea typeface="华文细黑"/>
                <a:cs typeface="Courier New"/>
              </a:rPr>
              <a:t>NaHCO</a:t>
            </a:r>
            <a:r>
              <a:rPr lang="en-US" altLang="zh-CN" sz="2800" kern="100" baseline="-25000" dirty="0">
                <a:solidFill>
                  <a:prstClr val="black"/>
                </a:solidFill>
                <a:latin typeface="Times New Roman"/>
                <a:ea typeface="华文细黑"/>
                <a:cs typeface="Courier New"/>
              </a:rPr>
              <a:t>3</a:t>
            </a:r>
            <a:r>
              <a:rPr lang="zh-CN" altLang="zh-CN" sz="2800" kern="100" dirty="0">
                <a:solidFill>
                  <a:prstClr val="black"/>
                </a:solidFill>
                <a:latin typeface="Times New Roman"/>
                <a:ea typeface="华文细黑"/>
                <a:cs typeface="Times New Roman"/>
              </a:rPr>
              <a:t>溶液微热，</a:t>
            </a:r>
            <a:r>
              <a:rPr lang="en-US" altLang="zh-CN" sz="2800" kern="100" dirty="0">
                <a:solidFill>
                  <a:prstClr val="black"/>
                </a:solidFill>
                <a:latin typeface="Times New Roman"/>
                <a:ea typeface="华文细黑"/>
                <a:cs typeface="Courier New"/>
              </a:rPr>
              <a:t>HCO  </a:t>
            </a:r>
            <a:r>
              <a:rPr lang="zh-CN" altLang="zh-CN" sz="2800" kern="100" dirty="0">
                <a:solidFill>
                  <a:prstClr val="black"/>
                </a:solidFill>
                <a:latin typeface="Times New Roman"/>
                <a:ea typeface="华文细黑"/>
                <a:cs typeface="Times New Roman"/>
              </a:rPr>
              <a:t>水解程度增大，溶液碱性增强</a:t>
            </a:r>
            <a:r>
              <a:rPr lang="zh-CN" altLang="zh-CN" sz="2800" kern="100" dirty="0" smtClean="0">
                <a:solidFill>
                  <a:prstClr val="black"/>
                </a:solidFill>
                <a:latin typeface="Times New Roman"/>
                <a:ea typeface="华文细黑"/>
                <a:cs typeface="Times New Roman"/>
              </a:rPr>
              <a:t>。</a:t>
            </a:r>
            <a:endParaRPr lang="zh-CN" altLang="zh-CN" sz="2800" kern="100" dirty="0">
              <a:solidFill>
                <a:prstClr val="black"/>
              </a:solidFill>
              <a:latin typeface="宋体"/>
              <a:cs typeface="Courier New"/>
            </a:endParaRPr>
          </a:p>
        </p:txBody>
      </p:sp>
      <p:sp>
        <p:nvSpPr>
          <p:cNvPr id="48" name="Rectangle 21">
            <a:hlinkClick r:id="rId3" action="ppaction://hlinksldjump"/>
          </p:cNvPr>
          <p:cNvSpPr>
            <a:spLocks noChangeArrowheads="1"/>
          </p:cNvSpPr>
          <p:nvPr/>
        </p:nvSpPr>
        <p:spPr bwMode="auto">
          <a:xfrm>
            <a:off x="5641820"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49" name="Rectangle 21">
            <a:hlinkClick r:id="rId4" action="ppaction://hlinksldjump"/>
          </p:cNvPr>
          <p:cNvSpPr>
            <a:spLocks noChangeArrowheads="1"/>
          </p:cNvSpPr>
          <p:nvPr/>
        </p:nvSpPr>
        <p:spPr bwMode="auto">
          <a:xfrm>
            <a:off x="6075743"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50" name="Rectangle 21">
            <a:hlinkClick r:id="rId5" action="ppaction://hlinksldjump"/>
          </p:cNvPr>
          <p:cNvSpPr>
            <a:spLocks noChangeArrowheads="1"/>
          </p:cNvSpPr>
          <p:nvPr/>
        </p:nvSpPr>
        <p:spPr bwMode="auto">
          <a:xfrm>
            <a:off x="6509666"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1" name="Rectangle 21">
            <a:hlinkClick r:id="rId6" action="ppaction://hlinksldjump"/>
          </p:cNvPr>
          <p:cNvSpPr>
            <a:spLocks noChangeArrowheads="1"/>
          </p:cNvSpPr>
          <p:nvPr/>
        </p:nvSpPr>
        <p:spPr bwMode="auto">
          <a:xfrm>
            <a:off x="6943589"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2" name="Rectangle 21">
            <a:hlinkClick r:id="rId7" action="ppaction://hlinksldjump"/>
          </p:cNvPr>
          <p:cNvSpPr>
            <a:spLocks noChangeArrowheads="1"/>
          </p:cNvSpPr>
          <p:nvPr/>
        </p:nvSpPr>
        <p:spPr bwMode="auto">
          <a:xfrm>
            <a:off x="7377512"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3" name="Rectangle 21">
            <a:hlinkClick r:id="rId8" action="ppaction://hlinksldjump"/>
          </p:cNvPr>
          <p:cNvSpPr>
            <a:spLocks noChangeArrowheads="1"/>
          </p:cNvSpPr>
          <p:nvPr/>
        </p:nvSpPr>
        <p:spPr bwMode="auto">
          <a:xfrm>
            <a:off x="7811435"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4" name="Rectangle 21">
            <a:hlinkClick r:id="rId9" action="ppaction://hlinksldjump"/>
          </p:cNvPr>
          <p:cNvSpPr>
            <a:spLocks noChangeArrowheads="1"/>
          </p:cNvSpPr>
          <p:nvPr/>
        </p:nvSpPr>
        <p:spPr bwMode="auto">
          <a:xfrm>
            <a:off x="8245358"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5" name="Rectangle 21">
            <a:hlinkClick r:id="rId10" action="ppaction://hlinksldjump"/>
          </p:cNvPr>
          <p:cNvSpPr>
            <a:spLocks noChangeArrowheads="1"/>
          </p:cNvSpPr>
          <p:nvPr/>
        </p:nvSpPr>
        <p:spPr bwMode="auto">
          <a:xfrm>
            <a:off x="8679281" y="117426"/>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6" name="Rectangle 21">
            <a:hlinkClick r:id="rId11" action="ppaction://hlinksldjump"/>
          </p:cNvPr>
          <p:cNvSpPr>
            <a:spLocks noChangeArrowheads="1"/>
          </p:cNvSpPr>
          <p:nvPr/>
        </p:nvSpPr>
        <p:spPr bwMode="auto">
          <a:xfrm>
            <a:off x="9191550" y="117426"/>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7" name="Rectangle 21">
            <a:hlinkClick r:id="rId12" action="ppaction://hlinksldjump"/>
          </p:cNvPr>
          <p:cNvSpPr>
            <a:spLocks noChangeArrowheads="1"/>
          </p:cNvSpPr>
          <p:nvPr/>
        </p:nvSpPr>
        <p:spPr bwMode="auto">
          <a:xfrm>
            <a:off x="9816009" y="117426"/>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58" name="Rectangle 21">
            <a:hlinkClick r:id="rId13" action="ppaction://hlinksldjump"/>
          </p:cNvPr>
          <p:cNvSpPr>
            <a:spLocks noChangeArrowheads="1"/>
          </p:cNvSpPr>
          <p:nvPr/>
        </p:nvSpPr>
        <p:spPr bwMode="auto">
          <a:xfrm>
            <a:off x="10409370" y="117426"/>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59" name="Rectangle 21">
            <a:hlinkClick r:id="rId14" action="ppaction://hlinksldjump"/>
          </p:cNvPr>
          <p:cNvSpPr>
            <a:spLocks noChangeArrowheads="1"/>
          </p:cNvSpPr>
          <p:nvPr/>
        </p:nvSpPr>
        <p:spPr bwMode="auto">
          <a:xfrm>
            <a:off x="11042120" y="117426"/>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60" name="Rectangle 21">
            <a:hlinkClick r:id="rId15" action="ppaction://hlinksldjump"/>
          </p:cNvPr>
          <p:cNvSpPr>
            <a:spLocks noChangeArrowheads="1"/>
          </p:cNvSpPr>
          <p:nvPr/>
        </p:nvSpPr>
        <p:spPr bwMode="auto">
          <a:xfrm>
            <a:off x="11616857" y="117426"/>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graphicFrame>
        <p:nvGraphicFramePr>
          <p:cNvPr id="2" name="对象 1"/>
          <p:cNvGraphicFramePr>
            <a:graphicFrameLocks noChangeAspect="1"/>
          </p:cNvGraphicFramePr>
          <p:nvPr>
            <p:extLst>
              <p:ext uri="{D42A27DB-BD31-4B8C-83A1-F6EECF244321}">
                <p14:modId xmlns:p14="http://schemas.microsoft.com/office/powerpoint/2010/main" val="3924077845"/>
              </p:ext>
            </p:extLst>
          </p:nvPr>
        </p:nvGraphicFramePr>
        <p:xfrm>
          <a:off x="6455246" y="6007224"/>
          <a:ext cx="377825" cy="628650"/>
        </p:xfrm>
        <a:graphic>
          <a:graphicData uri="http://schemas.openxmlformats.org/presentationml/2006/ole">
            <mc:AlternateContent xmlns:mc="http://schemas.openxmlformats.org/markup-compatibility/2006">
              <mc:Choice xmlns:v="urn:schemas-microsoft-com:vml" Requires="v">
                <p:oleObj spid="_x0000_s73849" name="文档" r:id="rId17" imgW="378388" imgH="628583" progId="Word.Document.12">
                  <p:embed/>
                </p:oleObj>
              </mc:Choice>
              <mc:Fallback>
                <p:oleObj name="文档" r:id="rId17" imgW="378388" imgH="628583" progId="Word.Document.12">
                  <p:embed/>
                  <p:pic>
                    <p:nvPicPr>
                      <p:cNvPr id="0" name="对象 1"/>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6455246" y="6007224"/>
                        <a:ext cx="377825"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 name="矩形 4"/>
          <p:cNvSpPr/>
          <p:nvPr/>
        </p:nvSpPr>
        <p:spPr>
          <a:xfrm>
            <a:off x="6815286" y="808817"/>
            <a:ext cx="444352" cy="523220"/>
          </a:xfrm>
          <a:prstGeom prst="rect">
            <a:avLst/>
          </a:prstGeom>
        </p:spPr>
        <p:txBody>
          <a:bodyPr wrap="none">
            <a:spAutoFit/>
          </a:bodyPr>
          <a:lstStyle/>
          <a:p>
            <a:r>
              <a:rPr lang="en-US" altLang="zh-CN" sz="2800" kern="100" dirty="0">
                <a:solidFill>
                  <a:srgbClr val="F79646">
                    <a:lumMod val="75000"/>
                  </a:srgbClr>
                </a:solidFill>
                <a:latin typeface="Times New Roman"/>
                <a:ea typeface="华文细黑"/>
                <a:cs typeface="Courier New"/>
              </a:rPr>
              <a:t>A</a:t>
            </a:r>
            <a:endParaRPr lang="zh-CN" altLang="en-US" dirty="0"/>
          </a:p>
        </p:txBody>
      </p:sp>
      <p:sp>
        <p:nvSpPr>
          <p:cNvPr id="19" name="矩形 18"/>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0" name="圆角矩形 19">
            <a:hlinkClick r:id="" action="ppaction://noaction"/>
          </p:cNvPr>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
        <p:nvSpPr>
          <p:cNvPr id="21" name="Rectangle 21">
            <a:hlinkClick r:id="rId19" action="ppaction://hlinksldjump"/>
          </p:cNvPr>
          <p:cNvSpPr>
            <a:spLocks noChangeArrowheads="1"/>
          </p:cNvSpPr>
          <p:nvPr/>
        </p:nvSpPr>
        <p:spPr bwMode="auto">
          <a:xfrm>
            <a:off x="5207897"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289910479"/>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20"/>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9" end="9"/>
                                            </p:txEl>
                                          </p:spTgt>
                                        </p:tgtEl>
                                        <p:attrNameLst>
                                          <p:attrName>style.visibility</p:attrName>
                                        </p:attrNameLst>
                                      </p:cBhvr>
                                      <p:to>
                                        <p:strVal val="visible"/>
                                      </p:to>
                                    </p:set>
                                    <p:animEffect transition="in" filter="blinds(horizontal)">
                                      <p:cBhvr>
                                        <p:cTn id="7" dur="500"/>
                                        <p:tgtEl>
                                          <p:spTgt spid="3">
                                            <p:txEl>
                                              <p:pRg st="9" end="9"/>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blinds(horizontal)">
                                      <p:cBhvr>
                                        <p:cTn id="10" dur="5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blinds(horizontal)">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xit" presetSubtype="0" fill="hold" nodeType="clickEffect">
                                  <p:stCondLst>
                                    <p:cond delay="0"/>
                                  </p:stCondLst>
                                  <p:childTnLst>
                                    <p:animEffect transition="out" filter="fade">
                                      <p:cBhvr>
                                        <p:cTn id="19" dur="500"/>
                                        <p:tgtEl>
                                          <p:spTgt spid="3">
                                            <p:txEl>
                                              <p:pRg st="9" end="9"/>
                                            </p:txEl>
                                          </p:spTgt>
                                        </p:tgtEl>
                                      </p:cBhvr>
                                    </p:animEffect>
                                    <p:set>
                                      <p:cBhvr>
                                        <p:cTn id="20" dur="1" fill="hold">
                                          <p:stCondLst>
                                            <p:cond delay="499"/>
                                          </p:stCondLst>
                                        </p:cTn>
                                        <p:tgtEl>
                                          <p:spTgt spid="3">
                                            <p:txEl>
                                              <p:pRg st="9" end="9"/>
                                            </p:txEl>
                                          </p:spTgt>
                                        </p:tgtEl>
                                        <p:attrNameLst>
                                          <p:attrName>style.visibility</p:attrName>
                                        </p:attrNameLst>
                                      </p:cBhvr>
                                      <p:to>
                                        <p:strVal val="hidden"/>
                                      </p:to>
                                    </p:set>
                                  </p:childTnLst>
                                </p:cTn>
                              </p:par>
                              <p:par>
                                <p:cTn id="21" presetID="10" presetClass="exit" presetSubtype="0" fill="hold" nodeType="withEffect">
                                  <p:stCondLst>
                                    <p:cond delay="0"/>
                                  </p:stCondLst>
                                  <p:childTnLst>
                                    <p:animEffect transition="out" filter="fade">
                                      <p:cBhvr>
                                        <p:cTn id="22" dur="500"/>
                                        <p:tgtEl>
                                          <p:spTgt spid="2"/>
                                        </p:tgtEl>
                                      </p:cBhvr>
                                    </p:animEffect>
                                    <p:set>
                                      <p:cBhvr>
                                        <p:cTn id="23" dur="1" fill="hold">
                                          <p:stCondLst>
                                            <p:cond delay="499"/>
                                          </p:stCondLst>
                                        </p:cTn>
                                        <p:tgtEl>
                                          <p:spTgt spid="2"/>
                                        </p:tgtEl>
                                        <p:attrNameLst>
                                          <p:attrName>style.visibility</p:attrName>
                                        </p:attrNameLst>
                                      </p:cBhvr>
                                      <p:to>
                                        <p:strVal val="hidden"/>
                                      </p:to>
                                    </p:set>
                                  </p:childTnLst>
                                </p:cTn>
                              </p:par>
                              <p:par>
                                <p:cTn id="24" presetID="10" presetClass="exit" presetSubtype="0" fill="hold" grpId="1" nodeType="withEffect">
                                  <p:stCondLst>
                                    <p:cond delay="0"/>
                                  </p:stCondLst>
                                  <p:childTnLst>
                                    <p:animEffect transition="out" filter="fade">
                                      <p:cBhvr>
                                        <p:cTn id="25" dur="500"/>
                                        <p:tgtEl>
                                          <p:spTgt spid="5"/>
                                        </p:tgtEl>
                                      </p:cBhvr>
                                    </p:animEffect>
                                    <p:set>
                                      <p:cBhvr>
                                        <p:cTn id="26" dur="1" fill="hold">
                                          <p:stCondLst>
                                            <p:cond delay="499"/>
                                          </p:stCondLst>
                                        </p:cTn>
                                        <p:tgtEl>
                                          <p:spTgt spid="5"/>
                                        </p:tgtEl>
                                        <p:attrNameLst>
                                          <p:attrName>style.visibility</p:attrName>
                                        </p:attrNameLst>
                                      </p:cBhvr>
                                      <p:to>
                                        <p:strVal val="hidden"/>
                                      </p:to>
                                    </p:set>
                                  </p:childTnLst>
                                </p:cTn>
                              </p:par>
                            </p:childTnLst>
                          </p:cTn>
                        </p:par>
                      </p:childTnLst>
                    </p:cTn>
                  </p:par>
                </p:childTnLst>
              </p:cTn>
              <p:nextCondLst>
                <p:cond evt="onClick" delay="0">
                  <p:tgtEl>
                    <p:spTgt spid="20"/>
                  </p:tgtEl>
                </p:cond>
              </p:nextCondLst>
            </p:seq>
          </p:childTnLst>
        </p:cTn>
      </p:par>
    </p:tnLst>
    <p:bldLst>
      <p:bldP spid="5" grpId="0"/>
      <p:bldP spid="5" grpId="1"/>
    </p:bld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4566" y="693490"/>
            <a:ext cx="11409907" cy="4708981"/>
          </a:xfrm>
          <a:prstGeom prst="rect">
            <a:avLst/>
          </a:prstGeom>
        </p:spPr>
        <p:txBody>
          <a:bodyPr>
            <a:spAutoFit/>
          </a:bodyPr>
          <a:lstStyle/>
          <a:p>
            <a:pPr algn="just">
              <a:lnSpc>
                <a:spcPts val="6000"/>
              </a:lnSpc>
              <a:spcAft>
                <a:spcPts val="0"/>
              </a:spcAft>
            </a:pPr>
            <a:r>
              <a:rPr lang="en-US" altLang="zh-CN" sz="2800" kern="100" dirty="0">
                <a:latin typeface="Times New Roman"/>
                <a:ea typeface="华文细黑"/>
                <a:cs typeface="Courier New"/>
              </a:rPr>
              <a:t>7.</a:t>
            </a:r>
            <a:r>
              <a:rPr lang="zh-CN" altLang="zh-CN" sz="2800" kern="100" dirty="0">
                <a:latin typeface="Times New Roman"/>
                <a:ea typeface="华文细黑"/>
                <a:cs typeface="Times New Roman"/>
              </a:rPr>
              <a:t>一定量的</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与</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反应后的固体物质为</a:t>
            </a:r>
            <a:r>
              <a:rPr lang="en-US" altLang="zh-CN" sz="2800" kern="100" dirty="0">
                <a:latin typeface="Times New Roman"/>
                <a:ea typeface="华文细黑"/>
                <a:cs typeface="Courier New"/>
              </a:rPr>
              <a:t>41.8 g</a:t>
            </a:r>
            <a:r>
              <a:rPr lang="zh-CN" altLang="zh-CN" sz="2800" kern="100" dirty="0">
                <a:latin typeface="Times New Roman"/>
                <a:ea typeface="华文细黑"/>
                <a:cs typeface="Times New Roman"/>
              </a:rPr>
              <a:t>，恰好与</a:t>
            </a:r>
            <a:r>
              <a:rPr lang="en-US" altLang="zh-CN" sz="2800" kern="100" dirty="0">
                <a:latin typeface="Times New Roman"/>
                <a:ea typeface="华文细黑"/>
                <a:cs typeface="Courier New"/>
              </a:rPr>
              <a:t>1 L 1 </a:t>
            </a:r>
            <a:r>
              <a:rPr lang="en-US" altLang="zh-CN" sz="2800" kern="100" dirty="0" err="1">
                <a:latin typeface="Times New Roman"/>
                <a:ea typeface="华文细黑"/>
                <a:cs typeface="Courier New"/>
              </a:rPr>
              <a:t>mol·L</a:t>
            </a:r>
            <a:r>
              <a:rPr lang="zh-CN" altLang="zh-CN" sz="2800" kern="100" baseline="30000" dirty="0">
                <a:latin typeface="Times New Roman"/>
                <a:ea typeface="华文细黑"/>
                <a:cs typeface="Times New Roman"/>
              </a:rPr>
              <a:t>－</a:t>
            </a:r>
            <a:r>
              <a:rPr lang="en-US" altLang="zh-CN" sz="2800" kern="100" baseline="30000" dirty="0">
                <a:latin typeface="Times New Roman"/>
                <a:ea typeface="华文细黑"/>
                <a:cs typeface="Courier New"/>
              </a:rPr>
              <a:t>1</a:t>
            </a:r>
            <a:r>
              <a:rPr lang="zh-CN" altLang="zh-CN" sz="2800" kern="100" dirty="0">
                <a:latin typeface="Times New Roman"/>
                <a:ea typeface="华文细黑"/>
                <a:cs typeface="Times New Roman"/>
              </a:rPr>
              <a:t>的稀盐酸完全反应。下列说法正确的是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1050" kern="100" dirty="0">
              <a:latin typeface="宋体"/>
              <a:cs typeface="Courier New"/>
            </a:endParaRPr>
          </a:p>
          <a:p>
            <a:pPr algn="just">
              <a:lnSpc>
                <a:spcPts val="6000"/>
              </a:lnSpc>
              <a:spcAft>
                <a:spcPts val="0"/>
              </a:spcAft>
            </a:pPr>
            <a:r>
              <a:rPr lang="en-US" altLang="zh-CN" sz="2800" kern="100" dirty="0">
                <a:latin typeface="Times New Roman"/>
                <a:ea typeface="华文细黑"/>
                <a:cs typeface="Courier New"/>
              </a:rPr>
              <a:t>A.41.8 g</a:t>
            </a:r>
            <a:r>
              <a:rPr lang="zh-CN" altLang="zh-CN" sz="2800" kern="100" dirty="0" smtClean="0">
                <a:latin typeface="Times New Roman"/>
                <a:ea typeface="华文细黑"/>
                <a:cs typeface="Times New Roman"/>
              </a:rPr>
              <a:t>固体</a:t>
            </a:r>
            <a:r>
              <a:rPr lang="zh-CN" altLang="en-US" sz="2800" kern="100" dirty="0" smtClean="0">
                <a:latin typeface="Times New Roman"/>
                <a:ea typeface="华文细黑"/>
                <a:cs typeface="Times New Roman"/>
              </a:rPr>
              <a:t>物</a:t>
            </a:r>
            <a:r>
              <a:rPr lang="zh-CN" altLang="zh-CN" sz="2800" kern="100" dirty="0" smtClean="0">
                <a:latin typeface="Times New Roman"/>
                <a:ea typeface="华文细黑"/>
                <a:cs typeface="Times New Roman"/>
              </a:rPr>
              <a:t>质</a:t>
            </a:r>
            <a:r>
              <a:rPr lang="zh-CN" altLang="zh-CN" sz="2800" kern="100" dirty="0">
                <a:latin typeface="Times New Roman"/>
                <a:ea typeface="华文细黑"/>
                <a:cs typeface="Times New Roman"/>
              </a:rPr>
              <a:t>为</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3</a:t>
            </a:r>
            <a:endParaRPr lang="zh-CN" altLang="zh-CN" sz="1050" kern="100" dirty="0">
              <a:latin typeface="宋体"/>
              <a:cs typeface="Courier New"/>
            </a:endParaRPr>
          </a:p>
          <a:p>
            <a:pPr algn="just">
              <a:lnSpc>
                <a:spcPts val="6000"/>
              </a:lnSpc>
              <a:spcAft>
                <a:spcPts val="0"/>
              </a:spcAft>
            </a:pPr>
            <a:r>
              <a:rPr lang="en-US" altLang="zh-CN" sz="2800" kern="100" dirty="0">
                <a:latin typeface="Times New Roman"/>
                <a:ea typeface="华文细黑"/>
                <a:cs typeface="Courier New"/>
              </a:rPr>
              <a:t>B.41.8 g</a:t>
            </a:r>
            <a:r>
              <a:rPr lang="zh-CN" altLang="zh-CN" sz="2800" kern="100" dirty="0">
                <a:latin typeface="Times New Roman"/>
                <a:ea typeface="华文细黑"/>
                <a:cs typeface="Times New Roman"/>
              </a:rPr>
              <a:t>固体物质为</a:t>
            </a:r>
            <a:r>
              <a:rPr lang="en-US" altLang="zh-CN" sz="2800" kern="100" dirty="0">
                <a:latin typeface="Times New Roman"/>
                <a:ea typeface="华文细黑"/>
                <a:cs typeface="Courier New"/>
              </a:rPr>
              <a:t>0.1 </a:t>
            </a:r>
            <a:r>
              <a:rPr lang="en-US" altLang="zh-CN" sz="2800" kern="100" dirty="0" err="1">
                <a:latin typeface="Times New Roman"/>
                <a:ea typeface="华文细黑"/>
                <a:cs typeface="Courier New"/>
              </a:rPr>
              <a:t>mol</a:t>
            </a:r>
            <a:r>
              <a:rPr lang="en-US" altLang="zh-CN" sz="2800" kern="100" dirty="0">
                <a:latin typeface="Times New Roman"/>
                <a:ea typeface="华文细黑"/>
                <a:cs typeface="Courier New"/>
              </a:rPr>
              <a:t> 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和</a:t>
            </a:r>
            <a:r>
              <a:rPr lang="en-US" altLang="zh-CN" sz="2800" kern="100" dirty="0">
                <a:latin typeface="Times New Roman"/>
                <a:ea typeface="华文细黑"/>
                <a:cs typeface="Courier New"/>
              </a:rPr>
              <a:t>0.4 </a:t>
            </a:r>
            <a:r>
              <a:rPr lang="en-US" altLang="zh-CN" sz="2800" kern="100" dirty="0" err="1">
                <a:latin typeface="Times New Roman"/>
                <a:ea typeface="华文细黑"/>
                <a:cs typeface="Courier New"/>
              </a:rPr>
              <a:t>mol</a:t>
            </a:r>
            <a:r>
              <a:rPr lang="en-US" altLang="zh-CN" sz="2800" kern="100" dirty="0">
                <a:latin typeface="Times New Roman"/>
                <a:ea typeface="华文细黑"/>
                <a:cs typeface="Courier New"/>
              </a:rPr>
              <a:t> 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的混合物</a:t>
            </a:r>
            <a:endParaRPr lang="zh-CN" altLang="zh-CN" sz="1050" kern="100" dirty="0">
              <a:latin typeface="宋体"/>
              <a:cs typeface="Courier New"/>
            </a:endParaRPr>
          </a:p>
          <a:p>
            <a:pPr algn="just">
              <a:lnSpc>
                <a:spcPts val="6000"/>
              </a:lnSpc>
              <a:spcAft>
                <a:spcPts val="0"/>
              </a:spcAft>
            </a:pPr>
            <a:r>
              <a:rPr lang="en-US" altLang="zh-CN" sz="2800" kern="100" dirty="0">
                <a:latin typeface="Times New Roman"/>
                <a:ea typeface="华文细黑"/>
                <a:cs typeface="Courier New"/>
              </a:rPr>
              <a:t>C.41.8 g</a:t>
            </a:r>
            <a:r>
              <a:rPr lang="zh-CN" altLang="zh-CN" sz="2800" kern="100" dirty="0">
                <a:latin typeface="Times New Roman"/>
                <a:ea typeface="华文细黑"/>
                <a:cs typeface="Times New Roman"/>
              </a:rPr>
              <a:t>固体物质为</a:t>
            </a:r>
            <a:r>
              <a:rPr lang="en-US" altLang="zh-CN" sz="2800" kern="100" dirty="0">
                <a:latin typeface="Times New Roman"/>
                <a:ea typeface="华文细黑"/>
                <a:cs typeface="Courier New"/>
              </a:rPr>
              <a:t>31.2 g NaHCO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和</a:t>
            </a:r>
            <a:r>
              <a:rPr lang="en-US" altLang="zh-CN" sz="2800" kern="100" dirty="0">
                <a:latin typeface="Times New Roman"/>
                <a:ea typeface="华文细黑"/>
                <a:cs typeface="Courier New"/>
              </a:rPr>
              <a:t>10.6 g 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的混合物</a:t>
            </a:r>
            <a:endParaRPr lang="zh-CN" altLang="zh-CN" sz="1050" kern="100" dirty="0">
              <a:latin typeface="宋体"/>
              <a:cs typeface="Courier New"/>
            </a:endParaRPr>
          </a:p>
          <a:p>
            <a:pPr algn="just">
              <a:lnSpc>
                <a:spcPts val="6000"/>
              </a:lnSpc>
              <a:spcAft>
                <a:spcPts val="0"/>
              </a:spcAft>
            </a:pP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一定量的</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为</a:t>
            </a:r>
            <a:r>
              <a:rPr lang="en-US" altLang="zh-CN" sz="2800" kern="100" dirty="0">
                <a:latin typeface="Times New Roman"/>
                <a:ea typeface="华文细黑"/>
                <a:cs typeface="Courier New"/>
              </a:rPr>
              <a:t>78 g</a:t>
            </a:r>
            <a:endParaRPr lang="zh-CN" altLang="zh-CN" sz="1050" kern="100" dirty="0">
              <a:effectLst/>
              <a:latin typeface="宋体"/>
              <a:cs typeface="Courier New"/>
            </a:endParaRPr>
          </a:p>
        </p:txBody>
      </p:sp>
      <p:sp>
        <p:nvSpPr>
          <p:cNvPr id="47" name="Rectangle 21">
            <a:hlinkClick r:id="rId2" action="ppaction://hlinksldjump"/>
          </p:cNvPr>
          <p:cNvSpPr>
            <a:spLocks noChangeArrowheads="1"/>
          </p:cNvSpPr>
          <p:nvPr/>
        </p:nvSpPr>
        <p:spPr bwMode="auto">
          <a:xfrm>
            <a:off x="5641820"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48" name="Rectangle 21">
            <a:hlinkClick r:id="rId3" action="ppaction://hlinksldjump"/>
          </p:cNvPr>
          <p:cNvSpPr>
            <a:spLocks noChangeArrowheads="1"/>
          </p:cNvSpPr>
          <p:nvPr/>
        </p:nvSpPr>
        <p:spPr bwMode="auto">
          <a:xfrm>
            <a:off x="6075743"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49" name="Rectangle 21">
            <a:hlinkClick r:id="rId4" action="ppaction://hlinksldjump"/>
          </p:cNvPr>
          <p:cNvSpPr>
            <a:spLocks noChangeArrowheads="1"/>
          </p:cNvSpPr>
          <p:nvPr/>
        </p:nvSpPr>
        <p:spPr bwMode="auto">
          <a:xfrm>
            <a:off x="6509666"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0" name="Rectangle 21">
            <a:hlinkClick r:id="rId5" action="ppaction://hlinksldjump"/>
          </p:cNvPr>
          <p:cNvSpPr>
            <a:spLocks noChangeArrowheads="1"/>
          </p:cNvSpPr>
          <p:nvPr/>
        </p:nvSpPr>
        <p:spPr bwMode="auto">
          <a:xfrm>
            <a:off x="6943589"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1" name="Rectangle 21">
            <a:hlinkClick r:id="rId6" action="ppaction://hlinksldjump"/>
          </p:cNvPr>
          <p:cNvSpPr>
            <a:spLocks noChangeArrowheads="1"/>
          </p:cNvSpPr>
          <p:nvPr/>
        </p:nvSpPr>
        <p:spPr bwMode="auto">
          <a:xfrm>
            <a:off x="7377512"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2" name="Rectangle 21">
            <a:hlinkClick r:id="rId7" action="ppaction://hlinksldjump"/>
          </p:cNvPr>
          <p:cNvSpPr>
            <a:spLocks noChangeArrowheads="1"/>
          </p:cNvSpPr>
          <p:nvPr/>
        </p:nvSpPr>
        <p:spPr bwMode="auto">
          <a:xfrm>
            <a:off x="7811435"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3" name="Rectangle 21">
            <a:hlinkClick r:id="rId8" action="ppaction://hlinksldjump"/>
          </p:cNvPr>
          <p:cNvSpPr>
            <a:spLocks noChangeArrowheads="1"/>
          </p:cNvSpPr>
          <p:nvPr/>
        </p:nvSpPr>
        <p:spPr bwMode="auto">
          <a:xfrm>
            <a:off x="8245358"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4" name="Rectangle 21">
            <a:hlinkClick r:id="rId9" action="ppaction://hlinksldjump"/>
          </p:cNvPr>
          <p:cNvSpPr>
            <a:spLocks noChangeArrowheads="1"/>
          </p:cNvSpPr>
          <p:nvPr/>
        </p:nvSpPr>
        <p:spPr bwMode="auto">
          <a:xfrm>
            <a:off x="8679281" y="117426"/>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5" name="Rectangle 21">
            <a:hlinkClick r:id="rId10" action="ppaction://hlinksldjump"/>
          </p:cNvPr>
          <p:cNvSpPr>
            <a:spLocks noChangeArrowheads="1"/>
          </p:cNvSpPr>
          <p:nvPr/>
        </p:nvSpPr>
        <p:spPr bwMode="auto">
          <a:xfrm>
            <a:off x="9191550" y="117426"/>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6" name="Rectangle 21">
            <a:hlinkClick r:id="rId11" action="ppaction://hlinksldjump"/>
          </p:cNvPr>
          <p:cNvSpPr>
            <a:spLocks noChangeArrowheads="1"/>
          </p:cNvSpPr>
          <p:nvPr/>
        </p:nvSpPr>
        <p:spPr bwMode="auto">
          <a:xfrm>
            <a:off x="9816009" y="117426"/>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57" name="Rectangle 21">
            <a:hlinkClick r:id="rId12" action="ppaction://hlinksldjump"/>
          </p:cNvPr>
          <p:cNvSpPr>
            <a:spLocks noChangeArrowheads="1"/>
          </p:cNvSpPr>
          <p:nvPr/>
        </p:nvSpPr>
        <p:spPr bwMode="auto">
          <a:xfrm>
            <a:off x="10409370" y="117426"/>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58" name="Rectangle 21">
            <a:hlinkClick r:id="rId13" action="ppaction://hlinksldjump"/>
          </p:cNvPr>
          <p:cNvSpPr>
            <a:spLocks noChangeArrowheads="1"/>
          </p:cNvSpPr>
          <p:nvPr/>
        </p:nvSpPr>
        <p:spPr bwMode="auto">
          <a:xfrm>
            <a:off x="11042120" y="117426"/>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59" name="Rectangle 21">
            <a:hlinkClick r:id="rId14" action="ppaction://hlinksldjump"/>
          </p:cNvPr>
          <p:cNvSpPr>
            <a:spLocks noChangeArrowheads="1"/>
          </p:cNvSpPr>
          <p:nvPr/>
        </p:nvSpPr>
        <p:spPr bwMode="auto">
          <a:xfrm>
            <a:off x="11616857" y="117426"/>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
        <p:nvSpPr>
          <p:cNvPr id="17" name="矩形 16"/>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8" name="圆角矩形 17">
            <a:hlinkClick r:id="rId15" action="ppaction://hlinksldjump"/>
          </p:cNvPr>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
        <p:nvSpPr>
          <p:cNvPr id="19" name="Rectangle 21">
            <a:hlinkClick r:id="rId16" action="ppaction://hlinksldjump"/>
          </p:cNvPr>
          <p:cNvSpPr>
            <a:spLocks noChangeArrowheads="1"/>
          </p:cNvSpPr>
          <p:nvPr/>
        </p:nvSpPr>
        <p:spPr bwMode="auto">
          <a:xfrm>
            <a:off x="5207897"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1181814144"/>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矩形 2"/>
          <p:cNvSpPr/>
          <p:nvPr/>
        </p:nvSpPr>
        <p:spPr>
          <a:xfrm>
            <a:off x="406574" y="765498"/>
            <a:ext cx="11344407" cy="4708981"/>
          </a:xfrm>
          <a:prstGeom prst="rect">
            <a:avLst/>
          </a:prstGeom>
        </p:spPr>
        <p:txBody>
          <a:bodyPr>
            <a:spAutoFit/>
          </a:bodyPr>
          <a:lstStyle/>
          <a:p>
            <a:pPr algn="just">
              <a:lnSpc>
                <a:spcPts val="6000"/>
              </a:lnSpc>
              <a:spcAft>
                <a:spcPts val="0"/>
              </a:spcAft>
            </a:pPr>
            <a:r>
              <a:rPr lang="zh-CN" altLang="zh-CN" sz="2800" b="1" kern="100" dirty="0">
                <a:solidFill>
                  <a:srgbClr val="0000FF"/>
                </a:solidFill>
                <a:latin typeface="Times New Roman"/>
                <a:cs typeface="Times New Roman"/>
              </a:rPr>
              <a:t>解析　</a:t>
            </a:r>
            <a:r>
              <a:rPr lang="zh-CN" altLang="zh-CN" sz="2800" kern="100" dirty="0">
                <a:latin typeface="Times New Roman"/>
                <a:ea typeface="华文细黑"/>
                <a:cs typeface="Times New Roman"/>
              </a:rPr>
              <a:t>如果</a:t>
            </a:r>
            <a:r>
              <a:rPr lang="en-US" altLang="zh-CN" sz="2800" kern="100" dirty="0">
                <a:latin typeface="Times New Roman"/>
                <a:ea typeface="华文细黑"/>
                <a:cs typeface="Courier New"/>
              </a:rPr>
              <a:t>41.8 g</a:t>
            </a:r>
            <a:r>
              <a:rPr lang="zh-CN" altLang="zh-CN" sz="2800" kern="100" dirty="0">
                <a:latin typeface="Times New Roman"/>
                <a:ea typeface="华文细黑"/>
                <a:cs typeface="Times New Roman"/>
              </a:rPr>
              <a:t>固体全为</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，即</a:t>
            </a:r>
            <a:r>
              <a:rPr lang="en-US" altLang="zh-CN" sz="2800" kern="100" dirty="0">
                <a:latin typeface="Times New Roman"/>
                <a:ea typeface="华文细黑"/>
                <a:cs typeface="Courier New"/>
              </a:rPr>
              <a:t>0.39 </a:t>
            </a:r>
            <a:r>
              <a:rPr lang="en-US" altLang="zh-CN" sz="2800" kern="100" dirty="0" err="1">
                <a:latin typeface="Times New Roman"/>
                <a:ea typeface="华文细黑"/>
                <a:cs typeface="Courier New"/>
              </a:rPr>
              <a:t>mol</a:t>
            </a:r>
            <a:r>
              <a:rPr lang="zh-CN" altLang="zh-CN" sz="2800" kern="100" dirty="0">
                <a:latin typeface="Times New Roman"/>
                <a:ea typeface="华文细黑"/>
                <a:cs typeface="Times New Roman"/>
              </a:rPr>
              <a:t>，则其不可能恰好与</a:t>
            </a:r>
            <a:r>
              <a:rPr lang="en-US" altLang="zh-CN" sz="2800" kern="100" dirty="0">
                <a:latin typeface="Times New Roman"/>
                <a:ea typeface="华文细黑"/>
                <a:cs typeface="Courier New"/>
              </a:rPr>
              <a:t>1 L 1 </a:t>
            </a:r>
            <a:r>
              <a:rPr lang="en-US" altLang="zh-CN" sz="2800" kern="100" dirty="0" err="1">
                <a:latin typeface="Times New Roman"/>
                <a:ea typeface="华文细黑"/>
                <a:cs typeface="Courier New"/>
              </a:rPr>
              <a:t>mol·L</a:t>
            </a:r>
            <a:r>
              <a:rPr lang="zh-CN" altLang="zh-CN" sz="2800" kern="100" baseline="30000" dirty="0">
                <a:latin typeface="Times New Roman"/>
                <a:ea typeface="华文细黑"/>
                <a:cs typeface="Times New Roman"/>
              </a:rPr>
              <a:t>－</a:t>
            </a:r>
            <a:r>
              <a:rPr lang="en-US" altLang="zh-CN" sz="2800" kern="100" baseline="30000" dirty="0">
                <a:latin typeface="Times New Roman"/>
                <a:ea typeface="华文细黑"/>
                <a:cs typeface="Courier New"/>
              </a:rPr>
              <a:t>1</a:t>
            </a:r>
            <a:r>
              <a:rPr lang="zh-CN" altLang="zh-CN" sz="2800" kern="100" dirty="0">
                <a:latin typeface="Times New Roman"/>
                <a:ea typeface="华文细黑"/>
                <a:cs typeface="Times New Roman"/>
              </a:rPr>
              <a:t>的稀盐酸完全反应，</a:t>
            </a: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错误</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6000"/>
              </a:lnSpc>
              <a:spcAft>
                <a:spcPts val="0"/>
              </a:spcAft>
            </a:pPr>
            <a:r>
              <a:rPr lang="zh-CN" altLang="zh-CN" sz="2800" kern="100" dirty="0" smtClean="0">
                <a:latin typeface="Times New Roman"/>
                <a:ea typeface="华文细黑"/>
                <a:cs typeface="Times New Roman"/>
              </a:rPr>
              <a:t>根据</a:t>
            </a:r>
            <a:r>
              <a:rPr lang="zh-CN" altLang="zh-CN" sz="2800" kern="100" dirty="0">
                <a:latin typeface="Times New Roman"/>
                <a:ea typeface="华文细黑"/>
                <a:cs typeface="Times New Roman"/>
              </a:rPr>
              <a:t>钠离子守恒，知</a:t>
            </a: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符合题意；</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与</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反应不可能生成碳酸氢钠，即</a:t>
            </a: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错误</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6000"/>
              </a:lnSpc>
              <a:spcAft>
                <a:spcPts val="0"/>
              </a:spcAft>
            </a:pPr>
            <a:r>
              <a:rPr lang="zh-CN" altLang="zh-CN" sz="2800" kern="100" dirty="0" smtClean="0">
                <a:latin typeface="Times New Roman"/>
                <a:ea typeface="华文细黑"/>
                <a:cs typeface="Times New Roman"/>
              </a:rPr>
              <a:t>根据</a:t>
            </a:r>
            <a:r>
              <a:rPr lang="zh-CN" altLang="zh-CN" sz="2800" kern="100" dirty="0">
                <a:latin typeface="Times New Roman"/>
                <a:ea typeface="华文细黑"/>
                <a:cs typeface="Times New Roman"/>
              </a:rPr>
              <a:t>钠离子守恒，可求出一定量的</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为</a:t>
            </a:r>
            <a:r>
              <a:rPr lang="en-US" altLang="zh-CN" sz="2800" kern="100" dirty="0">
                <a:latin typeface="Times New Roman"/>
                <a:ea typeface="华文细黑"/>
                <a:cs typeface="Courier New"/>
              </a:rPr>
              <a:t>0.5 </a:t>
            </a:r>
            <a:r>
              <a:rPr lang="en-US" altLang="zh-CN" sz="2800" kern="100" dirty="0" err="1">
                <a:latin typeface="Times New Roman"/>
                <a:ea typeface="华文细黑"/>
                <a:cs typeface="Courier New"/>
              </a:rPr>
              <a:t>mol</a:t>
            </a:r>
            <a:r>
              <a:rPr lang="zh-CN" altLang="zh-CN" sz="2800" kern="100" dirty="0">
                <a:latin typeface="Times New Roman"/>
                <a:ea typeface="华文细黑"/>
                <a:cs typeface="Times New Roman"/>
              </a:rPr>
              <a:t>，即</a:t>
            </a:r>
            <a:r>
              <a:rPr lang="en-US" altLang="zh-CN" sz="2800" kern="100" dirty="0">
                <a:latin typeface="Times New Roman"/>
                <a:ea typeface="华文细黑"/>
                <a:cs typeface="Courier New"/>
              </a:rPr>
              <a:t>39 g</a:t>
            </a:r>
            <a:r>
              <a:rPr lang="zh-CN" altLang="zh-CN" sz="2800" kern="100" dirty="0">
                <a:latin typeface="Times New Roman"/>
                <a:ea typeface="华文细黑"/>
                <a:cs typeface="Times New Roman"/>
              </a:rPr>
              <a:t>，所以</a:t>
            </a: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错误。</a:t>
            </a:r>
            <a:endParaRPr lang="zh-CN" altLang="zh-CN" sz="1050" kern="100" dirty="0">
              <a:latin typeface="宋体"/>
              <a:cs typeface="Courier New"/>
            </a:endParaRPr>
          </a:p>
          <a:p>
            <a:pPr algn="just">
              <a:lnSpc>
                <a:spcPts val="6000"/>
              </a:lnSpc>
              <a:spcAft>
                <a:spcPts val="0"/>
              </a:spcAft>
            </a:pPr>
            <a:r>
              <a:rPr lang="zh-CN" altLang="zh-CN" sz="2800" b="1" kern="100" dirty="0">
                <a:solidFill>
                  <a:srgbClr val="0000FF"/>
                </a:solidFill>
                <a:latin typeface="Times New Roman"/>
                <a:cs typeface="Times New Roman"/>
              </a:rPr>
              <a:t>答案　</a:t>
            </a:r>
            <a:r>
              <a:rPr lang="en-US" altLang="zh-CN" sz="2800" kern="100" dirty="0">
                <a:solidFill>
                  <a:schemeClr val="accent6">
                    <a:lumMod val="75000"/>
                  </a:schemeClr>
                </a:solidFill>
                <a:latin typeface="Times New Roman"/>
                <a:ea typeface="华文细黑"/>
                <a:cs typeface="Courier New"/>
              </a:rPr>
              <a:t>B</a:t>
            </a:r>
            <a:endParaRPr lang="zh-CN" altLang="zh-CN" sz="1050" kern="100" dirty="0">
              <a:solidFill>
                <a:schemeClr val="accent6">
                  <a:lumMod val="75000"/>
                </a:schemeClr>
              </a:solidFill>
              <a:effectLst/>
              <a:latin typeface="宋体"/>
              <a:cs typeface="Courier New"/>
            </a:endParaRPr>
          </a:p>
        </p:txBody>
      </p:sp>
      <p:sp>
        <p:nvSpPr>
          <p:cNvPr id="47" name="Rectangle 21">
            <a:hlinkClick r:id="rId2" action="ppaction://hlinksldjump"/>
          </p:cNvPr>
          <p:cNvSpPr>
            <a:spLocks noChangeArrowheads="1"/>
          </p:cNvSpPr>
          <p:nvPr/>
        </p:nvSpPr>
        <p:spPr bwMode="auto">
          <a:xfrm>
            <a:off x="5641820"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48" name="Rectangle 21">
            <a:hlinkClick r:id="rId3" action="ppaction://hlinksldjump"/>
          </p:cNvPr>
          <p:cNvSpPr>
            <a:spLocks noChangeArrowheads="1"/>
          </p:cNvSpPr>
          <p:nvPr/>
        </p:nvSpPr>
        <p:spPr bwMode="auto">
          <a:xfrm>
            <a:off x="6075743"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49" name="Rectangle 21">
            <a:hlinkClick r:id="rId4" action="ppaction://hlinksldjump"/>
          </p:cNvPr>
          <p:cNvSpPr>
            <a:spLocks noChangeArrowheads="1"/>
          </p:cNvSpPr>
          <p:nvPr/>
        </p:nvSpPr>
        <p:spPr bwMode="auto">
          <a:xfrm>
            <a:off x="6509666"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0" name="Rectangle 21">
            <a:hlinkClick r:id="rId5" action="ppaction://hlinksldjump"/>
          </p:cNvPr>
          <p:cNvSpPr>
            <a:spLocks noChangeArrowheads="1"/>
          </p:cNvSpPr>
          <p:nvPr/>
        </p:nvSpPr>
        <p:spPr bwMode="auto">
          <a:xfrm>
            <a:off x="6943589"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1" name="Rectangle 21">
            <a:hlinkClick r:id="rId6" action="ppaction://hlinksldjump"/>
          </p:cNvPr>
          <p:cNvSpPr>
            <a:spLocks noChangeArrowheads="1"/>
          </p:cNvSpPr>
          <p:nvPr/>
        </p:nvSpPr>
        <p:spPr bwMode="auto">
          <a:xfrm>
            <a:off x="7377512"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2" name="Rectangle 21">
            <a:hlinkClick r:id="rId7" action="ppaction://hlinksldjump"/>
          </p:cNvPr>
          <p:cNvSpPr>
            <a:spLocks noChangeArrowheads="1"/>
          </p:cNvSpPr>
          <p:nvPr/>
        </p:nvSpPr>
        <p:spPr bwMode="auto">
          <a:xfrm>
            <a:off x="7811435"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3" name="Rectangle 21">
            <a:hlinkClick r:id="rId8" action="ppaction://hlinksldjump"/>
          </p:cNvPr>
          <p:cNvSpPr>
            <a:spLocks noChangeArrowheads="1"/>
          </p:cNvSpPr>
          <p:nvPr/>
        </p:nvSpPr>
        <p:spPr bwMode="auto">
          <a:xfrm>
            <a:off x="8245358"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4" name="Rectangle 21">
            <a:hlinkClick r:id="rId9" action="ppaction://hlinksldjump"/>
          </p:cNvPr>
          <p:cNvSpPr>
            <a:spLocks noChangeArrowheads="1"/>
          </p:cNvSpPr>
          <p:nvPr/>
        </p:nvSpPr>
        <p:spPr bwMode="auto">
          <a:xfrm>
            <a:off x="8679281" y="117426"/>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5" name="Rectangle 21">
            <a:hlinkClick r:id="rId10" action="ppaction://hlinksldjump"/>
          </p:cNvPr>
          <p:cNvSpPr>
            <a:spLocks noChangeArrowheads="1"/>
          </p:cNvSpPr>
          <p:nvPr/>
        </p:nvSpPr>
        <p:spPr bwMode="auto">
          <a:xfrm>
            <a:off x="9191550" y="117426"/>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6" name="Rectangle 21">
            <a:hlinkClick r:id="rId11" action="ppaction://hlinksldjump"/>
          </p:cNvPr>
          <p:cNvSpPr>
            <a:spLocks noChangeArrowheads="1"/>
          </p:cNvSpPr>
          <p:nvPr/>
        </p:nvSpPr>
        <p:spPr bwMode="auto">
          <a:xfrm>
            <a:off x="9816009" y="117426"/>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57" name="Rectangle 21">
            <a:hlinkClick r:id="rId12" action="ppaction://hlinksldjump"/>
          </p:cNvPr>
          <p:cNvSpPr>
            <a:spLocks noChangeArrowheads="1"/>
          </p:cNvSpPr>
          <p:nvPr/>
        </p:nvSpPr>
        <p:spPr bwMode="auto">
          <a:xfrm>
            <a:off x="10409370" y="117426"/>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58" name="Rectangle 21">
            <a:hlinkClick r:id="rId13" action="ppaction://hlinksldjump"/>
          </p:cNvPr>
          <p:cNvSpPr>
            <a:spLocks noChangeArrowheads="1"/>
          </p:cNvSpPr>
          <p:nvPr/>
        </p:nvSpPr>
        <p:spPr bwMode="auto">
          <a:xfrm>
            <a:off x="11042120" y="117426"/>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59" name="Rectangle 21">
            <a:hlinkClick r:id="rId14" action="ppaction://hlinksldjump"/>
          </p:cNvPr>
          <p:cNvSpPr>
            <a:spLocks noChangeArrowheads="1"/>
          </p:cNvSpPr>
          <p:nvPr/>
        </p:nvSpPr>
        <p:spPr bwMode="auto">
          <a:xfrm>
            <a:off x="11616857" y="117426"/>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
        <p:nvSpPr>
          <p:cNvPr id="17" name="Rectangle 21">
            <a:hlinkClick r:id="rId15" action="ppaction://hlinksldjump"/>
          </p:cNvPr>
          <p:cNvSpPr>
            <a:spLocks noChangeArrowheads="1"/>
          </p:cNvSpPr>
          <p:nvPr/>
        </p:nvSpPr>
        <p:spPr bwMode="auto">
          <a:xfrm>
            <a:off x="5207897"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37553794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750"/>
                                        <p:tgtEl>
                                          <p:spTgt spid="3">
                                            <p:txEl>
                                              <p:pRg st="0" end="0"/>
                                            </p:txEl>
                                          </p:spTgt>
                                        </p:tgtEl>
                                      </p:cBhvr>
                                    </p:animEffect>
                                  </p:childTnLst>
                                </p:cTn>
                              </p:par>
                            </p:childTnLst>
                          </p:cTn>
                        </p:par>
                        <p:par>
                          <p:cTn id="8" fill="hold">
                            <p:stCondLst>
                              <p:cond delay="750"/>
                            </p:stCondLst>
                            <p:childTnLst>
                              <p:par>
                                <p:cTn id="9" presetID="3" presetClass="entr" presetSubtype="10"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blinds(horizontal)">
                                      <p:cBhvr>
                                        <p:cTn id="11" dur="750"/>
                                        <p:tgtEl>
                                          <p:spTgt spid="3">
                                            <p:txEl>
                                              <p:pRg st="1" end="1"/>
                                            </p:txEl>
                                          </p:spTgt>
                                        </p:tgtEl>
                                      </p:cBhvr>
                                    </p:animEffect>
                                  </p:childTnLst>
                                </p:cTn>
                              </p:par>
                            </p:childTnLst>
                          </p:cTn>
                        </p:par>
                        <p:par>
                          <p:cTn id="12" fill="hold">
                            <p:stCondLst>
                              <p:cond delay="1500"/>
                            </p:stCondLst>
                            <p:childTnLst>
                              <p:par>
                                <p:cTn id="13" presetID="3" presetClass="entr" presetSubtype="10" fill="hold"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750"/>
                                        <p:tgtEl>
                                          <p:spTgt spid="3">
                                            <p:txEl>
                                              <p:pRg st="2" end="2"/>
                                            </p:txEl>
                                          </p:spTgt>
                                        </p:tgtEl>
                                      </p:cBhvr>
                                    </p:animEffect>
                                  </p:childTnLst>
                                </p:cTn>
                              </p:par>
                            </p:childTnLst>
                          </p:cTn>
                        </p:par>
                        <p:par>
                          <p:cTn id="16" fill="hold">
                            <p:stCondLst>
                              <p:cond delay="2250"/>
                            </p:stCondLst>
                            <p:childTnLst>
                              <p:par>
                                <p:cTn id="17" presetID="3" presetClass="entr" presetSubtype="10" fill="hold"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blinds(horizontal)">
                                      <p:cBhvr>
                                        <p:cTn id="19" dur="75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矩形 3"/>
          <p:cNvSpPr/>
          <p:nvPr/>
        </p:nvSpPr>
        <p:spPr>
          <a:xfrm>
            <a:off x="353616" y="688746"/>
            <a:ext cx="11501047" cy="4963771"/>
          </a:xfrm>
          <a:prstGeom prst="rect">
            <a:avLst/>
          </a:prstGeom>
        </p:spPr>
        <p:txBody>
          <a:bodyPr wrap="square" lIns="121898" tIns="60948" rIns="121898" bIns="60948">
            <a:spAutoFit/>
          </a:bodyPr>
          <a:lstStyle/>
          <a:p>
            <a:pPr algn="just">
              <a:lnSpc>
                <a:spcPts val="5500"/>
              </a:lnSpc>
              <a:spcAft>
                <a:spcPts val="0"/>
              </a:spcAft>
            </a:pPr>
            <a:r>
              <a:rPr lang="zh-CN" altLang="zh-CN" sz="2800" b="1" kern="100" dirty="0">
                <a:solidFill>
                  <a:srgbClr val="0000FF"/>
                </a:solidFill>
                <a:latin typeface="Times New Roman"/>
                <a:cs typeface="Times New Roman"/>
              </a:rPr>
              <a:t>解析　</a:t>
            </a:r>
            <a:r>
              <a:rPr lang="zh-CN" altLang="zh-CN" sz="2800" kern="100" spc="-100" dirty="0">
                <a:latin typeface="Times New Roman"/>
                <a:ea typeface="华文细黑"/>
                <a:cs typeface="Times New Roman"/>
              </a:rPr>
              <a:t>钠与盐酸反应时钠先与</a:t>
            </a:r>
            <a:r>
              <a:rPr lang="en-US" altLang="zh-CN" sz="2800" kern="100" spc="-100" dirty="0">
                <a:latin typeface="Times New Roman"/>
                <a:ea typeface="华文细黑"/>
                <a:cs typeface="Courier New"/>
              </a:rPr>
              <a:t>H</a:t>
            </a:r>
            <a:r>
              <a:rPr lang="zh-CN" altLang="zh-CN" sz="2800" kern="100" spc="-100" baseline="30000" dirty="0">
                <a:latin typeface="Times New Roman"/>
                <a:ea typeface="华文细黑"/>
                <a:cs typeface="Times New Roman"/>
              </a:rPr>
              <a:t>＋</a:t>
            </a:r>
            <a:r>
              <a:rPr lang="zh-CN" altLang="zh-CN" sz="2800" kern="100" spc="-100" dirty="0">
                <a:latin typeface="Times New Roman"/>
                <a:ea typeface="华文细黑"/>
                <a:cs typeface="Times New Roman"/>
              </a:rPr>
              <a:t>反应，离子方程式表示为</a:t>
            </a:r>
            <a:r>
              <a:rPr lang="en-US" altLang="zh-CN" sz="2800" kern="100" spc="-100" dirty="0">
                <a:latin typeface="Times New Roman"/>
                <a:ea typeface="华文细黑"/>
                <a:cs typeface="Courier New"/>
              </a:rPr>
              <a:t>2Na</a:t>
            </a:r>
            <a:r>
              <a:rPr lang="zh-CN" altLang="zh-CN" sz="2800" kern="100" spc="-100" dirty="0">
                <a:latin typeface="Times New Roman"/>
                <a:ea typeface="华文细黑"/>
                <a:cs typeface="Times New Roman"/>
              </a:rPr>
              <a:t>＋</a:t>
            </a:r>
            <a:r>
              <a:rPr lang="en-US" altLang="zh-CN" sz="2800" kern="100" spc="-100" dirty="0">
                <a:latin typeface="Times New Roman"/>
                <a:ea typeface="华文细黑"/>
                <a:cs typeface="Courier New"/>
              </a:rPr>
              <a:t>2H</a:t>
            </a:r>
            <a:r>
              <a:rPr lang="zh-CN" altLang="zh-CN" sz="2800" kern="100" spc="-100" baseline="30000" dirty="0">
                <a:latin typeface="Times New Roman"/>
                <a:ea typeface="华文细黑"/>
                <a:cs typeface="Times New Roman"/>
              </a:rPr>
              <a:t>＋</a:t>
            </a:r>
            <a:r>
              <a:rPr lang="en-US" altLang="zh-CN" sz="2800" kern="100" spc="-80" dirty="0">
                <a:latin typeface="Times New Roman"/>
                <a:ea typeface="华文细黑"/>
                <a:cs typeface="Courier New"/>
              </a:rPr>
              <a:t>==</a:t>
            </a:r>
            <a:r>
              <a:rPr lang="en-US" altLang="zh-CN" sz="2800" kern="100" dirty="0">
                <a:latin typeface="Times New Roman"/>
                <a:ea typeface="华文细黑"/>
                <a:cs typeface="Courier New"/>
              </a:rPr>
              <a:t>=2Na</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错误</a:t>
            </a:r>
            <a:r>
              <a:rPr lang="zh-CN" altLang="zh-CN" sz="2800" kern="100" dirty="0" smtClean="0">
                <a:latin typeface="Times New Roman"/>
                <a:ea typeface="华文细黑"/>
                <a:cs typeface="Times New Roman"/>
              </a:rPr>
              <a:t>；</a:t>
            </a:r>
            <a:r>
              <a:rPr lang="en-US" altLang="zh-CN" sz="2800" kern="100" dirty="0" smtClean="0">
                <a:latin typeface="Times New Roman"/>
                <a:ea typeface="华文细黑"/>
                <a:cs typeface="Courier New"/>
              </a:rPr>
              <a:t>B</a:t>
            </a:r>
            <a:r>
              <a:rPr lang="zh-CN" altLang="zh-CN" sz="2800" kern="100" dirty="0">
                <a:latin typeface="Times New Roman"/>
                <a:ea typeface="华文细黑"/>
                <a:cs typeface="Times New Roman"/>
              </a:rPr>
              <a:t>错误</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5500"/>
              </a:lnSpc>
              <a:spcAft>
                <a:spcPts val="0"/>
              </a:spcAft>
            </a:pPr>
            <a:r>
              <a:rPr lang="en-US" altLang="zh-CN" sz="2800" kern="100" dirty="0" smtClean="0">
                <a:latin typeface="Times New Roman"/>
                <a:ea typeface="华文细黑"/>
                <a:cs typeface="Courier New"/>
              </a:rPr>
              <a:t>X</a:t>
            </a:r>
            <a:r>
              <a:rPr lang="zh-CN" altLang="zh-CN" sz="2800" kern="100" dirty="0">
                <a:latin typeface="Times New Roman"/>
                <a:ea typeface="华文细黑"/>
                <a:cs typeface="Times New Roman"/>
              </a:rPr>
              <a:t>烧杯中生成的溶质为</a:t>
            </a:r>
            <a:r>
              <a:rPr lang="en-US" altLang="zh-CN" sz="2800" kern="100" dirty="0" err="1">
                <a:latin typeface="Times New Roman"/>
                <a:ea typeface="华文细黑"/>
                <a:cs typeface="Courier New"/>
              </a:rPr>
              <a:t>NaOH</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Y</a:t>
            </a:r>
            <a:r>
              <a:rPr lang="zh-CN" altLang="zh-CN" sz="2800" kern="100" dirty="0">
                <a:latin typeface="Times New Roman"/>
                <a:ea typeface="华文细黑"/>
                <a:cs typeface="Times New Roman"/>
              </a:rPr>
              <a:t>烧杯中生成的溶质为</a:t>
            </a:r>
            <a:r>
              <a:rPr lang="en-US" altLang="zh-CN" sz="2800" kern="100" dirty="0" err="1">
                <a:latin typeface="Times New Roman"/>
                <a:ea typeface="华文细黑"/>
                <a:cs typeface="Courier New"/>
              </a:rPr>
              <a:t>NaCl</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Z</a:t>
            </a:r>
            <a:r>
              <a:rPr lang="zh-CN" altLang="zh-CN" sz="2800" kern="100" dirty="0">
                <a:latin typeface="Times New Roman"/>
                <a:ea typeface="华文细黑"/>
                <a:cs typeface="Times New Roman"/>
              </a:rPr>
              <a:t>烧杯中生成</a:t>
            </a:r>
            <a:r>
              <a:rPr lang="en-US" altLang="zh-CN" sz="2800" kern="100" dirty="0" err="1">
                <a:latin typeface="Times New Roman"/>
                <a:ea typeface="华文细黑"/>
                <a:cs typeface="Courier New"/>
              </a:rPr>
              <a:t>NaOH</a:t>
            </a:r>
            <a:r>
              <a:rPr lang="zh-CN" altLang="zh-CN" sz="2800" kern="100" dirty="0">
                <a:latin typeface="Times New Roman"/>
                <a:ea typeface="华文细黑"/>
                <a:cs typeface="Times New Roman"/>
              </a:rPr>
              <a:t>，由于原溶质为</a:t>
            </a:r>
            <a:r>
              <a:rPr lang="en-US" altLang="zh-CN" sz="2800" kern="100" dirty="0" err="1">
                <a:latin typeface="Times New Roman"/>
                <a:ea typeface="华文细黑"/>
                <a:cs typeface="Courier New"/>
              </a:rPr>
              <a:t>NaOH</a:t>
            </a:r>
            <a:r>
              <a:rPr lang="zh-CN" altLang="zh-CN" sz="2800" kern="100" dirty="0">
                <a:latin typeface="Times New Roman"/>
                <a:ea typeface="华文细黑"/>
                <a:cs typeface="Times New Roman"/>
              </a:rPr>
              <a:t>，故</a:t>
            </a:r>
            <a:r>
              <a:rPr lang="en-US" altLang="zh-CN" sz="2800" kern="100" dirty="0">
                <a:latin typeface="Times New Roman"/>
                <a:ea typeface="华文细黑"/>
                <a:cs typeface="Courier New"/>
              </a:rPr>
              <a:t>Z</a:t>
            </a:r>
            <a:r>
              <a:rPr lang="zh-CN" altLang="zh-CN" sz="2800" kern="100" dirty="0">
                <a:latin typeface="Times New Roman"/>
                <a:ea typeface="华文细黑"/>
                <a:cs typeface="Times New Roman"/>
              </a:rPr>
              <a:t>烧杯中物质的量浓度最大，</a:t>
            </a: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错误</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5500"/>
              </a:lnSpc>
              <a:spcAft>
                <a:spcPts val="0"/>
              </a:spcAft>
            </a:pPr>
            <a:r>
              <a:rPr lang="zh-CN" altLang="zh-CN" sz="2800" kern="100" dirty="0" smtClean="0">
                <a:latin typeface="Times New Roman"/>
                <a:ea typeface="华文细黑"/>
                <a:cs typeface="Times New Roman"/>
              </a:rPr>
              <a:t>因</a:t>
            </a:r>
            <a:r>
              <a:rPr lang="zh-CN" altLang="zh-CN" sz="2800" kern="100" dirty="0">
                <a:latin typeface="Times New Roman"/>
                <a:ea typeface="华文细黑"/>
                <a:cs typeface="Times New Roman"/>
              </a:rPr>
              <a:t>向三个烧杯中加入钠的物质的量相同且钠全部反应完，故生成</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的量相同，</a:t>
            </a: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正确。</a:t>
            </a:r>
            <a:endParaRPr lang="zh-CN" altLang="zh-CN" sz="1050" kern="100" dirty="0">
              <a:latin typeface="宋体"/>
              <a:cs typeface="Courier New"/>
            </a:endParaRPr>
          </a:p>
          <a:p>
            <a:pPr algn="just">
              <a:lnSpc>
                <a:spcPts val="5500"/>
              </a:lnSpc>
              <a:spcAft>
                <a:spcPts val="0"/>
              </a:spcAft>
            </a:pPr>
            <a:r>
              <a:rPr lang="zh-CN" altLang="zh-CN" sz="2800" b="1" kern="100" dirty="0">
                <a:solidFill>
                  <a:srgbClr val="0000FF"/>
                </a:solidFill>
                <a:latin typeface="Times New Roman"/>
                <a:cs typeface="Times New Roman"/>
              </a:rPr>
              <a:t>答案　</a:t>
            </a:r>
            <a:r>
              <a:rPr lang="en-US" altLang="zh-CN" sz="2800" kern="100" dirty="0">
                <a:solidFill>
                  <a:schemeClr val="accent6">
                    <a:lumMod val="75000"/>
                  </a:schemeClr>
                </a:solidFill>
                <a:latin typeface="Times New Roman"/>
                <a:ea typeface="华文细黑"/>
                <a:cs typeface="Courier New"/>
              </a:rPr>
              <a:t>D</a:t>
            </a:r>
            <a:endParaRPr lang="zh-CN" altLang="zh-CN" sz="1050" kern="100" dirty="0">
              <a:solidFill>
                <a:schemeClr val="accent6">
                  <a:lumMod val="75000"/>
                </a:schemeClr>
              </a:solidFill>
              <a:effectLst/>
              <a:latin typeface="宋体"/>
              <a:cs typeface="Courier New"/>
            </a:endParaRPr>
          </a:p>
        </p:txBody>
      </p:sp>
      <p:sp>
        <p:nvSpPr>
          <p:cNvPr id="3" name="Rectangle 21">
            <a:hlinkClick r:id="rId2" action="ppaction://hlinksldjump"/>
          </p:cNvPr>
          <p:cNvSpPr>
            <a:spLocks noChangeArrowheads="1"/>
          </p:cNvSpPr>
          <p:nvPr/>
        </p:nvSpPr>
        <p:spPr bwMode="auto">
          <a:xfrm>
            <a:off x="9551590" y="3946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5" name="Rectangle 21">
            <a:hlinkClick r:id="rId3" action="ppaction://hlinksldjump"/>
          </p:cNvPr>
          <p:cNvSpPr>
            <a:spLocks noChangeArrowheads="1"/>
          </p:cNvSpPr>
          <p:nvPr/>
        </p:nvSpPr>
        <p:spPr bwMode="auto">
          <a:xfrm>
            <a:off x="10053768" y="3946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6" name="Rectangle 21">
            <a:hlinkClick r:id="rId4" action="ppaction://hlinksldjump"/>
          </p:cNvPr>
          <p:cNvSpPr>
            <a:spLocks noChangeArrowheads="1"/>
          </p:cNvSpPr>
          <p:nvPr/>
        </p:nvSpPr>
        <p:spPr bwMode="auto">
          <a:xfrm>
            <a:off x="10531804" y="3946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7" name="Rectangle 21">
            <a:hlinkClick r:id="rId5" action="ppaction://hlinksldjump"/>
          </p:cNvPr>
          <p:cNvSpPr>
            <a:spLocks noChangeArrowheads="1"/>
          </p:cNvSpPr>
          <p:nvPr/>
        </p:nvSpPr>
        <p:spPr bwMode="auto">
          <a:xfrm>
            <a:off x="10985698"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8" name="Rectangle 21">
            <a:hlinkClick r:id="rId6" action="ppaction://hlinksldjump"/>
          </p:cNvPr>
          <p:cNvSpPr>
            <a:spLocks noChangeArrowheads="1"/>
          </p:cNvSpPr>
          <p:nvPr/>
        </p:nvSpPr>
        <p:spPr bwMode="auto">
          <a:xfrm>
            <a:off x="11463316"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12376692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750"/>
                                        <p:tgtEl>
                                          <p:spTgt spid="4">
                                            <p:txEl>
                                              <p:pRg st="0" end="0"/>
                                            </p:txEl>
                                          </p:spTgt>
                                        </p:tgtEl>
                                      </p:cBhvr>
                                    </p:animEffect>
                                  </p:childTnLst>
                                </p:cTn>
                              </p:par>
                            </p:childTnLst>
                          </p:cTn>
                        </p:par>
                        <p:par>
                          <p:cTn id="8" fill="hold">
                            <p:stCondLst>
                              <p:cond delay="750"/>
                            </p:stCondLst>
                            <p:childTnLst>
                              <p:par>
                                <p:cTn id="9" presetID="3" presetClass="entr" presetSubtype="10" fill="hold" nodeType="after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animEffect transition="in" filter="blinds(horizontal)">
                                      <p:cBhvr>
                                        <p:cTn id="11" dur="750"/>
                                        <p:tgtEl>
                                          <p:spTgt spid="4">
                                            <p:txEl>
                                              <p:pRg st="1" end="1"/>
                                            </p:txEl>
                                          </p:spTgt>
                                        </p:tgtEl>
                                      </p:cBhvr>
                                    </p:animEffect>
                                  </p:childTnLst>
                                </p:cTn>
                              </p:par>
                            </p:childTnLst>
                          </p:cTn>
                        </p:par>
                        <p:par>
                          <p:cTn id="12" fill="hold">
                            <p:stCondLst>
                              <p:cond delay="1500"/>
                            </p:stCondLst>
                            <p:childTnLst>
                              <p:par>
                                <p:cTn id="13" presetID="3" presetClass="entr" presetSubtype="10" fill="hold" nodeType="after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Effect transition="in" filter="blinds(horizontal)">
                                      <p:cBhvr>
                                        <p:cTn id="15" dur="750"/>
                                        <p:tgtEl>
                                          <p:spTgt spid="4">
                                            <p:txEl>
                                              <p:pRg st="2" end="2"/>
                                            </p:txEl>
                                          </p:spTgt>
                                        </p:tgtEl>
                                      </p:cBhvr>
                                    </p:animEffect>
                                  </p:childTnLst>
                                </p:cTn>
                              </p:par>
                            </p:childTnLst>
                          </p:cTn>
                        </p:par>
                        <p:par>
                          <p:cTn id="16" fill="hold">
                            <p:stCondLst>
                              <p:cond delay="2250"/>
                            </p:stCondLst>
                            <p:childTnLst>
                              <p:par>
                                <p:cTn id="17" presetID="3" presetClass="entr" presetSubtype="10" fill="hold" nodeType="after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animEffect transition="in" filter="blinds(horizontal)">
                                      <p:cBhvr>
                                        <p:cTn id="19" dur="75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58750" y="847031"/>
            <a:ext cx="11688154" cy="4933017"/>
          </a:xfrm>
          <a:prstGeom prst="rect">
            <a:avLst/>
          </a:prstGeom>
        </p:spPr>
        <p:txBody>
          <a:bodyPr>
            <a:spAutoFit/>
          </a:bodyPr>
          <a:lstStyle/>
          <a:p>
            <a:pPr algn="just">
              <a:lnSpc>
                <a:spcPts val="5500"/>
              </a:lnSpc>
              <a:spcAft>
                <a:spcPts val="0"/>
              </a:spcAft>
            </a:pPr>
            <a:r>
              <a:rPr lang="en-US" altLang="zh-CN" sz="2800" kern="100" dirty="0">
                <a:latin typeface="Times New Roman"/>
                <a:ea typeface="华文细黑"/>
                <a:cs typeface="Courier New"/>
              </a:rPr>
              <a:t>8.</a:t>
            </a:r>
            <a:r>
              <a:rPr lang="zh-CN" altLang="zh-CN" sz="2800" kern="100" dirty="0">
                <a:latin typeface="Times New Roman"/>
                <a:ea typeface="华文细黑"/>
                <a:cs typeface="Times New Roman"/>
              </a:rPr>
              <a:t>为了使宇航员在飞船中得到一个稳定的、良好的生存环境，一般在飞船内安装盛有</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或</a:t>
            </a:r>
            <a:r>
              <a:rPr lang="en-US" altLang="zh-CN" sz="2800" kern="100" dirty="0">
                <a:latin typeface="Times New Roman"/>
                <a:ea typeface="华文细黑"/>
                <a:cs typeface="Courier New"/>
              </a:rPr>
              <a:t>K</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颗粒的装置，它的用途是产生氧气。下列关于</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的叙述正确的是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105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A.Na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中阴、阳离子的个数比为</a:t>
            </a:r>
            <a:r>
              <a:rPr lang="en-US" altLang="zh-CN" sz="2800" kern="100" dirty="0">
                <a:latin typeface="Times New Roman"/>
                <a:ea typeface="华文细黑"/>
                <a:cs typeface="Courier New"/>
              </a:rPr>
              <a:t>1</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1</a:t>
            </a:r>
            <a:endParaRPr lang="zh-CN" altLang="zh-CN" sz="105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B.Na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分别与水及</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反应产生相同量的</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时，需要水和</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的质量相等</a:t>
            </a:r>
            <a:endParaRPr lang="zh-CN" altLang="zh-CN" sz="105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C.Na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分别与水及</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反应产生相同量的</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时，转移电子的物质的量相等</a:t>
            </a:r>
            <a:endParaRPr lang="zh-CN" altLang="zh-CN" sz="105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D.Na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的漂白原理与</a:t>
            </a:r>
            <a:r>
              <a:rPr lang="en-US" altLang="zh-CN" sz="2800" kern="100" dirty="0">
                <a:latin typeface="Times New Roman"/>
                <a:ea typeface="华文细黑"/>
                <a:cs typeface="Courier New"/>
              </a:rPr>
              <a:t>SO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的漂白原理相同</a:t>
            </a:r>
            <a:endParaRPr lang="zh-CN" altLang="zh-CN" sz="1050" kern="100" dirty="0">
              <a:effectLst/>
              <a:latin typeface="宋体"/>
              <a:cs typeface="Courier New"/>
            </a:endParaRPr>
          </a:p>
        </p:txBody>
      </p:sp>
      <p:sp>
        <p:nvSpPr>
          <p:cNvPr id="50" name="Rectangle 21">
            <a:hlinkClick r:id="rId2" action="ppaction://hlinksldjump"/>
          </p:cNvPr>
          <p:cNvSpPr>
            <a:spLocks noChangeArrowheads="1"/>
          </p:cNvSpPr>
          <p:nvPr/>
        </p:nvSpPr>
        <p:spPr bwMode="auto">
          <a:xfrm>
            <a:off x="5641820"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51" name="Rectangle 21">
            <a:hlinkClick r:id="rId3" action="ppaction://hlinksldjump"/>
          </p:cNvPr>
          <p:cNvSpPr>
            <a:spLocks noChangeArrowheads="1"/>
          </p:cNvSpPr>
          <p:nvPr/>
        </p:nvSpPr>
        <p:spPr bwMode="auto">
          <a:xfrm>
            <a:off x="6075743"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52" name="Rectangle 21">
            <a:hlinkClick r:id="rId4" action="ppaction://hlinksldjump"/>
          </p:cNvPr>
          <p:cNvSpPr>
            <a:spLocks noChangeArrowheads="1"/>
          </p:cNvSpPr>
          <p:nvPr/>
        </p:nvSpPr>
        <p:spPr bwMode="auto">
          <a:xfrm>
            <a:off x="6509666"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3" name="Rectangle 21">
            <a:hlinkClick r:id="rId5" action="ppaction://hlinksldjump"/>
          </p:cNvPr>
          <p:cNvSpPr>
            <a:spLocks noChangeArrowheads="1"/>
          </p:cNvSpPr>
          <p:nvPr/>
        </p:nvSpPr>
        <p:spPr bwMode="auto">
          <a:xfrm>
            <a:off x="6943589"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4" name="Rectangle 21">
            <a:hlinkClick r:id="rId6" action="ppaction://hlinksldjump"/>
          </p:cNvPr>
          <p:cNvSpPr>
            <a:spLocks noChangeArrowheads="1"/>
          </p:cNvSpPr>
          <p:nvPr/>
        </p:nvSpPr>
        <p:spPr bwMode="auto">
          <a:xfrm>
            <a:off x="7377512"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5" name="Rectangle 21">
            <a:hlinkClick r:id="rId7" action="ppaction://hlinksldjump"/>
          </p:cNvPr>
          <p:cNvSpPr>
            <a:spLocks noChangeArrowheads="1"/>
          </p:cNvSpPr>
          <p:nvPr/>
        </p:nvSpPr>
        <p:spPr bwMode="auto">
          <a:xfrm>
            <a:off x="7811435"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6" name="Rectangle 21">
            <a:hlinkClick r:id="rId8" action="ppaction://hlinksldjump"/>
          </p:cNvPr>
          <p:cNvSpPr>
            <a:spLocks noChangeArrowheads="1"/>
          </p:cNvSpPr>
          <p:nvPr/>
        </p:nvSpPr>
        <p:spPr bwMode="auto">
          <a:xfrm>
            <a:off x="8245358"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7" name="Rectangle 21">
            <a:hlinkClick r:id="rId9" action="ppaction://hlinksldjump"/>
          </p:cNvPr>
          <p:cNvSpPr>
            <a:spLocks noChangeArrowheads="1"/>
          </p:cNvSpPr>
          <p:nvPr/>
        </p:nvSpPr>
        <p:spPr bwMode="auto">
          <a:xfrm>
            <a:off x="8679281" y="117426"/>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8" name="Rectangle 21">
            <a:hlinkClick r:id="rId10" action="ppaction://hlinksldjump"/>
          </p:cNvPr>
          <p:cNvSpPr>
            <a:spLocks noChangeArrowheads="1"/>
          </p:cNvSpPr>
          <p:nvPr/>
        </p:nvSpPr>
        <p:spPr bwMode="auto">
          <a:xfrm>
            <a:off x="9191550" y="117426"/>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9" name="Rectangle 21">
            <a:hlinkClick r:id="rId11" action="ppaction://hlinksldjump"/>
          </p:cNvPr>
          <p:cNvSpPr>
            <a:spLocks noChangeArrowheads="1"/>
          </p:cNvSpPr>
          <p:nvPr/>
        </p:nvSpPr>
        <p:spPr bwMode="auto">
          <a:xfrm>
            <a:off x="9816009" y="117426"/>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60" name="Rectangle 21">
            <a:hlinkClick r:id="rId12" action="ppaction://hlinksldjump"/>
          </p:cNvPr>
          <p:cNvSpPr>
            <a:spLocks noChangeArrowheads="1"/>
          </p:cNvSpPr>
          <p:nvPr/>
        </p:nvSpPr>
        <p:spPr bwMode="auto">
          <a:xfrm>
            <a:off x="10409370" y="117426"/>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61" name="Rectangle 21">
            <a:hlinkClick r:id="rId13" action="ppaction://hlinksldjump"/>
          </p:cNvPr>
          <p:cNvSpPr>
            <a:spLocks noChangeArrowheads="1"/>
          </p:cNvSpPr>
          <p:nvPr/>
        </p:nvSpPr>
        <p:spPr bwMode="auto">
          <a:xfrm>
            <a:off x="11042120" y="117426"/>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62" name="Rectangle 21">
            <a:hlinkClick r:id="rId14" action="ppaction://hlinksldjump"/>
          </p:cNvPr>
          <p:cNvSpPr>
            <a:spLocks noChangeArrowheads="1"/>
          </p:cNvSpPr>
          <p:nvPr/>
        </p:nvSpPr>
        <p:spPr bwMode="auto">
          <a:xfrm>
            <a:off x="11616857" y="117426"/>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
        <p:nvSpPr>
          <p:cNvPr id="17" name="矩形 16"/>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8" name="圆角矩形 17">
            <a:hlinkClick r:id="rId15" action="ppaction://hlinksldjump"/>
          </p:cNvPr>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
        <p:nvSpPr>
          <p:cNvPr id="19" name="Rectangle 21">
            <a:hlinkClick r:id="rId16" action="ppaction://hlinksldjump"/>
          </p:cNvPr>
          <p:cNvSpPr>
            <a:spLocks noChangeArrowheads="1"/>
          </p:cNvSpPr>
          <p:nvPr/>
        </p:nvSpPr>
        <p:spPr bwMode="auto">
          <a:xfrm>
            <a:off x="5207897"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3419213451"/>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矩形 2"/>
          <p:cNvSpPr/>
          <p:nvPr/>
        </p:nvSpPr>
        <p:spPr>
          <a:xfrm>
            <a:off x="325041" y="741115"/>
            <a:ext cx="11344407" cy="5529719"/>
          </a:xfrm>
          <a:prstGeom prst="rect">
            <a:avLst/>
          </a:prstGeom>
        </p:spPr>
        <p:txBody>
          <a:bodyPr>
            <a:spAutoFit/>
          </a:bodyPr>
          <a:lstStyle/>
          <a:p>
            <a:pPr algn="just">
              <a:lnSpc>
                <a:spcPts val="5300"/>
              </a:lnSpc>
              <a:spcAft>
                <a:spcPts val="0"/>
              </a:spcAft>
            </a:pPr>
            <a:r>
              <a:rPr lang="zh-CN" altLang="zh-CN" sz="2800" b="1" kern="100" dirty="0">
                <a:solidFill>
                  <a:srgbClr val="0000FF"/>
                </a:solidFill>
                <a:latin typeface="Times New Roman"/>
                <a:cs typeface="Times New Roman"/>
              </a:rPr>
              <a:t>解析　</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的电子式</a:t>
            </a:r>
            <a:r>
              <a:rPr lang="zh-CN" altLang="zh-CN" sz="2800" kern="100" dirty="0" smtClean="0">
                <a:latin typeface="Times New Roman"/>
                <a:ea typeface="华文细黑"/>
                <a:cs typeface="Times New Roman"/>
              </a:rPr>
              <a:t>为</a:t>
            </a:r>
            <a:r>
              <a:rPr lang="en-US" altLang="zh-CN" sz="2800" kern="100" dirty="0" smtClean="0">
                <a:latin typeface="Times New Roman"/>
                <a:ea typeface="华文细黑"/>
                <a:cs typeface="Times New Roman"/>
              </a:rPr>
              <a:t>		            </a:t>
            </a:r>
            <a:r>
              <a:rPr lang="en-US" altLang="zh-CN" sz="2800" kern="100" dirty="0" smtClean="0">
                <a:latin typeface="宋体"/>
                <a:ea typeface="华文细黑"/>
                <a:cs typeface="Courier New"/>
              </a:rPr>
              <a:t> </a:t>
            </a:r>
            <a:r>
              <a:rPr lang="zh-CN" altLang="zh-CN" sz="2800" kern="100" dirty="0">
                <a:latin typeface="Times New Roman"/>
                <a:ea typeface="华文细黑"/>
                <a:cs typeface="Times New Roman"/>
              </a:rPr>
              <a:t>，故阴、阳离子的个数比为</a:t>
            </a:r>
            <a:r>
              <a:rPr lang="en-US" altLang="zh-CN" sz="2800" kern="100" dirty="0">
                <a:latin typeface="Times New Roman"/>
                <a:ea typeface="华文细黑"/>
                <a:cs typeface="Courier New"/>
              </a:rPr>
              <a:t>1</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项错误</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5300"/>
              </a:lnSpc>
              <a:spcAft>
                <a:spcPts val="0"/>
              </a:spcAft>
            </a:pPr>
            <a:r>
              <a:rPr lang="zh-CN" altLang="zh-CN" sz="2800" kern="100" dirty="0" smtClean="0">
                <a:latin typeface="Times New Roman"/>
                <a:ea typeface="华文细黑"/>
                <a:cs typeface="Times New Roman"/>
              </a:rPr>
              <a:t>生成</a:t>
            </a:r>
            <a:r>
              <a:rPr lang="zh-CN" altLang="zh-CN" sz="2800" kern="100" dirty="0">
                <a:latin typeface="Times New Roman"/>
                <a:ea typeface="华文细黑"/>
                <a:cs typeface="Times New Roman"/>
              </a:rPr>
              <a:t>相同量的</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时消耗的水和二氧化碳的物质的量相同，但质量不同，</a:t>
            </a: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项错误</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5300"/>
              </a:lnSpc>
              <a:spcAft>
                <a:spcPts val="0"/>
              </a:spcAft>
            </a:pPr>
            <a:r>
              <a:rPr lang="zh-CN" altLang="zh-CN" sz="2800" kern="100" dirty="0" smtClean="0">
                <a:latin typeface="Times New Roman"/>
                <a:ea typeface="华文细黑"/>
                <a:cs typeface="Times New Roman"/>
              </a:rPr>
              <a:t>由</a:t>
            </a:r>
            <a:r>
              <a:rPr lang="zh-CN" altLang="zh-CN" sz="2800" kern="100" dirty="0">
                <a:latin typeface="Times New Roman"/>
                <a:ea typeface="华文细黑"/>
                <a:cs typeface="Times New Roman"/>
              </a:rPr>
              <a:t>得失电子守恒知二者转移电子的物质的量相同，</a:t>
            </a: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项正确</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5300"/>
              </a:lnSpc>
              <a:spcAft>
                <a:spcPts val="0"/>
              </a:spcAft>
            </a:pPr>
            <a:r>
              <a:rPr lang="en-US" altLang="zh-CN" sz="2800" kern="100" dirty="0" smtClean="0">
                <a:latin typeface="Times New Roman"/>
                <a:ea typeface="华文细黑"/>
                <a:cs typeface="Courier New"/>
              </a:rPr>
              <a:t>Na</a:t>
            </a:r>
            <a:r>
              <a:rPr lang="en-US" altLang="zh-CN" sz="2800" kern="100" baseline="-25000" dirty="0" smtClean="0">
                <a:latin typeface="Times New Roman"/>
                <a:ea typeface="华文细黑"/>
                <a:cs typeface="Courier New"/>
              </a:rPr>
              <a:t>2</a:t>
            </a:r>
            <a:r>
              <a:rPr lang="en-US" altLang="zh-CN" sz="2800" kern="100" dirty="0" smtClean="0">
                <a:latin typeface="Times New Roman"/>
                <a:ea typeface="华文细黑"/>
                <a:cs typeface="Courier New"/>
              </a:rPr>
              <a:t>O</a:t>
            </a:r>
            <a:r>
              <a:rPr lang="en-US" altLang="zh-CN" sz="2800" kern="100" baseline="-25000" dirty="0" smtClean="0">
                <a:latin typeface="Times New Roman"/>
                <a:ea typeface="华文细黑"/>
                <a:cs typeface="Courier New"/>
              </a:rPr>
              <a:t>2</a:t>
            </a:r>
            <a:r>
              <a:rPr lang="zh-CN" altLang="zh-CN" sz="2800" kern="100" dirty="0">
                <a:latin typeface="Times New Roman"/>
                <a:ea typeface="华文细黑"/>
                <a:cs typeface="Times New Roman"/>
              </a:rPr>
              <a:t>因具有强氧化性而有漂白性，</a:t>
            </a:r>
            <a:r>
              <a:rPr lang="en-US" altLang="zh-CN" sz="2800" kern="100" dirty="0">
                <a:latin typeface="Times New Roman"/>
                <a:ea typeface="华文细黑"/>
                <a:cs typeface="Courier New"/>
              </a:rPr>
              <a:t>SO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易与有色物质化合生成无色不稳定的物质，故二者漂白原理不同，</a:t>
            </a: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项错误。</a:t>
            </a:r>
            <a:endParaRPr lang="zh-CN" altLang="zh-CN" sz="1050" kern="100" dirty="0">
              <a:latin typeface="宋体"/>
              <a:cs typeface="Courier New"/>
            </a:endParaRPr>
          </a:p>
          <a:p>
            <a:pPr algn="just">
              <a:lnSpc>
                <a:spcPts val="5300"/>
              </a:lnSpc>
              <a:spcAft>
                <a:spcPts val="0"/>
              </a:spcAft>
            </a:pPr>
            <a:r>
              <a:rPr lang="zh-CN" altLang="zh-CN" sz="2800" b="1" kern="100" dirty="0">
                <a:solidFill>
                  <a:srgbClr val="0000FF"/>
                </a:solidFill>
                <a:latin typeface="Times New Roman"/>
                <a:cs typeface="Times New Roman"/>
              </a:rPr>
              <a:t>答案　</a:t>
            </a:r>
            <a:r>
              <a:rPr lang="en-US" altLang="zh-CN" sz="2800" kern="100" dirty="0">
                <a:solidFill>
                  <a:schemeClr val="accent6">
                    <a:lumMod val="75000"/>
                  </a:schemeClr>
                </a:solidFill>
                <a:latin typeface="Times New Roman"/>
                <a:ea typeface="华文细黑"/>
                <a:cs typeface="Courier New"/>
              </a:rPr>
              <a:t>C</a:t>
            </a:r>
            <a:endParaRPr lang="zh-CN" altLang="zh-CN" sz="1050" kern="100" dirty="0">
              <a:solidFill>
                <a:schemeClr val="accent6">
                  <a:lumMod val="75000"/>
                </a:schemeClr>
              </a:solidFill>
              <a:effectLst/>
              <a:latin typeface="宋体"/>
              <a:cs typeface="Courier New"/>
            </a:endParaRPr>
          </a:p>
        </p:txBody>
      </p:sp>
      <p:sp>
        <p:nvSpPr>
          <p:cNvPr id="50" name="Rectangle 21">
            <a:hlinkClick r:id="rId2" action="ppaction://hlinksldjump"/>
          </p:cNvPr>
          <p:cNvSpPr>
            <a:spLocks noChangeArrowheads="1"/>
          </p:cNvSpPr>
          <p:nvPr/>
        </p:nvSpPr>
        <p:spPr bwMode="auto">
          <a:xfrm>
            <a:off x="5641820"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51" name="Rectangle 21">
            <a:hlinkClick r:id="rId3" action="ppaction://hlinksldjump"/>
          </p:cNvPr>
          <p:cNvSpPr>
            <a:spLocks noChangeArrowheads="1"/>
          </p:cNvSpPr>
          <p:nvPr/>
        </p:nvSpPr>
        <p:spPr bwMode="auto">
          <a:xfrm>
            <a:off x="6075743"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52" name="Rectangle 21">
            <a:hlinkClick r:id="rId4" action="ppaction://hlinksldjump"/>
          </p:cNvPr>
          <p:cNvSpPr>
            <a:spLocks noChangeArrowheads="1"/>
          </p:cNvSpPr>
          <p:nvPr/>
        </p:nvSpPr>
        <p:spPr bwMode="auto">
          <a:xfrm>
            <a:off x="6509666"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3" name="Rectangle 21">
            <a:hlinkClick r:id="rId5" action="ppaction://hlinksldjump"/>
          </p:cNvPr>
          <p:cNvSpPr>
            <a:spLocks noChangeArrowheads="1"/>
          </p:cNvSpPr>
          <p:nvPr/>
        </p:nvSpPr>
        <p:spPr bwMode="auto">
          <a:xfrm>
            <a:off x="6943589"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4" name="Rectangle 21">
            <a:hlinkClick r:id="rId6" action="ppaction://hlinksldjump"/>
          </p:cNvPr>
          <p:cNvSpPr>
            <a:spLocks noChangeArrowheads="1"/>
          </p:cNvSpPr>
          <p:nvPr/>
        </p:nvSpPr>
        <p:spPr bwMode="auto">
          <a:xfrm>
            <a:off x="7377512"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5" name="Rectangle 21">
            <a:hlinkClick r:id="rId7" action="ppaction://hlinksldjump"/>
          </p:cNvPr>
          <p:cNvSpPr>
            <a:spLocks noChangeArrowheads="1"/>
          </p:cNvSpPr>
          <p:nvPr/>
        </p:nvSpPr>
        <p:spPr bwMode="auto">
          <a:xfrm>
            <a:off x="7811435"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6" name="Rectangle 21">
            <a:hlinkClick r:id="rId8" action="ppaction://hlinksldjump"/>
          </p:cNvPr>
          <p:cNvSpPr>
            <a:spLocks noChangeArrowheads="1"/>
          </p:cNvSpPr>
          <p:nvPr/>
        </p:nvSpPr>
        <p:spPr bwMode="auto">
          <a:xfrm>
            <a:off x="8245358"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7" name="Rectangle 21">
            <a:hlinkClick r:id="rId9" action="ppaction://hlinksldjump"/>
          </p:cNvPr>
          <p:cNvSpPr>
            <a:spLocks noChangeArrowheads="1"/>
          </p:cNvSpPr>
          <p:nvPr/>
        </p:nvSpPr>
        <p:spPr bwMode="auto">
          <a:xfrm>
            <a:off x="8679281" y="117426"/>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8" name="Rectangle 21">
            <a:hlinkClick r:id="rId10" action="ppaction://hlinksldjump"/>
          </p:cNvPr>
          <p:cNvSpPr>
            <a:spLocks noChangeArrowheads="1"/>
          </p:cNvSpPr>
          <p:nvPr/>
        </p:nvSpPr>
        <p:spPr bwMode="auto">
          <a:xfrm>
            <a:off x="9191550" y="117426"/>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9" name="Rectangle 21">
            <a:hlinkClick r:id="rId11" action="ppaction://hlinksldjump"/>
          </p:cNvPr>
          <p:cNvSpPr>
            <a:spLocks noChangeArrowheads="1"/>
          </p:cNvSpPr>
          <p:nvPr/>
        </p:nvSpPr>
        <p:spPr bwMode="auto">
          <a:xfrm>
            <a:off x="9816009" y="117426"/>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60" name="Rectangle 21">
            <a:hlinkClick r:id="rId12" action="ppaction://hlinksldjump"/>
          </p:cNvPr>
          <p:cNvSpPr>
            <a:spLocks noChangeArrowheads="1"/>
          </p:cNvSpPr>
          <p:nvPr/>
        </p:nvSpPr>
        <p:spPr bwMode="auto">
          <a:xfrm>
            <a:off x="10409370" y="117426"/>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61" name="Rectangle 21">
            <a:hlinkClick r:id="rId13" action="ppaction://hlinksldjump"/>
          </p:cNvPr>
          <p:cNvSpPr>
            <a:spLocks noChangeArrowheads="1"/>
          </p:cNvSpPr>
          <p:nvPr/>
        </p:nvSpPr>
        <p:spPr bwMode="auto">
          <a:xfrm>
            <a:off x="11042120" y="117426"/>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62" name="Rectangle 21">
            <a:hlinkClick r:id="rId14" action="ppaction://hlinksldjump"/>
          </p:cNvPr>
          <p:cNvSpPr>
            <a:spLocks noChangeArrowheads="1"/>
          </p:cNvSpPr>
          <p:nvPr/>
        </p:nvSpPr>
        <p:spPr bwMode="auto">
          <a:xfrm>
            <a:off x="11616857" y="117426"/>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pic>
        <p:nvPicPr>
          <p:cNvPr id="54274" name="Picture 2"/>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194423" y="840156"/>
            <a:ext cx="3497363" cy="7290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Rectangle 21">
            <a:hlinkClick r:id="rId16" action="ppaction://hlinksldjump"/>
          </p:cNvPr>
          <p:cNvSpPr>
            <a:spLocks noChangeArrowheads="1"/>
          </p:cNvSpPr>
          <p:nvPr/>
        </p:nvSpPr>
        <p:spPr bwMode="auto">
          <a:xfrm>
            <a:off x="5207897"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33030186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75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54274"/>
                                        </p:tgtEl>
                                        <p:attrNameLst>
                                          <p:attrName>style.visibility</p:attrName>
                                        </p:attrNameLst>
                                      </p:cBhvr>
                                      <p:to>
                                        <p:strVal val="visible"/>
                                      </p:to>
                                    </p:set>
                                    <p:animEffect transition="in" filter="blinds(horizontal)">
                                      <p:cBhvr>
                                        <p:cTn id="10" dur="750"/>
                                        <p:tgtEl>
                                          <p:spTgt spid="54274"/>
                                        </p:tgtEl>
                                      </p:cBhvr>
                                    </p:animEffect>
                                  </p:childTnLst>
                                </p:cTn>
                              </p:par>
                            </p:childTnLst>
                          </p:cTn>
                        </p:par>
                        <p:par>
                          <p:cTn id="11" fill="hold">
                            <p:stCondLst>
                              <p:cond delay="750"/>
                            </p:stCondLst>
                            <p:childTnLst>
                              <p:par>
                                <p:cTn id="12" presetID="3" presetClass="entr" presetSubtype="10" fill="hold" nodeType="after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blinds(horizontal)">
                                      <p:cBhvr>
                                        <p:cTn id="14" dur="750"/>
                                        <p:tgtEl>
                                          <p:spTgt spid="3">
                                            <p:txEl>
                                              <p:pRg st="1" end="1"/>
                                            </p:txEl>
                                          </p:spTgt>
                                        </p:tgtEl>
                                      </p:cBhvr>
                                    </p:animEffect>
                                  </p:childTnLst>
                                </p:cTn>
                              </p:par>
                            </p:childTnLst>
                          </p:cTn>
                        </p:par>
                        <p:par>
                          <p:cTn id="15" fill="hold">
                            <p:stCondLst>
                              <p:cond delay="1500"/>
                            </p:stCondLst>
                            <p:childTnLst>
                              <p:par>
                                <p:cTn id="16" presetID="3" presetClass="entr" presetSubtype="10" fill="hold" nodeType="after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blinds(horizontal)">
                                      <p:cBhvr>
                                        <p:cTn id="18" dur="750"/>
                                        <p:tgtEl>
                                          <p:spTgt spid="3">
                                            <p:txEl>
                                              <p:pRg st="2" end="2"/>
                                            </p:txEl>
                                          </p:spTgt>
                                        </p:tgtEl>
                                      </p:cBhvr>
                                    </p:animEffect>
                                  </p:childTnLst>
                                </p:cTn>
                              </p:par>
                            </p:childTnLst>
                          </p:cTn>
                        </p:par>
                        <p:par>
                          <p:cTn id="19" fill="hold">
                            <p:stCondLst>
                              <p:cond delay="2250"/>
                            </p:stCondLst>
                            <p:childTnLst>
                              <p:par>
                                <p:cTn id="20" presetID="3" presetClass="entr" presetSubtype="10" fill="hold" nodeType="after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750"/>
                                        <p:tgtEl>
                                          <p:spTgt spid="3">
                                            <p:txEl>
                                              <p:pRg st="3" end="3"/>
                                            </p:txEl>
                                          </p:spTgt>
                                        </p:tgtEl>
                                      </p:cBhvr>
                                    </p:animEffect>
                                  </p:childTnLst>
                                </p:cTn>
                              </p:par>
                            </p:childTnLst>
                          </p:cTn>
                        </p:par>
                        <p:par>
                          <p:cTn id="23" fill="hold">
                            <p:stCondLst>
                              <p:cond delay="3000"/>
                            </p:stCondLst>
                            <p:childTnLst>
                              <p:par>
                                <p:cTn id="24" presetID="3" presetClass="entr" presetSubtype="10" fill="hold" nodeType="after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Effect transition="in" filter="blinds(horizontal)">
                                      <p:cBhvr>
                                        <p:cTn id="26" dur="75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11897" y="660261"/>
            <a:ext cx="11688154" cy="5909310"/>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9.</a:t>
            </a:r>
            <a:r>
              <a:rPr lang="zh-CN" altLang="zh-CN" sz="2800" kern="100" dirty="0">
                <a:latin typeface="Times New Roman"/>
                <a:ea typeface="华文细黑"/>
                <a:cs typeface="Times New Roman"/>
              </a:rPr>
              <a:t>有</a:t>
            </a: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份等质量的小苏打，第</a:t>
            </a: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份直接与盐酸恰好完全反应；第</a:t>
            </a: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份首先加热，使其部分分解后，再与盐酸恰好完全反应；第</a:t>
            </a: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份首先加热，使其完全分解后，再与盐酸恰好完全反应。假若盐酸的物质的量浓度相同，消耗盐酸的体积分别为</a:t>
            </a:r>
            <a:r>
              <a:rPr lang="en-US" altLang="zh-CN" sz="2800" i="1" kern="100" dirty="0">
                <a:latin typeface="Times New Roman"/>
                <a:ea typeface="华文细黑"/>
                <a:cs typeface="Courier New"/>
              </a:rPr>
              <a:t>V</a:t>
            </a:r>
            <a:r>
              <a:rPr lang="en-US" altLang="zh-CN" sz="2800" kern="100" baseline="-25000" dirty="0">
                <a:latin typeface="Times New Roman"/>
                <a:ea typeface="华文细黑"/>
                <a:cs typeface="Courier New"/>
              </a:rPr>
              <a:t>1</a:t>
            </a:r>
            <a:r>
              <a:rPr lang="zh-CN" altLang="zh-CN" sz="2800" kern="100" dirty="0">
                <a:latin typeface="Times New Roman"/>
                <a:ea typeface="华文细黑"/>
                <a:cs typeface="Times New Roman"/>
              </a:rPr>
              <a:t>、</a:t>
            </a:r>
            <a:r>
              <a:rPr lang="en-US" altLang="zh-CN" sz="2800" i="1" kern="100" dirty="0">
                <a:latin typeface="Times New Roman"/>
                <a:ea typeface="华文细黑"/>
                <a:cs typeface="Courier New"/>
              </a:rPr>
              <a:t>V</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和</a:t>
            </a:r>
            <a:r>
              <a:rPr lang="en-US" altLang="zh-CN" sz="2800" i="1" kern="100" dirty="0">
                <a:latin typeface="Times New Roman"/>
                <a:ea typeface="华文细黑"/>
                <a:cs typeface="Courier New"/>
              </a:rPr>
              <a:t>V</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，则</a:t>
            </a:r>
            <a:r>
              <a:rPr lang="en-US" altLang="zh-CN" sz="2800" i="1" kern="100" dirty="0">
                <a:latin typeface="Times New Roman"/>
                <a:ea typeface="华文细黑"/>
                <a:cs typeface="Courier New"/>
              </a:rPr>
              <a:t>V</a:t>
            </a:r>
            <a:r>
              <a:rPr lang="en-US" altLang="zh-CN" sz="2800" kern="100" baseline="-25000" dirty="0">
                <a:latin typeface="Times New Roman"/>
                <a:ea typeface="华文细黑"/>
                <a:cs typeface="Courier New"/>
              </a:rPr>
              <a:t>1</a:t>
            </a:r>
            <a:r>
              <a:rPr lang="zh-CN" altLang="zh-CN" sz="2800" kern="100" dirty="0">
                <a:latin typeface="Times New Roman"/>
                <a:ea typeface="华文细黑"/>
                <a:cs typeface="Times New Roman"/>
              </a:rPr>
              <a:t>、</a:t>
            </a:r>
            <a:r>
              <a:rPr lang="en-US" altLang="zh-CN" sz="2800" i="1" kern="100" dirty="0">
                <a:latin typeface="Times New Roman"/>
                <a:ea typeface="华文细黑"/>
                <a:cs typeface="Courier New"/>
              </a:rPr>
              <a:t>V</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和</a:t>
            </a:r>
            <a:r>
              <a:rPr lang="en-US" altLang="zh-CN" sz="2800" i="1" kern="100" dirty="0">
                <a:latin typeface="Times New Roman"/>
                <a:ea typeface="华文细黑"/>
                <a:cs typeface="Courier New"/>
              </a:rPr>
              <a:t>V</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的大小关系正确的是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A.</a:t>
            </a:r>
            <a:r>
              <a:rPr lang="en-US" altLang="zh-CN" sz="2800" i="1" kern="100" dirty="0">
                <a:latin typeface="Times New Roman"/>
                <a:ea typeface="华文细黑"/>
                <a:cs typeface="Courier New"/>
              </a:rPr>
              <a:t>V</a:t>
            </a:r>
            <a:r>
              <a:rPr lang="en-US" altLang="zh-CN" sz="2800" kern="100" baseline="-25000" dirty="0">
                <a:latin typeface="Times New Roman"/>
                <a:ea typeface="华文细黑"/>
                <a:cs typeface="Courier New"/>
              </a:rPr>
              <a:t>1</a:t>
            </a:r>
            <a:r>
              <a:rPr lang="en-US" altLang="zh-CN" sz="2800" kern="100" dirty="0">
                <a:latin typeface="Times New Roman"/>
                <a:ea typeface="华文细黑"/>
                <a:cs typeface="Courier New"/>
              </a:rPr>
              <a:t>&gt;</a:t>
            </a:r>
            <a:r>
              <a:rPr lang="en-US" altLang="zh-CN" sz="2800" i="1" kern="100" dirty="0">
                <a:latin typeface="Times New Roman"/>
                <a:ea typeface="华文细黑"/>
                <a:cs typeface="Courier New"/>
              </a:rPr>
              <a:t>V</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&gt;</a:t>
            </a:r>
            <a:r>
              <a:rPr lang="en-US" altLang="zh-CN" sz="2800" i="1" kern="100" dirty="0">
                <a:latin typeface="Times New Roman"/>
                <a:ea typeface="华文细黑"/>
                <a:cs typeface="Courier New"/>
              </a:rPr>
              <a:t>V</a:t>
            </a:r>
            <a:r>
              <a:rPr lang="en-US" altLang="zh-CN" sz="2800" kern="100" baseline="-25000" dirty="0">
                <a:latin typeface="Times New Roman"/>
                <a:ea typeface="华文细黑"/>
                <a:cs typeface="Courier New"/>
              </a:rPr>
              <a:t>3</a:t>
            </a: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B.</a:t>
            </a:r>
            <a:r>
              <a:rPr lang="en-US" altLang="zh-CN" sz="2800" i="1" kern="100" dirty="0" smtClean="0">
                <a:latin typeface="Times New Roman"/>
                <a:ea typeface="华文细黑"/>
                <a:cs typeface="Courier New"/>
              </a:rPr>
              <a:t>V</a:t>
            </a:r>
            <a:r>
              <a:rPr lang="en-US" altLang="zh-CN" sz="2800" kern="100" baseline="-25000" dirty="0" smtClean="0">
                <a:latin typeface="Times New Roman"/>
                <a:ea typeface="华文细黑"/>
                <a:cs typeface="Courier New"/>
              </a:rPr>
              <a:t>1</a:t>
            </a:r>
            <a:r>
              <a:rPr lang="en-US" altLang="zh-CN" sz="2800" kern="100" dirty="0" smtClean="0">
                <a:latin typeface="Times New Roman"/>
                <a:ea typeface="华文细黑"/>
                <a:cs typeface="Courier New"/>
              </a:rPr>
              <a:t>&gt;</a:t>
            </a:r>
            <a:r>
              <a:rPr lang="en-US" altLang="zh-CN" sz="2800" i="1" kern="100" dirty="0" smtClean="0">
                <a:latin typeface="Times New Roman"/>
                <a:ea typeface="华文细黑"/>
                <a:cs typeface="Courier New"/>
              </a:rPr>
              <a:t>V</a:t>
            </a:r>
            <a:r>
              <a:rPr lang="en-US" altLang="zh-CN" sz="2800" kern="100" baseline="-25000" dirty="0" smtClean="0">
                <a:latin typeface="Times New Roman"/>
                <a:ea typeface="华文细黑"/>
                <a:cs typeface="Courier New"/>
              </a:rPr>
              <a:t>3</a:t>
            </a:r>
            <a:r>
              <a:rPr lang="en-US" altLang="zh-CN" sz="2800" kern="100" dirty="0" smtClean="0">
                <a:latin typeface="Times New Roman"/>
                <a:ea typeface="华文细黑"/>
                <a:cs typeface="Courier New"/>
              </a:rPr>
              <a:t>&gt;</a:t>
            </a:r>
            <a:r>
              <a:rPr lang="en-US" altLang="zh-CN" sz="2800" i="1" kern="100" dirty="0" smtClean="0">
                <a:latin typeface="Times New Roman"/>
                <a:ea typeface="华文细黑"/>
                <a:cs typeface="Courier New"/>
              </a:rPr>
              <a:t>V</a:t>
            </a:r>
            <a:r>
              <a:rPr lang="en-US" altLang="zh-CN" sz="2800" kern="100" baseline="-25000" dirty="0" smtClean="0">
                <a:latin typeface="Times New Roman"/>
                <a:ea typeface="华文细黑"/>
                <a:cs typeface="Courier New"/>
              </a:rPr>
              <a:t>2</a:t>
            </a:r>
            <a:endParaRPr lang="zh-CN" altLang="zh-CN" sz="2800" kern="100" dirty="0">
              <a:latin typeface="宋体"/>
              <a:cs typeface="Courier New"/>
            </a:endParaRPr>
          </a:p>
          <a:p>
            <a:pPr algn="just">
              <a:lnSpc>
                <a:spcPct val="150000"/>
              </a:lnSpc>
              <a:spcAft>
                <a:spcPts val="0"/>
              </a:spcAft>
              <a:tabLst>
                <a:tab pos="2162175" algn="l"/>
              </a:tabLst>
            </a:pPr>
            <a:r>
              <a:rPr lang="en-US" altLang="zh-CN" sz="2800" kern="100" dirty="0">
                <a:latin typeface="Times New Roman"/>
                <a:ea typeface="华文细黑"/>
                <a:cs typeface="Courier New"/>
              </a:rPr>
              <a:t>C.</a:t>
            </a:r>
            <a:r>
              <a:rPr lang="en-US" altLang="zh-CN" sz="2800" i="1" kern="100" dirty="0">
                <a:latin typeface="Times New Roman"/>
                <a:ea typeface="华文细黑"/>
                <a:cs typeface="Courier New"/>
              </a:rPr>
              <a:t>V</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&gt;</a:t>
            </a:r>
            <a:r>
              <a:rPr lang="en-US" altLang="zh-CN" sz="2800" i="1" kern="100" dirty="0">
                <a:latin typeface="Times New Roman"/>
                <a:ea typeface="华文细黑"/>
                <a:cs typeface="Courier New"/>
              </a:rPr>
              <a:t>V</a:t>
            </a:r>
            <a:r>
              <a:rPr lang="en-US" altLang="zh-CN" sz="2800" kern="100" baseline="-25000" dirty="0">
                <a:latin typeface="Times New Roman"/>
                <a:ea typeface="华文细黑"/>
                <a:cs typeface="Courier New"/>
              </a:rPr>
              <a:t>3</a:t>
            </a:r>
            <a:r>
              <a:rPr lang="en-US" altLang="zh-CN" sz="2800" kern="100" dirty="0">
                <a:latin typeface="Times New Roman"/>
                <a:ea typeface="华文细黑"/>
                <a:cs typeface="Courier New"/>
              </a:rPr>
              <a:t>&gt;</a:t>
            </a:r>
            <a:r>
              <a:rPr lang="en-US" altLang="zh-CN" sz="2800" i="1" kern="100" dirty="0">
                <a:latin typeface="Times New Roman"/>
                <a:ea typeface="华文细黑"/>
                <a:cs typeface="Courier New"/>
              </a:rPr>
              <a:t>V</a:t>
            </a:r>
            <a:r>
              <a:rPr lang="en-US" altLang="zh-CN" sz="2800" kern="100" baseline="-25000" dirty="0">
                <a:latin typeface="Times New Roman"/>
                <a:ea typeface="华文细黑"/>
                <a:cs typeface="Courier New"/>
              </a:rPr>
              <a:t>1</a:t>
            </a: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D.</a:t>
            </a:r>
            <a:r>
              <a:rPr lang="en-US" altLang="zh-CN" sz="2800" i="1" kern="100" dirty="0" smtClean="0">
                <a:latin typeface="Times New Roman"/>
                <a:ea typeface="华文细黑"/>
                <a:cs typeface="Courier New"/>
              </a:rPr>
              <a:t>V</a:t>
            </a:r>
            <a:r>
              <a:rPr lang="en-US" altLang="zh-CN" sz="2800" kern="100" baseline="-25000" dirty="0" smtClean="0">
                <a:latin typeface="Times New Roman"/>
                <a:ea typeface="华文细黑"/>
                <a:cs typeface="Courier New"/>
              </a:rPr>
              <a:t>1</a:t>
            </a:r>
            <a:r>
              <a:rPr lang="zh-CN" altLang="zh-CN" sz="2800" kern="100" dirty="0">
                <a:latin typeface="Times New Roman"/>
                <a:ea typeface="华文细黑"/>
                <a:cs typeface="Times New Roman"/>
              </a:rPr>
              <a:t>＝</a:t>
            </a:r>
            <a:r>
              <a:rPr lang="en-US" altLang="zh-CN" sz="2800" i="1" kern="100" dirty="0">
                <a:latin typeface="Times New Roman"/>
                <a:ea typeface="华文细黑"/>
                <a:cs typeface="Courier New"/>
              </a:rPr>
              <a:t>V</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i="1" kern="100" dirty="0" smtClean="0">
                <a:latin typeface="Times New Roman"/>
                <a:ea typeface="华文细黑"/>
                <a:cs typeface="Courier New"/>
              </a:rPr>
              <a:t>V</a:t>
            </a:r>
            <a:r>
              <a:rPr lang="en-US" altLang="zh-CN" sz="2800" kern="100" baseline="-25000" dirty="0" smtClean="0">
                <a:latin typeface="Times New Roman"/>
                <a:ea typeface="华文细黑"/>
                <a:cs typeface="Courier New"/>
              </a:rPr>
              <a:t>3</a:t>
            </a:r>
          </a:p>
          <a:p>
            <a:pPr lvl="0" algn="just">
              <a:lnSpc>
                <a:spcPct val="150000"/>
              </a:lnSpc>
            </a:pPr>
            <a:r>
              <a:rPr lang="zh-CN" altLang="zh-CN" sz="2800" b="1" kern="100" dirty="0">
                <a:solidFill>
                  <a:srgbClr val="0000FF"/>
                </a:solidFill>
                <a:latin typeface="Times New Roman"/>
                <a:cs typeface="Times New Roman"/>
              </a:rPr>
              <a:t>解析　</a:t>
            </a:r>
            <a:r>
              <a:rPr lang="en-US" altLang="zh-CN" sz="2800" kern="100" dirty="0">
                <a:solidFill>
                  <a:prstClr val="black"/>
                </a:solidFill>
                <a:latin typeface="Times New Roman"/>
                <a:ea typeface="华文细黑"/>
                <a:cs typeface="Courier New"/>
              </a:rPr>
              <a:t>3</a:t>
            </a:r>
            <a:r>
              <a:rPr lang="zh-CN" altLang="zh-CN" sz="2800" kern="100" dirty="0">
                <a:solidFill>
                  <a:prstClr val="black"/>
                </a:solidFill>
                <a:latin typeface="Times New Roman"/>
                <a:ea typeface="华文细黑"/>
                <a:cs typeface="Times New Roman"/>
              </a:rPr>
              <a:t>份小苏打质量相等，无论是直接与盐酸反应，还是部分分解或完全分解后与盐酸反应，最终得到的都是</a:t>
            </a:r>
            <a:r>
              <a:rPr lang="en-US" altLang="zh-CN" sz="2800" kern="100" dirty="0" err="1">
                <a:solidFill>
                  <a:prstClr val="black"/>
                </a:solidFill>
                <a:latin typeface="Times New Roman"/>
                <a:ea typeface="华文细黑"/>
                <a:cs typeface="Courier New"/>
              </a:rPr>
              <a:t>NaCl</a:t>
            </a:r>
            <a:r>
              <a:rPr lang="zh-CN" altLang="zh-CN" sz="2800" kern="100" dirty="0">
                <a:solidFill>
                  <a:prstClr val="black"/>
                </a:solidFill>
                <a:latin typeface="Times New Roman"/>
                <a:ea typeface="华文细黑"/>
                <a:cs typeface="Times New Roman"/>
              </a:rPr>
              <a:t>溶液，其中</a:t>
            </a:r>
            <a:r>
              <a:rPr lang="en-US" altLang="zh-CN" sz="2800" kern="100" dirty="0" err="1">
                <a:solidFill>
                  <a:prstClr val="black"/>
                </a:solidFill>
                <a:latin typeface="Times New Roman"/>
                <a:ea typeface="华文细黑"/>
                <a:cs typeface="Courier New"/>
              </a:rPr>
              <a:t>Cl</a:t>
            </a:r>
            <a:r>
              <a:rPr lang="zh-CN" altLang="zh-CN" sz="2800" kern="100" baseline="30000" dirty="0">
                <a:solidFill>
                  <a:prstClr val="black"/>
                </a:solidFill>
                <a:latin typeface="Times New Roman"/>
                <a:ea typeface="华文细黑"/>
                <a:cs typeface="Times New Roman"/>
              </a:rPr>
              <a:t>－</a:t>
            </a:r>
            <a:r>
              <a:rPr lang="zh-CN" altLang="zh-CN" sz="2800" kern="100" dirty="0">
                <a:solidFill>
                  <a:prstClr val="black"/>
                </a:solidFill>
                <a:latin typeface="Times New Roman"/>
                <a:ea typeface="华文细黑"/>
                <a:cs typeface="Times New Roman"/>
              </a:rPr>
              <a:t>来自于盐酸，</a:t>
            </a:r>
            <a:r>
              <a:rPr lang="en-US" altLang="zh-CN" sz="2800" kern="100" dirty="0">
                <a:solidFill>
                  <a:prstClr val="black"/>
                </a:solidFill>
                <a:latin typeface="Times New Roman"/>
                <a:ea typeface="华文细黑"/>
                <a:cs typeface="Courier New"/>
              </a:rPr>
              <a:t>Na</a:t>
            </a:r>
            <a:r>
              <a:rPr lang="zh-CN" altLang="zh-CN" sz="2800" kern="100" baseline="30000" dirty="0">
                <a:solidFill>
                  <a:prstClr val="black"/>
                </a:solidFill>
                <a:latin typeface="Times New Roman"/>
                <a:ea typeface="华文细黑"/>
                <a:cs typeface="Times New Roman"/>
              </a:rPr>
              <a:t>＋</a:t>
            </a:r>
            <a:r>
              <a:rPr lang="zh-CN" altLang="zh-CN" sz="2800" kern="100" dirty="0">
                <a:solidFill>
                  <a:prstClr val="black"/>
                </a:solidFill>
                <a:latin typeface="Times New Roman"/>
                <a:ea typeface="华文细黑"/>
                <a:cs typeface="Times New Roman"/>
              </a:rPr>
              <a:t>来自于</a:t>
            </a:r>
            <a:r>
              <a:rPr lang="en-US" altLang="zh-CN" sz="2800" kern="100" dirty="0">
                <a:solidFill>
                  <a:prstClr val="black"/>
                </a:solidFill>
                <a:latin typeface="Times New Roman"/>
                <a:ea typeface="华文细黑"/>
                <a:cs typeface="Courier New"/>
              </a:rPr>
              <a:t>NaHCO</a:t>
            </a:r>
            <a:r>
              <a:rPr lang="en-US" altLang="zh-CN" sz="2800" kern="100" baseline="-25000" dirty="0">
                <a:solidFill>
                  <a:prstClr val="black"/>
                </a:solidFill>
                <a:latin typeface="Times New Roman"/>
                <a:ea typeface="华文细黑"/>
                <a:cs typeface="Courier New"/>
              </a:rPr>
              <a:t>3</a:t>
            </a:r>
            <a:r>
              <a:rPr lang="zh-CN" altLang="zh-CN" sz="2800" kern="100" dirty="0">
                <a:solidFill>
                  <a:prstClr val="black"/>
                </a:solidFill>
                <a:latin typeface="Times New Roman"/>
                <a:ea typeface="华文细黑"/>
                <a:cs typeface="Times New Roman"/>
              </a:rPr>
              <a:t>，故</a:t>
            </a:r>
            <a:r>
              <a:rPr lang="en-US" altLang="zh-CN" sz="2800" kern="100" dirty="0">
                <a:solidFill>
                  <a:prstClr val="black"/>
                </a:solidFill>
                <a:latin typeface="Times New Roman"/>
                <a:ea typeface="华文细黑"/>
                <a:cs typeface="Courier New"/>
              </a:rPr>
              <a:t>3</a:t>
            </a:r>
            <a:r>
              <a:rPr lang="zh-CN" altLang="zh-CN" sz="2800" kern="100" dirty="0">
                <a:solidFill>
                  <a:prstClr val="black"/>
                </a:solidFill>
                <a:latin typeface="Times New Roman"/>
                <a:ea typeface="华文细黑"/>
                <a:cs typeface="Times New Roman"/>
              </a:rPr>
              <a:t>份小苏打消耗盐酸的体积相同</a:t>
            </a:r>
            <a:r>
              <a:rPr lang="zh-CN" altLang="zh-CN" sz="2800" kern="100" dirty="0" smtClean="0">
                <a:solidFill>
                  <a:prstClr val="black"/>
                </a:solidFill>
                <a:latin typeface="Times New Roman"/>
                <a:ea typeface="华文细黑"/>
                <a:cs typeface="Times New Roman"/>
              </a:rPr>
              <a:t>。</a:t>
            </a:r>
            <a:endParaRPr lang="zh-CN" altLang="zh-CN" sz="2800" kern="100" dirty="0">
              <a:solidFill>
                <a:prstClr val="black"/>
              </a:solidFill>
              <a:latin typeface="宋体"/>
              <a:cs typeface="Courier New"/>
            </a:endParaRPr>
          </a:p>
        </p:txBody>
      </p:sp>
      <p:sp>
        <p:nvSpPr>
          <p:cNvPr id="48" name="Rectangle 21">
            <a:hlinkClick r:id="rId2" action="ppaction://hlinksldjump"/>
          </p:cNvPr>
          <p:cNvSpPr>
            <a:spLocks noChangeArrowheads="1"/>
          </p:cNvSpPr>
          <p:nvPr/>
        </p:nvSpPr>
        <p:spPr bwMode="auto">
          <a:xfrm>
            <a:off x="5641820"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49" name="Rectangle 21">
            <a:hlinkClick r:id="rId3" action="ppaction://hlinksldjump"/>
          </p:cNvPr>
          <p:cNvSpPr>
            <a:spLocks noChangeArrowheads="1"/>
          </p:cNvSpPr>
          <p:nvPr/>
        </p:nvSpPr>
        <p:spPr bwMode="auto">
          <a:xfrm>
            <a:off x="6075743"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50" name="Rectangle 21">
            <a:hlinkClick r:id="rId4" action="ppaction://hlinksldjump"/>
          </p:cNvPr>
          <p:cNvSpPr>
            <a:spLocks noChangeArrowheads="1"/>
          </p:cNvSpPr>
          <p:nvPr/>
        </p:nvSpPr>
        <p:spPr bwMode="auto">
          <a:xfrm>
            <a:off x="6509666"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1" name="Rectangle 21">
            <a:hlinkClick r:id="rId5" action="ppaction://hlinksldjump"/>
          </p:cNvPr>
          <p:cNvSpPr>
            <a:spLocks noChangeArrowheads="1"/>
          </p:cNvSpPr>
          <p:nvPr/>
        </p:nvSpPr>
        <p:spPr bwMode="auto">
          <a:xfrm>
            <a:off x="6943589"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2" name="Rectangle 21">
            <a:hlinkClick r:id="rId6" action="ppaction://hlinksldjump"/>
          </p:cNvPr>
          <p:cNvSpPr>
            <a:spLocks noChangeArrowheads="1"/>
          </p:cNvSpPr>
          <p:nvPr/>
        </p:nvSpPr>
        <p:spPr bwMode="auto">
          <a:xfrm>
            <a:off x="7377512"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3" name="Rectangle 21">
            <a:hlinkClick r:id="rId7" action="ppaction://hlinksldjump"/>
          </p:cNvPr>
          <p:cNvSpPr>
            <a:spLocks noChangeArrowheads="1"/>
          </p:cNvSpPr>
          <p:nvPr/>
        </p:nvSpPr>
        <p:spPr bwMode="auto">
          <a:xfrm>
            <a:off x="7811435"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4" name="Rectangle 21">
            <a:hlinkClick r:id="rId8" action="ppaction://hlinksldjump"/>
          </p:cNvPr>
          <p:cNvSpPr>
            <a:spLocks noChangeArrowheads="1"/>
          </p:cNvSpPr>
          <p:nvPr/>
        </p:nvSpPr>
        <p:spPr bwMode="auto">
          <a:xfrm>
            <a:off x="8245358"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5" name="Rectangle 21">
            <a:hlinkClick r:id="rId9" action="ppaction://hlinksldjump"/>
          </p:cNvPr>
          <p:cNvSpPr>
            <a:spLocks noChangeArrowheads="1"/>
          </p:cNvSpPr>
          <p:nvPr/>
        </p:nvSpPr>
        <p:spPr bwMode="auto">
          <a:xfrm>
            <a:off x="8679281" y="117426"/>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6" name="Rectangle 21">
            <a:hlinkClick r:id="rId10" action="ppaction://hlinksldjump"/>
          </p:cNvPr>
          <p:cNvSpPr>
            <a:spLocks noChangeArrowheads="1"/>
          </p:cNvSpPr>
          <p:nvPr/>
        </p:nvSpPr>
        <p:spPr bwMode="auto">
          <a:xfrm>
            <a:off x="9191550" y="117426"/>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7" name="Rectangle 21">
            <a:hlinkClick r:id="rId11" action="ppaction://hlinksldjump"/>
          </p:cNvPr>
          <p:cNvSpPr>
            <a:spLocks noChangeArrowheads="1"/>
          </p:cNvSpPr>
          <p:nvPr/>
        </p:nvSpPr>
        <p:spPr bwMode="auto">
          <a:xfrm>
            <a:off x="9816009" y="117426"/>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58" name="Rectangle 21">
            <a:hlinkClick r:id="rId12" action="ppaction://hlinksldjump"/>
          </p:cNvPr>
          <p:cNvSpPr>
            <a:spLocks noChangeArrowheads="1"/>
          </p:cNvSpPr>
          <p:nvPr/>
        </p:nvSpPr>
        <p:spPr bwMode="auto">
          <a:xfrm>
            <a:off x="10409370" y="117426"/>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59" name="Rectangle 21">
            <a:hlinkClick r:id="rId13" action="ppaction://hlinksldjump"/>
          </p:cNvPr>
          <p:cNvSpPr>
            <a:spLocks noChangeArrowheads="1"/>
          </p:cNvSpPr>
          <p:nvPr/>
        </p:nvSpPr>
        <p:spPr bwMode="auto">
          <a:xfrm>
            <a:off x="11042120" y="117426"/>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60" name="Rectangle 21">
            <a:hlinkClick r:id="rId14" action="ppaction://hlinksldjump"/>
          </p:cNvPr>
          <p:cNvSpPr>
            <a:spLocks noChangeArrowheads="1"/>
          </p:cNvSpPr>
          <p:nvPr/>
        </p:nvSpPr>
        <p:spPr bwMode="auto">
          <a:xfrm>
            <a:off x="11616857" y="117426"/>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
        <p:nvSpPr>
          <p:cNvPr id="2" name="矩形 1"/>
          <p:cNvSpPr/>
          <p:nvPr/>
        </p:nvSpPr>
        <p:spPr>
          <a:xfrm>
            <a:off x="9983638" y="2753033"/>
            <a:ext cx="444352" cy="523220"/>
          </a:xfrm>
          <a:prstGeom prst="rect">
            <a:avLst/>
          </a:prstGeom>
        </p:spPr>
        <p:txBody>
          <a:bodyPr wrap="none">
            <a:spAutoFit/>
          </a:bodyPr>
          <a:lstStyle/>
          <a:p>
            <a:r>
              <a:rPr lang="en-US" altLang="zh-CN" sz="2800" kern="100" dirty="0">
                <a:solidFill>
                  <a:schemeClr val="accent6">
                    <a:lumMod val="75000"/>
                  </a:schemeClr>
                </a:solidFill>
                <a:latin typeface="Times New Roman"/>
                <a:ea typeface="华文细黑"/>
              </a:rPr>
              <a:t>D</a:t>
            </a:r>
            <a:endParaRPr lang="zh-CN" altLang="en-US" sz="2800" kern="100" dirty="0">
              <a:solidFill>
                <a:schemeClr val="accent6">
                  <a:lumMod val="75000"/>
                </a:schemeClr>
              </a:solidFill>
              <a:latin typeface="Times New Roman"/>
              <a:ea typeface="华文细黑"/>
            </a:endParaRPr>
          </a:p>
        </p:txBody>
      </p:sp>
      <p:sp>
        <p:nvSpPr>
          <p:cNvPr id="18" name="矩形 17"/>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9" name="圆角矩形 18">
            <a:hlinkClick r:id="" action="ppaction://noaction"/>
          </p:cNvPr>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
        <p:nvSpPr>
          <p:cNvPr id="20" name="Rectangle 21">
            <a:hlinkClick r:id="rId15" action="ppaction://hlinksldjump"/>
          </p:cNvPr>
          <p:cNvSpPr>
            <a:spLocks noChangeArrowheads="1"/>
          </p:cNvSpPr>
          <p:nvPr/>
        </p:nvSpPr>
        <p:spPr bwMode="auto">
          <a:xfrm>
            <a:off x="5207897"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4158994550"/>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9"/>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3" end="3"/>
                                            </p:txEl>
                                          </p:spTgt>
                                        </p:tgtEl>
                                        <p:attrNameLst>
                                          <p:attrName>style.visibility</p:attrName>
                                        </p:attrNameLst>
                                      </p:cBhvr>
                                      <p:to>
                                        <p:strVal val="visible"/>
                                      </p:to>
                                    </p:set>
                                    <p:animEffect transition="in" filter="blinds(horizontal)">
                                      <p:cBhvr>
                                        <p:cTn id="7" dur="500"/>
                                        <p:tgtEl>
                                          <p:spTgt spid="4">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nodeType="clickEffect">
                                  <p:stCondLst>
                                    <p:cond delay="0"/>
                                  </p:stCondLst>
                                  <p:childTnLst>
                                    <p:animEffect transition="out" filter="fade">
                                      <p:cBhvr>
                                        <p:cTn id="16" dur="500"/>
                                        <p:tgtEl>
                                          <p:spTgt spid="4">
                                            <p:txEl>
                                              <p:pRg st="3" end="3"/>
                                            </p:txEl>
                                          </p:spTgt>
                                        </p:tgtEl>
                                      </p:cBhvr>
                                    </p:animEffect>
                                    <p:set>
                                      <p:cBhvr>
                                        <p:cTn id="17" dur="1" fill="hold">
                                          <p:stCondLst>
                                            <p:cond delay="499"/>
                                          </p:stCondLst>
                                        </p:cTn>
                                        <p:tgtEl>
                                          <p:spTgt spid="4">
                                            <p:txEl>
                                              <p:pRg st="3" end="3"/>
                                            </p:txEl>
                                          </p:spTgt>
                                        </p:tgtEl>
                                        <p:attrNameLst>
                                          <p:attrName>style.visibility</p:attrName>
                                        </p:attrNameLst>
                                      </p:cBhvr>
                                      <p:to>
                                        <p:strVal val="hidden"/>
                                      </p:to>
                                    </p:set>
                                  </p:childTnLst>
                                </p:cTn>
                              </p:par>
                              <p:par>
                                <p:cTn id="18" presetID="10" presetClass="exit" presetSubtype="0" fill="hold" grpId="1" nodeType="withEffect">
                                  <p:stCondLst>
                                    <p:cond delay="0"/>
                                  </p:stCondLst>
                                  <p:childTnLst>
                                    <p:animEffect transition="out" filter="fade">
                                      <p:cBhvr>
                                        <p:cTn id="19" dur="500"/>
                                        <p:tgtEl>
                                          <p:spTgt spid="2"/>
                                        </p:tgtEl>
                                      </p:cBhvr>
                                    </p:animEffect>
                                    <p:set>
                                      <p:cBhvr>
                                        <p:cTn id="20" dur="1" fill="hold">
                                          <p:stCondLst>
                                            <p:cond delay="499"/>
                                          </p:stCondLst>
                                        </p:cTn>
                                        <p:tgtEl>
                                          <p:spTgt spid="2"/>
                                        </p:tgtEl>
                                        <p:attrNameLst>
                                          <p:attrName>style.visibility</p:attrName>
                                        </p:attrNameLst>
                                      </p:cBhvr>
                                      <p:to>
                                        <p:strVal val="hidden"/>
                                      </p:to>
                                    </p:set>
                                  </p:childTnLst>
                                </p:cTn>
                              </p:par>
                            </p:childTnLst>
                          </p:cTn>
                        </p:par>
                      </p:childTnLst>
                    </p:cTn>
                  </p:par>
                </p:childTnLst>
              </p:cTn>
              <p:nextCondLst>
                <p:cond evt="onClick" delay="0">
                  <p:tgtEl>
                    <p:spTgt spid="19"/>
                  </p:tgtEl>
                </p:cond>
              </p:nextCondLst>
            </p:seq>
          </p:childTnLst>
        </p:cTn>
      </p:par>
    </p:tnLst>
    <p:bldLst>
      <p:bldP spid="2" grpId="0"/>
      <p:bldP spid="2" grpId="1"/>
    </p:bld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59261" y="712540"/>
            <a:ext cx="11639246" cy="1935402"/>
          </a:xfrm>
          <a:prstGeom prst="rect">
            <a:avLst/>
          </a:prstGeom>
        </p:spPr>
        <p:txBody>
          <a:bodyPr>
            <a:spAutoFit/>
          </a:bodyPr>
          <a:lstStyle/>
          <a:p>
            <a:pPr algn="just">
              <a:lnSpc>
                <a:spcPts val="5000"/>
              </a:lnSpc>
              <a:spcAft>
                <a:spcPts val="0"/>
              </a:spcAft>
            </a:pPr>
            <a:r>
              <a:rPr lang="en-US" altLang="zh-CN" sz="2800" kern="100" dirty="0">
                <a:latin typeface="Times New Roman"/>
                <a:ea typeface="华文细黑"/>
                <a:cs typeface="Courier New"/>
              </a:rPr>
              <a:t>10.</a:t>
            </a:r>
            <a:r>
              <a:rPr lang="zh-CN" altLang="zh-CN" sz="2800" kern="100" dirty="0">
                <a:latin typeface="Times New Roman"/>
                <a:ea typeface="华文细黑"/>
                <a:cs typeface="Times New Roman"/>
              </a:rPr>
              <a:t>向四只盛有一定量</a:t>
            </a:r>
            <a:r>
              <a:rPr lang="en-US" altLang="zh-CN" sz="2800" kern="100" dirty="0" err="1">
                <a:latin typeface="Times New Roman"/>
                <a:ea typeface="华文细黑"/>
                <a:cs typeface="Courier New"/>
              </a:rPr>
              <a:t>NaOH</a:t>
            </a:r>
            <a:r>
              <a:rPr lang="zh-CN" altLang="zh-CN" sz="2800" kern="100" dirty="0">
                <a:latin typeface="Times New Roman"/>
                <a:ea typeface="华文细黑"/>
                <a:cs typeface="Times New Roman"/>
              </a:rPr>
              <a:t>溶液的烧杯中通入不同量的</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气体，再在所得溶液中逐滴加入稀盐酸至过量，并将溶液加热，产生的</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气体与</a:t>
            </a:r>
            <a:r>
              <a:rPr lang="en-US" altLang="zh-CN" sz="2800" kern="100" dirty="0" err="1">
                <a:latin typeface="Times New Roman"/>
                <a:ea typeface="华文细黑"/>
                <a:cs typeface="Courier New"/>
              </a:rPr>
              <a:t>HCl</a:t>
            </a:r>
            <a:r>
              <a:rPr lang="zh-CN" altLang="zh-CN" sz="2800" kern="100" dirty="0">
                <a:latin typeface="Times New Roman"/>
                <a:ea typeface="华文细黑"/>
                <a:cs typeface="Times New Roman"/>
              </a:rPr>
              <a:t>物质的量的关系如图</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忽略</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的溶解和</a:t>
            </a:r>
            <a:r>
              <a:rPr lang="en-US" altLang="zh-CN" sz="2800" kern="100" dirty="0" err="1">
                <a:latin typeface="Times New Roman"/>
                <a:ea typeface="华文细黑"/>
                <a:cs typeface="Courier New"/>
              </a:rPr>
              <a:t>HCl</a:t>
            </a:r>
            <a:r>
              <a:rPr lang="zh-CN" altLang="zh-CN" sz="2800" kern="100" dirty="0">
                <a:latin typeface="Times New Roman"/>
                <a:ea typeface="华文细黑"/>
                <a:cs typeface="Times New Roman"/>
              </a:rPr>
              <a:t>的挥发</a:t>
            </a:r>
            <a:r>
              <a:rPr lang="en-US" altLang="zh-CN" sz="2800" kern="100" dirty="0">
                <a:latin typeface="Times New Roman"/>
                <a:ea typeface="华文细黑"/>
                <a:cs typeface="Courier New"/>
              </a:rPr>
              <a:t>): </a:t>
            </a:r>
            <a:endParaRPr lang="zh-CN" altLang="zh-CN" sz="1050" kern="100" dirty="0">
              <a:effectLst/>
              <a:latin typeface="宋体"/>
              <a:cs typeface="Courier New"/>
            </a:endParaRPr>
          </a:p>
        </p:txBody>
      </p:sp>
      <p:sp>
        <p:nvSpPr>
          <p:cNvPr id="50" name="Rectangle 21">
            <a:hlinkClick r:id="rId2" action="ppaction://hlinksldjump"/>
          </p:cNvPr>
          <p:cNvSpPr>
            <a:spLocks noChangeArrowheads="1"/>
          </p:cNvSpPr>
          <p:nvPr/>
        </p:nvSpPr>
        <p:spPr bwMode="auto">
          <a:xfrm>
            <a:off x="5641820"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51" name="Rectangle 21">
            <a:hlinkClick r:id="rId3" action="ppaction://hlinksldjump"/>
          </p:cNvPr>
          <p:cNvSpPr>
            <a:spLocks noChangeArrowheads="1"/>
          </p:cNvSpPr>
          <p:nvPr/>
        </p:nvSpPr>
        <p:spPr bwMode="auto">
          <a:xfrm>
            <a:off x="6075743"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52" name="Rectangle 21">
            <a:hlinkClick r:id="rId4" action="ppaction://hlinksldjump"/>
          </p:cNvPr>
          <p:cNvSpPr>
            <a:spLocks noChangeArrowheads="1"/>
          </p:cNvSpPr>
          <p:nvPr/>
        </p:nvSpPr>
        <p:spPr bwMode="auto">
          <a:xfrm>
            <a:off x="6509666"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3" name="Rectangle 21">
            <a:hlinkClick r:id="rId5" action="ppaction://hlinksldjump"/>
          </p:cNvPr>
          <p:cNvSpPr>
            <a:spLocks noChangeArrowheads="1"/>
          </p:cNvSpPr>
          <p:nvPr/>
        </p:nvSpPr>
        <p:spPr bwMode="auto">
          <a:xfrm>
            <a:off x="6943589"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4" name="Rectangle 21">
            <a:hlinkClick r:id="rId6" action="ppaction://hlinksldjump"/>
          </p:cNvPr>
          <p:cNvSpPr>
            <a:spLocks noChangeArrowheads="1"/>
          </p:cNvSpPr>
          <p:nvPr/>
        </p:nvSpPr>
        <p:spPr bwMode="auto">
          <a:xfrm>
            <a:off x="7377512"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5" name="Rectangle 21">
            <a:hlinkClick r:id="rId7" action="ppaction://hlinksldjump"/>
          </p:cNvPr>
          <p:cNvSpPr>
            <a:spLocks noChangeArrowheads="1"/>
          </p:cNvSpPr>
          <p:nvPr/>
        </p:nvSpPr>
        <p:spPr bwMode="auto">
          <a:xfrm>
            <a:off x="7811435"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6" name="Rectangle 21">
            <a:hlinkClick r:id="rId8" action="ppaction://hlinksldjump"/>
          </p:cNvPr>
          <p:cNvSpPr>
            <a:spLocks noChangeArrowheads="1"/>
          </p:cNvSpPr>
          <p:nvPr/>
        </p:nvSpPr>
        <p:spPr bwMode="auto">
          <a:xfrm>
            <a:off x="8245358"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7" name="Rectangle 21">
            <a:hlinkClick r:id="rId9" action="ppaction://hlinksldjump"/>
          </p:cNvPr>
          <p:cNvSpPr>
            <a:spLocks noChangeArrowheads="1"/>
          </p:cNvSpPr>
          <p:nvPr/>
        </p:nvSpPr>
        <p:spPr bwMode="auto">
          <a:xfrm>
            <a:off x="8679281" y="117426"/>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8" name="Rectangle 21">
            <a:hlinkClick r:id="rId10" action="ppaction://hlinksldjump"/>
          </p:cNvPr>
          <p:cNvSpPr>
            <a:spLocks noChangeArrowheads="1"/>
          </p:cNvSpPr>
          <p:nvPr/>
        </p:nvSpPr>
        <p:spPr bwMode="auto">
          <a:xfrm>
            <a:off x="9191550" y="117426"/>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9" name="Rectangle 21">
            <a:hlinkClick r:id="rId11" action="ppaction://hlinksldjump"/>
          </p:cNvPr>
          <p:cNvSpPr>
            <a:spLocks noChangeArrowheads="1"/>
          </p:cNvSpPr>
          <p:nvPr/>
        </p:nvSpPr>
        <p:spPr bwMode="auto">
          <a:xfrm>
            <a:off x="9816009" y="117426"/>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60" name="Rectangle 21">
            <a:hlinkClick r:id="rId12" action="ppaction://hlinksldjump"/>
          </p:cNvPr>
          <p:cNvSpPr>
            <a:spLocks noChangeArrowheads="1"/>
          </p:cNvSpPr>
          <p:nvPr/>
        </p:nvSpPr>
        <p:spPr bwMode="auto">
          <a:xfrm>
            <a:off x="10409370" y="117426"/>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61" name="Rectangle 21">
            <a:hlinkClick r:id="rId13" action="ppaction://hlinksldjump"/>
          </p:cNvPr>
          <p:cNvSpPr>
            <a:spLocks noChangeArrowheads="1"/>
          </p:cNvSpPr>
          <p:nvPr/>
        </p:nvSpPr>
        <p:spPr bwMode="auto">
          <a:xfrm>
            <a:off x="11042120" y="117426"/>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62" name="Rectangle 21">
            <a:hlinkClick r:id="rId14" action="ppaction://hlinksldjump"/>
          </p:cNvPr>
          <p:cNvSpPr>
            <a:spLocks noChangeArrowheads="1"/>
          </p:cNvSpPr>
          <p:nvPr/>
        </p:nvSpPr>
        <p:spPr bwMode="auto">
          <a:xfrm>
            <a:off x="11616857" y="117426"/>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pic>
        <p:nvPicPr>
          <p:cNvPr id="55298" name="Picture 2" descr="HX135"/>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423915" y="2882967"/>
            <a:ext cx="5727721" cy="20733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5299" name="Picture 3" descr="HX136"/>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6110784" y="2868738"/>
            <a:ext cx="5727722" cy="2092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Rectangle 21">
            <a:hlinkClick r:id="rId17" action="ppaction://hlinksldjump"/>
          </p:cNvPr>
          <p:cNvSpPr>
            <a:spLocks noChangeArrowheads="1"/>
          </p:cNvSpPr>
          <p:nvPr/>
        </p:nvSpPr>
        <p:spPr bwMode="auto">
          <a:xfrm>
            <a:off x="5207897"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3470122174"/>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14889" y="759103"/>
            <a:ext cx="11296941" cy="5262979"/>
          </a:xfrm>
          <a:prstGeom prst="rect">
            <a:avLst/>
          </a:prstGeom>
        </p:spPr>
        <p:txBody>
          <a:bodyPr>
            <a:spAutoFit/>
          </a:bodyPr>
          <a:lstStyle/>
          <a:p>
            <a:pPr algn="just">
              <a:lnSpc>
                <a:spcPct val="150000"/>
              </a:lnSpc>
              <a:spcAft>
                <a:spcPts val="0"/>
              </a:spcAft>
            </a:pPr>
            <a:r>
              <a:rPr lang="zh-CN" altLang="zh-CN" sz="2800" kern="100" dirty="0">
                <a:latin typeface="Times New Roman"/>
                <a:ea typeface="华文细黑"/>
                <a:cs typeface="Times New Roman"/>
              </a:rPr>
              <a:t>则下列分析都正确的组合是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1050" kern="100" dirty="0">
              <a:latin typeface="宋体"/>
              <a:cs typeface="Courier New"/>
            </a:endParaRPr>
          </a:p>
          <a:p>
            <a:pPr algn="just">
              <a:lnSpc>
                <a:spcPct val="150000"/>
              </a:lnSpc>
              <a:spcAft>
                <a:spcPts val="0"/>
              </a:spcAft>
            </a:pPr>
            <a:r>
              <a:rPr lang="en-US" altLang="zh-CN" sz="2800" kern="100" dirty="0">
                <a:latin typeface="宋体"/>
                <a:ea typeface="华文细黑"/>
                <a:cs typeface="Times New Roman"/>
              </a:rPr>
              <a:t>①Ⅰ</a:t>
            </a:r>
            <a:r>
              <a:rPr lang="zh-CN" altLang="zh-CN" sz="2800" kern="100" dirty="0">
                <a:latin typeface="Times New Roman"/>
                <a:ea typeface="华文细黑"/>
                <a:cs typeface="Times New Roman"/>
              </a:rPr>
              <a:t>图对应溶液中的溶质为</a:t>
            </a:r>
            <a:r>
              <a:rPr lang="en-US" altLang="zh-CN" sz="2800" kern="100" dirty="0">
                <a:latin typeface="Times New Roman"/>
                <a:ea typeface="华文细黑"/>
                <a:cs typeface="Courier New"/>
              </a:rPr>
              <a:t>NaHCO</a:t>
            </a:r>
            <a:r>
              <a:rPr lang="en-US" altLang="zh-CN" sz="2800" kern="100" baseline="-25000" dirty="0">
                <a:latin typeface="Times New Roman"/>
                <a:ea typeface="华文细黑"/>
                <a:cs typeface="Courier New"/>
              </a:rPr>
              <a:t>3</a:t>
            </a:r>
            <a:endParaRPr lang="zh-CN" altLang="zh-CN" sz="1050" kern="100" dirty="0">
              <a:latin typeface="宋体"/>
              <a:cs typeface="Courier New"/>
            </a:endParaRPr>
          </a:p>
          <a:p>
            <a:pPr algn="just">
              <a:lnSpc>
                <a:spcPct val="150000"/>
              </a:lnSpc>
              <a:spcAft>
                <a:spcPts val="0"/>
              </a:spcAft>
            </a:pPr>
            <a:r>
              <a:rPr lang="en-US" altLang="zh-CN" sz="2800" kern="100" dirty="0">
                <a:latin typeface="宋体"/>
                <a:ea typeface="华文细黑"/>
                <a:cs typeface="Times New Roman"/>
              </a:rPr>
              <a:t>②Ⅱ</a:t>
            </a:r>
            <a:r>
              <a:rPr lang="zh-CN" altLang="zh-CN" sz="2800" kern="100" dirty="0">
                <a:latin typeface="Times New Roman"/>
                <a:ea typeface="华文细黑"/>
                <a:cs typeface="Times New Roman"/>
              </a:rPr>
              <a:t>图对应溶液中的溶质为</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和</a:t>
            </a:r>
            <a:r>
              <a:rPr lang="en-US" altLang="zh-CN" sz="2800" kern="100" dirty="0">
                <a:latin typeface="Times New Roman"/>
                <a:ea typeface="华文细黑"/>
                <a:cs typeface="Courier New"/>
              </a:rPr>
              <a:t>NaHCO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，且二者的物质的量之比为</a:t>
            </a:r>
            <a:r>
              <a:rPr lang="en-US" altLang="zh-CN" sz="2800" kern="100" dirty="0">
                <a:latin typeface="Times New Roman"/>
                <a:ea typeface="华文细黑"/>
                <a:cs typeface="Courier New"/>
              </a:rPr>
              <a:t>1</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1</a:t>
            </a:r>
            <a:endParaRPr lang="zh-CN" altLang="zh-CN" sz="1050" kern="100" dirty="0">
              <a:latin typeface="宋体"/>
              <a:cs typeface="Courier New"/>
            </a:endParaRPr>
          </a:p>
          <a:p>
            <a:pPr algn="just">
              <a:lnSpc>
                <a:spcPct val="150000"/>
              </a:lnSpc>
              <a:spcAft>
                <a:spcPts val="0"/>
              </a:spcAft>
            </a:pPr>
            <a:r>
              <a:rPr lang="en-US" altLang="zh-CN" sz="2800" kern="100" dirty="0">
                <a:latin typeface="宋体"/>
                <a:ea typeface="华文细黑"/>
                <a:cs typeface="Times New Roman"/>
              </a:rPr>
              <a:t>③Ⅲ</a:t>
            </a:r>
            <a:r>
              <a:rPr lang="zh-CN" altLang="zh-CN" sz="2800" kern="100" dirty="0">
                <a:latin typeface="Times New Roman"/>
                <a:ea typeface="华文细黑"/>
                <a:cs typeface="Times New Roman"/>
              </a:rPr>
              <a:t>图对应溶液中的溶质为</a:t>
            </a:r>
            <a:r>
              <a:rPr lang="en-US" altLang="zh-CN" sz="2800" kern="100" dirty="0" err="1">
                <a:latin typeface="Times New Roman"/>
                <a:ea typeface="华文细黑"/>
                <a:cs typeface="Courier New"/>
              </a:rPr>
              <a:t>NaOH</a:t>
            </a:r>
            <a:r>
              <a:rPr lang="zh-CN" altLang="zh-CN" sz="2800" kern="100" dirty="0">
                <a:latin typeface="Times New Roman"/>
                <a:ea typeface="华文细黑"/>
                <a:cs typeface="Times New Roman"/>
              </a:rPr>
              <a:t>和</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，且二者的物质的量之比为</a:t>
            </a:r>
            <a:r>
              <a:rPr lang="en-US" altLang="zh-CN" sz="2800" kern="100" dirty="0">
                <a:latin typeface="Times New Roman"/>
                <a:ea typeface="华文细黑"/>
                <a:cs typeface="Courier New"/>
              </a:rPr>
              <a:t>1</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1</a:t>
            </a:r>
            <a:endParaRPr lang="zh-CN" altLang="zh-CN" sz="1050" kern="100" dirty="0">
              <a:latin typeface="宋体"/>
              <a:cs typeface="Courier New"/>
            </a:endParaRPr>
          </a:p>
          <a:p>
            <a:pPr algn="just">
              <a:lnSpc>
                <a:spcPct val="150000"/>
              </a:lnSpc>
              <a:spcAft>
                <a:spcPts val="0"/>
              </a:spcAft>
            </a:pPr>
            <a:r>
              <a:rPr lang="en-US" altLang="zh-CN" sz="2800" kern="100" dirty="0">
                <a:latin typeface="宋体"/>
                <a:ea typeface="华文细黑"/>
                <a:cs typeface="Times New Roman"/>
              </a:rPr>
              <a:t>④Ⅳ</a:t>
            </a:r>
            <a:r>
              <a:rPr lang="zh-CN" altLang="zh-CN" sz="2800" kern="100" dirty="0">
                <a:latin typeface="Times New Roman"/>
                <a:ea typeface="华文细黑"/>
                <a:cs typeface="Times New Roman"/>
              </a:rPr>
              <a:t>图对应溶液中的溶质为</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3</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A.</a:t>
            </a:r>
            <a:r>
              <a:rPr lang="en-US" altLang="zh-CN" sz="2800" kern="100" dirty="0">
                <a:latin typeface="宋体"/>
                <a:ea typeface="华文细黑"/>
                <a:cs typeface="Times New Roman"/>
              </a:rPr>
              <a:t>①②</a:t>
            </a: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a:t>
            </a:r>
            <a:r>
              <a:rPr lang="en-US" altLang="zh-CN" sz="2800" kern="100" dirty="0">
                <a:latin typeface="Times New Roman"/>
                <a:ea typeface="华文细黑"/>
                <a:cs typeface="Courier New"/>
              </a:rPr>
              <a:t>B.</a:t>
            </a:r>
            <a:r>
              <a:rPr lang="en-US" altLang="zh-CN" sz="2800" kern="100" dirty="0">
                <a:latin typeface="宋体"/>
                <a:ea typeface="华文细黑"/>
                <a:cs typeface="Times New Roman"/>
              </a:rPr>
              <a:t>①③</a:t>
            </a: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a:t>
            </a:r>
            <a:r>
              <a:rPr lang="en-US" altLang="zh-CN" sz="2800" kern="100" dirty="0">
                <a:latin typeface="Times New Roman"/>
                <a:ea typeface="华文细黑"/>
                <a:cs typeface="Courier New"/>
              </a:rPr>
              <a:t>C.</a:t>
            </a:r>
            <a:r>
              <a:rPr lang="en-US" altLang="zh-CN" sz="2800" kern="100" dirty="0">
                <a:latin typeface="宋体"/>
                <a:ea typeface="华文细黑"/>
                <a:cs typeface="Times New Roman"/>
              </a:rPr>
              <a:t>②④</a:t>
            </a: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a:t>
            </a:r>
            <a:r>
              <a:rPr lang="en-US" altLang="zh-CN" sz="2800" kern="100" dirty="0">
                <a:latin typeface="Times New Roman"/>
                <a:ea typeface="华文细黑"/>
                <a:cs typeface="Courier New"/>
              </a:rPr>
              <a:t>D.</a:t>
            </a:r>
            <a:r>
              <a:rPr lang="en-US" altLang="zh-CN" sz="2800" kern="100" dirty="0">
                <a:latin typeface="宋体"/>
                <a:ea typeface="华文细黑"/>
                <a:cs typeface="Times New Roman"/>
              </a:rPr>
              <a:t>②③</a:t>
            </a:r>
            <a:endParaRPr lang="zh-CN" altLang="zh-CN" sz="1050" kern="100" dirty="0">
              <a:effectLst/>
              <a:latin typeface="宋体"/>
              <a:cs typeface="Courier New"/>
            </a:endParaRPr>
          </a:p>
        </p:txBody>
      </p:sp>
      <p:sp>
        <p:nvSpPr>
          <p:cNvPr id="48" name="Rectangle 21">
            <a:hlinkClick r:id="rId2" action="ppaction://hlinksldjump"/>
          </p:cNvPr>
          <p:cNvSpPr>
            <a:spLocks noChangeArrowheads="1"/>
          </p:cNvSpPr>
          <p:nvPr/>
        </p:nvSpPr>
        <p:spPr bwMode="auto">
          <a:xfrm>
            <a:off x="5641820"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49" name="Rectangle 21">
            <a:hlinkClick r:id="rId3" action="ppaction://hlinksldjump"/>
          </p:cNvPr>
          <p:cNvSpPr>
            <a:spLocks noChangeArrowheads="1"/>
          </p:cNvSpPr>
          <p:nvPr/>
        </p:nvSpPr>
        <p:spPr bwMode="auto">
          <a:xfrm>
            <a:off x="6075743"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50" name="Rectangle 21">
            <a:hlinkClick r:id="rId4" action="ppaction://hlinksldjump"/>
          </p:cNvPr>
          <p:cNvSpPr>
            <a:spLocks noChangeArrowheads="1"/>
          </p:cNvSpPr>
          <p:nvPr/>
        </p:nvSpPr>
        <p:spPr bwMode="auto">
          <a:xfrm>
            <a:off x="6509666"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1" name="Rectangle 21">
            <a:hlinkClick r:id="rId5" action="ppaction://hlinksldjump"/>
          </p:cNvPr>
          <p:cNvSpPr>
            <a:spLocks noChangeArrowheads="1"/>
          </p:cNvSpPr>
          <p:nvPr/>
        </p:nvSpPr>
        <p:spPr bwMode="auto">
          <a:xfrm>
            <a:off x="6943589"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2" name="Rectangle 21">
            <a:hlinkClick r:id="rId6" action="ppaction://hlinksldjump"/>
          </p:cNvPr>
          <p:cNvSpPr>
            <a:spLocks noChangeArrowheads="1"/>
          </p:cNvSpPr>
          <p:nvPr/>
        </p:nvSpPr>
        <p:spPr bwMode="auto">
          <a:xfrm>
            <a:off x="7377512"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3" name="Rectangle 21">
            <a:hlinkClick r:id="rId7" action="ppaction://hlinksldjump"/>
          </p:cNvPr>
          <p:cNvSpPr>
            <a:spLocks noChangeArrowheads="1"/>
          </p:cNvSpPr>
          <p:nvPr/>
        </p:nvSpPr>
        <p:spPr bwMode="auto">
          <a:xfrm>
            <a:off x="7811435"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4" name="Rectangle 21">
            <a:hlinkClick r:id="rId8" action="ppaction://hlinksldjump"/>
          </p:cNvPr>
          <p:cNvSpPr>
            <a:spLocks noChangeArrowheads="1"/>
          </p:cNvSpPr>
          <p:nvPr/>
        </p:nvSpPr>
        <p:spPr bwMode="auto">
          <a:xfrm>
            <a:off x="8245358"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5" name="Rectangle 21">
            <a:hlinkClick r:id="rId9" action="ppaction://hlinksldjump"/>
          </p:cNvPr>
          <p:cNvSpPr>
            <a:spLocks noChangeArrowheads="1"/>
          </p:cNvSpPr>
          <p:nvPr/>
        </p:nvSpPr>
        <p:spPr bwMode="auto">
          <a:xfrm>
            <a:off x="8679281" y="117426"/>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6" name="Rectangle 21">
            <a:hlinkClick r:id="rId10" action="ppaction://hlinksldjump"/>
          </p:cNvPr>
          <p:cNvSpPr>
            <a:spLocks noChangeArrowheads="1"/>
          </p:cNvSpPr>
          <p:nvPr/>
        </p:nvSpPr>
        <p:spPr bwMode="auto">
          <a:xfrm>
            <a:off x="9191550" y="117426"/>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7" name="Rectangle 21">
            <a:hlinkClick r:id="rId11" action="ppaction://hlinksldjump"/>
          </p:cNvPr>
          <p:cNvSpPr>
            <a:spLocks noChangeArrowheads="1"/>
          </p:cNvSpPr>
          <p:nvPr/>
        </p:nvSpPr>
        <p:spPr bwMode="auto">
          <a:xfrm>
            <a:off x="9816009" y="117426"/>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58" name="Rectangle 21">
            <a:hlinkClick r:id="rId12" action="ppaction://hlinksldjump"/>
          </p:cNvPr>
          <p:cNvSpPr>
            <a:spLocks noChangeArrowheads="1"/>
          </p:cNvSpPr>
          <p:nvPr/>
        </p:nvSpPr>
        <p:spPr bwMode="auto">
          <a:xfrm>
            <a:off x="10409370" y="117426"/>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59" name="Rectangle 21">
            <a:hlinkClick r:id="rId13" action="ppaction://hlinksldjump"/>
          </p:cNvPr>
          <p:cNvSpPr>
            <a:spLocks noChangeArrowheads="1"/>
          </p:cNvSpPr>
          <p:nvPr/>
        </p:nvSpPr>
        <p:spPr bwMode="auto">
          <a:xfrm>
            <a:off x="11042120" y="117426"/>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60" name="Rectangle 21">
            <a:hlinkClick r:id="rId14" action="ppaction://hlinksldjump"/>
          </p:cNvPr>
          <p:cNvSpPr>
            <a:spLocks noChangeArrowheads="1"/>
          </p:cNvSpPr>
          <p:nvPr/>
        </p:nvSpPr>
        <p:spPr bwMode="auto">
          <a:xfrm>
            <a:off x="11616857" y="117426"/>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
        <p:nvSpPr>
          <p:cNvPr id="17" name="矩形 16"/>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8" name="圆角矩形 17">
            <a:hlinkClick r:id="rId15" action="ppaction://hlinksldjump"/>
          </p:cNvPr>
          <p:cNvSpPr/>
          <p:nvPr/>
        </p:nvSpPr>
        <p:spPr>
          <a:xfrm>
            <a:off x="10911050" y="666095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
        <p:nvSpPr>
          <p:cNvPr id="19" name="Rectangle 21">
            <a:hlinkClick r:id="rId16" action="ppaction://hlinksldjump"/>
          </p:cNvPr>
          <p:cNvSpPr>
            <a:spLocks noChangeArrowheads="1"/>
          </p:cNvSpPr>
          <p:nvPr/>
        </p:nvSpPr>
        <p:spPr bwMode="auto">
          <a:xfrm>
            <a:off x="5207897"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2456503170"/>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矩形 2"/>
          <p:cNvSpPr/>
          <p:nvPr/>
        </p:nvSpPr>
        <p:spPr>
          <a:xfrm>
            <a:off x="183790" y="751086"/>
            <a:ext cx="11960088" cy="5539978"/>
          </a:xfrm>
          <a:prstGeom prst="rect">
            <a:avLst/>
          </a:prstGeom>
        </p:spPr>
        <p:txBody>
          <a:bodyPr wrap="square">
            <a:spAutoFit/>
          </a:bodyPr>
          <a:lstStyle/>
          <a:p>
            <a:pPr>
              <a:lnSpc>
                <a:spcPct val="150000"/>
              </a:lnSpc>
              <a:spcAft>
                <a:spcPts val="0"/>
              </a:spcAft>
            </a:pPr>
            <a:r>
              <a:rPr lang="zh-CN" altLang="zh-CN" sz="2600" b="1" kern="100" dirty="0">
                <a:solidFill>
                  <a:srgbClr val="0000FF"/>
                </a:solidFill>
                <a:latin typeface="Times New Roman"/>
                <a:cs typeface="Times New Roman"/>
              </a:rPr>
              <a:t>解析　</a:t>
            </a:r>
            <a:r>
              <a:rPr lang="zh-CN" altLang="zh-CN" sz="2600" kern="100" dirty="0">
                <a:latin typeface="Times New Roman"/>
                <a:ea typeface="华文细黑"/>
                <a:cs typeface="Times New Roman"/>
              </a:rPr>
              <a:t>图像</a:t>
            </a:r>
            <a:r>
              <a:rPr lang="en-US" altLang="zh-CN" sz="2600" kern="100" dirty="0">
                <a:latin typeface="宋体"/>
                <a:ea typeface="华文细黑"/>
                <a:cs typeface="Times New Roman"/>
              </a:rPr>
              <a:t>Ⅰ</a:t>
            </a:r>
            <a:r>
              <a:rPr lang="zh-CN" altLang="zh-CN" sz="2600" kern="100" dirty="0">
                <a:latin typeface="Times New Roman"/>
                <a:ea typeface="华文细黑"/>
                <a:cs typeface="Times New Roman"/>
              </a:rPr>
              <a:t>中，从</a:t>
            </a:r>
            <a:r>
              <a:rPr lang="en-US" altLang="zh-CN" sz="2600" i="1" kern="100" dirty="0">
                <a:latin typeface="Times New Roman"/>
                <a:ea typeface="华文细黑"/>
              </a:rPr>
              <a:t>O</a:t>
            </a:r>
            <a:r>
              <a:rPr lang="zh-CN" altLang="zh-CN" sz="2600" kern="100" dirty="0">
                <a:latin typeface="Times New Roman"/>
                <a:ea typeface="华文细黑"/>
                <a:cs typeface="Times New Roman"/>
              </a:rPr>
              <a:t>点即开始产生</a:t>
            </a:r>
            <a:r>
              <a:rPr lang="en-US" altLang="zh-CN" sz="2600" kern="100" dirty="0">
                <a:latin typeface="Times New Roman"/>
                <a:ea typeface="华文细黑"/>
              </a:rPr>
              <a:t>CO</a:t>
            </a:r>
            <a:r>
              <a:rPr lang="en-US" altLang="zh-CN" sz="2600" kern="100" baseline="-25000" dirty="0">
                <a:latin typeface="Times New Roman"/>
                <a:ea typeface="华文细黑"/>
              </a:rPr>
              <a:t>2</a:t>
            </a:r>
            <a:r>
              <a:rPr lang="zh-CN" altLang="zh-CN" sz="2600" kern="100" dirty="0">
                <a:latin typeface="Times New Roman"/>
                <a:ea typeface="华文细黑"/>
                <a:cs typeface="Times New Roman"/>
              </a:rPr>
              <a:t>气体，对应溶液中的溶质为</a:t>
            </a:r>
            <a:r>
              <a:rPr lang="en-US" altLang="zh-CN" sz="2600" kern="100" dirty="0">
                <a:latin typeface="Times New Roman"/>
                <a:ea typeface="华文细黑"/>
              </a:rPr>
              <a:t>NaHCO</a:t>
            </a:r>
            <a:r>
              <a:rPr lang="en-US" altLang="zh-CN" sz="2600" kern="100" baseline="-25000" dirty="0">
                <a:latin typeface="Times New Roman"/>
                <a:ea typeface="华文细黑"/>
              </a:rPr>
              <a:t>3</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a:lnSpc>
                <a:spcPct val="150000"/>
              </a:lnSpc>
              <a:spcAft>
                <a:spcPts val="0"/>
              </a:spcAft>
            </a:pPr>
            <a:r>
              <a:rPr lang="en-US" altLang="zh-CN" sz="2600" kern="100" dirty="0" smtClean="0">
                <a:latin typeface="宋体"/>
                <a:ea typeface="华文细黑"/>
                <a:cs typeface="Times New Roman"/>
              </a:rPr>
              <a:t>①</a:t>
            </a:r>
            <a:r>
              <a:rPr lang="zh-CN" altLang="zh-CN" sz="2600" kern="100" dirty="0" smtClean="0">
                <a:latin typeface="Times New Roman"/>
                <a:ea typeface="华文细黑"/>
                <a:cs typeface="Times New Roman"/>
              </a:rPr>
              <a:t>正确；</a:t>
            </a:r>
            <a:endParaRPr lang="en-US" altLang="zh-CN" sz="2600" kern="100" dirty="0" smtClean="0">
              <a:latin typeface="Times New Roman"/>
              <a:ea typeface="华文细黑"/>
              <a:cs typeface="Times New Roman"/>
            </a:endParaRPr>
          </a:p>
          <a:p>
            <a:pPr>
              <a:lnSpc>
                <a:spcPct val="150000"/>
              </a:lnSpc>
              <a:spcAft>
                <a:spcPts val="0"/>
              </a:spcAft>
            </a:pPr>
            <a:r>
              <a:rPr lang="zh-CN" altLang="zh-CN" sz="2600" kern="100" dirty="0">
                <a:latin typeface="Times New Roman"/>
                <a:ea typeface="华文细黑"/>
                <a:cs typeface="Times New Roman"/>
              </a:rPr>
              <a:t>图像</a:t>
            </a:r>
            <a:r>
              <a:rPr lang="en-US" altLang="zh-CN" sz="2600" kern="100" dirty="0">
                <a:latin typeface="宋体"/>
                <a:ea typeface="华文细黑"/>
                <a:cs typeface="Times New Roman"/>
              </a:rPr>
              <a:t>Ⅱ</a:t>
            </a:r>
            <a:r>
              <a:rPr lang="zh-CN" altLang="zh-CN" sz="2600" kern="100" dirty="0">
                <a:latin typeface="Times New Roman"/>
                <a:ea typeface="华文细黑"/>
                <a:cs typeface="Times New Roman"/>
              </a:rPr>
              <a:t>中，</a:t>
            </a:r>
            <a:r>
              <a:rPr lang="en-US" altLang="zh-CN" sz="2600" i="1" kern="100" dirty="0" err="1">
                <a:latin typeface="Times New Roman"/>
                <a:ea typeface="华文细黑"/>
              </a:rPr>
              <a:t>Oa</a:t>
            </a:r>
            <a:r>
              <a:rPr lang="zh-CN" altLang="zh-CN" sz="2600" kern="100" dirty="0">
                <a:latin typeface="Times New Roman"/>
                <a:ea typeface="华文细黑"/>
                <a:cs typeface="Times New Roman"/>
              </a:rPr>
              <a:t>段消耗</a:t>
            </a:r>
            <a:r>
              <a:rPr lang="en-US" altLang="zh-CN" sz="2600" kern="100" dirty="0" err="1">
                <a:latin typeface="Times New Roman"/>
                <a:ea typeface="华文细黑"/>
              </a:rPr>
              <a:t>HCl</a:t>
            </a:r>
            <a:r>
              <a:rPr lang="zh-CN" altLang="zh-CN" sz="2600" kern="100" dirty="0">
                <a:latin typeface="Times New Roman"/>
                <a:ea typeface="华文细黑"/>
                <a:cs typeface="Times New Roman"/>
              </a:rPr>
              <a:t>的量小于</a:t>
            </a:r>
            <a:r>
              <a:rPr lang="en-US" altLang="zh-CN" sz="2600" i="1" kern="100" dirty="0" err="1">
                <a:latin typeface="Times New Roman"/>
                <a:ea typeface="华文细黑"/>
              </a:rPr>
              <a:t>ab</a:t>
            </a:r>
            <a:r>
              <a:rPr lang="zh-CN" altLang="zh-CN" sz="2600" kern="100" dirty="0">
                <a:latin typeface="Times New Roman"/>
                <a:ea typeface="华文细黑"/>
                <a:cs typeface="Times New Roman"/>
              </a:rPr>
              <a:t>段消耗</a:t>
            </a:r>
            <a:r>
              <a:rPr lang="en-US" altLang="zh-CN" sz="2600" kern="100" dirty="0" err="1">
                <a:latin typeface="Times New Roman"/>
                <a:ea typeface="华文细黑"/>
              </a:rPr>
              <a:t>HCl</a:t>
            </a:r>
            <a:r>
              <a:rPr lang="zh-CN" altLang="zh-CN" sz="2600" kern="100" dirty="0">
                <a:latin typeface="Times New Roman"/>
                <a:ea typeface="华文细黑"/>
                <a:cs typeface="Times New Roman"/>
              </a:rPr>
              <a:t>的量，对应的溶液中的溶质为</a:t>
            </a:r>
            <a:r>
              <a:rPr lang="en-US" altLang="zh-CN" sz="2600" kern="100" dirty="0">
                <a:latin typeface="Times New Roman"/>
                <a:ea typeface="华文细黑"/>
              </a:rPr>
              <a:t>Na</a:t>
            </a:r>
            <a:r>
              <a:rPr lang="en-US" altLang="zh-CN" sz="2600" kern="100" baseline="-25000" dirty="0">
                <a:latin typeface="Times New Roman"/>
                <a:ea typeface="华文细黑"/>
              </a:rPr>
              <a:t>2</a:t>
            </a:r>
            <a:r>
              <a:rPr lang="en-US" altLang="zh-CN" sz="2600" kern="100" dirty="0">
                <a:latin typeface="Times New Roman"/>
                <a:ea typeface="华文细黑"/>
              </a:rPr>
              <a:t>CO</a:t>
            </a:r>
            <a:r>
              <a:rPr lang="en-US" altLang="zh-CN" sz="2600" kern="100" baseline="-25000" dirty="0">
                <a:latin typeface="Times New Roman"/>
                <a:ea typeface="华文细黑"/>
              </a:rPr>
              <a:t>3</a:t>
            </a:r>
            <a:r>
              <a:rPr lang="zh-CN" altLang="zh-CN" sz="2600" kern="100" dirty="0">
                <a:latin typeface="Times New Roman"/>
                <a:ea typeface="华文细黑"/>
                <a:cs typeface="Times New Roman"/>
              </a:rPr>
              <a:t>和</a:t>
            </a:r>
            <a:r>
              <a:rPr lang="en-US" altLang="zh-CN" sz="2600" kern="100" dirty="0">
                <a:latin typeface="Times New Roman"/>
                <a:ea typeface="华文细黑"/>
              </a:rPr>
              <a:t>NaHCO</a:t>
            </a:r>
            <a:r>
              <a:rPr lang="en-US" altLang="zh-CN" sz="2600" kern="100" baseline="-25000" dirty="0">
                <a:latin typeface="Times New Roman"/>
                <a:ea typeface="华文细黑"/>
              </a:rPr>
              <a:t>3</a:t>
            </a:r>
            <a:r>
              <a:rPr lang="zh-CN" altLang="zh-CN" sz="2600" kern="100" dirty="0">
                <a:latin typeface="Times New Roman"/>
                <a:ea typeface="华文细黑"/>
                <a:cs typeface="Times New Roman"/>
              </a:rPr>
              <a:t>，且二者的物质的量之</a:t>
            </a:r>
            <a:r>
              <a:rPr lang="zh-CN" altLang="zh-CN" sz="2600" kern="100" dirty="0" smtClean="0">
                <a:latin typeface="Times New Roman"/>
                <a:ea typeface="华文细黑"/>
                <a:cs typeface="Times New Roman"/>
              </a:rPr>
              <a:t>比</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a:t>
            </a:r>
            <a:r>
              <a:rPr lang="en-US" altLang="zh-CN" sz="2600" kern="100" dirty="0">
                <a:latin typeface="宋体"/>
                <a:ea typeface="华文细黑"/>
                <a:cs typeface="Times New Roman"/>
              </a:rPr>
              <a:t>②</a:t>
            </a:r>
            <a:r>
              <a:rPr lang="zh-CN" altLang="zh-CN" sz="2600" kern="100" dirty="0">
                <a:latin typeface="Times New Roman"/>
                <a:ea typeface="华文细黑"/>
                <a:cs typeface="Times New Roman"/>
              </a:rPr>
              <a:t>正确</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a:lnSpc>
                <a:spcPct val="150000"/>
              </a:lnSpc>
              <a:spcAft>
                <a:spcPts val="0"/>
              </a:spcAft>
            </a:pPr>
            <a:r>
              <a:rPr lang="zh-CN" altLang="zh-CN" sz="2600" kern="100" dirty="0">
                <a:latin typeface="Times New Roman"/>
                <a:ea typeface="华文细黑"/>
                <a:cs typeface="Times New Roman"/>
              </a:rPr>
              <a:t>图像</a:t>
            </a:r>
            <a:r>
              <a:rPr lang="en-US" altLang="zh-CN" sz="2600" kern="100" dirty="0">
                <a:latin typeface="宋体"/>
                <a:ea typeface="华文细黑"/>
                <a:cs typeface="Times New Roman"/>
              </a:rPr>
              <a:t>Ⅲ</a:t>
            </a:r>
            <a:r>
              <a:rPr lang="zh-CN" altLang="zh-CN" sz="2600" kern="100" dirty="0">
                <a:latin typeface="Times New Roman"/>
                <a:ea typeface="华文细黑"/>
                <a:cs typeface="Times New Roman"/>
              </a:rPr>
              <a:t>中，</a:t>
            </a:r>
            <a:r>
              <a:rPr lang="en-US" altLang="zh-CN" sz="2600" i="1" kern="100" dirty="0" err="1">
                <a:latin typeface="Times New Roman"/>
                <a:ea typeface="华文细黑"/>
              </a:rPr>
              <a:t>Oa</a:t>
            </a:r>
            <a:r>
              <a:rPr lang="zh-CN" altLang="zh-CN" sz="2600" kern="100" dirty="0">
                <a:latin typeface="Times New Roman"/>
                <a:ea typeface="华文细黑"/>
                <a:cs typeface="Times New Roman"/>
              </a:rPr>
              <a:t>段消耗</a:t>
            </a:r>
            <a:r>
              <a:rPr lang="en-US" altLang="zh-CN" sz="2600" kern="100" dirty="0" err="1">
                <a:latin typeface="Times New Roman"/>
                <a:ea typeface="华文细黑"/>
              </a:rPr>
              <a:t>HCl</a:t>
            </a:r>
            <a:r>
              <a:rPr lang="zh-CN" altLang="zh-CN" sz="2600" kern="100" dirty="0">
                <a:latin typeface="Times New Roman"/>
                <a:ea typeface="华文细黑"/>
                <a:cs typeface="Times New Roman"/>
              </a:rPr>
              <a:t>的量等于</a:t>
            </a:r>
            <a:r>
              <a:rPr lang="en-US" altLang="zh-CN" sz="2600" i="1" kern="100" dirty="0" err="1">
                <a:latin typeface="Times New Roman"/>
                <a:ea typeface="华文细黑"/>
              </a:rPr>
              <a:t>ab</a:t>
            </a:r>
            <a:r>
              <a:rPr lang="zh-CN" altLang="zh-CN" sz="2600" kern="100" dirty="0">
                <a:latin typeface="Times New Roman"/>
                <a:ea typeface="华文细黑"/>
                <a:cs typeface="Times New Roman"/>
              </a:rPr>
              <a:t>段消耗</a:t>
            </a:r>
            <a:r>
              <a:rPr lang="en-US" altLang="zh-CN" sz="2600" kern="100" dirty="0" err="1">
                <a:latin typeface="Times New Roman"/>
                <a:ea typeface="华文细黑"/>
              </a:rPr>
              <a:t>HCl</a:t>
            </a:r>
            <a:r>
              <a:rPr lang="zh-CN" altLang="zh-CN" sz="2600" kern="100" dirty="0">
                <a:latin typeface="Times New Roman"/>
                <a:ea typeface="华文细黑"/>
                <a:cs typeface="Times New Roman"/>
              </a:rPr>
              <a:t>的量，对应溶液中的溶质为</a:t>
            </a:r>
            <a:r>
              <a:rPr lang="en-US" altLang="zh-CN" sz="2600" kern="100" dirty="0">
                <a:latin typeface="Times New Roman"/>
                <a:ea typeface="华文细黑"/>
              </a:rPr>
              <a:t>Na</a:t>
            </a:r>
            <a:r>
              <a:rPr lang="en-US" altLang="zh-CN" sz="2600" kern="100" baseline="-25000" dirty="0">
                <a:latin typeface="Times New Roman"/>
                <a:ea typeface="华文细黑"/>
              </a:rPr>
              <a:t>2</a:t>
            </a:r>
            <a:r>
              <a:rPr lang="en-US" altLang="zh-CN" sz="2600" kern="100" dirty="0">
                <a:latin typeface="Times New Roman"/>
                <a:ea typeface="华文细黑"/>
              </a:rPr>
              <a:t>CO</a:t>
            </a:r>
            <a:r>
              <a:rPr lang="en-US" altLang="zh-CN" sz="2600" kern="100" baseline="-25000" dirty="0">
                <a:latin typeface="Times New Roman"/>
                <a:ea typeface="华文细黑"/>
              </a:rPr>
              <a:t>3</a:t>
            </a:r>
            <a:r>
              <a:rPr lang="zh-CN" altLang="zh-CN" sz="2600" kern="100" dirty="0">
                <a:latin typeface="Times New Roman"/>
                <a:ea typeface="华文细黑"/>
                <a:cs typeface="Times New Roman"/>
              </a:rPr>
              <a:t>，</a:t>
            </a:r>
            <a:r>
              <a:rPr lang="en-US" altLang="zh-CN" sz="2600" kern="100" dirty="0">
                <a:latin typeface="宋体"/>
                <a:ea typeface="华文细黑"/>
                <a:cs typeface="Times New Roman"/>
              </a:rPr>
              <a:t>③</a:t>
            </a:r>
            <a:r>
              <a:rPr lang="zh-CN" altLang="zh-CN" sz="2600" kern="100" dirty="0">
                <a:latin typeface="Times New Roman"/>
                <a:ea typeface="华文细黑"/>
                <a:cs typeface="Times New Roman"/>
              </a:rPr>
              <a:t>不正确</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a:lnSpc>
                <a:spcPct val="150000"/>
              </a:lnSpc>
              <a:spcAft>
                <a:spcPts val="0"/>
              </a:spcAft>
            </a:pPr>
            <a:r>
              <a:rPr lang="zh-CN" altLang="zh-CN" sz="2600" kern="100" spc="-100" dirty="0">
                <a:latin typeface="Times New Roman"/>
                <a:ea typeface="华文细黑"/>
                <a:cs typeface="Times New Roman"/>
              </a:rPr>
              <a:t>图像</a:t>
            </a:r>
            <a:r>
              <a:rPr lang="en-US" altLang="zh-CN" sz="2600" kern="100" spc="-100" dirty="0">
                <a:latin typeface="宋体"/>
                <a:ea typeface="华文细黑"/>
                <a:cs typeface="Times New Roman"/>
              </a:rPr>
              <a:t>Ⅳ</a:t>
            </a:r>
            <a:r>
              <a:rPr lang="zh-CN" altLang="zh-CN" sz="2600" kern="100" spc="-100" dirty="0">
                <a:latin typeface="Times New Roman"/>
                <a:ea typeface="华文细黑"/>
                <a:cs typeface="Times New Roman"/>
              </a:rPr>
              <a:t>中，</a:t>
            </a:r>
            <a:r>
              <a:rPr lang="en-US" altLang="zh-CN" sz="2600" i="1" kern="100" spc="-100" dirty="0" err="1">
                <a:latin typeface="Times New Roman"/>
                <a:ea typeface="华文细黑"/>
              </a:rPr>
              <a:t>Oa</a:t>
            </a:r>
            <a:r>
              <a:rPr lang="zh-CN" altLang="zh-CN" sz="2600" kern="100" spc="-100" dirty="0">
                <a:latin typeface="Times New Roman"/>
                <a:ea typeface="华文细黑"/>
                <a:cs typeface="Times New Roman"/>
              </a:rPr>
              <a:t>段消耗</a:t>
            </a:r>
            <a:r>
              <a:rPr lang="en-US" altLang="zh-CN" sz="2600" kern="100" spc="-100" dirty="0" err="1">
                <a:latin typeface="Times New Roman"/>
                <a:ea typeface="华文细黑"/>
              </a:rPr>
              <a:t>HCl</a:t>
            </a:r>
            <a:r>
              <a:rPr lang="zh-CN" altLang="zh-CN" sz="2600" kern="100" spc="-100" dirty="0">
                <a:latin typeface="Times New Roman"/>
                <a:ea typeface="华文细黑"/>
                <a:cs typeface="Times New Roman"/>
              </a:rPr>
              <a:t>的量大于</a:t>
            </a:r>
            <a:r>
              <a:rPr lang="en-US" altLang="zh-CN" sz="2600" i="1" kern="100" spc="-100" dirty="0" err="1">
                <a:latin typeface="Times New Roman"/>
                <a:ea typeface="华文细黑"/>
              </a:rPr>
              <a:t>ab</a:t>
            </a:r>
            <a:r>
              <a:rPr lang="zh-CN" altLang="zh-CN" sz="2600" kern="100" spc="-100" dirty="0">
                <a:latin typeface="Times New Roman"/>
                <a:ea typeface="华文细黑"/>
                <a:cs typeface="Times New Roman"/>
              </a:rPr>
              <a:t>段消耗</a:t>
            </a:r>
            <a:r>
              <a:rPr lang="en-US" altLang="zh-CN" sz="2600" kern="100" spc="-100" dirty="0" err="1">
                <a:latin typeface="Times New Roman"/>
                <a:ea typeface="华文细黑"/>
              </a:rPr>
              <a:t>HCl</a:t>
            </a:r>
            <a:r>
              <a:rPr lang="zh-CN" altLang="zh-CN" sz="2600" kern="100" spc="-100" dirty="0">
                <a:latin typeface="Times New Roman"/>
                <a:ea typeface="华文细黑"/>
                <a:cs typeface="Times New Roman"/>
              </a:rPr>
              <a:t>的量，对应溶液中的溶质为</a:t>
            </a:r>
            <a:r>
              <a:rPr lang="en-US" altLang="zh-CN" sz="2600" kern="100" spc="-100" dirty="0">
                <a:latin typeface="Times New Roman"/>
                <a:ea typeface="华文细黑"/>
              </a:rPr>
              <a:t>Na</a:t>
            </a:r>
            <a:r>
              <a:rPr lang="en-US" altLang="zh-CN" sz="2600" kern="100" spc="-100" baseline="-25000" dirty="0">
                <a:latin typeface="Times New Roman"/>
                <a:ea typeface="华文细黑"/>
              </a:rPr>
              <a:t>2</a:t>
            </a:r>
            <a:r>
              <a:rPr lang="en-US" altLang="zh-CN" sz="2600" kern="100" spc="-100" dirty="0">
                <a:latin typeface="Times New Roman"/>
                <a:ea typeface="华文细黑"/>
              </a:rPr>
              <a:t>CO</a:t>
            </a:r>
            <a:r>
              <a:rPr lang="en-US" altLang="zh-CN" sz="2600" kern="100" spc="-100" baseline="-25000" dirty="0">
                <a:latin typeface="Times New Roman"/>
                <a:ea typeface="华文细黑"/>
              </a:rPr>
              <a:t>3</a:t>
            </a:r>
            <a:r>
              <a:rPr lang="zh-CN" altLang="zh-CN" sz="2600" kern="100" spc="-100" dirty="0">
                <a:latin typeface="Times New Roman"/>
                <a:ea typeface="华文细黑"/>
                <a:cs typeface="Times New Roman"/>
              </a:rPr>
              <a:t>、</a:t>
            </a:r>
            <a:r>
              <a:rPr lang="en-US" altLang="zh-CN" sz="2600" kern="100" spc="-100" dirty="0" err="1">
                <a:latin typeface="Times New Roman"/>
                <a:ea typeface="华文细黑"/>
              </a:rPr>
              <a:t>NaOH</a:t>
            </a:r>
            <a:r>
              <a:rPr lang="zh-CN" altLang="zh-CN" sz="2600" kern="100" spc="-100" dirty="0">
                <a:latin typeface="Times New Roman"/>
                <a:ea typeface="华文细黑"/>
                <a:cs typeface="Times New Roman"/>
              </a:rPr>
              <a:t>，且二者的物质的量之比</a:t>
            </a:r>
            <a:r>
              <a:rPr lang="zh-CN" altLang="zh-CN" sz="2600" kern="100" spc="-100" dirty="0" smtClean="0">
                <a:latin typeface="Times New Roman"/>
                <a:ea typeface="华文细黑"/>
                <a:cs typeface="Times New Roman"/>
              </a:rPr>
              <a:t>：</a:t>
            </a:r>
            <a:r>
              <a:rPr lang="en-US" altLang="zh-CN" sz="2600" kern="100" spc="-100" dirty="0" smtClean="0">
                <a:latin typeface="Times New Roman"/>
                <a:ea typeface="华文细黑"/>
                <a:cs typeface="Times New Roman"/>
              </a:rPr>
              <a:t>			          </a:t>
            </a:r>
            <a:r>
              <a:rPr lang="zh-CN" altLang="zh-CN" sz="2600" kern="100" spc="-100" dirty="0" smtClean="0">
                <a:latin typeface="Times New Roman"/>
                <a:ea typeface="华文细黑"/>
                <a:cs typeface="Times New Roman"/>
              </a:rPr>
              <a:t>，</a:t>
            </a:r>
            <a:r>
              <a:rPr lang="en-US" altLang="zh-CN" sz="2600" kern="100" spc="-100" dirty="0">
                <a:latin typeface="宋体"/>
                <a:ea typeface="华文细黑"/>
                <a:cs typeface="Times New Roman"/>
              </a:rPr>
              <a:t>④</a:t>
            </a:r>
            <a:r>
              <a:rPr lang="zh-CN" altLang="zh-CN" sz="2600" kern="100" spc="-100" dirty="0">
                <a:latin typeface="Times New Roman"/>
                <a:ea typeface="华文细黑"/>
                <a:cs typeface="Times New Roman"/>
              </a:rPr>
              <a:t>不正确</a:t>
            </a:r>
            <a:r>
              <a:rPr lang="zh-CN" altLang="zh-CN" sz="2600" kern="100" spc="-100" dirty="0" smtClean="0">
                <a:latin typeface="Times New Roman"/>
                <a:ea typeface="华文细黑"/>
                <a:cs typeface="Times New Roman"/>
              </a:rPr>
              <a:t>。</a:t>
            </a:r>
            <a:endParaRPr lang="en-US" altLang="zh-CN" sz="2600" kern="100" spc="-100" dirty="0" smtClean="0">
              <a:latin typeface="Times New Roman"/>
              <a:ea typeface="华文细黑"/>
              <a:cs typeface="Times New Roman"/>
            </a:endParaRPr>
          </a:p>
          <a:p>
            <a:pPr algn="just">
              <a:lnSpc>
                <a:spcPct val="150000"/>
              </a:lnSpc>
              <a:spcAft>
                <a:spcPts val="0"/>
              </a:spcAft>
            </a:pPr>
            <a:r>
              <a:rPr lang="zh-CN" altLang="zh-CN" sz="2800" b="1" kern="100" dirty="0">
                <a:solidFill>
                  <a:srgbClr val="0000FF"/>
                </a:solidFill>
                <a:latin typeface="Times New Roman"/>
                <a:cs typeface="Times New Roman"/>
              </a:rPr>
              <a:t>答案　</a:t>
            </a:r>
            <a:r>
              <a:rPr lang="en-US" altLang="zh-CN" sz="2800" kern="100" dirty="0" smtClean="0">
                <a:solidFill>
                  <a:schemeClr val="accent6">
                    <a:lumMod val="75000"/>
                  </a:schemeClr>
                </a:solidFill>
                <a:latin typeface="Times New Roman"/>
                <a:ea typeface="华文细黑"/>
                <a:cs typeface="Courier New"/>
              </a:rPr>
              <a:t>A</a:t>
            </a:r>
            <a:endParaRPr lang="zh-CN" altLang="zh-CN" sz="1000" kern="100" dirty="0">
              <a:solidFill>
                <a:schemeClr val="accent6">
                  <a:lumMod val="75000"/>
                </a:schemeClr>
              </a:solidFill>
              <a:latin typeface="宋体"/>
              <a:cs typeface="Courier New"/>
            </a:endParaRPr>
          </a:p>
        </p:txBody>
      </p:sp>
      <p:sp>
        <p:nvSpPr>
          <p:cNvPr id="48" name="Rectangle 21">
            <a:hlinkClick r:id="rId3" action="ppaction://hlinksldjump"/>
          </p:cNvPr>
          <p:cNvSpPr>
            <a:spLocks noChangeArrowheads="1"/>
          </p:cNvSpPr>
          <p:nvPr/>
        </p:nvSpPr>
        <p:spPr bwMode="auto">
          <a:xfrm>
            <a:off x="5641820"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49" name="Rectangle 21">
            <a:hlinkClick r:id="rId4" action="ppaction://hlinksldjump"/>
          </p:cNvPr>
          <p:cNvSpPr>
            <a:spLocks noChangeArrowheads="1"/>
          </p:cNvSpPr>
          <p:nvPr/>
        </p:nvSpPr>
        <p:spPr bwMode="auto">
          <a:xfrm>
            <a:off x="6075743"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50" name="Rectangle 21">
            <a:hlinkClick r:id="rId5" action="ppaction://hlinksldjump"/>
          </p:cNvPr>
          <p:cNvSpPr>
            <a:spLocks noChangeArrowheads="1"/>
          </p:cNvSpPr>
          <p:nvPr/>
        </p:nvSpPr>
        <p:spPr bwMode="auto">
          <a:xfrm>
            <a:off x="6509666"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1" name="Rectangle 21">
            <a:hlinkClick r:id="rId6" action="ppaction://hlinksldjump"/>
          </p:cNvPr>
          <p:cNvSpPr>
            <a:spLocks noChangeArrowheads="1"/>
          </p:cNvSpPr>
          <p:nvPr/>
        </p:nvSpPr>
        <p:spPr bwMode="auto">
          <a:xfrm>
            <a:off x="6943589"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2" name="Rectangle 21">
            <a:hlinkClick r:id="rId7" action="ppaction://hlinksldjump"/>
          </p:cNvPr>
          <p:cNvSpPr>
            <a:spLocks noChangeArrowheads="1"/>
          </p:cNvSpPr>
          <p:nvPr/>
        </p:nvSpPr>
        <p:spPr bwMode="auto">
          <a:xfrm>
            <a:off x="7377512"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3" name="Rectangle 21">
            <a:hlinkClick r:id="rId8" action="ppaction://hlinksldjump"/>
          </p:cNvPr>
          <p:cNvSpPr>
            <a:spLocks noChangeArrowheads="1"/>
          </p:cNvSpPr>
          <p:nvPr/>
        </p:nvSpPr>
        <p:spPr bwMode="auto">
          <a:xfrm>
            <a:off x="7811435"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4" name="Rectangle 21">
            <a:hlinkClick r:id="rId9" action="ppaction://hlinksldjump"/>
          </p:cNvPr>
          <p:cNvSpPr>
            <a:spLocks noChangeArrowheads="1"/>
          </p:cNvSpPr>
          <p:nvPr/>
        </p:nvSpPr>
        <p:spPr bwMode="auto">
          <a:xfrm>
            <a:off x="8245358"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5" name="Rectangle 21">
            <a:hlinkClick r:id="rId10" action="ppaction://hlinksldjump"/>
          </p:cNvPr>
          <p:cNvSpPr>
            <a:spLocks noChangeArrowheads="1"/>
          </p:cNvSpPr>
          <p:nvPr/>
        </p:nvSpPr>
        <p:spPr bwMode="auto">
          <a:xfrm>
            <a:off x="8679281" y="117426"/>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6" name="Rectangle 21">
            <a:hlinkClick r:id="rId11" action="ppaction://hlinksldjump"/>
          </p:cNvPr>
          <p:cNvSpPr>
            <a:spLocks noChangeArrowheads="1"/>
          </p:cNvSpPr>
          <p:nvPr/>
        </p:nvSpPr>
        <p:spPr bwMode="auto">
          <a:xfrm>
            <a:off x="9191550" y="117426"/>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7" name="Rectangle 21">
            <a:hlinkClick r:id="rId12" action="ppaction://hlinksldjump"/>
          </p:cNvPr>
          <p:cNvSpPr>
            <a:spLocks noChangeArrowheads="1"/>
          </p:cNvSpPr>
          <p:nvPr/>
        </p:nvSpPr>
        <p:spPr bwMode="auto">
          <a:xfrm>
            <a:off x="9816009" y="117426"/>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58" name="Rectangle 21">
            <a:hlinkClick r:id="rId13" action="ppaction://hlinksldjump"/>
          </p:cNvPr>
          <p:cNvSpPr>
            <a:spLocks noChangeArrowheads="1"/>
          </p:cNvSpPr>
          <p:nvPr/>
        </p:nvSpPr>
        <p:spPr bwMode="auto">
          <a:xfrm>
            <a:off x="10409370" y="117426"/>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59" name="Rectangle 21">
            <a:hlinkClick r:id="rId14" action="ppaction://hlinksldjump"/>
          </p:cNvPr>
          <p:cNvSpPr>
            <a:spLocks noChangeArrowheads="1"/>
          </p:cNvSpPr>
          <p:nvPr/>
        </p:nvSpPr>
        <p:spPr bwMode="auto">
          <a:xfrm>
            <a:off x="11042120" y="117426"/>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60" name="Rectangle 21">
            <a:hlinkClick r:id="rId15" action="ppaction://hlinksldjump"/>
          </p:cNvPr>
          <p:cNvSpPr>
            <a:spLocks noChangeArrowheads="1"/>
          </p:cNvSpPr>
          <p:nvPr/>
        </p:nvSpPr>
        <p:spPr bwMode="auto">
          <a:xfrm>
            <a:off x="11616857" y="117426"/>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graphicFrame>
        <p:nvGraphicFramePr>
          <p:cNvPr id="2" name="对象 1"/>
          <p:cNvGraphicFramePr>
            <a:graphicFrameLocks noChangeAspect="1"/>
          </p:cNvGraphicFramePr>
          <p:nvPr>
            <p:extLst>
              <p:ext uri="{D42A27DB-BD31-4B8C-83A1-F6EECF244321}">
                <p14:modId xmlns:p14="http://schemas.microsoft.com/office/powerpoint/2010/main" val="973507922"/>
              </p:ext>
            </p:extLst>
          </p:nvPr>
        </p:nvGraphicFramePr>
        <p:xfrm>
          <a:off x="6593169" y="2460228"/>
          <a:ext cx="4017963" cy="1038225"/>
        </p:xfrm>
        <a:graphic>
          <a:graphicData uri="http://schemas.openxmlformats.org/presentationml/2006/ole">
            <mc:AlternateContent xmlns:mc="http://schemas.openxmlformats.org/markup-compatibility/2006">
              <mc:Choice xmlns:v="urn:schemas-microsoft-com:vml" Requires="v">
                <p:oleObj spid="_x0000_s56750" name="文档" r:id="rId17" imgW="4017180" imgH="1038277" progId="Word.Document.12">
                  <p:embed/>
                </p:oleObj>
              </mc:Choice>
              <mc:Fallback>
                <p:oleObj name="文档" r:id="rId17" imgW="4017180" imgH="1038277" progId="Word.Document.12">
                  <p:embed/>
                  <p:pic>
                    <p:nvPicPr>
                      <p:cNvPr id="0" name=""/>
                      <p:cNvPicPr/>
                      <p:nvPr/>
                    </p:nvPicPr>
                    <p:blipFill>
                      <a:blip r:embed="rId18"/>
                      <a:stretch>
                        <a:fillRect/>
                      </a:stretch>
                    </p:blipFill>
                    <p:spPr>
                      <a:xfrm>
                        <a:off x="6593169" y="2460228"/>
                        <a:ext cx="4017963" cy="1038225"/>
                      </a:xfrm>
                      <a:prstGeom prst="rect">
                        <a:avLst/>
                      </a:prstGeom>
                    </p:spPr>
                  </p:pic>
                </p:oleObj>
              </mc:Fallback>
            </mc:AlternateContent>
          </a:graphicData>
        </a:graphic>
      </p:graphicFrame>
      <p:graphicFrame>
        <p:nvGraphicFramePr>
          <p:cNvPr id="4" name="对象 3"/>
          <p:cNvGraphicFramePr>
            <a:graphicFrameLocks noChangeAspect="1"/>
          </p:cNvGraphicFramePr>
          <p:nvPr>
            <p:extLst>
              <p:ext uri="{D42A27DB-BD31-4B8C-83A1-F6EECF244321}">
                <p14:modId xmlns:p14="http://schemas.microsoft.com/office/powerpoint/2010/main" val="2913570347"/>
              </p:ext>
            </p:extLst>
          </p:nvPr>
        </p:nvGraphicFramePr>
        <p:xfrm>
          <a:off x="4840967" y="4855145"/>
          <a:ext cx="3865563" cy="1123950"/>
        </p:xfrm>
        <a:graphic>
          <a:graphicData uri="http://schemas.openxmlformats.org/presentationml/2006/ole">
            <mc:AlternateContent xmlns:mc="http://schemas.openxmlformats.org/markup-compatibility/2006">
              <mc:Choice xmlns:v="urn:schemas-microsoft-com:vml" Requires="v">
                <p:oleObj spid="_x0000_s56751" name="文档" r:id="rId20" imgW="3864888" imgH="1123960" progId="Word.Document.12">
                  <p:embed/>
                </p:oleObj>
              </mc:Choice>
              <mc:Fallback>
                <p:oleObj name="文档" r:id="rId20" imgW="3864888" imgH="1123960" progId="Word.Document.12">
                  <p:embed/>
                  <p:pic>
                    <p:nvPicPr>
                      <p:cNvPr id="0" name=""/>
                      <p:cNvPicPr/>
                      <p:nvPr/>
                    </p:nvPicPr>
                    <p:blipFill>
                      <a:blip r:embed="rId21"/>
                      <a:stretch>
                        <a:fillRect/>
                      </a:stretch>
                    </p:blipFill>
                    <p:spPr>
                      <a:xfrm>
                        <a:off x="4840967" y="4855145"/>
                        <a:ext cx="3865563" cy="1123950"/>
                      </a:xfrm>
                      <a:prstGeom prst="rect">
                        <a:avLst/>
                      </a:prstGeom>
                    </p:spPr>
                  </p:pic>
                </p:oleObj>
              </mc:Fallback>
            </mc:AlternateContent>
          </a:graphicData>
        </a:graphic>
      </p:graphicFrame>
      <p:sp>
        <p:nvSpPr>
          <p:cNvPr id="19" name="Rectangle 21">
            <a:hlinkClick r:id="rId22" action="ppaction://hlinksldjump"/>
          </p:cNvPr>
          <p:cNvSpPr>
            <a:spLocks noChangeArrowheads="1"/>
          </p:cNvSpPr>
          <p:nvPr/>
        </p:nvSpPr>
        <p:spPr bwMode="auto">
          <a:xfrm>
            <a:off x="5207897"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36862618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75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750"/>
                                        <p:tgtEl>
                                          <p:spTgt spid="3">
                                            <p:txEl>
                                              <p:pRg st="1" end="1"/>
                                            </p:txEl>
                                          </p:spTgt>
                                        </p:tgtEl>
                                      </p:cBhvr>
                                    </p:animEffect>
                                  </p:childTnLst>
                                </p:cTn>
                              </p:par>
                            </p:childTnLst>
                          </p:cTn>
                        </p:par>
                        <p:par>
                          <p:cTn id="11" fill="hold">
                            <p:stCondLst>
                              <p:cond delay="750"/>
                            </p:stCondLst>
                            <p:childTnLst>
                              <p:par>
                                <p:cTn id="12" presetID="3" presetClass="entr" presetSubtype="10" fill="hold" nodeType="after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blinds(horizontal)">
                                      <p:cBhvr>
                                        <p:cTn id="14" dur="750"/>
                                        <p:tgtEl>
                                          <p:spTgt spid="3">
                                            <p:txEl>
                                              <p:pRg st="2" end="2"/>
                                            </p:txEl>
                                          </p:spTgt>
                                        </p:tgtEl>
                                      </p:cBhvr>
                                    </p:animEffect>
                                  </p:childTnLst>
                                </p:cTn>
                              </p:par>
                              <p:par>
                                <p:cTn id="15" presetID="3" presetClass="entr" presetSubtype="10" fill="hold" nodeType="with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linds(horizontal)">
                                      <p:cBhvr>
                                        <p:cTn id="17" dur="750"/>
                                        <p:tgtEl>
                                          <p:spTgt spid="2"/>
                                        </p:tgtEl>
                                      </p:cBhvr>
                                    </p:animEffect>
                                  </p:childTnLst>
                                </p:cTn>
                              </p:par>
                            </p:childTnLst>
                          </p:cTn>
                        </p:par>
                        <p:par>
                          <p:cTn id="18" fill="hold">
                            <p:stCondLst>
                              <p:cond delay="1500"/>
                            </p:stCondLst>
                            <p:childTnLst>
                              <p:par>
                                <p:cTn id="19" presetID="3" presetClass="entr" presetSubtype="10" fill="hold" nodeType="after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blinds(horizontal)">
                                      <p:cBhvr>
                                        <p:cTn id="21" dur="750"/>
                                        <p:tgtEl>
                                          <p:spTgt spid="3">
                                            <p:txEl>
                                              <p:pRg st="3" end="3"/>
                                            </p:txEl>
                                          </p:spTgt>
                                        </p:tgtEl>
                                      </p:cBhvr>
                                    </p:animEffect>
                                  </p:childTnLst>
                                </p:cTn>
                              </p:par>
                            </p:childTnLst>
                          </p:cTn>
                        </p:par>
                        <p:par>
                          <p:cTn id="22" fill="hold">
                            <p:stCondLst>
                              <p:cond delay="2250"/>
                            </p:stCondLst>
                            <p:childTnLst>
                              <p:par>
                                <p:cTn id="23" presetID="3" presetClass="entr" presetSubtype="10" fill="hold" nodeType="after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blinds(horizontal)">
                                      <p:cBhvr>
                                        <p:cTn id="25" dur="750"/>
                                        <p:tgtEl>
                                          <p:spTgt spid="3">
                                            <p:txEl>
                                              <p:pRg st="4" end="4"/>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blinds(horizontal)">
                                      <p:cBhvr>
                                        <p:cTn id="28" dur="750"/>
                                        <p:tgtEl>
                                          <p:spTgt spid="4"/>
                                        </p:tgtEl>
                                      </p:cBhvr>
                                    </p:animEffect>
                                  </p:childTnLst>
                                </p:cTn>
                              </p:par>
                            </p:childTnLst>
                          </p:cTn>
                        </p:par>
                        <p:par>
                          <p:cTn id="29" fill="hold">
                            <p:stCondLst>
                              <p:cond delay="3000"/>
                            </p:stCondLst>
                            <p:childTnLst>
                              <p:par>
                                <p:cTn id="30" presetID="3" presetClass="entr" presetSubtype="10" fill="hold" nodeType="after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linds(horizontal)">
                                      <p:cBhvr>
                                        <p:cTn id="32" dur="75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603116" y="765498"/>
            <a:ext cx="10964698" cy="3526735"/>
          </a:xfrm>
          <a:prstGeom prst="rect">
            <a:avLst/>
          </a:prstGeom>
        </p:spPr>
        <p:txBody>
          <a:bodyPr>
            <a:spAutoFit/>
          </a:bodyPr>
          <a:lstStyle/>
          <a:p>
            <a:pPr algn="just">
              <a:lnSpc>
                <a:spcPts val="5500"/>
              </a:lnSpc>
              <a:spcAft>
                <a:spcPts val="0"/>
              </a:spcAft>
            </a:pPr>
            <a:r>
              <a:rPr lang="en-US" altLang="zh-CN" sz="2800" kern="100" dirty="0">
                <a:latin typeface="Times New Roman"/>
                <a:ea typeface="华文细黑"/>
                <a:cs typeface="Courier New"/>
              </a:rPr>
              <a:t>11.</a:t>
            </a:r>
            <a:r>
              <a:rPr lang="zh-CN" altLang="zh-CN" sz="2800" kern="100" dirty="0">
                <a:latin typeface="Times New Roman"/>
                <a:ea typeface="华文细黑"/>
                <a:cs typeface="Times New Roman"/>
              </a:rPr>
              <a:t>取</a:t>
            </a:r>
            <a:r>
              <a:rPr lang="en-US" altLang="zh-CN" sz="2800" i="1" kern="100" dirty="0">
                <a:latin typeface="Times New Roman"/>
                <a:ea typeface="华文细黑"/>
                <a:cs typeface="Courier New"/>
              </a:rPr>
              <a:t>a</a:t>
            </a:r>
            <a:r>
              <a:rPr lang="en-US" altLang="zh-CN" sz="2800" kern="100" dirty="0">
                <a:latin typeface="Times New Roman"/>
                <a:ea typeface="华文细黑"/>
                <a:cs typeface="Courier New"/>
              </a:rPr>
              <a:t> g</a:t>
            </a:r>
            <a:r>
              <a:rPr lang="zh-CN" altLang="zh-CN" sz="2800" kern="100" dirty="0">
                <a:latin typeface="Times New Roman"/>
                <a:ea typeface="华文细黑"/>
                <a:cs typeface="Times New Roman"/>
              </a:rPr>
              <a:t>某物质在</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中完全燃烧，将生成物与足量</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固体完全反应，反应后固体质量恰好也增加了</a:t>
            </a:r>
            <a:r>
              <a:rPr lang="en-US" altLang="zh-CN" sz="2800" i="1" kern="100" dirty="0">
                <a:latin typeface="Times New Roman"/>
                <a:ea typeface="华文细黑"/>
                <a:cs typeface="Courier New"/>
              </a:rPr>
              <a:t>a</a:t>
            </a:r>
            <a:r>
              <a:rPr lang="en-US" altLang="zh-CN" sz="2800" kern="100" dirty="0">
                <a:latin typeface="Times New Roman"/>
                <a:ea typeface="华文细黑"/>
                <a:cs typeface="Courier New"/>
              </a:rPr>
              <a:t> g</a:t>
            </a:r>
            <a:r>
              <a:rPr lang="zh-CN" altLang="zh-CN" sz="2800" kern="100" dirty="0">
                <a:latin typeface="Times New Roman"/>
                <a:ea typeface="华文细黑"/>
                <a:cs typeface="Times New Roman"/>
              </a:rPr>
              <a:t>。下列物质不能满足上述结果的是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105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A.H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B.CO</a:t>
            </a:r>
            <a:endParaRPr lang="zh-CN" altLang="zh-CN" sz="105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C.C</a:t>
            </a:r>
            <a:r>
              <a:rPr lang="en-US" altLang="zh-CN" sz="2800" kern="100" baseline="-25000" dirty="0">
                <a:latin typeface="Times New Roman"/>
                <a:ea typeface="华文细黑"/>
                <a:cs typeface="Courier New"/>
              </a:rPr>
              <a:t>6</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12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6</a:t>
            </a: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D.C</a:t>
            </a:r>
            <a:r>
              <a:rPr lang="en-US" altLang="zh-CN" sz="2800" kern="100" baseline="-25000" dirty="0" smtClean="0">
                <a:latin typeface="Times New Roman"/>
                <a:ea typeface="华文细黑"/>
                <a:cs typeface="Courier New"/>
              </a:rPr>
              <a:t>12</a:t>
            </a:r>
            <a:r>
              <a:rPr lang="en-US" altLang="zh-CN" sz="2800" kern="100" dirty="0" smtClean="0">
                <a:latin typeface="Times New Roman"/>
                <a:ea typeface="华文细黑"/>
                <a:cs typeface="Courier New"/>
              </a:rPr>
              <a:t>H</a:t>
            </a:r>
            <a:r>
              <a:rPr lang="en-US" altLang="zh-CN" sz="2800" kern="100" baseline="-25000" dirty="0" smtClean="0">
                <a:latin typeface="Times New Roman"/>
                <a:ea typeface="华文细黑"/>
                <a:cs typeface="Courier New"/>
              </a:rPr>
              <a:t>22</a:t>
            </a:r>
            <a:r>
              <a:rPr lang="en-US" altLang="zh-CN" sz="2800" kern="100" dirty="0" smtClean="0">
                <a:latin typeface="Times New Roman"/>
                <a:ea typeface="华文细黑"/>
                <a:cs typeface="Courier New"/>
              </a:rPr>
              <a:t>O</a:t>
            </a:r>
            <a:r>
              <a:rPr lang="en-US" altLang="zh-CN" sz="2800" kern="100" baseline="-25000" dirty="0" smtClean="0">
                <a:latin typeface="Times New Roman"/>
                <a:ea typeface="华文细黑"/>
                <a:cs typeface="Courier New"/>
              </a:rPr>
              <a:t>11</a:t>
            </a:r>
          </a:p>
        </p:txBody>
      </p:sp>
      <p:sp>
        <p:nvSpPr>
          <p:cNvPr id="48" name="Rectangle 21">
            <a:hlinkClick r:id="rId2" action="ppaction://hlinksldjump"/>
          </p:cNvPr>
          <p:cNvSpPr>
            <a:spLocks noChangeArrowheads="1"/>
          </p:cNvSpPr>
          <p:nvPr/>
        </p:nvSpPr>
        <p:spPr bwMode="auto">
          <a:xfrm>
            <a:off x="5641820"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49" name="Rectangle 21">
            <a:hlinkClick r:id="rId3" action="ppaction://hlinksldjump"/>
          </p:cNvPr>
          <p:cNvSpPr>
            <a:spLocks noChangeArrowheads="1"/>
          </p:cNvSpPr>
          <p:nvPr/>
        </p:nvSpPr>
        <p:spPr bwMode="auto">
          <a:xfrm>
            <a:off x="6075743"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50" name="Rectangle 21">
            <a:hlinkClick r:id="rId4" action="ppaction://hlinksldjump"/>
          </p:cNvPr>
          <p:cNvSpPr>
            <a:spLocks noChangeArrowheads="1"/>
          </p:cNvSpPr>
          <p:nvPr/>
        </p:nvSpPr>
        <p:spPr bwMode="auto">
          <a:xfrm>
            <a:off x="6509666"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1" name="Rectangle 21">
            <a:hlinkClick r:id="rId5" action="ppaction://hlinksldjump"/>
          </p:cNvPr>
          <p:cNvSpPr>
            <a:spLocks noChangeArrowheads="1"/>
          </p:cNvSpPr>
          <p:nvPr/>
        </p:nvSpPr>
        <p:spPr bwMode="auto">
          <a:xfrm>
            <a:off x="6943589"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2" name="Rectangle 21">
            <a:hlinkClick r:id="rId6" action="ppaction://hlinksldjump"/>
          </p:cNvPr>
          <p:cNvSpPr>
            <a:spLocks noChangeArrowheads="1"/>
          </p:cNvSpPr>
          <p:nvPr/>
        </p:nvSpPr>
        <p:spPr bwMode="auto">
          <a:xfrm>
            <a:off x="7377512"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3" name="Rectangle 21">
            <a:hlinkClick r:id="rId7" action="ppaction://hlinksldjump"/>
          </p:cNvPr>
          <p:cNvSpPr>
            <a:spLocks noChangeArrowheads="1"/>
          </p:cNvSpPr>
          <p:nvPr/>
        </p:nvSpPr>
        <p:spPr bwMode="auto">
          <a:xfrm>
            <a:off x="7811435"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4" name="Rectangle 21">
            <a:hlinkClick r:id="rId8" action="ppaction://hlinksldjump"/>
          </p:cNvPr>
          <p:cNvSpPr>
            <a:spLocks noChangeArrowheads="1"/>
          </p:cNvSpPr>
          <p:nvPr/>
        </p:nvSpPr>
        <p:spPr bwMode="auto">
          <a:xfrm>
            <a:off x="8245358"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5" name="Rectangle 21">
            <a:hlinkClick r:id="rId9" action="ppaction://hlinksldjump"/>
          </p:cNvPr>
          <p:cNvSpPr>
            <a:spLocks noChangeArrowheads="1"/>
          </p:cNvSpPr>
          <p:nvPr/>
        </p:nvSpPr>
        <p:spPr bwMode="auto">
          <a:xfrm>
            <a:off x="8679281" y="117426"/>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6" name="Rectangle 21">
            <a:hlinkClick r:id="rId10" action="ppaction://hlinksldjump"/>
          </p:cNvPr>
          <p:cNvSpPr>
            <a:spLocks noChangeArrowheads="1"/>
          </p:cNvSpPr>
          <p:nvPr/>
        </p:nvSpPr>
        <p:spPr bwMode="auto">
          <a:xfrm>
            <a:off x="9191550" y="117426"/>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7" name="Rectangle 21">
            <a:hlinkClick r:id="rId11" action="ppaction://hlinksldjump"/>
          </p:cNvPr>
          <p:cNvSpPr>
            <a:spLocks noChangeArrowheads="1"/>
          </p:cNvSpPr>
          <p:nvPr/>
        </p:nvSpPr>
        <p:spPr bwMode="auto">
          <a:xfrm>
            <a:off x="9816009" y="117426"/>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58" name="Rectangle 21">
            <a:hlinkClick r:id="rId12" action="ppaction://hlinksldjump"/>
          </p:cNvPr>
          <p:cNvSpPr>
            <a:spLocks noChangeArrowheads="1"/>
          </p:cNvSpPr>
          <p:nvPr/>
        </p:nvSpPr>
        <p:spPr bwMode="auto">
          <a:xfrm>
            <a:off x="10409370" y="117426"/>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59" name="Rectangle 21">
            <a:hlinkClick r:id="rId13" action="ppaction://hlinksldjump"/>
          </p:cNvPr>
          <p:cNvSpPr>
            <a:spLocks noChangeArrowheads="1"/>
          </p:cNvSpPr>
          <p:nvPr/>
        </p:nvSpPr>
        <p:spPr bwMode="auto">
          <a:xfrm>
            <a:off x="11042120" y="117426"/>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60" name="Rectangle 21">
            <a:hlinkClick r:id="rId14" action="ppaction://hlinksldjump"/>
          </p:cNvPr>
          <p:cNvSpPr>
            <a:spLocks noChangeArrowheads="1"/>
          </p:cNvSpPr>
          <p:nvPr/>
        </p:nvSpPr>
        <p:spPr bwMode="auto">
          <a:xfrm>
            <a:off x="11616857" y="117426"/>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
        <p:nvSpPr>
          <p:cNvPr id="19" name="矩形 18"/>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0" name="圆角矩形 19">
            <a:hlinkClick r:id="rId15" action="ppaction://hlinksldjump"/>
          </p:cNvPr>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
        <p:nvSpPr>
          <p:cNvPr id="21" name="Rectangle 21">
            <a:hlinkClick r:id="rId16" action="ppaction://hlinksldjump"/>
          </p:cNvPr>
          <p:cNvSpPr>
            <a:spLocks noChangeArrowheads="1"/>
          </p:cNvSpPr>
          <p:nvPr/>
        </p:nvSpPr>
        <p:spPr bwMode="auto">
          <a:xfrm>
            <a:off x="5207897"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2908612842"/>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7" name="Rectangle 21">
            <a:hlinkClick r:id="rId3" action="ppaction://hlinksldjump"/>
          </p:cNvPr>
          <p:cNvSpPr>
            <a:spLocks noChangeArrowheads="1"/>
          </p:cNvSpPr>
          <p:nvPr/>
        </p:nvSpPr>
        <p:spPr bwMode="auto">
          <a:xfrm>
            <a:off x="5641820"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48" name="Rectangle 21">
            <a:hlinkClick r:id="rId4" action="ppaction://hlinksldjump"/>
          </p:cNvPr>
          <p:cNvSpPr>
            <a:spLocks noChangeArrowheads="1"/>
          </p:cNvSpPr>
          <p:nvPr/>
        </p:nvSpPr>
        <p:spPr bwMode="auto">
          <a:xfrm>
            <a:off x="6075743"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49" name="Rectangle 21">
            <a:hlinkClick r:id="rId5" action="ppaction://hlinksldjump"/>
          </p:cNvPr>
          <p:cNvSpPr>
            <a:spLocks noChangeArrowheads="1"/>
          </p:cNvSpPr>
          <p:nvPr/>
        </p:nvSpPr>
        <p:spPr bwMode="auto">
          <a:xfrm>
            <a:off x="6509666"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0" name="Rectangle 21">
            <a:hlinkClick r:id="rId6" action="ppaction://hlinksldjump"/>
          </p:cNvPr>
          <p:cNvSpPr>
            <a:spLocks noChangeArrowheads="1"/>
          </p:cNvSpPr>
          <p:nvPr/>
        </p:nvSpPr>
        <p:spPr bwMode="auto">
          <a:xfrm>
            <a:off x="6943589"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1" name="Rectangle 21">
            <a:hlinkClick r:id="rId7" action="ppaction://hlinksldjump"/>
          </p:cNvPr>
          <p:cNvSpPr>
            <a:spLocks noChangeArrowheads="1"/>
          </p:cNvSpPr>
          <p:nvPr/>
        </p:nvSpPr>
        <p:spPr bwMode="auto">
          <a:xfrm>
            <a:off x="7377512"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2" name="Rectangle 21">
            <a:hlinkClick r:id="rId8" action="ppaction://hlinksldjump"/>
          </p:cNvPr>
          <p:cNvSpPr>
            <a:spLocks noChangeArrowheads="1"/>
          </p:cNvSpPr>
          <p:nvPr/>
        </p:nvSpPr>
        <p:spPr bwMode="auto">
          <a:xfrm>
            <a:off x="7811435"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3" name="Rectangle 21">
            <a:hlinkClick r:id="rId9" action="ppaction://hlinksldjump"/>
          </p:cNvPr>
          <p:cNvSpPr>
            <a:spLocks noChangeArrowheads="1"/>
          </p:cNvSpPr>
          <p:nvPr/>
        </p:nvSpPr>
        <p:spPr bwMode="auto">
          <a:xfrm>
            <a:off x="8245358"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4" name="Rectangle 21">
            <a:hlinkClick r:id="rId10" action="ppaction://hlinksldjump"/>
          </p:cNvPr>
          <p:cNvSpPr>
            <a:spLocks noChangeArrowheads="1"/>
          </p:cNvSpPr>
          <p:nvPr/>
        </p:nvSpPr>
        <p:spPr bwMode="auto">
          <a:xfrm>
            <a:off x="8679281" y="117426"/>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5" name="Rectangle 21">
            <a:hlinkClick r:id="rId11" action="ppaction://hlinksldjump"/>
          </p:cNvPr>
          <p:cNvSpPr>
            <a:spLocks noChangeArrowheads="1"/>
          </p:cNvSpPr>
          <p:nvPr/>
        </p:nvSpPr>
        <p:spPr bwMode="auto">
          <a:xfrm>
            <a:off x="9191550" y="117426"/>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6" name="Rectangle 21">
            <a:hlinkClick r:id="rId12" action="ppaction://hlinksldjump"/>
          </p:cNvPr>
          <p:cNvSpPr>
            <a:spLocks noChangeArrowheads="1"/>
          </p:cNvSpPr>
          <p:nvPr/>
        </p:nvSpPr>
        <p:spPr bwMode="auto">
          <a:xfrm>
            <a:off x="9816009" y="117426"/>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57" name="Rectangle 21">
            <a:hlinkClick r:id="rId13" action="ppaction://hlinksldjump"/>
          </p:cNvPr>
          <p:cNvSpPr>
            <a:spLocks noChangeArrowheads="1"/>
          </p:cNvSpPr>
          <p:nvPr/>
        </p:nvSpPr>
        <p:spPr bwMode="auto">
          <a:xfrm>
            <a:off x="10409370" y="117426"/>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58" name="Rectangle 21">
            <a:hlinkClick r:id="rId14" action="ppaction://hlinksldjump"/>
          </p:cNvPr>
          <p:cNvSpPr>
            <a:spLocks noChangeArrowheads="1"/>
          </p:cNvSpPr>
          <p:nvPr/>
        </p:nvSpPr>
        <p:spPr bwMode="auto">
          <a:xfrm>
            <a:off x="11042120" y="117426"/>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59" name="Rectangle 21">
            <a:hlinkClick r:id="rId15" action="ppaction://hlinksldjump"/>
          </p:cNvPr>
          <p:cNvSpPr>
            <a:spLocks noChangeArrowheads="1"/>
          </p:cNvSpPr>
          <p:nvPr/>
        </p:nvSpPr>
        <p:spPr bwMode="auto">
          <a:xfrm>
            <a:off x="11616857" y="117426"/>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graphicFrame>
        <p:nvGraphicFramePr>
          <p:cNvPr id="2" name="对象 1"/>
          <p:cNvGraphicFramePr>
            <a:graphicFrameLocks noChangeAspect="1"/>
          </p:cNvGraphicFramePr>
          <p:nvPr>
            <p:extLst>
              <p:ext uri="{D42A27DB-BD31-4B8C-83A1-F6EECF244321}">
                <p14:modId xmlns:p14="http://schemas.microsoft.com/office/powerpoint/2010/main" val="3251539608"/>
              </p:ext>
            </p:extLst>
          </p:nvPr>
        </p:nvGraphicFramePr>
        <p:xfrm>
          <a:off x="488252" y="3952900"/>
          <a:ext cx="9061450" cy="1020763"/>
        </p:xfrm>
        <a:graphic>
          <a:graphicData uri="http://schemas.openxmlformats.org/presentationml/2006/ole">
            <mc:AlternateContent xmlns:mc="http://schemas.openxmlformats.org/markup-compatibility/2006">
              <mc:Choice xmlns:v="urn:schemas-microsoft-com:vml" Requires="v">
                <p:oleObj spid="_x0000_s58599" name="文档" r:id="rId17" imgW="9060963" imgH="1020621" progId="Word.Document.12">
                  <p:embed/>
                </p:oleObj>
              </mc:Choice>
              <mc:Fallback>
                <p:oleObj name="文档" r:id="rId17" imgW="9060963" imgH="1020621" progId="Word.Document.12">
                  <p:embed/>
                  <p:pic>
                    <p:nvPicPr>
                      <p:cNvPr id="0" name=""/>
                      <p:cNvPicPr/>
                      <p:nvPr/>
                    </p:nvPicPr>
                    <p:blipFill>
                      <a:blip r:embed="rId18"/>
                      <a:stretch>
                        <a:fillRect/>
                      </a:stretch>
                    </p:blipFill>
                    <p:spPr>
                      <a:xfrm>
                        <a:off x="488252" y="3952900"/>
                        <a:ext cx="9061450" cy="1020763"/>
                      </a:xfrm>
                      <a:prstGeom prst="rect">
                        <a:avLst/>
                      </a:prstGeom>
                    </p:spPr>
                  </p:pic>
                </p:oleObj>
              </mc:Fallback>
            </mc:AlternateContent>
          </a:graphicData>
        </a:graphic>
      </p:graphicFrame>
      <p:sp>
        <p:nvSpPr>
          <p:cNvPr id="4" name="矩形 3"/>
          <p:cNvSpPr/>
          <p:nvPr/>
        </p:nvSpPr>
        <p:spPr>
          <a:xfrm>
            <a:off x="450007" y="4761053"/>
            <a:ext cx="11296938" cy="1502976"/>
          </a:xfrm>
          <a:prstGeom prst="rect">
            <a:avLst/>
          </a:prstGeom>
        </p:spPr>
        <p:txBody>
          <a:bodyPr>
            <a:spAutoFit/>
          </a:bodyPr>
          <a:lstStyle/>
          <a:p>
            <a:pPr algn="just">
              <a:lnSpc>
                <a:spcPts val="5500"/>
              </a:lnSpc>
              <a:spcAft>
                <a:spcPts val="0"/>
              </a:spcAft>
            </a:pPr>
            <a:r>
              <a:rPr lang="en-US" altLang="zh-CN" sz="2800" kern="100" dirty="0">
                <a:latin typeface="Times New Roman"/>
                <a:ea typeface="华文细黑"/>
                <a:cs typeface="Courier New"/>
              </a:rPr>
              <a:t>2Na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2H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spc="-80" dirty="0">
                <a:latin typeface="Times New Roman"/>
                <a:ea typeface="华文细黑"/>
                <a:cs typeface="Courier New"/>
              </a:rPr>
              <a:t>==</a:t>
            </a:r>
            <a:r>
              <a:rPr lang="en-US" altLang="zh-CN" sz="2800" kern="100" dirty="0">
                <a:latin typeface="Times New Roman"/>
                <a:ea typeface="华文细黑"/>
                <a:cs typeface="Courier New"/>
              </a:rPr>
              <a:t>=4NaOH</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en-US" altLang="zh-CN" sz="2800" kern="100" dirty="0" smtClean="0">
                <a:latin typeface="宋体"/>
                <a:ea typeface="华文细黑"/>
                <a:cs typeface="Times New Roman"/>
              </a:rPr>
              <a:t>↑	   ④</a:t>
            </a:r>
            <a:endParaRPr lang="zh-CN" altLang="zh-CN" sz="2800" kern="100" dirty="0">
              <a:latin typeface="宋体"/>
              <a:cs typeface="Courier New"/>
            </a:endParaRPr>
          </a:p>
          <a:p>
            <a:pPr algn="just">
              <a:lnSpc>
                <a:spcPts val="5500"/>
              </a:lnSpc>
              <a:spcAft>
                <a:spcPts val="0"/>
              </a:spcAft>
            </a:pPr>
            <a:r>
              <a:rPr lang="en-US" altLang="zh-CN" sz="2800" kern="100" dirty="0">
                <a:latin typeface="宋体"/>
                <a:ea typeface="华文细黑"/>
                <a:cs typeface="Times New Roman"/>
              </a:rPr>
              <a:t>③</a:t>
            </a:r>
            <a:r>
              <a:rPr lang="zh-CN" altLang="zh-CN" sz="2800" kern="100" dirty="0">
                <a:latin typeface="Times New Roman"/>
                <a:ea typeface="华文细黑"/>
                <a:cs typeface="Times New Roman"/>
              </a:rPr>
              <a:t>＋</a:t>
            </a:r>
            <a:r>
              <a:rPr lang="en-US" altLang="zh-CN" sz="2800" kern="100" dirty="0">
                <a:latin typeface="宋体"/>
                <a:ea typeface="华文细黑"/>
                <a:cs typeface="Times New Roman"/>
              </a:rPr>
              <a:t>④</a:t>
            </a:r>
            <a:r>
              <a:rPr lang="zh-CN" altLang="zh-CN" sz="2800" kern="100" dirty="0">
                <a:latin typeface="Times New Roman"/>
                <a:ea typeface="华文细黑"/>
                <a:cs typeface="Times New Roman"/>
              </a:rPr>
              <a:t>得：</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kern="100" spc="-80" dirty="0">
                <a:latin typeface="Times New Roman"/>
                <a:ea typeface="华文细黑"/>
                <a:cs typeface="Courier New"/>
              </a:rPr>
              <a:t>==</a:t>
            </a:r>
            <a:r>
              <a:rPr lang="en-US" altLang="zh-CN" sz="2800" kern="100" dirty="0">
                <a:latin typeface="Times New Roman"/>
                <a:ea typeface="华文细黑"/>
                <a:cs typeface="Courier New"/>
              </a:rPr>
              <a:t>=2NaOH(</a:t>
            </a:r>
            <a:r>
              <a:rPr lang="zh-CN" altLang="zh-CN" sz="2800" kern="100" dirty="0">
                <a:latin typeface="Times New Roman"/>
                <a:ea typeface="华文细黑"/>
                <a:cs typeface="Times New Roman"/>
              </a:rPr>
              <a:t>虚拟的反应</a:t>
            </a:r>
            <a:r>
              <a:rPr lang="en-US" altLang="zh-CN" sz="2800" kern="100" dirty="0" smtClean="0">
                <a:latin typeface="Times New Roman"/>
                <a:ea typeface="华文细黑"/>
                <a:cs typeface="Courier New"/>
              </a:rPr>
              <a:t>)</a:t>
            </a:r>
            <a:endParaRPr lang="zh-CN" altLang="zh-CN" sz="2800" kern="100" dirty="0">
              <a:latin typeface="宋体"/>
              <a:cs typeface="Courier New"/>
            </a:endParaRPr>
          </a:p>
        </p:txBody>
      </p:sp>
      <p:graphicFrame>
        <p:nvGraphicFramePr>
          <p:cNvPr id="18" name="对象 17"/>
          <p:cNvGraphicFramePr>
            <a:graphicFrameLocks noChangeAspect="1"/>
          </p:cNvGraphicFramePr>
          <p:nvPr>
            <p:extLst>
              <p:ext uri="{D42A27DB-BD31-4B8C-83A1-F6EECF244321}">
                <p14:modId xmlns:p14="http://schemas.microsoft.com/office/powerpoint/2010/main" val="3558213162"/>
              </p:ext>
            </p:extLst>
          </p:nvPr>
        </p:nvGraphicFramePr>
        <p:xfrm>
          <a:off x="478582" y="856556"/>
          <a:ext cx="9812338" cy="1277938"/>
        </p:xfrm>
        <a:graphic>
          <a:graphicData uri="http://schemas.openxmlformats.org/presentationml/2006/ole">
            <mc:AlternateContent xmlns:mc="http://schemas.openxmlformats.org/markup-compatibility/2006">
              <mc:Choice xmlns:v="urn:schemas-microsoft-com:vml" Requires="v">
                <p:oleObj spid="_x0000_s58600" name="文档" r:id="rId20" imgW="9813015" imgH="1278030" progId="Word.Document.12">
                  <p:embed/>
                </p:oleObj>
              </mc:Choice>
              <mc:Fallback>
                <p:oleObj name="文档" r:id="rId20" imgW="9813015" imgH="1278030" progId="Word.Document.12">
                  <p:embed/>
                  <p:pic>
                    <p:nvPicPr>
                      <p:cNvPr id="0" name=""/>
                      <p:cNvPicPr/>
                      <p:nvPr/>
                    </p:nvPicPr>
                    <p:blipFill>
                      <a:blip r:embed="rId21"/>
                      <a:stretch>
                        <a:fillRect/>
                      </a:stretch>
                    </p:blipFill>
                    <p:spPr>
                      <a:xfrm>
                        <a:off x="478582" y="856556"/>
                        <a:ext cx="9812338" cy="1277938"/>
                      </a:xfrm>
                      <a:prstGeom prst="rect">
                        <a:avLst/>
                      </a:prstGeom>
                    </p:spPr>
                  </p:pic>
                </p:oleObj>
              </mc:Fallback>
            </mc:AlternateContent>
          </a:graphicData>
        </a:graphic>
      </p:graphicFrame>
      <p:sp>
        <p:nvSpPr>
          <p:cNvPr id="19" name="矩形 18"/>
          <p:cNvSpPr/>
          <p:nvPr/>
        </p:nvSpPr>
        <p:spPr>
          <a:xfrm>
            <a:off x="406574" y="1702446"/>
            <a:ext cx="10793813" cy="2111732"/>
          </a:xfrm>
          <a:prstGeom prst="rect">
            <a:avLst/>
          </a:prstGeom>
        </p:spPr>
        <p:txBody>
          <a:bodyPr>
            <a:spAutoFit/>
          </a:bodyPr>
          <a:lstStyle/>
          <a:p>
            <a:pPr algn="just">
              <a:lnSpc>
                <a:spcPts val="5500"/>
              </a:lnSpc>
              <a:spcAft>
                <a:spcPts val="0"/>
              </a:spcAft>
            </a:pPr>
            <a:r>
              <a:rPr lang="en-US" altLang="zh-CN" sz="2800" kern="100" dirty="0">
                <a:latin typeface="Times New Roman"/>
                <a:ea typeface="华文细黑"/>
                <a:cs typeface="Courier New"/>
              </a:rPr>
              <a:t>2Na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2CO</a:t>
            </a:r>
            <a:r>
              <a:rPr lang="en-US" altLang="zh-CN" sz="2800" kern="100" baseline="-25000" dirty="0">
                <a:latin typeface="Times New Roman"/>
                <a:ea typeface="华文细黑"/>
                <a:cs typeface="Courier New"/>
              </a:rPr>
              <a:t>2</a:t>
            </a:r>
            <a:r>
              <a:rPr lang="en-US" altLang="zh-CN" sz="2800" kern="100" spc="-80" dirty="0">
                <a:latin typeface="Times New Roman"/>
                <a:ea typeface="华文细黑"/>
                <a:cs typeface="Courier New"/>
              </a:rPr>
              <a:t>==</a:t>
            </a:r>
            <a:r>
              <a:rPr lang="en-US" altLang="zh-CN" sz="2800" kern="100" dirty="0">
                <a:latin typeface="Times New Roman"/>
                <a:ea typeface="华文细黑"/>
                <a:cs typeface="Courier New"/>
              </a:rPr>
              <a:t>=2Na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a:t>
            </a:r>
            <a:r>
              <a:rPr lang="en-US" altLang="zh-CN" sz="2800" kern="100" dirty="0" smtClean="0">
                <a:latin typeface="Times New Roman"/>
                <a:ea typeface="华文细黑"/>
                <a:cs typeface="Courier New"/>
              </a:rPr>
              <a:t>O</a:t>
            </a:r>
            <a:r>
              <a:rPr lang="en-US" altLang="zh-CN" sz="2800" kern="100" baseline="-25000" dirty="0" smtClean="0">
                <a:latin typeface="Times New Roman"/>
                <a:ea typeface="华文细黑"/>
                <a:cs typeface="Courier New"/>
              </a:rPr>
              <a:t>2		</a:t>
            </a:r>
            <a:r>
              <a:rPr lang="en-US" altLang="zh-CN" sz="2800" kern="100" dirty="0" smtClean="0">
                <a:latin typeface="Times New Roman"/>
                <a:ea typeface="华文细黑"/>
                <a:cs typeface="Courier New"/>
              </a:rPr>
              <a:t>         </a:t>
            </a:r>
            <a:r>
              <a:rPr lang="en-US" altLang="zh-CN" sz="2800" kern="100" dirty="0" smtClean="0">
                <a:latin typeface="宋体"/>
                <a:ea typeface="华文细黑"/>
                <a:cs typeface="Times New Roman"/>
              </a:rPr>
              <a:t>②</a:t>
            </a:r>
            <a:endParaRPr lang="zh-CN" altLang="zh-CN" sz="2800" kern="100" dirty="0">
              <a:latin typeface="宋体"/>
              <a:cs typeface="Courier New"/>
            </a:endParaRPr>
          </a:p>
          <a:p>
            <a:pPr algn="just">
              <a:lnSpc>
                <a:spcPts val="5500"/>
              </a:lnSpc>
              <a:spcAft>
                <a:spcPts val="0"/>
              </a:spcAft>
            </a:pP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a:t>
            </a: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得：</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CO</a:t>
            </a:r>
            <a:r>
              <a:rPr lang="en-US" altLang="zh-CN" sz="2800" kern="100" spc="-80" dirty="0">
                <a:latin typeface="Times New Roman"/>
                <a:ea typeface="华文细黑"/>
                <a:cs typeface="Courier New"/>
              </a:rPr>
              <a:t>==</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3</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虚拟的反应</a:t>
            </a:r>
            <a:r>
              <a:rPr lang="en-US" altLang="zh-CN" sz="2800" kern="100" dirty="0">
                <a:latin typeface="Times New Roman"/>
                <a:ea typeface="华文细黑"/>
                <a:cs typeface="Courier New"/>
              </a:rPr>
              <a:t>)</a:t>
            </a:r>
            <a:endParaRPr lang="zh-CN" altLang="zh-CN" sz="2800" kern="100" dirty="0">
              <a:latin typeface="宋体"/>
              <a:cs typeface="Courier New"/>
            </a:endParaRPr>
          </a:p>
          <a:p>
            <a:pPr algn="just">
              <a:lnSpc>
                <a:spcPts val="5500"/>
              </a:lnSpc>
              <a:spcAft>
                <a:spcPts val="0"/>
              </a:spcAft>
            </a:pPr>
            <a:r>
              <a:rPr lang="zh-CN" altLang="zh-CN" sz="2800" kern="100" dirty="0">
                <a:latin typeface="Times New Roman"/>
                <a:ea typeface="华文细黑"/>
                <a:cs typeface="Times New Roman"/>
              </a:rPr>
              <a:t>即：</a:t>
            </a:r>
            <a:r>
              <a:rPr lang="en-US" altLang="zh-CN" sz="2800" kern="100" dirty="0">
                <a:latin typeface="Times New Roman"/>
                <a:ea typeface="华文细黑"/>
                <a:cs typeface="Courier New"/>
              </a:rPr>
              <a:t>CO</a:t>
            </a:r>
            <a:r>
              <a:rPr lang="zh-CN" altLang="zh-CN" sz="2800" kern="100" dirty="0">
                <a:latin typeface="Times New Roman"/>
                <a:ea typeface="华文细黑"/>
                <a:cs typeface="Times New Roman"/>
              </a:rPr>
              <a:t>可被</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完全吸收</a:t>
            </a:r>
            <a:endParaRPr lang="zh-CN" altLang="zh-CN" sz="2800" kern="100" dirty="0">
              <a:effectLst/>
              <a:latin typeface="宋体"/>
              <a:cs typeface="Courier New"/>
            </a:endParaRPr>
          </a:p>
        </p:txBody>
      </p:sp>
      <p:sp>
        <p:nvSpPr>
          <p:cNvPr id="22" name="Rectangle 21">
            <a:hlinkClick r:id="rId22" action="ppaction://hlinksldjump"/>
          </p:cNvPr>
          <p:cNvSpPr>
            <a:spLocks noChangeArrowheads="1"/>
          </p:cNvSpPr>
          <p:nvPr/>
        </p:nvSpPr>
        <p:spPr bwMode="auto">
          <a:xfrm>
            <a:off x="5207897"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26471404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blinds(horizontal)">
                                      <p:cBhvr>
                                        <p:cTn id="7" dur="750"/>
                                        <p:tgtEl>
                                          <p:spTgt spid="18"/>
                                        </p:tgtEl>
                                      </p:cBhvr>
                                    </p:animEffect>
                                  </p:childTnLst>
                                </p:cTn>
                              </p:par>
                            </p:childTnLst>
                          </p:cTn>
                        </p:par>
                        <p:par>
                          <p:cTn id="8" fill="hold">
                            <p:stCondLst>
                              <p:cond delay="750"/>
                            </p:stCondLst>
                            <p:childTnLst>
                              <p:par>
                                <p:cTn id="9" presetID="3" presetClass="entr" presetSubtype="10" fill="hold" nodeType="afterEffect">
                                  <p:stCondLst>
                                    <p:cond delay="0"/>
                                  </p:stCondLst>
                                  <p:childTnLst>
                                    <p:set>
                                      <p:cBhvr>
                                        <p:cTn id="10" dur="1" fill="hold">
                                          <p:stCondLst>
                                            <p:cond delay="0"/>
                                          </p:stCondLst>
                                        </p:cTn>
                                        <p:tgtEl>
                                          <p:spTgt spid="19">
                                            <p:txEl>
                                              <p:pRg st="0" end="0"/>
                                            </p:txEl>
                                          </p:spTgt>
                                        </p:tgtEl>
                                        <p:attrNameLst>
                                          <p:attrName>style.visibility</p:attrName>
                                        </p:attrNameLst>
                                      </p:cBhvr>
                                      <p:to>
                                        <p:strVal val="visible"/>
                                      </p:to>
                                    </p:set>
                                    <p:animEffect transition="in" filter="blinds(horizontal)">
                                      <p:cBhvr>
                                        <p:cTn id="11" dur="750"/>
                                        <p:tgtEl>
                                          <p:spTgt spid="19">
                                            <p:txEl>
                                              <p:pRg st="0" end="0"/>
                                            </p:txEl>
                                          </p:spTgt>
                                        </p:tgtEl>
                                      </p:cBhvr>
                                    </p:animEffect>
                                  </p:childTnLst>
                                </p:cTn>
                              </p:par>
                            </p:childTnLst>
                          </p:cTn>
                        </p:par>
                        <p:par>
                          <p:cTn id="12" fill="hold">
                            <p:stCondLst>
                              <p:cond delay="1500"/>
                            </p:stCondLst>
                            <p:childTnLst>
                              <p:par>
                                <p:cTn id="13" presetID="3" presetClass="entr" presetSubtype="10" fill="hold" nodeType="afterEffect">
                                  <p:stCondLst>
                                    <p:cond delay="0"/>
                                  </p:stCondLst>
                                  <p:childTnLst>
                                    <p:set>
                                      <p:cBhvr>
                                        <p:cTn id="14" dur="1" fill="hold">
                                          <p:stCondLst>
                                            <p:cond delay="0"/>
                                          </p:stCondLst>
                                        </p:cTn>
                                        <p:tgtEl>
                                          <p:spTgt spid="19">
                                            <p:txEl>
                                              <p:pRg st="1" end="1"/>
                                            </p:txEl>
                                          </p:spTgt>
                                        </p:tgtEl>
                                        <p:attrNameLst>
                                          <p:attrName>style.visibility</p:attrName>
                                        </p:attrNameLst>
                                      </p:cBhvr>
                                      <p:to>
                                        <p:strVal val="visible"/>
                                      </p:to>
                                    </p:set>
                                    <p:animEffect transition="in" filter="blinds(horizontal)">
                                      <p:cBhvr>
                                        <p:cTn id="15" dur="750"/>
                                        <p:tgtEl>
                                          <p:spTgt spid="19">
                                            <p:txEl>
                                              <p:pRg st="1" end="1"/>
                                            </p:txEl>
                                          </p:spTgt>
                                        </p:tgtEl>
                                      </p:cBhvr>
                                    </p:animEffect>
                                  </p:childTnLst>
                                </p:cTn>
                              </p:par>
                            </p:childTnLst>
                          </p:cTn>
                        </p:par>
                        <p:par>
                          <p:cTn id="16" fill="hold">
                            <p:stCondLst>
                              <p:cond delay="2250"/>
                            </p:stCondLst>
                            <p:childTnLst>
                              <p:par>
                                <p:cTn id="17" presetID="3" presetClass="entr" presetSubtype="10" fill="hold" nodeType="afterEffect">
                                  <p:stCondLst>
                                    <p:cond delay="0"/>
                                  </p:stCondLst>
                                  <p:childTnLst>
                                    <p:set>
                                      <p:cBhvr>
                                        <p:cTn id="18" dur="1" fill="hold">
                                          <p:stCondLst>
                                            <p:cond delay="0"/>
                                          </p:stCondLst>
                                        </p:cTn>
                                        <p:tgtEl>
                                          <p:spTgt spid="19">
                                            <p:txEl>
                                              <p:pRg st="2" end="2"/>
                                            </p:txEl>
                                          </p:spTgt>
                                        </p:tgtEl>
                                        <p:attrNameLst>
                                          <p:attrName>style.visibility</p:attrName>
                                        </p:attrNameLst>
                                      </p:cBhvr>
                                      <p:to>
                                        <p:strVal val="visible"/>
                                      </p:to>
                                    </p:set>
                                    <p:animEffect transition="in" filter="blinds(horizontal)">
                                      <p:cBhvr>
                                        <p:cTn id="19" dur="750"/>
                                        <p:tgtEl>
                                          <p:spTgt spid="19">
                                            <p:txEl>
                                              <p:pRg st="2" end="2"/>
                                            </p:txEl>
                                          </p:spTgt>
                                        </p:tgtEl>
                                      </p:cBhvr>
                                    </p:animEffect>
                                  </p:childTnLst>
                                </p:cTn>
                              </p:par>
                            </p:childTnLst>
                          </p:cTn>
                        </p:par>
                        <p:par>
                          <p:cTn id="20" fill="hold">
                            <p:stCondLst>
                              <p:cond delay="3000"/>
                            </p:stCondLst>
                            <p:childTnLst>
                              <p:par>
                                <p:cTn id="21" presetID="3" presetClass="entr" presetSubtype="10" fill="hold" nodeType="after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blinds(horizontal)">
                                      <p:cBhvr>
                                        <p:cTn id="23" dur="750"/>
                                        <p:tgtEl>
                                          <p:spTgt spid="2"/>
                                        </p:tgtEl>
                                      </p:cBhvr>
                                    </p:animEffect>
                                  </p:childTnLst>
                                </p:cTn>
                              </p:par>
                            </p:childTnLst>
                          </p:cTn>
                        </p:par>
                        <p:par>
                          <p:cTn id="24" fill="hold">
                            <p:stCondLst>
                              <p:cond delay="3750"/>
                            </p:stCondLst>
                            <p:childTnLst>
                              <p:par>
                                <p:cTn id="25" presetID="3" presetClass="entr" presetSubtype="10" fill="hold" nodeType="afterEffect">
                                  <p:stCondLst>
                                    <p:cond delay="0"/>
                                  </p:stCondLst>
                                  <p:childTnLst>
                                    <p:set>
                                      <p:cBhvr>
                                        <p:cTn id="26" dur="1" fill="hold">
                                          <p:stCondLst>
                                            <p:cond delay="0"/>
                                          </p:stCondLst>
                                        </p:cTn>
                                        <p:tgtEl>
                                          <p:spTgt spid="4">
                                            <p:txEl>
                                              <p:pRg st="0" end="0"/>
                                            </p:txEl>
                                          </p:spTgt>
                                        </p:tgtEl>
                                        <p:attrNameLst>
                                          <p:attrName>style.visibility</p:attrName>
                                        </p:attrNameLst>
                                      </p:cBhvr>
                                      <p:to>
                                        <p:strVal val="visible"/>
                                      </p:to>
                                    </p:set>
                                    <p:animEffect transition="in" filter="blinds(horizontal)">
                                      <p:cBhvr>
                                        <p:cTn id="27" dur="750"/>
                                        <p:tgtEl>
                                          <p:spTgt spid="4">
                                            <p:txEl>
                                              <p:pRg st="0" end="0"/>
                                            </p:txEl>
                                          </p:spTgt>
                                        </p:tgtEl>
                                      </p:cBhvr>
                                    </p:animEffect>
                                  </p:childTnLst>
                                </p:cTn>
                              </p:par>
                            </p:childTnLst>
                          </p:cTn>
                        </p:par>
                        <p:par>
                          <p:cTn id="28" fill="hold">
                            <p:stCondLst>
                              <p:cond delay="4500"/>
                            </p:stCondLst>
                            <p:childTnLst>
                              <p:par>
                                <p:cTn id="29" presetID="3" presetClass="entr" presetSubtype="10" fill="hold" nodeType="afterEffect">
                                  <p:stCondLst>
                                    <p:cond delay="0"/>
                                  </p:stCondLst>
                                  <p:childTnLst>
                                    <p:set>
                                      <p:cBhvr>
                                        <p:cTn id="30" dur="1" fill="hold">
                                          <p:stCondLst>
                                            <p:cond delay="0"/>
                                          </p:stCondLst>
                                        </p:cTn>
                                        <p:tgtEl>
                                          <p:spTgt spid="4">
                                            <p:txEl>
                                              <p:pRg st="1" end="1"/>
                                            </p:txEl>
                                          </p:spTgt>
                                        </p:tgtEl>
                                        <p:attrNameLst>
                                          <p:attrName>style.visibility</p:attrName>
                                        </p:attrNameLst>
                                      </p:cBhvr>
                                      <p:to>
                                        <p:strVal val="visible"/>
                                      </p:to>
                                    </p:set>
                                    <p:animEffect transition="in" filter="blinds(horizontal)">
                                      <p:cBhvr>
                                        <p:cTn id="31" dur="75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7" name="Rectangle 21">
            <a:hlinkClick r:id="rId2" action="ppaction://hlinksldjump"/>
          </p:cNvPr>
          <p:cNvSpPr>
            <a:spLocks noChangeArrowheads="1"/>
          </p:cNvSpPr>
          <p:nvPr/>
        </p:nvSpPr>
        <p:spPr bwMode="auto">
          <a:xfrm>
            <a:off x="5641820"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48" name="Rectangle 21">
            <a:hlinkClick r:id="rId3" action="ppaction://hlinksldjump"/>
          </p:cNvPr>
          <p:cNvSpPr>
            <a:spLocks noChangeArrowheads="1"/>
          </p:cNvSpPr>
          <p:nvPr/>
        </p:nvSpPr>
        <p:spPr bwMode="auto">
          <a:xfrm>
            <a:off x="6075743"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49" name="Rectangle 21">
            <a:hlinkClick r:id="rId4" action="ppaction://hlinksldjump"/>
          </p:cNvPr>
          <p:cNvSpPr>
            <a:spLocks noChangeArrowheads="1"/>
          </p:cNvSpPr>
          <p:nvPr/>
        </p:nvSpPr>
        <p:spPr bwMode="auto">
          <a:xfrm>
            <a:off x="6509666"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0" name="Rectangle 21">
            <a:hlinkClick r:id="rId5" action="ppaction://hlinksldjump"/>
          </p:cNvPr>
          <p:cNvSpPr>
            <a:spLocks noChangeArrowheads="1"/>
          </p:cNvSpPr>
          <p:nvPr/>
        </p:nvSpPr>
        <p:spPr bwMode="auto">
          <a:xfrm>
            <a:off x="6943589"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1" name="Rectangle 21">
            <a:hlinkClick r:id="rId6" action="ppaction://hlinksldjump"/>
          </p:cNvPr>
          <p:cNvSpPr>
            <a:spLocks noChangeArrowheads="1"/>
          </p:cNvSpPr>
          <p:nvPr/>
        </p:nvSpPr>
        <p:spPr bwMode="auto">
          <a:xfrm>
            <a:off x="7377512"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2" name="Rectangle 21">
            <a:hlinkClick r:id="rId7" action="ppaction://hlinksldjump"/>
          </p:cNvPr>
          <p:cNvSpPr>
            <a:spLocks noChangeArrowheads="1"/>
          </p:cNvSpPr>
          <p:nvPr/>
        </p:nvSpPr>
        <p:spPr bwMode="auto">
          <a:xfrm>
            <a:off x="7811435"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3" name="Rectangle 21">
            <a:hlinkClick r:id="rId8" action="ppaction://hlinksldjump"/>
          </p:cNvPr>
          <p:cNvSpPr>
            <a:spLocks noChangeArrowheads="1"/>
          </p:cNvSpPr>
          <p:nvPr/>
        </p:nvSpPr>
        <p:spPr bwMode="auto">
          <a:xfrm>
            <a:off x="8245358"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4" name="Rectangle 21">
            <a:hlinkClick r:id="rId9" action="ppaction://hlinksldjump"/>
          </p:cNvPr>
          <p:cNvSpPr>
            <a:spLocks noChangeArrowheads="1"/>
          </p:cNvSpPr>
          <p:nvPr/>
        </p:nvSpPr>
        <p:spPr bwMode="auto">
          <a:xfrm>
            <a:off x="8679281" y="117426"/>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5" name="Rectangle 21">
            <a:hlinkClick r:id="rId10" action="ppaction://hlinksldjump"/>
          </p:cNvPr>
          <p:cNvSpPr>
            <a:spLocks noChangeArrowheads="1"/>
          </p:cNvSpPr>
          <p:nvPr/>
        </p:nvSpPr>
        <p:spPr bwMode="auto">
          <a:xfrm>
            <a:off x="9191550" y="117426"/>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6" name="Rectangle 21">
            <a:hlinkClick r:id="rId11" action="ppaction://hlinksldjump"/>
          </p:cNvPr>
          <p:cNvSpPr>
            <a:spLocks noChangeArrowheads="1"/>
          </p:cNvSpPr>
          <p:nvPr/>
        </p:nvSpPr>
        <p:spPr bwMode="auto">
          <a:xfrm>
            <a:off x="9816009" y="117426"/>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57" name="Rectangle 21">
            <a:hlinkClick r:id="rId12" action="ppaction://hlinksldjump"/>
          </p:cNvPr>
          <p:cNvSpPr>
            <a:spLocks noChangeArrowheads="1"/>
          </p:cNvSpPr>
          <p:nvPr/>
        </p:nvSpPr>
        <p:spPr bwMode="auto">
          <a:xfrm>
            <a:off x="10409370" y="117426"/>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58" name="Rectangle 21">
            <a:hlinkClick r:id="rId13" action="ppaction://hlinksldjump"/>
          </p:cNvPr>
          <p:cNvSpPr>
            <a:spLocks noChangeArrowheads="1"/>
          </p:cNvSpPr>
          <p:nvPr/>
        </p:nvSpPr>
        <p:spPr bwMode="auto">
          <a:xfrm>
            <a:off x="11042120" y="117426"/>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59" name="Rectangle 21">
            <a:hlinkClick r:id="rId14" action="ppaction://hlinksldjump"/>
          </p:cNvPr>
          <p:cNvSpPr>
            <a:spLocks noChangeArrowheads="1"/>
          </p:cNvSpPr>
          <p:nvPr/>
        </p:nvSpPr>
        <p:spPr bwMode="auto">
          <a:xfrm>
            <a:off x="11616857" y="117426"/>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
        <p:nvSpPr>
          <p:cNvPr id="4" name="矩形 3"/>
          <p:cNvSpPr/>
          <p:nvPr/>
        </p:nvSpPr>
        <p:spPr>
          <a:xfrm>
            <a:off x="493470" y="981522"/>
            <a:ext cx="11074344" cy="3057504"/>
          </a:xfrm>
          <a:prstGeom prst="rect">
            <a:avLst/>
          </a:prstGeom>
        </p:spPr>
        <p:txBody>
          <a:bodyPr>
            <a:spAutoFit/>
          </a:bodyPr>
          <a:lstStyle/>
          <a:p>
            <a:pPr algn="just">
              <a:lnSpc>
                <a:spcPts val="6000"/>
              </a:lnSpc>
              <a:spcAft>
                <a:spcPts val="0"/>
              </a:spcAft>
            </a:pPr>
            <a:r>
              <a:rPr lang="zh-CN" altLang="zh-CN" sz="2800" kern="100" dirty="0" smtClean="0">
                <a:latin typeface="Times New Roman"/>
                <a:ea typeface="华文细黑"/>
                <a:cs typeface="Times New Roman"/>
              </a:rPr>
              <a:t>即</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可被</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完全吸收</a:t>
            </a:r>
            <a:endParaRPr lang="zh-CN" altLang="zh-CN" sz="2800" kern="100" dirty="0">
              <a:latin typeface="宋体"/>
              <a:cs typeface="Courier New"/>
            </a:endParaRPr>
          </a:p>
          <a:p>
            <a:pPr algn="just">
              <a:lnSpc>
                <a:spcPts val="6000"/>
              </a:lnSpc>
              <a:spcAft>
                <a:spcPts val="0"/>
              </a:spcAft>
            </a:pP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项可变形为</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6</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a:t>
            </a:r>
            <a:r>
              <a:rPr lang="en-US" altLang="zh-CN" sz="2800" kern="100" baseline="-25000" dirty="0">
                <a:latin typeface="Times New Roman"/>
                <a:ea typeface="华文细黑"/>
                <a:cs typeface="Courier New"/>
              </a:rPr>
              <a:t>6</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6000"/>
              </a:lnSpc>
              <a:spcAft>
                <a:spcPts val="0"/>
              </a:spcAft>
            </a:pPr>
            <a:r>
              <a:rPr lang="en-US" altLang="zh-CN" sz="2800" kern="100" dirty="0" smtClean="0">
                <a:latin typeface="Times New Roman"/>
                <a:ea typeface="华文细黑"/>
                <a:cs typeface="Courier New"/>
              </a:rPr>
              <a:t>D</a:t>
            </a:r>
            <a:r>
              <a:rPr lang="zh-CN" altLang="zh-CN" sz="2800" kern="100" dirty="0" smtClean="0">
                <a:latin typeface="Times New Roman"/>
                <a:ea typeface="华文细黑"/>
                <a:cs typeface="Times New Roman"/>
              </a:rPr>
              <a:t>项可变形为</a:t>
            </a:r>
            <a:r>
              <a:rPr lang="en-US" altLang="zh-CN" sz="2800" kern="100" dirty="0" smtClean="0">
                <a:latin typeface="Times New Roman"/>
                <a:ea typeface="华文细黑"/>
                <a:cs typeface="Courier New"/>
              </a:rPr>
              <a:t>C·(CO)</a:t>
            </a:r>
            <a:r>
              <a:rPr lang="en-US" altLang="zh-CN" sz="2800" kern="100" baseline="-25000" dirty="0" smtClean="0">
                <a:latin typeface="Times New Roman"/>
                <a:ea typeface="华文细黑"/>
                <a:cs typeface="Courier New"/>
              </a:rPr>
              <a:t>11</a:t>
            </a:r>
            <a:r>
              <a:rPr lang="en-US" altLang="zh-CN" sz="2800" kern="100" dirty="0" smtClean="0">
                <a:latin typeface="Times New Roman"/>
                <a:ea typeface="华文细黑"/>
                <a:cs typeface="Courier New"/>
              </a:rPr>
              <a:t>(H</a:t>
            </a:r>
            <a:r>
              <a:rPr lang="en-US" altLang="zh-CN" sz="2800" kern="100" baseline="-25000" dirty="0" smtClean="0">
                <a:latin typeface="Times New Roman"/>
                <a:ea typeface="华文细黑"/>
                <a:cs typeface="Courier New"/>
              </a:rPr>
              <a:t>2</a:t>
            </a:r>
            <a:r>
              <a:rPr lang="en-US" altLang="zh-CN" sz="2800" kern="100" dirty="0" smtClean="0">
                <a:latin typeface="Times New Roman"/>
                <a:ea typeface="华文细黑"/>
                <a:cs typeface="Courier New"/>
              </a:rPr>
              <a:t>)</a:t>
            </a:r>
            <a:r>
              <a:rPr lang="en-US" altLang="zh-CN" sz="2800" kern="100" baseline="-25000" dirty="0" smtClean="0">
                <a:latin typeface="Times New Roman"/>
                <a:ea typeface="华文细黑"/>
                <a:cs typeface="Courier New"/>
              </a:rPr>
              <a:t>11</a:t>
            </a:r>
            <a:r>
              <a:rPr lang="zh-CN" altLang="zh-CN" sz="2800" kern="100" dirty="0" smtClean="0">
                <a:latin typeface="Times New Roman"/>
                <a:ea typeface="华文细黑"/>
                <a:cs typeface="Times New Roman"/>
              </a:rPr>
              <a:t>，因而反应后质量增加大于</a:t>
            </a:r>
            <a:r>
              <a:rPr lang="en-US" altLang="zh-CN" sz="2800" i="1" kern="100" dirty="0" smtClean="0">
                <a:latin typeface="Times New Roman"/>
                <a:ea typeface="华文细黑"/>
                <a:cs typeface="Courier New"/>
              </a:rPr>
              <a:t>a</a:t>
            </a:r>
            <a:r>
              <a:rPr lang="en-US" altLang="zh-CN" sz="2800" kern="100" dirty="0" smtClean="0">
                <a:latin typeface="Times New Roman"/>
                <a:ea typeface="华文细黑"/>
                <a:cs typeface="Courier New"/>
              </a:rPr>
              <a:t> g</a:t>
            </a:r>
            <a:r>
              <a:rPr lang="zh-CN" altLang="zh-CN" sz="2800" kern="100" dirty="0" smtClean="0">
                <a:latin typeface="Times New Roman"/>
                <a:ea typeface="华文细黑"/>
                <a:cs typeface="Times New Roman"/>
              </a:rPr>
              <a:t>。</a:t>
            </a:r>
            <a:endParaRPr lang="zh-CN" altLang="zh-CN" sz="2800" kern="100" dirty="0" smtClean="0">
              <a:latin typeface="宋体"/>
              <a:cs typeface="Courier New"/>
            </a:endParaRPr>
          </a:p>
          <a:p>
            <a:pPr algn="just">
              <a:lnSpc>
                <a:spcPts val="6000"/>
              </a:lnSpc>
              <a:spcAft>
                <a:spcPts val="0"/>
              </a:spcAft>
            </a:pPr>
            <a:r>
              <a:rPr lang="zh-CN" altLang="zh-CN" sz="2800" b="1" kern="100" dirty="0" smtClean="0">
                <a:solidFill>
                  <a:srgbClr val="0000FF"/>
                </a:solidFill>
                <a:latin typeface="Times New Roman"/>
                <a:cs typeface="Times New Roman"/>
              </a:rPr>
              <a:t>答案　</a:t>
            </a:r>
            <a:r>
              <a:rPr lang="en-US" altLang="zh-CN" sz="2800" kern="100" dirty="0" smtClean="0">
                <a:solidFill>
                  <a:schemeClr val="accent6">
                    <a:lumMod val="75000"/>
                  </a:schemeClr>
                </a:solidFill>
                <a:latin typeface="Times New Roman"/>
                <a:ea typeface="华文细黑"/>
                <a:cs typeface="Courier New"/>
              </a:rPr>
              <a:t>D</a:t>
            </a:r>
            <a:endParaRPr lang="zh-CN" altLang="zh-CN" sz="2800" kern="100" dirty="0">
              <a:solidFill>
                <a:schemeClr val="accent6">
                  <a:lumMod val="75000"/>
                </a:schemeClr>
              </a:solidFill>
              <a:effectLst/>
              <a:latin typeface="宋体"/>
              <a:cs typeface="Courier New"/>
            </a:endParaRPr>
          </a:p>
        </p:txBody>
      </p:sp>
      <p:sp>
        <p:nvSpPr>
          <p:cNvPr id="17" name="Rectangle 21">
            <a:hlinkClick r:id="rId15" action="ppaction://hlinksldjump"/>
          </p:cNvPr>
          <p:cNvSpPr>
            <a:spLocks noChangeArrowheads="1"/>
          </p:cNvSpPr>
          <p:nvPr/>
        </p:nvSpPr>
        <p:spPr bwMode="auto">
          <a:xfrm>
            <a:off x="5207897"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13941756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750"/>
                                        <p:tgtEl>
                                          <p:spTgt spid="4">
                                            <p:txEl>
                                              <p:pRg st="0" end="0"/>
                                            </p:txEl>
                                          </p:spTgt>
                                        </p:tgtEl>
                                      </p:cBhvr>
                                    </p:animEffect>
                                  </p:childTnLst>
                                </p:cTn>
                              </p:par>
                            </p:childTnLst>
                          </p:cTn>
                        </p:par>
                        <p:par>
                          <p:cTn id="8" fill="hold">
                            <p:stCondLst>
                              <p:cond delay="750"/>
                            </p:stCondLst>
                            <p:childTnLst>
                              <p:par>
                                <p:cTn id="9" presetID="3" presetClass="entr" presetSubtype="10" fill="hold" nodeType="after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animEffect transition="in" filter="blinds(horizontal)">
                                      <p:cBhvr>
                                        <p:cTn id="11" dur="750"/>
                                        <p:tgtEl>
                                          <p:spTgt spid="4">
                                            <p:txEl>
                                              <p:pRg st="1" end="1"/>
                                            </p:txEl>
                                          </p:spTgt>
                                        </p:tgtEl>
                                      </p:cBhvr>
                                    </p:animEffect>
                                  </p:childTnLst>
                                </p:cTn>
                              </p:par>
                            </p:childTnLst>
                          </p:cTn>
                        </p:par>
                        <p:par>
                          <p:cTn id="12" fill="hold">
                            <p:stCondLst>
                              <p:cond delay="1500"/>
                            </p:stCondLst>
                            <p:childTnLst>
                              <p:par>
                                <p:cTn id="13" presetID="3" presetClass="entr" presetSubtype="10" fill="hold" nodeType="after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Effect transition="in" filter="blinds(horizontal)">
                                      <p:cBhvr>
                                        <p:cTn id="15" dur="750"/>
                                        <p:tgtEl>
                                          <p:spTgt spid="4">
                                            <p:txEl>
                                              <p:pRg st="2" end="2"/>
                                            </p:txEl>
                                          </p:spTgt>
                                        </p:tgtEl>
                                      </p:cBhvr>
                                    </p:animEffect>
                                  </p:childTnLst>
                                </p:cTn>
                              </p:par>
                            </p:childTnLst>
                          </p:cTn>
                        </p:par>
                        <p:par>
                          <p:cTn id="16" fill="hold">
                            <p:stCondLst>
                              <p:cond delay="2250"/>
                            </p:stCondLst>
                            <p:childTnLst>
                              <p:par>
                                <p:cTn id="17" presetID="3" presetClass="entr" presetSubtype="10" fill="hold" nodeType="after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animEffect transition="in" filter="blinds(horizontal)">
                                      <p:cBhvr>
                                        <p:cTn id="19" dur="75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35149" y="911171"/>
            <a:ext cx="11232086" cy="3618939"/>
          </a:xfrm>
          <a:prstGeom prst="rect">
            <a:avLst/>
          </a:prstGeom>
        </p:spPr>
        <p:txBody>
          <a:bodyPr>
            <a:spAutoFit/>
          </a:bodyPr>
          <a:lstStyle/>
          <a:p>
            <a:pPr algn="just">
              <a:lnSpc>
                <a:spcPts val="5500"/>
              </a:lnSpc>
              <a:spcAft>
                <a:spcPts val="0"/>
              </a:spcAft>
            </a:pPr>
            <a:r>
              <a:rPr lang="en-US" altLang="zh-CN" sz="2800" kern="100" dirty="0">
                <a:latin typeface="Times New Roman"/>
                <a:ea typeface="华文细黑"/>
                <a:cs typeface="Courier New"/>
              </a:rPr>
              <a:t>12.</a:t>
            </a:r>
            <a:r>
              <a:rPr lang="zh-CN" altLang="zh-CN" sz="2800" kern="100" dirty="0">
                <a:latin typeface="Times New Roman"/>
                <a:ea typeface="华文细黑"/>
                <a:cs typeface="Times New Roman"/>
              </a:rPr>
              <a:t>将一定量的</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CO</a:t>
            </a:r>
            <a:r>
              <a:rPr lang="zh-CN" altLang="zh-CN" sz="2800" kern="100" dirty="0">
                <a:latin typeface="Times New Roman"/>
                <a:ea typeface="华文细黑"/>
                <a:cs typeface="Times New Roman"/>
              </a:rPr>
              <a:t>和</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的混合气体通入盛有足量</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粉末</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体积忽略不计</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的密闭容器中，用电火花引燃直至反应完全。恢复到原温度，容器内的压强为原来的</a:t>
            </a:r>
            <a:r>
              <a:rPr lang="en-US" altLang="zh-CN" sz="2800" kern="100" dirty="0">
                <a:latin typeface="Times New Roman"/>
                <a:ea typeface="华文细黑"/>
                <a:cs typeface="Courier New"/>
              </a:rPr>
              <a:t>1/4</a:t>
            </a:r>
            <a:r>
              <a:rPr lang="zh-CN" altLang="zh-CN" sz="2800" kern="100" dirty="0">
                <a:latin typeface="Times New Roman"/>
                <a:ea typeface="华文细黑"/>
                <a:cs typeface="Times New Roman"/>
              </a:rPr>
              <a:t>，则原混合气体的平均相对分子质量可能是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280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A.20     </a:t>
            </a:r>
            <a:r>
              <a:rPr lang="en-US" altLang="zh-CN" sz="2800" kern="100" dirty="0" smtClean="0">
                <a:latin typeface="Times New Roman"/>
                <a:ea typeface="华文细黑"/>
                <a:cs typeface="Courier New"/>
              </a:rPr>
              <a:t>           B.23                </a:t>
            </a:r>
            <a:r>
              <a:rPr lang="en-US" altLang="zh-CN" sz="2800" kern="100" dirty="0">
                <a:latin typeface="Times New Roman"/>
                <a:ea typeface="华文细黑"/>
                <a:cs typeface="Courier New"/>
              </a:rPr>
              <a:t>C.30    </a:t>
            </a:r>
            <a:r>
              <a:rPr lang="en-US" altLang="zh-CN" sz="2800" kern="100" dirty="0" smtClean="0">
                <a:latin typeface="Times New Roman"/>
                <a:ea typeface="华文细黑"/>
                <a:cs typeface="Courier New"/>
              </a:rPr>
              <a:t>            D.36</a:t>
            </a:r>
          </a:p>
        </p:txBody>
      </p:sp>
      <p:sp>
        <p:nvSpPr>
          <p:cNvPr id="51" name="Rectangle 21">
            <a:hlinkClick r:id="rId2" action="ppaction://hlinksldjump"/>
          </p:cNvPr>
          <p:cNvSpPr>
            <a:spLocks noChangeArrowheads="1"/>
          </p:cNvSpPr>
          <p:nvPr/>
        </p:nvSpPr>
        <p:spPr bwMode="auto">
          <a:xfrm>
            <a:off x="5641820"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52" name="Rectangle 21">
            <a:hlinkClick r:id="rId3" action="ppaction://hlinksldjump"/>
          </p:cNvPr>
          <p:cNvSpPr>
            <a:spLocks noChangeArrowheads="1"/>
          </p:cNvSpPr>
          <p:nvPr/>
        </p:nvSpPr>
        <p:spPr bwMode="auto">
          <a:xfrm>
            <a:off x="6075743"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53" name="Rectangle 21">
            <a:hlinkClick r:id="rId4" action="ppaction://hlinksldjump"/>
          </p:cNvPr>
          <p:cNvSpPr>
            <a:spLocks noChangeArrowheads="1"/>
          </p:cNvSpPr>
          <p:nvPr/>
        </p:nvSpPr>
        <p:spPr bwMode="auto">
          <a:xfrm>
            <a:off x="6509666"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4" name="Rectangle 21">
            <a:hlinkClick r:id="rId5" action="ppaction://hlinksldjump"/>
          </p:cNvPr>
          <p:cNvSpPr>
            <a:spLocks noChangeArrowheads="1"/>
          </p:cNvSpPr>
          <p:nvPr/>
        </p:nvSpPr>
        <p:spPr bwMode="auto">
          <a:xfrm>
            <a:off x="6943589"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5" name="Rectangle 21">
            <a:hlinkClick r:id="rId6" action="ppaction://hlinksldjump"/>
          </p:cNvPr>
          <p:cNvSpPr>
            <a:spLocks noChangeArrowheads="1"/>
          </p:cNvSpPr>
          <p:nvPr/>
        </p:nvSpPr>
        <p:spPr bwMode="auto">
          <a:xfrm>
            <a:off x="7377512"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6" name="Rectangle 21">
            <a:hlinkClick r:id="rId7" action="ppaction://hlinksldjump"/>
          </p:cNvPr>
          <p:cNvSpPr>
            <a:spLocks noChangeArrowheads="1"/>
          </p:cNvSpPr>
          <p:nvPr/>
        </p:nvSpPr>
        <p:spPr bwMode="auto">
          <a:xfrm>
            <a:off x="7811435"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7" name="Rectangle 21">
            <a:hlinkClick r:id="rId8" action="ppaction://hlinksldjump"/>
          </p:cNvPr>
          <p:cNvSpPr>
            <a:spLocks noChangeArrowheads="1"/>
          </p:cNvSpPr>
          <p:nvPr/>
        </p:nvSpPr>
        <p:spPr bwMode="auto">
          <a:xfrm>
            <a:off x="8245358"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8" name="Rectangle 21">
            <a:hlinkClick r:id="rId9" action="ppaction://hlinksldjump"/>
          </p:cNvPr>
          <p:cNvSpPr>
            <a:spLocks noChangeArrowheads="1"/>
          </p:cNvSpPr>
          <p:nvPr/>
        </p:nvSpPr>
        <p:spPr bwMode="auto">
          <a:xfrm>
            <a:off x="8679281" y="117426"/>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9" name="Rectangle 21">
            <a:hlinkClick r:id="rId10" action="ppaction://hlinksldjump"/>
          </p:cNvPr>
          <p:cNvSpPr>
            <a:spLocks noChangeArrowheads="1"/>
          </p:cNvSpPr>
          <p:nvPr/>
        </p:nvSpPr>
        <p:spPr bwMode="auto">
          <a:xfrm>
            <a:off x="9191550" y="117426"/>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60" name="Rectangle 21">
            <a:hlinkClick r:id="rId11" action="ppaction://hlinksldjump"/>
          </p:cNvPr>
          <p:cNvSpPr>
            <a:spLocks noChangeArrowheads="1"/>
          </p:cNvSpPr>
          <p:nvPr/>
        </p:nvSpPr>
        <p:spPr bwMode="auto">
          <a:xfrm>
            <a:off x="9816009" y="117426"/>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61" name="Rectangle 21">
            <a:hlinkClick r:id="rId12" action="ppaction://hlinksldjump"/>
          </p:cNvPr>
          <p:cNvSpPr>
            <a:spLocks noChangeArrowheads="1"/>
          </p:cNvSpPr>
          <p:nvPr/>
        </p:nvSpPr>
        <p:spPr bwMode="auto">
          <a:xfrm>
            <a:off x="10409370" y="117426"/>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62" name="Rectangle 21">
            <a:hlinkClick r:id="rId13" action="ppaction://hlinksldjump"/>
          </p:cNvPr>
          <p:cNvSpPr>
            <a:spLocks noChangeArrowheads="1"/>
          </p:cNvSpPr>
          <p:nvPr/>
        </p:nvSpPr>
        <p:spPr bwMode="auto">
          <a:xfrm>
            <a:off x="11042120" y="117426"/>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63" name="Rectangle 21">
            <a:hlinkClick r:id="rId14" action="ppaction://hlinksldjump"/>
          </p:cNvPr>
          <p:cNvSpPr>
            <a:spLocks noChangeArrowheads="1"/>
          </p:cNvSpPr>
          <p:nvPr/>
        </p:nvSpPr>
        <p:spPr bwMode="auto">
          <a:xfrm>
            <a:off x="11616857" y="117426"/>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
        <p:nvSpPr>
          <p:cNvPr id="17" name="矩形 16"/>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8" name="圆角矩形 17">
            <a:hlinkClick r:id="rId15" action="ppaction://hlinksldjump"/>
          </p:cNvPr>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
        <p:nvSpPr>
          <p:cNvPr id="19" name="Rectangle 21">
            <a:hlinkClick r:id="rId16" action="ppaction://hlinksldjump"/>
          </p:cNvPr>
          <p:cNvSpPr>
            <a:spLocks noChangeArrowheads="1"/>
          </p:cNvSpPr>
          <p:nvPr/>
        </p:nvSpPr>
        <p:spPr bwMode="auto">
          <a:xfrm>
            <a:off x="5207897"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40257026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37592" y="563910"/>
            <a:ext cx="11850557" cy="5524565"/>
          </a:xfrm>
          <a:prstGeom prst="rect">
            <a:avLst/>
          </a:prstGeom>
        </p:spPr>
        <p:txBody>
          <a:bodyPr wrap="square" lIns="121898" tIns="60948" rIns="121898" bIns="60948">
            <a:spAutoFit/>
          </a:bodyPr>
          <a:lstStyle/>
          <a:p>
            <a:pPr algn="just">
              <a:lnSpc>
                <a:spcPct val="150000"/>
              </a:lnSpc>
              <a:spcAft>
                <a:spcPts val="0"/>
              </a:spcAft>
            </a:pPr>
            <a:r>
              <a:rPr lang="en-US" altLang="zh-CN" sz="2600" kern="100" dirty="0">
                <a:latin typeface="Times New Roman"/>
                <a:ea typeface="华文细黑"/>
                <a:cs typeface="Courier New"/>
              </a:rPr>
              <a:t>2.(1)</a:t>
            </a:r>
            <a:r>
              <a:rPr lang="zh-CN" altLang="zh-CN" sz="2600" kern="100" dirty="0">
                <a:latin typeface="Times New Roman"/>
                <a:ea typeface="华文细黑"/>
                <a:cs typeface="Times New Roman"/>
              </a:rPr>
              <a:t>将金属钠放入盛有下列溶液的小烧杯中，既有气体，又有白色沉淀产生的是</a:t>
            </a:r>
            <a:r>
              <a:rPr lang="en-US" altLang="zh-CN" sz="2600" kern="100" dirty="0">
                <a:latin typeface="Times New Roman"/>
                <a:ea typeface="华文细黑"/>
                <a:cs typeface="Courier New"/>
              </a:rPr>
              <a:t>_________</a:t>
            </a:r>
            <a:r>
              <a:rPr lang="zh-CN" altLang="zh-CN" sz="2600" kern="100" dirty="0" smtClean="0">
                <a:latin typeface="Times New Roman"/>
                <a:ea typeface="华文细黑"/>
                <a:cs typeface="Times New Roman"/>
              </a:rPr>
              <a:t>。</a:t>
            </a:r>
            <a:endParaRPr lang="zh-CN" altLang="zh-CN" sz="2600" kern="100" dirty="0">
              <a:latin typeface="宋体"/>
              <a:cs typeface="Courier New"/>
            </a:endParaRPr>
          </a:p>
          <a:p>
            <a:pPr algn="just">
              <a:lnSpc>
                <a:spcPct val="150000"/>
              </a:lnSpc>
              <a:spcAft>
                <a:spcPts val="0"/>
              </a:spcAft>
            </a:pPr>
            <a:r>
              <a:rPr lang="en-US" altLang="zh-CN" sz="2600" kern="100" dirty="0">
                <a:latin typeface="宋体"/>
                <a:ea typeface="华文细黑"/>
                <a:cs typeface="Times New Roman"/>
              </a:rPr>
              <a:t>①</a:t>
            </a:r>
            <a:r>
              <a:rPr lang="en-US" altLang="zh-CN" sz="2600" kern="100" dirty="0">
                <a:latin typeface="Times New Roman"/>
                <a:ea typeface="华文细黑"/>
                <a:cs typeface="Courier New"/>
              </a:rPr>
              <a:t>MgSO</a:t>
            </a:r>
            <a:r>
              <a:rPr lang="en-US" altLang="zh-CN" sz="2600" kern="100" baseline="-25000" dirty="0">
                <a:latin typeface="Times New Roman"/>
                <a:ea typeface="华文细黑"/>
                <a:cs typeface="Courier New"/>
              </a:rPr>
              <a:t>4</a:t>
            </a:r>
            <a:r>
              <a:rPr lang="zh-CN" altLang="zh-CN" sz="2600" kern="100" dirty="0">
                <a:latin typeface="Times New Roman"/>
                <a:ea typeface="华文细黑"/>
                <a:cs typeface="Times New Roman"/>
              </a:rPr>
              <a:t>溶液　</a:t>
            </a:r>
            <a:r>
              <a:rPr lang="en-US" altLang="zh-CN" sz="2600" kern="100" dirty="0">
                <a:latin typeface="宋体"/>
                <a:ea typeface="华文细黑"/>
                <a:cs typeface="Times New Roman"/>
              </a:rPr>
              <a:t>②</a:t>
            </a:r>
            <a:r>
              <a:rPr lang="en-US" altLang="zh-CN" sz="2600" kern="100" dirty="0" err="1">
                <a:latin typeface="Times New Roman"/>
                <a:ea typeface="华文细黑"/>
                <a:cs typeface="Courier New"/>
              </a:rPr>
              <a:t>NaCl</a:t>
            </a:r>
            <a:r>
              <a:rPr lang="zh-CN" altLang="zh-CN" sz="2600" kern="100" dirty="0">
                <a:latin typeface="Times New Roman"/>
                <a:ea typeface="华文细黑"/>
                <a:cs typeface="Times New Roman"/>
              </a:rPr>
              <a:t>溶液　</a:t>
            </a:r>
            <a:r>
              <a:rPr lang="en-US" altLang="zh-CN" sz="2600" kern="100" dirty="0">
                <a:latin typeface="宋体"/>
                <a:ea typeface="华文细黑"/>
                <a:cs typeface="Times New Roman"/>
              </a:rPr>
              <a:t>③</a:t>
            </a:r>
            <a:r>
              <a:rPr lang="en-US" altLang="zh-CN" sz="2600" kern="100" dirty="0">
                <a:latin typeface="Times New Roman"/>
                <a:ea typeface="华文细黑"/>
                <a:cs typeface="Courier New"/>
              </a:rPr>
              <a:t>Na</a:t>
            </a:r>
            <a:r>
              <a:rPr lang="en-US" altLang="zh-CN" sz="2600" kern="100" baseline="-25000" dirty="0">
                <a:latin typeface="Times New Roman"/>
                <a:ea typeface="华文细黑"/>
                <a:cs typeface="Courier New"/>
              </a:rPr>
              <a:t>2</a:t>
            </a:r>
            <a:r>
              <a:rPr lang="en-US" altLang="zh-CN" sz="2600" kern="100" dirty="0">
                <a:latin typeface="Times New Roman"/>
                <a:ea typeface="华文细黑"/>
                <a:cs typeface="Courier New"/>
              </a:rPr>
              <a:t>SO</a:t>
            </a:r>
            <a:r>
              <a:rPr lang="en-US" altLang="zh-CN" sz="2600" kern="100" baseline="-25000" dirty="0">
                <a:latin typeface="Times New Roman"/>
                <a:ea typeface="华文细黑"/>
                <a:cs typeface="Courier New"/>
              </a:rPr>
              <a:t>4</a:t>
            </a:r>
            <a:r>
              <a:rPr lang="zh-CN" altLang="zh-CN" sz="2600" kern="100" dirty="0">
                <a:latin typeface="Times New Roman"/>
                <a:ea typeface="华文细黑"/>
                <a:cs typeface="Times New Roman"/>
              </a:rPr>
              <a:t>溶液　</a:t>
            </a:r>
            <a:r>
              <a:rPr lang="en-US" altLang="zh-CN" sz="2600" kern="100" dirty="0">
                <a:latin typeface="宋体"/>
                <a:ea typeface="华文细黑"/>
                <a:cs typeface="Times New Roman"/>
              </a:rPr>
              <a:t>④</a:t>
            </a:r>
            <a:r>
              <a:rPr lang="zh-CN" altLang="zh-CN" sz="2600" kern="100" dirty="0">
                <a:latin typeface="Times New Roman"/>
                <a:ea typeface="华文细黑"/>
                <a:cs typeface="Times New Roman"/>
              </a:rPr>
              <a:t>饱和澄清石灰水　</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smtClean="0">
                <a:latin typeface="宋体"/>
                <a:ea typeface="华文细黑"/>
                <a:cs typeface="Times New Roman"/>
              </a:rPr>
              <a:t>⑤</a:t>
            </a:r>
            <a:r>
              <a:rPr lang="en-US" altLang="zh-CN" sz="2600" kern="100" dirty="0" err="1">
                <a:latin typeface="Times New Roman"/>
                <a:ea typeface="华文细黑"/>
                <a:cs typeface="Courier New"/>
              </a:rPr>
              <a:t>Ca</a:t>
            </a:r>
            <a:r>
              <a:rPr lang="en-US" altLang="zh-CN" sz="2600" kern="100" dirty="0">
                <a:latin typeface="Times New Roman"/>
                <a:ea typeface="华文细黑"/>
                <a:cs typeface="Courier New"/>
              </a:rPr>
              <a:t>(HCO</a:t>
            </a:r>
            <a:r>
              <a:rPr lang="en-US" altLang="zh-CN" sz="2600" kern="100" baseline="-25000" dirty="0">
                <a:latin typeface="Times New Roman"/>
                <a:ea typeface="华文细黑"/>
                <a:cs typeface="Courier New"/>
              </a:rPr>
              <a:t>3</a:t>
            </a:r>
            <a:r>
              <a:rPr lang="en-US" altLang="zh-CN" sz="2600" kern="100" dirty="0">
                <a:latin typeface="Times New Roman"/>
                <a:ea typeface="华文细黑"/>
                <a:cs typeface="Courier New"/>
              </a:rPr>
              <a:t>)</a:t>
            </a:r>
            <a:r>
              <a:rPr lang="en-US" altLang="zh-CN" sz="2600" kern="100" baseline="-25000" dirty="0">
                <a:latin typeface="Times New Roman"/>
                <a:ea typeface="华文细黑"/>
                <a:cs typeface="Courier New"/>
              </a:rPr>
              <a:t>2</a:t>
            </a:r>
            <a:r>
              <a:rPr lang="zh-CN" altLang="zh-CN" sz="2600" kern="100" dirty="0">
                <a:latin typeface="Times New Roman"/>
                <a:ea typeface="华文细黑"/>
                <a:cs typeface="Times New Roman"/>
              </a:rPr>
              <a:t>溶液　</a:t>
            </a:r>
            <a:r>
              <a:rPr lang="en-US" altLang="zh-CN" sz="2600" kern="100" dirty="0">
                <a:latin typeface="宋体"/>
                <a:ea typeface="华文细黑"/>
                <a:cs typeface="Times New Roman"/>
              </a:rPr>
              <a:t>⑥</a:t>
            </a:r>
            <a:r>
              <a:rPr lang="en-US" altLang="zh-CN" sz="2600" kern="100" dirty="0">
                <a:latin typeface="Times New Roman"/>
                <a:ea typeface="华文细黑"/>
                <a:cs typeface="Courier New"/>
              </a:rPr>
              <a:t>CuSO</a:t>
            </a:r>
            <a:r>
              <a:rPr lang="en-US" altLang="zh-CN" sz="2600" kern="100" baseline="-25000" dirty="0">
                <a:latin typeface="Times New Roman"/>
                <a:ea typeface="华文细黑"/>
                <a:cs typeface="Courier New"/>
              </a:rPr>
              <a:t>4</a:t>
            </a:r>
            <a:r>
              <a:rPr lang="zh-CN" altLang="zh-CN" sz="2600" kern="100" dirty="0">
                <a:latin typeface="Times New Roman"/>
                <a:ea typeface="华文细黑"/>
                <a:cs typeface="Times New Roman"/>
              </a:rPr>
              <a:t>溶液　</a:t>
            </a:r>
            <a:r>
              <a:rPr lang="en-US" altLang="zh-CN" sz="2600" kern="100" dirty="0">
                <a:latin typeface="宋体"/>
                <a:ea typeface="华文细黑"/>
                <a:cs typeface="Times New Roman"/>
              </a:rPr>
              <a:t>⑦</a:t>
            </a:r>
            <a:r>
              <a:rPr lang="zh-CN" altLang="zh-CN" sz="2600" kern="100" dirty="0">
                <a:latin typeface="Times New Roman"/>
                <a:ea typeface="华文细黑"/>
                <a:cs typeface="Times New Roman"/>
              </a:rPr>
              <a:t>饱和</a:t>
            </a:r>
            <a:r>
              <a:rPr lang="en-US" altLang="zh-CN" sz="2600" kern="100" dirty="0" err="1">
                <a:latin typeface="Times New Roman"/>
                <a:ea typeface="华文细黑"/>
                <a:cs typeface="Courier New"/>
              </a:rPr>
              <a:t>NaCl</a:t>
            </a:r>
            <a:r>
              <a:rPr lang="zh-CN" altLang="zh-CN" sz="2600" kern="100" dirty="0" smtClean="0">
                <a:latin typeface="Times New Roman"/>
                <a:ea typeface="华文细黑"/>
                <a:cs typeface="Times New Roman"/>
              </a:rPr>
              <a:t>溶液</a:t>
            </a:r>
            <a:endParaRPr lang="en-US" altLang="zh-CN" sz="2600" kern="100" dirty="0" smtClean="0">
              <a:latin typeface="Times New Roman"/>
              <a:ea typeface="华文细黑"/>
              <a:cs typeface="Times New Roman"/>
            </a:endParaRPr>
          </a:p>
          <a:p>
            <a:pPr algn="just">
              <a:lnSpc>
                <a:spcPct val="150000"/>
              </a:lnSpc>
              <a:spcAft>
                <a:spcPts val="0"/>
              </a:spcAft>
            </a:pPr>
            <a:r>
              <a:rPr lang="zh-CN" altLang="zh-CN" sz="2600" b="1" kern="100" dirty="0">
                <a:solidFill>
                  <a:srgbClr val="0000FF"/>
                </a:solidFill>
                <a:latin typeface="Times New Roman"/>
                <a:cs typeface="Times New Roman"/>
              </a:rPr>
              <a:t>解析　</a:t>
            </a:r>
            <a:r>
              <a:rPr lang="en-US" altLang="zh-CN" sz="2600" kern="100" dirty="0">
                <a:latin typeface="Times New Roman"/>
                <a:ea typeface="华文细黑"/>
                <a:cs typeface="Courier New"/>
              </a:rPr>
              <a:t>2Na</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2H</a:t>
            </a:r>
            <a:r>
              <a:rPr lang="en-US" altLang="zh-CN" sz="2600" kern="100" baseline="-25000" dirty="0">
                <a:latin typeface="Times New Roman"/>
                <a:ea typeface="华文细黑"/>
                <a:cs typeface="Courier New"/>
              </a:rPr>
              <a:t>2</a:t>
            </a:r>
            <a:r>
              <a:rPr lang="en-US" altLang="zh-CN" sz="2600" kern="100" dirty="0">
                <a:latin typeface="Times New Roman"/>
                <a:ea typeface="华文细黑"/>
                <a:cs typeface="Courier New"/>
              </a:rPr>
              <a:t>O</a:t>
            </a:r>
            <a:r>
              <a:rPr lang="en-US" altLang="zh-CN" sz="2600" kern="100" spc="-80" dirty="0">
                <a:latin typeface="Times New Roman"/>
                <a:ea typeface="华文细黑"/>
                <a:cs typeface="Courier New"/>
              </a:rPr>
              <a:t>==</a:t>
            </a:r>
            <a:r>
              <a:rPr lang="en-US" altLang="zh-CN" sz="2600" kern="100" dirty="0">
                <a:latin typeface="Times New Roman"/>
                <a:ea typeface="华文细黑"/>
                <a:cs typeface="Courier New"/>
              </a:rPr>
              <a:t>=2NaOH</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H</a:t>
            </a:r>
            <a:r>
              <a:rPr lang="en-US" altLang="zh-CN" sz="2600" kern="100" baseline="-25000" dirty="0">
                <a:latin typeface="Times New Roman"/>
                <a:ea typeface="华文细黑"/>
                <a:cs typeface="Courier New"/>
              </a:rPr>
              <a:t>2</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a:t>
            </a:r>
            <a:r>
              <a:rPr lang="en-US" altLang="zh-CN" sz="2600" kern="100" dirty="0">
                <a:latin typeface="宋体"/>
                <a:ea typeface="华文细黑"/>
                <a:cs typeface="Times New Roman"/>
              </a:rPr>
              <a:t>①</a:t>
            </a:r>
            <a:r>
              <a:rPr lang="zh-CN" altLang="zh-CN" sz="2600" kern="100" dirty="0">
                <a:latin typeface="Times New Roman"/>
                <a:ea typeface="华文细黑"/>
                <a:cs typeface="Times New Roman"/>
              </a:rPr>
              <a:t>中</a:t>
            </a:r>
            <a:r>
              <a:rPr lang="en-US" altLang="zh-CN" sz="2600" kern="100" dirty="0">
                <a:latin typeface="Times New Roman"/>
                <a:ea typeface="华文细黑"/>
                <a:cs typeface="Courier New"/>
              </a:rPr>
              <a:t>Mg</a:t>
            </a:r>
            <a:r>
              <a:rPr lang="en-US" altLang="zh-CN" sz="2600" kern="100" baseline="30000" dirty="0">
                <a:latin typeface="Times New Roman"/>
                <a:ea typeface="华文细黑"/>
                <a:cs typeface="Courier New"/>
              </a:rPr>
              <a:t>2</a:t>
            </a:r>
            <a:r>
              <a:rPr lang="zh-CN" altLang="zh-CN" sz="2600" kern="100" baseline="30000" dirty="0">
                <a:latin typeface="Times New Roman"/>
                <a:ea typeface="华文细黑"/>
                <a:cs typeface="Times New Roman"/>
              </a:rPr>
              <a:t>＋</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2OH</a:t>
            </a:r>
            <a:r>
              <a:rPr lang="zh-CN" altLang="zh-CN" sz="2600" kern="100" baseline="30000" dirty="0">
                <a:latin typeface="Times New Roman"/>
                <a:ea typeface="华文细黑"/>
                <a:cs typeface="Times New Roman"/>
              </a:rPr>
              <a:t>－</a:t>
            </a:r>
            <a:r>
              <a:rPr lang="en-US" altLang="zh-CN" sz="2600" kern="100" spc="-80" dirty="0">
                <a:latin typeface="Times New Roman"/>
                <a:ea typeface="华文细黑"/>
                <a:cs typeface="Courier New"/>
              </a:rPr>
              <a:t>==</a:t>
            </a:r>
            <a:r>
              <a:rPr lang="en-US" altLang="zh-CN" sz="2600" kern="100" dirty="0">
                <a:latin typeface="Times New Roman"/>
                <a:ea typeface="华文细黑"/>
                <a:cs typeface="Courier New"/>
              </a:rPr>
              <a:t>=Mg(OH)</a:t>
            </a:r>
            <a:r>
              <a:rPr lang="en-US" altLang="zh-CN" sz="2600" kern="100" baseline="-25000" dirty="0">
                <a:latin typeface="Times New Roman"/>
                <a:ea typeface="华文细黑"/>
                <a:cs typeface="Courier New"/>
              </a:rPr>
              <a:t>2</a:t>
            </a:r>
            <a:r>
              <a:rPr lang="en-US" altLang="zh-CN" sz="2600" kern="100" dirty="0">
                <a:latin typeface="宋体"/>
                <a:ea typeface="华文细黑"/>
                <a:cs typeface="Times New Roman"/>
              </a:rPr>
              <a:t>↓</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smtClean="0">
                <a:latin typeface="宋体"/>
                <a:ea typeface="华文细黑"/>
                <a:cs typeface="Times New Roman"/>
              </a:rPr>
              <a:t>④</a:t>
            </a:r>
            <a:r>
              <a:rPr lang="zh-CN" altLang="zh-CN" sz="2600" kern="100" dirty="0">
                <a:latin typeface="Times New Roman"/>
                <a:ea typeface="华文细黑"/>
                <a:cs typeface="Times New Roman"/>
              </a:rPr>
              <a:t>中反应消耗水，溶液温度升高，</a:t>
            </a:r>
            <a:r>
              <a:rPr lang="en-US" altLang="zh-CN" sz="2600" kern="100" dirty="0" err="1">
                <a:latin typeface="Times New Roman"/>
                <a:ea typeface="华文细黑"/>
                <a:cs typeface="Courier New"/>
              </a:rPr>
              <a:t>Ca</a:t>
            </a:r>
            <a:r>
              <a:rPr lang="en-US" altLang="zh-CN" sz="2600" kern="100" dirty="0">
                <a:latin typeface="Times New Roman"/>
                <a:ea typeface="华文细黑"/>
                <a:cs typeface="Courier New"/>
              </a:rPr>
              <a:t>(OH)</a:t>
            </a:r>
            <a:r>
              <a:rPr lang="en-US" altLang="zh-CN" sz="2600" kern="100" baseline="-25000" dirty="0">
                <a:latin typeface="Times New Roman"/>
                <a:ea typeface="华文细黑"/>
                <a:cs typeface="Courier New"/>
              </a:rPr>
              <a:t>2</a:t>
            </a:r>
            <a:r>
              <a:rPr lang="zh-CN" altLang="zh-CN" sz="2600" kern="100" dirty="0">
                <a:latin typeface="Times New Roman"/>
                <a:ea typeface="华文细黑"/>
                <a:cs typeface="Times New Roman"/>
              </a:rPr>
              <a:t>的溶解度降低，析出</a:t>
            </a:r>
            <a:r>
              <a:rPr lang="en-US" altLang="zh-CN" sz="2600" kern="100" dirty="0" err="1">
                <a:latin typeface="Times New Roman"/>
                <a:ea typeface="华文细黑"/>
                <a:cs typeface="Courier New"/>
              </a:rPr>
              <a:t>Ca</a:t>
            </a:r>
            <a:r>
              <a:rPr lang="en-US" altLang="zh-CN" sz="2600" kern="100" dirty="0">
                <a:latin typeface="Times New Roman"/>
                <a:ea typeface="华文细黑"/>
                <a:cs typeface="Courier New"/>
              </a:rPr>
              <a:t>(OH)</a:t>
            </a:r>
            <a:r>
              <a:rPr lang="en-US" altLang="zh-CN" sz="2600" kern="100" baseline="-25000" dirty="0">
                <a:latin typeface="Times New Roman"/>
                <a:ea typeface="华文细黑"/>
                <a:cs typeface="Courier New"/>
              </a:rPr>
              <a:t>2</a:t>
            </a:r>
            <a:r>
              <a:rPr lang="zh-CN" altLang="zh-CN" sz="2600" kern="100" dirty="0">
                <a:latin typeface="Times New Roman"/>
                <a:ea typeface="华文细黑"/>
                <a:cs typeface="Times New Roman"/>
              </a:rPr>
              <a:t>产生沉淀</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smtClean="0">
                <a:latin typeface="宋体"/>
                <a:ea typeface="华文细黑"/>
                <a:cs typeface="Times New Roman"/>
              </a:rPr>
              <a:t>⑤</a:t>
            </a:r>
            <a:r>
              <a:rPr lang="zh-CN" altLang="zh-CN" sz="2600" kern="100" dirty="0">
                <a:latin typeface="Times New Roman"/>
                <a:ea typeface="华文细黑"/>
                <a:cs typeface="Times New Roman"/>
              </a:rPr>
              <a:t>中</a:t>
            </a:r>
            <a:r>
              <a:rPr lang="en-US" altLang="zh-CN" sz="2600" kern="100" dirty="0">
                <a:latin typeface="Times New Roman"/>
                <a:ea typeface="华文细黑"/>
                <a:cs typeface="Courier New"/>
              </a:rPr>
              <a:t>Ca</a:t>
            </a:r>
            <a:r>
              <a:rPr lang="en-US" altLang="zh-CN" sz="2600" kern="100" baseline="30000" dirty="0">
                <a:latin typeface="Times New Roman"/>
                <a:ea typeface="华文细黑"/>
                <a:cs typeface="Courier New"/>
              </a:rPr>
              <a:t>2</a:t>
            </a:r>
            <a:r>
              <a:rPr lang="zh-CN" altLang="zh-CN" sz="2600" kern="100" baseline="30000" dirty="0">
                <a:latin typeface="Times New Roman"/>
                <a:ea typeface="华文细黑"/>
                <a:cs typeface="Times New Roman"/>
              </a:rPr>
              <a:t>＋</a:t>
            </a:r>
            <a:r>
              <a:rPr lang="zh-CN" altLang="zh-CN" sz="2600" kern="100" dirty="0">
                <a:latin typeface="Times New Roman"/>
                <a:ea typeface="华文细黑"/>
                <a:cs typeface="Times New Roman"/>
              </a:rPr>
              <a:t>＋</a:t>
            </a:r>
            <a:r>
              <a:rPr lang="en-US" altLang="zh-CN" sz="2600" kern="100" dirty="0" smtClean="0">
                <a:latin typeface="Times New Roman"/>
                <a:ea typeface="华文细黑"/>
                <a:cs typeface="Courier New"/>
              </a:rPr>
              <a:t>HCO  </a:t>
            </a:r>
            <a:r>
              <a:rPr lang="zh-CN" altLang="zh-CN" sz="2600" kern="100" dirty="0" smtClean="0">
                <a:latin typeface="Times New Roman"/>
                <a:ea typeface="华文细黑"/>
                <a:cs typeface="Times New Roman"/>
              </a:rPr>
              <a:t>＋</a:t>
            </a:r>
            <a:r>
              <a:rPr lang="en-US" altLang="zh-CN" sz="2600" kern="100" dirty="0">
                <a:latin typeface="Times New Roman"/>
                <a:ea typeface="华文细黑"/>
                <a:cs typeface="Courier New"/>
              </a:rPr>
              <a:t>OH</a:t>
            </a:r>
            <a:r>
              <a:rPr lang="zh-CN" altLang="zh-CN" sz="2600" kern="100" baseline="30000" dirty="0">
                <a:latin typeface="Times New Roman"/>
                <a:ea typeface="华文细黑"/>
                <a:cs typeface="Times New Roman"/>
              </a:rPr>
              <a:t>－</a:t>
            </a:r>
            <a:r>
              <a:rPr lang="en-US" altLang="zh-CN" sz="2600" kern="100" spc="-80" dirty="0">
                <a:latin typeface="Times New Roman"/>
                <a:ea typeface="华文细黑"/>
                <a:cs typeface="Courier New"/>
              </a:rPr>
              <a:t>==</a:t>
            </a:r>
            <a:r>
              <a:rPr lang="en-US" altLang="zh-CN" sz="2600" kern="100" dirty="0">
                <a:latin typeface="Times New Roman"/>
                <a:ea typeface="华文细黑"/>
                <a:cs typeface="Courier New"/>
              </a:rPr>
              <a:t>=CaCO</a:t>
            </a:r>
            <a:r>
              <a:rPr lang="en-US" altLang="zh-CN" sz="2600" kern="100" baseline="-25000" dirty="0">
                <a:latin typeface="Times New Roman"/>
                <a:ea typeface="华文细黑"/>
                <a:cs typeface="Courier New"/>
              </a:rPr>
              <a:t>3</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H</a:t>
            </a:r>
            <a:r>
              <a:rPr lang="en-US" altLang="zh-CN" sz="2600" kern="100" baseline="-25000" dirty="0">
                <a:latin typeface="Times New Roman"/>
                <a:ea typeface="华文细黑"/>
                <a:cs typeface="Courier New"/>
              </a:rPr>
              <a:t>2</a:t>
            </a:r>
            <a:r>
              <a:rPr lang="en-US" altLang="zh-CN" sz="2600" kern="100" dirty="0">
                <a:latin typeface="Times New Roman"/>
                <a:ea typeface="华文细黑"/>
                <a:cs typeface="Courier New"/>
              </a:rPr>
              <a:t>O</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smtClean="0">
                <a:latin typeface="宋体"/>
                <a:ea typeface="华文细黑"/>
                <a:cs typeface="Times New Roman"/>
              </a:rPr>
              <a:t>⑥</a:t>
            </a:r>
            <a:r>
              <a:rPr lang="zh-CN" altLang="zh-CN" sz="2600" kern="100" dirty="0">
                <a:latin typeface="Times New Roman"/>
                <a:ea typeface="华文细黑"/>
                <a:cs typeface="Times New Roman"/>
              </a:rPr>
              <a:t>中生成的</a:t>
            </a:r>
            <a:r>
              <a:rPr lang="en-US" altLang="zh-CN" sz="2600" kern="100" dirty="0">
                <a:latin typeface="Times New Roman"/>
                <a:ea typeface="华文细黑"/>
                <a:cs typeface="Courier New"/>
              </a:rPr>
              <a:t>Cu(OH)</a:t>
            </a:r>
            <a:r>
              <a:rPr lang="en-US" altLang="zh-CN" sz="2600" kern="100" baseline="-25000" dirty="0">
                <a:latin typeface="Times New Roman"/>
                <a:ea typeface="华文细黑"/>
                <a:cs typeface="Courier New"/>
              </a:rPr>
              <a:t>2</a:t>
            </a:r>
            <a:r>
              <a:rPr lang="zh-CN" altLang="zh-CN" sz="2600" kern="100" dirty="0">
                <a:latin typeface="Times New Roman"/>
                <a:ea typeface="华文细黑"/>
                <a:cs typeface="Times New Roman"/>
              </a:rPr>
              <a:t>是蓝色沉淀，不符合题意</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smtClean="0">
                <a:latin typeface="宋体"/>
                <a:ea typeface="华文细黑"/>
                <a:cs typeface="Times New Roman"/>
              </a:rPr>
              <a:t>⑦</a:t>
            </a:r>
            <a:r>
              <a:rPr lang="zh-CN" altLang="zh-CN" sz="2600" kern="100" dirty="0">
                <a:latin typeface="Times New Roman"/>
                <a:ea typeface="华文细黑"/>
                <a:cs typeface="Times New Roman"/>
              </a:rPr>
              <a:t>中水减少，</a:t>
            </a:r>
            <a:r>
              <a:rPr lang="en-US" altLang="zh-CN" sz="2600" i="1" kern="100" dirty="0">
                <a:latin typeface="Times New Roman"/>
                <a:ea typeface="华文细黑"/>
                <a:cs typeface="Courier New"/>
              </a:rPr>
              <a:t>c</a:t>
            </a:r>
            <a:r>
              <a:rPr lang="en-US" altLang="zh-CN" sz="2600" kern="100" dirty="0">
                <a:latin typeface="Times New Roman"/>
                <a:ea typeface="华文细黑"/>
                <a:cs typeface="Courier New"/>
              </a:rPr>
              <a:t>(Na</a:t>
            </a:r>
            <a:r>
              <a:rPr lang="zh-CN" altLang="zh-CN" sz="2600" kern="100" baseline="30000" dirty="0">
                <a:latin typeface="Times New Roman"/>
                <a:ea typeface="华文细黑"/>
                <a:cs typeface="Times New Roman"/>
              </a:rPr>
              <a:t>＋</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增大，使</a:t>
            </a:r>
            <a:r>
              <a:rPr lang="en-US" altLang="zh-CN" sz="2600" kern="100" dirty="0" err="1">
                <a:latin typeface="Times New Roman"/>
                <a:ea typeface="华文细黑"/>
                <a:cs typeface="Courier New"/>
              </a:rPr>
              <a:t>NaCl</a:t>
            </a:r>
            <a:r>
              <a:rPr lang="en-US" altLang="zh-CN" sz="2600" kern="100" dirty="0">
                <a:latin typeface="Times New Roman"/>
                <a:ea typeface="华文细黑"/>
                <a:cs typeface="Courier New"/>
              </a:rPr>
              <a:t>(s)</a:t>
            </a:r>
            <a:r>
              <a:rPr lang="en-US" altLang="zh-CN" sz="2600" kern="100" dirty="0">
                <a:latin typeface="ZBFH" pitchFamily="18" charset="0"/>
                <a:ea typeface="华文细黑"/>
                <a:cs typeface="ZBFH" pitchFamily="18" charset="0"/>
              </a:rPr>
              <a:t></a:t>
            </a:r>
            <a:r>
              <a:rPr lang="en-US" altLang="zh-CN" sz="2600" kern="100" dirty="0">
                <a:latin typeface="Times New Roman"/>
                <a:ea typeface="华文细黑"/>
                <a:cs typeface="Courier New"/>
              </a:rPr>
              <a:t>Na</a:t>
            </a:r>
            <a:r>
              <a:rPr lang="zh-CN" altLang="zh-CN" sz="2600" kern="100" baseline="30000" dirty="0">
                <a:latin typeface="Times New Roman"/>
                <a:ea typeface="华文细黑"/>
                <a:cs typeface="Times New Roman"/>
              </a:rPr>
              <a:t>＋</a:t>
            </a:r>
            <a:r>
              <a:rPr lang="en-US" altLang="zh-CN" sz="2600" kern="100" dirty="0">
                <a:latin typeface="Times New Roman"/>
                <a:ea typeface="华文细黑"/>
                <a:cs typeface="Courier New"/>
              </a:rPr>
              <a:t>(</a:t>
            </a:r>
            <a:r>
              <a:rPr lang="en-US" altLang="zh-CN" sz="2600" kern="100" dirty="0" err="1">
                <a:latin typeface="Times New Roman"/>
                <a:ea typeface="华文细黑"/>
                <a:cs typeface="Courier New"/>
              </a:rPr>
              <a:t>aq</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a:t>
            </a:r>
            <a:r>
              <a:rPr lang="en-US" altLang="zh-CN" sz="2600" kern="100" dirty="0" err="1">
                <a:latin typeface="Times New Roman"/>
                <a:ea typeface="华文细黑"/>
                <a:cs typeface="Courier New"/>
              </a:rPr>
              <a:t>Cl</a:t>
            </a:r>
            <a:r>
              <a:rPr lang="zh-CN" altLang="zh-CN" sz="2600" kern="100" baseline="30000" dirty="0">
                <a:latin typeface="Times New Roman"/>
                <a:ea typeface="华文细黑"/>
                <a:cs typeface="Times New Roman"/>
              </a:rPr>
              <a:t>－</a:t>
            </a:r>
            <a:r>
              <a:rPr lang="en-US" altLang="zh-CN" sz="2600" kern="100" dirty="0">
                <a:latin typeface="Times New Roman"/>
                <a:ea typeface="华文细黑"/>
                <a:cs typeface="Courier New"/>
              </a:rPr>
              <a:t>(</a:t>
            </a:r>
            <a:r>
              <a:rPr lang="en-US" altLang="zh-CN" sz="2600" kern="100" dirty="0" err="1">
                <a:latin typeface="Times New Roman"/>
                <a:ea typeface="华文细黑"/>
                <a:cs typeface="Courier New"/>
              </a:rPr>
              <a:t>aq</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平衡向左移动</a:t>
            </a:r>
            <a:r>
              <a:rPr lang="zh-CN" altLang="zh-CN" sz="2600" kern="100" dirty="0" smtClean="0">
                <a:latin typeface="Times New Roman"/>
                <a:ea typeface="华文细黑"/>
                <a:cs typeface="Times New Roman"/>
              </a:rPr>
              <a:t>。</a:t>
            </a:r>
            <a:endParaRPr lang="zh-CN" altLang="zh-CN" sz="2600" kern="100" dirty="0">
              <a:latin typeface="宋体"/>
              <a:cs typeface="Courier New"/>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959203684"/>
              </p:ext>
            </p:extLst>
          </p:nvPr>
        </p:nvGraphicFramePr>
        <p:xfrm>
          <a:off x="5682208" y="5553323"/>
          <a:ext cx="741363" cy="593725"/>
        </p:xfrm>
        <a:graphic>
          <a:graphicData uri="http://schemas.openxmlformats.org/presentationml/2006/ole">
            <mc:AlternateContent xmlns:mc="http://schemas.openxmlformats.org/markup-compatibility/2006">
              <mc:Choice xmlns:v="urn:schemas-microsoft-com:vml" Requires="v">
                <p:oleObj spid="_x0000_s6878" name="文档" r:id="rId4" imgW="740575" imgH="593661" progId="Word.Document.12">
                  <p:embed/>
                </p:oleObj>
              </mc:Choice>
              <mc:Fallback>
                <p:oleObj name="文档" r:id="rId4" imgW="740575" imgH="593661" progId="Word.Document.12">
                  <p:embed/>
                  <p:pic>
                    <p:nvPicPr>
                      <p:cNvPr id="0" name=""/>
                      <p:cNvPicPr/>
                      <p:nvPr/>
                    </p:nvPicPr>
                    <p:blipFill>
                      <a:blip r:embed="rId5"/>
                      <a:stretch>
                        <a:fillRect/>
                      </a:stretch>
                    </p:blipFill>
                    <p:spPr>
                      <a:xfrm>
                        <a:off x="5682208" y="5553323"/>
                        <a:ext cx="741363" cy="593725"/>
                      </a:xfrm>
                      <a:prstGeom prst="rect">
                        <a:avLst/>
                      </a:prstGeom>
                    </p:spPr>
                  </p:pic>
                </p:oleObj>
              </mc:Fallback>
            </mc:AlternateContent>
          </a:graphicData>
        </a:graphic>
      </p:graphicFrame>
      <p:graphicFrame>
        <p:nvGraphicFramePr>
          <p:cNvPr id="3" name="对象 2"/>
          <p:cNvGraphicFramePr>
            <a:graphicFrameLocks noChangeAspect="1"/>
          </p:cNvGraphicFramePr>
          <p:nvPr>
            <p:extLst>
              <p:ext uri="{D42A27DB-BD31-4B8C-83A1-F6EECF244321}">
                <p14:modId xmlns:p14="http://schemas.microsoft.com/office/powerpoint/2010/main" val="2000770743"/>
              </p:ext>
            </p:extLst>
          </p:nvPr>
        </p:nvGraphicFramePr>
        <p:xfrm>
          <a:off x="2683520" y="4212357"/>
          <a:ext cx="387350" cy="609600"/>
        </p:xfrm>
        <a:graphic>
          <a:graphicData uri="http://schemas.openxmlformats.org/presentationml/2006/ole">
            <mc:AlternateContent xmlns:mc="http://schemas.openxmlformats.org/markup-compatibility/2006">
              <mc:Choice xmlns:v="urn:schemas-microsoft-com:vml" Requires="v">
                <p:oleObj spid="_x0000_s6879" name="文档" r:id="rId7" imgW="388109" imgH="609502" progId="Word.Document.12">
                  <p:embed/>
                </p:oleObj>
              </mc:Choice>
              <mc:Fallback>
                <p:oleObj name="文档" r:id="rId7" imgW="388109" imgH="609502" progId="Word.Document.12">
                  <p:embed/>
                  <p:pic>
                    <p:nvPicPr>
                      <p:cNvPr id="0" name=""/>
                      <p:cNvPicPr/>
                      <p:nvPr/>
                    </p:nvPicPr>
                    <p:blipFill>
                      <a:blip r:embed="rId8"/>
                      <a:stretch>
                        <a:fillRect/>
                      </a:stretch>
                    </p:blipFill>
                    <p:spPr>
                      <a:xfrm>
                        <a:off x="2683520" y="4212357"/>
                        <a:ext cx="387350" cy="609600"/>
                      </a:xfrm>
                      <a:prstGeom prst="rect">
                        <a:avLst/>
                      </a:prstGeom>
                    </p:spPr>
                  </p:pic>
                </p:oleObj>
              </mc:Fallback>
            </mc:AlternateContent>
          </a:graphicData>
        </a:graphic>
      </p:graphicFrame>
      <p:sp>
        <p:nvSpPr>
          <p:cNvPr id="4" name="矩形 3"/>
          <p:cNvSpPr/>
          <p:nvPr/>
        </p:nvSpPr>
        <p:spPr>
          <a:xfrm>
            <a:off x="256362" y="1250504"/>
            <a:ext cx="1518364" cy="492443"/>
          </a:xfrm>
          <a:prstGeom prst="rect">
            <a:avLst/>
          </a:prstGeom>
        </p:spPr>
        <p:txBody>
          <a:bodyPr wrap="none">
            <a:spAutoFit/>
          </a:bodyPr>
          <a:lstStyle/>
          <a:p>
            <a:r>
              <a:rPr lang="en-US" altLang="zh-CN" sz="2600" dirty="0">
                <a:solidFill>
                  <a:schemeClr val="accent6">
                    <a:lumMod val="75000"/>
                  </a:schemeClr>
                </a:solidFill>
                <a:latin typeface="华文细黑" pitchFamily="2" charset="-122"/>
                <a:ea typeface="华文细黑" pitchFamily="2" charset="-122"/>
                <a:cs typeface="Times New Roman" pitchFamily="18" charset="0"/>
              </a:rPr>
              <a:t>①④⑤⑦</a:t>
            </a:r>
            <a:endParaRPr lang="zh-CN" altLang="en-US" sz="2600" dirty="0">
              <a:solidFill>
                <a:schemeClr val="accent6">
                  <a:lumMod val="75000"/>
                </a:schemeClr>
              </a:solidFill>
              <a:latin typeface="华文细黑" pitchFamily="2" charset="-122"/>
              <a:ea typeface="华文细黑" pitchFamily="2" charset="-122"/>
              <a:cs typeface="Times New Roman" pitchFamily="18" charset="0"/>
            </a:endParaRPr>
          </a:p>
        </p:txBody>
      </p:sp>
      <p:sp>
        <p:nvSpPr>
          <p:cNvPr id="6" name="Rectangle 21">
            <a:hlinkClick r:id="rId9" action="ppaction://hlinksldjump"/>
          </p:cNvPr>
          <p:cNvSpPr>
            <a:spLocks noChangeArrowheads="1"/>
          </p:cNvSpPr>
          <p:nvPr/>
        </p:nvSpPr>
        <p:spPr bwMode="auto">
          <a:xfrm>
            <a:off x="9551590" y="3946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7" name="Rectangle 21">
            <a:hlinkClick r:id="rId10" action="ppaction://hlinksldjump"/>
          </p:cNvPr>
          <p:cNvSpPr>
            <a:spLocks noChangeArrowheads="1"/>
          </p:cNvSpPr>
          <p:nvPr/>
        </p:nvSpPr>
        <p:spPr bwMode="auto">
          <a:xfrm>
            <a:off x="10053768" y="3946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8" name="Rectangle 21">
            <a:hlinkClick r:id="rId11" action="ppaction://hlinksldjump"/>
          </p:cNvPr>
          <p:cNvSpPr>
            <a:spLocks noChangeArrowheads="1"/>
          </p:cNvSpPr>
          <p:nvPr/>
        </p:nvSpPr>
        <p:spPr bwMode="auto">
          <a:xfrm>
            <a:off x="10531804" y="3946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9" name="Rectangle 21">
            <a:hlinkClick r:id="rId12" action="ppaction://hlinksldjump"/>
          </p:cNvPr>
          <p:cNvSpPr>
            <a:spLocks noChangeArrowheads="1"/>
          </p:cNvSpPr>
          <p:nvPr/>
        </p:nvSpPr>
        <p:spPr bwMode="auto">
          <a:xfrm>
            <a:off x="10985698"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0" name="Rectangle 21">
            <a:hlinkClick r:id="rId13" action="ppaction://hlinksldjump"/>
          </p:cNvPr>
          <p:cNvSpPr>
            <a:spLocks noChangeArrowheads="1"/>
          </p:cNvSpPr>
          <p:nvPr/>
        </p:nvSpPr>
        <p:spPr bwMode="auto">
          <a:xfrm>
            <a:off x="11463316"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1" name="矩形 10"/>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2" name="圆角矩形 11">
            <a:hlinkClick r:id="" action="ppaction://noaction"/>
          </p:cNvPr>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1150613235"/>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2"/>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3" end="3"/>
                                            </p:txEl>
                                          </p:spTgt>
                                        </p:tgtEl>
                                        <p:attrNameLst>
                                          <p:attrName>style.visibility</p:attrName>
                                        </p:attrNameLst>
                                      </p:cBhvr>
                                      <p:to>
                                        <p:strVal val="visible"/>
                                      </p:to>
                                    </p:set>
                                    <p:animEffect transition="in" filter="blinds(horizontal)">
                                      <p:cBhvr>
                                        <p:cTn id="7" dur="500"/>
                                        <p:tgtEl>
                                          <p:spTgt spid="5">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xEl>
                                              <p:pRg st="4" end="4"/>
                                            </p:txEl>
                                          </p:spTgt>
                                        </p:tgtEl>
                                        <p:attrNameLst>
                                          <p:attrName>style.visibility</p:attrName>
                                        </p:attrNameLst>
                                      </p:cBhvr>
                                      <p:to>
                                        <p:strVal val="visible"/>
                                      </p:to>
                                    </p:set>
                                    <p:animEffect transition="in" filter="blinds(horizontal)">
                                      <p:cBhvr>
                                        <p:cTn id="12" dur="500"/>
                                        <p:tgtEl>
                                          <p:spTgt spid="5">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animEffect transition="in" filter="blinds(horizontal)">
                                      <p:cBhvr>
                                        <p:cTn id="17" dur="500"/>
                                        <p:tgtEl>
                                          <p:spTgt spid="5">
                                            <p:txEl>
                                              <p:pRg st="5" end="5"/>
                                            </p:txEl>
                                          </p:spTgt>
                                        </p:tgtEl>
                                      </p:cBhvr>
                                    </p:animEffect>
                                  </p:childTnLst>
                                </p:cTn>
                              </p:par>
                              <p:par>
                                <p:cTn id="18" presetID="3" presetClass="entr" presetSubtype="10" fill="hold" nodeType="with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blinds(horizontal)">
                                      <p:cBhvr>
                                        <p:cTn id="20" dur="500"/>
                                        <p:tgtEl>
                                          <p:spTgt spid="3"/>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5">
                                            <p:txEl>
                                              <p:pRg st="6" end="6"/>
                                            </p:txEl>
                                          </p:spTgt>
                                        </p:tgtEl>
                                        <p:attrNameLst>
                                          <p:attrName>style.visibility</p:attrName>
                                        </p:attrNameLst>
                                      </p:cBhvr>
                                      <p:to>
                                        <p:strVal val="visible"/>
                                      </p:to>
                                    </p:set>
                                    <p:animEffect transition="in" filter="blinds(horizontal)">
                                      <p:cBhvr>
                                        <p:cTn id="25" dur="500"/>
                                        <p:tgtEl>
                                          <p:spTgt spid="5">
                                            <p:txEl>
                                              <p:pRg st="6" end="6"/>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5">
                                            <p:txEl>
                                              <p:pRg st="7" end="7"/>
                                            </p:txEl>
                                          </p:spTgt>
                                        </p:tgtEl>
                                        <p:attrNameLst>
                                          <p:attrName>style.visibility</p:attrName>
                                        </p:attrNameLst>
                                      </p:cBhvr>
                                      <p:to>
                                        <p:strVal val="visible"/>
                                      </p:to>
                                    </p:set>
                                    <p:animEffect transition="in" filter="blinds(horizontal)">
                                      <p:cBhvr>
                                        <p:cTn id="30" dur="500"/>
                                        <p:tgtEl>
                                          <p:spTgt spid="5">
                                            <p:txEl>
                                              <p:pRg st="7" end="7"/>
                                            </p:txEl>
                                          </p:spTgt>
                                        </p:tgtEl>
                                      </p:cBhvr>
                                    </p:animEffect>
                                  </p:childTnLst>
                                </p:cTn>
                              </p:par>
                              <p:par>
                                <p:cTn id="31" presetID="3" presetClass="entr" presetSubtype="10" fill="hold" nodeType="withEffect">
                                  <p:stCondLst>
                                    <p:cond delay="0"/>
                                  </p:stCondLst>
                                  <p:childTnLst>
                                    <p:set>
                                      <p:cBhvr>
                                        <p:cTn id="32" dur="1" fill="hold">
                                          <p:stCondLst>
                                            <p:cond delay="0"/>
                                          </p:stCondLst>
                                        </p:cTn>
                                        <p:tgtEl>
                                          <p:spTgt spid="2"/>
                                        </p:tgtEl>
                                        <p:attrNameLst>
                                          <p:attrName>style.visibility</p:attrName>
                                        </p:attrNameLst>
                                      </p:cBhvr>
                                      <p:to>
                                        <p:strVal val="visible"/>
                                      </p:to>
                                    </p:set>
                                    <p:animEffect transition="in" filter="blinds(horizontal)">
                                      <p:cBhvr>
                                        <p:cTn id="33" dur="500"/>
                                        <p:tgtEl>
                                          <p:spTgt spid="2"/>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grpId="0" nodeType="clickEffect">
                                  <p:stCondLst>
                                    <p:cond delay="0"/>
                                  </p:stCondLst>
                                  <p:childTnLst>
                                    <p:set>
                                      <p:cBhvr>
                                        <p:cTn id="37" dur="1" fill="hold">
                                          <p:stCondLst>
                                            <p:cond delay="0"/>
                                          </p:stCondLst>
                                        </p:cTn>
                                        <p:tgtEl>
                                          <p:spTgt spid="4"/>
                                        </p:tgtEl>
                                        <p:attrNameLst>
                                          <p:attrName>style.visibility</p:attrName>
                                        </p:attrNameLst>
                                      </p:cBhvr>
                                      <p:to>
                                        <p:strVal val="visible"/>
                                      </p:to>
                                    </p:set>
                                    <p:animEffect transition="in" filter="blinds(horizontal)">
                                      <p:cBhvr>
                                        <p:cTn id="38" dur="500"/>
                                        <p:tgtEl>
                                          <p:spTgt spid="4"/>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xit" presetSubtype="0" fill="hold" nodeType="clickEffect">
                                  <p:stCondLst>
                                    <p:cond delay="0"/>
                                  </p:stCondLst>
                                  <p:childTnLst>
                                    <p:animEffect transition="out" filter="fade">
                                      <p:cBhvr>
                                        <p:cTn id="42" dur="500"/>
                                        <p:tgtEl>
                                          <p:spTgt spid="5">
                                            <p:txEl>
                                              <p:pRg st="3" end="3"/>
                                            </p:txEl>
                                          </p:spTgt>
                                        </p:tgtEl>
                                      </p:cBhvr>
                                    </p:animEffect>
                                    <p:set>
                                      <p:cBhvr>
                                        <p:cTn id="43" dur="1" fill="hold">
                                          <p:stCondLst>
                                            <p:cond delay="499"/>
                                          </p:stCondLst>
                                        </p:cTn>
                                        <p:tgtEl>
                                          <p:spTgt spid="5">
                                            <p:txEl>
                                              <p:pRg st="3" end="3"/>
                                            </p:txEl>
                                          </p:spTgt>
                                        </p:tgtEl>
                                        <p:attrNameLst>
                                          <p:attrName>style.visibility</p:attrName>
                                        </p:attrNameLst>
                                      </p:cBhvr>
                                      <p:to>
                                        <p:strVal val="hidden"/>
                                      </p:to>
                                    </p:set>
                                  </p:childTnLst>
                                </p:cTn>
                              </p:par>
                              <p:par>
                                <p:cTn id="44" presetID="10" presetClass="exit" presetSubtype="0" fill="hold" nodeType="withEffect">
                                  <p:stCondLst>
                                    <p:cond delay="0"/>
                                  </p:stCondLst>
                                  <p:childTnLst>
                                    <p:animEffect transition="out" filter="fade">
                                      <p:cBhvr>
                                        <p:cTn id="45" dur="500"/>
                                        <p:tgtEl>
                                          <p:spTgt spid="5">
                                            <p:txEl>
                                              <p:pRg st="4" end="4"/>
                                            </p:txEl>
                                          </p:spTgt>
                                        </p:tgtEl>
                                      </p:cBhvr>
                                    </p:animEffect>
                                    <p:set>
                                      <p:cBhvr>
                                        <p:cTn id="46" dur="1" fill="hold">
                                          <p:stCondLst>
                                            <p:cond delay="499"/>
                                          </p:stCondLst>
                                        </p:cTn>
                                        <p:tgtEl>
                                          <p:spTgt spid="5">
                                            <p:txEl>
                                              <p:pRg st="4" end="4"/>
                                            </p:txEl>
                                          </p:spTgt>
                                        </p:tgtEl>
                                        <p:attrNameLst>
                                          <p:attrName>style.visibility</p:attrName>
                                        </p:attrNameLst>
                                      </p:cBhvr>
                                      <p:to>
                                        <p:strVal val="hidden"/>
                                      </p:to>
                                    </p:set>
                                  </p:childTnLst>
                                </p:cTn>
                              </p:par>
                              <p:par>
                                <p:cTn id="47" presetID="10" presetClass="exit" presetSubtype="0" fill="hold" nodeType="withEffect">
                                  <p:stCondLst>
                                    <p:cond delay="0"/>
                                  </p:stCondLst>
                                  <p:childTnLst>
                                    <p:animEffect transition="out" filter="fade">
                                      <p:cBhvr>
                                        <p:cTn id="48" dur="500"/>
                                        <p:tgtEl>
                                          <p:spTgt spid="5">
                                            <p:txEl>
                                              <p:pRg st="5" end="5"/>
                                            </p:txEl>
                                          </p:spTgt>
                                        </p:tgtEl>
                                      </p:cBhvr>
                                    </p:animEffect>
                                    <p:set>
                                      <p:cBhvr>
                                        <p:cTn id="49" dur="1" fill="hold">
                                          <p:stCondLst>
                                            <p:cond delay="499"/>
                                          </p:stCondLst>
                                        </p:cTn>
                                        <p:tgtEl>
                                          <p:spTgt spid="5">
                                            <p:txEl>
                                              <p:pRg st="5" end="5"/>
                                            </p:txEl>
                                          </p:spTgt>
                                        </p:tgtEl>
                                        <p:attrNameLst>
                                          <p:attrName>style.visibility</p:attrName>
                                        </p:attrNameLst>
                                      </p:cBhvr>
                                      <p:to>
                                        <p:strVal val="hidden"/>
                                      </p:to>
                                    </p:set>
                                  </p:childTnLst>
                                </p:cTn>
                              </p:par>
                              <p:par>
                                <p:cTn id="50" presetID="10" presetClass="exit" presetSubtype="0" fill="hold" nodeType="withEffect">
                                  <p:stCondLst>
                                    <p:cond delay="0"/>
                                  </p:stCondLst>
                                  <p:childTnLst>
                                    <p:animEffect transition="out" filter="fade">
                                      <p:cBhvr>
                                        <p:cTn id="51" dur="500"/>
                                        <p:tgtEl>
                                          <p:spTgt spid="5">
                                            <p:txEl>
                                              <p:pRg st="6" end="6"/>
                                            </p:txEl>
                                          </p:spTgt>
                                        </p:tgtEl>
                                      </p:cBhvr>
                                    </p:animEffect>
                                    <p:set>
                                      <p:cBhvr>
                                        <p:cTn id="52" dur="1" fill="hold">
                                          <p:stCondLst>
                                            <p:cond delay="499"/>
                                          </p:stCondLst>
                                        </p:cTn>
                                        <p:tgtEl>
                                          <p:spTgt spid="5">
                                            <p:txEl>
                                              <p:pRg st="6" end="6"/>
                                            </p:txEl>
                                          </p:spTgt>
                                        </p:tgtEl>
                                        <p:attrNameLst>
                                          <p:attrName>style.visibility</p:attrName>
                                        </p:attrNameLst>
                                      </p:cBhvr>
                                      <p:to>
                                        <p:strVal val="hidden"/>
                                      </p:to>
                                    </p:set>
                                  </p:childTnLst>
                                </p:cTn>
                              </p:par>
                              <p:par>
                                <p:cTn id="53" presetID="10" presetClass="exit" presetSubtype="0" fill="hold" nodeType="withEffect">
                                  <p:stCondLst>
                                    <p:cond delay="0"/>
                                  </p:stCondLst>
                                  <p:childTnLst>
                                    <p:animEffect transition="out" filter="fade">
                                      <p:cBhvr>
                                        <p:cTn id="54" dur="500"/>
                                        <p:tgtEl>
                                          <p:spTgt spid="5">
                                            <p:txEl>
                                              <p:pRg st="7" end="7"/>
                                            </p:txEl>
                                          </p:spTgt>
                                        </p:tgtEl>
                                      </p:cBhvr>
                                    </p:animEffect>
                                    <p:set>
                                      <p:cBhvr>
                                        <p:cTn id="55" dur="1" fill="hold">
                                          <p:stCondLst>
                                            <p:cond delay="499"/>
                                          </p:stCondLst>
                                        </p:cTn>
                                        <p:tgtEl>
                                          <p:spTgt spid="5">
                                            <p:txEl>
                                              <p:pRg st="7" end="7"/>
                                            </p:txEl>
                                          </p:spTgt>
                                        </p:tgtEl>
                                        <p:attrNameLst>
                                          <p:attrName>style.visibility</p:attrName>
                                        </p:attrNameLst>
                                      </p:cBhvr>
                                      <p:to>
                                        <p:strVal val="hidden"/>
                                      </p:to>
                                    </p:set>
                                  </p:childTnLst>
                                </p:cTn>
                              </p:par>
                              <p:par>
                                <p:cTn id="56" presetID="10" presetClass="exit" presetSubtype="0" fill="hold" nodeType="withEffect">
                                  <p:stCondLst>
                                    <p:cond delay="0"/>
                                  </p:stCondLst>
                                  <p:childTnLst>
                                    <p:animEffect transition="out" filter="fade">
                                      <p:cBhvr>
                                        <p:cTn id="57" dur="500"/>
                                        <p:tgtEl>
                                          <p:spTgt spid="3"/>
                                        </p:tgtEl>
                                      </p:cBhvr>
                                    </p:animEffect>
                                    <p:set>
                                      <p:cBhvr>
                                        <p:cTn id="58" dur="1" fill="hold">
                                          <p:stCondLst>
                                            <p:cond delay="499"/>
                                          </p:stCondLst>
                                        </p:cTn>
                                        <p:tgtEl>
                                          <p:spTgt spid="3"/>
                                        </p:tgtEl>
                                        <p:attrNameLst>
                                          <p:attrName>style.visibility</p:attrName>
                                        </p:attrNameLst>
                                      </p:cBhvr>
                                      <p:to>
                                        <p:strVal val="hidden"/>
                                      </p:to>
                                    </p:set>
                                  </p:childTnLst>
                                </p:cTn>
                              </p:par>
                              <p:par>
                                <p:cTn id="59" presetID="10" presetClass="exit" presetSubtype="0" fill="hold" nodeType="withEffect">
                                  <p:stCondLst>
                                    <p:cond delay="0"/>
                                  </p:stCondLst>
                                  <p:childTnLst>
                                    <p:animEffect transition="out" filter="fade">
                                      <p:cBhvr>
                                        <p:cTn id="60" dur="500"/>
                                        <p:tgtEl>
                                          <p:spTgt spid="2"/>
                                        </p:tgtEl>
                                      </p:cBhvr>
                                    </p:animEffect>
                                    <p:set>
                                      <p:cBhvr>
                                        <p:cTn id="61" dur="1" fill="hold">
                                          <p:stCondLst>
                                            <p:cond delay="499"/>
                                          </p:stCondLst>
                                        </p:cTn>
                                        <p:tgtEl>
                                          <p:spTgt spid="2"/>
                                        </p:tgtEl>
                                        <p:attrNameLst>
                                          <p:attrName>style.visibility</p:attrName>
                                        </p:attrNameLst>
                                      </p:cBhvr>
                                      <p:to>
                                        <p:strVal val="hidden"/>
                                      </p:to>
                                    </p:set>
                                  </p:childTnLst>
                                </p:cTn>
                              </p:par>
                              <p:par>
                                <p:cTn id="62" presetID="10" presetClass="exit" presetSubtype="0" fill="hold" grpId="0" nodeType="withEffect">
                                  <p:stCondLst>
                                    <p:cond delay="0"/>
                                  </p:stCondLst>
                                  <p:childTnLst>
                                    <p:animEffect transition="out" filter="fade">
                                      <p:cBhvr>
                                        <p:cTn id="63" dur="500"/>
                                        <p:tgtEl>
                                          <p:spTgt spid="11"/>
                                        </p:tgtEl>
                                      </p:cBhvr>
                                    </p:animEffect>
                                    <p:set>
                                      <p:cBhvr>
                                        <p:cTn id="64" dur="1" fill="hold">
                                          <p:stCondLst>
                                            <p:cond delay="499"/>
                                          </p:stCondLst>
                                        </p:cTn>
                                        <p:tgtEl>
                                          <p:spTgt spid="11"/>
                                        </p:tgtEl>
                                        <p:attrNameLst>
                                          <p:attrName>style.visibility</p:attrName>
                                        </p:attrNameLst>
                                      </p:cBhvr>
                                      <p:to>
                                        <p:strVal val="hidden"/>
                                      </p:to>
                                    </p:set>
                                  </p:childTnLst>
                                </p:cTn>
                              </p:par>
                              <p:par>
                                <p:cTn id="65" presetID="10" presetClass="exit" presetSubtype="0" fill="hold" grpId="0" nodeType="withEffect">
                                  <p:stCondLst>
                                    <p:cond delay="0"/>
                                  </p:stCondLst>
                                  <p:childTnLst>
                                    <p:animEffect transition="out" filter="fade">
                                      <p:cBhvr>
                                        <p:cTn id="66" dur="500"/>
                                        <p:tgtEl>
                                          <p:spTgt spid="12"/>
                                        </p:tgtEl>
                                      </p:cBhvr>
                                    </p:animEffect>
                                    <p:set>
                                      <p:cBhvr>
                                        <p:cTn id="67" dur="1" fill="hold">
                                          <p:stCondLst>
                                            <p:cond delay="499"/>
                                          </p:stCondLst>
                                        </p:cTn>
                                        <p:tgtEl>
                                          <p:spTgt spid="12"/>
                                        </p:tgtEl>
                                        <p:attrNameLst>
                                          <p:attrName>style.visibility</p:attrName>
                                        </p:attrNameLst>
                                      </p:cBhvr>
                                      <p:to>
                                        <p:strVal val="hidden"/>
                                      </p:to>
                                    </p:set>
                                  </p:childTnLst>
                                </p:cTn>
                              </p:par>
                              <p:par>
                                <p:cTn id="68" presetID="10" presetClass="exit" presetSubtype="0" fill="hold" grpId="1" nodeType="withEffect">
                                  <p:stCondLst>
                                    <p:cond delay="0"/>
                                  </p:stCondLst>
                                  <p:childTnLst>
                                    <p:animEffect transition="out" filter="fade">
                                      <p:cBhvr>
                                        <p:cTn id="69" dur="500"/>
                                        <p:tgtEl>
                                          <p:spTgt spid="4"/>
                                        </p:tgtEl>
                                      </p:cBhvr>
                                    </p:animEffect>
                                    <p:set>
                                      <p:cBhvr>
                                        <p:cTn id="70" dur="1" fill="hold">
                                          <p:stCondLst>
                                            <p:cond delay="499"/>
                                          </p:stCondLst>
                                        </p:cTn>
                                        <p:tgtEl>
                                          <p:spTgt spid="4"/>
                                        </p:tgtEl>
                                        <p:attrNameLst>
                                          <p:attrName>style.visibility</p:attrName>
                                        </p:attrNameLst>
                                      </p:cBhvr>
                                      <p:to>
                                        <p:strVal val="hidden"/>
                                      </p:to>
                                    </p:set>
                                  </p:childTnLst>
                                </p:cTn>
                              </p:par>
                            </p:childTnLst>
                          </p:cTn>
                        </p:par>
                      </p:childTnLst>
                    </p:cTn>
                  </p:par>
                </p:childTnLst>
              </p:cTn>
              <p:nextCondLst>
                <p:cond evt="onClick" delay="0">
                  <p:tgtEl>
                    <p:spTgt spid="12"/>
                  </p:tgtEl>
                </p:cond>
              </p:nextCondLst>
            </p:seq>
          </p:childTnLst>
        </p:cTn>
      </p:par>
    </p:tnLst>
    <p:bldLst>
      <p:bldP spid="4" grpId="0"/>
      <p:bldP spid="4" grpId="1"/>
      <p:bldP spid="11" grpId="0" animBg="1"/>
      <p:bldP spid="12" grpId="0" animBg="1"/>
    </p:bldLst>
  </p:timing>
</p:sld>
</file>

<file path=ppt/slides/slide1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1" name="Rectangle 21">
            <a:hlinkClick r:id="rId3" action="ppaction://hlinksldjump"/>
          </p:cNvPr>
          <p:cNvSpPr>
            <a:spLocks noChangeArrowheads="1"/>
          </p:cNvSpPr>
          <p:nvPr/>
        </p:nvSpPr>
        <p:spPr bwMode="auto">
          <a:xfrm>
            <a:off x="5641820"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52" name="Rectangle 21">
            <a:hlinkClick r:id="rId4" action="ppaction://hlinksldjump"/>
          </p:cNvPr>
          <p:cNvSpPr>
            <a:spLocks noChangeArrowheads="1"/>
          </p:cNvSpPr>
          <p:nvPr/>
        </p:nvSpPr>
        <p:spPr bwMode="auto">
          <a:xfrm>
            <a:off x="6075743"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53" name="Rectangle 21">
            <a:hlinkClick r:id="rId5" action="ppaction://hlinksldjump"/>
          </p:cNvPr>
          <p:cNvSpPr>
            <a:spLocks noChangeArrowheads="1"/>
          </p:cNvSpPr>
          <p:nvPr/>
        </p:nvSpPr>
        <p:spPr bwMode="auto">
          <a:xfrm>
            <a:off x="6509666"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4" name="Rectangle 21">
            <a:hlinkClick r:id="rId6" action="ppaction://hlinksldjump"/>
          </p:cNvPr>
          <p:cNvSpPr>
            <a:spLocks noChangeArrowheads="1"/>
          </p:cNvSpPr>
          <p:nvPr/>
        </p:nvSpPr>
        <p:spPr bwMode="auto">
          <a:xfrm>
            <a:off x="6943589"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5" name="Rectangle 21">
            <a:hlinkClick r:id="rId7" action="ppaction://hlinksldjump"/>
          </p:cNvPr>
          <p:cNvSpPr>
            <a:spLocks noChangeArrowheads="1"/>
          </p:cNvSpPr>
          <p:nvPr/>
        </p:nvSpPr>
        <p:spPr bwMode="auto">
          <a:xfrm>
            <a:off x="7377512"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6" name="Rectangle 21">
            <a:hlinkClick r:id="rId8" action="ppaction://hlinksldjump"/>
          </p:cNvPr>
          <p:cNvSpPr>
            <a:spLocks noChangeArrowheads="1"/>
          </p:cNvSpPr>
          <p:nvPr/>
        </p:nvSpPr>
        <p:spPr bwMode="auto">
          <a:xfrm>
            <a:off x="7811435"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7" name="Rectangle 21">
            <a:hlinkClick r:id="rId9" action="ppaction://hlinksldjump"/>
          </p:cNvPr>
          <p:cNvSpPr>
            <a:spLocks noChangeArrowheads="1"/>
          </p:cNvSpPr>
          <p:nvPr/>
        </p:nvSpPr>
        <p:spPr bwMode="auto">
          <a:xfrm>
            <a:off x="8245358"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8" name="Rectangle 21">
            <a:hlinkClick r:id="rId10" action="ppaction://hlinksldjump"/>
          </p:cNvPr>
          <p:cNvSpPr>
            <a:spLocks noChangeArrowheads="1"/>
          </p:cNvSpPr>
          <p:nvPr/>
        </p:nvSpPr>
        <p:spPr bwMode="auto">
          <a:xfrm>
            <a:off x="8679281" y="117426"/>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9" name="Rectangle 21">
            <a:hlinkClick r:id="rId11" action="ppaction://hlinksldjump"/>
          </p:cNvPr>
          <p:cNvSpPr>
            <a:spLocks noChangeArrowheads="1"/>
          </p:cNvSpPr>
          <p:nvPr/>
        </p:nvSpPr>
        <p:spPr bwMode="auto">
          <a:xfrm>
            <a:off x="9191550" y="117426"/>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60" name="Rectangle 21">
            <a:hlinkClick r:id="rId12" action="ppaction://hlinksldjump"/>
          </p:cNvPr>
          <p:cNvSpPr>
            <a:spLocks noChangeArrowheads="1"/>
          </p:cNvSpPr>
          <p:nvPr/>
        </p:nvSpPr>
        <p:spPr bwMode="auto">
          <a:xfrm>
            <a:off x="9816009" y="117426"/>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61" name="Rectangle 21">
            <a:hlinkClick r:id="rId13" action="ppaction://hlinksldjump"/>
          </p:cNvPr>
          <p:cNvSpPr>
            <a:spLocks noChangeArrowheads="1"/>
          </p:cNvSpPr>
          <p:nvPr/>
        </p:nvSpPr>
        <p:spPr bwMode="auto">
          <a:xfrm>
            <a:off x="10409370" y="117426"/>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62" name="Rectangle 21">
            <a:hlinkClick r:id="rId14" action="ppaction://hlinksldjump"/>
          </p:cNvPr>
          <p:cNvSpPr>
            <a:spLocks noChangeArrowheads="1"/>
          </p:cNvSpPr>
          <p:nvPr/>
        </p:nvSpPr>
        <p:spPr bwMode="auto">
          <a:xfrm>
            <a:off x="11042120" y="117426"/>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63" name="Rectangle 21">
            <a:hlinkClick r:id="rId15" action="ppaction://hlinksldjump"/>
          </p:cNvPr>
          <p:cNvSpPr>
            <a:spLocks noChangeArrowheads="1"/>
          </p:cNvSpPr>
          <p:nvPr/>
        </p:nvSpPr>
        <p:spPr bwMode="auto">
          <a:xfrm>
            <a:off x="11616857" y="117426"/>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graphicFrame>
        <p:nvGraphicFramePr>
          <p:cNvPr id="3" name="对象 2"/>
          <p:cNvGraphicFramePr>
            <a:graphicFrameLocks noChangeAspect="1"/>
          </p:cNvGraphicFramePr>
          <p:nvPr>
            <p:extLst>
              <p:ext uri="{D42A27DB-BD31-4B8C-83A1-F6EECF244321}">
                <p14:modId xmlns:p14="http://schemas.microsoft.com/office/powerpoint/2010/main" val="2565430205"/>
              </p:ext>
            </p:extLst>
          </p:nvPr>
        </p:nvGraphicFramePr>
        <p:xfrm>
          <a:off x="273198" y="4149874"/>
          <a:ext cx="6542088" cy="1514475"/>
        </p:xfrm>
        <a:graphic>
          <a:graphicData uri="http://schemas.openxmlformats.org/presentationml/2006/ole">
            <mc:AlternateContent xmlns:mc="http://schemas.openxmlformats.org/markup-compatibility/2006">
              <mc:Choice xmlns:v="urn:schemas-microsoft-com:vml" Requires="v">
                <p:oleObj spid="_x0000_s60942" name="文档" r:id="rId17" imgW="6541435" imgH="1514120" progId="Word.Document.12">
                  <p:embed/>
                </p:oleObj>
              </mc:Choice>
              <mc:Fallback>
                <p:oleObj name="文档" r:id="rId17" imgW="6541435" imgH="1514120" progId="Word.Document.12">
                  <p:embed/>
                  <p:pic>
                    <p:nvPicPr>
                      <p:cNvPr id="0" name=""/>
                      <p:cNvPicPr/>
                      <p:nvPr/>
                    </p:nvPicPr>
                    <p:blipFill>
                      <a:blip r:embed="rId18"/>
                      <a:stretch>
                        <a:fillRect/>
                      </a:stretch>
                    </p:blipFill>
                    <p:spPr>
                      <a:xfrm>
                        <a:off x="273198" y="4149874"/>
                        <a:ext cx="6542088" cy="1514475"/>
                      </a:xfrm>
                      <a:prstGeom prst="rect">
                        <a:avLst/>
                      </a:prstGeom>
                    </p:spPr>
                  </p:pic>
                </p:oleObj>
              </mc:Fallback>
            </mc:AlternateContent>
          </a:graphicData>
        </a:graphic>
      </p:graphicFrame>
      <p:graphicFrame>
        <p:nvGraphicFramePr>
          <p:cNvPr id="20" name="对象 19"/>
          <p:cNvGraphicFramePr>
            <a:graphicFrameLocks noChangeAspect="1"/>
          </p:cNvGraphicFramePr>
          <p:nvPr>
            <p:extLst>
              <p:ext uri="{D42A27DB-BD31-4B8C-83A1-F6EECF244321}">
                <p14:modId xmlns:p14="http://schemas.microsoft.com/office/powerpoint/2010/main" val="4138877878"/>
              </p:ext>
            </p:extLst>
          </p:nvPr>
        </p:nvGraphicFramePr>
        <p:xfrm>
          <a:off x="334566" y="5546601"/>
          <a:ext cx="6542088" cy="1514475"/>
        </p:xfrm>
        <a:graphic>
          <a:graphicData uri="http://schemas.openxmlformats.org/presentationml/2006/ole">
            <mc:AlternateContent xmlns:mc="http://schemas.openxmlformats.org/markup-compatibility/2006">
              <mc:Choice xmlns:v="urn:schemas-microsoft-com:vml" Requires="v">
                <p:oleObj spid="_x0000_s60943" name="文档" r:id="rId20" imgW="6541435" imgH="1514480" progId="Word.Document.12">
                  <p:embed/>
                </p:oleObj>
              </mc:Choice>
              <mc:Fallback>
                <p:oleObj name="文档" r:id="rId20" imgW="6541435" imgH="1514480" progId="Word.Document.12">
                  <p:embed/>
                  <p:pic>
                    <p:nvPicPr>
                      <p:cNvPr id="0" name=""/>
                      <p:cNvPicPr/>
                      <p:nvPr/>
                    </p:nvPicPr>
                    <p:blipFill>
                      <a:blip r:embed="rId21"/>
                      <a:stretch>
                        <a:fillRect/>
                      </a:stretch>
                    </p:blipFill>
                    <p:spPr>
                      <a:xfrm>
                        <a:off x="334566" y="5546601"/>
                        <a:ext cx="6542088" cy="1514475"/>
                      </a:xfrm>
                      <a:prstGeom prst="rect">
                        <a:avLst/>
                      </a:prstGeom>
                    </p:spPr>
                  </p:pic>
                </p:oleObj>
              </mc:Fallback>
            </mc:AlternateContent>
          </a:graphicData>
        </a:graphic>
      </p:graphicFrame>
      <p:sp>
        <p:nvSpPr>
          <p:cNvPr id="4" name="矩形 3"/>
          <p:cNvSpPr/>
          <p:nvPr/>
        </p:nvSpPr>
        <p:spPr>
          <a:xfrm>
            <a:off x="216593" y="549474"/>
            <a:ext cx="11755638" cy="2913233"/>
          </a:xfrm>
          <a:prstGeom prst="rect">
            <a:avLst/>
          </a:prstGeom>
        </p:spPr>
        <p:txBody>
          <a:bodyPr>
            <a:spAutoFit/>
          </a:bodyPr>
          <a:lstStyle/>
          <a:p>
            <a:pPr lvl="0" algn="just">
              <a:lnSpc>
                <a:spcPts val="4500"/>
              </a:lnSpc>
            </a:pPr>
            <a:r>
              <a:rPr lang="zh-CN" altLang="zh-CN" sz="2800" b="1" kern="100" dirty="0">
                <a:solidFill>
                  <a:srgbClr val="0000FF"/>
                </a:solidFill>
                <a:latin typeface="Times New Roman"/>
                <a:cs typeface="Times New Roman"/>
              </a:rPr>
              <a:t>解析　</a:t>
            </a:r>
            <a:r>
              <a:rPr lang="en-US" altLang="zh-CN" sz="2800" kern="100" dirty="0">
                <a:solidFill>
                  <a:prstClr val="black"/>
                </a:solidFill>
                <a:latin typeface="Times New Roman"/>
                <a:ea typeface="华文细黑"/>
                <a:cs typeface="Courier New"/>
              </a:rPr>
              <a:t>(1)</a:t>
            </a:r>
            <a:r>
              <a:rPr lang="zh-CN" altLang="zh-CN" sz="2800" kern="100" dirty="0">
                <a:solidFill>
                  <a:prstClr val="black"/>
                </a:solidFill>
                <a:latin typeface="Times New Roman"/>
                <a:ea typeface="华文细黑"/>
                <a:cs typeface="Times New Roman"/>
              </a:rPr>
              <a:t>假设混合气体是</a:t>
            </a:r>
            <a:r>
              <a:rPr lang="en-US" altLang="zh-CN" sz="2800" kern="100" dirty="0">
                <a:solidFill>
                  <a:prstClr val="black"/>
                </a:solidFill>
                <a:latin typeface="Times New Roman"/>
                <a:ea typeface="华文细黑"/>
                <a:cs typeface="Courier New"/>
              </a:rPr>
              <a:t>H</a:t>
            </a:r>
            <a:r>
              <a:rPr lang="en-US" altLang="zh-CN" sz="2800" kern="100" baseline="-25000" dirty="0">
                <a:solidFill>
                  <a:prstClr val="black"/>
                </a:solidFill>
                <a:latin typeface="Times New Roman"/>
                <a:ea typeface="华文细黑"/>
                <a:cs typeface="Courier New"/>
              </a:rPr>
              <a:t>2</a:t>
            </a:r>
            <a:r>
              <a:rPr lang="zh-CN" altLang="zh-CN" sz="2800" kern="100" dirty="0">
                <a:solidFill>
                  <a:prstClr val="black"/>
                </a:solidFill>
                <a:latin typeface="Times New Roman"/>
                <a:ea typeface="华文细黑"/>
                <a:cs typeface="Times New Roman"/>
              </a:rPr>
              <a:t>、</a:t>
            </a:r>
            <a:r>
              <a:rPr lang="en-US" altLang="zh-CN" sz="2800" kern="100" dirty="0">
                <a:solidFill>
                  <a:prstClr val="black"/>
                </a:solidFill>
                <a:latin typeface="Times New Roman"/>
                <a:ea typeface="华文细黑"/>
                <a:cs typeface="Courier New"/>
              </a:rPr>
              <a:t>CO</a:t>
            </a:r>
            <a:r>
              <a:rPr lang="en-US" altLang="zh-CN" sz="2800" kern="100" baseline="-25000" dirty="0">
                <a:solidFill>
                  <a:prstClr val="black"/>
                </a:solidFill>
                <a:latin typeface="Times New Roman"/>
                <a:ea typeface="华文细黑"/>
                <a:cs typeface="Courier New"/>
              </a:rPr>
              <a:t>2</a:t>
            </a:r>
            <a:r>
              <a:rPr lang="zh-CN" altLang="zh-CN" sz="2800" kern="100" dirty="0">
                <a:solidFill>
                  <a:prstClr val="black"/>
                </a:solidFill>
                <a:latin typeface="Times New Roman"/>
                <a:ea typeface="华文细黑"/>
                <a:cs typeface="Times New Roman"/>
              </a:rPr>
              <a:t>的混合气体，设其物质的量分别为</a:t>
            </a:r>
            <a:r>
              <a:rPr lang="en-US" altLang="zh-CN" sz="2800" i="1" kern="100" dirty="0">
                <a:solidFill>
                  <a:prstClr val="black"/>
                </a:solidFill>
                <a:latin typeface="Times New Roman"/>
                <a:ea typeface="华文细黑"/>
                <a:cs typeface="Courier New"/>
              </a:rPr>
              <a:t>x</a:t>
            </a:r>
            <a:r>
              <a:rPr lang="zh-CN" altLang="zh-CN" sz="2800" kern="100" dirty="0">
                <a:solidFill>
                  <a:prstClr val="black"/>
                </a:solidFill>
                <a:latin typeface="Times New Roman"/>
                <a:ea typeface="华文细黑"/>
                <a:cs typeface="Times New Roman"/>
              </a:rPr>
              <a:t>、</a:t>
            </a:r>
            <a:r>
              <a:rPr lang="en-US" altLang="zh-CN" sz="2800" i="1" kern="100" dirty="0">
                <a:solidFill>
                  <a:prstClr val="black"/>
                </a:solidFill>
                <a:latin typeface="Times New Roman"/>
                <a:ea typeface="华文细黑"/>
                <a:cs typeface="Courier New"/>
              </a:rPr>
              <a:t>y</a:t>
            </a:r>
            <a:r>
              <a:rPr lang="zh-CN" altLang="zh-CN" sz="2800" kern="100" dirty="0">
                <a:solidFill>
                  <a:prstClr val="black"/>
                </a:solidFill>
                <a:latin typeface="Times New Roman"/>
                <a:ea typeface="华文细黑"/>
                <a:cs typeface="Times New Roman"/>
              </a:rPr>
              <a:t>。</a:t>
            </a:r>
            <a:endParaRPr lang="en-US" altLang="zh-CN" sz="2800" kern="100" dirty="0">
              <a:solidFill>
                <a:prstClr val="black"/>
              </a:solidFill>
              <a:latin typeface="Times New Roman"/>
              <a:ea typeface="华文细黑"/>
              <a:cs typeface="Times New Roman"/>
            </a:endParaRPr>
          </a:p>
          <a:p>
            <a:pPr lvl="0" algn="just">
              <a:lnSpc>
                <a:spcPts val="4500"/>
              </a:lnSpc>
            </a:pPr>
            <a:r>
              <a:rPr lang="zh-CN" altLang="zh-CN" sz="2800" kern="100" dirty="0">
                <a:solidFill>
                  <a:prstClr val="black"/>
                </a:solidFill>
                <a:latin typeface="Times New Roman"/>
                <a:ea typeface="华文细黑"/>
                <a:cs typeface="Times New Roman"/>
              </a:rPr>
              <a:t>根据</a:t>
            </a:r>
            <a:endParaRPr lang="zh-CN" altLang="zh-CN" sz="2800" kern="100" dirty="0">
              <a:solidFill>
                <a:prstClr val="black"/>
              </a:solidFill>
              <a:latin typeface="宋体"/>
              <a:cs typeface="Courier New"/>
            </a:endParaRPr>
          </a:p>
          <a:p>
            <a:pPr lvl="0" algn="just">
              <a:lnSpc>
                <a:spcPts val="4500"/>
              </a:lnSpc>
            </a:pPr>
            <a:r>
              <a:rPr lang="en-US" altLang="zh-CN" sz="2800" kern="100" dirty="0">
                <a:solidFill>
                  <a:prstClr val="black"/>
                </a:solidFill>
                <a:latin typeface="Times New Roman"/>
                <a:ea typeface="华文细黑"/>
                <a:cs typeface="Courier New"/>
              </a:rPr>
              <a:t>H</a:t>
            </a:r>
            <a:r>
              <a:rPr lang="en-US" altLang="zh-CN" sz="2800" kern="100" baseline="-25000" dirty="0">
                <a:solidFill>
                  <a:prstClr val="black"/>
                </a:solidFill>
                <a:latin typeface="Times New Roman"/>
                <a:ea typeface="华文细黑"/>
                <a:cs typeface="Courier New"/>
              </a:rPr>
              <a:t>2</a:t>
            </a:r>
            <a:r>
              <a:rPr lang="zh-CN" altLang="zh-CN" sz="2800" kern="100" dirty="0">
                <a:solidFill>
                  <a:prstClr val="black"/>
                </a:solidFill>
                <a:latin typeface="Times New Roman"/>
                <a:ea typeface="华文细黑"/>
                <a:cs typeface="Times New Roman"/>
              </a:rPr>
              <a:t>＋</a:t>
            </a:r>
            <a:r>
              <a:rPr lang="en-US" altLang="zh-CN" sz="2800" kern="100" dirty="0">
                <a:solidFill>
                  <a:prstClr val="black"/>
                </a:solidFill>
                <a:latin typeface="Times New Roman"/>
                <a:ea typeface="华文细黑"/>
                <a:cs typeface="Courier New"/>
              </a:rPr>
              <a:t>Na</a:t>
            </a:r>
            <a:r>
              <a:rPr lang="en-US" altLang="zh-CN" sz="2800" kern="100" baseline="-25000" dirty="0">
                <a:solidFill>
                  <a:prstClr val="black"/>
                </a:solidFill>
                <a:latin typeface="Times New Roman"/>
                <a:ea typeface="华文细黑"/>
                <a:cs typeface="Courier New"/>
              </a:rPr>
              <a:t>2</a:t>
            </a:r>
            <a:r>
              <a:rPr lang="en-US" altLang="zh-CN" sz="2800" kern="100" dirty="0">
                <a:solidFill>
                  <a:prstClr val="black"/>
                </a:solidFill>
                <a:latin typeface="Times New Roman"/>
                <a:ea typeface="华文细黑"/>
                <a:cs typeface="Courier New"/>
              </a:rPr>
              <a:t>O</a:t>
            </a:r>
            <a:r>
              <a:rPr lang="en-US" altLang="zh-CN" sz="2800" kern="100" baseline="-25000" dirty="0">
                <a:solidFill>
                  <a:prstClr val="black"/>
                </a:solidFill>
                <a:latin typeface="Times New Roman"/>
                <a:ea typeface="华文细黑"/>
                <a:cs typeface="Courier New"/>
              </a:rPr>
              <a:t>2</a:t>
            </a:r>
            <a:r>
              <a:rPr lang="en-US" altLang="zh-CN" sz="2800" kern="100" spc="-80" dirty="0">
                <a:solidFill>
                  <a:prstClr val="black"/>
                </a:solidFill>
                <a:latin typeface="Times New Roman"/>
                <a:ea typeface="华文细黑"/>
                <a:cs typeface="Courier New"/>
              </a:rPr>
              <a:t>==</a:t>
            </a:r>
            <a:r>
              <a:rPr lang="en-US" altLang="zh-CN" sz="2800" kern="100" dirty="0">
                <a:solidFill>
                  <a:prstClr val="black"/>
                </a:solidFill>
                <a:latin typeface="Times New Roman"/>
                <a:ea typeface="华文细黑"/>
                <a:cs typeface="Courier New"/>
              </a:rPr>
              <a:t>=2NaOH</a:t>
            </a:r>
            <a:endParaRPr lang="zh-CN" altLang="zh-CN" sz="2800" kern="100" dirty="0">
              <a:solidFill>
                <a:prstClr val="black"/>
              </a:solidFill>
              <a:latin typeface="宋体"/>
              <a:cs typeface="Courier New"/>
            </a:endParaRPr>
          </a:p>
          <a:p>
            <a:pPr lvl="0" algn="just">
              <a:lnSpc>
                <a:spcPts val="4500"/>
              </a:lnSpc>
            </a:pPr>
            <a:r>
              <a:rPr lang="en-US" altLang="zh-CN" sz="2800" i="1" kern="100" dirty="0">
                <a:solidFill>
                  <a:prstClr val="black"/>
                </a:solidFill>
                <a:latin typeface="Times New Roman"/>
                <a:ea typeface="华文细黑"/>
                <a:cs typeface="Courier New"/>
              </a:rPr>
              <a:t>x</a:t>
            </a:r>
            <a:endParaRPr lang="zh-CN" altLang="zh-CN" sz="2800" kern="100" dirty="0">
              <a:solidFill>
                <a:prstClr val="black"/>
              </a:solidFill>
              <a:latin typeface="宋体"/>
              <a:cs typeface="Courier New"/>
            </a:endParaRPr>
          </a:p>
          <a:p>
            <a:pPr lvl="0" algn="just">
              <a:lnSpc>
                <a:spcPts val="4500"/>
              </a:lnSpc>
            </a:pPr>
            <a:r>
              <a:rPr lang="en-US" altLang="zh-CN" sz="2800" kern="100" dirty="0">
                <a:solidFill>
                  <a:prstClr val="black"/>
                </a:solidFill>
                <a:latin typeface="Times New Roman"/>
                <a:ea typeface="华文细黑"/>
                <a:cs typeface="Courier New"/>
              </a:rPr>
              <a:t>2CO</a:t>
            </a:r>
            <a:r>
              <a:rPr lang="en-US" altLang="zh-CN" sz="2800" kern="100" baseline="-25000" dirty="0">
                <a:solidFill>
                  <a:prstClr val="black"/>
                </a:solidFill>
                <a:latin typeface="Times New Roman"/>
                <a:ea typeface="华文细黑"/>
                <a:cs typeface="Courier New"/>
              </a:rPr>
              <a:t>2</a:t>
            </a:r>
            <a:r>
              <a:rPr lang="zh-CN" altLang="zh-CN" sz="2800" kern="100" dirty="0">
                <a:solidFill>
                  <a:prstClr val="black"/>
                </a:solidFill>
                <a:latin typeface="Times New Roman"/>
                <a:ea typeface="华文细黑"/>
                <a:cs typeface="Times New Roman"/>
              </a:rPr>
              <a:t>＋</a:t>
            </a:r>
            <a:r>
              <a:rPr lang="en-US" altLang="zh-CN" sz="2800" kern="100" dirty="0">
                <a:solidFill>
                  <a:prstClr val="black"/>
                </a:solidFill>
                <a:latin typeface="Times New Roman"/>
                <a:ea typeface="华文细黑"/>
                <a:cs typeface="Courier New"/>
              </a:rPr>
              <a:t>2Na</a:t>
            </a:r>
            <a:r>
              <a:rPr lang="en-US" altLang="zh-CN" sz="2800" kern="100" baseline="-25000" dirty="0">
                <a:solidFill>
                  <a:prstClr val="black"/>
                </a:solidFill>
                <a:latin typeface="Times New Roman"/>
                <a:ea typeface="华文细黑"/>
                <a:cs typeface="Courier New"/>
              </a:rPr>
              <a:t>2</a:t>
            </a:r>
            <a:r>
              <a:rPr lang="en-US" altLang="zh-CN" sz="2800" kern="100" dirty="0">
                <a:solidFill>
                  <a:prstClr val="black"/>
                </a:solidFill>
                <a:latin typeface="Times New Roman"/>
                <a:ea typeface="华文细黑"/>
                <a:cs typeface="Courier New"/>
              </a:rPr>
              <a:t>O</a:t>
            </a:r>
            <a:r>
              <a:rPr lang="en-US" altLang="zh-CN" sz="2800" kern="100" baseline="-25000" dirty="0">
                <a:solidFill>
                  <a:prstClr val="black"/>
                </a:solidFill>
                <a:latin typeface="Times New Roman"/>
                <a:ea typeface="华文细黑"/>
                <a:cs typeface="Courier New"/>
              </a:rPr>
              <a:t>2</a:t>
            </a:r>
            <a:r>
              <a:rPr lang="en-US" altLang="zh-CN" sz="2800" kern="100" spc="-80" dirty="0">
                <a:solidFill>
                  <a:prstClr val="black"/>
                </a:solidFill>
                <a:latin typeface="Times New Roman"/>
                <a:ea typeface="华文细黑"/>
                <a:cs typeface="Courier New"/>
              </a:rPr>
              <a:t>==</a:t>
            </a:r>
            <a:r>
              <a:rPr lang="en-US" altLang="zh-CN" sz="2800" kern="100" dirty="0">
                <a:solidFill>
                  <a:prstClr val="black"/>
                </a:solidFill>
                <a:latin typeface="Times New Roman"/>
                <a:ea typeface="华文细黑"/>
                <a:cs typeface="Courier New"/>
              </a:rPr>
              <a:t>=2Na</a:t>
            </a:r>
            <a:r>
              <a:rPr lang="en-US" altLang="zh-CN" sz="2800" kern="100" baseline="-25000" dirty="0">
                <a:solidFill>
                  <a:prstClr val="black"/>
                </a:solidFill>
                <a:latin typeface="Times New Roman"/>
                <a:ea typeface="华文细黑"/>
                <a:cs typeface="Courier New"/>
              </a:rPr>
              <a:t>2</a:t>
            </a:r>
            <a:r>
              <a:rPr lang="en-US" altLang="zh-CN" sz="2800" kern="100" dirty="0">
                <a:solidFill>
                  <a:prstClr val="black"/>
                </a:solidFill>
                <a:latin typeface="Times New Roman"/>
                <a:ea typeface="华文细黑"/>
                <a:cs typeface="Courier New"/>
              </a:rPr>
              <a:t>CO</a:t>
            </a:r>
            <a:r>
              <a:rPr lang="en-US" altLang="zh-CN" sz="2800" kern="100" baseline="-25000" dirty="0">
                <a:solidFill>
                  <a:prstClr val="black"/>
                </a:solidFill>
                <a:latin typeface="Times New Roman"/>
                <a:ea typeface="华文细黑"/>
                <a:cs typeface="Courier New"/>
              </a:rPr>
              <a:t>3</a:t>
            </a:r>
            <a:r>
              <a:rPr lang="zh-CN" altLang="zh-CN" sz="2800" kern="100" dirty="0">
                <a:solidFill>
                  <a:prstClr val="black"/>
                </a:solidFill>
                <a:latin typeface="Times New Roman"/>
                <a:ea typeface="华文细黑"/>
                <a:cs typeface="Times New Roman"/>
              </a:rPr>
              <a:t>＋</a:t>
            </a:r>
            <a:r>
              <a:rPr lang="en-US" altLang="zh-CN" sz="2800" kern="100" dirty="0">
                <a:solidFill>
                  <a:prstClr val="black"/>
                </a:solidFill>
                <a:latin typeface="Times New Roman"/>
                <a:ea typeface="华文细黑"/>
                <a:cs typeface="Courier New"/>
              </a:rPr>
              <a:t>O</a:t>
            </a:r>
            <a:r>
              <a:rPr lang="en-US" altLang="zh-CN" sz="2800" kern="100" baseline="-25000" dirty="0">
                <a:solidFill>
                  <a:prstClr val="black"/>
                </a:solidFill>
                <a:latin typeface="Times New Roman"/>
                <a:ea typeface="华文细黑"/>
                <a:cs typeface="Courier New"/>
              </a:rPr>
              <a:t>2</a:t>
            </a:r>
            <a:endParaRPr lang="zh-CN" altLang="zh-CN" sz="2800" kern="100" dirty="0">
              <a:solidFill>
                <a:prstClr val="black"/>
              </a:solidFill>
              <a:latin typeface="宋体"/>
              <a:cs typeface="Courier New"/>
            </a:endParaRPr>
          </a:p>
        </p:txBody>
      </p:sp>
      <p:graphicFrame>
        <p:nvGraphicFramePr>
          <p:cNvPr id="5" name="对象 4"/>
          <p:cNvGraphicFramePr>
            <a:graphicFrameLocks noChangeAspect="1"/>
          </p:cNvGraphicFramePr>
          <p:nvPr>
            <p:extLst>
              <p:ext uri="{D42A27DB-BD31-4B8C-83A1-F6EECF244321}">
                <p14:modId xmlns:p14="http://schemas.microsoft.com/office/powerpoint/2010/main" val="3883844912"/>
              </p:ext>
            </p:extLst>
          </p:nvPr>
        </p:nvGraphicFramePr>
        <p:xfrm>
          <a:off x="190550" y="3357786"/>
          <a:ext cx="5437188" cy="1162050"/>
        </p:xfrm>
        <a:graphic>
          <a:graphicData uri="http://schemas.openxmlformats.org/presentationml/2006/ole">
            <mc:AlternateContent xmlns:mc="http://schemas.openxmlformats.org/markup-compatibility/2006">
              <mc:Choice xmlns:v="urn:schemas-microsoft-com:vml" Requires="v">
                <p:oleObj spid="_x0000_s60944" name="文档" r:id="rId23" imgW="5436555" imgH="1162050" progId="Word.Document.12">
                  <p:embed/>
                </p:oleObj>
              </mc:Choice>
              <mc:Fallback>
                <p:oleObj name="文档" r:id="rId23" imgW="5436555" imgH="1162050" progId="Word.Document.12">
                  <p:embed/>
                  <p:pic>
                    <p:nvPicPr>
                      <p:cNvPr id="0" name="对象 1"/>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190550" y="3357786"/>
                        <a:ext cx="5437188" cy="1162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3" name="Rectangle 21">
            <a:hlinkClick r:id="rId25" action="ppaction://hlinksldjump"/>
          </p:cNvPr>
          <p:cNvSpPr>
            <a:spLocks noChangeArrowheads="1"/>
          </p:cNvSpPr>
          <p:nvPr/>
        </p:nvSpPr>
        <p:spPr bwMode="auto">
          <a:xfrm>
            <a:off x="5207897"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2425383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750"/>
                                        <p:tgtEl>
                                          <p:spTgt spid="4">
                                            <p:txEl>
                                              <p:pRg st="0" end="0"/>
                                            </p:txEl>
                                          </p:spTgt>
                                        </p:tgtEl>
                                      </p:cBhvr>
                                    </p:animEffect>
                                  </p:childTnLst>
                                </p:cTn>
                              </p:par>
                            </p:childTnLst>
                          </p:cTn>
                        </p:par>
                        <p:par>
                          <p:cTn id="8" fill="hold">
                            <p:stCondLst>
                              <p:cond delay="750"/>
                            </p:stCondLst>
                            <p:childTnLst>
                              <p:par>
                                <p:cTn id="9" presetID="3" presetClass="entr" presetSubtype="10" fill="hold" nodeType="after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animEffect transition="in" filter="blinds(horizontal)">
                                      <p:cBhvr>
                                        <p:cTn id="11" dur="750"/>
                                        <p:tgtEl>
                                          <p:spTgt spid="4">
                                            <p:txEl>
                                              <p:pRg st="1" end="1"/>
                                            </p:txEl>
                                          </p:spTgt>
                                        </p:tgtEl>
                                      </p:cBhvr>
                                    </p:animEffect>
                                  </p:childTnLst>
                                </p:cTn>
                              </p:par>
                              <p:par>
                                <p:cTn id="12" presetID="3" presetClass="entr" presetSubtype="10" fill="hold" nodeType="withEffect">
                                  <p:stCondLst>
                                    <p:cond delay="0"/>
                                  </p:stCondLst>
                                  <p:childTnLst>
                                    <p:set>
                                      <p:cBhvr>
                                        <p:cTn id="13" dur="1" fill="hold">
                                          <p:stCondLst>
                                            <p:cond delay="0"/>
                                          </p:stCondLst>
                                        </p:cTn>
                                        <p:tgtEl>
                                          <p:spTgt spid="4">
                                            <p:txEl>
                                              <p:pRg st="2" end="2"/>
                                            </p:txEl>
                                          </p:spTgt>
                                        </p:tgtEl>
                                        <p:attrNameLst>
                                          <p:attrName>style.visibility</p:attrName>
                                        </p:attrNameLst>
                                      </p:cBhvr>
                                      <p:to>
                                        <p:strVal val="visible"/>
                                      </p:to>
                                    </p:set>
                                    <p:animEffect transition="in" filter="blinds(horizontal)">
                                      <p:cBhvr>
                                        <p:cTn id="14" dur="750"/>
                                        <p:tgtEl>
                                          <p:spTgt spid="4">
                                            <p:txEl>
                                              <p:pRg st="2" end="2"/>
                                            </p:txEl>
                                          </p:spTgt>
                                        </p:tgtEl>
                                      </p:cBhvr>
                                    </p:animEffect>
                                  </p:childTnLst>
                                </p:cTn>
                              </p:par>
                              <p:par>
                                <p:cTn id="15" presetID="3" presetClass="entr" presetSubtype="10" fill="hold" nodeType="with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blinds(horizontal)">
                                      <p:cBhvr>
                                        <p:cTn id="17" dur="750"/>
                                        <p:tgtEl>
                                          <p:spTgt spid="4">
                                            <p:txEl>
                                              <p:pRg st="3" end="3"/>
                                            </p:txEl>
                                          </p:spTgt>
                                        </p:tgtEl>
                                      </p:cBhvr>
                                    </p:animEffect>
                                  </p:childTnLst>
                                </p:cTn>
                              </p:par>
                              <p:par>
                                <p:cTn id="18" presetID="3" presetClass="entr" presetSubtype="10" fill="hold" nodeType="withEffect">
                                  <p:stCondLst>
                                    <p:cond delay="0"/>
                                  </p:stCondLst>
                                  <p:childTnLst>
                                    <p:set>
                                      <p:cBhvr>
                                        <p:cTn id="19" dur="1" fill="hold">
                                          <p:stCondLst>
                                            <p:cond delay="0"/>
                                          </p:stCondLst>
                                        </p:cTn>
                                        <p:tgtEl>
                                          <p:spTgt spid="4">
                                            <p:txEl>
                                              <p:pRg st="4" end="4"/>
                                            </p:txEl>
                                          </p:spTgt>
                                        </p:tgtEl>
                                        <p:attrNameLst>
                                          <p:attrName>style.visibility</p:attrName>
                                        </p:attrNameLst>
                                      </p:cBhvr>
                                      <p:to>
                                        <p:strVal val="visible"/>
                                      </p:to>
                                    </p:set>
                                    <p:animEffect transition="in" filter="blinds(horizontal)">
                                      <p:cBhvr>
                                        <p:cTn id="20" dur="750"/>
                                        <p:tgtEl>
                                          <p:spTgt spid="4">
                                            <p:txEl>
                                              <p:pRg st="4" end="4"/>
                                            </p:txEl>
                                          </p:spTgt>
                                        </p:tgtEl>
                                      </p:cBhvr>
                                    </p:animEffect>
                                  </p:childTnLst>
                                </p:cTn>
                              </p:par>
                              <p:par>
                                <p:cTn id="21" presetID="3" presetClass="entr" presetSubtype="1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blinds(horizontal)">
                                      <p:cBhvr>
                                        <p:cTn id="23" dur="750"/>
                                        <p:tgtEl>
                                          <p:spTgt spid="5"/>
                                        </p:tgtEl>
                                      </p:cBhvr>
                                    </p:animEffect>
                                  </p:childTnLst>
                                </p:cTn>
                              </p:par>
                            </p:childTnLst>
                          </p:cTn>
                        </p:par>
                        <p:par>
                          <p:cTn id="24" fill="hold">
                            <p:stCondLst>
                              <p:cond delay="1500"/>
                            </p:stCondLst>
                            <p:childTnLst>
                              <p:par>
                                <p:cTn id="25" presetID="3" presetClass="entr" presetSubtype="10" fill="hold" nodeType="after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blinds(horizontal)">
                                      <p:cBhvr>
                                        <p:cTn id="27" dur="750"/>
                                        <p:tgtEl>
                                          <p:spTgt spid="3"/>
                                        </p:tgtEl>
                                      </p:cBhvr>
                                    </p:animEffect>
                                  </p:childTnLst>
                                </p:cTn>
                              </p:par>
                            </p:childTnLst>
                          </p:cTn>
                        </p:par>
                        <p:par>
                          <p:cTn id="28" fill="hold">
                            <p:stCondLst>
                              <p:cond delay="2250"/>
                            </p:stCondLst>
                            <p:childTnLst>
                              <p:par>
                                <p:cTn id="29" presetID="3" presetClass="entr" presetSubtype="10" fill="hold" nodeType="afterEffect">
                                  <p:stCondLst>
                                    <p:cond delay="0"/>
                                  </p:stCondLst>
                                  <p:childTnLst>
                                    <p:set>
                                      <p:cBhvr>
                                        <p:cTn id="30" dur="1" fill="hold">
                                          <p:stCondLst>
                                            <p:cond delay="0"/>
                                          </p:stCondLst>
                                        </p:cTn>
                                        <p:tgtEl>
                                          <p:spTgt spid="20"/>
                                        </p:tgtEl>
                                        <p:attrNameLst>
                                          <p:attrName>style.visibility</p:attrName>
                                        </p:attrNameLst>
                                      </p:cBhvr>
                                      <p:to>
                                        <p:strVal val="visible"/>
                                      </p:to>
                                    </p:set>
                                    <p:animEffect transition="in" filter="blinds(horizontal)">
                                      <p:cBhvr>
                                        <p:cTn id="31" dur="75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1" name="Rectangle 21">
            <a:hlinkClick r:id="rId3" action="ppaction://hlinksldjump"/>
          </p:cNvPr>
          <p:cNvSpPr>
            <a:spLocks noChangeArrowheads="1"/>
          </p:cNvSpPr>
          <p:nvPr/>
        </p:nvSpPr>
        <p:spPr bwMode="auto">
          <a:xfrm>
            <a:off x="5641820"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52" name="Rectangle 21">
            <a:hlinkClick r:id="rId4" action="ppaction://hlinksldjump"/>
          </p:cNvPr>
          <p:cNvSpPr>
            <a:spLocks noChangeArrowheads="1"/>
          </p:cNvSpPr>
          <p:nvPr/>
        </p:nvSpPr>
        <p:spPr bwMode="auto">
          <a:xfrm>
            <a:off x="6075743"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53" name="Rectangle 21">
            <a:hlinkClick r:id="rId5" action="ppaction://hlinksldjump"/>
          </p:cNvPr>
          <p:cNvSpPr>
            <a:spLocks noChangeArrowheads="1"/>
          </p:cNvSpPr>
          <p:nvPr/>
        </p:nvSpPr>
        <p:spPr bwMode="auto">
          <a:xfrm>
            <a:off x="6509666"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4" name="Rectangle 21">
            <a:hlinkClick r:id="rId6" action="ppaction://hlinksldjump"/>
          </p:cNvPr>
          <p:cNvSpPr>
            <a:spLocks noChangeArrowheads="1"/>
          </p:cNvSpPr>
          <p:nvPr/>
        </p:nvSpPr>
        <p:spPr bwMode="auto">
          <a:xfrm>
            <a:off x="6943589"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5" name="Rectangle 21">
            <a:hlinkClick r:id="rId7" action="ppaction://hlinksldjump"/>
          </p:cNvPr>
          <p:cNvSpPr>
            <a:spLocks noChangeArrowheads="1"/>
          </p:cNvSpPr>
          <p:nvPr/>
        </p:nvSpPr>
        <p:spPr bwMode="auto">
          <a:xfrm>
            <a:off x="7377512"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6" name="Rectangle 21">
            <a:hlinkClick r:id="rId8" action="ppaction://hlinksldjump"/>
          </p:cNvPr>
          <p:cNvSpPr>
            <a:spLocks noChangeArrowheads="1"/>
          </p:cNvSpPr>
          <p:nvPr/>
        </p:nvSpPr>
        <p:spPr bwMode="auto">
          <a:xfrm>
            <a:off x="7811435"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7" name="Rectangle 21">
            <a:hlinkClick r:id="rId9" action="ppaction://hlinksldjump"/>
          </p:cNvPr>
          <p:cNvSpPr>
            <a:spLocks noChangeArrowheads="1"/>
          </p:cNvSpPr>
          <p:nvPr/>
        </p:nvSpPr>
        <p:spPr bwMode="auto">
          <a:xfrm>
            <a:off x="8245358"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8" name="Rectangle 21">
            <a:hlinkClick r:id="rId10" action="ppaction://hlinksldjump"/>
          </p:cNvPr>
          <p:cNvSpPr>
            <a:spLocks noChangeArrowheads="1"/>
          </p:cNvSpPr>
          <p:nvPr/>
        </p:nvSpPr>
        <p:spPr bwMode="auto">
          <a:xfrm>
            <a:off x="8679281" y="117426"/>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9" name="Rectangle 21">
            <a:hlinkClick r:id="rId11" action="ppaction://hlinksldjump"/>
          </p:cNvPr>
          <p:cNvSpPr>
            <a:spLocks noChangeArrowheads="1"/>
          </p:cNvSpPr>
          <p:nvPr/>
        </p:nvSpPr>
        <p:spPr bwMode="auto">
          <a:xfrm>
            <a:off x="9191550" y="117426"/>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60" name="Rectangle 21">
            <a:hlinkClick r:id="rId12" action="ppaction://hlinksldjump"/>
          </p:cNvPr>
          <p:cNvSpPr>
            <a:spLocks noChangeArrowheads="1"/>
          </p:cNvSpPr>
          <p:nvPr/>
        </p:nvSpPr>
        <p:spPr bwMode="auto">
          <a:xfrm>
            <a:off x="9816009" y="117426"/>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61" name="Rectangle 21">
            <a:hlinkClick r:id="rId13" action="ppaction://hlinksldjump"/>
          </p:cNvPr>
          <p:cNvSpPr>
            <a:spLocks noChangeArrowheads="1"/>
          </p:cNvSpPr>
          <p:nvPr/>
        </p:nvSpPr>
        <p:spPr bwMode="auto">
          <a:xfrm>
            <a:off x="10409370" y="117426"/>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62" name="Rectangle 21">
            <a:hlinkClick r:id="rId14" action="ppaction://hlinksldjump"/>
          </p:cNvPr>
          <p:cNvSpPr>
            <a:spLocks noChangeArrowheads="1"/>
          </p:cNvSpPr>
          <p:nvPr/>
        </p:nvSpPr>
        <p:spPr bwMode="auto">
          <a:xfrm>
            <a:off x="11042120" y="117426"/>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63" name="Rectangle 21">
            <a:hlinkClick r:id="rId15" action="ppaction://hlinksldjump"/>
          </p:cNvPr>
          <p:cNvSpPr>
            <a:spLocks noChangeArrowheads="1"/>
          </p:cNvSpPr>
          <p:nvPr/>
        </p:nvSpPr>
        <p:spPr bwMode="auto">
          <a:xfrm>
            <a:off x="11616857" y="117426"/>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
        <p:nvSpPr>
          <p:cNvPr id="4" name="矩形 3"/>
          <p:cNvSpPr/>
          <p:nvPr/>
        </p:nvSpPr>
        <p:spPr>
          <a:xfrm>
            <a:off x="250307" y="837506"/>
            <a:ext cx="11524006" cy="3242170"/>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假设混合气体是</a:t>
            </a:r>
            <a:r>
              <a:rPr lang="en-US" altLang="zh-CN" sz="2800" kern="100" dirty="0">
                <a:latin typeface="Times New Roman"/>
                <a:ea typeface="华文细黑"/>
                <a:cs typeface="Courier New"/>
              </a:rPr>
              <a:t>CO</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的混合体，设其物质的量分别为</a:t>
            </a:r>
            <a:r>
              <a:rPr lang="en-US" altLang="zh-CN" sz="2800" i="1" kern="100" dirty="0">
                <a:latin typeface="Times New Roman"/>
                <a:ea typeface="华文细黑"/>
                <a:cs typeface="Courier New"/>
              </a:rPr>
              <a:t>x</a:t>
            </a:r>
            <a:r>
              <a:rPr lang="zh-CN" altLang="zh-CN" sz="2800" kern="100" dirty="0">
                <a:latin typeface="Times New Roman"/>
                <a:ea typeface="华文细黑"/>
                <a:cs typeface="Times New Roman"/>
              </a:rPr>
              <a:t>，</a:t>
            </a:r>
            <a:r>
              <a:rPr lang="en-US" altLang="zh-CN" sz="2800" i="1" kern="100" dirty="0">
                <a:latin typeface="Times New Roman"/>
                <a:ea typeface="华文细黑"/>
                <a:cs typeface="Courier New"/>
              </a:rPr>
              <a:t>y</a:t>
            </a:r>
            <a:r>
              <a:rPr lang="zh-CN" altLang="zh-CN" sz="2800" kern="100" dirty="0">
                <a:latin typeface="Times New Roman"/>
                <a:ea typeface="华文细黑"/>
                <a:cs typeface="Times New Roman"/>
              </a:rPr>
              <a:t>。</a:t>
            </a:r>
            <a:endParaRPr lang="zh-CN" altLang="zh-CN" sz="2800"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根据</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CO</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en-US" altLang="zh-CN" sz="2800" kern="100" spc="-80" dirty="0">
                <a:latin typeface="Times New Roman"/>
                <a:ea typeface="华文细黑"/>
                <a:cs typeface="Courier New"/>
              </a:rPr>
              <a:t>==</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3</a:t>
            </a:r>
            <a:endParaRPr lang="zh-CN" altLang="zh-CN" sz="2800" kern="100" dirty="0">
              <a:latin typeface="宋体"/>
              <a:cs typeface="Courier New"/>
            </a:endParaRPr>
          </a:p>
          <a:p>
            <a:pPr algn="just">
              <a:lnSpc>
                <a:spcPct val="150000"/>
              </a:lnSpc>
              <a:spcAft>
                <a:spcPts val="0"/>
              </a:spcAft>
            </a:pPr>
            <a:r>
              <a:rPr lang="en-US" altLang="zh-CN" sz="2800" i="1" kern="100" dirty="0">
                <a:latin typeface="Times New Roman"/>
                <a:ea typeface="华文细黑"/>
                <a:cs typeface="Courier New"/>
              </a:rPr>
              <a:t>x</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2CO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2Na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en-US" altLang="zh-CN" sz="2800" kern="100" spc="-80" dirty="0">
                <a:latin typeface="Times New Roman"/>
                <a:ea typeface="华文细黑"/>
                <a:cs typeface="Courier New"/>
              </a:rPr>
              <a:t>==</a:t>
            </a:r>
            <a:r>
              <a:rPr lang="en-US" altLang="zh-CN" sz="2800" kern="100" dirty="0">
                <a:latin typeface="Times New Roman"/>
                <a:ea typeface="华文细黑"/>
                <a:cs typeface="Courier New"/>
              </a:rPr>
              <a:t>=2Na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endParaRPr lang="zh-CN" altLang="zh-CN" sz="2800" kern="100" dirty="0">
              <a:effectLst/>
              <a:latin typeface="宋体"/>
              <a:cs typeface="Courier New"/>
            </a:endParaRPr>
          </a:p>
        </p:txBody>
      </p:sp>
      <p:graphicFrame>
        <p:nvGraphicFramePr>
          <p:cNvPr id="5" name="对象 4"/>
          <p:cNvGraphicFramePr>
            <a:graphicFrameLocks noChangeAspect="1"/>
          </p:cNvGraphicFramePr>
          <p:nvPr>
            <p:extLst>
              <p:ext uri="{D42A27DB-BD31-4B8C-83A1-F6EECF244321}">
                <p14:modId xmlns:p14="http://schemas.microsoft.com/office/powerpoint/2010/main" val="4216148584"/>
              </p:ext>
            </p:extLst>
          </p:nvPr>
        </p:nvGraphicFramePr>
        <p:xfrm>
          <a:off x="171450" y="4100611"/>
          <a:ext cx="5400675" cy="990600"/>
        </p:xfrm>
        <a:graphic>
          <a:graphicData uri="http://schemas.openxmlformats.org/presentationml/2006/ole">
            <mc:AlternateContent xmlns:mc="http://schemas.openxmlformats.org/markup-compatibility/2006">
              <mc:Choice xmlns:v="urn:schemas-microsoft-com:vml" Requires="v">
                <p:oleObj spid="_x0000_s61866" name="文档" r:id="rId17" imgW="5407963" imgH="990756" progId="Word.Document.12">
                  <p:embed/>
                </p:oleObj>
              </mc:Choice>
              <mc:Fallback>
                <p:oleObj name="文档" r:id="rId17" imgW="5407963" imgH="990756" progId="Word.Document.12">
                  <p:embed/>
                  <p:pic>
                    <p:nvPicPr>
                      <p:cNvPr id="0" name=""/>
                      <p:cNvPicPr/>
                      <p:nvPr/>
                    </p:nvPicPr>
                    <p:blipFill>
                      <a:blip r:embed="rId18"/>
                      <a:stretch>
                        <a:fillRect/>
                      </a:stretch>
                    </p:blipFill>
                    <p:spPr>
                      <a:xfrm>
                        <a:off x="171450" y="4100611"/>
                        <a:ext cx="5400675" cy="990600"/>
                      </a:xfrm>
                      <a:prstGeom prst="rect">
                        <a:avLst/>
                      </a:prstGeom>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4040503173"/>
              </p:ext>
            </p:extLst>
          </p:nvPr>
        </p:nvGraphicFramePr>
        <p:xfrm>
          <a:off x="280023" y="5032523"/>
          <a:ext cx="2160588" cy="1504950"/>
        </p:xfrm>
        <a:graphic>
          <a:graphicData uri="http://schemas.openxmlformats.org/presentationml/2006/ole">
            <mc:AlternateContent xmlns:mc="http://schemas.openxmlformats.org/markup-compatibility/2006">
              <mc:Choice xmlns:v="urn:schemas-microsoft-com:vml" Requires="v">
                <p:oleObj spid="_x0000_s61867" name="文档" r:id="rId20" imgW="2159801" imgH="1504854" progId="Word.Document.12">
                  <p:embed/>
                </p:oleObj>
              </mc:Choice>
              <mc:Fallback>
                <p:oleObj name="文档" r:id="rId20" imgW="2159801" imgH="1504854" progId="Word.Document.12">
                  <p:embed/>
                  <p:pic>
                    <p:nvPicPr>
                      <p:cNvPr id="0" name=""/>
                      <p:cNvPicPr/>
                      <p:nvPr/>
                    </p:nvPicPr>
                    <p:blipFill>
                      <a:blip r:embed="rId21"/>
                      <a:stretch>
                        <a:fillRect/>
                      </a:stretch>
                    </p:blipFill>
                    <p:spPr>
                      <a:xfrm>
                        <a:off x="280023" y="5032523"/>
                        <a:ext cx="2160588" cy="1504950"/>
                      </a:xfrm>
                      <a:prstGeom prst="rect">
                        <a:avLst/>
                      </a:prstGeom>
                    </p:spPr>
                  </p:pic>
                </p:oleObj>
              </mc:Fallback>
            </mc:AlternateContent>
          </a:graphicData>
        </a:graphic>
      </p:graphicFrame>
      <p:sp>
        <p:nvSpPr>
          <p:cNvPr id="21" name="Rectangle 21">
            <a:hlinkClick r:id="rId22" action="ppaction://hlinksldjump"/>
          </p:cNvPr>
          <p:cNvSpPr>
            <a:spLocks noChangeArrowheads="1"/>
          </p:cNvSpPr>
          <p:nvPr/>
        </p:nvSpPr>
        <p:spPr bwMode="auto">
          <a:xfrm>
            <a:off x="5207897"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12423648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750"/>
                                        <p:tgtEl>
                                          <p:spTgt spid="4">
                                            <p:txEl>
                                              <p:pRg st="0" end="0"/>
                                            </p:txEl>
                                          </p:spTgt>
                                        </p:tgtEl>
                                      </p:cBhvr>
                                    </p:animEffect>
                                  </p:childTnLst>
                                </p:cTn>
                              </p:par>
                            </p:childTnLst>
                          </p:cTn>
                        </p:par>
                        <p:par>
                          <p:cTn id="8" fill="hold">
                            <p:stCondLst>
                              <p:cond delay="750"/>
                            </p:stCondLst>
                            <p:childTnLst>
                              <p:par>
                                <p:cTn id="9" presetID="3" presetClass="entr" presetSubtype="10" fill="hold" nodeType="after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animEffect transition="in" filter="blinds(horizontal)">
                                      <p:cBhvr>
                                        <p:cTn id="11" dur="750"/>
                                        <p:tgtEl>
                                          <p:spTgt spid="4">
                                            <p:txEl>
                                              <p:pRg st="1" end="1"/>
                                            </p:txEl>
                                          </p:spTgt>
                                        </p:tgtEl>
                                      </p:cBhvr>
                                    </p:animEffect>
                                  </p:childTnLst>
                                </p:cTn>
                              </p:par>
                              <p:par>
                                <p:cTn id="12" presetID="3" presetClass="entr" presetSubtype="10" fill="hold" nodeType="withEffect">
                                  <p:stCondLst>
                                    <p:cond delay="0"/>
                                  </p:stCondLst>
                                  <p:childTnLst>
                                    <p:set>
                                      <p:cBhvr>
                                        <p:cTn id="13" dur="1" fill="hold">
                                          <p:stCondLst>
                                            <p:cond delay="0"/>
                                          </p:stCondLst>
                                        </p:cTn>
                                        <p:tgtEl>
                                          <p:spTgt spid="4">
                                            <p:txEl>
                                              <p:pRg st="2" end="2"/>
                                            </p:txEl>
                                          </p:spTgt>
                                        </p:tgtEl>
                                        <p:attrNameLst>
                                          <p:attrName>style.visibility</p:attrName>
                                        </p:attrNameLst>
                                      </p:cBhvr>
                                      <p:to>
                                        <p:strVal val="visible"/>
                                      </p:to>
                                    </p:set>
                                    <p:animEffect transition="in" filter="blinds(horizontal)">
                                      <p:cBhvr>
                                        <p:cTn id="14" dur="750"/>
                                        <p:tgtEl>
                                          <p:spTgt spid="4">
                                            <p:txEl>
                                              <p:pRg st="2" end="2"/>
                                            </p:txEl>
                                          </p:spTgt>
                                        </p:tgtEl>
                                      </p:cBhvr>
                                    </p:animEffect>
                                  </p:childTnLst>
                                </p:cTn>
                              </p:par>
                              <p:par>
                                <p:cTn id="15" presetID="3" presetClass="entr" presetSubtype="10" fill="hold" nodeType="with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blinds(horizontal)">
                                      <p:cBhvr>
                                        <p:cTn id="17" dur="750"/>
                                        <p:tgtEl>
                                          <p:spTgt spid="4">
                                            <p:txEl>
                                              <p:pRg st="3" end="3"/>
                                            </p:txEl>
                                          </p:spTgt>
                                        </p:tgtEl>
                                      </p:cBhvr>
                                    </p:animEffect>
                                  </p:childTnLst>
                                </p:cTn>
                              </p:par>
                              <p:par>
                                <p:cTn id="18" presetID="3" presetClass="entr" presetSubtype="10" fill="hold" nodeType="withEffect">
                                  <p:stCondLst>
                                    <p:cond delay="0"/>
                                  </p:stCondLst>
                                  <p:childTnLst>
                                    <p:set>
                                      <p:cBhvr>
                                        <p:cTn id="19" dur="1" fill="hold">
                                          <p:stCondLst>
                                            <p:cond delay="0"/>
                                          </p:stCondLst>
                                        </p:cTn>
                                        <p:tgtEl>
                                          <p:spTgt spid="4">
                                            <p:txEl>
                                              <p:pRg st="4" end="4"/>
                                            </p:txEl>
                                          </p:spTgt>
                                        </p:tgtEl>
                                        <p:attrNameLst>
                                          <p:attrName>style.visibility</p:attrName>
                                        </p:attrNameLst>
                                      </p:cBhvr>
                                      <p:to>
                                        <p:strVal val="visible"/>
                                      </p:to>
                                    </p:set>
                                    <p:animEffect transition="in" filter="blinds(horizontal)">
                                      <p:cBhvr>
                                        <p:cTn id="20" dur="750"/>
                                        <p:tgtEl>
                                          <p:spTgt spid="4">
                                            <p:txEl>
                                              <p:pRg st="4" end="4"/>
                                            </p:txEl>
                                          </p:spTgt>
                                        </p:tgtEl>
                                      </p:cBhvr>
                                    </p:animEffect>
                                  </p:childTnLst>
                                </p:cTn>
                              </p:par>
                              <p:par>
                                <p:cTn id="21" presetID="3" presetClass="entr" presetSubtype="1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blinds(horizontal)">
                                      <p:cBhvr>
                                        <p:cTn id="23" dur="750"/>
                                        <p:tgtEl>
                                          <p:spTgt spid="5"/>
                                        </p:tgtEl>
                                      </p:cBhvr>
                                    </p:animEffect>
                                  </p:childTnLst>
                                </p:cTn>
                              </p:par>
                            </p:childTnLst>
                          </p:cTn>
                        </p:par>
                        <p:par>
                          <p:cTn id="24" fill="hold">
                            <p:stCondLst>
                              <p:cond delay="1500"/>
                            </p:stCondLst>
                            <p:childTnLst>
                              <p:par>
                                <p:cTn id="25" presetID="3" presetClass="entr" presetSubtype="10" fill="hold" nodeType="after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blinds(horizontal)">
                                      <p:cBhvr>
                                        <p:cTn id="27" dur="75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1" name="Rectangle 21">
            <a:hlinkClick r:id="rId3" action="ppaction://hlinksldjump"/>
          </p:cNvPr>
          <p:cNvSpPr>
            <a:spLocks noChangeArrowheads="1"/>
          </p:cNvSpPr>
          <p:nvPr/>
        </p:nvSpPr>
        <p:spPr bwMode="auto">
          <a:xfrm>
            <a:off x="5641820"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52" name="Rectangle 21">
            <a:hlinkClick r:id="rId4" action="ppaction://hlinksldjump"/>
          </p:cNvPr>
          <p:cNvSpPr>
            <a:spLocks noChangeArrowheads="1"/>
          </p:cNvSpPr>
          <p:nvPr/>
        </p:nvSpPr>
        <p:spPr bwMode="auto">
          <a:xfrm>
            <a:off x="6075743"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53" name="Rectangle 21">
            <a:hlinkClick r:id="rId5" action="ppaction://hlinksldjump"/>
          </p:cNvPr>
          <p:cNvSpPr>
            <a:spLocks noChangeArrowheads="1"/>
          </p:cNvSpPr>
          <p:nvPr/>
        </p:nvSpPr>
        <p:spPr bwMode="auto">
          <a:xfrm>
            <a:off x="6509666"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4" name="Rectangle 21">
            <a:hlinkClick r:id="rId6" action="ppaction://hlinksldjump"/>
          </p:cNvPr>
          <p:cNvSpPr>
            <a:spLocks noChangeArrowheads="1"/>
          </p:cNvSpPr>
          <p:nvPr/>
        </p:nvSpPr>
        <p:spPr bwMode="auto">
          <a:xfrm>
            <a:off x="6943589"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5" name="Rectangle 21">
            <a:hlinkClick r:id="rId7" action="ppaction://hlinksldjump"/>
          </p:cNvPr>
          <p:cNvSpPr>
            <a:spLocks noChangeArrowheads="1"/>
          </p:cNvSpPr>
          <p:nvPr/>
        </p:nvSpPr>
        <p:spPr bwMode="auto">
          <a:xfrm>
            <a:off x="7377512"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6" name="Rectangle 21">
            <a:hlinkClick r:id="rId8" action="ppaction://hlinksldjump"/>
          </p:cNvPr>
          <p:cNvSpPr>
            <a:spLocks noChangeArrowheads="1"/>
          </p:cNvSpPr>
          <p:nvPr/>
        </p:nvSpPr>
        <p:spPr bwMode="auto">
          <a:xfrm>
            <a:off x="7811435"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7" name="Rectangle 21">
            <a:hlinkClick r:id="rId9" action="ppaction://hlinksldjump"/>
          </p:cNvPr>
          <p:cNvSpPr>
            <a:spLocks noChangeArrowheads="1"/>
          </p:cNvSpPr>
          <p:nvPr/>
        </p:nvSpPr>
        <p:spPr bwMode="auto">
          <a:xfrm>
            <a:off x="8245358"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8" name="Rectangle 21">
            <a:hlinkClick r:id="rId10" action="ppaction://hlinksldjump"/>
          </p:cNvPr>
          <p:cNvSpPr>
            <a:spLocks noChangeArrowheads="1"/>
          </p:cNvSpPr>
          <p:nvPr/>
        </p:nvSpPr>
        <p:spPr bwMode="auto">
          <a:xfrm>
            <a:off x="8679281" y="117426"/>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9" name="Rectangle 21">
            <a:hlinkClick r:id="rId11" action="ppaction://hlinksldjump"/>
          </p:cNvPr>
          <p:cNvSpPr>
            <a:spLocks noChangeArrowheads="1"/>
          </p:cNvSpPr>
          <p:nvPr/>
        </p:nvSpPr>
        <p:spPr bwMode="auto">
          <a:xfrm>
            <a:off x="9191550" y="117426"/>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60" name="Rectangle 21">
            <a:hlinkClick r:id="rId12" action="ppaction://hlinksldjump"/>
          </p:cNvPr>
          <p:cNvSpPr>
            <a:spLocks noChangeArrowheads="1"/>
          </p:cNvSpPr>
          <p:nvPr/>
        </p:nvSpPr>
        <p:spPr bwMode="auto">
          <a:xfrm>
            <a:off x="9816009" y="117426"/>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61" name="Rectangle 21">
            <a:hlinkClick r:id="rId13" action="ppaction://hlinksldjump"/>
          </p:cNvPr>
          <p:cNvSpPr>
            <a:spLocks noChangeArrowheads="1"/>
          </p:cNvSpPr>
          <p:nvPr/>
        </p:nvSpPr>
        <p:spPr bwMode="auto">
          <a:xfrm>
            <a:off x="10409370" y="117426"/>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62" name="Rectangle 21">
            <a:hlinkClick r:id="rId14" action="ppaction://hlinksldjump"/>
          </p:cNvPr>
          <p:cNvSpPr>
            <a:spLocks noChangeArrowheads="1"/>
          </p:cNvSpPr>
          <p:nvPr/>
        </p:nvSpPr>
        <p:spPr bwMode="auto">
          <a:xfrm>
            <a:off x="11042120" y="117426"/>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63" name="Rectangle 21">
            <a:hlinkClick r:id="rId15" action="ppaction://hlinksldjump"/>
          </p:cNvPr>
          <p:cNvSpPr>
            <a:spLocks noChangeArrowheads="1"/>
          </p:cNvSpPr>
          <p:nvPr/>
        </p:nvSpPr>
        <p:spPr bwMode="auto">
          <a:xfrm>
            <a:off x="11616857" y="117426"/>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
        <p:nvSpPr>
          <p:cNvPr id="3" name="矩形 2"/>
          <p:cNvSpPr/>
          <p:nvPr/>
        </p:nvSpPr>
        <p:spPr>
          <a:xfrm>
            <a:off x="471954" y="1773610"/>
            <a:ext cx="861133" cy="656846"/>
          </a:xfrm>
          <a:prstGeom prst="rect">
            <a:avLst/>
          </a:prstGeom>
        </p:spPr>
        <p:txBody>
          <a:bodyPr wrap="none">
            <a:spAutoFit/>
          </a:bodyPr>
          <a:lstStyle/>
          <a:p>
            <a:pPr algn="just">
              <a:lnSpc>
                <a:spcPct val="150000"/>
              </a:lnSpc>
              <a:spcAft>
                <a:spcPts val="0"/>
              </a:spcAft>
            </a:pPr>
            <a:r>
              <a:rPr lang="en-US" altLang="zh-CN" sz="2800" i="1" kern="100" dirty="0">
                <a:latin typeface="Times New Roman"/>
                <a:ea typeface="华文细黑"/>
                <a:cs typeface="Courier New"/>
              </a:rPr>
              <a:t>x</a:t>
            </a:r>
            <a:r>
              <a:rPr lang="zh-CN" altLang="zh-CN" sz="2800" kern="100" dirty="0">
                <a:latin typeface="Times New Roman"/>
                <a:ea typeface="华文细黑"/>
                <a:cs typeface="Times New Roman"/>
              </a:rPr>
              <a:t>＝</a:t>
            </a:r>
            <a:r>
              <a:rPr lang="en-US" altLang="zh-CN" sz="2800" i="1" kern="100" dirty="0">
                <a:latin typeface="Times New Roman"/>
                <a:ea typeface="华文细黑"/>
                <a:cs typeface="Courier New"/>
              </a:rPr>
              <a:t>y</a:t>
            </a:r>
            <a:endParaRPr lang="zh-CN" altLang="zh-CN" sz="2800" kern="100" dirty="0">
              <a:effectLst/>
              <a:latin typeface="宋体"/>
              <a:cs typeface="Courier New"/>
            </a:endParaRPr>
          </a:p>
        </p:txBody>
      </p:sp>
      <p:graphicFrame>
        <p:nvGraphicFramePr>
          <p:cNvPr id="7" name="对象 6"/>
          <p:cNvGraphicFramePr>
            <a:graphicFrameLocks noChangeAspect="1"/>
          </p:cNvGraphicFramePr>
          <p:nvPr>
            <p:extLst>
              <p:ext uri="{D42A27DB-BD31-4B8C-83A1-F6EECF244321}">
                <p14:modId xmlns:p14="http://schemas.microsoft.com/office/powerpoint/2010/main" val="793174110"/>
              </p:ext>
            </p:extLst>
          </p:nvPr>
        </p:nvGraphicFramePr>
        <p:xfrm>
          <a:off x="471954" y="2731790"/>
          <a:ext cx="7275513" cy="1562100"/>
        </p:xfrm>
        <a:graphic>
          <a:graphicData uri="http://schemas.openxmlformats.org/presentationml/2006/ole">
            <mc:AlternateContent xmlns:mc="http://schemas.openxmlformats.org/markup-compatibility/2006">
              <mc:Choice xmlns:v="urn:schemas-microsoft-com:vml" Requires="v">
                <p:oleObj spid="_x0000_s62890" name="文档" r:id="rId17" imgW="7274781" imgH="1561999" progId="Word.Document.12">
                  <p:embed/>
                </p:oleObj>
              </mc:Choice>
              <mc:Fallback>
                <p:oleObj name="文档" r:id="rId17" imgW="7274781" imgH="1561999" progId="Word.Document.12">
                  <p:embed/>
                  <p:pic>
                    <p:nvPicPr>
                      <p:cNvPr id="0" name=""/>
                      <p:cNvPicPr/>
                      <p:nvPr/>
                    </p:nvPicPr>
                    <p:blipFill>
                      <a:blip r:embed="rId18"/>
                      <a:stretch>
                        <a:fillRect/>
                      </a:stretch>
                    </p:blipFill>
                    <p:spPr>
                      <a:xfrm>
                        <a:off x="471954" y="2731790"/>
                        <a:ext cx="7275513" cy="1562100"/>
                      </a:xfrm>
                      <a:prstGeom prst="rect">
                        <a:avLst/>
                      </a:prstGeom>
                    </p:spPr>
                  </p:pic>
                </p:oleObj>
              </mc:Fallback>
            </mc:AlternateContent>
          </a:graphicData>
        </a:graphic>
      </p:graphicFrame>
      <p:graphicFrame>
        <p:nvGraphicFramePr>
          <p:cNvPr id="23" name="对象 22"/>
          <p:cNvGraphicFramePr>
            <a:graphicFrameLocks noChangeAspect="1"/>
          </p:cNvGraphicFramePr>
          <p:nvPr>
            <p:extLst>
              <p:ext uri="{D42A27DB-BD31-4B8C-83A1-F6EECF244321}">
                <p14:modId xmlns:p14="http://schemas.microsoft.com/office/powerpoint/2010/main" val="3891382172"/>
              </p:ext>
            </p:extLst>
          </p:nvPr>
        </p:nvGraphicFramePr>
        <p:xfrm>
          <a:off x="476096" y="4181475"/>
          <a:ext cx="11296650" cy="1552575"/>
        </p:xfrm>
        <a:graphic>
          <a:graphicData uri="http://schemas.openxmlformats.org/presentationml/2006/ole">
            <mc:AlternateContent xmlns:mc="http://schemas.openxmlformats.org/markup-compatibility/2006">
              <mc:Choice xmlns:v="urn:schemas-microsoft-com:vml" Requires="v">
                <p:oleObj spid="_x0000_s62891" name="文档" r:id="rId20" imgW="11298407" imgH="1554546" progId="Word.Document.12">
                  <p:embed/>
                </p:oleObj>
              </mc:Choice>
              <mc:Fallback>
                <p:oleObj name="文档" r:id="rId20" imgW="11298407" imgH="1554546" progId="Word.Document.12">
                  <p:embed/>
                  <p:pic>
                    <p:nvPicPr>
                      <p:cNvPr id="0" name=""/>
                      <p:cNvPicPr/>
                      <p:nvPr/>
                    </p:nvPicPr>
                    <p:blipFill>
                      <a:blip r:embed="rId21"/>
                      <a:stretch>
                        <a:fillRect/>
                      </a:stretch>
                    </p:blipFill>
                    <p:spPr>
                      <a:xfrm>
                        <a:off x="476096" y="4181475"/>
                        <a:ext cx="11296650" cy="1552575"/>
                      </a:xfrm>
                      <a:prstGeom prst="rect">
                        <a:avLst/>
                      </a:prstGeom>
                    </p:spPr>
                  </p:pic>
                </p:oleObj>
              </mc:Fallback>
            </mc:AlternateContent>
          </a:graphicData>
        </a:graphic>
      </p:graphicFrame>
      <p:sp>
        <p:nvSpPr>
          <p:cNvPr id="9" name="矩形 8"/>
          <p:cNvSpPr/>
          <p:nvPr/>
        </p:nvSpPr>
        <p:spPr>
          <a:xfrm>
            <a:off x="334566" y="4995386"/>
            <a:ext cx="1505540" cy="738664"/>
          </a:xfrm>
          <a:prstGeom prst="rect">
            <a:avLst/>
          </a:prstGeom>
        </p:spPr>
        <p:txBody>
          <a:bodyPr wrap="none">
            <a:spAutoFit/>
          </a:bodyPr>
          <a:lstStyle/>
          <a:p>
            <a:pPr algn="just">
              <a:lnSpc>
                <a:spcPct val="150000"/>
              </a:lnSpc>
              <a:spcAft>
                <a:spcPts val="0"/>
              </a:spcAft>
            </a:pPr>
            <a:r>
              <a:rPr lang="zh-CN" altLang="zh-CN" sz="2800" b="1" kern="100" dirty="0">
                <a:solidFill>
                  <a:srgbClr val="0000FF"/>
                </a:solidFill>
                <a:latin typeface="Times New Roman"/>
                <a:cs typeface="Times New Roman"/>
              </a:rPr>
              <a:t>答案　</a:t>
            </a:r>
            <a:r>
              <a:rPr lang="en-US" altLang="zh-CN" sz="2800" kern="100" dirty="0">
                <a:solidFill>
                  <a:schemeClr val="accent6">
                    <a:lumMod val="75000"/>
                  </a:schemeClr>
                </a:solidFill>
                <a:latin typeface="Times New Roman"/>
                <a:ea typeface="华文细黑"/>
                <a:cs typeface="Courier New"/>
              </a:rPr>
              <a:t>C</a:t>
            </a:r>
            <a:endParaRPr lang="zh-CN" altLang="zh-CN" sz="2800" kern="100" dirty="0">
              <a:solidFill>
                <a:schemeClr val="accent6">
                  <a:lumMod val="75000"/>
                </a:schemeClr>
              </a:solidFill>
              <a:effectLst/>
              <a:latin typeface="宋体"/>
              <a:cs typeface="Courier New"/>
            </a:endParaRPr>
          </a:p>
        </p:txBody>
      </p:sp>
      <p:sp>
        <p:nvSpPr>
          <p:cNvPr id="20" name="Rectangle 21">
            <a:hlinkClick r:id="rId22" action="ppaction://hlinksldjump"/>
          </p:cNvPr>
          <p:cNvSpPr>
            <a:spLocks noChangeArrowheads="1"/>
          </p:cNvSpPr>
          <p:nvPr/>
        </p:nvSpPr>
        <p:spPr bwMode="auto">
          <a:xfrm>
            <a:off x="5207897"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38750963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750"/>
                                        <p:tgtEl>
                                          <p:spTgt spid="3"/>
                                        </p:tgtEl>
                                      </p:cBhvr>
                                    </p:animEffect>
                                  </p:childTnLst>
                                </p:cTn>
                              </p:par>
                            </p:childTnLst>
                          </p:cTn>
                        </p:par>
                        <p:par>
                          <p:cTn id="8" fill="hold">
                            <p:stCondLst>
                              <p:cond delay="750"/>
                            </p:stCondLst>
                            <p:childTnLst>
                              <p:par>
                                <p:cTn id="9" presetID="3" presetClass="entr" presetSubtype="10"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blinds(horizontal)">
                                      <p:cBhvr>
                                        <p:cTn id="11" dur="750"/>
                                        <p:tgtEl>
                                          <p:spTgt spid="7"/>
                                        </p:tgtEl>
                                      </p:cBhvr>
                                    </p:animEffect>
                                  </p:childTnLst>
                                </p:cTn>
                              </p:par>
                            </p:childTnLst>
                          </p:cTn>
                        </p:par>
                        <p:par>
                          <p:cTn id="12" fill="hold">
                            <p:stCondLst>
                              <p:cond delay="1500"/>
                            </p:stCondLst>
                            <p:childTnLst>
                              <p:par>
                                <p:cTn id="13" presetID="3" presetClass="entr" presetSubtype="10" fill="hold" nodeType="afterEffect">
                                  <p:stCondLst>
                                    <p:cond delay="0"/>
                                  </p:stCondLst>
                                  <p:childTnLst>
                                    <p:set>
                                      <p:cBhvr>
                                        <p:cTn id="14" dur="1" fill="hold">
                                          <p:stCondLst>
                                            <p:cond delay="0"/>
                                          </p:stCondLst>
                                        </p:cTn>
                                        <p:tgtEl>
                                          <p:spTgt spid="23"/>
                                        </p:tgtEl>
                                        <p:attrNameLst>
                                          <p:attrName>style.visibility</p:attrName>
                                        </p:attrNameLst>
                                      </p:cBhvr>
                                      <p:to>
                                        <p:strVal val="visible"/>
                                      </p:to>
                                    </p:set>
                                    <p:animEffect transition="in" filter="blinds(horizontal)">
                                      <p:cBhvr>
                                        <p:cTn id="15" dur="750"/>
                                        <p:tgtEl>
                                          <p:spTgt spid="23"/>
                                        </p:tgtEl>
                                      </p:cBhvr>
                                    </p:animEffect>
                                  </p:childTnLst>
                                </p:cTn>
                              </p:par>
                            </p:childTnLst>
                          </p:cTn>
                        </p:par>
                        <p:par>
                          <p:cTn id="16" fill="hold">
                            <p:stCondLst>
                              <p:cond delay="2250"/>
                            </p:stCondLst>
                            <p:childTnLst>
                              <p:par>
                                <p:cTn id="17" presetID="3" presetClass="entr" presetSubtype="10" fill="hold" grpId="1" nodeType="after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blinds(horizontal)">
                                      <p:cBhvr>
                                        <p:cTn id="19" dur="75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9" grpId="1"/>
    </p:bld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6059" y="650057"/>
            <a:ext cx="11991926" cy="1948739"/>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13.Na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的制取方法及综合实验探究。</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我国化学家侯德榜改革国外的纯碱生产工艺，其生产流程可简要表示如下：</a:t>
            </a:r>
            <a:endParaRPr lang="zh-CN" altLang="zh-CN" sz="1050" kern="100" dirty="0">
              <a:effectLst/>
              <a:latin typeface="宋体"/>
              <a:cs typeface="Courier New"/>
            </a:endParaRPr>
          </a:p>
        </p:txBody>
      </p:sp>
      <p:sp>
        <p:nvSpPr>
          <p:cNvPr id="62" name="Rectangle 21">
            <a:hlinkClick r:id="rId3" action="ppaction://hlinksldjump"/>
          </p:cNvPr>
          <p:cNvSpPr>
            <a:spLocks noChangeArrowheads="1"/>
          </p:cNvSpPr>
          <p:nvPr/>
        </p:nvSpPr>
        <p:spPr bwMode="auto">
          <a:xfrm>
            <a:off x="5641820"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63" name="Rectangle 21">
            <a:hlinkClick r:id="rId4" action="ppaction://hlinksldjump"/>
          </p:cNvPr>
          <p:cNvSpPr>
            <a:spLocks noChangeArrowheads="1"/>
          </p:cNvSpPr>
          <p:nvPr/>
        </p:nvSpPr>
        <p:spPr bwMode="auto">
          <a:xfrm>
            <a:off x="6075743"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64" name="Rectangle 21">
            <a:hlinkClick r:id="rId5" action="ppaction://hlinksldjump"/>
          </p:cNvPr>
          <p:cNvSpPr>
            <a:spLocks noChangeArrowheads="1"/>
          </p:cNvSpPr>
          <p:nvPr/>
        </p:nvSpPr>
        <p:spPr bwMode="auto">
          <a:xfrm>
            <a:off x="6509666"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65" name="Rectangle 21">
            <a:hlinkClick r:id="rId6" action="ppaction://hlinksldjump"/>
          </p:cNvPr>
          <p:cNvSpPr>
            <a:spLocks noChangeArrowheads="1"/>
          </p:cNvSpPr>
          <p:nvPr/>
        </p:nvSpPr>
        <p:spPr bwMode="auto">
          <a:xfrm>
            <a:off x="6943589"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66" name="Rectangle 21">
            <a:hlinkClick r:id="rId7" action="ppaction://hlinksldjump"/>
          </p:cNvPr>
          <p:cNvSpPr>
            <a:spLocks noChangeArrowheads="1"/>
          </p:cNvSpPr>
          <p:nvPr/>
        </p:nvSpPr>
        <p:spPr bwMode="auto">
          <a:xfrm>
            <a:off x="7377512"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67" name="Rectangle 21">
            <a:hlinkClick r:id="rId8" action="ppaction://hlinksldjump"/>
          </p:cNvPr>
          <p:cNvSpPr>
            <a:spLocks noChangeArrowheads="1"/>
          </p:cNvSpPr>
          <p:nvPr/>
        </p:nvSpPr>
        <p:spPr bwMode="auto">
          <a:xfrm>
            <a:off x="7811435"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68" name="Rectangle 21">
            <a:hlinkClick r:id="rId9" action="ppaction://hlinksldjump"/>
          </p:cNvPr>
          <p:cNvSpPr>
            <a:spLocks noChangeArrowheads="1"/>
          </p:cNvSpPr>
          <p:nvPr/>
        </p:nvSpPr>
        <p:spPr bwMode="auto">
          <a:xfrm>
            <a:off x="8245358"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69" name="Rectangle 21">
            <a:hlinkClick r:id="rId10" action="ppaction://hlinksldjump"/>
          </p:cNvPr>
          <p:cNvSpPr>
            <a:spLocks noChangeArrowheads="1"/>
          </p:cNvSpPr>
          <p:nvPr/>
        </p:nvSpPr>
        <p:spPr bwMode="auto">
          <a:xfrm>
            <a:off x="8679281" y="117426"/>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70" name="Rectangle 21">
            <a:hlinkClick r:id="rId11" action="ppaction://hlinksldjump"/>
          </p:cNvPr>
          <p:cNvSpPr>
            <a:spLocks noChangeArrowheads="1"/>
          </p:cNvSpPr>
          <p:nvPr/>
        </p:nvSpPr>
        <p:spPr bwMode="auto">
          <a:xfrm>
            <a:off x="9191550" y="117426"/>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71" name="Rectangle 21">
            <a:hlinkClick r:id="rId12" action="ppaction://hlinksldjump"/>
          </p:cNvPr>
          <p:cNvSpPr>
            <a:spLocks noChangeArrowheads="1"/>
          </p:cNvSpPr>
          <p:nvPr/>
        </p:nvSpPr>
        <p:spPr bwMode="auto">
          <a:xfrm>
            <a:off x="9816009" y="117426"/>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72" name="Rectangle 21">
            <a:hlinkClick r:id="rId13" action="ppaction://hlinksldjump"/>
          </p:cNvPr>
          <p:cNvSpPr>
            <a:spLocks noChangeArrowheads="1"/>
          </p:cNvSpPr>
          <p:nvPr/>
        </p:nvSpPr>
        <p:spPr bwMode="auto">
          <a:xfrm>
            <a:off x="10409370" y="117426"/>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73" name="Rectangle 21">
            <a:hlinkClick r:id="rId14" action="ppaction://hlinksldjump"/>
          </p:cNvPr>
          <p:cNvSpPr>
            <a:spLocks noChangeArrowheads="1"/>
          </p:cNvSpPr>
          <p:nvPr/>
        </p:nvSpPr>
        <p:spPr bwMode="auto">
          <a:xfrm>
            <a:off x="11042120" y="117426"/>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74" name="Rectangle 21">
            <a:hlinkClick r:id="rId15" action="ppaction://hlinksldjump"/>
          </p:cNvPr>
          <p:cNvSpPr>
            <a:spLocks noChangeArrowheads="1"/>
          </p:cNvSpPr>
          <p:nvPr/>
        </p:nvSpPr>
        <p:spPr bwMode="auto">
          <a:xfrm>
            <a:off x="11616857" y="117426"/>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pic>
        <p:nvPicPr>
          <p:cNvPr id="63490" name="Picture 2" descr="233"/>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2504697" y="1980109"/>
            <a:ext cx="6511258" cy="2644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p:nvPr/>
        </p:nvSpPr>
        <p:spPr>
          <a:xfrm>
            <a:off x="118542" y="4547771"/>
            <a:ext cx="11755638" cy="2031325"/>
          </a:xfrm>
          <a:prstGeom prst="rect">
            <a:avLst/>
          </a:prstGeom>
        </p:spPr>
        <p:txBody>
          <a:bodyPr>
            <a:spAutoFit/>
          </a:bodyPr>
          <a:lstStyle/>
          <a:p>
            <a:pPr algn="just">
              <a:lnSpc>
                <a:spcPct val="150000"/>
              </a:lnSpc>
              <a:spcAft>
                <a:spcPts val="0"/>
              </a:spcAft>
            </a:pP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往饱和食盐水中依次通入足量的</a:t>
            </a:r>
            <a:r>
              <a:rPr lang="en-US" altLang="zh-CN" sz="2800" kern="100" dirty="0">
                <a:latin typeface="Times New Roman"/>
                <a:ea typeface="华文细黑"/>
                <a:cs typeface="Courier New"/>
              </a:rPr>
              <a:t>NH</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氨碱法</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，而不先通</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再通</a:t>
            </a:r>
            <a:r>
              <a:rPr lang="en-US" altLang="zh-CN" sz="2800" kern="100" dirty="0">
                <a:latin typeface="Times New Roman"/>
                <a:ea typeface="华文细黑"/>
                <a:cs typeface="Courier New"/>
              </a:rPr>
              <a:t>NH</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的原因</a:t>
            </a:r>
            <a:r>
              <a:rPr lang="zh-CN" altLang="zh-CN" sz="2800" kern="100" dirty="0" smtClean="0">
                <a:latin typeface="Times New Roman"/>
                <a:ea typeface="华文细黑"/>
                <a:cs typeface="Times New Roman"/>
              </a:rPr>
              <a:t>是</a:t>
            </a:r>
            <a:r>
              <a:rPr lang="en-US" altLang="zh-CN" sz="2800" kern="100" dirty="0" smtClean="0">
                <a:latin typeface="Times New Roman"/>
                <a:ea typeface="华文细黑"/>
                <a:cs typeface="Courier New"/>
              </a:rPr>
              <a:t>_____________________________________________________</a:t>
            </a:r>
          </a:p>
          <a:p>
            <a:pPr algn="just">
              <a:lnSpc>
                <a:spcPct val="150000"/>
              </a:lnSpc>
              <a:spcAft>
                <a:spcPts val="0"/>
              </a:spcAft>
            </a:pPr>
            <a:r>
              <a:rPr lang="en-US" altLang="zh-CN" sz="2800" kern="100" dirty="0" smtClean="0">
                <a:latin typeface="Times New Roman"/>
                <a:ea typeface="华文细黑"/>
                <a:cs typeface="Courier New"/>
              </a:rPr>
              <a:t>________________________________________________________________</a:t>
            </a:r>
            <a:r>
              <a:rPr lang="en-US" altLang="zh-CN" sz="2800" kern="100" dirty="0">
                <a:latin typeface="Times New Roman"/>
                <a:ea typeface="华文细黑"/>
                <a:cs typeface="Courier New"/>
              </a:rPr>
              <a:t>_</a:t>
            </a:r>
            <a:r>
              <a:rPr lang="zh-CN" altLang="zh-CN" sz="2800" kern="100" dirty="0" smtClean="0">
                <a:latin typeface="Times New Roman"/>
                <a:ea typeface="华文细黑"/>
                <a:cs typeface="Times New Roman"/>
              </a:rPr>
              <a:t>。</a:t>
            </a:r>
            <a:endParaRPr lang="zh-CN" altLang="zh-CN" sz="2800" kern="100" dirty="0">
              <a:effectLst/>
              <a:latin typeface="宋体"/>
              <a:cs typeface="Courier New"/>
            </a:endParaRPr>
          </a:p>
        </p:txBody>
      </p:sp>
      <p:sp>
        <p:nvSpPr>
          <p:cNvPr id="6" name="矩形 5"/>
          <p:cNvSpPr/>
          <p:nvPr/>
        </p:nvSpPr>
        <p:spPr>
          <a:xfrm>
            <a:off x="128066" y="5138936"/>
            <a:ext cx="11746113" cy="1384995"/>
          </a:xfrm>
          <a:prstGeom prst="rect">
            <a:avLst/>
          </a:prstGeom>
        </p:spPr>
        <p:txBody>
          <a:bodyPr wrap="square">
            <a:spAutoFit/>
          </a:bodyPr>
          <a:lstStyle/>
          <a:p>
            <a:pPr>
              <a:lnSpc>
                <a:spcPct val="150000"/>
              </a:lnSpc>
            </a:pPr>
            <a:r>
              <a:rPr lang="en-US" altLang="zh-CN" sz="2800" kern="100" spc="-100" dirty="0" smtClean="0">
                <a:solidFill>
                  <a:schemeClr val="accent6">
                    <a:lumMod val="75000"/>
                  </a:schemeClr>
                </a:solidFill>
                <a:latin typeface="Times New Roman"/>
                <a:ea typeface="华文细黑"/>
                <a:cs typeface="Times New Roman"/>
              </a:rPr>
              <a:t>                           </a:t>
            </a:r>
            <a:r>
              <a:rPr lang="zh-CN" altLang="zh-CN" sz="2800" kern="100" spc="-100" dirty="0" smtClean="0">
                <a:solidFill>
                  <a:schemeClr val="accent6">
                    <a:lumMod val="75000"/>
                  </a:schemeClr>
                </a:solidFill>
                <a:latin typeface="Times New Roman"/>
                <a:ea typeface="华文细黑"/>
                <a:cs typeface="Times New Roman"/>
              </a:rPr>
              <a:t>由于</a:t>
            </a:r>
            <a:r>
              <a:rPr lang="en-US" altLang="zh-CN" sz="2800" kern="100" spc="-100" dirty="0">
                <a:solidFill>
                  <a:schemeClr val="accent6">
                    <a:lumMod val="75000"/>
                  </a:schemeClr>
                </a:solidFill>
                <a:latin typeface="Times New Roman"/>
                <a:ea typeface="华文细黑"/>
              </a:rPr>
              <a:t>CO</a:t>
            </a:r>
            <a:r>
              <a:rPr lang="en-US" altLang="zh-CN" sz="2800" kern="100" spc="-100" baseline="-25000" dirty="0">
                <a:solidFill>
                  <a:schemeClr val="accent6">
                    <a:lumMod val="75000"/>
                  </a:schemeClr>
                </a:solidFill>
                <a:latin typeface="Times New Roman"/>
                <a:ea typeface="华文细黑"/>
              </a:rPr>
              <a:t>2</a:t>
            </a:r>
            <a:r>
              <a:rPr lang="zh-CN" altLang="zh-CN" sz="2800" kern="100" spc="-100" dirty="0">
                <a:solidFill>
                  <a:schemeClr val="accent6">
                    <a:lumMod val="75000"/>
                  </a:schemeClr>
                </a:solidFill>
                <a:latin typeface="Times New Roman"/>
                <a:ea typeface="华文细黑"/>
                <a:cs typeface="Times New Roman"/>
              </a:rPr>
              <a:t>在</a:t>
            </a:r>
            <a:r>
              <a:rPr lang="en-US" altLang="zh-CN" sz="2800" kern="100" spc="-100" dirty="0" err="1">
                <a:solidFill>
                  <a:schemeClr val="accent6">
                    <a:lumMod val="75000"/>
                  </a:schemeClr>
                </a:solidFill>
                <a:latin typeface="Times New Roman"/>
                <a:ea typeface="华文细黑"/>
              </a:rPr>
              <a:t>NaCl</a:t>
            </a:r>
            <a:r>
              <a:rPr lang="zh-CN" altLang="zh-CN" sz="2800" kern="100" spc="-100" dirty="0">
                <a:solidFill>
                  <a:schemeClr val="accent6">
                    <a:lumMod val="75000"/>
                  </a:schemeClr>
                </a:solidFill>
                <a:latin typeface="Times New Roman"/>
                <a:ea typeface="华文细黑"/>
                <a:cs typeface="Times New Roman"/>
              </a:rPr>
              <a:t>溶液中的溶解度很小，先通入</a:t>
            </a:r>
            <a:r>
              <a:rPr lang="en-US" altLang="zh-CN" sz="2800" kern="100" spc="-100" dirty="0">
                <a:solidFill>
                  <a:schemeClr val="accent6">
                    <a:lumMod val="75000"/>
                  </a:schemeClr>
                </a:solidFill>
                <a:latin typeface="Times New Roman"/>
                <a:ea typeface="华文细黑"/>
              </a:rPr>
              <a:t>NH</a:t>
            </a:r>
            <a:r>
              <a:rPr lang="en-US" altLang="zh-CN" sz="2800" kern="100" spc="-100" baseline="-25000" dirty="0">
                <a:solidFill>
                  <a:schemeClr val="accent6">
                    <a:lumMod val="75000"/>
                  </a:schemeClr>
                </a:solidFill>
                <a:latin typeface="Times New Roman"/>
                <a:ea typeface="华文细黑"/>
              </a:rPr>
              <a:t>3</a:t>
            </a:r>
            <a:r>
              <a:rPr lang="zh-CN" altLang="zh-CN" sz="2800" kern="100" spc="-100" dirty="0">
                <a:solidFill>
                  <a:schemeClr val="accent6">
                    <a:lumMod val="75000"/>
                  </a:schemeClr>
                </a:solidFill>
                <a:latin typeface="Times New Roman"/>
                <a:ea typeface="华文细黑"/>
                <a:cs typeface="Times New Roman"/>
              </a:rPr>
              <a:t>使食盐水呈碱性，能够吸收大量</a:t>
            </a:r>
            <a:r>
              <a:rPr lang="en-US" altLang="zh-CN" sz="2800" kern="100" spc="-100" dirty="0">
                <a:solidFill>
                  <a:schemeClr val="accent6">
                    <a:lumMod val="75000"/>
                  </a:schemeClr>
                </a:solidFill>
                <a:latin typeface="Times New Roman"/>
                <a:ea typeface="华文细黑"/>
              </a:rPr>
              <a:t>CO</a:t>
            </a:r>
            <a:r>
              <a:rPr lang="en-US" altLang="zh-CN" sz="2800" kern="100" spc="-100" baseline="-25000" dirty="0">
                <a:solidFill>
                  <a:schemeClr val="accent6">
                    <a:lumMod val="75000"/>
                  </a:schemeClr>
                </a:solidFill>
                <a:latin typeface="Times New Roman"/>
                <a:ea typeface="华文细黑"/>
              </a:rPr>
              <a:t>2</a:t>
            </a:r>
            <a:r>
              <a:rPr lang="zh-CN" altLang="zh-CN" sz="2800" kern="100" spc="-100" dirty="0">
                <a:solidFill>
                  <a:schemeClr val="accent6">
                    <a:lumMod val="75000"/>
                  </a:schemeClr>
                </a:solidFill>
                <a:latin typeface="Times New Roman"/>
                <a:ea typeface="华文细黑"/>
                <a:cs typeface="Times New Roman"/>
              </a:rPr>
              <a:t>气体，产生较高浓度的</a:t>
            </a:r>
            <a:r>
              <a:rPr lang="en-US" altLang="zh-CN" sz="2800" kern="100" spc="-100" dirty="0" smtClean="0">
                <a:solidFill>
                  <a:schemeClr val="accent6">
                    <a:lumMod val="75000"/>
                  </a:schemeClr>
                </a:solidFill>
                <a:latin typeface="Times New Roman"/>
                <a:ea typeface="华文细黑"/>
              </a:rPr>
              <a:t>HCO  </a:t>
            </a:r>
            <a:r>
              <a:rPr lang="zh-CN" altLang="zh-CN" sz="2800" kern="100" spc="-100" dirty="0" smtClean="0">
                <a:solidFill>
                  <a:schemeClr val="accent6">
                    <a:lumMod val="75000"/>
                  </a:schemeClr>
                </a:solidFill>
                <a:latin typeface="Times New Roman"/>
                <a:ea typeface="华文细黑"/>
                <a:cs typeface="Times New Roman"/>
              </a:rPr>
              <a:t>，</a:t>
            </a:r>
            <a:r>
              <a:rPr lang="zh-CN" altLang="zh-CN" sz="2800" kern="100" spc="-100" dirty="0">
                <a:solidFill>
                  <a:schemeClr val="accent6">
                    <a:lumMod val="75000"/>
                  </a:schemeClr>
                </a:solidFill>
                <a:latin typeface="Times New Roman"/>
                <a:ea typeface="华文细黑"/>
                <a:cs typeface="Times New Roman"/>
              </a:rPr>
              <a:t>才能析出</a:t>
            </a:r>
            <a:r>
              <a:rPr lang="en-US" altLang="zh-CN" sz="2800" kern="100" spc="-100" dirty="0">
                <a:solidFill>
                  <a:schemeClr val="accent6">
                    <a:lumMod val="75000"/>
                  </a:schemeClr>
                </a:solidFill>
                <a:latin typeface="Times New Roman"/>
                <a:ea typeface="华文细黑"/>
              </a:rPr>
              <a:t>NaHCO</a:t>
            </a:r>
            <a:r>
              <a:rPr lang="en-US" altLang="zh-CN" sz="2800" kern="100" spc="-100" baseline="-25000" dirty="0">
                <a:solidFill>
                  <a:schemeClr val="accent6">
                    <a:lumMod val="75000"/>
                  </a:schemeClr>
                </a:solidFill>
                <a:latin typeface="Times New Roman"/>
                <a:ea typeface="华文细黑"/>
              </a:rPr>
              <a:t>3</a:t>
            </a:r>
            <a:r>
              <a:rPr lang="zh-CN" altLang="zh-CN" sz="2800" kern="100" spc="-100" dirty="0">
                <a:solidFill>
                  <a:schemeClr val="accent6">
                    <a:lumMod val="75000"/>
                  </a:schemeClr>
                </a:solidFill>
                <a:latin typeface="Times New Roman"/>
                <a:ea typeface="华文细黑"/>
                <a:cs typeface="Times New Roman"/>
              </a:rPr>
              <a:t>晶体</a:t>
            </a:r>
            <a:endParaRPr lang="zh-CN" altLang="en-US" sz="2800" spc="-100" dirty="0">
              <a:solidFill>
                <a:schemeClr val="accent6">
                  <a:lumMod val="75000"/>
                </a:schemeClr>
              </a:solidFill>
            </a:endParaRPr>
          </a:p>
        </p:txBody>
      </p:sp>
      <p:graphicFrame>
        <p:nvGraphicFramePr>
          <p:cNvPr id="7" name="对象 6"/>
          <p:cNvGraphicFramePr>
            <a:graphicFrameLocks noChangeAspect="1"/>
          </p:cNvGraphicFramePr>
          <p:nvPr>
            <p:extLst>
              <p:ext uri="{D42A27DB-BD31-4B8C-83A1-F6EECF244321}">
                <p14:modId xmlns:p14="http://schemas.microsoft.com/office/powerpoint/2010/main" val="4151862459"/>
              </p:ext>
            </p:extLst>
          </p:nvPr>
        </p:nvGraphicFramePr>
        <p:xfrm>
          <a:off x="7709225" y="5887591"/>
          <a:ext cx="387350" cy="619125"/>
        </p:xfrm>
        <a:graphic>
          <a:graphicData uri="http://schemas.openxmlformats.org/presentationml/2006/ole">
            <mc:AlternateContent xmlns:mc="http://schemas.openxmlformats.org/markup-compatibility/2006">
              <mc:Choice xmlns:v="urn:schemas-microsoft-com:vml" Requires="v">
                <p:oleObj spid="_x0000_s63702" name="文档" r:id="rId18" imgW="388109" imgH="619222" progId="Word.Document.12">
                  <p:embed/>
                </p:oleObj>
              </mc:Choice>
              <mc:Fallback>
                <p:oleObj name="文档" r:id="rId18" imgW="388109" imgH="619222" progId="Word.Document.12">
                  <p:embed/>
                  <p:pic>
                    <p:nvPicPr>
                      <p:cNvPr id="0" name=""/>
                      <p:cNvPicPr/>
                      <p:nvPr/>
                    </p:nvPicPr>
                    <p:blipFill>
                      <a:blip r:embed="rId19"/>
                      <a:stretch>
                        <a:fillRect/>
                      </a:stretch>
                    </p:blipFill>
                    <p:spPr>
                      <a:xfrm>
                        <a:off x="7709225" y="5887591"/>
                        <a:ext cx="387350" cy="619125"/>
                      </a:xfrm>
                      <a:prstGeom prst="rect">
                        <a:avLst/>
                      </a:prstGeom>
                    </p:spPr>
                  </p:pic>
                </p:oleObj>
              </mc:Fallback>
            </mc:AlternateContent>
          </a:graphicData>
        </a:graphic>
      </p:graphicFrame>
      <p:sp>
        <p:nvSpPr>
          <p:cNvPr id="21" name="矩形 20"/>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2" name="圆角矩形 21"/>
          <p:cNvSpPr/>
          <p:nvPr/>
        </p:nvSpPr>
        <p:spPr>
          <a:xfrm>
            <a:off x="11382521" y="6658148"/>
            <a:ext cx="807892" cy="20084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C00000"/>
                </a:solidFill>
                <a:latin typeface="黑体" pitchFamily="49" charset="-122"/>
                <a:ea typeface="黑体" pitchFamily="49" charset="-122"/>
              </a:rPr>
              <a:t>答案</a:t>
            </a:r>
            <a:endParaRPr lang="zh-CN" altLang="en-US" sz="1400" dirty="0">
              <a:solidFill>
                <a:srgbClr val="C00000"/>
              </a:solidFill>
              <a:latin typeface="黑体" pitchFamily="49" charset="-122"/>
              <a:ea typeface="黑体" pitchFamily="49" charset="-122"/>
            </a:endParaRPr>
          </a:p>
        </p:txBody>
      </p:sp>
      <p:sp>
        <p:nvSpPr>
          <p:cNvPr id="23" name="Rectangle 21">
            <a:hlinkClick r:id="rId20" action="ppaction://hlinksldjump"/>
          </p:cNvPr>
          <p:cNvSpPr>
            <a:spLocks noChangeArrowheads="1"/>
          </p:cNvSpPr>
          <p:nvPr/>
        </p:nvSpPr>
        <p:spPr bwMode="auto">
          <a:xfrm>
            <a:off x="5207897"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3999638886"/>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22"/>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linds(horizontal)">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nodeType="clickEffect">
                                  <p:stCondLst>
                                    <p:cond delay="0"/>
                                  </p:stCondLst>
                                  <p:childTnLst>
                                    <p:animEffect transition="out" filter="fade">
                                      <p:cBhvr>
                                        <p:cTn id="14" dur="500"/>
                                        <p:tgtEl>
                                          <p:spTgt spid="7"/>
                                        </p:tgtEl>
                                      </p:cBhvr>
                                    </p:animEffect>
                                    <p:set>
                                      <p:cBhvr>
                                        <p:cTn id="15" dur="1" fill="hold">
                                          <p:stCondLst>
                                            <p:cond delay="499"/>
                                          </p:stCondLst>
                                        </p:cTn>
                                        <p:tgtEl>
                                          <p:spTgt spid="7"/>
                                        </p:tgtEl>
                                        <p:attrNameLst>
                                          <p:attrName>style.visibility</p:attrName>
                                        </p:attrNameLst>
                                      </p:cBhvr>
                                      <p:to>
                                        <p:strVal val="hidden"/>
                                      </p:to>
                                    </p:set>
                                  </p:childTnLst>
                                </p:cTn>
                              </p:par>
                              <p:par>
                                <p:cTn id="16" presetID="10" presetClass="exit" presetSubtype="0" fill="hold" grpId="1" nodeType="withEffect">
                                  <p:stCondLst>
                                    <p:cond delay="0"/>
                                  </p:stCondLst>
                                  <p:childTnLst>
                                    <p:animEffect transition="out" filter="fade">
                                      <p:cBhvr>
                                        <p:cTn id="17" dur="500"/>
                                        <p:tgtEl>
                                          <p:spTgt spid="6"/>
                                        </p:tgtEl>
                                      </p:cBhvr>
                                    </p:animEffect>
                                    <p:set>
                                      <p:cBhvr>
                                        <p:cTn id="18" dur="1" fill="hold">
                                          <p:stCondLst>
                                            <p:cond delay="499"/>
                                          </p:stCondLst>
                                        </p:cTn>
                                        <p:tgtEl>
                                          <p:spTgt spid="6"/>
                                        </p:tgtEl>
                                        <p:attrNameLst>
                                          <p:attrName>style.visibility</p:attrName>
                                        </p:attrNameLst>
                                      </p:cBhvr>
                                      <p:to>
                                        <p:strVal val="hidden"/>
                                      </p:to>
                                    </p:set>
                                  </p:childTnLst>
                                </p:cTn>
                              </p:par>
                            </p:childTnLst>
                          </p:cTn>
                        </p:par>
                      </p:childTnLst>
                    </p:cTn>
                  </p:par>
                </p:childTnLst>
              </p:cTn>
              <p:nextCondLst>
                <p:cond evt="onClick" delay="0">
                  <p:tgtEl>
                    <p:spTgt spid="22"/>
                  </p:tgtEl>
                </p:cond>
              </p:nextCondLst>
            </p:seq>
          </p:childTnLst>
        </p:cTn>
      </p:par>
    </p:tnLst>
    <p:bldLst>
      <p:bldP spid="6" grpId="0"/>
      <p:bldP spid="6" grpId="1"/>
    </p:bld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70683" y="837506"/>
            <a:ext cx="11873195" cy="3061672"/>
          </a:xfrm>
          <a:prstGeom prst="rect">
            <a:avLst/>
          </a:prstGeom>
        </p:spPr>
        <p:txBody>
          <a:bodyPr>
            <a:spAutoFit/>
          </a:bodyPr>
          <a:lstStyle/>
          <a:p>
            <a:pPr algn="just">
              <a:lnSpc>
                <a:spcPts val="6000"/>
              </a:lnSpc>
              <a:spcAft>
                <a:spcPts val="0"/>
              </a:spcAft>
            </a:pP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从生产流程图可知，可循环利用的物质是</a:t>
            </a:r>
            <a:r>
              <a:rPr lang="en-US" altLang="zh-CN" sz="2800" kern="100" dirty="0" smtClean="0">
                <a:latin typeface="Times New Roman"/>
                <a:ea typeface="华文细黑"/>
                <a:cs typeface="Courier New"/>
              </a:rPr>
              <a:t>__________</a:t>
            </a:r>
            <a:r>
              <a:rPr lang="en-US" altLang="zh-CN" sz="2800" kern="100" dirty="0">
                <a:latin typeface="Times New Roman"/>
                <a:ea typeface="华文细黑"/>
                <a:cs typeface="Courier New"/>
              </a:rPr>
              <a:t>_</a:t>
            </a:r>
            <a:r>
              <a:rPr lang="en-US" altLang="zh-CN" sz="2800" kern="100" dirty="0" smtClean="0">
                <a:latin typeface="Times New Roman"/>
                <a:ea typeface="华文细黑"/>
                <a:cs typeface="Courier New"/>
              </a:rPr>
              <a:t>_</a:t>
            </a:r>
            <a:r>
              <a:rPr lang="zh-CN" altLang="zh-CN" sz="2800" kern="100" dirty="0">
                <a:latin typeface="Times New Roman"/>
                <a:ea typeface="华文细黑"/>
                <a:cs typeface="Times New Roman"/>
              </a:rPr>
              <a:t>。</a:t>
            </a:r>
            <a:endParaRPr lang="zh-CN" altLang="zh-CN" sz="2800" kern="100" dirty="0">
              <a:latin typeface="宋体"/>
              <a:cs typeface="Courier New"/>
            </a:endParaRPr>
          </a:p>
          <a:p>
            <a:pPr algn="just">
              <a:lnSpc>
                <a:spcPts val="6000"/>
              </a:lnSpc>
              <a:spcAft>
                <a:spcPts val="0"/>
              </a:spcAft>
            </a:pPr>
            <a:r>
              <a:rPr lang="en-US" altLang="zh-CN" sz="2800" kern="100" dirty="0">
                <a:latin typeface="宋体"/>
                <a:ea typeface="华文细黑"/>
                <a:cs typeface="Times New Roman"/>
              </a:rPr>
              <a:t>③</a:t>
            </a:r>
            <a:r>
              <a:rPr lang="zh-CN" altLang="zh-CN" sz="2800" kern="100" dirty="0">
                <a:latin typeface="Times New Roman"/>
                <a:ea typeface="华文细黑"/>
                <a:cs typeface="Times New Roman"/>
              </a:rPr>
              <a:t>写出沉淀池中、煅烧炉中反应的</a:t>
            </a:r>
            <a:r>
              <a:rPr lang="zh-CN" altLang="zh-CN" sz="2800" kern="100" dirty="0" smtClean="0">
                <a:latin typeface="Times New Roman"/>
                <a:ea typeface="华文细黑"/>
                <a:cs typeface="Times New Roman"/>
              </a:rPr>
              <a:t>化学方程式：</a:t>
            </a:r>
            <a:endParaRPr lang="en-US" altLang="zh-CN" sz="2800" kern="100" dirty="0" smtClean="0">
              <a:latin typeface="Times New Roman"/>
              <a:ea typeface="华文细黑"/>
              <a:cs typeface="Times New Roman"/>
            </a:endParaRPr>
          </a:p>
          <a:p>
            <a:pPr algn="just">
              <a:lnSpc>
                <a:spcPts val="6000"/>
              </a:lnSpc>
              <a:spcAft>
                <a:spcPts val="0"/>
              </a:spcAft>
            </a:pPr>
            <a:r>
              <a:rPr lang="en-US" altLang="zh-CN" sz="2800" kern="100" dirty="0" smtClean="0">
                <a:latin typeface="Times New Roman"/>
                <a:ea typeface="华文细黑"/>
                <a:cs typeface="Courier New"/>
              </a:rPr>
              <a:t>__________________________________________</a:t>
            </a:r>
          </a:p>
          <a:p>
            <a:pPr algn="just">
              <a:lnSpc>
                <a:spcPts val="6000"/>
              </a:lnSpc>
              <a:spcAft>
                <a:spcPts val="0"/>
              </a:spcAft>
            </a:pPr>
            <a:r>
              <a:rPr lang="en-US" altLang="zh-CN" sz="2800" kern="100" dirty="0" smtClean="0">
                <a:latin typeface="Times New Roman"/>
                <a:ea typeface="华文细黑"/>
                <a:cs typeface="Courier New"/>
              </a:rPr>
              <a:t>__________________________________</a:t>
            </a:r>
            <a:r>
              <a:rPr lang="en-US" altLang="zh-CN" sz="2800" kern="100" dirty="0">
                <a:latin typeface="Times New Roman"/>
                <a:ea typeface="华文细黑"/>
                <a:cs typeface="Courier New"/>
              </a:rPr>
              <a:t>_</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p:txBody>
      </p:sp>
      <p:sp>
        <p:nvSpPr>
          <p:cNvPr id="47" name="Rectangle 21">
            <a:hlinkClick r:id="rId3" action="ppaction://hlinksldjump"/>
          </p:cNvPr>
          <p:cNvSpPr>
            <a:spLocks noChangeArrowheads="1"/>
          </p:cNvSpPr>
          <p:nvPr/>
        </p:nvSpPr>
        <p:spPr bwMode="auto">
          <a:xfrm>
            <a:off x="5641820"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48" name="Rectangle 21">
            <a:hlinkClick r:id="rId4" action="ppaction://hlinksldjump"/>
          </p:cNvPr>
          <p:cNvSpPr>
            <a:spLocks noChangeArrowheads="1"/>
          </p:cNvSpPr>
          <p:nvPr/>
        </p:nvSpPr>
        <p:spPr bwMode="auto">
          <a:xfrm>
            <a:off x="6075743"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49" name="Rectangle 21">
            <a:hlinkClick r:id="rId5" action="ppaction://hlinksldjump"/>
          </p:cNvPr>
          <p:cNvSpPr>
            <a:spLocks noChangeArrowheads="1"/>
          </p:cNvSpPr>
          <p:nvPr/>
        </p:nvSpPr>
        <p:spPr bwMode="auto">
          <a:xfrm>
            <a:off x="6509666"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0" name="Rectangle 21">
            <a:hlinkClick r:id="rId6" action="ppaction://hlinksldjump"/>
          </p:cNvPr>
          <p:cNvSpPr>
            <a:spLocks noChangeArrowheads="1"/>
          </p:cNvSpPr>
          <p:nvPr/>
        </p:nvSpPr>
        <p:spPr bwMode="auto">
          <a:xfrm>
            <a:off x="6943589"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1" name="Rectangle 21">
            <a:hlinkClick r:id="rId7" action="ppaction://hlinksldjump"/>
          </p:cNvPr>
          <p:cNvSpPr>
            <a:spLocks noChangeArrowheads="1"/>
          </p:cNvSpPr>
          <p:nvPr/>
        </p:nvSpPr>
        <p:spPr bwMode="auto">
          <a:xfrm>
            <a:off x="7377512"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2" name="Rectangle 21">
            <a:hlinkClick r:id="rId8" action="ppaction://hlinksldjump"/>
          </p:cNvPr>
          <p:cNvSpPr>
            <a:spLocks noChangeArrowheads="1"/>
          </p:cNvSpPr>
          <p:nvPr/>
        </p:nvSpPr>
        <p:spPr bwMode="auto">
          <a:xfrm>
            <a:off x="7811435"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3" name="Rectangle 21">
            <a:hlinkClick r:id="rId9" action="ppaction://hlinksldjump"/>
          </p:cNvPr>
          <p:cNvSpPr>
            <a:spLocks noChangeArrowheads="1"/>
          </p:cNvSpPr>
          <p:nvPr/>
        </p:nvSpPr>
        <p:spPr bwMode="auto">
          <a:xfrm>
            <a:off x="8245358"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4" name="Rectangle 21">
            <a:hlinkClick r:id="rId10" action="ppaction://hlinksldjump"/>
          </p:cNvPr>
          <p:cNvSpPr>
            <a:spLocks noChangeArrowheads="1"/>
          </p:cNvSpPr>
          <p:nvPr/>
        </p:nvSpPr>
        <p:spPr bwMode="auto">
          <a:xfrm>
            <a:off x="8679281" y="117426"/>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5" name="Rectangle 21">
            <a:hlinkClick r:id="rId11" action="ppaction://hlinksldjump"/>
          </p:cNvPr>
          <p:cNvSpPr>
            <a:spLocks noChangeArrowheads="1"/>
          </p:cNvSpPr>
          <p:nvPr/>
        </p:nvSpPr>
        <p:spPr bwMode="auto">
          <a:xfrm>
            <a:off x="9191550" y="117426"/>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6" name="Rectangle 21">
            <a:hlinkClick r:id="rId12" action="ppaction://hlinksldjump"/>
          </p:cNvPr>
          <p:cNvSpPr>
            <a:spLocks noChangeArrowheads="1"/>
          </p:cNvSpPr>
          <p:nvPr/>
        </p:nvSpPr>
        <p:spPr bwMode="auto">
          <a:xfrm>
            <a:off x="9816009" y="117426"/>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57" name="Rectangle 21">
            <a:hlinkClick r:id="rId13" action="ppaction://hlinksldjump"/>
          </p:cNvPr>
          <p:cNvSpPr>
            <a:spLocks noChangeArrowheads="1"/>
          </p:cNvSpPr>
          <p:nvPr/>
        </p:nvSpPr>
        <p:spPr bwMode="auto">
          <a:xfrm>
            <a:off x="10409370" y="117426"/>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58" name="Rectangle 21">
            <a:hlinkClick r:id="rId14" action="ppaction://hlinksldjump"/>
          </p:cNvPr>
          <p:cNvSpPr>
            <a:spLocks noChangeArrowheads="1"/>
          </p:cNvSpPr>
          <p:nvPr/>
        </p:nvSpPr>
        <p:spPr bwMode="auto">
          <a:xfrm>
            <a:off x="11042120" y="117426"/>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59" name="Rectangle 21">
            <a:hlinkClick r:id="rId15" action="ppaction://hlinksldjump"/>
          </p:cNvPr>
          <p:cNvSpPr>
            <a:spLocks noChangeArrowheads="1"/>
          </p:cNvSpPr>
          <p:nvPr/>
        </p:nvSpPr>
        <p:spPr bwMode="auto">
          <a:xfrm>
            <a:off x="11616857" y="117426"/>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
        <p:nvSpPr>
          <p:cNvPr id="3" name="矩形 2"/>
          <p:cNvSpPr/>
          <p:nvPr/>
        </p:nvSpPr>
        <p:spPr>
          <a:xfrm>
            <a:off x="7050883" y="1034366"/>
            <a:ext cx="2239716" cy="523220"/>
          </a:xfrm>
          <a:prstGeom prst="rect">
            <a:avLst/>
          </a:prstGeom>
        </p:spPr>
        <p:txBody>
          <a:bodyPr wrap="none">
            <a:spAutoFit/>
          </a:bodyPr>
          <a:lstStyle/>
          <a:p>
            <a:r>
              <a:rPr lang="zh-CN" altLang="zh-CN" sz="2800" kern="100" dirty="0">
                <a:solidFill>
                  <a:schemeClr val="accent6">
                    <a:lumMod val="75000"/>
                  </a:schemeClr>
                </a:solidFill>
                <a:latin typeface="Times New Roman"/>
                <a:ea typeface="华文细黑"/>
                <a:cs typeface="Times New Roman"/>
              </a:rPr>
              <a:t>食盐水、</a:t>
            </a:r>
            <a:r>
              <a:rPr lang="en-US" altLang="zh-CN" sz="2800" kern="100" dirty="0">
                <a:solidFill>
                  <a:schemeClr val="accent6">
                    <a:lumMod val="75000"/>
                  </a:schemeClr>
                </a:solidFill>
                <a:latin typeface="Times New Roman"/>
                <a:ea typeface="华文细黑"/>
              </a:rPr>
              <a:t>CO</a:t>
            </a:r>
            <a:r>
              <a:rPr lang="en-US" altLang="zh-CN" sz="2800" kern="100" baseline="-25000" dirty="0">
                <a:solidFill>
                  <a:schemeClr val="accent6">
                    <a:lumMod val="75000"/>
                  </a:schemeClr>
                </a:solidFill>
                <a:latin typeface="Times New Roman"/>
                <a:ea typeface="华文细黑"/>
              </a:rPr>
              <a:t>2</a:t>
            </a:r>
            <a:endParaRPr lang="zh-CN" altLang="en-US" sz="2800" dirty="0">
              <a:solidFill>
                <a:schemeClr val="accent6">
                  <a:lumMod val="75000"/>
                </a:schemeClr>
              </a:solidFill>
            </a:endParaRPr>
          </a:p>
        </p:txBody>
      </p:sp>
      <p:sp>
        <p:nvSpPr>
          <p:cNvPr id="6" name="矩形 5"/>
          <p:cNvSpPr/>
          <p:nvPr/>
        </p:nvSpPr>
        <p:spPr>
          <a:xfrm>
            <a:off x="361607" y="2403383"/>
            <a:ext cx="9812557" cy="656846"/>
          </a:xfrm>
          <a:prstGeom prst="rect">
            <a:avLst/>
          </a:prstGeom>
        </p:spPr>
        <p:txBody>
          <a:bodyPr>
            <a:spAutoFit/>
          </a:bodyPr>
          <a:lstStyle/>
          <a:p>
            <a:pPr>
              <a:lnSpc>
                <a:spcPct val="150000"/>
              </a:lnSpc>
            </a:pPr>
            <a:r>
              <a:rPr lang="en-US" altLang="zh-CN" sz="2800" kern="100">
                <a:solidFill>
                  <a:schemeClr val="accent6">
                    <a:lumMod val="75000"/>
                  </a:schemeClr>
                </a:solidFill>
                <a:latin typeface="Times New Roman"/>
                <a:ea typeface="华文细黑"/>
              </a:rPr>
              <a:t>NH</a:t>
            </a:r>
            <a:r>
              <a:rPr lang="en-US" altLang="zh-CN" sz="2800" kern="100" baseline="-25000">
                <a:solidFill>
                  <a:schemeClr val="accent6">
                    <a:lumMod val="75000"/>
                  </a:schemeClr>
                </a:solidFill>
                <a:latin typeface="Times New Roman"/>
                <a:ea typeface="华文细黑"/>
              </a:rPr>
              <a:t>3</a:t>
            </a:r>
            <a:r>
              <a:rPr lang="zh-CN" altLang="zh-CN" sz="2800" kern="100" dirty="0">
                <a:solidFill>
                  <a:schemeClr val="accent6">
                    <a:lumMod val="75000"/>
                  </a:schemeClr>
                </a:solidFill>
                <a:latin typeface="Times New Roman"/>
                <a:ea typeface="华文细黑"/>
                <a:cs typeface="Times New Roman"/>
              </a:rPr>
              <a:t>＋</a:t>
            </a:r>
            <a:r>
              <a:rPr lang="en-US" altLang="zh-CN" sz="2800" kern="100" dirty="0">
                <a:solidFill>
                  <a:schemeClr val="accent6">
                    <a:lumMod val="75000"/>
                  </a:schemeClr>
                </a:solidFill>
                <a:latin typeface="Times New Roman"/>
                <a:ea typeface="华文细黑"/>
              </a:rPr>
              <a:t>CO</a:t>
            </a:r>
            <a:r>
              <a:rPr lang="en-US" altLang="zh-CN" sz="2800" kern="100" baseline="-25000" dirty="0">
                <a:solidFill>
                  <a:schemeClr val="accent6">
                    <a:lumMod val="75000"/>
                  </a:schemeClr>
                </a:solidFill>
                <a:latin typeface="Times New Roman"/>
                <a:ea typeface="华文细黑"/>
              </a:rPr>
              <a:t>2</a:t>
            </a:r>
            <a:r>
              <a:rPr lang="zh-CN" altLang="zh-CN" sz="2800" kern="100" dirty="0">
                <a:solidFill>
                  <a:schemeClr val="accent6">
                    <a:lumMod val="75000"/>
                  </a:schemeClr>
                </a:solidFill>
                <a:latin typeface="Times New Roman"/>
                <a:ea typeface="华文细黑"/>
                <a:cs typeface="Times New Roman"/>
              </a:rPr>
              <a:t>＋</a:t>
            </a:r>
            <a:r>
              <a:rPr lang="en-US" altLang="zh-CN" sz="2800" kern="100" dirty="0">
                <a:solidFill>
                  <a:schemeClr val="accent6">
                    <a:lumMod val="75000"/>
                  </a:schemeClr>
                </a:solidFill>
                <a:latin typeface="Times New Roman"/>
                <a:ea typeface="华文细黑"/>
              </a:rPr>
              <a:t>H</a:t>
            </a:r>
            <a:r>
              <a:rPr lang="en-US" altLang="zh-CN" sz="2800" kern="100" baseline="-25000" dirty="0">
                <a:solidFill>
                  <a:schemeClr val="accent6">
                    <a:lumMod val="75000"/>
                  </a:schemeClr>
                </a:solidFill>
                <a:latin typeface="Times New Roman"/>
                <a:ea typeface="华文细黑"/>
              </a:rPr>
              <a:t>2</a:t>
            </a:r>
            <a:r>
              <a:rPr lang="en-US" altLang="zh-CN" sz="2800" kern="100" dirty="0">
                <a:solidFill>
                  <a:schemeClr val="accent6">
                    <a:lumMod val="75000"/>
                  </a:schemeClr>
                </a:solidFill>
                <a:latin typeface="Times New Roman"/>
                <a:ea typeface="华文细黑"/>
              </a:rPr>
              <a:t>O</a:t>
            </a:r>
            <a:r>
              <a:rPr lang="zh-CN" altLang="zh-CN" sz="2800" kern="100" dirty="0">
                <a:solidFill>
                  <a:schemeClr val="accent6">
                    <a:lumMod val="75000"/>
                  </a:schemeClr>
                </a:solidFill>
                <a:latin typeface="Times New Roman"/>
                <a:ea typeface="华文细黑"/>
                <a:cs typeface="Times New Roman"/>
              </a:rPr>
              <a:t>＋</a:t>
            </a:r>
            <a:r>
              <a:rPr lang="en-US" altLang="zh-CN" sz="2800" kern="100" dirty="0" err="1">
                <a:solidFill>
                  <a:schemeClr val="accent6">
                    <a:lumMod val="75000"/>
                  </a:schemeClr>
                </a:solidFill>
                <a:latin typeface="Times New Roman"/>
                <a:ea typeface="华文细黑"/>
              </a:rPr>
              <a:t>NaCl</a:t>
            </a:r>
            <a:r>
              <a:rPr lang="en-US" altLang="zh-CN" sz="2800" kern="100" spc="-80" dirty="0">
                <a:solidFill>
                  <a:schemeClr val="accent6">
                    <a:lumMod val="75000"/>
                  </a:schemeClr>
                </a:solidFill>
                <a:latin typeface="Times New Roman"/>
                <a:ea typeface="华文细黑"/>
              </a:rPr>
              <a:t>==</a:t>
            </a:r>
            <a:r>
              <a:rPr lang="en-US" altLang="zh-CN" sz="2800" kern="100" dirty="0">
                <a:solidFill>
                  <a:schemeClr val="accent6">
                    <a:lumMod val="75000"/>
                  </a:schemeClr>
                </a:solidFill>
                <a:latin typeface="Times New Roman"/>
                <a:ea typeface="华文细黑"/>
              </a:rPr>
              <a:t>=NaHCO</a:t>
            </a:r>
            <a:r>
              <a:rPr lang="en-US" altLang="zh-CN" sz="2800" kern="100" baseline="-25000" dirty="0">
                <a:solidFill>
                  <a:schemeClr val="accent6">
                    <a:lumMod val="75000"/>
                  </a:schemeClr>
                </a:solidFill>
                <a:latin typeface="Times New Roman"/>
                <a:ea typeface="华文细黑"/>
              </a:rPr>
              <a:t>3</a:t>
            </a:r>
            <a:r>
              <a:rPr lang="en-US" altLang="zh-CN" sz="2800" kern="100" dirty="0">
                <a:solidFill>
                  <a:schemeClr val="accent6">
                    <a:lumMod val="75000"/>
                  </a:schemeClr>
                </a:solidFill>
                <a:latin typeface="宋体"/>
                <a:ea typeface="华文细黑"/>
                <a:cs typeface="Times New Roman"/>
              </a:rPr>
              <a:t>↓</a:t>
            </a:r>
            <a:r>
              <a:rPr lang="zh-CN" altLang="zh-CN" sz="2800" kern="100" dirty="0">
                <a:solidFill>
                  <a:schemeClr val="accent6">
                    <a:lumMod val="75000"/>
                  </a:schemeClr>
                </a:solidFill>
                <a:latin typeface="Times New Roman"/>
                <a:ea typeface="华文细黑"/>
                <a:cs typeface="Times New Roman"/>
              </a:rPr>
              <a:t>＋</a:t>
            </a:r>
            <a:r>
              <a:rPr lang="en-US" altLang="zh-CN" sz="2800" kern="100" dirty="0">
                <a:solidFill>
                  <a:schemeClr val="accent6">
                    <a:lumMod val="75000"/>
                  </a:schemeClr>
                </a:solidFill>
                <a:latin typeface="Times New Roman"/>
                <a:ea typeface="华文细黑"/>
              </a:rPr>
              <a:t>NH</a:t>
            </a:r>
            <a:r>
              <a:rPr lang="en-US" altLang="zh-CN" sz="2800" kern="100" baseline="-25000" dirty="0">
                <a:solidFill>
                  <a:schemeClr val="accent6">
                    <a:lumMod val="75000"/>
                  </a:schemeClr>
                </a:solidFill>
                <a:latin typeface="Times New Roman"/>
                <a:ea typeface="华文细黑"/>
              </a:rPr>
              <a:t>4</a:t>
            </a:r>
            <a:r>
              <a:rPr lang="en-US" altLang="zh-CN" sz="2800" kern="100" dirty="0">
                <a:solidFill>
                  <a:schemeClr val="accent6">
                    <a:lumMod val="75000"/>
                  </a:schemeClr>
                </a:solidFill>
                <a:latin typeface="Times New Roman"/>
                <a:ea typeface="华文细黑"/>
              </a:rPr>
              <a:t>Cl</a:t>
            </a:r>
            <a:r>
              <a:rPr lang="zh-CN" altLang="zh-CN" sz="2800" kern="100" dirty="0">
                <a:solidFill>
                  <a:schemeClr val="accent6">
                    <a:lumMod val="75000"/>
                  </a:schemeClr>
                </a:solidFill>
                <a:latin typeface="Times New Roman"/>
                <a:ea typeface="华文细黑"/>
                <a:cs typeface="Times New Roman"/>
              </a:rPr>
              <a:t>、</a:t>
            </a:r>
            <a:endParaRPr lang="zh-CN" altLang="en-US" sz="2800" dirty="0">
              <a:solidFill>
                <a:schemeClr val="accent6">
                  <a:lumMod val="75000"/>
                </a:schemeClr>
              </a:solidFill>
            </a:endParaRPr>
          </a:p>
        </p:txBody>
      </p:sp>
      <p:graphicFrame>
        <p:nvGraphicFramePr>
          <p:cNvPr id="7" name="对象 6"/>
          <p:cNvGraphicFramePr>
            <a:graphicFrameLocks noChangeAspect="1"/>
          </p:cNvGraphicFramePr>
          <p:nvPr>
            <p:extLst>
              <p:ext uri="{D42A27DB-BD31-4B8C-83A1-F6EECF244321}">
                <p14:modId xmlns:p14="http://schemas.microsoft.com/office/powerpoint/2010/main" val="1854317889"/>
              </p:ext>
            </p:extLst>
          </p:nvPr>
        </p:nvGraphicFramePr>
        <p:xfrm>
          <a:off x="443140" y="3105175"/>
          <a:ext cx="6418263" cy="847725"/>
        </p:xfrm>
        <a:graphic>
          <a:graphicData uri="http://schemas.openxmlformats.org/presentationml/2006/ole">
            <mc:AlternateContent xmlns:mc="http://schemas.openxmlformats.org/markup-compatibility/2006">
              <mc:Choice xmlns:v="urn:schemas-microsoft-com:vml" Requires="v">
                <p:oleObj spid="_x0000_s64724" name="文档" r:id="rId17" imgW="6417590" imgH="847418" progId="Word.Document.12">
                  <p:embed/>
                </p:oleObj>
              </mc:Choice>
              <mc:Fallback>
                <p:oleObj name="文档" r:id="rId17" imgW="6417590" imgH="847418" progId="Word.Document.12">
                  <p:embed/>
                  <p:pic>
                    <p:nvPicPr>
                      <p:cNvPr id="0" name=""/>
                      <p:cNvPicPr/>
                      <p:nvPr/>
                    </p:nvPicPr>
                    <p:blipFill>
                      <a:blip r:embed="rId18"/>
                      <a:stretch>
                        <a:fillRect/>
                      </a:stretch>
                    </p:blipFill>
                    <p:spPr>
                      <a:xfrm>
                        <a:off x="443140" y="3105175"/>
                        <a:ext cx="6418263" cy="847725"/>
                      </a:xfrm>
                      <a:prstGeom prst="rect">
                        <a:avLst/>
                      </a:prstGeom>
                    </p:spPr>
                  </p:pic>
                </p:oleObj>
              </mc:Fallback>
            </mc:AlternateContent>
          </a:graphicData>
        </a:graphic>
      </p:graphicFrame>
      <p:sp>
        <p:nvSpPr>
          <p:cNvPr id="20" name="矩形 19"/>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1" name="圆角矩形 20"/>
          <p:cNvSpPr/>
          <p:nvPr/>
        </p:nvSpPr>
        <p:spPr>
          <a:xfrm>
            <a:off x="11382521" y="6658148"/>
            <a:ext cx="807892" cy="20084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C00000"/>
                </a:solidFill>
                <a:latin typeface="黑体" pitchFamily="49" charset="-122"/>
                <a:ea typeface="黑体" pitchFamily="49" charset="-122"/>
              </a:rPr>
              <a:t>答案</a:t>
            </a:r>
            <a:endParaRPr lang="zh-CN" altLang="en-US" sz="1400" dirty="0">
              <a:solidFill>
                <a:srgbClr val="C00000"/>
              </a:solidFill>
              <a:latin typeface="黑体" pitchFamily="49" charset="-122"/>
              <a:ea typeface="黑体" pitchFamily="49" charset="-122"/>
            </a:endParaRPr>
          </a:p>
        </p:txBody>
      </p:sp>
      <p:sp>
        <p:nvSpPr>
          <p:cNvPr id="22" name="Rectangle 21">
            <a:hlinkClick r:id="rId19" action="ppaction://hlinksldjump"/>
          </p:cNvPr>
          <p:cNvSpPr>
            <a:spLocks noChangeArrowheads="1"/>
          </p:cNvSpPr>
          <p:nvPr/>
        </p:nvSpPr>
        <p:spPr bwMode="auto">
          <a:xfrm>
            <a:off x="5207897"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1602377205"/>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21"/>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par>
                                <p:cTn id="13" presetID="3" presetClass="entr" presetSubtype="1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blinds(horizontal)">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xit" presetSubtype="0" fill="hold" grpId="1" nodeType="clickEffect">
                                  <p:stCondLst>
                                    <p:cond delay="0"/>
                                  </p:stCondLst>
                                  <p:childTnLst>
                                    <p:animEffect transition="out" filter="fade">
                                      <p:cBhvr>
                                        <p:cTn id="19" dur="500"/>
                                        <p:tgtEl>
                                          <p:spTgt spid="3"/>
                                        </p:tgtEl>
                                      </p:cBhvr>
                                    </p:animEffect>
                                    <p:set>
                                      <p:cBhvr>
                                        <p:cTn id="20" dur="1" fill="hold">
                                          <p:stCondLst>
                                            <p:cond delay="499"/>
                                          </p:stCondLst>
                                        </p:cTn>
                                        <p:tgtEl>
                                          <p:spTgt spid="3"/>
                                        </p:tgtEl>
                                        <p:attrNameLst>
                                          <p:attrName>style.visibility</p:attrName>
                                        </p:attrNameLst>
                                      </p:cBhvr>
                                      <p:to>
                                        <p:strVal val="hidden"/>
                                      </p:to>
                                    </p:set>
                                  </p:childTnLst>
                                </p:cTn>
                              </p:par>
                              <p:par>
                                <p:cTn id="21" presetID="10" presetClass="exit" presetSubtype="0" fill="hold" grpId="1" nodeType="withEffect">
                                  <p:stCondLst>
                                    <p:cond delay="0"/>
                                  </p:stCondLst>
                                  <p:childTnLst>
                                    <p:animEffect transition="out" filter="fade">
                                      <p:cBhvr>
                                        <p:cTn id="22" dur="500"/>
                                        <p:tgtEl>
                                          <p:spTgt spid="6"/>
                                        </p:tgtEl>
                                      </p:cBhvr>
                                    </p:animEffect>
                                    <p:set>
                                      <p:cBhvr>
                                        <p:cTn id="23" dur="1" fill="hold">
                                          <p:stCondLst>
                                            <p:cond delay="499"/>
                                          </p:stCondLst>
                                        </p:cTn>
                                        <p:tgtEl>
                                          <p:spTgt spid="6"/>
                                        </p:tgtEl>
                                        <p:attrNameLst>
                                          <p:attrName>style.visibility</p:attrName>
                                        </p:attrNameLst>
                                      </p:cBhvr>
                                      <p:to>
                                        <p:strVal val="hidden"/>
                                      </p:to>
                                    </p:set>
                                  </p:childTnLst>
                                </p:cTn>
                              </p:par>
                              <p:par>
                                <p:cTn id="24" presetID="10" presetClass="exit" presetSubtype="0" fill="hold" nodeType="withEffect">
                                  <p:stCondLst>
                                    <p:cond delay="0"/>
                                  </p:stCondLst>
                                  <p:childTnLst>
                                    <p:animEffect transition="out" filter="fade">
                                      <p:cBhvr>
                                        <p:cTn id="25" dur="500"/>
                                        <p:tgtEl>
                                          <p:spTgt spid="7"/>
                                        </p:tgtEl>
                                      </p:cBhvr>
                                    </p:animEffect>
                                    <p:set>
                                      <p:cBhvr>
                                        <p:cTn id="26" dur="1" fill="hold">
                                          <p:stCondLst>
                                            <p:cond delay="499"/>
                                          </p:stCondLst>
                                        </p:cTn>
                                        <p:tgtEl>
                                          <p:spTgt spid="7"/>
                                        </p:tgtEl>
                                        <p:attrNameLst>
                                          <p:attrName>style.visibility</p:attrName>
                                        </p:attrNameLst>
                                      </p:cBhvr>
                                      <p:to>
                                        <p:strVal val="hidden"/>
                                      </p:to>
                                    </p:set>
                                  </p:childTnLst>
                                </p:cTn>
                              </p:par>
                            </p:childTnLst>
                          </p:cTn>
                        </p:par>
                      </p:childTnLst>
                    </p:cTn>
                  </p:par>
                </p:childTnLst>
              </p:cTn>
              <p:nextCondLst>
                <p:cond evt="onClick" delay="0">
                  <p:tgtEl>
                    <p:spTgt spid="21"/>
                  </p:tgtEl>
                </p:cond>
              </p:nextCondLst>
            </p:seq>
          </p:childTnLst>
        </p:cTn>
      </p:par>
    </p:tnLst>
    <p:bldLst>
      <p:bldP spid="3" grpId="0"/>
      <p:bldP spid="3" grpId="1"/>
      <p:bldP spid="6" grpId="0"/>
      <p:bldP spid="6" grpId="1"/>
    </p:bld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63141" y="784548"/>
            <a:ext cx="11232086" cy="4933017"/>
          </a:xfrm>
          <a:prstGeom prst="rect">
            <a:avLst/>
          </a:prstGeom>
        </p:spPr>
        <p:txBody>
          <a:bodyPr>
            <a:spAutoFit/>
          </a:bodyPr>
          <a:lstStyle/>
          <a:p>
            <a:pPr algn="just">
              <a:lnSpc>
                <a:spcPts val="55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如何用</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和</a:t>
            </a:r>
            <a:r>
              <a:rPr lang="en-US" altLang="zh-CN" sz="2800" kern="100" dirty="0">
                <a:latin typeface="Times New Roman"/>
                <a:ea typeface="华文细黑"/>
                <a:cs typeface="Courier New"/>
              </a:rPr>
              <a:t>50 mL 2 </a:t>
            </a:r>
            <a:r>
              <a:rPr lang="en-US" altLang="zh-CN" sz="2800" kern="100" dirty="0" err="1">
                <a:latin typeface="Times New Roman"/>
                <a:ea typeface="华文细黑"/>
                <a:cs typeface="Courier New"/>
              </a:rPr>
              <a:t>mol·L</a:t>
            </a:r>
            <a:r>
              <a:rPr lang="zh-CN" altLang="zh-CN" sz="2800" kern="100" baseline="30000" dirty="0">
                <a:latin typeface="Times New Roman"/>
                <a:ea typeface="华文细黑"/>
                <a:cs typeface="Times New Roman"/>
              </a:rPr>
              <a:t>－</a:t>
            </a:r>
            <a:r>
              <a:rPr lang="en-US" altLang="zh-CN" sz="2800" kern="100" baseline="30000" dirty="0">
                <a:latin typeface="Times New Roman"/>
                <a:ea typeface="华文细黑"/>
                <a:cs typeface="Courier New"/>
              </a:rPr>
              <a:t>1</a:t>
            </a:r>
            <a:r>
              <a:rPr lang="en-US" altLang="zh-CN" sz="2800" kern="100" dirty="0">
                <a:latin typeface="Times New Roman"/>
                <a:ea typeface="华文细黑"/>
                <a:cs typeface="Courier New"/>
              </a:rPr>
              <a:t> </a:t>
            </a:r>
            <a:r>
              <a:rPr lang="en-US" altLang="zh-CN" sz="2800" kern="100" dirty="0" err="1">
                <a:latin typeface="Times New Roman"/>
                <a:ea typeface="华文细黑"/>
                <a:cs typeface="Courier New"/>
              </a:rPr>
              <a:t>NaOH</a:t>
            </a:r>
            <a:r>
              <a:rPr lang="zh-CN" altLang="zh-CN" sz="2800" kern="100" dirty="0">
                <a:latin typeface="Times New Roman"/>
                <a:ea typeface="华文细黑"/>
                <a:cs typeface="Times New Roman"/>
              </a:rPr>
              <a:t>溶液制取</a:t>
            </a:r>
            <a:r>
              <a:rPr lang="en-US" altLang="zh-CN" sz="2800" kern="100" dirty="0">
                <a:latin typeface="Times New Roman"/>
                <a:ea typeface="华文细黑"/>
                <a:cs typeface="Courier New"/>
              </a:rPr>
              <a:t>50 mL 1 </a:t>
            </a:r>
            <a:r>
              <a:rPr lang="en-US" altLang="zh-CN" sz="2800" kern="100" dirty="0" err="1">
                <a:latin typeface="Times New Roman"/>
                <a:ea typeface="华文细黑"/>
                <a:cs typeface="Courier New"/>
              </a:rPr>
              <a:t>mol·L</a:t>
            </a:r>
            <a:r>
              <a:rPr lang="zh-CN" altLang="zh-CN" sz="2800" kern="100" baseline="30000" dirty="0">
                <a:latin typeface="Times New Roman"/>
                <a:ea typeface="华文细黑"/>
                <a:cs typeface="Times New Roman"/>
              </a:rPr>
              <a:t>－</a:t>
            </a:r>
            <a:r>
              <a:rPr lang="en-US" altLang="zh-CN" sz="2800" kern="100" baseline="30000" dirty="0">
                <a:latin typeface="Times New Roman"/>
                <a:ea typeface="华文细黑"/>
                <a:cs typeface="Courier New"/>
              </a:rPr>
              <a:t>1</a:t>
            </a:r>
            <a:r>
              <a:rPr lang="en-US" altLang="zh-CN" sz="2800" kern="100" dirty="0">
                <a:latin typeface="Times New Roman"/>
                <a:ea typeface="华文细黑"/>
                <a:cs typeface="Courier New"/>
              </a:rPr>
              <a:t> 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溶液？</a:t>
            </a:r>
            <a:endParaRPr lang="zh-CN" altLang="zh-CN" sz="2800" kern="100" dirty="0">
              <a:latin typeface="宋体"/>
              <a:cs typeface="Courier New"/>
            </a:endParaRPr>
          </a:p>
          <a:p>
            <a:pPr algn="just">
              <a:lnSpc>
                <a:spcPts val="5500"/>
              </a:lnSpc>
              <a:spcAft>
                <a:spcPts val="0"/>
              </a:spcAft>
            </a:pP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写出简要的实验步骤：</a:t>
            </a:r>
            <a:r>
              <a:rPr lang="en-US" altLang="zh-CN" sz="2800" kern="100" dirty="0" smtClean="0">
                <a:latin typeface="Times New Roman"/>
                <a:ea typeface="华文细黑"/>
                <a:cs typeface="Courier New"/>
              </a:rPr>
              <a:t>_________________________________</a:t>
            </a:r>
            <a:r>
              <a:rPr lang="en-US" altLang="zh-CN" sz="2800" kern="100" dirty="0">
                <a:latin typeface="Times New Roman"/>
                <a:ea typeface="华文细黑"/>
                <a:cs typeface="Courier New"/>
              </a:rPr>
              <a:t>_</a:t>
            </a:r>
            <a:r>
              <a:rPr lang="en-US" altLang="zh-CN" sz="2800" kern="100" dirty="0" smtClean="0">
                <a:latin typeface="Times New Roman"/>
                <a:ea typeface="华文细黑"/>
                <a:cs typeface="Courier New"/>
              </a:rPr>
              <a:t>______</a:t>
            </a:r>
          </a:p>
          <a:p>
            <a:pPr algn="just">
              <a:lnSpc>
                <a:spcPts val="5500"/>
              </a:lnSpc>
              <a:spcAft>
                <a:spcPts val="0"/>
              </a:spcAft>
            </a:pPr>
            <a:r>
              <a:rPr lang="en-US" altLang="zh-CN" sz="2800" kern="100" dirty="0" smtClean="0">
                <a:latin typeface="Times New Roman"/>
                <a:ea typeface="华文细黑"/>
                <a:cs typeface="Courier New"/>
              </a:rPr>
              <a:t>__________________________________________________________________________________</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5500"/>
              </a:lnSpc>
              <a:spcAft>
                <a:spcPts val="0"/>
              </a:spcAft>
            </a:pP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写出有关反应的化学方程式</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5500"/>
              </a:lnSpc>
              <a:spcAft>
                <a:spcPts val="0"/>
              </a:spcAft>
            </a:pPr>
            <a:r>
              <a:rPr lang="en-US" altLang="zh-CN" sz="2800" kern="100" dirty="0" smtClean="0">
                <a:latin typeface="Times New Roman"/>
                <a:ea typeface="华文细黑"/>
                <a:cs typeface="Courier New"/>
              </a:rPr>
              <a:t>____________________________________________________</a:t>
            </a:r>
            <a:r>
              <a:rPr lang="en-US" altLang="zh-CN" sz="2800" kern="100" dirty="0">
                <a:latin typeface="Times New Roman"/>
                <a:ea typeface="华文细黑"/>
                <a:cs typeface="Courier New"/>
              </a:rPr>
              <a:t>_</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
        <p:nvSpPr>
          <p:cNvPr id="47" name="Rectangle 21">
            <a:hlinkClick r:id="rId2" action="ppaction://hlinksldjump"/>
          </p:cNvPr>
          <p:cNvSpPr>
            <a:spLocks noChangeArrowheads="1"/>
          </p:cNvSpPr>
          <p:nvPr/>
        </p:nvSpPr>
        <p:spPr bwMode="auto">
          <a:xfrm>
            <a:off x="5641820"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48" name="Rectangle 21">
            <a:hlinkClick r:id="rId3" action="ppaction://hlinksldjump"/>
          </p:cNvPr>
          <p:cNvSpPr>
            <a:spLocks noChangeArrowheads="1"/>
          </p:cNvSpPr>
          <p:nvPr/>
        </p:nvSpPr>
        <p:spPr bwMode="auto">
          <a:xfrm>
            <a:off x="6075743"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49" name="Rectangle 21">
            <a:hlinkClick r:id="rId4" action="ppaction://hlinksldjump"/>
          </p:cNvPr>
          <p:cNvSpPr>
            <a:spLocks noChangeArrowheads="1"/>
          </p:cNvSpPr>
          <p:nvPr/>
        </p:nvSpPr>
        <p:spPr bwMode="auto">
          <a:xfrm>
            <a:off x="6509666"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0" name="Rectangle 21">
            <a:hlinkClick r:id="rId5" action="ppaction://hlinksldjump"/>
          </p:cNvPr>
          <p:cNvSpPr>
            <a:spLocks noChangeArrowheads="1"/>
          </p:cNvSpPr>
          <p:nvPr/>
        </p:nvSpPr>
        <p:spPr bwMode="auto">
          <a:xfrm>
            <a:off x="6943589"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1" name="Rectangle 21">
            <a:hlinkClick r:id="rId6" action="ppaction://hlinksldjump"/>
          </p:cNvPr>
          <p:cNvSpPr>
            <a:spLocks noChangeArrowheads="1"/>
          </p:cNvSpPr>
          <p:nvPr/>
        </p:nvSpPr>
        <p:spPr bwMode="auto">
          <a:xfrm>
            <a:off x="7377512"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2" name="Rectangle 21">
            <a:hlinkClick r:id="rId7" action="ppaction://hlinksldjump"/>
          </p:cNvPr>
          <p:cNvSpPr>
            <a:spLocks noChangeArrowheads="1"/>
          </p:cNvSpPr>
          <p:nvPr/>
        </p:nvSpPr>
        <p:spPr bwMode="auto">
          <a:xfrm>
            <a:off x="7811435"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3" name="Rectangle 21">
            <a:hlinkClick r:id="rId8" action="ppaction://hlinksldjump"/>
          </p:cNvPr>
          <p:cNvSpPr>
            <a:spLocks noChangeArrowheads="1"/>
          </p:cNvSpPr>
          <p:nvPr/>
        </p:nvSpPr>
        <p:spPr bwMode="auto">
          <a:xfrm>
            <a:off x="8245358"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4" name="Rectangle 21">
            <a:hlinkClick r:id="rId9" action="ppaction://hlinksldjump"/>
          </p:cNvPr>
          <p:cNvSpPr>
            <a:spLocks noChangeArrowheads="1"/>
          </p:cNvSpPr>
          <p:nvPr/>
        </p:nvSpPr>
        <p:spPr bwMode="auto">
          <a:xfrm>
            <a:off x="8679281" y="117426"/>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5" name="Rectangle 21">
            <a:hlinkClick r:id="rId10" action="ppaction://hlinksldjump"/>
          </p:cNvPr>
          <p:cNvSpPr>
            <a:spLocks noChangeArrowheads="1"/>
          </p:cNvSpPr>
          <p:nvPr/>
        </p:nvSpPr>
        <p:spPr bwMode="auto">
          <a:xfrm>
            <a:off x="9191550" y="117426"/>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6" name="Rectangle 21">
            <a:hlinkClick r:id="rId11" action="ppaction://hlinksldjump"/>
          </p:cNvPr>
          <p:cNvSpPr>
            <a:spLocks noChangeArrowheads="1"/>
          </p:cNvSpPr>
          <p:nvPr/>
        </p:nvSpPr>
        <p:spPr bwMode="auto">
          <a:xfrm>
            <a:off x="9816009" y="117426"/>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57" name="Rectangle 21">
            <a:hlinkClick r:id="rId12" action="ppaction://hlinksldjump"/>
          </p:cNvPr>
          <p:cNvSpPr>
            <a:spLocks noChangeArrowheads="1"/>
          </p:cNvSpPr>
          <p:nvPr/>
        </p:nvSpPr>
        <p:spPr bwMode="auto">
          <a:xfrm>
            <a:off x="10409370" y="117426"/>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58" name="Rectangle 21">
            <a:hlinkClick r:id="rId13" action="ppaction://hlinksldjump"/>
          </p:cNvPr>
          <p:cNvSpPr>
            <a:spLocks noChangeArrowheads="1"/>
          </p:cNvSpPr>
          <p:nvPr/>
        </p:nvSpPr>
        <p:spPr bwMode="auto">
          <a:xfrm>
            <a:off x="11042120" y="117426"/>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59" name="Rectangle 21">
            <a:hlinkClick r:id="rId14" action="ppaction://hlinksldjump"/>
          </p:cNvPr>
          <p:cNvSpPr>
            <a:spLocks noChangeArrowheads="1"/>
          </p:cNvSpPr>
          <p:nvPr/>
        </p:nvSpPr>
        <p:spPr bwMode="auto">
          <a:xfrm>
            <a:off x="11616857" y="117426"/>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
        <p:nvSpPr>
          <p:cNvPr id="4" name="矩形 3"/>
          <p:cNvSpPr/>
          <p:nvPr/>
        </p:nvSpPr>
        <p:spPr>
          <a:xfrm>
            <a:off x="364406" y="2133424"/>
            <a:ext cx="11409907" cy="2115644"/>
          </a:xfrm>
          <a:prstGeom prst="rect">
            <a:avLst/>
          </a:prstGeom>
        </p:spPr>
        <p:txBody>
          <a:bodyPr>
            <a:spAutoFit/>
          </a:bodyPr>
          <a:lstStyle/>
          <a:p>
            <a:pPr>
              <a:lnSpc>
                <a:spcPts val="5500"/>
              </a:lnSpc>
            </a:pPr>
            <a:r>
              <a:rPr lang="en-US" altLang="zh-CN" sz="2800" kern="100" dirty="0" smtClean="0">
                <a:solidFill>
                  <a:schemeClr val="accent6">
                    <a:lumMod val="75000"/>
                  </a:schemeClr>
                </a:solidFill>
                <a:latin typeface="Times New Roman"/>
                <a:ea typeface="华文细黑"/>
                <a:cs typeface="Times New Roman"/>
              </a:rPr>
              <a:t>			      </a:t>
            </a:r>
            <a:r>
              <a:rPr lang="zh-CN" altLang="zh-CN" sz="2800" kern="100" dirty="0" smtClean="0">
                <a:solidFill>
                  <a:schemeClr val="accent6">
                    <a:lumMod val="75000"/>
                  </a:schemeClr>
                </a:solidFill>
                <a:latin typeface="Times New Roman"/>
                <a:ea typeface="华文细黑"/>
                <a:cs typeface="Times New Roman"/>
              </a:rPr>
              <a:t>将</a:t>
            </a:r>
            <a:r>
              <a:rPr lang="en-US" altLang="zh-CN" sz="2800" kern="100" dirty="0">
                <a:solidFill>
                  <a:schemeClr val="accent6">
                    <a:lumMod val="75000"/>
                  </a:schemeClr>
                </a:solidFill>
                <a:latin typeface="Times New Roman"/>
                <a:ea typeface="华文细黑"/>
              </a:rPr>
              <a:t>50 mL 2 </a:t>
            </a:r>
            <a:r>
              <a:rPr lang="en-US" altLang="zh-CN" sz="2800" kern="100" dirty="0" err="1">
                <a:solidFill>
                  <a:schemeClr val="accent6">
                    <a:lumMod val="75000"/>
                  </a:schemeClr>
                </a:solidFill>
                <a:latin typeface="Times New Roman"/>
                <a:ea typeface="华文细黑"/>
              </a:rPr>
              <a:t>mol·L</a:t>
            </a:r>
            <a:r>
              <a:rPr lang="zh-CN" altLang="zh-CN" sz="2800" kern="100" baseline="30000" dirty="0">
                <a:solidFill>
                  <a:schemeClr val="accent6">
                    <a:lumMod val="75000"/>
                  </a:schemeClr>
                </a:solidFill>
                <a:latin typeface="Times New Roman"/>
                <a:ea typeface="华文细黑"/>
                <a:cs typeface="Times New Roman"/>
              </a:rPr>
              <a:t>－</a:t>
            </a:r>
            <a:r>
              <a:rPr lang="en-US" altLang="zh-CN" sz="2800" kern="100" baseline="30000" dirty="0">
                <a:solidFill>
                  <a:schemeClr val="accent6">
                    <a:lumMod val="75000"/>
                  </a:schemeClr>
                </a:solidFill>
                <a:latin typeface="Times New Roman"/>
                <a:ea typeface="华文细黑"/>
              </a:rPr>
              <a:t>1</a:t>
            </a:r>
            <a:r>
              <a:rPr lang="en-US" altLang="zh-CN" sz="2800" kern="100" dirty="0">
                <a:solidFill>
                  <a:schemeClr val="accent6">
                    <a:lumMod val="75000"/>
                  </a:schemeClr>
                </a:solidFill>
                <a:latin typeface="Times New Roman"/>
                <a:ea typeface="华文细黑"/>
              </a:rPr>
              <a:t> </a:t>
            </a:r>
            <a:r>
              <a:rPr lang="en-US" altLang="zh-CN" sz="2800" kern="100" dirty="0" err="1">
                <a:solidFill>
                  <a:schemeClr val="accent6">
                    <a:lumMod val="75000"/>
                  </a:schemeClr>
                </a:solidFill>
                <a:latin typeface="Times New Roman"/>
                <a:ea typeface="华文细黑"/>
              </a:rPr>
              <a:t>NaOH</a:t>
            </a:r>
            <a:r>
              <a:rPr lang="zh-CN" altLang="zh-CN" sz="2800" kern="100" dirty="0">
                <a:solidFill>
                  <a:schemeClr val="accent6">
                    <a:lumMod val="75000"/>
                  </a:schemeClr>
                </a:solidFill>
                <a:latin typeface="Times New Roman"/>
                <a:ea typeface="华文细黑"/>
                <a:cs typeface="Times New Roman"/>
              </a:rPr>
              <a:t>溶液等分成两份，在一份</a:t>
            </a:r>
            <a:r>
              <a:rPr lang="en-US" altLang="zh-CN" sz="2800" kern="100" dirty="0" err="1">
                <a:solidFill>
                  <a:schemeClr val="accent6">
                    <a:lumMod val="75000"/>
                  </a:schemeClr>
                </a:solidFill>
                <a:latin typeface="Times New Roman"/>
                <a:ea typeface="华文细黑"/>
              </a:rPr>
              <a:t>NaOH</a:t>
            </a:r>
            <a:r>
              <a:rPr lang="zh-CN" altLang="zh-CN" sz="2800" kern="100" dirty="0">
                <a:solidFill>
                  <a:schemeClr val="accent6">
                    <a:lumMod val="75000"/>
                  </a:schemeClr>
                </a:solidFill>
                <a:latin typeface="Times New Roman"/>
                <a:ea typeface="华文细黑"/>
                <a:cs typeface="Times New Roman"/>
              </a:rPr>
              <a:t>溶液中通入过量的</a:t>
            </a:r>
            <a:r>
              <a:rPr lang="en-US" altLang="zh-CN" sz="2800" kern="100" dirty="0">
                <a:solidFill>
                  <a:schemeClr val="accent6">
                    <a:lumMod val="75000"/>
                  </a:schemeClr>
                </a:solidFill>
                <a:latin typeface="Times New Roman"/>
                <a:ea typeface="华文细黑"/>
              </a:rPr>
              <a:t>CO</a:t>
            </a:r>
            <a:r>
              <a:rPr lang="en-US" altLang="zh-CN" sz="2800" kern="100" baseline="-25000" dirty="0">
                <a:solidFill>
                  <a:schemeClr val="accent6">
                    <a:lumMod val="75000"/>
                  </a:schemeClr>
                </a:solidFill>
                <a:latin typeface="Times New Roman"/>
                <a:ea typeface="华文细黑"/>
              </a:rPr>
              <a:t>2</a:t>
            </a:r>
            <a:r>
              <a:rPr lang="zh-CN" altLang="zh-CN" sz="2800" kern="100" dirty="0">
                <a:solidFill>
                  <a:schemeClr val="accent6">
                    <a:lumMod val="75000"/>
                  </a:schemeClr>
                </a:solidFill>
                <a:latin typeface="Times New Roman"/>
                <a:ea typeface="华文细黑"/>
                <a:cs typeface="Times New Roman"/>
              </a:rPr>
              <a:t>气体，再将两溶液混合，即得</a:t>
            </a:r>
            <a:r>
              <a:rPr lang="en-US" altLang="zh-CN" sz="2800" kern="100" dirty="0">
                <a:solidFill>
                  <a:schemeClr val="accent6">
                    <a:lumMod val="75000"/>
                  </a:schemeClr>
                </a:solidFill>
                <a:latin typeface="Times New Roman"/>
                <a:ea typeface="华文细黑"/>
              </a:rPr>
              <a:t>50 mL 1 </a:t>
            </a:r>
            <a:r>
              <a:rPr lang="en-US" altLang="zh-CN" sz="2800" kern="100" dirty="0" err="1">
                <a:solidFill>
                  <a:schemeClr val="accent6">
                    <a:lumMod val="75000"/>
                  </a:schemeClr>
                </a:solidFill>
                <a:latin typeface="Times New Roman"/>
                <a:ea typeface="华文细黑"/>
              </a:rPr>
              <a:t>mol·L</a:t>
            </a:r>
            <a:r>
              <a:rPr lang="zh-CN" altLang="zh-CN" sz="2800" kern="100" baseline="30000" dirty="0">
                <a:solidFill>
                  <a:schemeClr val="accent6">
                    <a:lumMod val="75000"/>
                  </a:schemeClr>
                </a:solidFill>
                <a:latin typeface="Times New Roman"/>
                <a:ea typeface="华文细黑"/>
                <a:cs typeface="Times New Roman"/>
              </a:rPr>
              <a:t>－</a:t>
            </a:r>
            <a:r>
              <a:rPr lang="en-US" altLang="zh-CN" sz="2800" kern="100" baseline="30000" dirty="0">
                <a:solidFill>
                  <a:schemeClr val="accent6">
                    <a:lumMod val="75000"/>
                  </a:schemeClr>
                </a:solidFill>
                <a:latin typeface="Times New Roman"/>
                <a:ea typeface="华文细黑"/>
              </a:rPr>
              <a:t>1</a:t>
            </a:r>
            <a:r>
              <a:rPr lang="en-US" altLang="zh-CN" sz="2800" kern="100" dirty="0">
                <a:solidFill>
                  <a:schemeClr val="accent6">
                    <a:lumMod val="75000"/>
                  </a:schemeClr>
                </a:solidFill>
                <a:latin typeface="Times New Roman"/>
                <a:ea typeface="华文细黑"/>
              </a:rPr>
              <a:t> Na</a:t>
            </a:r>
            <a:r>
              <a:rPr lang="en-US" altLang="zh-CN" sz="2800" kern="100" baseline="-25000" dirty="0">
                <a:solidFill>
                  <a:schemeClr val="accent6">
                    <a:lumMod val="75000"/>
                  </a:schemeClr>
                </a:solidFill>
                <a:latin typeface="Times New Roman"/>
                <a:ea typeface="华文细黑"/>
              </a:rPr>
              <a:t>2</a:t>
            </a:r>
            <a:r>
              <a:rPr lang="en-US" altLang="zh-CN" sz="2800" kern="100" dirty="0">
                <a:solidFill>
                  <a:schemeClr val="accent6">
                    <a:lumMod val="75000"/>
                  </a:schemeClr>
                </a:solidFill>
                <a:latin typeface="Times New Roman"/>
                <a:ea typeface="华文细黑"/>
              </a:rPr>
              <a:t>CO</a:t>
            </a:r>
            <a:r>
              <a:rPr lang="en-US" altLang="zh-CN" sz="2800" kern="100" baseline="-25000" dirty="0">
                <a:solidFill>
                  <a:schemeClr val="accent6">
                    <a:lumMod val="75000"/>
                  </a:schemeClr>
                </a:solidFill>
                <a:latin typeface="Times New Roman"/>
                <a:ea typeface="华文细黑"/>
              </a:rPr>
              <a:t>3</a:t>
            </a:r>
            <a:r>
              <a:rPr lang="zh-CN" altLang="zh-CN" sz="2800" kern="100" dirty="0">
                <a:solidFill>
                  <a:schemeClr val="accent6">
                    <a:lumMod val="75000"/>
                  </a:schemeClr>
                </a:solidFill>
                <a:latin typeface="Times New Roman"/>
                <a:ea typeface="华文细黑"/>
                <a:cs typeface="Times New Roman"/>
              </a:rPr>
              <a:t>溶液</a:t>
            </a:r>
            <a:endParaRPr lang="zh-CN" altLang="en-US" sz="2800" dirty="0">
              <a:solidFill>
                <a:schemeClr val="accent6">
                  <a:lumMod val="75000"/>
                </a:schemeClr>
              </a:solidFill>
            </a:endParaRPr>
          </a:p>
        </p:txBody>
      </p:sp>
      <p:sp>
        <p:nvSpPr>
          <p:cNvPr id="7" name="矩形 6"/>
          <p:cNvSpPr/>
          <p:nvPr/>
        </p:nvSpPr>
        <p:spPr>
          <a:xfrm>
            <a:off x="406574" y="5069617"/>
            <a:ext cx="4341573" cy="523220"/>
          </a:xfrm>
          <a:prstGeom prst="rect">
            <a:avLst/>
          </a:prstGeom>
        </p:spPr>
        <p:txBody>
          <a:bodyPr wrap="none">
            <a:spAutoFit/>
          </a:bodyPr>
          <a:lstStyle/>
          <a:p>
            <a:r>
              <a:rPr lang="en-US" altLang="zh-CN" sz="2800" kern="100" dirty="0" err="1">
                <a:solidFill>
                  <a:schemeClr val="accent6">
                    <a:lumMod val="75000"/>
                  </a:schemeClr>
                </a:solidFill>
                <a:latin typeface="Times New Roman"/>
                <a:ea typeface="华文细黑"/>
              </a:rPr>
              <a:t>NaOH</a:t>
            </a:r>
            <a:r>
              <a:rPr lang="zh-CN" altLang="zh-CN" sz="2800" kern="100" dirty="0">
                <a:solidFill>
                  <a:schemeClr val="accent6">
                    <a:lumMod val="75000"/>
                  </a:schemeClr>
                </a:solidFill>
                <a:latin typeface="Times New Roman"/>
                <a:ea typeface="华文细黑"/>
                <a:cs typeface="Times New Roman"/>
              </a:rPr>
              <a:t>＋</a:t>
            </a:r>
            <a:r>
              <a:rPr lang="en-US" altLang="zh-CN" sz="2800" kern="100" dirty="0">
                <a:solidFill>
                  <a:schemeClr val="accent6">
                    <a:lumMod val="75000"/>
                  </a:schemeClr>
                </a:solidFill>
                <a:latin typeface="Times New Roman"/>
                <a:ea typeface="华文细黑"/>
              </a:rPr>
              <a:t>CO</a:t>
            </a:r>
            <a:r>
              <a:rPr lang="en-US" altLang="zh-CN" sz="2800" kern="100" baseline="-25000" dirty="0">
                <a:solidFill>
                  <a:schemeClr val="accent6">
                    <a:lumMod val="75000"/>
                  </a:schemeClr>
                </a:solidFill>
                <a:latin typeface="Times New Roman"/>
                <a:ea typeface="华文细黑"/>
              </a:rPr>
              <a:t>2</a:t>
            </a:r>
            <a:r>
              <a:rPr lang="en-US" altLang="zh-CN" sz="2800" kern="100" spc="-80" dirty="0">
                <a:solidFill>
                  <a:schemeClr val="accent6">
                    <a:lumMod val="75000"/>
                  </a:schemeClr>
                </a:solidFill>
                <a:latin typeface="Times New Roman"/>
                <a:ea typeface="华文细黑"/>
              </a:rPr>
              <a:t>==</a:t>
            </a:r>
            <a:r>
              <a:rPr lang="en-US" altLang="zh-CN" sz="2800" kern="100" dirty="0">
                <a:solidFill>
                  <a:schemeClr val="accent6">
                    <a:lumMod val="75000"/>
                  </a:schemeClr>
                </a:solidFill>
                <a:latin typeface="Times New Roman"/>
                <a:ea typeface="华文细黑"/>
              </a:rPr>
              <a:t>=NaHCO</a:t>
            </a:r>
            <a:r>
              <a:rPr lang="en-US" altLang="zh-CN" sz="2800" kern="100" baseline="-25000" dirty="0">
                <a:solidFill>
                  <a:schemeClr val="accent6">
                    <a:lumMod val="75000"/>
                  </a:schemeClr>
                </a:solidFill>
                <a:latin typeface="Times New Roman"/>
                <a:ea typeface="华文细黑"/>
              </a:rPr>
              <a:t>3</a:t>
            </a:r>
            <a:r>
              <a:rPr lang="zh-CN" altLang="zh-CN" sz="2800" kern="100" dirty="0">
                <a:solidFill>
                  <a:schemeClr val="accent6">
                    <a:lumMod val="75000"/>
                  </a:schemeClr>
                </a:solidFill>
                <a:latin typeface="Times New Roman"/>
                <a:ea typeface="华文细黑"/>
                <a:cs typeface="Times New Roman"/>
              </a:rPr>
              <a:t>、</a:t>
            </a:r>
            <a:endParaRPr lang="zh-CN" altLang="en-US" sz="2800" dirty="0">
              <a:solidFill>
                <a:schemeClr val="accent6">
                  <a:lumMod val="75000"/>
                </a:schemeClr>
              </a:solidFill>
            </a:endParaRPr>
          </a:p>
        </p:txBody>
      </p:sp>
      <p:sp>
        <p:nvSpPr>
          <p:cNvPr id="9" name="矩形 8"/>
          <p:cNvSpPr/>
          <p:nvPr/>
        </p:nvSpPr>
        <p:spPr>
          <a:xfrm>
            <a:off x="4454332" y="5113164"/>
            <a:ext cx="5519781" cy="523220"/>
          </a:xfrm>
          <a:prstGeom prst="rect">
            <a:avLst/>
          </a:prstGeom>
        </p:spPr>
        <p:txBody>
          <a:bodyPr wrap="none">
            <a:spAutoFit/>
          </a:bodyPr>
          <a:lstStyle/>
          <a:p>
            <a:r>
              <a:rPr lang="en-US" altLang="zh-CN" sz="2800" kern="100">
                <a:solidFill>
                  <a:schemeClr val="accent6">
                    <a:lumMod val="75000"/>
                  </a:schemeClr>
                </a:solidFill>
                <a:latin typeface="Times New Roman"/>
                <a:ea typeface="华文细黑"/>
              </a:rPr>
              <a:t>NaHCO</a:t>
            </a:r>
            <a:r>
              <a:rPr lang="en-US" altLang="zh-CN" sz="2800" kern="100" baseline="-25000">
                <a:solidFill>
                  <a:schemeClr val="accent6">
                    <a:lumMod val="75000"/>
                  </a:schemeClr>
                </a:solidFill>
                <a:latin typeface="Times New Roman"/>
                <a:ea typeface="华文细黑"/>
              </a:rPr>
              <a:t>3</a:t>
            </a:r>
            <a:r>
              <a:rPr lang="zh-CN" altLang="zh-CN" sz="2800" kern="100" dirty="0">
                <a:solidFill>
                  <a:schemeClr val="accent6">
                    <a:lumMod val="75000"/>
                  </a:schemeClr>
                </a:solidFill>
                <a:latin typeface="Times New Roman"/>
                <a:ea typeface="华文细黑"/>
                <a:cs typeface="Times New Roman"/>
              </a:rPr>
              <a:t>＋</a:t>
            </a:r>
            <a:r>
              <a:rPr lang="en-US" altLang="zh-CN" sz="2800" kern="100" dirty="0" err="1">
                <a:solidFill>
                  <a:schemeClr val="accent6">
                    <a:lumMod val="75000"/>
                  </a:schemeClr>
                </a:solidFill>
                <a:latin typeface="Times New Roman"/>
                <a:ea typeface="华文细黑"/>
              </a:rPr>
              <a:t>NaOH</a:t>
            </a:r>
            <a:r>
              <a:rPr lang="en-US" altLang="zh-CN" sz="2800" kern="100" spc="-80" dirty="0">
                <a:solidFill>
                  <a:schemeClr val="accent6">
                    <a:lumMod val="75000"/>
                  </a:schemeClr>
                </a:solidFill>
                <a:latin typeface="Times New Roman"/>
                <a:ea typeface="华文细黑"/>
              </a:rPr>
              <a:t>==</a:t>
            </a:r>
            <a:r>
              <a:rPr lang="en-US" altLang="zh-CN" sz="2800" kern="100" dirty="0">
                <a:solidFill>
                  <a:schemeClr val="accent6">
                    <a:lumMod val="75000"/>
                  </a:schemeClr>
                </a:solidFill>
                <a:latin typeface="Times New Roman"/>
                <a:ea typeface="华文细黑"/>
              </a:rPr>
              <a:t>=Na</a:t>
            </a:r>
            <a:r>
              <a:rPr lang="en-US" altLang="zh-CN" sz="2800" kern="100" baseline="-25000" dirty="0">
                <a:solidFill>
                  <a:schemeClr val="accent6">
                    <a:lumMod val="75000"/>
                  </a:schemeClr>
                </a:solidFill>
                <a:latin typeface="Times New Roman"/>
                <a:ea typeface="华文细黑"/>
              </a:rPr>
              <a:t>2</a:t>
            </a:r>
            <a:r>
              <a:rPr lang="en-US" altLang="zh-CN" sz="2800" kern="100" dirty="0">
                <a:solidFill>
                  <a:schemeClr val="accent6">
                    <a:lumMod val="75000"/>
                  </a:schemeClr>
                </a:solidFill>
                <a:latin typeface="Times New Roman"/>
                <a:ea typeface="华文细黑"/>
              </a:rPr>
              <a:t>CO</a:t>
            </a:r>
            <a:r>
              <a:rPr lang="en-US" altLang="zh-CN" sz="2800" kern="100" baseline="-25000" dirty="0">
                <a:solidFill>
                  <a:schemeClr val="accent6">
                    <a:lumMod val="75000"/>
                  </a:schemeClr>
                </a:solidFill>
                <a:latin typeface="Times New Roman"/>
                <a:ea typeface="华文细黑"/>
              </a:rPr>
              <a:t>3</a:t>
            </a:r>
            <a:r>
              <a:rPr lang="zh-CN" altLang="zh-CN" sz="2800" kern="100" dirty="0">
                <a:solidFill>
                  <a:schemeClr val="accent6">
                    <a:lumMod val="75000"/>
                  </a:schemeClr>
                </a:solidFill>
                <a:latin typeface="Times New Roman"/>
                <a:ea typeface="华文细黑"/>
                <a:cs typeface="Times New Roman"/>
              </a:rPr>
              <a:t>＋</a:t>
            </a:r>
            <a:r>
              <a:rPr lang="en-US" altLang="zh-CN" sz="2800" kern="100" dirty="0">
                <a:solidFill>
                  <a:schemeClr val="accent6">
                    <a:lumMod val="75000"/>
                  </a:schemeClr>
                </a:solidFill>
                <a:latin typeface="Times New Roman"/>
                <a:ea typeface="华文细黑"/>
              </a:rPr>
              <a:t>H</a:t>
            </a:r>
            <a:r>
              <a:rPr lang="en-US" altLang="zh-CN" sz="2800" kern="100" baseline="-25000" dirty="0">
                <a:solidFill>
                  <a:schemeClr val="accent6">
                    <a:lumMod val="75000"/>
                  </a:schemeClr>
                </a:solidFill>
                <a:latin typeface="Times New Roman"/>
                <a:ea typeface="华文细黑"/>
              </a:rPr>
              <a:t>2</a:t>
            </a:r>
            <a:r>
              <a:rPr lang="en-US" altLang="zh-CN" sz="2800" kern="100" dirty="0">
                <a:solidFill>
                  <a:schemeClr val="accent6">
                    <a:lumMod val="75000"/>
                  </a:schemeClr>
                </a:solidFill>
                <a:latin typeface="Times New Roman"/>
                <a:ea typeface="华文细黑"/>
              </a:rPr>
              <a:t>O</a:t>
            </a:r>
            <a:endParaRPr lang="zh-CN" altLang="en-US" sz="2800" dirty="0">
              <a:solidFill>
                <a:schemeClr val="accent6">
                  <a:lumMod val="75000"/>
                </a:schemeClr>
              </a:solidFill>
            </a:endParaRPr>
          </a:p>
        </p:txBody>
      </p:sp>
      <p:sp>
        <p:nvSpPr>
          <p:cNvPr id="20" name="矩形 19"/>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1" name="圆角矩形 20"/>
          <p:cNvSpPr/>
          <p:nvPr/>
        </p:nvSpPr>
        <p:spPr>
          <a:xfrm>
            <a:off x="11382521" y="6658148"/>
            <a:ext cx="807892" cy="20084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C00000"/>
                </a:solidFill>
                <a:latin typeface="黑体" pitchFamily="49" charset="-122"/>
                <a:ea typeface="黑体" pitchFamily="49" charset="-122"/>
              </a:rPr>
              <a:t>答案</a:t>
            </a:r>
            <a:endParaRPr lang="zh-CN" altLang="en-US" sz="1400" dirty="0">
              <a:solidFill>
                <a:srgbClr val="C00000"/>
              </a:solidFill>
              <a:latin typeface="黑体" pitchFamily="49" charset="-122"/>
              <a:ea typeface="黑体" pitchFamily="49" charset="-122"/>
            </a:endParaRPr>
          </a:p>
        </p:txBody>
      </p:sp>
      <p:sp>
        <p:nvSpPr>
          <p:cNvPr id="22" name="Rectangle 21">
            <a:hlinkClick r:id="rId15" action="ppaction://hlinksldjump"/>
          </p:cNvPr>
          <p:cNvSpPr>
            <a:spLocks noChangeArrowheads="1"/>
          </p:cNvSpPr>
          <p:nvPr/>
        </p:nvSpPr>
        <p:spPr bwMode="auto">
          <a:xfrm>
            <a:off x="5207897"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4184522426"/>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21"/>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blinds(horizontal)">
                                      <p:cBhvr>
                                        <p:cTn id="15" dur="500"/>
                                        <p:tgtEl>
                                          <p:spTgt spid="9"/>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xit" presetSubtype="0" fill="hold" grpId="1" nodeType="clickEffect">
                                  <p:stCondLst>
                                    <p:cond delay="0"/>
                                  </p:stCondLst>
                                  <p:childTnLst>
                                    <p:animEffect transition="out" filter="fade">
                                      <p:cBhvr>
                                        <p:cTn id="19" dur="500"/>
                                        <p:tgtEl>
                                          <p:spTgt spid="4"/>
                                        </p:tgtEl>
                                      </p:cBhvr>
                                    </p:animEffect>
                                    <p:set>
                                      <p:cBhvr>
                                        <p:cTn id="20" dur="1" fill="hold">
                                          <p:stCondLst>
                                            <p:cond delay="499"/>
                                          </p:stCondLst>
                                        </p:cTn>
                                        <p:tgtEl>
                                          <p:spTgt spid="4"/>
                                        </p:tgtEl>
                                        <p:attrNameLst>
                                          <p:attrName>style.visibility</p:attrName>
                                        </p:attrNameLst>
                                      </p:cBhvr>
                                      <p:to>
                                        <p:strVal val="hidden"/>
                                      </p:to>
                                    </p:set>
                                  </p:childTnLst>
                                </p:cTn>
                              </p:par>
                              <p:par>
                                <p:cTn id="21" presetID="10" presetClass="exit" presetSubtype="0" fill="hold" grpId="1" nodeType="withEffect">
                                  <p:stCondLst>
                                    <p:cond delay="0"/>
                                  </p:stCondLst>
                                  <p:childTnLst>
                                    <p:animEffect transition="out" filter="fade">
                                      <p:cBhvr>
                                        <p:cTn id="22" dur="500"/>
                                        <p:tgtEl>
                                          <p:spTgt spid="7"/>
                                        </p:tgtEl>
                                      </p:cBhvr>
                                    </p:animEffect>
                                    <p:set>
                                      <p:cBhvr>
                                        <p:cTn id="23" dur="1" fill="hold">
                                          <p:stCondLst>
                                            <p:cond delay="499"/>
                                          </p:stCondLst>
                                        </p:cTn>
                                        <p:tgtEl>
                                          <p:spTgt spid="7"/>
                                        </p:tgtEl>
                                        <p:attrNameLst>
                                          <p:attrName>style.visibility</p:attrName>
                                        </p:attrNameLst>
                                      </p:cBhvr>
                                      <p:to>
                                        <p:strVal val="hidden"/>
                                      </p:to>
                                    </p:set>
                                  </p:childTnLst>
                                </p:cTn>
                              </p:par>
                              <p:par>
                                <p:cTn id="24" presetID="10" presetClass="exit" presetSubtype="0" fill="hold" grpId="1" nodeType="withEffect">
                                  <p:stCondLst>
                                    <p:cond delay="0"/>
                                  </p:stCondLst>
                                  <p:childTnLst>
                                    <p:animEffect transition="out" filter="fade">
                                      <p:cBhvr>
                                        <p:cTn id="25" dur="500"/>
                                        <p:tgtEl>
                                          <p:spTgt spid="9"/>
                                        </p:tgtEl>
                                      </p:cBhvr>
                                    </p:animEffect>
                                    <p:set>
                                      <p:cBhvr>
                                        <p:cTn id="26" dur="1" fill="hold">
                                          <p:stCondLst>
                                            <p:cond delay="499"/>
                                          </p:stCondLst>
                                        </p:cTn>
                                        <p:tgtEl>
                                          <p:spTgt spid="9"/>
                                        </p:tgtEl>
                                        <p:attrNameLst>
                                          <p:attrName>style.visibility</p:attrName>
                                        </p:attrNameLst>
                                      </p:cBhvr>
                                      <p:to>
                                        <p:strVal val="hidden"/>
                                      </p:to>
                                    </p:set>
                                  </p:childTnLst>
                                </p:cTn>
                              </p:par>
                            </p:childTnLst>
                          </p:cTn>
                        </p:par>
                      </p:childTnLst>
                    </p:cTn>
                  </p:par>
                </p:childTnLst>
              </p:cTn>
              <p:nextCondLst>
                <p:cond evt="onClick" delay="0">
                  <p:tgtEl>
                    <p:spTgt spid="21"/>
                  </p:tgtEl>
                </p:cond>
              </p:nextCondLst>
            </p:seq>
          </p:childTnLst>
        </p:cTn>
      </p:par>
    </p:tnLst>
    <p:bldLst>
      <p:bldP spid="4" grpId="0"/>
      <p:bldP spid="4" grpId="1"/>
      <p:bldP spid="7" grpId="0"/>
      <p:bldP spid="7" grpId="1"/>
      <p:bldP spid="9" grpId="0"/>
      <p:bldP spid="9" grpId="1"/>
    </p:bld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42991" y="693955"/>
            <a:ext cx="11919354" cy="1384995"/>
          </a:xfrm>
          <a:prstGeom prst="rect">
            <a:avLst/>
          </a:prstGeom>
        </p:spPr>
        <p:txBody>
          <a:bodyPr wrap="square">
            <a:spAutoFit/>
          </a:bodyPr>
          <a:lstStyle/>
          <a:p>
            <a:pPr algn="just">
              <a:lnSpc>
                <a:spcPct val="150000"/>
              </a:lnSpc>
              <a:spcAft>
                <a:spcPts val="0"/>
              </a:spcAft>
            </a:pPr>
            <a:r>
              <a:rPr lang="en-US" altLang="zh-CN" sz="2800" kern="100" dirty="0">
                <a:latin typeface="Times New Roman"/>
                <a:ea typeface="华文细黑"/>
                <a:cs typeface="Courier New"/>
              </a:rPr>
              <a:t>14.</a:t>
            </a:r>
            <a:r>
              <a:rPr lang="zh-CN" altLang="zh-CN" sz="2800" kern="100" dirty="0">
                <a:latin typeface="Times New Roman"/>
                <a:ea typeface="华文细黑"/>
                <a:cs typeface="Times New Roman"/>
              </a:rPr>
              <a:t>某课外活动小组设计下列实验装置，验证</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二氧化碳与水接触时才能和过氧化钠反应</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a:t>
            </a:r>
            <a:endParaRPr lang="zh-CN" altLang="zh-CN" sz="1050" kern="100" dirty="0">
              <a:effectLst/>
              <a:latin typeface="宋体"/>
              <a:cs typeface="Courier New"/>
            </a:endParaRPr>
          </a:p>
        </p:txBody>
      </p:sp>
      <p:sp>
        <p:nvSpPr>
          <p:cNvPr id="49" name="Rectangle 21">
            <a:hlinkClick r:id="rId2" action="ppaction://hlinksldjump"/>
          </p:cNvPr>
          <p:cNvSpPr>
            <a:spLocks noChangeArrowheads="1"/>
          </p:cNvSpPr>
          <p:nvPr/>
        </p:nvSpPr>
        <p:spPr bwMode="auto">
          <a:xfrm>
            <a:off x="5641820"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50" name="Rectangle 21">
            <a:hlinkClick r:id="rId3" action="ppaction://hlinksldjump"/>
          </p:cNvPr>
          <p:cNvSpPr>
            <a:spLocks noChangeArrowheads="1"/>
          </p:cNvSpPr>
          <p:nvPr/>
        </p:nvSpPr>
        <p:spPr bwMode="auto">
          <a:xfrm>
            <a:off x="6075743"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51" name="Rectangle 21">
            <a:hlinkClick r:id="rId4" action="ppaction://hlinksldjump"/>
          </p:cNvPr>
          <p:cNvSpPr>
            <a:spLocks noChangeArrowheads="1"/>
          </p:cNvSpPr>
          <p:nvPr/>
        </p:nvSpPr>
        <p:spPr bwMode="auto">
          <a:xfrm>
            <a:off x="6509666"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2" name="Rectangle 21">
            <a:hlinkClick r:id="rId5" action="ppaction://hlinksldjump"/>
          </p:cNvPr>
          <p:cNvSpPr>
            <a:spLocks noChangeArrowheads="1"/>
          </p:cNvSpPr>
          <p:nvPr/>
        </p:nvSpPr>
        <p:spPr bwMode="auto">
          <a:xfrm>
            <a:off x="6943589"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3" name="Rectangle 21">
            <a:hlinkClick r:id="rId6" action="ppaction://hlinksldjump"/>
          </p:cNvPr>
          <p:cNvSpPr>
            <a:spLocks noChangeArrowheads="1"/>
          </p:cNvSpPr>
          <p:nvPr/>
        </p:nvSpPr>
        <p:spPr bwMode="auto">
          <a:xfrm>
            <a:off x="7377512"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4" name="Rectangle 21">
            <a:hlinkClick r:id="rId7" action="ppaction://hlinksldjump"/>
          </p:cNvPr>
          <p:cNvSpPr>
            <a:spLocks noChangeArrowheads="1"/>
          </p:cNvSpPr>
          <p:nvPr/>
        </p:nvSpPr>
        <p:spPr bwMode="auto">
          <a:xfrm>
            <a:off x="7811435"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5" name="Rectangle 21">
            <a:hlinkClick r:id="rId8" action="ppaction://hlinksldjump"/>
          </p:cNvPr>
          <p:cNvSpPr>
            <a:spLocks noChangeArrowheads="1"/>
          </p:cNvSpPr>
          <p:nvPr/>
        </p:nvSpPr>
        <p:spPr bwMode="auto">
          <a:xfrm>
            <a:off x="8245358"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6" name="Rectangle 21">
            <a:hlinkClick r:id="rId9" action="ppaction://hlinksldjump"/>
          </p:cNvPr>
          <p:cNvSpPr>
            <a:spLocks noChangeArrowheads="1"/>
          </p:cNvSpPr>
          <p:nvPr/>
        </p:nvSpPr>
        <p:spPr bwMode="auto">
          <a:xfrm>
            <a:off x="8679281" y="117426"/>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7" name="Rectangle 21">
            <a:hlinkClick r:id="rId10" action="ppaction://hlinksldjump"/>
          </p:cNvPr>
          <p:cNvSpPr>
            <a:spLocks noChangeArrowheads="1"/>
          </p:cNvSpPr>
          <p:nvPr/>
        </p:nvSpPr>
        <p:spPr bwMode="auto">
          <a:xfrm>
            <a:off x="9191550" y="117426"/>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8" name="Rectangle 21">
            <a:hlinkClick r:id="rId11" action="ppaction://hlinksldjump"/>
          </p:cNvPr>
          <p:cNvSpPr>
            <a:spLocks noChangeArrowheads="1"/>
          </p:cNvSpPr>
          <p:nvPr/>
        </p:nvSpPr>
        <p:spPr bwMode="auto">
          <a:xfrm>
            <a:off x="9816009" y="117426"/>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59" name="Rectangle 21">
            <a:hlinkClick r:id="rId12" action="ppaction://hlinksldjump"/>
          </p:cNvPr>
          <p:cNvSpPr>
            <a:spLocks noChangeArrowheads="1"/>
          </p:cNvSpPr>
          <p:nvPr/>
        </p:nvSpPr>
        <p:spPr bwMode="auto">
          <a:xfrm>
            <a:off x="10409370" y="117426"/>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60" name="Rectangle 21">
            <a:hlinkClick r:id="rId13" action="ppaction://hlinksldjump"/>
          </p:cNvPr>
          <p:cNvSpPr>
            <a:spLocks noChangeArrowheads="1"/>
          </p:cNvSpPr>
          <p:nvPr/>
        </p:nvSpPr>
        <p:spPr bwMode="auto">
          <a:xfrm>
            <a:off x="11042120" y="117426"/>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61" name="Rectangle 21">
            <a:hlinkClick r:id="rId14" action="ppaction://hlinksldjump"/>
          </p:cNvPr>
          <p:cNvSpPr>
            <a:spLocks noChangeArrowheads="1"/>
          </p:cNvSpPr>
          <p:nvPr/>
        </p:nvSpPr>
        <p:spPr bwMode="auto">
          <a:xfrm>
            <a:off x="11616857" y="117426"/>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pic>
        <p:nvPicPr>
          <p:cNvPr id="65538" name="Picture 2" descr="234"/>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843908" y="1700924"/>
            <a:ext cx="4062806" cy="2826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矩形 3"/>
          <p:cNvSpPr/>
          <p:nvPr/>
        </p:nvSpPr>
        <p:spPr>
          <a:xfrm>
            <a:off x="171499" y="4493071"/>
            <a:ext cx="11890845" cy="1384995"/>
          </a:xfrm>
          <a:prstGeom prst="rect">
            <a:avLst/>
          </a:prstGeom>
        </p:spPr>
        <p:txBody>
          <a:bodyPr wrap="square">
            <a:spAutoFit/>
          </a:bodyPr>
          <a:lstStyle/>
          <a:p>
            <a:pPr>
              <a:lnSpc>
                <a:spcPct val="15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过氧化钠与二氧化碳反应的化学方程式是</a:t>
            </a:r>
            <a:r>
              <a:rPr lang="en-US" altLang="zh-CN" sz="2800" kern="100" dirty="0" smtClean="0">
                <a:latin typeface="Times New Roman"/>
                <a:ea typeface="华文细黑"/>
                <a:cs typeface="Courier New"/>
              </a:rPr>
              <a:t>__________________________</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nSpc>
                <a:spcPct val="150000"/>
              </a:lnSpc>
              <a:spcAft>
                <a:spcPts val="0"/>
              </a:spcAft>
            </a:pPr>
            <a:r>
              <a:rPr lang="zh-CN" altLang="zh-CN" sz="2800" kern="100" dirty="0" smtClean="0">
                <a:latin typeface="Times New Roman"/>
                <a:ea typeface="华文细黑"/>
                <a:cs typeface="Times New Roman"/>
              </a:rPr>
              <a:t>该</a:t>
            </a:r>
            <a:r>
              <a:rPr lang="zh-CN" altLang="zh-CN" sz="2800" kern="100" dirty="0">
                <a:latin typeface="Times New Roman"/>
                <a:ea typeface="华文细黑"/>
                <a:cs typeface="Times New Roman"/>
              </a:rPr>
              <a:t>反应中，反应物的总能量</a:t>
            </a:r>
            <a:r>
              <a:rPr lang="en-US" altLang="zh-CN" sz="2800" kern="100" dirty="0" smtClean="0">
                <a:latin typeface="Times New Roman"/>
                <a:ea typeface="华文细黑"/>
                <a:cs typeface="Courier New"/>
              </a:rPr>
              <a:t>_____(</a:t>
            </a:r>
            <a:r>
              <a:rPr lang="zh-CN" altLang="zh-CN" sz="2800" kern="100" dirty="0">
                <a:latin typeface="Times New Roman"/>
                <a:ea typeface="华文细黑"/>
                <a:cs typeface="Times New Roman"/>
              </a:rPr>
              <a:t>填</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大于</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或</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小于</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生成物的总能量</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p:txBody>
      </p:sp>
      <p:sp>
        <p:nvSpPr>
          <p:cNvPr id="6" name="矩形 5"/>
          <p:cNvSpPr/>
          <p:nvPr/>
        </p:nvSpPr>
        <p:spPr>
          <a:xfrm>
            <a:off x="6994856" y="4580066"/>
            <a:ext cx="4839915" cy="523220"/>
          </a:xfrm>
          <a:prstGeom prst="rect">
            <a:avLst/>
          </a:prstGeom>
        </p:spPr>
        <p:txBody>
          <a:bodyPr wrap="none">
            <a:spAutoFit/>
          </a:bodyPr>
          <a:lstStyle/>
          <a:p>
            <a:r>
              <a:rPr lang="en-US" altLang="zh-CN" sz="2800" kern="100" spc="-100" dirty="0">
                <a:solidFill>
                  <a:schemeClr val="accent6">
                    <a:lumMod val="75000"/>
                  </a:schemeClr>
                </a:solidFill>
                <a:latin typeface="Times New Roman"/>
                <a:ea typeface="华文细黑"/>
              </a:rPr>
              <a:t>2Na</a:t>
            </a:r>
            <a:r>
              <a:rPr lang="en-US" altLang="zh-CN" sz="2800" kern="100" spc="-100" baseline="-25000" dirty="0">
                <a:solidFill>
                  <a:schemeClr val="accent6">
                    <a:lumMod val="75000"/>
                  </a:schemeClr>
                </a:solidFill>
                <a:latin typeface="Times New Roman"/>
                <a:ea typeface="华文细黑"/>
              </a:rPr>
              <a:t>2</a:t>
            </a:r>
            <a:r>
              <a:rPr lang="en-US" altLang="zh-CN" sz="2800" kern="100" spc="-100" dirty="0">
                <a:solidFill>
                  <a:schemeClr val="accent6">
                    <a:lumMod val="75000"/>
                  </a:schemeClr>
                </a:solidFill>
                <a:latin typeface="Times New Roman"/>
                <a:ea typeface="华文细黑"/>
              </a:rPr>
              <a:t>O</a:t>
            </a:r>
            <a:r>
              <a:rPr lang="en-US" altLang="zh-CN" sz="2800" kern="100" spc="-100" baseline="-25000" dirty="0">
                <a:solidFill>
                  <a:schemeClr val="accent6">
                    <a:lumMod val="75000"/>
                  </a:schemeClr>
                </a:solidFill>
                <a:latin typeface="Times New Roman"/>
                <a:ea typeface="华文细黑"/>
              </a:rPr>
              <a:t>2</a:t>
            </a:r>
            <a:r>
              <a:rPr lang="zh-CN" altLang="zh-CN" sz="2800" kern="100" spc="-100" dirty="0">
                <a:solidFill>
                  <a:schemeClr val="accent6">
                    <a:lumMod val="75000"/>
                  </a:schemeClr>
                </a:solidFill>
                <a:latin typeface="Times New Roman"/>
                <a:ea typeface="华文细黑"/>
                <a:cs typeface="Times New Roman"/>
              </a:rPr>
              <a:t>＋</a:t>
            </a:r>
            <a:r>
              <a:rPr lang="en-US" altLang="zh-CN" sz="2800" kern="100" spc="-100" dirty="0">
                <a:solidFill>
                  <a:schemeClr val="accent6">
                    <a:lumMod val="75000"/>
                  </a:schemeClr>
                </a:solidFill>
                <a:latin typeface="Times New Roman"/>
                <a:ea typeface="华文细黑"/>
              </a:rPr>
              <a:t>2CO</a:t>
            </a:r>
            <a:r>
              <a:rPr lang="en-US" altLang="zh-CN" sz="2800" kern="100" spc="-100" baseline="-25000" dirty="0">
                <a:solidFill>
                  <a:schemeClr val="accent6">
                    <a:lumMod val="75000"/>
                  </a:schemeClr>
                </a:solidFill>
                <a:latin typeface="Times New Roman"/>
                <a:ea typeface="华文细黑"/>
              </a:rPr>
              <a:t>2</a:t>
            </a:r>
            <a:r>
              <a:rPr lang="en-US" altLang="zh-CN" sz="2800" kern="100" spc="-100" dirty="0">
                <a:solidFill>
                  <a:schemeClr val="accent6">
                    <a:lumMod val="75000"/>
                  </a:schemeClr>
                </a:solidFill>
                <a:latin typeface="Times New Roman"/>
                <a:ea typeface="华文细黑"/>
              </a:rPr>
              <a:t>===2Na</a:t>
            </a:r>
            <a:r>
              <a:rPr lang="en-US" altLang="zh-CN" sz="2800" kern="100" spc="-100" baseline="-25000" dirty="0">
                <a:solidFill>
                  <a:schemeClr val="accent6">
                    <a:lumMod val="75000"/>
                  </a:schemeClr>
                </a:solidFill>
                <a:latin typeface="Times New Roman"/>
                <a:ea typeface="华文细黑"/>
              </a:rPr>
              <a:t>2</a:t>
            </a:r>
            <a:r>
              <a:rPr lang="en-US" altLang="zh-CN" sz="2800" kern="100" spc="-100" dirty="0">
                <a:solidFill>
                  <a:schemeClr val="accent6">
                    <a:lumMod val="75000"/>
                  </a:schemeClr>
                </a:solidFill>
                <a:latin typeface="Times New Roman"/>
                <a:ea typeface="华文细黑"/>
              </a:rPr>
              <a:t>CO</a:t>
            </a:r>
            <a:r>
              <a:rPr lang="en-US" altLang="zh-CN" sz="2800" kern="100" spc="-100" baseline="-25000" dirty="0">
                <a:solidFill>
                  <a:schemeClr val="accent6">
                    <a:lumMod val="75000"/>
                  </a:schemeClr>
                </a:solidFill>
                <a:latin typeface="Times New Roman"/>
                <a:ea typeface="华文细黑"/>
              </a:rPr>
              <a:t>3</a:t>
            </a:r>
            <a:r>
              <a:rPr lang="zh-CN" altLang="zh-CN" sz="2800" kern="100" spc="-100" dirty="0">
                <a:solidFill>
                  <a:schemeClr val="accent6">
                    <a:lumMod val="75000"/>
                  </a:schemeClr>
                </a:solidFill>
                <a:latin typeface="Times New Roman"/>
                <a:ea typeface="华文细黑"/>
                <a:cs typeface="Times New Roman"/>
              </a:rPr>
              <a:t>＋</a:t>
            </a:r>
            <a:r>
              <a:rPr lang="en-US" altLang="zh-CN" sz="2800" kern="100" spc="-100" dirty="0">
                <a:solidFill>
                  <a:schemeClr val="accent6">
                    <a:lumMod val="75000"/>
                  </a:schemeClr>
                </a:solidFill>
                <a:latin typeface="Times New Roman"/>
                <a:ea typeface="华文细黑"/>
              </a:rPr>
              <a:t>O</a:t>
            </a:r>
            <a:r>
              <a:rPr lang="en-US" altLang="zh-CN" sz="2800" kern="100" spc="-100" baseline="-25000" dirty="0">
                <a:solidFill>
                  <a:schemeClr val="accent6">
                    <a:lumMod val="75000"/>
                  </a:schemeClr>
                </a:solidFill>
                <a:latin typeface="Times New Roman"/>
                <a:ea typeface="华文细黑"/>
              </a:rPr>
              <a:t>2</a:t>
            </a:r>
            <a:endParaRPr lang="zh-CN" altLang="en-US" sz="2800" spc="-100" dirty="0">
              <a:solidFill>
                <a:schemeClr val="accent6">
                  <a:lumMod val="75000"/>
                </a:schemeClr>
              </a:solidFill>
            </a:endParaRPr>
          </a:p>
        </p:txBody>
      </p:sp>
      <p:sp>
        <p:nvSpPr>
          <p:cNvPr id="7" name="矩形 6"/>
          <p:cNvSpPr/>
          <p:nvPr/>
        </p:nvSpPr>
        <p:spPr>
          <a:xfrm>
            <a:off x="4501505" y="5247123"/>
            <a:ext cx="902811" cy="523220"/>
          </a:xfrm>
          <a:prstGeom prst="rect">
            <a:avLst/>
          </a:prstGeom>
        </p:spPr>
        <p:txBody>
          <a:bodyPr wrap="none">
            <a:spAutoFit/>
          </a:bodyPr>
          <a:lstStyle/>
          <a:p>
            <a:r>
              <a:rPr lang="zh-CN" altLang="zh-CN" sz="2800" kern="100" dirty="0">
                <a:solidFill>
                  <a:schemeClr val="accent6">
                    <a:lumMod val="75000"/>
                  </a:schemeClr>
                </a:solidFill>
                <a:latin typeface="Times New Roman"/>
                <a:ea typeface="华文细黑"/>
              </a:rPr>
              <a:t>大于</a:t>
            </a:r>
            <a:endParaRPr lang="zh-CN" altLang="en-US" sz="2800" kern="100" dirty="0">
              <a:solidFill>
                <a:schemeClr val="accent6">
                  <a:lumMod val="75000"/>
                </a:schemeClr>
              </a:solidFill>
              <a:latin typeface="Times New Roman"/>
              <a:ea typeface="华文细黑"/>
            </a:endParaRPr>
          </a:p>
        </p:txBody>
      </p:sp>
      <p:sp>
        <p:nvSpPr>
          <p:cNvPr id="21" name="矩形 20"/>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2" name="圆角矩形 21"/>
          <p:cNvSpPr/>
          <p:nvPr/>
        </p:nvSpPr>
        <p:spPr>
          <a:xfrm>
            <a:off x="11382521" y="6658148"/>
            <a:ext cx="807892" cy="20084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C00000"/>
                </a:solidFill>
                <a:latin typeface="黑体" pitchFamily="49" charset="-122"/>
                <a:ea typeface="黑体" pitchFamily="49" charset="-122"/>
              </a:rPr>
              <a:t>答案</a:t>
            </a:r>
            <a:endParaRPr lang="zh-CN" altLang="en-US" sz="1400" dirty="0">
              <a:solidFill>
                <a:srgbClr val="C00000"/>
              </a:solidFill>
              <a:latin typeface="黑体" pitchFamily="49" charset="-122"/>
              <a:ea typeface="黑体" pitchFamily="49" charset="-122"/>
            </a:endParaRPr>
          </a:p>
        </p:txBody>
      </p:sp>
      <p:sp>
        <p:nvSpPr>
          <p:cNvPr id="23" name="Rectangle 21">
            <a:hlinkClick r:id="rId16" action="ppaction://hlinksldjump"/>
          </p:cNvPr>
          <p:cNvSpPr>
            <a:spLocks noChangeArrowheads="1"/>
          </p:cNvSpPr>
          <p:nvPr/>
        </p:nvSpPr>
        <p:spPr bwMode="auto">
          <a:xfrm>
            <a:off x="5207897"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3041108770"/>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22"/>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blinds(horizontal)">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grpId="1" nodeType="clickEffect">
                                  <p:stCondLst>
                                    <p:cond delay="0"/>
                                  </p:stCondLst>
                                  <p:childTnLst>
                                    <p:animEffect transition="out" filter="fade">
                                      <p:cBhvr>
                                        <p:cTn id="14" dur="500"/>
                                        <p:tgtEl>
                                          <p:spTgt spid="6"/>
                                        </p:tgtEl>
                                      </p:cBhvr>
                                    </p:animEffect>
                                    <p:set>
                                      <p:cBhvr>
                                        <p:cTn id="15" dur="1" fill="hold">
                                          <p:stCondLst>
                                            <p:cond delay="499"/>
                                          </p:stCondLst>
                                        </p:cTn>
                                        <p:tgtEl>
                                          <p:spTgt spid="6"/>
                                        </p:tgtEl>
                                        <p:attrNameLst>
                                          <p:attrName>style.visibility</p:attrName>
                                        </p:attrNameLst>
                                      </p:cBhvr>
                                      <p:to>
                                        <p:strVal val="hidden"/>
                                      </p:to>
                                    </p:set>
                                  </p:childTnLst>
                                </p:cTn>
                              </p:par>
                              <p:par>
                                <p:cTn id="16" presetID="10" presetClass="exit" presetSubtype="0" fill="hold" grpId="1" nodeType="withEffect">
                                  <p:stCondLst>
                                    <p:cond delay="0"/>
                                  </p:stCondLst>
                                  <p:childTnLst>
                                    <p:animEffect transition="out" filter="fade">
                                      <p:cBhvr>
                                        <p:cTn id="17" dur="500"/>
                                        <p:tgtEl>
                                          <p:spTgt spid="7"/>
                                        </p:tgtEl>
                                      </p:cBhvr>
                                    </p:animEffect>
                                    <p:set>
                                      <p:cBhvr>
                                        <p:cTn id="18" dur="1" fill="hold">
                                          <p:stCondLst>
                                            <p:cond delay="499"/>
                                          </p:stCondLst>
                                        </p:cTn>
                                        <p:tgtEl>
                                          <p:spTgt spid="7"/>
                                        </p:tgtEl>
                                        <p:attrNameLst>
                                          <p:attrName>style.visibility</p:attrName>
                                        </p:attrNameLst>
                                      </p:cBhvr>
                                      <p:to>
                                        <p:strVal val="hidden"/>
                                      </p:to>
                                    </p:set>
                                  </p:childTnLst>
                                </p:cTn>
                              </p:par>
                            </p:childTnLst>
                          </p:cTn>
                        </p:par>
                      </p:childTnLst>
                    </p:cTn>
                  </p:par>
                </p:childTnLst>
              </p:cTn>
              <p:nextCondLst>
                <p:cond evt="onClick" delay="0">
                  <p:tgtEl>
                    <p:spTgt spid="22"/>
                  </p:tgtEl>
                </p:cond>
              </p:nextCondLst>
            </p:seq>
          </p:childTnLst>
        </p:cTn>
      </p:par>
    </p:tnLst>
    <p:bldLst>
      <p:bldP spid="6" grpId="0"/>
      <p:bldP spid="6" grpId="1"/>
      <p:bldP spid="7" grpId="0"/>
      <p:bldP spid="7" grpId="1"/>
    </p:bld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53616" y="818967"/>
            <a:ext cx="11296938" cy="3618939"/>
          </a:xfrm>
          <a:prstGeom prst="rect">
            <a:avLst/>
          </a:prstGeom>
        </p:spPr>
        <p:txBody>
          <a:bodyPr>
            <a:spAutoFit/>
          </a:bodyPr>
          <a:lstStyle/>
          <a:p>
            <a:pPr algn="just">
              <a:lnSpc>
                <a:spcPts val="55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装置</a:t>
            </a:r>
            <a:r>
              <a:rPr lang="en-US" altLang="zh-CN" sz="2800" kern="100" dirty="0">
                <a:latin typeface="宋体"/>
                <a:ea typeface="华文细黑"/>
                <a:cs typeface="Times New Roman"/>
              </a:rPr>
              <a:t>Ⅰ</a:t>
            </a:r>
            <a:r>
              <a:rPr lang="zh-CN" altLang="zh-CN" sz="2800" kern="100" dirty="0">
                <a:latin typeface="Times New Roman"/>
                <a:ea typeface="华文细黑"/>
                <a:cs typeface="Times New Roman"/>
              </a:rPr>
              <a:t>中的试剂是</a:t>
            </a:r>
            <a:r>
              <a:rPr lang="en-US" altLang="zh-CN" sz="2800" kern="100" dirty="0" smtClean="0">
                <a:latin typeface="Times New Roman"/>
                <a:ea typeface="华文细黑"/>
                <a:cs typeface="Courier New"/>
              </a:rPr>
              <a:t>___(</a:t>
            </a:r>
            <a:r>
              <a:rPr lang="zh-CN" altLang="zh-CN" sz="2800" kern="100" dirty="0">
                <a:latin typeface="Times New Roman"/>
                <a:ea typeface="华文细黑"/>
                <a:cs typeface="Times New Roman"/>
              </a:rPr>
              <a:t>填字母</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a:t>
            </a:r>
            <a:endParaRPr lang="zh-CN" altLang="zh-CN" sz="280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稀盐酸</a:t>
            </a: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a:t>
            </a: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b</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稀硫酸</a:t>
            </a:r>
            <a:endParaRPr lang="zh-CN" altLang="zh-CN" sz="280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小苏打</a:t>
            </a: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d</a:t>
            </a:r>
            <a:r>
              <a:rPr lang="en-US" altLang="zh-CN" sz="2800" kern="100" dirty="0">
                <a:latin typeface="Times New Roman"/>
                <a:ea typeface="华文细黑"/>
                <a:cs typeface="Courier New"/>
              </a:rPr>
              <a:t>.</a:t>
            </a:r>
            <a:r>
              <a:rPr lang="zh-CN" altLang="zh-CN" sz="2800" kern="100" dirty="0" smtClean="0">
                <a:latin typeface="Times New Roman"/>
                <a:ea typeface="华文细黑"/>
                <a:cs typeface="Times New Roman"/>
              </a:rPr>
              <a:t>石灰石</a:t>
            </a:r>
            <a:endParaRPr lang="en-US" altLang="zh-CN" sz="2800" kern="100" dirty="0" smtClean="0">
              <a:latin typeface="Times New Roman"/>
              <a:ea typeface="华文细黑"/>
              <a:cs typeface="Times New Roman"/>
            </a:endParaRPr>
          </a:p>
          <a:p>
            <a:pPr algn="just">
              <a:lnSpc>
                <a:spcPts val="5500"/>
              </a:lnSpc>
              <a:spcAft>
                <a:spcPts val="0"/>
              </a:spcAft>
            </a:pPr>
            <a:r>
              <a:rPr lang="zh-CN" altLang="zh-CN" sz="2800" b="1" kern="100" dirty="0">
                <a:solidFill>
                  <a:srgbClr val="0000FF"/>
                </a:solidFill>
                <a:latin typeface="Times New Roman"/>
                <a:cs typeface="Times New Roman"/>
              </a:rPr>
              <a:t>解析　</a:t>
            </a:r>
            <a:r>
              <a:rPr lang="zh-CN" altLang="zh-CN" sz="2800" kern="100" dirty="0" smtClean="0">
                <a:latin typeface="Times New Roman"/>
                <a:ea typeface="华文细黑"/>
                <a:cs typeface="Times New Roman"/>
              </a:rPr>
              <a:t>依据</a:t>
            </a:r>
            <a:r>
              <a:rPr lang="zh-CN" altLang="zh-CN" sz="2800" kern="100" dirty="0">
                <a:latin typeface="Times New Roman"/>
                <a:ea typeface="华文细黑"/>
                <a:cs typeface="Times New Roman"/>
              </a:rPr>
              <a:t>实验目的，需要干燥的</a:t>
            </a:r>
            <a:r>
              <a:rPr lang="en-US" altLang="zh-CN" sz="2800" kern="100" dirty="0">
                <a:latin typeface="Times New Roman"/>
                <a:ea typeface="华文细黑"/>
              </a:rPr>
              <a:t>CO</a:t>
            </a:r>
            <a:r>
              <a:rPr lang="en-US" altLang="zh-CN" sz="2800" kern="100" baseline="-25000" dirty="0">
                <a:latin typeface="Times New Roman"/>
                <a:ea typeface="华文细黑"/>
              </a:rPr>
              <a:t>2</a:t>
            </a:r>
            <a:r>
              <a:rPr lang="zh-CN" altLang="zh-CN" sz="2800" kern="100" dirty="0">
                <a:latin typeface="Times New Roman"/>
                <a:ea typeface="华文细黑"/>
                <a:cs typeface="Times New Roman"/>
              </a:rPr>
              <a:t>，所以装置</a:t>
            </a:r>
            <a:r>
              <a:rPr lang="en-US" altLang="zh-CN" sz="2800" kern="100" dirty="0">
                <a:latin typeface="宋体"/>
                <a:ea typeface="华文细黑"/>
                <a:cs typeface="Times New Roman"/>
              </a:rPr>
              <a:t>Ⅰ</a:t>
            </a:r>
            <a:r>
              <a:rPr lang="zh-CN" altLang="zh-CN" sz="2800" kern="100" dirty="0">
                <a:latin typeface="Times New Roman"/>
                <a:ea typeface="华文细黑"/>
                <a:cs typeface="Times New Roman"/>
              </a:rPr>
              <a:t>是制取</a:t>
            </a:r>
            <a:r>
              <a:rPr lang="en-US" altLang="zh-CN" sz="2800" kern="100" dirty="0">
                <a:latin typeface="Times New Roman"/>
                <a:ea typeface="华文细黑"/>
              </a:rPr>
              <a:t>CO</a:t>
            </a:r>
            <a:r>
              <a:rPr lang="en-US" altLang="zh-CN" sz="2800" kern="100" baseline="-25000" dirty="0">
                <a:latin typeface="Times New Roman"/>
                <a:ea typeface="华文细黑"/>
              </a:rPr>
              <a:t>2</a:t>
            </a:r>
            <a:r>
              <a:rPr lang="zh-CN" altLang="zh-CN" sz="2800" kern="100" dirty="0">
                <a:latin typeface="Times New Roman"/>
                <a:ea typeface="华文细黑"/>
                <a:cs typeface="Times New Roman"/>
              </a:rPr>
              <a:t>装置，故只能选择小苏打，因为盐酸易挥发出</a:t>
            </a:r>
            <a:r>
              <a:rPr lang="en-US" altLang="zh-CN" sz="2800" kern="100" dirty="0" err="1">
                <a:latin typeface="Times New Roman"/>
                <a:ea typeface="华文细黑"/>
              </a:rPr>
              <a:t>HCl</a:t>
            </a:r>
            <a:r>
              <a:rPr lang="zh-CN" altLang="zh-CN" sz="2800" kern="100" dirty="0">
                <a:latin typeface="Times New Roman"/>
                <a:ea typeface="华文细黑"/>
                <a:cs typeface="Times New Roman"/>
              </a:rPr>
              <a:t>，所以应选择硫酸。</a:t>
            </a:r>
            <a:endParaRPr lang="zh-CN" altLang="zh-CN" sz="2800" kern="100" dirty="0">
              <a:effectLst/>
              <a:latin typeface="宋体"/>
              <a:cs typeface="Courier New"/>
            </a:endParaRPr>
          </a:p>
        </p:txBody>
      </p:sp>
      <p:sp>
        <p:nvSpPr>
          <p:cNvPr id="53" name="Rectangle 21">
            <a:hlinkClick r:id="rId2" action="ppaction://hlinksldjump"/>
          </p:cNvPr>
          <p:cNvSpPr>
            <a:spLocks noChangeArrowheads="1"/>
          </p:cNvSpPr>
          <p:nvPr/>
        </p:nvSpPr>
        <p:spPr bwMode="auto">
          <a:xfrm>
            <a:off x="5641820"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54" name="Rectangle 21">
            <a:hlinkClick r:id="rId3" action="ppaction://hlinksldjump"/>
          </p:cNvPr>
          <p:cNvSpPr>
            <a:spLocks noChangeArrowheads="1"/>
          </p:cNvSpPr>
          <p:nvPr/>
        </p:nvSpPr>
        <p:spPr bwMode="auto">
          <a:xfrm>
            <a:off x="6075743"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55" name="Rectangle 21">
            <a:hlinkClick r:id="rId4" action="ppaction://hlinksldjump"/>
          </p:cNvPr>
          <p:cNvSpPr>
            <a:spLocks noChangeArrowheads="1"/>
          </p:cNvSpPr>
          <p:nvPr/>
        </p:nvSpPr>
        <p:spPr bwMode="auto">
          <a:xfrm>
            <a:off x="6509666"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6" name="Rectangle 21">
            <a:hlinkClick r:id="rId5" action="ppaction://hlinksldjump"/>
          </p:cNvPr>
          <p:cNvSpPr>
            <a:spLocks noChangeArrowheads="1"/>
          </p:cNvSpPr>
          <p:nvPr/>
        </p:nvSpPr>
        <p:spPr bwMode="auto">
          <a:xfrm>
            <a:off x="6943589"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7" name="Rectangle 21">
            <a:hlinkClick r:id="rId6" action="ppaction://hlinksldjump"/>
          </p:cNvPr>
          <p:cNvSpPr>
            <a:spLocks noChangeArrowheads="1"/>
          </p:cNvSpPr>
          <p:nvPr/>
        </p:nvSpPr>
        <p:spPr bwMode="auto">
          <a:xfrm>
            <a:off x="7377512"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8" name="Rectangle 21">
            <a:hlinkClick r:id="rId7" action="ppaction://hlinksldjump"/>
          </p:cNvPr>
          <p:cNvSpPr>
            <a:spLocks noChangeArrowheads="1"/>
          </p:cNvSpPr>
          <p:nvPr/>
        </p:nvSpPr>
        <p:spPr bwMode="auto">
          <a:xfrm>
            <a:off x="7811435"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9" name="Rectangle 21">
            <a:hlinkClick r:id="rId8" action="ppaction://hlinksldjump"/>
          </p:cNvPr>
          <p:cNvSpPr>
            <a:spLocks noChangeArrowheads="1"/>
          </p:cNvSpPr>
          <p:nvPr/>
        </p:nvSpPr>
        <p:spPr bwMode="auto">
          <a:xfrm>
            <a:off x="8245358"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60" name="Rectangle 21">
            <a:hlinkClick r:id="rId9" action="ppaction://hlinksldjump"/>
          </p:cNvPr>
          <p:cNvSpPr>
            <a:spLocks noChangeArrowheads="1"/>
          </p:cNvSpPr>
          <p:nvPr/>
        </p:nvSpPr>
        <p:spPr bwMode="auto">
          <a:xfrm>
            <a:off x="8679281" y="117426"/>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61" name="Rectangle 21">
            <a:hlinkClick r:id="rId10" action="ppaction://hlinksldjump"/>
          </p:cNvPr>
          <p:cNvSpPr>
            <a:spLocks noChangeArrowheads="1"/>
          </p:cNvSpPr>
          <p:nvPr/>
        </p:nvSpPr>
        <p:spPr bwMode="auto">
          <a:xfrm>
            <a:off x="9191550" y="117426"/>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62" name="Rectangle 21">
            <a:hlinkClick r:id="rId11" action="ppaction://hlinksldjump"/>
          </p:cNvPr>
          <p:cNvSpPr>
            <a:spLocks noChangeArrowheads="1"/>
          </p:cNvSpPr>
          <p:nvPr/>
        </p:nvSpPr>
        <p:spPr bwMode="auto">
          <a:xfrm>
            <a:off x="9816009" y="117426"/>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63" name="Rectangle 21">
            <a:hlinkClick r:id="rId12" action="ppaction://hlinksldjump"/>
          </p:cNvPr>
          <p:cNvSpPr>
            <a:spLocks noChangeArrowheads="1"/>
          </p:cNvSpPr>
          <p:nvPr/>
        </p:nvSpPr>
        <p:spPr bwMode="auto">
          <a:xfrm>
            <a:off x="10409370" y="117426"/>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64" name="Rectangle 21">
            <a:hlinkClick r:id="rId13" action="ppaction://hlinksldjump"/>
          </p:cNvPr>
          <p:cNvSpPr>
            <a:spLocks noChangeArrowheads="1"/>
          </p:cNvSpPr>
          <p:nvPr/>
        </p:nvSpPr>
        <p:spPr bwMode="auto">
          <a:xfrm>
            <a:off x="11042120" y="117426"/>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65" name="Rectangle 21">
            <a:hlinkClick r:id="rId14" action="ppaction://hlinksldjump"/>
          </p:cNvPr>
          <p:cNvSpPr>
            <a:spLocks noChangeArrowheads="1"/>
          </p:cNvSpPr>
          <p:nvPr/>
        </p:nvSpPr>
        <p:spPr bwMode="auto">
          <a:xfrm>
            <a:off x="11616857" y="117426"/>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
        <p:nvSpPr>
          <p:cNvPr id="2" name="矩形 1"/>
          <p:cNvSpPr/>
          <p:nvPr/>
        </p:nvSpPr>
        <p:spPr>
          <a:xfrm>
            <a:off x="3682255" y="977727"/>
            <a:ext cx="522900" cy="523220"/>
          </a:xfrm>
          <a:prstGeom prst="rect">
            <a:avLst/>
          </a:prstGeom>
        </p:spPr>
        <p:txBody>
          <a:bodyPr wrap="none">
            <a:spAutoFit/>
          </a:bodyPr>
          <a:lstStyle/>
          <a:p>
            <a:r>
              <a:rPr lang="en-US" altLang="zh-CN" sz="2800" kern="100" dirty="0" err="1">
                <a:solidFill>
                  <a:schemeClr val="accent6">
                    <a:lumMod val="75000"/>
                  </a:schemeClr>
                </a:solidFill>
                <a:latin typeface="Times New Roman"/>
                <a:ea typeface="华文细黑"/>
              </a:rPr>
              <a:t>bc</a:t>
            </a:r>
            <a:endParaRPr lang="zh-CN" altLang="en-US" sz="2800" kern="100" dirty="0">
              <a:solidFill>
                <a:schemeClr val="accent6">
                  <a:lumMod val="75000"/>
                </a:schemeClr>
              </a:solidFill>
              <a:latin typeface="Times New Roman"/>
              <a:ea typeface="华文细黑"/>
            </a:endParaRPr>
          </a:p>
        </p:txBody>
      </p:sp>
      <p:sp>
        <p:nvSpPr>
          <p:cNvPr id="18" name="矩形 17"/>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9" name="圆角矩形 18">
            <a:hlinkClick r:id="" action="ppaction://noaction"/>
          </p:cNvPr>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
        <p:nvSpPr>
          <p:cNvPr id="20" name="Rectangle 21">
            <a:hlinkClick r:id="rId15" action="ppaction://hlinksldjump"/>
          </p:cNvPr>
          <p:cNvSpPr>
            <a:spLocks noChangeArrowheads="1"/>
          </p:cNvSpPr>
          <p:nvPr/>
        </p:nvSpPr>
        <p:spPr bwMode="auto">
          <a:xfrm>
            <a:off x="5207897"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282682398"/>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9"/>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blinds(horizontal)">
                                      <p:cBhvr>
                                        <p:cTn id="7" dur="500"/>
                                        <p:tgtEl>
                                          <p:spTgt spid="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nodeType="clickEffect">
                                  <p:stCondLst>
                                    <p:cond delay="0"/>
                                  </p:stCondLst>
                                  <p:childTnLst>
                                    <p:animEffect transition="out" filter="fade">
                                      <p:cBhvr>
                                        <p:cTn id="16" dur="500"/>
                                        <p:tgtEl>
                                          <p:spTgt spid="3">
                                            <p:txEl>
                                              <p:pRg st="3" end="3"/>
                                            </p:txEl>
                                          </p:spTgt>
                                        </p:tgtEl>
                                      </p:cBhvr>
                                    </p:animEffect>
                                    <p:set>
                                      <p:cBhvr>
                                        <p:cTn id="17" dur="1" fill="hold">
                                          <p:stCondLst>
                                            <p:cond delay="499"/>
                                          </p:stCondLst>
                                        </p:cTn>
                                        <p:tgtEl>
                                          <p:spTgt spid="3">
                                            <p:txEl>
                                              <p:pRg st="3" end="3"/>
                                            </p:txEl>
                                          </p:spTgt>
                                        </p:tgtEl>
                                        <p:attrNameLst>
                                          <p:attrName>style.visibility</p:attrName>
                                        </p:attrNameLst>
                                      </p:cBhvr>
                                      <p:to>
                                        <p:strVal val="hidden"/>
                                      </p:to>
                                    </p:set>
                                  </p:childTnLst>
                                </p:cTn>
                              </p:par>
                              <p:par>
                                <p:cTn id="18" presetID="10" presetClass="exit" presetSubtype="0" fill="hold" grpId="1" nodeType="withEffect">
                                  <p:stCondLst>
                                    <p:cond delay="0"/>
                                  </p:stCondLst>
                                  <p:childTnLst>
                                    <p:animEffect transition="out" filter="fade">
                                      <p:cBhvr>
                                        <p:cTn id="19" dur="500"/>
                                        <p:tgtEl>
                                          <p:spTgt spid="2"/>
                                        </p:tgtEl>
                                      </p:cBhvr>
                                    </p:animEffect>
                                    <p:set>
                                      <p:cBhvr>
                                        <p:cTn id="20" dur="1" fill="hold">
                                          <p:stCondLst>
                                            <p:cond delay="499"/>
                                          </p:stCondLst>
                                        </p:cTn>
                                        <p:tgtEl>
                                          <p:spTgt spid="2"/>
                                        </p:tgtEl>
                                        <p:attrNameLst>
                                          <p:attrName>style.visibility</p:attrName>
                                        </p:attrNameLst>
                                      </p:cBhvr>
                                      <p:to>
                                        <p:strVal val="hidden"/>
                                      </p:to>
                                    </p:set>
                                  </p:childTnLst>
                                </p:cTn>
                              </p:par>
                            </p:childTnLst>
                          </p:cTn>
                        </p:par>
                      </p:childTnLst>
                    </p:cTn>
                  </p:par>
                </p:childTnLst>
              </p:cTn>
              <p:nextCondLst>
                <p:cond evt="onClick" delay="0">
                  <p:tgtEl>
                    <p:spTgt spid="19"/>
                  </p:tgtEl>
                </p:cond>
              </p:nextCondLst>
            </p:seq>
          </p:childTnLst>
        </p:cTn>
      </p:par>
    </p:tnLst>
    <p:bldLst>
      <p:bldP spid="2" grpId="0"/>
      <p:bldP spid="2" grpId="1"/>
    </p:bld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06574" y="1149489"/>
            <a:ext cx="10856136" cy="2208297"/>
          </a:xfrm>
          <a:prstGeom prst="rect">
            <a:avLst/>
          </a:prstGeom>
        </p:spPr>
        <p:txBody>
          <a:bodyPr>
            <a:spAutoFit/>
          </a:bodyPr>
          <a:lstStyle/>
          <a:p>
            <a:pPr algn="just">
              <a:lnSpc>
                <a:spcPts val="5500"/>
              </a:lnSpc>
              <a:spcAft>
                <a:spcPts val="0"/>
              </a:spcAf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实验时，应先打开弹簧夹</a:t>
            </a:r>
            <a:r>
              <a:rPr lang="en-US" altLang="zh-CN" sz="2800" kern="100" dirty="0" smtClean="0">
                <a:latin typeface="Times New Roman"/>
                <a:ea typeface="华文细黑"/>
                <a:cs typeface="Courier New"/>
              </a:rPr>
              <a:t>___(</a:t>
            </a:r>
            <a:r>
              <a:rPr lang="zh-CN" altLang="zh-CN" sz="2800" kern="100" dirty="0">
                <a:latin typeface="Times New Roman"/>
                <a:ea typeface="华文细黑"/>
                <a:cs typeface="Times New Roman"/>
              </a:rPr>
              <a:t>填</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K</a:t>
            </a:r>
            <a:r>
              <a:rPr lang="en-US" altLang="zh-CN" sz="2800" kern="100" baseline="-25000" dirty="0">
                <a:latin typeface="Times New Roman"/>
                <a:ea typeface="华文细黑"/>
                <a:cs typeface="Courier New"/>
              </a:rPr>
              <a:t>1</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或</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K</a:t>
            </a:r>
            <a:r>
              <a:rPr lang="en-US" altLang="zh-CN" sz="2800" kern="100" baseline="-25000" dirty="0">
                <a:latin typeface="Times New Roman"/>
                <a:ea typeface="华文细黑"/>
                <a:cs typeface="Courier New"/>
              </a:rPr>
              <a:t>2</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，观察到预期现象后，关闭它，再打开另一个弹簧夹</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5500"/>
              </a:lnSpc>
              <a:spcAft>
                <a:spcPts val="0"/>
              </a:spcAft>
            </a:pPr>
            <a:r>
              <a:rPr lang="zh-CN" altLang="zh-CN" sz="2800" b="1" kern="100" dirty="0">
                <a:solidFill>
                  <a:srgbClr val="0000FF"/>
                </a:solidFill>
                <a:latin typeface="Times New Roman"/>
                <a:cs typeface="Times New Roman"/>
              </a:rPr>
              <a:t>解析　</a:t>
            </a:r>
            <a:r>
              <a:rPr lang="zh-CN" altLang="zh-CN" sz="2800" kern="100" dirty="0" smtClean="0">
                <a:latin typeface="Times New Roman"/>
                <a:ea typeface="华文细黑"/>
                <a:cs typeface="Times New Roman"/>
              </a:rPr>
              <a:t>先</a:t>
            </a:r>
            <a:r>
              <a:rPr lang="zh-CN" altLang="zh-CN" sz="2800" kern="100" dirty="0">
                <a:latin typeface="Times New Roman"/>
                <a:ea typeface="华文细黑"/>
                <a:cs typeface="Times New Roman"/>
              </a:rPr>
              <a:t>通干燥</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，然后再通湿润</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进行对比</a:t>
            </a:r>
            <a:r>
              <a:rPr lang="zh-CN" altLang="zh-CN" sz="2800" kern="100" dirty="0" smtClean="0">
                <a:latin typeface="Times New Roman"/>
                <a:ea typeface="华文细黑"/>
                <a:cs typeface="Times New Roman"/>
              </a:rPr>
              <a:t>。</a:t>
            </a:r>
            <a:endParaRPr lang="zh-CN" altLang="zh-CN" sz="2800" kern="100" dirty="0">
              <a:latin typeface="宋体"/>
              <a:cs typeface="Courier New"/>
            </a:endParaRPr>
          </a:p>
        </p:txBody>
      </p:sp>
      <p:sp>
        <p:nvSpPr>
          <p:cNvPr id="49" name="Rectangle 21">
            <a:hlinkClick r:id="rId2" action="ppaction://hlinksldjump"/>
          </p:cNvPr>
          <p:cNvSpPr>
            <a:spLocks noChangeArrowheads="1"/>
          </p:cNvSpPr>
          <p:nvPr/>
        </p:nvSpPr>
        <p:spPr bwMode="auto">
          <a:xfrm>
            <a:off x="5641820"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50" name="Rectangle 21">
            <a:hlinkClick r:id="rId3" action="ppaction://hlinksldjump"/>
          </p:cNvPr>
          <p:cNvSpPr>
            <a:spLocks noChangeArrowheads="1"/>
          </p:cNvSpPr>
          <p:nvPr/>
        </p:nvSpPr>
        <p:spPr bwMode="auto">
          <a:xfrm>
            <a:off x="6075743"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51" name="Rectangle 21">
            <a:hlinkClick r:id="rId4" action="ppaction://hlinksldjump"/>
          </p:cNvPr>
          <p:cNvSpPr>
            <a:spLocks noChangeArrowheads="1"/>
          </p:cNvSpPr>
          <p:nvPr/>
        </p:nvSpPr>
        <p:spPr bwMode="auto">
          <a:xfrm>
            <a:off x="6509666"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2" name="Rectangle 21">
            <a:hlinkClick r:id="rId5" action="ppaction://hlinksldjump"/>
          </p:cNvPr>
          <p:cNvSpPr>
            <a:spLocks noChangeArrowheads="1"/>
          </p:cNvSpPr>
          <p:nvPr/>
        </p:nvSpPr>
        <p:spPr bwMode="auto">
          <a:xfrm>
            <a:off x="6943589"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3" name="Rectangle 21">
            <a:hlinkClick r:id="rId6" action="ppaction://hlinksldjump"/>
          </p:cNvPr>
          <p:cNvSpPr>
            <a:spLocks noChangeArrowheads="1"/>
          </p:cNvSpPr>
          <p:nvPr/>
        </p:nvSpPr>
        <p:spPr bwMode="auto">
          <a:xfrm>
            <a:off x="7377512"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4" name="Rectangle 21">
            <a:hlinkClick r:id="rId7" action="ppaction://hlinksldjump"/>
          </p:cNvPr>
          <p:cNvSpPr>
            <a:spLocks noChangeArrowheads="1"/>
          </p:cNvSpPr>
          <p:nvPr/>
        </p:nvSpPr>
        <p:spPr bwMode="auto">
          <a:xfrm>
            <a:off x="7811435"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5" name="Rectangle 21">
            <a:hlinkClick r:id="rId8" action="ppaction://hlinksldjump"/>
          </p:cNvPr>
          <p:cNvSpPr>
            <a:spLocks noChangeArrowheads="1"/>
          </p:cNvSpPr>
          <p:nvPr/>
        </p:nvSpPr>
        <p:spPr bwMode="auto">
          <a:xfrm>
            <a:off x="8245358"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6" name="Rectangle 21">
            <a:hlinkClick r:id="rId9" action="ppaction://hlinksldjump"/>
          </p:cNvPr>
          <p:cNvSpPr>
            <a:spLocks noChangeArrowheads="1"/>
          </p:cNvSpPr>
          <p:nvPr/>
        </p:nvSpPr>
        <p:spPr bwMode="auto">
          <a:xfrm>
            <a:off x="8679281" y="117426"/>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7" name="Rectangle 21">
            <a:hlinkClick r:id="rId10" action="ppaction://hlinksldjump"/>
          </p:cNvPr>
          <p:cNvSpPr>
            <a:spLocks noChangeArrowheads="1"/>
          </p:cNvSpPr>
          <p:nvPr/>
        </p:nvSpPr>
        <p:spPr bwMode="auto">
          <a:xfrm>
            <a:off x="9191550" y="117426"/>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8" name="Rectangle 21">
            <a:hlinkClick r:id="rId11" action="ppaction://hlinksldjump"/>
          </p:cNvPr>
          <p:cNvSpPr>
            <a:spLocks noChangeArrowheads="1"/>
          </p:cNvSpPr>
          <p:nvPr/>
        </p:nvSpPr>
        <p:spPr bwMode="auto">
          <a:xfrm>
            <a:off x="9816009" y="117426"/>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59" name="Rectangle 21">
            <a:hlinkClick r:id="rId12" action="ppaction://hlinksldjump"/>
          </p:cNvPr>
          <p:cNvSpPr>
            <a:spLocks noChangeArrowheads="1"/>
          </p:cNvSpPr>
          <p:nvPr/>
        </p:nvSpPr>
        <p:spPr bwMode="auto">
          <a:xfrm>
            <a:off x="10409370" y="117426"/>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60" name="Rectangle 21">
            <a:hlinkClick r:id="rId13" action="ppaction://hlinksldjump"/>
          </p:cNvPr>
          <p:cNvSpPr>
            <a:spLocks noChangeArrowheads="1"/>
          </p:cNvSpPr>
          <p:nvPr/>
        </p:nvSpPr>
        <p:spPr bwMode="auto">
          <a:xfrm>
            <a:off x="11042120" y="117426"/>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61" name="Rectangle 21">
            <a:hlinkClick r:id="rId14" action="ppaction://hlinksldjump"/>
          </p:cNvPr>
          <p:cNvSpPr>
            <a:spLocks noChangeArrowheads="1"/>
          </p:cNvSpPr>
          <p:nvPr/>
        </p:nvSpPr>
        <p:spPr bwMode="auto">
          <a:xfrm>
            <a:off x="11616857" y="117426"/>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
        <p:nvSpPr>
          <p:cNvPr id="4" name="矩形 3"/>
          <p:cNvSpPr/>
          <p:nvPr/>
        </p:nvSpPr>
        <p:spPr>
          <a:xfrm>
            <a:off x="4945039" y="1283866"/>
            <a:ext cx="564578" cy="523220"/>
          </a:xfrm>
          <a:prstGeom prst="rect">
            <a:avLst/>
          </a:prstGeom>
        </p:spPr>
        <p:txBody>
          <a:bodyPr wrap="none">
            <a:spAutoFit/>
          </a:bodyPr>
          <a:lstStyle/>
          <a:p>
            <a:r>
              <a:rPr lang="en-US" altLang="zh-CN" sz="2800" kern="100">
                <a:solidFill>
                  <a:schemeClr val="accent6">
                    <a:lumMod val="75000"/>
                  </a:schemeClr>
                </a:solidFill>
                <a:latin typeface="Times New Roman"/>
                <a:ea typeface="华文细黑"/>
              </a:rPr>
              <a:t>K</a:t>
            </a:r>
            <a:r>
              <a:rPr lang="en-US" altLang="zh-CN" sz="2800" kern="100" baseline="-25000">
                <a:solidFill>
                  <a:schemeClr val="accent6">
                    <a:lumMod val="75000"/>
                  </a:schemeClr>
                </a:solidFill>
                <a:latin typeface="Times New Roman"/>
                <a:ea typeface="华文细黑"/>
              </a:rPr>
              <a:t>2</a:t>
            </a:r>
            <a:endParaRPr lang="zh-CN" altLang="en-US" sz="2800" dirty="0">
              <a:solidFill>
                <a:schemeClr val="accent6">
                  <a:lumMod val="75000"/>
                </a:schemeClr>
              </a:solidFill>
            </a:endParaRPr>
          </a:p>
        </p:txBody>
      </p:sp>
      <p:sp>
        <p:nvSpPr>
          <p:cNvPr id="18" name="矩形 17"/>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9" name="圆角矩形 18">
            <a:hlinkClick r:id="" action="ppaction://noaction"/>
          </p:cNvPr>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
        <p:nvSpPr>
          <p:cNvPr id="20" name="Rectangle 21">
            <a:hlinkClick r:id="rId15" action="ppaction://hlinksldjump"/>
          </p:cNvPr>
          <p:cNvSpPr>
            <a:spLocks noChangeArrowheads="1"/>
          </p:cNvSpPr>
          <p:nvPr/>
        </p:nvSpPr>
        <p:spPr bwMode="auto">
          <a:xfrm>
            <a:off x="5207897"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2963347135"/>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9"/>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blinds(horizontal)">
                                      <p:cBhvr>
                                        <p:cTn id="7" dur="500"/>
                                        <p:tgtEl>
                                          <p:spTgt spid="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nodeType="clickEffect">
                                  <p:stCondLst>
                                    <p:cond delay="0"/>
                                  </p:stCondLst>
                                  <p:childTnLst>
                                    <p:animEffect transition="out" filter="fade">
                                      <p:cBhvr>
                                        <p:cTn id="16" dur="500"/>
                                        <p:tgtEl>
                                          <p:spTgt spid="2">
                                            <p:txEl>
                                              <p:pRg st="1" end="1"/>
                                            </p:txEl>
                                          </p:spTgt>
                                        </p:tgtEl>
                                      </p:cBhvr>
                                    </p:animEffect>
                                    <p:set>
                                      <p:cBhvr>
                                        <p:cTn id="17" dur="1" fill="hold">
                                          <p:stCondLst>
                                            <p:cond delay="499"/>
                                          </p:stCondLst>
                                        </p:cTn>
                                        <p:tgtEl>
                                          <p:spTgt spid="2">
                                            <p:txEl>
                                              <p:pRg st="1" end="1"/>
                                            </p:txEl>
                                          </p:spTgt>
                                        </p:tgtEl>
                                        <p:attrNameLst>
                                          <p:attrName>style.visibility</p:attrName>
                                        </p:attrNameLst>
                                      </p:cBhvr>
                                      <p:to>
                                        <p:strVal val="hidden"/>
                                      </p:to>
                                    </p:set>
                                  </p:childTnLst>
                                </p:cTn>
                              </p:par>
                              <p:par>
                                <p:cTn id="18" presetID="10" presetClass="exit" presetSubtype="0" fill="hold" grpId="1" nodeType="withEffect">
                                  <p:stCondLst>
                                    <p:cond delay="0"/>
                                  </p:stCondLst>
                                  <p:childTnLst>
                                    <p:animEffect transition="out" filter="fade">
                                      <p:cBhvr>
                                        <p:cTn id="19" dur="500"/>
                                        <p:tgtEl>
                                          <p:spTgt spid="4"/>
                                        </p:tgtEl>
                                      </p:cBhvr>
                                    </p:animEffect>
                                    <p:set>
                                      <p:cBhvr>
                                        <p:cTn id="20" dur="1" fill="hold">
                                          <p:stCondLst>
                                            <p:cond delay="499"/>
                                          </p:stCondLst>
                                        </p:cTn>
                                        <p:tgtEl>
                                          <p:spTgt spid="4"/>
                                        </p:tgtEl>
                                        <p:attrNameLst>
                                          <p:attrName>style.visibility</p:attrName>
                                        </p:attrNameLst>
                                      </p:cBhvr>
                                      <p:to>
                                        <p:strVal val="hidden"/>
                                      </p:to>
                                    </p:set>
                                  </p:childTnLst>
                                </p:cTn>
                              </p:par>
                            </p:childTnLst>
                          </p:cTn>
                        </p:par>
                      </p:childTnLst>
                    </p:cTn>
                  </p:par>
                </p:childTnLst>
              </p:cTn>
              <p:nextCondLst>
                <p:cond evt="onClick" delay="0">
                  <p:tgtEl>
                    <p:spTgt spid="19"/>
                  </p:tgtEl>
                </p:cond>
              </p:nextCondLst>
            </p:seq>
          </p:childTnLst>
        </p:cTn>
      </p:par>
    </p:tnLst>
    <p:bldLst>
      <p:bldP spid="4" grpId="0"/>
      <p:bldP spid="4" grpId="1"/>
    </p:bld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62558" y="683965"/>
            <a:ext cx="11639246" cy="4911601"/>
          </a:xfrm>
          <a:prstGeom prst="rect">
            <a:avLst/>
          </a:prstGeom>
        </p:spPr>
        <p:txBody>
          <a:bodyPr>
            <a:spAutoFit/>
          </a:bodyPr>
          <a:lstStyle/>
          <a:p>
            <a:pPr algn="just">
              <a:lnSpc>
                <a:spcPts val="5500"/>
              </a:lnSpc>
              <a:spcAft>
                <a:spcPts val="0"/>
              </a:spcAft>
            </a:pPr>
            <a:r>
              <a:rPr lang="en-US" altLang="zh-CN" sz="2800" kern="100" dirty="0">
                <a:latin typeface="Times New Roman"/>
                <a:ea typeface="华文细黑"/>
                <a:cs typeface="Courier New"/>
              </a:rPr>
              <a:t>(4)</a:t>
            </a:r>
            <a:r>
              <a:rPr lang="zh-CN" altLang="zh-CN" sz="2800" kern="100" dirty="0">
                <a:latin typeface="Times New Roman"/>
                <a:ea typeface="华文细黑"/>
                <a:cs typeface="Times New Roman"/>
              </a:rPr>
              <a:t>实验过程中将带火星的木条置于</a:t>
            </a: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口，观察到带火星的木条始终不复燃。</a:t>
            </a:r>
            <a:endParaRPr lang="zh-CN" altLang="zh-CN" sz="2800" kern="100" dirty="0">
              <a:latin typeface="宋体"/>
              <a:cs typeface="Courier New"/>
            </a:endParaRPr>
          </a:p>
          <a:p>
            <a:pPr algn="just">
              <a:lnSpc>
                <a:spcPts val="5500"/>
              </a:lnSpc>
              <a:spcAft>
                <a:spcPts val="0"/>
              </a:spcAft>
            </a:pP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为观察到最终木条复燃，甲建议在</a:t>
            </a:r>
            <a:r>
              <a:rPr lang="en-US" altLang="zh-CN" sz="2800" kern="100" dirty="0">
                <a:latin typeface="宋体"/>
                <a:ea typeface="华文细黑"/>
                <a:cs typeface="Times New Roman"/>
              </a:rPr>
              <a:t>Ⅲ</a:t>
            </a:r>
            <a:r>
              <a:rPr lang="zh-CN" altLang="zh-CN" sz="2800" kern="100" dirty="0">
                <a:latin typeface="Times New Roman"/>
                <a:ea typeface="华文细黑"/>
                <a:cs typeface="Times New Roman"/>
              </a:rPr>
              <a:t>后安装一个盛有碱石灰的干燥管，目的是</a:t>
            </a:r>
            <a:r>
              <a:rPr lang="en-US" altLang="zh-CN" sz="2800" kern="100" dirty="0" smtClean="0">
                <a:latin typeface="Times New Roman"/>
                <a:ea typeface="华文细黑"/>
                <a:cs typeface="Courier New"/>
              </a:rPr>
              <a:t>__________________</a:t>
            </a:r>
            <a:r>
              <a:rPr lang="en-US" altLang="zh-CN" sz="2800" kern="100" dirty="0">
                <a:latin typeface="Times New Roman"/>
                <a:ea typeface="华文细黑"/>
                <a:cs typeface="Courier New"/>
              </a:rPr>
              <a:t>_</a:t>
            </a:r>
            <a:r>
              <a:rPr lang="en-US" altLang="zh-CN" sz="2800" kern="100" dirty="0" smtClean="0">
                <a:latin typeface="Times New Roman"/>
                <a:ea typeface="华文细黑"/>
                <a:cs typeface="Courier New"/>
              </a:rPr>
              <a:t>_</a:t>
            </a:r>
            <a:r>
              <a:rPr lang="zh-CN" altLang="zh-CN" sz="2800" kern="100" dirty="0">
                <a:latin typeface="Times New Roman"/>
                <a:ea typeface="华文细黑"/>
                <a:cs typeface="Times New Roman"/>
              </a:rPr>
              <a:t>；</a:t>
            </a:r>
            <a:endParaRPr lang="zh-CN" altLang="zh-CN" sz="2800" kern="100" dirty="0">
              <a:latin typeface="宋体"/>
              <a:cs typeface="Courier New"/>
            </a:endParaRPr>
          </a:p>
          <a:p>
            <a:pPr algn="just">
              <a:lnSpc>
                <a:spcPts val="5500"/>
              </a:lnSpc>
              <a:spcAft>
                <a:spcPts val="0"/>
              </a:spcAft>
            </a:pP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乙认为即使采纳甲的建议且最终观察到木条复燃，也不能证明</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参与了反应，原因</a:t>
            </a:r>
            <a:r>
              <a:rPr lang="zh-CN" altLang="zh-CN" sz="2800" kern="100" dirty="0" smtClean="0">
                <a:latin typeface="Times New Roman"/>
                <a:ea typeface="华文细黑"/>
                <a:cs typeface="Times New Roman"/>
              </a:rPr>
              <a:t>是</a:t>
            </a:r>
            <a:r>
              <a:rPr lang="en-US" altLang="zh-CN" sz="2800" kern="100" dirty="0" smtClean="0">
                <a:latin typeface="Times New Roman"/>
                <a:ea typeface="华文细黑"/>
                <a:cs typeface="Courier New"/>
              </a:rPr>
              <a:t>______________________</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lvl="0" algn="just">
              <a:lnSpc>
                <a:spcPct val="150000"/>
              </a:lnSpc>
            </a:pPr>
            <a:r>
              <a:rPr lang="en-US" altLang="zh-CN" sz="2800" kern="100" dirty="0">
                <a:solidFill>
                  <a:prstClr val="black"/>
                </a:solidFill>
                <a:latin typeface="Times New Roman"/>
                <a:ea typeface="华文细黑"/>
                <a:cs typeface="Courier New"/>
              </a:rPr>
              <a:t>(5)</a:t>
            </a:r>
            <a:r>
              <a:rPr lang="zh-CN" altLang="zh-CN" sz="2800" kern="100" dirty="0">
                <a:solidFill>
                  <a:prstClr val="black"/>
                </a:solidFill>
                <a:latin typeface="Times New Roman"/>
                <a:ea typeface="华文细黑"/>
                <a:cs typeface="Times New Roman"/>
              </a:rPr>
              <a:t>为进一步达到实验目的，应补充的实验是：取最终反应后</a:t>
            </a:r>
            <a:r>
              <a:rPr lang="en-US" altLang="zh-CN" sz="2800" kern="100" dirty="0">
                <a:solidFill>
                  <a:prstClr val="black"/>
                </a:solidFill>
                <a:latin typeface="宋体"/>
                <a:ea typeface="华文细黑"/>
                <a:cs typeface="Times New Roman"/>
              </a:rPr>
              <a:t>Ⅲ</a:t>
            </a:r>
            <a:r>
              <a:rPr lang="zh-CN" altLang="zh-CN" sz="2800" kern="100" dirty="0">
                <a:solidFill>
                  <a:prstClr val="black"/>
                </a:solidFill>
                <a:latin typeface="Times New Roman"/>
                <a:ea typeface="华文细黑"/>
                <a:cs typeface="Times New Roman"/>
              </a:rPr>
              <a:t>中所得固体，</a:t>
            </a:r>
            <a:r>
              <a:rPr lang="en-US" altLang="zh-CN" sz="2800" kern="100" dirty="0" smtClean="0">
                <a:solidFill>
                  <a:prstClr val="black"/>
                </a:solidFill>
                <a:latin typeface="Times New Roman"/>
                <a:ea typeface="华文细黑"/>
                <a:cs typeface="Courier New"/>
              </a:rPr>
              <a:t>____________________________________________________</a:t>
            </a:r>
            <a:r>
              <a:rPr lang="en-US" altLang="zh-CN" sz="2800" kern="100" dirty="0">
                <a:solidFill>
                  <a:prstClr val="black"/>
                </a:solidFill>
                <a:latin typeface="Times New Roman"/>
                <a:ea typeface="华文细黑"/>
                <a:cs typeface="Courier New"/>
              </a:rPr>
              <a:t>_</a:t>
            </a:r>
            <a:r>
              <a:rPr lang="en-US" altLang="zh-CN" sz="2800" kern="100" dirty="0" smtClean="0">
                <a:solidFill>
                  <a:prstClr val="black"/>
                </a:solidFill>
                <a:latin typeface="Times New Roman"/>
                <a:ea typeface="华文细黑"/>
                <a:cs typeface="Courier New"/>
              </a:rPr>
              <a:t>_</a:t>
            </a:r>
            <a:r>
              <a:rPr lang="zh-CN" altLang="zh-CN" sz="2800" kern="100" dirty="0" smtClean="0">
                <a:solidFill>
                  <a:prstClr val="black"/>
                </a:solidFill>
                <a:latin typeface="Times New Roman"/>
                <a:ea typeface="华文细黑"/>
                <a:cs typeface="Times New Roman"/>
              </a:rPr>
              <a:t>。</a:t>
            </a:r>
            <a:endParaRPr lang="en-US" altLang="zh-CN" sz="2800" kern="100" dirty="0">
              <a:solidFill>
                <a:prstClr val="black"/>
              </a:solidFill>
              <a:latin typeface="Times New Roman"/>
              <a:ea typeface="华文细黑"/>
              <a:cs typeface="Times New Roman"/>
            </a:endParaRPr>
          </a:p>
        </p:txBody>
      </p:sp>
      <p:sp>
        <p:nvSpPr>
          <p:cNvPr id="49" name="Rectangle 21">
            <a:hlinkClick r:id="rId3" action="ppaction://hlinksldjump"/>
          </p:cNvPr>
          <p:cNvSpPr>
            <a:spLocks noChangeArrowheads="1"/>
          </p:cNvSpPr>
          <p:nvPr/>
        </p:nvSpPr>
        <p:spPr bwMode="auto">
          <a:xfrm>
            <a:off x="5641820"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50" name="Rectangle 21">
            <a:hlinkClick r:id="rId4" action="ppaction://hlinksldjump"/>
          </p:cNvPr>
          <p:cNvSpPr>
            <a:spLocks noChangeArrowheads="1"/>
          </p:cNvSpPr>
          <p:nvPr/>
        </p:nvSpPr>
        <p:spPr bwMode="auto">
          <a:xfrm>
            <a:off x="6075743"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51" name="Rectangle 21">
            <a:hlinkClick r:id="rId5" action="ppaction://hlinksldjump"/>
          </p:cNvPr>
          <p:cNvSpPr>
            <a:spLocks noChangeArrowheads="1"/>
          </p:cNvSpPr>
          <p:nvPr/>
        </p:nvSpPr>
        <p:spPr bwMode="auto">
          <a:xfrm>
            <a:off x="6509666"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2" name="Rectangle 21">
            <a:hlinkClick r:id="rId6" action="ppaction://hlinksldjump"/>
          </p:cNvPr>
          <p:cNvSpPr>
            <a:spLocks noChangeArrowheads="1"/>
          </p:cNvSpPr>
          <p:nvPr/>
        </p:nvSpPr>
        <p:spPr bwMode="auto">
          <a:xfrm>
            <a:off x="6943589"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3" name="Rectangle 21">
            <a:hlinkClick r:id="rId7" action="ppaction://hlinksldjump"/>
          </p:cNvPr>
          <p:cNvSpPr>
            <a:spLocks noChangeArrowheads="1"/>
          </p:cNvSpPr>
          <p:nvPr/>
        </p:nvSpPr>
        <p:spPr bwMode="auto">
          <a:xfrm>
            <a:off x="7377512"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4" name="Rectangle 21">
            <a:hlinkClick r:id="rId8" action="ppaction://hlinksldjump"/>
          </p:cNvPr>
          <p:cNvSpPr>
            <a:spLocks noChangeArrowheads="1"/>
          </p:cNvSpPr>
          <p:nvPr/>
        </p:nvSpPr>
        <p:spPr bwMode="auto">
          <a:xfrm>
            <a:off x="7811435"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5" name="Rectangle 21">
            <a:hlinkClick r:id="rId9" action="ppaction://hlinksldjump"/>
          </p:cNvPr>
          <p:cNvSpPr>
            <a:spLocks noChangeArrowheads="1"/>
          </p:cNvSpPr>
          <p:nvPr/>
        </p:nvSpPr>
        <p:spPr bwMode="auto">
          <a:xfrm>
            <a:off x="8245358"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6" name="Rectangle 21">
            <a:hlinkClick r:id="rId10" action="ppaction://hlinksldjump"/>
          </p:cNvPr>
          <p:cNvSpPr>
            <a:spLocks noChangeArrowheads="1"/>
          </p:cNvSpPr>
          <p:nvPr/>
        </p:nvSpPr>
        <p:spPr bwMode="auto">
          <a:xfrm>
            <a:off x="8679281" y="117426"/>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7" name="Rectangle 21">
            <a:hlinkClick r:id="rId11" action="ppaction://hlinksldjump"/>
          </p:cNvPr>
          <p:cNvSpPr>
            <a:spLocks noChangeArrowheads="1"/>
          </p:cNvSpPr>
          <p:nvPr/>
        </p:nvSpPr>
        <p:spPr bwMode="auto">
          <a:xfrm>
            <a:off x="9191550" y="117426"/>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8" name="Rectangle 21">
            <a:hlinkClick r:id="rId12" action="ppaction://hlinksldjump"/>
          </p:cNvPr>
          <p:cNvSpPr>
            <a:spLocks noChangeArrowheads="1"/>
          </p:cNvSpPr>
          <p:nvPr/>
        </p:nvSpPr>
        <p:spPr bwMode="auto">
          <a:xfrm>
            <a:off x="9816009" y="117426"/>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59" name="Rectangle 21">
            <a:hlinkClick r:id="rId13" action="ppaction://hlinksldjump"/>
          </p:cNvPr>
          <p:cNvSpPr>
            <a:spLocks noChangeArrowheads="1"/>
          </p:cNvSpPr>
          <p:nvPr/>
        </p:nvSpPr>
        <p:spPr bwMode="auto">
          <a:xfrm>
            <a:off x="10409370" y="117426"/>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60" name="Rectangle 21">
            <a:hlinkClick r:id="rId14" action="ppaction://hlinksldjump"/>
          </p:cNvPr>
          <p:cNvSpPr>
            <a:spLocks noChangeArrowheads="1"/>
          </p:cNvSpPr>
          <p:nvPr/>
        </p:nvSpPr>
        <p:spPr bwMode="auto">
          <a:xfrm>
            <a:off x="11042120" y="117426"/>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61" name="Rectangle 21">
            <a:hlinkClick r:id="rId15" action="ppaction://hlinksldjump"/>
          </p:cNvPr>
          <p:cNvSpPr>
            <a:spLocks noChangeArrowheads="1"/>
          </p:cNvSpPr>
          <p:nvPr/>
        </p:nvSpPr>
        <p:spPr bwMode="auto">
          <a:xfrm>
            <a:off x="11616857" y="117426"/>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
        <p:nvSpPr>
          <p:cNvPr id="4" name="矩形 3"/>
          <p:cNvSpPr/>
          <p:nvPr/>
        </p:nvSpPr>
        <p:spPr>
          <a:xfrm>
            <a:off x="1404390" y="2196019"/>
            <a:ext cx="3676006" cy="523220"/>
          </a:xfrm>
          <a:prstGeom prst="rect">
            <a:avLst/>
          </a:prstGeom>
        </p:spPr>
        <p:txBody>
          <a:bodyPr wrap="none">
            <a:spAutoFit/>
          </a:bodyPr>
          <a:lstStyle/>
          <a:p>
            <a:r>
              <a:rPr lang="zh-CN" altLang="zh-CN" sz="2800" kern="100" dirty="0">
                <a:solidFill>
                  <a:schemeClr val="accent6">
                    <a:lumMod val="75000"/>
                  </a:schemeClr>
                </a:solidFill>
                <a:latin typeface="Times New Roman"/>
                <a:ea typeface="华文细黑"/>
                <a:cs typeface="Times New Roman"/>
              </a:rPr>
              <a:t>除去未充分反应的</a:t>
            </a:r>
            <a:r>
              <a:rPr lang="en-US" altLang="zh-CN" sz="2800" kern="100" dirty="0">
                <a:solidFill>
                  <a:schemeClr val="accent6">
                    <a:lumMod val="75000"/>
                  </a:schemeClr>
                </a:solidFill>
                <a:latin typeface="Times New Roman"/>
                <a:ea typeface="华文细黑"/>
              </a:rPr>
              <a:t>CO</a:t>
            </a:r>
            <a:r>
              <a:rPr lang="en-US" altLang="zh-CN" sz="2800" kern="100" baseline="-25000" dirty="0">
                <a:solidFill>
                  <a:schemeClr val="accent6">
                    <a:lumMod val="75000"/>
                  </a:schemeClr>
                </a:solidFill>
                <a:latin typeface="Times New Roman"/>
                <a:ea typeface="华文细黑"/>
              </a:rPr>
              <a:t>2</a:t>
            </a:r>
            <a:endParaRPr lang="zh-CN" altLang="en-US" sz="2800" dirty="0">
              <a:solidFill>
                <a:schemeClr val="accent6">
                  <a:lumMod val="75000"/>
                </a:schemeClr>
              </a:solidFill>
            </a:endParaRPr>
          </a:p>
        </p:txBody>
      </p:sp>
      <p:sp>
        <p:nvSpPr>
          <p:cNvPr id="6" name="矩形 5"/>
          <p:cNvSpPr/>
          <p:nvPr/>
        </p:nvSpPr>
        <p:spPr>
          <a:xfrm>
            <a:off x="2887983" y="3592746"/>
            <a:ext cx="3975768" cy="523220"/>
          </a:xfrm>
          <a:prstGeom prst="rect">
            <a:avLst/>
          </a:prstGeom>
        </p:spPr>
        <p:txBody>
          <a:bodyPr wrap="none">
            <a:spAutoFit/>
          </a:bodyPr>
          <a:lstStyle/>
          <a:p>
            <a:r>
              <a:rPr lang="zh-CN" altLang="zh-CN" sz="2800" kern="100">
                <a:solidFill>
                  <a:schemeClr val="accent6">
                    <a:lumMod val="75000"/>
                  </a:schemeClr>
                </a:solidFill>
                <a:latin typeface="Times New Roman"/>
                <a:ea typeface="华文细黑"/>
                <a:cs typeface="Times New Roman"/>
              </a:rPr>
              <a:t>水与</a:t>
            </a:r>
            <a:r>
              <a:rPr lang="en-US" altLang="zh-CN" sz="2800" kern="100" dirty="0">
                <a:solidFill>
                  <a:schemeClr val="accent6">
                    <a:lumMod val="75000"/>
                  </a:schemeClr>
                </a:solidFill>
                <a:latin typeface="Times New Roman"/>
                <a:ea typeface="华文细黑"/>
              </a:rPr>
              <a:t>Na</a:t>
            </a:r>
            <a:r>
              <a:rPr lang="en-US" altLang="zh-CN" sz="2800" kern="100" baseline="-25000" dirty="0">
                <a:solidFill>
                  <a:schemeClr val="accent6">
                    <a:lumMod val="75000"/>
                  </a:schemeClr>
                </a:solidFill>
                <a:latin typeface="Times New Roman"/>
                <a:ea typeface="华文细黑"/>
              </a:rPr>
              <a:t>2</a:t>
            </a:r>
            <a:r>
              <a:rPr lang="en-US" altLang="zh-CN" sz="2800" kern="100" dirty="0">
                <a:solidFill>
                  <a:schemeClr val="accent6">
                    <a:lumMod val="75000"/>
                  </a:schemeClr>
                </a:solidFill>
                <a:latin typeface="Times New Roman"/>
                <a:ea typeface="华文细黑"/>
              </a:rPr>
              <a:t>O</a:t>
            </a:r>
            <a:r>
              <a:rPr lang="en-US" altLang="zh-CN" sz="2800" kern="100" baseline="-25000" dirty="0">
                <a:solidFill>
                  <a:schemeClr val="accent6">
                    <a:lumMod val="75000"/>
                  </a:schemeClr>
                </a:solidFill>
                <a:latin typeface="Times New Roman"/>
                <a:ea typeface="华文细黑"/>
              </a:rPr>
              <a:t>2</a:t>
            </a:r>
            <a:r>
              <a:rPr lang="zh-CN" altLang="zh-CN" sz="2800" kern="100" dirty="0">
                <a:solidFill>
                  <a:schemeClr val="accent6">
                    <a:lumMod val="75000"/>
                  </a:schemeClr>
                </a:solidFill>
                <a:latin typeface="Times New Roman"/>
                <a:ea typeface="华文细黑"/>
                <a:cs typeface="Times New Roman"/>
              </a:rPr>
              <a:t>反应生成氧气</a:t>
            </a:r>
            <a:endParaRPr lang="zh-CN" altLang="en-US" sz="2800" dirty="0">
              <a:solidFill>
                <a:schemeClr val="accent6">
                  <a:lumMod val="75000"/>
                </a:schemeClr>
              </a:solidFill>
            </a:endParaRPr>
          </a:p>
        </p:txBody>
      </p:sp>
      <p:graphicFrame>
        <p:nvGraphicFramePr>
          <p:cNvPr id="20" name="对象 19"/>
          <p:cNvGraphicFramePr>
            <a:graphicFrameLocks noChangeAspect="1"/>
          </p:cNvGraphicFramePr>
          <p:nvPr>
            <p:extLst>
              <p:ext uri="{D42A27DB-BD31-4B8C-83A1-F6EECF244321}">
                <p14:modId xmlns:p14="http://schemas.microsoft.com/office/powerpoint/2010/main" val="4158094577"/>
              </p:ext>
            </p:extLst>
          </p:nvPr>
        </p:nvGraphicFramePr>
        <p:xfrm>
          <a:off x="375862" y="5574492"/>
          <a:ext cx="9386887" cy="1268413"/>
        </p:xfrm>
        <a:graphic>
          <a:graphicData uri="http://schemas.openxmlformats.org/presentationml/2006/ole">
            <mc:AlternateContent xmlns:mc="http://schemas.openxmlformats.org/markup-compatibility/2006">
              <mc:Choice xmlns:v="urn:schemas-microsoft-com:vml" Requires="v">
                <p:oleObj spid="_x0000_s74848" name="文档" r:id="rId17" imgW="9387332" imgH="1268296" progId="Word.Document.12">
                  <p:embed/>
                </p:oleObj>
              </mc:Choice>
              <mc:Fallback>
                <p:oleObj name="文档" r:id="rId17" imgW="9387332" imgH="1268296" progId="Word.Document.12">
                  <p:embed/>
                  <p:pic>
                    <p:nvPicPr>
                      <p:cNvPr id="0" name=""/>
                      <p:cNvPicPr/>
                      <p:nvPr/>
                    </p:nvPicPr>
                    <p:blipFill>
                      <a:blip r:embed="rId18"/>
                      <a:stretch>
                        <a:fillRect/>
                      </a:stretch>
                    </p:blipFill>
                    <p:spPr>
                      <a:xfrm>
                        <a:off x="375862" y="5574492"/>
                        <a:ext cx="9386887" cy="1268413"/>
                      </a:xfrm>
                      <a:prstGeom prst="rect">
                        <a:avLst/>
                      </a:prstGeom>
                    </p:spPr>
                  </p:pic>
                </p:oleObj>
              </mc:Fallback>
            </mc:AlternateContent>
          </a:graphicData>
        </a:graphic>
      </p:graphicFrame>
      <p:sp>
        <p:nvSpPr>
          <p:cNvPr id="21" name="矩形 20"/>
          <p:cNvSpPr/>
          <p:nvPr/>
        </p:nvSpPr>
        <p:spPr>
          <a:xfrm>
            <a:off x="325041" y="4763354"/>
            <a:ext cx="10793813" cy="660758"/>
          </a:xfrm>
          <a:prstGeom prst="rect">
            <a:avLst/>
          </a:prstGeom>
        </p:spPr>
        <p:txBody>
          <a:bodyPr>
            <a:spAutoFit/>
          </a:bodyPr>
          <a:lstStyle/>
          <a:p>
            <a:pPr>
              <a:lnSpc>
                <a:spcPct val="150000"/>
              </a:lnSpc>
            </a:pPr>
            <a:r>
              <a:rPr lang="zh-CN" altLang="zh-CN" sz="2800" kern="100" dirty="0">
                <a:solidFill>
                  <a:schemeClr val="accent6">
                    <a:lumMod val="75000"/>
                  </a:schemeClr>
                </a:solidFill>
                <a:latin typeface="Times New Roman"/>
                <a:ea typeface="华文细黑"/>
                <a:cs typeface="Times New Roman"/>
              </a:rPr>
              <a:t>加入稀盐酸，将产生的气体通入澄清石灰水中</a:t>
            </a:r>
            <a:r>
              <a:rPr lang="en-US" altLang="zh-CN" sz="2800" kern="100" dirty="0">
                <a:solidFill>
                  <a:schemeClr val="accent6">
                    <a:lumMod val="75000"/>
                  </a:schemeClr>
                </a:solidFill>
                <a:latin typeface="Times New Roman"/>
                <a:ea typeface="华文细黑"/>
              </a:rPr>
              <a:t>(</a:t>
            </a:r>
            <a:r>
              <a:rPr lang="zh-CN" altLang="zh-CN" sz="2800" kern="100" dirty="0">
                <a:solidFill>
                  <a:schemeClr val="accent6">
                    <a:lumMod val="75000"/>
                  </a:schemeClr>
                </a:solidFill>
                <a:latin typeface="Times New Roman"/>
                <a:ea typeface="华文细黑"/>
                <a:cs typeface="Times New Roman"/>
              </a:rPr>
              <a:t>答案合理即可</a:t>
            </a:r>
            <a:r>
              <a:rPr lang="en-US" altLang="zh-CN" sz="2800" kern="100" dirty="0">
                <a:solidFill>
                  <a:schemeClr val="accent6">
                    <a:lumMod val="75000"/>
                  </a:schemeClr>
                </a:solidFill>
                <a:latin typeface="Times New Roman"/>
                <a:ea typeface="华文细黑"/>
              </a:rPr>
              <a:t>)</a:t>
            </a:r>
            <a:endParaRPr lang="zh-CN" altLang="en-US" sz="2800" dirty="0">
              <a:solidFill>
                <a:schemeClr val="accent6">
                  <a:lumMod val="75000"/>
                </a:schemeClr>
              </a:solidFill>
            </a:endParaRPr>
          </a:p>
        </p:txBody>
      </p:sp>
      <p:sp>
        <p:nvSpPr>
          <p:cNvPr id="27" name="矩形 26"/>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8" name="圆角矩形 27">
            <a:hlinkClick r:id="rId19" action="ppaction://hlinksldjump"/>
          </p:cNvPr>
          <p:cNvSpPr/>
          <p:nvPr/>
        </p:nvSpPr>
        <p:spPr>
          <a:xfrm>
            <a:off x="11376626" y="6653833"/>
            <a:ext cx="807892"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0000FF"/>
                </a:solidFill>
                <a:latin typeface="黑体" pitchFamily="49" charset="-122"/>
                <a:ea typeface="黑体" pitchFamily="49" charset="-122"/>
              </a:rPr>
              <a:t>返回</a:t>
            </a:r>
            <a:endParaRPr lang="zh-CN" altLang="en-US" sz="1400" dirty="0">
              <a:solidFill>
                <a:srgbClr val="0000FF"/>
              </a:solidFill>
              <a:latin typeface="黑体" pitchFamily="49" charset="-122"/>
              <a:ea typeface="黑体" pitchFamily="49" charset="-122"/>
            </a:endParaRPr>
          </a:p>
        </p:txBody>
      </p:sp>
      <p:sp>
        <p:nvSpPr>
          <p:cNvPr id="29" name="圆角矩形 28"/>
          <p:cNvSpPr/>
          <p:nvPr/>
        </p:nvSpPr>
        <p:spPr>
          <a:xfrm>
            <a:off x="9847531"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
        <p:nvSpPr>
          <p:cNvPr id="24" name="Rectangle 21">
            <a:hlinkClick r:id="rId20" action="ppaction://hlinksldjump"/>
          </p:cNvPr>
          <p:cNvSpPr>
            <a:spLocks noChangeArrowheads="1"/>
          </p:cNvSpPr>
          <p:nvPr/>
        </p:nvSpPr>
        <p:spPr bwMode="auto">
          <a:xfrm>
            <a:off x="5207897"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337173627"/>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29"/>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blinds(horizontal)">
                                      <p:cBhvr>
                                        <p:cTn id="17" dur="500"/>
                                        <p:tgtEl>
                                          <p:spTgt spid="20"/>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blinds(horizontal)">
                                      <p:cBhvr>
                                        <p:cTn id="22" dur="500"/>
                                        <p:tgtEl>
                                          <p:spTgt spid="2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xit" presetSubtype="0" fill="hold" grpId="1" nodeType="clickEffect">
                                  <p:stCondLst>
                                    <p:cond delay="0"/>
                                  </p:stCondLst>
                                  <p:childTnLst>
                                    <p:animEffect transition="out" filter="fade">
                                      <p:cBhvr>
                                        <p:cTn id="26" dur="500"/>
                                        <p:tgtEl>
                                          <p:spTgt spid="4"/>
                                        </p:tgtEl>
                                      </p:cBhvr>
                                    </p:animEffect>
                                    <p:set>
                                      <p:cBhvr>
                                        <p:cTn id="27" dur="1" fill="hold">
                                          <p:stCondLst>
                                            <p:cond delay="499"/>
                                          </p:stCondLst>
                                        </p:cTn>
                                        <p:tgtEl>
                                          <p:spTgt spid="4"/>
                                        </p:tgtEl>
                                        <p:attrNameLst>
                                          <p:attrName>style.visibility</p:attrName>
                                        </p:attrNameLst>
                                      </p:cBhvr>
                                      <p:to>
                                        <p:strVal val="hidden"/>
                                      </p:to>
                                    </p:set>
                                  </p:childTnLst>
                                </p:cTn>
                              </p:par>
                              <p:par>
                                <p:cTn id="28" presetID="10" presetClass="exit" presetSubtype="0" fill="hold" grpId="1" nodeType="withEffect">
                                  <p:stCondLst>
                                    <p:cond delay="0"/>
                                  </p:stCondLst>
                                  <p:childTnLst>
                                    <p:animEffect transition="out" filter="fade">
                                      <p:cBhvr>
                                        <p:cTn id="29" dur="500"/>
                                        <p:tgtEl>
                                          <p:spTgt spid="6"/>
                                        </p:tgtEl>
                                      </p:cBhvr>
                                    </p:animEffect>
                                    <p:set>
                                      <p:cBhvr>
                                        <p:cTn id="30" dur="1" fill="hold">
                                          <p:stCondLst>
                                            <p:cond delay="499"/>
                                          </p:stCondLst>
                                        </p:cTn>
                                        <p:tgtEl>
                                          <p:spTgt spid="6"/>
                                        </p:tgtEl>
                                        <p:attrNameLst>
                                          <p:attrName>style.visibility</p:attrName>
                                        </p:attrNameLst>
                                      </p:cBhvr>
                                      <p:to>
                                        <p:strVal val="hidden"/>
                                      </p:to>
                                    </p:set>
                                  </p:childTnLst>
                                </p:cTn>
                              </p:par>
                              <p:par>
                                <p:cTn id="31" presetID="10" presetClass="exit" presetSubtype="0" fill="hold" nodeType="withEffect">
                                  <p:stCondLst>
                                    <p:cond delay="0"/>
                                  </p:stCondLst>
                                  <p:childTnLst>
                                    <p:animEffect transition="out" filter="fade">
                                      <p:cBhvr>
                                        <p:cTn id="32" dur="500"/>
                                        <p:tgtEl>
                                          <p:spTgt spid="20"/>
                                        </p:tgtEl>
                                      </p:cBhvr>
                                    </p:animEffect>
                                    <p:set>
                                      <p:cBhvr>
                                        <p:cTn id="33" dur="1" fill="hold">
                                          <p:stCondLst>
                                            <p:cond delay="499"/>
                                          </p:stCondLst>
                                        </p:cTn>
                                        <p:tgtEl>
                                          <p:spTgt spid="20"/>
                                        </p:tgtEl>
                                        <p:attrNameLst>
                                          <p:attrName>style.visibility</p:attrName>
                                        </p:attrNameLst>
                                      </p:cBhvr>
                                      <p:to>
                                        <p:strVal val="hidden"/>
                                      </p:to>
                                    </p:set>
                                  </p:childTnLst>
                                </p:cTn>
                              </p:par>
                              <p:par>
                                <p:cTn id="34" presetID="10" presetClass="exit" presetSubtype="0" fill="hold" grpId="1" nodeType="withEffect">
                                  <p:stCondLst>
                                    <p:cond delay="0"/>
                                  </p:stCondLst>
                                  <p:childTnLst>
                                    <p:animEffect transition="out" filter="fade">
                                      <p:cBhvr>
                                        <p:cTn id="35" dur="500"/>
                                        <p:tgtEl>
                                          <p:spTgt spid="21"/>
                                        </p:tgtEl>
                                      </p:cBhvr>
                                    </p:animEffect>
                                    <p:set>
                                      <p:cBhvr>
                                        <p:cTn id="36" dur="1" fill="hold">
                                          <p:stCondLst>
                                            <p:cond delay="499"/>
                                          </p:stCondLst>
                                        </p:cTn>
                                        <p:tgtEl>
                                          <p:spTgt spid="21"/>
                                        </p:tgtEl>
                                        <p:attrNameLst>
                                          <p:attrName>style.visibility</p:attrName>
                                        </p:attrNameLst>
                                      </p:cBhvr>
                                      <p:to>
                                        <p:strVal val="hidden"/>
                                      </p:to>
                                    </p:set>
                                  </p:childTnLst>
                                </p:cTn>
                              </p:par>
                            </p:childTnLst>
                          </p:cTn>
                        </p:par>
                      </p:childTnLst>
                    </p:cTn>
                  </p:par>
                </p:childTnLst>
              </p:cTn>
              <p:nextCondLst>
                <p:cond evt="onClick" delay="0">
                  <p:tgtEl>
                    <p:spTgt spid="29"/>
                  </p:tgtEl>
                </p:cond>
              </p:nextCondLst>
            </p:seq>
          </p:childTnLst>
        </p:cTn>
      </p:par>
    </p:tnLst>
    <p:bldLst>
      <p:bldP spid="4" grpId="0"/>
      <p:bldP spid="4" grpId="1"/>
      <p:bldP spid="6" grpId="0"/>
      <p:bldP spid="6" grpId="1"/>
      <p:bldP spid="21" grpId="0"/>
      <p:bldP spid="21" grpId="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62558" y="568524"/>
            <a:ext cx="11388152" cy="4739735"/>
          </a:xfrm>
          <a:prstGeom prst="rect">
            <a:avLst/>
          </a:prstGeom>
        </p:spPr>
        <p:txBody>
          <a:bodyPr wrap="square" lIns="121898" tIns="60948" rIns="121898" bIns="60948">
            <a:spAutoFit/>
          </a:bodyPr>
          <a:lstStyle/>
          <a:p>
            <a:pPr algn="just">
              <a:lnSpc>
                <a:spcPts val="6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按要求书写反应的离子方程式</a:t>
            </a:r>
            <a:endParaRPr lang="zh-CN" altLang="zh-CN" sz="1050" kern="100" dirty="0">
              <a:latin typeface="宋体"/>
              <a:cs typeface="Courier New"/>
            </a:endParaRPr>
          </a:p>
          <a:p>
            <a:pPr algn="just">
              <a:lnSpc>
                <a:spcPts val="6000"/>
              </a:lnSpc>
              <a:spcAft>
                <a:spcPts val="0"/>
              </a:spcAft>
            </a:pP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将</a:t>
            </a:r>
            <a:r>
              <a:rPr lang="en-US" altLang="zh-CN" sz="2800" kern="100" dirty="0">
                <a:latin typeface="Times New Roman"/>
                <a:ea typeface="华文细黑"/>
                <a:cs typeface="Courier New"/>
              </a:rPr>
              <a:t>Na</a:t>
            </a:r>
            <a:r>
              <a:rPr lang="zh-CN" altLang="zh-CN" sz="2800" kern="100" dirty="0">
                <a:latin typeface="Times New Roman"/>
                <a:ea typeface="华文细黑"/>
                <a:cs typeface="Times New Roman"/>
              </a:rPr>
              <a:t>投入到</a:t>
            </a:r>
            <a:r>
              <a:rPr lang="en-US" altLang="zh-CN" sz="2800" kern="100" dirty="0">
                <a:latin typeface="Times New Roman"/>
                <a:ea typeface="华文细黑"/>
                <a:cs typeface="Courier New"/>
              </a:rPr>
              <a:t>CuSO</a:t>
            </a:r>
            <a:r>
              <a:rPr lang="en-US" altLang="zh-CN" sz="2800" kern="100" baseline="-25000" dirty="0">
                <a:latin typeface="Times New Roman"/>
                <a:ea typeface="华文细黑"/>
                <a:cs typeface="Courier New"/>
              </a:rPr>
              <a:t>4</a:t>
            </a:r>
            <a:r>
              <a:rPr lang="zh-CN" altLang="zh-CN" sz="2800" kern="100" dirty="0">
                <a:latin typeface="Times New Roman"/>
                <a:ea typeface="华文细黑"/>
                <a:cs typeface="Times New Roman"/>
              </a:rPr>
              <a:t>溶液中</a:t>
            </a:r>
            <a:endParaRPr lang="zh-CN" altLang="zh-CN" sz="1050" kern="100" dirty="0">
              <a:latin typeface="宋体"/>
              <a:cs typeface="Courier New"/>
            </a:endParaRPr>
          </a:p>
          <a:p>
            <a:pPr algn="just">
              <a:lnSpc>
                <a:spcPts val="6000"/>
              </a:lnSpc>
              <a:spcAft>
                <a:spcPts val="0"/>
              </a:spcAft>
            </a:pPr>
            <a:r>
              <a:rPr lang="en-US" altLang="zh-CN" sz="2800" u="sng" kern="100" dirty="0" smtClean="0">
                <a:latin typeface="Times New Roman"/>
                <a:ea typeface="华文细黑"/>
                <a:cs typeface="Times New Roman"/>
              </a:rPr>
              <a:t>						 </a:t>
            </a:r>
            <a:r>
              <a:rPr lang="zh-CN" altLang="zh-CN" sz="2800" kern="100" dirty="0" smtClean="0">
                <a:latin typeface="Times New Roman"/>
                <a:ea typeface="华文细黑"/>
                <a:cs typeface="Times New Roman"/>
              </a:rPr>
              <a:t>。</a:t>
            </a:r>
            <a:endParaRPr lang="zh-CN" altLang="zh-CN" sz="1050" kern="100" dirty="0" smtClean="0">
              <a:latin typeface="宋体"/>
              <a:cs typeface="Courier New"/>
            </a:endParaRPr>
          </a:p>
          <a:p>
            <a:pPr algn="just">
              <a:lnSpc>
                <a:spcPts val="6000"/>
              </a:lnSpc>
              <a:spcAft>
                <a:spcPts val="0"/>
              </a:spcAft>
            </a:pPr>
            <a:r>
              <a:rPr lang="en-US" altLang="zh-CN" sz="2800" kern="100" dirty="0" smtClean="0">
                <a:latin typeface="宋体"/>
                <a:ea typeface="华文细黑"/>
                <a:cs typeface="Times New Roman"/>
              </a:rPr>
              <a:t>②</a:t>
            </a:r>
            <a:r>
              <a:rPr lang="zh-CN" altLang="zh-CN" sz="2800" kern="100" dirty="0">
                <a:latin typeface="Times New Roman"/>
                <a:ea typeface="华文细黑"/>
                <a:cs typeface="Times New Roman"/>
              </a:rPr>
              <a:t>将</a:t>
            </a:r>
            <a:r>
              <a:rPr lang="en-US" altLang="zh-CN" sz="2800" kern="100" dirty="0">
                <a:latin typeface="Times New Roman"/>
                <a:ea typeface="华文细黑"/>
                <a:cs typeface="Courier New"/>
              </a:rPr>
              <a:t>Na</a:t>
            </a:r>
            <a:r>
              <a:rPr lang="zh-CN" altLang="zh-CN" sz="2800" kern="100" dirty="0">
                <a:latin typeface="Times New Roman"/>
                <a:ea typeface="华文细黑"/>
                <a:cs typeface="Times New Roman"/>
              </a:rPr>
              <a:t>投入到</a:t>
            </a:r>
            <a:r>
              <a:rPr lang="en-US" altLang="zh-CN" sz="2800" kern="100" dirty="0" err="1">
                <a:latin typeface="Times New Roman"/>
                <a:ea typeface="华文细黑"/>
                <a:cs typeface="Courier New"/>
              </a:rPr>
              <a:t>Ca</a:t>
            </a:r>
            <a:r>
              <a:rPr lang="en-US" altLang="zh-CN" sz="2800" kern="100" dirty="0">
                <a:latin typeface="Times New Roman"/>
                <a:ea typeface="华文细黑"/>
                <a:cs typeface="Courier New"/>
              </a:rPr>
              <a:t>(HCO</a:t>
            </a:r>
            <a:r>
              <a:rPr lang="en-US" altLang="zh-CN" sz="2800" kern="100" baseline="-25000" dirty="0">
                <a:latin typeface="Times New Roman"/>
                <a:ea typeface="华文细黑"/>
                <a:cs typeface="Courier New"/>
              </a:rPr>
              <a:t>3</a:t>
            </a:r>
            <a:r>
              <a:rPr lang="en-US" altLang="zh-CN" sz="2800" kern="100" dirty="0">
                <a:latin typeface="Times New Roman"/>
                <a:ea typeface="华文细黑"/>
                <a:cs typeface="Courier New"/>
              </a:rPr>
              <a:t>)</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溶液中，反应后生成正盐</a:t>
            </a:r>
            <a:r>
              <a:rPr lang="zh-CN" altLang="zh-CN" sz="2800" kern="100" dirty="0" smtClean="0">
                <a:latin typeface="Times New Roman"/>
                <a:ea typeface="华文细黑"/>
                <a:cs typeface="Times New Roman"/>
              </a:rPr>
              <a:t>溶液</a:t>
            </a:r>
            <a:endParaRPr lang="en-US" altLang="zh-CN" sz="2800" kern="100" dirty="0" smtClean="0">
              <a:latin typeface="Times New Roman"/>
              <a:ea typeface="华文细黑"/>
              <a:cs typeface="Times New Roman"/>
            </a:endParaRPr>
          </a:p>
          <a:p>
            <a:pPr algn="just">
              <a:lnSpc>
                <a:spcPts val="6000"/>
              </a:lnSpc>
              <a:spcAft>
                <a:spcPts val="0"/>
              </a:spcAft>
            </a:pPr>
            <a:endParaRPr lang="en-US" altLang="zh-CN" sz="2800" kern="100" dirty="0">
              <a:latin typeface="Times New Roman"/>
              <a:ea typeface="华文细黑"/>
              <a:cs typeface="Times New Roman"/>
            </a:endParaRPr>
          </a:p>
          <a:p>
            <a:pPr algn="just">
              <a:lnSpc>
                <a:spcPts val="6000"/>
              </a:lnSpc>
              <a:spcAft>
                <a:spcPts val="0"/>
              </a:spcAft>
            </a:pPr>
            <a:r>
              <a:rPr lang="en-US" altLang="zh-CN" sz="2800" kern="100" dirty="0">
                <a:latin typeface="宋体"/>
                <a:ea typeface="华文细黑"/>
                <a:cs typeface="Times New Roman"/>
              </a:rPr>
              <a:t>③</a:t>
            </a:r>
            <a:r>
              <a:rPr lang="zh-CN" altLang="zh-CN" sz="2800" kern="100" dirty="0">
                <a:latin typeface="Times New Roman"/>
                <a:ea typeface="华文细黑"/>
                <a:cs typeface="Times New Roman"/>
              </a:rPr>
              <a:t>将</a:t>
            </a:r>
            <a:r>
              <a:rPr lang="en-US" altLang="zh-CN" sz="2800" kern="100" dirty="0">
                <a:latin typeface="Times New Roman"/>
                <a:ea typeface="华文细黑"/>
                <a:cs typeface="Courier New"/>
              </a:rPr>
              <a:t>Na</a:t>
            </a:r>
            <a:r>
              <a:rPr lang="zh-CN" altLang="zh-CN" sz="2800" kern="100" dirty="0">
                <a:latin typeface="Times New Roman"/>
                <a:ea typeface="华文细黑"/>
                <a:cs typeface="Times New Roman"/>
              </a:rPr>
              <a:t>投入到</a:t>
            </a:r>
            <a:r>
              <a:rPr lang="en-US" altLang="zh-CN" sz="2800" kern="100" dirty="0">
                <a:latin typeface="Times New Roman"/>
                <a:ea typeface="华文细黑"/>
                <a:cs typeface="Courier New"/>
              </a:rPr>
              <a:t>NH</a:t>
            </a:r>
            <a:r>
              <a:rPr lang="en-US" altLang="zh-CN" sz="2800" kern="100" baseline="-25000" dirty="0">
                <a:latin typeface="Times New Roman"/>
                <a:ea typeface="华文细黑"/>
                <a:cs typeface="Courier New"/>
              </a:rPr>
              <a:t>4</a:t>
            </a:r>
            <a:r>
              <a:rPr lang="en-US" altLang="zh-CN" sz="2800" kern="100" dirty="0">
                <a:latin typeface="Times New Roman"/>
                <a:ea typeface="华文细黑"/>
                <a:cs typeface="Courier New"/>
              </a:rPr>
              <a:t>HCO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溶液中，有刺激性气味气体</a:t>
            </a:r>
            <a:r>
              <a:rPr lang="zh-CN" altLang="zh-CN" sz="2800" kern="100" dirty="0" smtClean="0">
                <a:latin typeface="Times New Roman"/>
                <a:ea typeface="华文细黑"/>
                <a:cs typeface="Times New Roman"/>
              </a:rPr>
              <a:t>放出</a:t>
            </a:r>
            <a:endParaRPr lang="zh-CN" altLang="zh-CN" sz="1050" kern="100" dirty="0">
              <a:latin typeface="宋体"/>
              <a:cs typeface="Courier New"/>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401411438"/>
              </p:ext>
            </p:extLst>
          </p:nvPr>
        </p:nvGraphicFramePr>
        <p:xfrm>
          <a:off x="539500" y="3937967"/>
          <a:ext cx="9680575" cy="830263"/>
        </p:xfrm>
        <a:graphic>
          <a:graphicData uri="http://schemas.openxmlformats.org/presentationml/2006/ole">
            <mc:AlternateContent xmlns:mc="http://schemas.openxmlformats.org/markup-compatibility/2006">
              <mc:Choice xmlns:v="urn:schemas-microsoft-com:vml" Requires="v">
                <p:oleObj spid="_x0000_s7898" name="文档" r:id="rId4" imgW="9679876" imgH="833153" progId="Word.Document.12">
                  <p:embed/>
                </p:oleObj>
              </mc:Choice>
              <mc:Fallback>
                <p:oleObj name="文档" r:id="rId4" imgW="9679876" imgH="833153" progId="Word.Document.12">
                  <p:embed/>
                  <p:pic>
                    <p:nvPicPr>
                      <p:cNvPr id="0" name=""/>
                      <p:cNvPicPr/>
                      <p:nvPr/>
                    </p:nvPicPr>
                    <p:blipFill>
                      <a:blip r:embed="rId5"/>
                      <a:stretch>
                        <a:fillRect/>
                      </a:stretch>
                    </p:blipFill>
                    <p:spPr>
                      <a:xfrm>
                        <a:off x="539500" y="3937967"/>
                        <a:ext cx="9680575" cy="830263"/>
                      </a:xfrm>
                      <a:prstGeom prst="rect">
                        <a:avLst/>
                      </a:prstGeom>
                    </p:spPr>
                  </p:pic>
                </p:oleObj>
              </mc:Fallback>
            </mc:AlternateContent>
          </a:graphicData>
        </a:graphic>
      </p:graphicFrame>
      <p:graphicFrame>
        <p:nvGraphicFramePr>
          <p:cNvPr id="4" name="对象 3"/>
          <p:cNvGraphicFramePr>
            <a:graphicFrameLocks noChangeAspect="1"/>
          </p:cNvGraphicFramePr>
          <p:nvPr>
            <p:extLst>
              <p:ext uri="{D42A27DB-BD31-4B8C-83A1-F6EECF244321}">
                <p14:modId xmlns:p14="http://schemas.microsoft.com/office/powerpoint/2010/main" val="2146163373"/>
              </p:ext>
            </p:extLst>
          </p:nvPr>
        </p:nvGraphicFramePr>
        <p:xfrm>
          <a:off x="510925" y="5442693"/>
          <a:ext cx="9680575" cy="830263"/>
        </p:xfrm>
        <a:graphic>
          <a:graphicData uri="http://schemas.openxmlformats.org/presentationml/2006/ole">
            <mc:AlternateContent xmlns:mc="http://schemas.openxmlformats.org/markup-compatibility/2006">
              <mc:Choice xmlns:v="urn:schemas-microsoft-com:vml" Requires="v">
                <p:oleObj spid="_x0000_s7899" name="文档" r:id="rId7" imgW="9679876" imgH="834595" progId="Word.Document.12">
                  <p:embed/>
                </p:oleObj>
              </mc:Choice>
              <mc:Fallback>
                <p:oleObj name="文档" r:id="rId7" imgW="9679876" imgH="834595" progId="Word.Document.12">
                  <p:embed/>
                  <p:pic>
                    <p:nvPicPr>
                      <p:cNvPr id="0" name=""/>
                      <p:cNvPicPr/>
                      <p:nvPr/>
                    </p:nvPicPr>
                    <p:blipFill>
                      <a:blip r:embed="rId8"/>
                      <a:stretch>
                        <a:fillRect/>
                      </a:stretch>
                    </p:blipFill>
                    <p:spPr>
                      <a:xfrm>
                        <a:off x="510925" y="5442693"/>
                        <a:ext cx="9680575" cy="830263"/>
                      </a:xfrm>
                      <a:prstGeom prst="rect">
                        <a:avLst/>
                      </a:prstGeom>
                    </p:spPr>
                  </p:pic>
                </p:oleObj>
              </mc:Fallback>
            </mc:AlternateContent>
          </a:graphicData>
        </a:graphic>
      </p:graphicFrame>
      <p:sp>
        <p:nvSpPr>
          <p:cNvPr id="6" name="矩形 5"/>
          <p:cNvSpPr/>
          <p:nvPr/>
        </p:nvSpPr>
        <p:spPr>
          <a:xfrm>
            <a:off x="410732" y="2128317"/>
            <a:ext cx="7793119" cy="656846"/>
          </a:xfrm>
          <a:prstGeom prst="rect">
            <a:avLst/>
          </a:prstGeom>
        </p:spPr>
        <p:txBody>
          <a:bodyPr>
            <a:spAutoFit/>
          </a:bodyPr>
          <a:lstStyle/>
          <a:p>
            <a:pPr>
              <a:lnSpc>
                <a:spcPct val="150000"/>
              </a:lnSpc>
            </a:pPr>
            <a:r>
              <a:rPr lang="en-US" altLang="zh-CN" sz="2800" kern="100" dirty="0">
                <a:solidFill>
                  <a:schemeClr val="accent6">
                    <a:lumMod val="75000"/>
                  </a:schemeClr>
                </a:solidFill>
                <a:latin typeface="Times New Roman"/>
                <a:ea typeface="华文细黑"/>
                <a:cs typeface="Courier New"/>
              </a:rPr>
              <a:t>2Na</a:t>
            </a:r>
            <a:r>
              <a:rPr lang="zh-CN" altLang="zh-CN" sz="2800" kern="100" dirty="0">
                <a:solidFill>
                  <a:schemeClr val="accent6">
                    <a:lumMod val="75000"/>
                  </a:schemeClr>
                </a:solidFill>
                <a:latin typeface="Times New Roman"/>
                <a:ea typeface="华文细黑"/>
                <a:cs typeface="Times New Roman"/>
              </a:rPr>
              <a:t>＋</a:t>
            </a:r>
            <a:r>
              <a:rPr lang="en-US" altLang="zh-CN" sz="2800" kern="100" dirty="0">
                <a:solidFill>
                  <a:schemeClr val="accent6">
                    <a:lumMod val="75000"/>
                  </a:schemeClr>
                </a:solidFill>
                <a:latin typeface="Times New Roman"/>
                <a:ea typeface="华文细黑"/>
                <a:cs typeface="Courier New"/>
              </a:rPr>
              <a:t>2H</a:t>
            </a:r>
            <a:r>
              <a:rPr lang="en-US" altLang="zh-CN" sz="2800" kern="100" baseline="-25000" dirty="0">
                <a:solidFill>
                  <a:schemeClr val="accent6">
                    <a:lumMod val="75000"/>
                  </a:schemeClr>
                </a:solidFill>
                <a:latin typeface="Times New Roman"/>
                <a:ea typeface="华文细黑"/>
                <a:cs typeface="Courier New"/>
              </a:rPr>
              <a:t>2</a:t>
            </a:r>
            <a:r>
              <a:rPr lang="en-US" altLang="zh-CN" sz="2800" kern="100" dirty="0">
                <a:solidFill>
                  <a:schemeClr val="accent6">
                    <a:lumMod val="75000"/>
                  </a:schemeClr>
                </a:solidFill>
                <a:latin typeface="Times New Roman"/>
                <a:ea typeface="华文细黑"/>
                <a:cs typeface="Courier New"/>
              </a:rPr>
              <a:t>O</a:t>
            </a:r>
            <a:r>
              <a:rPr lang="zh-CN" altLang="zh-CN" sz="2800" kern="100" dirty="0">
                <a:solidFill>
                  <a:schemeClr val="accent6">
                    <a:lumMod val="75000"/>
                  </a:schemeClr>
                </a:solidFill>
                <a:latin typeface="Times New Roman"/>
                <a:ea typeface="华文细黑"/>
                <a:cs typeface="Times New Roman"/>
              </a:rPr>
              <a:t>＋</a:t>
            </a:r>
            <a:r>
              <a:rPr lang="en-US" altLang="zh-CN" sz="2800" kern="100" dirty="0">
                <a:solidFill>
                  <a:schemeClr val="accent6">
                    <a:lumMod val="75000"/>
                  </a:schemeClr>
                </a:solidFill>
                <a:latin typeface="Times New Roman"/>
                <a:ea typeface="华文细黑"/>
                <a:cs typeface="Courier New"/>
              </a:rPr>
              <a:t>Cu</a:t>
            </a:r>
            <a:r>
              <a:rPr lang="en-US" altLang="zh-CN" sz="2800" kern="100" baseline="30000" dirty="0">
                <a:solidFill>
                  <a:schemeClr val="accent6">
                    <a:lumMod val="75000"/>
                  </a:schemeClr>
                </a:solidFill>
                <a:latin typeface="Times New Roman"/>
                <a:ea typeface="华文细黑"/>
                <a:cs typeface="Courier New"/>
              </a:rPr>
              <a:t>2</a:t>
            </a:r>
            <a:r>
              <a:rPr lang="zh-CN" altLang="zh-CN" sz="2800" kern="100" baseline="30000" dirty="0">
                <a:solidFill>
                  <a:schemeClr val="accent6">
                    <a:lumMod val="75000"/>
                  </a:schemeClr>
                </a:solidFill>
                <a:latin typeface="Times New Roman"/>
                <a:ea typeface="华文细黑"/>
                <a:cs typeface="Times New Roman"/>
              </a:rPr>
              <a:t>＋</a:t>
            </a:r>
            <a:r>
              <a:rPr lang="en-US" altLang="zh-CN" sz="2800" kern="100" spc="-80" dirty="0">
                <a:solidFill>
                  <a:schemeClr val="accent6">
                    <a:lumMod val="75000"/>
                  </a:schemeClr>
                </a:solidFill>
                <a:latin typeface="Times New Roman"/>
                <a:ea typeface="华文细黑"/>
                <a:cs typeface="Courier New"/>
              </a:rPr>
              <a:t>==</a:t>
            </a:r>
            <a:r>
              <a:rPr lang="en-US" altLang="zh-CN" sz="2800" kern="100" dirty="0">
                <a:solidFill>
                  <a:schemeClr val="accent6">
                    <a:lumMod val="75000"/>
                  </a:schemeClr>
                </a:solidFill>
                <a:latin typeface="Times New Roman"/>
                <a:ea typeface="华文细黑"/>
                <a:cs typeface="Courier New"/>
              </a:rPr>
              <a:t>=Cu(OH)</a:t>
            </a:r>
            <a:r>
              <a:rPr lang="en-US" altLang="zh-CN" sz="2800" kern="100" baseline="-25000" dirty="0">
                <a:solidFill>
                  <a:schemeClr val="accent6">
                    <a:lumMod val="75000"/>
                  </a:schemeClr>
                </a:solidFill>
                <a:latin typeface="Times New Roman"/>
                <a:ea typeface="华文细黑"/>
                <a:cs typeface="Courier New"/>
              </a:rPr>
              <a:t>2</a:t>
            </a:r>
            <a:r>
              <a:rPr lang="en-US" altLang="zh-CN" sz="2800" kern="100" dirty="0">
                <a:solidFill>
                  <a:schemeClr val="accent6">
                    <a:lumMod val="75000"/>
                  </a:schemeClr>
                </a:solidFill>
                <a:latin typeface="宋体"/>
                <a:ea typeface="华文细黑"/>
                <a:cs typeface="Times New Roman"/>
              </a:rPr>
              <a:t>↓</a:t>
            </a:r>
            <a:r>
              <a:rPr lang="zh-CN" altLang="zh-CN" sz="2800" kern="100" dirty="0">
                <a:solidFill>
                  <a:schemeClr val="accent6">
                    <a:lumMod val="75000"/>
                  </a:schemeClr>
                </a:solidFill>
                <a:latin typeface="Times New Roman"/>
                <a:ea typeface="华文细黑"/>
                <a:cs typeface="Times New Roman"/>
              </a:rPr>
              <a:t>＋</a:t>
            </a:r>
            <a:r>
              <a:rPr lang="en-US" altLang="zh-CN" sz="2800" kern="100" dirty="0">
                <a:solidFill>
                  <a:schemeClr val="accent6">
                    <a:lumMod val="75000"/>
                  </a:schemeClr>
                </a:solidFill>
                <a:latin typeface="Times New Roman"/>
                <a:ea typeface="华文细黑"/>
                <a:cs typeface="Courier New"/>
              </a:rPr>
              <a:t>2Na</a:t>
            </a:r>
            <a:r>
              <a:rPr lang="zh-CN" altLang="zh-CN" sz="2800" kern="100" baseline="30000" dirty="0">
                <a:solidFill>
                  <a:schemeClr val="accent6">
                    <a:lumMod val="75000"/>
                  </a:schemeClr>
                </a:solidFill>
                <a:latin typeface="Times New Roman"/>
                <a:ea typeface="华文细黑"/>
                <a:cs typeface="Times New Roman"/>
              </a:rPr>
              <a:t>＋</a:t>
            </a:r>
            <a:r>
              <a:rPr lang="zh-CN" altLang="zh-CN" sz="2800" kern="100" dirty="0">
                <a:solidFill>
                  <a:schemeClr val="accent6">
                    <a:lumMod val="75000"/>
                  </a:schemeClr>
                </a:solidFill>
                <a:latin typeface="Times New Roman"/>
                <a:ea typeface="华文细黑"/>
                <a:cs typeface="Times New Roman"/>
              </a:rPr>
              <a:t>＋</a:t>
            </a:r>
            <a:r>
              <a:rPr lang="en-US" altLang="zh-CN" sz="2800" kern="100" dirty="0">
                <a:solidFill>
                  <a:schemeClr val="accent6">
                    <a:lumMod val="75000"/>
                  </a:schemeClr>
                </a:solidFill>
                <a:latin typeface="Times New Roman"/>
                <a:ea typeface="华文细黑"/>
                <a:cs typeface="Courier New"/>
              </a:rPr>
              <a:t>H</a:t>
            </a:r>
            <a:r>
              <a:rPr lang="en-US" altLang="zh-CN" sz="2800" kern="100" baseline="-25000" dirty="0">
                <a:solidFill>
                  <a:schemeClr val="accent6">
                    <a:lumMod val="75000"/>
                  </a:schemeClr>
                </a:solidFill>
                <a:latin typeface="Times New Roman"/>
                <a:ea typeface="华文细黑"/>
                <a:cs typeface="Courier New"/>
              </a:rPr>
              <a:t>2</a:t>
            </a:r>
            <a:r>
              <a:rPr lang="en-US" altLang="zh-CN" sz="2800" kern="100" dirty="0">
                <a:solidFill>
                  <a:schemeClr val="accent6">
                    <a:lumMod val="75000"/>
                  </a:schemeClr>
                </a:solidFill>
                <a:latin typeface="宋体"/>
                <a:ea typeface="华文细黑"/>
                <a:cs typeface="Times New Roman"/>
              </a:rPr>
              <a:t>↑</a:t>
            </a:r>
            <a:endParaRPr lang="zh-CN" altLang="en-US" dirty="0">
              <a:solidFill>
                <a:schemeClr val="accent6">
                  <a:lumMod val="75000"/>
                </a:schemeClr>
              </a:solidFill>
            </a:endParaRPr>
          </a:p>
        </p:txBody>
      </p:sp>
      <p:sp>
        <p:nvSpPr>
          <p:cNvPr id="8" name="矩形 7"/>
          <p:cNvSpPr/>
          <p:nvPr/>
        </p:nvSpPr>
        <p:spPr>
          <a:xfrm>
            <a:off x="388887" y="4081016"/>
            <a:ext cx="9110186" cy="461665"/>
          </a:xfrm>
          <a:prstGeom prst="rect">
            <a:avLst/>
          </a:prstGeom>
        </p:spPr>
        <p:txBody>
          <a:bodyPr wrap="none">
            <a:spAutoFit/>
          </a:bodyPr>
          <a:lstStyle/>
          <a:p>
            <a:r>
              <a:rPr lang="en-US" altLang="zh-CN" u="sng" dirty="0" smtClean="0">
                <a:latin typeface="Times New Roman"/>
                <a:ea typeface="华文细黑"/>
                <a:cs typeface="Times New Roman"/>
              </a:rPr>
              <a:t>					 		</a:t>
            </a:r>
            <a:r>
              <a:rPr lang="zh-CN" altLang="zh-CN" dirty="0" smtClean="0">
                <a:latin typeface="Times New Roman"/>
                <a:ea typeface="华文细黑"/>
                <a:cs typeface="Times New Roman"/>
              </a:rPr>
              <a:t>。</a:t>
            </a:r>
            <a:endParaRPr lang="zh-CN" altLang="en-US" dirty="0"/>
          </a:p>
        </p:txBody>
      </p:sp>
      <p:sp>
        <p:nvSpPr>
          <p:cNvPr id="9" name="矩形 8"/>
          <p:cNvSpPr/>
          <p:nvPr/>
        </p:nvSpPr>
        <p:spPr>
          <a:xfrm>
            <a:off x="388887" y="5579368"/>
            <a:ext cx="8494633" cy="461665"/>
          </a:xfrm>
          <a:prstGeom prst="rect">
            <a:avLst/>
          </a:prstGeom>
        </p:spPr>
        <p:txBody>
          <a:bodyPr wrap="none">
            <a:spAutoFit/>
          </a:bodyPr>
          <a:lstStyle/>
          <a:p>
            <a:r>
              <a:rPr lang="en-US" altLang="zh-CN" u="sng" dirty="0" smtClean="0">
                <a:latin typeface="Times New Roman"/>
                <a:ea typeface="华文细黑"/>
                <a:cs typeface="Times New Roman"/>
              </a:rPr>
              <a:t>					 	        </a:t>
            </a:r>
            <a:r>
              <a:rPr lang="zh-CN" altLang="zh-CN" dirty="0" smtClean="0">
                <a:latin typeface="Times New Roman"/>
                <a:ea typeface="华文细黑"/>
                <a:cs typeface="Times New Roman"/>
              </a:rPr>
              <a:t>。</a:t>
            </a:r>
            <a:endParaRPr lang="zh-CN" altLang="en-US" dirty="0"/>
          </a:p>
        </p:txBody>
      </p:sp>
      <p:sp>
        <p:nvSpPr>
          <p:cNvPr id="10" name="Rectangle 21">
            <a:hlinkClick r:id="rId9" action="ppaction://hlinksldjump"/>
          </p:cNvPr>
          <p:cNvSpPr>
            <a:spLocks noChangeArrowheads="1"/>
          </p:cNvSpPr>
          <p:nvPr/>
        </p:nvSpPr>
        <p:spPr bwMode="auto">
          <a:xfrm>
            <a:off x="9551590" y="3946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1" name="Rectangle 21">
            <a:hlinkClick r:id="rId10" action="ppaction://hlinksldjump"/>
          </p:cNvPr>
          <p:cNvSpPr>
            <a:spLocks noChangeArrowheads="1"/>
          </p:cNvSpPr>
          <p:nvPr/>
        </p:nvSpPr>
        <p:spPr bwMode="auto">
          <a:xfrm>
            <a:off x="10053768" y="3946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2" name="Rectangle 21">
            <a:hlinkClick r:id="rId11" action="ppaction://hlinksldjump"/>
          </p:cNvPr>
          <p:cNvSpPr>
            <a:spLocks noChangeArrowheads="1"/>
          </p:cNvSpPr>
          <p:nvPr/>
        </p:nvSpPr>
        <p:spPr bwMode="auto">
          <a:xfrm>
            <a:off x="10531804" y="3946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3" name="Rectangle 21">
            <a:hlinkClick r:id="rId12" action="ppaction://hlinksldjump"/>
          </p:cNvPr>
          <p:cNvSpPr>
            <a:spLocks noChangeArrowheads="1"/>
          </p:cNvSpPr>
          <p:nvPr/>
        </p:nvSpPr>
        <p:spPr bwMode="auto">
          <a:xfrm>
            <a:off x="10985698"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4" name="Rectangle 21">
            <a:hlinkClick r:id="rId13" action="ppaction://hlinksldjump"/>
          </p:cNvPr>
          <p:cNvSpPr>
            <a:spLocks noChangeArrowheads="1"/>
          </p:cNvSpPr>
          <p:nvPr/>
        </p:nvSpPr>
        <p:spPr bwMode="auto">
          <a:xfrm>
            <a:off x="11463316"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5" name="矩形 14"/>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6" name="圆角矩形 15"/>
          <p:cNvSpPr/>
          <p:nvPr/>
        </p:nvSpPr>
        <p:spPr>
          <a:xfrm>
            <a:off x="11382521" y="6658148"/>
            <a:ext cx="807892" cy="20084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C00000"/>
                </a:solidFill>
                <a:latin typeface="黑体" pitchFamily="49" charset="-122"/>
                <a:ea typeface="黑体" pitchFamily="49" charset="-122"/>
              </a:rPr>
              <a:t>答案</a:t>
            </a:r>
            <a:endParaRPr lang="zh-CN" altLang="en-US" sz="1400" dirty="0">
              <a:solidFill>
                <a:srgbClr val="C00000"/>
              </a:solidFill>
              <a:latin typeface="黑体" pitchFamily="49" charset="-122"/>
              <a:ea typeface="黑体" pitchFamily="49" charset="-122"/>
            </a:endParaRPr>
          </a:p>
        </p:txBody>
      </p:sp>
    </p:spTree>
    <p:extLst>
      <p:ext uri="{BB962C8B-B14F-4D97-AF65-F5344CB8AC3E}">
        <p14:creationId xmlns:p14="http://schemas.microsoft.com/office/powerpoint/2010/main" val="3578727899"/>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6"/>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linds(horizontal)">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grpId="1" nodeType="clickEffect">
                                  <p:stCondLst>
                                    <p:cond delay="0"/>
                                  </p:stCondLst>
                                  <p:childTnLst>
                                    <p:animEffect transition="out" filter="fade">
                                      <p:cBhvr>
                                        <p:cTn id="21" dur="500"/>
                                        <p:tgtEl>
                                          <p:spTgt spid="6"/>
                                        </p:tgtEl>
                                      </p:cBhvr>
                                    </p:animEffect>
                                    <p:set>
                                      <p:cBhvr>
                                        <p:cTn id="22" dur="1" fill="hold">
                                          <p:stCondLst>
                                            <p:cond delay="499"/>
                                          </p:stCondLst>
                                        </p:cTn>
                                        <p:tgtEl>
                                          <p:spTgt spid="6"/>
                                        </p:tgtEl>
                                        <p:attrNameLst>
                                          <p:attrName>style.visibility</p:attrName>
                                        </p:attrNameLst>
                                      </p:cBhvr>
                                      <p:to>
                                        <p:strVal val="hidden"/>
                                      </p:to>
                                    </p:set>
                                  </p:childTnLst>
                                </p:cTn>
                              </p:par>
                              <p:par>
                                <p:cTn id="23" presetID="10" presetClass="exit" presetSubtype="0" fill="hold" nodeType="withEffect">
                                  <p:stCondLst>
                                    <p:cond delay="0"/>
                                  </p:stCondLst>
                                  <p:childTnLst>
                                    <p:animEffect transition="out" filter="fade">
                                      <p:cBhvr>
                                        <p:cTn id="24" dur="500"/>
                                        <p:tgtEl>
                                          <p:spTgt spid="2"/>
                                        </p:tgtEl>
                                      </p:cBhvr>
                                    </p:animEffect>
                                    <p:set>
                                      <p:cBhvr>
                                        <p:cTn id="25" dur="1" fill="hold">
                                          <p:stCondLst>
                                            <p:cond delay="499"/>
                                          </p:stCondLst>
                                        </p:cTn>
                                        <p:tgtEl>
                                          <p:spTgt spid="2"/>
                                        </p:tgtEl>
                                        <p:attrNameLst>
                                          <p:attrName>style.visibility</p:attrName>
                                        </p:attrNameLst>
                                      </p:cBhvr>
                                      <p:to>
                                        <p:strVal val="hidden"/>
                                      </p:to>
                                    </p:set>
                                  </p:childTnLst>
                                </p:cTn>
                              </p:par>
                              <p:par>
                                <p:cTn id="26" presetID="10" presetClass="exit" presetSubtype="0" fill="hold" nodeType="withEffect">
                                  <p:stCondLst>
                                    <p:cond delay="0"/>
                                  </p:stCondLst>
                                  <p:childTnLst>
                                    <p:animEffect transition="out" filter="fade">
                                      <p:cBhvr>
                                        <p:cTn id="27" dur="500"/>
                                        <p:tgtEl>
                                          <p:spTgt spid="4"/>
                                        </p:tgtEl>
                                      </p:cBhvr>
                                    </p:animEffect>
                                    <p:set>
                                      <p:cBhvr>
                                        <p:cTn id="28" dur="1" fill="hold">
                                          <p:stCondLst>
                                            <p:cond delay="499"/>
                                          </p:stCondLst>
                                        </p:cTn>
                                        <p:tgtEl>
                                          <p:spTgt spid="4"/>
                                        </p:tgtEl>
                                        <p:attrNameLst>
                                          <p:attrName>style.visibility</p:attrName>
                                        </p:attrNameLst>
                                      </p:cBhvr>
                                      <p:to>
                                        <p:strVal val="hidden"/>
                                      </p:to>
                                    </p:set>
                                  </p:childTnLst>
                                </p:cTn>
                              </p:par>
                            </p:childTnLst>
                          </p:cTn>
                        </p:par>
                      </p:childTnLst>
                    </p:cTn>
                  </p:par>
                </p:childTnLst>
              </p:cTn>
              <p:nextCondLst>
                <p:cond evt="onClick" delay="0">
                  <p:tgtEl>
                    <p:spTgt spid="16"/>
                  </p:tgtEl>
                </p:cond>
              </p:nextCondLst>
            </p:seq>
          </p:childTnLst>
        </p:cTn>
      </p:par>
    </p:tnLst>
    <p:bldLst>
      <p:bldP spid="6" grpId="0"/>
      <p:bldP spid="6" grpId="1"/>
    </p:bld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84677533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64424" y="579060"/>
            <a:ext cx="11275398" cy="4290894"/>
          </a:xfrm>
          <a:prstGeom prst="rect">
            <a:avLst/>
          </a:prstGeom>
        </p:spPr>
        <p:txBody>
          <a:bodyPr wrap="square" lIns="121898" tIns="60948" rIns="121898" bIns="60948">
            <a:spAutoFit/>
          </a:bodyPr>
          <a:lstStyle/>
          <a:p>
            <a:pPr algn="just">
              <a:lnSpc>
                <a:spcPts val="6500"/>
              </a:lnSpc>
              <a:spcAft>
                <a:spcPts val="0"/>
              </a:spcAf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将一小块金属钠分别投入盛有：</a:t>
            </a: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水、</a:t>
            </a: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乙醇、</a:t>
            </a: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稀</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SO</a:t>
            </a:r>
            <a:r>
              <a:rPr lang="en-US" altLang="zh-CN" sz="2800" kern="100" baseline="-25000" dirty="0">
                <a:latin typeface="Times New Roman"/>
                <a:ea typeface="华文细黑"/>
                <a:cs typeface="Courier New"/>
              </a:rPr>
              <a:t>4</a:t>
            </a:r>
            <a:r>
              <a:rPr lang="zh-CN" altLang="zh-CN" sz="2800" kern="100" dirty="0">
                <a:latin typeface="Times New Roman"/>
                <a:ea typeface="华文细黑"/>
                <a:cs typeface="Times New Roman"/>
              </a:rPr>
              <a:t>的三个小烧杯中，反应速率由快到慢的顺序为</a:t>
            </a:r>
            <a:r>
              <a:rPr lang="en-US" altLang="zh-CN" sz="2800" kern="100" dirty="0" smtClean="0">
                <a:latin typeface="Times New Roman"/>
                <a:ea typeface="华文细黑"/>
                <a:cs typeface="Courier New"/>
              </a:rPr>
              <a:t>______</a:t>
            </a:r>
            <a:r>
              <a:rPr lang="zh-CN" altLang="zh-CN" sz="2800" kern="100" dirty="0" smtClean="0">
                <a:latin typeface="Times New Roman"/>
                <a:ea typeface="华文细黑"/>
                <a:cs typeface="Times New Roman"/>
              </a:rPr>
              <a:t>。</a:t>
            </a:r>
            <a:r>
              <a:rPr lang="zh-CN" altLang="zh-CN" sz="2800" kern="100" dirty="0">
                <a:latin typeface="Times New Roman"/>
                <a:ea typeface="华文细黑"/>
                <a:cs typeface="Times New Roman"/>
              </a:rPr>
              <a:t>解释反应速率不同的原因</a:t>
            </a:r>
            <a:r>
              <a:rPr lang="zh-CN" altLang="zh-CN" sz="2800" kern="100" dirty="0" smtClean="0">
                <a:latin typeface="Times New Roman"/>
                <a:ea typeface="华文细黑"/>
                <a:cs typeface="Times New Roman"/>
              </a:rPr>
              <a:t>：</a:t>
            </a:r>
            <a:r>
              <a:rPr lang="en-US" altLang="zh-CN" sz="2800" kern="100" dirty="0" smtClean="0">
                <a:latin typeface="Times New Roman"/>
                <a:ea typeface="华文细黑"/>
                <a:cs typeface="Courier New"/>
              </a:rPr>
              <a:t>__________________________________________________________________________________________________________________________</a:t>
            </a:r>
          </a:p>
          <a:p>
            <a:pPr algn="just">
              <a:lnSpc>
                <a:spcPts val="6500"/>
              </a:lnSpc>
              <a:spcAft>
                <a:spcPts val="0"/>
              </a:spcAft>
            </a:pPr>
            <a:r>
              <a:rPr lang="en-US" altLang="zh-CN" sz="2800" kern="100" dirty="0" smtClean="0">
                <a:latin typeface="Times New Roman"/>
                <a:ea typeface="华文细黑"/>
                <a:cs typeface="Courier New"/>
              </a:rPr>
              <a:t>______________________________________</a:t>
            </a:r>
            <a:r>
              <a:rPr lang="zh-CN" altLang="zh-CN" sz="2800" kern="100" dirty="0" smtClean="0">
                <a:latin typeface="Times New Roman"/>
                <a:ea typeface="华文细黑"/>
                <a:cs typeface="Times New Roman"/>
              </a:rPr>
              <a:t>。</a:t>
            </a:r>
            <a:endParaRPr lang="zh-CN" altLang="zh-CN" sz="1050" kern="100" dirty="0">
              <a:effectLst/>
              <a:latin typeface="宋体"/>
              <a:cs typeface="Courier New"/>
            </a:endParaRPr>
          </a:p>
        </p:txBody>
      </p:sp>
      <p:sp>
        <p:nvSpPr>
          <p:cNvPr id="3" name="矩形 2"/>
          <p:cNvSpPr/>
          <p:nvPr/>
        </p:nvSpPr>
        <p:spPr>
          <a:xfrm>
            <a:off x="5841123" y="1691619"/>
            <a:ext cx="1085554" cy="523220"/>
          </a:xfrm>
          <a:prstGeom prst="rect">
            <a:avLst/>
          </a:prstGeom>
        </p:spPr>
        <p:txBody>
          <a:bodyPr wrap="none">
            <a:spAutoFit/>
          </a:bodyPr>
          <a:lstStyle/>
          <a:p>
            <a:r>
              <a:rPr lang="en-US" altLang="zh-CN" sz="2800" kern="100" dirty="0">
                <a:solidFill>
                  <a:schemeClr val="accent6">
                    <a:lumMod val="75000"/>
                  </a:schemeClr>
                </a:solidFill>
                <a:latin typeface="Times New Roman"/>
                <a:ea typeface="华文细黑"/>
              </a:rPr>
              <a:t>c&gt;a&gt;b</a:t>
            </a:r>
            <a:endParaRPr lang="zh-CN" altLang="en-US" sz="2800" dirty="0">
              <a:solidFill>
                <a:schemeClr val="accent6">
                  <a:lumMod val="75000"/>
                </a:schemeClr>
              </a:solidFill>
            </a:endParaRPr>
          </a:p>
        </p:txBody>
      </p:sp>
      <p:sp>
        <p:nvSpPr>
          <p:cNvPr id="6" name="矩形 5"/>
          <p:cNvSpPr/>
          <p:nvPr/>
        </p:nvSpPr>
        <p:spPr>
          <a:xfrm>
            <a:off x="417382" y="2163236"/>
            <a:ext cx="11120877" cy="2468304"/>
          </a:xfrm>
          <a:prstGeom prst="rect">
            <a:avLst/>
          </a:prstGeom>
        </p:spPr>
        <p:txBody>
          <a:bodyPr>
            <a:spAutoFit/>
          </a:bodyPr>
          <a:lstStyle/>
          <a:p>
            <a:pPr>
              <a:lnSpc>
                <a:spcPts val="6500"/>
              </a:lnSpc>
            </a:pPr>
            <a:r>
              <a:rPr lang="zh-CN" altLang="zh-CN" sz="2800" kern="100">
                <a:solidFill>
                  <a:schemeClr val="accent6">
                    <a:lumMod val="75000"/>
                  </a:schemeClr>
                </a:solidFill>
                <a:latin typeface="Times New Roman"/>
                <a:ea typeface="华文细黑"/>
                <a:cs typeface="Times New Roman"/>
              </a:rPr>
              <a:t>钠与上述三种物质反应的实质都是钠与</a:t>
            </a:r>
            <a:r>
              <a:rPr lang="en-US" altLang="zh-CN" sz="2800" kern="100" dirty="0">
                <a:solidFill>
                  <a:schemeClr val="accent6">
                    <a:lumMod val="75000"/>
                  </a:schemeClr>
                </a:solidFill>
                <a:latin typeface="Times New Roman"/>
                <a:ea typeface="华文细黑"/>
              </a:rPr>
              <a:t>H</a:t>
            </a:r>
            <a:r>
              <a:rPr lang="zh-CN" altLang="zh-CN" sz="2800" kern="100" baseline="30000" dirty="0">
                <a:solidFill>
                  <a:schemeClr val="accent6">
                    <a:lumMod val="75000"/>
                  </a:schemeClr>
                </a:solidFill>
                <a:latin typeface="Times New Roman"/>
                <a:ea typeface="华文细黑"/>
                <a:cs typeface="Times New Roman"/>
              </a:rPr>
              <a:t>＋</a:t>
            </a:r>
            <a:r>
              <a:rPr lang="zh-CN" altLang="zh-CN" sz="2800" kern="100" dirty="0">
                <a:solidFill>
                  <a:schemeClr val="accent6">
                    <a:lumMod val="75000"/>
                  </a:schemeClr>
                </a:solidFill>
                <a:latin typeface="Times New Roman"/>
                <a:ea typeface="华文细黑"/>
                <a:cs typeface="Times New Roman"/>
              </a:rPr>
              <a:t>间的置换反应，</a:t>
            </a:r>
            <a:r>
              <a:rPr lang="en-US" altLang="zh-CN" sz="2800" kern="100" dirty="0">
                <a:solidFill>
                  <a:schemeClr val="accent6">
                    <a:lumMod val="75000"/>
                  </a:schemeClr>
                </a:solidFill>
                <a:latin typeface="Times New Roman"/>
                <a:ea typeface="华文细黑"/>
              </a:rPr>
              <a:t>H</a:t>
            </a:r>
            <a:r>
              <a:rPr lang="zh-CN" altLang="zh-CN" sz="2800" kern="100" baseline="30000" dirty="0">
                <a:solidFill>
                  <a:schemeClr val="accent6">
                    <a:lumMod val="75000"/>
                  </a:schemeClr>
                </a:solidFill>
                <a:latin typeface="Times New Roman"/>
                <a:ea typeface="华文细黑"/>
                <a:cs typeface="Times New Roman"/>
              </a:rPr>
              <a:t>＋</a:t>
            </a:r>
            <a:r>
              <a:rPr lang="zh-CN" altLang="zh-CN" sz="2800" kern="100" dirty="0">
                <a:solidFill>
                  <a:schemeClr val="accent6">
                    <a:lumMod val="75000"/>
                  </a:schemeClr>
                </a:solidFill>
                <a:latin typeface="Times New Roman"/>
                <a:ea typeface="华文细黑"/>
                <a:cs typeface="Times New Roman"/>
              </a:rPr>
              <a:t>浓度的大小决定了反应速率的快慢，由三种物质电离</a:t>
            </a:r>
            <a:r>
              <a:rPr lang="en-US" altLang="zh-CN" sz="2800" kern="100" dirty="0">
                <a:solidFill>
                  <a:schemeClr val="accent6">
                    <a:lumMod val="75000"/>
                  </a:schemeClr>
                </a:solidFill>
                <a:latin typeface="Times New Roman"/>
                <a:ea typeface="华文细黑"/>
              </a:rPr>
              <a:t>H</a:t>
            </a:r>
            <a:r>
              <a:rPr lang="zh-CN" altLang="zh-CN" sz="2800" kern="100" baseline="30000" dirty="0">
                <a:solidFill>
                  <a:schemeClr val="accent6">
                    <a:lumMod val="75000"/>
                  </a:schemeClr>
                </a:solidFill>
                <a:latin typeface="Times New Roman"/>
                <a:ea typeface="华文细黑"/>
                <a:cs typeface="Times New Roman"/>
              </a:rPr>
              <a:t>＋</a:t>
            </a:r>
            <a:r>
              <a:rPr lang="zh-CN" altLang="zh-CN" sz="2800" kern="100" dirty="0">
                <a:solidFill>
                  <a:schemeClr val="accent6">
                    <a:lumMod val="75000"/>
                  </a:schemeClr>
                </a:solidFill>
                <a:latin typeface="Times New Roman"/>
                <a:ea typeface="华文细黑"/>
                <a:cs typeface="Times New Roman"/>
              </a:rPr>
              <a:t>的能力可知</a:t>
            </a:r>
            <a:r>
              <a:rPr lang="en-US" altLang="zh-CN" sz="2800" kern="100" dirty="0">
                <a:solidFill>
                  <a:schemeClr val="accent6">
                    <a:lumMod val="75000"/>
                  </a:schemeClr>
                </a:solidFill>
                <a:latin typeface="Times New Roman"/>
                <a:ea typeface="华文细黑"/>
              </a:rPr>
              <a:t>H</a:t>
            </a:r>
            <a:r>
              <a:rPr lang="zh-CN" altLang="zh-CN" sz="2800" kern="100" baseline="30000" dirty="0">
                <a:solidFill>
                  <a:schemeClr val="accent6">
                    <a:lumMod val="75000"/>
                  </a:schemeClr>
                </a:solidFill>
                <a:latin typeface="Times New Roman"/>
                <a:ea typeface="华文细黑"/>
                <a:cs typeface="Times New Roman"/>
              </a:rPr>
              <a:t>＋</a:t>
            </a:r>
            <a:r>
              <a:rPr lang="zh-CN" altLang="zh-CN" sz="2800" kern="100" dirty="0">
                <a:solidFill>
                  <a:schemeClr val="accent6">
                    <a:lumMod val="75000"/>
                  </a:schemeClr>
                </a:solidFill>
                <a:latin typeface="Times New Roman"/>
                <a:ea typeface="华文细黑"/>
                <a:cs typeface="Times New Roman"/>
              </a:rPr>
              <a:t>浓度的大小顺序为</a:t>
            </a:r>
            <a:r>
              <a:rPr lang="en-US" altLang="zh-CN" sz="2800" kern="100" dirty="0">
                <a:solidFill>
                  <a:schemeClr val="accent6">
                    <a:lumMod val="75000"/>
                  </a:schemeClr>
                </a:solidFill>
                <a:latin typeface="Times New Roman"/>
                <a:ea typeface="华文细黑"/>
              </a:rPr>
              <a:t>c&gt;a&gt;b</a:t>
            </a:r>
            <a:r>
              <a:rPr lang="zh-CN" altLang="zh-CN" sz="2800" kern="100" dirty="0">
                <a:solidFill>
                  <a:schemeClr val="accent6">
                    <a:lumMod val="75000"/>
                  </a:schemeClr>
                </a:solidFill>
                <a:latin typeface="Times New Roman"/>
                <a:ea typeface="华文细黑"/>
                <a:cs typeface="Times New Roman"/>
              </a:rPr>
              <a:t>，因而反应速率为</a:t>
            </a:r>
            <a:r>
              <a:rPr lang="en-US" altLang="zh-CN" sz="2800" kern="100" dirty="0">
                <a:solidFill>
                  <a:schemeClr val="accent6">
                    <a:lumMod val="75000"/>
                  </a:schemeClr>
                </a:solidFill>
                <a:latin typeface="Times New Roman"/>
                <a:ea typeface="华文细黑"/>
              </a:rPr>
              <a:t>c&gt;a&gt;b</a:t>
            </a:r>
            <a:endParaRPr lang="zh-CN" altLang="en-US" sz="2800" dirty="0">
              <a:solidFill>
                <a:schemeClr val="accent6">
                  <a:lumMod val="75000"/>
                </a:schemeClr>
              </a:solidFill>
            </a:endParaRPr>
          </a:p>
        </p:txBody>
      </p:sp>
      <p:sp>
        <p:nvSpPr>
          <p:cNvPr id="7" name="Rectangle 21">
            <a:hlinkClick r:id="rId2" action="ppaction://hlinksldjump"/>
          </p:cNvPr>
          <p:cNvSpPr>
            <a:spLocks noChangeArrowheads="1"/>
          </p:cNvSpPr>
          <p:nvPr/>
        </p:nvSpPr>
        <p:spPr bwMode="auto">
          <a:xfrm>
            <a:off x="9551590" y="3946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8" name="Rectangle 21">
            <a:hlinkClick r:id="rId3" action="ppaction://hlinksldjump"/>
          </p:cNvPr>
          <p:cNvSpPr>
            <a:spLocks noChangeArrowheads="1"/>
          </p:cNvSpPr>
          <p:nvPr/>
        </p:nvSpPr>
        <p:spPr bwMode="auto">
          <a:xfrm>
            <a:off x="10053768" y="3946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9" name="Rectangle 21">
            <a:hlinkClick r:id="rId4" action="ppaction://hlinksldjump"/>
          </p:cNvPr>
          <p:cNvSpPr>
            <a:spLocks noChangeArrowheads="1"/>
          </p:cNvSpPr>
          <p:nvPr/>
        </p:nvSpPr>
        <p:spPr bwMode="auto">
          <a:xfrm>
            <a:off x="10531804" y="3946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0" name="Rectangle 21">
            <a:hlinkClick r:id="rId5" action="ppaction://hlinksldjump"/>
          </p:cNvPr>
          <p:cNvSpPr>
            <a:spLocks noChangeArrowheads="1"/>
          </p:cNvSpPr>
          <p:nvPr/>
        </p:nvSpPr>
        <p:spPr bwMode="auto">
          <a:xfrm>
            <a:off x="10985698"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1" name="Rectangle 21">
            <a:hlinkClick r:id="rId6" action="ppaction://hlinksldjump"/>
          </p:cNvPr>
          <p:cNvSpPr>
            <a:spLocks noChangeArrowheads="1"/>
          </p:cNvSpPr>
          <p:nvPr/>
        </p:nvSpPr>
        <p:spPr bwMode="auto">
          <a:xfrm>
            <a:off x="11463316"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2" name="矩形 11"/>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3" name="圆角矩形 12"/>
          <p:cNvSpPr/>
          <p:nvPr/>
        </p:nvSpPr>
        <p:spPr>
          <a:xfrm>
            <a:off x="11382521" y="6658148"/>
            <a:ext cx="807892" cy="20084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C00000"/>
                </a:solidFill>
                <a:latin typeface="黑体" pitchFamily="49" charset="-122"/>
                <a:ea typeface="黑体" pitchFamily="49" charset="-122"/>
              </a:rPr>
              <a:t>答案</a:t>
            </a:r>
            <a:endParaRPr lang="zh-CN" altLang="en-US" sz="1400" dirty="0">
              <a:solidFill>
                <a:srgbClr val="C00000"/>
              </a:solidFill>
              <a:latin typeface="黑体" pitchFamily="49" charset="-122"/>
              <a:ea typeface="黑体" pitchFamily="49" charset="-122"/>
            </a:endParaRPr>
          </a:p>
        </p:txBody>
      </p:sp>
    </p:spTree>
    <p:extLst>
      <p:ext uri="{BB962C8B-B14F-4D97-AF65-F5344CB8AC3E}">
        <p14:creationId xmlns:p14="http://schemas.microsoft.com/office/powerpoint/2010/main" val="929666450"/>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3"/>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linds(horizontal)">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grpId="1" nodeType="clickEffect">
                                  <p:stCondLst>
                                    <p:cond delay="0"/>
                                  </p:stCondLst>
                                  <p:childTnLst>
                                    <p:animEffect transition="out" filter="fade">
                                      <p:cBhvr>
                                        <p:cTn id="14" dur="500"/>
                                        <p:tgtEl>
                                          <p:spTgt spid="3"/>
                                        </p:tgtEl>
                                      </p:cBhvr>
                                    </p:animEffect>
                                    <p:set>
                                      <p:cBhvr>
                                        <p:cTn id="15" dur="1" fill="hold">
                                          <p:stCondLst>
                                            <p:cond delay="499"/>
                                          </p:stCondLst>
                                        </p:cTn>
                                        <p:tgtEl>
                                          <p:spTgt spid="3"/>
                                        </p:tgtEl>
                                        <p:attrNameLst>
                                          <p:attrName>style.visibility</p:attrName>
                                        </p:attrNameLst>
                                      </p:cBhvr>
                                      <p:to>
                                        <p:strVal val="hidden"/>
                                      </p:to>
                                    </p:set>
                                  </p:childTnLst>
                                </p:cTn>
                              </p:par>
                              <p:par>
                                <p:cTn id="16" presetID="10" presetClass="exit" presetSubtype="0" fill="hold" grpId="1" nodeType="withEffect">
                                  <p:stCondLst>
                                    <p:cond delay="0"/>
                                  </p:stCondLst>
                                  <p:childTnLst>
                                    <p:animEffect transition="out" filter="fade">
                                      <p:cBhvr>
                                        <p:cTn id="17" dur="500"/>
                                        <p:tgtEl>
                                          <p:spTgt spid="6"/>
                                        </p:tgtEl>
                                      </p:cBhvr>
                                    </p:animEffect>
                                    <p:set>
                                      <p:cBhvr>
                                        <p:cTn id="18" dur="1" fill="hold">
                                          <p:stCondLst>
                                            <p:cond delay="499"/>
                                          </p:stCondLst>
                                        </p:cTn>
                                        <p:tgtEl>
                                          <p:spTgt spid="6"/>
                                        </p:tgtEl>
                                        <p:attrNameLst>
                                          <p:attrName>style.visibility</p:attrName>
                                        </p:attrNameLst>
                                      </p:cBhvr>
                                      <p:to>
                                        <p:strVal val="hidden"/>
                                      </p:to>
                                    </p:set>
                                  </p:childTnLst>
                                </p:cTn>
                              </p:par>
                            </p:childTnLst>
                          </p:cTn>
                        </p:par>
                      </p:childTnLst>
                    </p:cTn>
                  </p:par>
                </p:childTnLst>
              </p:cTn>
              <p:nextCondLst>
                <p:cond evt="onClick" delay="0">
                  <p:tgtEl>
                    <p:spTgt spid="13"/>
                  </p:tgtEl>
                </p:cond>
              </p:nextCondLst>
            </p:seq>
          </p:childTnLst>
        </p:cTn>
      </p:par>
    </p:tnLst>
    <p:bldLst>
      <p:bldP spid="3" grpId="0"/>
      <p:bldP spid="3" grpId="1"/>
      <p:bldP spid="6" grpId="0"/>
      <p:bldP spid="6" grpId="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25095" y="693490"/>
            <a:ext cx="11458743" cy="2062079"/>
          </a:xfrm>
          <a:prstGeom prst="rect">
            <a:avLst/>
          </a:prstGeom>
        </p:spPr>
        <p:txBody>
          <a:bodyPr wrap="square" lIns="121898" tIns="60948" rIns="121898" bIns="60948">
            <a:spAutoFit/>
          </a:bodyPr>
          <a:lstStyle/>
          <a:p>
            <a:pPr algn="just">
              <a:lnSpc>
                <a:spcPct val="150000"/>
              </a:lnSpc>
              <a:spcAft>
                <a:spcPts val="0"/>
              </a:spcAft>
            </a:pPr>
            <a:r>
              <a:rPr lang="zh-CN" altLang="zh-CN" sz="2800" b="1" kern="100" dirty="0">
                <a:solidFill>
                  <a:srgbClr val="0000FF"/>
                </a:solidFill>
                <a:latin typeface="Times New Roman"/>
                <a:cs typeface="Times New Roman"/>
              </a:rPr>
              <a:t>题组二　钠与水反应实验拓展</a:t>
            </a:r>
          </a:p>
          <a:p>
            <a:pPr algn="just">
              <a:lnSpc>
                <a:spcPct val="150000"/>
              </a:lnSpc>
              <a:spcAft>
                <a:spcPts val="0"/>
              </a:spcAft>
            </a:pPr>
            <a:r>
              <a:rPr lang="en-US" altLang="zh-CN" sz="2800" kern="100" dirty="0">
                <a:latin typeface="Times New Roman"/>
                <a:ea typeface="华文细黑"/>
                <a:cs typeface="Courier New"/>
              </a:rPr>
              <a:t>4.</a:t>
            </a:r>
            <a:r>
              <a:rPr lang="zh-CN" altLang="zh-CN" sz="2800" kern="100" dirty="0">
                <a:latin typeface="Times New Roman"/>
                <a:ea typeface="华文细黑"/>
                <a:cs typeface="Times New Roman"/>
              </a:rPr>
              <a:t>金属钠与水的反应是中学化学中的一个重要反应。该反应的演示方法分别如图甲、乙所示</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p:txBody>
      </p:sp>
      <p:pic>
        <p:nvPicPr>
          <p:cNvPr id="9218" name="Picture 2" descr="21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08769" y="2853730"/>
            <a:ext cx="6478040" cy="2367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21">
            <a:hlinkClick r:id="rId3" action="ppaction://hlinksldjump"/>
          </p:cNvPr>
          <p:cNvSpPr>
            <a:spLocks noChangeArrowheads="1"/>
          </p:cNvSpPr>
          <p:nvPr/>
        </p:nvSpPr>
        <p:spPr bwMode="auto">
          <a:xfrm>
            <a:off x="9551590" y="3946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5" name="Rectangle 21">
            <a:hlinkClick r:id="rId4" action="ppaction://hlinksldjump"/>
          </p:cNvPr>
          <p:cNvSpPr>
            <a:spLocks noChangeArrowheads="1"/>
          </p:cNvSpPr>
          <p:nvPr/>
        </p:nvSpPr>
        <p:spPr bwMode="auto">
          <a:xfrm>
            <a:off x="10053768" y="3946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6" name="Rectangle 21">
            <a:hlinkClick r:id="rId5" action="ppaction://hlinksldjump"/>
          </p:cNvPr>
          <p:cNvSpPr>
            <a:spLocks noChangeArrowheads="1"/>
          </p:cNvSpPr>
          <p:nvPr/>
        </p:nvSpPr>
        <p:spPr bwMode="auto">
          <a:xfrm>
            <a:off x="10531804" y="3946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7" name="Rectangle 21">
            <a:hlinkClick r:id="rId6" action="ppaction://hlinksldjump"/>
          </p:cNvPr>
          <p:cNvSpPr>
            <a:spLocks noChangeArrowheads="1"/>
          </p:cNvSpPr>
          <p:nvPr/>
        </p:nvSpPr>
        <p:spPr bwMode="auto">
          <a:xfrm>
            <a:off x="10985698"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8" name="Rectangle 21">
            <a:hlinkClick r:id="rId7" action="ppaction://hlinksldjump"/>
          </p:cNvPr>
          <p:cNvSpPr>
            <a:spLocks noChangeArrowheads="1"/>
          </p:cNvSpPr>
          <p:nvPr/>
        </p:nvSpPr>
        <p:spPr bwMode="auto">
          <a:xfrm>
            <a:off x="11463316"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189113465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75579" y="584660"/>
            <a:ext cx="11733225" cy="5653446"/>
          </a:xfrm>
          <a:prstGeom prst="rect">
            <a:avLst/>
          </a:prstGeom>
        </p:spPr>
        <p:txBody>
          <a:bodyPr wrap="square" lIns="121898" tIns="60948" rIns="121898" bIns="60948">
            <a:spAutoFit/>
          </a:bodyPr>
          <a:lstStyle/>
          <a:p>
            <a:pPr algn="just">
              <a:lnSpc>
                <a:spcPct val="150000"/>
              </a:lnSpc>
              <a:spcAft>
                <a:spcPts val="0"/>
              </a:spcAft>
            </a:pPr>
            <a:r>
              <a:rPr lang="en-US" altLang="zh-CN" sz="2700" kern="100" dirty="0">
                <a:latin typeface="Times New Roman"/>
                <a:ea typeface="华文细黑"/>
                <a:cs typeface="Courier New"/>
              </a:rPr>
              <a:t>(1)</a:t>
            </a:r>
            <a:r>
              <a:rPr lang="zh-CN" altLang="zh-CN" sz="2700" kern="100" dirty="0">
                <a:latin typeface="Times New Roman"/>
                <a:ea typeface="华文细黑"/>
                <a:cs typeface="Times New Roman"/>
              </a:rPr>
              <a:t>现按图甲所示的方法，在室温时，向盛有饱和</a:t>
            </a:r>
            <a:r>
              <a:rPr lang="en-US" altLang="zh-CN" sz="2700" kern="100" dirty="0" err="1">
                <a:latin typeface="Times New Roman"/>
                <a:ea typeface="华文细黑"/>
                <a:cs typeface="Courier New"/>
              </a:rPr>
              <a:t>NaOH</a:t>
            </a:r>
            <a:r>
              <a:rPr lang="zh-CN" altLang="zh-CN" sz="2700" kern="100" dirty="0">
                <a:latin typeface="Times New Roman"/>
                <a:ea typeface="华文细黑"/>
                <a:cs typeface="Times New Roman"/>
              </a:rPr>
              <a:t>溶液的水槽中，加入一小块金属钠。下列有关描述正确的是</a:t>
            </a:r>
            <a:r>
              <a:rPr lang="en-US" altLang="zh-CN" sz="2700" kern="100" dirty="0" smtClean="0">
                <a:latin typeface="Times New Roman"/>
                <a:ea typeface="华文细黑"/>
                <a:cs typeface="Courier New"/>
              </a:rPr>
              <a:t>____(</a:t>
            </a:r>
            <a:r>
              <a:rPr lang="zh-CN" altLang="zh-CN" sz="2700" kern="100" dirty="0">
                <a:latin typeface="Times New Roman"/>
                <a:ea typeface="华文细黑"/>
                <a:cs typeface="Times New Roman"/>
              </a:rPr>
              <a:t>填字母，下同</a:t>
            </a:r>
            <a:r>
              <a:rPr lang="en-US" altLang="zh-CN" sz="2700" kern="100" dirty="0">
                <a:latin typeface="Times New Roman"/>
                <a:ea typeface="华文细黑"/>
                <a:cs typeface="Courier New"/>
              </a:rPr>
              <a:t>)</a:t>
            </a:r>
            <a:endParaRPr lang="zh-CN" altLang="zh-CN" sz="2700" kern="100" dirty="0">
              <a:latin typeface="宋体"/>
              <a:cs typeface="Courier New"/>
            </a:endParaRPr>
          </a:p>
          <a:p>
            <a:pPr algn="just">
              <a:lnSpc>
                <a:spcPct val="150000"/>
              </a:lnSpc>
              <a:spcAft>
                <a:spcPts val="0"/>
              </a:spcAft>
            </a:pPr>
            <a:r>
              <a:rPr lang="en-US" altLang="zh-CN" sz="2700" kern="100" dirty="0">
                <a:latin typeface="Times New Roman"/>
                <a:ea typeface="华文细黑"/>
                <a:cs typeface="Courier New"/>
              </a:rPr>
              <a:t>a.</a:t>
            </a:r>
            <a:r>
              <a:rPr lang="zh-CN" altLang="zh-CN" sz="2700" kern="100" dirty="0">
                <a:latin typeface="Times New Roman"/>
                <a:ea typeface="华文细黑"/>
                <a:cs typeface="Times New Roman"/>
              </a:rPr>
              <a:t>钠浮在液面上，并四处游动，最后消失</a:t>
            </a:r>
            <a:endParaRPr lang="zh-CN" altLang="zh-CN" sz="2700" kern="100" dirty="0">
              <a:latin typeface="宋体"/>
              <a:cs typeface="Courier New"/>
            </a:endParaRPr>
          </a:p>
          <a:p>
            <a:pPr algn="just">
              <a:lnSpc>
                <a:spcPct val="150000"/>
              </a:lnSpc>
              <a:spcAft>
                <a:spcPts val="0"/>
              </a:spcAft>
            </a:pPr>
            <a:r>
              <a:rPr lang="en-US" altLang="zh-CN" sz="2700" kern="100" dirty="0">
                <a:latin typeface="Times New Roman"/>
                <a:ea typeface="华文细黑"/>
                <a:cs typeface="Courier New"/>
              </a:rPr>
              <a:t>b.</a:t>
            </a:r>
            <a:r>
              <a:rPr lang="zh-CN" altLang="zh-CN" sz="2700" kern="100" dirty="0">
                <a:latin typeface="Times New Roman"/>
                <a:ea typeface="华文细黑"/>
                <a:cs typeface="Times New Roman"/>
              </a:rPr>
              <a:t>钠熔化成一个光亮的小球</a:t>
            </a:r>
            <a:endParaRPr lang="zh-CN" altLang="zh-CN" sz="2700" kern="100" dirty="0">
              <a:latin typeface="宋体"/>
              <a:cs typeface="Courier New"/>
            </a:endParaRPr>
          </a:p>
          <a:p>
            <a:pPr algn="just">
              <a:lnSpc>
                <a:spcPct val="150000"/>
              </a:lnSpc>
              <a:spcAft>
                <a:spcPts val="0"/>
              </a:spcAft>
            </a:pPr>
            <a:r>
              <a:rPr lang="en-US" altLang="zh-CN" sz="2700" kern="100" dirty="0">
                <a:latin typeface="Times New Roman"/>
                <a:ea typeface="华文细黑"/>
                <a:cs typeface="Courier New"/>
              </a:rPr>
              <a:t>c.</a:t>
            </a:r>
            <a:r>
              <a:rPr lang="zh-CN" altLang="zh-CN" sz="2700" kern="100" dirty="0">
                <a:latin typeface="Times New Roman"/>
                <a:ea typeface="华文细黑"/>
                <a:cs typeface="Times New Roman"/>
              </a:rPr>
              <a:t>恢复到室温时，</a:t>
            </a:r>
            <a:r>
              <a:rPr lang="en-US" altLang="zh-CN" sz="2700" kern="100" dirty="0" err="1">
                <a:latin typeface="Times New Roman"/>
                <a:ea typeface="华文细黑"/>
                <a:cs typeface="Courier New"/>
              </a:rPr>
              <a:t>NaOH</a:t>
            </a:r>
            <a:r>
              <a:rPr lang="zh-CN" altLang="zh-CN" sz="2700" kern="100" dirty="0">
                <a:latin typeface="Times New Roman"/>
                <a:ea typeface="华文细黑"/>
                <a:cs typeface="Times New Roman"/>
              </a:rPr>
              <a:t>溶液的浓度增大</a:t>
            </a:r>
            <a:endParaRPr lang="zh-CN" altLang="zh-CN" sz="2700" kern="100" dirty="0">
              <a:latin typeface="宋体"/>
              <a:cs typeface="Courier New"/>
            </a:endParaRPr>
          </a:p>
          <a:p>
            <a:pPr algn="just">
              <a:lnSpc>
                <a:spcPct val="150000"/>
              </a:lnSpc>
              <a:spcAft>
                <a:spcPts val="0"/>
              </a:spcAft>
            </a:pPr>
            <a:r>
              <a:rPr lang="en-US" altLang="zh-CN" sz="2700" kern="100" dirty="0">
                <a:latin typeface="Times New Roman"/>
                <a:ea typeface="华文细黑"/>
                <a:cs typeface="Courier New"/>
              </a:rPr>
              <a:t>d.</a:t>
            </a:r>
            <a:r>
              <a:rPr lang="zh-CN" altLang="zh-CN" sz="2700" kern="100" dirty="0">
                <a:latin typeface="Times New Roman"/>
                <a:ea typeface="华文细黑"/>
                <a:cs typeface="Times New Roman"/>
              </a:rPr>
              <a:t>恢复到室温时，溶液中</a:t>
            </a:r>
            <a:r>
              <a:rPr lang="en-US" altLang="zh-CN" sz="2700" kern="100" dirty="0">
                <a:latin typeface="Times New Roman"/>
                <a:ea typeface="华文细黑"/>
                <a:cs typeface="Courier New"/>
              </a:rPr>
              <a:t>Na</a:t>
            </a:r>
            <a:r>
              <a:rPr lang="zh-CN" altLang="zh-CN" sz="2700" kern="100" baseline="30000" dirty="0">
                <a:latin typeface="Times New Roman"/>
                <a:ea typeface="华文细黑"/>
                <a:cs typeface="Times New Roman"/>
              </a:rPr>
              <a:t>＋</a:t>
            </a:r>
            <a:r>
              <a:rPr lang="zh-CN" altLang="zh-CN" sz="2700" kern="100" dirty="0">
                <a:latin typeface="Times New Roman"/>
                <a:ea typeface="华文细黑"/>
                <a:cs typeface="Times New Roman"/>
              </a:rPr>
              <a:t>数目</a:t>
            </a:r>
            <a:r>
              <a:rPr lang="zh-CN" altLang="zh-CN" sz="2700" kern="100" dirty="0" smtClean="0">
                <a:latin typeface="Times New Roman"/>
                <a:ea typeface="华文细黑"/>
                <a:cs typeface="Times New Roman"/>
              </a:rPr>
              <a:t>减少</a:t>
            </a:r>
            <a:endParaRPr lang="en-US" altLang="zh-CN" sz="2700" kern="100" dirty="0" smtClean="0">
              <a:latin typeface="Times New Roman"/>
              <a:ea typeface="华文细黑"/>
              <a:cs typeface="Times New Roman"/>
            </a:endParaRPr>
          </a:p>
          <a:p>
            <a:pPr algn="just">
              <a:lnSpc>
                <a:spcPct val="150000"/>
              </a:lnSpc>
              <a:spcAft>
                <a:spcPts val="0"/>
              </a:spcAft>
            </a:pPr>
            <a:r>
              <a:rPr lang="zh-CN" altLang="zh-CN" sz="2700" b="1" kern="100" dirty="0">
                <a:solidFill>
                  <a:srgbClr val="0000FF"/>
                </a:solidFill>
                <a:latin typeface="Times New Roman"/>
                <a:cs typeface="Times New Roman"/>
              </a:rPr>
              <a:t>解析　</a:t>
            </a:r>
            <a:r>
              <a:rPr lang="zh-CN" altLang="zh-CN" sz="2700" kern="100" dirty="0" smtClean="0">
                <a:latin typeface="Times New Roman"/>
                <a:ea typeface="华文细黑"/>
                <a:cs typeface="Times New Roman"/>
              </a:rPr>
              <a:t>钠</a:t>
            </a:r>
            <a:r>
              <a:rPr lang="zh-CN" altLang="zh-CN" sz="2700" kern="100" dirty="0">
                <a:latin typeface="Times New Roman"/>
                <a:ea typeface="华文细黑"/>
                <a:cs typeface="Times New Roman"/>
              </a:rPr>
              <a:t>投入饱和</a:t>
            </a:r>
            <a:r>
              <a:rPr lang="en-US" altLang="zh-CN" sz="2700" kern="100" dirty="0" err="1">
                <a:latin typeface="Times New Roman"/>
                <a:ea typeface="华文细黑"/>
              </a:rPr>
              <a:t>NaOH</a:t>
            </a:r>
            <a:r>
              <a:rPr lang="zh-CN" altLang="zh-CN" sz="2700" kern="100" dirty="0">
                <a:latin typeface="Times New Roman"/>
                <a:ea typeface="华文细黑"/>
                <a:cs typeface="Times New Roman"/>
              </a:rPr>
              <a:t>溶液中，发生的反应为</a:t>
            </a:r>
            <a:r>
              <a:rPr lang="en-US" altLang="zh-CN" sz="2700" kern="100" dirty="0">
                <a:latin typeface="Times New Roman"/>
                <a:ea typeface="华文细黑"/>
              </a:rPr>
              <a:t>2Na</a:t>
            </a:r>
            <a:r>
              <a:rPr lang="zh-CN" altLang="zh-CN" sz="2700" kern="100" dirty="0">
                <a:latin typeface="Times New Roman"/>
                <a:ea typeface="华文细黑"/>
                <a:cs typeface="Times New Roman"/>
              </a:rPr>
              <a:t>＋</a:t>
            </a:r>
            <a:r>
              <a:rPr lang="en-US" altLang="zh-CN" sz="2700" kern="100" dirty="0">
                <a:latin typeface="Times New Roman"/>
                <a:ea typeface="华文细黑"/>
              </a:rPr>
              <a:t>2H</a:t>
            </a:r>
            <a:r>
              <a:rPr lang="en-US" altLang="zh-CN" sz="2700" kern="100" baseline="-25000" dirty="0">
                <a:latin typeface="Times New Roman"/>
                <a:ea typeface="华文细黑"/>
              </a:rPr>
              <a:t>2</a:t>
            </a:r>
            <a:r>
              <a:rPr lang="en-US" altLang="zh-CN" sz="2700" kern="100" dirty="0">
                <a:latin typeface="Times New Roman"/>
                <a:ea typeface="华文细黑"/>
              </a:rPr>
              <a:t>O</a:t>
            </a:r>
            <a:r>
              <a:rPr lang="en-US" altLang="zh-CN" sz="2700" kern="100" spc="-80" dirty="0">
                <a:latin typeface="Times New Roman"/>
                <a:ea typeface="华文细黑"/>
              </a:rPr>
              <a:t>==</a:t>
            </a:r>
            <a:r>
              <a:rPr lang="en-US" altLang="zh-CN" sz="2700" kern="100" dirty="0">
                <a:latin typeface="Times New Roman"/>
                <a:ea typeface="华文细黑"/>
              </a:rPr>
              <a:t>=2NaOH</a:t>
            </a:r>
            <a:r>
              <a:rPr lang="zh-CN" altLang="zh-CN" sz="2700" kern="100" dirty="0">
                <a:latin typeface="Times New Roman"/>
                <a:ea typeface="华文细黑"/>
                <a:cs typeface="Times New Roman"/>
              </a:rPr>
              <a:t>＋</a:t>
            </a:r>
            <a:r>
              <a:rPr lang="en-US" altLang="zh-CN" sz="2700" kern="100" dirty="0">
                <a:latin typeface="Times New Roman"/>
                <a:ea typeface="华文细黑"/>
              </a:rPr>
              <a:t>H</a:t>
            </a:r>
            <a:r>
              <a:rPr lang="en-US" altLang="zh-CN" sz="2700" kern="100" baseline="-25000" dirty="0">
                <a:latin typeface="Times New Roman"/>
                <a:ea typeface="华文细黑"/>
              </a:rPr>
              <a:t>2</a:t>
            </a:r>
            <a:r>
              <a:rPr lang="en-US" altLang="zh-CN" sz="2700" kern="100" dirty="0">
                <a:latin typeface="宋体"/>
                <a:ea typeface="华文细黑"/>
                <a:cs typeface="Times New Roman"/>
              </a:rPr>
              <a:t>↑</a:t>
            </a:r>
            <a:r>
              <a:rPr lang="zh-CN" altLang="zh-CN" sz="2700" kern="100" dirty="0">
                <a:latin typeface="Times New Roman"/>
                <a:ea typeface="华文细黑"/>
                <a:cs typeface="Times New Roman"/>
              </a:rPr>
              <a:t>，其现象与钠在水中的反应现象相同；又因为原溶液是饱和的，反应消耗水，析出</a:t>
            </a:r>
            <a:r>
              <a:rPr lang="en-US" altLang="zh-CN" sz="2700" kern="100" dirty="0" err="1">
                <a:latin typeface="Times New Roman"/>
                <a:ea typeface="华文细黑"/>
              </a:rPr>
              <a:t>NaOH</a:t>
            </a:r>
            <a:r>
              <a:rPr lang="zh-CN" altLang="zh-CN" sz="2700" kern="100" dirty="0">
                <a:latin typeface="Times New Roman"/>
                <a:ea typeface="华文细黑"/>
                <a:cs typeface="Times New Roman"/>
              </a:rPr>
              <a:t>固体，则</a:t>
            </a:r>
            <a:r>
              <a:rPr lang="en-US" altLang="zh-CN" sz="2700" kern="100" dirty="0" err="1">
                <a:latin typeface="Times New Roman"/>
                <a:ea typeface="华文细黑"/>
              </a:rPr>
              <a:t>NaOH</a:t>
            </a:r>
            <a:r>
              <a:rPr lang="zh-CN" altLang="zh-CN" sz="2700" kern="100" dirty="0">
                <a:latin typeface="Times New Roman"/>
                <a:ea typeface="华文细黑"/>
                <a:cs typeface="Times New Roman"/>
              </a:rPr>
              <a:t>溶液浓度不变，但溶液体积减小，故</a:t>
            </a:r>
            <a:r>
              <a:rPr lang="en-US" altLang="zh-CN" sz="2700" kern="100" dirty="0">
                <a:latin typeface="Times New Roman"/>
                <a:ea typeface="华文细黑"/>
              </a:rPr>
              <a:t>Na</a:t>
            </a:r>
            <a:r>
              <a:rPr lang="zh-CN" altLang="zh-CN" sz="2700" kern="100" baseline="30000" dirty="0">
                <a:latin typeface="Times New Roman"/>
                <a:ea typeface="华文细黑"/>
                <a:cs typeface="Times New Roman"/>
              </a:rPr>
              <a:t>＋</a:t>
            </a:r>
            <a:r>
              <a:rPr lang="zh-CN" altLang="zh-CN" sz="2700" kern="100" dirty="0">
                <a:latin typeface="Times New Roman"/>
                <a:ea typeface="华文细黑"/>
                <a:cs typeface="Times New Roman"/>
              </a:rPr>
              <a:t>数目减少。</a:t>
            </a:r>
            <a:endParaRPr lang="zh-CN" altLang="zh-CN" sz="2700" kern="100" dirty="0">
              <a:latin typeface="宋体"/>
              <a:cs typeface="Courier New"/>
            </a:endParaRPr>
          </a:p>
        </p:txBody>
      </p:sp>
      <p:sp>
        <p:nvSpPr>
          <p:cNvPr id="2" name="矩形 1"/>
          <p:cNvSpPr/>
          <p:nvPr/>
        </p:nvSpPr>
        <p:spPr>
          <a:xfrm>
            <a:off x="6141425" y="1319484"/>
            <a:ext cx="702436" cy="523220"/>
          </a:xfrm>
          <a:prstGeom prst="rect">
            <a:avLst/>
          </a:prstGeom>
        </p:spPr>
        <p:txBody>
          <a:bodyPr wrap="none">
            <a:spAutoFit/>
          </a:bodyPr>
          <a:lstStyle/>
          <a:p>
            <a:r>
              <a:rPr lang="en-US" altLang="zh-CN" sz="2800" kern="100" dirty="0" err="1" smtClean="0">
                <a:solidFill>
                  <a:schemeClr val="accent6">
                    <a:lumMod val="75000"/>
                  </a:schemeClr>
                </a:solidFill>
                <a:latin typeface="Times New Roman"/>
                <a:cs typeface="Times New Roman"/>
              </a:rPr>
              <a:t>abd</a:t>
            </a:r>
            <a:endParaRPr lang="zh-CN" altLang="en-US" sz="2800" kern="100" dirty="0">
              <a:solidFill>
                <a:schemeClr val="accent6">
                  <a:lumMod val="75000"/>
                </a:schemeClr>
              </a:solidFill>
              <a:latin typeface="Times New Roman"/>
              <a:cs typeface="Times New Roman"/>
            </a:endParaRPr>
          </a:p>
        </p:txBody>
      </p:sp>
      <p:sp>
        <p:nvSpPr>
          <p:cNvPr id="4" name="Rectangle 21">
            <a:hlinkClick r:id="rId2" action="ppaction://hlinksldjump"/>
          </p:cNvPr>
          <p:cNvSpPr>
            <a:spLocks noChangeArrowheads="1"/>
          </p:cNvSpPr>
          <p:nvPr/>
        </p:nvSpPr>
        <p:spPr bwMode="auto">
          <a:xfrm>
            <a:off x="9551590" y="3946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6" name="Rectangle 21">
            <a:hlinkClick r:id="rId3" action="ppaction://hlinksldjump"/>
          </p:cNvPr>
          <p:cNvSpPr>
            <a:spLocks noChangeArrowheads="1"/>
          </p:cNvSpPr>
          <p:nvPr/>
        </p:nvSpPr>
        <p:spPr bwMode="auto">
          <a:xfrm>
            <a:off x="10053768" y="3946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7" name="Rectangle 21">
            <a:hlinkClick r:id="rId4" action="ppaction://hlinksldjump"/>
          </p:cNvPr>
          <p:cNvSpPr>
            <a:spLocks noChangeArrowheads="1"/>
          </p:cNvSpPr>
          <p:nvPr/>
        </p:nvSpPr>
        <p:spPr bwMode="auto">
          <a:xfrm>
            <a:off x="10531804" y="3946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8" name="Rectangle 21">
            <a:hlinkClick r:id="rId5" action="ppaction://hlinksldjump"/>
          </p:cNvPr>
          <p:cNvSpPr>
            <a:spLocks noChangeArrowheads="1"/>
          </p:cNvSpPr>
          <p:nvPr/>
        </p:nvSpPr>
        <p:spPr bwMode="auto">
          <a:xfrm>
            <a:off x="10985698"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9" name="Rectangle 21">
            <a:hlinkClick r:id="rId6" action="ppaction://hlinksldjump"/>
          </p:cNvPr>
          <p:cNvSpPr>
            <a:spLocks noChangeArrowheads="1"/>
          </p:cNvSpPr>
          <p:nvPr/>
        </p:nvSpPr>
        <p:spPr bwMode="auto">
          <a:xfrm>
            <a:off x="11463316"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0" name="矩形 9"/>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1" name="圆角矩形 10">
            <a:hlinkClick r:id="" action="ppaction://noaction"/>
          </p:cNvPr>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4036808376"/>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1"/>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5" end="5"/>
                                            </p:txEl>
                                          </p:spTgt>
                                        </p:tgtEl>
                                        <p:attrNameLst>
                                          <p:attrName>style.visibility</p:attrName>
                                        </p:attrNameLst>
                                      </p:cBhvr>
                                      <p:to>
                                        <p:strVal val="visible"/>
                                      </p:to>
                                    </p:set>
                                    <p:animEffect transition="in" filter="blinds(horizontal)">
                                      <p:cBhvr>
                                        <p:cTn id="7" dur="500"/>
                                        <p:tgtEl>
                                          <p:spTgt spid="5">
                                            <p:txEl>
                                              <p:pRg st="5" end="5"/>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nodeType="clickEffect">
                                  <p:stCondLst>
                                    <p:cond delay="0"/>
                                  </p:stCondLst>
                                  <p:childTnLst>
                                    <p:animEffect transition="out" filter="fade">
                                      <p:cBhvr>
                                        <p:cTn id="16" dur="500"/>
                                        <p:tgtEl>
                                          <p:spTgt spid="5">
                                            <p:txEl>
                                              <p:pRg st="5" end="5"/>
                                            </p:txEl>
                                          </p:spTgt>
                                        </p:tgtEl>
                                      </p:cBhvr>
                                    </p:animEffect>
                                    <p:set>
                                      <p:cBhvr>
                                        <p:cTn id="17" dur="1" fill="hold">
                                          <p:stCondLst>
                                            <p:cond delay="499"/>
                                          </p:stCondLst>
                                        </p:cTn>
                                        <p:tgtEl>
                                          <p:spTgt spid="5">
                                            <p:txEl>
                                              <p:pRg st="5" end="5"/>
                                            </p:txEl>
                                          </p:spTgt>
                                        </p:tgtEl>
                                        <p:attrNameLst>
                                          <p:attrName>style.visibility</p:attrName>
                                        </p:attrNameLst>
                                      </p:cBhvr>
                                      <p:to>
                                        <p:strVal val="hidden"/>
                                      </p:to>
                                    </p:set>
                                  </p:childTnLst>
                                </p:cTn>
                              </p:par>
                              <p:par>
                                <p:cTn id="18" presetID="10" presetClass="exit" presetSubtype="0" fill="hold" grpId="1" nodeType="withEffect">
                                  <p:stCondLst>
                                    <p:cond delay="0"/>
                                  </p:stCondLst>
                                  <p:childTnLst>
                                    <p:animEffect transition="out" filter="fade">
                                      <p:cBhvr>
                                        <p:cTn id="19" dur="500"/>
                                        <p:tgtEl>
                                          <p:spTgt spid="2"/>
                                        </p:tgtEl>
                                      </p:cBhvr>
                                    </p:animEffect>
                                    <p:set>
                                      <p:cBhvr>
                                        <p:cTn id="20" dur="1" fill="hold">
                                          <p:stCondLst>
                                            <p:cond delay="499"/>
                                          </p:stCondLst>
                                        </p:cTn>
                                        <p:tgtEl>
                                          <p:spTgt spid="2"/>
                                        </p:tgtEl>
                                        <p:attrNameLst>
                                          <p:attrName>style.visibility</p:attrName>
                                        </p:attrNameLst>
                                      </p:cBhvr>
                                      <p:to>
                                        <p:strVal val="hidden"/>
                                      </p:to>
                                    </p:set>
                                  </p:childTnLst>
                                </p:cTn>
                              </p:par>
                            </p:childTnLst>
                          </p:cTn>
                        </p:par>
                      </p:childTnLst>
                    </p:cTn>
                  </p:par>
                </p:childTnLst>
              </p:cTn>
              <p:nextCondLst>
                <p:cond evt="onClick" delay="0">
                  <p:tgtEl>
                    <p:spTgt spid="11"/>
                  </p:tgtEl>
                </p:cond>
              </p:nextCondLst>
            </p:seq>
          </p:childTnLst>
        </p:cTn>
      </p:par>
    </p:tnLst>
    <p:bldLst>
      <p:bldP spid="2" grpId="0"/>
      <p:bldP spid="2" grpId="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93282" y="597099"/>
            <a:ext cx="11969063" cy="5940063"/>
          </a:xfrm>
          <a:prstGeom prst="rect">
            <a:avLst/>
          </a:prstGeom>
        </p:spPr>
        <p:txBody>
          <a:bodyPr wrap="square" lIns="121898" tIns="60948" rIns="121898" bIns="60948">
            <a:spAutoFit/>
          </a:bodyPr>
          <a:lstStyle/>
          <a:p>
            <a:pPr algn="just">
              <a:lnSpc>
                <a:spcPct val="150000"/>
              </a:lnSpc>
              <a:spcAft>
                <a:spcPts val="0"/>
              </a:spcAft>
            </a:pPr>
            <a:r>
              <a:rPr lang="en-US" altLang="zh-CN" sz="2800" kern="100" spc="-100" dirty="0">
                <a:latin typeface="Times New Roman"/>
                <a:ea typeface="华文细黑"/>
                <a:cs typeface="Courier New"/>
              </a:rPr>
              <a:t>(2)</a:t>
            </a:r>
            <a:r>
              <a:rPr lang="zh-CN" altLang="zh-CN" sz="2800" kern="100" spc="-100" dirty="0">
                <a:latin typeface="Times New Roman"/>
                <a:ea typeface="华文细黑"/>
                <a:cs typeface="Times New Roman"/>
              </a:rPr>
              <a:t>按图乙所示方法来收集产生的气体，需将钠包好，再放入水中。取相同质量的钠按下列两种情况收集产生的气体在相同条件下体积的关系是</a:t>
            </a:r>
            <a:r>
              <a:rPr lang="en-US" altLang="zh-CN" sz="2800" kern="100" spc="-100" dirty="0" smtClean="0">
                <a:latin typeface="Times New Roman"/>
                <a:ea typeface="华文细黑"/>
                <a:cs typeface="Courier New"/>
              </a:rPr>
              <a:t>___</a:t>
            </a:r>
            <a:r>
              <a:rPr lang="zh-CN" altLang="zh-CN" sz="2800" kern="100" spc="-100" dirty="0" smtClean="0">
                <a:latin typeface="Times New Roman"/>
                <a:ea typeface="华文细黑"/>
                <a:cs typeface="Times New Roman"/>
              </a:rPr>
              <a:t>。</a:t>
            </a:r>
            <a:endParaRPr lang="zh-CN" altLang="zh-CN" sz="1050" kern="100" spc="-100" dirty="0">
              <a:latin typeface="宋体"/>
              <a:cs typeface="Courier New"/>
            </a:endParaRPr>
          </a:p>
          <a:p>
            <a:pPr algn="just">
              <a:lnSpc>
                <a:spcPct val="150000"/>
              </a:lnSpc>
              <a:spcAft>
                <a:spcPts val="0"/>
              </a:spcAft>
            </a:pP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用铝箔包住钠　　</a:t>
            </a: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用铜箔包住钠</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二者收集气体一样多</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b.</a:t>
            </a: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收集气体体积较大</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c.</a:t>
            </a: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收集气体体积较大</a:t>
            </a:r>
            <a:endParaRPr lang="zh-CN" altLang="zh-CN" sz="1050" kern="100" dirty="0">
              <a:latin typeface="宋体"/>
              <a:cs typeface="Courier New"/>
            </a:endParaRPr>
          </a:p>
          <a:p>
            <a:pPr algn="just">
              <a:lnSpc>
                <a:spcPct val="150000"/>
              </a:lnSpc>
              <a:spcAft>
                <a:spcPts val="0"/>
              </a:spcAft>
            </a:pPr>
            <a:r>
              <a:rPr lang="zh-CN" altLang="zh-CN" sz="2800" b="1" kern="100" dirty="0">
                <a:solidFill>
                  <a:srgbClr val="0000FF"/>
                </a:solidFill>
                <a:latin typeface="Times New Roman"/>
                <a:cs typeface="Times New Roman"/>
              </a:rPr>
              <a:t>解析　</a:t>
            </a:r>
            <a:r>
              <a:rPr lang="en-US" altLang="zh-CN" sz="2800" kern="100" dirty="0" smtClean="0">
                <a:latin typeface="Times New Roman"/>
                <a:ea typeface="华文细黑"/>
                <a:cs typeface="Courier New"/>
              </a:rPr>
              <a:t>Na</a:t>
            </a:r>
            <a:r>
              <a:rPr lang="zh-CN" altLang="zh-CN" sz="2800" kern="100" dirty="0">
                <a:latin typeface="Times New Roman"/>
                <a:ea typeface="华文细黑"/>
                <a:cs typeface="Times New Roman"/>
              </a:rPr>
              <a:t>和</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zh-CN" altLang="zh-CN" sz="2800" kern="100" dirty="0">
                <a:latin typeface="Times New Roman"/>
                <a:ea typeface="华文细黑"/>
                <a:cs typeface="Times New Roman"/>
              </a:rPr>
              <a:t>反应产生</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的同时产生</a:t>
            </a:r>
            <a:r>
              <a:rPr lang="en-US" altLang="zh-CN" sz="2800" kern="100" dirty="0" err="1">
                <a:latin typeface="Times New Roman"/>
                <a:ea typeface="华文细黑"/>
                <a:cs typeface="Courier New"/>
              </a:rPr>
              <a:t>NaOH</a:t>
            </a:r>
            <a:r>
              <a:rPr lang="zh-CN" altLang="zh-CN" sz="2800" kern="100" dirty="0">
                <a:latin typeface="Times New Roman"/>
                <a:ea typeface="华文细黑"/>
                <a:cs typeface="Times New Roman"/>
              </a:rPr>
              <a:t>，</a:t>
            </a:r>
            <a:r>
              <a:rPr lang="en-US" altLang="zh-CN" sz="2800" kern="100" dirty="0" err="1">
                <a:latin typeface="Times New Roman"/>
                <a:ea typeface="华文细黑"/>
                <a:cs typeface="Courier New"/>
              </a:rPr>
              <a:t>NaOH</a:t>
            </a:r>
            <a:r>
              <a:rPr lang="zh-CN" altLang="zh-CN" sz="2800" kern="100" dirty="0">
                <a:latin typeface="Times New Roman"/>
                <a:ea typeface="华文细黑"/>
                <a:cs typeface="Times New Roman"/>
              </a:rPr>
              <a:t>可以和</a:t>
            </a:r>
            <a:r>
              <a:rPr lang="en-US" altLang="zh-CN" sz="2800" kern="100" dirty="0">
                <a:latin typeface="Times New Roman"/>
                <a:ea typeface="华文细黑"/>
                <a:cs typeface="Courier New"/>
              </a:rPr>
              <a:t>Al</a:t>
            </a:r>
            <a:r>
              <a:rPr lang="zh-CN" altLang="zh-CN" sz="2800" kern="100" dirty="0">
                <a:latin typeface="Times New Roman"/>
                <a:ea typeface="华文细黑"/>
                <a:cs typeface="Times New Roman"/>
              </a:rPr>
              <a:t>发生反应</a:t>
            </a:r>
            <a:r>
              <a:rPr lang="en-US" altLang="zh-CN" sz="2800" kern="100" dirty="0">
                <a:latin typeface="Times New Roman"/>
                <a:ea typeface="华文细黑"/>
                <a:cs typeface="Courier New"/>
              </a:rPr>
              <a:t>2Al</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2NaOH</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2H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spc="-80" dirty="0">
                <a:latin typeface="Times New Roman"/>
                <a:ea typeface="华文细黑"/>
                <a:cs typeface="Courier New"/>
              </a:rPr>
              <a:t>==</a:t>
            </a:r>
            <a:r>
              <a:rPr lang="en-US" altLang="zh-CN" sz="2800" kern="100" dirty="0">
                <a:latin typeface="Times New Roman"/>
                <a:ea typeface="华文细黑"/>
                <a:cs typeface="Courier New"/>
              </a:rPr>
              <a:t>=2NaAlO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3H</a:t>
            </a:r>
            <a:r>
              <a:rPr lang="en-US" altLang="zh-CN" sz="2800" kern="100" baseline="-25000" dirty="0">
                <a:latin typeface="Times New Roman"/>
                <a:ea typeface="华文细黑"/>
                <a:cs typeface="Courier New"/>
              </a:rPr>
              <a:t>2</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，故用铝箔包住</a:t>
            </a:r>
            <a:r>
              <a:rPr lang="en-US" altLang="zh-CN" sz="2800" kern="100" dirty="0">
                <a:latin typeface="Times New Roman"/>
                <a:ea typeface="华文细黑"/>
                <a:cs typeface="Courier New"/>
              </a:rPr>
              <a:t>Na</a:t>
            </a:r>
            <a:r>
              <a:rPr lang="zh-CN" altLang="zh-CN" sz="2800" kern="100" dirty="0">
                <a:latin typeface="Times New Roman"/>
                <a:ea typeface="华文细黑"/>
                <a:cs typeface="Times New Roman"/>
              </a:rPr>
              <a:t>时产生的</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的体积较大</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
        <p:nvSpPr>
          <p:cNvPr id="2" name="矩形 1"/>
          <p:cNvSpPr/>
          <p:nvPr/>
        </p:nvSpPr>
        <p:spPr>
          <a:xfrm>
            <a:off x="9883085" y="1410518"/>
            <a:ext cx="364202" cy="523220"/>
          </a:xfrm>
          <a:prstGeom prst="rect">
            <a:avLst/>
          </a:prstGeom>
        </p:spPr>
        <p:txBody>
          <a:bodyPr wrap="none">
            <a:spAutoFit/>
          </a:bodyPr>
          <a:lstStyle/>
          <a:p>
            <a:r>
              <a:rPr lang="en-US" altLang="zh-CN" sz="2800" kern="100" dirty="0">
                <a:solidFill>
                  <a:schemeClr val="accent6">
                    <a:lumMod val="75000"/>
                  </a:schemeClr>
                </a:solidFill>
                <a:latin typeface="Times New Roman"/>
                <a:cs typeface="Times New Roman"/>
              </a:rPr>
              <a:t>b</a:t>
            </a:r>
            <a:endParaRPr lang="zh-CN" altLang="en-US" sz="2800" kern="100" dirty="0">
              <a:solidFill>
                <a:schemeClr val="accent6">
                  <a:lumMod val="75000"/>
                </a:schemeClr>
              </a:solidFill>
              <a:latin typeface="Times New Roman"/>
              <a:cs typeface="Times New Roman"/>
            </a:endParaRPr>
          </a:p>
        </p:txBody>
      </p:sp>
      <p:sp>
        <p:nvSpPr>
          <p:cNvPr id="4" name="Rectangle 21">
            <a:hlinkClick r:id="rId2" action="ppaction://hlinksldjump"/>
          </p:cNvPr>
          <p:cNvSpPr>
            <a:spLocks noChangeArrowheads="1"/>
          </p:cNvSpPr>
          <p:nvPr/>
        </p:nvSpPr>
        <p:spPr bwMode="auto">
          <a:xfrm>
            <a:off x="9551590" y="3946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5" name="Rectangle 21">
            <a:hlinkClick r:id="rId3" action="ppaction://hlinksldjump"/>
          </p:cNvPr>
          <p:cNvSpPr>
            <a:spLocks noChangeArrowheads="1"/>
          </p:cNvSpPr>
          <p:nvPr/>
        </p:nvSpPr>
        <p:spPr bwMode="auto">
          <a:xfrm>
            <a:off x="10053768" y="3946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6" name="Rectangle 21">
            <a:hlinkClick r:id="rId4" action="ppaction://hlinksldjump"/>
          </p:cNvPr>
          <p:cNvSpPr>
            <a:spLocks noChangeArrowheads="1"/>
          </p:cNvSpPr>
          <p:nvPr/>
        </p:nvSpPr>
        <p:spPr bwMode="auto">
          <a:xfrm>
            <a:off x="10531804" y="3946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7" name="Rectangle 21">
            <a:hlinkClick r:id="rId5" action="ppaction://hlinksldjump"/>
          </p:cNvPr>
          <p:cNvSpPr>
            <a:spLocks noChangeArrowheads="1"/>
          </p:cNvSpPr>
          <p:nvPr/>
        </p:nvSpPr>
        <p:spPr bwMode="auto">
          <a:xfrm>
            <a:off x="10985698"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8" name="Rectangle 21">
            <a:hlinkClick r:id="rId6" action="ppaction://hlinksldjump"/>
          </p:cNvPr>
          <p:cNvSpPr>
            <a:spLocks noChangeArrowheads="1"/>
          </p:cNvSpPr>
          <p:nvPr/>
        </p:nvSpPr>
        <p:spPr bwMode="auto">
          <a:xfrm>
            <a:off x="11463316"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9" name="矩形 8"/>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0" name="圆角矩形 9">
            <a:hlinkClick r:id="" action="ppaction://noaction"/>
          </p:cNvPr>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989307057"/>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0"/>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2">
                                            <p:txEl>
                                              <p:pRg st="5" end="5"/>
                                            </p:txEl>
                                          </p:spTgt>
                                        </p:tgtEl>
                                        <p:attrNameLst>
                                          <p:attrName>style.visibility</p:attrName>
                                        </p:attrNameLst>
                                      </p:cBhvr>
                                      <p:to>
                                        <p:strVal val="visible"/>
                                      </p:to>
                                    </p:set>
                                    <p:animEffect transition="in" filter="blinds(horizontal)">
                                      <p:cBhvr>
                                        <p:cTn id="7" dur="500"/>
                                        <p:tgtEl>
                                          <p:spTgt spid="12">
                                            <p:txEl>
                                              <p:pRg st="5" end="5"/>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nodeType="clickEffect">
                                  <p:stCondLst>
                                    <p:cond delay="0"/>
                                  </p:stCondLst>
                                  <p:childTnLst>
                                    <p:animEffect transition="out" filter="fade">
                                      <p:cBhvr>
                                        <p:cTn id="16" dur="500"/>
                                        <p:tgtEl>
                                          <p:spTgt spid="12">
                                            <p:txEl>
                                              <p:pRg st="5" end="5"/>
                                            </p:txEl>
                                          </p:spTgt>
                                        </p:tgtEl>
                                      </p:cBhvr>
                                    </p:animEffect>
                                    <p:set>
                                      <p:cBhvr>
                                        <p:cTn id="17" dur="1" fill="hold">
                                          <p:stCondLst>
                                            <p:cond delay="499"/>
                                          </p:stCondLst>
                                        </p:cTn>
                                        <p:tgtEl>
                                          <p:spTgt spid="12">
                                            <p:txEl>
                                              <p:pRg st="5" end="5"/>
                                            </p:txEl>
                                          </p:spTgt>
                                        </p:tgtEl>
                                        <p:attrNameLst>
                                          <p:attrName>style.visibility</p:attrName>
                                        </p:attrNameLst>
                                      </p:cBhvr>
                                      <p:to>
                                        <p:strVal val="hidden"/>
                                      </p:to>
                                    </p:set>
                                  </p:childTnLst>
                                </p:cTn>
                              </p:par>
                              <p:par>
                                <p:cTn id="18" presetID="10" presetClass="exit" presetSubtype="0" fill="hold" grpId="1" nodeType="withEffect">
                                  <p:stCondLst>
                                    <p:cond delay="0"/>
                                  </p:stCondLst>
                                  <p:childTnLst>
                                    <p:animEffect transition="out" filter="fade">
                                      <p:cBhvr>
                                        <p:cTn id="19" dur="500"/>
                                        <p:tgtEl>
                                          <p:spTgt spid="2"/>
                                        </p:tgtEl>
                                      </p:cBhvr>
                                    </p:animEffect>
                                    <p:set>
                                      <p:cBhvr>
                                        <p:cTn id="20" dur="1" fill="hold">
                                          <p:stCondLst>
                                            <p:cond delay="499"/>
                                          </p:stCondLst>
                                        </p:cTn>
                                        <p:tgtEl>
                                          <p:spTgt spid="2"/>
                                        </p:tgtEl>
                                        <p:attrNameLst>
                                          <p:attrName>style.visibility</p:attrName>
                                        </p:attrNameLst>
                                      </p:cBhvr>
                                      <p:to>
                                        <p:strVal val="hidden"/>
                                      </p:to>
                                    </p:set>
                                  </p:childTnLst>
                                </p:cTn>
                              </p:par>
                            </p:childTnLst>
                          </p:cTn>
                        </p:par>
                      </p:childTnLst>
                    </p:cTn>
                  </p:par>
                </p:childTnLst>
              </p:cTn>
              <p:nextCondLst>
                <p:cond evt="onClick" delay="0">
                  <p:tgtEl>
                    <p:spTgt spid="10"/>
                  </p:tgtEl>
                </p:cond>
              </p:nextCondLst>
            </p:seq>
          </p:childTnLst>
        </p:cTn>
      </p:par>
    </p:tnLst>
    <p:bldLst>
      <p:bldP spid="2" grpId="0"/>
      <p:bldP spid="2" grpId="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77043" y="549474"/>
            <a:ext cx="9081395" cy="3354740"/>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5.</a:t>
            </a:r>
            <a:r>
              <a:rPr lang="zh-CN" altLang="zh-CN" sz="2800" kern="100" dirty="0">
                <a:latin typeface="Times New Roman"/>
                <a:ea typeface="华文细黑"/>
                <a:cs typeface="Times New Roman"/>
              </a:rPr>
              <a:t>有人设计</a:t>
            </a:r>
            <a:r>
              <a:rPr lang="zh-CN" altLang="zh-CN" sz="1050" kern="100" dirty="0">
                <a:latin typeface="宋体"/>
                <a:cs typeface="Courier New"/>
              </a:rPr>
              <a:t> </a:t>
            </a:r>
            <a:r>
              <a:rPr lang="zh-CN" altLang="zh-CN" sz="2800" kern="100" dirty="0">
                <a:latin typeface="Times New Roman"/>
                <a:ea typeface="华文细黑"/>
                <a:cs typeface="Times New Roman"/>
              </a:rPr>
              <a:t>出一种在隔绝空气条件下让钠与</a:t>
            </a:r>
            <a:r>
              <a:rPr lang="en-US" altLang="zh-CN" sz="2800" kern="100" dirty="0">
                <a:latin typeface="Times New Roman"/>
                <a:ea typeface="华文细黑"/>
                <a:cs typeface="Courier New"/>
              </a:rPr>
              <a:t>FeSO</a:t>
            </a:r>
            <a:r>
              <a:rPr lang="en-US" altLang="zh-CN" sz="2800" kern="100" baseline="-25000" dirty="0">
                <a:latin typeface="Times New Roman"/>
                <a:ea typeface="华文细黑"/>
                <a:cs typeface="Courier New"/>
              </a:rPr>
              <a:t>4</a:t>
            </a:r>
            <a:r>
              <a:rPr lang="zh-CN" altLang="zh-CN" sz="2800" kern="100" dirty="0">
                <a:latin typeface="Times New Roman"/>
                <a:ea typeface="华文细黑"/>
                <a:cs typeface="Times New Roman"/>
              </a:rPr>
              <a:t>溶液反应的方法以验证反应实质。实验时，往</a:t>
            </a:r>
            <a:r>
              <a:rPr lang="en-US" altLang="zh-CN" sz="2800" kern="100" dirty="0">
                <a:latin typeface="Times New Roman"/>
                <a:ea typeface="华文细黑"/>
                <a:cs typeface="Courier New"/>
              </a:rPr>
              <a:t>100 mL</a:t>
            </a:r>
            <a:r>
              <a:rPr lang="zh-CN" altLang="zh-CN" sz="2800" kern="100" dirty="0">
                <a:latin typeface="Times New Roman"/>
                <a:ea typeface="华文细黑"/>
                <a:cs typeface="Times New Roman"/>
              </a:rPr>
              <a:t>大试管中先加</a:t>
            </a:r>
            <a:r>
              <a:rPr lang="en-US" altLang="zh-CN" sz="2800" kern="100" dirty="0">
                <a:latin typeface="Times New Roman"/>
                <a:ea typeface="华文细黑"/>
                <a:cs typeface="Courier New"/>
              </a:rPr>
              <a:t>40 mL</a:t>
            </a:r>
            <a:r>
              <a:rPr lang="zh-CN" altLang="zh-CN" sz="2800" kern="100" dirty="0">
                <a:latin typeface="Times New Roman"/>
                <a:ea typeface="华文细黑"/>
                <a:cs typeface="Times New Roman"/>
              </a:rPr>
              <a:t>煤油，取</a:t>
            </a: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粒米粒大小的金属钠放入大试管后塞上橡皮塞，通过长颈漏斗加入</a:t>
            </a:r>
            <a:r>
              <a:rPr lang="en-US" altLang="zh-CN" sz="2800" kern="100" dirty="0">
                <a:latin typeface="Times New Roman"/>
                <a:ea typeface="华文细黑"/>
                <a:cs typeface="Courier New"/>
              </a:rPr>
              <a:t>FeSO</a:t>
            </a:r>
            <a:r>
              <a:rPr lang="en-US" altLang="zh-CN" sz="2800" kern="100" baseline="-25000" dirty="0">
                <a:latin typeface="Times New Roman"/>
                <a:ea typeface="华文细黑"/>
                <a:cs typeface="Courier New"/>
              </a:rPr>
              <a:t>4</a:t>
            </a:r>
            <a:r>
              <a:rPr lang="zh-CN" altLang="zh-CN" sz="2800" kern="100" dirty="0">
                <a:latin typeface="Times New Roman"/>
                <a:ea typeface="华文细黑"/>
                <a:cs typeface="Times New Roman"/>
              </a:rPr>
              <a:t>溶液使煤油的液面至胶塞，并夹紧弹簧夹</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如图</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。仔细观察，回答下列问题：</a:t>
            </a:r>
            <a:endParaRPr lang="zh-CN" altLang="zh-CN" sz="1050" kern="100" dirty="0">
              <a:effectLst/>
              <a:latin typeface="宋体"/>
              <a:cs typeface="Courier New"/>
            </a:endParaRPr>
          </a:p>
        </p:txBody>
      </p:sp>
      <p:pic>
        <p:nvPicPr>
          <p:cNvPr id="10242" name="Picture 2" descr="216"/>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144698" y="783597"/>
            <a:ext cx="2595737" cy="2757970"/>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2"/>
          <p:cNvSpPr/>
          <p:nvPr/>
        </p:nvSpPr>
        <p:spPr>
          <a:xfrm>
            <a:off x="184100" y="3746401"/>
            <a:ext cx="11296938" cy="2677656"/>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如何从试剂瓶中取用金属钠？剩余的</a:t>
            </a:r>
            <a:r>
              <a:rPr lang="en-US" altLang="zh-CN" sz="2800" kern="100" dirty="0">
                <a:latin typeface="Times New Roman"/>
                <a:ea typeface="华文细黑"/>
                <a:cs typeface="Courier New"/>
              </a:rPr>
              <a:t>Na</a:t>
            </a:r>
            <a:r>
              <a:rPr lang="zh-CN" altLang="zh-CN" sz="2800" kern="100" dirty="0">
                <a:latin typeface="Times New Roman"/>
                <a:ea typeface="华文细黑"/>
                <a:cs typeface="Times New Roman"/>
              </a:rPr>
              <a:t>能否放回原试剂瓶？</a:t>
            </a:r>
            <a:endParaRPr lang="zh-CN" altLang="zh-CN" sz="2800" kern="100" dirty="0">
              <a:latin typeface="宋体"/>
              <a:cs typeface="Courier New"/>
            </a:endParaRPr>
          </a:p>
          <a:p>
            <a:pPr algn="just">
              <a:lnSpc>
                <a:spcPct val="150000"/>
              </a:lnSpc>
              <a:spcAft>
                <a:spcPts val="0"/>
              </a:spcAft>
            </a:pPr>
            <a:r>
              <a:rPr lang="en-US" altLang="zh-CN" sz="2800" kern="100" dirty="0" smtClean="0">
                <a:latin typeface="Times New Roman"/>
                <a:ea typeface="华文细黑"/>
                <a:cs typeface="Courier New"/>
              </a:rPr>
              <a:t>_______________________________________________________________________________________________________________________________</a:t>
            </a:r>
            <a:r>
              <a:rPr lang="en-US" altLang="zh-CN" sz="2800" kern="100" dirty="0">
                <a:latin typeface="Times New Roman"/>
                <a:ea typeface="华文细黑"/>
                <a:cs typeface="Courier New"/>
              </a:rPr>
              <a:t>_</a:t>
            </a:r>
            <a:r>
              <a:rPr lang="en-US" altLang="zh-CN" sz="2800" kern="100" dirty="0" smtClean="0">
                <a:latin typeface="Times New Roman"/>
                <a:ea typeface="华文细黑"/>
                <a:cs typeface="Courier New"/>
              </a:rPr>
              <a:t>__</a:t>
            </a:r>
            <a:r>
              <a:rPr lang="zh-CN" altLang="zh-CN" sz="2800" kern="100" dirty="0" smtClean="0">
                <a:latin typeface="Times New Roman"/>
                <a:ea typeface="华文细黑"/>
                <a:cs typeface="Times New Roman"/>
              </a:rPr>
              <a:t>。</a:t>
            </a:r>
            <a:endParaRPr lang="zh-CN" altLang="zh-CN" sz="2800" kern="100" dirty="0">
              <a:effectLst/>
              <a:latin typeface="宋体"/>
              <a:cs typeface="Courier New"/>
            </a:endParaRPr>
          </a:p>
        </p:txBody>
      </p:sp>
      <p:sp>
        <p:nvSpPr>
          <p:cNvPr id="5" name="矩形 4"/>
          <p:cNvSpPr/>
          <p:nvPr/>
        </p:nvSpPr>
        <p:spPr>
          <a:xfrm>
            <a:off x="151399" y="4328912"/>
            <a:ext cx="11344407" cy="1952586"/>
          </a:xfrm>
          <a:prstGeom prst="rect">
            <a:avLst/>
          </a:prstGeom>
        </p:spPr>
        <p:txBody>
          <a:bodyPr>
            <a:spAutoFit/>
          </a:bodyPr>
          <a:lstStyle/>
          <a:p>
            <a:pPr>
              <a:lnSpc>
                <a:spcPct val="150000"/>
              </a:lnSpc>
            </a:pPr>
            <a:r>
              <a:rPr lang="zh-CN" altLang="zh-CN" sz="2800" kern="100" dirty="0" smtClean="0">
                <a:solidFill>
                  <a:schemeClr val="accent6">
                    <a:lumMod val="75000"/>
                  </a:schemeClr>
                </a:solidFill>
                <a:latin typeface="Times New Roman"/>
                <a:ea typeface="华文细黑"/>
                <a:cs typeface="Times New Roman"/>
              </a:rPr>
              <a:t>用</a:t>
            </a:r>
            <a:r>
              <a:rPr lang="zh-CN" altLang="zh-CN" sz="2800" kern="100" dirty="0">
                <a:solidFill>
                  <a:schemeClr val="accent6">
                    <a:lumMod val="75000"/>
                  </a:schemeClr>
                </a:solidFill>
                <a:latin typeface="Times New Roman"/>
                <a:ea typeface="华文细黑"/>
                <a:cs typeface="Times New Roman"/>
              </a:rPr>
              <a:t>镊子从试剂瓶中取一块金属钠，用滤纸吸干表面上的煤油，用小刀在玻璃片上切米粒大小的钠做实验用，剩余的钠要放回原试剂瓶，不要随意丢弃</a:t>
            </a:r>
            <a:endParaRPr lang="zh-CN" altLang="en-US" sz="2800" dirty="0">
              <a:solidFill>
                <a:schemeClr val="accent6">
                  <a:lumMod val="75000"/>
                </a:schemeClr>
              </a:solidFill>
            </a:endParaRPr>
          </a:p>
        </p:txBody>
      </p:sp>
      <p:sp>
        <p:nvSpPr>
          <p:cNvPr id="7" name="Rectangle 21">
            <a:hlinkClick r:id="rId3" action="ppaction://hlinksldjump"/>
          </p:cNvPr>
          <p:cNvSpPr>
            <a:spLocks noChangeArrowheads="1"/>
          </p:cNvSpPr>
          <p:nvPr/>
        </p:nvSpPr>
        <p:spPr bwMode="auto">
          <a:xfrm>
            <a:off x="9551590" y="3946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8" name="Rectangle 21">
            <a:hlinkClick r:id="rId4" action="ppaction://hlinksldjump"/>
          </p:cNvPr>
          <p:cNvSpPr>
            <a:spLocks noChangeArrowheads="1"/>
          </p:cNvSpPr>
          <p:nvPr/>
        </p:nvSpPr>
        <p:spPr bwMode="auto">
          <a:xfrm>
            <a:off x="10053768" y="3946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9" name="Rectangle 21">
            <a:hlinkClick r:id="rId5" action="ppaction://hlinksldjump"/>
          </p:cNvPr>
          <p:cNvSpPr>
            <a:spLocks noChangeArrowheads="1"/>
          </p:cNvSpPr>
          <p:nvPr/>
        </p:nvSpPr>
        <p:spPr bwMode="auto">
          <a:xfrm>
            <a:off x="10531804" y="3946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0" name="Rectangle 21">
            <a:hlinkClick r:id="rId6" action="ppaction://hlinksldjump"/>
          </p:cNvPr>
          <p:cNvSpPr>
            <a:spLocks noChangeArrowheads="1"/>
          </p:cNvSpPr>
          <p:nvPr/>
        </p:nvSpPr>
        <p:spPr bwMode="auto">
          <a:xfrm>
            <a:off x="10985698"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1" name="Rectangle 21">
            <a:hlinkClick r:id="rId7" action="ppaction://hlinksldjump"/>
          </p:cNvPr>
          <p:cNvSpPr>
            <a:spLocks noChangeArrowheads="1"/>
          </p:cNvSpPr>
          <p:nvPr/>
        </p:nvSpPr>
        <p:spPr bwMode="auto">
          <a:xfrm>
            <a:off x="11463316"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12" name="矩形 11"/>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3" name="圆角矩形 12"/>
          <p:cNvSpPr/>
          <p:nvPr/>
        </p:nvSpPr>
        <p:spPr>
          <a:xfrm>
            <a:off x="11382521" y="6658148"/>
            <a:ext cx="807892" cy="20084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C00000"/>
                </a:solidFill>
                <a:latin typeface="黑体" pitchFamily="49" charset="-122"/>
                <a:ea typeface="黑体" pitchFamily="49" charset="-122"/>
              </a:rPr>
              <a:t>答案</a:t>
            </a:r>
            <a:endParaRPr lang="zh-CN" altLang="en-US" sz="1400" dirty="0">
              <a:solidFill>
                <a:srgbClr val="C00000"/>
              </a:solidFill>
              <a:latin typeface="黑体" pitchFamily="49" charset="-122"/>
              <a:ea typeface="黑体" pitchFamily="49" charset="-122"/>
            </a:endParaRPr>
          </a:p>
        </p:txBody>
      </p:sp>
    </p:spTree>
    <p:extLst>
      <p:ext uri="{BB962C8B-B14F-4D97-AF65-F5344CB8AC3E}">
        <p14:creationId xmlns:p14="http://schemas.microsoft.com/office/powerpoint/2010/main" val="1293294718"/>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3"/>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5"/>
                                        </p:tgtEl>
                                      </p:cBhvr>
                                    </p:animEffect>
                                    <p:set>
                                      <p:cBhvr>
                                        <p:cTn id="12" dur="1" fill="hold">
                                          <p:stCondLst>
                                            <p:cond delay="499"/>
                                          </p:stCondLst>
                                        </p:cTn>
                                        <p:tgtEl>
                                          <p:spTgt spid="5"/>
                                        </p:tgtEl>
                                        <p:attrNameLst>
                                          <p:attrName>style.visibility</p:attrName>
                                        </p:attrNameLst>
                                      </p:cBhvr>
                                      <p:to>
                                        <p:strVal val="hidden"/>
                                      </p:to>
                                    </p:set>
                                  </p:childTnLst>
                                </p:cTn>
                              </p:par>
                            </p:childTnLst>
                          </p:cTn>
                        </p:par>
                      </p:childTnLst>
                    </p:cTn>
                  </p:par>
                </p:childTnLst>
              </p:cTn>
              <p:nextCondLst>
                <p:cond evt="onClick" delay="0">
                  <p:tgtEl>
                    <p:spTgt spid="13"/>
                  </p:tgtEl>
                </p:cond>
              </p:nextCondLst>
            </p:seq>
          </p:childTnLst>
        </p:cTn>
      </p:par>
    </p:tnLst>
    <p:bldLst>
      <p:bldP spid="5" grpId="0"/>
      <p:bldP spid="5" grpId="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50"/>
          <p:cNvSpPr txBox="1">
            <a:spLocks noChangeArrowheads="1"/>
          </p:cNvSpPr>
          <p:nvPr/>
        </p:nvSpPr>
        <p:spPr bwMode="auto">
          <a:xfrm>
            <a:off x="171500" y="899364"/>
            <a:ext cx="11796316" cy="5304834"/>
          </a:xfrm>
          <a:prstGeom prst="rect">
            <a:avLst/>
          </a:prstGeom>
          <a:ln/>
          <a:extLst/>
        </p:spPr>
        <p:style>
          <a:lnRef idx="1">
            <a:schemeClr val="accent6"/>
          </a:lnRef>
          <a:fillRef idx="2">
            <a:schemeClr val="accent6"/>
          </a:fillRef>
          <a:effectRef idx="1">
            <a:schemeClr val="accent6"/>
          </a:effectRef>
          <a:fontRef idx="minor">
            <a:schemeClr val="dk1"/>
          </a:fontRef>
        </p:style>
        <p:txBody>
          <a:bodyPr wrap="square" lIns="121898" tIns="60948" rIns="121898" bIns="60948" anchor="t">
            <a:spAutoFit/>
          </a:bodyPr>
          <a:lstStyle>
            <a:lvl1pPr algn="l" eaLnBrk="0" hangingPunct="0">
              <a:defRPr sz="2400" b="1">
                <a:solidFill>
                  <a:schemeClr val="tx1"/>
                </a:solidFill>
                <a:latin typeface="Arial" charset="0"/>
                <a:ea typeface="宋体" pitchFamily="2" charset="-122"/>
              </a:defRPr>
            </a:lvl1pPr>
            <a:lvl2pPr marL="742950" indent="-285750" algn="l" eaLnBrk="0" hangingPunct="0">
              <a:defRPr sz="2400" b="1">
                <a:solidFill>
                  <a:schemeClr val="tx1"/>
                </a:solidFill>
                <a:latin typeface="Arial" charset="0"/>
                <a:ea typeface="宋体" pitchFamily="2" charset="-122"/>
              </a:defRPr>
            </a:lvl2pPr>
            <a:lvl3pPr marL="1143000" indent="-228600" algn="l" eaLnBrk="0" hangingPunct="0">
              <a:defRPr sz="2400" b="1">
                <a:solidFill>
                  <a:schemeClr val="tx1"/>
                </a:solidFill>
                <a:latin typeface="Arial" charset="0"/>
                <a:ea typeface="宋体" pitchFamily="2" charset="-122"/>
              </a:defRPr>
            </a:lvl3pPr>
            <a:lvl4pPr marL="1600200" indent="-228600" algn="l" eaLnBrk="0" hangingPunct="0">
              <a:defRPr sz="2400" b="1">
                <a:solidFill>
                  <a:schemeClr val="tx1"/>
                </a:solidFill>
                <a:latin typeface="Arial" charset="0"/>
                <a:ea typeface="宋体" pitchFamily="2" charset="-122"/>
              </a:defRPr>
            </a:lvl4pPr>
            <a:lvl5pPr marL="2057400" indent="-228600" algn="l" eaLnBrk="0" hangingPunct="0">
              <a:defRPr sz="2400" b="1">
                <a:solidFill>
                  <a:schemeClr val="tx1"/>
                </a:solidFill>
                <a:latin typeface="Arial" charset="0"/>
                <a:ea typeface="宋体" pitchFamily="2" charset="-122"/>
              </a:defRPr>
            </a:lvl5pPr>
            <a:lvl6pPr marL="2514600" indent="-228600" eaLnBrk="0" fontAlgn="base" hangingPunct="0">
              <a:spcBef>
                <a:spcPct val="0"/>
              </a:spcBef>
              <a:spcAft>
                <a:spcPct val="0"/>
              </a:spcAft>
              <a:defRPr sz="2400" b="1">
                <a:solidFill>
                  <a:schemeClr val="tx1"/>
                </a:solidFill>
                <a:latin typeface="Arial" charset="0"/>
                <a:ea typeface="宋体" pitchFamily="2" charset="-122"/>
              </a:defRPr>
            </a:lvl6pPr>
            <a:lvl7pPr marL="2971800" indent="-228600" eaLnBrk="0" fontAlgn="base" hangingPunct="0">
              <a:spcBef>
                <a:spcPct val="0"/>
              </a:spcBef>
              <a:spcAft>
                <a:spcPct val="0"/>
              </a:spcAft>
              <a:defRPr sz="2400" b="1">
                <a:solidFill>
                  <a:schemeClr val="tx1"/>
                </a:solidFill>
                <a:latin typeface="Arial" charset="0"/>
                <a:ea typeface="宋体" pitchFamily="2" charset="-122"/>
              </a:defRPr>
            </a:lvl7pPr>
            <a:lvl8pPr marL="3429000" indent="-228600" eaLnBrk="0" fontAlgn="base" hangingPunct="0">
              <a:spcBef>
                <a:spcPct val="0"/>
              </a:spcBef>
              <a:spcAft>
                <a:spcPct val="0"/>
              </a:spcAft>
              <a:defRPr sz="2400" b="1">
                <a:solidFill>
                  <a:schemeClr val="tx1"/>
                </a:solidFill>
                <a:latin typeface="Arial" charset="0"/>
                <a:ea typeface="宋体" pitchFamily="2" charset="-122"/>
              </a:defRPr>
            </a:lvl8pPr>
            <a:lvl9pPr marL="3886200" indent="-228600" eaLnBrk="0" fontAlgn="base" hangingPunct="0">
              <a:spcBef>
                <a:spcPct val="0"/>
              </a:spcBef>
              <a:spcAft>
                <a:spcPct val="0"/>
              </a:spcAft>
              <a:defRPr sz="2400" b="1">
                <a:solidFill>
                  <a:schemeClr val="tx1"/>
                </a:solidFill>
                <a:latin typeface="Arial" charset="0"/>
                <a:ea typeface="宋体" pitchFamily="2" charset="-122"/>
              </a:defRPr>
            </a:lvl9pPr>
          </a:lstStyle>
          <a:p>
            <a:pPr lvl="0" eaLnBrk="1" hangingPunct="1">
              <a:lnSpc>
                <a:spcPts val="4500"/>
              </a:lnSpc>
            </a:pPr>
            <a:r>
              <a:rPr lang="en-US" altLang="zh-CN" sz="2600" b="0" kern="100" dirty="0">
                <a:solidFill>
                  <a:prstClr val="black"/>
                </a:solidFill>
                <a:latin typeface="Times New Roman"/>
                <a:ea typeface="华文细黑"/>
                <a:cs typeface="Courier New"/>
              </a:rPr>
              <a:t>1.</a:t>
            </a:r>
            <a:r>
              <a:rPr lang="zh-CN" altLang="zh-CN" sz="2600" b="0" kern="100" dirty="0">
                <a:solidFill>
                  <a:prstClr val="black"/>
                </a:solidFill>
                <a:latin typeface="Times New Roman"/>
                <a:ea typeface="华文细黑"/>
                <a:cs typeface="Times New Roman"/>
              </a:rPr>
              <a:t>知道</a:t>
            </a:r>
            <a:r>
              <a:rPr lang="en-US" altLang="zh-CN" sz="2600" b="0" kern="100" dirty="0">
                <a:solidFill>
                  <a:prstClr val="black"/>
                </a:solidFill>
                <a:latin typeface="Times New Roman"/>
                <a:ea typeface="华文细黑"/>
                <a:cs typeface="Courier New"/>
              </a:rPr>
              <a:t>Na</a:t>
            </a:r>
            <a:r>
              <a:rPr lang="zh-CN" altLang="zh-CN" sz="2600" b="0" kern="100" dirty="0">
                <a:solidFill>
                  <a:prstClr val="black"/>
                </a:solidFill>
                <a:latin typeface="Times New Roman"/>
                <a:ea typeface="华文细黑"/>
                <a:cs typeface="Times New Roman"/>
              </a:rPr>
              <a:t>及其氧化物的性质。</a:t>
            </a:r>
            <a:endParaRPr lang="en-US" altLang="zh-CN" sz="2600" b="0" kern="100" dirty="0">
              <a:solidFill>
                <a:prstClr val="black"/>
              </a:solidFill>
              <a:latin typeface="Times New Roman"/>
              <a:ea typeface="华文细黑"/>
              <a:cs typeface="Times New Roman"/>
            </a:endParaRPr>
          </a:p>
          <a:p>
            <a:pPr lvl="0" eaLnBrk="1" hangingPunct="1">
              <a:lnSpc>
                <a:spcPts val="4500"/>
              </a:lnSpc>
            </a:pPr>
            <a:r>
              <a:rPr lang="en-US" altLang="zh-CN" sz="2600" b="0" kern="100" dirty="0">
                <a:solidFill>
                  <a:prstClr val="black"/>
                </a:solidFill>
                <a:latin typeface="Times New Roman"/>
                <a:ea typeface="华文细黑"/>
                <a:cs typeface="Courier New"/>
              </a:rPr>
              <a:t>2.</a:t>
            </a:r>
            <a:r>
              <a:rPr lang="zh-CN" altLang="zh-CN" sz="2600" b="0" kern="100" dirty="0">
                <a:solidFill>
                  <a:prstClr val="black"/>
                </a:solidFill>
                <a:latin typeface="Times New Roman"/>
                <a:ea typeface="华文细黑"/>
                <a:cs typeface="Times New Roman"/>
              </a:rPr>
              <a:t>能利用</a:t>
            </a:r>
            <a:r>
              <a:rPr lang="en-US" altLang="zh-CN" sz="2600" b="0" kern="100" dirty="0">
                <a:solidFill>
                  <a:prstClr val="black"/>
                </a:solidFill>
                <a:latin typeface="Times New Roman"/>
                <a:ea typeface="华文细黑"/>
                <a:cs typeface="Courier New"/>
              </a:rPr>
              <a:t>Na</a:t>
            </a:r>
            <a:r>
              <a:rPr lang="zh-CN" altLang="zh-CN" sz="2600" b="0" kern="100" dirty="0">
                <a:solidFill>
                  <a:prstClr val="black"/>
                </a:solidFill>
                <a:latin typeface="Times New Roman"/>
                <a:ea typeface="华文细黑"/>
                <a:cs typeface="Times New Roman"/>
              </a:rPr>
              <a:t>及其氧化物分别与水反应的化学方程式进行相关计算。</a:t>
            </a:r>
            <a:endParaRPr lang="en-US" altLang="zh-CN" sz="2600" b="0" kern="100" dirty="0">
              <a:solidFill>
                <a:prstClr val="black"/>
              </a:solidFill>
              <a:latin typeface="Times New Roman"/>
              <a:ea typeface="华文细黑"/>
              <a:cs typeface="Times New Roman"/>
            </a:endParaRPr>
          </a:p>
          <a:p>
            <a:pPr lvl="0" eaLnBrk="1" hangingPunct="1">
              <a:lnSpc>
                <a:spcPts val="4500"/>
              </a:lnSpc>
            </a:pPr>
            <a:r>
              <a:rPr lang="en-US" altLang="zh-CN" sz="2600" b="0" kern="100" dirty="0">
                <a:solidFill>
                  <a:prstClr val="black"/>
                </a:solidFill>
                <a:latin typeface="Times New Roman"/>
                <a:ea typeface="华文细黑"/>
                <a:cs typeface="Courier New"/>
              </a:rPr>
              <a:t>3.</a:t>
            </a:r>
            <a:r>
              <a:rPr lang="zh-CN" altLang="zh-CN" sz="2600" b="0" kern="100" dirty="0">
                <a:solidFill>
                  <a:prstClr val="black"/>
                </a:solidFill>
                <a:latin typeface="Times New Roman"/>
                <a:ea typeface="华文细黑"/>
                <a:cs typeface="Times New Roman"/>
              </a:rPr>
              <a:t>能规范解答以</a:t>
            </a:r>
            <a:r>
              <a:rPr lang="en-US" altLang="zh-CN" sz="2600" b="0" kern="100" dirty="0">
                <a:solidFill>
                  <a:prstClr val="black"/>
                </a:solidFill>
                <a:latin typeface="Times New Roman"/>
                <a:ea typeface="华文细黑"/>
                <a:cs typeface="Courier New"/>
              </a:rPr>
              <a:t>Na</a:t>
            </a:r>
            <a:r>
              <a:rPr lang="zh-CN" altLang="zh-CN" sz="2600" b="0" kern="100" dirty="0">
                <a:solidFill>
                  <a:prstClr val="black"/>
                </a:solidFill>
                <a:latin typeface="Times New Roman"/>
                <a:ea typeface="华文细黑"/>
                <a:cs typeface="Times New Roman"/>
              </a:rPr>
              <a:t>及其氧化物为载体的实验探究、框图推断题。</a:t>
            </a:r>
            <a:endParaRPr lang="en-US" altLang="zh-CN" sz="2600" b="0" kern="100" dirty="0">
              <a:solidFill>
                <a:prstClr val="black"/>
              </a:solidFill>
              <a:latin typeface="Times New Roman"/>
              <a:ea typeface="华文细黑"/>
              <a:cs typeface="Times New Roman"/>
            </a:endParaRPr>
          </a:p>
          <a:p>
            <a:pPr lvl="0" eaLnBrk="1" hangingPunct="1">
              <a:lnSpc>
                <a:spcPts val="4500"/>
              </a:lnSpc>
            </a:pPr>
            <a:r>
              <a:rPr lang="en-US" altLang="zh-CN" sz="2600" b="0" kern="100" dirty="0">
                <a:solidFill>
                  <a:prstClr val="black"/>
                </a:solidFill>
                <a:latin typeface="Times New Roman"/>
                <a:ea typeface="华文细黑"/>
                <a:cs typeface="Courier New"/>
              </a:rPr>
              <a:t>4.</a:t>
            </a:r>
            <a:r>
              <a:rPr lang="zh-CN" altLang="zh-CN" sz="2600" b="0" kern="100" dirty="0">
                <a:solidFill>
                  <a:prstClr val="black"/>
                </a:solidFill>
                <a:latin typeface="Times New Roman"/>
                <a:ea typeface="华文细黑"/>
                <a:cs typeface="Times New Roman"/>
              </a:rPr>
              <a:t>了解</a:t>
            </a:r>
            <a:r>
              <a:rPr lang="en-US" altLang="zh-CN" sz="2600" b="0" kern="100" dirty="0">
                <a:solidFill>
                  <a:prstClr val="black"/>
                </a:solidFill>
                <a:latin typeface="Times New Roman"/>
                <a:ea typeface="华文细黑"/>
                <a:cs typeface="Courier New"/>
              </a:rPr>
              <a:t>Na</a:t>
            </a:r>
            <a:r>
              <a:rPr lang="en-US" altLang="zh-CN" sz="2600" b="0" kern="100" baseline="-25000" dirty="0">
                <a:solidFill>
                  <a:prstClr val="black"/>
                </a:solidFill>
                <a:latin typeface="Times New Roman"/>
                <a:ea typeface="华文细黑"/>
                <a:cs typeface="Courier New"/>
              </a:rPr>
              <a:t>2</a:t>
            </a:r>
            <a:r>
              <a:rPr lang="en-US" altLang="zh-CN" sz="2600" b="0" kern="100" dirty="0">
                <a:solidFill>
                  <a:prstClr val="black"/>
                </a:solidFill>
                <a:latin typeface="Times New Roman"/>
                <a:ea typeface="华文细黑"/>
                <a:cs typeface="Courier New"/>
              </a:rPr>
              <a:t>CO</a:t>
            </a:r>
            <a:r>
              <a:rPr lang="en-US" altLang="zh-CN" sz="2600" b="0" kern="100" baseline="-25000" dirty="0">
                <a:solidFill>
                  <a:prstClr val="black"/>
                </a:solidFill>
                <a:latin typeface="Times New Roman"/>
                <a:ea typeface="华文细黑"/>
                <a:cs typeface="Courier New"/>
              </a:rPr>
              <a:t>3</a:t>
            </a:r>
            <a:r>
              <a:rPr lang="zh-CN" altLang="zh-CN" sz="2600" b="0" kern="100" dirty="0">
                <a:solidFill>
                  <a:prstClr val="black"/>
                </a:solidFill>
                <a:latin typeface="Times New Roman"/>
                <a:ea typeface="华文细黑"/>
                <a:cs typeface="Times New Roman"/>
              </a:rPr>
              <a:t>和</a:t>
            </a:r>
            <a:r>
              <a:rPr lang="en-US" altLang="zh-CN" sz="2600" b="0" kern="100" dirty="0">
                <a:solidFill>
                  <a:prstClr val="black"/>
                </a:solidFill>
                <a:latin typeface="Times New Roman"/>
                <a:ea typeface="华文细黑"/>
                <a:cs typeface="Courier New"/>
              </a:rPr>
              <a:t>NaHCO</a:t>
            </a:r>
            <a:r>
              <a:rPr lang="en-US" altLang="zh-CN" sz="2600" b="0" kern="100" baseline="-25000" dirty="0">
                <a:solidFill>
                  <a:prstClr val="black"/>
                </a:solidFill>
                <a:latin typeface="Times New Roman"/>
                <a:ea typeface="华文细黑"/>
                <a:cs typeface="Courier New"/>
              </a:rPr>
              <a:t>3</a:t>
            </a:r>
            <a:r>
              <a:rPr lang="zh-CN" altLang="zh-CN" sz="2600" b="0" kern="100" dirty="0">
                <a:solidFill>
                  <a:prstClr val="black"/>
                </a:solidFill>
                <a:latin typeface="Times New Roman"/>
                <a:ea typeface="华文细黑"/>
                <a:cs typeface="Times New Roman"/>
              </a:rPr>
              <a:t>的性质。</a:t>
            </a:r>
            <a:endParaRPr lang="en-US" altLang="zh-CN" sz="2600" b="0" kern="100" dirty="0">
              <a:solidFill>
                <a:prstClr val="black"/>
              </a:solidFill>
              <a:latin typeface="Times New Roman"/>
              <a:ea typeface="华文细黑"/>
              <a:cs typeface="Times New Roman"/>
            </a:endParaRPr>
          </a:p>
          <a:p>
            <a:pPr lvl="0" eaLnBrk="1" hangingPunct="1">
              <a:lnSpc>
                <a:spcPts val="4500"/>
              </a:lnSpc>
            </a:pPr>
            <a:r>
              <a:rPr lang="en-US" altLang="zh-CN" sz="2600" b="0" kern="100" dirty="0">
                <a:solidFill>
                  <a:prstClr val="black"/>
                </a:solidFill>
                <a:latin typeface="Times New Roman"/>
                <a:ea typeface="华文细黑"/>
                <a:cs typeface="Courier New"/>
              </a:rPr>
              <a:t>5.</a:t>
            </a:r>
            <a:r>
              <a:rPr lang="zh-CN" altLang="zh-CN" sz="2600" b="0" kern="100" dirty="0">
                <a:solidFill>
                  <a:prstClr val="black"/>
                </a:solidFill>
                <a:latin typeface="Times New Roman"/>
                <a:ea typeface="华文细黑"/>
                <a:cs typeface="Times New Roman"/>
              </a:rPr>
              <a:t>能正确鉴别</a:t>
            </a:r>
            <a:r>
              <a:rPr lang="en-US" altLang="zh-CN" sz="2600" b="0" kern="100" dirty="0">
                <a:solidFill>
                  <a:prstClr val="black"/>
                </a:solidFill>
                <a:latin typeface="Times New Roman"/>
                <a:ea typeface="华文细黑"/>
                <a:cs typeface="Courier New"/>
              </a:rPr>
              <a:t>Na</a:t>
            </a:r>
            <a:r>
              <a:rPr lang="en-US" altLang="zh-CN" sz="2600" b="0" kern="100" baseline="-25000" dirty="0">
                <a:solidFill>
                  <a:prstClr val="black"/>
                </a:solidFill>
                <a:latin typeface="Times New Roman"/>
                <a:ea typeface="华文细黑"/>
                <a:cs typeface="Courier New"/>
              </a:rPr>
              <a:t>2</a:t>
            </a:r>
            <a:r>
              <a:rPr lang="en-US" altLang="zh-CN" sz="2600" b="0" kern="100" dirty="0">
                <a:solidFill>
                  <a:prstClr val="black"/>
                </a:solidFill>
                <a:latin typeface="Times New Roman"/>
                <a:ea typeface="华文细黑"/>
                <a:cs typeface="Courier New"/>
              </a:rPr>
              <a:t>CO</a:t>
            </a:r>
            <a:r>
              <a:rPr lang="en-US" altLang="zh-CN" sz="2600" b="0" kern="100" baseline="-25000" dirty="0">
                <a:solidFill>
                  <a:prstClr val="black"/>
                </a:solidFill>
                <a:latin typeface="Times New Roman"/>
                <a:ea typeface="华文细黑"/>
                <a:cs typeface="Courier New"/>
              </a:rPr>
              <a:t>3</a:t>
            </a:r>
            <a:r>
              <a:rPr lang="zh-CN" altLang="zh-CN" sz="2600" b="0" kern="100" dirty="0">
                <a:solidFill>
                  <a:prstClr val="black"/>
                </a:solidFill>
                <a:latin typeface="Times New Roman"/>
                <a:ea typeface="华文细黑"/>
                <a:cs typeface="Times New Roman"/>
              </a:rPr>
              <a:t>和</a:t>
            </a:r>
            <a:r>
              <a:rPr lang="en-US" altLang="zh-CN" sz="2600" b="0" kern="100" dirty="0">
                <a:solidFill>
                  <a:prstClr val="black"/>
                </a:solidFill>
                <a:latin typeface="Times New Roman"/>
                <a:ea typeface="华文细黑"/>
                <a:cs typeface="Courier New"/>
              </a:rPr>
              <a:t>NaHCO</a:t>
            </a:r>
            <a:r>
              <a:rPr lang="en-US" altLang="zh-CN" sz="2600" b="0" kern="100" baseline="-25000" dirty="0">
                <a:solidFill>
                  <a:prstClr val="black"/>
                </a:solidFill>
                <a:latin typeface="Times New Roman"/>
                <a:ea typeface="华文细黑"/>
                <a:cs typeface="Courier New"/>
              </a:rPr>
              <a:t>3</a:t>
            </a:r>
            <a:r>
              <a:rPr lang="zh-CN" altLang="zh-CN" sz="2600" b="0" kern="100" dirty="0">
                <a:solidFill>
                  <a:prstClr val="black"/>
                </a:solidFill>
                <a:latin typeface="Times New Roman"/>
                <a:ea typeface="华文细黑"/>
                <a:cs typeface="Times New Roman"/>
              </a:rPr>
              <a:t>，并能用实验的方法实现它们之间的相互转化</a:t>
            </a:r>
            <a:r>
              <a:rPr lang="zh-CN" altLang="zh-CN" sz="2600" b="0" kern="100" dirty="0" smtClean="0">
                <a:solidFill>
                  <a:prstClr val="black"/>
                </a:solidFill>
                <a:latin typeface="Times New Roman"/>
                <a:ea typeface="华文细黑"/>
                <a:cs typeface="Times New Roman"/>
              </a:rPr>
              <a:t>。</a:t>
            </a:r>
            <a:endParaRPr lang="en-US" altLang="zh-CN" sz="2600" b="0" kern="100" dirty="0" smtClean="0">
              <a:solidFill>
                <a:prstClr val="black"/>
              </a:solidFill>
              <a:latin typeface="Times New Roman"/>
              <a:ea typeface="华文细黑"/>
              <a:cs typeface="Times New Roman"/>
            </a:endParaRPr>
          </a:p>
          <a:p>
            <a:pPr lvl="0" eaLnBrk="1" hangingPunct="1">
              <a:lnSpc>
                <a:spcPts val="4500"/>
              </a:lnSpc>
            </a:pPr>
            <a:r>
              <a:rPr lang="en-US" altLang="zh-CN" sz="2800" b="0" kern="100" spc="-100" dirty="0">
                <a:solidFill>
                  <a:prstClr val="black"/>
                </a:solidFill>
                <a:latin typeface="Times New Roman"/>
                <a:ea typeface="华文细黑"/>
                <a:cs typeface="Courier New"/>
              </a:rPr>
              <a:t>6.</a:t>
            </a:r>
            <a:r>
              <a:rPr lang="zh-CN" altLang="zh-CN" sz="2800" b="0" kern="100" spc="-100" dirty="0">
                <a:solidFill>
                  <a:prstClr val="black"/>
                </a:solidFill>
                <a:latin typeface="Times New Roman"/>
                <a:ea typeface="华文细黑"/>
                <a:cs typeface="Times New Roman"/>
              </a:rPr>
              <a:t>从原子的核外电子排布，理解</a:t>
            </a:r>
            <a:r>
              <a:rPr lang="en-US" altLang="zh-CN" sz="2800" b="0" kern="100" spc="-100" dirty="0" err="1">
                <a:solidFill>
                  <a:prstClr val="black"/>
                </a:solidFill>
                <a:latin typeface="宋体"/>
                <a:ea typeface="华文细黑"/>
                <a:cs typeface="Times New Roman"/>
              </a:rPr>
              <a:t>Ⅰ</a:t>
            </a:r>
            <a:r>
              <a:rPr lang="en-US" altLang="zh-CN" sz="2800" b="0" kern="100" spc="-100" dirty="0" err="1">
                <a:solidFill>
                  <a:prstClr val="black"/>
                </a:solidFill>
                <a:latin typeface="Times New Roman"/>
                <a:ea typeface="华文细黑"/>
                <a:cs typeface="Courier New"/>
              </a:rPr>
              <a:t>A</a:t>
            </a:r>
            <a:r>
              <a:rPr lang="zh-CN" altLang="zh-CN" sz="2800" b="0" kern="100" spc="-100" dirty="0">
                <a:solidFill>
                  <a:prstClr val="black"/>
                </a:solidFill>
                <a:latin typeface="Times New Roman"/>
                <a:ea typeface="华文细黑"/>
                <a:cs typeface="Times New Roman"/>
              </a:rPr>
              <a:t>族元素</a:t>
            </a:r>
            <a:r>
              <a:rPr lang="en-US" altLang="zh-CN" sz="2800" b="0" kern="100" spc="-100" dirty="0">
                <a:solidFill>
                  <a:prstClr val="black"/>
                </a:solidFill>
                <a:latin typeface="Times New Roman"/>
                <a:ea typeface="华文细黑"/>
                <a:cs typeface="Courier New"/>
              </a:rPr>
              <a:t>(</a:t>
            </a:r>
            <a:r>
              <a:rPr lang="zh-CN" altLang="zh-CN" sz="2800" b="0" kern="100" spc="-100" dirty="0">
                <a:solidFill>
                  <a:prstClr val="black"/>
                </a:solidFill>
                <a:latin typeface="Times New Roman"/>
                <a:ea typeface="华文细黑"/>
                <a:cs typeface="Times New Roman"/>
              </a:rPr>
              <a:t>单质、化合物</a:t>
            </a:r>
            <a:r>
              <a:rPr lang="en-US" altLang="zh-CN" sz="2800" b="0" kern="100" spc="-100" dirty="0">
                <a:solidFill>
                  <a:prstClr val="black"/>
                </a:solidFill>
                <a:latin typeface="Times New Roman"/>
                <a:ea typeface="华文细黑"/>
                <a:cs typeface="Courier New"/>
              </a:rPr>
              <a:t>)</a:t>
            </a:r>
            <a:r>
              <a:rPr lang="zh-CN" altLang="zh-CN" sz="2800" b="0" kern="100" spc="-100" dirty="0">
                <a:solidFill>
                  <a:prstClr val="black"/>
                </a:solidFill>
                <a:latin typeface="Times New Roman"/>
                <a:ea typeface="华文细黑"/>
                <a:cs typeface="Times New Roman"/>
              </a:rPr>
              <a:t>的相似性和递变性。</a:t>
            </a:r>
            <a:endParaRPr lang="en-US" altLang="zh-CN" sz="2800" b="0" kern="100" spc="-100" dirty="0">
              <a:solidFill>
                <a:prstClr val="black"/>
              </a:solidFill>
              <a:latin typeface="Times New Roman"/>
              <a:ea typeface="华文细黑"/>
              <a:cs typeface="Times New Roman"/>
            </a:endParaRPr>
          </a:p>
          <a:p>
            <a:pPr lvl="0" eaLnBrk="1" hangingPunct="1">
              <a:lnSpc>
                <a:spcPts val="4500"/>
              </a:lnSpc>
            </a:pPr>
            <a:r>
              <a:rPr lang="en-US" altLang="zh-CN" sz="2800" b="0" kern="100" dirty="0">
                <a:solidFill>
                  <a:prstClr val="black"/>
                </a:solidFill>
                <a:latin typeface="Times New Roman"/>
                <a:ea typeface="华文细黑"/>
                <a:cs typeface="Courier New"/>
              </a:rPr>
              <a:t>7.</a:t>
            </a:r>
            <a:r>
              <a:rPr lang="zh-CN" altLang="zh-CN" sz="2800" b="0" kern="100" dirty="0">
                <a:solidFill>
                  <a:prstClr val="black"/>
                </a:solidFill>
                <a:latin typeface="Times New Roman"/>
                <a:ea typeface="华文细黑"/>
                <a:cs typeface="Times New Roman"/>
              </a:rPr>
              <a:t>了解碱金属的主要物理性质和化学性质及其应用。</a:t>
            </a:r>
            <a:endParaRPr lang="en-US" altLang="zh-CN" sz="2800" b="0" kern="100" dirty="0">
              <a:solidFill>
                <a:prstClr val="black"/>
              </a:solidFill>
              <a:latin typeface="Times New Roman"/>
              <a:ea typeface="华文细黑"/>
              <a:cs typeface="Times New Roman"/>
            </a:endParaRPr>
          </a:p>
          <a:p>
            <a:pPr lvl="0" eaLnBrk="1" hangingPunct="1">
              <a:lnSpc>
                <a:spcPts val="4500"/>
              </a:lnSpc>
            </a:pPr>
            <a:r>
              <a:rPr lang="en-US" altLang="zh-CN" sz="2800" b="0" kern="100" dirty="0">
                <a:solidFill>
                  <a:prstClr val="black"/>
                </a:solidFill>
                <a:latin typeface="Times New Roman"/>
                <a:ea typeface="华文细黑"/>
                <a:cs typeface="Courier New"/>
              </a:rPr>
              <a:t>8.</a:t>
            </a:r>
            <a:r>
              <a:rPr lang="zh-CN" altLang="zh-CN" sz="2800" b="0" kern="100" dirty="0">
                <a:solidFill>
                  <a:prstClr val="black"/>
                </a:solidFill>
                <a:latin typeface="Times New Roman"/>
                <a:ea typeface="华文细黑"/>
                <a:cs typeface="Times New Roman"/>
              </a:rPr>
              <a:t>了解碱金属及其化合物的典型计算。</a:t>
            </a:r>
            <a:endParaRPr lang="en-US" altLang="zh-CN" sz="2800" b="0" kern="100" dirty="0">
              <a:solidFill>
                <a:prstClr val="black"/>
              </a:solidFill>
              <a:latin typeface="Times New Roman"/>
              <a:ea typeface="华文细黑"/>
              <a:cs typeface="Times New Roman"/>
            </a:endParaRPr>
          </a:p>
          <a:p>
            <a:pPr lvl="0" eaLnBrk="1" hangingPunct="1">
              <a:lnSpc>
                <a:spcPts val="4500"/>
              </a:lnSpc>
            </a:pPr>
            <a:r>
              <a:rPr lang="en-US" altLang="zh-CN" sz="2800" b="0" kern="100" dirty="0">
                <a:solidFill>
                  <a:prstClr val="black"/>
                </a:solidFill>
                <a:latin typeface="Times New Roman"/>
                <a:ea typeface="华文细黑"/>
                <a:cs typeface="Courier New"/>
              </a:rPr>
              <a:t>9.</a:t>
            </a:r>
            <a:r>
              <a:rPr lang="zh-CN" altLang="zh-CN" sz="2800" b="0" kern="100" dirty="0">
                <a:solidFill>
                  <a:prstClr val="black"/>
                </a:solidFill>
                <a:latin typeface="Times New Roman"/>
                <a:ea typeface="华文细黑"/>
                <a:cs typeface="Times New Roman"/>
              </a:rPr>
              <a:t>记住</a:t>
            </a:r>
            <a:r>
              <a:rPr lang="en-US" altLang="zh-CN" sz="2800" b="0" kern="100" dirty="0">
                <a:solidFill>
                  <a:prstClr val="black"/>
                </a:solidFill>
                <a:latin typeface="Times New Roman"/>
                <a:ea typeface="华文细黑"/>
                <a:cs typeface="Courier New"/>
              </a:rPr>
              <a:t>Na</a:t>
            </a:r>
            <a:r>
              <a:rPr lang="zh-CN" altLang="zh-CN" sz="2800" b="0" kern="100" dirty="0">
                <a:solidFill>
                  <a:prstClr val="black"/>
                </a:solidFill>
                <a:latin typeface="Times New Roman"/>
                <a:ea typeface="华文细黑"/>
                <a:cs typeface="Times New Roman"/>
              </a:rPr>
              <a:t>、</a:t>
            </a:r>
            <a:r>
              <a:rPr lang="en-US" altLang="zh-CN" sz="2800" b="0" kern="100" dirty="0">
                <a:solidFill>
                  <a:prstClr val="black"/>
                </a:solidFill>
                <a:latin typeface="Times New Roman"/>
                <a:ea typeface="华文细黑"/>
                <a:cs typeface="Courier New"/>
              </a:rPr>
              <a:t>K</a:t>
            </a:r>
            <a:r>
              <a:rPr lang="zh-CN" altLang="zh-CN" sz="2800" b="0" kern="100" dirty="0">
                <a:solidFill>
                  <a:prstClr val="black"/>
                </a:solidFill>
                <a:latin typeface="Times New Roman"/>
                <a:ea typeface="华文细黑"/>
                <a:cs typeface="Times New Roman"/>
              </a:rPr>
              <a:t>等重要金属元素的焰色反应</a:t>
            </a:r>
            <a:r>
              <a:rPr lang="zh-CN" altLang="zh-CN" sz="2800" b="0" kern="100" dirty="0" smtClean="0">
                <a:solidFill>
                  <a:prstClr val="black"/>
                </a:solidFill>
                <a:latin typeface="Times New Roman"/>
                <a:ea typeface="华文细黑"/>
                <a:cs typeface="Times New Roman"/>
              </a:rPr>
              <a:t>。</a:t>
            </a:r>
            <a:endParaRPr lang="zh-CN" altLang="zh-CN" sz="1050" b="0" kern="100" dirty="0">
              <a:solidFill>
                <a:prstClr val="black"/>
              </a:solidFill>
              <a:latin typeface="宋体"/>
              <a:ea typeface="黑体"/>
              <a:cs typeface="Courier New"/>
            </a:endParaRPr>
          </a:p>
        </p:txBody>
      </p:sp>
      <p:sp>
        <p:nvSpPr>
          <p:cNvPr id="3" name="矩形 2">
            <a:hlinkClick r:id="rId2" action="ppaction://hlinksldjump"/>
          </p:cNvPr>
          <p:cNvSpPr/>
          <p:nvPr/>
        </p:nvSpPr>
        <p:spPr>
          <a:xfrm>
            <a:off x="-25473" y="6382122"/>
            <a:ext cx="1512168" cy="471312"/>
          </a:xfrm>
          <a:prstGeom prst="rect">
            <a:avLst/>
          </a:prstGeom>
          <a:solidFill>
            <a:srgbClr val="0066FF"/>
          </a:solidFill>
          <a:ln>
            <a:no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30000"/>
              </a:lnSpc>
            </a:pPr>
            <a:r>
              <a:rPr lang="zh-CN" altLang="en-US" sz="2200" dirty="0" smtClean="0">
                <a:latin typeface="微软雅黑" pitchFamily="34" charset="-122"/>
                <a:ea typeface="微软雅黑" pitchFamily="34" charset="-122"/>
              </a:rPr>
              <a:t>考点一</a:t>
            </a:r>
            <a:endParaRPr lang="zh-CN" altLang="en-US" sz="2200" dirty="0">
              <a:latin typeface="微软雅黑" pitchFamily="34" charset="-122"/>
              <a:ea typeface="微软雅黑" pitchFamily="34" charset="-122"/>
            </a:endParaRPr>
          </a:p>
        </p:txBody>
      </p:sp>
      <p:sp>
        <p:nvSpPr>
          <p:cNvPr id="4" name="矩形 3">
            <a:hlinkClick r:id="rId3" action="ppaction://hlinksldjump"/>
          </p:cNvPr>
          <p:cNvSpPr/>
          <p:nvPr/>
        </p:nvSpPr>
        <p:spPr>
          <a:xfrm>
            <a:off x="1671788" y="6382122"/>
            <a:ext cx="1512000" cy="471312"/>
          </a:xfrm>
          <a:prstGeom prst="rect">
            <a:avLst/>
          </a:prstGeom>
          <a:solidFill>
            <a:srgbClr val="0066FF"/>
          </a:solidFill>
          <a:ln>
            <a:no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30000"/>
              </a:lnSpc>
            </a:pPr>
            <a:r>
              <a:rPr lang="zh-CN" altLang="en-US" sz="2200" dirty="0" smtClean="0">
                <a:latin typeface="微软雅黑" pitchFamily="34" charset="-122"/>
                <a:ea typeface="微软雅黑" pitchFamily="34" charset="-122"/>
              </a:rPr>
              <a:t>考点二</a:t>
            </a:r>
            <a:endParaRPr lang="zh-CN" altLang="en-US" sz="2200" dirty="0">
              <a:latin typeface="微软雅黑" pitchFamily="34" charset="-122"/>
              <a:ea typeface="微软雅黑" pitchFamily="34" charset="-122"/>
            </a:endParaRPr>
          </a:p>
        </p:txBody>
      </p:sp>
      <p:sp>
        <p:nvSpPr>
          <p:cNvPr id="5" name="矩形 4">
            <a:hlinkClick r:id="rId4" action="ppaction://hlinksldjump"/>
          </p:cNvPr>
          <p:cNvSpPr/>
          <p:nvPr/>
        </p:nvSpPr>
        <p:spPr>
          <a:xfrm>
            <a:off x="3368881" y="6382122"/>
            <a:ext cx="1512000" cy="471312"/>
          </a:xfrm>
          <a:prstGeom prst="rect">
            <a:avLst/>
          </a:prstGeom>
          <a:solidFill>
            <a:srgbClr val="0066FF"/>
          </a:solidFill>
          <a:ln>
            <a:no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30000"/>
              </a:lnSpc>
            </a:pPr>
            <a:r>
              <a:rPr lang="zh-CN" altLang="en-US" sz="2200" dirty="0" smtClean="0">
                <a:latin typeface="微软雅黑" pitchFamily="34" charset="-122"/>
                <a:ea typeface="微软雅黑" pitchFamily="34" charset="-122"/>
              </a:rPr>
              <a:t>考点三</a:t>
            </a:r>
            <a:endParaRPr lang="zh-CN" altLang="en-US" sz="2200" dirty="0">
              <a:latin typeface="微软雅黑" pitchFamily="34" charset="-122"/>
              <a:ea typeface="微软雅黑" pitchFamily="34" charset="-122"/>
            </a:endParaRPr>
          </a:p>
        </p:txBody>
      </p:sp>
      <p:sp>
        <p:nvSpPr>
          <p:cNvPr id="6" name="矩形 5">
            <a:hlinkClick r:id="rId5" action="ppaction://hlinksldjump"/>
          </p:cNvPr>
          <p:cNvSpPr/>
          <p:nvPr/>
        </p:nvSpPr>
        <p:spPr>
          <a:xfrm>
            <a:off x="6763067" y="6388109"/>
            <a:ext cx="3323509" cy="471312"/>
          </a:xfrm>
          <a:prstGeom prst="rect">
            <a:avLst/>
          </a:prstGeom>
          <a:solidFill>
            <a:srgbClr val="0066FF"/>
          </a:solidFill>
          <a:ln>
            <a:no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30000"/>
              </a:lnSpc>
            </a:pPr>
            <a:r>
              <a:rPr lang="zh-CN" altLang="en-US" sz="2200" dirty="0" smtClean="0">
                <a:latin typeface="微软雅黑" pitchFamily="34" charset="-122"/>
                <a:ea typeface="微软雅黑" pitchFamily="34" charset="-122"/>
              </a:rPr>
              <a:t>探究高考　明确考向</a:t>
            </a:r>
            <a:endParaRPr lang="zh-CN" altLang="en-US" sz="2200" dirty="0">
              <a:latin typeface="微软雅黑" pitchFamily="34" charset="-122"/>
              <a:ea typeface="微软雅黑" pitchFamily="34" charset="-122"/>
            </a:endParaRPr>
          </a:p>
        </p:txBody>
      </p:sp>
      <p:sp>
        <p:nvSpPr>
          <p:cNvPr id="7" name="矩形 6">
            <a:hlinkClick r:id="rId6" action="ppaction://hlinksldjump"/>
          </p:cNvPr>
          <p:cNvSpPr/>
          <p:nvPr/>
        </p:nvSpPr>
        <p:spPr>
          <a:xfrm>
            <a:off x="10271670" y="6388109"/>
            <a:ext cx="1512000" cy="471312"/>
          </a:xfrm>
          <a:prstGeom prst="rect">
            <a:avLst/>
          </a:prstGeom>
          <a:solidFill>
            <a:srgbClr val="0066FF"/>
          </a:solidFill>
          <a:ln>
            <a:no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30000"/>
              </a:lnSpc>
            </a:pPr>
            <a:r>
              <a:rPr lang="zh-CN" altLang="en-US" sz="2200" dirty="0" smtClean="0">
                <a:latin typeface="Times New Roman" pitchFamily="18" charset="0"/>
                <a:ea typeface="微软雅黑" pitchFamily="34" charset="-122"/>
              </a:rPr>
              <a:t>练出高分</a:t>
            </a:r>
            <a:endParaRPr lang="zh-CN" altLang="en-US" sz="2200" dirty="0">
              <a:latin typeface="Times New Roman" pitchFamily="18" charset="0"/>
              <a:ea typeface="微软雅黑" pitchFamily="34" charset="-122"/>
            </a:endParaRPr>
          </a:p>
        </p:txBody>
      </p:sp>
      <p:sp>
        <p:nvSpPr>
          <p:cNvPr id="8" name="矩形 7">
            <a:hlinkClick r:id="rId7" action="ppaction://hlinksldjump"/>
          </p:cNvPr>
          <p:cNvSpPr/>
          <p:nvPr/>
        </p:nvSpPr>
        <p:spPr>
          <a:xfrm>
            <a:off x="5065974" y="6382122"/>
            <a:ext cx="1512000" cy="471312"/>
          </a:xfrm>
          <a:prstGeom prst="rect">
            <a:avLst/>
          </a:prstGeom>
          <a:solidFill>
            <a:srgbClr val="0066FF"/>
          </a:solidFill>
          <a:ln>
            <a:no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30000"/>
              </a:lnSpc>
            </a:pPr>
            <a:r>
              <a:rPr lang="zh-CN" altLang="en-US" sz="2200" dirty="0" smtClean="0">
                <a:latin typeface="微软雅黑" pitchFamily="34" charset="-122"/>
                <a:ea typeface="微软雅黑" pitchFamily="34" charset="-122"/>
              </a:rPr>
              <a:t>考点四</a:t>
            </a:r>
            <a:endParaRPr lang="zh-CN" altLang="en-US" sz="2200" dirty="0">
              <a:latin typeface="微软雅黑" pitchFamily="34" charset="-122"/>
              <a:ea typeface="微软雅黑" pitchFamily="34" charset="-122"/>
            </a:endParaRPr>
          </a:p>
        </p:txBody>
      </p:sp>
    </p:spTree>
    <p:extLst>
      <p:ext uri="{BB962C8B-B14F-4D97-AF65-F5344CB8AC3E}">
        <p14:creationId xmlns:p14="http://schemas.microsoft.com/office/powerpoint/2010/main" val="241111569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99590" y="674862"/>
            <a:ext cx="11617054" cy="4627140"/>
          </a:xfrm>
          <a:prstGeom prst="rect">
            <a:avLst/>
          </a:prstGeom>
        </p:spPr>
        <p:txBody>
          <a:bodyPr wrap="square" lIns="121898" tIns="60948" rIns="121898" bIns="60948">
            <a:spAutoFit/>
          </a:bodyPr>
          <a:lstStyle/>
          <a:p>
            <a:pPr algn="just">
              <a:lnSpc>
                <a:spcPts val="6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有关钠反应的现象是</a:t>
            </a:r>
            <a:r>
              <a:rPr lang="en-US" altLang="zh-CN" sz="2800" kern="100" dirty="0" smtClean="0">
                <a:latin typeface="Times New Roman"/>
                <a:ea typeface="华文细黑"/>
                <a:cs typeface="Courier New"/>
              </a:rPr>
              <a:t>___________________________________________</a:t>
            </a:r>
          </a:p>
          <a:p>
            <a:pPr algn="just">
              <a:lnSpc>
                <a:spcPts val="6000"/>
              </a:lnSpc>
              <a:spcAft>
                <a:spcPts val="0"/>
              </a:spcAft>
            </a:pPr>
            <a:r>
              <a:rPr lang="en-US" altLang="zh-CN" sz="2800" kern="100" dirty="0" smtClean="0">
                <a:latin typeface="Times New Roman"/>
                <a:ea typeface="华文细黑"/>
                <a:cs typeface="Courier New"/>
              </a:rPr>
              <a:t>___________________________</a:t>
            </a:r>
            <a:r>
              <a:rPr lang="en-US" altLang="zh-CN" sz="2800" kern="100" dirty="0">
                <a:latin typeface="Times New Roman"/>
                <a:ea typeface="华文细黑"/>
                <a:cs typeface="Courier New"/>
              </a:rPr>
              <a:t>_</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6000"/>
              </a:lnSpc>
              <a:spcAft>
                <a:spcPts val="0"/>
              </a:spcAf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大试管的溶液中出现的现象：</a:t>
            </a:r>
            <a:r>
              <a:rPr lang="en-US" altLang="zh-CN" sz="2800" kern="100" dirty="0" smtClean="0">
                <a:latin typeface="Times New Roman"/>
                <a:ea typeface="华文细黑"/>
                <a:cs typeface="Courier New"/>
              </a:rPr>
              <a:t>________________________</a:t>
            </a:r>
            <a:r>
              <a:rPr lang="zh-CN" altLang="zh-CN" sz="2800" kern="100" dirty="0">
                <a:latin typeface="Times New Roman"/>
                <a:ea typeface="华文细黑"/>
                <a:cs typeface="Times New Roman"/>
              </a:rPr>
              <a:t>。</a:t>
            </a:r>
            <a:endParaRPr lang="zh-CN" altLang="zh-CN" sz="2800" kern="100" dirty="0">
              <a:latin typeface="宋体"/>
              <a:cs typeface="Courier New"/>
            </a:endParaRPr>
          </a:p>
          <a:p>
            <a:pPr algn="just">
              <a:lnSpc>
                <a:spcPts val="6000"/>
              </a:lnSpc>
              <a:spcAft>
                <a:spcPts val="0"/>
              </a:spcAft>
            </a:pPr>
            <a:r>
              <a:rPr lang="en-US" altLang="zh-CN" sz="2800" kern="100" dirty="0">
                <a:latin typeface="Times New Roman"/>
                <a:ea typeface="华文细黑"/>
                <a:cs typeface="Courier New"/>
              </a:rPr>
              <a:t>(4)</a:t>
            </a:r>
            <a:r>
              <a:rPr lang="zh-CN" altLang="zh-CN" sz="2800" kern="100" dirty="0">
                <a:latin typeface="Times New Roman"/>
                <a:ea typeface="华文细黑"/>
                <a:cs typeface="Times New Roman"/>
              </a:rPr>
              <a:t>装置中液面的变化：大试管内</a:t>
            </a:r>
            <a:r>
              <a:rPr lang="en-US" altLang="zh-CN" sz="2800" kern="100" dirty="0" smtClean="0">
                <a:latin typeface="Times New Roman"/>
                <a:ea typeface="华文细黑"/>
                <a:cs typeface="Courier New"/>
              </a:rPr>
              <a:t>_____</a:t>
            </a:r>
            <a:r>
              <a:rPr lang="zh-CN" altLang="zh-CN" sz="2800" kern="100" dirty="0">
                <a:latin typeface="Times New Roman"/>
                <a:ea typeface="华文细黑"/>
                <a:cs typeface="Times New Roman"/>
              </a:rPr>
              <a:t>；长颈漏斗内</a:t>
            </a:r>
            <a:r>
              <a:rPr lang="en-US" altLang="zh-CN" sz="2800" kern="100" dirty="0" smtClean="0">
                <a:latin typeface="Times New Roman"/>
                <a:ea typeface="华文细黑"/>
                <a:cs typeface="Courier New"/>
              </a:rPr>
              <a:t>____</a:t>
            </a:r>
            <a:r>
              <a:rPr lang="en-US" altLang="zh-CN" sz="2800" kern="100" dirty="0">
                <a:latin typeface="Times New Roman"/>
                <a:ea typeface="华文细黑"/>
                <a:cs typeface="Courier New"/>
              </a:rPr>
              <a:t>_</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6000"/>
              </a:lnSpc>
              <a:spcAft>
                <a:spcPts val="0"/>
              </a:spcAft>
            </a:pPr>
            <a:r>
              <a:rPr lang="en-US" altLang="zh-CN" sz="2800" kern="100" dirty="0">
                <a:latin typeface="Times New Roman"/>
                <a:ea typeface="华文细黑"/>
                <a:cs typeface="Courier New"/>
              </a:rPr>
              <a:t>(5)</a:t>
            </a:r>
            <a:r>
              <a:rPr lang="zh-CN" altLang="zh-CN" sz="2800" kern="100" dirty="0">
                <a:latin typeface="Times New Roman"/>
                <a:ea typeface="华文细黑"/>
                <a:cs typeface="Times New Roman"/>
              </a:rPr>
              <a:t>写出钠与硫酸亚铁溶液反应的化学方程式</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6000"/>
              </a:lnSpc>
              <a:spcAft>
                <a:spcPts val="0"/>
              </a:spcAft>
            </a:pPr>
            <a:r>
              <a:rPr lang="en-US" altLang="zh-CN" sz="2800" kern="100" dirty="0" smtClean="0">
                <a:latin typeface="Times New Roman"/>
                <a:ea typeface="华文细黑"/>
                <a:cs typeface="Courier New"/>
              </a:rPr>
              <a:t>___________________________________________</a:t>
            </a:r>
            <a:r>
              <a:rPr lang="en-US" altLang="zh-CN" sz="2800" kern="100" dirty="0">
                <a:latin typeface="Times New Roman"/>
                <a:ea typeface="华文细黑"/>
                <a:cs typeface="Courier New"/>
              </a:rPr>
              <a:t>_</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
        <p:nvSpPr>
          <p:cNvPr id="4" name="矩形 3"/>
          <p:cNvSpPr/>
          <p:nvPr/>
        </p:nvSpPr>
        <p:spPr>
          <a:xfrm>
            <a:off x="262558" y="645447"/>
            <a:ext cx="11639246" cy="1522533"/>
          </a:xfrm>
          <a:prstGeom prst="rect">
            <a:avLst/>
          </a:prstGeom>
        </p:spPr>
        <p:txBody>
          <a:bodyPr>
            <a:spAutoFit/>
          </a:bodyPr>
          <a:lstStyle/>
          <a:p>
            <a:pPr>
              <a:lnSpc>
                <a:spcPts val="6000"/>
              </a:lnSpc>
            </a:pPr>
            <a:r>
              <a:rPr lang="en-US" altLang="zh-CN" sz="2800" kern="100" dirty="0" smtClean="0">
                <a:solidFill>
                  <a:schemeClr val="accent6">
                    <a:lumMod val="75000"/>
                  </a:schemeClr>
                </a:solidFill>
                <a:latin typeface="Times New Roman"/>
                <a:ea typeface="华文细黑"/>
                <a:cs typeface="Times New Roman"/>
              </a:rPr>
              <a:t>	                            </a:t>
            </a:r>
            <a:r>
              <a:rPr lang="zh-CN" altLang="zh-CN" sz="2800" kern="100" dirty="0" smtClean="0">
                <a:solidFill>
                  <a:schemeClr val="accent6">
                    <a:lumMod val="75000"/>
                  </a:schemeClr>
                </a:solidFill>
                <a:latin typeface="Times New Roman"/>
                <a:ea typeface="华文细黑"/>
                <a:cs typeface="Times New Roman"/>
              </a:rPr>
              <a:t>有</a:t>
            </a:r>
            <a:r>
              <a:rPr lang="zh-CN" altLang="zh-CN" sz="2800" kern="100" dirty="0">
                <a:solidFill>
                  <a:schemeClr val="accent6">
                    <a:lumMod val="75000"/>
                  </a:schemeClr>
                </a:solidFill>
                <a:latin typeface="Times New Roman"/>
                <a:ea typeface="华文细黑"/>
                <a:cs typeface="Times New Roman"/>
              </a:rPr>
              <a:t>气泡生成，钠熔化成小球且在煤油和</a:t>
            </a:r>
            <a:r>
              <a:rPr lang="en-US" altLang="zh-CN" sz="2800" kern="100" dirty="0">
                <a:solidFill>
                  <a:schemeClr val="accent6">
                    <a:lumMod val="75000"/>
                  </a:schemeClr>
                </a:solidFill>
                <a:latin typeface="Times New Roman"/>
                <a:ea typeface="华文细黑"/>
              </a:rPr>
              <a:t>FeSO</a:t>
            </a:r>
            <a:r>
              <a:rPr lang="en-US" altLang="zh-CN" sz="2800" kern="100" baseline="-25000" dirty="0">
                <a:solidFill>
                  <a:schemeClr val="accent6">
                    <a:lumMod val="75000"/>
                  </a:schemeClr>
                </a:solidFill>
                <a:latin typeface="Times New Roman"/>
                <a:ea typeface="华文细黑"/>
              </a:rPr>
              <a:t>4</a:t>
            </a:r>
            <a:r>
              <a:rPr lang="zh-CN" altLang="zh-CN" sz="2800" kern="100" dirty="0" smtClean="0">
                <a:solidFill>
                  <a:schemeClr val="accent6">
                    <a:lumMod val="75000"/>
                  </a:schemeClr>
                </a:solidFill>
                <a:latin typeface="Times New Roman"/>
                <a:ea typeface="华文细黑"/>
                <a:cs typeface="Times New Roman"/>
              </a:rPr>
              <a:t>溶液</a:t>
            </a:r>
            <a:r>
              <a:rPr lang="en-US" altLang="zh-CN" sz="2800" kern="100" dirty="0" smtClean="0">
                <a:solidFill>
                  <a:schemeClr val="accent6">
                    <a:lumMod val="75000"/>
                  </a:schemeClr>
                </a:solidFill>
                <a:latin typeface="Times New Roman"/>
                <a:ea typeface="华文细黑"/>
                <a:cs typeface="Times New Roman"/>
              </a:rPr>
              <a:t>   </a:t>
            </a:r>
          </a:p>
          <a:p>
            <a:pPr>
              <a:lnSpc>
                <a:spcPts val="6000"/>
              </a:lnSpc>
            </a:pPr>
            <a:r>
              <a:rPr lang="en-US" altLang="zh-CN" sz="2800" kern="100" dirty="0">
                <a:solidFill>
                  <a:schemeClr val="accent6">
                    <a:lumMod val="75000"/>
                  </a:schemeClr>
                </a:solidFill>
                <a:latin typeface="Times New Roman"/>
                <a:ea typeface="华文细黑"/>
                <a:cs typeface="Times New Roman"/>
              </a:rPr>
              <a:t> </a:t>
            </a:r>
            <a:r>
              <a:rPr lang="zh-CN" altLang="zh-CN" sz="2800" kern="100" dirty="0" smtClean="0">
                <a:solidFill>
                  <a:schemeClr val="accent6">
                    <a:lumMod val="75000"/>
                  </a:schemeClr>
                </a:solidFill>
                <a:latin typeface="Times New Roman"/>
                <a:ea typeface="华文细黑"/>
                <a:cs typeface="Times New Roman"/>
              </a:rPr>
              <a:t>界面</a:t>
            </a:r>
            <a:r>
              <a:rPr lang="zh-CN" altLang="zh-CN" sz="2800" kern="100" dirty="0">
                <a:solidFill>
                  <a:schemeClr val="accent6">
                    <a:lumMod val="75000"/>
                  </a:schemeClr>
                </a:solidFill>
                <a:latin typeface="Times New Roman"/>
                <a:ea typeface="华文细黑"/>
                <a:cs typeface="Times New Roman"/>
              </a:rPr>
              <a:t>处上下跳动，最终完全溶解</a:t>
            </a:r>
            <a:endParaRPr lang="zh-CN" altLang="en-US" sz="2800" dirty="0">
              <a:solidFill>
                <a:schemeClr val="accent6">
                  <a:lumMod val="75000"/>
                </a:schemeClr>
              </a:solidFill>
            </a:endParaRPr>
          </a:p>
        </p:txBody>
      </p:sp>
      <p:sp>
        <p:nvSpPr>
          <p:cNvPr id="5" name="矩形 4"/>
          <p:cNvSpPr/>
          <p:nvPr/>
        </p:nvSpPr>
        <p:spPr>
          <a:xfrm>
            <a:off x="5346084" y="2269314"/>
            <a:ext cx="4493538" cy="656846"/>
          </a:xfrm>
          <a:prstGeom prst="rect">
            <a:avLst/>
          </a:prstGeom>
        </p:spPr>
        <p:txBody>
          <a:bodyPr wrap="none">
            <a:spAutoFit/>
          </a:bodyPr>
          <a:lstStyle/>
          <a:p>
            <a:pPr>
              <a:lnSpc>
                <a:spcPct val="150000"/>
              </a:lnSpc>
            </a:pPr>
            <a:r>
              <a:rPr lang="zh-CN" altLang="zh-CN" sz="2800" kern="100" dirty="0">
                <a:solidFill>
                  <a:schemeClr val="accent6">
                    <a:lumMod val="75000"/>
                  </a:schemeClr>
                </a:solidFill>
                <a:latin typeface="Times New Roman"/>
                <a:ea typeface="华文细黑"/>
                <a:cs typeface="Times New Roman"/>
              </a:rPr>
              <a:t>下层溶液出现白色絮状沉淀</a:t>
            </a:r>
            <a:endParaRPr lang="zh-CN" altLang="en-US" sz="2800" kern="100" dirty="0">
              <a:solidFill>
                <a:schemeClr val="accent6">
                  <a:lumMod val="75000"/>
                </a:schemeClr>
              </a:solidFill>
              <a:latin typeface="Times New Roman"/>
              <a:ea typeface="华文细黑"/>
              <a:cs typeface="Times New Roman"/>
            </a:endParaRPr>
          </a:p>
        </p:txBody>
      </p:sp>
      <p:sp>
        <p:nvSpPr>
          <p:cNvPr id="6" name="矩形 5"/>
          <p:cNvSpPr/>
          <p:nvPr/>
        </p:nvSpPr>
        <p:spPr>
          <a:xfrm>
            <a:off x="5408419" y="3036625"/>
            <a:ext cx="902811" cy="661015"/>
          </a:xfrm>
          <a:prstGeom prst="rect">
            <a:avLst/>
          </a:prstGeom>
        </p:spPr>
        <p:txBody>
          <a:bodyPr wrap="none">
            <a:spAutoFit/>
          </a:bodyPr>
          <a:lstStyle/>
          <a:p>
            <a:pPr>
              <a:lnSpc>
                <a:spcPct val="150000"/>
              </a:lnSpc>
            </a:pPr>
            <a:r>
              <a:rPr lang="zh-CN" altLang="zh-CN" sz="2800" kern="100" dirty="0">
                <a:solidFill>
                  <a:schemeClr val="accent6">
                    <a:lumMod val="75000"/>
                  </a:schemeClr>
                </a:solidFill>
                <a:latin typeface="Times New Roman"/>
                <a:ea typeface="华文细黑"/>
                <a:cs typeface="Times New Roman"/>
              </a:rPr>
              <a:t>下降</a:t>
            </a:r>
            <a:endParaRPr lang="zh-CN" altLang="en-US" sz="2800" kern="100" dirty="0">
              <a:solidFill>
                <a:schemeClr val="accent6">
                  <a:lumMod val="75000"/>
                </a:schemeClr>
              </a:solidFill>
              <a:latin typeface="Times New Roman"/>
              <a:ea typeface="华文细黑"/>
              <a:cs typeface="Times New Roman"/>
            </a:endParaRPr>
          </a:p>
        </p:txBody>
      </p:sp>
      <p:sp>
        <p:nvSpPr>
          <p:cNvPr id="7" name="矩形 6"/>
          <p:cNvSpPr/>
          <p:nvPr/>
        </p:nvSpPr>
        <p:spPr>
          <a:xfrm>
            <a:off x="8442280" y="3047708"/>
            <a:ext cx="902811" cy="661015"/>
          </a:xfrm>
          <a:prstGeom prst="rect">
            <a:avLst/>
          </a:prstGeom>
        </p:spPr>
        <p:txBody>
          <a:bodyPr wrap="none">
            <a:spAutoFit/>
          </a:bodyPr>
          <a:lstStyle/>
          <a:p>
            <a:pPr>
              <a:lnSpc>
                <a:spcPct val="150000"/>
              </a:lnSpc>
            </a:pPr>
            <a:r>
              <a:rPr lang="zh-CN" altLang="zh-CN" sz="2800" kern="100" dirty="0">
                <a:solidFill>
                  <a:schemeClr val="accent6">
                    <a:lumMod val="75000"/>
                  </a:schemeClr>
                </a:solidFill>
                <a:latin typeface="Times New Roman"/>
                <a:ea typeface="华文细黑"/>
                <a:cs typeface="Times New Roman"/>
              </a:rPr>
              <a:t>上升</a:t>
            </a:r>
            <a:endParaRPr lang="zh-CN" altLang="en-US" sz="2800" kern="100" dirty="0">
              <a:solidFill>
                <a:schemeClr val="accent6">
                  <a:lumMod val="75000"/>
                </a:schemeClr>
              </a:solidFill>
              <a:latin typeface="Times New Roman"/>
              <a:ea typeface="华文细黑"/>
              <a:cs typeface="Times New Roman"/>
            </a:endParaRPr>
          </a:p>
        </p:txBody>
      </p:sp>
      <p:sp>
        <p:nvSpPr>
          <p:cNvPr id="9" name="矩形 8"/>
          <p:cNvSpPr/>
          <p:nvPr/>
        </p:nvSpPr>
        <p:spPr>
          <a:xfrm>
            <a:off x="496425" y="4663877"/>
            <a:ext cx="7964905" cy="523220"/>
          </a:xfrm>
          <a:prstGeom prst="rect">
            <a:avLst/>
          </a:prstGeom>
        </p:spPr>
        <p:txBody>
          <a:bodyPr wrap="square">
            <a:spAutoFit/>
          </a:bodyPr>
          <a:lstStyle/>
          <a:p>
            <a:r>
              <a:rPr lang="en-US" altLang="zh-CN" sz="2800" kern="100" dirty="0" smtClean="0">
                <a:solidFill>
                  <a:schemeClr val="accent6">
                    <a:lumMod val="75000"/>
                  </a:schemeClr>
                </a:solidFill>
                <a:latin typeface="Times New Roman"/>
                <a:ea typeface="华文细黑"/>
              </a:rPr>
              <a:t>2Na</a:t>
            </a:r>
            <a:r>
              <a:rPr lang="zh-CN" altLang="zh-CN" sz="2800" kern="100" dirty="0">
                <a:solidFill>
                  <a:schemeClr val="accent6">
                    <a:lumMod val="75000"/>
                  </a:schemeClr>
                </a:solidFill>
                <a:latin typeface="Times New Roman"/>
                <a:ea typeface="华文细黑"/>
                <a:cs typeface="Times New Roman"/>
              </a:rPr>
              <a:t>＋</a:t>
            </a:r>
            <a:r>
              <a:rPr lang="en-US" altLang="zh-CN" sz="2800" kern="100" dirty="0">
                <a:solidFill>
                  <a:schemeClr val="accent6">
                    <a:lumMod val="75000"/>
                  </a:schemeClr>
                </a:solidFill>
                <a:latin typeface="Times New Roman"/>
                <a:ea typeface="华文细黑"/>
              </a:rPr>
              <a:t>FeSO</a:t>
            </a:r>
            <a:r>
              <a:rPr lang="en-US" altLang="zh-CN" sz="2800" kern="100" baseline="-25000" dirty="0">
                <a:solidFill>
                  <a:schemeClr val="accent6">
                    <a:lumMod val="75000"/>
                  </a:schemeClr>
                </a:solidFill>
                <a:latin typeface="Times New Roman"/>
                <a:ea typeface="华文细黑"/>
              </a:rPr>
              <a:t>4</a:t>
            </a:r>
            <a:r>
              <a:rPr lang="zh-CN" altLang="zh-CN" sz="2800" kern="100" dirty="0">
                <a:solidFill>
                  <a:schemeClr val="accent6">
                    <a:lumMod val="75000"/>
                  </a:schemeClr>
                </a:solidFill>
                <a:latin typeface="Times New Roman"/>
                <a:ea typeface="华文细黑"/>
                <a:cs typeface="Times New Roman"/>
              </a:rPr>
              <a:t>＋</a:t>
            </a:r>
            <a:r>
              <a:rPr lang="en-US" altLang="zh-CN" sz="2800" kern="100" dirty="0">
                <a:solidFill>
                  <a:schemeClr val="accent6">
                    <a:lumMod val="75000"/>
                  </a:schemeClr>
                </a:solidFill>
                <a:latin typeface="Times New Roman"/>
                <a:ea typeface="华文细黑"/>
              </a:rPr>
              <a:t>2H</a:t>
            </a:r>
            <a:r>
              <a:rPr lang="en-US" altLang="zh-CN" sz="2800" kern="100" baseline="-25000" dirty="0">
                <a:solidFill>
                  <a:schemeClr val="accent6">
                    <a:lumMod val="75000"/>
                  </a:schemeClr>
                </a:solidFill>
                <a:latin typeface="Times New Roman"/>
                <a:ea typeface="华文细黑"/>
              </a:rPr>
              <a:t>2</a:t>
            </a:r>
            <a:r>
              <a:rPr lang="en-US" altLang="zh-CN" sz="2800" kern="100" dirty="0">
                <a:solidFill>
                  <a:schemeClr val="accent6">
                    <a:lumMod val="75000"/>
                  </a:schemeClr>
                </a:solidFill>
                <a:latin typeface="Times New Roman"/>
                <a:ea typeface="华文细黑"/>
              </a:rPr>
              <a:t>O</a:t>
            </a:r>
            <a:r>
              <a:rPr lang="en-US" altLang="zh-CN" sz="2800" kern="100" spc="-80" dirty="0">
                <a:solidFill>
                  <a:schemeClr val="accent6">
                    <a:lumMod val="75000"/>
                  </a:schemeClr>
                </a:solidFill>
                <a:latin typeface="Times New Roman"/>
                <a:ea typeface="华文细黑"/>
              </a:rPr>
              <a:t>==</a:t>
            </a:r>
            <a:r>
              <a:rPr lang="en-US" altLang="zh-CN" sz="2800" kern="100" dirty="0">
                <a:solidFill>
                  <a:schemeClr val="accent6">
                    <a:lumMod val="75000"/>
                  </a:schemeClr>
                </a:solidFill>
                <a:latin typeface="Times New Roman"/>
                <a:ea typeface="华文细黑"/>
              </a:rPr>
              <a:t>=Fe(OH)</a:t>
            </a:r>
            <a:r>
              <a:rPr lang="en-US" altLang="zh-CN" sz="2800" kern="100" baseline="-25000" dirty="0">
                <a:solidFill>
                  <a:schemeClr val="accent6">
                    <a:lumMod val="75000"/>
                  </a:schemeClr>
                </a:solidFill>
                <a:latin typeface="Times New Roman"/>
                <a:ea typeface="华文细黑"/>
              </a:rPr>
              <a:t>2</a:t>
            </a:r>
            <a:r>
              <a:rPr lang="en-US" altLang="zh-CN" sz="2800" kern="100" dirty="0">
                <a:solidFill>
                  <a:schemeClr val="accent6">
                    <a:lumMod val="75000"/>
                  </a:schemeClr>
                </a:solidFill>
                <a:latin typeface="宋体"/>
                <a:ea typeface="华文细黑"/>
                <a:cs typeface="Times New Roman"/>
              </a:rPr>
              <a:t>↓</a:t>
            </a:r>
            <a:r>
              <a:rPr lang="zh-CN" altLang="zh-CN" sz="2800" kern="100" dirty="0">
                <a:solidFill>
                  <a:schemeClr val="accent6">
                    <a:lumMod val="75000"/>
                  </a:schemeClr>
                </a:solidFill>
                <a:latin typeface="Times New Roman"/>
                <a:ea typeface="华文细黑"/>
                <a:cs typeface="Times New Roman"/>
              </a:rPr>
              <a:t>＋</a:t>
            </a:r>
            <a:r>
              <a:rPr lang="en-US" altLang="zh-CN" sz="2800" kern="100" dirty="0">
                <a:solidFill>
                  <a:schemeClr val="accent6">
                    <a:lumMod val="75000"/>
                  </a:schemeClr>
                </a:solidFill>
                <a:latin typeface="Times New Roman"/>
                <a:ea typeface="华文细黑"/>
              </a:rPr>
              <a:t>Na</a:t>
            </a:r>
            <a:r>
              <a:rPr lang="en-US" altLang="zh-CN" sz="2800" kern="100" baseline="-25000" dirty="0">
                <a:solidFill>
                  <a:schemeClr val="accent6">
                    <a:lumMod val="75000"/>
                  </a:schemeClr>
                </a:solidFill>
                <a:latin typeface="Times New Roman"/>
                <a:ea typeface="华文细黑"/>
              </a:rPr>
              <a:t>2</a:t>
            </a:r>
            <a:r>
              <a:rPr lang="en-US" altLang="zh-CN" sz="2800" kern="100" dirty="0">
                <a:solidFill>
                  <a:schemeClr val="accent6">
                    <a:lumMod val="75000"/>
                  </a:schemeClr>
                </a:solidFill>
                <a:latin typeface="Times New Roman"/>
                <a:ea typeface="华文细黑"/>
              </a:rPr>
              <a:t>SO</a:t>
            </a:r>
            <a:r>
              <a:rPr lang="en-US" altLang="zh-CN" sz="2800" kern="100" baseline="-25000" dirty="0">
                <a:solidFill>
                  <a:schemeClr val="accent6">
                    <a:lumMod val="75000"/>
                  </a:schemeClr>
                </a:solidFill>
                <a:latin typeface="Times New Roman"/>
                <a:ea typeface="华文细黑"/>
              </a:rPr>
              <a:t>4</a:t>
            </a:r>
            <a:r>
              <a:rPr lang="zh-CN" altLang="zh-CN" sz="2800" kern="100" dirty="0">
                <a:solidFill>
                  <a:schemeClr val="accent6">
                    <a:lumMod val="75000"/>
                  </a:schemeClr>
                </a:solidFill>
                <a:latin typeface="Times New Roman"/>
                <a:ea typeface="华文细黑"/>
                <a:cs typeface="Times New Roman"/>
              </a:rPr>
              <a:t>＋</a:t>
            </a:r>
            <a:r>
              <a:rPr lang="en-US" altLang="zh-CN" sz="2800" kern="100" dirty="0">
                <a:solidFill>
                  <a:schemeClr val="accent6">
                    <a:lumMod val="75000"/>
                  </a:schemeClr>
                </a:solidFill>
                <a:latin typeface="Times New Roman"/>
                <a:ea typeface="华文细黑"/>
              </a:rPr>
              <a:t>H</a:t>
            </a:r>
            <a:r>
              <a:rPr lang="en-US" altLang="zh-CN" sz="2800" kern="100" baseline="-25000" dirty="0">
                <a:solidFill>
                  <a:schemeClr val="accent6">
                    <a:lumMod val="75000"/>
                  </a:schemeClr>
                </a:solidFill>
                <a:latin typeface="Times New Roman"/>
                <a:ea typeface="华文细黑"/>
              </a:rPr>
              <a:t>2</a:t>
            </a:r>
            <a:r>
              <a:rPr lang="en-US" altLang="zh-CN" sz="2800" kern="100" dirty="0">
                <a:solidFill>
                  <a:schemeClr val="accent6">
                    <a:lumMod val="75000"/>
                  </a:schemeClr>
                </a:solidFill>
                <a:latin typeface="宋体"/>
                <a:ea typeface="华文细黑"/>
                <a:cs typeface="Times New Roman"/>
              </a:rPr>
              <a:t>↑</a:t>
            </a:r>
            <a:endParaRPr lang="zh-CN" altLang="en-US" sz="2800" dirty="0">
              <a:solidFill>
                <a:schemeClr val="accent6">
                  <a:lumMod val="75000"/>
                </a:schemeClr>
              </a:solidFill>
            </a:endParaRPr>
          </a:p>
        </p:txBody>
      </p:sp>
      <p:sp>
        <p:nvSpPr>
          <p:cNvPr id="14" name="Rectangle 21">
            <a:hlinkClick r:id="rId2" action="ppaction://hlinksldjump"/>
          </p:cNvPr>
          <p:cNvSpPr>
            <a:spLocks noChangeArrowheads="1"/>
          </p:cNvSpPr>
          <p:nvPr/>
        </p:nvSpPr>
        <p:spPr bwMode="auto">
          <a:xfrm>
            <a:off x="9551590" y="3946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5" name="Rectangle 21">
            <a:hlinkClick r:id="rId3" action="ppaction://hlinksldjump"/>
          </p:cNvPr>
          <p:cNvSpPr>
            <a:spLocks noChangeArrowheads="1"/>
          </p:cNvSpPr>
          <p:nvPr/>
        </p:nvSpPr>
        <p:spPr bwMode="auto">
          <a:xfrm>
            <a:off x="10053768" y="3946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6" name="Rectangle 21">
            <a:hlinkClick r:id="rId4" action="ppaction://hlinksldjump"/>
          </p:cNvPr>
          <p:cNvSpPr>
            <a:spLocks noChangeArrowheads="1"/>
          </p:cNvSpPr>
          <p:nvPr/>
        </p:nvSpPr>
        <p:spPr bwMode="auto">
          <a:xfrm>
            <a:off x="10531804" y="3946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7" name="Rectangle 21">
            <a:hlinkClick r:id="rId5" action="ppaction://hlinksldjump"/>
          </p:cNvPr>
          <p:cNvSpPr>
            <a:spLocks noChangeArrowheads="1"/>
          </p:cNvSpPr>
          <p:nvPr/>
        </p:nvSpPr>
        <p:spPr bwMode="auto">
          <a:xfrm>
            <a:off x="10985698"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8" name="Rectangle 21">
            <a:hlinkClick r:id="rId6" action="ppaction://hlinksldjump"/>
          </p:cNvPr>
          <p:cNvSpPr>
            <a:spLocks noChangeArrowheads="1"/>
          </p:cNvSpPr>
          <p:nvPr/>
        </p:nvSpPr>
        <p:spPr bwMode="auto">
          <a:xfrm>
            <a:off x="11463316"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13" name="矩形 12"/>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9" name="圆角矩形 18"/>
          <p:cNvSpPr/>
          <p:nvPr/>
        </p:nvSpPr>
        <p:spPr>
          <a:xfrm>
            <a:off x="11382521" y="6658148"/>
            <a:ext cx="807892" cy="20084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C00000"/>
                </a:solidFill>
                <a:latin typeface="黑体" pitchFamily="49" charset="-122"/>
                <a:ea typeface="黑体" pitchFamily="49" charset="-122"/>
              </a:rPr>
              <a:t>答案</a:t>
            </a:r>
            <a:endParaRPr lang="zh-CN" altLang="en-US" sz="1400" dirty="0">
              <a:solidFill>
                <a:srgbClr val="C00000"/>
              </a:solidFill>
              <a:latin typeface="黑体" pitchFamily="49" charset="-122"/>
              <a:ea typeface="黑体" pitchFamily="49" charset="-122"/>
            </a:endParaRPr>
          </a:p>
        </p:txBody>
      </p:sp>
    </p:spTree>
    <p:extLst>
      <p:ext uri="{BB962C8B-B14F-4D97-AF65-F5344CB8AC3E}">
        <p14:creationId xmlns:p14="http://schemas.microsoft.com/office/powerpoint/2010/main" val="1145552632"/>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9"/>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linds(horizontal)">
                                      <p:cBhvr>
                                        <p:cTn id="17" dur="500"/>
                                        <p:tgtEl>
                                          <p:spTgt spid="6"/>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blinds(horizontal)">
                                      <p:cBhvr>
                                        <p:cTn id="20" dur="500"/>
                                        <p:tgtEl>
                                          <p:spTgt spid="7"/>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blinds(horizontal)">
                                      <p:cBhvr>
                                        <p:cTn id="25" dur="500"/>
                                        <p:tgtEl>
                                          <p:spTgt spid="9"/>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xit" presetSubtype="0" fill="hold" grpId="1" nodeType="clickEffect">
                                  <p:stCondLst>
                                    <p:cond delay="0"/>
                                  </p:stCondLst>
                                  <p:childTnLst>
                                    <p:animEffect transition="out" filter="fade">
                                      <p:cBhvr>
                                        <p:cTn id="29" dur="500"/>
                                        <p:tgtEl>
                                          <p:spTgt spid="4"/>
                                        </p:tgtEl>
                                      </p:cBhvr>
                                    </p:animEffect>
                                    <p:set>
                                      <p:cBhvr>
                                        <p:cTn id="30" dur="1" fill="hold">
                                          <p:stCondLst>
                                            <p:cond delay="499"/>
                                          </p:stCondLst>
                                        </p:cTn>
                                        <p:tgtEl>
                                          <p:spTgt spid="4"/>
                                        </p:tgtEl>
                                        <p:attrNameLst>
                                          <p:attrName>style.visibility</p:attrName>
                                        </p:attrNameLst>
                                      </p:cBhvr>
                                      <p:to>
                                        <p:strVal val="hidden"/>
                                      </p:to>
                                    </p:set>
                                  </p:childTnLst>
                                </p:cTn>
                              </p:par>
                              <p:par>
                                <p:cTn id="31" presetID="10" presetClass="exit" presetSubtype="0" fill="hold" grpId="1" nodeType="withEffect">
                                  <p:stCondLst>
                                    <p:cond delay="0"/>
                                  </p:stCondLst>
                                  <p:childTnLst>
                                    <p:animEffect transition="out" filter="fade">
                                      <p:cBhvr>
                                        <p:cTn id="32" dur="500"/>
                                        <p:tgtEl>
                                          <p:spTgt spid="5"/>
                                        </p:tgtEl>
                                      </p:cBhvr>
                                    </p:animEffect>
                                    <p:set>
                                      <p:cBhvr>
                                        <p:cTn id="33" dur="1" fill="hold">
                                          <p:stCondLst>
                                            <p:cond delay="499"/>
                                          </p:stCondLst>
                                        </p:cTn>
                                        <p:tgtEl>
                                          <p:spTgt spid="5"/>
                                        </p:tgtEl>
                                        <p:attrNameLst>
                                          <p:attrName>style.visibility</p:attrName>
                                        </p:attrNameLst>
                                      </p:cBhvr>
                                      <p:to>
                                        <p:strVal val="hidden"/>
                                      </p:to>
                                    </p:set>
                                  </p:childTnLst>
                                </p:cTn>
                              </p:par>
                              <p:par>
                                <p:cTn id="34" presetID="10" presetClass="exit" presetSubtype="0" fill="hold" grpId="1" nodeType="withEffect">
                                  <p:stCondLst>
                                    <p:cond delay="0"/>
                                  </p:stCondLst>
                                  <p:childTnLst>
                                    <p:animEffect transition="out" filter="fade">
                                      <p:cBhvr>
                                        <p:cTn id="35" dur="500"/>
                                        <p:tgtEl>
                                          <p:spTgt spid="6"/>
                                        </p:tgtEl>
                                      </p:cBhvr>
                                    </p:animEffect>
                                    <p:set>
                                      <p:cBhvr>
                                        <p:cTn id="36" dur="1" fill="hold">
                                          <p:stCondLst>
                                            <p:cond delay="499"/>
                                          </p:stCondLst>
                                        </p:cTn>
                                        <p:tgtEl>
                                          <p:spTgt spid="6"/>
                                        </p:tgtEl>
                                        <p:attrNameLst>
                                          <p:attrName>style.visibility</p:attrName>
                                        </p:attrNameLst>
                                      </p:cBhvr>
                                      <p:to>
                                        <p:strVal val="hidden"/>
                                      </p:to>
                                    </p:set>
                                  </p:childTnLst>
                                </p:cTn>
                              </p:par>
                              <p:par>
                                <p:cTn id="37" presetID="10" presetClass="exit" presetSubtype="0" fill="hold" grpId="1" nodeType="withEffect">
                                  <p:stCondLst>
                                    <p:cond delay="0"/>
                                  </p:stCondLst>
                                  <p:childTnLst>
                                    <p:animEffect transition="out" filter="fade">
                                      <p:cBhvr>
                                        <p:cTn id="38" dur="500"/>
                                        <p:tgtEl>
                                          <p:spTgt spid="7"/>
                                        </p:tgtEl>
                                      </p:cBhvr>
                                    </p:animEffect>
                                    <p:set>
                                      <p:cBhvr>
                                        <p:cTn id="39" dur="1" fill="hold">
                                          <p:stCondLst>
                                            <p:cond delay="499"/>
                                          </p:stCondLst>
                                        </p:cTn>
                                        <p:tgtEl>
                                          <p:spTgt spid="7"/>
                                        </p:tgtEl>
                                        <p:attrNameLst>
                                          <p:attrName>style.visibility</p:attrName>
                                        </p:attrNameLst>
                                      </p:cBhvr>
                                      <p:to>
                                        <p:strVal val="hidden"/>
                                      </p:to>
                                    </p:set>
                                  </p:childTnLst>
                                </p:cTn>
                              </p:par>
                              <p:par>
                                <p:cTn id="40" presetID="10" presetClass="exit" presetSubtype="0" fill="hold" grpId="1" nodeType="withEffect">
                                  <p:stCondLst>
                                    <p:cond delay="0"/>
                                  </p:stCondLst>
                                  <p:childTnLst>
                                    <p:animEffect transition="out" filter="fade">
                                      <p:cBhvr>
                                        <p:cTn id="41" dur="500"/>
                                        <p:tgtEl>
                                          <p:spTgt spid="9"/>
                                        </p:tgtEl>
                                      </p:cBhvr>
                                    </p:animEffect>
                                    <p:set>
                                      <p:cBhvr>
                                        <p:cTn id="42" dur="1" fill="hold">
                                          <p:stCondLst>
                                            <p:cond delay="499"/>
                                          </p:stCondLst>
                                        </p:cTn>
                                        <p:tgtEl>
                                          <p:spTgt spid="9"/>
                                        </p:tgtEl>
                                        <p:attrNameLst>
                                          <p:attrName>style.visibility</p:attrName>
                                        </p:attrNameLst>
                                      </p:cBhvr>
                                      <p:to>
                                        <p:strVal val="hidden"/>
                                      </p:to>
                                    </p:set>
                                  </p:childTnLst>
                                </p:cTn>
                              </p:par>
                            </p:childTnLst>
                          </p:cTn>
                        </p:par>
                      </p:childTnLst>
                    </p:cTn>
                  </p:par>
                </p:childTnLst>
              </p:cTn>
              <p:nextCondLst>
                <p:cond evt="onClick" delay="0">
                  <p:tgtEl>
                    <p:spTgt spid="19"/>
                  </p:tgtEl>
                </p:cond>
              </p:nextCondLst>
            </p:seq>
          </p:childTnLst>
        </p:cTn>
      </p:par>
    </p:tnLst>
    <p:bldLst>
      <p:bldP spid="4" grpId="0"/>
      <p:bldP spid="4" grpId="1"/>
      <p:bldP spid="5" grpId="0"/>
      <p:bldP spid="5" grpId="1"/>
      <p:bldP spid="6" grpId="0"/>
      <p:bldP spid="6" grpId="1"/>
      <p:bldP spid="7" grpId="0"/>
      <p:bldP spid="7" grpId="1"/>
      <p:bldP spid="9" grpId="0"/>
      <p:bldP spid="9" grpId="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38645" y="1269554"/>
            <a:ext cx="11733225" cy="4944919"/>
          </a:xfrm>
          <a:prstGeom prst="rect">
            <a:avLst/>
          </a:prstGeom>
        </p:spPr>
        <p:txBody>
          <a:bodyPr wrap="square" lIns="121898" tIns="60948" rIns="121898" bIns="60948">
            <a:spAutoFit/>
          </a:bodyPr>
          <a:lstStyle/>
          <a:p>
            <a:pPr algn="just">
              <a:lnSpc>
                <a:spcPts val="4700"/>
              </a:lnSpc>
              <a:spcAft>
                <a:spcPts val="0"/>
              </a:spcAft>
              <a:tabLst>
                <a:tab pos="1890395" algn="l"/>
              </a:tabLst>
            </a:pPr>
            <a:endParaRPr lang="en-US" altLang="zh-CN" sz="2800" b="1" kern="100" dirty="0" smtClean="0">
              <a:solidFill>
                <a:schemeClr val="accent6">
                  <a:lumMod val="75000"/>
                </a:schemeClr>
              </a:solidFill>
              <a:effectLst/>
              <a:latin typeface="+mj-ea"/>
              <a:ea typeface="+mj-ea"/>
              <a:cs typeface="Courier New"/>
            </a:endParaRPr>
          </a:p>
          <a:p>
            <a:pPr algn="ctr">
              <a:lnSpc>
                <a:spcPts val="4700"/>
              </a:lnSpc>
              <a:spcAft>
                <a:spcPts val="0"/>
              </a:spcAft>
            </a:pPr>
            <a:endParaRPr lang="en-US" altLang="zh-CN" sz="2800" kern="100" dirty="0" smtClean="0">
              <a:latin typeface="Times New Roman"/>
              <a:ea typeface="华文细黑"/>
              <a:cs typeface="Times New Roman"/>
            </a:endParaRPr>
          </a:p>
          <a:p>
            <a:pPr algn="ctr">
              <a:lnSpc>
                <a:spcPts val="4700"/>
              </a:lnSpc>
              <a:spcAft>
                <a:spcPts val="0"/>
              </a:spcAft>
            </a:pPr>
            <a:endParaRPr lang="en-US" altLang="zh-CN" sz="2800" kern="100" dirty="0">
              <a:latin typeface="Times New Roman"/>
              <a:ea typeface="华文细黑"/>
              <a:cs typeface="Times New Roman"/>
            </a:endParaRPr>
          </a:p>
          <a:p>
            <a:pPr algn="ctr">
              <a:lnSpc>
                <a:spcPts val="4700"/>
              </a:lnSpc>
              <a:spcAft>
                <a:spcPts val="0"/>
              </a:spcAft>
            </a:pPr>
            <a:endParaRPr lang="en-US" altLang="zh-CN" sz="2800" kern="100" dirty="0" smtClean="0">
              <a:latin typeface="Times New Roman"/>
              <a:ea typeface="华文细黑"/>
              <a:cs typeface="Times New Roman"/>
            </a:endParaRPr>
          </a:p>
          <a:p>
            <a:pPr algn="ctr">
              <a:lnSpc>
                <a:spcPts val="4700"/>
              </a:lnSpc>
              <a:spcAft>
                <a:spcPts val="0"/>
              </a:spcAft>
            </a:pPr>
            <a:endParaRPr lang="en-US" altLang="zh-CN" sz="2800" kern="100" dirty="0">
              <a:latin typeface="Times New Roman"/>
              <a:ea typeface="华文细黑"/>
              <a:cs typeface="Times New Roman"/>
            </a:endParaRPr>
          </a:p>
          <a:p>
            <a:pPr algn="ctr">
              <a:lnSpc>
                <a:spcPts val="4700"/>
              </a:lnSpc>
              <a:spcAft>
                <a:spcPts val="0"/>
              </a:spcAft>
            </a:pPr>
            <a:endParaRPr lang="en-US" altLang="zh-CN" sz="2800" kern="100" dirty="0" smtClean="0">
              <a:latin typeface="Times New Roman"/>
              <a:ea typeface="华文细黑"/>
              <a:cs typeface="Times New Roman"/>
            </a:endParaRPr>
          </a:p>
          <a:p>
            <a:pPr algn="ctr">
              <a:lnSpc>
                <a:spcPts val="4700"/>
              </a:lnSpc>
              <a:spcAft>
                <a:spcPts val="0"/>
              </a:spcAft>
            </a:pPr>
            <a:endParaRPr lang="en-US" altLang="zh-CN" sz="2800" kern="100" dirty="0">
              <a:latin typeface="Times New Roman"/>
              <a:ea typeface="华文细黑"/>
              <a:cs typeface="Times New Roman"/>
            </a:endParaRPr>
          </a:p>
          <a:p>
            <a:pPr algn="ctr">
              <a:lnSpc>
                <a:spcPts val="4700"/>
              </a:lnSpc>
              <a:spcAft>
                <a:spcPts val="0"/>
              </a:spcAft>
            </a:pPr>
            <a:endParaRPr lang="en-US" altLang="zh-CN" sz="2800" kern="100" dirty="0" smtClean="0">
              <a:latin typeface="Times New Roman"/>
              <a:ea typeface="华文细黑"/>
              <a:cs typeface="Times New Roman"/>
            </a:endParaRPr>
          </a:p>
        </p:txBody>
      </p:sp>
      <p:sp>
        <p:nvSpPr>
          <p:cNvPr id="4" name="矩形 3"/>
          <p:cNvSpPr/>
          <p:nvPr/>
        </p:nvSpPr>
        <p:spPr>
          <a:xfrm>
            <a:off x="190550" y="837506"/>
            <a:ext cx="11388152" cy="1415748"/>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smtClean="0">
                <a:latin typeface="Times New Roman"/>
                <a:ea typeface="华文细黑"/>
                <a:cs typeface="Courier New"/>
              </a:rPr>
              <a:t>1</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钠与水、酸反应的实质都是与</a:t>
            </a:r>
            <a:r>
              <a:rPr lang="en-US" altLang="zh-CN" sz="2800" kern="100" dirty="0">
                <a:latin typeface="Times New Roman"/>
                <a:ea typeface="华文细黑"/>
                <a:cs typeface="Courier New"/>
              </a:rPr>
              <a:t>H</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的反应。</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金属钠与可溶性盐溶液反应的思维</a:t>
            </a:r>
            <a:r>
              <a:rPr lang="zh-CN" altLang="zh-CN" sz="2800" kern="100" dirty="0" smtClean="0">
                <a:latin typeface="Times New Roman"/>
                <a:ea typeface="华文细黑"/>
                <a:cs typeface="Times New Roman"/>
              </a:rPr>
              <a:t>模板</a:t>
            </a:r>
            <a:endParaRPr lang="zh-CN" altLang="zh-CN" sz="1050" kern="100" dirty="0">
              <a:latin typeface="宋体"/>
              <a:cs typeface="Courier New"/>
            </a:endParaRPr>
          </a:p>
        </p:txBody>
      </p:sp>
      <p:pic>
        <p:nvPicPr>
          <p:cNvPr id="5"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2657" y="2403098"/>
            <a:ext cx="7650203" cy="2532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矩形 5"/>
          <p:cNvSpPr/>
          <p:nvPr/>
        </p:nvSpPr>
        <p:spPr>
          <a:xfrm>
            <a:off x="40906" y="1"/>
            <a:ext cx="12149508" cy="634846"/>
          </a:xfrm>
          <a:prstGeom prst="rect">
            <a:avLst/>
          </a:prstGeom>
          <a:solidFill>
            <a:srgbClr val="C25C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solidFill>
                <a:schemeClr val="bg1"/>
              </a:solidFill>
              <a:ea typeface="微软雅黑" panose="020B0503020204020204" pitchFamily="34" charset="-122"/>
            </a:endParaRPr>
          </a:p>
        </p:txBody>
      </p:sp>
      <p:grpSp>
        <p:nvGrpSpPr>
          <p:cNvPr id="7" name="组合 6"/>
          <p:cNvGrpSpPr/>
          <p:nvPr/>
        </p:nvGrpSpPr>
        <p:grpSpPr>
          <a:xfrm>
            <a:off x="1" y="-2"/>
            <a:ext cx="1836949" cy="634848"/>
            <a:chOff x="0" y="-2"/>
            <a:chExt cx="1377891" cy="634701"/>
          </a:xfrm>
          <a:solidFill>
            <a:srgbClr val="FFC000"/>
          </a:solidFill>
        </p:grpSpPr>
        <p:sp>
          <p:nvSpPr>
            <p:cNvPr id="8" name="矩形 7"/>
            <p:cNvSpPr/>
            <p:nvPr/>
          </p:nvSpPr>
          <p:spPr>
            <a:xfrm>
              <a:off x="0" y="0"/>
              <a:ext cx="708343" cy="634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sp>
          <p:nvSpPr>
            <p:cNvPr id="9" name="直角三角形 8"/>
            <p:cNvSpPr/>
            <p:nvPr/>
          </p:nvSpPr>
          <p:spPr>
            <a:xfrm flipV="1">
              <a:off x="708342" y="-2"/>
              <a:ext cx="669549" cy="634699"/>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grpSp>
      <p:sp>
        <p:nvSpPr>
          <p:cNvPr id="10" name="矩形 9"/>
          <p:cNvSpPr/>
          <p:nvPr/>
        </p:nvSpPr>
        <p:spPr>
          <a:xfrm>
            <a:off x="1774726" y="36707"/>
            <a:ext cx="3724096" cy="584775"/>
          </a:xfrm>
          <a:prstGeom prst="rect">
            <a:avLst/>
          </a:prstGeom>
        </p:spPr>
        <p:txBody>
          <a:bodyPr wrap="none">
            <a:spAutoFit/>
          </a:bodyPr>
          <a:lstStyle/>
          <a:p>
            <a:pPr>
              <a:defRPr/>
            </a:pPr>
            <a:r>
              <a:rPr lang="zh-CN" altLang="en-US" sz="3200" b="1" dirty="0">
                <a:solidFill>
                  <a:schemeClr val="bg1"/>
                </a:solidFill>
                <a:latin typeface="+mj-ea"/>
                <a:ea typeface="+mj-ea"/>
              </a:rPr>
              <a:t>反思归纳  思维建模</a:t>
            </a:r>
          </a:p>
        </p:txBody>
      </p:sp>
    </p:spTree>
    <p:extLst>
      <p:ext uri="{BB962C8B-B14F-4D97-AF65-F5344CB8AC3E}">
        <p14:creationId xmlns:p14="http://schemas.microsoft.com/office/powerpoint/2010/main" val="380150807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66262" y="33715"/>
            <a:ext cx="11755638" cy="6617389"/>
          </a:xfrm>
          <a:prstGeom prst="rect">
            <a:avLst/>
          </a:prstGeom>
        </p:spPr>
        <p:txBody>
          <a:bodyPr>
            <a:spAutoFit/>
          </a:bodyPr>
          <a:lstStyle/>
          <a:p>
            <a:pPr lvl="0">
              <a:lnSpc>
                <a:spcPct val="150000"/>
              </a:lnSpc>
            </a:pPr>
            <a:r>
              <a:rPr lang="en-US" altLang="zh-CN" sz="2600" kern="100" dirty="0" smtClean="0">
                <a:solidFill>
                  <a:prstClr val="black"/>
                </a:solidFill>
                <a:latin typeface="Times New Roman"/>
                <a:ea typeface="华文细黑"/>
                <a:cs typeface="Times New Roman"/>
              </a:rPr>
              <a:t>3.</a:t>
            </a:r>
            <a:r>
              <a:rPr lang="zh-CN" altLang="zh-CN" sz="2600" kern="100" dirty="0" smtClean="0">
                <a:solidFill>
                  <a:prstClr val="black"/>
                </a:solidFill>
                <a:latin typeface="Times New Roman"/>
                <a:ea typeface="华文细黑"/>
                <a:cs typeface="Times New Roman"/>
              </a:rPr>
              <a:t>金属</a:t>
            </a:r>
            <a:r>
              <a:rPr lang="zh-CN" altLang="zh-CN" sz="2600" kern="100" dirty="0">
                <a:solidFill>
                  <a:prstClr val="black"/>
                </a:solidFill>
                <a:latin typeface="Times New Roman"/>
                <a:ea typeface="华文细黑"/>
                <a:cs typeface="Times New Roman"/>
              </a:rPr>
              <a:t>钠与溶液反应现象分析思维模板</a:t>
            </a:r>
            <a:endParaRPr lang="zh-CN" altLang="zh-CN" sz="2600" kern="100" dirty="0">
              <a:solidFill>
                <a:prstClr val="black"/>
              </a:solidFill>
              <a:latin typeface="宋体"/>
              <a:cs typeface="Courier New"/>
            </a:endParaRPr>
          </a:p>
          <a:p>
            <a:pPr lvl="0" algn="just">
              <a:lnSpc>
                <a:spcPct val="150000"/>
              </a:lnSpc>
            </a:pPr>
            <a:r>
              <a:rPr lang="en-US" altLang="zh-CN" sz="2600" kern="100" dirty="0" smtClean="0">
                <a:solidFill>
                  <a:prstClr val="black"/>
                </a:solidFill>
                <a:latin typeface="Times New Roman"/>
                <a:ea typeface="华文细黑"/>
                <a:cs typeface="Courier New"/>
              </a:rPr>
              <a:t>(1)</a:t>
            </a:r>
            <a:r>
              <a:rPr lang="zh-CN" altLang="zh-CN" sz="2600" kern="100" dirty="0" smtClean="0">
                <a:solidFill>
                  <a:prstClr val="black"/>
                </a:solidFill>
                <a:latin typeface="Times New Roman"/>
                <a:ea typeface="华文细黑"/>
                <a:cs typeface="Times New Roman"/>
              </a:rPr>
              <a:t>共性</a:t>
            </a:r>
            <a:endParaRPr lang="zh-CN" altLang="zh-CN" sz="2600" kern="100" dirty="0">
              <a:solidFill>
                <a:prstClr val="black"/>
              </a:solidFill>
              <a:latin typeface="宋体"/>
              <a:cs typeface="Courier New"/>
            </a:endParaRPr>
          </a:p>
          <a:p>
            <a:pPr lvl="0" algn="just">
              <a:lnSpc>
                <a:spcPct val="150000"/>
              </a:lnSpc>
            </a:pPr>
            <a:r>
              <a:rPr lang="zh-CN" altLang="zh-CN" sz="2600" kern="100" dirty="0">
                <a:solidFill>
                  <a:prstClr val="black"/>
                </a:solidFill>
                <a:latin typeface="Times New Roman"/>
                <a:ea typeface="华文细黑"/>
                <a:cs typeface="Times New Roman"/>
              </a:rPr>
              <a:t>因为钠与不同的溶液反应均属于剧烈的置换反应，故有共同的现象产生：</a:t>
            </a:r>
            <a:r>
              <a:rPr lang="en-US" altLang="zh-CN" sz="2600" kern="100" dirty="0">
                <a:solidFill>
                  <a:prstClr val="black"/>
                </a:solidFill>
                <a:latin typeface="宋体"/>
                <a:ea typeface="华文细黑"/>
                <a:cs typeface="Times New Roman"/>
              </a:rPr>
              <a:t>①</a:t>
            </a:r>
            <a:r>
              <a:rPr lang="zh-CN" altLang="zh-CN" sz="2600" kern="100" dirty="0">
                <a:solidFill>
                  <a:prstClr val="black"/>
                </a:solidFill>
                <a:latin typeface="Times New Roman"/>
                <a:ea typeface="华文细黑"/>
                <a:cs typeface="Times New Roman"/>
              </a:rPr>
              <a:t>浮：钠浮在液面上；</a:t>
            </a:r>
            <a:r>
              <a:rPr lang="en-US" altLang="zh-CN" sz="2600" kern="100" dirty="0">
                <a:solidFill>
                  <a:prstClr val="black"/>
                </a:solidFill>
                <a:latin typeface="宋体"/>
                <a:ea typeface="华文细黑"/>
                <a:cs typeface="Times New Roman"/>
              </a:rPr>
              <a:t>②</a:t>
            </a:r>
            <a:r>
              <a:rPr lang="zh-CN" altLang="zh-CN" sz="2600" kern="100" dirty="0">
                <a:solidFill>
                  <a:prstClr val="black"/>
                </a:solidFill>
                <a:latin typeface="Times New Roman"/>
                <a:ea typeface="华文细黑"/>
                <a:cs typeface="Times New Roman"/>
              </a:rPr>
              <a:t>熔：钠熔化成小球；</a:t>
            </a:r>
            <a:r>
              <a:rPr lang="en-US" altLang="zh-CN" sz="2600" kern="100" dirty="0">
                <a:solidFill>
                  <a:prstClr val="black"/>
                </a:solidFill>
                <a:latin typeface="宋体"/>
                <a:ea typeface="华文细黑"/>
                <a:cs typeface="Times New Roman"/>
              </a:rPr>
              <a:t>③</a:t>
            </a:r>
            <a:r>
              <a:rPr lang="zh-CN" altLang="zh-CN" sz="2600" kern="100" dirty="0">
                <a:solidFill>
                  <a:prstClr val="black"/>
                </a:solidFill>
                <a:latin typeface="Times New Roman"/>
                <a:ea typeface="华文细黑"/>
                <a:cs typeface="Times New Roman"/>
              </a:rPr>
              <a:t>游：在液面上游动；</a:t>
            </a:r>
            <a:r>
              <a:rPr lang="en-US" altLang="zh-CN" sz="2600" kern="100" dirty="0">
                <a:solidFill>
                  <a:prstClr val="black"/>
                </a:solidFill>
                <a:latin typeface="宋体"/>
                <a:ea typeface="华文细黑"/>
                <a:cs typeface="Times New Roman"/>
              </a:rPr>
              <a:t>④</a:t>
            </a:r>
            <a:r>
              <a:rPr lang="zh-CN" altLang="zh-CN" sz="2600" kern="100" dirty="0">
                <a:solidFill>
                  <a:prstClr val="black"/>
                </a:solidFill>
                <a:latin typeface="Times New Roman"/>
                <a:ea typeface="华文细黑"/>
                <a:cs typeface="Times New Roman"/>
              </a:rPr>
              <a:t>响：发出</a:t>
            </a:r>
            <a:r>
              <a:rPr lang="en-US" altLang="zh-CN" sz="2600" kern="100" dirty="0">
                <a:solidFill>
                  <a:prstClr val="black"/>
                </a:solidFill>
                <a:latin typeface="宋体"/>
                <a:ea typeface="华文细黑"/>
                <a:cs typeface="Times New Roman"/>
              </a:rPr>
              <a:t>“</a:t>
            </a:r>
            <a:r>
              <a:rPr lang="zh-CN" altLang="zh-CN" sz="2600" kern="100" dirty="0">
                <a:solidFill>
                  <a:prstClr val="black"/>
                </a:solidFill>
                <a:latin typeface="Times New Roman"/>
                <a:ea typeface="华文细黑"/>
                <a:cs typeface="Times New Roman"/>
              </a:rPr>
              <a:t>嘶嘶嘶</a:t>
            </a:r>
            <a:r>
              <a:rPr lang="en-US" altLang="zh-CN" sz="2600" kern="100" dirty="0">
                <a:solidFill>
                  <a:prstClr val="black"/>
                </a:solidFill>
                <a:latin typeface="宋体"/>
                <a:ea typeface="华文细黑"/>
                <a:cs typeface="Times New Roman"/>
              </a:rPr>
              <a:t>”</a:t>
            </a:r>
            <a:r>
              <a:rPr lang="zh-CN" altLang="zh-CN" sz="2600" kern="100" dirty="0">
                <a:solidFill>
                  <a:prstClr val="black"/>
                </a:solidFill>
                <a:latin typeface="Times New Roman"/>
                <a:ea typeface="华文细黑"/>
                <a:cs typeface="Times New Roman"/>
              </a:rPr>
              <a:t>的响声。</a:t>
            </a:r>
            <a:endParaRPr lang="en-US" altLang="zh-CN" sz="2600" kern="100" dirty="0">
              <a:solidFill>
                <a:prstClr val="black"/>
              </a:solidFill>
              <a:latin typeface="Times New Roman"/>
              <a:ea typeface="华文细黑"/>
              <a:cs typeface="Times New Roman"/>
            </a:endParaRPr>
          </a:p>
          <a:p>
            <a:pPr lvl="0" algn="just">
              <a:lnSpc>
                <a:spcPct val="150000"/>
              </a:lnSpc>
            </a:pPr>
            <a:r>
              <a:rPr lang="en-US" altLang="zh-CN" sz="2600" kern="100" dirty="0" smtClean="0">
                <a:solidFill>
                  <a:prstClr val="black"/>
                </a:solidFill>
                <a:latin typeface="Times New Roman"/>
                <a:ea typeface="华文细黑"/>
                <a:cs typeface="Courier New"/>
              </a:rPr>
              <a:t>(2)</a:t>
            </a:r>
            <a:r>
              <a:rPr lang="zh-CN" altLang="zh-CN" sz="2600" kern="100" dirty="0" smtClean="0">
                <a:solidFill>
                  <a:prstClr val="black"/>
                </a:solidFill>
                <a:latin typeface="Times New Roman"/>
                <a:ea typeface="华文细黑"/>
                <a:cs typeface="Times New Roman"/>
              </a:rPr>
              <a:t>差异</a:t>
            </a:r>
            <a:r>
              <a:rPr lang="zh-CN" altLang="zh-CN" sz="2600" kern="100" dirty="0">
                <a:solidFill>
                  <a:prstClr val="black"/>
                </a:solidFill>
                <a:latin typeface="Times New Roman"/>
                <a:ea typeface="华文细黑"/>
                <a:cs typeface="Times New Roman"/>
              </a:rPr>
              <a:t>性</a:t>
            </a:r>
            <a:endParaRPr lang="zh-CN" altLang="zh-CN" sz="2600" kern="100" dirty="0">
              <a:solidFill>
                <a:prstClr val="black"/>
              </a:solidFill>
              <a:latin typeface="宋体"/>
              <a:cs typeface="Courier New"/>
            </a:endParaRPr>
          </a:p>
          <a:p>
            <a:pPr lvl="0" algn="just">
              <a:lnSpc>
                <a:spcPct val="150000"/>
              </a:lnSpc>
            </a:pPr>
            <a:r>
              <a:rPr lang="zh-CN" altLang="zh-CN" sz="2600" kern="100" dirty="0">
                <a:solidFill>
                  <a:prstClr val="black"/>
                </a:solidFill>
                <a:latin typeface="Times New Roman"/>
                <a:ea typeface="华文细黑"/>
                <a:cs typeface="Times New Roman"/>
              </a:rPr>
              <a:t>如第</a:t>
            </a:r>
            <a:r>
              <a:rPr lang="en-US" altLang="zh-CN" sz="2600" kern="100" dirty="0">
                <a:solidFill>
                  <a:prstClr val="black"/>
                </a:solidFill>
                <a:latin typeface="Times New Roman"/>
                <a:ea typeface="华文细黑"/>
                <a:cs typeface="Courier New"/>
              </a:rPr>
              <a:t>1</a:t>
            </a:r>
            <a:r>
              <a:rPr lang="zh-CN" altLang="zh-CN" sz="2600" kern="100" dirty="0">
                <a:solidFill>
                  <a:prstClr val="black"/>
                </a:solidFill>
                <a:latin typeface="Times New Roman"/>
                <a:ea typeface="华文细黑"/>
                <a:cs typeface="Times New Roman"/>
              </a:rPr>
              <a:t>题、第</a:t>
            </a:r>
            <a:r>
              <a:rPr lang="en-US" altLang="zh-CN" sz="2600" kern="100" dirty="0">
                <a:solidFill>
                  <a:prstClr val="black"/>
                </a:solidFill>
                <a:latin typeface="Times New Roman"/>
                <a:ea typeface="华文细黑"/>
                <a:cs typeface="Courier New"/>
              </a:rPr>
              <a:t>3</a:t>
            </a:r>
            <a:r>
              <a:rPr lang="zh-CN" altLang="zh-CN" sz="2600" kern="100" dirty="0">
                <a:solidFill>
                  <a:prstClr val="black"/>
                </a:solidFill>
                <a:latin typeface="Times New Roman"/>
                <a:ea typeface="华文细黑"/>
                <a:cs typeface="Times New Roman"/>
              </a:rPr>
              <a:t>题，与酸性溶液反应比与水剧烈，最后钠可能在液面上燃烧；如第</a:t>
            </a:r>
            <a:r>
              <a:rPr lang="en-US" altLang="zh-CN" sz="2600" kern="100" dirty="0">
                <a:solidFill>
                  <a:prstClr val="black"/>
                </a:solidFill>
                <a:latin typeface="Times New Roman"/>
                <a:ea typeface="华文细黑"/>
                <a:cs typeface="Courier New"/>
              </a:rPr>
              <a:t>2</a:t>
            </a:r>
            <a:r>
              <a:rPr lang="zh-CN" altLang="zh-CN" sz="2600" kern="100" dirty="0">
                <a:solidFill>
                  <a:prstClr val="black"/>
                </a:solidFill>
                <a:latin typeface="Times New Roman"/>
                <a:ea typeface="华文细黑"/>
                <a:cs typeface="Times New Roman"/>
              </a:rPr>
              <a:t>题，与盐溶液反应时，还可能会生成沉淀</a:t>
            </a:r>
            <a:r>
              <a:rPr lang="en-US" altLang="zh-CN" sz="2600" kern="100" dirty="0">
                <a:solidFill>
                  <a:prstClr val="black"/>
                </a:solidFill>
                <a:latin typeface="Times New Roman"/>
                <a:ea typeface="华文细黑"/>
                <a:cs typeface="Courier New"/>
              </a:rPr>
              <a:t>(</a:t>
            </a:r>
            <a:r>
              <a:rPr lang="zh-CN" altLang="zh-CN" sz="2600" kern="100" dirty="0">
                <a:solidFill>
                  <a:prstClr val="black"/>
                </a:solidFill>
                <a:latin typeface="Times New Roman"/>
                <a:ea typeface="华文细黑"/>
                <a:cs typeface="Times New Roman"/>
              </a:rPr>
              <a:t>如生成难溶碱</a:t>
            </a:r>
            <a:r>
              <a:rPr lang="en-US" altLang="zh-CN" sz="2600" kern="100" dirty="0">
                <a:solidFill>
                  <a:prstClr val="black"/>
                </a:solidFill>
                <a:latin typeface="Times New Roman"/>
                <a:ea typeface="华文细黑"/>
                <a:cs typeface="Courier New"/>
              </a:rPr>
              <a:t>)</a:t>
            </a:r>
            <a:r>
              <a:rPr lang="zh-CN" altLang="zh-CN" sz="2600" kern="100" dirty="0">
                <a:solidFill>
                  <a:prstClr val="black"/>
                </a:solidFill>
                <a:latin typeface="Times New Roman"/>
                <a:ea typeface="华文细黑"/>
                <a:cs typeface="Times New Roman"/>
              </a:rPr>
              <a:t>、氨气等；如</a:t>
            </a:r>
            <a:r>
              <a:rPr lang="zh-CN" altLang="zh-CN" sz="2600" kern="100" dirty="0" smtClean="0">
                <a:solidFill>
                  <a:prstClr val="black"/>
                </a:solidFill>
                <a:latin typeface="Times New Roman"/>
                <a:ea typeface="华文细黑"/>
                <a:cs typeface="Times New Roman"/>
              </a:rPr>
              <a:t>第</a:t>
            </a:r>
            <a:r>
              <a:rPr lang="en-US" altLang="zh-CN" sz="2600" kern="100" dirty="0" smtClean="0">
                <a:solidFill>
                  <a:prstClr val="black"/>
                </a:solidFill>
                <a:latin typeface="Times New Roman"/>
                <a:ea typeface="华文细黑"/>
                <a:cs typeface="Courier New"/>
              </a:rPr>
              <a:t>5</a:t>
            </a:r>
            <a:r>
              <a:rPr lang="zh-CN" altLang="zh-CN" sz="2600" kern="100" dirty="0" smtClean="0">
                <a:solidFill>
                  <a:prstClr val="black"/>
                </a:solidFill>
                <a:latin typeface="Times New Roman"/>
                <a:ea typeface="华文细黑"/>
                <a:cs typeface="Times New Roman"/>
              </a:rPr>
              <a:t>题</a:t>
            </a:r>
            <a:r>
              <a:rPr lang="zh-CN" altLang="zh-CN" sz="2600" kern="100" dirty="0">
                <a:solidFill>
                  <a:prstClr val="black"/>
                </a:solidFill>
                <a:latin typeface="Times New Roman"/>
                <a:ea typeface="华文细黑"/>
                <a:cs typeface="Times New Roman"/>
              </a:rPr>
              <a:t>，由于煤油的密度较小且不溶钠的特点，钠只有在界面处与水溶液接触的部分反应</a:t>
            </a:r>
            <a:r>
              <a:rPr lang="zh-CN" altLang="zh-CN" sz="2600" kern="100" dirty="0" smtClean="0">
                <a:solidFill>
                  <a:prstClr val="black"/>
                </a:solidFill>
                <a:latin typeface="Times New Roman"/>
                <a:ea typeface="华文细黑"/>
                <a:cs typeface="Times New Roman"/>
              </a:rPr>
              <a:t>。</a:t>
            </a:r>
            <a:endParaRPr lang="en-US" altLang="zh-CN" sz="2600" kern="100" dirty="0" smtClean="0">
              <a:solidFill>
                <a:prstClr val="black"/>
              </a:solidFill>
              <a:latin typeface="Times New Roman"/>
              <a:ea typeface="华文细黑"/>
              <a:cs typeface="Times New Roman"/>
            </a:endParaRPr>
          </a:p>
          <a:p>
            <a:pPr lvl="0" algn="just">
              <a:lnSpc>
                <a:spcPct val="150000"/>
              </a:lnSpc>
            </a:pPr>
            <a:r>
              <a:rPr lang="zh-CN" altLang="zh-CN" sz="2600" b="1" kern="100" dirty="0">
                <a:solidFill>
                  <a:srgbClr val="0000FF"/>
                </a:solidFill>
                <a:latin typeface="Times New Roman"/>
                <a:cs typeface="Times New Roman"/>
              </a:rPr>
              <a:t>注意　</a:t>
            </a:r>
            <a:r>
              <a:rPr lang="zh-CN" altLang="zh-CN" sz="2600" kern="100" dirty="0">
                <a:solidFill>
                  <a:prstClr val="black"/>
                </a:solidFill>
                <a:latin typeface="Times New Roman"/>
                <a:ea typeface="华文细黑"/>
                <a:cs typeface="Times New Roman"/>
              </a:rPr>
              <a:t>钠与乙醇反应，钠块先沉在液面下，后上下浮动、能看到表面冒出气泡，并不熔化成小球</a:t>
            </a:r>
            <a:r>
              <a:rPr lang="zh-CN" altLang="zh-CN" sz="2600" kern="100" dirty="0" smtClean="0">
                <a:solidFill>
                  <a:prstClr val="black"/>
                </a:solidFill>
                <a:latin typeface="Times New Roman"/>
                <a:ea typeface="华文细黑"/>
                <a:cs typeface="Times New Roman"/>
              </a:rPr>
              <a:t>。</a:t>
            </a:r>
            <a:endParaRPr lang="zh-CN" altLang="zh-CN" sz="2600" kern="100" dirty="0">
              <a:solidFill>
                <a:prstClr val="black"/>
              </a:solidFill>
              <a:latin typeface="宋体"/>
              <a:cs typeface="Courier New"/>
            </a:endParaRPr>
          </a:p>
        </p:txBody>
      </p:sp>
      <p:sp>
        <p:nvSpPr>
          <p:cNvPr id="9" name="矩形 8"/>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0" name="圆角矩形 9">
            <a:hlinkClick r:id="rId2" action="ppaction://hlinksldjump"/>
          </p:cNvPr>
          <p:cNvSpPr/>
          <p:nvPr/>
        </p:nvSpPr>
        <p:spPr>
          <a:xfrm>
            <a:off x="11376626" y="6653833"/>
            <a:ext cx="807892"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0000FF"/>
                </a:solidFill>
                <a:latin typeface="黑体" pitchFamily="49" charset="-122"/>
                <a:ea typeface="黑体" pitchFamily="49" charset="-122"/>
              </a:rPr>
              <a:t>返回</a:t>
            </a:r>
            <a:endParaRPr lang="zh-CN" altLang="en-US" sz="1400" dirty="0">
              <a:solidFill>
                <a:srgbClr val="0000FF"/>
              </a:solidFill>
              <a:latin typeface="黑体" pitchFamily="49" charset="-122"/>
              <a:ea typeface="黑体" pitchFamily="49" charset="-122"/>
            </a:endParaRPr>
          </a:p>
        </p:txBody>
      </p:sp>
    </p:spTree>
    <p:extLst>
      <p:ext uri="{BB962C8B-B14F-4D97-AF65-F5344CB8AC3E}">
        <p14:creationId xmlns:p14="http://schemas.microsoft.com/office/powerpoint/2010/main" val="303261033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
          <p:cNvSpPr txBox="1"/>
          <p:nvPr/>
        </p:nvSpPr>
        <p:spPr>
          <a:xfrm>
            <a:off x="656859" y="2183300"/>
            <a:ext cx="10222670" cy="2492990"/>
          </a:xfrm>
          <a:prstGeom prst="rect">
            <a:avLst/>
          </a:prstGeom>
          <a:noFill/>
        </p:spPr>
        <p:txBody>
          <a:bodyPr wrap="none" rtlCol="0" anchor="ctr">
            <a:spAutoFit/>
          </a:bodyPr>
          <a:lstStyle/>
          <a:p>
            <a:pPr>
              <a:lnSpc>
                <a:spcPct val="150000"/>
              </a:lnSpc>
              <a:defRPr/>
            </a:pPr>
            <a:r>
              <a:rPr lang="zh-CN" altLang="zh-CN" sz="5200" b="1" dirty="0">
                <a:solidFill>
                  <a:schemeClr val="bg1"/>
                </a:solidFill>
                <a:latin typeface="+mj-ea"/>
                <a:ea typeface="+mj-ea"/>
              </a:rPr>
              <a:t>考点</a:t>
            </a:r>
            <a:r>
              <a:rPr lang="zh-CN" altLang="zh-CN" sz="5200" b="1" dirty="0" smtClean="0">
                <a:solidFill>
                  <a:schemeClr val="bg1"/>
                </a:solidFill>
                <a:latin typeface="+mj-ea"/>
                <a:ea typeface="+mj-ea"/>
              </a:rPr>
              <a:t>二</a:t>
            </a:r>
            <a:r>
              <a:rPr lang="en-US" altLang="zh-CN" sz="5200" b="1" dirty="0" smtClean="0">
                <a:solidFill>
                  <a:schemeClr val="bg1"/>
                </a:solidFill>
                <a:latin typeface="+mj-ea"/>
                <a:ea typeface="+mj-ea"/>
              </a:rPr>
              <a:t>   </a:t>
            </a:r>
            <a:r>
              <a:rPr lang="zh-CN" altLang="zh-CN" sz="5200" b="1" dirty="0" smtClean="0">
                <a:solidFill>
                  <a:schemeClr val="bg1"/>
                </a:solidFill>
                <a:latin typeface="+mj-ea"/>
                <a:ea typeface="+mj-ea"/>
              </a:rPr>
              <a:t>钠</a:t>
            </a:r>
            <a:r>
              <a:rPr lang="zh-CN" altLang="zh-CN" sz="5200" b="1" dirty="0">
                <a:solidFill>
                  <a:schemeClr val="bg1"/>
                </a:solidFill>
                <a:latin typeface="+mj-ea"/>
                <a:ea typeface="+mj-ea"/>
              </a:rPr>
              <a:t>的氧化物</a:t>
            </a:r>
            <a:r>
              <a:rPr lang="en-US" altLang="zh-CN" sz="5200" b="1" dirty="0" smtClean="0">
                <a:solidFill>
                  <a:schemeClr val="bg1"/>
                </a:solidFill>
                <a:latin typeface="+mj-ea"/>
                <a:ea typeface="+mj-ea"/>
              </a:rPr>
              <a:t>——</a:t>
            </a:r>
            <a:r>
              <a:rPr lang="zh-CN" altLang="zh-CN" sz="5200" b="1" dirty="0" smtClean="0">
                <a:solidFill>
                  <a:schemeClr val="bg1"/>
                </a:solidFill>
                <a:latin typeface="+mj-ea"/>
                <a:ea typeface="+mj-ea"/>
              </a:rPr>
              <a:t>氧化钠和</a:t>
            </a:r>
            <a:endParaRPr lang="en-US" altLang="zh-CN" sz="5200" b="1" dirty="0" smtClean="0">
              <a:solidFill>
                <a:schemeClr val="bg1"/>
              </a:solidFill>
              <a:latin typeface="+mj-ea"/>
              <a:ea typeface="+mj-ea"/>
            </a:endParaRPr>
          </a:p>
          <a:p>
            <a:pPr>
              <a:lnSpc>
                <a:spcPct val="150000"/>
              </a:lnSpc>
              <a:defRPr/>
            </a:pPr>
            <a:r>
              <a:rPr lang="en-US" altLang="zh-CN" sz="5200" b="1" dirty="0">
                <a:solidFill>
                  <a:schemeClr val="bg1"/>
                </a:solidFill>
                <a:latin typeface="+mj-ea"/>
                <a:ea typeface="+mj-ea"/>
              </a:rPr>
              <a:t> </a:t>
            </a:r>
            <a:r>
              <a:rPr lang="en-US" altLang="zh-CN" sz="5200" b="1" dirty="0" smtClean="0">
                <a:solidFill>
                  <a:schemeClr val="bg1"/>
                </a:solidFill>
                <a:latin typeface="+mj-ea"/>
                <a:ea typeface="+mj-ea"/>
              </a:rPr>
              <a:t>            </a:t>
            </a:r>
            <a:r>
              <a:rPr lang="zh-CN" altLang="zh-CN" sz="5200" b="1" dirty="0" smtClean="0">
                <a:solidFill>
                  <a:schemeClr val="bg1"/>
                </a:solidFill>
                <a:latin typeface="+mj-ea"/>
                <a:ea typeface="+mj-ea"/>
              </a:rPr>
              <a:t>过氧化</a:t>
            </a:r>
            <a:r>
              <a:rPr lang="zh-CN" altLang="zh-CN" sz="5200" b="1" dirty="0">
                <a:solidFill>
                  <a:schemeClr val="bg1"/>
                </a:solidFill>
                <a:latin typeface="+mj-ea"/>
                <a:ea typeface="+mj-ea"/>
              </a:rPr>
              <a:t>钠</a:t>
            </a:r>
          </a:p>
        </p:txBody>
      </p:sp>
    </p:spTree>
    <p:extLst>
      <p:ext uri="{BB962C8B-B14F-4D97-AF65-F5344CB8AC3E}">
        <p14:creationId xmlns:p14="http://schemas.microsoft.com/office/powerpoint/2010/main" val="315802577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表格 22"/>
          <p:cNvGraphicFramePr>
            <a:graphicFrameLocks noGrp="1"/>
          </p:cNvGraphicFramePr>
          <p:nvPr>
            <p:extLst>
              <p:ext uri="{D42A27DB-BD31-4B8C-83A1-F6EECF244321}">
                <p14:modId xmlns:p14="http://schemas.microsoft.com/office/powerpoint/2010/main" val="74260925"/>
              </p:ext>
            </p:extLst>
          </p:nvPr>
        </p:nvGraphicFramePr>
        <p:xfrm>
          <a:off x="458134" y="1501524"/>
          <a:ext cx="11182128" cy="4448550"/>
        </p:xfrm>
        <a:graphic>
          <a:graphicData uri="http://schemas.openxmlformats.org/drawingml/2006/table">
            <a:tbl>
              <a:tblPr/>
              <a:tblGrid>
                <a:gridCol w="3727376"/>
                <a:gridCol w="3727376"/>
                <a:gridCol w="3727376"/>
              </a:tblGrid>
              <a:tr h="635507">
                <a:tc>
                  <a:txBody>
                    <a:bodyPr/>
                    <a:lstStyle/>
                    <a:p>
                      <a:pPr algn="ctr">
                        <a:lnSpc>
                          <a:spcPct val="150000"/>
                        </a:lnSpc>
                        <a:spcAft>
                          <a:spcPts val="0"/>
                        </a:spcAft>
                      </a:pPr>
                      <a:r>
                        <a:rPr lang="zh-CN" sz="2600" kern="100" dirty="0">
                          <a:effectLst/>
                          <a:latin typeface="Times New Roman"/>
                          <a:ea typeface="华文细黑"/>
                          <a:cs typeface="Times New Roman"/>
                        </a:rPr>
                        <a:t>化学式</a:t>
                      </a:r>
                      <a:endParaRPr lang="zh-CN" sz="2600" kern="100" dirty="0">
                        <a:effectLst/>
                        <a:latin typeface="宋体"/>
                        <a:cs typeface="Courier New"/>
                      </a:endParaRPr>
                    </a:p>
                  </a:txBody>
                  <a:tcPr marL="22050" marR="220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600" kern="100">
                          <a:effectLst/>
                          <a:latin typeface="Times New Roman"/>
                          <a:ea typeface="华文细黑"/>
                          <a:cs typeface="Courier New"/>
                        </a:rPr>
                        <a:t>Na</a:t>
                      </a:r>
                      <a:r>
                        <a:rPr lang="en-US" sz="2600" kern="100" baseline="-25000">
                          <a:effectLst/>
                          <a:latin typeface="Times New Roman"/>
                          <a:ea typeface="华文细黑"/>
                          <a:cs typeface="Courier New"/>
                        </a:rPr>
                        <a:t>2</a:t>
                      </a:r>
                      <a:r>
                        <a:rPr lang="en-US" sz="2600" kern="100">
                          <a:effectLst/>
                          <a:latin typeface="Times New Roman"/>
                          <a:ea typeface="华文细黑"/>
                          <a:cs typeface="Courier New"/>
                        </a:rPr>
                        <a:t>O</a:t>
                      </a:r>
                      <a:endParaRPr lang="zh-CN" sz="2600" kern="100">
                        <a:effectLst/>
                        <a:latin typeface="宋体"/>
                        <a:cs typeface="Courier New"/>
                      </a:endParaRPr>
                    </a:p>
                  </a:txBody>
                  <a:tcPr marL="22050" marR="220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600" kern="100">
                          <a:effectLst/>
                          <a:latin typeface="Times New Roman"/>
                          <a:ea typeface="华文细黑"/>
                          <a:cs typeface="Courier New"/>
                        </a:rPr>
                        <a:t>Na</a:t>
                      </a:r>
                      <a:r>
                        <a:rPr lang="en-US" sz="2600" kern="100" baseline="-25000">
                          <a:effectLst/>
                          <a:latin typeface="Times New Roman"/>
                          <a:ea typeface="华文细黑"/>
                          <a:cs typeface="Courier New"/>
                        </a:rPr>
                        <a:t>2</a:t>
                      </a:r>
                      <a:r>
                        <a:rPr lang="en-US" sz="2600" kern="100">
                          <a:effectLst/>
                          <a:latin typeface="Times New Roman"/>
                          <a:ea typeface="华文细黑"/>
                          <a:cs typeface="Courier New"/>
                        </a:rPr>
                        <a:t>O</a:t>
                      </a:r>
                      <a:r>
                        <a:rPr lang="en-US" sz="2600" kern="100" baseline="-25000">
                          <a:effectLst/>
                          <a:latin typeface="Times New Roman"/>
                          <a:ea typeface="华文细黑"/>
                          <a:cs typeface="Courier New"/>
                        </a:rPr>
                        <a:t>2</a:t>
                      </a:r>
                      <a:endParaRPr lang="zh-CN" sz="2600" kern="100">
                        <a:effectLst/>
                        <a:latin typeface="宋体"/>
                        <a:cs typeface="Courier New"/>
                      </a:endParaRPr>
                    </a:p>
                  </a:txBody>
                  <a:tcPr marL="22050" marR="220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35507">
                <a:tc>
                  <a:txBody>
                    <a:bodyPr/>
                    <a:lstStyle/>
                    <a:p>
                      <a:pPr algn="ctr">
                        <a:lnSpc>
                          <a:spcPct val="150000"/>
                        </a:lnSpc>
                        <a:spcAft>
                          <a:spcPts val="0"/>
                        </a:spcAft>
                      </a:pPr>
                      <a:r>
                        <a:rPr lang="zh-CN" sz="2600" kern="100">
                          <a:effectLst/>
                          <a:latin typeface="Times New Roman"/>
                          <a:ea typeface="华文细黑"/>
                          <a:cs typeface="Times New Roman"/>
                        </a:rPr>
                        <a:t>氧元素化合价</a:t>
                      </a:r>
                      <a:endParaRPr lang="zh-CN" sz="2600" kern="100">
                        <a:effectLst/>
                        <a:latin typeface="宋体"/>
                        <a:cs typeface="Courier New"/>
                      </a:endParaRPr>
                    </a:p>
                  </a:txBody>
                  <a:tcPr marL="22050" marR="220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altLang="zh-CN" sz="2600" u="sng" kern="100" dirty="0" smtClean="0">
                          <a:effectLst/>
                          <a:latin typeface="宋体"/>
                          <a:cs typeface="Courier New"/>
                        </a:rPr>
                        <a:t>	</a:t>
                      </a:r>
                      <a:endParaRPr lang="zh-CN" sz="2600" u="sng" kern="100" dirty="0">
                        <a:effectLst/>
                        <a:latin typeface="宋体"/>
                        <a:cs typeface="Courier New"/>
                      </a:endParaRPr>
                    </a:p>
                  </a:txBody>
                  <a:tcPr marL="22050" marR="220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altLang="zh-CN" sz="2600" u="sng" kern="100" dirty="0" smtClean="0">
                          <a:effectLst/>
                          <a:latin typeface="宋体"/>
                          <a:cs typeface="Courier New"/>
                        </a:rPr>
                        <a:t>	</a:t>
                      </a:r>
                      <a:endParaRPr lang="zh-CN" sz="2600" u="sng" kern="100" dirty="0">
                        <a:effectLst/>
                        <a:latin typeface="宋体"/>
                        <a:cs typeface="Courier New"/>
                      </a:endParaRPr>
                    </a:p>
                  </a:txBody>
                  <a:tcPr marL="22050" marR="220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35507">
                <a:tc>
                  <a:txBody>
                    <a:bodyPr/>
                    <a:lstStyle/>
                    <a:p>
                      <a:pPr algn="ctr">
                        <a:lnSpc>
                          <a:spcPct val="150000"/>
                        </a:lnSpc>
                        <a:spcAft>
                          <a:spcPts val="0"/>
                        </a:spcAft>
                      </a:pPr>
                      <a:r>
                        <a:rPr lang="zh-CN" sz="2600" kern="100" dirty="0">
                          <a:effectLst/>
                          <a:latin typeface="Times New Roman"/>
                          <a:ea typeface="华文细黑"/>
                          <a:cs typeface="Times New Roman"/>
                        </a:rPr>
                        <a:t>色、态</a:t>
                      </a:r>
                      <a:endParaRPr lang="zh-CN" sz="2600" kern="100" dirty="0">
                        <a:effectLst/>
                        <a:latin typeface="宋体"/>
                        <a:cs typeface="Courier New"/>
                      </a:endParaRPr>
                    </a:p>
                  </a:txBody>
                  <a:tcPr marL="22050" marR="220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altLang="zh-CN" sz="2600" u="sng" kern="100" dirty="0" smtClean="0">
                          <a:effectLst/>
                          <a:latin typeface="宋体"/>
                          <a:cs typeface="Courier New"/>
                        </a:rPr>
                        <a:t>	</a:t>
                      </a:r>
                      <a:endParaRPr lang="zh-CN" sz="2600" u="sng" kern="100" dirty="0">
                        <a:effectLst/>
                        <a:latin typeface="宋体"/>
                        <a:cs typeface="Courier New"/>
                      </a:endParaRPr>
                    </a:p>
                  </a:txBody>
                  <a:tcPr marL="22050" marR="220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altLang="zh-CN" sz="2600" u="sng" kern="100" dirty="0" smtClean="0">
                          <a:effectLst/>
                          <a:latin typeface="宋体"/>
                          <a:cs typeface="Courier New"/>
                        </a:rPr>
                        <a:t>		</a:t>
                      </a:r>
                      <a:endParaRPr lang="zh-CN" sz="2600" u="sng" kern="100" dirty="0">
                        <a:effectLst/>
                        <a:latin typeface="宋体"/>
                        <a:cs typeface="Courier New"/>
                      </a:endParaRPr>
                    </a:p>
                  </a:txBody>
                  <a:tcPr marL="22050" marR="220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35507">
                <a:tc>
                  <a:txBody>
                    <a:bodyPr/>
                    <a:lstStyle/>
                    <a:p>
                      <a:pPr algn="ctr">
                        <a:lnSpc>
                          <a:spcPct val="150000"/>
                        </a:lnSpc>
                        <a:spcAft>
                          <a:spcPts val="0"/>
                        </a:spcAft>
                      </a:pPr>
                      <a:r>
                        <a:rPr lang="zh-CN" sz="2600" kern="100">
                          <a:effectLst/>
                          <a:latin typeface="Times New Roman"/>
                          <a:ea typeface="华文细黑"/>
                          <a:cs typeface="Times New Roman"/>
                        </a:rPr>
                        <a:t>阴、阳离子个数比</a:t>
                      </a:r>
                      <a:endParaRPr lang="zh-CN" sz="2600" kern="100">
                        <a:effectLst/>
                        <a:latin typeface="宋体"/>
                        <a:cs typeface="Courier New"/>
                      </a:endParaRPr>
                    </a:p>
                  </a:txBody>
                  <a:tcPr marL="22050" marR="220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altLang="zh-CN" sz="2600" u="sng" kern="100" dirty="0" smtClean="0">
                          <a:effectLst/>
                          <a:latin typeface="宋体"/>
                          <a:cs typeface="Courier New"/>
                        </a:rPr>
                        <a:t>	</a:t>
                      </a:r>
                      <a:endParaRPr lang="zh-CN" sz="2600" u="sng" kern="100" dirty="0">
                        <a:effectLst/>
                        <a:latin typeface="宋体"/>
                        <a:cs typeface="Courier New"/>
                      </a:endParaRPr>
                    </a:p>
                  </a:txBody>
                  <a:tcPr marL="22050" marR="220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altLang="zh-CN" sz="2600" u="sng" kern="100" dirty="0" smtClean="0">
                          <a:effectLst/>
                          <a:latin typeface="宋体"/>
                          <a:cs typeface="Courier New"/>
                        </a:rPr>
                        <a:t>	</a:t>
                      </a:r>
                      <a:endParaRPr lang="zh-CN" sz="2600" u="sng" kern="100" dirty="0">
                        <a:effectLst/>
                        <a:latin typeface="宋体"/>
                        <a:cs typeface="Courier New"/>
                      </a:endParaRPr>
                    </a:p>
                  </a:txBody>
                  <a:tcPr marL="22050" marR="220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35507">
                <a:tc>
                  <a:txBody>
                    <a:bodyPr/>
                    <a:lstStyle/>
                    <a:p>
                      <a:pPr algn="ctr">
                        <a:lnSpc>
                          <a:spcPct val="150000"/>
                        </a:lnSpc>
                        <a:spcAft>
                          <a:spcPts val="0"/>
                        </a:spcAft>
                      </a:pPr>
                      <a:r>
                        <a:rPr lang="zh-CN" sz="2600" kern="100">
                          <a:effectLst/>
                          <a:latin typeface="Times New Roman"/>
                          <a:ea typeface="华文细黑"/>
                          <a:cs typeface="Times New Roman"/>
                        </a:rPr>
                        <a:t>是否为碱性氧化物</a:t>
                      </a:r>
                      <a:endParaRPr lang="zh-CN" sz="2600" kern="100">
                        <a:effectLst/>
                        <a:latin typeface="宋体"/>
                        <a:cs typeface="Courier New"/>
                      </a:endParaRPr>
                    </a:p>
                  </a:txBody>
                  <a:tcPr marL="22050" marR="220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altLang="zh-CN" sz="2600" u="sng" kern="100" dirty="0" smtClean="0">
                          <a:effectLst/>
                          <a:latin typeface="宋体"/>
                          <a:cs typeface="Courier New"/>
                        </a:rPr>
                        <a:t>	</a:t>
                      </a:r>
                      <a:endParaRPr lang="zh-CN" sz="2600" u="sng" kern="100" dirty="0">
                        <a:effectLst/>
                        <a:latin typeface="宋体"/>
                        <a:cs typeface="Courier New"/>
                      </a:endParaRPr>
                    </a:p>
                  </a:txBody>
                  <a:tcPr marL="22050" marR="220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altLang="zh-CN" sz="2600" u="sng" kern="100" dirty="0" smtClean="0">
                          <a:effectLst/>
                          <a:latin typeface="宋体"/>
                          <a:cs typeface="Courier New"/>
                        </a:rPr>
                        <a:t>	</a:t>
                      </a:r>
                      <a:endParaRPr lang="zh-CN" sz="2600" u="sng" kern="100" dirty="0">
                        <a:effectLst/>
                        <a:latin typeface="宋体"/>
                        <a:cs typeface="Courier New"/>
                      </a:endParaRPr>
                    </a:p>
                  </a:txBody>
                  <a:tcPr marL="22050" marR="220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271015">
                <a:tc>
                  <a:txBody>
                    <a:bodyPr/>
                    <a:lstStyle/>
                    <a:p>
                      <a:pPr algn="ctr">
                        <a:lnSpc>
                          <a:spcPct val="150000"/>
                        </a:lnSpc>
                        <a:spcAft>
                          <a:spcPts val="0"/>
                        </a:spcAft>
                      </a:pPr>
                      <a:r>
                        <a:rPr lang="zh-CN" sz="2600" kern="100">
                          <a:effectLst/>
                          <a:latin typeface="Times New Roman"/>
                          <a:ea typeface="华文细黑"/>
                          <a:cs typeface="Times New Roman"/>
                        </a:rPr>
                        <a:t>与水反应的化学方程式</a:t>
                      </a:r>
                      <a:endParaRPr lang="zh-CN" sz="2600" kern="100">
                        <a:effectLst/>
                        <a:latin typeface="宋体"/>
                        <a:cs typeface="Courier New"/>
                      </a:endParaRPr>
                    </a:p>
                  </a:txBody>
                  <a:tcPr marL="22050" marR="220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altLang="zh-CN" sz="2600" u="sng" kern="100" dirty="0" smtClean="0">
                          <a:effectLst/>
                          <a:latin typeface="宋体"/>
                          <a:cs typeface="Courier New"/>
                        </a:rPr>
                        <a:t>			</a:t>
                      </a:r>
                      <a:endParaRPr lang="zh-CN" sz="2600" u="sng" kern="100" dirty="0">
                        <a:effectLst/>
                        <a:latin typeface="宋体"/>
                        <a:cs typeface="Courier New"/>
                      </a:endParaRPr>
                    </a:p>
                  </a:txBody>
                  <a:tcPr marL="22050" marR="220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altLang="zh-CN" sz="2600" u="sng" kern="100" dirty="0" smtClean="0">
                          <a:effectLst/>
                          <a:latin typeface="宋体"/>
                          <a:cs typeface="Courier New"/>
                        </a:rPr>
                        <a:t>				</a:t>
                      </a:r>
                      <a:endParaRPr lang="zh-CN" sz="2600" u="sng" kern="100" dirty="0">
                        <a:effectLst/>
                        <a:latin typeface="宋体"/>
                        <a:cs typeface="Courier New"/>
                      </a:endParaRPr>
                    </a:p>
                  </a:txBody>
                  <a:tcPr marL="22050" marR="220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16" name="矩形 15"/>
          <p:cNvSpPr/>
          <p:nvPr/>
        </p:nvSpPr>
        <p:spPr>
          <a:xfrm>
            <a:off x="297895" y="736923"/>
            <a:ext cx="10352865" cy="687600"/>
          </a:xfrm>
          <a:prstGeom prst="rect">
            <a:avLst/>
          </a:prstGeom>
        </p:spPr>
        <p:txBody>
          <a:bodyPr wrap="square" lIns="121898" tIns="60948" rIns="121898" bIns="60948">
            <a:spAutoFit/>
          </a:bodyPr>
          <a:lstStyle/>
          <a:p>
            <a:pPr algn="just">
              <a:lnSpc>
                <a:spcPct val="150000"/>
              </a:lnSpc>
              <a:spcAft>
                <a:spcPts val="0"/>
              </a:spcAft>
              <a:tabLst>
                <a:tab pos="1890395" algn="l"/>
              </a:tabLst>
            </a:pPr>
            <a:r>
              <a:rPr lang="zh-CN" altLang="zh-CN" sz="2800" kern="100" dirty="0">
                <a:latin typeface="Times New Roman"/>
                <a:ea typeface="华文细黑"/>
                <a:cs typeface="Times New Roman"/>
              </a:rPr>
              <a:t>完成下列表格：</a:t>
            </a:r>
            <a:endParaRPr lang="zh-CN" altLang="zh-CN" sz="2800" kern="100" dirty="0">
              <a:effectLst/>
              <a:latin typeface="宋体"/>
              <a:cs typeface="Courier New"/>
            </a:endParaRPr>
          </a:p>
        </p:txBody>
      </p:sp>
      <p:sp>
        <p:nvSpPr>
          <p:cNvPr id="5" name="矩形 4"/>
          <p:cNvSpPr/>
          <p:nvPr/>
        </p:nvSpPr>
        <p:spPr>
          <a:xfrm>
            <a:off x="5659554" y="2198221"/>
            <a:ext cx="684803" cy="492443"/>
          </a:xfrm>
          <a:prstGeom prst="rect">
            <a:avLst/>
          </a:prstGeom>
        </p:spPr>
        <p:txBody>
          <a:bodyPr wrap="none">
            <a:spAutoFit/>
          </a:bodyPr>
          <a:lstStyle/>
          <a:p>
            <a:r>
              <a:rPr lang="zh-CN" altLang="en-US" sz="2600" kern="100" dirty="0">
                <a:solidFill>
                  <a:srgbClr val="0000FF"/>
                </a:solidFill>
                <a:latin typeface="Times New Roman"/>
                <a:ea typeface="华文细黑"/>
                <a:cs typeface="Times New Roman"/>
              </a:rPr>
              <a:t>－</a:t>
            </a:r>
            <a:r>
              <a:rPr lang="en-US" altLang="zh-CN" sz="2600" kern="100" dirty="0">
                <a:solidFill>
                  <a:srgbClr val="0000FF"/>
                </a:solidFill>
                <a:latin typeface="Times New Roman"/>
                <a:ea typeface="华文细黑"/>
                <a:cs typeface="Courier New"/>
              </a:rPr>
              <a:t>2</a:t>
            </a:r>
            <a:endParaRPr lang="zh-CN" altLang="en-US" dirty="0">
              <a:solidFill>
                <a:srgbClr val="0000FF"/>
              </a:solidFill>
            </a:endParaRPr>
          </a:p>
        </p:txBody>
      </p:sp>
      <p:sp>
        <p:nvSpPr>
          <p:cNvPr id="6" name="矩形 5"/>
          <p:cNvSpPr/>
          <p:nvPr/>
        </p:nvSpPr>
        <p:spPr>
          <a:xfrm>
            <a:off x="9396651" y="2239566"/>
            <a:ext cx="684803" cy="492443"/>
          </a:xfrm>
          <a:prstGeom prst="rect">
            <a:avLst/>
          </a:prstGeom>
        </p:spPr>
        <p:txBody>
          <a:bodyPr wrap="none">
            <a:spAutoFit/>
          </a:bodyPr>
          <a:lstStyle/>
          <a:p>
            <a:r>
              <a:rPr lang="zh-CN" altLang="zh-CN" sz="2600" kern="100" dirty="0">
                <a:solidFill>
                  <a:srgbClr val="0000FF"/>
                </a:solidFill>
                <a:latin typeface="Times New Roman"/>
                <a:ea typeface="华文细黑"/>
                <a:cs typeface="Times New Roman"/>
              </a:rPr>
              <a:t>－</a:t>
            </a:r>
            <a:r>
              <a:rPr lang="en-US" altLang="zh-CN" sz="2600" kern="100" dirty="0">
                <a:solidFill>
                  <a:srgbClr val="0000FF"/>
                </a:solidFill>
                <a:latin typeface="Times New Roman"/>
                <a:ea typeface="华文细黑"/>
                <a:cs typeface="Times New Roman"/>
              </a:rPr>
              <a:t>1</a:t>
            </a:r>
            <a:endParaRPr lang="zh-CN" altLang="en-US" sz="2600" kern="100" dirty="0">
              <a:solidFill>
                <a:srgbClr val="0000FF"/>
              </a:solidFill>
              <a:latin typeface="Times New Roman"/>
              <a:ea typeface="华文细黑"/>
              <a:cs typeface="Times New Roman"/>
            </a:endParaRPr>
          </a:p>
        </p:txBody>
      </p:sp>
      <p:sp>
        <p:nvSpPr>
          <p:cNvPr id="7" name="矩形 6"/>
          <p:cNvSpPr/>
          <p:nvPr/>
        </p:nvSpPr>
        <p:spPr>
          <a:xfrm>
            <a:off x="5282670" y="2865343"/>
            <a:ext cx="1518364" cy="492443"/>
          </a:xfrm>
          <a:prstGeom prst="rect">
            <a:avLst/>
          </a:prstGeom>
        </p:spPr>
        <p:txBody>
          <a:bodyPr wrap="none">
            <a:spAutoFit/>
          </a:bodyPr>
          <a:lstStyle/>
          <a:p>
            <a:r>
              <a:rPr lang="zh-CN" altLang="zh-CN" sz="2600" kern="100" dirty="0">
                <a:solidFill>
                  <a:srgbClr val="0000FF"/>
                </a:solidFill>
                <a:latin typeface="Times New Roman"/>
                <a:ea typeface="华文细黑"/>
                <a:cs typeface="Times New Roman"/>
              </a:rPr>
              <a:t>白色固体</a:t>
            </a:r>
            <a:endParaRPr lang="zh-CN" altLang="en-US" sz="2600" kern="100" dirty="0">
              <a:solidFill>
                <a:srgbClr val="0000FF"/>
              </a:solidFill>
              <a:latin typeface="Times New Roman"/>
              <a:ea typeface="华文细黑"/>
              <a:cs typeface="Times New Roman"/>
            </a:endParaRPr>
          </a:p>
        </p:txBody>
      </p:sp>
      <p:sp>
        <p:nvSpPr>
          <p:cNvPr id="8" name="矩形 7"/>
          <p:cNvSpPr/>
          <p:nvPr/>
        </p:nvSpPr>
        <p:spPr>
          <a:xfrm>
            <a:off x="8813157" y="2806105"/>
            <a:ext cx="1851789" cy="492443"/>
          </a:xfrm>
          <a:prstGeom prst="rect">
            <a:avLst/>
          </a:prstGeom>
        </p:spPr>
        <p:txBody>
          <a:bodyPr wrap="none">
            <a:spAutoFit/>
          </a:bodyPr>
          <a:lstStyle/>
          <a:p>
            <a:r>
              <a:rPr lang="zh-CN" altLang="zh-CN" sz="2600" kern="100" dirty="0">
                <a:solidFill>
                  <a:srgbClr val="0000FF"/>
                </a:solidFill>
                <a:latin typeface="Times New Roman"/>
                <a:ea typeface="华文细黑"/>
                <a:cs typeface="Times New Roman"/>
              </a:rPr>
              <a:t>淡黄色固体</a:t>
            </a:r>
            <a:endParaRPr lang="zh-CN" altLang="en-US" sz="2600" kern="100" dirty="0">
              <a:solidFill>
                <a:srgbClr val="0000FF"/>
              </a:solidFill>
              <a:latin typeface="Times New Roman"/>
              <a:ea typeface="华文细黑"/>
              <a:cs typeface="Times New Roman"/>
            </a:endParaRPr>
          </a:p>
        </p:txBody>
      </p:sp>
      <p:sp>
        <p:nvSpPr>
          <p:cNvPr id="10" name="矩形 9"/>
          <p:cNvSpPr/>
          <p:nvPr/>
        </p:nvSpPr>
        <p:spPr>
          <a:xfrm>
            <a:off x="5570702" y="3473227"/>
            <a:ext cx="851515" cy="492443"/>
          </a:xfrm>
          <a:prstGeom prst="rect">
            <a:avLst/>
          </a:prstGeom>
        </p:spPr>
        <p:txBody>
          <a:bodyPr wrap="none">
            <a:spAutoFit/>
          </a:bodyPr>
          <a:lstStyle/>
          <a:p>
            <a:r>
              <a:rPr lang="en-US" altLang="zh-CN" sz="2600" kern="100" dirty="0">
                <a:solidFill>
                  <a:srgbClr val="0000FF"/>
                </a:solidFill>
                <a:latin typeface="Times New Roman"/>
                <a:ea typeface="华文细黑"/>
                <a:cs typeface="Courier New"/>
              </a:rPr>
              <a:t>1</a:t>
            </a:r>
            <a:r>
              <a:rPr lang="en-US" altLang="zh-CN" sz="2600" kern="100" dirty="0">
                <a:solidFill>
                  <a:srgbClr val="0000FF"/>
                </a:solidFill>
                <a:latin typeface="宋体"/>
                <a:ea typeface="华文细黑"/>
                <a:cs typeface="Times New Roman"/>
              </a:rPr>
              <a:t>∶</a:t>
            </a:r>
            <a:r>
              <a:rPr lang="en-US" altLang="zh-CN" sz="2600" kern="100" dirty="0">
                <a:solidFill>
                  <a:srgbClr val="0000FF"/>
                </a:solidFill>
                <a:latin typeface="Times New Roman"/>
                <a:ea typeface="华文细黑"/>
                <a:cs typeface="Courier New"/>
              </a:rPr>
              <a:t>2</a:t>
            </a:r>
            <a:endParaRPr lang="zh-CN" altLang="en-US" dirty="0">
              <a:solidFill>
                <a:srgbClr val="0000FF"/>
              </a:solidFill>
            </a:endParaRPr>
          </a:p>
        </p:txBody>
      </p:sp>
      <p:sp>
        <p:nvSpPr>
          <p:cNvPr id="12" name="矩形 11"/>
          <p:cNvSpPr/>
          <p:nvPr/>
        </p:nvSpPr>
        <p:spPr>
          <a:xfrm>
            <a:off x="9315118" y="3481324"/>
            <a:ext cx="851515" cy="492443"/>
          </a:xfrm>
          <a:prstGeom prst="rect">
            <a:avLst/>
          </a:prstGeom>
        </p:spPr>
        <p:txBody>
          <a:bodyPr wrap="none">
            <a:spAutoFit/>
          </a:bodyPr>
          <a:lstStyle/>
          <a:p>
            <a:r>
              <a:rPr lang="en-US" altLang="zh-CN" sz="2600" kern="100">
                <a:solidFill>
                  <a:srgbClr val="0000FF"/>
                </a:solidFill>
                <a:latin typeface="Times New Roman"/>
                <a:ea typeface="华文细黑"/>
                <a:cs typeface="Courier New"/>
              </a:rPr>
              <a:t>1</a:t>
            </a:r>
            <a:r>
              <a:rPr lang="en-US" altLang="zh-CN" sz="2600" kern="100">
                <a:solidFill>
                  <a:srgbClr val="0000FF"/>
                </a:solidFill>
                <a:latin typeface="宋体"/>
                <a:ea typeface="华文细黑"/>
                <a:cs typeface="Times New Roman"/>
              </a:rPr>
              <a:t>∶</a:t>
            </a:r>
            <a:r>
              <a:rPr lang="en-US" altLang="zh-CN" sz="2600" kern="100">
                <a:solidFill>
                  <a:srgbClr val="0000FF"/>
                </a:solidFill>
                <a:latin typeface="Times New Roman"/>
                <a:ea typeface="华文细黑"/>
                <a:cs typeface="Courier New"/>
              </a:rPr>
              <a:t>2</a:t>
            </a:r>
            <a:endParaRPr lang="zh-CN" altLang="en-US" dirty="0">
              <a:solidFill>
                <a:srgbClr val="0000FF"/>
              </a:solidFill>
            </a:endParaRPr>
          </a:p>
        </p:txBody>
      </p:sp>
      <p:sp>
        <p:nvSpPr>
          <p:cNvPr id="17" name="矩形 16"/>
          <p:cNvSpPr/>
          <p:nvPr/>
        </p:nvSpPr>
        <p:spPr>
          <a:xfrm>
            <a:off x="4357489" y="5044633"/>
            <a:ext cx="3426259" cy="492443"/>
          </a:xfrm>
          <a:prstGeom prst="rect">
            <a:avLst/>
          </a:prstGeom>
        </p:spPr>
        <p:txBody>
          <a:bodyPr wrap="none">
            <a:spAutoFit/>
          </a:bodyPr>
          <a:lstStyle/>
          <a:p>
            <a:r>
              <a:rPr lang="en-US" altLang="zh-CN" sz="2600" kern="100">
                <a:solidFill>
                  <a:srgbClr val="0000FF"/>
                </a:solidFill>
                <a:latin typeface="Times New Roman"/>
                <a:ea typeface="华文细黑"/>
                <a:cs typeface="Courier New"/>
              </a:rPr>
              <a:t>Na</a:t>
            </a:r>
            <a:r>
              <a:rPr lang="en-US" altLang="zh-CN" sz="2600" kern="100" baseline="-25000">
                <a:solidFill>
                  <a:srgbClr val="0000FF"/>
                </a:solidFill>
                <a:latin typeface="Times New Roman"/>
                <a:ea typeface="华文细黑"/>
                <a:cs typeface="Courier New"/>
              </a:rPr>
              <a:t>2</a:t>
            </a:r>
            <a:r>
              <a:rPr lang="en-US" altLang="zh-CN" sz="2600" kern="100">
                <a:solidFill>
                  <a:srgbClr val="0000FF"/>
                </a:solidFill>
                <a:latin typeface="Times New Roman"/>
                <a:ea typeface="华文细黑"/>
                <a:cs typeface="Courier New"/>
              </a:rPr>
              <a:t>O</a:t>
            </a:r>
            <a:r>
              <a:rPr lang="zh-CN" altLang="en-US" sz="2600" kern="100" dirty="0">
                <a:solidFill>
                  <a:srgbClr val="0000FF"/>
                </a:solidFill>
                <a:latin typeface="Times New Roman"/>
                <a:ea typeface="华文细黑"/>
                <a:cs typeface="Times New Roman"/>
              </a:rPr>
              <a:t>＋</a:t>
            </a:r>
            <a:r>
              <a:rPr lang="en-US" altLang="zh-CN" sz="2600" kern="100" dirty="0">
                <a:solidFill>
                  <a:srgbClr val="0000FF"/>
                </a:solidFill>
                <a:latin typeface="Times New Roman"/>
                <a:ea typeface="华文细黑"/>
                <a:cs typeface="Courier New"/>
              </a:rPr>
              <a:t>H</a:t>
            </a:r>
            <a:r>
              <a:rPr lang="en-US" altLang="zh-CN" sz="2600" kern="100" baseline="-25000" dirty="0">
                <a:solidFill>
                  <a:srgbClr val="0000FF"/>
                </a:solidFill>
                <a:latin typeface="Times New Roman"/>
                <a:ea typeface="华文细黑"/>
                <a:cs typeface="Courier New"/>
              </a:rPr>
              <a:t>2</a:t>
            </a:r>
            <a:r>
              <a:rPr lang="en-US" altLang="zh-CN" sz="2600" kern="100" dirty="0">
                <a:solidFill>
                  <a:srgbClr val="0000FF"/>
                </a:solidFill>
                <a:latin typeface="Times New Roman"/>
                <a:ea typeface="华文细黑"/>
                <a:cs typeface="Courier New"/>
              </a:rPr>
              <a:t>O</a:t>
            </a:r>
            <a:r>
              <a:rPr lang="en-US" altLang="zh-CN" sz="2600" kern="100" spc="-80" dirty="0">
                <a:solidFill>
                  <a:srgbClr val="0000FF"/>
                </a:solidFill>
                <a:latin typeface="Times New Roman"/>
                <a:ea typeface="华文细黑"/>
                <a:cs typeface="Courier New"/>
              </a:rPr>
              <a:t>==</a:t>
            </a:r>
            <a:r>
              <a:rPr lang="en-US" altLang="zh-CN" sz="2600" kern="100" dirty="0">
                <a:solidFill>
                  <a:srgbClr val="0000FF"/>
                </a:solidFill>
                <a:latin typeface="Times New Roman"/>
                <a:ea typeface="华文细黑"/>
                <a:cs typeface="Courier New"/>
              </a:rPr>
              <a:t>=2NaOH</a:t>
            </a:r>
            <a:endParaRPr lang="zh-CN" altLang="en-US" dirty="0">
              <a:solidFill>
                <a:srgbClr val="0000FF"/>
              </a:solidFill>
            </a:endParaRPr>
          </a:p>
        </p:txBody>
      </p:sp>
      <p:sp>
        <p:nvSpPr>
          <p:cNvPr id="20" name="矩形 19"/>
          <p:cNvSpPr/>
          <p:nvPr/>
        </p:nvSpPr>
        <p:spPr>
          <a:xfrm>
            <a:off x="7823398" y="4600972"/>
            <a:ext cx="3889830" cy="1216743"/>
          </a:xfrm>
          <a:prstGeom prst="rect">
            <a:avLst/>
          </a:prstGeom>
        </p:spPr>
        <p:txBody>
          <a:bodyPr wrap="square">
            <a:spAutoFit/>
          </a:bodyPr>
          <a:lstStyle/>
          <a:p>
            <a:pPr algn="ctr">
              <a:lnSpc>
                <a:spcPct val="150000"/>
              </a:lnSpc>
            </a:pPr>
            <a:r>
              <a:rPr lang="en-US" altLang="zh-CN" sz="2600" kern="100" spc="-100" dirty="0">
                <a:solidFill>
                  <a:srgbClr val="0000FF"/>
                </a:solidFill>
                <a:latin typeface="Times New Roman"/>
                <a:ea typeface="华文细黑"/>
                <a:cs typeface="Courier New"/>
              </a:rPr>
              <a:t>2Na</a:t>
            </a:r>
            <a:r>
              <a:rPr lang="en-US" altLang="zh-CN" sz="2600" kern="100" spc="-100" baseline="-25000" dirty="0">
                <a:solidFill>
                  <a:srgbClr val="0000FF"/>
                </a:solidFill>
                <a:latin typeface="Times New Roman"/>
                <a:ea typeface="华文细黑"/>
                <a:cs typeface="Courier New"/>
              </a:rPr>
              <a:t>2</a:t>
            </a:r>
            <a:r>
              <a:rPr lang="en-US" altLang="zh-CN" sz="2600" kern="100" spc="-100" dirty="0">
                <a:solidFill>
                  <a:srgbClr val="0000FF"/>
                </a:solidFill>
                <a:latin typeface="Times New Roman"/>
                <a:ea typeface="华文细黑"/>
                <a:cs typeface="Courier New"/>
              </a:rPr>
              <a:t>O</a:t>
            </a:r>
            <a:r>
              <a:rPr lang="en-US" altLang="zh-CN" sz="2600" kern="100" spc="-100" baseline="-25000" dirty="0">
                <a:solidFill>
                  <a:srgbClr val="0000FF"/>
                </a:solidFill>
                <a:latin typeface="Times New Roman"/>
                <a:ea typeface="华文细黑"/>
                <a:cs typeface="Courier New"/>
              </a:rPr>
              <a:t>2</a:t>
            </a:r>
            <a:r>
              <a:rPr lang="zh-CN" altLang="en-US" sz="2600" kern="100" spc="-100" dirty="0">
                <a:solidFill>
                  <a:srgbClr val="0000FF"/>
                </a:solidFill>
                <a:latin typeface="Times New Roman"/>
                <a:ea typeface="华文细黑"/>
                <a:cs typeface="Times New Roman"/>
              </a:rPr>
              <a:t>＋</a:t>
            </a:r>
            <a:r>
              <a:rPr lang="en-US" altLang="zh-CN" sz="2600" kern="100" spc="-100" dirty="0">
                <a:solidFill>
                  <a:srgbClr val="0000FF"/>
                </a:solidFill>
                <a:latin typeface="Times New Roman"/>
                <a:ea typeface="华文细黑"/>
                <a:cs typeface="Courier New"/>
              </a:rPr>
              <a:t>2H</a:t>
            </a:r>
            <a:r>
              <a:rPr lang="en-US" altLang="zh-CN" sz="2600" kern="100" spc="-100" baseline="-25000" dirty="0">
                <a:solidFill>
                  <a:srgbClr val="0000FF"/>
                </a:solidFill>
                <a:latin typeface="Times New Roman"/>
                <a:ea typeface="华文细黑"/>
                <a:cs typeface="Courier New"/>
              </a:rPr>
              <a:t>2</a:t>
            </a:r>
            <a:r>
              <a:rPr lang="en-US" altLang="zh-CN" sz="2600" kern="100" spc="-100" dirty="0">
                <a:solidFill>
                  <a:srgbClr val="0000FF"/>
                </a:solidFill>
                <a:latin typeface="Times New Roman"/>
                <a:ea typeface="华文细黑"/>
                <a:cs typeface="Courier New"/>
              </a:rPr>
              <a:t>O===4NaOH</a:t>
            </a:r>
            <a:r>
              <a:rPr lang="zh-CN" altLang="en-US" sz="2600" kern="100" spc="-100" dirty="0">
                <a:solidFill>
                  <a:srgbClr val="0000FF"/>
                </a:solidFill>
                <a:latin typeface="Times New Roman"/>
                <a:ea typeface="华文细黑"/>
                <a:cs typeface="Times New Roman"/>
              </a:rPr>
              <a:t>＋</a:t>
            </a:r>
            <a:r>
              <a:rPr lang="en-US" altLang="zh-CN" sz="2600" kern="100" spc="-100" dirty="0">
                <a:solidFill>
                  <a:srgbClr val="0000FF"/>
                </a:solidFill>
                <a:latin typeface="Times New Roman"/>
                <a:ea typeface="华文细黑"/>
                <a:cs typeface="Courier New"/>
              </a:rPr>
              <a:t>O</a:t>
            </a:r>
            <a:r>
              <a:rPr lang="en-US" altLang="zh-CN" sz="2600" kern="100" spc="-100" baseline="-25000" dirty="0">
                <a:solidFill>
                  <a:srgbClr val="0000FF"/>
                </a:solidFill>
                <a:latin typeface="Times New Roman"/>
                <a:ea typeface="华文细黑"/>
                <a:cs typeface="Courier New"/>
              </a:rPr>
              <a:t>2</a:t>
            </a:r>
            <a:r>
              <a:rPr lang="en-US" altLang="zh-CN" sz="2600" kern="100" spc="-100" dirty="0">
                <a:solidFill>
                  <a:srgbClr val="0000FF"/>
                </a:solidFill>
                <a:latin typeface="宋体"/>
                <a:ea typeface="华文细黑"/>
                <a:cs typeface="Times New Roman"/>
              </a:rPr>
              <a:t>↑</a:t>
            </a:r>
            <a:endParaRPr lang="zh-CN" altLang="en-US" spc="-100" dirty="0">
              <a:solidFill>
                <a:srgbClr val="0000FF"/>
              </a:solidFill>
            </a:endParaRPr>
          </a:p>
        </p:txBody>
      </p:sp>
      <p:sp>
        <p:nvSpPr>
          <p:cNvPr id="21" name="矩形 20"/>
          <p:cNvSpPr/>
          <p:nvPr/>
        </p:nvSpPr>
        <p:spPr>
          <a:xfrm>
            <a:off x="5790807" y="3948708"/>
            <a:ext cx="518091" cy="692497"/>
          </a:xfrm>
          <a:prstGeom prst="rect">
            <a:avLst/>
          </a:prstGeom>
        </p:spPr>
        <p:txBody>
          <a:bodyPr wrap="none">
            <a:spAutoFit/>
          </a:bodyPr>
          <a:lstStyle/>
          <a:p>
            <a:pPr>
              <a:lnSpc>
                <a:spcPct val="150000"/>
              </a:lnSpc>
              <a:spcAft>
                <a:spcPts val="0"/>
              </a:spcAft>
            </a:pPr>
            <a:r>
              <a:rPr lang="zh-CN" altLang="zh-CN" sz="2600" kern="100" dirty="0">
                <a:solidFill>
                  <a:srgbClr val="0000FF"/>
                </a:solidFill>
                <a:latin typeface="Times New Roman"/>
                <a:ea typeface="华文细黑"/>
                <a:cs typeface="Courier New"/>
              </a:rPr>
              <a:t>是</a:t>
            </a:r>
          </a:p>
        </p:txBody>
      </p:sp>
      <p:sp>
        <p:nvSpPr>
          <p:cNvPr id="22" name="矩形 21"/>
          <p:cNvSpPr/>
          <p:nvPr/>
        </p:nvSpPr>
        <p:spPr>
          <a:xfrm>
            <a:off x="9324643" y="3977283"/>
            <a:ext cx="851515" cy="692497"/>
          </a:xfrm>
          <a:prstGeom prst="rect">
            <a:avLst/>
          </a:prstGeom>
        </p:spPr>
        <p:txBody>
          <a:bodyPr wrap="none">
            <a:spAutoFit/>
          </a:bodyPr>
          <a:lstStyle/>
          <a:p>
            <a:pPr>
              <a:lnSpc>
                <a:spcPct val="150000"/>
              </a:lnSpc>
              <a:spcAft>
                <a:spcPts val="0"/>
              </a:spcAft>
            </a:pPr>
            <a:r>
              <a:rPr lang="zh-CN" altLang="zh-CN" sz="2600" kern="100" dirty="0">
                <a:solidFill>
                  <a:srgbClr val="0000FF"/>
                </a:solidFill>
                <a:latin typeface="Times New Roman"/>
                <a:ea typeface="华文细黑"/>
                <a:cs typeface="Courier New"/>
              </a:rPr>
              <a:t>不是</a:t>
            </a:r>
          </a:p>
        </p:txBody>
      </p:sp>
      <p:sp>
        <p:nvSpPr>
          <p:cNvPr id="14" name="矩形 13"/>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5" name="圆角矩形 14"/>
          <p:cNvSpPr/>
          <p:nvPr/>
        </p:nvSpPr>
        <p:spPr>
          <a:xfrm>
            <a:off x="11382521" y="6658148"/>
            <a:ext cx="807892" cy="20084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C00000"/>
                </a:solidFill>
                <a:latin typeface="黑体" pitchFamily="49" charset="-122"/>
                <a:ea typeface="黑体" pitchFamily="49" charset="-122"/>
              </a:rPr>
              <a:t>答案</a:t>
            </a:r>
            <a:endParaRPr lang="zh-CN" altLang="en-US" sz="1400" dirty="0">
              <a:solidFill>
                <a:srgbClr val="C00000"/>
              </a:solidFill>
              <a:latin typeface="黑体" pitchFamily="49" charset="-122"/>
              <a:ea typeface="黑体" pitchFamily="49" charset="-122"/>
            </a:endParaRPr>
          </a:p>
        </p:txBody>
      </p:sp>
    </p:spTree>
    <p:extLst>
      <p:ext uri="{BB962C8B-B14F-4D97-AF65-F5344CB8AC3E}">
        <p14:creationId xmlns:p14="http://schemas.microsoft.com/office/powerpoint/2010/main" val="622980175"/>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5"/>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linds(horizontal)">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blinds(horizontal)">
                                      <p:cBhvr>
                                        <p:cTn id="15" dur="500"/>
                                        <p:tgtEl>
                                          <p:spTgt spid="7"/>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blinds(horizontal)">
                                      <p:cBhvr>
                                        <p:cTn id="18" dur="500"/>
                                        <p:tgtEl>
                                          <p:spTgt spid="8"/>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blinds(horizontal)">
                                      <p:cBhvr>
                                        <p:cTn id="23" dur="500"/>
                                        <p:tgtEl>
                                          <p:spTgt spid="10"/>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blinds(horizontal)">
                                      <p:cBhvr>
                                        <p:cTn id="26" dur="500"/>
                                        <p:tgtEl>
                                          <p:spTgt spid="12"/>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21"/>
                                        </p:tgtEl>
                                        <p:attrNameLst>
                                          <p:attrName>style.visibility</p:attrName>
                                        </p:attrNameLst>
                                      </p:cBhvr>
                                      <p:to>
                                        <p:strVal val="visible"/>
                                      </p:to>
                                    </p:set>
                                    <p:animEffect transition="in" filter="blinds(horizontal)">
                                      <p:cBhvr>
                                        <p:cTn id="31" dur="500"/>
                                        <p:tgtEl>
                                          <p:spTgt spid="21"/>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22"/>
                                        </p:tgtEl>
                                        <p:attrNameLst>
                                          <p:attrName>style.visibility</p:attrName>
                                        </p:attrNameLst>
                                      </p:cBhvr>
                                      <p:to>
                                        <p:strVal val="visible"/>
                                      </p:to>
                                    </p:set>
                                    <p:animEffect transition="in" filter="blinds(horizontal)">
                                      <p:cBhvr>
                                        <p:cTn id="34" dur="500"/>
                                        <p:tgtEl>
                                          <p:spTgt spid="22"/>
                                        </p:tgtEl>
                                      </p:cBhvr>
                                    </p:animEffect>
                                  </p:childTnLst>
                                </p:cTn>
                              </p:par>
                            </p:childTnLst>
                          </p:cTn>
                        </p:par>
                      </p:childTnLst>
                    </p:cTn>
                  </p:par>
                  <p:par>
                    <p:cTn id="35" fill="hold">
                      <p:stCondLst>
                        <p:cond delay="indefinite"/>
                      </p:stCondLst>
                      <p:childTnLst>
                        <p:par>
                          <p:cTn id="36" fill="hold">
                            <p:stCondLst>
                              <p:cond delay="0"/>
                            </p:stCondLst>
                            <p:childTnLst>
                              <p:par>
                                <p:cTn id="37" presetID="3" presetClass="entr" presetSubtype="10" fill="hold" grpId="0" nodeType="clickEffect">
                                  <p:stCondLst>
                                    <p:cond delay="0"/>
                                  </p:stCondLst>
                                  <p:childTnLst>
                                    <p:set>
                                      <p:cBhvr>
                                        <p:cTn id="38" dur="1" fill="hold">
                                          <p:stCondLst>
                                            <p:cond delay="0"/>
                                          </p:stCondLst>
                                        </p:cTn>
                                        <p:tgtEl>
                                          <p:spTgt spid="17"/>
                                        </p:tgtEl>
                                        <p:attrNameLst>
                                          <p:attrName>style.visibility</p:attrName>
                                        </p:attrNameLst>
                                      </p:cBhvr>
                                      <p:to>
                                        <p:strVal val="visible"/>
                                      </p:to>
                                    </p:set>
                                    <p:animEffect transition="in" filter="blinds(horizontal)">
                                      <p:cBhvr>
                                        <p:cTn id="39" dur="500"/>
                                        <p:tgtEl>
                                          <p:spTgt spid="17"/>
                                        </p:tgtEl>
                                      </p:cBhvr>
                                    </p:animEffect>
                                  </p:childTnLst>
                                </p:cTn>
                              </p:par>
                              <p:par>
                                <p:cTn id="40" presetID="3" presetClass="entr" presetSubtype="10" fill="hold" grpId="0" nodeType="withEffect">
                                  <p:stCondLst>
                                    <p:cond delay="0"/>
                                  </p:stCondLst>
                                  <p:childTnLst>
                                    <p:set>
                                      <p:cBhvr>
                                        <p:cTn id="41" dur="1" fill="hold">
                                          <p:stCondLst>
                                            <p:cond delay="0"/>
                                          </p:stCondLst>
                                        </p:cTn>
                                        <p:tgtEl>
                                          <p:spTgt spid="20"/>
                                        </p:tgtEl>
                                        <p:attrNameLst>
                                          <p:attrName>style.visibility</p:attrName>
                                        </p:attrNameLst>
                                      </p:cBhvr>
                                      <p:to>
                                        <p:strVal val="visible"/>
                                      </p:to>
                                    </p:set>
                                    <p:animEffect transition="in" filter="blinds(horizontal)">
                                      <p:cBhvr>
                                        <p:cTn id="42" dur="500"/>
                                        <p:tgtEl>
                                          <p:spTgt spid="20"/>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xit" presetSubtype="0" fill="hold" grpId="1" nodeType="clickEffect">
                                  <p:stCondLst>
                                    <p:cond delay="0"/>
                                  </p:stCondLst>
                                  <p:childTnLst>
                                    <p:animEffect transition="out" filter="fade">
                                      <p:cBhvr>
                                        <p:cTn id="46" dur="500"/>
                                        <p:tgtEl>
                                          <p:spTgt spid="5"/>
                                        </p:tgtEl>
                                      </p:cBhvr>
                                    </p:animEffect>
                                    <p:set>
                                      <p:cBhvr>
                                        <p:cTn id="47" dur="1" fill="hold">
                                          <p:stCondLst>
                                            <p:cond delay="499"/>
                                          </p:stCondLst>
                                        </p:cTn>
                                        <p:tgtEl>
                                          <p:spTgt spid="5"/>
                                        </p:tgtEl>
                                        <p:attrNameLst>
                                          <p:attrName>style.visibility</p:attrName>
                                        </p:attrNameLst>
                                      </p:cBhvr>
                                      <p:to>
                                        <p:strVal val="hidden"/>
                                      </p:to>
                                    </p:set>
                                  </p:childTnLst>
                                </p:cTn>
                              </p:par>
                              <p:par>
                                <p:cTn id="48" presetID="10" presetClass="exit" presetSubtype="0" fill="hold" grpId="1" nodeType="withEffect">
                                  <p:stCondLst>
                                    <p:cond delay="0"/>
                                  </p:stCondLst>
                                  <p:childTnLst>
                                    <p:animEffect transition="out" filter="fade">
                                      <p:cBhvr>
                                        <p:cTn id="49" dur="500"/>
                                        <p:tgtEl>
                                          <p:spTgt spid="6"/>
                                        </p:tgtEl>
                                      </p:cBhvr>
                                    </p:animEffect>
                                    <p:set>
                                      <p:cBhvr>
                                        <p:cTn id="50" dur="1" fill="hold">
                                          <p:stCondLst>
                                            <p:cond delay="499"/>
                                          </p:stCondLst>
                                        </p:cTn>
                                        <p:tgtEl>
                                          <p:spTgt spid="6"/>
                                        </p:tgtEl>
                                        <p:attrNameLst>
                                          <p:attrName>style.visibility</p:attrName>
                                        </p:attrNameLst>
                                      </p:cBhvr>
                                      <p:to>
                                        <p:strVal val="hidden"/>
                                      </p:to>
                                    </p:set>
                                  </p:childTnLst>
                                </p:cTn>
                              </p:par>
                              <p:par>
                                <p:cTn id="51" presetID="10" presetClass="exit" presetSubtype="0" fill="hold" grpId="1" nodeType="withEffect">
                                  <p:stCondLst>
                                    <p:cond delay="0"/>
                                  </p:stCondLst>
                                  <p:childTnLst>
                                    <p:animEffect transition="out" filter="fade">
                                      <p:cBhvr>
                                        <p:cTn id="52" dur="500"/>
                                        <p:tgtEl>
                                          <p:spTgt spid="7"/>
                                        </p:tgtEl>
                                      </p:cBhvr>
                                    </p:animEffect>
                                    <p:set>
                                      <p:cBhvr>
                                        <p:cTn id="53" dur="1" fill="hold">
                                          <p:stCondLst>
                                            <p:cond delay="499"/>
                                          </p:stCondLst>
                                        </p:cTn>
                                        <p:tgtEl>
                                          <p:spTgt spid="7"/>
                                        </p:tgtEl>
                                        <p:attrNameLst>
                                          <p:attrName>style.visibility</p:attrName>
                                        </p:attrNameLst>
                                      </p:cBhvr>
                                      <p:to>
                                        <p:strVal val="hidden"/>
                                      </p:to>
                                    </p:set>
                                  </p:childTnLst>
                                </p:cTn>
                              </p:par>
                              <p:par>
                                <p:cTn id="54" presetID="10" presetClass="exit" presetSubtype="0" fill="hold" grpId="1" nodeType="withEffect">
                                  <p:stCondLst>
                                    <p:cond delay="0"/>
                                  </p:stCondLst>
                                  <p:childTnLst>
                                    <p:animEffect transition="out" filter="fade">
                                      <p:cBhvr>
                                        <p:cTn id="55" dur="500"/>
                                        <p:tgtEl>
                                          <p:spTgt spid="8"/>
                                        </p:tgtEl>
                                      </p:cBhvr>
                                    </p:animEffect>
                                    <p:set>
                                      <p:cBhvr>
                                        <p:cTn id="56" dur="1" fill="hold">
                                          <p:stCondLst>
                                            <p:cond delay="499"/>
                                          </p:stCondLst>
                                        </p:cTn>
                                        <p:tgtEl>
                                          <p:spTgt spid="8"/>
                                        </p:tgtEl>
                                        <p:attrNameLst>
                                          <p:attrName>style.visibility</p:attrName>
                                        </p:attrNameLst>
                                      </p:cBhvr>
                                      <p:to>
                                        <p:strVal val="hidden"/>
                                      </p:to>
                                    </p:set>
                                  </p:childTnLst>
                                </p:cTn>
                              </p:par>
                              <p:par>
                                <p:cTn id="57" presetID="10" presetClass="exit" presetSubtype="0" fill="hold" grpId="1" nodeType="withEffect">
                                  <p:stCondLst>
                                    <p:cond delay="0"/>
                                  </p:stCondLst>
                                  <p:childTnLst>
                                    <p:animEffect transition="out" filter="fade">
                                      <p:cBhvr>
                                        <p:cTn id="58" dur="500"/>
                                        <p:tgtEl>
                                          <p:spTgt spid="10"/>
                                        </p:tgtEl>
                                      </p:cBhvr>
                                    </p:animEffect>
                                    <p:set>
                                      <p:cBhvr>
                                        <p:cTn id="59" dur="1" fill="hold">
                                          <p:stCondLst>
                                            <p:cond delay="499"/>
                                          </p:stCondLst>
                                        </p:cTn>
                                        <p:tgtEl>
                                          <p:spTgt spid="10"/>
                                        </p:tgtEl>
                                        <p:attrNameLst>
                                          <p:attrName>style.visibility</p:attrName>
                                        </p:attrNameLst>
                                      </p:cBhvr>
                                      <p:to>
                                        <p:strVal val="hidden"/>
                                      </p:to>
                                    </p:set>
                                  </p:childTnLst>
                                </p:cTn>
                              </p:par>
                              <p:par>
                                <p:cTn id="60" presetID="10" presetClass="exit" presetSubtype="0" fill="hold" grpId="1" nodeType="withEffect">
                                  <p:stCondLst>
                                    <p:cond delay="0"/>
                                  </p:stCondLst>
                                  <p:childTnLst>
                                    <p:animEffect transition="out" filter="fade">
                                      <p:cBhvr>
                                        <p:cTn id="61" dur="500"/>
                                        <p:tgtEl>
                                          <p:spTgt spid="12"/>
                                        </p:tgtEl>
                                      </p:cBhvr>
                                    </p:animEffect>
                                    <p:set>
                                      <p:cBhvr>
                                        <p:cTn id="62" dur="1" fill="hold">
                                          <p:stCondLst>
                                            <p:cond delay="499"/>
                                          </p:stCondLst>
                                        </p:cTn>
                                        <p:tgtEl>
                                          <p:spTgt spid="12"/>
                                        </p:tgtEl>
                                        <p:attrNameLst>
                                          <p:attrName>style.visibility</p:attrName>
                                        </p:attrNameLst>
                                      </p:cBhvr>
                                      <p:to>
                                        <p:strVal val="hidden"/>
                                      </p:to>
                                    </p:set>
                                  </p:childTnLst>
                                </p:cTn>
                              </p:par>
                              <p:par>
                                <p:cTn id="63" presetID="10" presetClass="exit" presetSubtype="0" fill="hold" grpId="1" nodeType="withEffect">
                                  <p:stCondLst>
                                    <p:cond delay="0"/>
                                  </p:stCondLst>
                                  <p:childTnLst>
                                    <p:animEffect transition="out" filter="fade">
                                      <p:cBhvr>
                                        <p:cTn id="64" dur="500"/>
                                        <p:tgtEl>
                                          <p:spTgt spid="21"/>
                                        </p:tgtEl>
                                      </p:cBhvr>
                                    </p:animEffect>
                                    <p:set>
                                      <p:cBhvr>
                                        <p:cTn id="65" dur="1" fill="hold">
                                          <p:stCondLst>
                                            <p:cond delay="499"/>
                                          </p:stCondLst>
                                        </p:cTn>
                                        <p:tgtEl>
                                          <p:spTgt spid="21"/>
                                        </p:tgtEl>
                                        <p:attrNameLst>
                                          <p:attrName>style.visibility</p:attrName>
                                        </p:attrNameLst>
                                      </p:cBhvr>
                                      <p:to>
                                        <p:strVal val="hidden"/>
                                      </p:to>
                                    </p:set>
                                  </p:childTnLst>
                                </p:cTn>
                              </p:par>
                              <p:par>
                                <p:cTn id="66" presetID="10" presetClass="exit" presetSubtype="0" fill="hold" grpId="1" nodeType="withEffect">
                                  <p:stCondLst>
                                    <p:cond delay="0"/>
                                  </p:stCondLst>
                                  <p:childTnLst>
                                    <p:animEffect transition="out" filter="fade">
                                      <p:cBhvr>
                                        <p:cTn id="67" dur="500"/>
                                        <p:tgtEl>
                                          <p:spTgt spid="22"/>
                                        </p:tgtEl>
                                      </p:cBhvr>
                                    </p:animEffect>
                                    <p:set>
                                      <p:cBhvr>
                                        <p:cTn id="68" dur="1" fill="hold">
                                          <p:stCondLst>
                                            <p:cond delay="499"/>
                                          </p:stCondLst>
                                        </p:cTn>
                                        <p:tgtEl>
                                          <p:spTgt spid="22"/>
                                        </p:tgtEl>
                                        <p:attrNameLst>
                                          <p:attrName>style.visibility</p:attrName>
                                        </p:attrNameLst>
                                      </p:cBhvr>
                                      <p:to>
                                        <p:strVal val="hidden"/>
                                      </p:to>
                                    </p:set>
                                  </p:childTnLst>
                                </p:cTn>
                              </p:par>
                              <p:par>
                                <p:cTn id="69" presetID="10" presetClass="exit" presetSubtype="0" fill="hold" grpId="1" nodeType="withEffect">
                                  <p:stCondLst>
                                    <p:cond delay="0"/>
                                  </p:stCondLst>
                                  <p:childTnLst>
                                    <p:animEffect transition="out" filter="fade">
                                      <p:cBhvr>
                                        <p:cTn id="70" dur="500"/>
                                        <p:tgtEl>
                                          <p:spTgt spid="17"/>
                                        </p:tgtEl>
                                      </p:cBhvr>
                                    </p:animEffect>
                                    <p:set>
                                      <p:cBhvr>
                                        <p:cTn id="71" dur="1" fill="hold">
                                          <p:stCondLst>
                                            <p:cond delay="499"/>
                                          </p:stCondLst>
                                        </p:cTn>
                                        <p:tgtEl>
                                          <p:spTgt spid="17"/>
                                        </p:tgtEl>
                                        <p:attrNameLst>
                                          <p:attrName>style.visibility</p:attrName>
                                        </p:attrNameLst>
                                      </p:cBhvr>
                                      <p:to>
                                        <p:strVal val="hidden"/>
                                      </p:to>
                                    </p:set>
                                  </p:childTnLst>
                                </p:cTn>
                              </p:par>
                              <p:par>
                                <p:cTn id="72" presetID="10" presetClass="exit" presetSubtype="0" fill="hold" grpId="1" nodeType="withEffect">
                                  <p:stCondLst>
                                    <p:cond delay="0"/>
                                  </p:stCondLst>
                                  <p:childTnLst>
                                    <p:animEffect transition="out" filter="fade">
                                      <p:cBhvr>
                                        <p:cTn id="73" dur="500"/>
                                        <p:tgtEl>
                                          <p:spTgt spid="20"/>
                                        </p:tgtEl>
                                      </p:cBhvr>
                                    </p:animEffect>
                                    <p:set>
                                      <p:cBhvr>
                                        <p:cTn id="74" dur="1" fill="hold">
                                          <p:stCondLst>
                                            <p:cond delay="499"/>
                                          </p:stCondLst>
                                        </p:cTn>
                                        <p:tgtEl>
                                          <p:spTgt spid="20"/>
                                        </p:tgtEl>
                                        <p:attrNameLst>
                                          <p:attrName>style.visibility</p:attrName>
                                        </p:attrNameLst>
                                      </p:cBhvr>
                                      <p:to>
                                        <p:strVal val="hidden"/>
                                      </p:to>
                                    </p:set>
                                  </p:childTnLst>
                                </p:cTn>
                              </p:par>
                            </p:childTnLst>
                          </p:cTn>
                        </p:par>
                      </p:childTnLst>
                    </p:cTn>
                  </p:par>
                </p:childTnLst>
              </p:cTn>
              <p:nextCondLst>
                <p:cond evt="onClick" delay="0">
                  <p:tgtEl>
                    <p:spTgt spid="15"/>
                  </p:tgtEl>
                </p:cond>
              </p:nextCondLst>
            </p:seq>
          </p:childTnLst>
        </p:cTn>
      </p:par>
    </p:tnLst>
    <p:bldLst>
      <p:bldP spid="5" grpId="0"/>
      <p:bldP spid="5" grpId="1"/>
      <p:bldP spid="6" grpId="0"/>
      <p:bldP spid="6" grpId="1"/>
      <p:bldP spid="7" grpId="0"/>
      <p:bldP spid="7" grpId="1"/>
      <p:bldP spid="8" grpId="0"/>
      <p:bldP spid="8" grpId="1"/>
      <p:bldP spid="10" grpId="0"/>
      <p:bldP spid="10" grpId="1"/>
      <p:bldP spid="12" grpId="0"/>
      <p:bldP spid="12" grpId="1"/>
      <p:bldP spid="17" grpId="0"/>
      <p:bldP spid="17" grpId="1"/>
      <p:bldP spid="20" grpId="0"/>
      <p:bldP spid="20" grpId="1"/>
      <p:bldP spid="21" grpId="0"/>
      <p:bldP spid="21" grpId="1"/>
      <p:bldP spid="22" grpId="0"/>
      <p:bldP spid="22" grpId="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extLst>
              <p:ext uri="{D42A27DB-BD31-4B8C-83A1-F6EECF244321}">
                <p14:modId xmlns:p14="http://schemas.microsoft.com/office/powerpoint/2010/main" val="1553110372"/>
              </p:ext>
            </p:extLst>
          </p:nvPr>
        </p:nvGraphicFramePr>
        <p:xfrm>
          <a:off x="475162" y="477466"/>
          <a:ext cx="11182128" cy="3053730"/>
        </p:xfrm>
        <a:graphic>
          <a:graphicData uri="http://schemas.openxmlformats.org/drawingml/2006/table">
            <a:tbl>
              <a:tblPr/>
              <a:tblGrid>
                <a:gridCol w="3727376"/>
                <a:gridCol w="3727376"/>
                <a:gridCol w="3727376"/>
              </a:tblGrid>
              <a:tr h="1526865">
                <a:tc>
                  <a:txBody>
                    <a:bodyPr/>
                    <a:lstStyle/>
                    <a:p>
                      <a:pPr algn="ctr">
                        <a:lnSpc>
                          <a:spcPct val="150000"/>
                        </a:lnSpc>
                        <a:spcAft>
                          <a:spcPts val="0"/>
                        </a:spcAft>
                      </a:pPr>
                      <a:r>
                        <a:rPr lang="zh-CN" sz="2600" kern="100" dirty="0">
                          <a:effectLst/>
                          <a:latin typeface="Times New Roman"/>
                          <a:ea typeface="华文细黑"/>
                          <a:cs typeface="Times New Roman"/>
                        </a:rPr>
                        <a:t>与</a:t>
                      </a:r>
                      <a:r>
                        <a:rPr lang="en-US" sz="2600" kern="100" dirty="0">
                          <a:effectLst/>
                          <a:latin typeface="Times New Roman"/>
                          <a:ea typeface="华文细黑"/>
                          <a:cs typeface="Courier New"/>
                        </a:rPr>
                        <a:t>CO</a:t>
                      </a:r>
                      <a:r>
                        <a:rPr lang="en-US" sz="2600" kern="100" baseline="-25000" dirty="0">
                          <a:effectLst/>
                          <a:latin typeface="Times New Roman"/>
                          <a:ea typeface="华文细黑"/>
                          <a:cs typeface="Courier New"/>
                        </a:rPr>
                        <a:t>2</a:t>
                      </a:r>
                      <a:r>
                        <a:rPr lang="zh-CN" sz="2600" kern="100" dirty="0">
                          <a:effectLst/>
                          <a:latin typeface="Times New Roman"/>
                          <a:ea typeface="华文细黑"/>
                          <a:cs typeface="Times New Roman"/>
                        </a:rPr>
                        <a:t>反应的化学方程式</a:t>
                      </a:r>
                      <a:endParaRPr lang="zh-CN" sz="2600" kern="100" dirty="0">
                        <a:effectLst/>
                        <a:latin typeface="宋体"/>
                        <a:cs typeface="Courier New"/>
                      </a:endParaRPr>
                    </a:p>
                  </a:txBody>
                  <a:tcPr marL="22050" marR="220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altLang="zh-CN" sz="2600" u="sng" kern="100" dirty="0" smtClean="0">
                          <a:effectLst/>
                          <a:latin typeface="宋体"/>
                          <a:cs typeface="Courier New"/>
                        </a:rPr>
                        <a:t>			</a:t>
                      </a:r>
                      <a:endParaRPr lang="zh-CN" sz="2600" u="sng" kern="100" dirty="0">
                        <a:effectLst/>
                        <a:latin typeface="宋体"/>
                        <a:cs typeface="Courier New"/>
                      </a:endParaRPr>
                    </a:p>
                  </a:txBody>
                  <a:tcPr marL="22050" marR="220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spcAft>
                          <a:spcPts val="0"/>
                        </a:spcAft>
                      </a:pPr>
                      <a:r>
                        <a:rPr lang="en-US" altLang="zh-CN" sz="2600" u="sng" kern="100" dirty="0" smtClean="0">
                          <a:effectLst/>
                          <a:latin typeface="宋体"/>
                          <a:cs typeface="Courier New"/>
                        </a:rPr>
                        <a:t>					</a:t>
                      </a:r>
                      <a:endParaRPr lang="zh-CN" sz="2600" u="sng" kern="100" dirty="0">
                        <a:effectLst/>
                        <a:latin typeface="宋体"/>
                        <a:cs typeface="Courier New"/>
                      </a:endParaRPr>
                    </a:p>
                  </a:txBody>
                  <a:tcPr marL="22050" marR="220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526865">
                <a:tc>
                  <a:txBody>
                    <a:bodyPr/>
                    <a:lstStyle/>
                    <a:p>
                      <a:pPr algn="ctr">
                        <a:lnSpc>
                          <a:spcPct val="150000"/>
                        </a:lnSpc>
                        <a:spcAft>
                          <a:spcPts val="0"/>
                        </a:spcAft>
                      </a:pPr>
                      <a:r>
                        <a:rPr lang="zh-CN" sz="2600" kern="100" dirty="0">
                          <a:effectLst/>
                          <a:latin typeface="Times New Roman"/>
                          <a:ea typeface="华文细黑"/>
                          <a:cs typeface="Times New Roman"/>
                        </a:rPr>
                        <a:t>与盐酸反应的化学方程式</a:t>
                      </a:r>
                      <a:endParaRPr lang="zh-CN" sz="2600" kern="100" dirty="0">
                        <a:effectLst/>
                        <a:latin typeface="宋体"/>
                        <a:cs typeface="Courier New"/>
                      </a:endParaRPr>
                    </a:p>
                  </a:txBody>
                  <a:tcPr marL="22050" marR="220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spcAft>
                          <a:spcPts val="0"/>
                        </a:spcAft>
                      </a:pPr>
                      <a:r>
                        <a:rPr lang="en-US" altLang="zh-CN" sz="2600" u="sng" kern="100" dirty="0" smtClean="0">
                          <a:effectLst/>
                          <a:latin typeface="宋体"/>
                          <a:cs typeface="Courier New"/>
                        </a:rPr>
                        <a:t>				</a:t>
                      </a:r>
                      <a:endParaRPr lang="zh-CN" sz="2600" u="sng" kern="100" dirty="0">
                        <a:effectLst/>
                        <a:latin typeface="宋体"/>
                        <a:cs typeface="Courier New"/>
                      </a:endParaRPr>
                    </a:p>
                  </a:txBody>
                  <a:tcPr marL="22050" marR="220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spcAft>
                          <a:spcPts val="0"/>
                        </a:spcAft>
                      </a:pPr>
                      <a:r>
                        <a:rPr lang="en-US" altLang="zh-CN" sz="2600" u="sng" kern="100" dirty="0" smtClean="0">
                          <a:effectLst/>
                          <a:latin typeface="宋体"/>
                          <a:cs typeface="Courier New"/>
                        </a:rPr>
                        <a:t>						</a:t>
                      </a:r>
                      <a:endParaRPr lang="zh-CN" sz="2600" u="sng" kern="100" dirty="0">
                        <a:effectLst/>
                        <a:latin typeface="宋体"/>
                        <a:cs typeface="Courier New"/>
                      </a:endParaRPr>
                    </a:p>
                  </a:txBody>
                  <a:tcPr marL="22050" marR="220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4" name="矩形 3"/>
          <p:cNvSpPr/>
          <p:nvPr/>
        </p:nvSpPr>
        <p:spPr>
          <a:xfrm>
            <a:off x="4384482" y="931471"/>
            <a:ext cx="3445495" cy="492443"/>
          </a:xfrm>
          <a:prstGeom prst="rect">
            <a:avLst/>
          </a:prstGeom>
        </p:spPr>
        <p:txBody>
          <a:bodyPr wrap="none">
            <a:spAutoFit/>
          </a:bodyPr>
          <a:lstStyle/>
          <a:p>
            <a:r>
              <a:rPr lang="en-US" altLang="zh-CN" sz="2600" kern="100" dirty="0">
                <a:solidFill>
                  <a:srgbClr val="0000FF"/>
                </a:solidFill>
                <a:latin typeface="Times New Roman"/>
                <a:ea typeface="华文细黑"/>
                <a:cs typeface="Courier New"/>
              </a:rPr>
              <a:t>Na</a:t>
            </a:r>
            <a:r>
              <a:rPr lang="en-US" altLang="zh-CN" sz="2600" kern="100" baseline="-25000" dirty="0">
                <a:solidFill>
                  <a:srgbClr val="0000FF"/>
                </a:solidFill>
                <a:latin typeface="Times New Roman"/>
                <a:ea typeface="华文细黑"/>
                <a:cs typeface="Courier New"/>
              </a:rPr>
              <a:t>2</a:t>
            </a:r>
            <a:r>
              <a:rPr lang="en-US" altLang="zh-CN" sz="2600" kern="100" dirty="0">
                <a:solidFill>
                  <a:srgbClr val="0000FF"/>
                </a:solidFill>
                <a:latin typeface="Times New Roman"/>
                <a:ea typeface="华文细黑"/>
                <a:cs typeface="Courier New"/>
              </a:rPr>
              <a:t>O</a:t>
            </a:r>
            <a:r>
              <a:rPr lang="zh-CN" altLang="en-US" sz="2600" kern="100" dirty="0">
                <a:solidFill>
                  <a:srgbClr val="0000FF"/>
                </a:solidFill>
                <a:latin typeface="Times New Roman"/>
                <a:ea typeface="华文细黑"/>
                <a:cs typeface="Times New Roman"/>
              </a:rPr>
              <a:t>＋</a:t>
            </a:r>
            <a:r>
              <a:rPr lang="en-US" altLang="zh-CN" sz="2600" kern="100" dirty="0">
                <a:solidFill>
                  <a:srgbClr val="0000FF"/>
                </a:solidFill>
                <a:latin typeface="Times New Roman"/>
                <a:ea typeface="华文细黑"/>
                <a:cs typeface="Courier New"/>
              </a:rPr>
              <a:t>CO</a:t>
            </a:r>
            <a:r>
              <a:rPr lang="en-US" altLang="zh-CN" sz="2600" kern="100" baseline="-25000" dirty="0">
                <a:solidFill>
                  <a:srgbClr val="0000FF"/>
                </a:solidFill>
                <a:latin typeface="Times New Roman"/>
                <a:ea typeface="华文细黑"/>
                <a:cs typeface="Courier New"/>
              </a:rPr>
              <a:t>2</a:t>
            </a:r>
            <a:r>
              <a:rPr lang="en-US" altLang="zh-CN" sz="2600" kern="100" spc="-80" dirty="0">
                <a:solidFill>
                  <a:srgbClr val="0000FF"/>
                </a:solidFill>
                <a:latin typeface="Times New Roman"/>
                <a:ea typeface="华文细黑"/>
                <a:cs typeface="Courier New"/>
              </a:rPr>
              <a:t>==</a:t>
            </a:r>
            <a:r>
              <a:rPr lang="en-US" altLang="zh-CN" sz="2600" kern="100" dirty="0">
                <a:solidFill>
                  <a:srgbClr val="0000FF"/>
                </a:solidFill>
                <a:latin typeface="Times New Roman"/>
                <a:ea typeface="华文细黑"/>
                <a:cs typeface="Courier New"/>
              </a:rPr>
              <a:t>=Na</a:t>
            </a:r>
            <a:r>
              <a:rPr lang="en-US" altLang="zh-CN" sz="2600" kern="100" baseline="-25000" dirty="0">
                <a:solidFill>
                  <a:srgbClr val="0000FF"/>
                </a:solidFill>
                <a:latin typeface="Times New Roman"/>
                <a:ea typeface="华文细黑"/>
                <a:cs typeface="Courier New"/>
              </a:rPr>
              <a:t>2</a:t>
            </a:r>
            <a:r>
              <a:rPr lang="en-US" altLang="zh-CN" sz="2600" kern="100" dirty="0">
                <a:solidFill>
                  <a:srgbClr val="0000FF"/>
                </a:solidFill>
                <a:latin typeface="Times New Roman"/>
                <a:ea typeface="华文细黑"/>
                <a:cs typeface="Courier New"/>
              </a:rPr>
              <a:t>CO</a:t>
            </a:r>
            <a:r>
              <a:rPr lang="en-US" altLang="zh-CN" sz="2600" kern="100" baseline="-25000" dirty="0">
                <a:solidFill>
                  <a:srgbClr val="0000FF"/>
                </a:solidFill>
                <a:latin typeface="Times New Roman"/>
                <a:ea typeface="华文细黑"/>
                <a:cs typeface="Courier New"/>
              </a:rPr>
              <a:t>3</a:t>
            </a:r>
            <a:endParaRPr lang="zh-CN" altLang="en-US" dirty="0">
              <a:solidFill>
                <a:srgbClr val="0000FF"/>
              </a:solidFill>
            </a:endParaRPr>
          </a:p>
        </p:txBody>
      </p:sp>
      <p:sp>
        <p:nvSpPr>
          <p:cNvPr id="7" name="矩形 6"/>
          <p:cNvSpPr/>
          <p:nvPr/>
        </p:nvSpPr>
        <p:spPr>
          <a:xfrm>
            <a:off x="8032507" y="525520"/>
            <a:ext cx="3938780" cy="1292662"/>
          </a:xfrm>
          <a:prstGeom prst="rect">
            <a:avLst/>
          </a:prstGeom>
        </p:spPr>
        <p:txBody>
          <a:bodyPr wrap="square">
            <a:spAutoFit/>
          </a:bodyPr>
          <a:lstStyle/>
          <a:p>
            <a:pPr>
              <a:lnSpc>
                <a:spcPct val="150000"/>
              </a:lnSpc>
            </a:pPr>
            <a:r>
              <a:rPr lang="en-US" altLang="zh-CN" sz="2600" kern="100" dirty="0">
                <a:solidFill>
                  <a:srgbClr val="0000FF"/>
                </a:solidFill>
                <a:latin typeface="Times New Roman"/>
                <a:ea typeface="华文细黑"/>
                <a:cs typeface="Courier New"/>
              </a:rPr>
              <a:t>2Na</a:t>
            </a:r>
            <a:r>
              <a:rPr lang="en-US" altLang="zh-CN" sz="2600" kern="100" baseline="-25000" dirty="0">
                <a:solidFill>
                  <a:srgbClr val="0000FF"/>
                </a:solidFill>
                <a:latin typeface="Times New Roman"/>
                <a:ea typeface="华文细黑"/>
                <a:cs typeface="Courier New"/>
              </a:rPr>
              <a:t>2</a:t>
            </a:r>
            <a:r>
              <a:rPr lang="en-US" altLang="zh-CN" sz="2600" kern="100" dirty="0">
                <a:solidFill>
                  <a:srgbClr val="0000FF"/>
                </a:solidFill>
                <a:latin typeface="Times New Roman"/>
                <a:ea typeface="华文细黑"/>
                <a:cs typeface="Courier New"/>
              </a:rPr>
              <a:t>O</a:t>
            </a:r>
            <a:r>
              <a:rPr lang="en-US" altLang="zh-CN" sz="2600" kern="100" baseline="-25000" dirty="0">
                <a:solidFill>
                  <a:srgbClr val="0000FF"/>
                </a:solidFill>
                <a:latin typeface="Times New Roman"/>
                <a:ea typeface="华文细黑"/>
                <a:cs typeface="Courier New"/>
              </a:rPr>
              <a:t>2</a:t>
            </a:r>
            <a:r>
              <a:rPr lang="zh-CN" altLang="en-US" sz="2600" kern="100" dirty="0">
                <a:solidFill>
                  <a:srgbClr val="0000FF"/>
                </a:solidFill>
                <a:latin typeface="Times New Roman"/>
                <a:ea typeface="华文细黑"/>
                <a:cs typeface="Times New Roman"/>
              </a:rPr>
              <a:t>＋</a:t>
            </a:r>
            <a:r>
              <a:rPr lang="en-US" altLang="zh-CN" sz="2600" kern="100" dirty="0">
                <a:solidFill>
                  <a:srgbClr val="0000FF"/>
                </a:solidFill>
                <a:latin typeface="Times New Roman"/>
                <a:ea typeface="华文细黑"/>
                <a:cs typeface="Courier New"/>
              </a:rPr>
              <a:t>2CO</a:t>
            </a:r>
            <a:r>
              <a:rPr lang="en-US" altLang="zh-CN" sz="2600" kern="100" baseline="-25000" dirty="0">
                <a:solidFill>
                  <a:srgbClr val="0000FF"/>
                </a:solidFill>
                <a:latin typeface="Times New Roman"/>
                <a:ea typeface="华文细黑"/>
                <a:cs typeface="Courier New"/>
              </a:rPr>
              <a:t>2</a:t>
            </a:r>
            <a:r>
              <a:rPr lang="en-US" altLang="zh-CN" sz="2600" kern="100" spc="-80" dirty="0" smtClean="0">
                <a:solidFill>
                  <a:srgbClr val="0000FF"/>
                </a:solidFill>
                <a:latin typeface="Times New Roman"/>
                <a:ea typeface="华文细黑"/>
                <a:cs typeface="Courier New"/>
              </a:rPr>
              <a:t>==</a:t>
            </a:r>
            <a:r>
              <a:rPr lang="en-US" altLang="zh-CN" sz="2600" kern="100" dirty="0" smtClean="0">
                <a:solidFill>
                  <a:srgbClr val="0000FF"/>
                </a:solidFill>
                <a:latin typeface="Times New Roman"/>
                <a:ea typeface="华文细黑"/>
                <a:cs typeface="Courier New"/>
              </a:rPr>
              <a:t>=</a:t>
            </a:r>
          </a:p>
          <a:p>
            <a:pPr>
              <a:lnSpc>
                <a:spcPct val="150000"/>
              </a:lnSpc>
            </a:pPr>
            <a:r>
              <a:rPr lang="en-US" altLang="zh-CN" sz="2600" kern="100" dirty="0" smtClean="0">
                <a:solidFill>
                  <a:srgbClr val="0000FF"/>
                </a:solidFill>
                <a:latin typeface="Times New Roman"/>
                <a:ea typeface="华文细黑"/>
                <a:cs typeface="Courier New"/>
              </a:rPr>
              <a:t>2Na</a:t>
            </a:r>
            <a:r>
              <a:rPr lang="en-US" altLang="zh-CN" sz="2600" kern="100" baseline="-25000" dirty="0" smtClean="0">
                <a:solidFill>
                  <a:srgbClr val="0000FF"/>
                </a:solidFill>
                <a:latin typeface="Times New Roman"/>
                <a:ea typeface="华文细黑"/>
                <a:cs typeface="Courier New"/>
              </a:rPr>
              <a:t>2</a:t>
            </a:r>
            <a:r>
              <a:rPr lang="en-US" altLang="zh-CN" sz="2600" kern="100" dirty="0" smtClean="0">
                <a:solidFill>
                  <a:srgbClr val="0000FF"/>
                </a:solidFill>
                <a:latin typeface="Times New Roman"/>
                <a:ea typeface="华文细黑"/>
                <a:cs typeface="Courier New"/>
              </a:rPr>
              <a:t>CO</a:t>
            </a:r>
            <a:r>
              <a:rPr lang="en-US" altLang="zh-CN" sz="2600" kern="100" baseline="-25000" dirty="0" smtClean="0">
                <a:solidFill>
                  <a:srgbClr val="0000FF"/>
                </a:solidFill>
                <a:latin typeface="Times New Roman"/>
                <a:ea typeface="华文细黑"/>
                <a:cs typeface="Courier New"/>
              </a:rPr>
              <a:t>3</a:t>
            </a:r>
            <a:r>
              <a:rPr lang="zh-CN" altLang="en-US" sz="2600" kern="100" dirty="0">
                <a:solidFill>
                  <a:srgbClr val="0000FF"/>
                </a:solidFill>
                <a:latin typeface="Times New Roman"/>
                <a:ea typeface="华文细黑"/>
                <a:cs typeface="Times New Roman"/>
              </a:rPr>
              <a:t>＋</a:t>
            </a:r>
            <a:r>
              <a:rPr lang="en-US" altLang="zh-CN" sz="2600" kern="100" dirty="0">
                <a:solidFill>
                  <a:srgbClr val="0000FF"/>
                </a:solidFill>
                <a:latin typeface="Times New Roman"/>
                <a:ea typeface="华文细黑"/>
                <a:cs typeface="Courier New"/>
              </a:rPr>
              <a:t>O</a:t>
            </a:r>
            <a:r>
              <a:rPr lang="en-US" altLang="zh-CN" sz="2600" kern="100" baseline="-25000" dirty="0">
                <a:solidFill>
                  <a:srgbClr val="0000FF"/>
                </a:solidFill>
                <a:latin typeface="Times New Roman"/>
                <a:ea typeface="华文细黑"/>
                <a:cs typeface="Courier New"/>
              </a:rPr>
              <a:t>2</a:t>
            </a:r>
            <a:endParaRPr lang="zh-CN" altLang="en-US" dirty="0">
              <a:solidFill>
                <a:srgbClr val="0000FF"/>
              </a:solidFill>
            </a:endParaRPr>
          </a:p>
        </p:txBody>
      </p:sp>
      <p:sp>
        <p:nvSpPr>
          <p:cNvPr id="9" name="矩形 8"/>
          <p:cNvSpPr/>
          <p:nvPr/>
        </p:nvSpPr>
        <p:spPr>
          <a:xfrm>
            <a:off x="4246809" y="2042592"/>
            <a:ext cx="3390059" cy="1220334"/>
          </a:xfrm>
          <a:prstGeom prst="rect">
            <a:avLst/>
          </a:prstGeom>
        </p:spPr>
        <p:txBody>
          <a:bodyPr wrap="square">
            <a:spAutoFit/>
          </a:bodyPr>
          <a:lstStyle/>
          <a:p>
            <a:pPr>
              <a:lnSpc>
                <a:spcPct val="150000"/>
              </a:lnSpc>
            </a:pPr>
            <a:r>
              <a:rPr lang="en-US" altLang="zh-CN" sz="2600" kern="100" dirty="0">
                <a:solidFill>
                  <a:srgbClr val="0000FF"/>
                </a:solidFill>
                <a:latin typeface="Times New Roman"/>
                <a:ea typeface="华文细黑"/>
                <a:cs typeface="Courier New"/>
              </a:rPr>
              <a:t>Na</a:t>
            </a:r>
            <a:r>
              <a:rPr lang="en-US" altLang="zh-CN" sz="2600" kern="100" baseline="-25000" dirty="0">
                <a:solidFill>
                  <a:srgbClr val="0000FF"/>
                </a:solidFill>
                <a:latin typeface="Times New Roman"/>
                <a:ea typeface="华文细黑"/>
                <a:cs typeface="Courier New"/>
              </a:rPr>
              <a:t>2</a:t>
            </a:r>
            <a:r>
              <a:rPr lang="en-US" altLang="zh-CN" sz="2600" kern="100" dirty="0">
                <a:solidFill>
                  <a:srgbClr val="0000FF"/>
                </a:solidFill>
                <a:latin typeface="Times New Roman"/>
                <a:ea typeface="华文细黑"/>
                <a:cs typeface="Courier New"/>
              </a:rPr>
              <a:t>O</a:t>
            </a:r>
            <a:r>
              <a:rPr lang="zh-CN" altLang="en-US" sz="2600" kern="100" dirty="0">
                <a:solidFill>
                  <a:srgbClr val="0000FF"/>
                </a:solidFill>
                <a:latin typeface="Times New Roman"/>
                <a:ea typeface="华文细黑"/>
                <a:cs typeface="Times New Roman"/>
              </a:rPr>
              <a:t>＋</a:t>
            </a:r>
            <a:r>
              <a:rPr lang="en-US" altLang="zh-CN" sz="2600" kern="100" dirty="0">
                <a:solidFill>
                  <a:srgbClr val="0000FF"/>
                </a:solidFill>
                <a:latin typeface="Times New Roman"/>
                <a:ea typeface="华文细黑"/>
                <a:cs typeface="Courier New"/>
              </a:rPr>
              <a:t>2HCl</a:t>
            </a:r>
            <a:r>
              <a:rPr lang="en-US" altLang="zh-CN" sz="2600" kern="100" spc="-80" dirty="0">
                <a:solidFill>
                  <a:srgbClr val="0000FF"/>
                </a:solidFill>
                <a:latin typeface="Times New Roman"/>
                <a:ea typeface="华文细黑"/>
                <a:cs typeface="Courier New"/>
              </a:rPr>
              <a:t>==</a:t>
            </a:r>
            <a:r>
              <a:rPr lang="en-US" altLang="zh-CN" sz="2600" kern="100" dirty="0">
                <a:solidFill>
                  <a:srgbClr val="0000FF"/>
                </a:solidFill>
                <a:latin typeface="Times New Roman"/>
                <a:ea typeface="华文细黑"/>
                <a:cs typeface="Courier New"/>
              </a:rPr>
              <a:t>=2NaCl</a:t>
            </a:r>
            <a:r>
              <a:rPr lang="zh-CN" altLang="en-US" sz="2600" kern="100" dirty="0">
                <a:solidFill>
                  <a:srgbClr val="0000FF"/>
                </a:solidFill>
                <a:latin typeface="Times New Roman"/>
                <a:ea typeface="华文细黑"/>
                <a:cs typeface="Times New Roman"/>
              </a:rPr>
              <a:t>＋</a:t>
            </a:r>
            <a:r>
              <a:rPr lang="en-US" altLang="zh-CN" sz="2600" kern="100" dirty="0">
                <a:solidFill>
                  <a:srgbClr val="0000FF"/>
                </a:solidFill>
                <a:latin typeface="Times New Roman"/>
                <a:ea typeface="华文细黑"/>
                <a:cs typeface="Courier New"/>
              </a:rPr>
              <a:t>H</a:t>
            </a:r>
            <a:r>
              <a:rPr lang="en-US" altLang="zh-CN" sz="2600" kern="100" baseline="-25000" dirty="0">
                <a:solidFill>
                  <a:srgbClr val="0000FF"/>
                </a:solidFill>
                <a:latin typeface="Times New Roman"/>
                <a:ea typeface="华文细黑"/>
                <a:cs typeface="Courier New"/>
              </a:rPr>
              <a:t>2</a:t>
            </a:r>
            <a:r>
              <a:rPr lang="en-US" altLang="zh-CN" sz="2600" kern="100" dirty="0">
                <a:solidFill>
                  <a:srgbClr val="0000FF"/>
                </a:solidFill>
                <a:latin typeface="Times New Roman"/>
                <a:ea typeface="华文细黑"/>
                <a:cs typeface="Courier New"/>
              </a:rPr>
              <a:t>O</a:t>
            </a:r>
            <a:endParaRPr lang="zh-CN" altLang="en-US" dirty="0">
              <a:solidFill>
                <a:srgbClr val="0000FF"/>
              </a:solidFill>
            </a:endParaRPr>
          </a:p>
        </p:txBody>
      </p:sp>
      <p:sp>
        <p:nvSpPr>
          <p:cNvPr id="11" name="矩形 10"/>
          <p:cNvSpPr/>
          <p:nvPr/>
        </p:nvSpPr>
        <p:spPr>
          <a:xfrm>
            <a:off x="7903349" y="2033067"/>
            <a:ext cx="3759679" cy="1216743"/>
          </a:xfrm>
          <a:prstGeom prst="rect">
            <a:avLst/>
          </a:prstGeom>
        </p:spPr>
        <p:txBody>
          <a:bodyPr wrap="square">
            <a:spAutoFit/>
          </a:bodyPr>
          <a:lstStyle/>
          <a:p>
            <a:pPr>
              <a:lnSpc>
                <a:spcPct val="150000"/>
              </a:lnSpc>
            </a:pPr>
            <a:r>
              <a:rPr lang="en-US" altLang="zh-CN" sz="2600" kern="100">
                <a:solidFill>
                  <a:srgbClr val="0000FF"/>
                </a:solidFill>
                <a:latin typeface="Times New Roman"/>
                <a:ea typeface="华文细黑"/>
                <a:cs typeface="Courier New"/>
              </a:rPr>
              <a:t>2Na</a:t>
            </a:r>
            <a:r>
              <a:rPr lang="en-US" altLang="zh-CN" sz="2600" kern="100" baseline="-25000">
                <a:solidFill>
                  <a:srgbClr val="0000FF"/>
                </a:solidFill>
                <a:latin typeface="Times New Roman"/>
                <a:ea typeface="华文细黑"/>
                <a:cs typeface="Courier New"/>
              </a:rPr>
              <a:t>2</a:t>
            </a:r>
            <a:r>
              <a:rPr lang="en-US" altLang="zh-CN" sz="2600" kern="100">
                <a:solidFill>
                  <a:srgbClr val="0000FF"/>
                </a:solidFill>
                <a:latin typeface="Times New Roman"/>
                <a:ea typeface="华文细黑"/>
                <a:cs typeface="Courier New"/>
              </a:rPr>
              <a:t>O</a:t>
            </a:r>
            <a:r>
              <a:rPr lang="en-US" altLang="zh-CN" sz="2600" kern="100" baseline="-25000">
                <a:solidFill>
                  <a:srgbClr val="0000FF"/>
                </a:solidFill>
                <a:latin typeface="Times New Roman"/>
                <a:ea typeface="华文细黑"/>
                <a:cs typeface="Courier New"/>
              </a:rPr>
              <a:t>2</a:t>
            </a:r>
            <a:r>
              <a:rPr lang="zh-CN" altLang="en-US" sz="2600" kern="100" dirty="0">
                <a:solidFill>
                  <a:srgbClr val="0000FF"/>
                </a:solidFill>
                <a:latin typeface="Times New Roman"/>
                <a:ea typeface="华文细黑"/>
                <a:cs typeface="Times New Roman"/>
              </a:rPr>
              <a:t>＋</a:t>
            </a:r>
            <a:r>
              <a:rPr lang="en-US" altLang="zh-CN" sz="2600" kern="100" dirty="0">
                <a:solidFill>
                  <a:srgbClr val="0000FF"/>
                </a:solidFill>
                <a:latin typeface="Times New Roman"/>
                <a:ea typeface="华文细黑"/>
                <a:cs typeface="Courier New"/>
              </a:rPr>
              <a:t>4HCl</a:t>
            </a:r>
            <a:r>
              <a:rPr lang="en-US" altLang="zh-CN" sz="2600" kern="100" spc="-80" dirty="0">
                <a:solidFill>
                  <a:srgbClr val="0000FF"/>
                </a:solidFill>
                <a:latin typeface="Times New Roman"/>
                <a:ea typeface="华文细黑"/>
                <a:cs typeface="Courier New"/>
              </a:rPr>
              <a:t>==</a:t>
            </a:r>
            <a:r>
              <a:rPr lang="en-US" altLang="zh-CN" sz="2600" kern="100" dirty="0">
                <a:solidFill>
                  <a:srgbClr val="0000FF"/>
                </a:solidFill>
                <a:latin typeface="Times New Roman"/>
                <a:ea typeface="华文细黑"/>
                <a:cs typeface="Courier New"/>
              </a:rPr>
              <a:t>=4NaCl</a:t>
            </a:r>
            <a:r>
              <a:rPr lang="zh-CN" altLang="en-US" sz="2600" kern="100" dirty="0">
                <a:solidFill>
                  <a:srgbClr val="0000FF"/>
                </a:solidFill>
                <a:latin typeface="Times New Roman"/>
                <a:ea typeface="华文细黑"/>
                <a:cs typeface="Times New Roman"/>
              </a:rPr>
              <a:t>＋</a:t>
            </a:r>
            <a:r>
              <a:rPr lang="en-US" altLang="zh-CN" sz="2600" kern="100" dirty="0">
                <a:solidFill>
                  <a:srgbClr val="0000FF"/>
                </a:solidFill>
                <a:latin typeface="Times New Roman"/>
                <a:ea typeface="华文细黑"/>
                <a:cs typeface="Courier New"/>
              </a:rPr>
              <a:t>2H</a:t>
            </a:r>
            <a:r>
              <a:rPr lang="en-US" altLang="zh-CN" sz="2600" kern="100" baseline="-25000" dirty="0">
                <a:solidFill>
                  <a:srgbClr val="0000FF"/>
                </a:solidFill>
                <a:latin typeface="Times New Roman"/>
                <a:ea typeface="华文细黑"/>
                <a:cs typeface="Courier New"/>
              </a:rPr>
              <a:t>2</a:t>
            </a:r>
            <a:r>
              <a:rPr lang="en-US" altLang="zh-CN" sz="2600" kern="100" dirty="0">
                <a:solidFill>
                  <a:srgbClr val="0000FF"/>
                </a:solidFill>
                <a:latin typeface="Times New Roman"/>
                <a:ea typeface="华文细黑"/>
                <a:cs typeface="Courier New"/>
              </a:rPr>
              <a:t>O</a:t>
            </a:r>
            <a:r>
              <a:rPr lang="zh-CN" altLang="en-US" sz="2600" kern="100" dirty="0">
                <a:solidFill>
                  <a:srgbClr val="0000FF"/>
                </a:solidFill>
                <a:latin typeface="Times New Roman"/>
                <a:ea typeface="华文细黑"/>
                <a:cs typeface="Times New Roman"/>
              </a:rPr>
              <a:t>＋</a:t>
            </a:r>
            <a:r>
              <a:rPr lang="en-US" altLang="zh-CN" sz="2600" kern="100" dirty="0">
                <a:solidFill>
                  <a:srgbClr val="0000FF"/>
                </a:solidFill>
                <a:latin typeface="Times New Roman"/>
                <a:ea typeface="华文细黑"/>
                <a:cs typeface="Courier New"/>
              </a:rPr>
              <a:t>O</a:t>
            </a:r>
            <a:r>
              <a:rPr lang="en-US" altLang="zh-CN" sz="2600" kern="100" baseline="-25000" dirty="0">
                <a:solidFill>
                  <a:srgbClr val="0000FF"/>
                </a:solidFill>
                <a:latin typeface="Times New Roman"/>
                <a:ea typeface="华文细黑"/>
                <a:cs typeface="Courier New"/>
              </a:rPr>
              <a:t>2</a:t>
            </a:r>
            <a:r>
              <a:rPr lang="en-US" altLang="zh-CN" sz="2600" kern="100" dirty="0">
                <a:solidFill>
                  <a:srgbClr val="0000FF"/>
                </a:solidFill>
                <a:latin typeface="宋体"/>
                <a:ea typeface="华文细黑"/>
                <a:cs typeface="Times New Roman"/>
              </a:rPr>
              <a:t>↑</a:t>
            </a:r>
            <a:endParaRPr lang="zh-CN" altLang="en-US" dirty="0">
              <a:solidFill>
                <a:srgbClr val="0000FF"/>
              </a:solidFill>
            </a:endParaRPr>
          </a:p>
        </p:txBody>
      </p:sp>
      <p:sp>
        <p:nvSpPr>
          <p:cNvPr id="8" name="矩形 7"/>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0" name="圆角矩形 9"/>
          <p:cNvSpPr/>
          <p:nvPr/>
        </p:nvSpPr>
        <p:spPr>
          <a:xfrm>
            <a:off x="11382521" y="6658148"/>
            <a:ext cx="807892" cy="20084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C00000"/>
                </a:solidFill>
                <a:latin typeface="黑体" pitchFamily="49" charset="-122"/>
                <a:ea typeface="黑体" pitchFamily="49" charset="-122"/>
              </a:rPr>
              <a:t>答案</a:t>
            </a:r>
            <a:endParaRPr lang="zh-CN" altLang="en-US" sz="1400" dirty="0">
              <a:solidFill>
                <a:srgbClr val="C00000"/>
              </a:solidFill>
              <a:latin typeface="黑体" pitchFamily="49" charset="-122"/>
              <a:ea typeface="黑体" pitchFamily="49" charset="-122"/>
            </a:endParaRPr>
          </a:p>
        </p:txBody>
      </p:sp>
    </p:spTree>
    <p:extLst>
      <p:ext uri="{BB962C8B-B14F-4D97-AF65-F5344CB8AC3E}">
        <p14:creationId xmlns:p14="http://schemas.microsoft.com/office/powerpoint/2010/main" val="702062765"/>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0"/>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blinds(horizontal)">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blinds(horizontal)">
                                      <p:cBhvr>
                                        <p:cTn id="15" dur="500"/>
                                        <p:tgtEl>
                                          <p:spTgt spid="9"/>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blinds(horizontal)">
                                      <p:cBhvr>
                                        <p:cTn id="18" dur="500"/>
                                        <p:tgtEl>
                                          <p:spTgt spid="11"/>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xit" presetSubtype="0" fill="hold" grpId="1" nodeType="clickEffect">
                                  <p:stCondLst>
                                    <p:cond delay="0"/>
                                  </p:stCondLst>
                                  <p:childTnLst>
                                    <p:animEffect transition="out" filter="fade">
                                      <p:cBhvr>
                                        <p:cTn id="22" dur="500"/>
                                        <p:tgtEl>
                                          <p:spTgt spid="4"/>
                                        </p:tgtEl>
                                      </p:cBhvr>
                                    </p:animEffect>
                                    <p:set>
                                      <p:cBhvr>
                                        <p:cTn id="23" dur="1" fill="hold">
                                          <p:stCondLst>
                                            <p:cond delay="499"/>
                                          </p:stCondLst>
                                        </p:cTn>
                                        <p:tgtEl>
                                          <p:spTgt spid="4"/>
                                        </p:tgtEl>
                                        <p:attrNameLst>
                                          <p:attrName>style.visibility</p:attrName>
                                        </p:attrNameLst>
                                      </p:cBhvr>
                                      <p:to>
                                        <p:strVal val="hidden"/>
                                      </p:to>
                                    </p:set>
                                  </p:childTnLst>
                                </p:cTn>
                              </p:par>
                              <p:par>
                                <p:cTn id="24" presetID="10" presetClass="exit" presetSubtype="0" fill="hold" grpId="1" nodeType="withEffect">
                                  <p:stCondLst>
                                    <p:cond delay="0"/>
                                  </p:stCondLst>
                                  <p:childTnLst>
                                    <p:animEffect transition="out" filter="fade">
                                      <p:cBhvr>
                                        <p:cTn id="25" dur="500"/>
                                        <p:tgtEl>
                                          <p:spTgt spid="7"/>
                                        </p:tgtEl>
                                      </p:cBhvr>
                                    </p:animEffect>
                                    <p:set>
                                      <p:cBhvr>
                                        <p:cTn id="26" dur="1" fill="hold">
                                          <p:stCondLst>
                                            <p:cond delay="499"/>
                                          </p:stCondLst>
                                        </p:cTn>
                                        <p:tgtEl>
                                          <p:spTgt spid="7"/>
                                        </p:tgtEl>
                                        <p:attrNameLst>
                                          <p:attrName>style.visibility</p:attrName>
                                        </p:attrNameLst>
                                      </p:cBhvr>
                                      <p:to>
                                        <p:strVal val="hidden"/>
                                      </p:to>
                                    </p:set>
                                  </p:childTnLst>
                                </p:cTn>
                              </p:par>
                              <p:par>
                                <p:cTn id="27" presetID="10" presetClass="exit" presetSubtype="0" fill="hold" grpId="1" nodeType="withEffect">
                                  <p:stCondLst>
                                    <p:cond delay="0"/>
                                  </p:stCondLst>
                                  <p:childTnLst>
                                    <p:animEffect transition="out" filter="fade">
                                      <p:cBhvr>
                                        <p:cTn id="28" dur="500"/>
                                        <p:tgtEl>
                                          <p:spTgt spid="9"/>
                                        </p:tgtEl>
                                      </p:cBhvr>
                                    </p:animEffect>
                                    <p:set>
                                      <p:cBhvr>
                                        <p:cTn id="29" dur="1" fill="hold">
                                          <p:stCondLst>
                                            <p:cond delay="499"/>
                                          </p:stCondLst>
                                        </p:cTn>
                                        <p:tgtEl>
                                          <p:spTgt spid="9"/>
                                        </p:tgtEl>
                                        <p:attrNameLst>
                                          <p:attrName>style.visibility</p:attrName>
                                        </p:attrNameLst>
                                      </p:cBhvr>
                                      <p:to>
                                        <p:strVal val="hidden"/>
                                      </p:to>
                                    </p:set>
                                  </p:childTnLst>
                                </p:cTn>
                              </p:par>
                              <p:par>
                                <p:cTn id="30" presetID="10" presetClass="exit" presetSubtype="0" fill="hold" grpId="1" nodeType="withEffect">
                                  <p:stCondLst>
                                    <p:cond delay="0"/>
                                  </p:stCondLst>
                                  <p:childTnLst>
                                    <p:animEffect transition="out" filter="fade">
                                      <p:cBhvr>
                                        <p:cTn id="31" dur="500"/>
                                        <p:tgtEl>
                                          <p:spTgt spid="11"/>
                                        </p:tgtEl>
                                      </p:cBhvr>
                                    </p:animEffect>
                                    <p:set>
                                      <p:cBhvr>
                                        <p:cTn id="32" dur="1" fill="hold">
                                          <p:stCondLst>
                                            <p:cond delay="499"/>
                                          </p:stCondLst>
                                        </p:cTn>
                                        <p:tgtEl>
                                          <p:spTgt spid="11"/>
                                        </p:tgtEl>
                                        <p:attrNameLst>
                                          <p:attrName>style.visibility</p:attrName>
                                        </p:attrNameLst>
                                      </p:cBhvr>
                                      <p:to>
                                        <p:strVal val="hidden"/>
                                      </p:to>
                                    </p:set>
                                  </p:childTnLst>
                                </p:cTn>
                              </p:par>
                            </p:childTnLst>
                          </p:cTn>
                        </p:par>
                      </p:childTnLst>
                    </p:cTn>
                  </p:par>
                </p:childTnLst>
              </p:cTn>
              <p:nextCondLst>
                <p:cond evt="onClick" delay="0">
                  <p:tgtEl>
                    <p:spTgt spid="10"/>
                  </p:tgtEl>
                </p:cond>
              </p:nextCondLst>
            </p:seq>
          </p:childTnLst>
        </p:cTn>
      </p:par>
    </p:tnLst>
    <p:bldLst>
      <p:bldP spid="4" grpId="0"/>
      <p:bldP spid="4" grpId="1"/>
      <p:bldP spid="7" grpId="0"/>
      <p:bldP spid="7" grpId="1"/>
      <p:bldP spid="9" grpId="0"/>
      <p:bldP spid="9" grpId="1"/>
      <p:bldP spid="11" grpId="0"/>
      <p:bldP spid="11" grpId="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323678" y="335533"/>
            <a:ext cx="11388152" cy="687600"/>
          </a:xfrm>
          <a:prstGeom prst="rect">
            <a:avLst/>
          </a:prstGeom>
        </p:spPr>
        <p:txBody>
          <a:bodyPr wrap="square" lIns="121898" tIns="60948" rIns="121898" bIns="60948">
            <a:spAutoFit/>
          </a:bodyPr>
          <a:lstStyle/>
          <a:p>
            <a:pPr algn="just">
              <a:lnSpc>
                <a:spcPct val="150000"/>
              </a:lnSpc>
              <a:spcAft>
                <a:spcPts val="0"/>
              </a:spcAft>
              <a:tabLst>
                <a:tab pos="1890395" algn="l"/>
              </a:tabLst>
            </a:pPr>
            <a:r>
              <a:rPr lang="zh-CN" altLang="zh-CN" sz="2800" b="1" kern="100" dirty="0">
                <a:solidFill>
                  <a:srgbClr val="E36C0A"/>
                </a:solidFill>
                <a:latin typeface="Times New Roman"/>
                <a:ea typeface="微软雅黑"/>
                <a:cs typeface="Times New Roman"/>
              </a:rPr>
              <a:t>深度</a:t>
            </a:r>
            <a:r>
              <a:rPr lang="zh-CN" altLang="zh-CN" sz="2800" b="1" kern="100" dirty="0" smtClean="0">
                <a:solidFill>
                  <a:srgbClr val="E36C0A"/>
                </a:solidFill>
                <a:latin typeface="Times New Roman"/>
                <a:ea typeface="微软雅黑"/>
                <a:cs typeface="Times New Roman"/>
              </a:rPr>
              <a:t>思考</a:t>
            </a:r>
            <a:endParaRPr lang="zh-CN" altLang="zh-CN" sz="2800" kern="100" dirty="0">
              <a:effectLst/>
              <a:latin typeface="宋体"/>
              <a:cs typeface="Courier New"/>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1200635911"/>
              </p:ext>
            </p:extLst>
          </p:nvPr>
        </p:nvGraphicFramePr>
        <p:xfrm>
          <a:off x="478582" y="1056159"/>
          <a:ext cx="10896600" cy="2733675"/>
        </p:xfrm>
        <a:graphic>
          <a:graphicData uri="http://schemas.openxmlformats.org/presentationml/2006/ole">
            <mc:AlternateContent xmlns:mc="http://schemas.openxmlformats.org/markup-compatibility/2006">
              <mc:Choice xmlns:v="urn:schemas-microsoft-com:vml" Requires="v">
                <p:oleObj spid="_x0000_s12630" name="文档" r:id="rId4" imgW="10898632" imgH="2747133" progId="Word.Document.12">
                  <p:embed/>
                </p:oleObj>
              </mc:Choice>
              <mc:Fallback>
                <p:oleObj name="文档" r:id="rId4" imgW="10898632" imgH="2747133" progId="Word.Document.12">
                  <p:embed/>
                  <p:pic>
                    <p:nvPicPr>
                      <p:cNvPr id="0" name=""/>
                      <p:cNvPicPr/>
                      <p:nvPr/>
                    </p:nvPicPr>
                    <p:blipFill>
                      <a:blip r:embed="rId5"/>
                      <a:stretch>
                        <a:fillRect/>
                      </a:stretch>
                    </p:blipFill>
                    <p:spPr>
                      <a:xfrm>
                        <a:off x="478582" y="1056159"/>
                        <a:ext cx="10896600" cy="2733675"/>
                      </a:xfrm>
                      <a:prstGeom prst="rect">
                        <a:avLst/>
                      </a:prstGeom>
                    </p:spPr>
                  </p:pic>
                </p:oleObj>
              </mc:Fallback>
            </mc:AlternateContent>
          </a:graphicData>
        </a:graphic>
      </p:graphicFrame>
      <p:sp>
        <p:nvSpPr>
          <p:cNvPr id="4" name="矩形 3"/>
          <p:cNvSpPr/>
          <p:nvPr/>
        </p:nvSpPr>
        <p:spPr>
          <a:xfrm>
            <a:off x="1375991" y="2020292"/>
            <a:ext cx="982961" cy="523220"/>
          </a:xfrm>
          <a:prstGeom prst="rect">
            <a:avLst/>
          </a:prstGeom>
        </p:spPr>
        <p:txBody>
          <a:bodyPr wrap="none">
            <a:spAutoFit/>
          </a:bodyPr>
          <a:lstStyle/>
          <a:p>
            <a:r>
              <a:rPr lang="en-US" altLang="zh-CN" sz="2800" kern="100">
                <a:solidFill>
                  <a:schemeClr val="accent6">
                    <a:lumMod val="75000"/>
                  </a:schemeClr>
                </a:solidFill>
                <a:latin typeface="Times New Roman"/>
                <a:ea typeface="华文细黑"/>
              </a:rPr>
              <a:t>Na</a:t>
            </a:r>
            <a:r>
              <a:rPr lang="en-US" altLang="zh-CN" sz="2800" kern="100" baseline="-25000">
                <a:solidFill>
                  <a:schemeClr val="accent6">
                    <a:lumMod val="75000"/>
                  </a:schemeClr>
                </a:solidFill>
                <a:latin typeface="Times New Roman"/>
                <a:ea typeface="华文细黑"/>
              </a:rPr>
              <a:t>2</a:t>
            </a:r>
            <a:r>
              <a:rPr lang="en-US" altLang="zh-CN" sz="2800" kern="100">
                <a:solidFill>
                  <a:schemeClr val="accent6">
                    <a:lumMod val="75000"/>
                  </a:schemeClr>
                </a:solidFill>
                <a:latin typeface="Times New Roman"/>
                <a:ea typeface="华文细黑"/>
              </a:rPr>
              <a:t>O</a:t>
            </a:r>
            <a:endParaRPr lang="zh-CN" altLang="en-US" sz="2800" dirty="0">
              <a:solidFill>
                <a:schemeClr val="accent6">
                  <a:lumMod val="75000"/>
                </a:schemeClr>
              </a:solidFill>
            </a:endParaRPr>
          </a:p>
        </p:txBody>
      </p:sp>
      <p:sp>
        <p:nvSpPr>
          <p:cNvPr id="5" name="矩形 4"/>
          <p:cNvSpPr/>
          <p:nvPr/>
        </p:nvSpPr>
        <p:spPr>
          <a:xfrm>
            <a:off x="4932190" y="2073250"/>
            <a:ext cx="1122423" cy="523220"/>
          </a:xfrm>
          <a:prstGeom prst="rect">
            <a:avLst/>
          </a:prstGeom>
        </p:spPr>
        <p:txBody>
          <a:bodyPr wrap="none">
            <a:spAutoFit/>
          </a:bodyPr>
          <a:lstStyle/>
          <a:p>
            <a:r>
              <a:rPr lang="en-US" altLang="zh-CN" sz="2800" kern="100" dirty="0" err="1">
                <a:solidFill>
                  <a:schemeClr val="accent6">
                    <a:lumMod val="75000"/>
                  </a:schemeClr>
                </a:solidFill>
                <a:latin typeface="Times New Roman"/>
                <a:ea typeface="华文细黑"/>
              </a:rPr>
              <a:t>NaOH</a:t>
            </a:r>
            <a:endParaRPr lang="zh-CN" altLang="en-US" sz="2800" kern="100" dirty="0">
              <a:solidFill>
                <a:schemeClr val="accent6">
                  <a:lumMod val="75000"/>
                </a:schemeClr>
              </a:solidFill>
              <a:latin typeface="Times New Roman"/>
              <a:ea typeface="华文细黑"/>
            </a:endParaRPr>
          </a:p>
        </p:txBody>
      </p:sp>
      <p:sp>
        <p:nvSpPr>
          <p:cNvPr id="6" name="矩形 5"/>
          <p:cNvSpPr/>
          <p:nvPr/>
        </p:nvSpPr>
        <p:spPr>
          <a:xfrm>
            <a:off x="9108654" y="2063725"/>
            <a:ext cx="902811" cy="523220"/>
          </a:xfrm>
          <a:prstGeom prst="rect">
            <a:avLst/>
          </a:prstGeom>
        </p:spPr>
        <p:txBody>
          <a:bodyPr wrap="none">
            <a:spAutoFit/>
          </a:bodyPr>
          <a:lstStyle/>
          <a:p>
            <a:r>
              <a:rPr lang="zh-CN" altLang="zh-CN" sz="2800" kern="100" dirty="0">
                <a:solidFill>
                  <a:schemeClr val="accent6">
                    <a:lumMod val="75000"/>
                  </a:schemeClr>
                </a:solidFill>
                <a:latin typeface="Times New Roman"/>
                <a:ea typeface="华文细黑"/>
              </a:rPr>
              <a:t>溶液</a:t>
            </a:r>
            <a:endParaRPr lang="zh-CN" altLang="en-US" sz="2800" kern="100" dirty="0">
              <a:solidFill>
                <a:schemeClr val="accent6">
                  <a:lumMod val="75000"/>
                </a:schemeClr>
              </a:solidFill>
              <a:latin typeface="Times New Roman"/>
              <a:ea typeface="华文细黑"/>
            </a:endParaRPr>
          </a:p>
        </p:txBody>
      </p:sp>
      <p:sp>
        <p:nvSpPr>
          <p:cNvPr id="8" name="矩形 7"/>
          <p:cNvSpPr/>
          <p:nvPr/>
        </p:nvSpPr>
        <p:spPr>
          <a:xfrm>
            <a:off x="5731346" y="2793330"/>
            <a:ext cx="1342034" cy="523220"/>
          </a:xfrm>
          <a:prstGeom prst="rect">
            <a:avLst/>
          </a:prstGeom>
        </p:spPr>
        <p:txBody>
          <a:bodyPr wrap="none">
            <a:spAutoFit/>
          </a:bodyPr>
          <a:lstStyle/>
          <a:p>
            <a:r>
              <a:rPr lang="en-US" altLang="zh-CN" sz="2800" kern="100">
                <a:solidFill>
                  <a:schemeClr val="accent6">
                    <a:lumMod val="75000"/>
                  </a:schemeClr>
                </a:solidFill>
                <a:latin typeface="Times New Roman"/>
                <a:ea typeface="华文细黑"/>
              </a:rPr>
              <a:t>Na</a:t>
            </a:r>
            <a:r>
              <a:rPr lang="en-US" altLang="zh-CN" sz="2800" kern="100" baseline="-25000">
                <a:solidFill>
                  <a:schemeClr val="accent6">
                    <a:lumMod val="75000"/>
                  </a:schemeClr>
                </a:solidFill>
                <a:latin typeface="Times New Roman"/>
                <a:ea typeface="华文细黑"/>
              </a:rPr>
              <a:t>2</a:t>
            </a:r>
            <a:r>
              <a:rPr lang="en-US" altLang="zh-CN" sz="2800" kern="100">
                <a:solidFill>
                  <a:schemeClr val="accent6">
                    <a:lumMod val="75000"/>
                  </a:schemeClr>
                </a:solidFill>
                <a:latin typeface="Times New Roman"/>
                <a:ea typeface="华文细黑"/>
              </a:rPr>
              <a:t>CO</a:t>
            </a:r>
            <a:r>
              <a:rPr lang="en-US" altLang="zh-CN" sz="2800" kern="100" baseline="-25000">
                <a:solidFill>
                  <a:schemeClr val="accent6">
                    <a:lumMod val="75000"/>
                  </a:schemeClr>
                </a:solidFill>
                <a:latin typeface="Times New Roman"/>
                <a:ea typeface="华文细黑"/>
              </a:rPr>
              <a:t>3</a:t>
            </a:r>
            <a:endParaRPr lang="zh-CN" altLang="en-US" sz="2800" dirty="0">
              <a:solidFill>
                <a:schemeClr val="accent6">
                  <a:lumMod val="75000"/>
                </a:schemeClr>
              </a:solidFill>
            </a:endParaRPr>
          </a:p>
        </p:txBody>
      </p:sp>
      <p:sp>
        <p:nvSpPr>
          <p:cNvPr id="9" name="矩形 8"/>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0" name="圆角矩形 9"/>
          <p:cNvSpPr/>
          <p:nvPr/>
        </p:nvSpPr>
        <p:spPr>
          <a:xfrm>
            <a:off x="11382521" y="6658148"/>
            <a:ext cx="807892" cy="20084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C00000"/>
                </a:solidFill>
                <a:latin typeface="黑体" pitchFamily="49" charset="-122"/>
                <a:ea typeface="黑体" pitchFamily="49" charset="-122"/>
              </a:rPr>
              <a:t>答案</a:t>
            </a:r>
            <a:endParaRPr lang="zh-CN" altLang="en-US" sz="1400" dirty="0">
              <a:solidFill>
                <a:srgbClr val="C00000"/>
              </a:solidFill>
              <a:latin typeface="黑体" pitchFamily="49" charset="-122"/>
              <a:ea typeface="黑体" pitchFamily="49" charset="-122"/>
            </a:endParaRPr>
          </a:p>
        </p:txBody>
      </p:sp>
    </p:spTree>
    <p:extLst>
      <p:ext uri="{BB962C8B-B14F-4D97-AF65-F5344CB8AC3E}">
        <p14:creationId xmlns:p14="http://schemas.microsoft.com/office/powerpoint/2010/main" val="3643111253"/>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0"/>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linds(horizontal)">
                                      <p:cBhvr>
                                        <p:cTn id="10" dur="500"/>
                                        <p:tgtEl>
                                          <p:spTgt spid="5"/>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blinds(horizontal)">
                                      <p:cBhvr>
                                        <p:cTn id="13" dur="500"/>
                                        <p:tgtEl>
                                          <p:spTgt spid="6"/>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blinds(horizontal)">
                                      <p:cBhvr>
                                        <p:cTn id="16" dur="500"/>
                                        <p:tgtEl>
                                          <p:spTgt spid="8"/>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xit" presetSubtype="0" fill="hold" grpId="1" nodeType="clickEffect">
                                  <p:stCondLst>
                                    <p:cond delay="0"/>
                                  </p:stCondLst>
                                  <p:childTnLst>
                                    <p:animEffect transition="out" filter="fade">
                                      <p:cBhvr>
                                        <p:cTn id="20" dur="500"/>
                                        <p:tgtEl>
                                          <p:spTgt spid="4"/>
                                        </p:tgtEl>
                                      </p:cBhvr>
                                    </p:animEffect>
                                    <p:set>
                                      <p:cBhvr>
                                        <p:cTn id="21" dur="1" fill="hold">
                                          <p:stCondLst>
                                            <p:cond delay="499"/>
                                          </p:stCondLst>
                                        </p:cTn>
                                        <p:tgtEl>
                                          <p:spTgt spid="4"/>
                                        </p:tgtEl>
                                        <p:attrNameLst>
                                          <p:attrName>style.visibility</p:attrName>
                                        </p:attrNameLst>
                                      </p:cBhvr>
                                      <p:to>
                                        <p:strVal val="hidden"/>
                                      </p:to>
                                    </p:set>
                                  </p:childTnLst>
                                </p:cTn>
                              </p:par>
                              <p:par>
                                <p:cTn id="22" presetID="10" presetClass="exit" presetSubtype="0" fill="hold" grpId="1" nodeType="withEffect">
                                  <p:stCondLst>
                                    <p:cond delay="0"/>
                                  </p:stCondLst>
                                  <p:childTnLst>
                                    <p:animEffect transition="out" filter="fade">
                                      <p:cBhvr>
                                        <p:cTn id="23" dur="500"/>
                                        <p:tgtEl>
                                          <p:spTgt spid="5"/>
                                        </p:tgtEl>
                                      </p:cBhvr>
                                    </p:animEffect>
                                    <p:set>
                                      <p:cBhvr>
                                        <p:cTn id="24" dur="1" fill="hold">
                                          <p:stCondLst>
                                            <p:cond delay="499"/>
                                          </p:stCondLst>
                                        </p:cTn>
                                        <p:tgtEl>
                                          <p:spTgt spid="5"/>
                                        </p:tgtEl>
                                        <p:attrNameLst>
                                          <p:attrName>style.visibility</p:attrName>
                                        </p:attrNameLst>
                                      </p:cBhvr>
                                      <p:to>
                                        <p:strVal val="hidden"/>
                                      </p:to>
                                    </p:set>
                                  </p:childTnLst>
                                </p:cTn>
                              </p:par>
                              <p:par>
                                <p:cTn id="25" presetID="10" presetClass="exit" presetSubtype="0" fill="hold" grpId="1" nodeType="withEffect">
                                  <p:stCondLst>
                                    <p:cond delay="0"/>
                                  </p:stCondLst>
                                  <p:childTnLst>
                                    <p:animEffect transition="out" filter="fade">
                                      <p:cBhvr>
                                        <p:cTn id="26" dur="500"/>
                                        <p:tgtEl>
                                          <p:spTgt spid="6"/>
                                        </p:tgtEl>
                                      </p:cBhvr>
                                    </p:animEffect>
                                    <p:set>
                                      <p:cBhvr>
                                        <p:cTn id="27" dur="1" fill="hold">
                                          <p:stCondLst>
                                            <p:cond delay="499"/>
                                          </p:stCondLst>
                                        </p:cTn>
                                        <p:tgtEl>
                                          <p:spTgt spid="6"/>
                                        </p:tgtEl>
                                        <p:attrNameLst>
                                          <p:attrName>style.visibility</p:attrName>
                                        </p:attrNameLst>
                                      </p:cBhvr>
                                      <p:to>
                                        <p:strVal val="hidden"/>
                                      </p:to>
                                    </p:set>
                                  </p:childTnLst>
                                </p:cTn>
                              </p:par>
                              <p:par>
                                <p:cTn id="28" presetID="10" presetClass="exit" presetSubtype="0" fill="hold" grpId="1" nodeType="withEffect">
                                  <p:stCondLst>
                                    <p:cond delay="0"/>
                                  </p:stCondLst>
                                  <p:childTnLst>
                                    <p:animEffect transition="out" filter="fade">
                                      <p:cBhvr>
                                        <p:cTn id="29" dur="500"/>
                                        <p:tgtEl>
                                          <p:spTgt spid="8"/>
                                        </p:tgtEl>
                                      </p:cBhvr>
                                    </p:animEffect>
                                    <p:set>
                                      <p:cBhvr>
                                        <p:cTn id="30" dur="1" fill="hold">
                                          <p:stCondLst>
                                            <p:cond delay="499"/>
                                          </p:stCondLst>
                                        </p:cTn>
                                        <p:tgtEl>
                                          <p:spTgt spid="8"/>
                                        </p:tgtEl>
                                        <p:attrNameLst>
                                          <p:attrName>style.visibility</p:attrName>
                                        </p:attrNameLst>
                                      </p:cBhvr>
                                      <p:to>
                                        <p:strVal val="hidden"/>
                                      </p:to>
                                    </p:set>
                                  </p:childTnLst>
                                </p:cTn>
                              </p:par>
                            </p:childTnLst>
                          </p:cTn>
                        </p:par>
                      </p:childTnLst>
                    </p:cTn>
                  </p:par>
                </p:childTnLst>
              </p:cTn>
              <p:nextCondLst>
                <p:cond evt="onClick" delay="0">
                  <p:tgtEl>
                    <p:spTgt spid="10"/>
                  </p:tgtEl>
                </p:cond>
              </p:nextCondLst>
            </p:seq>
          </p:childTnLst>
        </p:cTn>
      </p:par>
    </p:tnLst>
    <p:bldLst>
      <p:bldP spid="4" grpId="0"/>
      <p:bldP spid="4" grpId="1"/>
      <p:bldP spid="5" grpId="0"/>
      <p:bldP spid="5" grpId="1"/>
      <p:bldP spid="6" grpId="0"/>
      <p:bldP spid="6" grpId="1"/>
      <p:bldP spid="8" grpId="0"/>
      <p:bldP spid="8" grpId="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478582" y="395605"/>
            <a:ext cx="11388152" cy="3970293"/>
          </a:xfrm>
          <a:prstGeom prst="rect">
            <a:avLst/>
          </a:prstGeom>
        </p:spPr>
        <p:txBody>
          <a:bodyPr wrap="square" lIns="121898" tIns="60948" rIns="121898" bIns="60948">
            <a:spAutoFit/>
          </a:bodyPr>
          <a:lstStyle/>
          <a:p>
            <a:pPr>
              <a:lnSpc>
                <a:spcPts val="6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分别写出氧化钠、过氧化钠的电子式并分析它们含有化学键的类型：</a:t>
            </a:r>
            <a:endParaRPr lang="zh-CN" altLang="zh-CN" sz="1050" kern="100" dirty="0">
              <a:latin typeface="宋体"/>
              <a:cs typeface="Courier New"/>
            </a:endParaRPr>
          </a:p>
          <a:p>
            <a:pPr>
              <a:lnSpc>
                <a:spcPts val="6000"/>
              </a:lnSpc>
              <a:spcAft>
                <a:spcPts val="0"/>
              </a:spcAft>
            </a:pPr>
            <a:r>
              <a:rPr lang="en-US" altLang="zh-CN" sz="2800" kern="100" dirty="0">
                <a:latin typeface="Times New Roman"/>
                <a:ea typeface="华文细黑"/>
                <a:cs typeface="Courier New"/>
              </a:rPr>
              <a:t>(1)Na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zh-CN" altLang="zh-CN" sz="2800" kern="100" dirty="0">
                <a:latin typeface="Times New Roman"/>
                <a:ea typeface="华文细黑"/>
                <a:cs typeface="Times New Roman"/>
              </a:rPr>
              <a:t>的电子式：</a:t>
            </a:r>
            <a:r>
              <a:rPr lang="en-US" altLang="zh-CN" sz="2800" kern="100" dirty="0" smtClean="0">
                <a:latin typeface="Times New Roman"/>
                <a:ea typeface="华文细黑"/>
                <a:cs typeface="Courier New"/>
              </a:rPr>
              <a:t>_______________</a:t>
            </a:r>
            <a:r>
              <a:rPr lang="zh-CN" altLang="zh-CN" sz="2800" kern="100" dirty="0" smtClean="0">
                <a:latin typeface="Times New Roman"/>
                <a:ea typeface="华文细黑"/>
                <a:cs typeface="Times New Roman"/>
              </a:rPr>
              <a:t>，化学键</a:t>
            </a:r>
            <a:r>
              <a:rPr lang="zh-CN" altLang="zh-CN" sz="2800" kern="100" dirty="0">
                <a:latin typeface="Times New Roman"/>
                <a:ea typeface="华文细黑"/>
                <a:cs typeface="Times New Roman"/>
              </a:rPr>
              <a:t>类型：</a:t>
            </a:r>
            <a:r>
              <a:rPr lang="en-US" altLang="zh-CN" sz="2800" kern="100" dirty="0" smtClean="0">
                <a:latin typeface="Times New Roman"/>
                <a:ea typeface="华文细黑"/>
                <a:cs typeface="Courier New"/>
              </a:rPr>
              <a:t>_______</a:t>
            </a:r>
            <a:r>
              <a:rPr lang="zh-CN" altLang="zh-CN" sz="2800" kern="100" dirty="0">
                <a:latin typeface="Times New Roman"/>
                <a:ea typeface="华文细黑"/>
                <a:cs typeface="Times New Roman"/>
              </a:rPr>
              <a:t>，属于：</a:t>
            </a:r>
            <a:r>
              <a:rPr lang="en-US" altLang="zh-CN" sz="2800" kern="100" dirty="0" smtClean="0">
                <a:latin typeface="Times New Roman"/>
                <a:ea typeface="华文细黑"/>
                <a:cs typeface="Courier New"/>
              </a:rPr>
              <a:t>__________(</a:t>
            </a:r>
            <a:r>
              <a:rPr lang="zh-CN" altLang="zh-CN" sz="2800" kern="100" dirty="0">
                <a:latin typeface="Times New Roman"/>
                <a:ea typeface="华文细黑"/>
                <a:cs typeface="Times New Roman"/>
              </a:rPr>
              <a:t>填</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离子化合物</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或</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共价化合物</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，下同</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a:t>
            </a:r>
            <a:endParaRPr lang="zh-CN" altLang="zh-CN" sz="1050" kern="100" dirty="0">
              <a:latin typeface="宋体"/>
              <a:cs typeface="Courier New"/>
            </a:endParaRPr>
          </a:p>
          <a:p>
            <a:pPr>
              <a:lnSpc>
                <a:spcPts val="6000"/>
              </a:lnSpc>
              <a:spcAft>
                <a:spcPts val="0"/>
              </a:spcAft>
            </a:pPr>
            <a:r>
              <a:rPr lang="en-US" altLang="zh-CN" sz="2800" kern="100" dirty="0">
                <a:latin typeface="Times New Roman"/>
                <a:ea typeface="华文细黑"/>
                <a:cs typeface="Courier New"/>
              </a:rPr>
              <a:t>(2)Na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的电子式：</a:t>
            </a:r>
            <a:r>
              <a:rPr lang="en-US" altLang="zh-CN" sz="2800" kern="100" dirty="0" smtClean="0">
                <a:latin typeface="Times New Roman"/>
                <a:ea typeface="华文细黑"/>
                <a:cs typeface="Courier New"/>
              </a:rPr>
              <a:t>___________________</a:t>
            </a:r>
            <a:r>
              <a:rPr lang="zh-CN" altLang="zh-CN" sz="2800" kern="100" dirty="0" smtClean="0">
                <a:latin typeface="Times New Roman"/>
                <a:ea typeface="华文细黑"/>
                <a:cs typeface="Times New Roman"/>
              </a:rPr>
              <a:t>，</a:t>
            </a:r>
            <a:r>
              <a:rPr lang="zh-CN" altLang="zh-CN" sz="2800" kern="100" dirty="0">
                <a:latin typeface="Times New Roman"/>
                <a:ea typeface="华文细黑"/>
                <a:cs typeface="Times New Roman"/>
              </a:rPr>
              <a:t>化学键类型：</a:t>
            </a:r>
            <a:r>
              <a:rPr lang="en-US" altLang="zh-CN" sz="2800" kern="100" dirty="0" smtClean="0">
                <a:latin typeface="Times New Roman"/>
                <a:ea typeface="华文细黑"/>
                <a:cs typeface="Courier New"/>
              </a:rPr>
              <a:t>________________</a:t>
            </a:r>
            <a:r>
              <a:rPr lang="en-US" altLang="zh-CN" sz="2800" kern="100" dirty="0">
                <a:latin typeface="Times New Roman"/>
                <a:ea typeface="华文细黑"/>
                <a:cs typeface="Courier New"/>
              </a:rPr>
              <a:t>_</a:t>
            </a:r>
            <a:r>
              <a:rPr lang="en-US" altLang="zh-CN" sz="2800" kern="100" dirty="0" smtClean="0">
                <a:latin typeface="Times New Roman"/>
                <a:ea typeface="华文细黑"/>
                <a:cs typeface="Courier New"/>
              </a:rPr>
              <a:t>_________</a:t>
            </a:r>
            <a:r>
              <a:rPr lang="zh-CN" altLang="zh-CN" sz="2800" kern="100" dirty="0">
                <a:latin typeface="Times New Roman"/>
                <a:ea typeface="华文细黑"/>
                <a:cs typeface="Times New Roman"/>
              </a:rPr>
              <a:t>，属于：</a:t>
            </a:r>
            <a:r>
              <a:rPr lang="en-US" altLang="zh-CN" sz="2800" kern="100" dirty="0" smtClean="0">
                <a:latin typeface="Times New Roman"/>
                <a:ea typeface="华文细黑"/>
                <a:cs typeface="Courier New"/>
              </a:rPr>
              <a:t>__________</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pic>
        <p:nvPicPr>
          <p:cNvPr id="13314" name="Picture 2"/>
          <p:cNvPicPr>
            <a:picLocks noChangeAspect="1" noChangeArrowheads="1"/>
          </p:cNvPicPr>
          <p:nvPr/>
        </p:nvPicPr>
        <p:blipFill>
          <a:blip r:embed="rId2">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545698" y="1165443"/>
            <a:ext cx="2704412" cy="6737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p:nvPr/>
        </p:nvSpPr>
        <p:spPr>
          <a:xfrm>
            <a:off x="8804650" y="1359748"/>
            <a:ext cx="1261884" cy="523220"/>
          </a:xfrm>
          <a:prstGeom prst="rect">
            <a:avLst/>
          </a:prstGeom>
        </p:spPr>
        <p:txBody>
          <a:bodyPr wrap="none">
            <a:spAutoFit/>
          </a:bodyPr>
          <a:lstStyle/>
          <a:p>
            <a:r>
              <a:rPr lang="zh-CN" altLang="zh-CN" sz="2800" kern="100" dirty="0">
                <a:solidFill>
                  <a:schemeClr val="accent6">
                    <a:lumMod val="75000"/>
                  </a:schemeClr>
                </a:solidFill>
                <a:latin typeface="Times New Roman"/>
                <a:ea typeface="华文细黑"/>
              </a:rPr>
              <a:t>离子键</a:t>
            </a:r>
            <a:endParaRPr lang="zh-CN" altLang="en-US" sz="2800" kern="100" dirty="0">
              <a:solidFill>
                <a:schemeClr val="accent6">
                  <a:lumMod val="75000"/>
                </a:schemeClr>
              </a:solidFill>
              <a:latin typeface="Times New Roman"/>
              <a:ea typeface="华文细黑"/>
            </a:endParaRPr>
          </a:p>
        </p:txBody>
      </p:sp>
      <p:sp>
        <p:nvSpPr>
          <p:cNvPr id="4" name="矩形 3"/>
          <p:cNvSpPr/>
          <p:nvPr/>
        </p:nvSpPr>
        <p:spPr>
          <a:xfrm>
            <a:off x="539502" y="2142425"/>
            <a:ext cx="1980029" cy="523220"/>
          </a:xfrm>
          <a:prstGeom prst="rect">
            <a:avLst/>
          </a:prstGeom>
        </p:spPr>
        <p:txBody>
          <a:bodyPr wrap="none">
            <a:spAutoFit/>
          </a:bodyPr>
          <a:lstStyle/>
          <a:p>
            <a:r>
              <a:rPr lang="zh-CN" altLang="zh-CN" sz="2800" kern="100" dirty="0">
                <a:solidFill>
                  <a:schemeClr val="accent6">
                    <a:lumMod val="75000"/>
                  </a:schemeClr>
                </a:solidFill>
                <a:latin typeface="Times New Roman"/>
                <a:ea typeface="华文细黑"/>
              </a:rPr>
              <a:t>离子化合物</a:t>
            </a:r>
            <a:endParaRPr lang="zh-CN" altLang="en-US" sz="2800" kern="100" dirty="0">
              <a:solidFill>
                <a:schemeClr val="accent6">
                  <a:lumMod val="75000"/>
                </a:schemeClr>
              </a:solidFill>
              <a:latin typeface="Times New Roman"/>
              <a:ea typeface="华文细黑"/>
            </a:endParaRPr>
          </a:p>
        </p:txBody>
      </p:sp>
      <p:pic>
        <p:nvPicPr>
          <p:cNvPr id="13315" name="Picture 3"/>
          <p:cNvPicPr>
            <a:picLocks noChangeAspect="1" noChangeArrowheads="1"/>
          </p:cNvPicPr>
          <p:nvPr/>
        </p:nvPicPr>
        <p:blipFill>
          <a:blip r:embed="rId3">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760022" y="2683158"/>
            <a:ext cx="3248268" cy="683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4"/>
          <p:cNvSpPr/>
          <p:nvPr/>
        </p:nvSpPr>
        <p:spPr>
          <a:xfrm>
            <a:off x="580018" y="3645068"/>
            <a:ext cx="4733988" cy="523220"/>
          </a:xfrm>
          <a:prstGeom prst="rect">
            <a:avLst/>
          </a:prstGeom>
        </p:spPr>
        <p:txBody>
          <a:bodyPr wrap="none">
            <a:spAutoFit/>
          </a:bodyPr>
          <a:lstStyle/>
          <a:p>
            <a:r>
              <a:rPr lang="zh-CN" altLang="zh-CN" sz="2800" kern="100" dirty="0">
                <a:solidFill>
                  <a:schemeClr val="accent6">
                    <a:lumMod val="75000"/>
                  </a:schemeClr>
                </a:solidFill>
                <a:latin typeface="Times New Roman"/>
                <a:ea typeface="华文细黑"/>
              </a:rPr>
              <a:t>离子键、共价键</a:t>
            </a:r>
            <a:r>
              <a:rPr lang="en-US" altLang="zh-CN" sz="2800" kern="100" dirty="0">
                <a:solidFill>
                  <a:schemeClr val="accent6">
                    <a:lumMod val="75000"/>
                  </a:schemeClr>
                </a:solidFill>
                <a:latin typeface="Times New Roman"/>
                <a:ea typeface="华文细黑"/>
              </a:rPr>
              <a:t>(</a:t>
            </a:r>
            <a:r>
              <a:rPr lang="zh-CN" altLang="zh-CN" sz="2800" kern="100" dirty="0">
                <a:solidFill>
                  <a:schemeClr val="accent6">
                    <a:lumMod val="75000"/>
                  </a:schemeClr>
                </a:solidFill>
                <a:latin typeface="Times New Roman"/>
                <a:ea typeface="华文细黑"/>
              </a:rPr>
              <a:t>或非极性键</a:t>
            </a:r>
            <a:r>
              <a:rPr lang="en-US" altLang="zh-CN" sz="2800" kern="100" dirty="0">
                <a:solidFill>
                  <a:schemeClr val="accent6">
                    <a:lumMod val="75000"/>
                  </a:schemeClr>
                </a:solidFill>
                <a:latin typeface="Times New Roman"/>
                <a:ea typeface="华文细黑"/>
              </a:rPr>
              <a:t>)</a:t>
            </a:r>
            <a:endParaRPr lang="zh-CN" altLang="en-US" sz="2800" kern="100" dirty="0">
              <a:solidFill>
                <a:schemeClr val="accent6">
                  <a:lumMod val="75000"/>
                </a:schemeClr>
              </a:solidFill>
              <a:latin typeface="Times New Roman"/>
              <a:ea typeface="华文细黑"/>
            </a:endParaRPr>
          </a:p>
        </p:txBody>
      </p:sp>
      <p:sp>
        <p:nvSpPr>
          <p:cNvPr id="6" name="矩形 5"/>
          <p:cNvSpPr/>
          <p:nvPr/>
        </p:nvSpPr>
        <p:spPr>
          <a:xfrm>
            <a:off x="6564812" y="3647432"/>
            <a:ext cx="1980029" cy="523220"/>
          </a:xfrm>
          <a:prstGeom prst="rect">
            <a:avLst/>
          </a:prstGeom>
        </p:spPr>
        <p:txBody>
          <a:bodyPr wrap="none">
            <a:spAutoFit/>
          </a:bodyPr>
          <a:lstStyle/>
          <a:p>
            <a:r>
              <a:rPr lang="zh-CN" altLang="zh-CN" sz="2800" kern="100" dirty="0">
                <a:solidFill>
                  <a:schemeClr val="accent6">
                    <a:lumMod val="75000"/>
                  </a:schemeClr>
                </a:solidFill>
                <a:latin typeface="Times New Roman"/>
                <a:ea typeface="华文细黑"/>
              </a:rPr>
              <a:t>离子化合物</a:t>
            </a:r>
            <a:endParaRPr lang="zh-CN" altLang="en-US" sz="2800" kern="100" dirty="0">
              <a:solidFill>
                <a:schemeClr val="accent6">
                  <a:lumMod val="75000"/>
                </a:schemeClr>
              </a:solidFill>
              <a:latin typeface="Times New Roman"/>
              <a:ea typeface="华文细黑"/>
            </a:endParaRPr>
          </a:p>
        </p:txBody>
      </p:sp>
      <p:sp>
        <p:nvSpPr>
          <p:cNvPr id="9" name="矩形 8"/>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0" name="圆角矩形 9"/>
          <p:cNvSpPr/>
          <p:nvPr/>
        </p:nvSpPr>
        <p:spPr>
          <a:xfrm>
            <a:off x="11382521" y="6658148"/>
            <a:ext cx="807892" cy="20084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C00000"/>
                </a:solidFill>
                <a:latin typeface="黑体" pitchFamily="49" charset="-122"/>
                <a:ea typeface="黑体" pitchFamily="49" charset="-122"/>
              </a:rPr>
              <a:t>答案</a:t>
            </a:r>
            <a:endParaRPr lang="zh-CN" altLang="en-US" sz="1400" dirty="0">
              <a:solidFill>
                <a:srgbClr val="C00000"/>
              </a:solidFill>
              <a:latin typeface="黑体" pitchFamily="49" charset="-122"/>
              <a:ea typeface="黑体" pitchFamily="49" charset="-122"/>
            </a:endParaRPr>
          </a:p>
        </p:txBody>
      </p:sp>
    </p:spTree>
    <p:extLst>
      <p:ext uri="{BB962C8B-B14F-4D97-AF65-F5344CB8AC3E}">
        <p14:creationId xmlns:p14="http://schemas.microsoft.com/office/powerpoint/2010/main" val="1173290863"/>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0"/>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3314"/>
                                        </p:tgtEl>
                                        <p:attrNameLst>
                                          <p:attrName>style.visibility</p:attrName>
                                        </p:attrNameLst>
                                      </p:cBhvr>
                                      <p:to>
                                        <p:strVal val="visible"/>
                                      </p:to>
                                    </p:set>
                                    <p:animEffect transition="in" filter="blinds(horizontal)">
                                      <p:cBhvr>
                                        <p:cTn id="7" dur="500"/>
                                        <p:tgtEl>
                                          <p:spTgt spid="13314"/>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blinds(horizontal)">
                                      <p:cBhvr>
                                        <p:cTn id="10" dur="500"/>
                                        <p:tgtEl>
                                          <p:spTgt spid="3"/>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blinds(horizontal)">
                                      <p:cBhvr>
                                        <p:cTn id="13" dur="500"/>
                                        <p:tgtEl>
                                          <p:spTgt spid="4"/>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blinds(horizontal)">
                                      <p:cBhvr>
                                        <p:cTn id="18" dur="500"/>
                                        <p:tgtEl>
                                          <p:spTgt spid="5"/>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blinds(horizontal)">
                                      <p:cBhvr>
                                        <p:cTn id="21" dur="500"/>
                                        <p:tgtEl>
                                          <p:spTgt spid="6"/>
                                        </p:tgtEl>
                                      </p:cBhvr>
                                    </p:animEffect>
                                  </p:childTnLst>
                                </p:cTn>
                              </p:par>
                              <p:par>
                                <p:cTn id="22" presetID="3" presetClass="entr" presetSubtype="10" fill="hold" nodeType="withEffect">
                                  <p:stCondLst>
                                    <p:cond delay="0"/>
                                  </p:stCondLst>
                                  <p:childTnLst>
                                    <p:set>
                                      <p:cBhvr>
                                        <p:cTn id="23" dur="1" fill="hold">
                                          <p:stCondLst>
                                            <p:cond delay="0"/>
                                          </p:stCondLst>
                                        </p:cTn>
                                        <p:tgtEl>
                                          <p:spTgt spid="13315"/>
                                        </p:tgtEl>
                                        <p:attrNameLst>
                                          <p:attrName>style.visibility</p:attrName>
                                        </p:attrNameLst>
                                      </p:cBhvr>
                                      <p:to>
                                        <p:strVal val="visible"/>
                                      </p:to>
                                    </p:set>
                                    <p:animEffect transition="in" filter="blinds(horizontal)">
                                      <p:cBhvr>
                                        <p:cTn id="24" dur="500"/>
                                        <p:tgtEl>
                                          <p:spTgt spid="13315"/>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xit" presetSubtype="0" fill="hold" nodeType="clickEffect">
                                  <p:stCondLst>
                                    <p:cond delay="0"/>
                                  </p:stCondLst>
                                  <p:childTnLst>
                                    <p:animEffect transition="out" filter="fade">
                                      <p:cBhvr>
                                        <p:cTn id="28" dur="500"/>
                                        <p:tgtEl>
                                          <p:spTgt spid="13314"/>
                                        </p:tgtEl>
                                      </p:cBhvr>
                                    </p:animEffect>
                                    <p:set>
                                      <p:cBhvr>
                                        <p:cTn id="29" dur="1" fill="hold">
                                          <p:stCondLst>
                                            <p:cond delay="499"/>
                                          </p:stCondLst>
                                        </p:cTn>
                                        <p:tgtEl>
                                          <p:spTgt spid="13314"/>
                                        </p:tgtEl>
                                        <p:attrNameLst>
                                          <p:attrName>style.visibility</p:attrName>
                                        </p:attrNameLst>
                                      </p:cBhvr>
                                      <p:to>
                                        <p:strVal val="hidden"/>
                                      </p:to>
                                    </p:set>
                                  </p:childTnLst>
                                </p:cTn>
                              </p:par>
                              <p:par>
                                <p:cTn id="30" presetID="10" presetClass="exit" presetSubtype="0" fill="hold" grpId="1" nodeType="withEffect">
                                  <p:stCondLst>
                                    <p:cond delay="0"/>
                                  </p:stCondLst>
                                  <p:childTnLst>
                                    <p:animEffect transition="out" filter="fade">
                                      <p:cBhvr>
                                        <p:cTn id="31" dur="500"/>
                                        <p:tgtEl>
                                          <p:spTgt spid="3"/>
                                        </p:tgtEl>
                                      </p:cBhvr>
                                    </p:animEffect>
                                    <p:set>
                                      <p:cBhvr>
                                        <p:cTn id="32" dur="1" fill="hold">
                                          <p:stCondLst>
                                            <p:cond delay="499"/>
                                          </p:stCondLst>
                                        </p:cTn>
                                        <p:tgtEl>
                                          <p:spTgt spid="3"/>
                                        </p:tgtEl>
                                        <p:attrNameLst>
                                          <p:attrName>style.visibility</p:attrName>
                                        </p:attrNameLst>
                                      </p:cBhvr>
                                      <p:to>
                                        <p:strVal val="hidden"/>
                                      </p:to>
                                    </p:set>
                                  </p:childTnLst>
                                </p:cTn>
                              </p:par>
                              <p:par>
                                <p:cTn id="33" presetID="10" presetClass="exit" presetSubtype="0" fill="hold" grpId="1" nodeType="withEffect">
                                  <p:stCondLst>
                                    <p:cond delay="0"/>
                                  </p:stCondLst>
                                  <p:childTnLst>
                                    <p:animEffect transition="out" filter="fade">
                                      <p:cBhvr>
                                        <p:cTn id="34" dur="500"/>
                                        <p:tgtEl>
                                          <p:spTgt spid="4"/>
                                        </p:tgtEl>
                                      </p:cBhvr>
                                    </p:animEffect>
                                    <p:set>
                                      <p:cBhvr>
                                        <p:cTn id="35" dur="1" fill="hold">
                                          <p:stCondLst>
                                            <p:cond delay="499"/>
                                          </p:stCondLst>
                                        </p:cTn>
                                        <p:tgtEl>
                                          <p:spTgt spid="4"/>
                                        </p:tgtEl>
                                        <p:attrNameLst>
                                          <p:attrName>style.visibility</p:attrName>
                                        </p:attrNameLst>
                                      </p:cBhvr>
                                      <p:to>
                                        <p:strVal val="hidden"/>
                                      </p:to>
                                    </p:set>
                                  </p:childTnLst>
                                </p:cTn>
                              </p:par>
                              <p:par>
                                <p:cTn id="36" presetID="10" presetClass="exit" presetSubtype="0" fill="hold" grpId="1" nodeType="withEffect">
                                  <p:stCondLst>
                                    <p:cond delay="0"/>
                                  </p:stCondLst>
                                  <p:childTnLst>
                                    <p:animEffect transition="out" filter="fade">
                                      <p:cBhvr>
                                        <p:cTn id="37" dur="500"/>
                                        <p:tgtEl>
                                          <p:spTgt spid="5"/>
                                        </p:tgtEl>
                                      </p:cBhvr>
                                    </p:animEffect>
                                    <p:set>
                                      <p:cBhvr>
                                        <p:cTn id="38" dur="1" fill="hold">
                                          <p:stCondLst>
                                            <p:cond delay="499"/>
                                          </p:stCondLst>
                                        </p:cTn>
                                        <p:tgtEl>
                                          <p:spTgt spid="5"/>
                                        </p:tgtEl>
                                        <p:attrNameLst>
                                          <p:attrName>style.visibility</p:attrName>
                                        </p:attrNameLst>
                                      </p:cBhvr>
                                      <p:to>
                                        <p:strVal val="hidden"/>
                                      </p:to>
                                    </p:set>
                                  </p:childTnLst>
                                </p:cTn>
                              </p:par>
                              <p:par>
                                <p:cTn id="39" presetID="10" presetClass="exit" presetSubtype="0" fill="hold" grpId="1" nodeType="withEffect">
                                  <p:stCondLst>
                                    <p:cond delay="0"/>
                                  </p:stCondLst>
                                  <p:childTnLst>
                                    <p:animEffect transition="out" filter="fade">
                                      <p:cBhvr>
                                        <p:cTn id="40" dur="500"/>
                                        <p:tgtEl>
                                          <p:spTgt spid="6"/>
                                        </p:tgtEl>
                                      </p:cBhvr>
                                    </p:animEffect>
                                    <p:set>
                                      <p:cBhvr>
                                        <p:cTn id="41" dur="1" fill="hold">
                                          <p:stCondLst>
                                            <p:cond delay="499"/>
                                          </p:stCondLst>
                                        </p:cTn>
                                        <p:tgtEl>
                                          <p:spTgt spid="6"/>
                                        </p:tgtEl>
                                        <p:attrNameLst>
                                          <p:attrName>style.visibility</p:attrName>
                                        </p:attrNameLst>
                                      </p:cBhvr>
                                      <p:to>
                                        <p:strVal val="hidden"/>
                                      </p:to>
                                    </p:set>
                                  </p:childTnLst>
                                </p:cTn>
                              </p:par>
                              <p:par>
                                <p:cTn id="42" presetID="10" presetClass="exit" presetSubtype="0" fill="hold" nodeType="withEffect">
                                  <p:stCondLst>
                                    <p:cond delay="0"/>
                                  </p:stCondLst>
                                  <p:childTnLst>
                                    <p:animEffect transition="out" filter="fade">
                                      <p:cBhvr>
                                        <p:cTn id="43" dur="500"/>
                                        <p:tgtEl>
                                          <p:spTgt spid="13315"/>
                                        </p:tgtEl>
                                      </p:cBhvr>
                                    </p:animEffect>
                                    <p:set>
                                      <p:cBhvr>
                                        <p:cTn id="44" dur="1" fill="hold">
                                          <p:stCondLst>
                                            <p:cond delay="499"/>
                                          </p:stCondLst>
                                        </p:cTn>
                                        <p:tgtEl>
                                          <p:spTgt spid="13315"/>
                                        </p:tgtEl>
                                        <p:attrNameLst>
                                          <p:attrName>style.visibility</p:attrName>
                                        </p:attrNameLst>
                                      </p:cBhvr>
                                      <p:to>
                                        <p:strVal val="hidden"/>
                                      </p:to>
                                    </p:set>
                                  </p:childTnLst>
                                </p:cTn>
                              </p:par>
                            </p:childTnLst>
                          </p:cTn>
                        </p:par>
                      </p:childTnLst>
                    </p:cTn>
                  </p:par>
                </p:childTnLst>
              </p:cTn>
              <p:nextCondLst>
                <p:cond evt="onClick" delay="0">
                  <p:tgtEl>
                    <p:spTgt spid="10"/>
                  </p:tgtEl>
                </p:cond>
              </p:nextCondLst>
            </p:seq>
          </p:childTnLst>
        </p:cTn>
      </p:par>
    </p:tnLst>
    <p:bldLst>
      <p:bldP spid="3" grpId="0"/>
      <p:bldP spid="3" grpId="1"/>
      <p:bldP spid="4" grpId="0"/>
      <p:bldP spid="4" grpId="1"/>
      <p:bldP spid="5" grpId="0"/>
      <p:bldP spid="5" grpId="1"/>
      <p:bldP spid="6" grpId="0"/>
      <p:bldP spid="6" grpId="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332046" y="49437"/>
            <a:ext cx="11163760" cy="5396581"/>
          </a:xfrm>
          <a:prstGeom prst="rect">
            <a:avLst/>
          </a:prstGeom>
        </p:spPr>
        <p:txBody>
          <a:bodyPr wrap="square" lIns="121898" tIns="60948" rIns="121898" bIns="60948">
            <a:spAutoFit/>
          </a:bodyPr>
          <a:lstStyle/>
          <a:p>
            <a:pPr algn="just">
              <a:lnSpc>
                <a:spcPts val="6000"/>
              </a:lnSpc>
              <a:spcAft>
                <a:spcPts val="0"/>
              </a:spcAf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用双线桥分析</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与水反应中电子转移的方向和数目</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6000"/>
              </a:lnSpc>
              <a:spcAft>
                <a:spcPts val="0"/>
              </a:spcAft>
            </a:pPr>
            <a:endParaRPr lang="en-US" altLang="zh-CN" sz="2800" kern="100" dirty="0">
              <a:latin typeface="Times New Roman"/>
              <a:ea typeface="华文细黑"/>
              <a:cs typeface="Times New Roman"/>
            </a:endParaRPr>
          </a:p>
          <a:p>
            <a:pPr algn="just">
              <a:lnSpc>
                <a:spcPts val="6000"/>
              </a:lnSpc>
              <a:spcAft>
                <a:spcPts val="0"/>
              </a:spcAft>
            </a:pPr>
            <a:endParaRPr lang="en-US" altLang="zh-CN" sz="2800" kern="100" dirty="0" smtClean="0">
              <a:latin typeface="Times New Roman"/>
              <a:ea typeface="华文细黑"/>
              <a:cs typeface="Courier New"/>
            </a:endParaRPr>
          </a:p>
          <a:p>
            <a:pPr algn="just">
              <a:lnSpc>
                <a:spcPts val="6000"/>
              </a:lnSpc>
              <a:spcAft>
                <a:spcPts val="0"/>
              </a:spcAft>
            </a:pPr>
            <a:r>
              <a:rPr lang="en-US" altLang="zh-CN" sz="2800" kern="100" dirty="0" smtClean="0">
                <a:latin typeface="Times New Roman"/>
                <a:ea typeface="华文细黑"/>
                <a:cs typeface="Courier New"/>
              </a:rPr>
              <a:t>_____________________</a:t>
            </a:r>
            <a:r>
              <a:rPr lang="zh-CN" altLang="zh-CN" sz="2800" kern="100" dirty="0" smtClean="0">
                <a:latin typeface="Times New Roman"/>
                <a:ea typeface="华文细黑"/>
                <a:cs typeface="Times New Roman"/>
              </a:rPr>
              <a:t>。</a:t>
            </a:r>
            <a:endParaRPr lang="zh-CN" altLang="zh-CN" sz="2800" kern="100" dirty="0">
              <a:latin typeface="宋体"/>
              <a:cs typeface="Courier New"/>
            </a:endParaRPr>
          </a:p>
          <a:p>
            <a:pPr algn="just">
              <a:lnSpc>
                <a:spcPts val="6000"/>
              </a:lnSpc>
              <a:spcAft>
                <a:spcPts val="0"/>
              </a:spcAft>
            </a:pPr>
            <a:r>
              <a:rPr lang="zh-CN" altLang="zh-CN" sz="2800" kern="100" dirty="0">
                <a:latin typeface="Times New Roman"/>
                <a:ea typeface="华文细黑"/>
                <a:cs typeface="Times New Roman"/>
              </a:rPr>
              <a:t>回答下列问题：</a:t>
            </a:r>
            <a:endParaRPr lang="zh-CN" altLang="zh-CN" sz="2800" kern="100" dirty="0">
              <a:latin typeface="宋体"/>
              <a:cs typeface="Courier New"/>
            </a:endParaRPr>
          </a:p>
          <a:p>
            <a:pPr algn="just">
              <a:lnSpc>
                <a:spcPts val="6000"/>
              </a:lnSpc>
              <a:spcAft>
                <a:spcPts val="0"/>
              </a:spcAft>
            </a:pPr>
            <a:r>
              <a:rPr lang="en-US" altLang="zh-CN" sz="2800" kern="100" dirty="0" smtClean="0">
                <a:latin typeface="Times New Roman"/>
                <a:ea typeface="华文细黑"/>
                <a:cs typeface="Courier New"/>
              </a:rPr>
              <a:t>(1)</a:t>
            </a:r>
            <a:r>
              <a:rPr lang="zh-CN" altLang="zh-CN" sz="2800" kern="100" dirty="0" smtClean="0">
                <a:latin typeface="Times New Roman"/>
                <a:ea typeface="华文细黑"/>
                <a:cs typeface="Times New Roman"/>
              </a:rPr>
              <a:t>氧化剂和还原剂是</a:t>
            </a:r>
            <a:r>
              <a:rPr lang="en-US" altLang="zh-CN" sz="2800" kern="100" dirty="0" smtClean="0">
                <a:latin typeface="Times New Roman"/>
                <a:ea typeface="华文细黑"/>
                <a:cs typeface="Courier New"/>
              </a:rPr>
              <a:t>_______</a:t>
            </a:r>
            <a:r>
              <a:rPr lang="zh-CN" altLang="zh-CN" sz="2800" kern="100" dirty="0" smtClean="0">
                <a:latin typeface="Times New Roman"/>
                <a:ea typeface="华文细黑"/>
                <a:cs typeface="Times New Roman"/>
              </a:rPr>
              <a:t>，氧化产物是</a:t>
            </a:r>
            <a:r>
              <a:rPr lang="en-US" altLang="zh-CN" sz="2800" kern="100" dirty="0" smtClean="0">
                <a:latin typeface="Times New Roman"/>
                <a:ea typeface="华文细黑"/>
                <a:cs typeface="Courier New"/>
              </a:rPr>
              <a:t>___</a:t>
            </a:r>
            <a:r>
              <a:rPr lang="zh-CN" altLang="zh-CN" sz="2800" kern="100" dirty="0" smtClean="0">
                <a:latin typeface="Times New Roman"/>
                <a:ea typeface="华文细黑"/>
                <a:cs typeface="Times New Roman"/>
              </a:rPr>
              <a:t>，还原产物是</a:t>
            </a:r>
            <a:r>
              <a:rPr lang="en-US" altLang="zh-CN" sz="2800" kern="100" dirty="0" smtClean="0">
                <a:latin typeface="Times New Roman"/>
                <a:ea typeface="华文细黑"/>
                <a:cs typeface="Courier New"/>
              </a:rPr>
              <a:t>______</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6000"/>
              </a:lnSpc>
              <a:spcAft>
                <a:spcPts val="0"/>
              </a:spcAft>
            </a:pPr>
            <a:r>
              <a:rPr lang="en-US" altLang="zh-CN" sz="2800" kern="100" dirty="0">
                <a:latin typeface="Times New Roman"/>
                <a:ea typeface="华文细黑"/>
                <a:cs typeface="Courier New"/>
              </a:rPr>
              <a:t>(2)1 </a:t>
            </a:r>
            <a:r>
              <a:rPr lang="en-US" altLang="zh-CN" sz="2800" kern="100" dirty="0" err="1">
                <a:latin typeface="Times New Roman"/>
                <a:ea typeface="华文细黑"/>
                <a:cs typeface="Courier New"/>
              </a:rPr>
              <a:t>mol</a:t>
            </a:r>
            <a:r>
              <a:rPr lang="en-US" altLang="zh-CN" sz="2800" kern="100" dirty="0">
                <a:latin typeface="Times New Roman"/>
                <a:ea typeface="华文细黑"/>
                <a:cs typeface="Courier New"/>
              </a:rPr>
              <a:t> 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与水完全反应时转移的电子数：</a:t>
            </a:r>
            <a:r>
              <a:rPr lang="en-US" altLang="zh-CN" sz="2800" kern="100" dirty="0" smtClean="0">
                <a:latin typeface="Times New Roman"/>
                <a:ea typeface="华文细黑"/>
                <a:cs typeface="Courier New"/>
              </a:rPr>
              <a:t>_______________</a:t>
            </a:r>
            <a:r>
              <a:rPr lang="zh-CN" altLang="zh-CN" sz="2800" kern="100" dirty="0" smtClean="0">
                <a:latin typeface="Times New Roman"/>
                <a:ea typeface="华文细黑"/>
                <a:cs typeface="Times New Roman"/>
              </a:rPr>
              <a:t>。</a:t>
            </a:r>
            <a:endParaRPr lang="zh-CN" altLang="zh-CN" sz="2800" kern="100" dirty="0">
              <a:latin typeface="宋体"/>
              <a:cs typeface="Courier New"/>
            </a:endParaRPr>
          </a:p>
        </p:txBody>
      </p:sp>
      <p:pic>
        <p:nvPicPr>
          <p:cNvPr id="14338" name="Picture 2" descr="HX121"/>
          <p:cNvPicPr>
            <a:picLocks noChangeAspect="1" noChangeArrowheads="1"/>
          </p:cNvPicPr>
          <p:nvPr/>
        </p:nvPicPr>
        <p:blipFill>
          <a:blip r:embed="rId2">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76062" y="1037834"/>
            <a:ext cx="3723107" cy="1929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p:nvPr/>
        </p:nvSpPr>
        <p:spPr>
          <a:xfrm>
            <a:off x="3817005" y="4024794"/>
            <a:ext cx="1103187" cy="523220"/>
          </a:xfrm>
          <a:prstGeom prst="rect">
            <a:avLst/>
          </a:prstGeom>
        </p:spPr>
        <p:txBody>
          <a:bodyPr wrap="none">
            <a:spAutoFit/>
          </a:bodyPr>
          <a:lstStyle/>
          <a:p>
            <a:r>
              <a:rPr lang="en-US" altLang="zh-CN" sz="2800" kern="100" dirty="0">
                <a:solidFill>
                  <a:schemeClr val="accent6">
                    <a:lumMod val="75000"/>
                  </a:schemeClr>
                </a:solidFill>
                <a:latin typeface="Times New Roman"/>
                <a:ea typeface="华文细黑"/>
              </a:rPr>
              <a:t>Na</a:t>
            </a:r>
            <a:r>
              <a:rPr lang="en-US" altLang="zh-CN" sz="2800" kern="100" baseline="-25000" dirty="0">
                <a:solidFill>
                  <a:schemeClr val="accent6">
                    <a:lumMod val="75000"/>
                  </a:schemeClr>
                </a:solidFill>
                <a:latin typeface="Times New Roman"/>
                <a:ea typeface="华文细黑"/>
              </a:rPr>
              <a:t>2</a:t>
            </a:r>
            <a:r>
              <a:rPr lang="en-US" altLang="zh-CN" sz="2800" kern="100" dirty="0">
                <a:solidFill>
                  <a:schemeClr val="accent6">
                    <a:lumMod val="75000"/>
                  </a:schemeClr>
                </a:solidFill>
                <a:latin typeface="Times New Roman"/>
                <a:ea typeface="华文细黑"/>
              </a:rPr>
              <a:t>O</a:t>
            </a:r>
            <a:r>
              <a:rPr lang="en-US" altLang="zh-CN" sz="2800" kern="100" baseline="-25000" dirty="0">
                <a:solidFill>
                  <a:schemeClr val="accent6">
                    <a:lumMod val="75000"/>
                  </a:schemeClr>
                </a:solidFill>
                <a:latin typeface="Times New Roman"/>
                <a:ea typeface="华文细黑"/>
              </a:rPr>
              <a:t>2</a:t>
            </a:r>
            <a:endParaRPr lang="zh-CN" altLang="en-US" sz="2800" dirty="0">
              <a:solidFill>
                <a:schemeClr val="accent6">
                  <a:lumMod val="75000"/>
                </a:schemeClr>
              </a:solidFill>
            </a:endParaRPr>
          </a:p>
        </p:txBody>
      </p:sp>
      <p:sp>
        <p:nvSpPr>
          <p:cNvPr id="4" name="矩形 3"/>
          <p:cNvSpPr/>
          <p:nvPr/>
        </p:nvSpPr>
        <p:spPr>
          <a:xfrm>
            <a:off x="7042796" y="4024794"/>
            <a:ext cx="564578" cy="523220"/>
          </a:xfrm>
          <a:prstGeom prst="rect">
            <a:avLst/>
          </a:prstGeom>
        </p:spPr>
        <p:txBody>
          <a:bodyPr wrap="none">
            <a:spAutoFit/>
          </a:bodyPr>
          <a:lstStyle/>
          <a:p>
            <a:r>
              <a:rPr lang="en-US" altLang="zh-CN" sz="2800" kern="100" dirty="0">
                <a:solidFill>
                  <a:schemeClr val="accent6">
                    <a:lumMod val="75000"/>
                  </a:schemeClr>
                </a:solidFill>
                <a:latin typeface="Times New Roman"/>
                <a:ea typeface="华文细黑"/>
              </a:rPr>
              <a:t>O</a:t>
            </a:r>
            <a:r>
              <a:rPr lang="en-US" altLang="zh-CN" sz="2800" kern="100" baseline="-25000" dirty="0">
                <a:solidFill>
                  <a:schemeClr val="accent6">
                    <a:lumMod val="75000"/>
                  </a:schemeClr>
                </a:solidFill>
                <a:latin typeface="Times New Roman"/>
                <a:ea typeface="华文细黑"/>
              </a:rPr>
              <a:t>2</a:t>
            </a:r>
            <a:endParaRPr lang="zh-CN" altLang="en-US" sz="2800" dirty="0">
              <a:solidFill>
                <a:schemeClr val="accent6">
                  <a:lumMod val="75000"/>
                </a:schemeClr>
              </a:solidFill>
            </a:endParaRPr>
          </a:p>
        </p:txBody>
      </p:sp>
      <p:sp>
        <p:nvSpPr>
          <p:cNvPr id="6" name="矩形 5"/>
          <p:cNvSpPr/>
          <p:nvPr/>
        </p:nvSpPr>
        <p:spPr>
          <a:xfrm>
            <a:off x="9630603" y="4077752"/>
            <a:ext cx="1122423" cy="523220"/>
          </a:xfrm>
          <a:prstGeom prst="rect">
            <a:avLst/>
          </a:prstGeom>
        </p:spPr>
        <p:txBody>
          <a:bodyPr wrap="none">
            <a:spAutoFit/>
          </a:bodyPr>
          <a:lstStyle/>
          <a:p>
            <a:r>
              <a:rPr lang="en-US" altLang="zh-CN" sz="2800" kern="100" dirty="0" err="1">
                <a:solidFill>
                  <a:schemeClr val="accent6">
                    <a:lumMod val="75000"/>
                  </a:schemeClr>
                </a:solidFill>
                <a:latin typeface="Times New Roman"/>
                <a:ea typeface="华文细黑"/>
              </a:rPr>
              <a:t>NaOH</a:t>
            </a:r>
            <a:endParaRPr lang="zh-CN" altLang="en-US" sz="2800" dirty="0">
              <a:solidFill>
                <a:schemeClr val="accent6">
                  <a:lumMod val="75000"/>
                </a:schemeClr>
              </a:solidFill>
            </a:endParaRPr>
          </a:p>
        </p:txBody>
      </p:sp>
      <p:sp>
        <p:nvSpPr>
          <p:cNvPr id="9" name="矩形 8"/>
          <p:cNvSpPr/>
          <p:nvPr/>
        </p:nvSpPr>
        <p:spPr>
          <a:xfrm>
            <a:off x="7630032" y="4807471"/>
            <a:ext cx="2783134" cy="523220"/>
          </a:xfrm>
          <a:prstGeom prst="rect">
            <a:avLst/>
          </a:prstGeom>
        </p:spPr>
        <p:txBody>
          <a:bodyPr wrap="none">
            <a:spAutoFit/>
          </a:bodyPr>
          <a:lstStyle/>
          <a:p>
            <a:r>
              <a:rPr lang="en-US" altLang="zh-CN" sz="2800" i="1" kern="100">
                <a:solidFill>
                  <a:schemeClr val="accent6">
                    <a:lumMod val="75000"/>
                  </a:schemeClr>
                </a:solidFill>
                <a:latin typeface="Times New Roman"/>
                <a:ea typeface="华文细黑"/>
              </a:rPr>
              <a:t>N</a:t>
            </a:r>
            <a:r>
              <a:rPr lang="en-US" altLang="zh-CN" sz="2800" kern="100" baseline="-25000">
                <a:solidFill>
                  <a:schemeClr val="accent6">
                    <a:lumMod val="75000"/>
                  </a:schemeClr>
                </a:solidFill>
                <a:latin typeface="Times New Roman"/>
                <a:ea typeface="华文细黑"/>
              </a:rPr>
              <a:t>A</a:t>
            </a:r>
            <a:r>
              <a:rPr lang="en-US" altLang="zh-CN" sz="2800" kern="100">
                <a:solidFill>
                  <a:schemeClr val="accent6">
                    <a:lumMod val="75000"/>
                  </a:schemeClr>
                </a:solidFill>
                <a:latin typeface="Times New Roman"/>
                <a:ea typeface="华文细黑"/>
              </a:rPr>
              <a:t>(</a:t>
            </a:r>
            <a:r>
              <a:rPr lang="zh-CN" altLang="zh-CN" sz="2800" kern="100" dirty="0">
                <a:solidFill>
                  <a:schemeClr val="accent6">
                    <a:lumMod val="75000"/>
                  </a:schemeClr>
                </a:solidFill>
                <a:latin typeface="Times New Roman"/>
                <a:ea typeface="华文细黑"/>
                <a:cs typeface="Times New Roman"/>
              </a:rPr>
              <a:t>或</a:t>
            </a:r>
            <a:r>
              <a:rPr lang="en-US" altLang="zh-CN" sz="2800" kern="100" dirty="0">
                <a:solidFill>
                  <a:schemeClr val="accent6">
                    <a:lumMod val="75000"/>
                  </a:schemeClr>
                </a:solidFill>
                <a:latin typeface="Times New Roman"/>
                <a:ea typeface="华文细黑"/>
              </a:rPr>
              <a:t>6.02</a:t>
            </a:r>
            <a:r>
              <a:rPr lang="en-US" altLang="zh-CN" sz="2800" kern="100" dirty="0">
                <a:solidFill>
                  <a:schemeClr val="accent6">
                    <a:lumMod val="75000"/>
                  </a:schemeClr>
                </a:solidFill>
                <a:latin typeface="宋体"/>
                <a:ea typeface="华文细黑"/>
                <a:cs typeface="Times New Roman"/>
              </a:rPr>
              <a:t>×</a:t>
            </a:r>
            <a:r>
              <a:rPr lang="en-US" altLang="zh-CN" sz="2800" kern="100" dirty="0">
                <a:solidFill>
                  <a:schemeClr val="accent6">
                    <a:lumMod val="75000"/>
                  </a:schemeClr>
                </a:solidFill>
                <a:latin typeface="Times New Roman"/>
                <a:ea typeface="华文细黑"/>
              </a:rPr>
              <a:t>10</a:t>
            </a:r>
            <a:r>
              <a:rPr lang="en-US" altLang="zh-CN" sz="2800" kern="100" baseline="30000" dirty="0">
                <a:solidFill>
                  <a:schemeClr val="accent6">
                    <a:lumMod val="75000"/>
                  </a:schemeClr>
                </a:solidFill>
                <a:latin typeface="Times New Roman"/>
                <a:ea typeface="华文细黑"/>
              </a:rPr>
              <a:t>23</a:t>
            </a:r>
            <a:r>
              <a:rPr lang="en-US" altLang="zh-CN" sz="2800" kern="100" dirty="0">
                <a:solidFill>
                  <a:schemeClr val="accent6">
                    <a:lumMod val="75000"/>
                  </a:schemeClr>
                </a:solidFill>
                <a:latin typeface="Times New Roman"/>
                <a:ea typeface="华文细黑"/>
              </a:rPr>
              <a:t>)</a:t>
            </a:r>
            <a:endParaRPr lang="zh-CN" altLang="en-US" sz="2800" dirty="0">
              <a:solidFill>
                <a:schemeClr val="accent6">
                  <a:lumMod val="75000"/>
                </a:schemeClr>
              </a:solidFill>
            </a:endParaRPr>
          </a:p>
        </p:txBody>
      </p:sp>
      <p:sp>
        <p:nvSpPr>
          <p:cNvPr id="10" name="矩形 9"/>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1" name="圆角矩形 10"/>
          <p:cNvSpPr/>
          <p:nvPr/>
        </p:nvSpPr>
        <p:spPr>
          <a:xfrm>
            <a:off x="11382521" y="6658148"/>
            <a:ext cx="807892" cy="20084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C00000"/>
                </a:solidFill>
                <a:latin typeface="黑体" pitchFamily="49" charset="-122"/>
                <a:ea typeface="黑体" pitchFamily="49" charset="-122"/>
              </a:rPr>
              <a:t>答案</a:t>
            </a:r>
            <a:endParaRPr lang="zh-CN" altLang="en-US" sz="1400" dirty="0">
              <a:solidFill>
                <a:srgbClr val="C00000"/>
              </a:solidFill>
              <a:latin typeface="黑体" pitchFamily="49" charset="-122"/>
              <a:ea typeface="黑体" pitchFamily="49" charset="-122"/>
            </a:endParaRPr>
          </a:p>
        </p:txBody>
      </p:sp>
    </p:spTree>
    <p:extLst>
      <p:ext uri="{BB962C8B-B14F-4D97-AF65-F5344CB8AC3E}">
        <p14:creationId xmlns:p14="http://schemas.microsoft.com/office/powerpoint/2010/main" val="1550813297"/>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1"/>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4338"/>
                                        </p:tgtEl>
                                        <p:attrNameLst>
                                          <p:attrName>style.visibility</p:attrName>
                                        </p:attrNameLst>
                                      </p:cBhvr>
                                      <p:to>
                                        <p:strVal val="visible"/>
                                      </p:to>
                                    </p:set>
                                    <p:animEffect transition="in" filter="blinds(horizontal)">
                                      <p:cBhvr>
                                        <p:cTn id="7" dur="500"/>
                                        <p:tgtEl>
                                          <p:spTgt spid="1433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blinds(horizontal)">
                                      <p:cBhvr>
                                        <p:cTn id="15" dur="500"/>
                                        <p:tgtEl>
                                          <p:spTgt spid="4"/>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blinds(horizontal)">
                                      <p:cBhvr>
                                        <p:cTn id="18" dur="500"/>
                                        <p:tgtEl>
                                          <p:spTgt spid="6"/>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blinds(horizontal)">
                                      <p:cBhvr>
                                        <p:cTn id="23" dur="500"/>
                                        <p:tgtEl>
                                          <p:spTgt spid="9"/>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xit" presetSubtype="0" fill="hold" nodeType="clickEffect">
                                  <p:stCondLst>
                                    <p:cond delay="0"/>
                                  </p:stCondLst>
                                  <p:childTnLst>
                                    <p:animEffect transition="out" filter="fade">
                                      <p:cBhvr>
                                        <p:cTn id="27" dur="500"/>
                                        <p:tgtEl>
                                          <p:spTgt spid="14338"/>
                                        </p:tgtEl>
                                      </p:cBhvr>
                                    </p:animEffect>
                                    <p:set>
                                      <p:cBhvr>
                                        <p:cTn id="28" dur="1" fill="hold">
                                          <p:stCondLst>
                                            <p:cond delay="499"/>
                                          </p:stCondLst>
                                        </p:cTn>
                                        <p:tgtEl>
                                          <p:spTgt spid="14338"/>
                                        </p:tgtEl>
                                        <p:attrNameLst>
                                          <p:attrName>style.visibility</p:attrName>
                                        </p:attrNameLst>
                                      </p:cBhvr>
                                      <p:to>
                                        <p:strVal val="hidden"/>
                                      </p:to>
                                    </p:set>
                                  </p:childTnLst>
                                </p:cTn>
                              </p:par>
                              <p:par>
                                <p:cTn id="29" presetID="10" presetClass="exit" presetSubtype="0" fill="hold" grpId="1" nodeType="withEffect">
                                  <p:stCondLst>
                                    <p:cond delay="0"/>
                                  </p:stCondLst>
                                  <p:childTnLst>
                                    <p:animEffect transition="out" filter="fade">
                                      <p:cBhvr>
                                        <p:cTn id="30" dur="500"/>
                                        <p:tgtEl>
                                          <p:spTgt spid="3"/>
                                        </p:tgtEl>
                                      </p:cBhvr>
                                    </p:animEffect>
                                    <p:set>
                                      <p:cBhvr>
                                        <p:cTn id="31" dur="1" fill="hold">
                                          <p:stCondLst>
                                            <p:cond delay="499"/>
                                          </p:stCondLst>
                                        </p:cTn>
                                        <p:tgtEl>
                                          <p:spTgt spid="3"/>
                                        </p:tgtEl>
                                        <p:attrNameLst>
                                          <p:attrName>style.visibility</p:attrName>
                                        </p:attrNameLst>
                                      </p:cBhvr>
                                      <p:to>
                                        <p:strVal val="hidden"/>
                                      </p:to>
                                    </p:set>
                                  </p:childTnLst>
                                </p:cTn>
                              </p:par>
                              <p:par>
                                <p:cTn id="32" presetID="10" presetClass="exit" presetSubtype="0" fill="hold" grpId="1" nodeType="withEffect">
                                  <p:stCondLst>
                                    <p:cond delay="0"/>
                                  </p:stCondLst>
                                  <p:childTnLst>
                                    <p:animEffect transition="out" filter="fade">
                                      <p:cBhvr>
                                        <p:cTn id="33" dur="500"/>
                                        <p:tgtEl>
                                          <p:spTgt spid="4"/>
                                        </p:tgtEl>
                                      </p:cBhvr>
                                    </p:animEffect>
                                    <p:set>
                                      <p:cBhvr>
                                        <p:cTn id="34" dur="1" fill="hold">
                                          <p:stCondLst>
                                            <p:cond delay="499"/>
                                          </p:stCondLst>
                                        </p:cTn>
                                        <p:tgtEl>
                                          <p:spTgt spid="4"/>
                                        </p:tgtEl>
                                        <p:attrNameLst>
                                          <p:attrName>style.visibility</p:attrName>
                                        </p:attrNameLst>
                                      </p:cBhvr>
                                      <p:to>
                                        <p:strVal val="hidden"/>
                                      </p:to>
                                    </p:set>
                                  </p:childTnLst>
                                </p:cTn>
                              </p:par>
                              <p:par>
                                <p:cTn id="35" presetID="10" presetClass="exit" presetSubtype="0" fill="hold" grpId="1" nodeType="withEffect">
                                  <p:stCondLst>
                                    <p:cond delay="0"/>
                                  </p:stCondLst>
                                  <p:childTnLst>
                                    <p:animEffect transition="out" filter="fade">
                                      <p:cBhvr>
                                        <p:cTn id="36" dur="500"/>
                                        <p:tgtEl>
                                          <p:spTgt spid="6"/>
                                        </p:tgtEl>
                                      </p:cBhvr>
                                    </p:animEffect>
                                    <p:set>
                                      <p:cBhvr>
                                        <p:cTn id="37" dur="1" fill="hold">
                                          <p:stCondLst>
                                            <p:cond delay="499"/>
                                          </p:stCondLst>
                                        </p:cTn>
                                        <p:tgtEl>
                                          <p:spTgt spid="6"/>
                                        </p:tgtEl>
                                        <p:attrNameLst>
                                          <p:attrName>style.visibility</p:attrName>
                                        </p:attrNameLst>
                                      </p:cBhvr>
                                      <p:to>
                                        <p:strVal val="hidden"/>
                                      </p:to>
                                    </p:set>
                                  </p:childTnLst>
                                </p:cTn>
                              </p:par>
                              <p:par>
                                <p:cTn id="38" presetID="10" presetClass="exit" presetSubtype="0" fill="hold" grpId="1" nodeType="withEffect">
                                  <p:stCondLst>
                                    <p:cond delay="0"/>
                                  </p:stCondLst>
                                  <p:childTnLst>
                                    <p:animEffect transition="out" filter="fade">
                                      <p:cBhvr>
                                        <p:cTn id="39" dur="500"/>
                                        <p:tgtEl>
                                          <p:spTgt spid="9"/>
                                        </p:tgtEl>
                                      </p:cBhvr>
                                    </p:animEffect>
                                    <p:set>
                                      <p:cBhvr>
                                        <p:cTn id="40" dur="1" fill="hold">
                                          <p:stCondLst>
                                            <p:cond delay="499"/>
                                          </p:stCondLst>
                                        </p:cTn>
                                        <p:tgtEl>
                                          <p:spTgt spid="9"/>
                                        </p:tgtEl>
                                        <p:attrNameLst>
                                          <p:attrName>style.visibility</p:attrName>
                                        </p:attrNameLst>
                                      </p:cBhvr>
                                      <p:to>
                                        <p:strVal val="hidden"/>
                                      </p:to>
                                    </p:set>
                                  </p:childTnLst>
                                </p:cTn>
                              </p:par>
                            </p:childTnLst>
                          </p:cTn>
                        </p:par>
                      </p:childTnLst>
                    </p:cTn>
                  </p:par>
                </p:childTnLst>
              </p:cTn>
              <p:nextCondLst>
                <p:cond evt="onClick" delay="0">
                  <p:tgtEl>
                    <p:spTgt spid="11"/>
                  </p:tgtEl>
                </p:cond>
              </p:nextCondLst>
            </p:seq>
          </p:childTnLst>
        </p:cTn>
      </p:par>
    </p:tnLst>
    <p:bldLst>
      <p:bldP spid="3" grpId="0"/>
      <p:bldP spid="3" grpId="1"/>
      <p:bldP spid="4" grpId="0"/>
      <p:bldP spid="4" grpId="1"/>
      <p:bldP spid="6" grpId="0"/>
      <p:bldP spid="6" grpId="1"/>
      <p:bldP spid="9" grpId="0"/>
      <p:bldP spid="9" grpId="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66279" y="708387"/>
            <a:ext cx="11457851" cy="5529719"/>
          </a:xfrm>
          <a:prstGeom prst="rect">
            <a:avLst/>
          </a:prstGeom>
        </p:spPr>
        <p:txBody>
          <a:bodyPr>
            <a:spAutoFit/>
          </a:bodyPr>
          <a:lstStyle/>
          <a:p>
            <a:pPr algn="just">
              <a:lnSpc>
                <a:spcPts val="5300"/>
              </a:lnSpc>
              <a:spcAft>
                <a:spcPts val="0"/>
              </a:spcAft>
            </a:pPr>
            <a:r>
              <a:rPr lang="zh-CN" altLang="zh-CN" sz="2800" b="1" kern="100" dirty="0">
                <a:solidFill>
                  <a:srgbClr val="0000FF"/>
                </a:solidFill>
                <a:latin typeface="Times New Roman"/>
                <a:cs typeface="Times New Roman"/>
              </a:rPr>
              <a:t>题组一　过氧化钠的性质及应用</a:t>
            </a:r>
          </a:p>
          <a:p>
            <a:pPr algn="just">
              <a:lnSpc>
                <a:spcPts val="53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下列有关</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的说法不正确的是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1050" kern="100" dirty="0">
              <a:latin typeface="宋体"/>
              <a:cs typeface="Courier New"/>
            </a:endParaRPr>
          </a:p>
          <a:p>
            <a:pPr algn="just">
              <a:lnSpc>
                <a:spcPts val="5300"/>
              </a:lnSpc>
              <a:spcAft>
                <a:spcPts val="0"/>
              </a:spcAft>
            </a:pP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向包有</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粉末的脱脂棉上滴加几滴水，脱脂棉剧烈燃烧起来，</a:t>
            </a:r>
            <a:r>
              <a:rPr lang="zh-CN" altLang="zh-CN" sz="2800" kern="100" dirty="0" smtClean="0">
                <a:latin typeface="Times New Roman"/>
                <a:ea typeface="华文细黑"/>
                <a:cs typeface="Times New Roman"/>
              </a:rPr>
              <a:t>说明</a:t>
            </a:r>
            <a:endParaRPr lang="en-US" altLang="zh-CN" sz="2800" kern="100" dirty="0" smtClean="0">
              <a:latin typeface="Times New Roman"/>
              <a:ea typeface="华文细黑"/>
              <a:cs typeface="Times New Roman"/>
            </a:endParaRPr>
          </a:p>
          <a:p>
            <a:pPr algn="just">
              <a:lnSpc>
                <a:spcPts val="5300"/>
              </a:lnSpc>
              <a:spcAft>
                <a:spcPts val="0"/>
              </a:spcAft>
            </a:pPr>
            <a:r>
              <a:rPr lang="en-US"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en-US" altLang="zh-CN" sz="2800" kern="100" dirty="0" smtClean="0">
                <a:latin typeface="Times New Roman"/>
                <a:ea typeface="华文细黑"/>
                <a:cs typeface="Courier New"/>
              </a:rPr>
              <a:t>Na</a:t>
            </a:r>
            <a:r>
              <a:rPr lang="en-US" altLang="zh-CN" sz="2800" kern="100" baseline="-25000" dirty="0" smtClean="0">
                <a:latin typeface="Times New Roman"/>
                <a:ea typeface="华文细黑"/>
                <a:cs typeface="Courier New"/>
              </a:rPr>
              <a:t>2</a:t>
            </a:r>
            <a:r>
              <a:rPr lang="en-US" altLang="zh-CN" sz="2800" kern="100" dirty="0" smtClean="0">
                <a:latin typeface="Times New Roman"/>
                <a:ea typeface="华文细黑"/>
                <a:cs typeface="Courier New"/>
              </a:rPr>
              <a:t>O</a:t>
            </a:r>
            <a:r>
              <a:rPr lang="en-US" altLang="zh-CN" sz="2800" kern="100" baseline="-25000" dirty="0" smtClean="0">
                <a:latin typeface="Times New Roman"/>
                <a:ea typeface="华文细黑"/>
                <a:cs typeface="Courier New"/>
              </a:rPr>
              <a:t>2</a:t>
            </a:r>
            <a:r>
              <a:rPr lang="zh-CN" altLang="zh-CN" sz="2800" kern="100" dirty="0">
                <a:latin typeface="Times New Roman"/>
                <a:ea typeface="华文细黑"/>
                <a:cs typeface="Times New Roman"/>
              </a:rPr>
              <a:t>与</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zh-CN" altLang="zh-CN" sz="2800" kern="100" dirty="0">
                <a:latin typeface="Times New Roman"/>
                <a:ea typeface="华文细黑"/>
                <a:cs typeface="Times New Roman"/>
              </a:rPr>
              <a:t>反应放热且有氧气生成</a:t>
            </a:r>
            <a:endParaRPr lang="zh-CN" altLang="zh-CN" sz="1050" kern="100" dirty="0">
              <a:latin typeface="宋体"/>
              <a:cs typeface="Courier New"/>
            </a:endParaRPr>
          </a:p>
          <a:p>
            <a:pPr algn="just">
              <a:lnSpc>
                <a:spcPts val="5300"/>
              </a:lnSpc>
              <a:spcAft>
                <a:spcPts val="0"/>
              </a:spcAft>
            </a:pPr>
            <a:r>
              <a:rPr lang="en-US" altLang="zh-CN" sz="2800" kern="100" dirty="0">
                <a:latin typeface="Times New Roman"/>
                <a:ea typeface="华文细黑"/>
                <a:cs typeface="Courier New"/>
              </a:rPr>
              <a:t>B.Na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与</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反应时有单质</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生成，该反应属于置换反应</a:t>
            </a:r>
            <a:endParaRPr lang="zh-CN" altLang="zh-CN" sz="1050" kern="100" dirty="0">
              <a:latin typeface="宋体"/>
              <a:cs typeface="Courier New"/>
            </a:endParaRPr>
          </a:p>
          <a:p>
            <a:pPr algn="just">
              <a:lnSpc>
                <a:spcPts val="5300"/>
              </a:lnSpc>
              <a:spcAft>
                <a:spcPts val="0"/>
              </a:spcAft>
            </a:pPr>
            <a:r>
              <a:rPr lang="en-US" altLang="zh-CN" sz="2800" kern="100" dirty="0">
                <a:latin typeface="Times New Roman"/>
                <a:ea typeface="华文细黑"/>
                <a:cs typeface="Courier New"/>
              </a:rPr>
              <a:t>C.Na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在空气中久置变白，涉及的氧化还原反应中，</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既是氧化剂</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5300"/>
              </a:lnSpc>
              <a:spcAft>
                <a:spcPts val="0"/>
              </a:spcAft>
            </a:pPr>
            <a:r>
              <a:rPr lang="en-US"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又是</a:t>
            </a:r>
            <a:r>
              <a:rPr lang="zh-CN" altLang="zh-CN" sz="2800" kern="100" dirty="0">
                <a:latin typeface="Times New Roman"/>
                <a:ea typeface="华文细黑"/>
                <a:cs typeface="Times New Roman"/>
              </a:rPr>
              <a:t>还原剂</a:t>
            </a:r>
            <a:endParaRPr lang="zh-CN" altLang="zh-CN" sz="1050" kern="100" dirty="0">
              <a:latin typeface="宋体"/>
              <a:cs typeface="Courier New"/>
            </a:endParaRPr>
          </a:p>
          <a:p>
            <a:pPr algn="just">
              <a:lnSpc>
                <a:spcPts val="5300"/>
              </a:lnSpc>
              <a:spcAft>
                <a:spcPts val="0"/>
              </a:spcAft>
            </a:pPr>
            <a:r>
              <a:rPr lang="en-US" altLang="zh-CN" sz="2800" kern="100" dirty="0">
                <a:latin typeface="Times New Roman"/>
                <a:ea typeface="华文细黑"/>
                <a:cs typeface="Courier New"/>
              </a:rPr>
              <a:t>D.Na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粉末加入</a:t>
            </a:r>
            <a:r>
              <a:rPr lang="en-US" altLang="zh-CN" sz="2800" kern="100" dirty="0" err="1">
                <a:latin typeface="Times New Roman"/>
                <a:ea typeface="华文细黑"/>
                <a:cs typeface="Courier New"/>
              </a:rPr>
              <a:t>Ca</a:t>
            </a:r>
            <a:r>
              <a:rPr lang="en-US" altLang="zh-CN" sz="2800" kern="100" dirty="0">
                <a:latin typeface="Times New Roman"/>
                <a:ea typeface="华文细黑"/>
                <a:cs typeface="Courier New"/>
              </a:rPr>
              <a:t>(HCO</a:t>
            </a:r>
            <a:r>
              <a:rPr lang="en-US" altLang="zh-CN" sz="2800" kern="100" baseline="-25000" dirty="0">
                <a:latin typeface="Times New Roman"/>
                <a:ea typeface="华文细黑"/>
                <a:cs typeface="Courier New"/>
              </a:rPr>
              <a:t>3</a:t>
            </a:r>
            <a:r>
              <a:rPr lang="en-US" altLang="zh-CN" sz="2800" kern="100" dirty="0">
                <a:latin typeface="Times New Roman"/>
                <a:ea typeface="华文细黑"/>
                <a:cs typeface="Courier New"/>
              </a:rPr>
              <a:t>)</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溶液中，会产生气体和浑浊</a:t>
            </a:r>
            <a:endParaRPr lang="zh-CN" altLang="zh-CN" sz="1050" kern="100" dirty="0">
              <a:effectLst/>
              <a:latin typeface="宋体"/>
              <a:cs typeface="Courier New"/>
            </a:endParaRPr>
          </a:p>
        </p:txBody>
      </p:sp>
      <p:sp>
        <p:nvSpPr>
          <p:cNvPr id="5" name="Rectangle 21">
            <a:hlinkClick r:id="rId2" action="ppaction://hlinksldjump"/>
          </p:cNvPr>
          <p:cNvSpPr>
            <a:spLocks noChangeArrowheads="1"/>
          </p:cNvSpPr>
          <p:nvPr/>
        </p:nvSpPr>
        <p:spPr bwMode="auto">
          <a:xfrm>
            <a:off x="9191550" y="3946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6" name="Rectangle 21">
            <a:hlinkClick r:id="rId3" action="ppaction://hlinksldjump"/>
          </p:cNvPr>
          <p:cNvSpPr>
            <a:spLocks noChangeArrowheads="1"/>
          </p:cNvSpPr>
          <p:nvPr/>
        </p:nvSpPr>
        <p:spPr bwMode="auto">
          <a:xfrm>
            <a:off x="9676178" y="3946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7" name="Rectangle 21">
            <a:hlinkClick r:id="rId4" action="ppaction://hlinksldjump"/>
          </p:cNvPr>
          <p:cNvSpPr>
            <a:spLocks noChangeArrowheads="1"/>
          </p:cNvSpPr>
          <p:nvPr/>
        </p:nvSpPr>
        <p:spPr bwMode="auto">
          <a:xfrm>
            <a:off x="10136664" y="3946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8" name="Rectangle 21">
            <a:hlinkClick r:id="rId5" action="ppaction://hlinksldjump"/>
          </p:cNvPr>
          <p:cNvSpPr>
            <a:spLocks noChangeArrowheads="1"/>
          </p:cNvSpPr>
          <p:nvPr/>
        </p:nvSpPr>
        <p:spPr bwMode="auto">
          <a:xfrm>
            <a:off x="10573008"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9" name="Rectangle 21">
            <a:hlinkClick r:id="rId6" action="ppaction://hlinksldjump"/>
          </p:cNvPr>
          <p:cNvSpPr>
            <a:spLocks noChangeArrowheads="1"/>
          </p:cNvSpPr>
          <p:nvPr/>
        </p:nvSpPr>
        <p:spPr bwMode="auto">
          <a:xfrm>
            <a:off x="11057218"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2" name="Rectangle 21">
            <a:hlinkClick r:id="rId7" action="ppaction://hlinksldjump"/>
          </p:cNvPr>
          <p:cNvSpPr>
            <a:spLocks noChangeArrowheads="1"/>
          </p:cNvSpPr>
          <p:nvPr/>
        </p:nvSpPr>
        <p:spPr bwMode="auto">
          <a:xfrm>
            <a:off x="11541426"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3" name="矩形 12"/>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4" name="圆角矩形 13">
            <a:hlinkClick r:id="rId8" action="ppaction://hlinksldjump"/>
          </p:cNvPr>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93782222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1"/>
          <p:cNvSpPr txBox="1"/>
          <p:nvPr/>
        </p:nvSpPr>
        <p:spPr>
          <a:xfrm>
            <a:off x="1065624" y="2792087"/>
            <a:ext cx="10059164" cy="1275414"/>
          </a:xfrm>
          <a:prstGeom prst="rect">
            <a:avLst/>
          </a:prstGeom>
          <a:noFill/>
        </p:spPr>
        <p:txBody>
          <a:bodyPr wrap="none" rtlCol="0" anchor="ctr">
            <a:spAutoFit/>
          </a:bodyPr>
          <a:lstStyle/>
          <a:p>
            <a:pPr>
              <a:lnSpc>
                <a:spcPct val="120000"/>
              </a:lnSpc>
              <a:defRPr/>
            </a:pPr>
            <a:r>
              <a:rPr lang="zh-CN" altLang="zh-CN" sz="7000" b="1" dirty="0">
                <a:solidFill>
                  <a:schemeClr val="bg1"/>
                </a:solidFill>
                <a:latin typeface="+mj-ea"/>
                <a:ea typeface="+mj-ea"/>
              </a:rPr>
              <a:t>考点一　钠的性质及应用</a:t>
            </a:r>
          </a:p>
        </p:txBody>
      </p:sp>
    </p:spTree>
    <p:extLst>
      <p:ext uri="{BB962C8B-B14F-4D97-AF65-F5344CB8AC3E}">
        <p14:creationId xmlns:p14="http://schemas.microsoft.com/office/powerpoint/2010/main" val="50858436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矩形 3"/>
          <p:cNvSpPr/>
          <p:nvPr/>
        </p:nvSpPr>
        <p:spPr>
          <a:xfrm>
            <a:off x="478582" y="850299"/>
            <a:ext cx="10835436" cy="4739735"/>
          </a:xfrm>
          <a:prstGeom prst="rect">
            <a:avLst/>
          </a:prstGeom>
        </p:spPr>
        <p:txBody>
          <a:bodyPr wrap="square" lIns="121898" tIns="60948" rIns="121898" bIns="60948">
            <a:spAutoFit/>
          </a:bodyPr>
          <a:lstStyle/>
          <a:p>
            <a:pPr algn="just">
              <a:lnSpc>
                <a:spcPts val="6000"/>
              </a:lnSpc>
              <a:spcAft>
                <a:spcPts val="0"/>
              </a:spcAft>
            </a:pPr>
            <a:r>
              <a:rPr lang="zh-CN" altLang="zh-CN" sz="2800" b="1" kern="100" dirty="0">
                <a:solidFill>
                  <a:srgbClr val="0000FF"/>
                </a:solidFill>
                <a:latin typeface="Times New Roman"/>
                <a:cs typeface="Times New Roman"/>
              </a:rPr>
              <a:t>解析　</a:t>
            </a: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项，燃烧的条件是达到着火点和具有助燃物质</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6000"/>
              </a:lnSpc>
              <a:spcAft>
                <a:spcPts val="0"/>
              </a:spcAft>
            </a:pPr>
            <a:r>
              <a:rPr lang="en-US" altLang="zh-CN" sz="2800" kern="100" dirty="0" smtClean="0">
                <a:latin typeface="Times New Roman"/>
                <a:ea typeface="华文细黑"/>
                <a:cs typeface="Courier New"/>
              </a:rPr>
              <a:t>B</a:t>
            </a:r>
            <a:r>
              <a:rPr lang="zh-CN" altLang="zh-CN" sz="2800" kern="100" dirty="0">
                <a:latin typeface="Times New Roman"/>
                <a:ea typeface="华文细黑"/>
                <a:cs typeface="Times New Roman"/>
              </a:rPr>
              <a:t>项，反应物中没有单质参加反应，不符合置换反应的定义</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6000"/>
              </a:lnSpc>
              <a:spcAft>
                <a:spcPts val="0"/>
              </a:spcAft>
            </a:pPr>
            <a:r>
              <a:rPr lang="en-US" altLang="zh-CN" sz="2800" kern="100" dirty="0" smtClean="0">
                <a:latin typeface="Times New Roman"/>
                <a:ea typeface="华文细黑"/>
                <a:cs typeface="Courier New"/>
              </a:rPr>
              <a:t>C</a:t>
            </a:r>
            <a:r>
              <a:rPr lang="zh-CN" altLang="zh-CN" sz="2800" kern="100" dirty="0">
                <a:latin typeface="Times New Roman"/>
                <a:ea typeface="华文细黑"/>
                <a:cs typeface="Times New Roman"/>
              </a:rPr>
              <a:t>项，</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与</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zh-CN" altLang="zh-CN" sz="2800" kern="100" dirty="0">
                <a:latin typeface="Times New Roman"/>
                <a:ea typeface="华文细黑"/>
                <a:cs typeface="Times New Roman"/>
              </a:rPr>
              <a:t>的反应都是</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自身的氧化还原反应</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6000"/>
              </a:lnSpc>
              <a:spcAft>
                <a:spcPts val="0"/>
              </a:spcAft>
            </a:pPr>
            <a:r>
              <a:rPr lang="en-US" altLang="zh-CN" sz="2800" kern="100" dirty="0" smtClean="0">
                <a:latin typeface="Times New Roman"/>
                <a:ea typeface="华文细黑"/>
                <a:cs typeface="Courier New"/>
              </a:rPr>
              <a:t>D</a:t>
            </a:r>
            <a:r>
              <a:rPr lang="zh-CN" altLang="zh-CN" sz="2800" kern="100" dirty="0">
                <a:latin typeface="Times New Roman"/>
                <a:ea typeface="华文细黑"/>
                <a:cs typeface="Times New Roman"/>
              </a:rPr>
              <a:t>项，</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先和水反应生成</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和</a:t>
            </a:r>
            <a:r>
              <a:rPr lang="en-US" altLang="zh-CN" sz="2800" kern="100" dirty="0" err="1">
                <a:latin typeface="Times New Roman"/>
                <a:ea typeface="华文细黑"/>
                <a:cs typeface="Courier New"/>
              </a:rPr>
              <a:t>NaOH</a:t>
            </a:r>
            <a:r>
              <a:rPr lang="zh-CN" altLang="zh-CN" sz="2800" kern="100" dirty="0">
                <a:latin typeface="Times New Roman"/>
                <a:ea typeface="华文细黑"/>
                <a:cs typeface="Times New Roman"/>
              </a:rPr>
              <a:t>，</a:t>
            </a:r>
            <a:r>
              <a:rPr lang="en-US" altLang="zh-CN" sz="2800" kern="100" dirty="0" err="1">
                <a:latin typeface="Times New Roman"/>
                <a:ea typeface="华文细黑"/>
                <a:cs typeface="Courier New"/>
              </a:rPr>
              <a:t>NaOH</a:t>
            </a:r>
            <a:r>
              <a:rPr lang="zh-CN" altLang="zh-CN" sz="2800" kern="100" dirty="0">
                <a:latin typeface="Times New Roman"/>
                <a:ea typeface="华文细黑"/>
                <a:cs typeface="Times New Roman"/>
              </a:rPr>
              <a:t>再与</a:t>
            </a:r>
            <a:r>
              <a:rPr lang="en-US" altLang="zh-CN" sz="2800" kern="100" dirty="0" err="1">
                <a:latin typeface="Times New Roman"/>
                <a:ea typeface="华文细黑"/>
                <a:cs typeface="Courier New"/>
              </a:rPr>
              <a:t>Ca</a:t>
            </a:r>
            <a:r>
              <a:rPr lang="en-US" altLang="zh-CN" sz="2800" kern="100" dirty="0">
                <a:latin typeface="Times New Roman"/>
                <a:ea typeface="华文细黑"/>
                <a:cs typeface="Courier New"/>
              </a:rPr>
              <a:t>(HCO</a:t>
            </a:r>
            <a:r>
              <a:rPr lang="en-US" altLang="zh-CN" sz="2800" kern="100" baseline="-25000" dirty="0">
                <a:latin typeface="Times New Roman"/>
                <a:ea typeface="华文细黑"/>
                <a:cs typeface="Courier New"/>
              </a:rPr>
              <a:t>3</a:t>
            </a:r>
            <a:r>
              <a:rPr lang="en-US" altLang="zh-CN" sz="2800" kern="100" dirty="0">
                <a:latin typeface="Times New Roman"/>
                <a:ea typeface="华文细黑"/>
                <a:cs typeface="Courier New"/>
              </a:rPr>
              <a:t>)</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反应产生沉淀</a:t>
            </a:r>
            <a:r>
              <a:rPr lang="en-US" altLang="zh-CN" sz="2800" kern="100" dirty="0">
                <a:latin typeface="Times New Roman"/>
                <a:ea typeface="华文细黑"/>
                <a:cs typeface="Courier New"/>
              </a:rPr>
              <a:t>CaCO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a:t>
            </a:r>
            <a:endParaRPr lang="zh-CN" altLang="zh-CN" sz="2800" kern="100" dirty="0">
              <a:latin typeface="宋体"/>
              <a:cs typeface="Courier New"/>
            </a:endParaRPr>
          </a:p>
          <a:p>
            <a:pPr algn="just">
              <a:lnSpc>
                <a:spcPts val="6000"/>
              </a:lnSpc>
              <a:spcAft>
                <a:spcPts val="0"/>
              </a:spcAft>
            </a:pPr>
            <a:r>
              <a:rPr lang="zh-CN" altLang="zh-CN" sz="2800" b="1" kern="100" dirty="0">
                <a:solidFill>
                  <a:srgbClr val="0000FF"/>
                </a:solidFill>
                <a:latin typeface="Times New Roman"/>
                <a:cs typeface="Times New Roman"/>
              </a:rPr>
              <a:t>答案　</a:t>
            </a:r>
            <a:r>
              <a:rPr lang="en-US" altLang="zh-CN" sz="2800" kern="100" dirty="0" smtClean="0">
                <a:solidFill>
                  <a:schemeClr val="accent6">
                    <a:lumMod val="75000"/>
                  </a:schemeClr>
                </a:solidFill>
                <a:latin typeface="Times New Roman"/>
                <a:ea typeface="华文细黑"/>
                <a:cs typeface="Courier New"/>
              </a:rPr>
              <a:t>B</a:t>
            </a:r>
            <a:endParaRPr lang="zh-CN" altLang="zh-CN" sz="2800" kern="100" dirty="0">
              <a:solidFill>
                <a:schemeClr val="accent6">
                  <a:lumMod val="75000"/>
                </a:schemeClr>
              </a:solidFill>
              <a:latin typeface="宋体"/>
              <a:cs typeface="Courier New"/>
            </a:endParaRPr>
          </a:p>
        </p:txBody>
      </p:sp>
      <p:sp>
        <p:nvSpPr>
          <p:cNvPr id="10" name="Rectangle 21">
            <a:hlinkClick r:id="rId2" action="ppaction://hlinksldjump"/>
          </p:cNvPr>
          <p:cNvSpPr>
            <a:spLocks noChangeArrowheads="1"/>
          </p:cNvSpPr>
          <p:nvPr/>
        </p:nvSpPr>
        <p:spPr bwMode="auto">
          <a:xfrm>
            <a:off x="9191550" y="3946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1" name="Rectangle 21">
            <a:hlinkClick r:id="rId3" action="ppaction://hlinksldjump"/>
          </p:cNvPr>
          <p:cNvSpPr>
            <a:spLocks noChangeArrowheads="1"/>
          </p:cNvSpPr>
          <p:nvPr/>
        </p:nvSpPr>
        <p:spPr bwMode="auto">
          <a:xfrm>
            <a:off x="9676178" y="3946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2" name="Rectangle 21">
            <a:hlinkClick r:id="rId4" action="ppaction://hlinksldjump"/>
          </p:cNvPr>
          <p:cNvSpPr>
            <a:spLocks noChangeArrowheads="1"/>
          </p:cNvSpPr>
          <p:nvPr/>
        </p:nvSpPr>
        <p:spPr bwMode="auto">
          <a:xfrm>
            <a:off x="10136664" y="3946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3" name="Rectangle 21">
            <a:hlinkClick r:id="rId5" action="ppaction://hlinksldjump"/>
          </p:cNvPr>
          <p:cNvSpPr>
            <a:spLocks noChangeArrowheads="1"/>
          </p:cNvSpPr>
          <p:nvPr/>
        </p:nvSpPr>
        <p:spPr bwMode="auto">
          <a:xfrm>
            <a:off x="10573008"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4" name="Rectangle 21">
            <a:hlinkClick r:id="rId6" action="ppaction://hlinksldjump"/>
          </p:cNvPr>
          <p:cNvSpPr>
            <a:spLocks noChangeArrowheads="1"/>
          </p:cNvSpPr>
          <p:nvPr/>
        </p:nvSpPr>
        <p:spPr bwMode="auto">
          <a:xfrm>
            <a:off x="11057218"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5" name="Rectangle 21">
            <a:hlinkClick r:id="rId7" action="ppaction://hlinksldjump"/>
          </p:cNvPr>
          <p:cNvSpPr>
            <a:spLocks noChangeArrowheads="1"/>
          </p:cNvSpPr>
          <p:nvPr/>
        </p:nvSpPr>
        <p:spPr bwMode="auto">
          <a:xfrm>
            <a:off x="11541426"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29727451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750"/>
                                        <p:tgtEl>
                                          <p:spTgt spid="4">
                                            <p:txEl>
                                              <p:pRg st="0" end="0"/>
                                            </p:txEl>
                                          </p:spTgt>
                                        </p:tgtEl>
                                      </p:cBhvr>
                                    </p:animEffect>
                                  </p:childTnLst>
                                </p:cTn>
                              </p:par>
                            </p:childTnLst>
                          </p:cTn>
                        </p:par>
                        <p:par>
                          <p:cTn id="8" fill="hold">
                            <p:stCondLst>
                              <p:cond delay="750"/>
                            </p:stCondLst>
                            <p:childTnLst>
                              <p:par>
                                <p:cTn id="9" presetID="3" presetClass="entr" presetSubtype="10" fill="hold" nodeType="after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animEffect transition="in" filter="blinds(horizontal)">
                                      <p:cBhvr>
                                        <p:cTn id="11" dur="750"/>
                                        <p:tgtEl>
                                          <p:spTgt spid="4">
                                            <p:txEl>
                                              <p:pRg st="1" end="1"/>
                                            </p:txEl>
                                          </p:spTgt>
                                        </p:tgtEl>
                                      </p:cBhvr>
                                    </p:animEffect>
                                  </p:childTnLst>
                                </p:cTn>
                              </p:par>
                            </p:childTnLst>
                          </p:cTn>
                        </p:par>
                        <p:par>
                          <p:cTn id="12" fill="hold">
                            <p:stCondLst>
                              <p:cond delay="1500"/>
                            </p:stCondLst>
                            <p:childTnLst>
                              <p:par>
                                <p:cTn id="13" presetID="3" presetClass="entr" presetSubtype="10" fill="hold" nodeType="after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Effect transition="in" filter="blinds(horizontal)">
                                      <p:cBhvr>
                                        <p:cTn id="15" dur="750"/>
                                        <p:tgtEl>
                                          <p:spTgt spid="4">
                                            <p:txEl>
                                              <p:pRg st="2" end="2"/>
                                            </p:txEl>
                                          </p:spTgt>
                                        </p:tgtEl>
                                      </p:cBhvr>
                                    </p:animEffect>
                                  </p:childTnLst>
                                </p:cTn>
                              </p:par>
                            </p:childTnLst>
                          </p:cTn>
                        </p:par>
                        <p:par>
                          <p:cTn id="16" fill="hold">
                            <p:stCondLst>
                              <p:cond delay="2250"/>
                            </p:stCondLst>
                            <p:childTnLst>
                              <p:par>
                                <p:cTn id="17" presetID="3" presetClass="entr" presetSubtype="10" fill="hold" nodeType="after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animEffect transition="in" filter="blinds(horizontal)">
                                      <p:cBhvr>
                                        <p:cTn id="19" dur="750"/>
                                        <p:tgtEl>
                                          <p:spTgt spid="4">
                                            <p:txEl>
                                              <p:pRg st="3" end="3"/>
                                            </p:txEl>
                                          </p:spTgt>
                                        </p:tgtEl>
                                      </p:cBhvr>
                                    </p:animEffect>
                                  </p:childTnLst>
                                </p:cTn>
                              </p:par>
                            </p:childTnLst>
                          </p:cTn>
                        </p:par>
                        <p:par>
                          <p:cTn id="20" fill="hold">
                            <p:stCondLst>
                              <p:cond delay="3000"/>
                            </p:stCondLst>
                            <p:childTnLst>
                              <p:par>
                                <p:cTn id="21" presetID="3" presetClass="entr" presetSubtype="10" fill="hold" nodeType="after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animEffect transition="in" filter="blinds(horizontal)">
                                      <p:cBhvr>
                                        <p:cTn id="23" dur="75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对象 1"/>
          <p:cNvGraphicFramePr>
            <a:graphicFrameLocks noChangeAspect="1"/>
          </p:cNvGraphicFramePr>
          <p:nvPr>
            <p:extLst>
              <p:ext uri="{D42A27DB-BD31-4B8C-83A1-F6EECF244321}">
                <p14:modId xmlns:p14="http://schemas.microsoft.com/office/powerpoint/2010/main" val="1319382985"/>
              </p:ext>
            </p:extLst>
          </p:nvPr>
        </p:nvGraphicFramePr>
        <p:xfrm>
          <a:off x="350838" y="587574"/>
          <a:ext cx="11134725" cy="3343275"/>
        </p:xfrm>
        <a:graphic>
          <a:graphicData uri="http://schemas.openxmlformats.org/presentationml/2006/ole">
            <mc:AlternateContent xmlns:mc="http://schemas.openxmlformats.org/markup-compatibility/2006">
              <mc:Choice xmlns:v="urn:schemas-microsoft-com:vml" Requires="v">
                <p:oleObj spid="_x0000_s16361" name="文档" r:id="rId4" imgW="11136482" imgH="3357487" progId="Word.Document.12">
                  <p:embed/>
                </p:oleObj>
              </mc:Choice>
              <mc:Fallback>
                <p:oleObj name="文档" r:id="rId4" imgW="11136482" imgH="3357487" progId="Word.Document.12">
                  <p:embed/>
                  <p:pic>
                    <p:nvPicPr>
                      <p:cNvPr id="0" name=""/>
                      <p:cNvPicPr/>
                      <p:nvPr/>
                    </p:nvPicPr>
                    <p:blipFill>
                      <a:blip r:embed="rId5"/>
                      <a:stretch>
                        <a:fillRect/>
                      </a:stretch>
                    </p:blipFill>
                    <p:spPr>
                      <a:xfrm>
                        <a:off x="350838" y="587574"/>
                        <a:ext cx="11134725" cy="3343275"/>
                      </a:xfrm>
                      <a:prstGeom prst="rect">
                        <a:avLst/>
                      </a:prstGeom>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73555649"/>
              </p:ext>
            </p:extLst>
          </p:nvPr>
        </p:nvGraphicFramePr>
        <p:xfrm>
          <a:off x="352425" y="3705796"/>
          <a:ext cx="11134725" cy="1628775"/>
        </p:xfrm>
        <a:graphic>
          <a:graphicData uri="http://schemas.openxmlformats.org/presentationml/2006/ole">
            <mc:AlternateContent xmlns:mc="http://schemas.openxmlformats.org/markup-compatibility/2006">
              <mc:Choice xmlns:v="urn:schemas-microsoft-com:vml" Requires="v">
                <p:oleObj spid="_x0000_s16362" name="文档" r:id="rId7" imgW="11136482" imgH="1630975" progId="Word.Document.12">
                  <p:embed/>
                </p:oleObj>
              </mc:Choice>
              <mc:Fallback>
                <p:oleObj name="文档" r:id="rId7" imgW="11136482" imgH="1630975" progId="Word.Document.12">
                  <p:embed/>
                  <p:pic>
                    <p:nvPicPr>
                      <p:cNvPr id="0" name=""/>
                      <p:cNvPicPr/>
                      <p:nvPr/>
                    </p:nvPicPr>
                    <p:blipFill>
                      <a:blip r:embed="rId8"/>
                      <a:stretch>
                        <a:fillRect/>
                      </a:stretch>
                    </p:blipFill>
                    <p:spPr>
                      <a:xfrm>
                        <a:off x="352425" y="3705796"/>
                        <a:ext cx="11134725" cy="1628775"/>
                      </a:xfrm>
                      <a:prstGeom prst="rect">
                        <a:avLst/>
                      </a:prstGeom>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886291668"/>
              </p:ext>
            </p:extLst>
          </p:nvPr>
        </p:nvGraphicFramePr>
        <p:xfrm>
          <a:off x="352425" y="5076949"/>
          <a:ext cx="11134725" cy="1628775"/>
        </p:xfrm>
        <a:graphic>
          <a:graphicData uri="http://schemas.openxmlformats.org/presentationml/2006/ole">
            <mc:AlternateContent xmlns:mc="http://schemas.openxmlformats.org/markup-compatibility/2006">
              <mc:Choice xmlns:v="urn:schemas-microsoft-com:vml" Requires="v">
                <p:oleObj spid="_x0000_s16363" name="文档" r:id="rId10" imgW="11136482" imgH="1632778" progId="Word.Document.12">
                  <p:embed/>
                </p:oleObj>
              </mc:Choice>
              <mc:Fallback>
                <p:oleObj name="文档" r:id="rId10" imgW="11136482" imgH="1632778" progId="Word.Document.12">
                  <p:embed/>
                  <p:pic>
                    <p:nvPicPr>
                      <p:cNvPr id="0" name=""/>
                      <p:cNvPicPr/>
                      <p:nvPr/>
                    </p:nvPicPr>
                    <p:blipFill>
                      <a:blip r:embed="rId11"/>
                      <a:stretch>
                        <a:fillRect/>
                      </a:stretch>
                    </p:blipFill>
                    <p:spPr>
                      <a:xfrm>
                        <a:off x="352425" y="5076949"/>
                        <a:ext cx="11134725" cy="1628775"/>
                      </a:xfrm>
                      <a:prstGeom prst="rect">
                        <a:avLst/>
                      </a:prstGeom>
                    </p:spPr>
                  </p:pic>
                </p:oleObj>
              </mc:Fallback>
            </mc:AlternateContent>
          </a:graphicData>
        </a:graphic>
      </p:graphicFrame>
      <p:sp>
        <p:nvSpPr>
          <p:cNvPr id="7" name="矩形 6"/>
          <p:cNvSpPr/>
          <p:nvPr/>
        </p:nvSpPr>
        <p:spPr>
          <a:xfrm>
            <a:off x="253033" y="5743575"/>
            <a:ext cx="4314001" cy="656846"/>
          </a:xfrm>
          <a:prstGeom prst="rect">
            <a:avLst/>
          </a:prstGeom>
        </p:spPr>
        <p:txBody>
          <a:bodyPr wrap="none">
            <a:spAutoFit/>
          </a:bodyPr>
          <a:lstStyle/>
          <a:p>
            <a:pPr algn="just">
              <a:lnSpc>
                <a:spcPct val="150000"/>
              </a:lnSpc>
              <a:spcAft>
                <a:spcPts val="0"/>
              </a:spcAft>
            </a:pPr>
            <a:r>
              <a:rPr lang="en-US" altLang="zh-CN" sz="2800" kern="100" dirty="0">
                <a:latin typeface="Times New Roman"/>
                <a:ea typeface="华文细黑"/>
                <a:cs typeface="Courier New"/>
              </a:rPr>
              <a:t>CH</a:t>
            </a:r>
            <a:r>
              <a:rPr lang="en-US" altLang="zh-CN" sz="2800" kern="100" baseline="-25000" dirty="0">
                <a:latin typeface="Times New Roman"/>
                <a:ea typeface="华文细黑"/>
                <a:cs typeface="Courier New"/>
              </a:rPr>
              <a:t>3</a:t>
            </a:r>
            <a:r>
              <a:rPr lang="en-US" altLang="zh-CN" sz="2800" kern="100" dirty="0">
                <a:latin typeface="Times New Roman"/>
                <a:ea typeface="华文细黑"/>
                <a:cs typeface="Courier New"/>
              </a:rPr>
              <a:t>COO</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浓度几乎不变。</a:t>
            </a:r>
            <a:endParaRPr lang="zh-CN" altLang="zh-CN" sz="2800" kern="100" dirty="0">
              <a:effectLst/>
              <a:latin typeface="宋体"/>
              <a:cs typeface="Courier New"/>
            </a:endParaRPr>
          </a:p>
        </p:txBody>
      </p:sp>
      <p:sp>
        <p:nvSpPr>
          <p:cNvPr id="8" name="矩形 7"/>
          <p:cNvSpPr/>
          <p:nvPr/>
        </p:nvSpPr>
        <p:spPr>
          <a:xfrm>
            <a:off x="2112937" y="1837755"/>
            <a:ext cx="444352" cy="523220"/>
          </a:xfrm>
          <a:prstGeom prst="rect">
            <a:avLst/>
          </a:prstGeom>
        </p:spPr>
        <p:txBody>
          <a:bodyPr wrap="none">
            <a:spAutoFit/>
          </a:bodyPr>
          <a:lstStyle/>
          <a:p>
            <a:r>
              <a:rPr lang="en-US" altLang="zh-CN" sz="2800" kern="100" dirty="0">
                <a:solidFill>
                  <a:schemeClr val="accent6">
                    <a:lumMod val="75000"/>
                  </a:schemeClr>
                </a:solidFill>
                <a:latin typeface="Times New Roman"/>
                <a:cs typeface="Times New Roman"/>
              </a:rPr>
              <a:t>A</a:t>
            </a:r>
            <a:endParaRPr lang="zh-CN" altLang="en-US" sz="2800" kern="100" dirty="0">
              <a:solidFill>
                <a:schemeClr val="accent6">
                  <a:lumMod val="75000"/>
                </a:schemeClr>
              </a:solidFill>
              <a:latin typeface="Times New Roman"/>
              <a:cs typeface="Times New Roman"/>
            </a:endParaRPr>
          </a:p>
        </p:txBody>
      </p:sp>
      <p:sp>
        <p:nvSpPr>
          <p:cNvPr id="9" name="Rectangle 21">
            <a:hlinkClick r:id="rId12" action="ppaction://hlinksldjump"/>
          </p:cNvPr>
          <p:cNvSpPr>
            <a:spLocks noChangeArrowheads="1"/>
          </p:cNvSpPr>
          <p:nvPr/>
        </p:nvSpPr>
        <p:spPr bwMode="auto">
          <a:xfrm>
            <a:off x="9191550" y="3946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0" name="Rectangle 21">
            <a:hlinkClick r:id="rId13" action="ppaction://hlinksldjump"/>
          </p:cNvPr>
          <p:cNvSpPr>
            <a:spLocks noChangeArrowheads="1"/>
          </p:cNvSpPr>
          <p:nvPr/>
        </p:nvSpPr>
        <p:spPr bwMode="auto">
          <a:xfrm>
            <a:off x="9676178" y="3946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1" name="Rectangle 21">
            <a:hlinkClick r:id="rId14" action="ppaction://hlinksldjump"/>
          </p:cNvPr>
          <p:cNvSpPr>
            <a:spLocks noChangeArrowheads="1"/>
          </p:cNvSpPr>
          <p:nvPr/>
        </p:nvSpPr>
        <p:spPr bwMode="auto">
          <a:xfrm>
            <a:off x="10136664" y="3946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2" name="Rectangle 21">
            <a:hlinkClick r:id="rId15" action="ppaction://hlinksldjump"/>
          </p:cNvPr>
          <p:cNvSpPr>
            <a:spLocks noChangeArrowheads="1"/>
          </p:cNvSpPr>
          <p:nvPr/>
        </p:nvSpPr>
        <p:spPr bwMode="auto">
          <a:xfrm>
            <a:off x="10573008"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3" name="Rectangle 21">
            <a:hlinkClick r:id="rId16" action="ppaction://hlinksldjump"/>
          </p:cNvPr>
          <p:cNvSpPr>
            <a:spLocks noChangeArrowheads="1"/>
          </p:cNvSpPr>
          <p:nvPr/>
        </p:nvSpPr>
        <p:spPr bwMode="auto">
          <a:xfrm>
            <a:off x="11057218"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4" name="Rectangle 21">
            <a:hlinkClick r:id="rId17" action="ppaction://hlinksldjump"/>
          </p:cNvPr>
          <p:cNvSpPr>
            <a:spLocks noChangeArrowheads="1"/>
          </p:cNvSpPr>
          <p:nvPr/>
        </p:nvSpPr>
        <p:spPr bwMode="auto">
          <a:xfrm>
            <a:off x="11541426"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5" name="矩形 14"/>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6" name="圆角矩形 15">
            <a:hlinkClick r:id="" action="ppaction://noaction"/>
          </p:cNvPr>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1313531688"/>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6"/>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linds(horizontal)">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blinds(horizontal)">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xit" presetSubtype="0" fill="hold" nodeType="clickEffect">
                                  <p:stCondLst>
                                    <p:cond delay="0"/>
                                  </p:stCondLst>
                                  <p:childTnLst>
                                    <p:animEffect transition="out" filter="fade">
                                      <p:cBhvr>
                                        <p:cTn id="26" dur="500"/>
                                        <p:tgtEl>
                                          <p:spTgt spid="5"/>
                                        </p:tgtEl>
                                      </p:cBhvr>
                                    </p:animEffect>
                                    <p:set>
                                      <p:cBhvr>
                                        <p:cTn id="27" dur="1" fill="hold">
                                          <p:stCondLst>
                                            <p:cond delay="499"/>
                                          </p:stCondLst>
                                        </p:cTn>
                                        <p:tgtEl>
                                          <p:spTgt spid="5"/>
                                        </p:tgtEl>
                                        <p:attrNameLst>
                                          <p:attrName>style.visibility</p:attrName>
                                        </p:attrNameLst>
                                      </p:cBhvr>
                                      <p:to>
                                        <p:strVal val="hidden"/>
                                      </p:to>
                                    </p:set>
                                  </p:childTnLst>
                                </p:cTn>
                              </p:par>
                              <p:par>
                                <p:cTn id="28" presetID="10" presetClass="exit" presetSubtype="0" fill="hold" nodeType="withEffect">
                                  <p:stCondLst>
                                    <p:cond delay="0"/>
                                  </p:stCondLst>
                                  <p:childTnLst>
                                    <p:animEffect transition="out" filter="fade">
                                      <p:cBhvr>
                                        <p:cTn id="29" dur="500"/>
                                        <p:tgtEl>
                                          <p:spTgt spid="6"/>
                                        </p:tgtEl>
                                      </p:cBhvr>
                                    </p:animEffect>
                                    <p:set>
                                      <p:cBhvr>
                                        <p:cTn id="30" dur="1" fill="hold">
                                          <p:stCondLst>
                                            <p:cond delay="499"/>
                                          </p:stCondLst>
                                        </p:cTn>
                                        <p:tgtEl>
                                          <p:spTgt spid="6"/>
                                        </p:tgtEl>
                                        <p:attrNameLst>
                                          <p:attrName>style.visibility</p:attrName>
                                        </p:attrNameLst>
                                      </p:cBhvr>
                                      <p:to>
                                        <p:strVal val="hidden"/>
                                      </p:to>
                                    </p:set>
                                  </p:childTnLst>
                                </p:cTn>
                              </p:par>
                              <p:par>
                                <p:cTn id="31" presetID="10" presetClass="exit" presetSubtype="0" fill="hold" grpId="1" nodeType="withEffect">
                                  <p:stCondLst>
                                    <p:cond delay="0"/>
                                  </p:stCondLst>
                                  <p:childTnLst>
                                    <p:animEffect transition="out" filter="fade">
                                      <p:cBhvr>
                                        <p:cTn id="32" dur="500"/>
                                        <p:tgtEl>
                                          <p:spTgt spid="7"/>
                                        </p:tgtEl>
                                      </p:cBhvr>
                                    </p:animEffect>
                                    <p:set>
                                      <p:cBhvr>
                                        <p:cTn id="33" dur="1" fill="hold">
                                          <p:stCondLst>
                                            <p:cond delay="499"/>
                                          </p:stCondLst>
                                        </p:cTn>
                                        <p:tgtEl>
                                          <p:spTgt spid="7"/>
                                        </p:tgtEl>
                                        <p:attrNameLst>
                                          <p:attrName>style.visibility</p:attrName>
                                        </p:attrNameLst>
                                      </p:cBhvr>
                                      <p:to>
                                        <p:strVal val="hidden"/>
                                      </p:to>
                                    </p:set>
                                  </p:childTnLst>
                                </p:cTn>
                              </p:par>
                              <p:par>
                                <p:cTn id="34" presetID="10" presetClass="exit" presetSubtype="0" fill="hold" grpId="1" nodeType="withEffect">
                                  <p:stCondLst>
                                    <p:cond delay="0"/>
                                  </p:stCondLst>
                                  <p:childTnLst>
                                    <p:animEffect transition="out" filter="fade">
                                      <p:cBhvr>
                                        <p:cTn id="35" dur="500"/>
                                        <p:tgtEl>
                                          <p:spTgt spid="8"/>
                                        </p:tgtEl>
                                      </p:cBhvr>
                                    </p:animEffect>
                                    <p:set>
                                      <p:cBhvr>
                                        <p:cTn id="36" dur="1" fill="hold">
                                          <p:stCondLst>
                                            <p:cond delay="499"/>
                                          </p:stCondLst>
                                        </p:cTn>
                                        <p:tgtEl>
                                          <p:spTgt spid="8"/>
                                        </p:tgtEl>
                                        <p:attrNameLst>
                                          <p:attrName>style.visibility</p:attrName>
                                        </p:attrNameLst>
                                      </p:cBhvr>
                                      <p:to>
                                        <p:strVal val="hidden"/>
                                      </p:to>
                                    </p:set>
                                  </p:childTnLst>
                                </p:cTn>
                              </p:par>
                            </p:childTnLst>
                          </p:cTn>
                        </p:par>
                      </p:childTnLst>
                    </p:cTn>
                  </p:par>
                </p:childTnLst>
              </p:cTn>
              <p:nextCondLst>
                <p:cond evt="onClick" delay="0">
                  <p:tgtEl>
                    <p:spTgt spid="16"/>
                  </p:tgtEl>
                </p:cond>
              </p:nextCondLst>
            </p:seq>
          </p:childTnLst>
        </p:cTn>
      </p:par>
    </p:tnLst>
    <p:bldLst>
      <p:bldP spid="7" grpId="0"/>
      <p:bldP spid="7" grpId="1"/>
      <p:bldP spid="8" grpId="0"/>
      <p:bldP spid="8" grpId="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242145" y="223733"/>
            <a:ext cx="11388152" cy="6374413"/>
          </a:xfrm>
          <a:prstGeom prst="rect">
            <a:avLst/>
          </a:prstGeom>
        </p:spPr>
        <p:txBody>
          <a:bodyPr wrap="square" lIns="121898" tIns="60948" rIns="121898" bIns="60948">
            <a:spAutoFit/>
          </a:bodyPr>
          <a:lstStyle/>
          <a:p>
            <a:pPr algn="just">
              <a:lnSpc>
                <a:spcPts val="5500"/>
              </a:lnSpc>
              <a:spcAft>
                <a:spcPts val="0"/>
              </a:spcAf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比较下列四组反应，回答下列问题：</a:t>
            </a:r>
            <a:endParaRPr lang="zh-CN" altLang="zh-CN" sz="1050" kern="100" dirty="0">
              <a:latin typeface="宋体"/>
              <a:cs typeface="Courier New"/>
            </a:endParaRPr>
          </a:p>
          <a:p>
            <a:pPr algn="just">
              <a:lnSpc>
                <a:spcPts val="5500"/>
              </a:lnSpc>
              <a:spcAft>
                <a:spcPts val="0"/>
              </a:spcAft>
            </a:pPr>
            <a:r>
              <a:rPr lang="zh-CN" altLang="zh-CN" sz="2800" kern="100" dirty="0">
                <a:latin typeface="Times New Roman"/>
                <a:ea typeface="华文细黑"/>
                <a:cs typeface="Times New Roman"/>
              </a:rPr>
              <a:t>一组：</a:t>
            </a:r>
            <a:r>
              <a:rPr lang="en-US" altLang="zh-CN" sz="2800" kern="100" dirty="0">
                <a:latin typeface="宋体"/>
                <a:ea typeface="华文细黑"/>
                <a:cs typeface="Times New Roman"/>
              </a:rPr>
              <a:t>①</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endParaRPr lang="zh-CN" altLang="zh-CN" sz="105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a:t>
            </a:r>
            <a:r>
              <a:rPr lang="en-US" altLang="zh-CN" sz="2800" kern="100" dirty="0">
                <a:latin typeface="宋体"/>
                <a:ea typeface="华文细黑"/>
                <a:cs typeface="Times New Roman"/>
              </a:rPr>
              <a:t>②</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SO</a:t>
            </a:r>
            <a:r>
              <a:rPr lang="en-US" altLang="zh-CN" sz="2800" kern="100" baseline="-25000" dirty="0">
                <a:latin typeface="Times New Roman"/>
                <a:ea typeface="华文细黑"/>
                <a:cs typeface="Courier New"/>
              </a:rPr>
              <a:t>2</a:t>
            </a:r>
            <a:endParaRPr lang="zh-CN" altLang="zh-CN" sz="1050" kern="100" dirty="0">
              <a:latin typeface="宋体"/>
              <a:cs typeface="Courier New"/>
            </a:endParaRPr>
          </a:p>
          <a:p>
            <a:pPr algn="just">
              <a:lnSpc>
                <a:spcPts val="5500"/>
              </a:lnSpc>
              <a:spcAft>
                <a:spcPts val="0"/>
              </a:spcAft>
            </a:pPr>
            <a:r>
              <a:rPr lang="zh-CN" altLang="zh-CN" sz="2800" kern="100" dirty="0">
                <a:latin typeface="Times New Roman"/>
                <a:ea typeface="华文细黑"/>
                <a:cs typeface="Times New Roman"/>
              </a:rPr>
              <a:t>二组：</a:t>
            </a:r>
            <a:r>
              <a:rPr lang="en-US" altLang="zh-CN" sz="2800" kern="100" dirty="0">
                <a:latin typeface="宋体"/>
                <a:ea typeface="华文细黑"/>
                <a:cs typeface="Times New Roman"/>
              </a:rPr>
              <a:t>③</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FeCl</a:t>
            </a:r>
            <a:r>
              <a:rPr lang="en-US" altLang="zh-CN" sz="2800" kern="100" baseline="-25000" dirty="0">
                <a:latin typeface="Times New Roman"/>
                <a:ea typeface="华文细黑"/>
                <a:cs typeface="Courier New"/>
              </a:rPr>
              <a:t>3</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溶液</a:t>
            </a:r>
            <a:r>
              <a:rPr lang="en-US" altLang="zh-CN" sz="2800" kern="100" dirty="0">
                <a:latin typeface="Times New Roman"/>
                <a:ea typeface="华文细黑"/>
                <a:cs typeface="Courier New"/>
              </a:rPr>
              <a:t>)</a:t>
            </a:r>
            <a:endParaRPr lang="zh-CN" altLang="zh-CN" sz="105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a:t>
            </a:r>
            <a:r>
              <a:rPr lang="en-US" altLang="zh-CN" sz="2800" kern="100" dirty="0" smtClean="0">
                <a:latin typeface="宋体"/>
                <a:ea typeface="华文细黑"/>
                <a:cs typeface="Times New Roman"/>
              </a:rPr>
              <a:t>④</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FeCl</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溶液</a:t>
            </a:r>
            <a:r>
              <a:rPr lang="en-US" altLang="zh-CN" sz="2800" kern="100" dirty="0">
                <a:latin typeface="Times New Roman"/>
                <a:ea typeface="华文细黑"/>
                <a:cs typeface="Courier New"/>
              </a:rPr>
              <a:t>)</a:t>
            </a:r>
            <a:endParaRPr lang="zh-CN" altLang="zh-CN" sz="1050" kern="100" dirty="0">
              <a:latin typeface="宋体"/>
              <a:cs typeface="Courier New"/>
            </a:endParaRPr>
          </a:p>
          <a:p>
            <a:pPr algn="just">
              <a:lnSpc>
                <a:spcPts val="5500"/>
              </a:lnSpc>
              <a:spcAft>
                <a:spcPts val="0"/>
              </a:spcAft>
            </a:pPr>
            <a:r>
              <a:rPr lang="zh-CN" altLang="zh-CN" sz="2800" kern="100" dirty="0">
                <a:latin typeface="Times New Roman"/>
                <a:ea typeface="华文细黑"/>
                <a:cs typeface="Times New Roman"/>
              </a:rPr>
              <a:t>三组：</a:t>
            </a:r>
            <a:r>
              <a:rPr lang="en-US" altLang="zh-CN" sz="2800" kern="100" dirty="0">
                <a:latin typeface="宋体"/>
                <a:ea typeface="华文细黑"/>
                <a:cs typeface="Times New Roman"/>
              </a:rPr>
              <a:t>⑤</a:t>
            </a:r>
            <a:r>
              <a:rPr lang="en-US" altLang="zh-CN" sz="2800" kern="100" dirty="0">
                <a:latin typeface="Times New Roman"/>
                <a:ea typeface="华文细黑"/>
                <a:cs typeface="Courier New"/>
              </a:rPr>
              <a:t>SO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通入品红溶液中，加热</a:t>
            </a:r>
            <a:endParaRPr lang="zh-CN" altLang="zh-CN" sz="105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a:t>
            </a:r>
            <a:r>
              <a:rPr lang="en-US" altLang="zh-CN" sz="2800" kern="100" dirty="0" smtClean="0">
                <a:latin typeface="宋体"/>
                <a:ea typeface="华文细黑"/>
                <a:cs typeface="Times New Roman"/>
              </a:rPr>
              <a:t>⑥</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加入到品红溶液中，加热</a:t>
            </a:r>
            <a:endParaRPr lang="zh-CN" altLang="zh-CN" sz="1050" kern="100" dirty="0">
              <a:latin typeface="宋体"/>
              <a:cs typeface="Courier New"/>
            </a:endParaRPr>
          </a:p>
          <a:p>
            <a:pPr algn="just">
              <a:lnSpc>
                <a:spcPts val="5500"/>
              </a:lnSpc>
              <a:spcAft>
                <a:spcPts val="0"/>
              </a:spcAft>
            </a:pPr>
            <a:r>
              <a:rPr lang="zh-CN" altLang="zh-CN" sz="2800" kern="100" dirty="0">
                <a:latin typeface="Times New Roman"/>
                <a:ea typeface="华文细黑"/>
                <a:cs typeface="Times New Roman"/>
              </a:rPr>
              <a:t>四组：</a:t>
            </a:r>
            <a:r>
              <a:rPr lang="en-US" altLang="zh-CN" sz="2800" kern="100" dirty="0">
                <a:latin typeface="宋体"/>
                <a:ea typeface="华文细黑"/>
                <a:cs typeface="Times New Roman"/>
              </a:rPr>
              <a:t>⑦</a:t>
            </a:r>
            <a:r>
              <a:rPr lang="en-US" altLang="zh-CN" sz="2800" kern="100" dirty="0" err="1">
                <a:latin typeface="Times New Roman"/>
                <a:ea typeface="华文细黑"/>
                <a:cs typeface="Courier New"/>
              </a:rPr>
              <a:t>NaOH</a:t>
            </a:r>
            <a:r>
              <a:rPr lang="zh-CN" altLang="zh-CN" sz="2800" kern="100" dirty="0">
                <a:latin typeface="Times New Roman"/>
                <a:ea typeface="华文细黑"/>
                <a:cs typeface="Times New Roman"/>
              </a:rPr>
              <a:t>溶液滴入紫色石蕊溶液中</a:t>
            </a:r>
            <a:endParaRPr lang="zh-CN" altLang="zh-CN" sz="105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a:t>
            </a:r>
            <a:r>
              <a:rPr lang="en-US" altLang="zh-CN" sz="2800" kern="100" dirty="0" smtClean="0">
                <a:latin typeface="宋体"/>
                <a:ea typeface="华文细黑"/>
                <a:cs typeface="Times New Roman"/>
              </a:rPr>
              <a:t>⑧</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固体加入到紫色石蕊溶液</a:t>
            </a:r>
            <a:r>
              <a:rPr lang="zh-CN" altLang="zh-CN" sz="2800" kern="100" dirty="0" smtClean="0">
                <a:latin typeface="Times New Roman"/>
                <a:ea typeface="华文细黑"/>
                <a:cs typeface="Times New Roman"/>
              </a:rPr>
              <a:t>中</a:t>
            </a:r>
            <a:endParaRPr lang="zh-CN" altLang="zh-CN" sz="1050" kern="100" dirty="0">
              <a:latin typeface="宋体"/>
              <a:cs typeface="Courier New"/>
            </a:endParaRPr>
          </a:p>
        </p:txBody>
      </p:sp>
      <p:sp>
        <p:nvSpPr>
          <p:cNvPr id="3" name="Rectangle 21">
            <a:hlinkClick r:id="rId2" action="ppaction://hlinksldjump"/>
          </p:cNvPr>
          <p:cNvSpPr>
            <a:spLocks noChangeArrowheads="1"/>
          </p:cNvSpPr>
          <p:nvPr/>
        </p:nvSpPr>
        <p:spPr bwMode="auto">
          <a:xfrm>
            <a:off x="9191550" y="3946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4" name="Rectangle 21">
            <a:hlinkClick r:id="rId3" action="ppaction://hlinksldjump"/>
          </p:cNvPr>
          <p:cNvSpPr>
            <a:spLocks noChangeArrowheads="1"/>
          </p:cNvSpPr>
          <p:nvPr/>
        </p:nvSpPr>
        <p:spPr bwMode="auto">
          <a:xfrm>
            <a:off x="9676178" y="3946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5" name="Rectangle 21">
            <a:hlinkClick r:id="rId4" action="ppaction://hlinksldjump"/>
          </p:cNvPr>
          <p:cNvSpPr>
            <a:spLocks noChangeArrowheads="1"/>
          </p:cNvSpPr>
          <p:nvPr/>
        </p:nvSpPr>
        <p:spPr bwMode="auto">
          <a:xfrm>
            <a:off x="10136664" y="3946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6" name="Rectangle 21">
            <a:hlinkClick r:id="rId5" action="ppaction://hlinksldjump"/>
          </p:cNvPr>
          <p:cNvSpPr>
            <a:spLocks noChangeArrowheads="1"/>
          </p:cNvSpPr>
          <p:nvPr/>
        </p:nvSpPr>
        <p:spPr bwMode="auto">
          <a:xfrm>
            <a:off x="10573008"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7" name="Rectangle 21">
            <a:hlinkClick r:id="rId6" action="ppaction://hlinksldjump"/>
          </p:cNvPr>
          <p:cNvSpPr>
            <a:spLocks noChangeArrowheads="1"/>
          </p:cNvSpPr>
          <p:nvPr/>
        </p:nvSpPr>
        <p:spPr bwMode="auto">
          <a:xfrm>
            <a:off x="11057218"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9" name="Rectangle 21">
            <a:hlinkClick r:id="rId7" action="ppaction://hlinksldjump"/>
          </p:cNvPr>
          <p:cNvSpPr>
            <a:spLocks noChangeArrowheads="1"/>
          </p:cNvSpPr>
          <p:nvPr/>
        </p:nvSpPr>
        <p:spPr bwMode="auto">
          <a:xfrm>
            <a:off x="11541426"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345345019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34699" y="684575"/>
            <a:ext cx="11755638" cy="2913618"/>
          </a:xfrm>
          <a:prstGeom prst="rect">
            <a:avLst/>
          </a:prstGeom>
        </p:spPr>
        <p:txBody>
          <a:bodyPr>
            <a:spAutoFit/>
          </a:bodyPr>
          <a:lstStyle/>
          <a:p>
            <a:pPr algn="just">
              <a:lnSpc>
                <a:spcPts val="55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写出</a:t>
            </a: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反应的化学方程式：</a:t>
            </a:r>
            <a:r>
              <a:rPr lang="en-US" altLang="zh-CN" sz="2800" kern="100" dirty="0" smtClean="0">
                <a:latin typeface="Times New Roman"/>
                <a:ea typeface="华文细黑"/>
                <a:cs typeface="Courier New"/>
              </a:rPr>
              <a:t>____________________________</a:t>
            </a:r>
            <a:r>
              <a:rPr lang="zh-CN" altLang="zh-CN" sz="2800" kern="100" dirty="0" smtClean="0">
                <a:latin typeface="Times New Roman"/>
                <a:ea typeface="华文细黑"/>
                <a:cs typeface="Times New Roman"/>
              </a:rPr>
              <a:t>，</a:t>
            </a:r>
            <a:endParaRPr lang="zh-CN" altLang="zh-CN" sz="2800" kern="100" dirty="0">
              <a:latin typeface="宋体"/>
              <a:cs typeface="Courier New"/>
            </a:endParaRPr>
          </a:p>
          <a:p>
            <a:pPr>
              <a:lnSpc>
                <a:spcPts val="5500"/>
              </a:lnSpc>
              <a:spcAft>
                <a:spcPts val="0"/>
              </a:spcAft>
            </a:pPr>
            <a:r>
              <a:rPr lang="zh-CN" altLang="zh-CN" sz="2800" kern="100" dirty="0">
                <a:latin typeface="Times New Roman"/>
                <a:ea typeface="华文细黑"/>
                <a:cs typeface="Times New Roman"/>
              </a:rPr>
              <a:t>有同学类比</a:t>
            </a: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的反应写出</a:t>
            </a: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的反应方程式为</a:t>
            </a:r>
            <a:r>
              <a:rPr lang="en-US" altLang="zh-CN" sz="2800" kern="100" dirty="0">
                <a:latin typeface="Times New Roman"/>
                <a:ea typeface="华文细黑"/>
                <a:cs typeface="Courier New"/>
              </a:rPr>
              <a:t>2Na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2SO</a:t>
            </a:r>
            <a:r>
              <a:rPr lang="en-US" altLang="zh-CN" sz="2800" kern="100" baseline="-25000" dirty="0">
                <a:latin typeface="Times New Roman"/>
                <a:ea typeface="华文细黑"/>
                <a:cs typeface="Courier New"/>
              </a:rPr>
              <a:t>2</a:t>
            </a:r>
            <a:r>
              <a:rPr lang="en-US" altLang="zh-CN" sz="2800" kern="100" spc="-80" dirty="0">
                <a:latin typeface="Times New Roman"/>
                <a:ea typeface="华文细黑"/>
                <a:cs typeface="Courier New"/>
              </a:rPr>
              <a:t>==</a:t>
            </a:r>
            <a:r>
              <a:rPr lang="en-US" altLang="zh-CN" sz="2800" kern="100" dirty="0">
                <a:latin typeface="Times New Roman"/>
                <a:ea typeface="华文细黑"/>
                <a:cs typeface="Courier New"/>
              </a:rPr>
              <a:t>=2Na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SO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，你认为是否合理？</a:t>
            </a:r>
            <a:r>
              <a:rPr lang="en-US" altLang="zh-CN" sz="2800" kern="100" dirty="0" smtClean="0">
                <a:latin typeface="Times New Roman"/>
                <a:ea typeface="华文细黑"/>
                <a:cs typeface="Courier New"/>
              </a:rPr>
              <a:t>_____</a:t>
            </a:r>
            <a:r>
              <a:rPr lang="en-US" altLang="zh-CN" sz="2800" kern="100" dirty="0">
                <a:latin typeface="Times New Roman"/>
                <a:ea typeface="华文细黑"/>
                <a:cs typeface="Courier New"/>
              </a:rPr>
              <a:t>_</a:t>
            </a:r>
            <a:r>
              <a:rPr lang="en-US" altLang="zh-CN" sz="2800" kern="100" dirty="0" smtClean="0">
                <a:latin typeface="Times New Roman"/>
                <a:ea typeface="华文细黑"/>
                <a:cs typeface="Courier New"/>
              </a:rPr>
              <a:t>_(</a:t>
            </a:r>
            <a:r>
              <a:rPr lang="zh-CN" altLang="zh-CN" sz="2800" kern="100" dirty="0">
                <a:latin typeface="Times New Roman"/>
                <a:ea typeface="华文细黑"/>
                <a:cs typeface="Times New Roman"/>
              </a:rPr>
              <a:t>填</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合理</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或</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不合理</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5500"/>
              </a:lnSpc>
              <a:spcAft>
                <a:spcPts val="0"/>
              </a:spcAft>
            </a:pPr>
            <a:r>
              <a:rPr lang="zh-CN" altLang="zh-CN" sz="2800" b="1" kern="100" dirty="0">
                <a:solidFill>
                  <a:srgbClr val="0000FF"/>
                </a:solidFill>
                <a:latin typeface="Times New Roman"/>
                <a:cs typeface="Times New Roman"/>
              </a:rPr>
              <a:t>解析　</a:t>
            </a:r>
            <a:r>
              <a:rPr lang="en-US" altLang="zh-CN" sz="2800" kern="100" dirty="0" smtClean="0">
                <a:latin typeface="Times New Roman"/>
                <a:ea typeface="华文细黑"/>
              </a:rPr>
              <a:t>Na</a:t>
            </a:r>
            <a:r>
              <a:rPr lang="en-US" altLang="zh-CN" sz="2800" kern="100" baseline="-25000" dirty="0" smtClean="0">
                <a:latin typeface="Times New Roman"/>
                <a:ea typeface="华文细黑"/>
              </a:rPr>
              <a:t>2</a:t>
            </a:r>
            <a:r>
              <a:rPr lang="en-US" altLang="zh-CN" sz="2800" kern="100" dirty="0" smtClean="0">
                <a:latin typeface="Times New Roman"/>
                <a:ea typeface="华文细黑"/>
              </a:rPr>
              <a:t>O</a:t>
            </a:r>
            <a:r>
              <a:rPr lang="en-US" altLang="zh-CN" sz="2800" kern="100" baseline="-25000" dirty="0" smtClean="0">
                <a:latin typeface="Times New Roman"/>
                <a:ea typeface="华文细黑"/>
              </a:rPr>
              <a:t>2</a:t>
            </a:r>
            <a:r>
              <a:rPr lang="zh-CN" altLang="zh-CN" sz="2800" kern="100" dirty="0">
                <a:latin typeface="Times New Roman"/>
                <a:ea typeface="华文细黑"/>
                <a:cs typeface="Times New Roman"/>
              </a:rPr>
              <a:t>具有强氧化性，可能发生：</a:t>
            </a:r>
            <a:r>
              <a:rPr lang="en-US" altLang="zh-CN" sz="2800" kern="100" dirty="0">
                <a:latin typeface="Times New Roman"/>
                <a:ea typeface="华文细黑"/>
              </a:rPr>
              <a:t>Na</a:t>
            </a:r>
            <a:r>
              <a:rPr lang="en-US" altLang="zh-CN" sz="2800" kern="100" baseline="-25000" dirty="0">
                <a:latin typeface="Times New Roman"/>
                <a:ea typeface="华文细黑"/>
              </a:rPr>
              <a:t>2</a:t>
            </a:r>
            <a:r>
              <a:rPr lang="en-US" altLang="zh-CN" sz="2800" kern="100" dirty="0">
                <a:latin typeface="Times New Roman"/>
                <a:ea typeface="华文细黑"/>
              </a:rPr>
              <a:t>O</a:t>
            </a:r>
            <a:r>
              <a:rPr lang="en-US" altLang="zh-CN" sz="2800" kern="100" baseline="-25000" dirty="0">
                <a:latin typeface="Times New Roman"/>
                <a:ea typeface="华文细黑"/>
              </a:rPr>
              <a:t>2</a:t>
            </a:r>
            <a:r>
              <a:rPr lang="zh-CN" altLang="zh-CN" sz="2800" kern="100" dirty="0">
                <a:latin typeface="Times New Roman"/>
                <a:ea typeface="华文细黑"/>
                <a:cs typeface="Times New Roman"/>
              </a:rPr>
              <a:t>＋</a:t>
            </a:r>
            <a:r>
              <a:rPr lang="en-US" altLang="zh-CN" sz="2800" kern="100" dirty="0">
                <a:latin typeface="Times New Roman"/>
                <a:ea typeface="华文细黑"/>
              </a:rPr>
              <a:t>SO</a:t>
            </a:r>
            <a:r>
              <a:rPr lang="en-US" altLang="zh-CN" sz="2800" kern="100" baseline="-25000" dirty="0">
                <a:latin typeface="Times New Roman"/>
                <a:ea typeface="华文细黑"/>
              </a:rPr>
              <a:t>2</a:t>
            </a:r>
            <a:r>
              <a:rPr lang="en-US" altLang="zh-CN" sz="2800" kern="100" spc="-80" dirty="0">
                <a:latin typeface="Times New Roman"/>
                <a:ea typeface="华文细黑"/>
              </a:rPr>
              <a:t>==</a:t>
            </a:r>
            <a:r>
              <a:rPr lang="en-US" altLang="zh-CN" sz="2800" kern="100" dirty="0">
                <a:latin typeface="Times New Roman"/>
                <a:ea typeface="华文细黑"/>
              </a:rPr>
              <a:t>=Na</a:t>
            </a:r>
            <a:r>
              <a:rPr lang="en-US" altLang="zh-CN" sz="2800" kern="100" baseline="-25000" dirty="0">
                <a:latin typeface="Times New Roman"/>
                <a:ea typeface="华文细黑"/>
              </a:rPr>
              <a:t>2</a:t>
            </a:r>
            <a:r>
              <a:rPr lang="en-US" altLang="zh-CN" sz="2800" kern="100" dirty="0">
                <a:latin typeface="Times New Roman"/>
                <a:ea typeface="华文细黑"/>
              </a:rPr>
              <a:t>SO</a:t>
            </a:r>
            <a:r>
              <a:rPr lang="en-US" altLang="zh-CN" sz="2800" kern="100" baseline="-25000" dirty="0">
                <a:latin typeface="Times New Roman"/>
                <a:ea typeface="华文细黑"/>
              </a:rPr>
              <a:t>4</a:t>
            </a:r>
            <a:r>
              <a:rPr lang="zh-CN" altLang="zh-CN" sz="2800" kern="100" dirty="0">
                <a:latin typeface="Times New Roman"/>
                <a:ea typeface="华文细黑"/>
                <a:cs typeface="Times New Roman"/>
              </a:rPr>
              <a:t>。</a:t>
            </a:r>
            <a:endParaRPr lang="zh-CN" altLang="zh-CN" sz="2800" kern="100" dirty="0">
              <a:effectLst/>
              <a:latin typeface="宋体"/>
              <a:cs typeface="Courier New"/>
            </a:endParaRPr>
          </a:p>
        </p:txBody>
      </p:sp>
      <p:sp>
        <p:nvSpPr>
          <p:cNvPr id="5" name="矩形 4"/>
          <p:cNvSpPr/>
          <p:nvPr/>
        </p:nvSpPr>
        <p:spPr>
          <a:xfrm>
            <a:off x="4954249" y="819066"/>
            <a:ext cx="5101397" cy="523220"/>
          </a:xfrm>
          <a:prstGeom prst="rect">
            <a:avLst/>
          </a:prstGeom>
        </p:spPr>
        <p:txBody>
          <a:bodyPr wrap="none">
            <a:spAutoFit/>
          </a:bodyPr>
          <a:lstStyle/>
          <a:p>
            <a:r>
              <a:rPr lang="en-US" altLang="zh-CN" sz="2800" kern="100" dirty="0">
                <a:solidFill>
                  <a:schemeClr val="accent6">
                    <a:lumMod val="75000"/>
                  </a:schemeClr>
                </a:solidFill>
                <a:latin typeface="Times New Roman"/>
                <a:ea typeface="华文细黑"/>
              </a:rPr>
              <a:t>2Na</a:t>
            </a:r>
            <a:r>
              <a:rPr lang="en-US" altLang="zh-CN" sz="2800" kern="100" baseline="-25000" dirty="0">
                <a:solidFill>
                  <a:schemeClr val="accent6">
                    <a:lumMod val="75000"/>
                  </a:schemeClr>
                </a:solidFill>
                <a:latin typeface="Times New Roman"/>
                <a:ea typeface="华文细黑"/>
              </a:rPr>
              <a:t>2</a:t>
            </a:r>
            <a:r>
              <a:rPr lang="en-US" altLang="zh-CN" sz="2800" kern="100" dirty="0">
                <a:solidFill>
                  <a:schemeClr val="accent6">
                    <a:lumMod val="75000"/>
                  </a:schemeClr>
                </a:solidFill>
                <a:latin typeface="Times New Roman"/>
                <a:ea typeface="华文细黑"/>
              </a:rPr>
              <a:t>O</a:t>
            </a:r>
            <a:r>
              <a:rPr lang="en-US" altLang="zh-CN" sz="2800" kern="100" baseline="-25000" dirty="0">
                <a:solidFill>
                  <a:schemeClr val="accent6">
                    <a:lumMod val="75000"/>
                  </a:schemeClr>
                </a:solidFill>
                <a:latin typeface="Times New Roman"/>
                <a:ea typeface="华文细黑"/>
              </a:rPr>
              <a:t>2</a:t>
            </a:r>
            <a:r>
              <a:rPr lang="zh-CN" altLang="zh-CN" sz="2800" kern="100" dirty="0">
                <a:solidFill>
                  <a:schemeClr val="accent6">
                    <a:lumMod val="75000"/>
                  </a:schemeClr>
                </a:solidFill>
                <a:latin typeface="Times New Roman"/>
                <a:ea typeface="华文细黑"/>
                <a:cs typeface="Times New Roman"/>
              </a:rPr>
              <a:t>＋</a:t>
            </a:r>
            <a:r>
              <a:rPr lang="en-US" altLang="zh-CN" sz="2800" kern="100" dirty="0">
                <a:solidFill>
                  <a:schemeClr val="accent6">
                    <a:lumMod val="75000"/>
                  </a:schemeClr>
                </a:solidFill>
                <a:latin typeface="Times New Roman"/>
                <a:ea typeface="华文细黑"/>
              </a:rPr>
              <a:t>2CO</a:t>
            </a:r>
            <a:r>
              <a:rPr lang="en-US" altLang="zh-CN" sz="2800" kern="100" baseline="-25000" dirty="0">
                <a:solidFill>
                  <a:schemeClr val="accent6">
                    <a:lumMod val="75000"/>
                  </a:schemeClr>
                </a:solidFill>
                <a:latin typeface="Times New Roman"/>
                <a:ea typeface="华文细黑"/>
              </a:rPr>
              <a:t>2</a:t>
            </a:r>
            <a:r>
              <a:rPr lang="en-US" altLang="zh-CN" sz="2800" kern="100" spc="-80" dirty="0">
                <a:solidFill>
                  <a:schemeClr val="accent6">
                    <a:lumMod val="75000"/>
                  </a:schemeClr>
                </a:solidFill>
                <a:latin typeface="Times New Roman"/>
                <a:ea typeface="华文细黑"/>
              </a:rPr>
              <a:t>==</a:t>
            </a:r>
            <a:r>
              <a:rPr lang="en-US" altLang="zh-CN" sz="2800" kern="100" dirty="0">
                <a:solidFill>
                  <a:schemeClr val="accent6">
                    <a:lumMod val="75000"/>
                  </a:schemeClr>
                </a:solidFill>
                <a:latin typeface="Times New Roman"/>
                <a:ea typeface="华文细黑"/>
              </a:rPr>
              <a:t>=2Na</a:t>
            </a:r>
            <a:r>
              <a:rPr lang="en-US" altLang="zh-CN" sz="2800" kern="100" baseline="-25000" dirty="0">
                <a:solidFill>
                  <a:schemeClr val="accent6">
                    <a:lumMod val="75000"/>
                  </a:schemeClr>
                </a:solidFill>
                <a:latin typeface="Times New Roman"/>
                <a:ea typeface="华文细黑"/>
              </a:rPr>
              <a:t>2</a:t>
            </a:r>
            <a:r>
              <a:rPr lang="en-US" altLang="zh-CN" sz="2800" kern="100" dirty="0">
                <a:solidFill>
                  <a:schemeClr val="accent6">
                    <a:lumMod val="75000"/>
                  </a:schemeClr>
                </a:solidFill>
                <a:latin typeface="Times New Roman"/>
                <a:ea typeface="华文细黑"/>
              </a:rPr>
              <a:t>CO</a:t>
            </a:r>
            <a:r>
              <a:rPr lang="en-US" altLang="zh-CN" sz="2800" kern="100" baseline="-25000" dirty="0">
                <a:solidFill>
                  <a:schemeClr val="accent6">
                    <a:lumMod val="75000"/>
                  </a:schemeClr>
                </a:solidFill>
                <a:latin typeface="Times New Roman"/>
                <a:ea typeface="华文细黑"/>
              </a:rPr>
              <a:t>3</a:t>
            </a:r>
            <a:r>
              <a:rPr lang="zh-CN" altLang="zh-CN" sz="2800" kern="100" dirty="0">
                <a:solidFill>
                  <a:schemeClr val="accent6">
                    <a:lumMod val="75000"/>
                  </a:schemeClr>
                </a:solidFill>
                <a:latin typeface="Times New Roman"/>
                <a:ea typeface="华文细黑"/>
                <a:cs typeface="Times New Roman"/>
              </a:rPr>
              <a:t>＋</a:t>
            </a:r>
            <a:r>
              <a:rPr lang="en-US" altLang="zh-CN" sz="2800" kern="100" dirty="0">
                <a:solidFill>
                  <a:schemeClr val="accent6">
                    <a:lumMod val="75000"/>
                  </a:schemeClr>
                </a:solidFill>
                <a:latin typeface="Times New Roman"/>
                <a:ea typeface="华文细黑"/>
              </a:rPr>
              <a:t>O</a:t>
            </a:r>
            <a:r>
              <a:rPr lang="en-US" altLang="zh-CN" sz="2800" kern="100" baseline="-25000" dirty="0">
                <a:solidFill>
                  <a:schemeClr val="accent6">
                    <a:lumMod val="75000"/>
                  </a:schemeClr>
                </a:solidFill>
                <a:latin typeface="Times New Roman"/>
                <a:ea typeface="华文细黑"/>
              </a:rPr>
              <a:t>2</a:t>
            </a:r>
            <a:endParaRPr lang="zh-CN" altLang="en-US" sz="2800" dirty="0">
              <a:solidFill>
                <a:schemeClr val="accent6">
                  <a:lumMod val="75000"/>
                </a:schemeClr>
              </a:solidFill>
            </a:endParaRPr>
          </a:p>
        </p:txBody>
      </p:sp>
      <p:sp>
        <p:nvSpPr>
          <p:cNvPr id="6" name="矩形 5"/>
          <p:cNvSpPr/>
          <p:nvPr/>
        </p:nvSpPr>
        <p:spPr>
          <a:xfrm>
            <a:off x="3158088" y="2230537"/>
            <a:ext cx="1261884" cy="523220"/>
          </a:xfrm>
          <a:prstGeom prst="rect">
            <a:avLst/>
          </a:prstGeom>
        </p:spPr>
        <p:txBody>
          <a:bodyPr wrap="none">
            <a:spAutoFit/>
          </a:bodyPr>
          <a:lstStyle/>
          <a:p>
            <a:r>
              <a:rPr lang="zh-CN" altLang="zh-CN" sz="2800" kern="100" dirty="0">
                <a:solidFill>
                  <a:schemeClr val="accent6">
                    <a:lumMod val="75000"/>
                  </a:schemeClr>
                </a:solidFill>
                <a:latin typeface="Times New Roman"/>
                <a:ea typeface="华文细黑"/>
              </a:rPr>
              <a:t>不合理</a:t>
            </a:r>
            <a:endParaRPr lang="zh-CN" altLang="en-US" sz="2800" kern="100" dirty="0">
              <a:solidFill>
                <a:schemeClr val="accent6">
                  <a:lumMod val="75000"/>
                </a:schemeClr>
              </a:solidFill>
              <a:latin typeface="Times New Roman"/>
              <a:ea typeface="华文细黑"/>
            </a:endParaRPr>
          </a:p>
        </p:txBody>
      </p:sp>
      <p:sp>
        <p:nvSpPr>
          <p:cNvPr id="7" name="Rectangle 21">
            <a:hlinkClick r:id="rId2" action="ppaction://hlinksldjump"/>
          </p:cNvPr>
          <p:cNvSpPr>
            <a:spLocks noChangeArrowheads="1"/>
          </p:cNvSpPr>
          <p:nvPr/>
        </p:nvSpPr>
        <p:spPr bwMode="auto">
          <a:xfrm>
            <a:off x="9191550" y="3946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8" name="Rectangle 21">
            <a:hlinkClick r:id="rId3" action="ppaction://hlinksldjump"/>
          </p:cNvPr>
          <p:cNvSpPr>
            <a:spLocks noChangeArrowheads="1"/>
          </p:cNvSpPr>
          <p:nvPr/>
        </p:nvSpPr>
        <p:spPr bwMode="auto">
          <a:xfrm>
            <a:off x="9676178" y="3946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9" name="Rectangle 21">
            <a:hlinkClick r:id="rId4" action="ppaction://hlinksldjump"/>
          </p:cNvPr>
          <p:cNvSpPr>
            <a:spLocks noChangeArrowheads="1"/>
          </p:cNvSpPr>
          <p:nvPr/>
        </p:nvSpPr>
        <p:spPr bwMode="auto">
          <a:xfrm>
            <a:off x="10136664" y="3946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0" name="Rectangle 21">
            <a:hlinkClick r:id="rId5" action="ppaction://hlinksldjump"/>
          </p:cNvPr>
          <p:cNvSpPr>
            <a:spLocks noChangeArrowheads="1"/>
          </p:cNvSpPr>
          <p:nvPr/>
        </p:nvSpPr>
        <p:spPr bwMode="auto">
          <a:xfrm>
            <a:off x="10573008"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1" name="Rectangle 21">
            <a:hlinkClick r:id="rId6" action="ppaction://hlinksldjump"/>
          </p:cNvPr>
          <p:cNvSpPr>
            <a:spLocks noChangeArrowheads="1"/>
          </p:cNvSpPr>
          <p:nvPr/>
        </p:nvSpPr>
        <p:spPr bwMode="auto">
          <a:xfrm>
            <a:off x="11057218"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2" name="Rectangle 21">
            <a:hlinkClick r:id="rId7" action="ppaction://hlinksldjump"/>
          </p:cNvPr>
          <p:cNvSpPr>
            <a:spLocks noChangeArrowheads="1"/>
          </p:cNvSpPr>
          <p:nvPr/>
        </p:nvSpPr>
        <p:spPr bwMode="auto">
          <a:xfrm>
            <a:off x="11541426"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3" name="矩形 12"/>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4" name="圆角矩形 13">
            <a:hlinkClick r:id="" action="ppaction://noaction"/>
          </p:cNvPr>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2819106639"/>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4"/>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linds(horizontal)">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blinds(horizontal)">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xit" presetSubtype="0" fill="hold" grpId="1" nodeType="clickEffect">
                                  <p:stCondLst>
                                    <p:cond delay="0"/>
                                  </p:stCondLst>
                                  <p:childTnLst>
                                    <p:animEffect transition="out" filter="fade">
                                      <p:cBhvr>
                                        <p:cTn id="19" dur="500"/>
                                        <p:tgtEl>
                                          <p:spTgt spid="5"/>
                                        </p:tgtEl>
                                      </p:cBhvr>
                                    </p:animEffect>
                                    <p:set>
                                      <p:cBhvr>
                                        <p:cTn id="20" dur="1" fill="hold">
                                          <p:stCondLst>
                                            <p:cond delay="499"/>
                                          </p:stCondLst>
                                        </p:cTn>
                                        <p:tgtEl>
                                          <p:spTgt spid="5"/>
                                        </p:tgtEl>
                                        <p:attrNameLst>
                                          <p:attrName>style.visibility</p:attrName>
                                        </p:attrNameLst>
                                      </p:cBhvr>
                                      <p:to>
                                        <p:strVal val="hidden"/>
                                      </p:to>
                                    </p:set>
                                  </p:childTnLst>
                                </p:cTn>
                              </p:par>
                              <p:par>
                                <p:cTn id="21" presetID="10" presetClass="exit" presetSubtype="0" fill="hold" nodeType="withEffect">
                                  <p:stCondLst>
                                    <p:cond delay="0"/>
                                  </p:stCondLst>
                                  <p:childTnLst>
                                    <p:animEffect transition="out" filter="fade">
                                      <p:cBhvr>
                                        <p:cTn id="22" dur="500"/>
                                        <p:tgtEl>
                                          <p:spTgt spid="3">
                                            <p:txEl>
                                              <p:pRg st="2" end="2"/>
                                            </p:txEl>
                                          </p:spTgt>
                                        </p:tgtEl>
                                      </p:cBhvr>
                                    </p:animEffect>
                                    <p:set>
                                      <p:cBhvr>
                                        <p:cTn id="23" dur="1" fill="hold">
                                          <p:stCondLst>
                                            <p:cond delay="499"/>
                                          </p:stCondLst>
                                        </p:cTn>
                                        <p:tgtEl>
                                          <p:spTgt spid="3">
                                            <p:txEl>
                                              <p:pRg st="2" end="2"/>
                                            </p:txEl>
                                          </p:spTgt>
                                        </p:tgtEl>
                                        <p:attrNameLst>
                                          <p:attrName>style.visibility</p:attrName>
                                        </p:attrNameLst>
                                      </p:cBhvr>
                                      <p:to>
                                        <p:strVal val="hidden"/>
                                      </p:to>
                                    </p:set>
                                  </p:childTnLst>
                                </p:cTn>
                              </p:par>
                              <p:par>
                                <p:cTn id="24" presetID="10" presetClass="exit" presetSubtype="0" fill="hold" grpId="1" nodeType="withEffect">
                                  <p:stCondLst>
                                    <p:cond delay="0"/>
                                  </p:stCondLst>
                                  <p:childTnLst>
                                    <p:animEffect transition="out" filter="fade">
                                      <p:cBhvr>
                                        <p:cTn id="25" dur="500"/>
                                        <p:tgtEl>
                                          <p:spTgt spid="6"/>
                                        </p:tgtEl>
                                      </p:cBhvr>
                                    </p:animEffect>
                                    <p:set>
                                      <p:cBhvr>
                                        <p:cTn id="26" dur="1" fill="hold">
                                          <p:stCondLst>
                                            <p:cond delay="499"/>
                                          </p:stCondLst>
                                        </p:cTn>
                                        <p:tgtEl>
                                          <p:spTgt spid="6"/>
                                        </p:tgtEl>
                                        <p:attrNameLst>
                                          <p:attrName>style.visibility</p:attrName>
                                        </p:attrNameLst>
                                      </p:cBhvr>
                                      <p:to>
                                        <p:strVal val="hidden"/>
                                      </p:to>
                                    </p:set>
                                  </p:childTnLst>
                                </p:cTn>
                              </p:par>
                            </p:childTnLst>
                          </p:cTn>
                        </p:par>
                      </p:childTnLst>
                    </p:cTn>
                  </p:par>
                </p:childTnLst>
              </p:cTn>
              <p:nextCondLst>
                <p:cond evt="onClick" delay="0">
                  <p:tgtEl>
                    <p:spTgt spid="14"/>
                  </p:tgtEl>
                </p:cond>
              </p:nextCondLst>
            </p:seq>
          </p:childTnLst>
        </p:cTn>
      </p:par>
    </p:tnLst>
    <p:bldLst>
      <p:bldP spid="5" grpId="0"/>
      <p:bldP spid="5" grpId="1"/>
      <p:bldP spid="6" grpId="0"/>
      <p:bldP spid="6" grpId="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22315" y="640532"/>
            <a:ext cx="11524006" cy="3522375"/>
          </a:xfrm>
          <a:prstGeom prst="rect">
            <a:avLst/>
          </a:prstGeom>
        </p:spPr>
        <p:txBody>
          <a:bodyPr>
            <a:spAutoFit/>
          </a:bodyPr>
          <a:lstStyle/>
          <a:p>
            <a:pPr>
              <a:lnSpc>
                <a:spcPts val="55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比较分析</a:t>
            </a:r>
            <a:r>
              <a:rPr lang="en-US" altLang="zh-CN" sz="2800" kern="100" dirty="0">
                <a:latin typeface="宋体"/>
                <a:ea typeface="华文细黑"/>
                <a:cs typeface="Times New Roman"/>
              </a:rPr>
              <a:t>③</a:t>
            </a:r>
            <a:r>
              <a:rPr lang="zh-CN" altLang="zh-CN" sz="2800" kern="100" dirty="0">
                <a:latin typeface="Times New Roman"/>
                <a:ea typeface="华文细黑"/>
                <a:cs typeface="Times New Roman"/>
              </a:rPr>
              <a:t>、</a:t>
            </a:r>
            <a:r>
              <a:rPr lang="en-US" altLang="zh-CN" sz="2800" kern="100" dirty="0">
                <a:latin typeface="宋体"/>
                <a:ea typeface="华文细黑"/>
                <a:cs typeface="Times New Roman"/>
              </a:rPr>
              <a:t>④</a:t>
            </a:r>
            <a:r>
              <a:rPr lang="zh-CN" altLang="zh-CN" sz="2800" kern="100" dirty="0">
                <a:latin typeface="Times New Roman"/>
                <a:ea typeface="华文细黑"/>
                <a:cs typeface="Times New Roman"/>
              </a:rPr>
              <a:t>反应中可能发生的现象，相同点：</a:t>
            </a:r>
            <a:r>
              <a:rPr lang="en-US" altLang="zh-CN" sz="2800" kern="100" dirty="0" smtClean="0">
                <a:latin typeface="Times New Roman"/>
                <a:ea typeface="华文细黑"/>
                <a:cs typeface="Courier New"/>
              </a:rPr>
              <a:t>_________________</a:t>
            </a:r>
          </a:p>
          <a:p>
            <a:pPr>
              <a:lnSpc>
                <a:spcPts val="5500"/>
              </a:lnSpc>
              <a:spcAft>
                <a:spcPts val="0"/>
              </a:spcAft>
            </a:pPr>
            <a:r>
              <a:rPr lang="en-US" altLang="zh-CN" sz="2800" kern="100" dirty="0" smtClean="0">
                <a:latin typeface="Times New Roman"/>
                <a:ea typeface="华文细黑"/>
                <a:cs typeface="Courier New"/>
              </a:rPr>
              <a:t>______________</a:t>
            </a:r>
            <a:r>
              <a:rPr lang="en-US" altLang="zh-CN" sz="2800" kern="100" dirty="0">
                <a:latin typeface="Times New Roman"/>
                <a:ea typeface="华文细黑"/>
                <a:cs typeface="Courier New"/>
              </a:rPr>
              <a:t>_</a:t>
            </a:r>
            <a:r>
              <a:rPr lang="en-US" altLang="zh-CN" sz="2800" kern="100" dirty="0" smtClean="0">
                <a:latin typeface="Times New Roman"/>
                <a:ea typeface="华文细黑"/>
                <a:cs typeface="Courier New"/>
              </a:rPr>
              <a:t>_</a:t>
            </a:r>
            <a:r>
              <a:rPr lang="zh-CN" altLang="zh-CN" sz="2800" kern="100" dirty="0" smtClean="0">
                <a:latin typeface="Times New Roman"/>
                <a:ea typeface="华文细黑"/>
                <a:cs typeface="Times New Roman"/>
              </a:rPr>
              <a:t>，</a:t>
            </a:r>
            <a:r>
              <a:rPr lang="zh-CN" altLang="zh-CN" sz="2800" kern="100" dirty="0">
                <a:latin typeface="Times New Roman"/>
                <a:ea typeface="华文细黑"/>
                <a:cs typeface="Times New Roman"/>
              </a:rPr>
              <a:t>差异：</a:t>
            </a:r>
            <a:r>
              <a:rPr lang="en-US" altLang="zh-CN" sz="2800" kern="100" dirty="0" smtClean="0">
                <a:latin typeface="Times New Roman"/>
                <a:ea typeface="华文细黑"/>
                <a:cs typeface="Courier New"/>
              </a:rPr>
              <a:t>_________________________</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5500"/>
              </a:lnSpc>
              <a:spcAft>
                <a:spcPts val="0"/>
              </a:spcAft>
            </a:pPr>
            <a:r>
              <a:rPr lang="zh-CN" altLang="zh-CN" sz="2800" b="1" kern="100" dirty="0">
                <a:solidFill>
                  <a:srgbClr val="0000FF"/>
                </a:solidFill>
                <a:latin typeface="Times New Roman"/>
                <a:cs typeface="Times New Roman"/>
              </a:rPr>
              <a:t>解析　</a:t>
            </a:r>
            <a:r>
              <a:rPr lang="en-US" altLang="zh-CN" sz="2800" kern="100" dirty="0" smtClean="0">
                <a:latin typeface="Times New Roman"/>
                <a:ea typeface="华文细黑"/>
              </a:rPr>
              <a:t>FeCl</a:t>
            </a:r>
            <a:r>
              <a:rPr lang="en-US" altLang="zh-CN" sz="2800" kern="100" baseline="-25000" dirty="0" smtClean="0">
                <a:latin typeface="Times New Roman"/>
                <a:ea typeface="华文细黑"/>
              </a:rPr>
              <a:t>3</a:t>
            </a:r>
            <a:r>
              <a:rPr lang="zh-CN" altLang="zh-CN" sz="2800" kern="100" dirty="0">
                <a:latin typeface="Times New Roman"/>
                <a:ea typeface="华文细黑"/>
                <a:cs typeface="Times New Roman"/>
              </a:rPr>
              <a:t>与</a:t>
            </a:r>
            <a:r>
              <a:rPr lang="en-US" altLang="zh-CN" sz="2800" kern="100" dirty="0" err="1">
                <a:latin typeface="Times New Roman"/>
                <a:ea typeface="华文细黑"/>
              </a:rPr>
              <a:t>NaOH</a:t>
            </a:r>
            <a:r>
              <a:rPr lang="zh-CN" altLang="zh-CN" sz="2800" kern="100" dirty="0">
                <a:latin typeface="Times New Roman"/>
                <a:ea typeface="华文细黑"/>
                <a:cs typeface="Times New Roman"/>
              </a:rPr>
              <a:t>反应生成</a:t>
            </a:r>
            <a:r>
              <a:rPr lang="en-US" altLang="zh-CN" sz="2800" kern="100" dirty="0">
                <a:latin typeface="Times New Roman"/>
                <a:ea typeface="华文细黑"/>
              </a:rPr>
              <a:t>Fe(OH)</a:t>
            </a:r>
            <a:r>
              <a:rPr lang="en-US" altLang="zh-CN" sz="2800" kern="100" baseline="-25000" dirty="0">
                <a:latin typeface="Times New Roman"/>
                <a:ea typeface="华文细黑"/>
              </a:rPr>
              <a:t>3</a:t>
            </a:r>
            <a:r>
              <a:rPr lang="zh-CN" altLang="zh-CN" sz="2800" kern="100" dirty="0">
                <a:latin typeface="Times New Roman"/>
                <a:ea typeface="华文细黑"/>
                <a:cs typeface="Times New Roman"/>
              </a:rPr>
              <a:t>，</a:t>
            </a:r>
            <a:r>
              <a:rPr lang="en-US" altLang="zh-CN" sz="2800" kern="100" dirty="0">
                <a:latin typeface="Times New Roman"/>
                <a:ea typeface="华文细黑"/>
              </a:rPr>
              <a:t>Fe(OH)</a:t>
            </a:r>
            <a:r>
              <a:rPr lang="en-US" altLang="zh-CN" sz="2800" kern="100" baseline="-25000" dirty="0">
                <a:latin typeface="Times New Roman"/>
                <a:ea typeface="华文细黑"/>
              </a:rPr>
              <a:t>3</a:t>
            </a:r>
            <a:r>
              <a:rPr lang="zh-CN" altLang="zh-CN" sz="2800" kern="100" dirty="0">
                <a:latin typeface="Times New Roman"/>
                <a:ea typeface="华文细黑"/>
                <a:cs typeface="Times New Roman"/>
              </a:rPr>
              <a:t>是不溶性的红褐色沉淀</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5500"/>
              </a:lnSpc>
              <a:spcAft>
                <a:spcPts val="0"/>
              </a:spcAft>
            </a:pPr>
            <a:r>
              <a:rPr lang="en-US" altLang="zh-CN" sz="2800" kern="100" dirty="0" smtClean="0">
                <a:latin typeface="宋体"/>
                <a:ea typeface="华文细黑"/>
                <a:cs typeface="Times New Roman"/>
              </a:rPr>
              <a:t>④</a:t>
            </a:r>
            <a:r>
              <a:rPr lang="zh-CN" altLang="zh-CN" sz="2800" kern="100" dirty="0">
                <a:latin typeface="Times New Roman"/>
                <a:ea typeface="华文细黑"/>
                <a:cs typeface="Times New Roman"/>
              </a:rPr>
              <a:t>中</a:t>
            </a:r>
            <a:r>
              <a:rPr lang="en-US" altLang="zh-CN" sz="2800" kern="100" dirty="0">
                <a:latin typeface="Times New Roman"/>
                <a:ea typeface="华文细黑"/>
              </a:rPr>
              <a:t>Fe</a:t>
            </a:r>
            <a:r>
              <a:rPr lang="en-US" altLang="zh-CN" sz="2800" kern="100" baseline="30000" dirty="0">
                <a:latin typeface="Times New Roman"/>
                <a:ea typeface="华文细黑"/>
              </a:rPr>
              <a:t>2</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具有强还原性，易被</a:t>
            </a:r>
            <a:r>
              <a:rPr lang="en-US" altLang="zh-CN" sz="2800" kern="100" dirty="0">
                <a:latin typeface="Times New Roman"/>
                <a:ea typeface="华文细黑"/>
              </a:rPr>
              <a:t>Na</a:t>
            </a:r>
            <a:r>
              <a:rPr lang="en-US" altLang="zh-CN" sz="2800" kern="100" baseline="-25000" dirty="0">
                <a:latin typeface="Times New Roman"/>
                <a:ea typeface="华文细黑"/>
              </a:rPr>
              <a:t>2</a:t>
            </a:r>
            <a:r>
              <a:rPr lang="en-US" altLang="zh-CN" sz="2800" kern="100" dirty="0">
                <a:latin typeface="Times New Roman"/>
                <a:ea typeface="华文细黑"/>
              </a:rPr>
              <a:t>O</a:t>
            </a:r>
            <a:r>
              <a:rPr lang="en-US" altLang="zh-CN" sz="2800" kern="100" baseline="-25000" dirty="0">
                <a:latin typeface="Times New Roman"/>
                <a:ea typeface="华文细黑"/>
              </a:rPr>
              <a:t>2</a:t>
            </a:r>
            <a:r>
              <a:rPr lang="zh-CN" altLang="zh-CN" sz="2800" kern="100" dirty="0">
                <a:latin typeface="Times New Roman"/>
                <a:ea typeface="华文细黑"/>
                <a:cs typeface="Times New Roman"/>
              </a:rPr>
              <a:t>氧化并生成</a:t>
            </a:r>
            <a:r>
              <a:rPr lang="en-US" altLang="zh-CN" sz="2800" kern="100" dirty="0">
                <a:latin typeface="Times New Roman"/>
                <a:ea typeface="华文细黑"/>
              </a:rPr>
              <a:t>Fe(OH)</a:t>
            </a:r>
            <a:r>
              <a:rPr lang="en-US" altLang="zh-CN" sz="2800" kern="100" baseline="-25000" dirty="0">
                <a:latin typeface="Times New Roman"/>
                <a:ea typeface="华文细黑"/>
              </a:rPr>
              <a:t>3</a:t>
            </a:r>
            <a:r>
              <a:rPr lang="zh-CN" altLang="zh-CN" sz="2800" kern="100" dirty="0">
                <a:latin typeface="Times New Roman"/>
                <a:ea typeface="华文细黑"/>
                <a:cs typeface="Times New Roman"/>
              </a:rPr>
              <a:t>，</a:t>
            </a:r>
            <a:r>
              <a:rPr lang="en-US" altLang="zh-CN" sz="2800" kern="100" dirty="0">
                <a:latin typeface="Times New Roman"/>
                <a:ea typeface="华文细黑"/>
              </a:rPr>
              <a:t>Na</a:t>
            </a:r>
            <a:r>
              <a:rPr lang="en-US" altLang="zh-CN" sz="2800" kern="100" baseline="-25000" dirty="0">
                <a:latin typeface="Times New Roman"/>
                <a:ea typeface="华文细黑"/>
              </a:rPr>
              <a:t>2</a:t>
            </a:r>
            <a:r>
              <a:rPr lang="en-US" altLang="zh-CN" sz="2800" kern="100" dirty="0">
                <a:latin typeface="Times New Roman"/>
                <a:ea typeface="华文细黑"/>
              </a:rPr>
              <a:t>O</a:t>
            </a:r>
            <a:r>
              <a:rPr lang="en-US" altLang="zh-CN" sz="2800" kern="100" baseline="-25000" dirty="0">
                <a:latin typeface="Times New Roman"/>
                <a:ea typeface="华文细黑"/>
              </a:rPr>
              <a:t>2</a:t>
            </a:r>
            <a:r>
              <a:rPr lang="zh-CN" altLang="zh-CN" sz="2800" kern="100" dirty="0">
                <a:latin typeface="Times New Roman"/>
                <a:ea typeface="华文细黑"/>
                <a:cs typeface="Times New Roman"/>
              </a:rPr>
              <a:t>与溶液中的水剧烈反应会有</a:t>
            </a:r>
            <a:r>
              <a:rPr lang="en-US" altLang="zh-CN" sz="2800" kern="100" dirty="0">
                <a:latin typeface="Times New Roman"/>
                <a:ea typeface="华文细黑"/>
              </a:rPr>
              <a:t>O</a:t>
            </a:r>
            <a:r>
              <a:rPr lang="en-US" altLang="zh-CN" sz="2800" kern="100" baseline="-25000" dirty="0">
                <a:latin typeface="Times New Roman"/>
                <a:ea typeface="华文细黑"/>
              </a:rPr>
              <a:t>2</a:t>
            </a:r>
            <a:r>
              <a:rPr lang="zh-CN" altLang="zh-CN" sz="2800" kern="100" dirty="0">
                <a:latin typeface="Times New Roman"/>
                <a:ea typeface="华文细黑"/>
                <a:cs typeface="Times New Roman"/>
              </a:rPr>
              <a:t>产生。</a:t>
            </a:r>
            <a:endParaRPr lang="zh-CN" altLang="zh-CN" sz="2800" kern="100" dirty="0">
              <a:effectLst/>
              <a:latin typeface="宋体"/>
              <a:cs typeface="Courier New"/>
            </a:endParaRPr>
          </a:p>
        </p:txBody>
      </p:sp>
      <p:sp>
        <p:nvSpPr>
          <p:cNvPr id="4" name="矩形 3"/>
          <p:cNvSpPr/>
          <p:nvPr/>
        </p:nvSpPr>
        <p:spPr>
          <a:xfrm>
            <a:off x="8623282" y="804594"/>
            <a:ext cx="3057247" cy="523220"/>
          </a:xfrm>
          <a:prstGeom prst="rect">
            <a:avLst/>
          </a:prstGeom>
        </p:spPr>
        <p:txBody>
          <a:bodyPr wrap="none">
            <a:spAutoFit/>
          </a:bodyPr>
          <a:lstStyle/>
          <a:p>
            <a:r>
              <a:rPr lang="zh-CN" altLang="zh-CN" sz="2800" kern="100" dirty="0">
                <a:solidFill>
                  <a:schemeClr val="accent6">
                    <a:lumMod val="75000"/>
                  </a:schemeClr>
                </a:solidFill>
                <a:latin typeface="Times New Roman"/>
                <a:ea typeface="华文细黑"/>
              </a:rPr>
              <a:t>均会有红褐色</a:t>
            </a:r>
            <a:r>
              <a:rPr lang="zh-CN" altLang="zh-CN" sz="2800" kern="100" dirty="0" smtClean="0">
                <a:solidFill>
                  <a:schemeClr val="accent6">
                    <a:lumMod val="75000"/>
                  </a:schemeClr>
                </a:solidFill>
                <a:latin typeface="Times New Roman"/>
                <a:ea typeface="华文细黑"/>
              </a:rPr>
              <a:t>沉淀</a:t>
            </a:r>
            <a:endParaRPr lang="zh-CN" altLang="en-US" sz="2800" kern="100" dirty="0">
              <a:solidFill>
                <a:schemeClr val="accent6">
                  <a:lumMod val="75000"/>
                </a:schemeClr>
              </a:solidFill>
              <a:latin typeface="Times New Roman"/>
              <a:ea typeface="华文细黑"/>
            </a:endParaRPr>
          </a:p>
        </p:txBody>
      </p:sp>
      <p:sp>
        <p:nvSpPr>
          <p:cNvPr id="5" name="矩形 4"/>
          <p:cNvSpPr/>
          <p:nvPr/>
        </p:nvSpPr>
        <p:spPr>
          <a:xfrm>
            <a:off x="351887" y="1476935"/>
            <a:ext cx="3057247" cy="523220"/>
          </a:xfrm>
          <a:prstGeom prst="rect">
            <a:avLst/>
          </a:prstGeom>
        </p:spPr>
        <p:txBody>
          <a:bodyPr wrap="none">
            <a:spAutoFit/>
          </a:bodyPr>
          <a:lstStyle/>
          <a:p>
            <a:r>
              <a:rPr lang="zh-CN" altLang="zh-CN" sz="2800" kern="100" dirty="0">
                <a:solidFill>
                  <a:schemeClr val="accent6">
                    <a:lumMod val="75000"/>
                  </a:schemeClr>
                </a:solidFill>
                <a:latin typeface="Times New Roman"/>
                <a:ea typeface="华文细黑"/>
              </a:rPr>
              <a:t>生成并有气体逸出</a:t>
            </a:r>
            <a:endParaRPr lang="zh-CN" altLang="en-US" sz="2800" kern="100" dirty="0">
              <a:solidFill>
                <a:schemeClr val="accent6">
                  <a:lumMod val="75000"/>
                </a:schemeClr>
              </a:solidFill>
              <a:latin typeface="Times New Roman"/>
              <a:ea typeface="华文细黑"/>
            </a:endParaRPr>
          </a:p>
        </p:txBody>
      </p:sp>
      <p:sp>
        <p:nvSpPr>
          <p:cNvPr id="6" name="矩形 5"/>
          <p:cNvSpPr/>
          <p:nvPr/>
        </p:nvSpPr>
        <p:spPr>
          <a:xfrm>
            <a:off x="4723861" y="1481241"/>
            <a:ext cx="4493538" cy="523220"/>
          </a:xfrm>
          <a:prstGeom prst="rect">
            <a:avLst/>
          </a:prstGeom>
        </p:spPr>
        <p:txBody>
          <a:bodyPr wrap="none">
            <a:spAutoFit/>
          </a:bodyPr>
          <a:lstStyle/>
          <a:p>
            <a:r>
              <a:rPr lang="en-US" altLang="zh-CN" sz="2800" kern="100" dirty="0">
                <a:solidFill>
                  <a:schemeClr val="accent6">
                    <a:lumMod val="75000"/>
                  </a:schemeClr>
                </a:solidFill>
                <a:latin typeface="Times New Roman"/>
                <a:ea typeface="华文细黑"/>
              </a:rPr>
              <a:t>④</a:t>
            </a:r>
            <a:r>
              <a:rPr lang="zh-CN" altLang="zh-CN" sz="2800" kern="100" dirty="0">
                <a:solidFill>
                  <a:schemeClr val="accent6">
                    <a:lumMod val="75000"/>
                  </a:schemeClr>
                </a:solidFill>
                <a:latin typeface="Times New Roman"/>
                <a:ea typeface="华文细黑"/>
              </a:rPr>
              <a:t>中气体明显少于</a:t>
            </a:r>
            <a:r>
              <a:rPr lang="en-US" altLang="zh-CN" sz="2800" kern="100" dirty="0">
                <a:solidFill>
                  <a:schemeClr val="accent6">
                    <a:lumMod val="75000"/>
                  </a:schemeClr>
                </a:solidFill>
                <a:latin typeface="Times New Roman"/>
                <a:ea typeface="华文细黑"/>
              </a:rPr>
              <a:t>③</a:t>
            </a:r>
            <a:r>
              <a:rPr lang="zh-CN" altLang="zh-CN" sz="2800" kern="100" dirty="0">
                <a:solidFill>
                  <a:schemeClr val="accent6">
                    <a:lumMod val="75000"/>
                  </a:schemeClr>
                </a:solidFill>
                <a:latin typeface="Times New Roman"/>
                <a:ea typeface="华文细黑"/>
              </a:rPr>
              <a:t>中气体</a:t>
            </a:r>
            <a:endParaRPr lang="zh-CN" altLang="en-US" sz="2800" kern="100" dirty="0">
              <a:solidFill>
                <a:schemeClr val="accent6">
                  <a:lumMod val="75000"/>
                </a:schemeClr>
              </a:solidFill>
              <a:latin typeface="Times New Roman"/>
              <a:ea typeface="华文细黑"/>
            </a:endParaRPr>
          </a:p>
        </p:txBody>
      </p:sp>
      <p:sp>
        <p:nvSpPr>
          <p:cNvPr id="7" name="Rectangle 21">
            <a:hlinkClick r:id="rId2" action="ppaction://hlinksldjump"/>
          </p:cNvPr>
          <p:cNvSpPr>
            <a:spLocks noChangeArrowheads="1"/>
          </p:cNvSpPr>
          <p:nvPr/>
        </p:nvSpPr>
        <p:spPr bwMode="auto">
          <a:xfrm>
            <a:off x="9191550" y="3946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8" name="Rectangle 21">
            <a:hlinkClick r:id="rId3" action="ppaction://hlinksldjump"/>
          </p:cNvPr>
          <p:cNvSpPr>
            <a:spLocks noChangeArrowheads="1"/>
          </p:cNvSpPr>
          <p:nvPr/>
        </p:nvSpPr>
        <p:spPr bwMode="auto">
          <a:xfrm>
            <a:off x="9676178" y="3946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9" name="Rectangle 21">
            <a:hlinkClick r:id="rId4" action="ppaction://hlinksldjump"/>
          </p:cNvPr>
          <p:cNvSpPr>
            <a:spLocks noChangeArrowheads="1"/>
          </p:cNvSpPr>
          <p:nvPr/>
        </p:nvSpPr>
        <p:spPr bwMode="auto">
          <a:xfrm>
            <a:off x="10136664" y="3946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0" name="Rectangle 21">
            <a:hlinkClick r:id="rId5" action="ppaction://hlinksldjump"/>
          </p:cNvPr>
          <p:cNvSpPr>
            <a:spLocks noChangeArrowheads="1"/>
          </p:cNvSpPr>
          <p:nvPr/>
        </p:nvSpPr>
        <p:spPr bwMode="auto">
          <a:xfrm>
            <a:off x="10573008"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1" name="Rectangle 21">
            <a:hlinkClick r:id="rId6" action="ppaction://hlinksldjump"/>
          </p:cNvPr>
          <p:cNvSpPr>
            <a:spLocks noChangeArrowheads="1"/>
          </p:cNvSpPr>
          <p:nvPr/>
        </p:nvSpPr>
        <p:spPr bwMode="auto">
          <a:xfrm>
            <a:off x="11057218"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2" name="Rectangle 21">
            <a:hlinkClick r:id="rId7" action="ppaction://hlinksldjump"/>
          </p:cNvPr>
          <p:cNvSpPr>
            <a:spLocks noChangeArrowheads="1"/>
          </p:cNvSpPr>
          <p:nvPr/>
        </p:nvSpPr>
        <p:spPr bwMode="auto">
          <a:xfrm>
            <a:off x="11541426"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3" name="矩形 12"/>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4" name="圆角矩形 13">
            <a:hlinkClick r:id="" action="ppaction://noaction"/>
          </p:cNvPr>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2769963359"/>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4"/>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linds(horizontal)">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blinds(horizontal)">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linds(horizontal)">
                                      <p:cBhvr>
                                        <p:cTn id="17" dur="500"/>
                                        <p:tgtEl>
                                          <p:spTgt spid="4"/>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blinds(horizontal)">
                                      <p:cBhvr>
                                        <p:cTn id="20" dur="500"/>
                                        <p:tgtEl>
                                          <p:spTgt spid="5"/>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blinds(horizontal)">
                                      <p:cBhvr>
                                        <p:cTn id="23" dur="500"/>
                                        <p:tgtEl>
                                          <p:spTgt spid="6"/>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xit" presetSubtype="0" fill="hold" nodeType="clickEffect">
                                  <p:stCondLst>
                                    <p:cond delay="0"/>
                                  </p:stCondLst>
                                  <p:childTnLst>
                                    <p:animEffect transition="out" filter="fade">
                                      <p:cBhvr>
                                        <p:cTn id="27" dur="500"/>
                                        <p:tgtEl>
                                          <p:spTgt spid="3">
                                            <p:txEl>
                                              <p:pRg st="2" end="2"/>
                                            </p:txEl>
                                          </p:spTgt>
                                        </p:tgtEl>
                                      </p:cBhvr>
                                    </p:animEffect>
                                    <p:set>
                                      <p:cBhvr>
                                        <p:cTn id="28" dur="1" fill="hold">
                                          <p:stCondLst>
                                            <p:cond delay="499"/>
                                          </p:stCondLst>
                                        </p:cTn>
                                        <p:tgtEl>
                                          <p:spTgt spid="3">
                                            <p:txEl>
                                              <p:pRg st="2" end="2"/>
                                            </p:txEl>
                                          </p:spTgt>
                                        </p:tgtEl>
                                        <p:attrNameLst>
                                          <p:attrName>style.visibility</p:attrName>
                                        </p:attrNameLst>
                                      </p:cBhvr>
                                      <p:to>
                                        <p:strVal val="hidden"/>
                                      </p:to>
                                    </p:set>
                                  </p:childTnLst>
                                </p:cTn>
                              </p:par>
                              <p:par>
                                <p:cTn id="29" presetID="10" presetClass="exit" presetSubtype="0" fill="hold" nodeType="withEffect">
                                  <p:stCondLst>
                                    <p:cond delay="0"/>
                                  </p:stCondLst>
                                  <p:childTnLst>
                                    <p:animEffect transition="out" filter="fade">
                                      <p:cBhvr>
                                        <p:cTn id="30" dur="500"/>
                                        <p:tgtEl>
                                          <p:spTgt spid="3">
                                            <p:txEl>
                                              <p:pRg st="3" end="3"/>
                                            </p:txEl>
                                          </p:spTgt>
                                        </p:tgtEl>
                                      </p:cBhvr>
                                    </p:animEffect>
                                    <p:set>
                                      <p:cBhvr>
                                        <p:cTn id="31" dur="1" fill="hold">
                                          <p:stCondLst>
                                            <p:cond delay="499"/>
                                          </p:stCondLst>
                                        </p:cTn>
                                        <p:tgtEl>
                                          <p:spTgt spid="3">
                                            <p:txEl>
                                              <p:pRg st="3" end="3"/>
                                            </p:txEl>
                                          </p:spTgt>
                                        </p:tgtEl>
                                        <p:attrNameLst>
                                          <p:attrName>style.visibility</p:attrName>
                                        </p:attrNameLst>
                                      </p:cBhvr>
                                      <p:to>
                                        <p:strVal val="hidden"/>
                                      </p:to>
                                    </p:set>
                                  </p:childTnLst>
                                </p:cTn>
                              </p:par>
                              <p:par>
                                <p:cTn id="32" presetID="10" presetClass="exit" presetSubtype="0" fill="hold" grpId="1" nodeType="withEffect">
                                  <p:stCondLst>
                                    <p:cond delay="0"/>
                                  </p:stCondLst>
                                  <p:childTnLst>
                                    <p:animEffect transition="out" filter="fade">
                                      <p:cBhvr>
                                        <p:cTn id="33" dur="500"/>
                                        <p:tgtEl>
                                          <p:spTgt spid="4"/>
                                        </p:tgtEl>
                                      </p:cBhvr>
                                    </p:animEffect>
                                    <p:set>
                                      <p:cBhvr>
                                        <p:cTn id="34" dur="1" fill="hold">
                                          <p:stCondLst>
                                            <p:cond delay="499"/>
                                          </p:stCondLst>
                                        </p:cTn>
                                        <p:tgtEl>
                                          <p:spTgt spid="4"/>
                                        </p:tgtEl>
                                        <p:attrNameLst>
                                          <p:attrName>style.visibility</p:attrName>
                                        </p:attrNameLst>
                                      </p:cBhvr>
                                      <p:to>
                                        <p:strVal val="hidden"/>
                                      </p:to>
                                    </p:set>
                                  </p:childTnLst>
                                </p:cTn>
                              </p:par>
                              <p:par>
                                <p:cTn id="35" presetID="10" presetClass="exit" presetSubtype="0" fill="hold" grpId="1" nodeType="withEffect">
                                  <p:stCondLst>
                                    <p:cond delay="0"/>
                                  </p:stCondLst>
                                  <p:childTnLst>
                                    <p:animEffect transition="out" filter="fade">
                                      <p:cBhvr>
                                        <p:cTn id="36" dur="500"/>
                                        <p:tgtEl>
                                          <p:spTgt spid="5"/>
                                        </p:tgtEl>
                                      </p:cBhvr>
                                    </p:animEffect>
                                    <p:set>
                                      <p:cBhvr>
                                        <p:cTn id="37" dur="1" fill="hold">
                                          <p:stCondLst>
                                            <p:cond delay="499"/>
                                          </p:stCondLst>
                                        </p:cTn>
                                        <p:tgtEl>
                                          <p:spTgt spid="5"/>
                                        </p:tgtEl>
                                        <p:attrNameLst>
                                          <p:attrName>style.visibility</p:attrName>
                                        </p:attrNameLst>
                                      </p:cBhvr>
                                      <p:to>
                                        <p:strVal val="hidden"/>
                                      </p:to>
                                    </p:set>
                                  </p:childTnLst>
                                </p:cTn>
                              </p:par>
                              <p:par>
                                <p:cTn id="38" presetID="10" presetClass="exit" presetSubtype="0" fill="hold" grpId="1" nodeType="withEffect">
                                  <p:stCondLst>
                                    <p:cond delay="0"/>
                                  </p:stCondLst>
                                  <p:childTnLst>
                                    <p:animEffect transition="out" filter="fade">
                                      <p:cBhvr>
                                        <p:cTn id="39" dur="500"/>
                                        <p:tgtEl>
                                          <p:spTgt spid="6"/>
                                        </p:tgtEl>
                                      </p:cBhvr>
                                    </p:animEffect>
                                    <p:set>
                                      <p:cBhvr>
                                        <p:cTn id="40" dur="1" fill="hold">
                                          <p:stCondLst>
                                            <p:cond delay="499"/>
                                          </p:stCondLst>
                                        </p:cTn>
                                        <p:tgtEl>
                                          <p:spTgt spid="6"/>
                                        </p:tgtEl>
                                        <p:attrNameLst>
                                          <p:attrName>style.visibility</p:attrName>
                                        </p:attrNameLst>
                                      </p:cBhvr>
                                      <p:to>
                                        <p:strVal val="hidden"/>
                                      </p:to>
                                    </p:set>
                                  </p:childTnLst>
                                </p:cTn>
                              </p:par>
                            </p:childTnLst>
                          </p:cTn>
                        </p:par>
                      </p:childTnLst>
                    </p:cTn>
                  </p:par>
                </p:childTnLst>
              </p:cTn>
              <p:nextCondLst>
                <p:cond evt="onClick" delay="0">
                  <p:tgtEl>
                    <p:spTgt spid="14"/>
                  </p:tgtEl>
                </p:cond>
              </p:nextCondLst>
            </p:seq>
          </p:childTnLst>
        </p:cTn>
      </p:par>
    </p:tnLst>
    <p:bldLst>
      <p:bldP spid="4" grpId="0"/>
      <p:bldP spid="4" grpId="1"/>
      <p:bldP spid="5" grpId="0"/>
      <p:bldP spid="5" grpId="1"/>
      <p:bldP spid="6" grpId="0"/>
      <p:bldP spid="6" grpId="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11448" y="751250"/>
            <a:ext cx="11409907" cy="2913618"/>
          </a:xfrm>
          <a:prstGeom prst="rect">
            <a:avLst/>
          </a:prstGeom>
        </p:spPr>
        <p:txBody>
          <a:bodyPr>
            <a:spAutoFit/>
          </a:bodyPr>
          <a:lstStyle/>
          <a:p>
            <a:pPr algn="just">
              <a:lnSpc>
                <a:spcPts val="5500"/>
              </a:lnSpc>
              <a:spcAft>
                <a:spcPts val="0"/>
              </a:spcAft>
            </a:pPr>
            <a:r>
              <a:rPr lang="en-US" altLang="zh-CN" sz="2600" kern="100" dirty="0">
                <a:latin typeface="Times New Roman"/>
                <a:ea typeface="华文细黑"/>
                <a:cs typeface="Courier New"/>
              </a:rPr>
              <a:t>(3)</a:t>
            </a:r>
            <a:r>
              <a:rPr lang="zh-CN" altLang="zh-CN" sz="2600" kern="100" dirty="0">
                <a:latin typeface="Times New Roman"/>
                <a:ea typeface="华文细黑"/>
                <a:cs typeface="Times New Roman"/>
              </a:rPr>
              <a:t>预测</a:t>
            </a:r>
            <a:r>
              <a:rPr lang="en-US" altLang="zh-CN" sz="2600" kern="100" dirty="0">
                <a:latin typeface="宋体"/>
                <a:ea typeface="华文细黑"/>
                <a:cs typeface="Times New Roman"/>
              </a:rPr>
              <a:t>⑤</a:t>
            </a:r>
            <a:r>
              <a:rPr lang="zh-CN" altLang="zh-CN" sz="2600" kern="100" dirty="0">
                <a:latin typeface="Times New Roman"/>
                <a:ea typeface="华文细黑"/>
                <a:cs typeface="Times New Roman"/>
              </a:rPr>
              <a:t>可能的现象：</a:t>
            </a:r>
            <a:r>
              <a:rPr lang="en-US" altLang="zh-CN" sz="2600" kern="100" dirty="0" smtClean="0">
                <a:latin typeface="Times New Roman"/>
                <a:ea typeface="华文细黑"/>
                <a:cs typeface="Courier New"/>
              </a:rPr>
              <a:t>_______________________________</a:t>
            </a:r>
            <a:r>
              <a:rPr lang="zh-CN" altLang="zh-CN" sz="2600" kern="100" dirty="0">
                <a:latin typeface="Times New Roman"/>
                <a:ea typeface="华文细黑"/>
                <a:cs typeface="Times New Roman"/>
              </a:rPr>
              <a:t>，</a:t>
            </a:r>
            <a:endParaRPr lang="zh-CN" altLang="zh-CN" sz="2600" kern="100" dirty="0">
              <a:latin typeface="宋体"/>
              <a:cs typeface="Courier New"/>
            </a:endParaRPr>
          </a:p>
          <a:p>
            <a:pPr algn="just">
              <a:lnSpc>
                <a:spcPts val="5500"/>
              </a:lnSpc>
              <a:spcAft>
                <a:spcPts val="0"/>
              </a:spcAft>
            </a:pPr>
            <a:r>
              <a:rPr lang="en-US" altLang="zh-CN" sz="2600" kern="100" dirty="0">
                <a:latin typeface="宋体"/>
                <a:ea typeface="华文细黑"/>
                <a:cs typeface="Times New Roman"/>
              </a:rPr>
              <a:t>⑥</a:t>
            </a:r>
            <a:r>
              <a:rPr lang="zh-CN" altLang="zh-CN" sz="2600" kern="100" dirty="0">
                <a:latin typeface="Times New Roman"/>
                <a:ea typeface="华文细黑"/>
                <a:cs typeface="Times New Roman"/>
              </a:rPr>
              <a:t>可能的现象：</a:t>
            </a:r>
            <a:r>
              <a:rPr lang="en-US" altLang="zh-CN" sz="2600" kern="100" dirty="0" smtClean="0">
                <a:latin typeface="Times New Roman"/>
                <a:ea typeface="华文细黑"/>
                <a:cs typeface="Courier New"/>
              </a:rPr>
              <a:t>________________________</a:t>
            </a:r>
            <a:r>
              <a:rPr lang="en-US" altLang="zh-CN" sz="2600" kern="100" dirty="0">
                <a:latin typeface="Times New Roman"/>
                <a:ea typeface="华文细黑"/>
                <a:cs typeface="Courier New"/>
              </a:rPr>
              <a:t>_</a:t>
            </a:r>
            <a:r>
              <a:rPr lang="en-US" altLang="zh-CN" sz="2600" kern="100" dirty="0" smtClean="0">
                <a:latin typeface="Times New Roman"/>
                <a:ea typeface="华文细黑"/>
                <a:cs typeface="Courier New"/>
              </a:rPr>
              <a:t>__________</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algn="just">
              <a:lnSpc>
                <a:spcPts val="5500"/>
              </a:lnSpc>
              <a:spcAft>
                <a:spcPts val="0"/>
              </a:spcAft>
            </a:pPr>
            <a:r>
              <a:rPr lang="zh-CN" altLang="zh-CN" sz="2800" b="1" kern="100" dirty="0">
                <a:solidFill>
                  <a:srgbClr val="0000FF"/>
                </a:solidFill>
                <a:latin typeface="Times New Roman"/>
                <a:cs typeface="Times New Roman"/>
              </a:rPr>
              <a:t>解析　</a:t>
            </a:r>
            <a:r>
              <a:rPr lang="en-US" altLang="zh-CN" sz="2800" kern="100" dirty="0" smtClean="0">
                <a:latin typeface="Times New Roman"/>
                <a:ea typeface="华文细黑"/>
                <a:cs typeface="Courier New"/>
              </a:rPr>
              <a:t>SO</a:t>
            </a:r>
            <a:r>
              <a:rPr lang="en-US" altLang="zh-CN" sz="2800" kern="100" baseline="-25000" dirty="0" smtClean="0">
                <a:latin typeface="Times New Roman"/>
                <a:ea typeface="华文细黑"/>
                <a:cs typeface="Courier New"/>
              </a:rPr>
              <a:t>2</a:t>
            </a:r>
            <a:r>
              <a:rPr lang="zh-CN" altLang="zh-CN" sz="2800" kern="100" dirty="0">
                <a:latin typeface="Times New Roman"/>
                <a:ea typeface="华文细黑"/>
                <a:cs typeface="Times New Roman"/>
              </a:rPr>
              <a:t>的漂白性是由于它能与某些有色物质生成易分解的无色物质，</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的漂白性是因其具有强氧化性</a:t>
            </a:r>
            <a:r>
              <a:rPr lang="zh-CN" altLang="zh-CN" sz="2800" kern="100" dirty="0" smtClean="0">
                <a:latin typeface="Times New Roman"/>
                <a:ea typeface="华文细黑"/>
                <a:cs typeface="Times New Roman"/>
              </a:rPr>
              <a:t>。</a:t>
            </a:r>
            <a:endParaRPr lang="zh-CN" altLang="zh-CN" sz="1000" kern="100" dirty="0">
              <a:latin typeface="宋体"/>
              <a:cs typeface="Courier New"/>
            </a:endParaRPr>
          </a:p>
        </p:txBody>
      </p:sp>
      <p:sp>
        <p:nvSpPr>
          <p:cNvPr id="5" name="矩形 4"/>
          <p:cNvSpPr/>
          <p:nvPr/>
        </p:nvSpPr>
        <p:spPr>
          <a:xfrm>
            <a:off x="3757042" y="769676"/>
            <a:ext cx="5538932" cy="620426"/>
          </a:xfrm>
          <a:prstGeom prst="rect">
            <a:avLst/>
          </a:prstGeom>
        </p:spPr>
        <p:txBody>
          <a:bodyPr>
            <a:spAutoFit/>
          </a:bodyPr>
          <a:lstStyle/>
          <a:p>
            <a:pPr>
              <a:lnSpc>
                <a:spcPct val="150000"/>
              </a:lnSpc>
            </a:pPr>
            <a:r>
              <a:rPr lang="zh-CN" altLang="zh-CN" sz="2600" kern="100" dirty="0">
                <a:solidFill>
                  <a:schemeClr val="accent6">
                    <a:lumMod val="75000"/>
                  </a:schemeClr>
                </a:solidFill>
                <a:latin typeface="Times New Roman"/>
                <a:ea typeface="华文细黑"/>
                <a:cs typeface="Times New Roman"/>
              </a:rPr>
              <a:t>溶液红色褪去，加热后又恢复红色</a:t>
            </a:r>
            <a:endParaRPr lang="zh-CN" altLang="en-US" sz="2600" kern="100" dirty="0">
              <a:solidFill>
                <a:schemeClr val="accent6">
                  <a:lumMod val="75000"/>
                </a:schemeClr>
              </a:solidFill>
              <a:latin typeface="Times New Roman"/>
              <a:ea typeface="华文细黑"/>
              <a:cs typeface="Times New Roman"/>
            </a:endParaRPr>
          </a:p>
        </p:txBody>
      </p:sp>
      <p:sp>
        <p:nvSpPr>
          <p:cNvPr id="6" name="矩形 5"/>
          <p:cNvSpPr/>
          <p:nvPr/>
        </p:nvSpPr>
        <p:spPr>
          <a:xfrm>
            <a:off x="2685658" y="1585987"/>
            <a:ext cx="5929828" cy="523220"/>
          </a:xfrm>
          <a:prstGeom prst="rect">
            <a:avLst/>
          </a:prstGeom>
        </p:spPr>
        <p:txBody>
          <a:bodyPr wrap="none">
            <a:spAutoFit/>
          </a:bodyPr>
          <a:lstStyle/>
          <a:p>
            <a:r>
              <a:rPr lang="zh-CN" altLang="zh-CN" sz="2800" kern="100" dirty="0">
                <a:solidFill>
                  <a:schemeClr val="accent6">
                    <a:lumMod val="75000"/>
                  </a:schemeClr>
                </a:solidFill>
                <a:latin typeface="Times New Roman"/>
                <a:ea typeface="华文细黑"/>
              </a:rPr>
              <a:t>溶液红色褪去，加热后不能恢复红色</a:t>
            </a:r>
            <a:endParaRPr lang="zh-CN" altLang="en-US" sz="2800" kern="100" dirty="0">
              <a:solidFill>
                <a:schemeClr val="accent6">
                  <a:lumMod val="75000"/>
                </a:schemeClr>
              </a:solidFill>
              <a:latin typeface="Times New Roman"/>
              <a:ea typeface="华文细黑"/>
            </a:endParaRPr>
          </a:p>
        </p:txBody>
      </p:sp>
      <p:sp>
        <p:nvSpPr>
          <p:cNvPr id="7" name="Rectangle 21">
            <a:hlinkClick r:id="rId2" action="ppaction://hlinksldjump"/>
          </p:cNvPr>
          <p:cNvSpPr>
            <a:spLocks noChangeArrowheads="1"/>
          </p:cNvSpPr>
          <p:nvPr/>
        </p:nvSpPr>
        <p:spPr bwMode="auto">
          <a:xfrm>
            <a:off x="9191550" y="3946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8" name="Rectangle 21">
            <a:hlinkClick r:id="rId3" action="ppaction://hlinksldjump"/>
          </p:cNvPr>
          <p:cNvSpPr>
            <a:spLocks noChangeArrowheads="1"/>
          </p:cNvSpPr>
          <p:nvPr/>
        </p:nvSpPr>
        <p:spPr bwMode="auto">
          <a:xfrm>
            <a:off x="9676178" y="3946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9" name="Rectangle 21">
            <a:hlinkClick r:id="rId4" action="ppaction://hlinksldjump"/>
          </p:cNvPr>
          <p:cNvSpPr>
            <a:spLocks noChangeArrowheads="1"/>
          </p:cNvSpPr>
          <p:nvPr/>
        </p:nvSpPr>
        <p:spPr bwMode="auto">
          <a:xfrm>
            <a:off x="10136664" y="3946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0" name="Rectangle 21">
            <a:hlinkClick r:id="rId5" action="ppaction://hlinksldjump"/>
          </p:cNvPr>
          <p:cNvSpPr>
            <a:spLocks noChangeArrowheads="1"/>
          </p:cNvSpPr>
          <p:nvPr/>
        </p:nvSpPr>
        <p:spPr bwMode="auto">
          <a:xfrm>
            <a:off x="10573008"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1" name="Rectangle 21">
            <a:hlinkClick r:id="rId6" action="ppaction://hlinksldjump"/>
          </p:cNvPr>
          <p:cNvSpPr>
            <a:spLocks noChangeArrowheads="1"/>
          </p:cNvSpPr>
          <p:nvPr/>
        </p:nvSpPr>
        <p:spPr bwMode="auto">
          <a:xfrm>
            <a:off x="11057218"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2" name="Rectangle 21">
            <a:hlinkClick r:id="rId7" action="ppaction://hlinksldjump"/>
          </p:cNvPr>
          <p:cNvSpPr>
            <a:spLocks noChangeArrowheads="1"/>
          </p:cNvSpPr>
          <p:nvPr/>
        </p:nvSpPr>
        <p:spPr bwMode="auto">
          <a:xfrm>
            <a:off x="11541426"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3" name="矩形 12"/>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4" name="圆角矩形 13">
            <a:hlinkClick r:id="" action="ppaction://noaction"/>
          </p:cNvPr>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2319292627"/>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4"/>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linds(horizontal)">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blinds(horizontal)">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xit" presetSubtype="0" fill="hold" nodeType="clickEffect">
                                  <p:stCondLst>
                                    <p:cond delay="0"/>
                                  </p:stCondLst>
                                  <p:childTnLst>
                                    <p:animEffect transition="out" filter="fade">
                                      <p:cBhvr>
                                        <p:cTn id="19" dur="500"/>
                                        <p:tgtEl>
                                          <p:spTgt spid="3">
                                            <p:txEl>
                                              <p:pRg st="2" end="2"/>
                                            </p:txEl>
                                          </p:spTgt>
                                        </p:tgtEl>
                                      </p:cBhvr>
                                    </p:animEffect>
                                    <p:set>
                                      <p:cBhvr>
                                        <p:cTn id="20" dur="1" fill="hold">
                                          <p:stCondLst>
                                            <p:cond delay="499"/>
                                          </p:stCondLst>
                                        </p:cTn>
                                        <p:tgtEl>
                                          <p:spTgt spid="3">
                                            <p:txEl>
                                              <p:pRg st="2" end="2"/>
                                            </p:txEl>
                                          </p:spTgt>
                                        </p:tgtEl>
                                        <p:attrNameLst>
                                          <p:attrName>style.visibility</p:attrName>
                                        </p:attrNameLst>
                                      </p:cBhvr>
                                      <p:to>
                                        <p:strVal val="hidden"/>
                                      </p:to>
                                    </p:set>
                                  </p:childTnLst>
                                </p:cTn>
                              </p:par>
                              <p:par>
                                <p:cTn id="21" presetID="10" presetClass="exit" presetSubtype="0" fill="hold" grpId="1" nodeType="withEffect">
                                  <p:stCondLst>
                                    <p:cond delay="0"/>
                                  </p:stCondLst>
                                  <p:childTnLst>
                                    <p:animEffect transition="out" filter="fade">
                                      <p:cBhvr>
                                        <p:cTn id="22" dur="500"/>
                                        <p:tgtEl>
                                          <p:spTgt spid="5"/>
                                        </p:tgtEl>
                                      </p:cBhvr>
                                    </p:animEffect>
                                    <p:set>
                                      <p:cBhvr>
                                        <p:cTn id="23" dur="1" fill="hold">
                                          <p:stCondLst>
                                            <p:cond delay="499"/>
                                          </p:stCondLst>
                                        </p:cTn>
                                        <p:tgtEl>
                                          <p:spTgt spid="5"/>
                                        </p:tgtEl>
                                        <p:attrNameLst>
                                          <p:attrName>style.visibility</p:attrName>
                                        </p:attrNameLst>
                                      </p:cBhvr>
                                      <p:to>
                                        <p:strVal val="hidden"/>
                                      </p:to>
                                    </p:set>
                                  </p:childTnLst>
                                </p:cTn>
                              </p:par>
                              <p:par>
                                <p:cTn id="24" presetID="10" presetClass="exit" presetSubtype="0" fill="hold" grpId="1" nodeType="withEffect">
                                  <p:stCondLst>
                                    <p:cond delay="0"/>
                                  </p:stCondLst>
                                  <p:childTnLst>
                                    <p:animEffect transition="out" filter="fade">
                                      <p:cBhvr>
                                        <p:cTn id="25" dur="500"/>
                                        <p:tgtEl>
                                          <p:spTgt spid="6"/>
                                        </p:tgtEl>
                                      </p:cBhvr>
                                    </p:animEffect>
                                    <p:set>
                                      <p:cBhvr>
                                        <p:cTn id="26" dur="1" fill="hold">
                                          <p:stCondLst>
                                            <p:cond delay="499"/>
                                          </p:stCondLst>
                                        </p:cTn>
                                        <p:tgtEl>
                                          <p:spTgt spid="6"/>
                                        </p:tgtEl>
                                        <p:attrNameLst>
                                          <p:attrName>style.visibility</p:attrName>
                                        </p:attrNameLst>
                                      </p:cBhvr>
                                      <p:to>
                                        <p:strVal val="hidden"/>
                                      </p:to>
                                    </p:set>
                                  </p:childTnLst>
                                </p:cTn>
                              </p:par>
                            </p:childTnLst>
                          </p:cTn>
                        </p:par>
                      </p:childTnLst>
                    </p:cTn>
                  </p:par>
                </p:childTnLst>
              </p:cTn>
              <p:nextCondLst>
                <p:cond evt="onClick" delay="0">
                  <p:tgtEl>
                    <p:spTgt spid="14"/>
                  </p:tgtEl>
                </p:cond>
              </p:nextCondLst>
            </p:seq>
          </p:childTnLst>
        </p:cTn>
      </p:par>
    </p:tnLst>
    <p:bldLst>
      <p:bldP spid="5" grpId="0"/>
      <p:bldP spid="5" grpId="1"/>
      <p:bldP spid="6" grpId="0"/>
      <p:bldP spid="6" grpId="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82727" y="660192"/>
            <a:ext cx="11185087" cy="2913618"/>
          </a:xfrm>
          <a:prstGeom prst="rect">
            <a:avLst/>
          </a:prstGeom>
        </p:spPr>
        <p:txBody>
          <a:bodyPr>
            <a:spAutoFit/>
          </a:bodyPr>
          <a:lstStyle/>
          <a:p>
            <a:pPr algn="just">
              <a:lnSpc>
                <a:spcPts val="5500"/>
              </a:lnSpc>
              <a:spcAft>
                <a:spcPts val="0"/>
              </a:spcAft>
            </a:pPr>
            <a:r>
              <a:rPr lang="en-US" altLang="zh-CN" sz="2800" kern="100" dirty="0">
                <a:latin typeface="Times New Roman"/>
                <a:ea typeface="华文细黑"/>
                <a:cs typeface="Courier New"/>
              </a:rPr>
              <a:t>(4)</a:t>
            </a:r>
            <a:r>
              <a:rPr lang="zh-CN" altLang="zh-CN" sz="2800" kern="100" dirty="0">
                <a:latin typeface="Times New Roman"/>
                <a:ea typeface="华文细黑"/>
                <a:cs typeface="Times New Roman"/>
              </a:rPr>
              <a:t>判断</a:t>
            </a:r>
            <a:r>
              <a:rPr lang="en-US" altLang="zh-CN" sz="2800" kern="100" dirty="0">
                <a:latin typeface="宋体"/>
                <a:ea typeface="华文细黑"/>
                <a:cs typeface="Times New Roman"/>
              </a:rPr>
              <a:t>⑦</a:t>
            </a:r>
            <a:r>
              <a:rPr lang="zh-CN" altLang="zh-CN" sz="2800" kern="100" dirty="0">
                <a:latin typeface="Times New Roman"/>
                <a:ea typeface="华文细黑"/>
                <a:cs typeface="Times New Roman"/>
              </a:rPr>
              <a:t>、</a:t>
            </a:r>
            <a:r>
              <a:rPr lang="en-US" altLang="zh-CN" sz="2800" kern="100" dirty="0">
                <a:latin typeface="宋体"/>
                <a:ea typeface="华文细黑"/>
                <a:cs typeface="Times New Roman"/>
              </a:rPr>
              <a:t>⑧</a:t>
            </a:r>
            <a:r>
              <a:rPr lang="zh-CN" altLang="zh-CN" sz="2800" kern="100" dirty="0">
                <a:latin typeface="Times New Roman"/>
                <a:ea typeface="华文细黑"/>
                <a:cs typeface="Times New Roman"/>
              </a:rPr>
              <a:t>反应中可能发生的现象：</a:t>
            </a:r>
            <a:endParaRPr lang="zh-CN" altLang="zh-CN" sz="2800" kern="100" dirty="0">
              <a:latin typeface="宋体"/>
              <a:cs typeface="Courier New"/>
            </a:endParaRPr>
          </a:p>
          <a:p>
            <a:pPr algn="just">
              <a:lnSpc>
                <a:spcPts val="5500"/>
              </a:lnSpc>
              <a:spcAft>
                <a:spcPts val="0"/>
              </a:spcAft>
            </a:pPr>
            <a:r>
              <a:rPr lang="en-US" altLang="zh-CN" sz="2800" kern="100" dirty="0">
                <a:latin typeface="宋体"/>
                <a:ea typeface="华文细黑"/>
                <a:cs typeface="Times New Roman"/>
              </a:rPr>
              <a:t>⑦</a:t>
            </a:r>
            <a:r>
              <a:rPr lang="en-US" altLang="zh-CN" sz="2800" kern="100" dirty="0" smtClean="0">
                <a:latin typeface="Times New Roman"/>
                <a:ea typeface="华文细黑"/>
                <a:cs typeface="Courier New"/>
              </a:rPr>
              <a:t>_________</a:t>
            </a:r>
            <a:r>
              <a:rPr lang="zh-CN" altLang="zh-CN" sz="2800" kern="100" dirty="0" smtClean="0">
                <a:latin typeface="Times New Roman"/>
                <a:ea typeface="华文细黑"/>
                <a:cs typeface="Times New Roman"/>
              </a:rPr>
              <a:t>；</a:t>
            </a:r>
            <a:endParaRPr lang="zh-CN" altLang="zh-CN" sz="2800" kern="100" dirty="0">
              <a:latin typeface="宋体"/>
              <a:cs typeface="Courier New"/>
            </a:endParaRPr>
          </a:p>
          <a:p>
            <a:pPr algn="just">
              <a:lnSpc>
                <a:spcPts val="5500"/>
              </a:lnSpc>
              <a:spcAft>
                <a:spcPts val="0"/>
              </a:spcAft>
            </a:pPr>
            <a:r>
              <a:rPr lang="en-US" altLang="zh-CN" sz="2800" kern="100" dirty="0">
                <a:latin typeface="宋体"/>
                <a:ea typeface="华文细黑"/>
                <a:cs typeface="Times New Roman"/>
              </a:rPr>
              <a:t>⑧</a:t>
            </a:r>
            <a:r>
              <a:rPr lang="en-US" altLang="zh-CN" sz="2800" kern="100" dirty="0" smtClean="0">
                <a:latin typeface="Times New Roman"/>
                <a:ea typeface="华文细黑"/>
                <a:cs typeface="Courier New"/>
              </a:rPr>
              <a:t>_________________</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5500"/>
              </a:lnSpc>
              <a:spcAft>
                <a:spcPts val="0"/>
              </a:spcAft>
            </a:pPr>
            <a:r>
              <a:rPr lang="zh-CN" altLang="zh-CN" sz="2800" b="1" kern="100" dirty="0">
                <a:solidFill>
                  <a:srgbClr val="0000FF"/>
                </a:solidFill>
                <a:latin typeface="Times New Roman"/>
                <a:cs typeface="Times New Roman"/>
              </a:rPr>
              <a:t>解析　</a:t>
            </a:r>
            <a:r>
              <a:rPr lang="en-US" altLang="zh-CN" sz="2800" kern="100" dirty="0" smtClean="0">
                <a:latin typeface="Times New Roman"/>
                <a:ea typeface="华文细黑"/>
              </a:rPr>
              <a:t>Na</a:t>
            </a:r>
            <a:r>
              <a:rPr lang="en-US" altLang="zh-CN" sz="2800" kern="100" baseline="-25000" dirty="0" smtClean="0">
                <a:latin typeface="Times New Roman"/>
                <a:ea typeface="华文细黑"/>
              </a:rPr>
              <a:t>2</a:t>
            </a:r>
            <a:r>
              <a:rPr lang="en-US" altLang="zh-CN" sz="2800" kern="100" dirty="0" smtClean="0">
                <a:latin typeface="Times New Roman"/>
                <a:ea typeface="华文细黑"/>
              </a:rPr>
              <a:t>O</a:t>
            </a:r>
            <a:r>
              <a:rPr lang="en-US" altLang="zh-CN" sz="2800" kern="100" baseline="-25000" dirty="0" smtClean="0">
                <a:latin typeface="Times New Roman"/>
                <a:ea typeface="华文细黑"/>
              </a:rPr>
              <a:t>2</a:t>
            </a:r>
            <a:r>
              <a:rPr lang="zh-CN" altLang="zh-CN" sz="2800" kern="100" dirty="0">
                <a:latin typeface="Times New Roman"/>
                <a:ea typeface="华文细黑"/>
                <a:cs typeface="Times New Roman"/>
              </a:rPr>
              <a:t>与</a:t>
            </a:r>
            <a:r>
              <a:rPr lang="en-US" altLang="zh-CN" sz="2800" kern="100" dirty="0">
                <a:latin typeface="Times New Roman"/>
                <a:ea typeface="华文细黑"/>
              </a:rPr>
              <a:t>H</a:t>
            </a:r>
            <a:r>
              <a:rPr lang="en-US" altLang="zh-CN" sz="2800" kern="100" baseline="-25000" dirty="0">
                <a:latin typeface="Times New Roman"/>
                <a:ea typeface="华文细黑"/>
              </a:rPr>
              <a:t>2</a:t>
            </a:r>
            <a:r>
              <a:rPr lang="en-US" altLang="zh-CN" sz="2800" kern="100" dirty="0">
                <a:latin typeface="Times New Roman"/>
                <a:ea typeface="华文细黑"/>
              </a:rPr>
              <a:t>O</a:t>
            </a:r>
            <a:r>
              <a:rPr lang="zh-CN" altLang="zh-CN" sz="2800" kern="100" dirty="0">
                <a:latin typeface="Times New Roman"/>
                <a:ea typeface="华文细黑"/>
                <a:cs typeface="Times New Roman"/>
              </a:rPr>
              <a:t>反应生成</a:t>
            </a:r>
            <a:r>
              <a:rPr lang="en-US" altLang="zh-CN" sz="2800" kern="100" dirty="0" err="1">
                <a:latin typeface="Times New Roman"/>
                <a:ea typeface="华文细黑"/>
              </a:rPr>
              <a:t>NaOH</a:t>
            </a:r>
            <a:r>
              <a:rPr lang="zh-CN" altLang="zh-CN" sz="2800" kern="100" dirty="0">
                <a:latin typeface="Times New Roman"/>
                <a:ea typeface="华文细黑"/>
                <a:cs typeface="Times New Roman"/>
              </a:rPr>
              <a:t>，呈碱性，同时</a:t>
            </a:r>
            <a:r>
              <a:rPr lang="en-US" altLang="zh-CN" sz="2800" kern="100" dirty="0">
                <a:latin typeface="Times New Roman"/>
                <a:ea typeface="华文细黑"/>
              </a:rPr>
              <a:t>Na</a:t>
            </a:r>
            <a:r>
              <a:rPr lang="en-US" altLang="zh-CN" sz="2800" kern="100" baseline="-25000" dirty="0">
                <a:latin typeface="Times New Roman"/>
                <a:ea typeface="华文细黑"/>
              </a:rPr>
              <a:t>2</a:t>
            </a:r>
            <a:r>
              <a:rPr lang="en-US" altLang="zh-CN" sz="2800" kern="100" dirty="0">
                <a:latin typeface="Times New Roman"/>
                <a:ea typeface="华文细黑"/>
              </a:rPr>
              <a:t>O</a:t>
            </a:r>
            <a:r>
              <a:rPr lang="en-US" altLang="zh-CN" sz="2800" kern="100" baseline="-25000" dirty="0">
                <a:latin typeface="Times New Roman"/>
                <a:ea typeface="华文细黑"/>
              </a:rPr>
              <a:t>2</a:t>
            </a:r>
            <a:r>
              <a:rPr lang="zh-CN" altLang="zh-CN" sz="2800" kern="100" dirty="0">
                <a:latin typeface="Times New Roman"/>
                <a:ea typeface="华文细黑"/>
                <a:cs typeface="Times New Roman"/>
              </a:rPr>
              <a:t>又有漂白性。</a:t>
            </a:r>
            <a:endParaRPr lang="zh-CN" altLang="zh-CN" sz="2800" kern="100" dirty="0">
              <a:effectLst/>
              <a:latin typeface="宋体"/>
              <a:cs typeface="Courier New"/>
            </a:endParaRPr>
          </a:p>
        </p:txBody>
      </p:sp>
      <p:sp>
        <p:nvSpPr>
          <p:cNvPr id="4" name="矩形 3"/>
          <p:cNvSpPr/>
          <p:nvPr/>
        </p:nvSpPr>
        <p:spPr>
          <a:xfrm>
            <a:off x="843350" y="1516923"/>
            <a:ext cx="1620957" cy="523220"/>
          </a:xfrm>
          <a:prstGeom prst="rect">
            <a:avLst/>
          </a:prstGeom>
        </p:spPr>
        <p:txBody>
          <a:bodyPr wrap="none">
            <a:spAutoFit/>
          </a:bodyPr>
          <a:lstStyle/>
          <a:p>
            <a:r>
              <a:rPr lang="zh-CN" altLang="zh-CN" sz="2800" kern="100" dirty="0">
                <a:solidFill>
                  <a:schemeClr val="accent6">
                    <a:lumMod val="75000"/>
                  </a:schemeClr>
                </a:solidFill>
                <a:latin typeface="Times New Roman"/>
                <a:ea typeface="华文细黑"/>
              </a:rPr>
              <a:t>溶液变蓝</a:t>
            </a:r>
            <a:endParaRPr lang="zh-CN" altLang="en-US" sz="2800" kern="100" dirty="0">
              <a:solidFill>
                <a:schemeClr val="accent6">
                  <a:lumMod val="75000"/>
                </a:schemeClr>
              </a:solidFill>
              <a:latin typeface="Times New Roman"/>
              <a:ea typeface="华文细黑"/>
            </a:endParaRPr>
          </a:p>
        </p:txBody>
      </p:sp>
      <p:sp>
        <p:nvSpPr>
          <p:cNvPr id="5" name="矩形 4"/>
          <p:cNvSpPr/>
          <p:nvPr/>
        </p:nvSpPr>
        <p:spPr>
          <a:xfrm>
            <a:off x="781864" y="2205484"/>
            <a:ext cx="3057247" cy="523220"/>
          </a:xfrm>
          <a:prstGeom prst="rect">
            <a:avLst/>
          </a:prstGeom>
        </p:spPr>
        <p:txBody>
          <a:bodyPr wrap="none">
            <a:spAutoFit/>
          </a:bodyPr>
          <a:lstStyle/>
          <a:p>
            <a:r>
              <a:rPr lang="zh-CN" altLang="zh-CN" sz="2800" kern="100" dirty="0">
                <a:solidFill>
                  <a:schemeClr val="accent6">
                    <a:lumMod val="75000"/>
                  </a:schemeClr>
                </a:solidFill>
                <a:latin typeface="Times New Roman"/>
                <a:ea typeface="华文细黑"/>
              </a:rPr>
              <a:t>溶液先变蓝后褪色</a:t>
            </a:r>
            <a:endParaRPr lang="zh-CN" altLang="en-US" sz="2800" kern="100" dirty="0">
              <a:solidFill>
                <a:schemeClr val="accent6">
                  <a:lumMod val="75000"/>
                </a:schemeClr>
              </a:solidFill>
              <a:latin typeface="Times New Roman"/>
              <a:ea typeface="华文细黑"/>
            </a:endParaRPr>
          </a:p>
        </p:txBody>
      </p:sp>
      <p:sp>
        <p:nvSpPr>
          <p:cNvPr id="6" name="Rectangle 21">
            <a:hlinkClick r:id="rId2" action="ppaction://hlinksldjump"/>
          </p:cNvPr>
          <p:cNvSpPr>
            <a:spLocks noChangeArrowheads="1"/>
          </p:cNvSpPr>
          <p:nvPr/>
        </p:nvSpPr>
        <p:spPr bwMode="auto">
          <a:xfrm>
            <a:off x="9191550" y="3946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7" name="Rectangle 21">
            <a:hlinkClick r:id="rId3" action="ppaction://hlinksldjump"/>
          </p:cNvPr>
          <p:cNvSpPr>
            <a:spLocks noChangeArrowheads="1"/>
          </p:cNvSpPr>
          <p:nvPr/>
        </p:nvSpPr>
        <p:spPr bwMode="auto">
          <a:xfrm>
            <a:off x="9676178" y="3946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8" name="Rectangle 21">
            <a:hlinkClick r:id="rId4" action="ppaction://hlinksldjump"/>
          </p:cNvPr>
          <p:cNvSpPr>
            <a:spLocks noChangeArrowheads="1"/>
          </p:cNvSpPr>
          <p:nvPr/>
        </p:nvSpPr>
        <p:spPr bwMode="auto">
          <a:xfrm>
            <a:off x="10136664" y="3946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9" name="Rectangle 21">
            <a:hlinkClick r:id="rId5" action="ppaction://hlinksldjump"/>
          </p:cNvPr>
          <p:cNvSpPr>
            <a:spLocks noChangeArrowheads="1"/>
          </p:cNvSpPr>
          <p:nvPr/>
        </p:nvSpPr>
        <p:spPr bwMode="auto">
          <a:xfrm>
            <a:off x="10573008"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0" name="Rectangle 21">
            <a:hlinkClick r:id="rId6" action="ppaction://hlinksldjump"/>
          </p:cNvPr>
          <p:cNvSpPr>
            <a:spLocks noChangeArrowheads="1"/>
          </p:cNvSpPr>
          <p:nvPr/>
        </p:nvSpPr>
        <p:spPr bwMode="auto">
          <a:xfrm>
            <a:off x="11057218"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1" name="Rectangle 21">
            <a:hlinkClick r:id="rId7" action="ppaction://hlinksldjump"/>
          </p:cNvPr>
          <p:cNvSpPr>
            <a:spLocks noChangeArrowheads="1"/>
          </p:cNvSpPr>
          <p:nvPr/>
        </p:nvSpPr>
        <p:spPr bwMode="auto">
          <a:xfrm>
            <a:off x="11541426"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2" name="矩形 11"/>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3" name="圆角矩形 12">
            <a:hlinkClick r:id="" action="ppaction://noaction"/>
          </p:cNvPr>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385813953"/>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3"/>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blinds(horizontal)">
                                      <p:cBhvr>
                                        <p:cTn id="7" dur="500"/>
                                        <p:tgtEl>
                                          <p:spTgt spid="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linds(horizontal)">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nodeType="clickEffect">
                                  <p:stCondLst>
                                    <p:cond delay="0"/>
                                  </p:stCondLst>
                                  <p:childTnLst>
                                    <p:animEffect transition="out" filter="fade">
                                      <p:cBhvr>
                                        <p:cTn id="21" dur="500"/>
                                        <p:tgtEl>
                                          <p:spTgt spid="3">
                                            <p:txEl>
                                              <p:pRg st="3" end="3"/>
                                            </p:txEl>
                                          </p:spTgt>
                                        </p:tgtEl>
                                      </p:cBhvr>
                                    </p:animEffect>
                                    <p:set>
                                      <p:cBhvr>
                                        <p:cTn id="22" dur="1" fill="hold">
                                          <p:stCondLst>
                                            <p:cond delay="499"/>
                                          </p:stCondLst>
                                        </p:cTn>
                                        <p:tgtEl>
                                          <p:spTgt spid="3">
                                            <p:txEl>
                                              <p:pRg st="3" end="3"/>
                                            </p:txEl>
                                          </p:spTgt>
                                        </p:tgtEl>
                                        <p:attrNameLst>
                                          <p:attrName>style.visibility</p:attrName>
                                        </p:attrNameLst>
                                      </p:cBhvr>
                                      <p:to>
                                        <p:strVal val="hidden"/>
                                      </p:to>
                                    </p:set>
                                  </p:childTnLst>
                                </p:cTn>
                              </p:par>
                              <p:par>
                                <p:cTn id="23" presetID="10" presetClass="exit" presetSubtype="0" fill="hold" grpId="1" nodeType="withEffect">
                                  <p:stCondLst>
                                    <p:cond delay="0"/>
                                  </p:stCondLst>
                                  <p:childTnLst>
                                    <p:animEffect transition="out" filter="fade">
                                      <p:cBhvr>
                                        <p:cTn id="24" dur="500"/>
                                        <p:tgtEl>
                                          <p:spTgt spid="4"/>
                                        </p:tgtEl>
                                      </p:cBhvr>
                                    </p:animEffect>
                                    <p:set>
                                      <p:cBhvr>
                                        <p:cTn id="25" dur="1" fill="hold">
                                          <p:stCondLst>
                                            <p:cond delay="499"/>
                                          </p:stCondLst>
                                        </p:cTn>
                                        <p:tgtEl>
                                          <p:spTgt spid="4"/>
                                        </p:tgtEl>
                                        <p:attrNameLst>
                                          <p:attrName>style.visibility</p:attrName>
                                        </p:attrNameLst>
                                      </p:cBhvr>
                                      <p:to>
                                        <p:strVal val="hidden"/>
                                      </p:to>
                                    </p:set>
                                  </p:childTnLst>
                                </p:cTn>
                              </p:par>
                              <p:par>
                                <p:cTn id="26" presetID="10" presetClass="exit" presetSubtype="0" fill="hold" grpId="1" nodeType="withEffect">
                                  <p:stCondLst>
                                    <p:cond delay="0"/>
                                  </p:stCondLst>
                                  <p:childTnLst>
                                    <p:animEffect transition="out" filter="fade">
                                      <p:cBhvr>
                                        <p:cTn id="27" dur="500"/>
                                        <p:tgtEl>
                                          <p:spTgt spid="5"/>
                                        </p:tgtEl>
                                      </p:cBhvr>
                                    </p:animEffect>
                                    <p:set>
                                      <p:cBhvr>
                                        <p:cTn id="28" dur="1" fill="hold">
                                          <p:stCondLst>
                                            <p:cond delay="499"/>
                                          </p:stCondLst>
                                        </p:cTn>
                                        <p:tgtEl>
                                          <p:spTgt spid="5"/>
                                        </p:tgtEl>
                                        <p:attrNameLst>
                                          <p:attrName>style.visibility</p:attrName>
                                        </p:attrNameLst>
                                      </p:cBhvr>
                                      <p:to>
                                        <p:strVal val="hidden"/>
                                      </p:to>
                                    </p:set>
                                  </p:childTnLst>
                                </p:cTn>
                              </p:par>
                            </p:childTnLst>
                          </p:cTn>
                        </p:par>
                      </p:childTnLst>
                    </p:cTn>
                  </p:par>
                </p:childTnLst>
              </p:cTn>
              <p:nextCondLst>
                <p:cond evt="onClick" delay="0">
                  <p:tgtEl>
                    <p:spTgt spid="13"/>
                  </p:tgtEl>
                </p:cond>
              </p:nextCondLst>
            </p:seq>
          </p:childTnLst>
        </p:cTn>
      </p:par>
    </p:tnLst>
    <p:bldLst>
      <p:bldP spid="4" grpId="0"/>
      <p:bldP spid="4" grpId="1"/>
      <p:bldP spid="5" grpId="0"/>
      <p:bldP spid="5" grpId="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37671" y="751352"/>
            <a:ext cx="11274159" cy="4262618"/>
          </a:xfrm>
          <a:prstGeom prst="rect">
            <a:avLst/>
          </a:prstGeom>
        </p:spPr>
        <p:txBody>
          <a:bodyPr wrap="square" lIns="121898" tIns="60948" rIns="121898" bIns="60948">
            <a:spAutoFit/>
          </a:bodyPr>
          <a:lstStyle/>
          <a:p>
            <a:pPr algn="just">
              <a:lnSpc>
                <a:spcPts val="5500"/>
              </a:lnSpc>
              <a:spcAft>
                <a:spcPts val="0"/>
              </a:spcAft>
            </a:pPr>
            <a:r>
              <a:rPr lang="zh-CN" altLang="zh-CN" sz="2800" b="1" kern="100" dirty="0">
                <a:solidFill>
                  <a:srgbClr val="0000FF"/>
                </a:solidFill>
                <a:latin typeface="Times New Roman"/>
                <a:ea typeface="黑体" pitchFamily="49" charset="-122"/>
                <a:cs typeface="Times New Roman"/>
              </a:rPr>
              <a:t>题组二　</a:t>
            </a:r>
            <a:r>
              <a:rPr lang="en-US" altLang="zh-CN" sz="2800" b="1" kern="100" dirty="0">
                <a:solidFill>
                  <a:srgbClr val="0000FF"/>
                </a:solidFill>
                <a:latin typeface="Times New Roman"/>
                <a:ea typeface="黑体" pitchFamily="49" charset="-122"/>
                <a:cs typeface="Courier New"/>
              </a:rPr>
              <a:t>Na</a:t>
            </a:r>
            <a:r>
              <a:rPr lang="en-US" altLang="zh-CN" sz="2800" b="1" kern="100" baseline="-25000" dirty="0">
                <a:solidFill>
                  <a:srgbClr val="0000FF"/>
                </a:solidFill>
                <a:latin typeface="Times New Roman"/>
                <a:ea typeface="黑体" pitchFamily="49" charset="-122"/>
                <a:cs typeface="Courier New"/>
              </a:rPr>
              <a:t>2</a:t>
            </a:r>
            <a:r>
              <a:rPr lang="en-US" altLang="zh-CN" sz="2800" b="1" kern="100" dirty="0">
                <a:solidFill>
                  <a:srgbClr val="0000FF"/>
                </a:solidFill>
                <a:latin typeface="Times New Roman"/>
                <a:ea typeface="黑体" pitchFamily="49" charset="-122"/>
                <a:cs typeface="Courier New"/>
              </a:rPr>
              <a:t>O</a:t>
            </a:r>
            <a:r>
              <a:rPr lang="en-US" altLang="zh-CN" sz="2800" b="1" kern="100" baseline="-25000" dirty="0">
                <a:solidFill>
                  <a:srgbClr val="0000FF"/>
                </a:solidFill>
                <a:latin typeface="Times New Roman"/>
                <a:ea typeface="黑体" pitchFamily="49" charset="-122"/>
                <a:cs typeface="Courier New"/>
              </a:rPr>
              <a:t>2</a:t>
            </a:r>
            <a:r>
              <a:rPr lang="zh-CN" altLang="zh-CN" sz="2800" b="1" kern="100" dirty="0">
                <a:solidFill>
                  <a:srgbClr val="0000FF"/>
                </a:solidFill>
                <a:latin typeface="Times New Roman"/>
                <a:ea typeface="黑体" pitchFamily="49" charset="-122"/>
                <a:cs typeface="Times New Roman"/>
              </a:rPr>
              <a:t>与</a:t>
            </a:r>
            <a:r>
              <a:rPr lang="en-US" altLang="zh-CN" sz="2800" b="1" kern="100" dirty="0">
                <a:solidFill>
                  <a:srgbClr val="0000FF"/>
                </a:solidFill>
                <a:latin typeface="Times New Roman"/>
                <a:ea typeface="黑体" pitchFamily="49" charset="-122"/>
                <a:cs typeface="Courier New"/>
              </a:rPr>
              <a:t>H</a:t>
            </a:r>
            <a:r>
              <a:rPr lang="en-US" altLang="zh-CN" sz="2800" b="1" kern="100" baseline="-25000" dirty="0">
                <a:solidFill>
                  <a:srgbClr val="0000FF"/>
                </a:solidFill>
                <a:latin typeface="Times New Roman"/>
                <a:ea typeface="黑体" pitchFamily="49" charset="-122"/>
                <a:cs typeface="Courier New"/>
              </a:rPr>
              <a:t>2</a:t>
            </a:r>
            <a:r>
              <a:rPr lang="en-US" altLang="zh-CN" sz="2800" b="1" kern="100" dirty="0">
                <a:solidFill>
                  <a:srgbClr val="0000FF"/>
                </a:solidFill>
                <a:latin typeface="Times New Roman"/>
                <a:ea typeface="黑体" pitchFamily="49" charset="-122"/>
                <a:cs typeface="Courier New"/>
              </a:rPr>
              <a:t>O</a:t>
            </a:r>
            <a:r>
              <a:rPr lang="zh-CN" altLang="zh-CN" sz="2800" b="1" kern="100" dirty="0">
                <a:solidFill>
                  <a:srgbClr val="0000FF"/>
                </a:solidFill>
                <a:latin typeface="Times New Roman"/>
                <a:ea typeface="黑体" pitchFamily="49" charset="-122"/>
                <a:cs typeface="Times New Roman"/>
              </a:rPr>
              <a:t>、</a:t>
            </a:r>
            <a:r>
              <a:rPr lang="en-US" altLang="zh-CN" sz="2800" b="1" kern="100" dirty="0">
                <a:solidFill>
                  <a:srgbClr val="0000FF"/>
                </a:solidFill>
                <a:latin typeface="Times New Roman"/>
                <a:ea typeface="黑体" pitchFamily="49" charset="-122"/>
                <a:cs typeface="Courier New"/>
              </a:rPr>
              <a:t>CO</a:t>
            </a:r>
            <a:r>
              <a:rPr lang="en-US" altLang="zh-CN" sz="2800" b="1" kern="100" baseline="-25000" dirty="0">
                <a:solidFill>
                  <a:srgbClr val="0000FF"/>
                </a:solidFill>
                <a:latin typeface="Times New Roman"/>
                <a:ea typeface="黑体" pitchFamily="49" charset="-122"/>
                <a:cs typeface="Courier New"/>
              </a:rPr>
              <a:t>2</a:t>
            </a:r>
            <a:r>
              <a:rPr lang="zh-CN" altLang="zh-CN" sz="2800" b="1" kern="100" dirty="0">
                <a:solidFill>
                  <a:srgbClr val="0000FF"/>
                </a:solidFill>
                <a:latin typeface="Times New Roman"/>
                <a:ea typeface="黑体" pitchFamily="49" charset="-122"/>
                <a:cs typeface="Times New Roman"/>
              </a:rPr>
              <a:t>反应的定量分析</a:t>
            </a:r>
            <a:endParaRPr lang="zh-CN" altLang="zh-CN" sz="2800" b="1" kern="100" dirty="0">
              <a:solidFill>
                <a:srgbClr val="0000FF"/>
              </a:solidFill>
              <a:latin typeface="宋体"/>
              <a:ea typeface="黑体" pitchFamily="49" charset="-122"/>
              <a:cs typeface="Courier New"/>
            </a:endParaRPr>
          </a:p>
          <a:p>
            <a:pPr algn="just">
              <a:lnSpc>
                <a:spcPts val="5500"/>
              </a:lnSpc>
              <a:spcAft>
                <a:spcPts val="0"/>
              </a:spcAft>
            </a:pPr>
            <a:r>
              <a:rPr lang="en-US" altLang="zh-CN" sz="2800" kern="100" dirty="0">
                <a:latin typeface="Times New Roman"/>
                <a:ea typeface="华文细黑"/>
                <a:cs typeface="Courier New"/>
              </a:rPr>
              <a:t>4</a:t>
            </a:r>
            <a:r>
              <a:rPr lang="en-US" altLang="zh-CN" sz="2800" kern="100" dirty="0" smtClean="0">
                <a:latin typeface="Times New Roman"/>
                <a:ea typeface="华文细黑"/>
                <a:cs typeface="Courier New"/>
              </a:rPr>
              <a:t>.</a:t>
            </a:r>
            <a:r>
              <a:rPr lang="zh-CN" altLang="zh-CN" sz="2800" kern="100" dirty="0" smtClean="0">
                <a:latin typeface="Times New Roman"/>
                <a:ea typeface="华文细黑"/>
                <a:cs typeface="Times New Roman"/>
              </a:rPr>
              <a:t>往</a:t>
            </a:r>
            <a:r>
              <a:rPr lang="zh-CN" altLang="zh-CN" sz="2800" kern="100" dirty="0">
                <a:latin typeface="Times New Roman"/>
                <a:ea typeface="华文细黑"/>
                <a:cs typeface="Times New Roman"/>
              </a:rPr>
              <a:t>甲、乙、丙、丁四个烧杯内分别放入</a:t>
            </a:r>
            <a:r>
              <a:rPr lang="en-US" altLang="zh-CN" sz="2800" kern="100" dirty="0">
                <a:latin typeface="Times New Roman"/>
                <a:ea typeface="华文细黑"/>
                <a:cs typeface="Courier New"/>
              </a:rPr>
              <a:t>0.1 </a:t>
            </a:r>
            <a:r>
              <a:rPr lang="en-US" altLang="zh-CN" sz="2800" kern="100" dirty="0" err="1">
                <a:latin typeface="Times New Roman"/>
                <a:ea typeface="华文细黑"/>
                <a:cs typeface="Courier New"/>
              </a:rPr>
              <a:t>mol</a:t>
            </a:r>
            <a:r>
              <a:rPr lang="zh-CN" altLang="zh-CN" sz="2800" kern="100" dirty="0">
                <a:latin typeface="Times New Roman"/>
                <a:ea typeface="华文细黑"/>
                <a:cs typeface="Times New Roman"/>
              </a:rPr>
              <a:t>的钠、氧化钠、过氧化钠和氢氧化钠，然后各加入</a:t>
            </a:r>
            <a:r>
              <a:rPr lang="en-US" altLang="zh-CN" sz="2800" kern="100" dirty="0">
                <a:latin typeface="Times New Roman"/>
                <a:ea typeface="华文细黑"/>
                <a:cs typeface="Courier New"/>
              </a:rPr>
              <a:t>100 mL</a:t>
            </a:r>
            <a:r>
              <a:rPr lang="zh-CN" altLang="zh-CN" sz="2800" kern="100" dirty="0">
                <a:latin typeface="Times New Roman"/>
                <a:ea typeface="华文细黑"/>
                <a:cs typeface="Times New Roman"/>
              </a:rPr>
              <a:t>水，搅拌，使固体完全溶解，则甲、乙、丙、丁溶液中溶质的质量分数大小顺序是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280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甲＜乙＜丙＜丁</a:t>
            </a: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B</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丁＜甲＜乙＝丙</a:t>
            </a:r>
            <a:endParaRPr lang="zh-CN" altLang="zh-CN" sz="280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甲＝丁＜乙＝丙</a:t>
            </a: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D</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丁＜甲＜乙＜</a:t>
            </a:r>
            <a:r>
              <a:rPr lang="zh-CN" altLang="zh-CN" sz="2800" kern="100" dirty="0" smtClean="0">
                <a:latin typeface="Times New Roman"/>
                <a:ea typeface="华文细黑"/>
                <a:cs typeface="Times New Roman"/>
              </a:rPr>
              <a:t>丙</a:t>
            </a:r>
            <a:endParaRPr lang="en-US" altLang="zh-CN" sz="2800" kern="100" dirty="0" smtClean="0">
              <a:latin typeface="Times New Roman"/>
              <a:ea typeface="华文细黑"/>
              <a:cs typeface="Times New Roman"/>
            </a:endParaRPr>
          </a:p>
        </p:txBody>
      </p:sp>
      <p:sp>
        <p:nvSpPr>
          <p:cNvPr id="3" name="Rectangle 21">
            <a:hlinkClick r:id="rId2" action="ppaction://hlinksldjump"/>
          </p:cNvPr>
          <p:cNvSpPr>
            <a:spLocks noChangeArrowheads="1"/>
          </p:cNvSpPr>
          <p:nvPr/>
        </p:nvSpPr>
        <p:spPr bwMode="auto">
          <a:xfrm>
            <a:off x="9191550" y="3946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5" name="Rectangle 21">
            <a:hlinkClick r:id="rId3" action="ppaction://hlinksldjump"/>
          </p:cNvPr>
          <p:cNvSpPr>
            <a:spLocks noChangeArrowheads="1"/>
          </p:cNvSpPr>
          <p:nvPr/>
        </p:nvSpPr>
        <p:spPr bwMode="auto">
          <a:xfrm>
            <a:off x="9676178" y="3946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6" name="Rectangle 21">
            <a:hlinkClick r:id="rId4" action="ppaction://hlinksldjump"/>
          </p:cNvPr>
          <p:cNvSpPr>
            <a:spLocks noChangeArrowheads="1"/>
          </p:cNvSpPr>
          <p:nvPr/>
        </p:nvSpPr>
        <p:spPr bwMode="auto">
          <a:xfrm>
            <a:off x="10136664" y="3946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7" name="Rectangle 21">
            <a:hlinkClick r:id="rId5" action="ppaction://hlinksldjump"/>
          </p:cNvPr>
          <p:cNvSpPr>
            <a:spLocks noChangeArrowheads="1"/>
          </p:cNvSpPr>
          <p:nvPr/>
        </p:nvSpPr>
        <p:spPr bwMode="auto">
          <a:xfrm>
            <a:off x="10573008"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8" name="Rectangle 21">
            <a:hlinkClick r:id="rId6" action="ppaction://hlinksldjump"/>
          </p:cNvPr>
          <p:cNvSpPr>
            <a:spLocks noChangeArrowheads="1"/>
          </p:cNvSpPr>
          <p:nvPr/>
        </p:nvSpPr>
        <p:spPr bwMode="auto">
          <a:xfrm>
            <a:off x="11057218"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9" name="Rectangle 21">
            <a:hlinkClick r:id="rId7" action="ppaction://hlinksldjump"/>
          </p:cNvPr>
          <p:cNvSpPr>
            <a:spLocks noChangeArrowheads="1"/>
          </p:cNvSpPr>
          <p:nvPr/>
        </p:nvSpPr>
        <p:spPr bwMode="auto">
          <a:xfrm>
            <a:off x="11541426"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0" name="矩形 9"/>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1" name="圆角矩形 10">
            <a:hlinkClick r:id="rId8" action="ppaction://hlinksldjump"/>
          </p:cNvPr>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33123541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矩形 4"/>
          <p:cNvSpPr/>
          <p:nvPr/>
        </p:nvSpPr>
        <p:spPr>
          <a:xfrm>
            <a:off x="478582" y="1701602"/>
            <a:ext cx="10793813" cy="3181652"/>
          </a:xfrm>
          <a:prstGeom prst="rect">
            <a:avLst/>
          </a:prstGeom>
        </p:spPr>
        <p:txBody>
          <a:bodyPr>
            <a:spAutoFit/>
          </a:bodyPr>
          <a:lstStyle/>
          <a:p>
            <a:pPr lvl="0" algn="just">
              <a:lnSpc>
                <a:spcPts val="6000"/>
              </a:lnSpc>
            </a:pPr>
            <a:r>
              <a:rPr lang="zh-CN" altLang="zh-CN" sz="2800" b="1" kern="100" dirty="0">
                <a:solidFill>
                  <a:srgbClr val="0000FF"/>
                </a:solidFill>
                <a:latin typeface="Times New Roman"/>
                <a:cs typeface="Times New Roman"/>
              </a:rPr>
              <a:t>解析　</a:t>
            </a:r>
            <a:r>
              <a:rPr lang="en-US" altLang="zh-CN" sz="2800" kern="100" dirty="0">
                <a:solidFill>
                  <a:prstClr val="black"/>
                </a:solidFill>
                <a:latin typeface="Times New Roman"/>
                <a:ea typeface="华文细黑"/>
                <a:cs typeface="Courier New"/>
              </a:rPr>
              <a:t>(1)</a:t>
            </a:r>
            <a:r>
              <a:rPr lang="zh-CN" altLang="zh-CN" sz="2800" kern="100" dirty="0">
                <a:solidFill>
                  <a:prstClr val="black"/>
                </a:solidFill>
                <a:latin typeface="Times New Roman"/>
                <a:ea typeface="华文细黑"/>
                <a:cs typeface="Times New Roman"/>
              </a:rPr>
              <a:t>甲、丁相比：</a:t>
            </a:r>
            <a:endParaRPr lang="zh-CN" altLang="zh-CN" sz="2800" kern="100" dirty="0">
              <a:solidFill>
                <a:prstClr val="black"/>
              </a:solidFill>
              <a:latin typeface="宋体"/>
              <a:cs typeface="Courier New"/>
            </a:endParaRPr>
          </a:p>
          <a:p>
            <a:pPr lvl="0" algn="just">
              <a:lnSpc>
                <a:spcPts val="6000"/>
              </a:lnSpc>
            </a:pPr>
            <a:r>
              <a:rPr lang="zh-CN" altLang="zh-CN" sz="2800" kern="100" dirty="0">
                <a:solidFill>
                  <a:prstClr val="black"/>
                </a:solidFill>
                <a:latin typeface="Times New Roman"/>
                <a:ea typeface="华文细黑"/>
                <a:cs typeface="Times New Roman"/>
              </a:rPr>
              <a:t>甲：</a:t>
            </a:r>
            <a:r>
              <a:rPr lang="en-US" altLang="zh-CN" sz="2800" kern="100" dirty="0" err="1">
                <a:solidFill>
                  <a:prstClr val="black"/>
                </a:solidFill>
                <a:latin typeface="Times New Roman"/>
                <a:ea typeface="华文细黑"/>
                <a:cs typeface="Courier New"/>
              </a:rPr>
              <a:t>Na</a:t>
            </a:r>
            <a:r>
              <a:rPr lang="en-US" altLang="zh-CN" sz="2800" kern="100" dirty="0" err="1">
                <a:solidFill>
                  <a:prstClr val="black"/>
                </a:solidFill>
                <a:latin typeface="宋体"/>
                <a:ea typeface="华文细黑"/>
                <a:cs typeface="Times New Roman"/>
              </a:rPr>
              <a:t>→</a:t>
            </a:r>
            <a:r>
              <a:rPr lang="en-US" altLang="zh-CN" sz="2800" kern="100" dirty="0" err="1">
                <a:solidFill>
                  <a:prstClr val="black"/>
                </a:solidFill>
                <a:latin typeface="Times New Roman"/>
                <a:ea typeface="华文细黑"/>
                <a:cs typeface="Courier New"/>
              </a:rPr>
              <a:t>NaOH</a:t>
            </a:r>
            <a:r>
              <a:rPr lang="zh-CN" altLang="zh-CN" sz="2800" kern="100" dirty="0">
                <a:solidFill>
                  <a:prstClr val="black"/>
                </a:solidFill>
                <a:latin typeface="Times New Roman"/>
                <a:ea typeface="华文细黑"/>
                <a:cs typeface="Times New Roman"/>
              </a:rPr>
              <a:t>　　消耗</a:t>
            </a:r>
            <a:r>
              <a:rPr lang="en-US" altLang="zh-CN" sz="2800" kern="100" dirty="0">
                <a:solidFill>
                  <a:prstClr val="black"/>
                </a:solidFill>
                <a:latin typeface="Times New Roman"/>
                <a:ea typeface="华文细黑"/>
                <a:cs typeface="Courier New"/>
              </a:rPr>
              <a:t>H</a:t>
            </a:r>
            <a:r>
              <a:rPr lang="en-US" altLang="zh-CN" sz="2800" kern="100" baseline="-25000" dirty="0">
                <a:solidFill>
                  <a:prstClr val="black"/>
                </a:solidFill>
                <a:latin typeface="Times New Roman"/>
                <a:ea typeface="华文细黑"/>
                <a:cs typeface="Courier New"/>
              </a:rPr>
              <a:t>2</a:t>
            </a:r>
            <a:r>
              <a:rPr lang="en-US" altLang="zh-CN" sz="2800" kern="100" dirty="0">
                <a:solidFill>
                  <a:prstClr val="black"/>
                </a:solidFill>
                <a:latin typeface="Times New Roman"/>
                <a:ea typeface="华文细黑"/>
                <a:cs typeface="Courier New"/>
              </a:rPr>
              <a:t>O</a:t>
            </a:r>
            <a:r>
              <a:rPr lang="zh-CN" altLang="zh-CN" sz="2800" kern="100" dirty="0">
                <a:solidFill>
                  <a:prstClr val="black"/>
                </a:solidFill>
                <a:latin typeface="Times New Roman"/>
                <a:ea typeface="华文细黑"/>
                <a:cs typeface="Times New Roman"/>
              </a:rPr>
              <a:t>，溶剂减少</a:t>
            </a:r>
            <a:endParaRPr lang="zh-CN" altLang="zh-CN" sz="2800" kern="100" dirty="0">
              <a:solidFill>
                <a:prstClr val="black"/>
              </a:solidFill>
              <a:latin typeface="宋体"/>
              <a:cs typeface="Courier New"/>
            </a:endParaRPr>
          </a:p>
          <a:p>
            <a:pPr lvl="0" algn="just">
              <a:lnSpc>
                <a:spcPts val="6000"/>
              </a:lnSpc>
            </a:pPr>
            <a:r>
              <a:rPr lang="zh-CN" altLang="zh-CN" sz="2800" kern="100" dirty="0">
                <a:solidFill>
                  <a:prstClr val="black"/>
                </a:solidFill>
                <a:latin typeface="Times New Roman"/>
                <a:ea typeface="华文细黑"/>
                <a:cs typeface="Times New Roman"/>
              </a:rPr>
              <a:t>丁：</a:t>
            </a:r>
            <a:r>
              <a:rPr lang="en-US" altLang="zh-CN" sz="2800" kern="100" dirty="0" err="1">
                <a:solidFill>
                  <a:prstClr val="black"/>
                </a:solidFill>
                <a:latin typeface="Times New Roman"/>
                <a:ea typeface="华文细黑"/>
                <a:cs typeface="Courier New"/>
              </a:rPr>
              <a:t>NaOH</a:t>
            </a:r>
            <a:r>
              <a:rPr lang="zh-CN" altLang="zh-CN" sz="2800" kern="100" dirty="0">
                <a:solidFill>
                  <a:prstClr val="black"/>
                </a:solidFill>
                <a:latin typeface="Times New Roman"/>
                <a:ea typeface="华文细黑"/>
                <a:cs typeface="Times New Roman"/>
              </a:rPr>
              <a:t>无反应　　溶剂不变</a:t>
            </a:r>
            <a:endParaRPr lang="zh-CN" altLang="zh-CN" sz="2800" kern="100" dirty="0">
              <a:solidFill>
                <a:prstClr val="black"/>
              </a:solidFill>
              <a:latin typeface="宋体"/>
              <a:cs typeface="Courier New"/>
            </a:endParaRPr>
          </a:p>
          <a:p>
            <a:pPr lvl="0" algn="just">
              <a:lnSpc>
                <a:spcPts val="6000"/>
              </a:lnSpc>
            </a:pPr>
            <a:r>
              <a:rPr lang="zh-CN" altLang="zh-CN" sz="2800" kern="100" dirty="0">
                <a:solidFill>
                  <a:prstClr val="black"/>
                </a:solidFill>
                <a:latin typeface="Times New Roman"/>
                <a:ea typeface="华文细黑"/>
                <a:cs typeface="Times New Roman"/>
              </a:rPr>
              <a:t>故</a:t>
            </a:r>
            <a:r>
              <a:rPr lang="en-US" altLang="zh-CN" sz="2800" kern="100" dirty="0" err="1">
                <a:solidFill>
                  <a:prstClr val="black"/>
                </a:solidFill>
                <a:latin typeface="Times New Roman"/>
                <a:ea typeface="华文细黑"/>
                <a:cs typeface="Courier New"/>
              </a:rPr>
              <a:t>NaOH</a:t>
            </a:r>
            <a:r>
              <a:rPr lang="zh-CN" altLang="zh-CN" sz="2800" kern="100" dirty="0">
                <a:solidFill>
                  <a:prstClr val="black"/>
                </a:solidFill>
                <a:latin typeface="Times New Roman"/>
                <a:ea typeface="华文细黑"/>
                <a:cs typeface="Times New Roman"/>
              </a:rPr>
              <a:t>的质量分数：甲</a:t>
            </a:r>
            <a:r>
              <a:rPr lang="en-US" altLang="zh-CN" sz="2800" kern="100" dirty="0">
                <a:solidFill>
                  <a:prstClr val="black"/>
                </a:solidFill>
                <a:latin typeface="Times New Roman"/>
                <a:ea typeface="华文细黑"/>
                <a:cs typeface="Courier New"/>
              </a:rPr>
              <a:t>&gt;</a:t>
            </a:r>
            <a:r>
              <a:rPr lang="zh-CN" altLang="zh-CN" sz="2800" kern="100" dirty="0">
                <a:solidFill>
                  <a:prstClr val="black"/>
                </a:solidFill>
                <a:latin typeface="Times New Roman"/>
                <a:ea typeface="华文细黑"/>
                <a:cs typeface="Times New Roman"/>
              </a:rPr>
              <a:t>丁。</a:t>
            </a:r>
            <a:endParaRPr lang="zh-CN" altLang="zh-CN" sz="2800" kern="100" dirty="0">
              <a:solidFill>
                <a:prstClr val="black"/>
              </a:solidFill>
              <a:latin typeface="宋体"/>
              <a:cs typeface="Courier New"/>
            </a:endParaRPr>
          </a:p>
        </p:txBody>
      </p:sp>
      <p:sp>
        <p:nvSpPr>
          <p:cNvPr id="11" name="Rectangle 21">
            <a:hlinkClick r:id="rId2" action="ppaction://hlinksldjump"/>
          </p:cNvPr>
          <p:cNvSpPr>
            <a:spLocks noChangeArrowheads="1"/>
          </p:cNvSpPr>
          <p:nvPr/>
        </p:nvSpPr>
        <p:spPr bwMode="auto">
          <a:xfrm>
            <a:off x="9191550" y="3946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2" name="Rectangle 21">
            <a:hlinkClick r:id="rId3" action="ppaction://hlinksldjump"/>
          </p:cNvPr>
          <p:cNvSpPr>
            <a:spLocks noChangeArrowheads="1"/>
          </p:cNvSpPr>
          <p:nvPr/>
        </p:nvSpPr>
        <p:spPr bwMode="auto">
          <a:xfrm>
            <a:off x="9676178" y="3946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3" name="Rectangle 21">
            <a:hlinkClick r:id="rId4" action="ppaction://hlinksldjump"/>
          </p:cNvPr>
          <p:cNvSpPr>
            <a:spLocks noChangeArrowheads="1"/>
          </p:cNvSpPr>
          <p:nvPr/>
        </p:nvSpPr>
        <p:spPr bwMode="auto">
          <a:xfrm>
            <a:off x="10136664" y="3946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4" name="Rectangle 21">
            <a:hlinkClick r:id="rId5" action="ppaction://hlinksldjump"/>
          </p:cNvPr>
          <p:cNvSpPr>
            <a:spLocks noChangeArrowheads="1"/>
          </p:cNvSpPr>
          <p:nvPr/>
        </p:nvSpPr>
        <p:spPr bwMode="auto">
          <a:xfrm>
            <a:off x="10573008"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5" name="Rectangle 21">
            <a:hlinkClick r:id="rId6" action="ppaction://hlinksldjump"/>
          </p:cNvPr>
          <p:cNvSpPr>
            <a:spLocks noChangeArrowheads="1"/>
          </p:cNvSpPr>
          <p:nvPr/>
        </p:nvSpPr>
        <p:spPr bwMode="auto">
          <a:xfrm>
            <a:off x="11057218"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6" name="Rectangle 21">
            <a:hlinkClick r:id="rId7" action="ppaction://hlinksldjump"/>
          </p:cNvPr>
          <p:cNvSpPr>
            <a:spLocks noChangeArrowheads="1"/>
          </p:cNvSpPr>
          <p:nvPr/>
        </p:nvSpPr>
        <p:spPr bwMode="auto">
          <a:xfrm>
            <a:off x="11541426"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32000715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linds(horizontal)">
                                      <p:cBhvr>
                                        <p:cTn id="7" dur="750"/>
                                        <p:tgtEl>
                                          <p:spTgt spid="5">
                                            <p:txEl>
                                              <p:pRg st="0" end="0"/>
                                            </p:txEl>
                                          </p:spTgt>
                                        </p:tgtEl>
                                      </p:cBhvr>
                                    </p:animEffect>
                                  </p:childTnLst>
                                </p:cTn>
                              </p:par>
                            </p:childTnLst>
                          </p:cTn>
                        </p:par>
                        <p:par>
                          <p:cTn id="8" fill="hold">
                            <p:stCondLst>
                              <p:cond delay="750"/>
                            </p:stCondLst>
                            <p:childTnLst>
                              <p:par>
                                <p:cTn id="9" presetID="3" presetClass="entr" presetSubtype="10" fill="hold" nodeType="after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animEffect transition="in" filter="blinds(horizontal)">
                                      <p:cBhvr>
                                        <p:cTn id="11" dur="750"/>
                                        <p:tgtEl>
                                          <p:spTgt spid="5">
                                            <p:txEl>
                                              <p:pRg st="1" end="1"/>
                                            </p:txEl>
                                          </p:spTgt>
                                        </p:tgtEl>
                                      </p:cBhvr>
                                    </p:animEffect>
                                  </p:childTnLst>
                                </p:cTn>
                              </p:par>
                            </p:childTnLst>
                          </p:cTn>
                        </p:par>
                        <p:par>
                          <p:cTn id="12" fill="hold">
                            <p:stCondLst>
                              <p:cond delay="1500"/>
                            </p:stCondLst>
                            <p:childTnLst>
                              <p:par>
                                <p:cTn id="13" presetID="3" presetClass="entr" presetSubtype="10" fill="hold" nodeType="after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Effect transition="in" filter="blinds(horizontal)">
                                      <p:cBhvr>
                                        <p:cTn id="15" dur="750"/>
                                        <p:tgtEl>
                                          <p:spTgt spid="5">
                                            <p:txEl>
                                              <p:pRg st="2" end="2"/>
                                            </p:txEl>
                                          </p:spTgt>
                                        </p:tgtEl>
                                      </p:cBhvr>
                                    </p:animEffect>
                                  </p:childTnLst>
                                </p:cTn>
                              </p:par>
                            </p:childTnLst>
                          </p:cTn>
                        </p:par>
                        <p:par>
                          <p:cTn id="16" fill="hold">
                            <p:stCondLst>
                              <p:cond delay="2250"/>
                            </p:stCondLst>
                            <p:childTnLst>
                              <p:par>
                                <p:cTn id="17" presetID="3" presetClass="entr" presetSubtype="10" fill="hold" nodeType="after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Effect transition="in" filter="blinds(horizontal)">
                                      <p:cBhvr>
                                        <p:cTn id="19" dur="75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矩形 5"/>
          <p:cNvSpPr/>
          <p:nvPr/>
        </p:nvSpPr>
        <p:spPr>
          <a:xfrm>
            <a:off x="47226" y="-55165"/>
            <a:ext cx="11617054" cy="687600"/>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乙、丙</a:t>
            </a:r>
            <a:r>
              <a:rPr lang="zh-CN" altLang="zh-CN" sz="2800" kern="100" dirty="0" smtClean="0">
                <a:latin typeface="Times New Roman"/>
                <a:ea typeface="华文细黑"/>
                <a:cs typeface="Times New Roman"/>
              </a:rPr>
              <a:t>相比：</a:t>
            </a:r>
            <a:endParaRPr lang="zh-CN" altLang="zh-CN" sz="2800" kern="100" dirty="0">
              <a:effectLst/>
              <a:latin typeface="宋体"/>
              <a:cs typeface="Courier New"/>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1799463023"/>
              </p:ext>
            </p:extLst>
          </p:nvPr>
        </p:nvGraphicFramePr>
        <p:xfrm>
          <a:off x="-68907" y="600784"/>
          <a:ext cx="5353050" cy="2019300"/>
        </p:xfrm>
        <a:graphic>
          <a:graphicData uri="http://schemas.openxmlformats.org/presentationml/2006/ole">
            <mc:AlternateContent xmlns:mc="http://schemas.openxmlformats.org/markup-compatibility/2006">
              <mc:Choice xmlns:v="urn:schemas-microsoft-com:vml" Requires="v">
                <p:oleObj spid="_x0000_s75882" name="文档" r:id="rId4" imgW="5360440" imgH="2019313" progId="Word.Document.12">
                  <p:embed/>
                </p:oleObj>
              </mc:Choice>
              <mc:Fallback>
                <p:oleObj name="文档" r:id="rId4" imgW="5360440" imgH="2019313" progId="Word.Document.12">
                  <p:embed/>
                  <p:pic>
                    <p:nvPicPr>
                      <p:cNvPr id="0" name=""/>
                      <p:cNvPicPr/>
                      <p:nvPr/>
                    </p:nvPicPr>
                    <p:blipFill>
                      <a:blip r:embed="rId5"/>
                      <a:stretch>
                        <a:fillRect/>
                      </a:stretch>
                    </p:blipFill>
                    <p:spPr>
                      <a:xfrm>
                        <a:off x="-68907" y="600784"/>
                        <a:ext cx="5353050" cy="2019300"/>
                      </a:xfrm>
                      <a:prstGeom prst="rect">
                        <a:avLst/>
                      </a:prstGeom>
                    </p:spPr>
                  </p:pic>
                </p:oleObj>
              </mc:Fallback>
            </mc:AlternateContent>
          </a:graphicData>
        </a:graphic>
      </p:graphicFrame>
      <p:sp>
        <p:nvSpPr>
          <p:cNvPr id="4" name="矩形 3"/>
          <p:cNvSpPr/>
          <p:nvPr/>
        </p:nvSpPr>
        <p:spPr>
          <a:xfrm>
            <a:off x="4781351" y="1023307"/>
            <a:ext cx="4895280" cy="656846"/>
          </a:xfrm>
          <a:prstGeom prst="rect">
            <a:avLst/>
          </a:prstGeom>
        </p:spPr>
        <p:txBody>
          <a:bodyPr wrap="none">
            <a:spAutoFit/>
          </a:bodyPr>
          <a:lstStyle/>
          <a:p>
            <a:pPr algn="just">
              <a:lnSpc>
                <a:spcPct val="150000"/>
              </a:lnSpc>
              <a:spcAft>
                <a:spcPts val="0"/>
              </a:spcAft>
            </a:pPr>
            <a:r>
              <a:rPr lang="zh-CN" altLang="zh-CN" sz="2800" kern="100">
                <a:latin typeface="Times New Roman"/>
                <a:ea typeface="华文细黑"/>
                <a:cs typeface="Times New Roman"/>
              </a:rPr>
              <a:t>生成</a:t>
            </a:r>
            <a:r>
              <a:rPr lang="en-US" altLang="zh-CN" sz="2800" kern="100" dirty="0" err="1">
                <a:latin typeface="Times New Roman"/>
                <a:ea typeface="华文细黑"/>
                <a:cs typeface="Courier New"/>
              </a:rPr>
              <a:t>NaOH</a:t>
            </a:r>
            <a:r>
              <a:rPr lang="zh-CN" altLang="zh-CN" sz="2800" kern="100" dirty="0">
                <a:latin typeface="Times New Roman"/>
                <a:ea typeface="华文细黑"/>
                <a:cs typeface="Times New Roman"/>
              </a:rPr>
              <a:t>相等，消耗</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zh-CN" altLang="zh-CN" sz="2800" kern="100" dirty="0">
                <a:latin typeface="Times New Roman"/>
                <a:ea typeface="华文细黑"/>
                <a:cs typeface="Times New Roman"/>
              </a:rPr>
              <a:t>相等</a:t>
            </a:r>
            <a:endParaRPr lang="zh-CN" altLang="zh-CN" sz="2800" kern="100" dirty="0">
              <a:effectLst/>
              <a:latin typeface="宋体"/>
              <a:cs typeface="Courier New"/>
            </a:endParaRPr>
          </a:p>
        </p:txBody>
      </p:sp>
      <p:sp>
        <p:nvSpPr>
          <p:cNvPr id="7" name="矩形 6"/>
          <p:cNvSpPr/>
          <p:nvPr/>
        </p:nvSpPr>
        <p:spPr>
          <a:xfrm>
            <a:off x="188867" y="2239566"/>
            <a:ext cx="11321871" cy="3970318"/>
          </a:xfrm>
          <a:prstGeom prst="rect">
            <a:avLst/>
          </a:prstGeom>
        </p:spPr>
        <p:txBody>
          <a:bodyPr wrap="square">
            <a:spAutoFit/>
          </a:bodyPr>
          <a:lstStyle/>
          <a:p>
            <a:pPr algn="just">
              <a:lnSpc>
                <a:spcPct val="150000"/>
              </a:lnSpc>
              <a:spcAft>
                <a:spcPts val="0"/>
              </a:spcAft>
            </a:pPr>
            <a:r>
              <a:rPr lang="zh-CN" altLang="zh-CN" sz="2800" kern="100" dirty="0">
                <a:latin typeface="Times New Roman"/>
                <a:ea typeface="华文细黑"/>
                <a:cs typeface="Times New Roman"/>
              </a:rPr>
              <a:t>溶剂相等故乙、丙溶液完全等同</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乙、丙与甲相比</a:t>
            </a:r>
            <a:endParaRPr lang="zh-CN" altLang="zh-CN" sz="2800"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甲：</a:t>
            </a:r>
            <a:r>
              <a:rPr lang="en-US" altLang="zh-CN" sz="2800" kern="100" dirty="0">
                <a:latin typeface="Times New Roman"/>
                <a:ea typeface="华文细黑"/>
                <a:cs typeface="Courier New"/>
              </a:rPr>
              <a:t>Na</a:t>
            </a:r>
            <a:r>
              <a:rPr lang="zh-CN"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乙</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zh-CN" altLang="zh-CN" sz="2800" kern="100" dirty="0">
                <a:latin typeface="Times New Roman"/>
                <a:ea typeface="华文细黑"/>
                <a:cs typeface="Times New Roman"/>
              </a:rPr>
              <a:t>　　丙：</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endParaRPr lang="zh-CN" altLang="zh-CN" sz="2800"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当它们物质的量相等时，甲</a:t>
            </a:r>
            <a:r>
              <a:rPr lang="en-US" altLang="zh-CN" sz="2800" kern="100" dirty="0">
                <a:latin typeface="Times New Roman"/>
                <a:ea typeface="华文细黑"/>
                <a:cs typeface="Courier New"/>
              </a:rPr>
              <a:t>(Na)</a:t>
            </a:r>
            <a:r>
              <a:rPr lang="zh-CN" altLang="zh-CN" sz="2800" kern="100" dirty="0">
                <a:latin typeface="Times New Roman"/>
                <a:ea typeface="华文细黑"/>
                <a:cs typeface="Times New Roman"/>
              </a:rPr>
              <a:t>所得</a:t>
            </a:r>
            <a:r>
              <a:rPr lang="en-US" altLang="zh-CN" sz="2800" kern="100" dirty="0" err="1">
                <a:latin typeface="Times New Roman"/>
                <a:ea typeface="华文细黑"/>
                <a:cs typeface="Courier New"/>
              </a:rPr>
              <a:t>NaOH</a:t>
            </a:r>
            <a:r>
              <a:rPr lang="zh-CN" altLang="zh-CN" sz="2800" kern="100" dirty="0">
                <a:latin typeface="Times New Roman"/>
                <a:ea typeface="华文细黑"/>
                <a:cs typeface="Times New Roman"/>
              </a:rPr>
              <a:t>是乙、丙</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所得</a:t>
            </a:r>
            <a:r>
              <a:rPr lang="en-US" altLang="zh-CN" sz="2800" kern="100" dirty="0" err="1">
                <a:latin typeface="Times New Roman"/>
                <a:ea typeface="华文细黑"/>
                <a:cs typeface="Courier New"/>
              </a:rPr>
              <a:t>NaOH</a:t>
            </a:r>
            <a:r>
              <a:rPr lang="zh-CN" altLang="zh-CN" sz="2800" kern="100" dirty="0">
                <a:latin typeface="Times New Roman"/>
                <a:ea typeface="华文细黑"/>
                <a:cs typeface="Times New Roman"/>
              </a:rPr>
              <a:t>物质的量</a:t>
            </a:r>
            <a:r>
              <a:rPr lang="zh-CN" altLang="zh-CN" sz="2800" kern="100" dirty="0" smtClean="0">
                <a:latin typeface="Times New Roman"/>
                <a:ea typeface="华文细黑"/>
                <a:cs typeface="Times New Roman"/>
              </a:rPr>
              <a:t>的</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a:t>
            </a:r>
            <a:r>
              <a:rPr lang="zh-CN" altLang="zh-CN" sz="2800" kern="100" dirty="0">
                <a:latin typeface="Times New Roman"/>
                <a:ea typeface="华文细黑"/>
                <a:cs typeface="Times New Roman"/>
              </a:rPr>
              <a:t>它们所消耗的水相等，故溶剂相等，因此甲的质量分数比乙、丙小</a:t>
            </a:r>
            <a:r>
              <a:rPr lang="zh-CN" altLang="zh-CN" sz="2800" kern="100" dirty="0" smtClean="0">
                <a:latin typeface="Times New Roman"/>
                <a:ea typeface="华文细黑"/>
                <a:cs typeface="Times New Roman"/>
              </a:rPr>
              <a:t>。</a:t>
            </a:r>
            <a:endParaRPr lang="zh-CN" altLang="zh-CN" sz="2800" kern="100" dirty="0">
              <a:latin typeface="宋体"/>
              <a:cs typeface="Courier New"/>
            </a:endParaRPr>
          </a:p>
        </p:txBody>
      </p:sp>
      <p:graphicFrame>
        <p:nvGraphicFramePr>
          <p:cNvPr id="8" name="对象 7"/>
          <p:cNvGraphicFramePr>
            <a:graphicFrameLocks noChangeAspect="1"/>
          </p:cNvGraphicFramePr>
          <p:nvPr>
            <p:extLst>
              <p:ext uri="{D42A27DB-BD31-4B8C-83A1-F6EECF244321}">
                <p14:modId xmlns:p14="http://schemas.microsoft.com/office/powerpoint/2010/main" val="592904119"/>
              </p:ext>
            </p:extLst>
          </p:nvPr>
        </p:nvGraphicFramePr>
        <p:xfrm>
          <a:off x="3032845" y="4759846"/>
          <a:ext cx="444500" cy="1000125"/>
        </p:xfrm>
        <a:graphic>
          <a:graphicData uri="http://schemas.openxmlformats.org/presentationml/2006/ole">
            <mc:AlternateContent xmlns:mc="http://schemas.openxmlformats.org/markup-compatibility/2006">
              <mc:Choice xmlns:v="urn:schemas-microsoft-com:vml" Requires="v">
                <p:oleObj spid="_x0000_s75883" name="文档" r:id="rId7" imgW="444993" imgH="1000116" progId="Word.Document.12">
                  <p:embed/>
                </p:oleObj>
              </mc:Choice>
              <mc:Fallback>
                <p:oleObj name="文档" r:id="rId7" imgW="444993" imgH="1000116" progId="Word.Document.12">
                  <p:embed/>
                  <p:pic>
                    <p:nvPicPr>
                      <p:cNvPr id="0" name=""/>
                      <p:cNvPicPr/>
                      <p:nvPr/>
                    </p:nvPicPr>
                    <p:blipFill>
                      <a:blip r:embed="rId8"/>
                      <a:stretch>
                        <a:fillRect/>
                      </a:stretch>
                    </p:blipFill>
                    <p:spPr>
                      <a:xfrm>
                        <a:off x="3032845" y="4759846"/>
                        <a:ext cx="444500" cy="1000125"/>
                      </a:xfrm>
                      <a:prstGeom prst="rect">
                        <a:avLst/>
                      </a:prstGeom>
                    </p:spPr>
                  </p:pic>
                </p:oleObj>
              </mc:Fallback>
            </mc:AlternateContent>
          </a:graphicData>
        </a:graphic>
      </p:graphicFrame>
      <p:sp>
        <p:nvSpPr>
          <p:cNvPr id="10" name="矩形 9"/>
          <p:cNvSpPr/>
          <p:nvPr/>
        </p:nvSpPr>
        <p:spPr>
          <a:xfrm>
            <a:off x="197178" y="6075791"/>
            <a:ext cx="1505540" cy="656846"/>
          </a:xfrm>
          <a:prstGeom prst="rect">
            <a:avLst/>
          </a:prstGeom>
        </p:spPr>
        <p:txBody>
          <a:bodyPr wrap="none">
            <a:spAutoFit/>
          </a:bodyPr>
          <a:lstStyle/>
          <a:p>
            <a:pPr algn="just">
              <a:lnSpc>
                <a:spcPct val="150000"/>
              </a:lnSpc>
              <a:spcAft>
                <a:spcPts val="0"/>
              </a:spcAft>
            </a:pPr>
            <a:r>
              <a:rPr lang="zh-CN" altLang="zh-CN" sz="2800" b="1" kern="100" dirty="0">
                <a:solidFill>
                  <a:srgbClr val="0000FF"/>
                </a:solidFill>
                <a:latin typeface="Times New Roman"/>
                <a:cs typeface="Times New Roman"/>
              </a:rPr>
              <a:t>答案　</a:t>
            </a:r>
            <a:r>
              <a:rPr lang="en-US" altLang="zh-CN" sz="2800" kern="100" dirty="0">
                <a:solidFill>
                  <a:schemeClr val="accent6">
                    <a:lumMod val="75000"/>
                  </a:schemeClr>
                </a:solidFill>
                <a:latin typeface="Times New Roman"/>
                <a:ea typeface="华文细黑"/>
                <a:cs typeface="Courier New"/>
              </a:rPr>
              <a:t>B</a:t>
            </a:r>
            <a:endParaRPr lang="zh-CN" altLang="zh-CN" sz="2800" kern="100" dirty="0">
              <a:solidFill>
                <a:schemeClr val="accent6">
                  <a:lumMod val="75000"/>
                </a:schemeClr>
              </a:solidFill>
              <a:effectLst/>
              <a:latin typeface="宋体"/>
              <a:cs typeface="Courier New"/>
            </a:endParaRPr>
          </a:p>
        </p:txBody>
      </p:sp>
      <p:sp>
        <p:nvSpPr>
          <p:cNvPr id="9" name="Rectangle 21">
            <a:hlinkClick r:id="rId9" action="ppaction://hlinksldjump"/>
          </p:cNvPr>
          <p:cNvSpPr>
            <a:spLocks noChangeArrowheads="1"/>
          </p:cNvSpPr>
          <p:nvPr/>
        </p:nvSpPr>
        <p:spPr bwMode="auto">
          <a:xfrm>
            <a:off x="9191550" y="3946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1" name="Rectangle 21">
            <a:hlinkClick r:id="rId10" action="ppaction://hlinksldjump"/>
          </p:cNvPr>
          <p:cNvSpPr>
            <a:spLocks noChangeArrowheads="1"/>
          </p:cNvSpPr>
          <p:nvPr/>
        </p:nvSpPr>
        <p:spPr bwMode="auto">
          <a:xfrm>
            <a:off x="9676178" y="3946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2" name="Rectangle 21">
            <a:hlinkClick r:id="rId11" action="ppaction://hlinksldjump"/>
          </p:cNvPr>
          <p:cNvSpPr>
            <a:spLocks noChangeArrowheads="1"/>
          </p:cNvSpPr>
          <p:nvPr/>
        </p:nvSpPr>
        <p:spPr bwMode="auto">
          <a:xfrm>
            <a:off x="10136664" y="3946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3" name="Rectangle 21">
            <a:hlinkClick r:id="rId12" action="ppaction://hlinksldjump"/>
          </p:cNvPr>
          <p:cNvSpPr>
            <a:spLocks noChangeArrowheads="1"/>
          </p:cNvSpPr>
          <p:nvPr/>
        </p:nvSpPr>
        <p:spPr bwMode="auto">
          <a:xfrm>
            <a:off x="10573008"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4" name="Rectangle 21">
            <a:hlinkClick r:id="rId13" action="ppaction://hlinksldjump"/>
          </p:cNvPr>
          <p:cNvSpPr>
            <a:spLocks noChangeArrowheads="1"/>
          </p:cNvSpPr>
          <p:nvPr/>
        </p:nvSpPr>
        <p:spPr bwMode="auto">
          <a:xfrm>
            <a:off x="11057218"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5" name="Rectangle 21">
            <a:hlinkClick r:id="rId14" action="ppaction://hlinksldjump"/>
          </p:cNvPr>
          <p:cNvSpPr>
            <a:spLocks noChangeArrowheads="1"/>
          </p:cNvSpPr>
          <p:nvPr/>
        </p:nvSpPr>
        <p:spPr bwMode="auto">
          <a:xfrm>
            <a:off x="11541426"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25489610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750"/>
                                        <p:tgtEl>
                                          <p:spTgt spid="6"/>
                                        </p:tgtEl>
                                      </p:cBhvr>
                                    </p:animEffect>
                                  </p:childTnLst>
                                </p:cTn>
                              </p:par>
                            </p:childTnLst>
                          </p:cTn>
                        </p:par>
                        <p:par>
                          <p:cTn id="8" fill="hold">
                            <p:stCondLst>
                              <p:cond delay="750"/>
                            </p:stCondLst>
                            <p:childTnLst>
                              <p:par>
                                <p:cTn id="9" presetID="3" presetClass="entr" presetSubtype="10"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blinds(horizontal)">
                                      <p:cBhvr>
                                        <p:cTn id="11" dur="750"/>
                                        <p:tgtEl>
                                          <p:spTgt spid="2"/>
                                        </p:tgtEl>
                                      </p:cBhvr>
                                    </p:animEffect>
                                  </p:childTnLst>
                                </p:cTn>
                              </p:par>
                              <p:par>
                                <p:cTn id="12" presetID="3" presetClass="entr" presetSubtype="10" fill="hold" grpId="0" nodeType="with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blinds(horizontal)">
                                      <p:cBhvr>
                                        <p:cTn id="14" dur="750"/>
                                        <p:tgtEl>
                                          <p:spTgt spid="4"/>
                                        </p:tgtEl>
                                      </p:cBhvr>
                                    </p:animEffect>
                                  </p:childTnLst>
                                </p:cTn>
                              </p:par>
                            </p:childTnLst>
                          </p:cTn>
                        </p:par>
                        <p:par>
                          <p:cTn id="15" fill="hold">
                            <p:stCondLst>
                              <p:cond delay="1500"/>
                            </p:stCondLst>
                            <p:childTnLst>
                              <p:par>
                                <p:cTn id="16" presetID="3" presetClass="entr" presetSubtype="10" fill="hold" nodeType="afterEffect">
                                  <p:stCondLst>
                                    <p:cond delay="0"/>
                                  </p:stCondLst>
                                  <p:childTnLst>
                                    <p:set>
                                      <p:cBhvr>
                                        <p:cTn id="17" dur="1" fill="hold">
                                          <p:stCondLst>
                                            <p:cond delay="0"/>
                                          </p:stCondLst>
                                        </p:cTn>
                                        <p:tgtEl>
                                          <p:spTgt spid="7">
                                            <p:txEl>
                                              <p:pRg st="0" end="0"/>
                                            </p:txEl>
                                          </p:spTgt>
                                        </p:tgtEl>
                                        <p:attrNameLst>
                                          <p:attrName>style.visibility</p:attrName>
                                        </p:attrNameLst>
                                      </p:cBhvr>
                                      <p:to>
                                        <p:strVal val="visible"/>
                                      </p:to>
                                    </p:set>
                                    <p:animEffect transition="in" filter="blinds(horizontal)">
                                      <p:cBhvr>
                                        <p:cTn id="18" dur="750"/>
                                        <p:tgtEl>
                                          <p:spTgt spid="7">
                                            <p:txEl>
                                              <p:pRg st="0" end="0"/>
                                            </p:txEl>
                                          </p:spTgt>
                                        </p:tgtEl>
                                      </p:cBhvr>
                                    </p:animEffect>
                                  </p:childTnLst>
                                </p:cTn>
                              </p:par>
                            </p:childTnLst>
                          </p:cTn>
                        </p:par>
                        <p:par>
                          <p:cTn id="19" fill="hold">
                            <p:stCondLst>
                              <p:cond delay="2250"/>
                            </p:stCondLst>
                            <p:childTnLst>
                              <p:par>
                                <p:cTn id="20" presetID="3" presetClass="entr" presetSubtype="10" fill="hold" nodeType="afterEffect">
                                  <p:stCondLst>
                                    <p:cond delay="0"/>
                                  </p:stCondLst>
                                  <p:childTnLst>
                                    <p:set>
                                      <p:cBhvr>
                                        <p:cTn id="21" dur="1" fill="hold">
                                          <p:stCondLst>
                                            <p:cond delay="0"/>
                                          </p:stCondLst>
                                        </p:cTn>
                                        <p:tgtEl>
                                          <p:spTgt spid="7">
                                            <p:txEl>
                                              <p:pRg st="1" end="1"/>
                                            </p:txEl>
                                          </p:spTgt>
                                        </p:tgtEl>
                                        <p:attrNameLst>
                                          <p:attrName>style.visibility</p:attrName>
                                        </p:attrNameLst>
                                      </p:cBhvr>
                                      <p:to>
                                        <p:strVal val="visible"/>
                                      </p:to>
                                    </p:set>
                                    <p:animEffect transition="in" filter="blinds(horizontal)">
                                      <p:cBhvr>
                                        <p:cTn id="22" dur="750"/>
                                        <p:tgtEl>
                                          <p:spTgt spid="7">
                                            <p:txEl>
                                              <p:pRg st="1" end="1"/>
                                            </p:txEl>
                                          </p:spTgt>
                                        </p:tgtEl>
                                      </p:cBhvr>
                                    </p:animEffect>
                                  </p:childTnLst>
                                </p:cTn>
                              </p:par>
                            </p:childTnLst>
                          </p:cTn>
                        </p:par>
                        <p:par>
                          <p:cTn id="23" fill="hold">
                            <p:stCondLst>
                              <p:cond delay="3000"/>
                            </p:stCondLst>
                            <p:childTnLst>
                              <p:par>
                                <p:cTn id="24" presetID="3" presetClass="entr" presetSubtype="10" fill="hold" nodeType="afterEffect">
                                  <p:stCondLst>
                                    <p:cond delay="0"/>
                                  </p:stCondLst>
                                  <p:childTnLst>
                                    <p:set>
                                      <p:cBhvr>
                                        <p:cTn id="25" dur="1" fill="hold">
                                          <p:stCondLst>
                                            <p:cond delay="0"/>
                                          </p:stCondLst>
                                        </p:cTn>
                                        <p:tgtEl>
                                          <p:spTgt spid="7">
                                            <p:txEl>
                                              <p:pRg st="2" end="2"/>
                                            </p:txEl>
                                          </p:spTgt>
                                        </p:tgtEl>
                                        <p:attrNameLst>
                                          <p:attrName>style.visibility</p:attrName>
                                        </p:attrNameLst>
                                      </p:cBhvr>
                                      <p:to>
                                        <p:strVal val="visible"/>
                                      </p:to>
                                    </p:set>
                                    <p:animEffect transition="in" filter="blinds(horizontal)">
                                      <p:cBhvr>
                                        <p:cTn id="26" dur="750"/>
                                        <p:tgtEl>
                                          <p:spTgt spid="7">
                                            <p:txEl>
                                              <p:pRg st="2" end="2"/>
                                            </p:txEl>
                                          </p:spTgt>
                                        </p:tgtEl>
                                      </p:cBhvr>
                                    </p:animEffect>
                                  </p:childTnLst>
                                </p:cTn>
                              </p:par>
                            </p:childTnLst>
                          </p:cTn>
                        </p:par>
                        <p:par>
                          <p:cTn id="27" fill="hold">
                            <p:stCondLst>
                              <p:cond delay="3750"/>
                            </p:stCondLst>
                            <p:childTnLst>
                              <p:par>
                                <p:cTn id="28" presetID="3" presetClass="entr" presetSubtype="10" fill="hold" nodeType="afterEffect">
                                  <p:stCondLst>
                                    <p:cond delay="0"/>
                                  </p:stCondLst>
                                  <p:childTnLst>
                                    <p:set>
                                      <p:cBhvr>
                                        <p:cTn id="29" dur="1" fill="hold">
                                          <p:stCondLst>
                                            <p:cond delay="0"/>
                                          </p:stCondLst>
                                        </p:cTn>
                                        <p:tgtEl>
                                          <p:spTgt spid="7">
                                            <p:txEl>
                                              <p:pRg st="3" end="3"/>
                                            </p:txEl>
                                          </p:spTgt>
                                        </p:tgtEl>
                                        <p:attrNameLst>
                                          <p:attrName>style.visibility</p:attrName>
                                        </p:attrNameLst>
                                      </p:cBhvr>
                                      <p:to>
                                        <p:strVal val="visible"/>
                                      </p:to>
                                    </p:set>
                                    <p:animEffect transition="in" filter="blinds(horizontal)">
                                      <p:cBhvr>
                                        <p:cTn id="30" dur="750"/>
                                        <p:tgtEl>
                                          <p:spTgt spid="7">
                                            <p:txEl>
                                              <p:pRg st="3" end="3"/>
                                            </p:txEl>
                                          </p:spTgt>
                                        </p:tgtEl>
                                      </p:cBhvr>
                                    </p:animEffect>
                                  </p:childTnLst>
                                </p:cTn>
                              </p:par>
                              <p:par>
                                <p:cTn id="31" presetID="3" presetClass="entr" presetSubtype="10" fill="hold" nodeType="withEffect">
                                  <p:stCondLst>
                                    <p:cond delay="0"/>
                                  </p:stCondLst>
                                  <p:childTnLst>
                                    <p:set>
                                      <p:cBhvr>
                                        <p:cTn id="32" dur="1" fill="hold">
                                          <p:stCondLst>
                                            <p:cond delay="0"/>
                                          </p:stCondLst>
                                        </p:cTn>
                                        <p:tgtEl>
                                          <p:spTgt spid="8"/>
                                        </p:tgtEl>
                                        <p:attrNameLst>
                                          <p:attrName>style.visibility</p:attrName>
                                        </p:attrNameLst>
                                      </p:cBhvr>
                                      <p:to>
                                        <p:strVal val="visible"/>
                                      </p:to>
                                    </p:set>
                                    <p:animEffect transition="in" filter="blinds(horizontal)">
                                      <p:cBhvr>
                                        <p:cTn id="33" dur="750"/>
                                        <p:tgtEl>
                                          <p:spTgt spid="8"/>
                                        </p:tgtEl>
                                      </p:cBhvr>
                                    </p:animEffect>
                                  </p:childTnLst>
                                </p:cTn>
                              </p:par>
                            </p:childTnLst>
                          </p:cTn>
                        </p:par>
                        <p:par>
                          <p:cTn id="34" fill="hold">
                            <p:stCondLst>
                              <p:cond delay="4500"/>
                            </p:stCondLst>
                            <p:childTnLst>
                              <p:par>
                                <p:cTn id="35" presetID="3" presetClass="entr" presetSubtype="10" fill="hold" grpId="0" nodeType="after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blinds(horizontal)">
                                      <p:cBhvr>
                                        <p:cTn id="37" dur="75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4" grpId="0"/>
      <p:bldP spid="1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21"/>
          <p:cNvSpPr/>
          <p:nvPr/>
        </p:nvSpPr>
        <p:spPr>
          <a:xfrm>
            <a:off x="406574" y="981522"/>
            <a:ext cx="10943790" cy="3970293"/>
          </a:xfrm>
          <a:prstGeom prst="rect">
            <a:avLst/>
          </a:prstGeom>
        </p:spPr>
        <p:txBody>
          <a:bodyPr wrap="square" lIns="121898" tIns="60948" rIns="121898" bIns="60948">
            <a:spAutoFit/>
          </a:bodyPr>
          <a:lstStyle/>
          <a:p>
            <a:pPr algn="just">
              <a:lnSpc>
                <a:spcPts val="6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钠的物理性质</a:t>
            </a:r>
            <a:endParaRPr lang="zh-CN" altLang="zh-CN" sz="2800" kern="100" dirty="0">
              <a:latin typeface="宋体"/>
              <a:cs typeface="Courier New"/>
            </a:endParaRPr>
          </a:p>
          <a:p>
            <a:pPr algn="just">
              <a:lnSpc>
                <a:spcPts val="6000"/>
              </a:lnSpc>
              <a:spcAft>
                <a:spcPts val="0"/>
              </a:spcAft>
            </a:pPr>
            <a:r>
              <a:rPr lang="zh-CN" altLang="zh-CN" sz="2800" kern="100" dirty="0">
                <a:latin typeface="Times New Roman"/>
                <a:ea typeface="华文细黑"/>
                <a:cs typeface="Times New Roman"/>
              </a:rPr>
              <a:t>颜色：银白色，有金属光泽；</a:t>
            </a:r>
            <a:endParaRPr lang="zh-CN" altLang="zh-CN" sz="2800" kern="100" dirty="0">
              <a:latin typeface="宋体"/>
              <a:cs typeface="Courier New"/>
            </a:endParaRPr>
          </a:p>
          <a:p>
            <a:pPr algn="just">
              <a:lnSpc>
                <a:spcPts val="6000"/>
              </a:lnSpc>
              <a:spcAft>
                <a:spcPts val="0"/>
              </a:spcAft>
            </a:pPr>
            <a:r>
              <a:rPr lang="zh-CN" altLang="zh-CN" sz="2800" kern="100" dirty="0">
                <a:latin typeface="Times New Roman"/>
                <a:ea typeface="华文细黑"/>
                <a:cs typeface="Times New Roman"/>
              </a:rPr>
              <a:t>密度：</a:t>
            </a:r>
            <a:r>
              <a:rPr lang="en-US" altLang="zh-CN" sz="2800" i="1" kern="100" dirty="0">
                <a:latin typeface="Times New Roman"/>
                <a:ea typeface="华文细黑"/>
                <a:cs typeface="Courier New"/>
              </a:rPr>
              <a:t>ρ</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dirty="0" smtClean="0">
                <a:latin typeface="Times New Roman"/>
                <a:ea typeface="华文细黑"/>
                <a:cs typeface="Courier New"/>
              </a:rPr>
              <a:t>)</a:t>
            </a:r>
            <a:r>
              <a:rPr lang="en-US" altLang="zh-CN" sz="2800" u="sng" kern="100" dirty="0" smtClean="0">
                <a:latin typeface="Times New Roman"/>
                <a:ea typeface="华文细黑"/>
                <a:cs typeface="Courier New"/>
              </a:rPr>
              <a:t>     </a:t>
            </a:r>
            <a:r>
              <a:rPr lang="en-US" altLang="zh-CN" sz="2800" i="1" kern="100" dirty="0" smtClean="0">
                <a:latin typeface="Times New Roman"/>
                <a:ea typeface="华文细黑"/>
                <a:cs typeface="Courier New"/>
              </a:rPr>
              <a:t>ρ</a:t>
            </a:r>
            <a:r>
              <a:rPr lang="en-US" altLang="zh-CN" sz="2800" kern="100" dirty="0" smtClean="0">
                <a:latin typeface="Times New Roman"/>
                <a:ea typeface="华文细黑"/>
                <a:cs typeface="Courier New"/>
              </a:rPr>
              <a:t>(Na)</a:t>
            </a:r>
            <a:r>
              <a:rPr lang="en-US" altLang="zh-CN" sz="2800" u="sng" kern="100" dirty="0" smtClean="0">
                <a:latin typeface="Times New Roman"/>
                <a:ea typeface="华文细黑"/>
                <a:cs typeface="Courier New"/>
              </a:rPr>
              <a:t>     </a:t>
            </a:r>
            <a:r>
              <a:rPr lang="en-US" altLang="zh-CN" sz="2800" i="1" kern="100" dirty="0" smtClean="0">
                <a:latin typeface="Times New Roman"/>
                <a:ea typeface="华文细黑"/>
                <a:cs typeface="Courier New"/>
              </a:rPr>
              <a:t>ρ</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煤油</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a:t>
            </a:r>
            <a:endParaRPr lang="zh-CN" altLang="zh-CN" sz="2800" kern="100" dirty="0">
              <a:latin typeface="宋体"/>
              <a:cs typeface="Courier New"/>
            </a:endParaRPr>
          </a:p>
          <a:p>
            <a:pPr algn="just">
              <a:lnSpc>
                <a:spcPts val="6000"/>
              </a:lnSpc>
              <a:spcAft>
                <a:spcPts val="0"/>
              </a:spcAft>
            </a:pPr>
            <a:r>
              <a:rPr lang="zh-CN" altLang="zh-CN" sz="2800" kern="100" dirty="0">
                <a:latin typeface="Times New Roman"/>
                <a:ea typeface="华文细黑"/>
                <a:cs typeface="Times New Roman"/>
              </a:rPr>
              <a:t>熔点</a:t>
            </a:r>
            <a:r>
              <a:rPr lang="zh-CN" altLang="zh-CN" sz="2800" kern="100" dirty="0" smtClean="0">
                <a:latin typeface="Times New Roman"/>
                <a:ea typeface="华文细黑"/>
                <a:cs typeface="Times New Roman"/>
              </a:rPr>
              <a:t>：</a:t>
            </a:r>
            <a:r>
              <a:rPr lang="en-US" altLang="zh-CN" sz="2800" u="sng" kern="100" dirty="0" smtClean="0">
                <a:latin typeface="Times New Roman"/>
                <a:ea typeface="华文细黑"/>
                <a:cs typeface="Times New Roman"/>
              </a:rPr>
              <a:t>	        </a:t>
            </a:r>
            <a:r>
              <a:rPr lang="en-US" altLang="zh-CN" sz="2800" kern="100" dirty="0" smtClean="0">
                <a:latin typeface="Times New Roman"/>
                <a:ea typeface="华文细黑"/>
                <a:cs typeface="Courier New"/>
              </a:rPr>
              <a:t>100 </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a:t>
            </a:r>
            <a:endParaRPr lang="zh-CN" altLang="zh-CN" sz="2800" kern="100" dirty="0">
              <a:latin typeface="宋体"/>
              <a:cs typeface="Courier New"/>
            </a:endParaRPr>
          </a:p>
          <a:p>
            <a:pPr algn="just">
              <a:lnSpc>
                <a:spcPts val="6000"/>
              </a:lnSpc>
              <a:spcAft>
                <a:spcPts val="0"/>
              </a:spcAft>
            </a:pPr>
            <a:r>
              <a:rPr lang="zh-CN" altLang="zh-CN" sz="2800" kern="100" dirty="0">
                <a:latin typeface="Times New Roman"/>
                <a:ea typeface="华文细黑"/>
                <a:cs typeface="Times New Roman"/>
              </a:rPr>
              <a:t>硬度：质地柔软，可以用小刀切割。</a:t>
            </a:r>
            <a:endParaRPr lang="zh-CN" altLang="zh-CN" sz="2800" kern="100" dirty="0">
              <a:effectLst/>
              <a:latin typeface="宋体"/>
              <a:cs typeface="Courier New"/>
            </a:endParaRPr>
          </a:p>
        </p:txBody>
      </p:sp>
      <p:sp>
        <p:nvSpPr>
          <p:cNvPr id="2" name="矩形 1"/>
          <p:cNvSpPr/>
          <p:nvPr/>
        </p:nvSpPr>
        <p:spPr>
          <a:xfrm>
            <a:off x="2673275" y="2772197"/>
            <a:ext cx="389850" cy="523220"/>
          </a:xfrm>
          <a:prstGeom prst="rect">
            <a:avLst/>
          </a:prstGeom>
        </p:spPr>
        <p:txBody>
          <a:bodyPr wrap="none">
            <a:spAutoFit/>
          </a:bodyPr>
          <a:lstStyle/>
          <a:p>
            <a:r>
              <a:rPr lang="en-US" altLang="zh-CN" sz="2800" b="1" kern="100" dirty="0">
                <a:solidFill>
                  <a:srgbClr val="0000FF"/>
                </a:solidFill>
                <a:latin typeface="Times New Roman"/>
                <a:ea typeface="华文细黑"/>
                <a:cs typeface="Times New Roman"/>
              </a:rPr>
              <a:t>&gt;</a:t>
            </a:r>
            <a:endParaRPr lang="zh-CN" altLang="en-US" sz="2800" b="1" kern="100" dirty="0">
              <a:solidFill>
                <a:srgbClr val="0000FF"/>
              </a:solidFill>
              <a:latin typeface="Times New Roman"/>
              <a:ea typeface="华文细黑"/>
              <a:cs typeface="Times New Roman"/>
            </a:endParaRPr>
          </a:p>
        </p:txBody>
      </p:sp>
      <p:sp>
        <p:nvSpPr>
          <p:cNvPr id="4" name="矩形 3"/>
          <p:cNvSpPr/>
          <p:nvPr/>
        </p:nvSpPr>
        <p:spPr>
          <a:xfrm>
            <a:off x="3956688" y="2778835"/>
            <a:ext cx="389850" cy="523220"/>
          </a:xfrm>
          <a:prstGeom prst="rect">
            <a:avLst/>
          </a:prstGeom>
        </p:spPr>
        <p:txBody>
          <a:bodyPr wrap="none">
            <a:spAutoFit/>
          </a:bodyPr>
          <a:lstStyle/>
          <a:p>
            <a:r>
              <a:rPr lang="en-US" altLang="zh-CN" sz="2800" b="1" kern="100" dirty="0">
                <a:solidFill>
                  <a:srgbClr val="0000FF"/>
                </a:solidFill>
                <a:latin typeface="Times New Roman"/>
                <a:ea typeface="华文细黑"/>
                <a:cs typeface="Times New Roman"/>
              </a:rPr>
              <a:t>&gt;</a:t>
            </a:r>
            <a:endParaRPr lang="zh-CN" altLang="en-US" sz="2800" b="1" kern="100" dirty="0">
              <a:solidFill>
                <a:srgbClr val="0000FF"/>
              </a:solidFill>
              <a:latin typeface="Times New Roman"/>
              <a:ea typeface="华文细黑"/>
              <a:cs typeface="Times New Roman"/>
            </a:endParaRPr>
          </a:p>
        </p:txBody>
      </p:sp>
      <p:sp>
        <p:nvSpPr>
          <p:cNvPr id="5" name="矩形 4"/>
          <p:cNvSpPr/>
          <p:nvPr/>
        </p:nvSpPr>
        <p:spPr>
          <a:xfrm>
            <a:off x="1610234" y="3454063"/>
            <a:ext cx="902811" cy="523220"/>
          </a:xfrm>
          <a:prstGeom prst="rect">
            <a:avLst/>
          </a:prstGeom>
        </p:spPr>
        <p:txBody>
          <a:bodyPr wrap="none">
            <a:spAutoFit/>
          </a:bodyPr>
          <a:lstStyle/>
          <a:p>
            <a:r>
              <a:rPr lang="zh-CN" altLang="zh-CN" sz="2800" kern="100" dirty="0">
                <a:solidFill>
                  <a:srgbClr val="0000FF"/>
                </a:solidFill>
                <a:latin typeface="Times New Roman"/>
                <a:ea typeface="华文细黑"/>
                <a:cs typeface="Times New Roman"/>
              </a:rPr>
              <a:t>低于</a:t>
            </a:r>
            <a:endParaRPr lang="zh-CN" altLang="en-US" sz="2800" kern="100" dirty="0">
              <a:solidFill>
                <a:srgbClr val="0000FF"/>
              </a:solidFill>
              <a:latin typeface="Times New Roman"/>
              <a:ea typeface="华文细黑"/>
              <a:cs typeface="Times New Roman"/>
            </a:endParaRPr>
          </a:p>
        </p:txBody>
      </p:sp>
      <p:sp>
        <p:nvSpPr>
          <p:cNvPr id="6" name="矩形 5"/>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7" name="圆角矩形 6"/>
          <p:cNvSpPr/>
          <p:nvPr/>
        </p:nvSpPr>
        <p:spPr>
          <a:xfrm>
            <a:off x="11382521" y="6658148"/>
            <a:ext cx="807892" cy="20084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C00000"/>
                </a:solidFill>
                <a:latin typeface="黑体" pitchFamily="49" charset="-122"/>
                <a:ea typeface="黑体" pitchFamily="49" charset="-122"/>
              </a:rPr>
              <a:t>答案</a:t>
            </a:r>
            <a:endParaRPr lang="zh-CN" altLang="en-US" sz="1400" dirty="0">
              <a:solidFill>
                <a:srgbClr val="C00000"/>
              </a:solidFill>
              <a:latin typeface="黑体" pitchFamily="49" charset="-122"/>
              <a:ea typeface="黑体" pitchFamily="49" charset="-122"/>
            </a:endParaRPr>
          </a:p>
        </p:txBody>
      </p:sp>
    </p:spTree>
    <p:extLst>
      <p:ext uri="{BB962C8B-B14F-4D97-AF65-F5344CB8AC3E}">
        <p14:creationId xmlns:p14="http://schemas.microsoft.com/office/powerpoint/2010/main" val="4164205836"/>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7"/>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blinds(horizontal)">
                                      <p:cBhvr>
                                        <p:cTn id="10" dur="500"/>
                                        <p:tgtEl>
                                          <p:spTgt spid="4"/>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blinds(horizontal)">
                                      <p:cBhvr>
                                        <p:cTn id="13" dur="500"/>
                                        <p:tgtEl>
                                          <p:spTgt spid="5"/>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xit" presetSubtype="0" fill="hold" grpId="1" nodeType="clickEffect">
                                  <p:stCondLst>
                                    <p:cond delay="0"/>
                                  </p:stCondLst>
                                  <p:childTnLst>
                                    <p:animEffect transition="out" filter="fade">
                                      <p:cBhvr>
                                        <p:cTn id="17" dur="500"/>
                                        <p:tgtEl>
                                          <p:spTgt spid="2"/>
                                        </p:tgtEl>
                                      </p:cBhvr>
                                    </p:animEffect>
                                    <p:set>
                                      <p:cBhvr>
                                        <p:cTn id="18" dur="1" fill="hold">
                                          <p:stCondLst>
                                            <p:cond delay="499"/>
                                          </p:stCondLst>
                                        </p:cTn>
                                        <p:tgtEl>
                                          <p:spTgt spid="2"/>
                                        </p:tgtEl>
                                        <p:attrNameLst>
                                          <p:attrName>style.visibility</p:attrName>
                                        </p:attrNameLst>
                                      </p:cBhvr>
                                      <p:to>
                                        <p:strVal val="hidden"/>
                                      </p:to>
                                    </p:set>
                                  </p:childTnLst>
                                </p:cTn>
                              </p:par>
                              <p:par>
                                <p:cTn id="19" presetID="10" presetClass="exit" presetSubtype="0" fill="hold" grpId="1" nodeType="withEffect">
                                  <p:stCondLst>
                                    <p:cond delay="0"/>
                                  </p:stCondLst>
                                  <p:childTnLst>
                                    <p:animEffect transition="out" filter="fade">
                                      <p:cBhvr>
                                        <p:cTn id="20" dur="500"/>
                                        <p:tgtEl>
                                          <p:spTgt spid="4"/>
                                        </p:tgtEl>
                                      </p:cBhvr>
                                    </p:animEffect>
                                    <p:set>
                                      <p:cBhvr>
                                        <p:cTn id="21" dur="1" fill="hold">
                                          <p:stCondLst>
                                            <p:cond delay="499"/>
                                          </p:stCondLst>
                                        </p:cTn>
                                        <p:tgtEl>
                                          <p:spTgt spid="4"/>
                                        </p:tgtEl>
                                        <p:attrNameLst>
                                          <p:attrName>style.visibility</p:attrName>
                                        </p:attrNameLst>
                                      </p:cBhvr>
                                      <p:to>
                                        <p:strVal val="hidden"/>
                                      </p:to>
                                    </p:set>
                                  </p:childTnLst>
                                </p:cTn>
                              </p:par>
                              <p:par>
                                <p:cTn id="22" presetID="10" presetClass="exit" presetSubtype="0" fill="hold" grpId="1" nodeType="withEffect">
                                  <p:stCondLst>
                                    <p:cond delay="0"/>
                                  </p:stCondLst>
                                  <p:childTnLst>
                                    <p:animEffect transition="out" filter="fade">
                                      <p:cBhvr>
                                        <p:cTn id="23" dur="500"/>
                                        <p:tgtEl>
                                          <p:spTgt spid="5"/>
                                        </p:tgtEl>
                                      </p:cBhvr>
                                    </p:animEffect>
                                    <p:set>
                                      <p:cBhvr>
                                        <p:cTn id="24" dur="1" fill="hold">
                                          <p:stCondLst>
                                            <p:cond delay="499"/>
                                          </p:stCondLst>
                                        </p:cTn>
                                        <p:tgtEl>
                                          <p:spTgt spid="5"/>
                                        </p:tgtEl>
                                        <p:attrNameLst>
                                          <p:attrName>style.visibility</p:attrName>
                                        </p:attrNameLst>
                                      </p:cBhvr>
                                      <p:to>
                                        <p:strVal val="hidden"/>
                                      </p:to>
                                    </p:set>
                                  </p:childTnLst>
                                </p:cTn>
                              </p:par>
                            </p:childTnLst>
                          </p:cTn>
                        </p:par>
                      </p:childTnLst>
                    </p:cTn>
                  </p:par>
                </p:childTnLst>
              </p:cTn>
              <p:nextCondLst>
                <p:cond evt="onClick" delay="0">
                  <p:tgtEl>
                    <p:spTgt spid="7"/>
                  </p:tgtEl>
                </p:cond>
              </p:nextCondLst>
            </p:seq>
          </p:childTnLst>
        </p:cTn>
      </p:par>
    </p:tnLst>
    <p:bldLst>
      <p:bldP spid="2" grpId="0"/>
      <p:bldP spid="2" grpId="1"/>
      <p:bldP spid="4" grpId="0"/>
      <p:bldP spid="4" grpId="1"/>
      <p:bldP spid="5" grpId="0"/>
      <p:bldP spid="5" grpId="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44091" y="513429"/>
            <a:ext cx="11388152" cy="1980261"/>
          </a:xfrm>
          <a:prstGeom prst="rect">
            <a:avLst/>
          </a:prstGeom>
        </p:spPr>
        <p:txBody>
          <a:bodyPr wrap="square" lIns="121898" tIns="60948" rIns="121898" bIns="60948">
            <a:spAutoFit/>
          </a:bodyPr>
          <a:lstStyle/>
          <a:p>
            <a:pPr algn="just">
              <a:lnSpc>
                <a:spcPct val="150000"/>
              </a:lnSpc>
              <a:spcAft>
                <a:spcPts val="0"/>
              </a:spcAft>
              <a:tabLst>
                <a:tab pos="1890395" algn="l"/>
              </a:tabLst>
            </a:pPr>
            <a:r>
              <a:rPr lang="en-US" altLang="zh-CN" sz="2800" kern="100" dirty="0">
                <a:latin typeface="Times New Roman"/>
                <a:ea typeface="华文细黑"/>
              </a:rPr>
              <a:t>5.</a:t>
            </a:r>
            <a:r>
              <a:rPr lang="zh-CN" altLang="zh-CN" sz="2800" kern="100" dirty="0">
                <a:latin typeface="Times New Roman"/>
                <a:ea typeface="华文细黑"/>
                <a:cs typeface="Times New Roman"/>
              </a:rPr>
              <a:t>过氧化钠可作为氧气的来源。常温常压下二氧化碳和过氧化钠反应后，若固体质量增加了</a:t>
            </a:r>
            <a:r>
              <a:rPr lang="en-US" altLang="zh-CN" sz="2800" kern="100" dirty="0">
                <a:latin typeface="Times New Roman"/>
                <a:ea typeface="华文细黑"/>
              </a:rPr>
              <a:t>28 g</a:t>
            </a:r>
            <a:r>
              <a:rPr lang="zh-CN" altLang="zh-CN" sz="2800" kern="100" dirty="0">
                <a:latin typeface="Times New Roman"/>
                <a:ea typeface="华文细黑"/>
                <a:cs typeface="Times New Roman"/>
              </a:rPr>
              <a:t>，反应中有关物质的物理量正确的是</a:t>
            </a:r>
            <a:r>
              <a:rPr lang="en-US" altLang="zh-CN" sz="2800" kern="100" dirty="0">
                <a:latin typeface="Times New Roman"/>
                <a:ea typeface="华文细黑"/>
              </a:rPr>
              <a:t>(</a:t>
            </a:r>
            <a:r>
              <a:rPr lang="en-US" altLang="zh-CN" sz="2800" i="1" kern="100" dirty="0">
                <a:latin typeface="Times New Roman"/>
                <a:ea typeface="华文细黑"/>
              </a:rPr>
              <a:t>N</a:t>
            </a:r>
            <a:r>
              <a:rPr lang="en-US" altLang="zh-CN" sz="2800" kern="100" baseline="-25000" dirty="0">
                <a:latin typeface="Times New Roman"/>
                <a:ea typeface="华文细黑"/>
              </a:rPr>
              <a:t>A</a:t>
            </a:r>
            <a:r>
              <a:rPr lang="zh-CN" altLang="zh-CN" sz="2800" kern="100" dirty="0">
                <a:latin typeface="Times New Roman"/>
                <a:ea typeface="华文细黑"/>
                <a:cs typeface="Times New Roman"/>
              </a:rPr>
              <a:t>表示阿伏加德罗常数</a:t>
            </a:r>
            <a:r>
              <a:rPr lang="en-US" altLang="zh-CN" sz="2800" kern="100" dirty="0">
                <a:latin typeface="Times New Roman"/>
                <a:ea typeface="华文细黑"/>
              </a:rPr>
              <a:t>)(</a:t>
            </a:r>
            <a:r>
              <a:rPr lang="zh-CN" altLang="zh-CN" sz="2800" kern="100" dirty="0">
                <a:latin typeface="Times New Roman"/>
                <a:ea typeface="华文细黑"/>
                <a:cs typeface="Times New Roman"/>
              </a:rPr>
              <a:t>　　</a:t>
            </a:r>
            <a:r>
              <a:rPr lang="en-US" altLang="zh-CN" sz="2800" kern="100" dirty="0">
                <a:latin typeface="Times New Roman"/>
                <a:ea typeface="华文细黑"/>
              </a:rPr>
              <a:t>)</a:t>
            </a:r>
            <a:endParaRPr lang="zh-CN" altLang="zh-CN" sz="2800" kern="100" dirty="0">
              <a:effectLst/>
              <a:latin typeface="宋体"/>
              <a:cs typeface="Courier New"/>
            </a:endParaRPr>
          </a:p>
        </p:txBody>
      </p:sp>
      <p:graphicFrame>
        <p:nvGraphicFramePr>
          <p:cNvPr id="4" name="表格 3"/>
          <p:cNvGraphicFramePr>
            <a:graphicFrameLocks noGrp="1"/>
          </p:cNvGraphicFramePr>
          <p:nvPr>
            <p:extLst>
              <p:ext uri="{D42A27DB-BD31-4B8C-83A1-F6EECF244321}">
                <p14:modId xmlns:p14="http://schemas.microsoft.com/office/powerpoint/2010/main" val="3425770903"/>
              </p:ext>
            </p:extLst>
          </p:nvPr>
        </p:nvGraphicFramePr>
        <p:xfrm>
          <a:off x="675556" y="2571033"/>
          <a:ext cx="10729192" cy="3816422"/>
        </p:xfrm>
        <a:graphic>
          <a:graphicData uri="http://schemas.openxmlformats.org/drawingml/2006/table">
            <a:tbl>
              <a:tblPr/>
              <a:tblGrid>
                <a:gridCol w="1935237"/>
                <a:gridCol w="2931319"/>
                <a:gridCol w="2433278"/>
                <a:gridCol w="3429358"/>
              </a:tblGrid>
              <a:tr h="762314">
                <a:tc>
                  <a:txBody>
                    <a:bodyPr/>
                    <a:lstStyle/>
                    <a:p>
                      <a:pPr algn="ctr">
                        <a:lnSpc>
                          <a:spcPct val="150000"/>
                        </a:lnSpc>
                        <a:spcAft>
                          <a:spcPts val="0"/>
                        </a:spcAft>
                      </a:pPr>
                      <a:r>
                        <a:rPr lang="zh-CN" sz="2800" kern="100" dirty="0">
                          <a:effectLst/>
                          <a:latin typeface="Times New Roman"/>
                          <a:ea typeface="华文细黑"/>
                          <a:cs typeface="Times New Roman"/>
                        </a:rPr>
                        <a:t>选项</a:t>
                      </a:r>
                      <a:endParaRPr lang="zh-CN" sz="2800" kern="100" dirty="0">
                        <a:effectLst/>
                        <a:latin typeface="宋体"/>
                        <a:cs typeface="Courier New"/>
                      </a:endParaRPr>
                    </a:p>
                  </a:txBody>
                  <a:tcPr marL="37315" marR="373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a:effectLst/>
                          <a:latin typeface="Times New Roman"/>
                          <a:ea typeface="华文细黑"/>
                          <a:cs typeface="Times New Roman"/>
                        </a:rPr>
                        <a:t>二氧化碳</a:t>
                      </a:r>
                      <a:endParaRPr lang="zh-CN" sz="2800" kern="100">
                        <a:effectLst/>
                        <a:latin typeface="宋体"/>
                        <a:cs typeface="Courier New"/>
                      </a:endParaRPr>
                    </a:p>
                  </a:txBody>
                  <a:tcPr marL="37315" marR="373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a:effectLst/>
                          <a:latin typeface="Times New Roman"/>
                          <a:ea typeface="华文细黑"/>
                          <a:cs typeface="Times New Roman"/>
                        </a:rPr>
                        <a:t>碳酸钠</a:t>
                      </a:r>
                      <a:endParaRPr lang="zh-CN" sz="2800" kern="100">
                        <a:effectLst/>
                        <a:latin typeface="宋体"/>
                        <a:cs typeface="Courier New"/>
                      </a:endParaRPr>
                    </a:p>
                  </a:txBody>
                  <a:tcPr marL="37315" marR="373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a:effectLst/>
                          <a:latin typeface="Times New Roman"/>
                          <a:ea typeface="华文细黑"/>
                          <a:cs typeface="Times New Roman"/>
                        </a:rPr>
                        <a:t>转移的电子</a:t>
                      </a:r>
                      <a:endParaRPr lang="zh-CN" sz="2800" kern="100">
                        <a:effectLst/>
                        <a:latin typeface="宋体"/>
                        <a:cs typeface="Courier New"/>
                      </a:endParaRPr>
                    </a:p>
                  </a:txBody>
                  <a:tcPr marL="37315" marR="373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63527">
                <a:tc>
                  <a:txBody>
                    <a:bodyPr/>
                    <a:lstStyle/>
                    <a:p>
                      <a:pPr algn="ctr">
                        <a:lnSpc>
                          <a:spcPct val="150000"/>
                        </a:lnSpc>
                        <a:spcAft>
                          <a:spcPts val="0"/>
                        </a:spcAft>
                      </a:pPr>
                      <a:r>
                        <a:rPr lang="en-US" sz="2800" kern="100">
                          <a:effectLst/>
                          <a:latin typeface="Times New Roman"/>
                          <a:ea typeface="华文细黑"/>
                          <a:cs typeface="Courier New"/>
                        </a:rPr>
                        <a:t>A</a:t>
                      </a:r>
                      <a:endParaRPr lang="zh-CN" sz="2800" kern="100">
                        <a:effectLst/>
                        <a:latin typeface="宋体"/>
                        <a:cs typeface="Courier New"/>
                      </a:endParaRPr>
                    </a:p>
                  </a:txBody>
                  <a:tcPr marL="37315" marR="373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dirty="0">
                          <a:effectLst/>
                          <a:latin typeface="Times New Roman"/>
                          <a:ea typeface="华文细黑"/>
                          <a:cs typeface="Courier New"/>
                        </a:rPr>
                        <a:t>1 </a:t>
                      </a:r>
                      <a:r>
                        <a:rPr lang="en-US" sz="2800" kern="100" dirty="0" err="1">
                          <a:effectLst/>
                          <a:latin typeface="Times New Roman"/>
                          <a:ea typeface="华文细黑"/>
                          <a:cs typeface="Courier New"/>
                        </a:rPr>
                        <a:t>mol</a:t>
                      </a:r>
                      <a:endParaRPr lang="zh-CN" sz="2800" kern="100" dirty="0">
                        <a:effectLst/>
                        <a:latin typeface="宋体"/>
                        <a:cs typeface="Courier New"/>
                      </a:endParaRPr>
                    </a:p>
                  </a:txBody>
                  <a:tcPr marL="37315" marR="373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dirty="0">
                          <a:effectLst/>
                          <a:latin typeface="Times New Roman"/>
                          <a:ea typeface="华文细黑"/>
                          <a:cs typeface="Courier New"/>
                        </a:rPr>
                        <a:t> </a:t>
                      </a:r>
                      <a:endParaRPr lang="zh-CN" sz="2800" kern="100" dirty="0">
                        <a:effectLst/>
                        <a:latin typeface="宋体"/>
                        <a:cs typeface="Courier New"/>
                      </a:endParaRPr>
                    </a:p>
                  </a:txBody>
                  <a:tcPr marL="37315" marR="373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a:effectLst/>
                          <a:latin typeface="Times New Roman"/>
                          <a:ea typeface="华文细黑"/>
                          <a:cs typeface="Courier New"/>
                        </a:rPr>
                        <a:t>2</a:t>
                      </a:r>
                      <a:r>
                        <a:rPr lang="en-US" sz="2800" i="1" kern="100">
                          <a:effectLst/>
                          <a:latin typeface="Times New Roman"/>
                          <a:ea typeface="华文细黑"/>
                          <a:cs typeface="Courier New"/>
                        </a:rPr>
                        <a:t>N</a:t>
                      </a:r>
                      <a:r>
                        <a:rPr lang="en-US" sz="2800" kern="100" baseline="-25000">
                          <a:effectLst/>
                          <a:latin typeface="Times New Roman"/>
                          <a:ea typeface="华文细黑"/>
                          <a:cs typeface="Courier New"/>
                        </a:rPr>
                        <a:t>A</a:t>
                      </a:r>
                      <a:endParaRPr lang="zh-CN" sz="2800" kern="100">
                        <a:effectLst/>
                        <a:latin typeface="宋体"/>
                        <a:cs typeface="Courier New"/>
                      </a:endParaRPr>
                    </a:p>
                  </a:txBody>
                  <a:tcPr marL="37315" marR="373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63527">
                <a:tc>
                  <a:txBody>
                    <a:bodyPr/>
                    <a:lstStyle/>
                    <a:p>
                      <a:pPr algn="ctr">
                        <a:lnSpc>
                          <a:spcPct val="150000"/>
                        </a:lnSpc>
                        <a:spcAft>
                          <a:spcPts val="0"/>
                        </a:spcAft>
                      </a:pPr>
                      <a:r>
                        <a:rPr lang="en-US" sz="2800" kern="100">
                          <a:effectLst/>
                          <a:latin typeface="Times New Roman"/>
                          <a:ea typeface="华文细黑"/>
                          <a:cs typeface="Courier New"/>
                        </a:rPr>
                        <a:t>B</a:t>
                      </a:r>
                      <a:endParaRPr lang="zh-CN" sz="2800" kern="100">
                        <a:effectLst/>
                        <a:latin typeface="宋体"/>
                        <a:cs typeface="Courier New"/>
                      </a:endParaRPr>
                    </a:p>
                  </a:txBody>
                  <a:tcPr marL="37315" marR="373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a:effectLst/>
                          <a:latin typeface="Times New Roman"/>
                          <a:ea typeface="华文细黑"/>
                          <a:cs typeface="Courier New"/>
                        </a:rPr>
                        <a:t>22.4 L</a:t>
                      </a:r>
                      <a:endParaRPr lang="zh-CN" sz="2800" kern="100">
                        <a:effectLst/>
                        <a:latin typeface="宋体"/>
                        <a:cs typeface="Courier New"/>
                      </a:endParaRPr>
                    </a:p>
                  </a:txBody>
                  <a:tcPr marL="37315" marR="373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a:effectLst/>
                          <a:latin typeface="Times New Roman"/>
                          <a:ea typeface="华文细黑"/>
                          <a:cs typeface="Courier New"/>
                        </a:rPr>
                        <a:t>1 mol</a:t>
                      </a:r>
                      <a:endParaRPr lang="zh-CN" sz="2800" kern="100">
                        <a:effectLst/>
                        <a:latin typeface="宋体"/>
                        <a:cs typeface="Courier New"/>
                      </a:endParaRPr>
                    </a:p>
                  </a:txBody>
                  <a:tcPr marL="37315" marR="373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a:effectLst/>
                          <a:latin typeface="Times New Roman"/>
                          <a:ea typeface="华文细黑"/>
                          <a:cs typeface="Courier New"/>
                        </a:rPr>
                        <a:t> </a:t>
                      </a:r>
                      <a:endParaRPr lang="zh-CN" sz="2800" kern="100">
                        <a:effectLst/>
                        <a:latin typeface="宋体"/>
                        <a:cs typeface="Courier New"/>
                      </a:endParaRPr>
                    </a:p>
                  </a:txBody>
                  <a:tcPr marL="37315" marR="373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63527">
                <a:tc>
                  <a:txBody>
                    <a:bodyPr/>
                    <a:lstStyle/>
                    <a:p>
                      <a:pPr algn="ctr">
                        <a:lnSpc>
                          <a:spcPct val="150000"/>
                        </a:lnSpc>
                        <a:spcAft>
                          <a:spcPts val="0"/>
                        </a:spcAft>
                      </a:pPr>
                      <a:r>
                        <a:rPr lang="en-US" sz="2800" kern="100">
                          <a:effectLst/>
                          <a:latin typeface="Times New Roman"/>
                          <a:ea typeface="华文细黑"/>
                          <a:cs typeface="Courier New"/>
                        </a:rPr>
                        <a:t>C</a:t>
                      </a:r>
                      <a:endParaRPr lang="zh-CN" sz="2800" kern="100">
                        <a:effectLst/>
                        <a:latin typeface="宋体"/>
                        <a:cs typeface="Courier New"/>
                      </a:endParaRPr>
                    </a:p>
                  </a:txBody>
                  <a:tcPr marL="37315" marR="373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a:effectLst/>
                          <a:latin typeface="Times New Roman"/>
                          <a:ea typeface="华文细黑"/>
                          <a:cs typeface="Courier New"/>
                        </a:rPr>
                        <a:t> </a:t>
                      </a:r>
                      <a:endParaRPr lang="zh-CN" sz="2800" kern="100">
                        <a:effectLst/>
                        <a:latin typeface="宋体"/>
                        <a:cs typeface="Courier New"/>
                      </a:endParaRPr>
                    </a:p>
                  </a:txBody>
                  <a:tcPr marL="37315" marR="373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a:effectLst/>
                          <a:latin typeface="Times New Roman"/>
                          <a:ea typeface="华文细黑"/>
                          <a:cs typeface="Courier New"/>
                        </a:rPr>
                        <a:t>106 g</a:t>
                      </a:r>
                      <a:endParaRPr lang="zh-CN" sz="2800" kern="100">
                        <a:effectLst/>
                        <a:latin typeface="宋体"/>
                        <a:cs typeface="Courier New"/>
                      </a:endParaRPr>
                    </a:p>
                  </a:txBody>
                  <a:tcPr marL="37315" marR="373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a:effectLst/>
                          <a:latin typeface="Times New Roman"/>
                          <a:ea typeface="华文细黑"/>
                          <a:cs typeface="Courier New"/>
                        </a:rPr>
                        <a:t>1 mol</a:t>
                      </a:r>
                      <a:endParaRPr lang="zh-CN" sz="2800" kern="100">
                        <a:effectLst/>
                        <a:latin typeface="宋体"/>
                        <a:cs typeface="Courier New"/>
                      </a:endParaRPr>
                    </a:p>
                  </a:txBody>
                  <a:tcPr marL="37315" marR="373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63527">
                <a:tc>
                  <a:txBody>
                    <a:bodyPr/>
                    <a:lstStyle/>
                    <a:p>
                      <a:pPr algn="ctr">
                        <a:lnSpc>
                          <a:spcPct val="150000"/>
                        </a:lnSpc>
                        <a:spcAft>
                          <a:spcPts val="0"/>
                        </a:spcAft>
                      </a:pPr>
                      <a:r>
                        <a:rPr lang="en-US" sz="2800" kern="100">
                          <a:effectLst/>
                          <a:latin typeface="Times New Roman"/>
                          <a:ea typeface="华文细黑"/>
                          <a:cs typeface="Courier New"/>
                        </a:rPr>
                        <a:t>D</a:t>
                      </a:r>
                      <a:endParaRPr lang="zh-CN" sz="2800" kern="100">
                        <a:effectLst/>
                        <a:latin typeface="宋体"/>
                        <a:cs typeface="Courier New"/>
                      </a:endParaRPr>
                    </a:p>
                  </a:txBody>
                  <a:tcPr marL="37315" marR="373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a:effectLst/>
                          <a:latin typeface="Times New Roman"/>
                          <a:ea typeface="华文细黑"/>
                          <a:cs typeface="Courier New"/>
                        </a:rPr>
                        <a:t> </a:t>
                      </a:r>
                      <a:endParaRPr lang="zh-CN" sz="2800" kern="100">
                        <a:effectLst/>
                        <a:latin typeface="宋体"/>
                        <a:cs typeface="Courier New"/>
                      </a:endParaRPr>
                    </a:p>
                  </a:txBody>
                  <a:tcPr marL="37315" marR="373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a:effectLst/>
                          <a:latin typeface="Times New Roman"/>
                          <a:ea typeface="华文细黑"/>
                          <a:cs typeface="Courier New"/>
                        </a:rPr>
                        <a:t>106 g</a:t>
                      </a:r>
                      <a:endParaRPr lang="zh-CN" sz="2800" kern="100">
                        <a:effectLst/>
                        <a:latin typeface="宋体"/>
                        <a:cs typeface="Courier New"/>
                      </a:endParaRPr>
                    </a:p>
                  </a:txBody>
                  <a:tcPr marL="37315" marR="373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dirty="0">
                          <a:effectLst/>
                          <a:latin typeface="Times New Roman"/>
                          <a:ea typeface="华文细黑"/>
                          <a:cs typeface="Courier New"/>
                        </a:rPr>
                        <a:t>2</a:t>
                      </a:r>
                      <a:r>
                        <a:rPr lang="en-US" sz="2800" i="1" kern="100" dirty="0">
                          <a:effectLst/>
                          <a:latin typeface="Times New Roman"/>
                          <a:ea typeface="华文细黑"/>
                          <a:cs typeface="Courier New"/>
                        </a:rPr>
                        <a:t>N</a:t>
                      </a:r>
                      <a:r>
                        <a:rPr lang="en-US" sz="2800" kern="100" baseline="-25000" dirty="0">
                          <a:effectLst/>
                          <a:latin typeface="Times New Roman"/>
                          <a:ea typeface="华文细黑"/>
                          <a:cs typeface="Courier New"/>
                        </a:rPr>
                        <a:t>A</a:t>
                      </a:r>
                      <a:endParaRPr lang="zh-CN" sz="2800" kern="100" dirty="0">
                        <a:effectLst/>
                        <a:latin typeface="宋体"/>
                        <a:cs typeface="Courier New"/>
                      </a:endParaRPr>
                    </a:p>
                  </a:txBody>
                  <a:tcPr marL="37315" marR="373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5" name="Rectangle 21">
            <a:hlinkClick r:id="rId2" action="ppaction://hlinksldjump"/>
          </p:cNvPr>
          <p:cNvSpPr>
            <a:spLocks noChangeArrowheads="1"/>
          </p:cNvSpPr>
          <p:nvPr/>
        </p:nvSpPr>
        <p:spPr bwMode="auto">
          <a:xfrm>
            <a:off x="9191550" y="3946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6" name="Rectangle 21">
            <a:hlinkClick r:id="rId3" action="ppaction://hlinksldjump"/>
          </p:cNvPr>
          <p:cNvSpPr>
            <a:spLocks noChangeArrowheads="1"/>
          </p:cNvSpPr>
          <p:nvPr/>
        </p:nvSpPr>
        <p:spPr bwMode="auto">
          <a:xfrm>
            <a:off x="9676178" y="3946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7" name="Rectangle 21">
            <a:hlinkClick r:id="rId4" action="ppaction://hlinksldjump"/>
          </p:cNvPr>
          <p:cNvSpPr>
            <a:spLocks noChangeArrowheads="1"/>
          </p:cNvSpPr>
          <p:nvPr/>
        </p:nvSpPr>
        <p:spPr bwMode="auto">
          <a:xfrm>
            <a:off x="10136664" y="3946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8" name="Rectangle 21">
            <a:hlinkClick r:id="rId5" action="ppaction://hlinksldjump"/>
          </p:cNvPr>
          <p:cNvSpPr>
            <a:spLocks noChangeArrowheads="1"/>
          </p:cNvSpPr>
          <p:nvPr/>
        </p:nvSpPr>
        <p:spPr bwMode="auto">
          <a:xfrm>
            <a:off x="10573008"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9" name="Rectangle 21">
            <a:hlinkClick r:id="rId6" action="ppaction://hlinksldjump"/>
          </p:cNvPr>
          <p:cNvSpPr>
            <a:spLocks noChangeArrowheads="1"/>
          </p:cNvSpPr>
          <p:nvPr/>
        </p:nvSpPr>
        <p:spPr bwMode="auto">
          <a:xfrm>
            <a:off x="11057218"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10" name="Rectangle 21">
            <a:hlinkClick r:id="rId7" action="ppaction://hlinksldjump"/>
          </p:cNvPr>
          <p:cNvSpPr>
            <a:spLocks noChangeArrowheads="1"/>
          </p:cNvSpPr>
          <p:nvPr/>
        </p:nvSpPr>
        <p:spPr bwMode="auto">
          <a:xfrm>
            <a:off x="11541426"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1" name="矩形 10"/>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2" name="圆角矩形 11">
            <a:hlinkClick r:id="rId8" action="ppaction://hlinksldjump"/>
          </p:cNvPr>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381901420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矩形 5"/>
          <p:cNvSpPr/>
          <p:nvPr/>
        </p:nvSpPr>
        <p:spPr>
          <a:xfrm>
            <a:off x="514586" y="1413570"/>
            <a:ext cx="11053228" cy="4355014"/>
          </a:xfrm>
          <a:prstGeom prst="rect">
            <a:avLst/>
          </a:prstGeom>
        </p:spPr>
        <p:txBody>
          <a:bodyPr wrap="square" lIns="121898" tIns="60948" rIns="121898" bIns="60948">
            <a:spAutoFit/>
          </a:bodyPr>
          <a:lstStyle/>
          <a:p>
            <a:pPr algn="just">
              <a:lnSpc>
                <a:spcPts val="5500"/>
              </a:lnSpc>
              <a:spcAft>
                <a:spcPts val="0"/>
              </a:spcAft>
            </a:pPr>
            <a:r>
              <a:rPr lang="zh-CN" altLang="zh-CN" sz="2800" b="1" kern="100" dirty="0">
                <a:solidFill>
                  <a:srgbClr val="0000FF"/>
                </a:solidFill>
                <a:latin typeface="Times New Roman"/>
                <a:cs typeface="Times New Roman"/>
              </a:rPr>
              <a:t>解析　</a:t>
            </a:r>
            <a:r>
              <a:rPr lang="en-US" altLang="zh-CN" sz="2800" kern="100" dirty="0">
                <a:latin typeface="Times New Roman"/>
                <a:ea typeface="华文细黑"/>
                <a:cs typeface="Courier New"/>
              </a:rPr>
              <a:t> </a:t>
            </a:r>
            <a:r>
              <a:rPr lang="zh-CN"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en-US" altLang="zh-CN" sz="2800" kern="100" dirty="0" err="1" smtClean="0">
                <a:latin typeface="Times New Roman"/>
                <a:ea typeface="华文细黑"/>
                <a:cs typeface="Courier New"/>
              </a:rPr>
              <a:t>Δ</a:t>
            </a:r>
            <a:r>
              <a:rPr lang="en-US" altLang="zh-CN" sz="2800" i="1" kern="100" dirty="0" err="1" smtClean="0">
                <a:latin typeface="Times New Roman"/>
                <a:ea typeface="华文细黑"/>
                <a:cs typeface="Courier New"/>
              </a:rPr>
              <a:t>m</a:t>
            </a:r>
            <a:r>
              <a:rPr lang="zh-CN" altLang="zh-CN" sz="2800" kern="100" dirty="0">
                <a:latin typeface="Times New Roman"/>
                <a:ea typeface="华文细黑"/>
                <a:cs typeface="Times New Roman"/>
              </a:rPr>
              <a:t>　　转移电子</a:t>
            </a:r>
            <a:endParaRPr lang="zh-CN" altLang="zh-CN" sz="2800" kern="100" dirty="0">
              <a:latin typeface="宋体"/>
              <a:cs typeface="Courier New"/>
            </a:endParaRPr>
          </a:p>
          <a:p>
            <a:pPr algn="just">
              <a:lnSpc>
                <a:spcPts val="5500"/>
              </a:lnSpc>
              <a:spcAft>
                <a:spcPts val="0"/>
              </a:spcAft>
            </a:pP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     2 </a:t>
            </a:r>
            <a:r>
              <a:rPr lang="en-US" altLang="zh-CN" sz="2800" kern="100" dirty="0" err="1">
                <a:latin typeface="Times New Roman"/>
                <a:ea typeface="华文细黑"/>
                <a:cs typeface="Courier New"/>
              </a:rPr>
              <a:t>mol</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  2 </a:t>
            </a:r>
            <a:r>
              <a:rPr lang="en-US" altLang="zh-CN" sz="2800" kern="100" dirty="0" err="1">
                <a:latin typeface="Times New Roman"/>
                <a:ea typeface="华文细黑"/>
                <a:cs typeface="Courier New"/>
              </a:rPr>
              <a:t>mol</a:t>
            </a:r>
            <a:r>
              <a:rPr lang="en-US" altLang="zh-CN" sz="2800" kern="100" dirty="0">
                <a:latin typeface="Times New Roman"/>
                <a:ea typeface="华文细黑"/>
                <a:cs typeface="Courier New"/>
              </a:rPr>
              <a:t>        56 g</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  2 </a:t>
            </a:r>
            <a:r>
              <a:rPr lang="en-US" altLang="zh-CN" sz="2800" kern="100" dirty="0" err="1">
                <a:latin typeface="Times New Roman"/>
                <a:ea typeface="华文细黑"/>
                <a:cs typeface="Courier New"/>
              </a:rPr>
              <a:t>mol</a:t>
            </a:r>
            <a:endParaRPr lang="zh-CN" altLang="zh-CN" sz="2800" kern="100" dirty="0">
              <a:latin typeface="宋体"/>
              <a:cs typeface="Courier New"/>
            </a:endParaRPr>
          </a:p>
          <a:p>
            <a:pPr algn="just">
              <a:lnSpc>
                <a:spcPts val="5500"/>
              </a:lnSpc>
              <a:spcAft>
                <a:spcPts val="0"/>
              </a:spcAft>
            </a:pP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     1 </a:t>
            </a:r>
            <a:r>
              <a:rPr lang="en-US" altLang="zh-CN" sz="2800" kern="100" dirty="0" err="1">
                <a:latin typeface="Times New Roman"/>
                <a:ea typeface="华文细黑"/>
                <a:cs typeface="Courier New"/>
              </a:rPr>
              <a:t>mol</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  1 </a:t>
            </a:r>
            <a:r>
              <a:rPr lang="en-US" altLang="zh-CN" sz="2800" kern="100" dirty="0" err="1">
                <a:latin typeface="Times New Roman"/>
                <a:ea typeface="华文细黑"/>
                <a:cs typeface="Courier New"/>
              </a:rPr>
              <a:t>mol</a:t>
            </a:r>
            <a:r>
              <a:rPr lang="en-US" altLang="zh-CN" sz="2800" kern="100" dirty="0">
                <a:latin typeface="Times New Roman"/>
                <a:ea typeface="华文细黑"/>
                <a:cs typeface="Courier New"/>
              </a:rPr>
              <a:t>        28 g</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  1 </a:t>
            </a:r>
            <a:r>
              <a:rPr lang="en-US" altLang="zh-CN" sz="2800" kern="100" dirty="0" err="1">
                <a:latin typeface="Times New Roman"/>
                <a:ea typeface="华文细黑"/>
                <a:cs typeface="Courier New"/>
              </a:rPr>
              <a:t>mol</a:t>
            </a:r>
            <a:endParaRPr lang="zh-CN" altLang="zh-CN" sz="2800" kern="100" dirty="0">
              <a:latin typeface="宋体"/>
              <a:cs typeface="Courier New"/>
            </a:endParaRPr>
          </a:p>
          <a:p>
            <a:pPr algn="just">
              <a:lnSpc>
                <a:spcPts val="5500"/>
              </a:lnSpc>
              <a:spcAft>
                <a:spcPts val="0"/>
              </a:spcAft>
            </a:pPr>
            <a:r>
              <a:rPr lang="zh-CN" altLang="zh-CN" sz="2800" kern="100" dirty="0">
                <a:latin typeface="Times New Roman"/>
                <a:ea typeface="华文细黑"/>
                <a:cs typeface="Times New Roman"/>
              </a:rPr>
              <a:t>由上述关系，不难得出</a:t>
            </a: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项正确</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5500"/>
              </a:lnSpc>
              <a:spcAft>
                <a:spcPts val="0"/>
              </a:spcAft>
            </a:pPr>
            <a:r>
              <a:rPr lang="en-US" altLang="zh-CN" sz="2800" kern="100" dirty="0" smtClean="0">
                <a:latin typeface="Times New Roman"/>
                <a:ea typeface="华文细黑"/>
                <a:cs typeface="Courier New"/>
              </a:rPr>
              <a:t>B</a:t>
            </a:r>
            <a:r>
              <a:rPr lang="zh-CN" altLang="zh-CN" sz="2800" kern="100" dirty="0">
                <a:latin typeface="Times New Roman"/>
                <a:ea typeface="华文细黑"/>
                <a:cs typeface="Times New Roman"/>
              </a:rPr>
              <a:t>项中未指明标准状况，错误。</a:t>
            </a:r>
            <a:endParaRPr lang="zh-CN" altLang="zh-CN" sz="2800" kern="100" dirty="0">
              <a:latin typeface="宋体"/>
              <a:cs typeface="Courier New"/>
            </a:endParaRPr>
          </a:p>
          <a:p>
            <a:pPr algn="just">
              <a:lnSpc>
                <a:spcPts val="5500"/>
              </a:lnSpc>
              <a:spcAft>
                <a:spcPts val="0"/>
              </a:spcAft>
            </a:pPr>
            <a:r>
              <a:rPr lang="zh-CN" altLang="zh-CN" sz="2800" b="1" kern="100" dirty="0">
                <a:solidFill>
                  <a:srgbClr val="0000FF"/>
                </a:solidFill>
                <a:latin typeface="Times New Roman"/>
                <a:cs typeface="Times New Roman"/>
              </a:rPr>
              <a:t>答案　</a:t>
            </a:r>
            <a:r>
              <a:rPr lang="en-US" altLang="zh-CN" sz="2800" kern="100" dirty="0" smtClean="0">
                <a:solidFill>
                  <a:schemeClr val="accent6">
                    <a:lumMod val="75000"/>
                  </a:schemeClr>
                </a:solidFill>
                <a:latin typeface="Times New Roman"/>
                <a:ea typeface="华文细黑"/>
                <a:cs typeface="Courier New"/>
              </a:rPr>
              <a:t>C</a:t>
            </a:r>
            <a:endParaRPr lang="zh-CN" altLang="zh-CN" sz="2800" kern="100" dirty="0">
              <a:solidFill>
                <a:schemeClr val="accent6">
                  <a:lumMod val="75000"/>
                </a:schemeClr>
              </a:solidFill>
              <a:latin typeface="宋体"/>
              <a:cs typeface="Courier New"/>
            </a:endParaRPr>
          </a:p>
        </p:txBody>
      </p:sp>
      <p:pic>
        <p:nvPicPr>
          <p:cNvPr id="20482" name="Picture 2" descr="21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10835" y="1053530"/>
            <a:ext cx="4114165" cy="10719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21">
            <a:hlinkClick r:id="rId3" action="ppaction://hlinksldjump"/>
          </p:cNvPr>
          <p:cNvSpPr>
            <a:spLocks noChangeArrowheads="1"/>
          </p:cNvSpPr>
          <p:nvPr/>
        </p:nvSpPr>
        <p:spPr bwMode="auto">
          <a:xfrm>
            <a:off x="9191550" y="3946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2" name="Rectangle 21">
            <a:hlinkClick r:id="rId4" action="ppaction://hlinksldjump"/>
          </p:cNvPr>
          <p:cNvSpPr>
            <a:spLocks noChangeArrowheads="1"/>
          </p:cNvSpPr>
          <p:nvPr/>
        </p:nvSpPr>
        <p:spPr bwMode="auto">
          <a:xfrm>
            <a:off x="9676178" y="3946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3" name="Rectangle 21">
            <a:hlinkClick r:id="rId5" action="ppaction://hlinksldjump"/>
          </p:cNvPr>
          <p:cNvSpPr>
            <a:spLocks noChangeArrowheads="1"/>
          </p:cNvSpPr>
          <p:nvPr/>
        </p:nvSpPr>
        <p:spPr bwMode="auto">
          <a:xfrm>
            <a:off x="10136664" y="3946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4" name="Rectangle 21">
            <a:hlinkClick r:id="rId6" action="ppaction://hlinksldjump"/>
          </p:cNvPr>
          <p:cNvSpPr>
            <a:spLocks noChangeArrowheads="1"/>
          </p:cNvSpPr>
          <p:nvPr/>
        </p:nvSpPr>
        <p:spPr bwMode="auto">
          <a:xfrm>
            <a:off x="10573008"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5" name="Rectangle 21">
            <a:hlinkClick r:id="rId7" action="ppaction://hlinksldjump"/>
          </p:cNvPr>
          <p:cNvSpPr>
            <a:spLocks noChangeArrowheads="1"/>
          </p:cNvSpPr>
          <p:nvPr/>
        </p:nvSpPr>
        <p:spPr bwMode="auto">
          <a:xfrm>
            <a:off x="11057218"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16" name="Rectangle 21">
            <a:hlinkClick r:id="rId8" action="ppaction://hlinksldjump"/>
          </p:cNvPr>
          <p:cNvSpPr>
            <a:spLocks noChangeArrowheads="1"/>
          </p:cNvSpPr>
          <p:nvPr/>
        </p:nvSpPr>
        <p:spPr bwMode="auto">
          <a:xfrm>
            <a:off x="11541426"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19248447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linds(horizontal)">
                                      <p:cBhvr>
                                        <p:cTn id="7" dur="750"/>
                                        <p:tgtEl>
                                          <p:spTgt spid="6">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6">
                                            <p:txEl>
                                              <p:pRg st="1" end="1"/>
                                            </p:txEl>
                                          </p:spTgt>
                                        </p:tgtEl>
                                        <p:attrNameLst>
                                          <p:attrName>style.visibility</p:attrName>
                                        </p:attrNameLst>
                                      </p:cBhvr>
                                      <p:to>
                                        <p:strVal val="visible"/>
                                      </p:to>
                                    </p:set>
                                    <p:animEffect transition="in" filter="blinds(horizontal)">
                                      <p:cBhvr>
                                        <p:cTn id="10" dur="750"/>
                                        <p:tgtEl>
                                          <p:spTgt spid="6">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animEffect transition="in" filter="blinds(horizontal)">
                                      <p:cBhvr>
                                        <p:cTn id="13" dur="750"/>
                                        <p:tgtEl>
                                          <p:spTgt spid="6">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20482"/>
                                        </p:tgtEl>
                                        <p:attrNameLst>
                                          <p:attrName>style.visibility</p:attrName>
                                        </p:attrNameLst>
                                      </p:cBhvr>
                                      <p:to>
                                        <p:strVal val="visible"/>
                                      </p:to>
                                    </p:set>
                                    <p:animEffect transition="in" filter="blinds(horizontal)">
                                      <p:cBhvr>
                                        <p:cTn id="16" dur="750"/>
                                        <p:tgtEl>
                                          <p:spTgt spid="20482"/>
                                        </p:tgtEl>
                                      </p:cBhvr>
                                    </p:animEffect>
                                  </p:childTnLst>
                                </p:cTn>
                              </p:par>
                              <p:par>
                                <p:cTn id="17" presetID="3" presetClass="entr" presetSubtype="10" fill="hold" nodeType="with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animEffect transition="in" filter="blinds(horizontal)">
                                      <p:cBhvr>
                                        <p:cTn id="19" dur="750"/>
                                        <p:tgtEl>
                                          <p:spTgt spid="6">
                                            <p:txEl>
                                              <p:pRg st="3" end="3"/>
                                            </p:txEl>
                                          </p:spTgt>
                                        </p:tgtEl>
                                      </p:cBhvr>
                                    </p:animEffect>
                                  </p:childTnLst>
                                </p:cTn>
                              </p:par>
                            </p:childTnLst>
                          </p:cTn>
                        </p:par>
                        <p:par>
                          <p:cTn id="20" fill="hold">
                            <p:stCondLst>
                              <p:cond delay="750"/>
                            </p:stCondLst>
                            <p:childTnLst>
                              <p:par>
                                <p:cTn id="21" presetID="3" presetClass="entr" presetSubtype="10" fill="hold" nodeType="after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animEffect transition="in" filter="blinds(horizontal)">
                                      <p:cBhvr>
                                        <p:cTn id="23" dur="750"/>
                                        <p:tgtEl>
                                          <p:spTgt spid="6">
                                            <p:txEl>
                                              <p:pRg st="4" end="4"/>
                                            </p:txEl>
                                          </p:spTgt>
                                        </p:tgtEl>
                                      </p:cBhvr>
                                    </p:animEffect>
                                  </p:childTnLst>
                                </p:cTn>
                              </p:par>
                            </p:childTnLst>
                          </p:cTn>
                        </p:par>
                        <p:par>
                          <p:cTn id="24" fill="hold">
                            <p:stCondLst>
                              <p:cond delay="1500"/>
                            </p:stCondLst>
                            <p:childTnLst>
                              <p:par>
                                <p:cTn id="25" presetID="3" presetClass="entr" presetSubtype="10" fill="hold" nodeType="afterEffect">
                                  <p:stCondLst>
                                    <p:cond delay="0"/>
                                  </p:stCondLst>
                                  <p:childTnLst>
                                    <p:set>
                                      <p:cBhvr>
                                        <p:cTn id="26" dur="1" fill="hold">
                                          <p:stCondLst>
                                            <p:cond delay="0"/>
                                          </p:stCondLst>
                                        </p:cTn>
                                        <p:tgtEl>
                                          <p:spTgt spid="6">
                                            <p:txEl>
                                              <p:pRg st="5" end="5"/>
                                            </p:txEl>
                                          </p:spTgt>
                                        </p:tgtEl>
                                        <p:attrNameLst>
                                          <p:attrName>style.visibility</p:attrName>
                                        </p:attrNameLst>
                                      </p:cBhvr>
                                      <p:to>
                                        <p:strVal val="visible"/>
                                      </p:to>
                                    </p:set>
                                    <p:animEffect transition="in" filter="blinds(horizontal)">
                                      <p:cBhvr>
                                        <p:cTn id="27" dur="750"/>
                                        <p:tgtEl>
                                          <p:spTgt spid="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72666" y="631007"/>
            <a:ext cx="11524006" cy="3522375"/>
          </a:xfrm>
          <a:prstGeom prst="rect">
            <a:avLst/>
          </a:prstGeom>
        </p:spPr>
        <p:txBody>
          <a:bodyPr>
            <a:spAutoFit/>
          </a:bodyPr>
          <a:lstStyle/>
          <a:p>
            <a:pPr algn="just">
              <a:lnSpc>
                <a:spcPts val="5500"/>
              </a:lnSpc>
              <a:spcAft>
                <a:spcPts val="0"/>
              </a:spcAft>
            </a:pPr>
            <a:r>
              <a:rPr lang="en-US" altLang="zh-CN" sz="2800" kern="100" dirty="0">
                <a:latin typeface="Times New Roman"/>
                <a:ea typeface="华文细黑"/>
                <a:cs typeface="Courier New"/>
              </a:rPr>
              <a:t>6.</a:t>
            </a:r>
            <a:r>
              <a:rPr lang="zh-CN" altLang="zh-CN" sz="2800" kern="100" dirty="0">
                <a:latin typeface="Times New Roman"/>
                <a:ea typeface="华文细黑"/>
                <a:cs typeface="Times New Roman"/>
              </a:rPr>
              <a:t>在密闭容器中充入</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CO</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CH</a:t>
            </a:r>
            <a:r>
              <a:rPr lang="en-US" altLang="zh-CN" sz="2800" kern="100" baseline="-25000" dirty="0">
                <a:latin typeface="Times New Roman"/>
                <a:ea typeface="华文细黑"/>
                <a:cs typeface="Courier New"/>
              </a:rPr>
              <a:t>4</a:t>
            </a:r>
            <a:r>
              <a:rPr lang="zh-CN" altLang="zh-CN" sz="2800" kern="100" dirty="0">
                <a:latin typeface="Times New Roman"/>
                <a:ea typeface="华文细黑"/>
                <a:cs typeface="Times New Roman"/>
              </a:rPr>
              <a:t>的混合气体共</a:t>
            </a:r>
            <a:r>
              <a:rPr lang="en-US" altLang="zh-CN" sz="2800" i="1" kern="100" dirty="0">
                <a:latin typeface="Times New Roman"/>
                <a:ea typeface="华文细黑"/>
                <a:cs typeface="Courier New"/>
              </a:rPr>
              <a:t>m</a:t>
            </a:r>
            <a:r>
              <a:rPr lang="en-US" altLang="zh-CN" sz="2800" kern="100" dirty="0">
                <a:latin typeface="Times New Roman"/>
                <a:ea typeface="华文细黑"/>
                <a:cs typeface="Courier New"/>
              </a:rPr>
              <a:t> g</a:t>
            </a:r>
            <a:r>
              <a:rPr lang="zh-CN" altLang="zh-CN" sz="2800" kern="100" dirty="0">
                <a:latin typeface="Times New Roman"/>
                <a:ea typeface="华文细黑"/>
                <a:cs typeface="Times New Roman"/>
              </a:rPr>
              <a:t>，若加入足量</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，充分振荡并不断用电火花引燃至反应完全，测得固体质量增加</a:t>
            </a:r>
            <a:r>
              <a:rPr lang="en-US" altLang="zh-CN" sz="2800" i="1" kern="100" dirty="0">
                <a:latin typeface="Times New Roman"/>
                <a:ea typeface="华文细黑"/>
                <a:cs typeface="Courier New"/>
              </a:rPr>
              <a:t>m</a:t>
            </a:r>
            <a:r>
              <a:rPr lang="en-US" altLang="zh-CN" sz="2800" kern="100" dirty="0">
                <a:latin typeface="Times New Roman"/>
                <a:ea typeface="华文细黑"/>
                <a:cs typeface="Courier New"/>
              </a:rPr>
              <a:t> g</a:t>
            </a:r>
            <a:r>
              <a:rPr lang="zh-CN" altLang="zh-CN" sz="2800" kern="100" dirty="0">
                <a:latin typeface="Times New Roman"/>
                <a:ea typeface="华文细黑"/>
                <a:cs typeface="Times New Roman"/>
              </a:rPr>
              <a:t>，则</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与</a:t>
            </a:r>
            <a:r>
              <a:rPr lang="en-US" altLang="zh-CN" sz="2800" kern="100" dirty="0">
                <a:latin typeface="Times New Roman"/>
                <a:ea typeface="华文细黑"/>
                <a:cs typeface="Courier New"/>
              </a:rPr>
              <a:t>CH</a:t>
            </a:r>
            <a:r>
              <a:rPr lang="en-US" altLang="zh-CN" sz="2800" kern="100" baseline="-25000" dirty="0">
                <a:latin typeface="Times New Roman"/>
                <a:ea typeface="华文细黑"/>
                <a:cs typeface="Courier New"/>
              </a:rPr>
              <a:t>4</a:t>
            </a:r>
            <a:r>
              <a:rPr lang="zh-CN" altLang="zh-CN" sz="2800" kern="100" dirty="0">
                <a:latin typeface="Times New Roman"/>
                <a:ea typeface="华文细黑"/>
                <a:cs typeface="Times New Roman"/>
              </a:rPr>
              <a:t>的体积比为</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280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A.3</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1     </a:t>
            </a:r>
            <a:r>
              <a:rPr lang="en-US" altLang="zh-CN" sz="2800" kern="100" dirty="0" smtClean="0">
                <a:latin typeface="Times New Roman"/>
                <a:ea typeface="华文细黑"/>
                <a:cs typeface="Courier New"/>
              </a:rPr>
              <a:t>         			B.2</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1     </a:t>
            </a:r>
            <a:r>
              <a:rPr lang="en-US" altLang="zh-CN" sz="2800" kern="100" dirty="0" smtClean="0">
                <a:latin typeface="Times New Roman"/>
                <a:ea typeface="华文细黑"/>
                <a:cs typeface="Courier New"/>
              </a:rPr>
              <a:t>         </a:t>
            </a:r>
          </a:p>
          <a:p>
            <a:pPr algn="just">
              <a:lnSpc>
                <a:spcPts val="5500"/>
              </a:lnSpc>
              <a:spcAft>
                <a:spcPts val="0"/>
              </a:spcAft>
            </a:pPr>
            <a:r>
              <a:rPr lang="en-US" altLang="zh-CN" sz="2800" kern="100" dirty="0" smtClean="0">
                <a:latin typeface="Times New Roman"/>
                <a:ea typeface="华文细黑"/>
                <a:cs typeface="Courier New"/>
              </a:rPr>
              <a:t>C.1</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1     </a:t>
            </a:r>
            <a:r>
              <a:rPr lang="en-US" altLang="zh-CN" sz="2800" kern="100" dirty="0" smtClean="0">
                <a:latin typeface="Times New Roman"/>
                <a:ea typeface="华文细黑"/>
                <a:cs typeface="Courier New"/>
              </a:rPr>
              <a:t>         			D</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任意</a:t>
            </a:r>
            <a:r>
              <a:rPr lang="zh-CN" altLang="zh-CN" sz="2800" kern="100" dirty="0" smtClean="0">
                <a:latin typeface="Times New Roman"/>
                <a:ea typeface="华文细黑"/>
                <a:cs typeface="Times New Roman"/>
              </a:rPr>
              <a:t>比</a:t>
            </a:r>
            <a:endParaRPr lang="en-US" altLang="zh-CN" sz="2800" kern="100" dirty="0" smtClean="0">
              <a:latin typeface="Times New Roman"/>
              <a:ea typeface="华文细黑"/>
              <a:cs typeface="Times New Roman"/>
            </a:endParaRPr>
          </a:p>
        </p:txBody>
      </p:sp>
      <p:sp>
        <p:nvSpPr>
          <p:cNvPr id="8" name="Rectangle 21">
            <a:hlinkClick r:id="rId2" action="ppaction://hlinksldjump"/>
          </p:cNvPr>
          <p:cNvSpPr>
            <a:spLocks noChangeArrowheads="1"/>
          </p:cNvSpPr>
          <p:nvPr/>
        </p:nvSpPr>
        <p:spPr bwMode="auto">
          <a:xfrm>
            <a:off x="9191550" y="3946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9" name="Rectangle 21">
            <a:hlinkClick r:id="rId3" action="ppaction://hlinksldjump"/>
          </p:cNvPr>
          <p:cNvSpPr>
            <a:spLocks noChangeArrowheads="1"/>
          </p:cNvSpPr>
          <p:nvPr/>
        </p:nvSpPr>
        <p:spPr bwMode="auto">
          <a:xfrm>
            <a:off x="9676178" y="3946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0" name="Rectangle 21">
            <a:hlinkClick r:id="rId4" action="ppaction://hlinksldjump"/>
          </p:cNvPr>
          <p:cNvSpPr>
            <a:spLocks noChangeArrowheads="1"/>
          </p:cNvSpPr>
          <p:nvPr/>
        </p:nvSpPr>
        <p:spPr bwMode="auto">
          <a:xfrm>
            <a:off x="10136664" y="3946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1" name="Rectangle 21">
            <a:hlinkClick r:id="rId5" action="ppaction://hlinksldjump"/>
          </p:cNvPr>
          <p:cNvSpPr>
            <a:spLocks noChangeArrowheads="1"/>
          </p:cNvSpPr>
          <p:nvPr/>
        </p:nvSpPr>
        <p:spPr bwMode="auto">
          <a:xfrm>
            <a:off x="10573008"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2" name="Rectangle 21">
            <a:hlinkClick r:id="rId6" action="ppaction://hlinksldjump"/>
          </p:cNvPr>
          <p:cNvSpPr>
            <a:spLocks noChangeArrowheads="1"/>
          </p:cNvSpPr>
          <p:nvPr/>
        </p:nvSpPr>
        <p:spPr bwMode="auto">
          <a:xfrm>
            <a:off x="11057218"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13" name="Rectangle 21">
            <a:hlinkClick r:id="rId7" action="ppaction://hlinksldjump"/>
          </p:cNvPr>
          <p:cNvSpPr>
            <a:spLocks noChangeArrowheads="1"/>
          </p:cNvSpPr>
          <p:nvPr/>
        </p:nvSpPr>
        <p:spPr bwMode="auto">
          <a:xfrm>
            <a:off x="11541426"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14" name="矩形 13"/>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5" name="圆角矩形 14">
            <a:hlinkClick r:id="rId8" action="ppaction://hlinksldjump"/>
          </p:cNvPr>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419671576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矩形 2"/>
          <p:cNvSpPr/>
          <p:nvPr/>
        </p:nvSpPr>
        <p:spPr>
          <a:xfrm>
            <a:off x="244224" y="3400866"/>
            <a:ext cx="11755638" cy="3323987"/>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2Na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2H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spc="-80" dirty="0">
                <a:latin typeface="Times New Roman"/>
                <a:ea typeface="华文细黑"/>
                <a:cs typeface="Courier New"/>
              </a:rPr>
              <a:t>==</a:t>
            </a:r>
            <a:r>
              <a:rPr lang="en-US" altLang="zh-CN" sz="2800" kern="100" dirty="0">
                <a:latin typeface="Times New Roman"/>
                <a:ea typeface="华文细黑"/>
                <a:cs typeface="Courier New"/>
              </a:rPr>
              <a:t>=4NaOH</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en-US" altLang="zh-CN" sz="2800" kern="100" dirty="0" smtClean="0">
                <a:latin typeface="宋体"/>
                <a:ea typeface="华文细黑"/>
                <a:cs typeface="Times New Roman"/>
              </a:rPr>
              <a:t>↑	</a:t>
            </a:r>
            <a:r>
              <a:rPr lang="en-US" altLang="zh-CN" sz="2800" kern="100" dirty="0">
                <a:latin typeface="宋体"/>
                <a:ea typeface="华文细黑"/>
                <a:cs typeface="Times New Roman"/>
              </a:rPr>
              <a:t> </a:t>
            </a:r>
            <a:r>
              <a:rPr lang="en-US" altLang="zh-CN" sz="2800" kern="100" dirty="0" smtClean="0">
                <a:latin typeface="宋体"/>
                <a:ea typeface="华文细黑"/>
                <a:cs typeface="Times New Roman"/>
              </a:rPr>
              <a:t>     ④</a:t>
            </a:r>
            <a:endParaRPr lang="zh-CN" altLang="zh-CN" sz="2800" kern="100" dirty="0">
              <a:latin typeface="宋体"/>
              <a:cs typeface="Courier New"/>
            </a:endParaRPr>
          </a:p>
          <a:p>
            <a:pPr algn="just">
              <a:lnSpc>
                <a:spcPct val="150000"/>
              </a:lnSpc>
              <a:spcAft>
                <a:spcPts val="0"/>
              </a:spcAft>
            </a:pPr>
            <a:r>
              <a:rPr lang="en-US" altLang="zh-CN" sz="2800" kern="100" dirty="0">
                <a:latin typeface="宋体"/>
                <a:ea typeface="华文细黑"/>
                <a:cs typeface="Times New Roman"/>
              </a:rPr>
              <a:t>③</a:t>
            </a:r>
            <a:r>
              <a:rPr lang="zh-CN" altLang="zh-CN" sz="2800" kern="100" dirty="0">
                <a:latin typeface="Times New Roman"/>
                <a:ea typeface="华文细黑"/>
                <a:cs typeface="Times New Roman"/>
              </a:rPr>
              <a:t>＋</a:t>
            </a:r>
            <a:r>
              <a:rPr lang="en-US" altLang="zh-CN" sz="2800" kern="100" dirty="0">
                <a:latin typeface="宋体"/>
                <a:ea typeface="华文细黑"/>
                <a:cs typeface="Times New Roman"/>
              </a:rPr>
              <a:t>④</a:t>
            </a:r>
            <a:r>
              <a:rPr lang="zh-CN" altLang="zh-CN" sz="2800" kern="100" dirty="0">
                <a:latin typeface="Times New Roman"/>
                <a:ea typeface="华文细黑"/>
                <a:cs typeface="Times New Roman"/>
              </a:rPr>
              <a:t>得：</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kern="100" spc="-80" dirty="0">
                <a:latin typeface="Times New Roman"/>
                <a:ea typeface="华文细黑"/>
                <a:cs typeface="Courier New"/>
              </a:rPr>
              <a:t>==</a:t>
            </a:r>
            <a:r>
              <a:rPr lang="en-US" altLang="zh-CN" sz="2800" kern="100" dirty="0">
                <a:latin typeface="Times New Roman"/>
                <a:ea typeface="华文细黑"/>
                <a:cs typeface="Courier New"/>
              </a:rPr>
              <a:t>=2NaOH(</a:t>
            </a:r>
            <a:r>
              <a:rPr lang="zh-CN" altLang="zh-CN" sz="2800" kern="100" dirty="0">
                <a:latin typeface="Times New Roman"/>
                <a:ea typeface="华文细黑"/>
                <a:cs typeface="Times New Roman"/>
              </a:rPr>
              <a:t>虚拟的反应</a:t>
            </a:r>
            <a:r>
              <a:rPr lang="en-US" altLang="zh-CN" sz="2800" kern="100" dirty="0">
                <a:latin typeface="Times New Roman"/>
                <a:ea typeface="华文细黑"/>
                <a:cs typeface="Courier New"/>
              </a:rPr>
              <a:t>)</a:t>
            </a:r>
            <a:endParaRPr lang="zh-CN" altLang="zh-CN" sz="2800"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即：</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可被</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完全吸收</a:t>
            </a:r>
            <a:endParaRPr lang="zh-CN" altLang="zh-CN" sz="2800"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由于</a:t>
            </a:r>
            <a:r>
              <a:rPr lang="en-US" altLang="zh-CN" sz="2800" kern="100" dirty="0">
                <a:latin typeface="Times New Roman"/>
                <a:ea typeface="华文细黑"/>
                <a:cs typeface="Courier New"/>
              </a:rPr>
              <a:t>CO</a:t>
            </a:r>
            <a:r>
              <a:rPr lang="zh-CN" altLang="zh-CN" sz="2800" kern="100" dirty="0">
                <a:latin typeface="Times New Roman"/>
                <a:ea typeface="华文细黑"/>
                <a:cs typeface="Times New Roman"/>
              </a:rPr>
              <a:t>完全被吸收，当</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CH</a:t>
            </a:r>
            <a:r>
              <a:rPr lang="en-US" altLang="zh-CN" sz="2800" kern="100" baseline="-25000" dirty="0">
                <a:latin typeface="Times New Roman"/>
                <a:ea typeface="华文细黑"/>
                <a:cs typeface="Courier New"/>
              </a:rPr>
              <a:t>4</a:t>
            </a:r>
            <a:r>
              <a:rPr lang="zh-CN" altLang="zh-CN" sz="2800" kern="100" dirty="0">
                <a:latin typeface="Times New Roman"/>
                <a:ea typeface="华文细黑"/>
                <a:cs typeface="Times New Roman"/>
              </a:rPr>
              <a:t>的体积比符合</a:t>
            </a:r>
            <a:r>
              <a:rPr lang="en-US" altLang="zh-CN" sz="2800" kern="100" dirty="0">
                <a:latin typeface="Times New Roman"/>
                <a:ea typeface="华文细黑"/>
                <a:cs typeface="Courier New"/>
              </a:rPr>
              <a:t>1</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时，相当于</a:t>
            </a:r>
            <a:r>
              <a:rPr lang="en-US" altLang="zh-CN" sz="2800" kern="100" dirty="0">
                <a:latin typeface="Times New Roman"/>
                <a:ea typeface="华文细黑"/>
                <a:cs typeface="Courier New"/>
              </a:rPr>
              <a:t>2CO</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2H</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，可被</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完全吸收</a:t>
            </a:r>
            <a:r>
              <a:rPr lang="zh-CN" altLang="zh-CN" sz="2800" kern="100" dirty="0" smtClean="0">
                <a:latin typeface="Times New Roman"/>
                <a:ea typeface="华文细黑"/>
                <a:cs typeface="Times New Roman"/>
              </a:rPr>
              <a:t>。</a:t>
            </a:r>
            <a:endParaRPr lang="zh-CN" altLang="zh-CN" sz="2800" kern="100" dirty="0">
              <a:latin typeface="宋体"/>
              <a:cs typeface="Courier New"/>
            </a:endParaRPr>
          </a:p>
        </p:txBody>
      </p:sp>
      <p:sp>
        <p:nvSpPr>
          <p:cNvPr id="4" name="Rectangle 21">
            <a:hlinkClick r:id="rId3" action="ppaction://hlinksldjump"/>
          </p:cNvPr>
          <p:cNvSpPr>
            <a:spLocks noChangeArrowheads="1"/>
          </p:cNvSpPr>
          <p:nvPr/>
        </p:nvSpPr>
        <p:spPr bwMode="auto">
          <a:xfrm>
            <a:off x="9191550" y="3946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5" name="Rectangle 21">
            <a:hlinkClick r:id="rId4" action="ppaction://hlinksldjump"/>
          </p:cNvPr>
          <p:cNvSpPr>
            <a:spLocks noChangeArrowheads="1"/>
          </p:cNvSpPr>
          <p:nvPr/>
        </p:nvSpPr>
        <p:spPr bwMode="auto">
          <a:xfrm>
            <a:off x="9676178" y="3946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6" name="Rectangle 21">
            <a:hlinkClick r:id="rId5" action="ppaction://hlinksldjump"/>
          </p:cNvPr>
          <p:cNvSpPr>
            <a:spLocks noChangeArrowheads="1"/>
          </p:cNvSpPr>
          <p:nvPr/>
        </p:nvSpPr>
        <p:spPr bwMode="auto">
          <a:xfrm>
            <a:off x="10136664" y="3946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7" name="Rectangle 21">
            <a:hlinkClick r:id="rId6" action="ppaction://hlinksldjump"/>
          </p:cNvPr>
          <p:cNvSpPr>
            <a:spLocks noChangeArrowheads="1"/>
          </p:cNvSpPr>
          <p:nvPr/>
        </p:nvSpPr>
        <p:spPr bwMode="auto">
          <a:xfrm>
            <a:off x="10573008"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8" name="Rectangle 21">
            <a:hlinkClick r:id="rId7" action="ppaction://hlinksldjump"/>
          </p:cNvPr>
          <p:cNvSpPr>
            <a:spLocks noChangeArrowheads="1"/>
          </p:cNvSpPr>
          <p:nvPr/>
        </p:nvSpPr>
        <p:spPr bwMode="auto">
          <a:xfrm>
            <a:off x="11057218"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9" name="Rectangle 21">
            <a:hlinkClick r:id="rId8" action="ppaction://hlinksldjump"/>
          </p:cNvPr>
          <p:cNvSpPr>
            <a:spLocks noChangeArrowheads="1"/>
          </p:cNvSpPr>
          <p:nvPr/>
        </p:nvSpPr>
        <p:spPr bwMode="auto">
          <a:xfrm>
            <a:off x="11541426"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graphicFrame>
        <p:nvGraphicFramePr>
          <p:cNvPr id="10" name="对象 9"/>
          <p:cNvGraphicFramePr>
            <a:graphicFrameLocks noChangeAspect="1"/>
          </p:cNvGraphicFramePr>
          <p:nvPr>
            <p:extLst>
              <p:ext uri="{D42A27DB-BD31-4B8C-83A1-F6EECF244321}">
                <p14:modId xmlns:p14="http://schemas.microsoft.com/office/powerpoint/2010/main" val="1398555863"/>
              </p:ext>
            </p:extLst>
          </p:nvPr>
        </p:nvGraphicFramePr>
        <p:xfrm>
          <a:off x="316950" y="23689"/>
          <a:ext cx="7961312" cy="914400"/>
        </p:xfrm>
        <a:graphic>
          <a:graphicData uri="http://schemas.openxmlformats.org/presentationml/2006/ole">
            <mc:AlternateContent xmlns:mc="http://schemas.openxmlformats.org/markup-compatibility/2006">
              <mc:Choice xmlns:v="urn:schemas-microsoft-com:vml" Requires="v">
                <p:oleObj spid="_x0000_s76848" name="文档" r:id="rId10" imgW="7960606" imgH="914376" progId="Word.Document.12">
                  <p:embed/>
                </p:oleObj>
              </mc:Choice>
              <mc:Fallback>
                <p:oleObj name="文档" r:id="rId10" imgW="7960606" imgH="914376" progId="Word.Document.12">
                  <p:embed/>
                  <p:pic>
                    <p:nvPicPr>
                      <p:cNvPr id="0" name=""/>
                      <p:cNvPicPr/>
                      <p:nvPr/>
                    </p:nvPicPr>
                    <p:blipFill>
                      <a:blip r:embed="rId11"/>
                      <a:stretch>
                        <a:fillRect/>
                      </a:stretch>
                    </p:blipFill>
                    <p:spPr>
                      <a:xfrm>
                        <a:off x="316950" y="23689"/>
                        <a:ext cx="7961312" cy="914400"/>
                      </a:xfrm>
                      <a:prstGeom prst="rect">
                        <a:avLst/>
                      </a:prstGeom>
                    </p:spPr>
                  </p:pic>
                </p:oleObj>
              </mc:Fallback>
            </mc:AlternateContent>
          </a:graphicData>
        </a:graphic>
      </p:graphicFrame>
      <p:sp>
        <p:nvSpPr>
          <p:cNvPr id="11" name="矩形 10"/>
          <p:cNvSpPr/>
          <p:nvPr/>
        </p:nvSpPr>
        <p:spPr>
          <a:xfrm>
            <a:off x="269945" y="693490"/>
            <a:ext cx="10793813" cy="2031325"/>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2Na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2CO</a:t>
            </a:r>
            <a:r>
              <a:rPr lang="en-US" altLang="zh-CN" sz="2800" kern="100" baseline="-25000" dirty="0">
                <a:latin typeface="Times New Roman"/>
                <a:ea typeface="华文细黑"/>
                <a:cs typeface="Courier New"/>
              </a:rPr>
              <a:t>2</a:t>
            </a:r>
            <a:r>
              <a:rPr lang="en-US" altLang="zh-CN" sz="2800" kern="100" spc="-80" dirty="0">
                <a:latin typeface="Times New Roman"/>
                <a:ea typeface="华文细黑"/>
                <a:cs typeface="Courier New"/>
              </a:rPr>
              <a:t>==</a:t>
            </a:r>
            <a:r>
              <a:rPr lang="en-US" altLang="zh-CN" sz="2800" kern="100" dirty="0">
                <a:latin typeface="Times New Roman"/>
                <a:ea typeface="华文细黑"/>
                <a:cs typeface="Courier New"/>
              </a:rPr>
              <a:t>=2Na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a:t>
            </a:r>
            <a:r>
              <a:rPr lang="en-US" altLang="zh-CN" sz="2800" kern="100" dirty="0" smtClean="0">
                <a:latin typeface="Times New Roman"/>
                <a:ea typeface="华文细黑"/>
                <a:cs typeface="Courier New"/>
              </a:rPr>
              <a:t>O</a:t>
            </a:r>
            <a:r>
              <a:rPr lang="en-US" altLang="zh-CN" sz="2800" kern="100" baseline="-25000" dirty="0" smtClean="0">
                <a:latin typeface="Times New Roman"/>
                <a:ea typeface="华文细黑"/>
                <a:cs typeface="Courier New"/>
              </a:rPr>
              <a:t>2		</a:t>
            </a:r>
            <a:r>
              <a:rPr lang="en-US" altLang="zh-CN" sz="2800" kern="100" dirty="0" smtClean="0">
                <a:latin typeface="Times New Roman"/>
                <a:ea typeface="华文细黑"/>
                <a:cs typeface="Courier New"/>
              </a:rPr>
              <a:t>             </a:t>
            </a:r>
            <a:r>
              <a:rPr lang="en-US" altLang="zh-CN" sz="2800" kern="100" dirty="0" smtClean="0">
                <a:latin typeface="宋体"/>
                <a:ea typeface="华文细黑"/>
                <a:cs typeface="Times New Roman"/>
              </a:rPr>
              <a:t>②</a:t>
            </a:r>
            <a:endParaRPr lang="zh-CN" altLang="zh-CN" sz="2800" kern="100" dirty="0">
              <a:latin typeface="宋体"/>
              <a:cs typeface="Courier New"/>
            </a:endParaRPr>
          </a:p>
          <a:p>
            <a:pPr algn="just">
              <a:lnSpc>
                <a:spcPct val="150000"/>
              </a:lnSpc>
              <a:spcAft>
                <a:spcPts val="0"/>
              </a:spcAft>
            </a:pP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a:t>
            </a: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得：</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CO</a:t>
            </a:r>
            <a:r>
              <a:rPr lang="en-US" altLang="zh-CN" sz="2800" kern="100" spc="-80" dirty="0">
                <a:latin typeface="Times New Roman"/>
                <a:ea typeface="华文细黑"/>
                <a:cs typeface="Courier New"/>
              </a:rPr>
              <a:t>==</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3</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虚拟的反应</a:t>
            </a:r>
            <a:r>
              <a:rPr lang="en-US" altLang="zh-CN" sz="2800" kern="100" dirty="0">
                <a:latin typeface="Times New Roman"/>
                <a:ea typeface="华文细黑"/>
                <a:cs typeface="Courier New"/>
              </a:rPr>
              <a:t>)</a:t>
            </a:r>
            <a:endParaRPr lang="zh-CN" altLang="zh-CN" sz="2800"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即：</a:t>
            </a:r>
            <a:r>
              <a:rPr lang="en-US" altLang="zh-CN" sz="2800" kern="100" dirty="0">
                <a:latin typeface="Times New Roman"/>
                <a:ea typeface="华文细黑"/>
                <a:cs typeface="Courier New"/>
              </a:rPr>
              <a:t>CO</a:t>
            </a:r>
            <a:r>
              <a:rPr lang="zh-CN" altLang="zh-CN" sz="2800" kern="100" dirty="0">
                <a:latin typeface="Times New Roman"/>
                <a:ea typeface="华文细黑"/>
                <a:cs typeface="Times New Roman"/>
              </a:rPr>
              <a:t>可被</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完全吸收</a:t>
            </a:r>
            <a:endParaRPr lang="zh-CN" altLang="zh-CN" sz="2800" kern="100" dirty="0">
              <a:effectLst/>
              <a:latin typeface="宋体"/>
              <a:cs typeface="Courier New"/>
            </a:endParaRPr>
          </a:p>
        </p:txBody>
      </p:sp>
      <p:graphicFrame>
        <p:nvGraphicFramePr>
          <p:cNvPr id="12" name="对象 11"/>
          <p:cNvGraphicFramePr>
            <a:graphicFrameLocks noChangeAspect="1"/>
          </p:cNvGraphicFramePr>
          <p:nvPr>
            <p:extLst>
              <p:ext uri="{D42A27DB-BD31-4B8C-83A1-F6EECF244321}">
                <p14:modId xmlns:p14="http://schemas.microsoft.com/office/powerpoint/2010/main" val="2783953527"/>
              </p:ext>
            </p:extLst>
          </p:nvPr>
        </p:nvGraphicFramePr>
        <p:xfrm>
          <a:off x="363141" y="2645693"/>
          <a:ext cx="10353675" cy="990600"/>
        </p:xfrm>
        <a:graphic>
          <a:graphicData uri="http://schemas.openxmlformats.org/presentationml/2006/ole">
            <mc:AlternateContent xmlns:mc="http://schemas.openxmlformats.org/markup-compatibility/2006">
              <mc:Choice xmlns:v="urn:schemas-microsoft-com:vml" Requires="v">
                <p:oleObj spid="_x0000_s76849" name="文档" r:id="rId13" imgW="10356003" imgH="995025" progId="Word.Document.12">
                  <p:embed/>
                </p:oleObj>
              </mc:Choice>
              <mc:Fallback>
                <p:oleObj name="文档" r:id="rId13" imgW="10356003" imgH="995025" progId="Word.Document.12">
                  <p:embed/>
                  <p:pic>
                    <p:nvPicPr>
                      <p:cNvPr id="0" name=""/>
                      <p:cNvPicPr/>
                      <p:nvPr/>
                    </p:nvPicPr>
                    <p:blipFill>
                      <a:blip r:embed="rId14"/>
                      <a:stretch>
                        <a:fillRect/>
                      </a:stretch>
                    </p:blipFill>
                    <p:spPr>
                      <a:xfrm>
                        <a:off x="363141" y="2645693"/>
                        <a:ext cx="10353675" cy="990600"/>
                      </a:xfrm>
                      <a:prstGeom prst="rect">
                        <a:avLst/>
                      </a:prstGeom>
                    </p:spPr>
                  </p:pic>
                </p:oleObj>
              </mc:Fallback>
            </mc:AlternateContent>
          </a:graphicData>
        </a:graphic>
      </p:graphicFrame>
      <p:sp>
        <p:nvSpPr>
          <p:cNvPr id="13" name="矩形 12"/>
          <p:cNvSpPr/>
          <p:nvPr/>
        </p:nvSpPr>
        <p:spPr>
          <a:xfrm>
            <a:off x="7469986" y="6003498"/>
            <a:ext cx="1505540" cy="738664"/>
          </a:xfrm>
          <a:prstGeom prst="rect">
            <a:avLst/>
          </a:prstGeom>
        </p:spPr>
        <p:txBody>
          <a:bodyPr wrap="none">
            <a:spAutoFit/>
          </a:bodyPr>
          <a:lstStyle/>
          <a:p>
            <a:pPr lvl="0" algn="just">
              <a:lnSpc>
                <a:spcPct val="150000"/>
              </a:lnSpc>
            </a:pPr>
            <a:r>
              <a:rPr lang="zh-CN" altLang="zh-CN" sz="2800" b="1" kern="100" dirty="0">
                <a:solidFill>
                  <a:srgbClr val="0000FF"/>
                </a:solidFill>
                <a:latin typeface="Times New Roman"/>
                <a:cs typeface="Times New Roman"/>
              </a:rPr>
              <a:t>答案　</a:t>
            </a:r>
            <a:r>
              <a:rPr lang="en-US" altLang="zh-CN" sz="2800" kern="100" dirty="0">
                <a:solidFill>
                  <a:srgbClr val="F79646">
                    <a:lumMod val="75000"/>
                  </a:srgbClr>
                </a:solidFill>
                <a:latin typeface="Times New Roman"/>
                <a:ea typeface="华文细黑"/>
                <a:cs typeface="Courier New"/>
              </a:rPr>
              <a:t>C</a:t>
            </a:r>
            <a:endParaRPr lang="zh-CN" altLang="zh-CN" sz="2800" kern="100" dirty="0">
              <a:solidFill>
                <a:srgbClr val="F79646">
                  <a:lumMod val="75000"/>
                </a:srgbClr>
              </a:solidFill>
              <a:latin typeface="宋体"/>
              <a:cs typeface="Courier New"/>
            </a:endParaRPr>
          </a:p>
        </p:txBody>
      </p:sp>
    </p:spTree>
    <p:extLst>
      <p:ext uri="{BB962C8B-B14F-4D97-AF65-F5344CB8AC3E}">
        <p14:creationId xmlns:p14="http://schemas.microsoft.com/office/powerpoint/2010/main" val="10981777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750"/>
                                        <p:tgtEl>
                                          <p:spTgt spid="10"/>
                                        </p:tgtEl>
                                      </p:cBhvr>
                                    </p:animEffect>
                                  </p:childTnLst>
                                </p:cTn>
                              </p:par>
                            </p:childTnLst>
                          </p:cTn>
                        </p:par>
                        <p:par>
                          <p:cTn id="8" fill="hold">
                            <p:stCondLst>
                              <p:cond delay="750"/>
                            </p:stCondLst>
                            <p:childTnLst>
                              <p:par>
                                <p:cTn id="9" presetID="3" presetClass="entr" presetSubtype="10" fill="hold" nodeType="afterEffect">
                                  <p:stCondLst>
                                    <p:cond delay="0"/>
                                  </p:stCondLst>
                                  <p:childTnLst>
                                    <p:set>
                                      <p:cBhvr>
                                        <p:cTn id="10" dur="1" fill="hold">
                                          <p:stCondLst>
                                            <p:cond delay="0"/>
                                          </p:stCondLst>
                                        </p:cTn>
                                        <p:tgtEl>
                                          <p:spTgt spid="11">
                                            <p:txEl>
                                              <p:pRg st="0" end="0"/>
                                            </p:txEl>
                                          </p:spTgt>
                                        </p:tgtEl>
                                        <p:attrNameLst>
                                          <p:attrName>style.visibility</p:attrName>
                                        </p:attrNameLst>
                                      </p:cBhvr>
                                      <p:to>
                                        <p:strVal val="visible"/>
                                      </p:to>
                                    </p:set>
                                    <p:animEffect transition="in" filter="blinds(horizontal)">
                                      <p:cBhvr>
                                        <p:cTn id="11" dur="750"/>
                                        <p:tgtEl>
                                          <p:spTgt spid="11">
                                            <p:txEl>
                                              <p:pRg st="0" end="0"/>
                                            </p:txEl>
                                          </p:spTgt>
                                        </p:tgtEl>
                                      </p:cBhvr>
                                    </p:animEffect>
                                  </p:childTnLst>
                                </p:cTn>
                              </p:par>
                            </p:childTnLst>
                          </p:cTn>
                        </p:par>
                        <p:par>
                          <p:cTn id="12" fill="hold">
                            <p:stCondLst>
                              <p:cond delay="1500"/>
                            </p:stCondLst>
                            <p:childTnLst>
                              <p:par>
                                <p:cTn id="13" presetID="3" presetClass="entr" presetSubtype="10" fill="hold" nodeType="afterEffect">
                                  <p:stCondLst>
                                    <p:cond delay="0"/>
                                  </p:stCondLst>
                                  <p:childTnLst>
                                    <p:set>
                                      <p:cBhvr>
                                        <p:cTn id="14" dur="1" fill="hold">
                                          <p:stCondLst>
                                            <p:cond delay="0"/>
                                          </p:stCondLst>
                                        </p:cTn>
                                        <p:tgtEl>
                                          <p:spTgt spid="11">
                                            <p:txEl>
                                              <p:pRg st="1" end="1"/>
                                            </p:txEl>
                                          </p:spTgt>
                                        </p:tgtEl>
                                        <p:attrNameLst>
                                          <p:attrName>style.visibility</p:attrName>
                                        </p:attrNameLst>
                                      </p:cBhvr>
                                      <p:to>
                                        <p:strVal val="visible"/>
                                      </p:to>
                                    </p:set>
                                    <p:animEffect transition="in" filter="blinds(horizontal)">
                                      <p:cBhvr>
                                        <p:cTn id="15" dur="750"/>
                                        <p:tgtEl>
                                          <p:spTgt spid="11">
                                            <p:txEl>
                                              <p:pRg st="1" end="1"/>
                                            </p:txEl>
                                          </p:spTgt>
                                        </p:tgtEl>
                                      </p:cBhvr>
                                    </p:animEffect>
                                  </p:childTnLst>
                                </p:cTn>
                              </p:par>
                            </p:childTnLst>
                          </p:cTn>
                        </p:par>
                        <p:par>
                          <p:cTn id="16" fill="hold">
                            <p:stCondLst>
                              <p:cond delay="2250"/>
                            </p:stCondLst>
                            <p:childTnLst>
                              <p:par>
                                <p:cTn id="17" presetID="3" presetClass="entr" presetSubtype="10" fill="hold" nodeType="afterEffect">
                                  <p:stCondLst>
                                    <p:cond delay="0"/>
                                  </p:stCondLst>
                                  <p:childTnLst>
                                    <p:set>
                                      <p:cBhvr>
                                        <p:cTn id="18" dur="1" fill="hold">
                                          <p:stCondLst>
                                            <p:cond delay="0"/>
                                          </p:stCondLst>
                                        </p:cTn>
                                        <p:tgtEl>
                                          <p:spTgt spid="11">
                                            <p:txEl>
                                              <p:pRg st="2" end="2"/>
                                            </p:txEl>
                                          </p:spTgt>
                                        </p:tgtEl>
                                        <p:attrNameLst>
                                          <p:attrName>style.visibility</p:attrName>
                                        </p:attrNameLst>
                                      </p:cBhvr>
                                      <p:to>
                                        <p:strVal val="visible"/>
                                      </p:to>
                                    </p:set>
                                    <p:animEffect transition="in" filter="blinds(horizontal)">
                                      <p:cBhvr>
                                        <p:cTn id="19" dur="750"/>
                                        <p:tgtEl>
                                          <p:spTgt spid="11">
                                            <p:txEl>
                                              <p:pRg st="2" end="2"/>
                                            </p:txEl>
                                          </p:spTgt>
                                        </p:tgtEl>
                                      </p:cBhvr>
                                    </p:animEffect>
                                  </p:childTnLst>
                                </p:cTn>
                              </p:par>
                            </p:childTnLst>
                          </p:cTn>
                        </p:par>
                        <p:par>
                          <p:cTn id="20" fill="hold">
                            <p:stCondLst>
                              <p:cond delay="3000"/>
                            </p:stCondLst>
                            <p:childTnLst>
                              <p:par>
                                <p:cTn id="21" presetID="3" presetClass="entr" presetSubtype="10" fill="hold" nodeType="after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blinds(horizontal)">
                                      <p:cBhvr>
                                        <p:cTn id="23" dur="750"/>
                                        <p:tgtEl>
                                          <p:spTgt spid="12"/>
                                        </p:tgtEl>
                                      </p:cBhvr>
                                    </p:animEffect>
                                  </p:childTnLst>
                                </p:cTn>
                              </p:par>
                            </p:childTnLst>
                          </p:cTn>
                        </p:par>
                        <p:par>
                          <p:cTn id="24" fill="hold">
                            <p:stCondLst>
                              <p:cond delay="3750"/>
                            </p:stCondLst>
                            <p:childTnLst>
                              <p:par>
                                <p:cTn id="25" presetID="3" presetClass="entr" presetSubtype="10" fill="hold" nodeType="afterEffect">
                                  <p:stCondLst>
                                    <p:cond delay="0"/>
                                  </p:stCondLst>
                                  <p:childTnLst>
                                    <p:set>
                                      <p:cBhvr>
                                        <p:cTn id="26" dur="1" fill="hold">
                                          <p:stCondLst>
                                            <p:cond delay="0"/>
                                          </p:stCondLst>
                                        </p:cTn>
                                        <p:tgtEl>
                                          <p:spTgt spid="3">
                                            <p:txEl>
                                              <p:pRg st="0" end="0"/>
                                            </p:txEl>
                                          </p:spTgt>
                                        </p:tgtEl>
                                        <p:attrNameLst>
                                          <p:attrName>style.visibility</p:attrName>
                                        </p:attrNameLst>
                                      </p:cBhvr>
                                      <p:to>
                                        <p:strVal val="visible"/>
                                      </p:to>
                                    </p:set>
                                    <p:animEffect transition="in" filter="blinds(horizontal)">
                                      <p:cBhvr>
                                        <p:cTn id="27" dur="750"/>
                                        <p:tgtEl>
                                          <p:spTgt spid="3">
                                            <p:txEl>
                                              <p:pRg st="0" end="0"/>
                                            </p:txEl>
                                          </p:spTgt>
                                        </p:tgtEl>
                                      </p:cBhvr>
                                    </p:animEffect>
                                  </p:childTnLst>
                                </p:cTn>
                              </p:par>
                            </p:childTnLst>
                          </p:cTn>
                        </p:par>
                        <p:par>
                          <p:cTn id="28" fill="hold">
                            <p:stCondLst>
                              <p:cond delay="4500"/>
                            </p:stCondLst>
                            <p:childTnLst>
                              <p:par>
                                <p:cTn id="29" presetID="3" presetClass="entr" presetSubtype="10" fill="hold" nodeType="afterEffect">
                                  <p:stCondLst>
                                    <p:cond delay="0"/>
                                  </p:stCondLst>
                                  <p:childTnLst>
                                    <p:set>
                                      <p:cBhvr>
                                        <p:cTn id="30" dur="1" fill="hold">
                                          <p:stCondLst>
                                            <p:cond delay="0"/>
                                          </p:stCondLst>
                                        </p:cTn>
                                        <p:tgtEl>
                                          <p:spTgt spid="3">
                                            <p:txEl>
                                              <p:pRg st="1" end="1"/>
                                            </p:txEl>
                                          </p:spTgt>
                                        </p:tgtEl>
                                        <p:attrNameLst>
                                          <p:attrName>style.visibility</p:attrName>
                                        </p:attrNameLst>
                                      </p:cBhvr>
                                      <p:to>
                                        <p:strVal val="visible"/>
                                      </p:to>
                                    </p:set>
                                    <p:animEffect transition="in" filter="blinds(horizontal)">
                                      <p:cBhvr>
                                        <p:cTn id="31" dur="750"/>
                                        <p:tgtEl>
                                          <p:spTgt spid="3">
                                            <p:txEl>
                                              <p:pRg st="1" end="1"/>
                                            </p:txEl>
                                          </p:spTgt>
                                        </p:tgtEl>
                                      </p:cBhvr>
                                    </p:animEffect>
                                  </p:childTnLst>
                                </p:cTn>
                              </p:par>
                            </p:childTnLst>
                          </p:cTn>
                        </p:par>
                        <p:par>
                          <p:cTn id="32" fill="hold">
                            <p:stCondLst>
                              <p:cond delay="5250"/>
                            </p:stCondLst>
                            <p:childTnLst>
                              <p:par>
                                <p:cTn id="33" presetID="3" presetClass="entr" presetSubtype="10" fill="hold" nodeType="afterEffect">
                                  <p:stCondLst>
                                    <p:cond delay="0"/>
                                  </p:stCondLst>
                                  <p:childTnLst>
                                    <p:set>
                                      <p:cBhvr>
                                        <p:cTn id="34" dur="1" fill="hold">
                                          <p:stCondLst>
                                            <p:cond delay="0"/>
                                          </p:stCondLst>
                                        </p:cTn>
                                        <p:tgtEl>
                                          <p:spTgt spid="3">
                                            <p:txEl>
                                              <p:pRg st="2" end="2"/>
                                            </p:txEl>
                                          </p:spTgt>
                                        </p:tgtEl>
                                        <p:attrNameLst>
                                          <p:attrName>style.visibility</p:attrName>
                                        </p:attrNameLst>
                                      </p:cBhvr>
                                      <p:to>
                                        <p:strVal val="visible"/>
                                      </p:to>
                                    </p:set>
                                    <p:animEffect transition="in" filter="blinds(horizontal)">
                                      <p:cBhvr>
                                        <p:cTn id="35" dur="750"/>
                                        <p:tgtEl>
                                          <p:spTgt spid="3">
                                            <p:txEl>
                                              <p:pRg st="2" end="2"/>
                                            </p:txEl>
                                          </p:spTgt>
                                        </p:tgtEl>
                                      </p:cBhvr>
                                    </p:animEffect>
                                  </p:childTnLst>
                                </p:cTn>
                              </p:par>
                            </p:childTnLst>
                          </p:cTn>
                        </p:par>
                        <p:par>
                          <p:cTn id="36" fill="hold">
                            <p:stCondLst>
                              <p:cond delay="6000"/>
                            </p:stCondLst>
                            <p:childTnLst>
                              <p:par>
                                <p:cTn id="37" presetID="3" presetClass="entr" presetSubtype="10" fill="hold" nodeType="afterEffect">
                                  <p:stCondLst>
                                    <p:cond delay="0"/>
                                  </p:stCondLst>
                                  <p:childTnLst>
                                    <p:set>
                                      <p:cBhvr>
                                        <p:cTn id="38" dur="1" fill="hold">
                                          <p:stCondLst>
                                            <p:cond delay="0"/>
                                          </p:stCondLst>
                                        </p:cTn>
                                        <p:tgtEl>
                                          <p:spTgt spid="3">
                                            <p:txEl>
                                              <p:pRg st="3" end="3"/>
                                            </p:txEl>
                                          </p:spTgt>
                                        </p:tgtEl>
                                        <p:attrNameLst>
                                          <p:attrName>style.visibility</p:attrName>
                                        </p:attrNameLst>
                                      </p:cBhvr>
                                      <p:to>
                                        <p:strVal val="visible"/>
                                      </p:to>
                                    </p:set>
                                    <p:animEffect transition="in" filter="blinds(horizontal)">
                                      <p:cBhvr>
                                        <p:cTn id="39" dur="750"/>
                                        <p:tgtEl>
                                          <p:spTgt spid="3">
                                            <p:txEl>
                                              <p:pRg st="3" end="3"/>
                                            </p:txEl>
                                          </p:spTgt>
                                        </p:tgtEl>
                                      </p:cBhvr>
                                    </p:animEffect>
                                  </p:childTnLst>
                                </p:cTn>
                              </p:par>
                            </p:childTnLst>
                          </p:cTn>
                        </p:par>
                        <p:par>
                          <p:cTn id="40" fill="hold">
                            <p:stCondLst>
                              <p:cond delay="6750"/>
                            </p:stCondLst>
                            <p:childTnLst>
                              <p:par>
                                <p:cTn id="41" presetID="3" presetClass="entr" presetSubtype="10" fill="hold" grpId="0" nodeType="afterEffect">
                                  <p:stCondLst>
                                    <p:cond delay="0"/>
                                  </p:stCondLst>
                                  <p:childTnLst>
                                    <p:set>
                                      <p:cBhvr>
                                        <p:cTn id="42" dur="1" fill="hold">
                                          <p:stCondLst>
                                            <p:cond delay="0"/>
                                          </p:stCondLst>
                                        </p:cTn>
                                        <p:tgtEl>
                                          <p:spTgt spid="13"/>
                                        </p:tgtEl>
                                        <p:attrNameLst>
                                          <p:attrName>style.visibility</p:attrName>
                                        </p:attrNameLst>
                                      </p:cBhvr>
                                      <p:to>
                                        <p:strVal val="visible"/>
                                      </p:to>
                                    </p:set>
                                    <p:animEffect transition="in" filter="blinds(horizontal)">
                                      <p:cBhvr>
                                        <p:cTn id="43" dur="75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25041" y="703015"/>
            <a:ext cx="3685624" cy="738664"/>
          </a:xfrm>
          <a:prstGeom prst="rect">
            <a:avLst/>
          </a:prstGeom>
        </p:spPr>
        <p:txBody>
          <a:bodyPr wrap="none">
            <a:spAutoFit/>
          </a:bodyPr>
          <a:lstStyle/>
          <a:p>
            <a:pPr algn="just">
              <a:lnSpc>
                <a:spcPct val="150000"/>
              </a:lnSpc>
              <a:spcAft>
                <a:spcPts val="0"/>
              </a:spcAft>
            </a:pPr>
            <a:r>
              <a:rPr lang="en-US" altLang="zh-CN" sz="2800" kern="100" dirty="0" smtClean="0">
                <a:latin typeface="Times New Roman"/>
                <a:ea typeface="华文细黑"/>
                <a:cs typeface="Courier New"/>
              </a:rPr>
              <a:t>1.</a:t>
            </a:r>
            <a:r>
              <a:rPr lang="zh-CN" altLang="zh-CN" sz="2800" kern="100" dirty="0">
                <a:latin typeface="Times New Roman"/>
                <a:ea typeface="华文细黑"/>
                <a:cs typeface="Times New Roman"/>
              </a:rPr>
              <a:t>强氧化性的五个表现</a:t>
            </a:r>
            <a:endParaRPr lang="zh-CN" altLang="zh-CN" sz="2800" kern="100" dirty="0">
              <a:effectLst/>
              <a:latin typeface="宋体"/>
              <a:cs typeface="Courier New"/>
            </a:endParaRPr>
          </a:p>
        </p:txBody>
      </p:sp>
      <p:pic>
        <p:nvPicPr>
          <p:cNvPr id="5" name="Picture 2" descr="HX12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21185" y="1615809"/>
            <a:ext cx="8950107" cy="40557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矩形 5"/>
          <p:cNvSpPr/>
          <p:nvPr/>
        </p:nvSpPr>
        <p:spPr>
          <a:xfrm>
            <a:off x="40906" y="1"/>
            <a:ext cx="12149508" cy="634846"/>
          </a:xfrm>
          <a:prstGeom prst="rect">
            <a:avLst/>
          </a:prstGeom>
          <a:solidFill>
            <a:srgbClr val="C25C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solidFill>
                <a:schemeClr val="bg1"/>
              </a:solidFill>
              <a:ea typeface="微软雅黑" panose="020B0503020204020204" pitchFamily="34" charset="-122"/>
            </a:endParaRPr>
          </a:p>
        </p:txBody>
      </p:sp>
      <p:grpSp>
        <p:nvGrpSpPr>
          <p:cNvPr id="7" name="组合 6"/>
          <p:cNvGrpSpPr/>
          <p:nvPr/>
        </p:nvGrpSpPr>
        <p:grpSpPr>
          <a:xfrm>
            <a:off x="1" y="-2"/>
            <a:ext cx="1836949" cy="634848"/>
            <a:chOff x="0" y="-2"/>
            <a:chExt cx="1377891" cy="634701"/>
          </a:xfrm>
          <a:solidFill>
            <a:srgbClr val="FFC000"/>
          </a:solidFill>
        </p:grpSpPr>
        <p:sp>
          <p:nvSpPr>
            <p:cNvPr id="8" name="矩形 7"/>
            <p:cNvSpPr/>
            <p:nvPr/>
          </p:nvSpPr>
          <p:spPr>
            <a:xfrm>
              <a:off x="0" y="0"/>
              <a:ext cx="708343" cy="634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sp>
          <p:nvSpPr>
            <p:cNvPr id="9" name="直角三角形 8"/>
            <p:cNvSpPr/>
            <p:nvPr/>
          </p:nvSpPr>
          <p:spPr>
            <a:xfrm flipV="1">
              <a:off x="708342" y="-2"/>
              <a:ext cx="669549" cy="634699"/>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grpSp>
      <p:sp>
        <p:nvSpPr>
          <p:cNvPr id="10" name="矩形 9"/>
          <p:cNvSpPr/>
          <p:nvPr/>
        </p:nvSpPr>
        <p:spPr>
          <a:xfrm>
            <a:off x="1774726" y="36707"/>
            <a:ext cx="3724096" cy="584775"/>
          </a:xfrm>
          <a:prstGeom prst="rect">
            <a:avLst/>
          </a:prstGeom>
        </p:spPr>
        <p:txBody>
          <a:bodyPr wrap="none">
            <a:spAutoFit/>
          </a:bodyPr>
          <a:lstStyle/>
          <a:p>
            <a:pPr>
              <a:defRPr/>
            </a:pPr>
            <a:r>
              <a:rPr lang="zh-CN" altLang="en-US" sz="3200" b="1" dirty="0">
                <a:solidFill>
                  <a:schemeClr val="bg1"/>
                </a:solidFill>
                <a:latin typeface="+mj-ea"/>
                <a:ea typeface="+mj-ea"/>
              </a:rPr>
              <a:t>练后反思  方法指导</a:t>
            </a:r>
            <a:endParaRPr lang="en-US" altLang="zh-CN" sz="3200" b="1" dirty="0">
              <a:solidFill>
                <a:schemeClr val="bg1"/>
              </a:solidFill>
              <a:latin typeface="+mj-ea"/>
              <a:ea typeface="+mj-ea"/>
            </a:endParaRPr>
          </a:p>
        </p:txBody>
      </p:sp>
    </p:spTree>
    <p:extLst>
      <p:ext uri="{BB962C8B-B14F-4D97-AF65-F5344CB8AC3E}">
        <p14:creationId xmlns:p14="http://schemas.microsoft.com/office/powerpoint/2010/main" val="420068948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59832" y="-26590"/>
            <a:ext cx="11524006" cy="5478423"/>
          </a:xfrm>
          <a:prstGeom prst="rect">
            <a:avLst/>
          </a:prstGeom>
        </p:spPr>
        <p:txBody>
          <a:bodyPr>
            <a:spAutoFit/>
          </a:bodyPr>
          <a:lstStyle/>
          <a:p>
            <a:pPr>
              <a:lnSpc>
                <a:spcPts val="6000"/>
              </a:lnSpc>
              <a:spcAft>
                <a:spcPts val="0"/>
              </a:spcAft>
            </a:pPr>
            <a:r>
              <a:rPr lang="en-US" altLang="zh-CN" sz="2800" kern="100" dirty="0" smtClean="0">
                <a:latin typeface="Times New Roman"/>
                <a:ea typeface="华文细黑"/>
                <a:cs typeface="Times New Roman"/>
              </a:rPr>
              <a:t>2.</a:t>
            </a:r>
            <a:r>
              <a:rPr lang="zh-CN" altLang="zh-CN" sz="2800" kern="100" dirty="0" smtClean="0">
                <a:latin typeface="Times New Roman"/>
                <a:ea typeface="华文细黑"/>
                <a:cs typeface="Times New Roman"/>
              </a:rPr>
              <a:t>从</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四个角度</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理解</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与</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反应的定量关系</a:t>
            </a:r>
            <a:endParaRPr lang="zh-CN" altLang="zh-CN" sz="2800" kern="100" dirty="0">
              <a:latin typeface="宋体"/>
              <a:cs typeface="Courier New"/>
            </a:endParaRPr>
          </a:p>
          <a:p>
            <a:pPr algn="just">
              <a:lnSpc>
                <a:spcPts val="6000"/>
              </a:lnSpc>
              <a:spcAft>
                <a:spcPts val="0"/>
              </a:spcAft>
            </a:pPr>
            <a:r>
              <a:rPr lang="en-US" altLang="zh-CN" sz="2800" kern="100" dirty="0" smtClean="0">
                <a:latin typeface="Times New Roman"/>
                <a:ea typeface="华文细黑"/>
                <a:cs typeface="Courier New"/>
              </a:rPr>
              <a:t>(1)</a:t>
            </a:r>
            <a:r>
              <a:rPr lang="zh-CN" altLang="zh-CN" sz="2800" kern="100" dirty="0" smtClean="0">
                <a:latin typeface="Times New Roman"/>
                <a:ea typeface="华文细黑"/>
                <a:cs typeface="Times New Roman"/>
              </a:rPr>
              <a:t>物质</a:t>
            </a:r>
            <a:r>
              <a:rPr lang="zh-CN" altLang="zh-CN" sz="2800" kern="100" dirty="0">
                <a:latin typeface="Times New Roman"/>
                <a:ea typeface="华文细黑"/>
                <a:cs typeface="Times New Roman"/>
              </a:rPr>
              <a:t>的量关系</a:t>
            </a:r>
            <a:endParaRPr lang="zh-CN" altLang="zh-CN" sz="2800" kern="100" dirty="0">
              <a:latin typeface="宋体"/>
              <a:cs typeface="Courier New"/>
            </a:endParaRPr>
          </a:p>
          <a:p>
            <a:pPr algn="just">
              <a:lnSpc>
                <a:spcPts val="6000"/>
              </a:lnSpc>
              <a:spcAft>
                <a:spcPts val="0"/>
              </a:spcAft>
            </a:pPr>
            <a:r>
              <a:rPr lang="zh-CN" altLang="zh-CN" sz="2800" kern="100" dirty="0">
                <a:latin typeface="Times New Roman"/>
                <a:ea typeface="华文细黑"/>
                <a:cs typeface="Times New Roman"/>
              </a:rPr>
              <a:t>无论是</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或</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zh-CN" altLang="zh-CN" sz="2800" kern="100" dirty="0">
                <a:latin typeface="Times New Roman"/>
                <a:ea typeface="华文细黑"/>
                <a:cs typeface="Times New Roman"/>
              </a:rPr>
              <a:t>的单一物质还是二者的混合物，通过足量的</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时，</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或</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zh-CN" altLang="zh-CN" sz="2800" kern="100" dirty="0">
                <a:latin typeface="Times New Roman"/>
                <a:ea typeface="华文细黑"/>
                <a:cs typeface="Times New Roman"/>
              </a:rPr>
              <a:t>与放出</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的物质的量之比均为</a:t>
            </a:r>
            <a:r>
              <a:rPr lang="en-US" altLang="zh-CN" sz="2800" kern="100" dirty="0">
                <a:latin typeface="Times New Roman"/>
                <a:ea typeface="华文细黑"/>
                <a:cs typeface="Courier New"/>
              </a:rPr>
              <a:t>2</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1</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6000"/>
              </a:lnSpc>
              <a:spcAft>
                <a:spcPts val="0"/>
              </a:spcAft>
            </a:pPr>
            <a:r>
              <a:rPr lang="en-US" altLang="zh-CN" sz="2800" kern="100" dirty="0" smtClean="0">
                <a:latin typeface="Times New Roman"/>
                <a:ea typeface="华文细黑"/>
                <a:cs typeface="Courier New"/>
              </a:rPr>
              <a:t>(2)</a:t>
            </a:r>
            <a:r>
              <a:rPr lang="zh-CN" altLang="zh-CN" sz="2800" kern="100" dirty="0" smtClean="0">
                <a:latin typeface="Times New Roman"/>
                <a:ea typeface="华文细黑"/>
                <a:cs typeface="Times New Roman"/>
              </a:rPr>
              <a:t>气体</a:t>
            </a:r>
            <a:r>
              <a:rPr lang="zh-CN" altLang="zh-CN" sz="2800" kern="100" dirty="0">
                <a:latin typeface="Times New Roman"/>
                <a:ea typeface="华文细黑"/>
                <a:cs typeface="Times New Roman"/>
              </a:rPr>
              <a:t>体积关系</a:t>
            </a:r>
            <a:endParaRPr lang="zh-CN" altLang="zh-CN" sz="2800" kern="100" dirty="0">
              <a:latin typeface="宋体"/>
              <a:cs typeface="Courier New"/>
            </a:endParaRPr>
          </a:p>
          <a:p>
            <a:pPr algn="just">
              <a:lnSpc>
                <a:spcPts val="6000"/>
              </a:lnSpc>
              <a:spcAft>
                <a:spcPts val="0"/>
              </a:spcAft>
            </a:pPr>
            <a:r>
              <a:rPr lang="zh-CN" altLang="zh-CN" sz="2800" kern="100" dirty="0">
                <a:latin typeface="Times New Roman"/>
                <a:ea typeface="华文细黑"/>
                <a:cs typeface="Times New Roman"/>
              </a:rPr>
              <a:t>若</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和水蒸气的混合气体</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或单一气体</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通过足量的</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，则气体体积减少的量等于原混合气体体积</a:t>
            </a:r>
            <a:r>
              <a:rPr lang="zh-CN" altLang="zh-CN" sz="2800" kern="100" dirty="0" smtClean="0">
                <a:latin typeface="Times New Roman"/>
                <a:ea typeface="华文细黑"/>
                <a:cs typeface="Times New Roman"/>
              </a:rPr>
              <a:t>的</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a:t>
            </a:r>
            <a:r>
              <a:rPr lang="zh-CN" altLang="zh-CN" sz="2800" kern="100" dirty="0">
                <a:latin typeface="Times New Roman"/>
                <a:ea typeface="华文细黑"/>
                <a:cs typeface="Times New Roman"/>
              </a:rPr>
              <a:t>且等于生成氧气的体积</a:t>
            </a:r>
            <a:r>
              <a:rPr lang="zh-CN" altLang="zh-CN" sz="2800" kern="100" dirty="0" smtClean="0">
                <a:latin typeface="Times New Roman"/>
                <a:ea typeface="华文细黑"/>
                <a:cs typeface="Times New Roman"/>
              </a:rPr>
              <a:t>。</a:t>
            </a:r>
            <a:endParaRPr lang="zh-CN" altLang="zh-CN" sz="2800" kern="100" dirty="0">
              <a:latin typeface="宋体"/>
              <a:cs typeface="Courier New"/>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2542549249"/>
              </p:ext>
            </p:extLst>
          </p:nvPr>
        </p:nvGraphicFramePr>
        <p:xfrm>
          <a:off x="5381342" y="4600108"/>
          <a:ext cx="558800" cy="990600"/>
        </p:xfrm>
        <a:graphic>
          <a:graphicData uri="http://schemas.openxmlformats.org/presentationml/2006/ole">
            <mc:AlternateContent xmlns:mc="http://schemas.openxmlformats.org/markup-compatibility/2006">
              <mc:Choice xmlns:v="urn:schemas-microsoft-com:vml" Requires="v">
                <p:oleObj spid="_x0000_s22837" name="文档" r:id="rId4" imgW="559482" imgH="990756" progId="Word.Document.12">
                  <p:embed/>
                </p:oleObj>
              </mc:Choice>
              <mc:Fallback>
                <p:oleObj name="文档" r:id="rId4" imgW="559482" imgH="990756" progId="Word.Document.12">
                  <p:embed/>
                  <p:pic>
                    <p:nvPicPr>
                      <p:cNvPr id="0" name=""/>
                      <p:cNvPicPr/>
                      <p:nvPr/>
                    </p:nvPicPr>
                    <p:blipFill>
                      <a:blip r:embed="rId5"/>
                      <a:stretch>
                        <a:fillRect/>
                      </a:stretch>
                    </p:blipFill>
                    <p:spPr>
                      <a:xfrm>
                        <a:off x="5381342" y="4600108"/>
                        <a:ext cx="558800" cy="990600"/>
                      </a:xfrm>
                      <a:prstGeom prst="rect">
                        <a:avLst/>
                      </a:prstGeom>
                    </p:spPr>
                  </p:pic>
                </p:oleObj>
              </mc:Fallback>
            </mc:AlternateContent>
          </a:graphicData>
        </a:graphic>
      </p:graphicFrame>
    </p:spTree>
    <p:extLst>
      <p:ext uri="{BB962C8B-B14F-4D97-AF65-F5344CB8AC3E}">
        <p14:creationId xmlns:p14="http://schemas.microsoft.com/office/powerpoint/2010/main" val="253783000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50307" y="251917"/>
            <a:ext cx="11524006" cy="2677656"/>
          </a:xfrm>
          <a:prstGeom prst="rect">
            <a:avLst/>
          </a:prstGeom>
        </p:spPr>
        <p:txBody>
          <a:bodyPr>
            <a:spAutoFit/>
          </a:bodyPr>
          <a:lstStyle/>
          <a:p>
            <a:pPr algn="just">
              <a:lnSpc>
                <a:spcPct val="150000"/>
              </a:lnSpc>
              <a:spcAft>
                <a:spcPts val="0"/>
              </a:spcAft>
            </a:pPr>
            <a:r>
              <a:rPr lang="en-US" altLang="zh-CN" sz="2800" kern="100" smtClean="0">
                <a:latin typeface="Times New Roman"/>
                <a:ea typeface="华文细黑"/>
                <a:cs typeface="Courier New"/>
              </a:rPr>
              <a:t>(3)</a:t>
            </a:r>
            <a:r>
              <a:rPr lang="zh-CN" altLang="zh-CN" sz="2800" kern="100" dirty="0" smtClean="0">
                <a:latin typeface="Times New Roman"/>
                <a:ea typeface="华文细黑"/>
                <a:cs typeface="Times New Roman"/>
              </a:rPr>
              <a:t>转移</a:t>
            </a:r>
            <a:r>
              <a:rPr lang="zh-CN" altLang="zh-CN" sz="2800" kern="100" dirty="0">
                <a:latin typeface="Times New Roman"/>
                <a:ea typeface="华文细黑"/>
                <a:cs typeface="Times New Roman"/>
              </a:rPr>
              <a:t>电子关系</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2 </a:t>
            </a:r>
            <a:r>
              <a:rPr lang="en-US" altLang="zh-CN" sz="2800" kern="100" dirty="0" err="1">
                <a:latin typeface="Times New Roman"/>
                <a:ea typeface="华文细黑"/>
                <a:cs typeface="Courier New"/>
              </a:rPr>
              <a:t>mol</a:t>
            </a:r>
            <a:r>
              <a:rPr lang="en-US" altLang="zh-CN" sz="2800" kern="100" dirty="0">
                <a:latin typeface="Times New Roman"/>
                <a:ea typeface="华文细黑"/>
                <a:cs typeface="Courier New"/>
              </a:rPr>
              <a:t> 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不论与</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zh-CN" altLang="zh-CN" sz="2800" kern="100" dirty="0">
                <a:latin typeface="Times New Roman"/>
                <a:ea typeface="华文细黑"/>
                <a:cs typeface="Times New Roman"/>
              </a:rPr>
              <a:t>还是与</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反应均生成</a:t>
            </a:r>
            <a:r>
              <a:rPr lang="en-US" altLang="zh-CN" sz="2800" kern="100" dirty="0">
                <a:latin typeface="Times New Roman"/>
                <a:ea typeface="华文细黑"/>
                <a:cs typeface="Courier New"/>
              </a:rPr>
              <a:t> 1 </a:t>
            </a:r>
            <a:r>
              <a:rPr lang="en-US" altLang="zh-CN" sz="2800" kern="100" dirty="0" err="1">
                <a:latin typeface="Times New Roman"/>
                <a:ea typeface="华文细黑"/>
                <a:cs typeface="Courier New"/>
              </a:rPr>
              <a:t>mol</a:t>
            </a:r>
            <a:r>
              <a:rPr lang="en-US" altLang="zh-CN" sz="2800" kern="100" dirty="0">
                <a:latin typeface="Times New Roman"/>
                <a:ea typeface="华文细黑"/>
                <a:cs typeface="Courier New"/>
              </a:rPr>
              <a:t> 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，转移</a:t>
            </a:r>
            <a:r>
              <a:rPr lang="en-US" altLang="zh-CN" sz="2800" kern="100" dirty="0">
                <a:latin typeface="Times New Roman"/>
                <a:ea typeface="华文细黑"/>
                <a:cs typeface="Courier New"/>
              </a:rPr>
              <a:t>2 </a:t>
            </a:r>
            <a:r>
              <a:rPr lang="en-US" altLang="zh-CN" sz="2800" kern="100" dirty="0" err="1">
                <a:latin typeface="Times New Roman"/>
                <a:ea typeface="华文细黑"/>
                <a:cs typeface="Courier New"/>
              </a:rPr>
              <a:t>mol</a:t>
            </a:r>
            <a:r>
              <a:rPr lang="zh-CN" altLang="zh-CN" sz="2800" kern="100" dirty="0">
                <a:latin typeface="Times New Roman"/>
                <a:ea typeface="华文细黑"/>
                <a:cs typeface="Times New Roman"/>
              </a:rPr>
              <a:t>电子</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endParaRPr lang="en-US" altLang="zh-CN" sz="2800" kern="100" dirty="0" smtClean="0">
              <a:latin typeface="Times New Roman"/>
              <a:ea typeface="华文细黑"/>
              <a:cs typeface="Times New Roman"/>
            </a:endParaRPr>
          </a:p>
          <a:p>
            <a:pPr algn="just">
              <a:lnSpc>
                <a:spcPct val="150000"/>
              </a:lnSpc>
              <a:spcAft>
                <a:spcPts val="0"/>
              </a:spcAft>
            </a:pPr>
            <a:r>
              <a:rPr lang="zh-CN" altLang="zh-CN" sz="2800" kern="100" dirty="0" smtClean="0">
                <a:latin typeface="Times New Roman"/>
                <a:ea typeface="华文细黑"/>
                <a:cs typeface="Times New Roman"/>
              </a:rPr>
              <a:t>如</a:t>
            </a:r>
            <a:r>
              <a:rPr lang="zh-CN" altLang="zh-CN" sz="2800" kern="100" dirty="0">
                <a:latin typeface="Times New Roman"/>
                <a:ea typeface="华文细黑"/>
                <a:cs typeface="Times New Roman"/>
              </a:rPr>
              <a:t>：</a:t>
            </a:r>
            <a:r>
              <a:rPr lang="en-US" altLang="zh-CN" sz="2800" kern="100" dirty="0">
                <a:latin typeface="宋体"/>
                <a:ea typeface="华文细黑"/>
                <a:cs typeface="Courier New"/>
              </a:rPr>
              <a:t> </a:t>
            </a:r>
            <a:endParaRPr lang="zh-CN" altLang="zh-CN" sz="1050" kern="100" dirty="0">
              <a:latin typeface="宋体"/>
              <a:cs typeface="Courier New"/>
            </a:endParaRPr>
          </a:p>
        </p:txBody>
      </p:sp>
      <p:pic>
        <p:nvPicPr>
          <p:cNvPr id="2355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8379" y="1675207"/>
            <a:ext cx="4849203" cy="18580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4" name="对象 3"/>
          <p:cNvGraphicFramePr>
            <a:graphicFrameLocks noChangeAspect="1"/>
          </p:cNvGraphicFramePr>
          <p:nvPr>
            <p:extLst>
              <p:ext uri="{D42A27DB-BD31-4B8C-83A1-F6EECF244321}">
                <p14:modId xmlns:p14="http://schemas.microsoft.com/office/powerpoint/2010/main" val="1812415671"/>
              </p:ext>
            </p:extLst>
          </p:nvPr>
        </p:nvGraphicFramePr>
        <p:xfrm>
          <a:off x="418706" y="3662673"/>
          <a:ext cx="9490075" cy="1420813"/>
        </p:xfrm>
        <a:graphic>
          <a:graphicData uri="http://schemas.openxmlformats.org/presentationml/2006/ole">
            <mc:AlternateContent xmlns:mc="http://schemas.openxmlformats.org/markup-compatibility/2006">
              <mc:Choice xmlns:v="urn:schemas-microsoft-com:vml" Requires="v">
                <p:oleObj spid="_x0000_s23860" name="文档" r:id="rId5" imgW="9489525" imgH="1422957" progId="Word.Document.12">
                  <p:embed/>
                </p:oleObj>
              </mc:Choice>
              <mc:Fallback>
                <p:oleObj name="文档" r:id="rId5" imgW="9489525" imgH="1422957" progId="Word.Document.12">
                  <p:embed/>
                  <p:pic>
                    <p:nvPicPr>
                      <p:cNvPr id="0" name=""/>
                      <p:cNvPicPr/>
                      <p:nvPr/>
                    </p:nvPicPr>
                    <p:blipFill>
                      <a:blip r:embed="rId6"/>
                      <a:stretch>
                        <a:fillRect/>
                      </a:stretch>
                    </p:blipFill>
                    <p:spPr>
                      <a:xfrm>
                        <a:off x="418706" y="3662673"/>
                        <a:ext cx="9490075" cy="1420813"/>
                      </a:xfrm>
                      <a:prstGeom prst="rect">
                        <a:avLst/>
                      </a:prstGeom>
                    </p:spPr>
                  </p:pic>
                </p:oleObj>
              </mc:Fallback>
            </mc:AlternateContent>
          </a:graphicData>
        </a:graphic>
      </p:graphicFrame>
      <p:sp>
        <p:nvSpPr>
          <p:cNvPr id="6" name="矩形 5"/>
          <p:cNvSpPr/>
          <p:nvPr/>
        </p:nvSpPr>
        <p:spPr>
          <a:xfrm>
            <a:off x="325041" y="5165019"/>
            <a:ext cx="8286243" cy="1384995"/>
          </a:xfrm>
          <a:prstGeom prst="rect">
            <a:avLst/>
          </a:prstGeom>
        </p:spPr>
        <p:txBody>
          <a:bodyPr wrap="none">
            <a:spAutoFit/>
          </a:bodyPr>
          <a:lstStyle/>
          <a:p>
            <a:pPr>
              <a:lnSpc>
                <a:spcPct val="150000"/>
              </a:lnSpc>
              <a:spcAft>
                <a:spcPts val="0"/>
              </a:spcAft>
            </a:pPr>
            <a:r>
              <a:rPr lang="en-US" altLang="zh-CN" sz="2800" kern="100" dirty="0">
                <a:latin typeface="Times New Roman"/>
                <a:ea typeface="华文细黑"/>
                <a:cs typeface="Courier New"/>
              </a:rPr>
              <a:t>2Na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2CO</a:t>
            </a:r>
            <a:r>
              <a:rPr lang="en-US" altLang="zh-CN" sz="2800" kern="100" baseline="-25000" dirty="0">
                <a:latin typeface="Times New Roman"/>
                <a:ea typeface="华文细黑"/>
                <a:cs typeface="Courier New"/>
              </a:rPr>
              <a:t>2</a:t>
            </a:r>
            <a:r>
              <a:rPr lang="en-US" altLang="zh-CN" sz="2800" kern="100" spc="-80" dirty="0">
                <a:latin typeface="Times New Roman"/>
                <a:ea typeface="华文细黑"/>
                <a:cs typeface="Courier New"/>
              </a:rPr>
              <a:t>==</a:t>
            </a:r>
            <a:r>
              <a:rPr lang="en-US" altLang="zh-CN" sz="2800" kern="100" dirty="0">
                <a:latin typeface="Times New Roman"/>
                <a:ea typeface="华文细黑"/>
                <a:cs typeface="Courier New"/>
              </a:rPr>
              <a:t>=2Na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a:t>
            </a:r>
            <a:r>
              <a:rPr lang="en-US" altLang="zh-CN" sz="2800" kern="100" dirty="0" smtClean="0">
                <a:latin typeface="Times New Roman"/>
                <a:ea typeface="华文细黑"/>
                <a:cs typeface="Courier New"/>
              </a:rPr>
              <a:t>O</a:t>
            </a:r>
            <a:r>
              <a:rPr lang="en-US" altLang="zh-CN" sz="2800" kern="100" baseline="-25000" dirty="0" smtClean="0">
                <a:latin typeface="Times New Roman"/>
                <a:ea typeface="华文细黑"/>
                <a:cs typeface="Courier New"/>
              </a:rPr>
              <a:t>2			      </a:t>
            </a:r>
            <a:r>
              <a:rPr lang="en-US" altLang="zh-CN" sz="2800" kern="100" dirty="0" smtClean="0">
                <a:latin typeface="宋体"/>
                <a:ea typeface="华文细黑"/>
                <a:cs typeface="Times New Roman"/>
              </a:rPr>
              <a:t>②</a:t>
            </a:r>
          </a:p>
          <a:p>
            <a:pPr algn="just">
              <a:lnSpc>
                <a:spcPct val="150000"/>
              </a:lnSpc>
              <a:spcAft>
                <a:spcPts val="0"/>
              </a:spcAft>
            </a:pP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a:t>
            </a: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得，</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CO</a:t>
            </a:r>
            <a:r>
              <a:rPr lang="en-US" altLang="zh-CN" sz="2800" kern="100" spc="-80" dirty="0">
                <a:latin typeface="Times New Roman"/>
                <a:ea typeface="华文细黑"/>
                <a:cs typeface="Courier New"/>
              </a:rPr>
              <a:t>==</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3</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虚拟的反应</a:t>
            </a:r>
            <a:r>
              <a:rPr lang="en-US" altLang="zh-CN" sz="2800" kern="100" dirty="0" smtClean="0">
                <a:latin typeface="Times New Roman"/>
                <a:ea typeface="华文细黑"/>
                <a:cs typeface="Courier New"/>
              </a:rPr>
              <a:t>)</a:t>
            </a:r>
            <a:endParaRPr lang="zh-CN" altLang="zh-CN" sz="1050" kern="100" dirty="0">
              <a:latin typeface="宋体"/>
              <a:cs typeface="Courier New"/>
            </a:endParaRPr>
          </a:p>
        </p:txBody>
      </p:sp>
    </p:spTree>
    <p:extLst>
      <p:ext uri="{BB962C8B-B14F-4D97-AF65-F5344CB8AC3E}">
        <p14:creationId xmlns:p14="http://schemas.microsoft.com/office/powerpoint/2010/main" val="159746132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47410" y="1269554"/>
            <a:ext cx="10793813" cy="656846"/>
          </a:xfrm>
          <a:prstGeom prst="rect">
            <a:avLst/>
          </a:prstGeom>
        </p:spPr>
        <p:txBody>
          <a:bodyPr>
            <a:spAutoFit/>
          </a:bodyPr>
          <a:lstStyle/>
          <a:p>
            <a:pPr algn="just">
              <a:lnSpc>
                <a:spcPct val="150000"/>
              </a:lnSpc>
              <a:spcAft>
                <a:spcPts val="0"/>
              </a:spcAft>
            </a:pPr>
            <a:r>
              <a:rPr lang="zh-CN" altLang="zh-CN" sz="2800" kern="100">
                <a:latin typeface="Times New Roman"/>
                <a:ea typeface="华文细黑"/>
                <a:cs typeface="Times New Roman"/>
              </a:rPr>
              <a:t>即</a:t>
            </a:r>
            <a:r>
              <a:rPr lang="en-US" altLang="zh-CN" sz="2800" kern="100" dirty="0">
                <a:latin typeface="Times New Roman"/>
                <a:ea typeface="华文细黑"/>
                <a:cs typeface="Courier New"/>
              </a:rPr>
              <a:t>CO</a:t>
            </a:r>
            <a:r>
              <a:rPr lang="zh-CN" altLang="zh-CN" sz="2800" kern="100" dirty="0">
                <a:latin typeface="Times New Roman"/>
                <a:ea typeface="华文细黑"/>
                <a:cs typeface="Times New Roman"/>
              </a:rPr>
              <a:t>可被</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完全吸收，固体增重即为</a:t>
            </a:r>
            <a:r>
              <a:rPr lang="en-US" altLang="zh-CN" sz="2800" kern="100" dirty="0">
                <a:latin typeface="Times New Roman"/>
                <a:ea typeface="华文细黑"/>
                <a:cs typeface="Courier New"/>
              </a:rPr>
              <a:t>CO</a:t>
            </a:r>
            <a:r>
              <a:rPr lang="zh-CN" altLang="zh-CN" sz="2800" kern="100" dirty="0">
                <a:latin typeface="Times New Roman"/>
                <a:ea typeface="华文细黑"/>
                <a:cs typeface="Times New Roman"/>
              </a:rPr>
              <a:t>的质量；</a:t>
            </a:r>
            <a:endParaRPr lang="zh-CN" altLang="zh-CN" sz="2800" kern="100" dirty="0">
              <a:effectLst/>
              <a:latin typeface="宋体"/>
              <a:cs typeface="Courier New"/>
            </a:endParaRPr>
          </a:p>
        </p:txBody>
      </p:sp>
      <p:graphicFrame>
        <p:nvGraphicFramePr>
          <p:cNvPr id="4" name="对象 3"/>
          <p:cNvGraphicFramePr>
            <a:graphicFrameLocks noChangeAspect="1"/>
          </p:cNvGraphicFramePr>
          <p:nvPr>
            <p:extLst>
              <p:ext uri="{D42A27DB-BD31-4B8C-83A1-F6EECF244321}">
                <p14:modId xmlns:p14="http://schemas.microsoft.com/office/powerpoint/2010/main" val="1857799599"/>
              </p:ext>
            </p:extLst>
          </p:nvPr>
        </p:nvGraphicFramePr>
        <p:xfrm>
          <a:off x="454199" y="2142424"/>
          <a:ext cx="9175750" cy="1058863"/>
        </p:xfrm>
        <a:graphic>
          <a:graphicData uri="http://schemas.openxmlformats.org/presentationml/2006/ole">
            <mc:AlternateContent xmlns:mc="http://schemas.openxmlformats.org/markup-compatibility/2006">
              <mc:Choice xmlns:v="urn:schemas-microsoft-com:vml" Requires="v">
                <p:oleObj spid="_x0000_s24881" name="文档" r:id="rId4" imgW="9175390" imgH="1060278" progId="Word.Document.12">
                  <p:embed/>
                </p:oleObj>
              </mc:Choice>
              <mc:Fallback>
                <p:oleObj name="文档" r:id="rId4" imgW="9175390" imgH="1060278" progId="Word.Document.12">
                  <p:embed/>
                  <p:pic>
                    <p:nvPicPr>
                      <p:cNvPr id="0" name=""/>
                      <p:cNvPicPr/>
                      <p:nvPr/>
                    </p:nvPicPr>
                    <p:blipFill>
                      <a:blip r:embed="rId5"/>
                      <a:stretch>
                        <a:fillRect/>
                      </a:stretch>
                    </p:blipFill>
                    <p:spPr>
                      <a:xfrm>
                        <a:off x="454199" y="2142424"/>
                        <a:ext cx="9175750" cy="1058863"/>
                      </a:xfrm>
                      <a:prstGeom prst="rect">
                        <a:avLst/>
                      </a:prstGeom>
                    </p:spPr>
                  </p:pic>
                </p:oleObj>
              </mc:Fallback>
            </mc:AlternateContent>
          </a:graphicData>
        </a:graphic>
      </p:graphicFrame>
      <p:sp>
        <p:nvSpPr>
          <p:cNvPr id="6" name="矩形 5"/>
          <p:cNvSpPr/>
          <p:nvPr/>
        </p:nvSpPr>
        <p:spPr>
          <a:xfrm>
            <a:off x="373931" y="3022714"/>
            <a:ext cx="11409907" cy="2288062"/>
          </a:xfrm>
          <a:prstGeom prst="rect">
            <a:avLst/>
          </a:prstGeom>
        </p:spPr>
        <p:txBody>
          <a:bodyPr>
            <a:spAutoFit/>
          </a:bodyPr>
          <a:lstStyle/>
          <a:p>
            <a:pPr algn="just">
              <a:lnSpc>
                <a:spcPts val="6000"/>
              </a:lnSpc>
              <a:spcAft>
                <a:spcPts val="0"/>
              </a:spcAft>
            </a:pPr>
            <a:r>
              <a:rPr lang="en-US" altLang="zh-CN" sz="2800" kern="100" dirty="0">
                <a:latin typeface="Times New Roman"/>
                <a:ea typeface="华文细黑"/>
                <a:cs typeface="Courier New"/>
              </a:rPr>
              <a:t>2Na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2H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spc="-80" dirty="0">
                <a:latin typeface="Times New Roman"/>
                <a:ea typeface="华文细黑"/>
                <a:cs typeface="Courier New"/>
              </a:rPr>
              <a:t>==</a:t>
            </a:r>
            <a:r>
              <a:rPr lang="en-US" altLang="zh-CN" sz="2800" kern="100" dirty="0">
                <a:latin typeface="Times New Roman"/>
                <a:ea typeface="华文细黑"/>
                <a:cs typeface="Courier New"/>
              </a:rPr>
              <a:t>=4NaOH</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en-US" altLang="zh-CN" sz="2800" kern="100" dirty="0" smtClean="0">
                <a:latin typeface="宋体"/>
                <a:ea typeface="华文细黑"/>
                <a:cs typeface="Times New Roman"/>
              </a:rPr>
              <a:t>↑		      ④</a:t>
            </a:r>
            <a:endParaRPr lang="zh-CN" altLang="zh-CN" sz="2800" kern="100" dirty="0">
              <a:latin typeface="宋体"/>
              <a:cs typeface="Courier New"/>
            </a:endParaRPr>
          </a:p>
          <a:p>
            <a:pPr algn="just">
              <a:lnSpc>
                <a:spcPts val="6000"/>
              </a:lnSpc>
              <a:spcAft>
                <a:spcPts val="0"/>
              </a:spcAft>
            </a:pPr>
            <a:r>
              <a:rPr lang="en-US" altLang="zh-CN" sz="2800" kern="100" dirty="0">
                <a:latin typeface="宋体"/>
                <a:ea typeface="华文细黑"/>
                <a:cs typeface="Times New Roman"/>
              </a:rPr>
              <a:t>③</a:t>
            </a:r>
            <a:r>
              <a:rPr lang="zh-CN" altLang="zh-CN" sz="2800" kern="100" dirty="0">
                <a:latin typeface="Times New Roman"/>
                <a:ea typeface="华文细黑"/>
                <a:cs typeface="Times New Roman"/>
              </a:rPr>
              <a:t>＋</a:t>
            </a:r>
            <a:r>
              <a:rPr lang="en-US" altLang="zh-CN" sz="2800" kern="100" dirty="0">
                <a:latin typeface="宋体"/>
                <a:ea typeface="华文细黑"/>
                <a:cs typeface="Times New Roman"/>
              </a:rPr>
              <a:t>④</a:t>
            </a:r>
            <a:r>
              <a:rPr lang="zh-CN" altLang="zh-CN" sz="2800" kern="100" dirty="0">
                <a:latin typeface="Times New Roman"/>
                <a:ea typeface="华文细黑"/>
                <a:cs typeface="Times New Roman"/>
              </a:rPr>
              <a:t>得，</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kern="100" spc="-80" dirty="0">
                <a:latin typeface="Times New Roman"/>
                <a:ea typeface="华文细黑"/>
                <a:cs typeface="Courier New"/>
              </a:rPr>
              <a:t>==</a:t>
            </a:r>
            <a:r>
              <a:rPr lang="en-US" altLang="zh-CN" sz="2800" kern="100" dirty="0">
                <a:latin typeface="Times New Roman"/>
                <a:ea typeface="华文细黑"/>
                <a:cs typeface="Courier New"/>
              </a:rPr>
              <a:t>=2NaOH(</a:t>
            </a:r>
            <a:r>
              <a:rPr lang="zh-CN" altLang="zh-CN" sz="2800" kern="100" dirty="0">
                <a:latin typeface="Times New Roman"/>
                <a:ea typeface="华文细黑"/>
                <a:cs typeface="Times New Roman"/>
              </a:rPr>
              <a:t>虚拟的反应</a:t>
            </a:r>
            <a:r>
              <a:rPr lang="en-US" altLang="zh-CN" sz="2800" kern="100" dirty="0">
                <a:latin typeface="Times New Roman"/>
                <a:ea typeface="华文细黑"/>
                <a:cs typeface="Courier New"/>
              </a:rPr>
              <a:t>)</a:t>
            </a:r>
            <a:endParaRPr lang="zh-CN" altLang="zh-CN" sz="2800" kern="100" dirty="0">
              <a:latin typeface="宋体"/>
              <a:cs typeface="Courier New"/>
            </a:endParaRPr>
          </a:p>
          <a:p>
            <a:pPr algn="just">
              <a:lnSpc>
                <a:spcPts val="6000"/>
              </a:lnSpc>
              <a:spcAft>
                <a:spcPts val="0"/>
              </a:spcAft>
            </a:pPr>
            <a:r>
              <a:rPr lang="zh-CN" altLang="zh-CN" sz="2800" kern="100" dirty="0">
                <a:latin typeface="Times New Roman"/>
                <a:ea typeface="华文细黑"/>
                <a:cs typeface="Times New Roman"/>
              </a:rPr>
              <a:t>即</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可被</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完全吸收，固体增重即为</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的质量。</a:t>
            </a:r>
            <a:endParaRPr lang="zh-CN" altLang="zh-CN" sz="2800" kern="100" dirty="0">
              <a:effectLst/>
              <a:latin typeface="宋体"/>
              <a:cs typeface="Courier New"/>
            </a:endParaRPr>
          </a:p>
        </p:txBody>
      </p:sp>
    </p:spTree>
    <p:extLst>
      <p:ext uri="{BB962C8B-B14F-4D97-AF65-F5344CB8AC3E}">
        <p14:creationId xmlns:p14="http://schemas.microsoft.com/office/powerpoint/2010/main" val="181433033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39700" y="152961"/>
            <a:ext cx="11688154" cy="4933017"/>
          </a:xfrm>
          <a:prstGeom prst="rect">
            <a:avLst/>
          </a:prstGeom>
        </p:spPr>
        <p:txBody>
          <a:bodyPr>
            <a:spAutoFit/>
          </a:bodyPr>
          <a:lstStyle/>
          <a:p>
            <a:pPr algn="just">
              <a:lnSpc>
                <a:spcPts val="5500"/>
              </a:lnSpc>
              <a:spcAft>
                <a:spcPts val="0"/>
              </a:spcAft>
            </a:pPr>
            <a:r>
              <a:rPr lang="zh-CN" altLang="zh-CN" sz="2800" kern="100" dirty="0">
                <a:latin typeface="Times New Roman"/>
                <a:ea typeface="华文细黑"/>
                <a:cs typeface="Times New Roman"/>
              </a:rPr>
              <a:t>结论：凡分子组成符合</a:t>
            </a:r>
            <a:r>
              <a:rPr lang="en-US" altLang="zh-CN" sz="2800" kern="100" dirty="0">
                <a:latin typeface="Times New Roman"/>
                <a:ea typeface="华文细黑"/>
                <a:cs typeface="Courier New"/>
              </a:rPr>
              <a:t>(CO)</a:t>
            </a:r>
            <a:r>
              <a:rPr lang="en-US" altLang="zh-CN" sz="2800" i="1" kern="100" baseline="-25000" dirty="0">
                <a:latin typeface="Times New Roman"/>
                <a:ea typeface="华文细黑"/>
                <a:cs typeface="Courier New"/>
              </a:rPr>
              <a:t>m</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a:t>
            </a:r>
            <a:r>
              <a:rPr lang="en-US" altLang="zh-CN" sz="2800" i="1" kern="100" baseline="-25000" dirty="0">
                <a:latin typeface="Times New Roman"/>
                <a:ea typeface="华文细黑"/>
                <a:cs typeface="Courier New"/>
              </a:rPr>
              <a:t>n</a:t>
            </a:r>
            <a:r>
              <a:rPr lang="zh-CN" altLang="zh-CN" sz="2800" kern="100" dirty="0">
                <a:latin typeface="Times New Roman"/>
                <a:ea typeface="华文细黑"/>
                <a:cs typeface="Times New Roman"/>
              </a:rPr>
              <a:t>的物质，</a:t>
            </a:r>
            <a:r>
              <a:rPr lang="en-US" altLang="zh-CN" sz="2800" i="1" kern="100" dirty="0">
                <a:latin typeface="Times New Roman"/>
                <a:ea typeface="华文细黑"/>
                <a:cs typeface="Courier New"/>
              </a:rPr>
              <a:t>m</a:t>
            </a:r>
            <a:r>
              <a:rPr lang="en-US" altLang="zh-CN" sz="2800" kern="100" dirty="0">
                <a:latin typeface="Times New Roman"/>
                <a:ea typeface="华文细黑"/>
                <a:cs typeface="Courier New"/>
              </a:rPr>
              <a:t> g</a:t>
            </a:r>
            <a:r>
              <a:rPr lang="zh-CN" altLang="zh-CN" sz="2800" kern="100" dirty="0">
                <a:latin typeface="Times New Roman"/>
                <a:ea typeface="华文细黑"/>
                <a:cs typeface="Times New Roman"/>
              </a:rPr>
              <a:t>该物质在</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中完全燃烧，将其产物</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和水蒸气</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全部通过足量</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后，固体增重为</a:t>
            </a:r>
            <a:r>
              <a:rPr lang="en-US" altLang="zh-CN" sz="2800" i="1" kern="100" dirty="0">
                <a:latin typeface="Times New Roman"/>
                <a:ea typeface="华文细黑"/>
                <a:cs typeface="Courier New"/>
              </a:rPr>
              <a:t>m</a:t>
            </a:r>
            <a:r>
              <a:rPr lang="en-US" altLang="zh-CN" sz="2800" kern="100" dirty="0">
                <a:latin typeface="Times New Roman"/>
                <a:ea typeface="华文细黑"/>
                <a:cs typeface="Courier New"/>
              </a:rPr>
              <a:t> g</a:t>
            </a:r>
            <a:r>
              <a:rPr lang="zh-CN" altLang="zh-CN" sz="2800" kern="100" dirty="0">
                <a:latin typeface="Times New Roman"/>
                <a:ea typeface="华文细黑"/>
                <a:cs typeface="Times New Roman"/>
              </a:rPr>
              <a:t>。或者是由</a:t>
            </a: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H</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O</a:t>
            </a:r>
            <a:r>
              <a:rPr lang="zh-CN" altLang="zh-CN" sz="2800" kern="100" dirty="0">
                <a:latin typeface="Times New Roman"/>
                <a:ea typeface="华文细黑"/>
                <a:cs typeface="Times New Roman"/>
              </a:rPr>
              <a:t>三种元素组成的物质，只要</a:t>
            </a: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O</a:t>
            </a:r>
            <a:r>
              <a:rPr lang="zh-CN" altLang="zh-CN" sz="2800" kern="100" dirty="0">
                <a:latin typeface="Times New Roman"/>
                <a:ea typeface="华文细黑"/>
                <a:cs typeface="Times New Roman"/>
              </a:rPr>
              <a:t>原子个数比为</a:t>
            </a:r>
            <a:r>
              <a:rPr lang="en-US" altLang="zh-CN" sz="2800" kern="100" dirty="0">
                <a:latin typeface="Times New Roman"/>
                <a:ea typeface="华文细黑"/>
                <a:cs typeface="Courier New"/>
              </a:rPr>
              <a:t>1</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，即可满足上述条件。中学阶段常见的符合这一关系的物质有</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55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无机物：</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CO</a:t>
            </a:r>
            <a:r>
              <a:rPr lang="zh-CN" altLang="zh-CN" sz="2800" kern="100" dirty="0">
                <a:latin typeface="Times New Roman"/>
                <a:ea typeface="华文细黑"/>
                <a:cs typeface="Times New Roman"/>
              </a:rPr>
              <a:t>及</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和</a:t>
            </a:r>
            <a:r>
              <a:rPr lang="en-US" altLang="zh-CN" sz="2800" kern="100" dirty="0">
                <a:latin typeface="Times New Roman"/>
                <a:ea typeface="华文细黑"/>
                <a:cs typeface="Courier New"/>
              </a:rPr>
              <a:t>CO</a:t>
            </a:r>
            <a:r>
              <a:rPr lang="zh-CN" altLang="zh-CN" sz="2800" kern="100" dirty="0">
                <a:latin typeface="Times New Roman"/>
                <a:ea typeface="华文细黑"/>
                <a:cs typeface="Times New Roman"/>
              </a:rPr>
              <a:t>的混合气体；</a:t>
            </a:r>
            <a:endParaRPr lang="zh-CN" altLang="zh-CN" sz="1050" kern="100" dirty="0">
              <a:latin typeface="宋体"/>
              <a:cs typeface="Courier New"/>
            </a:endParaRPr>
          </a:p>
          <a:p>
            <a:pPr>
              <a:lnSpc>
                <a:spcPts val="5500"/>
              </a:lnSpc>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有机物：</a:t>
            </a:r>
            <a:r>
              <a:rPr lang="en-US" altLang="zh-CN" sz="2800" kern="100" dirty="0">
                <a:latin typeface="Times New Roman"/>
                <a:ea typeface="华文细黑"/>
                <a:cs typeface="Courier New"/>
              </a:rPr>
              <a:t>CH</a:t>
            </a:r>
            <a:r>
              <a:rPr lang="en-US" altLang="zh-CN" sz="2800" kern="100" baseline="-25000" dirty="0">
                <a:latin typeface="Times New Roman"/>
                <a:ea typeface="华文细黑"/>
                <a:cs typeface="Courier New"/>
              </a:rPr>
              <a:t>3</a:t>
            </a:r>
            <a:r>
              <a:rPr lang="en-US" altLang="zh-CN" sz="2800" kern="100" dirty="0">
                <a:latin typeface="Times New Roman"/>
                <a:ea typeface="华文细黑"/>
                <a:cs typeface="Courier New"/>
              </a:rPr>
              <a:t>OH(</a:t>
            </a:r>
            <a:r>
              <a:rPr lang="zh-CN" altLang="zh-CN" sz="2800" kern="100" dirty="0">
                <a:latin typeface="Times New Roman"/>
                <a:ea typeface="华文细黑"/>
                <a:cs typeface="Times New Roman"/>
              </a:rPr>
              <a:t>甲醇</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HCHO(</a:t>
            </a:r>
            <a:r>
              <a:rPr lang="zh-CN" altLang="zh-CN" sz="2800" kern="100" dirty="0">
                <a:latin typeface="Times New Roman"/>
                <a:ea typeface="华文细黑"/>
                <a:cs typeface="Times New Roman"/>
              </a:rPr>
              <a:t>甲醛</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CH</a:t>
            </a:r>
            <a:r>
              <a:rPr lang="en-US" altLang="zh-CN" sz="2800" kern="100" baseline="-25000" dirty="0">
                <a:latin typeface="Times New Roman"/>
                <a:ea typeface="华文细黑"/>
                <a:cs typeface="Courier New"/>
              </a:rPr>
              <a:t>3</a:t>
            </a:r>
            <a:r>
              <a:rPr lang="en-US" altLang="zh-CN" sz="2800" kern="100" dirty="0">
                <a:latin typeface="Times New Roman"/>
                <a:ea typeface="华文细黑"/>
                <a:cs typeface="Courier New"/>
              </a:rPr>
              <a:t>COOH(</a:t>
            </a:r>
            <a:r>
              <a:rPr lang="zh-CN" altLang="zh-CN" sz="2800" kern="100" dirty="0">
                <a:latin typeface="Times New Roman"/>
                <a:ea typeface="华文细黑"/>
                <a:cs typeface="Times New Roman"/>
              </a:rPr>
              <a:t>乙酸</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C</a:t>
            </a:r>
            <a:r>
              <a:rPr lang="en-US" altLang="zh-CN" sz="2800" kern="100" baseline="-25000" dirty="0">
                <a:latin typeface="Times New Roman"/>
                <a:ea typeface="华文细黑"/>
                <a:cs typeface="Courier New"/>
              </a:rPr>
              <a:t>6</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12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6</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葡萄糖</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等</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
        <p:nvSpPr>
          <p:cNvPr id="9" name="矩形 8"/>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0" name="圆角矩形 9">
            <a:hlinkClick r:id="rId2" action="ppaction://hlinksldjump"/>
          </p:cNvPr>
          <p:cNvSpPr/>
          <p:nvPr/>
        </p:nvSpPr>
        <p:spPr>
          <a:xfrm>
            <a:off x="11376626" y="6653833"/>
            <a:ext cx="807892"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0000FF"/>
                </a:solidFill>
                <a:latin typeface="黑体" pitchFamily="49" charset="-122"/>
                <a:ea typeface="黑体" pitchFamily="49" charset="-122"/>
              </a:rPr>
              <a:t>返回</a:t>
            </a:r>
            <a:endParaRPr lang="zh-CN" altLang="en-US" sz="1400" dirty="0">
              <a:solidFill>
                <a:srgbClr val="0000FF"/>
              </a:solidFill>
              <a:latin typeface="黑体" pitchFamily="49" charset="-122"/>
              <a:ea typeface="黑体" pitchFamily="49" charset="-122"/>
            </a:endParaRPr>
          </a:p>
        </p:txBody>
      </p:sp>
    </p:spTree>
    <p:extLst>
      <p:ext uri="{BB962C8B-B14F-4D97-AF65-F5344CB8AC3E}">
        <p14:creationId xmlns:p14="http://schemas.microsoft.com/office/powerpoint/2010/main" val="319093158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1"/>
          <p:cNvSpPr txBox="1"/>
          <p:nvPr/>
        </p:nvSpPr>
        <p:spPr>
          <a:xfrm>
            <a:off x="1020370" y="2834342"/>
            <a:ext cx="10187404" cy="1190903"/>
          </a:xfrm>
          <a:prstGeom prst="rect">
            <a:avLst/>
          </a:prstGeom>
          <a:noFill/>
        </p:spPr>
        <p:txBody>
          <a:bodyPr wrap="none" rtlCol="0" anchor="ctr">
            <a:spAutoFit/>
          </a:bodyPr>
          <a:lstStyle/>
          <a:p>
            <a:pPr>
              <a:lnSpc>
                <a:spcPct val="120000"/>
              </a:lnSpc>
              <a:defRPr/>
            </a:pPr>
            <a:r>
              <a:rPr lang="zh-CN" altLang="zh-CN" sz="6500" b="1" dirty="0">
                <a:solidFill>
                  <a:schemeClr val="bg1"/>
                </a:solidFill>
                <a:latin typeface="+mj-ea"/>
                <a:ea typeface="+mj-ea"/>
              </a:rPr>
              <a:t>考点三　碳酸钠与碳酸氢钠</a:t>
            </a:r>
          </a:p>
        </p:txBody>
      </p:sp>
    </p:spTree>
    <p:extLst>
      <p:ext uri="{BB962C8B-B14F-4D97-AF65-F5344CB8AC3E}">
        <p14:creationId xmlns:p14="http://schemas.microsoft.com/office/powerpoint/2010/main" val="303536657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334566" y="218009"/>
            <a:ext cx="11388152" cy="687600"/>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从钠原子的原子结构认识钠的化学性质</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还原性</a:t>
            </a:r>
            <a:endParaRPr lang="zh-CN" altLang="zh-CN" sz="1050" kern="100" dirty="0">
              <a:effectLst/>
              <a:latin typeface="宋体"/>
              <a:cs typeface="Courier New"/>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1446511676"/>
              </p:ext>
            </p:extLst>
          </p:nvPr>
        </p:nvGraphicFramePr>
        <p:xfrm>
          <a:off x="526379" y="1211103"/>
          <a:ext cx="9172575" cy="1362075"/>
        </p:xfrm>
        <a:graphic>
          <a:graphicData uri="http://schemas.openxmlformats.org/presentationml/2006/ole">
            <mc:AlternateContent xmlns:mc="http://schemas.openxmlformats.org/markup-compatibility/2006">
              <mc:Choice xmlns:v="urn:schemas-microsoft-com:vml" Requires="v">
                <p:oleObj spid="_x0000_s73412" name="文档" r:id="rId4" imgW="9175390" imgH="1367077" progId="Word.Document.12">
                  <p:embed/>
                </p:oleObj>
              </mc:Choice>
              <mc:Fallback>
                <p:oleObj name="文档" r:id="rId4" imgW="9175390" imgH="1367077" progId="Word.Document.12">
                  <p:embed/>
                  <p:pic>
                    <p:nvPicPr>
                      <p:cNvPr id="0" name=""/>
                      <p:cNvPicPr/>
                      <p:nvPr/>
                    </p:nvPicPr>
                    <p:blipFill>
                      <a:blip r:embed="rId5"/>
                      <a:stretch>
                        <a:fillRect/>
                      </a:stretch>
                    </p:blipFill>
                    <p:spPr>
                      <a:xfrm>
                        <a:off x="526379" y="1211103"/>
                        <a:ext cx="9172575" cy="1362075"/>
                      </a:xfrm>
                      <a:prstGeom prst="rect">
                        <a:avLst/>
                      </a:prstGeom>
                    </p:spPr>
                  </p:pic>
                </p:oleObj>
              </mc:Fallback>
            </mc:AlternateContent>
          </a:graphicData>
        </a:graphic>
      </p:graphicFrame>
      <p:pic>
        <p:nvPicPr>
          <p:cNvPr id="1026" name="Picture 2" descr="hx119"/>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036959" y="1202156"/>
            <a:ext cx="825989" cy="9466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Picture 3" descr="HX120"/>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269160" y="1249870"/>
            <a:ext cx="786079" cy="8269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矩形 3"/>
          <p:cNvSpPr/>
          <p:nvPr/>
        </p:nvSpPr>
        <p:spPr>
          <a:xfrm>
            <a:off x="410338" y="2224995"/>
            <a:ext cx="5633273" cy="656846"/>
          </a:xfrm>
          <a:prstGeom prst="rect">
            <a:avLst/>
          </a:prstGeom>
        </p:spPr>
        <p:txBody>
          <a:bodyPr wrap="none">
            <a:spAutoFit/>
          </a:bodyPr>
          <a:lstStyle/>
          <a:p>
            <a:pPr algn="just">
              <a:lnSpc>
                <a:spcPct val="150000"/>
              </a:lnSpc>
              <a:spcAft>
                <a:spcPts val="0"/>
              </a:spcAft>
            </a:pPr>
            <a:r>
              <a:rPr lang="en-US" altLang="zh-CN" sz="2800" kern="100">
                <a:latin typeface="Times New Roman"/>
                <a:ea typeface="华文细黑"/>
                <a:cs typeface="Courier New"/>
              </a:rPr>
              <a:t>(1)</a:t>
            </a:r>
            <a:r>
              <a:rPr lang="zh-CN" altLang="zh-CN" sz="2800" kern="100" dirty="0">
                <a:latin typeface="Times New Roman"/>
                <a:ea typeface="华文细黑"/>
                <a:cs typeface="Times New Roman"/>
              </a:rPr>
              <a:t>与非金属单质</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如</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Cl</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的反应</a:t>
            </a:r>
            <a:endParaRPr lang="zh-CN" altLang="zh-CN" sz="2800" kern="100" dirty="0">
              <a:effectLst/>
              <a:latin typeface="宋体"/>
              <a:cs typeface="Courier New"/>
            </a:endParaRPr>
          </a:p>
        </p:txBody>
      </p:sp>
      <p:graphicFrame>
        <p:nvGraphicFramePr>
          <p:cNvPr id="7" name="对象 6"/>
          <p:cNvGraphicFramePr>
            <a:graphicFrameLocks noChangeAspect="1"/>
          </p:cNvGraphicFramePr>
          <p:nvPr>
            <p:extLst>
              <p:ext uri="{D42A27DB-BD31-4B8C-83A1-F6EECF244321}">
                <p14:modId xmlns:p14="http://schemas.microsoft.com/office/powerpoint/2010/main" val="2970090691"/>
              </p:ext>
            </p:extLst>
          </p:nvPr>
        </p:nvGraphicFramePr>
        <p:xfrm>
          <a:off x="551953" y="3138160"/>
          <a:ext cx="6256338" cy="1543050"/>
        </p:xfrm>
        <a:graphic>
          <a:graphicData uri="http://schemas.openxmlformats.org/presentationml/2006/ole">
            <mc:AlternateContent xmlns:mc="http://schemas.openxmlformats.org/markup-compatibility/2006">
              <mc:Choice xmlns:v="urn:schemas-microsoft-com:vml" Requires="v">
                <p:oleObj spid="_x0000_s73413" name="文档" r:id="rId9" imgW="6255585" imgH="1542920" progId="Word.Document.12">
                  <p:embed/>
                </p:oleObj>
              </mc:Choice>
              <mc:Fallback>
                <p:oleObj name="文档" r:id="rId9" imgW="6255585" imgH="1542920" progId="Word.Document.12">
                  <p:embed/>
                  <p:pic>
                    <p:nvPicPr>
                      <p:cNvPr id="0" name=""/>
                      <p:cNvPicPr/>
                      <p:nvPr/>
                    </p:nvPicPr>
                    <p:blipFill>
                      <a:blip r:embed="rId10"/>
                      <a:stretch>
                        <a:fillRect/>
                      </a:stretch>
                    </p:blipFill>
                    <p:spPr>
                      <a:xfrm>
                        <a:off x="551953" y="3138160"/>
                        <a:ext cx="6256338" cy="1543050"/>
                      </a:xfrm>
                      <a:prstGeom prst="rect">
                        <a:avLst/>
                      </a:prstGeom>
                    </p:spPr>
                  </p:pic>
                </p:oleObj>
              </mc:Fallback>
            </mc:AlternateContent>
          </a:graphicData>
        </a:graphic>
      </p:graphicFrame>
      <p:sp>
        <p:nvSpPr>
          <p:cNvPr id="9" name="矩形 8"/>
          <p:cNvSpPr/>
          <p:nvPr/>
        </p:nvSpPr>
        <p:spPr>
          <a:xfrm>
            <a:off x="2291670" y="3088804"/>
            <a:ext cx="3084819" cy="523220"/>
          </a:xfrm>
          <a:prstGeom prst="rect">
            <a:avLst/>
          </a:prstGeom>
        </p:spPr>
        <p:txBody>
          <a:bodyPr wrap="none">
            <a:spAutoFit/>
          </a:bodyPr>
          <a:lstStyle/>
          <a:p>
            <a:r>
              <a:rPr lang="en-US" altLang="zh-CN" sz="2800" kern="100" dirty="0">
                <a:solidFill>
                  <a:srgbClr val="0000FF"/>
                </a:solidFill>
                <a:latin typeface="Times New Roman"/>
                <a:ea typeface="华文细黑"/>
              </a:rPr>
              <a:t>4Na</a:t>
            </a:r>
            <a:r>
              <a:rPr lang="zh-CN" altLang="zh-CN" sz="2800" kern="100" dirty="0">
                <a:solidFill>
                  <a:srgbClr val="0000FF"/>
                </a:solidFill>
                <a:latin typeface="Times New Roman"/>
                <a:ea typeface="华文细黑"/>
                <a:cs typeface="Times New Roman"/>
              </a:rPr>
              <a:t>＋</a:t>
            </a:r>
            <a:r>
              <a:rPr lang="en-US" altLang="zh-CN" sz="2800" kern="100" dirty="0">
                <a:solidFill>
                  <a:srgbClr val="0000FF"/>
                </a:solidFill>
                <a:latin typeface="Times New Roman"/>
                <a:ea typeface="华文细黑"/>
              </a:rPr>
              <a:t>O</a:t>
            </a:r>
            <a:r>
              <a:rPr lang="en-US" altLang="zh-CN" sz="2800" kern="100" baseline="-25000" dirty="0">
                <a:solidFill>
                  <a:srgbClr val="0000FF"/>
                </a:solidFill>
                <a:latin typeface="Times New Roman"/>
                <a:ea typeface="华文细黑"/>
              </a:rPr>
              <a:t>2</a:t>
            </a:r>
            <a:r>
              <a:rPr lang="en-US" altLang="zh-CN" sz="2800" kern="100" spc="-80" dirty="0">
                <a:solidFill>
                  <a:srgbClr val="0000FF"/>
                </a:solidFill>
                <a:latin typeface="Times New Roman"/>
                <a:ea typeface="华文细黑"/>
              </a:rPr>
              <a:t>==</a:t>
            </a:r>
            <a:r>
              <a:rPr lang="en-US" altLang="zh-CN" sz="2800" kern="100" dirty="0">
                <a:solidFill>
                  <a:srgbClr val="0000FF"/>
                </a:solidFill>
                <a:latin typeface="Times New Roman"/>
                <a:ea typeface="华文细黑"/>
              </a:rPr>
              <a:t>=2Na</a:t>
            </a:r>
            <a:r>
              <a:rPr lang="en-US" altLang="zh-CN" sz="2800" kern="100" baseline="-25000" dirty="0">
                <a:solidFill>
                  <a:srgbClr val="0000FF"/>
                </a:solidFill>
                <a:latin typeface="Times New Roman"/>
                <a:ea typeface="华文细黑"/>
              </a:rPr>
              <a:t>2</a:t>
            </a:r>
            <a:r>
              <a:rPr lang="en-US" altLang="zh-CN" sz="2800" kern="100" dirty="0">
                <a:solidFill>
                  <a:srgbClr val="0000FF"/>
                </a:solidFill>
                <a:latin typeface="Times New Roman"/>
                <a:ea typeface="华文细黑"/>
              </a:rPr>
              <a:t>O</a:t>
            </a:r>
            <a:endParaRPr lang="zh-CN" altLang="en-US" sz="2800" dirty="0">
              <a:solidFill>
                <a:srgbClr val="0000FF"/>
              </a:solidFill>
            </a:endParaRPr>
          </a:p>
        </p:txBody>
      </p:sp>
      <p:grpSp>
        <p:nvGrpSpPr>
          <p:cNvPr id="14" name="组合 13"/>
          <p:cNvGrpSpPr/>
          <p:nvPr/>
        </p:nvGrpSpPr>
        <p:grpSpPr>
          <a:xfrm>
            <a:off x="2153658" y="3458587"/>
            <a:ext cx="3448380" cy="771525"/>
            <a:chOff x="3653359" y="4367411"/>
            <a:chExt cx="3448380" cy="771525"/>
          </a:xfrm>
        </p:grpSpPr>
        <p:sp>
          <p:nvSpPr>
            <p:cNvPr id="11" name="矩形 10"/>
            <p:cNvSpPr/>
            <p:nvPr/>
          </p:nvSpPr>
          <p:spPr>
            <a:xfrm>
              <a:off x="3653359" y="4562758"/>
              <a:ext cx="3448380" cy="523220"/>
            </a:xfrm>
            <a:prstGeom prst="rect">
              <a:avLst/>
            </a:prstGeom>
          </p:spPr>
          <p:txBody>
            <a:bodyPr wrap="none">
              <a:spAutoFit/>
            </a:bodyPr>
            <a:lstStyle/>
            <a:p>
              <a:r>
                <a:rPr lang="en-US" altLang="zh-CN" sz="2800" kern="100" dirty="0">
                  <a:solidFill>
                    <a:srgbClr val="0000FF"/>
                  </a:solidFill>
                  <a:latin typeface="Times New Roman"/>
                  <a:ea typeface="华文细黑"/>
                </a:rPr>
                <a:t>2Na</a:t>
              </a:r>
              <a:r>
                <a:rPr lang="zh-CN" altLang="zh-CN" sz="2800" kern="100" dirty="0">
                  <a:solidFill>
                    <a:srgbClr val="0000FF"/>
                  </a:solidFill>
                  <a:latin typeface="Times New Roman"/>
                  <a:ea typeface="华文细黑"/>
                  <a:cs typeface="Times New Roman"/>
                </a:rPr>
                <a:t>＋</a:t>
              </a:r>
              <a:r>
                <a:rPr lang="en-US" altLang="zh-CN" sz="2800" kern="100" dirty="0" smtClean="0">
                  <a:solidFill>
                    <a:srgbClr val="0000FF"/>
                  </a:solidFill>
                  <a:latin typeface="Times New Roman"/>
                  <a:ea typeface="华文细黑"/>
                </a:rPr>
                <a:t>O</a:t>
              </a:r>
              <a:r>
                <a:rPr lang="en-US" altLang="zh-CN" sz="2800" kern="100" baseline="-25000" dirty="0" smtClean="0">
                  <a:solidFill>
                    <a:srgbClr val="0000FF"/>
                  </a:solidFill>
                  <a:latin typeface="Times New Roman"/>
                  <a:ea typeface="华文细黑"/>
                </a:rPr>
                <a:t>2               </a:t>
              </a:r>
              <a:r>
                <a:rPr lang="en-US" altLang="zh-CN" sz="2800" kern="100" dirty="0" smtClean="0">
                  <a:solidFill>
                    <a:srgbClr val="0000FF"/>
                  </a:solidFill>
                  <a:latin typeface="Times New Roman"/>
                  <a:ea typeface="华文细黑"/>
                </a:rPr>
                <a:t>Na</a:t>
              </a:r>
              <a:r>
                <a:rPr lang="en-US" altLang="zh-CN" sz="2800" kern="100" baseline="-25000" dirty="0" smtClean="0">
                  <a:solidFill>
                    <a:srgbClr val="0000FF"/>
                  </a:solidFill>
                  <a:latin typeface="Times New Roman"/>
                  <a:ea typeface="华文细黑"/>
                </a:rPr>
                <a:t>2</a:t>
              </a:r>
              <a:r>
                <a:rPr lang="en-US" altLang="zh-CN" sz="2800" kern="100" dirty="0" smtClean="0">
                  <a:solidFill>
                    <a:srgbClr val="0000FF"/>
                  </a:solidFill>
                  <a:latin typeface="Times New Roman"/>
                  <a:ea typeface="华文细黑"/>
                </a:rPr>
                <a:t>O</a:t>
              </a:r>
              <a:r>
                <a:rPr lang="en-US" altLang="zh-CN" sz="2800" kern="100" baseline="-25000" dirty="0" smtClean="0">
                  <a:solidFill>
                    <a:srgbClr val="0000FF"/>
                  </a:solidFill>
                  <a:latin typeface="Times New Roman"/>
                  <a:ea typeface="华文细黑"/>
                </a:rPr>
                <a:t>2</a:t>
              </a:r>
              <a:endParaRPr lang="zh-CN" altLang="en-US" sz="2800" dirty="0">
                <a:solidFill>
                  <a:srgbClr val="0000FF"/>
                </a:solidFill>
              </a:endParaRPr>
            </a:p>
          </p:txBody>
        </p:sp>
        <p:graphicFrame>
          <p:nvGraphicFramePr>
            <p:cNvPr id="13" name="对象 12"/>
            <p:cNvGraphicFramePr>
              <a:graphicFrameLocks noChangeAspect="1"/>
            </p:cNvGraphicFramePr>
            <p:nvPr>
              <p:extLst>
                <p:ext uri="{D42A27DB-BD31-4B8C-83A1-F6EECF244321}">
                  <p14:modId xmlns:p14="http://schemas.microsoft.com/office/powerpoint/2010/main" val="1337711481"/>
                </p:ext>
              </p:extLst>
            </p:nvPr>
          </p:nvGraphicFramePr>
          <p:xfrm>
            <a:off x="5134322" y="4367411"/>
            <a:ext cx="1095375" cy="771525"/>
          </p:xfrm>
          <a:graphic>
            <a:graphicData uri="http://schemas.openxmlformats.org/presentationml/2006/ole">
              <mc:AlternateContent xmlns:mc="http://schemas.openxmlformats.org/markup-compatibility/2006">
                <mc:Choice xmlns:v="urn:schemas-microsoft-com:vml" Requires="v">
                  <p:oleObj spid="_x0000_s73414" name="文档" r:id="rId12" imgW="1103078" imgH="792163" progId="Word.Document.12">
                    <p:embed/>
                  </p:oleObj>
                </mc:Choice>
                <mc:Fallback>
                  <p:oleObj name="文档" r:id="rId12" imgW="1103078" imgH="792163" progId="Word.Document.12">
                    <p:embed/>
                    <p:pic>
                      <p:nvPicPr>
                        <p:cNvPr id="0" name=""/>
                        <p:cNvPicPr/>
                        <p:nvPr/>
                      </p:nvPicPr>
                      <p:blipFill>
                        <a:blip r:embed="rId13"/>
                        <a:stretch>
                          <a:fillRect/>
                        </a:stretch>
                      </p:blipFill>
                      <p:spPr>
                        <a:xfrm>
                          <a:off x="5134322" y="4367411"/>
                          <a:ext cx="1095375" cy="771525"/>
                        </a:xfrm>
                        <a:prstGeom prst="rect">
                          <a:avLst/>
                        </a:prstGeom>
                      </p:spPr>
                    </p:pic>
                  </p:oleObj>
                </mc:Fallback>
              </mc:AlternateContent>
            </a:graphicData>
          </a:graphic>
        </p:graphicFrame>
      </p:grpSp>
      <p:graphicFrame>
        <p:nvGraphicFramePr>
          <p:cNvPr id="15" name="对象 14"/>
          <p:cNvGraphicFramePr>
            <a:graphicFrameLocks noChangeAspect="1"/>
          </p:cNvGraphicFramePr>
          <p:nvPr>
            <p:extLst>
              <p:ext uri="{D42A27DB-BD31-4B8C-83A1-F6EECF244321}">
                <p14:modId xmlns:p14="http://schemas.microsoft.com/office/powerpoint/2010/main" val="88722062"/>
              </p:ext>
            </p:extLst>
          </p:nvPr>
        </p:nvGraphicFramePr>
        <p:xfrm>
          <a:off x="524097" y="4819650"/>
          <a:ext cx="4324350" cy="942975"/>
        </p:xfrm>
        <a:graphic>
          <a:graphicData uri="http://schemas.openxmlformats.org/presentationml/2006/ole">
            <mc:AlternateContent xmlns:mc="http://schemas.openxmlformats.org/markup-compatibility/2006">
              <mc:Choice xmlns:v="urn:schemas-microsoft-com:vml" Requires="v">
                <p:oleObj spid="_x0000_s73415" name="文档" r:id="rId15" imgW="4331483" imgH="942874" progId="Word.Document.12">
                  <p:embed/>
                </p:oleObj>
              </mc:Choice>
              <mc:Fallback>
                <p:oleObj name="文档" r:id="rId15" imgW="4331483" imgH="942874" progId="Word.Document.12">
                  <p:embed/>
                  <p:pic>
                    <p:nvPicPr>
                      <p:cNvPr id="0" name=""/>
                      <p:cNvPicPr/>
                      <p:nvPr/>
                    </p:nvPicPr>
                    <p:blipFill>
                      <a:blip r:embed="rId16"/>
                      <a:stretch>
                        <a:fillRect/>
                      </a:stretch>
                    </p:blipFill>
                    <p:spPr>
                      <a:xfrm>
                        <a:off x="524097" y="4819650"/>
                        <a:ext cx="4324350" cy="942975"/>
                      </a:xfrm>
                      <a:prstGeom prst="rect">
                        <a:avLst/>
                      </a:prstGeom>
                    </p:spPr>
                  </p:pic>
                </p:oleObj>
              </mc:Fallback>
            </mc:AlternateContent>
          </a:graphicData>
        </a:graphic>
      </p:graphicFrame>
      <p:graphicFrame>
        <p:nvGraphicFramePr>
          <p:cNvPr id="3" name="对象 2"/>
          <p:cNvGraphicFramePr>
            <a:graphicFrameLocks noChangeAspect="1"/>
          </p:cNvGraphicFramePr>
          <p:nvPr>
            <p:extLst>
              <p:ext uri="{D42A27DB-BD31-4B8C-83A1-F6EECF244321}">
                <p14:modId xmlns:p14="http://schemas.microsoft.com/office/powerpoint/2010/main" val="1897714935"/>
              </p:ext>
            </p:extLst>
          </p:nvPr>
        </p:nvGraphicFramePr>
        <p:xfrm>
          <a:off x="1366838" y="4562475"/>
          <a:ext cx="3413125" cy="811213"/>
        </p:xfrm>
        <a:graphic>
          <a:graphicData uri="http://schemas.openxmlformats.org/presentationml/2006/ole">
            <mc:AlternateContent xmlns:mc="http://schemas.openxmlformats.org/markup-compatibility/2006">
              <mc:Choice xmlns:v="urn:schemas-microsoft-com:vml" Requires="v">
                <p:oleObj spid="_x0000_s73416" name="文档" r:id="rId18" imgW="3464206" imgH="828514" progId="Word.Document.12">
                  <p:embed/>
                </p:oleObj>
              </mc:Choice>
              <mc:Fallback>
                <p:oleObj name="文档" r:id="rId18" imgW="3464206" imgH="828514" progId="Word.Document.12">
                  <p:embed/>
                  <p:pic>
                    <p:nvPicPr>
                      <p:cNvPr id="0" name=""/>
                      <p:cNvPicPr/>
                      <p:nvPr/>
                    </p:nvPicPr>
                    <p:blipFill>
                      <a:blip r:embed="rId19"/>
                      <a:stretch>
                        <a:fillRect/>
                      </a:stretch>
                    </p:blipFill>
                    <p:spPr>
                      <a:xfrm>
                        <a:off x="1366838" y="4562475"/>
                        <a:ext cx="3413125" cy="811213"/>
                      </a:xfrm>
                      <a:prstGeom prst="rect">
                        <a:avLst/>
                      </a:prstGeom>
                    </p:spPr>
                  </p:pic>
                </p:oleObj>
              </mc:Fallback>
            </mc:AlternateContent>
          </a:graphicData>
        </a:graphic>
      </p:graphicFrame>
      <p:sp>
        <p:nvSpPr>
          <p:cNvPr id="16" name="矩形 15"/>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7" name="圆角矩形 16"/>
          <p:cNvSpPr/>
          <p:nvPr/>
        </p:nvSpPr>
        <p:spPr>
          <a:xfrm>
            <a:off x="11382521" y="6658148"/>
            <a:ext cx="807892" cy="20084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C00000"/>
                </a:solidFill>
                <a:latin typeface="黑体" pitchFamily="49" charset="-122"/>
                <a:ea typeface="黑体" pitchFamily="49" charset="-122"/>
              </a:rPr>
              <a:t>答案</a:t>
            </a:r>
            <a:endParaRPr lang="zh-CN" altLang="en-US" sz="1400" dirty="0">
              <a:solidFill>
                <a:srgbClr val="C00000"/>
              </a:solidFill>
              <a:latin typeface="黑体" pitchFamily="49" charset="-122"/>
              <a:ea typeface="黑体" pitchFamily="49" charset="-122"/>
            </a:endParaRPr>
          </a:p>
        </p:txBody>
      </p:sp>
    </p:spTree>
    <p:extLst>
      <p:ext uri="{BB962C8B-B14F-4D97-AF65-F5344CB8AC3E}">
        <p14:creationId xmlns:p14="http://schemas.microsoft.com/office/powerpoint/2010/main" val="3331061132"/>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7"/>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par>
                                <p:cTn id="8" presetID="3" presetClass="entr" presetSubtype="10" fill="hold"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blinds(horizontal)">
                                      <p:cBhvr>
                                        <p:cTn id="10" dur="500"/>
                                        <p:tgtEl>
                                          <p:spTgt spid="14"/>
                                        </p:tgtEl>
                                      </p:cBhvr>
                                    </p:animEffect>
                                  </p:childTnLst>
                                </p:cTn>
                              </p:par>
                              <p:par>
                                <p:cTn id="11" presetID="3" presetClass="entr" presetSubtype="10" fill="hold"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blinds(horizontal)">
                                      <p:cBhvr>
                                        <p:cTn id="13" dur="500"/>
                                        <p:tgtEl>
                                          <p:spTgt spid="3"/>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xit" presetSubtype="0" fill="hold" grpId="1" nodeType="clickEffect">
                                  <p:stCondLst>
                                    <p:cond delay="0"/>
                                  </p:stCondLst>
                                  <p:childTnLst>
                                    <p:animEffect transition="out" filter="fade">
                                      <p:cBhvr>
                                        <p:cTn id="17" dur="500"/>
                                        <p:tgtEl>
                                          <p:spTgt spid="9"/>
                                        </p:tgtEl>
                                      </p:cBhvr>
                                    </p:animEffect>
                                    <p:set>
                                      <p:cBhvr>
                                        <p:cTn id="18" dur="1" fill="hold">
                                          <p:stCondLst>
                                            <p:cond delay="499"/>
                                          </p:stCondLst>
                                        </p:cTn>
                                        <p:tgtEl>
                                          <p:spTgt spid="9"/>
                                        </p:tgtEl>
                                        <p:attrNameLst>
                                          <p:attrName>style.visibility</p:attrName>
                                        </p:attrNameLst>
                                      </p:cBhvr>
                                      <p:to>
                                        <p:strVal val="hidden"/>
                                      </p:to>
                                    </p:set>
                                  </p:childTnLst>
                                </p:cTn>
                              </p:par>
                              <p:par>
                                <p:cTn id="19" presetID="10" presetClass="exit" presetSubtype="0" fill="hold" nodeType="withEffect">
                                  <p:stCondLst>
                                    <p:cond delay="0"/>
                                  </p:stCondLst>
                                  <p:childTnLst>
                                    <p:animEffect transition="out" filter="fade">
                                      <p:cBhvr>
                                        <p:cTn id="20" dur="500"/>
                                        <p:tgtEl>
                                          <p:spTgt spid="14"/>
                                        </p:tgtEl>
                                      </p:cBhvr>
                                    </p:animEffect>
                                    <p:set>
                                      <p:cBhvr>
                                        <p:cTn id="21" dur="1" fill="hold">
                                          <p:stCondLst>
                                            <p:cond delay="499"/>
                                          </p:stCondLst>
                                        </p:cTn>
                                        <p:tgtEl>
                                          <p:spTgt spid="14"/>
                                        </p:tgtEl>
                                        <p:attrNameLst>
                                          <p:attrName>style.visibility</p:attrName>
                                        </p:attrNameLst>
                                      </p:cBhvr>
                                      <p:to>
                                        <p:strVal val="hidden"/>
                                      </p:to>
                                    </p:set>
                                  </p:childTnLst>
                                </p:cTn>
                              </p:par>
                              <p:par>
                                <p:cTn id="22" presetID="10" presetClass="exit" presetSubtype="0" fill="hold" nodeType="withEffect">
                                  <p:stCondLst>
                                    <p:cond delay="0"/>
                                  </p:stCondLst>
                                  <p:childTnLst>
                                    <p:animEffect transition="out" filter="fade">
                                      <p:cBhvr>
                                        <p:cTn id="23" dur="500"/>
                                        <p:tgtEl>
                                          <p:spTgt spid="3"/>
                                        </p:tgtEl>
                                      </p:cBhvr>
                                    </p:animEffect>
                                    <p:set>
                                      <p:cBhvr>
                                        <p:cTn id="24" dur="1" fill="hold">
                                          <p:stCondLst>
                                            <p:cond delay="499"/>
                                          </p:stCondLst>
                                        </p:cTn>
                                        <p:tgtEl>
                                          <p:spTgt spid="3"/>
                                        </p:tgtEl>
                                        <p:attrNameLst>
                                          <p:attrName>style.visibility</p:attrName>
                                        </p:attrNameLst>
                                      </p:cBhvr>
                                      <p:to>
                                        <p:strVal val="hidden"/>
                                      </p:to>
                                    </p:set>
                                  </p:childTnLst>
                                </p:cTn>
                              </p:par>
                            </p:childTnLst>
                          </p:cTn>
                        </p:par>
                      </p:childTnLst>
                    </p:cTn>
                  </p:par>
                </p:childTnLst>
              </p:cTn>
              <p:nextCondLst>
                <p:cond evt="onClick" delay="0">
                  <p:tgtEl>
                    <p:spTgt spid="17"/>
                  </p:tgtEl>
                </p:cond>
              </p:nextCondLst>
            </p:seq>
          </p:childTnLst>
        </p:cTn>
      </p:par>
    </p:tnLst>
    <p:bldLst>
      <p:bldP spid="9" grpId="0"/>
      <p:bldP spid="9" grpId="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3"/>
          <p:cNvSpPr>
            <a:spLocks noChangeArrowheads="1"/>
          </p:cNvSpPr>
          <p:nvPr/>
        </p:nvSpPr>
        <p:spPr bwMode="auto">
          <a:xfrm>
            <a:off x="0" y="0"/>
            <a:ext cx="121904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矩形 8"/>
          <p:cNvSpPr/>
          <p:nvPr/>
        </p:nvSpPr>
        <p:spPr>
          <a:xfrm>
            <a:off x="334566" y="930054"/>
            <a:ext cx="11388152" cy="687600"/>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性质</a:t>
            </a:r>
            <a:endParaRPr lang="zh-CN" altLang="zh-CN" sz="1050" kern="100" dirty="0">
              <a:effectLst/>
              <a:latin typeface="宋体"/>
              <a:cs typeface="Courier New"/>
            </a:endParaRPr>
          </a:p>
        </p:txBody>
      </p:sp>
      <p:pic>
        <p:nvPicPr>
          <p:cNvPr id="25602" name="Picture 2" descr="HX12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3587" y="1741192"/>
            <a:ext cx="8747013" cy="25717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p:nvPr/>
        </p:nvSpPr>
        <p:spPr>
          <a:xfrm>
            <a:off x="3755678" y="2398788"/>
            <a:ext cx="5219847" cy="45494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Picture 2" descr="HX123"/>
          <p:cNvPicPr>
            <a:picLocks noChangeAspect="1" noChangeArrowheads="1"/>
          </p:cNvPicPr>
          <p:nvPr/>
        </p:nvPicPr>
        <p:blipFill rotWithShape="1">
          <a:blip r:embed="rId2">
            <a:duotone>
              <a:schemeClr val="accent5">
                <a:shade val="45000"/>
                <a:satMod val="135000"/>
              </a:schemeClr>
              <a:prstClr val="white"/>
            </a:duotone>
            <a:extLst>
              <a:ext uri="{28A0092B-C50C-407E-A947-70E740481C1C}">
                <a14:useLocalDpi xmlns:a14="http://schemas.microsoft.com/office/drawing/2010/main" val="0"/>
              </a:ext>
            </a:extLst>
          </a:blip>
          <a:srcRect l="39638" t="29019" r="559" b="56907"/>
          <a:stretch/>
        </p:blipFill>
        <p:spPr bwMode="auto">
          <a:xfrm>
            <a:off x="3935699" y="2490748"/>
            <a:ext cx="5231000"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矩形 12"/>
          <p:cNvSpPr/>
          <p:nvPr/>
        </p:nvSpPr>
        <p:spPr>
          <a:xfrm>
            <a:off x="3899695" y="3099447"/>
            <a:ext cx="5303008" cy="36004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1" name="Picture 2" descr="HX123"/>
          <p:cNvPicPr>
            <a:picLocks noChangeAspect="1" noChangeArrowheads="1"/>
          </p:cNvPicPr>
          <p:nvPr/>
        </p:nvPicPr>
        <p:blipFill rotWithShape="1">
          <a:blip r:embed="rId2">
            <a:duotone>
              <a:schemeClr val="accent5">
                <a:shade val="45000"/>
                <a:satMod val="135000"/>
              </a:schemeClr>
              <a:prstClr val="white"/>
            </a:duotone>
            <a:extLst>
              <a:ext uri="{28A0092B-C50C-407E-A947-70E740481C1C}">
                <a14:useLocalDpi xmlns:a14="http://schemas.microsoft.com/office/drawing/2010/main" val="0"/>
              </a:ext>
            </a:extLst>
          </a:blip>
          <a:srcRect l="39638" t="53106" r="559" b="32820"/>
          <a:stretch/>
        </p:blipFill>
        <p:spPr bwMode="auto">
          <a:xfrm>
            <a:off x="3979600" y="3099447"/>
            <a:ext cx="5231000" cy="3619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矩形 16"/>
          <p:cNvSpPr/>
          <p:nvPr/>
        </p:nvSpPr>
        <p:spPr>
          <a:xfrm>
            <a:off x="3755679" y="3666358"/>
            <a:ext cx="5303008" cy="41150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Picture 2" descr="HX123"/>
          <p:cNvPicPr>
            <a:picLocks noChangeAspect="1" noChangeArrowheads="1"/>
          </p:cNvPicPr>
          <p:nvPr/>
        </p:nvPicPr>
        <p:blipFill rotWithShape="1">
          <a:blip r:embed="rId2">
            <a:duotone>
              <a:schemeClr val="accent5">
                <a:shade val="45000"/>
                <a:satMod val="135000"/>
              </a:schemeClr>
              <a:prstClr val="white"/>
            </a:duotone>
            <a:extLst>
              <a:ext uri="{28A0092B-C50C-407E-A947-70E740481C1C}">
                <a14:useLocalDpi xmlns:a14="http://schemas.microsoft.com/office/drawing/2010/main" val="0"/>
              </a:ext>
            </a:extLst>
          </a:blip>
          <a:srcRect l="39638" t="77846" r="559" b="8450"/>
          <a:stretch/>
        </p:blipFill>
        <p:spPr bwMode="auto">
          <a:xfrm>
            <a:off x="3979600" y="3725441"/>
            <a:ext cx="5231000"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矩形 13"/>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5" name="圆角矩形 14"/>
          <p:cNvSpPr/>
          <p:nvPr/>
        </p:nvSpPr>
        <p:spPr>
          <a:xfrm>
            <a:off x="11382521" y="6658148"/>
            <a:ext cx="807892" cy="20084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C00000"/>
                </a:solidFill>
                <a:latin typeface="黑体" pitchFamily="49" charset="-122"/>
                <a:ea typeface="黑体" pitchFamily="49" charset="-122"/>
              </a:rPr>
              <a:t>答案</a:t>
            </a:r>
            <a:endParaRPr lang="zh-CN" altLang="en-US" sz="1400" dirty="0">
              <a:solidFill>
                <a:srgbClr val="C00000"/>
              </a:solidFill>
              <a:latin typeface="黑体" pitchFamily="49" charset="-122"/>
              <a:ea typeface="黑体" pitchFamily="49" charset="-122"/>
            </a:endParaRPr>
          </a:p>
        </p:txBody>
      </p:sp>
    </p:spTree>
    <p:extLst>
      <p:ext uri="{BB962C8B-B14F-4D97-AF65-F5344CB8AC3E}">
        <p14:creationId xmlns:p14="http://schemas.microsoft.com/office/powerpoint/2010/main" val="1444426682"/>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5"/>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par>
                                <p:cTn id="8" presetID="3" presetClass="entr" presetSubtype="10"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blinds(horizontal)">
                                      <p:cBhvr>
                                        <p:cTn id="10" dur="500"/>
                                        <p:tgtEl>
                                          <p:spTgt spid="11"/>
                                        </p:tgtEl>
                                      </p:cBhvr>
                                    </p:animEffect>
                                  </p:childTnLst>
                                </p:cTn>
                              </p:par>
                              <p:par>
                                <p:cTn id="11" presetID="3" presetClass="entr" presetSubtype="10" fill="hold"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blinds(horizontal)">
                                      <p:cBhvr>
                                        <p:cTn id="13" dur="500"/>
                                        <p:tgtEl>
                                          <p:spTgt spid="12"/>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xit" presetSubtype="0" fill="hold" nodeType="clickEffect">
                                  <p:stCondLst>
                                    <p:cond delay="0"/>
                                  </p:stCondLst>
                                  <p:childTnLst>
                                    <p:animEffect transition="out" filter="fade">
                                      <p:cBhvr>
                                        <p:cTn id="17" dur="500"/>
                                        <p:tgtEl>
                                          <p:spTgt spid="8"/>
                                        </p:tgtEl>
                                      </p:cBhvr>
                                    </p:animEffect>
                                    <p:set>
                                      <p:cBhvr>
                                        <p:cTn id="18" dur="1" fill="hold">
                                          <p:stCondLst>
                                            <p:cond delay="499"/>
                                          </p:stCondLst>
                                        </p:cTn>
                                        <p:tgtEl>
                                          <p:spTgt spid="8"/>
                                        </p:tgtEl>
                                        <p:attrNameLst>
                                          <p:attrName>style.visibility</p:attrName>
                                        </p:attrNameLst>
                                      </p:cBhvr>
                                      <p:to>
                                        <p:strVal val="hidden"/>
                                      </p:to>
                                    </p:set>
                                  </p:childTnLst>
                                </p:cTn>
                              </p:par>
                              <p:par>
                                <p:cTn id="19" presetID="10" presetClass="exit" presetSubtype="0" fill="hold" nodeType="withEffect">
                                  <p:stCondLst>
                                    <p:cond delay="0"/>
                                  </p:stCondLst>
                                  <p:childTnLst>
                                    <p:animEffect transition="out" filter="fade">
                                      <p:cBhvr>
                                        <p:cTn id="20" dur="500"/>
                                        <p:tgtEl>
                                          <p:spTgt spid="11"/>
                                        </p:tgtEl>
                                      </p:cBhvr>
                                    </p:animEffect>
                                    <p:set>
                                      <p:cBhvr>
                                        <p:cTn id="21" dur="1" fill="hold">
                                          <p:stCondLst>
                                            <p:cond delay="499"/>
                                          </p:stCondLst>
                                        </p:cTn>
                                        <p:tgtEl>
                                          <p:spTgt spid="11"/>
                                        </p:tgtEl>
                                        <p:attrNameLst>
                                          <p:attrName>style.visibility</p:attrName>
                                        </p:attrNameLst>
                                      </p:cBhvr>
                                      <p:to>
                                        <p:strVal val="hidden"/>
                                      </p:to>
                                    </p:set>
                                  </p:childTnLst>
                                </p:cTn>
                              </p:par>
                              <p:par>
                                <p:cTn id="22" presetID="10" presetClass="exit" presetSubtype="0" fill="hold" nodeType="withEffect">
                                  <p:stCondLst>
                                    <p:cond delay="0"/>
                                  </p:stCondLst>
                                  <p:childTnLst>
                                    <p:animEffect transition="out" filter="fade">
                                      <p:cBhvr>
                                        <p:cTn id="23" dur="500"/>
                                        <p:tgtEl>
                                          <p:spTgt spid="12"/>
                                        </p:tgtEl>
                                      </p:cBhvr>
                                    </p:animEffect>
                                    <p:set>
                                      <p:cBhvr>
                                        <p:cTn id="24" dur="1" fill="hold">
                                          <p:stCondLst>
                                            <p:cond delay="499"/>
                                          </p:stCondLst>
                                        </p:cTn>
                                        <p:tgtEl>
                                          <p:spTgt spid="12"/>
                                        </p:tgtEl>
                                        <p:attrNameLst>
                                          <p:attrName>style.visibility</p:attrName>
                                        </p:attrNameLst>
                                      </p:cBhvr>
                                      <p:to>
                                        <p:strVal val="hidden"/>
                                      </p:to>
                                    </p:set>
                                  </p:childTnLst>
                                </p:cTn>
                              </p:par>
                            </p:childTnLst>
                          </p:cTn>
                        </p:par>
                      </p:childTnLst>
                    </p:cTn>
                  </p:par>
                </p:childTnLst>
              </p:cTn>
              <p:nextCondLst>
                <p:cond evt="onClick" delay="0">
                  <p:tgtEl>
                    <p:spTgt spid="15"/>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Picture 2" descr="HX12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7826" y="270967"/>
            <a:ext cx="9057740" cy="4214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4"/>
          <p:cNvSpPr/>
          <p:nvPr/>
        </p:nvSpPr>
        <p:spPr>
          <a:xfrm>
            <a:off x="262558" y="4581922"/>
            <a:ext cx="11388152" cy="687600"/>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2.</a:t>
            </a:r>
            <a:r>
              <a:rPr lang="zh-CN" altLang="zh-CN" sz="2800" kern="100" dirty="0" smtClean="0">
                <a:latin typeface="Times New Roman"/>
                <a:ea typeface="华文细黑"/>
                <a:cs typeface="Times New Roman"/>
              </a:rPr>
              <a:t>转化</a:t>
            </a:r>
            <a:endParaRPr lang="zh-CN" altLang="zh-CN" sz="1050" kern="100" dirty="0">
              <a:latin typeface="宋体"/>
              <a:cs typeface="Courier New"/>
            </a:endParaRPr>
          </a:p>
        </p:txBody>
      </p:sp>
      <p:graphicFrame>
        <p:nvGraphicFramePr>
          <p:cNvPr id="6" name="对象 5"/>
          <p:cNvGraphicFramePr>
            <a:graphicFrameLocks noChangeAspect="1"/>
          </p:cNvGraphicFramePr>
          <p:nvPr>
            <p:extLst>
              <p:ext uri="{D42A27DB-BD31-4B8C-83A1-F6EECF244321}">
                <p14:modId xmlns:p14="http://schemas.microsoft.com/office/powerpoint/2010/main" val="3175884649"/>
              </p:ext>
            </p:extLst>
          </p:nvPr>
        </p:nvGraphicFramePr>
        <p:xfrm>
          <a:off x="370408" y="5474568"/>
          <a:ext cx="7092950" cy="1771650"/>
        </p:xfrm>
        <a:graphic>
          <a:graphicData uri="http://schemas.openxmlformats.org/presentationml/2006/ole">
            <mc:AlternateContent xmlns:mc="http://schemas.openxmlformats.org/markup-compatibility/2006">
              <mc:Choice xmlns:v="urn:schemas-microsoft-com:vml" Requires="v">
                <p:oleObj spid="_x0000_s26928" name="文档" r:id="rId5" imgW="7093695" imgH="1771514" progId="Word.Document.12">
                  <p:embed/>
                </p:oleObj>
              </mc:Choice>
              <mc:Fallback>
                <p:oleObj name="文档" r:id="rId5" imgW="7093695" imgH="1771514" progId="Word.Document.12">
                  <p:embed/>
                  <p:pic>
                    <p:nvPicPr>
                      <p:cNvPr id="0" name=""/>
                      <p:cNvPicPr/>
                      <p:nvPr/>
                    </p:nvPicPr>
                    <p:blipFill>
                      <a:blip r:embed="rId6"/>
                      <a:stretch>
                        <a:fillRect/>
                      </a:stretch>
                    </p:blipFill>
                    <p:spPr>
                      <a:xfrm>
                        <a:off x="370408" y="5474568"/>
                        <a:ext cx="7092950" cy="1771650"/>
                      </a:xfrm>
                      <a:prstGeom prst="rect">
                        <a:avLst/>
                      </a:prstGeom>
                    </p:spPr>
                  </p:pic>
                </p:oleObj>
              </mc:Fallback>
            </mc:AlternateContent>
          </a:graphicData>
        </a:graphic>
      </p:graphicFrame>
      <p:sp>
        <p:nvSpPr>
          <p:cNvPr id="3" name="矩形 2"/>
          <p:cNvSpPr/>
          <p:nvPr/>
        </p:nvSpPr>
        <p:spPr>
          <a:xfrm>
            <a:off x="8860085" y="283618"/>
            <a:ext cx="535596" cy="4320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 name="Picture 2" descr="HX124"/>
          <p:cNvPicPr>
            <a:picLocks noChangeAspect="1" noChangeArrowheads="1"/>
          </p:cNvPicPr>
          <p:nvPr/>
        </p:nvPicPr>
        <p:blipFill rotWithShape="1">
          <a:blip r:embed="rId3">
            <a:duotone>
              <a:schemeClr val="accent5">
                <a:shade val="45000"/>
                <a:satMod val="135000"/>
              </a:schemeClr>
              <a:prstClr val="white"/>
            </a:duotone>
            <a:extLst>
              <a:ext uri="{28A0092B-C50C-407E-A947-70E740481C1C}">
                <a14:useLocalDpi xmlns:a14="http://schemas.microsoft.com/office/drawing/2010/main" val="0"/>
              </a:ext>
            </a:extLst>
          </a:blip>
          <a:srcRect l="95139" t="2096" r="633" b="88639"/>
          <a:stretch/>
        </p:blipFill>
        <p:spPr bwMode="auto">
          <a:xfrm>
            <a:off x="8871048" y="336873"/>
            <a:ext cx="382985"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矩形 14"/>
          <p:cNvSpPr/>
          <p:nvPr/>
        </p:nvSpPr>
        <p:spPr>
          <a:xfrm>
            <a:off x="3008386" y="1000572"/>
            <a:ext cx="5136951" cy="4320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Picture 2" descr="HX124"/>
          <p:cNvPicPr>
            <a:picLocks noChangeAspect="1" noChangeArrowheads="1"/>
          </p:cNvPicPr>
          <p:nvPr/>
        </p:nvPicPr>
        <p:blipFill rotWithShape="1">
          <a:blip r:embed="rId3">
            <a:duotone>
              <a:schemeClr val="accent5">
                <a:shade val="45000"/>
                <a:satMod val="135000"/>
              </a:schemeClr>
              <a:prstClr val="white"/>
            </a:duotone>
            <a:extLst>
              <a:ext uri="{28A0092B-C50C-407E-A947-70E740481C1C}">
                <a14:useLocalDpi xmlns:a14="http://schemas.microsoft.com/office/drawing/2010/main" val="0"/>
              </a:ext>
            </a:extLst>
          </a:blip>
          <a:srcRect l="30268" t="18655" r="18625" b="72080"/>
          <a:stretch/>
        </p:blipFill>
        <p:spPr bwMode="auto">
          <a:xfrm>
            <a:off x="3008387" y="1068797"/>
            <a:ext cx="4493008" cy="3790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矩形 15"/>
          <p:cNvSpPr/>
          <p:nvPr/>
        </p:nvSpPr>
        <p:spPr>
          <a:xfrm>
            <a:off x="4780012" y="1764085"/>
            <a:ext cx="5136951" cy="4320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Picture 2" descr="HX124"/>
          <p:cNvPicPr>
            <a:picLocks noChangeAspect="1" noChangeArrowheads="1"/>
          </p:cNvPicPr>
          <p:nvPr/>
        </p:nvPicPr>
        <p:blipFill rotWithShape="1">
          <a:blip r:embed="rId3">
            <a:duotone>
              <a:schemeClr val="accent5">
                <a:shade val="45000"/>
                <a:satMod val="135000"/>
              </a:schemeClr>
              <a:prstClr val="white"/>
            </a:duotone>
            <a:extLst>
              <a:ext uri="{28A0092B-C50C-407E-A947-70E740481C1C}">
                <a14:useLocalDpi xmlns:a14="http://schemas.microsoft.com/office/drawing/2010/main" val="0"/>
              </a:ext>
            </a:extLst>
          </a:blip>
          <a:srcRect l="50000" t="37637" b="53616"/>
          <a:stretch/>
        </p:blipFill>
        <p:spPr bwMode="auto">
          <a:xfrm>
            <a:off x="4780012" y="1833796"/>
            <a:ext cx="4528870" cy="368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矩形 16"/>
          <p:cNvSpPr/>
          <p:nvPr/>
        </p:nvSpPr>
        <p:spPr>
          <a:xfrm>
            <a:off x="4736579" y="2337791"/>
            <a:ext cx="5136951" cy="35706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Picture 2" descr="HX124"/>
          <p:cNvPicPr>
            <a:picLocks noChangeAspect="1" noChangeArrowheads="1"/>
          </p:cNvPicPr>
          <p:nvPr/>
        </p:nvPicPr>
        <p:blipFill rotWithShape="1">
          <a:blip r:embed="rId3">
            <a:duotone>
              <a:schemeClr val="accent5">
                <a:shade val="45000"/>
                <a:satMod val="135000"/>
              </a:schemeClr>
              <a:prstClr val="white"/>
            </a:duotone>
            <a:extLst>
              <a:ext uri="{28A0092B-C50C-407E-A947-70E740481C1C}">
                <a14:useLocalDpi xmlns:a14="http://schemas.microsoft.com/office/drawing/2010/main" val="0"/>
              </a:ext>
            </a:extLst>
          </a:blip>
          <a:srcRect l="49214" t="50000" b="42251"/>
          <a:stretch/>
        </p:blipFill>
        <p:spPr bwMode="auto">
          <a:xfrm>
            <a:off x="4799062" y="2368724"/>
            <a:ext cx="4600040" cy="326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矩形 18"/>
          <p:cNvSpPr/>
          <p:nvPr/>
        </p:nvSpPr>
        <p:spPr>
          <a:xfrm>
            <a:off x="4774679" y="2762925"/>
            <a:ext cx="5136951" cy="31374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1" name="Picture 2" descr="HX124"/>
          <p:cNvPicPr>
            <a:picLocks noChangeAspect="1" noChangeArrowheads="1"/>
          </p:cNvPicPr>
          <p:nvPr/>
        </p:nvPicPr>
        <p:blipFill rotWithShape="1">
          <a:blip r:embed="rId3">
            <a:duotone>
              <a:schemeClr val="accent5">
                <a:shade val="45000"/>
                <a:satMod val="135000"/>
              </a:schemeClr>
              <a:prstClr val="white"/>
            </a:duotone>
            <a:extLst>
              <a:ext uri="{28A0092B-C50C-407E-A947-70E740481C1C}">
                <a14:useLocalDpi xmlns:a14="http://schemas.microsoft.com/office/drawing/2010/main" val="0"/>
              </a:ext>
            </a:extLst>
          </a:blip>
          <a:srcRect l="48317" t="58427" r="30508" b="33115"/>
          <a:stretch/>
        </p:blipFill>
        <p:spPr bwMode="auto">
          <a:xfrm>
            <a:off x="4727054" y="2737614"/>
            <a:ext cx="1917954" cy="3565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矩形 20"/>
          <p:cNvSpPr/>
          <p:nvPr/>
        </p:nvSpPr>
        <p:spPr>
          <a:xfrm>
            <a:off x="3218343" y="3276253"/>
            <a:ext cx="1029773" cy="35706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Picture 2" descr="HX124"/>
          <p:cNvPicPr>
            <a:picLocks noChangeAspect="1" noChangeArrowheads="1"/>
          </p:cNvPicPr>
          <p:nvPr/>
        </p:nvPicPr>
        <p:blipFill rotWithShape="1">
          <a:blip r:embed="rId3">
            <a:duotone>
              <a:schemeClr val="accent5">
                <a:shade val="45000"/>
                <a:satMod val="135000"/>
              </a:schemeClr>
              <a:prstClr val="white"/>
            </a:duotone>
            <a:extLst>
              <a:ext uri="{28A0092B-C50C-407E-A947-70E740481C1C}">
                <a14:useLocalDpi xmlns:a14="http://schemas.microsoft.com/office/drawing/2010/main" val="0"/>
              </a:ext>
            </a:extLst>
          </a:blip>
          <a:srcRect l="33212" t="71244" r="56126" b="19878"/>
          <a:stretch/>
        </p:blipFill>
        <p:spPr bwMode="auto">
          <a:xfrm>
            <a:off x="3263344" y="3266728"/>
            <a:ext cx="965722" cy="374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矩形 22"/>
          <p:cNvSpPr/>
          <p:nvPr/>
        </p:nvSpPr>
        <p:spPr>
          <a:xfrm>
            <a:off x="3286894" y="3871368"/>
            <a:ext cx="5136951" cy="5040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3" name="Picture 2" descr="HX124"/>
          <p:cNvPicPr>
            <a:picLocks noChangeAspect="1" noChangeArrowheads="1"/>
          </p:cNvPicPr>
          <p:nvPr/>
        </p:nvPicPr>
        <p:blipFill rotWithShape="1">
          <a:blip r:embed="rId3">
            <a:duotone>
              <a:schemeClr val="accent5">
                <a:shade val="45000"/>
                <a:satMod val="135000"/>
              </a:schemeClr>
              <a:prstClr val="white"/>
            </a:duotone>
            <a:extLst>
              <a:ext uri="{28A0092B-C50C-407E-A947-70E740481C1C}">
                <a14:useLocalDpi xmlns:a14="http://schemas.microsoft.com/office/drawing/2010/main" val="0"/>
              </a:ext>
            </a:extLst>
          </a:blip>
          <a:srcRect l="33212" t="84867" r="16522" b="2821"/>
          <a:stretch/>
        </p:blipFill>
        <p:spPr bwMode="auto">
          <a:xfrm>
            <a:off x="3286894" y="3852317"/>
            <a:ext cx="4552951" cy="5189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矩形 19"/>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2" name="圆角矩形 21"/>
          <p:cNvSpPr/>
          <p:nvPr/>
        </p:nvSpPr>
        <p:spPr>
          <a:xfrm>
            <a:off x="11382521" y="6658148"/>
            <a:ext cx="807892" cy="20084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C00000"/>
                </a:solidFill>
                <a:latin typeface="黑体" pitchFamily="49" charset="-122"/>
                <a:ea typeface="黑体" pitchFamily="49" charset="-122"/>
              </a:rPr>
              <a:t>答案</a:t>
            </a:r>
            <a:endParaRPr lang="zh-CN" altLang="en-US" sz="1400" dirty="0">
              <a:solidFill>
                <a:srgbClr val="C00000"/>
              </a:solidFill>
              <a:latin typeface="黑体" pitchFamily="49" charset="-122"/>
              <a:ea typeface="黑体" pitchFamily="49" charset="-122"/>
            </a:endParaRPr>
          </a:p>
        </p:txBody>
      </p:sp>
    </p:spTree>
    <p:extLst>
      <p:ext uri="{BB962C8B-B14F-4D97-AF65-F5344CB8AC3E}">
        <p14:creationId xmlns:p14="http://schemas.microsoft.com/office/powerpoint/2010/main" val="3077510243"/>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22"/>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par>
                                <p:cTn id="8" presetID="3" presetClass="entr" presetSubtype="1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blinds(horizontal)">
                                      <p:cBhvr>
                                        <p:cTn id="10" dur="500"/>
                                        <p:tgtEl>
                                          <p:spTgt spid="8"/>
                                        </p:tgtEl>
                                      </p:cBhvr>
                                    </p:animEffect>
                                  </p:childTnLst>
                                </p:cTn>
                              </p:par>
                              <p:par>
                                <p:cTn id="11" presetID="3" presetClass="entr" presetSubtype="1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blinds(horizontal)">
                                      <p:cBhvr>
                                        <p:cTn id="13" dur="500"/>
                                        <p:tgtEl>
                                          <p:spTgt spid="9"/>
                                        </p:tgtEl>
                                      </p:cBhvr>
                                    </p:animEffect>
                                  </p:childTnLst>
                                </p:cTn>
                              </p:par>
                              <p:par>
                                <p:cTn id="14" presetID="3" presetClass="entr" presetSubtype="10" fill="hold"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blinds(horizontal)">
                                      <p:cBhvr>
                                        <p:cTn id="16" dur="500"/>
                                        <p:tgtEl>
                                          <p:spTgt spid="10"/>
                                        </p:tgtEl>
                                      </p:cBhvr>
                                    </p:animEffect>
                                  </p:childTnLst>
                                </p:cTn>
                              </p:par>
                              <p:par>
                                <p:cTn id="17" presetID="3" presetClass="entr" presetSubtype="10"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blinds(horizontal)">
                                      <p:cBhvr>
                                        <p:cTn id="19" dur="500"/>
                                        <p:tgtEl>
                                          <p:spTgt spid="11"/>
                                        </p:tgtEl>
                                      </p:cBhvr>
                                    </p:animEffect>
                                  </p:childTnLst>
                                </p:cTn>
                              </p:par>
                              <p:par>
                                <p:cTn id="20" presetID="3" presetClass="entr" presetSubtype="10" fill="hold" nodeType="with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blinds(horizontal)">
                                      <p:cBhvr>
                                        <p:cTn id="22" dur="500"/>
                                        <p:tgtEl>
                                          <p:spTgt spid="12"/>
                                        </p:tgtEl>
                                      </p:cBhvr>
                                    </p:animEffect>
                                  </p:childTnLst>
                                </p:cTn>
                              </p:par>
                              <p:par>
                                <p:cTn id="23" presetID="3" presetClass="entr" presetSubtype="10" fill="hold" nodeType="with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blinds(horizontal)">
                                      <p:cBhvr>
                                        <p:cTn id="25" dur="500"/>
                                        <p:tgtEl>
                                          <p:spTgt spid="13"/>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xit" presetSubtype="0" fill="hold" nodeType="clickEffect">
                                  <p:stCondLst>
                                    <p:cond delay="0"/>
                                  </p:stCondLst>
                                  <p:childTnLst>
                                    <p:animEffect transition="out" filter="fade">
                                      <p:cBhvr>
                                        <p:cTn id="29" dur="500"/>
                                        <p:tgtEl>
                                          <p:spTgt spid="7"/>
                                        </p:tgtEl>
                                      </p:cBhvr>
                                    </p:animEffect>
                                    <p:set>
                                      <p:cBhvr>
                                        <p:cTn id="30" dur="1" fill="hold">
                                          <p:stCondLst>
                                            <p:cond delay="499"/>
                                          </p:stCondLst>
                                        </p:cTn>
                                        <p:tgtEl>
                                          <p:spTgt spid="7"/>
                                        </p:tgtEl>
                                        <p:attrNameLst>
                                          <p:attrName>style.visibility</p:attrName>
                                        </p:attrNameLst>
                                      </p:cBhvr>
                                      <p:to>
                                        <p:strVal val="hidden"/>
                                      </p:to>
                                    </p:set>
                                  </p:childTnLst>
                                </p:cTn>
                              </p:par>
                              <p:par>
                                <p:cTn id="31" presetID="10" presetClass="exit" presetSubtype="0" fill="hold" nodeType="withEffect">
                                  <p:stCondLst>
                                    <p:cond delay="0"/>
                                  </p:stCondLst>
                                  <p:childTnLst>
                                    <p:animEffect transition="out" filter="fade">
                                      <p:cBhvr>
                                        <p:cTn id="32" dur="500"/>
                                        <p:tgtEl>
                                          <p:spTgt spid="8"/>
                                        </p:tgtEl>
                                      </p:cBhvr>
                                    </p:animEffect>
                                    <p:set>
                                      <p:cBhvr>
                                        <p:cTn id="33" dur="1" fill="hold">
                                          <p:stCondLst>
                                            <p:cond delay="499"/>
                                          </p:stCondLst>
                                        </p:cTn>
                                        <p:tgtEl>
                                          <p:spTgt spid="8"/>
                                        </p:tgtEl>
                                        <p:attrNameLst>
                                          <p:attrName>style.visibility</p:attrName>
                                        </p:attrNameLst>
                                      </p:cBhvr>
                                      <p:to>
                                        <p:strVal val="hidden"/>
                                      </p:to>
                                    </p:set>
                                  </p:childTnLst>
                                </p:cTn>
                              </p:par>
                              <p:par>
                                <p:cTn id="34" presetID="10" presetClass="exit" presetSubtype="0" fill="hold" nodeType="withEffect">
                                  <p:stCondLst>
                                    <p:cond delay="0"/>
                                  </p:stCondLst>
                                  <p:childTnLst>
                                    <p:animEffect transition="out" filter="fade">
                                      <p:cBhvr>
                                        <p:cTn id="35" dur="500"/>
                                        <p:tgtEl>
                                          <p:spTgt spid="9"/>
                                        </p:tgtEl>
                                      </p:cBhvr>
                                    </p:animEffect>
                                    <p:set>
                                      <p:cBhvr>
                                        <p:cTn id="36" dur="1" fill="hold">
                                          <p:stCondLst>
                                            <p:cond delay="499"/>
                                          </p:stCondLst>
                                        </p:cTn>
                                        <p:tgtEl>
                                          <p:spTgt spid="9"/>
                                        </p:tgtEl>
                                        <p:attrNameLst>
                                          <p:attrName>style.visibility</p:attrName>
                                        </p:attrNameLst>
                                      </p:cBhvr>
                                      <p:to>
                                        <p:strVal val="hidden"/>
                                      </p:to>
                                    </p:set>
                                  </p:childTnLst>
                                </p:cTn>
                              </p:par>
                              <p:par>
                                <p:cTn id="37" presetID="10" presetClass="exit" presetSubtype="0" fill="hold" nodeType="withEffect">
                                  <p:stCondLst>
                                    <p:cond delay="0"/>
                                  </p:stCondLst>
                                  <p:childTnLst>
                                    <p:animEffect transition="out" filter="fade">
                                      <p:cBhvr>
                                        <p:cTn id="38" dur="500"/>
                                        <p:tgtEl>
                                          <p:spTgt spid="10"/>
                                        </p:tgtEl>
                                      </p:cBhvr>
                                    </p:animEffect>
                                    <p:set>
                                      <p:cBhvr>
                                        <p:cTn id="39" dur="1" fill="hold">
                                          <p:stCondLst>
                                            <p:cond delay="499"/>
                                          </p:stCondLst>
                                        </p:cTn>
                                        <p:tgtEl>
                                          <p:spTgt spid="10"/>
                                        </p:tgtEl>
                                        <p:attrNameLst>
                                          <p:attrName>style.visibility</p:attrName>
                                        </p:attrNameLst>
                                      </p:cBhvr>
                                      <p:to>
                                        <p:strVal val="hidden"/>
                                      </p:to>
                                    </p:set>
                                  </p:childTnLst>
                                </p:cTn>
                              </p:par>
                              <p:par>
                                <p:cTn id="40" presetID="10" presetClass="exit" presetSubtype="0" fill="hold" nodeType="withEffect">
                                  <p:stCondLst>
                                    <p:cond delay="0"/>
                                  </p:stCondLst>
                                  <p:childTnLst>
                                    <p:animEffect transition="out" filter="fade">
                                      <p:cBhvr>
                                        <p:cTn id="41" dur="500"/>
                                        <p:tgtEl>
                                          <p:spTgt spid="11"/>
                                        </p:tgtEl>
                                      </p:cBhvr>
                                    </p:animEffect>
                                    <p:set>
                                      <p:cBhvr>
                                        <p:cTn id="42" dur="1" fill="hold">
                                          <p:stCondLst>
                                            <p:cond delay="499"/>
                                          </p:stCondLst>
                                        </p:cTn>
                                        <p:tgtEl>
                                          <p:spTgt spid="11"/>
                                        </p:tgtEl>
                                        <p:attrNameLst>
                                          <p:attrName>style.visibility</p:attrName>
                                        </p:attrNameLst>
                                      </p:cBhvr>
                                      <p:to>
                                        <p:strVal val="hidden"/>
                                      </p:to>
                                    </p:set>
                                  </p:childTnLst>
                                </p:cTn>
                              </p:par>
                              <p:par>
                                <p:cTn id="43" presetID="10" presetClass="exit" presetSubtype="0" fill="hold" nodeType="withEffect">
                                  <p:stCondLst>
                                    <p:cond delay="0"/>
                                  </p:stCondLst>
                                  <p:childTnLst>
                                    <p:animEffect transition="out" filter="fade">
                                      <p:cBhvr>
                                        <p:cTn id="44" dur="500"/>
                                        <p:tgtEl>
                                          <p:spTgt spid="12"/>
                                        </p:tgtEl>
                                      </p:cBhvr>
                                    </p:animEffect>
                                    <p:set>
                                      <p:cBhvr>
                                        <p:cTn id="45" dur="1" fill="hold">
                                          <p:stCondLst>
                                            <p:cond delay="499"/>
                                          </p:stCondLst>
                                        </p:cTn>
                                        <p:tgtEl>
                                          <p:spTgt spid="12"/>
                                        </p:tgtEl>
                                        <p:attrNameLst>
                                          <p:attrName>style.visibility</p:attrName>
                                        </p:attrNameLst>
                                      </p:cBhvr>
                                      <p:to>
                                        <p:strVal val="hidden"/>
                                      </p:to>
                                    </p:set>
                                  </p:childTnLst>
                                </p:cTn>
                              </p:par>
                              <p:par>
                                <p:cTn id="46" presetID="10" presetClass="exit" presetSubtype="0" fill="hold" nodeType="withEffect">
                                  <p:stCondLst>
                                    <p:cond delay="0"/>
                                  </p:stCondLst>
                                  <p:childTnLst>
                                    <p:animEffect transition="out" filter="fade">
                                      <p:cBhvr>
                                        <p:cTn id="47" dur="500"/>
                                        <p:tgtEl>
                                          <p:spTgt spid="13"/>
                                        </p:tgtEl>
                                      </p:cBhvr>
                                    </p:animEffect>
                                    <p:set>
                                      <p:cBhvr>
                                        <p:cTn id="48" dur="1" fill="hold">
                                          <p:stCondLst>
                                            <p:cond delay="499"/>
                                          </p:stCondLst>
                                        </p:cTn>
                                        <p:tgtEl>
                                          <p:spTgt spid="13"/>
                                        </p:tgtEl>
                                        <p:attrNameLst>
                                          <p:attrName>style.visibility</p:attrName>
                                        </p:attrNameLst>
                                      </p:cBhvr>
                                      <p:to>
                                        <p:strVal val="hidden"/>
                                      </p:to>
                                    </p:set>
                                  </p:childTnLst>
                                </p:cTn>
                              </p:par>
                            </p:childTnLst>
                          </p:cTn>
                        </p:par>
                      </p:childTnLst>
                    </p:cTn>
                  </p:par>
                </p:childTnLst>
              </p:cTn>
              <p:nextCondLst>
                <p:cond evt="onClick" delay="0">
                  <p:tgtEl>
                    <p:spTgt spid="22"/>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200303" y="114513"/>
            <a:ext cx="11636493" cy="6555641"/>
          </a:xfrm>
          <a:prstGeom prst="rect">
            <a:avLst/>
          </a:prstGeom>
          <a:noFill/>
        </p:spPr>
        <p:txBody>
          <a:bodyPr wrap="square" rtlCol="0">
            <a:spAutoFit/>
          </a:bodyPr>
          <a:lstStyle/>
          <a:p>
            <a:pPr algn="just">
              <a:lnSpc>
                <a:spcPct val="150000"/>
              </a:lnSpc>
              <a:spcAft>
                <a:spcPts val="0"/>
              </a:spcAft>
            </a:pPr>
            <a:r>
              <a:rPr lang="en-US" altLang="zh-CN" sz="2800" b="1" kern="100" dirty="0" err="1">
                <a:solidFill>
                  <a:srgbClr val="E36C0A"/>
                </a:solidFill>
                <a:latin typeface="+mj-ea"/>
                <a:ea typeface="+mj-ea"/>
                <a:cs typeface="Times New Roman"/>
              </a:rPr>
              <a:t>深度思考</a:t>
            </a:r>
            <a:r>
              <a:rPr lang="en-US" altLang="zh-CN" sz="2800" b="1" kern="100" dirty="0">
                <a:latin typeface="+mj-ea"/>
                <a:ea typeface="+mj-ea"/>
                <a:cs typeface="Courier New"/>
              </a:rPr>
              <a:t> </a:t>
            </a:r>
          </a:p>
          <a:p>
            <a:pPr algn="just">
              <a:lnSpc>
                <a:spcPct val="15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将</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气体通入到饱和</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溶液中有何现象？原因是什么？</a:t>
            </a:r>
            <a:endParaRPr lang="zh-CN" altLang="zh-CN" sz="2800" kern="100" dirty="0">
              <a:latin typeface="宋体"/>
              <a:cs typeface="Courier New"/>
            </a:endParaRPr>
          </a:p>
          <a:p>
            <a:pPr algn="just">
              <a:lnSpc>
                <a:spcPct val="150000"/>
              </a:lnSpc>
              <a:spcAft>
                <a:spcPts val="0"/>
              </a:spcAft>
            </a:pPr>
            <a:r>
              <a:rPr lang="zh-CN" altLang="zh-CN" sz="2800" b="1" kern="100" dirty="0">
                <a:solidFill>
                  <a:srgbClr val="0000FF"/>
                </a:solidFill>
                <a:latin typeface="Times New Roman"/>
                <a:cs typeface="Times New Roman"/>
              </a:rPr>
              <a:t>答案　</a:t>
            </a:r>
            <a:r>
              <a:rPr lang="zh-CN" altLang="zh-CN" sz="2800" kern="100" dirty="0">
                <a:solidFill>
                  <a:schemeClr val="accent6">
                    <a:lumMod val="75000"/>
                  </a:schemeClr>
                </a:solidFill>
                <a:latin typeface="Times New Roman"/>
                <a:ea typeface="华文细黑"/>
                <a:cs typeface="Times New Roman"/>
              </a:rPr>
              <a:t>开始无明显现象，后有沉淀析出。原因是</a:t>
            </a:r>
            <a:r>
              <a:rPr lang="en-US" altLang="zh-CN" sz="2800" kern="100" dirty="0">
                <a:solidFill>
                  <a:schemeClr val="accent6">
                    <a:lumMod val="75000"/>
                  </a:schemeClr>
                </a:solidFill>
                <a:latin typeface="Times New Roman"/>
                <a:ea typeface="华文细黑"/>
                <a:cs typeface="Courier New"/>
              </a:rPr>
              <a:t>NaHCO</a:t>
            </a:r>
            <a:r>
              <a:rPr lang="en-US" altLang="zh-CN" sz="2800" kern="100" baseline="-25000" dirty="0">
                <a:solidFill>
                  <a:schemeClr val="accent6">
                    <a:lumMod val="75000"/>
                  </a:schemeClr>
                </a:solidFill>
                <a:latin typeface="Times New Roman"/>
                <a:ea typeface="华文细黑"/>
                <a:cs typeface="Courier New"/>
              </a:rPr>
              <a:t>3</a:t>
            </a:r>
            <a:r>
              <a:rPr lang="zh-CN" altLang="zh-CN" sz="2800" kern="100" dirty="0">
                <a:solidFill>
                  <a:schemeClr val="accent6">
                    <a:lumMod val="75000"/>
                  </a:schemeClr>
                </a:solidFill>
                <a:latin typeface="Times New Roman"/>
                <a:ea typeface="华文细黑"/>
                <a:cs typeface="Times New Roman"/>
              </a:rPr>
              <a:t>的溶解度小于</a:t>
            </a:r>
            <a:r>
              <a:rPr lang="en-US" altLang="zh-CN" sz="2800" kern="100" dirty="0">
                <a:solidFill>
                  <a:schemeClr val="accent6">
                    <a:lumMod val="75000"/>
                  </a:schemeClr>
                </a:solidFill>
                <a:latin typeface="Times New Roman"/>
                <a:ea typeface="华文细黑"/>
                <a:cs typeface="Courier New"/>
              </a:rPr>
              <a:t>Na</a:t>
            </a:r>
            <a:r>
              <a:rPr lang="en-US" altLang="zh-CN" sz="2800" kern="100" baseline="-25000" dirty="0">
                <a:solidFill>
                  <a:schemeClr val="accent6">
                    <a:lumMod val="75000"/>
                  </a:schemeClr>
                </a:solidFill>
                <a:latin typeface="Times New Roman"/>
                <a:ea typeface="华文细黑"/>
                <a:cs typeface="Courier New"/>
              </a:rPr>
              <a:t>2</a:t>
            </a:r>
            <a:r>
              <a:rPr lang="en-US" altLang="zh-CN" sz="2800" kern="100" dirty="0">
                <a:solidFill>
                  <a:schemeClr val="accent6">
                    <a:lumMod val="75000"/>
                  </a:schemeClr>
                </a:solidFill>
                <a:latin typeface="Times New Roman"/>
                <a:ea typeface="华文细黑"/>
                <a:cs typeface="Courier New"/>
              </a:rPr>
              <a:t>CO</a:t>
            </a:r>
            <a:r>
              <a:rPr lang="en-US" altLang="zh-CN" sz="2800" kern="100" baseline="-25000" dirty="0">
                <a:solidFill>
                  <a:schemeClr val="accent6">
                    <a:lumMod val="75000"/>
                  </a:schemeClr>
                </a:solidFill>
                <a:latin typeface="Times New Roman"/>
                <a:ea typeface="华文细黑"/>
                <a:cs typeface="Courier New"/>
              </a:rPr>
              <a:t>3</a:t>
            </a:r>
            <a:r>
              <a:rPr lang="zh-CN" altLang="zh-CN" sz="2800" kern="100" dirty="0">
                <a:solidFill>
                  <a:schemeClr val="accent6">
                    <a:lumMod val="75000"/>
                  </a:schemeClr>
                </a:solidFill>
                <a:latin typeface="Times New Roman"/>
                <a:ea typeface="华文细黑"/>
                <a:cs typeface="Times New Roman"/>
              </a:rPr>
              <a:t>的溶解度，而且反应消耗溶剂水</a:t>
            </a:r>
            <a:r>
              <a:rPr lang="zh-CN" altLang="zh-CN" sz="2800" kern="100" dirty="0" smtClean="0">
                <a:solidFill>
                  <a:schemeClr val="accent6">
                    <a:lumMod val="75000"/>
                  </a:schemeClr>
                </a:solidFill>
                <a:latin typeface="Times New Roman"/>
                <a:ea typeface="华文细黑"/>
                <a:cs typeface="Times New Roman"/>
              </a:rPr>
              <a:t>。</a:t>
            </a:r>
            <a:endParaRPr lang="en-US" altLang="zh-CN" sz="2800" kern="100" dirty="0" smtClean="0">
              <a:solidFill>
                <a:schemeClr val="accent6">
                  <a:lumMod val="75000"/>
                </a:schemeClr>
              </a:solidFill>
              <a:latin typeface="Times New Roman"/>
              <a:ea typeface="华文细黑"/>
              <a:cs typeface="Times New Roman"/>
            </a:endParaRPr>
          </a:p>
          <a:p>
            <a:pPr algn="just">
              <a:lnSpc>
                <a:spcPct val="150000"/>
              </a:lnSpc>
              <a:spcAft>
                <a:spcPts val="0"/>
              </a:spcAft>
            </a:pPr>
            <a:r>
              <a:rPr lang="en-US" altLang="zh-CN" sz="2800" kern="100" dirty="0">
                <a:latin typeface="Times New Roman"/>
                <a:ea typeface="华文细黑"/>
                <a:cs typeface="Courier New"/>
              </a:rPr>
              <a:t>2.Na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固体粉末中混有少量</a:t>
            </a:r>
            <a:r>
              <a:rPr lang="en-US" altLang="zh-CN" sz="2800" kern="100" dirty="0">
                <a:latin typeface="Times New Roman"/>
                <a:ea typeface="华文细黑"/>
                <a:cs typeface="Courier New"/>
              </a:rPr>
              <a:t>NaHCO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，用什么方法除杂？</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溶液中混有少量</a:t>
            </a:r>
            <a:r>
              <a:rPr lang="en-US" altLang="zh-CN" sz="2800" kern="100" dirty="0">
                <a:latin typeface="Times New Roman"/>
                <a:ea typeface="华文细黑"/>
                <a:cs typeface="Courier New"/>
              </a:rPr>
              <a:t>NaHCO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，用什么方法除杂？</a:t>
            </a:r>
            <a:r>
              <a:rPr lang="en-US" altLang="zh-CN" sz="2800" kern="100" dirty="0">
                <a:latin typeface="Times New Roman"/>
                <a:ea typeface="华文细黑"/>
                <a:cs typeface="Courier New"/>
              </a:rPr>
              <a:t>NaHCO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溶液中混有少量</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，用什么方法除杂？</a:t>
            </a:r>
            <a:endParaRPr lang="zh-CN" altLang="zh-CN" sz="1050" kern="100" dirty="0">
              <a:latin typeface="宋体"/>
              <a:cs typeface="Courier New"/>
            </a:endParaRPr>
          </a:p>
          <a:p>
            <a:pPr algn="just">
              <a:lnSpc>
                <a:spcPct val="150000"/>
              </a:lnSpc>
              <a:spcAft>
                <a:spcPts val="0"/>
              </a:spcAft>
            </a:pPr>
            <a:r>
              <a:rPr lang="zh-CN" altLang="zh-CN" sz="2800" b="1" kern="100" dirty="0">
                <a:solidFill>
                  <a:srgbClr val="0000FF"/>
                </a:solidFill>
                <a:latin typeface="Times New Roman"/>
                <a:cs typeface="Times New Roman"/>
              </a:rPr>
              <a:t>答案　</a:t>
            </a:r>
            <a:r>
              <a:rPr lang="zh-CN" altLang="zh-CN" sz="2800" kern="100" dirty="0">
                <a:solidFill>
                  <a:schemeClr val="accent6">
                    <a:lumMod val="75000"/>
                  </a:schemeClr>
                </a:solidFill>
                <a:latin typeface="Times New Roman"/>
                <a:ea typeface="华文细黑"/>
                <a:cs typeface="Times New Roman"/>
              </a:rPr>
              <a:t>用加热法可以将</a:t>
            </a:r>
            <a:r>
              <a:rPr lang="en-US" altLang="zh-CN" sz="2800" kern="100" dirty="0">
                <a:solidFill>
                  <a:schemeClr val="accent6">
                    <a:lumMod val="75000"/>
                  </a:schemeClr>
                </a:solidFill>
                <a:latin typeface="Times New Roman"/>
                <a:ea typeface="华文细黑"/>
                <a:cs typeface="Courier New"/>
              </a:rPr>
              <a:t>Na</a:t>
            </a:r>
            <a:r>
              <a:rPr lang="en-US" altLang="zh-CN" sz="2800" kern="100" baseline="-25000" dirty="0">
                <a:solidFill>
                  <a:schemeClr val="accent6">
                    <a:lumMod val="75000"/>
                  </a:schemeClr>
                </a:solidFill>
                <a:latin typeface="Times New Roman"/>
                <a:ea typeface="华文细黑"/>
                <a:cs typeface="Courier New"/>
              </a:rPr>
              <a:t>2</a:t>
            </a:r>
            <a:r>
              <a:rPr lang="en-US" altLang="zh-CN" sz="2800" kern="100" dirty="0">
                <a:solidFill>
                  <a:schemeClr val="accent6">
                    <a:lumMod val="75000"/>
                  </a:schemeClr>
                </a:solidFill>
                <a:latin typeface="Times New Roman"/>
                <a:ea typeface="华文细黑"/>
                <a:cs typeface="Courier New"/>
              </a:rPr>
              <a:t>CO</a:t>
            </a:r>
            <a:r>
              <a:rPr lang="en-US" altLang="zh-CN" sz="2800" kern="100" baseline="-25000" dirty="0">
                <a:solidFill>
                  <a:schemeClr val="accent6">
                    <a:lumMod val="75000"/>
                  </a:schemeClr>
                </a:solidFill>
                <a:latin typeface="Times New Roman"/>
                <a:ea typeface="华文细黑"/>
                <a:cs typeface="Courier New"/>
              </a:rPr>
              <a:t>3</a:t>
            </a:r>
            <a:r>
              <a:rPr lang="zh-CN" altLang="zh-CN" sz="2800" kern="100" dirty="0">
                <a:solidFill>
                  <a:schemeClr val="accent6">
                    <a:lumMod val="75000"/>
                  </a:schemeClr>
                </a:solidFill>
                <a:latin typeface="Times New Roman"/>
                <a:ea typeface="华文细黑"/>
                <a:cs typeface="Times New Roman"/>
              </a:rPr>
              <a:t>固体粉末中混有的</a:t>
            </a:r>
            <a:r>
              <a:rPr lang="en-US" altLang="zh-CN" sz="2800" kern="100" dirty="0">
                <a:solidFill>
                  <a:schemeClr val="accent6">
                    <a:lumMod val="75000"/>
                  </a:schemeClr>
                </a:solidFill>
                <a:latin typeface="Times New Roman"/>
                <a:ea typeface="华文细黑"/>
                <a:cs typeface="Courier New"/>
              </a:rPr>
              <a:t>NaHCO</a:t>
            </a:r>
            <a:r>
              <a:rPr lang="en-US" altLang="zh-CN" sz="2800" kern="100" baseline="-25000" dirty="0">
                <a:solidFill>
                  <a:schemeClr val="accent6">
                    <a:lumMod val="75000"/>
                  </a:schemeClr>
                </a:solidFill>
                <a:latin typeface="Times New Roman"/>
                <a:ea typeface="华文细黑"/>
                <a:cs typeface="Courier New"/>
              </a:rPr>
              <a:t>3</a:t>
            </a:r>
            <a:r>
              <a:rPr lang="zh-CN" altLang="zh-CN" sz="2800" kern="100" dirty="0">
                <a:solidFill>
                  <a:schemeClr val="accent6">
                    <a:lumMod val="75000"/>
                  </a:schemeClr>
                </a:solidFill>
                <a:latin typeface="Times New Roman"/>
                <a:ea typeface="华文细黑"/>
                <a:cs typeface="Times New Roman"/>
              </a:rPr>
              <a:t>转化为</a:t>
            </a:r>
            <a:r>
              <a:rPr lang="en-US" altLang="zh-CN" sz="2800" kern="100" dirty="0">
                <a:solidFill>
                  <a:schemeClr val="accent6">
                    <a:lumMod val="75000"/>
                  </a:schemeClr>
                </a:solidFill>
                <a:latin typeface="Times New Roman"/>
                <a:ea typeface="华文细黑"/>
                <a:cs typeface="Courier New"/>
              </a:rPr>
              <a:t>Na</a:t>
            </a:r>
            <a:r>
              <a:rPr lang="en-US" altLang="zh-CN" sz="2800" kern="100" baseline="-25000" dirty="0">
                <a:solidFill>
                  <a:schemeClr val="accent6">
                    <a:lumMod val="75000"/>
                  </a:schemeClr>
                </a:solidFill>
                <a:latin typeface="Times New Roman"/>
                <a:ea typeface="华文细黑"/>
                <a:cs typeface="Courier New"/>
              </a:rPr>
              <a:t>2</a:t>
            </a:r>
            <a:r>
              <a:rPr lang="en-US" altLang="zh-CN" sz="2800" kern="100" dirty="0">
                <a:solidFill>
                  <a:schemeClr val="accent6">
                    <a:lumMod val="75000"/>
                  </a:schemeClr>
                </a:solidFill>
                <a:latin typeface="Times New Roman"/>
                <a:ea typeface="华文细黑"/>
                <a:cs typeface="Courier New"/>
              </a:rPr>
              <a:t>CO</a:t>
            </a:r>
            <a:r>
              <a:rPr lang="en-US" altLang="zh-CN" sz="2800" kern="100" baseline="-25000" dirty="0">
                <a:solidFill>
                  <a:schemeClr val="accent6">
                    <a:lumMod val="75000"/>
                  </a:schemeClr>
                </a:solidFill>
                <a:latin typeface="Times New Roman"/>
                <a:ea typeface="华文细黑"/>
                <a:cs typeface="Courier New"/>
              </a:rPr>
              <a:t>3</a:t>
            </a:r>
            <a:r>
              <a:rPr lang="zh-CN" altLang="zh-CN" sz="2800" kern="100" dirty="0">
                <a:solidFill>
                  <a:schemeClr val="accent6">
                    <a:lumMod val="75000"/>
                  </a:schemeClr>
                </a:solidFill>
                <a:latin typeface="Times New Roman"/>
                <a:ea typeface="华文细黑"/>
                <a:cs typeface="Times New Roman"/>
              </a:rPr>
              <a:t>；向混合液中滴加适量的</a:t>
            </a:r>
            <a:r>
              <a:rPr lang="en-US" altLang="zh-CN" sz="2800" kern="100" dirty="0" err="1">
                <a:solidFill>
                  <a:schemeClr val="accent6">
                    <a:lumMod val="75000"/>
                  </a:schemeClr>
                </a:solidFill>
                <a:latin typeface="Times New Roman"/>
                <a:ea typeface="华文细黑"/>
                <a:cs typeface="Courier New"/>
              </a:rPr>
              <a:t>NaOH</a:t>
            </a:r>
            <a:r>
              <a:rPr lang="zh-CN" altLang="zh-CN" sz="2800" kern="100" dirty="0">
                <a:solidFill>
                  <a:schemeClr val="accent6">
                    <a:lumMod val="75000"/>
                  </a:schemeClr>
                </a:solidFill>
                <a:latin typeface="Times New Roman"/>
                <a:ea typeface="华文细黑"/>
                <a:cs typeface="Times New Roman"/>
              </a:rPr>
              <a:t>溶液，可以将其中的</a:t>
            </a:r>
            <a:r>
              <a:rPr lang="en-US" altLang="zh-CN" sz="2800" kern="100" dirty="0">
                <a:solidFill>
                  <a:schemeClr val="accent6">
                    <a:lumMod val="75000"/>
                  </a:schemeClr>
                </a:solidFill>
                <a:latin typeface="Times New Roman"/>
                <a:ea typeface="华文细黑"/>
                <a:cs typeface="Courier New"/>
              </a:rPr>
              <a:t>NaHCO</a:t>
            </a:r>
            <a:r>
              <a:rPr lang="en-US" altLang="zh-CN" sz="2800" kern="100" baseline="-25000" dirty="0">
                <a:solidFill>
                  <a:schemeClr val="accent6">
                    <a:lumMod val="75000"/>
                  </a:schemeClr>
                </a:solidFill>
                <a:latin typeface="Times New Roman"/>
                <a:ea typeface="华文细黑"/>
                <a:cs typeface="Courier New"/>
              </a:rPr>
              <a:t>3</a:t>
            </a:r>
            <a:r>
              <a:rPr lang="zh-CN" altLang="zh-CN" sz="2800" kern="100" dirty="0">
                <a:solidFill>
                  <a:schemeClr val="accent6">
                    <a:lumMod val="75000"/>
                  </a:schemeClr>
                </a:solidFill>
                <a:latin typeface="Times New Roman"/>
                <a:ea typeface="华文细黑"/>
                <a:cs typeface="Times New Roman"/>
              </a:rPr>
              <a:t>转化为</a:t>
            </a:r>
            <a:r>
              <a:rPr lang="en-US" altLang="zh-CN" sz="2800" kern="100" dirty="0">
                <a:solidFill>
                  <a:schemeClr val="accent6">
                    <a:lumMod val="75000"/>
                  </a:schemeClr>
                </a:solidFill>
                <a:latin typeface="Times New Roman"/>
                <a:ea typeface="华文细黑"/>
                <a:cs typeface="Courier New"/>
              </a:rPr>
              <a:t>Na</a:t>
            </a:r>
            <a:r>
              <a:rPr lang="en-US" altLang="zh-CN" sz="2800" kern="100" baseline="-25000" dirty="0">
                <a:solidFill>
                  <a:schemeClr val="accent6">
                    <a:lumMod val="75000"/>
                  </a:schemeClr>
                </a:solidFill>
                <a:latin typeface="Times New Roman"/>
                <a:ea typeface="华文细黑"/>
                <a:cs typeface="Courier New"/>
              </a:rPr>
              <a:t>2</a:t>
            </a:r>
            <a:r>
              <a:rPr lang="en-US" altLang="zh-CN" sz="2800" kern="100" dirty="0">
                <a:solidFill>
                  <a:schemeClr val="accent6">
                    <a:lumMod val="75000"/>
                  </a:schemeClr>
                </a:solidFill>
                <a:latin typeface="Times New Roman"/>
                <a:ea typeface="华文细黑"/>
                <a:cs typeface="Courier New"/>
              </a:rPr>
              <a:t>CO</a:t>
            </a:r>
            <a:r>
              <a:rPr lang="en-US" altLang="zh-CN" sz="2800" kern="100" baseline="-25000" dirty="0">
                <a:solidFill>
                  <a:schemeClr val="accent6">
                    <a:lumMod val="75000"/>
                  </a:schemeClr>
                </a:solidFill>
                <a:latin typeface="Times New Roman"/>
                <a:ea typeface="华文细黑"/>
                <a:cs typeface="Courier New"/>
              </a:rPr>
              <a:t>3</a:t>
            </a:r>
            <a:r>
              <a:rPr lang="zh-CN" altLang="zh-CN" sz="2800" kern="100" dirty="0">
                <a:solidFill>
                  <a:schemeClr val="accent6">
                    <a:lumMod val="75000"/>
                  </a:schemeClr>
                </a:solidFill>
                <a:latin typeface="Times New Roman"/>
                <a:ea typeface="华文细黑"/>
                <a:cs typeface="Times New Roman"/>
              </a:rPr>
              <a:t>；向混合液中通入过量的</a:t>
            </a:r>
            <a:r>
              <a:rPr lang="en-US" altLang="zh-CN" sz="2800" kern="100" dirty="0">
                <a:solidFill>
                  <a:schemeClr val="accent6">
                    <a:lumMod val="75000"/>
                  </a:schemeClr>
                </a:solidFill>
                <a:latin typeface="Times New Roman"/>
                <a:ea typeface="华文细黑"/>
                <a:cs typeface="Courier New"/>
              </a:rPr>
              <a:t>CO</a:t>
            </a:r>
            <a:r>
              <a:rPr lang="en-US" altLang="zh-CN" sz="2800" kern="100" baseline="-25000" dirty="0">
                <a:solidFill>
                  <a:schemeClr val="accent6">
                    <a:lumMod val="75000"/>
                  </a:schemeClr>
                </a:solidFill>
                <a:latin typeface="Times New Roman"/>
                <a:ea typeface="华文细黑"/>
                <a:cs typeface="Courier New"/>
              </a:rPr>
              <a:t>2</a:t>
            </a:r>
            <a:r>
              <a:rPr lang="zh-CN" altLang="zh-CN" sz="2800" kern="100" dirty="0">
                <a:solidFill>
                  <a:schemeClr val="accent6">
                    <a:lumMod val="75000"/>
                  </a:schemeClr>
                </a:solidFill>
                <a:latin typeface="Times New Roman"/>
                <a:ea typeface="华文细黑"/>
                <a:cs typeface="Times New Roman"/>
              </a:rPr>
              <a:t>气体，可以将</a:t>
            </a:r>
            <a:r>
              <a:rPr lang="en-US" altLang="zh-CN" sz="2800" kern="100" dirty="0">
                <a:solidFill>
                  <a:schemeClr val="accent6">
                    <a:lumMod val="75000"/>
                  </a:schemeClr>
                </a:solidFill>
                <a:latin typeface="Times New Roman"/>
                <a:ea typeface="华文细黑"/>
                <a:cs typeface="Courier New"/>
              </a:rPr>
              <a:t>Na</a:t>
            </a:r>
            <a:r>
              <a:rPr lang="en-US" altLang="zh-CN" sz="2800" kern="100" baseline="-25000" dirty="0">
                <a:solidFill>
                  <a:schemeClr val="accent6">
                    <a:lumMod val="75000"/>
                  </a:schemeClr>
                </a:solidFill>
                <a:latin typeface="Times New Roman"/>
                <a:ea typeface="华文细黑"/>
                <a:cs typeface="Courier New"/>
              </a:rPr>
              <a:t>2</a:t>
            </a:r>
            <a:r>
              <a:rPr lang="en-US" altLang="zh-CN" sz="2800" kern="100" dirty="0">
                <a:solidFill>
                  <a:schemeClr val="accent6">
                    <a:lumMod val="75000"/>
                  </a:schemeClr>
                </a:solidFill>
                <a:latin typeface="Times New Roman"/>
                <a:ea typeface="华文细黑"/>
                <a:cs typeface="Courier New"/>
              </a:rPr>
              <a:t>CO</a:t>
            </a:r>
            <a:r>
              <a:rPr lang="en-US" altLang="zh-CN" sz="2800" kern="100" baseline="-25000" dirty="0">
                <a:solidFill>
                  <a:schemeClr val="accent6">
                    <a:lumMod val="75000"/>
                  </a:schemeClr>
                </a:solidFill>
                <a:latin typeface="Times New Roman"/>
                <a:ea typeface="华文细黑"/>
                <a:cs typeface="Courier New"/>
              </a:rPr>
              <a:t>3</a:t>
            </a:r>
            <a:r>
              <a:rPr lang="zh-CN" altLang="zh-CN" sz="2800" kern="100" dirty="0">
                <a:solidFill>
                  <a:schemeClr val="accent6">
                    <a:lumMod val="75000"/>
                  </a:schemeClr>
                </a:solidFill>
                <a:latin typeface="Times New Roman"/>
                <a:ea typeface="华文细黑"/>
                <a:cs typeface="Times New Roman"/>
              </a:rPr>
              <a:t>转化为</a:t>
            </a:r>
            <a:r>
              <a:rPr lang="en-US" altLang="zh-CN" sz="2800" kern="100" dirty="0">
                <a:solidFill>
                  <a:schemeClr val="accent6">
                    <a:lumMod val="75000"/>
                  </a:schemeClr>
                </a:solidFill>
                <a:latin typeface="Times New Roman"/>
                <a:ea typeface="华文细黑"/>
                <a:cs typeface="Courier New"/>
              </a:rPr>
              <a:t>NaHCO</a:t>
            </a:r>
            <a:r>
              <a:rPr lang="en-US" altLang="zh-CN" sz="2800" kern="100" baseline="-25000" dirty="0">
                <a:solidFill>
                  <a:schemeClr val="accent6">
                    <a:lumMod val="75000"/>
                  </a:schemeClr>
                </a:solidFill>
                <a:latin typeface="Times New Roman"/>
                <a:ea typeface="华文细黑"/>
                <a:cs typeface="Courier New"/>
              </a:rPr>
              <a:t>3</a:t>
            </a:r>
            <a:r>
              <a:rPr lang="zh-CN" altLang="zh-CN" sz="2800" kern="100" dirty="0" smtClean="0">
                <a:solidFill>
                  <a:schemeClr val="accent6">
                    <a:lumMod val="75000"/>
                  </a:schemeClr>
                </a:solidFill>
                <a:latin typeface="Times New Roman"/>
                <a:ea typeface="华文细黑"/>
                <a:cs typeface="Times New Roman"/>
              </a:rPr>
              <a:t>。</a:t>
            </a:r>
            <a:endParaRPr lang="zh-CN" altLang="zh-CN" sz="1050" kern="100" dirty="0">
              <a:solidFill>
                <a:schemeClr val="accent6">
                  <a:lumMod val="75000"/>
                </a:schemeClr>
              </a:solidFill>
              <a:latin typeface="宋体"/>
              <a:cs typeface="Courier New"/>
            </a:endParaRPr>
          </a:p>
        </p:txBody>
      </p:sp>
      <p:sp>
        <p:nvSpPr>
          <p:cNvPr id="3" name="矩形 2"/>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4" name="圆角矩形 3"/>
          <p:cNvSpPr/>
          <p:nvPr/>
        </p:nvSpPr>
        <p:spPr>
          <a:xfrm>
            <a:off x="11382521" y="6658148"/>
            <a:ext cx="807892" cy="20084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C00000"/>
                </a:solidFill>
                <a:latin typeface="黑体" pitchFamily="49" charset="-122"/>
                <a:ea typeface="黑体" pitchFamily="49" charset="-122"/>
              </a:rPr>
              <a:t>答案</a:t>
            </a:r>
            <a:endParaRPr lang="zh-CN" altLang="en-US" sz="1400" dirty="0">
              <a:solidFill>
                <a:srgbClr val="C00000"/>
              </a:solidFill>
              <a:latin typeface="黑体" pitchFamily="49" charset="-122"/>
              <a:ea typeface="黑体" pitchFamily="49" charset="-122"/>
            </a:endParaRPr>
          </a:p>
        </p:txBody>
      </p:sp>
    </p:spTree>
    <p:extLst>
      <p:ext uri="{BB962C8B-B14F-4D97-AF65-F5344CB8AC3E}">
        <p14:creationId xmlns:p14="http://schemas.microsoft.com/office/powerpoint/2010/main" val="306460266"/>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4"/>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animEffect transition="in" filter="blinds(horizontal)">
                                      <p:cBhvr>
                                        <p:cTn id="7" dur="500"/>
                                        <p:tgtEl>
                                          <p:spTgt spid="7">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
                                            <p:txEl>
                                              <p:pRg st="4" end="4"/>
                                            </p:txEl>
                                          </p:spTgt>
                                        </p:tgtEl>
                                        <p:attrNameLst>
                                          <p:attrName>style.visibility</p:attrName>
                                        </p:attrNameLst>
                                      </p:cBhvr>
                                      <p:to>
                                        <p:strVal val="visible"/>
                                      </p:to>
                                    </p:set>
                                    <p:animEffect transition="in" filter="blinds(horizontal)">
                                      <p:cBhvr>
                                        <p:cTn id="12" dur="500"/>
                                        <p:tgtEl>
                                          <p:spTgt spid="7">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nodeType="clickEffect">
                                  <p:stCondLst>
                                    <p:cond delay="0"/>
                                  </p:stCondLst>
                                  <p:childTnLst>
                                    <p:animEffect transition="out" filter="fade">
                                      <p:cBhvr>
                                        <p:cTn id="16" dur="500"/>
                                        <p:tgtEl>
                                          <p:spTgt spid="7">
                                            <p:txEl>
                                              <p:pRg st="2" end="2"/>
                                            </p:txEl>
                                          </p:spTgt>
                                        </p:tgtEl>
                                      </p:cBhvr>
                                    </p:animEffect>
                                    <p:set>
                                      <p:cBhvr>
                                        <p:cTn id="17" dur="1" fill="hold">
                                          <p:stCondLst>
                                            <p:cond delay="499"/>
                                          </p:stCondLst>
                                        </p:cTn>
                                        <p:tgtEl>
                                          <p:spTgt spid="7">
                                            <p:txEl>
                                              <p:pRg st="2" end="2"/>
                                            </p:txEl>
                                          </p:spTgt>
                                        </p:tgtEl>
                                        <p:attrNameLst>
                                          <p:attrName>style.visibility</p:attrName>
                                        </p:attrNameLst>
                                      </p:cBhvr>
                                      <p:to>
                                        <p:strVal val="hidden"/>
                                      </p:to>
                                    </p:set>
                                  </p:childTnLst>
                                </p:cTn>
                              </p:par>
                              <p:par>
                                <p:cTn id="18" presetID="10" presetClass="exit" presetSubtype="0" fill="hold" nodeType="withEffect">
                                  <p:stCondLst>
                                    <p:cond delay="0"/>
                                  </p:stCondLst>
                                  <p:childTnLst>
                                    <p:animEffect transition="out" filter="fade">
                                      <p:cBhvr>
                                        <p:cTn id="19" dur="500"/>
                                        <p:tgtEl>
                                          <p:spTgt spid="7">
                                            <p:txEl>
                                              <p:pRg st="4" end="4"/>
                                            </p:txEl>
                                          </p:spTgt>
                                        </p:tgtEl>
                                      </p:cBhvr>
                                    </p:animEffect>
                                    <p:set>
                                      <p:cBhvr>
                                        <p:cTn id="20" dur="1" fill="hold">
                                          <p:stCondLst>
                                            <p:cond delay="499"/>
                                          </p:stCondLst>
                                        </p:cTn>
                                        <p:tgtEl>
                                          <p:spTgt spid="7">
                                            <p:txEl>
                                              <p:pRg st="4" end="4"/>
                                            </p:txEl>
                                          </p:spTgt>
                                        </p:tgtEl>
                                        <p:attrNameLst>
                                          <p:attrName>style.visibility</p:attrName>
                                        </p:attrNameLst>
                                      </p:cBhvr>
                                      <p:to>
                                        <p:strVal val="hidden"/>
                                      </p:to>
                                    </p:set>
                                  </p:childTnLst>
                                </p:cTn>
                              </p:par>
                            </p:childTnLst>
                          </p:cTn>
                        </p:par>
                      </p:childTnLst>
                    </p:cTn>
                  </p:par>
                </p:childTnLst>
              </p:cTn>
              <p:nextCondLst>
                <p:cond evt="onClick" delay="0">
                  <p:tgtEl>
                    <p:spTgt spid="4"/>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55288" y="693490"/>
            <a:ext cx="11998115" cy="4933017"/>
          </a:xfrm>
          <a:prstGeom prst="rect">
            <a:avLst/>
          </a:prstGeom>
        </p:spPr>
        <p:txBody>
          <a:bodyPr wrap="square">
            <a:spAutoFit/>
          </a:bodyPr>
          <a:lstStyle/>
          <a:p>
            <a:pPr algn="just">
              <a:lnSpc>
                <a:spcPts val="5500"/>
              </a:lnSpc>
              <a:spcAft>
                <a:spcPts val="0"/>
              </a:spcAft>
            </a:pPr>
            <a:r>
              <a:rPr lang="zh-CN" altLang="zh-CN" sz="2800" b="1" kern="100" dirty="0">
                <a:solidFill>
                  <a:srgbClr val="0000FF"/>
                </a:solidFill>
                <a:latin typeface="Times New Roman"/>
                <a:ea typeface="黑体" pitchFamily="49" charset="-122"/>
                <a:cs typeface="Times New Roman"/>
              </a:rPr>
              <a:t>题组一　</a:t>
            </a:r>
            <a:r>
              <a:rPr lang="en-US" altLang="zh-CN" sz="2800" b="1" kern="100" dirty="0">
                <a:solidFill>
                  <a:srgbClr val="0000FF"/>
                </a:solidFill>
                <a:latin typeface="Times New Roman"/>
                <a:ea typeface="黑体" pitchFamily="49" charset="-122"/>
                <a:cs typeface="Courier New"/>
              </a:rPr>
              <a:t>Na</a:t>
            </a:r>
            <a:r>
              <a:rPr lang="en-US" altLang="zh-CN" sz="2800" b="1" kern="100" baseline="-25000" dirty="0">
                <a:solidFill>
                  <a:srgbClr val="0000FF"/>
                </a:solidFill>
                <a:latin typeface="Times New Roman"/>
                <a:ea typeface="黑体" pitchFamily="49" charset="-122"/>
                <a:cs typeface="Courier New"/>
              </a:rPr>
              <a:t>2</a:t>
            </a:r>
            <a:r>
              <a:rPr lang="en-US" altLang="zh-CN" sz="2800" b="1" kern="100" dirty="0">
                <a:solidFill>
                  <a:srgbClr val="0000FF"/>
                </a:solidFill>
                <a:latin typeface="Times New Roman"/>
                <a:ea typeface="黑体" pitchFamily="49" charset="-122"/>
                <a:cs typeface="Courier New"/>
              </a:rPr>
              <a:t>CO</a:t>
            </a:r>
            <a:r>
              <a:rPr lang="en-US" altLang="zh-CN" sz="2800" b="1" kern="100" baseline="-25000" dirty="0">
                <a:solidFill>
                  <a:srgbClr val="0000FF"/>
                </a:solidFill>
                <a:latin typeface="Times New Roman"/>
                <a:ea typeface="黑体" pitchFamily="49" charset="-122"/>
                <a:cs typeface="Courier New"/>
              </a:rPr>
              <a:t>3</a:t>
            </a:r>
            <a:r>
              <a:rPr lang="zh-CN" altLang="zh-CN" sz="2800" b="1" kern="100" dirty="0">
                <a:solidFill>
                  <a:srgbClr val="0000FF"/>
                </a:solidFill>
                <a:latin typeface="Times New Roman"/>
                <a:ea typeface="黑体" pitchFamily="49" charset="-122"/>
                <a:cs typeface="Times New Roman"/>
              </a:rPr>
              <a:t>、</a:t>
            </a:r>
            <a:r>
              <a:rPr lang="en-US" altLang="zh-CN" sz="2800" b="1" kern="100" dirty="0">
                <a:solidFill>
                  <a:srgbClr val="0000FF"/>
                </a:solidFill>
                <a:latin typeface="Times New Roman"/>
                <a:ea typeface="黑体" pitchFamily="49" charset="-122"/>
                <a:cs typeface="Courier New"/>
              </a:rPr>
              <a:t>NaHCO</a:t>
            </a:r>
            <a:r>
              <a:rPr lang="en-US" altLang="zh-CN" sz="2800" b="1" kern="100" baseline="-25000" dirty="0">
                <a:solidFill>
                  <a:srgbClr val="0000FF"/>
                </a:solidFill>
                <a:latin typeface="Times New Roman"/>
                <a:ea typeface="黑体" pitchFamily="49" charset="-122"/>
                <a:cs typeface="Courier New"/>
              </a:rPr>
              <a:t>3</a:t>
            </a:r>
            <a:r>
              <a:rPr lang="zh-CN" altLang="zh-CN" sz="2800" b="1" kern="100" dirty="0">
                <a:solidFill>
                  <a:srgbClr val="0000FF"/>
                </a:solidFill>
                <a:latin typeface="Times New Roman"/>
                <a:ea typeface="黑体" pitchFamily="49" charset="-122"/>
                <a:cs typeface="Times New Roman"/>
              </a:rPr>
              <a:t>的比较与鉴别</a:t>
            </a:r>
            <a:endParaRPr lang="zh-CN" altLang="zh-CN" sz="2800" b="1" kern="100" dirty="0">
              <a:solidFill>
                <a:srgbClr val="0000FF"/>
              </a:solidFill>
              <a:latin typeface="宋体"/>
              <a:ea typeface="黑体" pitchFamily="49" charset="-122"/>
              <a:cs typeface="Courier New"/>
            </a:endParaRPr>
          </a:p>
          <a:p>
            <a:pPr algn="just">
              <a:lnSpc>
                <a:spcPts val="55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有关</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和</a:t>
            </a:r>
            <a:r>
              <a:rPr lang="en-US" altLang="zh-CN" sz="2800" kern="100" dirty="0">
                <a:latin typeface="Times New Roman"/>
                <a:ea typeface="华文细黑"/>
                <a:cs typeface="Courier New"/>
              </a:rPr>
              <a:t>NaHCO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的性质，下列叙述中错误的是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280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相同温度下，等浓度的</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溶液和</a:t>
            </a:r>
            <a:r>
              <a:rPr lang="en-US" altLang="zh-CN" sz="2800" kern="100" dirty="0">
                <a:latin typeface="Times New Roman"/>
                <a:ea typeface="华文细黑"/>
                <a:cs typeface="Courier New"/>
              </a:rPr>
              <a:t>NaHCO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溶液的碱性比较，</a:t>
            </a:r>
            <a:r>
              <a:rPr lang="zh-CN" altLang="zh-CN" sz="2800" kern="100" dirty="0" smtClean="0">
                <a:latin typeface="Times New Roman"/>
                <a:ea typeface="华文细黑"/>
                <a:cs typeface="Times New Roman"/>
              </a:rPr>
              <a:t>前者更</a:t>
            </a:r>
            <a:r>
              <a:rPr lang="zh-CN" altLang="zh-CN" sz="2800" kern="100" dirty="0">
                <a:latin typeface="Times New Roman"/>
                <a:ea typeface="华文细黑"/>
                <a:cs typeface="Times New Roman"/>
              </a:rPr>
              <a:t>强</a:t>
            </a:r>
            <a:endParaRPr lang="zh-CN" altLang="zh-CN" sz="280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常温时溶解度：</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3</a:t>
            </a:r>
            <a:r>
              <a:rPr lang="en-US" altLang="zh-CN" sz="2800" kern="100" dirty="0">
                <a:latin typeface="Times New Roman"/>
                <a:ea typeface="华文细黑"/>
                <a:cs typeface="Courier New"/>
              </a:rPr>
              <a:t>&gt;NaHCO</a:t>
            </a:r>
            <a:r>
              <a:rPr lang="en-US" altLang="zh-CN" sz="2800" kern="100" baseline="-25000" dirty="0">
                <a:latin typeface="Times New Roman"/>
                <a:ea typeface="华文细黑"/>
                <a:cs typeface="Courier New"/>
              </a:rPr>
              <a:t>3</a:t>
            </a:r>
            <a:endParaRPr lang="zh-CN" altLang="zh-CN" sz="280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在酒精灯加热的条件下，前者不分解，后者分解</a:t>
            </a:r>
            <a:endParaRPr lang="zh-CN" altLang="zh-CN" sz="280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都能与烧碱反应，后者反应较</a:t>
            </a:r>
            <a:r>
              <a:rPr lang="zh-CN" altLang="zh-CN" sz="2800" kern="100" dirty="0" smtClean="0">
                <a:latin typeface="Times New Roman"/>
                <a:ea typeface="华文细黑"/>
                <a:cs typeface="Times New Roman"/>
              </a:rPr>
              <a:t>慢</a:t>
            </a:r>
            <a:endParaRPr lang="en-US" altLang="zh-CN" sz="2800" kern="100" dirty="0" smtClean="0">
              <a:latin typeface="Times New Roman"/>
              <a:ea typeface="华文细黑"/>
              <a:cs typeface="Times New Roman"/>
            </a:endParaRPr>
          </a:p>
          <a:p>
            <a:pPr algn="just">
              <a:lnSpc>
                <a:spcPts val="5500"/>
              </a:lnSpc>
              <a:spcAft>
                <a:spcPts val="0"/>
              </a:spcAft>
            </a:pPr>
            <a:r>
              <a:rPr lang="zh-CN" altLang="zh-CN" sz="2800" b="1" kern="100" dirty="0">
                <a:solidFill>
                  <a:srgbClr val="0000FF"/>
                </a:solidFill>
                <a:latin typeface="Times New Roman"/>
                <a:cs typeface="Times New Roman"/>
              </a:rPr>
              <a:t>解析　</a:t>
            </a: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项，</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不能与</a:t>
            </a:r>
            <a:r>
              <a:rPr lang="en-US" altLang="zh-CN" sz="2800" kern="100" dirty="0" err="1">
                <a:latin typeface="Times New Roman"/>
                <a:ea typeface="华文细黑"/>
                <a:cs typeface="Courier New"/>
              </a:rPr>
              <a:t>NaOH</a:t>
            </a:r>
            <a:r>
              <a:rPr lang="zh-CN" altLang="zh-CN" sz="2800" kern="100" dirty="0">
                <a:latin typeface="Times New Roman"/>
                <a:ea typeface="华文细黑"/>
                <a:cs typeface="Times New Roman"/>
              </a:rPr>
              <a:t>反应</a:t>
            </a:r>
            <a:r>
              <a:rPr lang="zh-CN" altLang="zh-CN" sz="2800" kern="100" dirty="0" smtClean="0">
                <a:latin typeface="Times New Roman"/>
                <a:ea typeface="华文细黑"/>
                <a:cs typeface="Times New Roman"/>
              </a:rPr>
              <a:t>。</a:t>
            </a:r>
            <a:endParaRPr lang="zh-CN" altLang="zh-CN" sz="2800" kern="100" dirty="0">
              <a:latin typeface="宋体"/>
              <a:cs typeface="Courier New"/>
            </a:endParaRPr>
          </a:p>
        </p:txBody>
      </p:sp>
      <p:sp>
        <p:nvSpPr>
          <p:cNvPr id="2" name="矩形 1"/>
          <p:cNvSpPr/>
          <p:nvPr/>
        </p:nvSpPr>
        <p:spPr>
          <a:xfrm>
            <a:off x="8838256" y="1593167"/>
            <a:ext cx="444352" cy="523220"/>
          </a:xfrm>
          <a:prstGeom prst="rect">
            <a:avLst/>
          </a:prstGeom>
        </p:spPr>
        <p:txBody>
          <a:bodyPr wrap="none">
            <a:spAutoFit/>
          </a:bodyPr>
          <a:lstStyle/>
          <a:p>
            <a:pPr>
              <a:defRPr/>
            </a:pPr>
            <a:r>
              <a:rPr lang="en-US" altLang="zh-CN" sz="2800" dirty="0">
                <a:solidFill>
                  <a:schemeClr val="accent6">
                    <a:lumMod val="75000"/>
                  </a:schemeClr>
                </a:solidFill>
                <a:latin typeface="Times New Roman" pitchFamily="18" charset="0"/>
                <a:ea typeface="Times New Roman" pitchFamily="18" charset="0"/>
                <a:cs typeface="Times New Roman" pitchFamily="18" charset="0"/>
              </a:rPr>
              <a:t>D</a:t>
            </a:r>
            <a:endParaRPr lang="zh-CN" altLang="en-US" sz="2800" dirty="0">
              <a:solidFill>
                <a:schemeClr val="accent6">
                  <a:lumMod val="75000"/>
                </a:schemeClr>
              </a:solidFill>
              <a:latin typeface="Times New Roman" pitchFamily="18" charset="0"/>
              <a:ea typeface="+mj-ea"/>
              <a:cs typeface="Times New Roman" pitchFamily="18" charset="0"/>
            </a:endParaRPr>
          </a:p>
        </p:txBody>
      </p:sp>
      <p:sp>
        <p:nvSpPr>
          <p:cNvPr id="6" name="Rectangle 21">
            <a:hlinkClick r:id="rId2" action="ppaction://hlinksldjump"/>
          </p:cNvPr>
          <p:cNvSpPr>
            <a:spLocks noChangeArrowheads="1"/>
          </p:cNvSpPr>
          <p:nvPr/>
        </p:nvSpPr>
        <p:spPr bwMode="auto">
          <a:xfrm>
            <a:off x="8399462" y="3946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0" name="Rectangle 21">
            <a:hlinkClick r:id="rId3" action="ppaction://hlinksldjump"/>
          </p:cNvPr>
          <p:cNvSpPr>
            <a:spLocks noChangeArrowheads="1"/>
          </p:cNvSpPr>
          <p:nvPr/>
        </p:nvSpPr>
        <p:spPr bwMode="auto">
          <a:xfrm>
            <a:off x="8867209" y="3946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1" name="Rectangle 21">
            <a:hlinkClick r:id="rId4" action="ppaction://hlinksldjump"/>
          </p:cNvPr>
          <p:cNvSpPr>
            <a:spLocks noChangeArrowheads="1"/>
          </p:cNvSpPr>
          <p:nvPr/>
        </p:nvSpPr>
        <p:spPr bwMode="auto">
          <a:xfrm>
            <a:off x="9310814" y="3946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2" name="Rectangle 21">
            <a:hlinkClick r:id="rId5" action="ppaction://hlinksldjump"/>
          </p:cNvPr>
          <p:cNvSpPr>
            <a:spLocks noChangeArrowheads="1"/>
          </p:cNvSpPr>
          <p:nvPr/>
        </p:nvSpPr>
        <p:spPr bwMode="auto">
          <a:xfrm>
            <a:off x="9730277"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3" name="Rectangle 21">
            <a:hlinkClick r:id="rId6" action="ppaction://hlinksldjump"/>
          </p:cNvPr>
          <p:cNvSpPr>
            <a:spLocks noChangeArrowheads="1"/>
          </p:cNvSpPr>
          <p:nvPr/>
        </p:nvSpPr>
        <p:spPr bwMode="auto">
          <a:xfrm>
            <a:off x="10197606"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4" name="Rectangle 21">
            <a:hlinkClick r:id="rId7" action="ppaction://hlinksldjump"/>
          </p:cNvPr>
          <p:cNvSpPr>
            <a:spLocks noChangeArrowheads="1"/>
          </p:cNvSpPr>
          <p:nvPr/>
        </p:nvSpPr>
        <p:spPr bwMode="auto">
          <a:xfrm>
            <a:off x="10664935"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5" name="Rectangle 21">
            <a:hlinkClick r:id="rId8" action="ppaction://hlinksldjump"/>
          </p:cNvPr>
          <p:cNvSpPr>
            <a:spLocks noChangeArrowheads="1"/>
          </p:cNvSpPr>
          <p:nvPr/>
        </p:nvSpPr>
        <p:spPr bwMode="auto">
          <a:xfrm>
            <a:off x="11132264"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6" name="Rectangle 21">
            <a:hlinkClick r:id="rId9" action="ppaction://hlinksldjump"/>
          </p:cNvPr>
          <p:cNvSpPr>
            <a:spLocks noChangeArrowheads="1"/>
          </p:cNvSpPr>
          <p:nvPr/>
        </p:nvSpPr>
        <p:spPr bwMode="auto">
          <a:xfrm>
            <a:off x="11599595"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7" name="矩形 16"/>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8" name="圆角矩形 17">
            <a:hlinkClick r:id="" action="ppaction://noaction"/>
          </p:cNvPr>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1500517578"/>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8"/>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xEl>
                                              <p:pRg st="6" end="6"/>
                                            </p:txEl>
                                          </p:spTgt>
                                        </p:tgtEl>
                                        <p:attrNameLst>
                                          <p:attrName>style.visibility</p:attrName>
                                        </p:attrNameLst>
                                      </p:cBhvr>
                                      <p:to>
                                        <p:strVal val="visible"/>
                                      </p:to>
                                    </p:set>
                                    <p:animEffect transition="in" filter="blinds(horizontal)">
                                      <p:cBhvr>
                                        <p:cTn id="7" dur="500"/>
                                        <p:tgtEl>
                                          <p:spTgt spid="7">
                                            <p:txEl>
                                              <p:pRg st="6" end="6"/>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nodeType="clickEffect">
                                  <p:stCondLst>
                                    <p:cond delay="0"/>
                                  </p:stCondLst>
                                  <p:childTnLst>
                                    <p:animEffect transition="out" filter="fade">
                                      <p:cBhvr>
                                        <p:cTn id="16" dur="500"/>
                                        <p:tgtEl>
                                          <p:spTgt spid="7">
                                            <p:txEl>
                                              <p:pRg st="6" end="6"/>
                                            </p:txEl>
                                          </p:spTgt>
                                        </p:tgtEl>
                                      </p:cBhvr>
                                    </p:animEffect>
                                    <p:set>
                                      <p:cBhvr>
                                        <p:cTn id="17" dur="1" fill="hold">
                                          <p:stCondLst>
                                            <p:cond delay="499"/>
                                          </p:stCondLst>
                                        </p:cTn>
                                        <p:tgtEl>
                                          <p:spTgt spid="7">
                                            <p:txEl>
                                              <p:pRg st="6" end="6"/>
                                            </p:txEl>
                                          </p:spTgt>
                                        </p:tgtEl>
                                        <p:attrNameLst>
                                          <p:attrName>style.visibility</p:attrName>
                                        </p:attrNameLst>
                                      </p:cBhvr>
                                      <p:to>
                                        <p:strVal val="hidden"/>
                                      </p:to>
                                    </p:set>
                                  </p:childTnLst>
                                </p:cTn>
                              </p:par>
                              <p:par>
                                <p:cTn id="18" presetID="10" presetClass="exit" presetSubtype="0" fill="hold" grpId="1" nodeType="withEffect">
                                  <p:stCondLst>
                                    <p:cond delay="0"/>
                                  </p:stCondLst>
                                  <p:childTnLst>
                                    <p:animEffect transition="out" filter="fade">
                                      <p:cBhvr>
                                        <p:cTn id="19" dur="500"/>
                                        <p:tgtEl>
                                          <p:spTgt spid="2"/>
                                        </p:tgtEl>
                                      </p:cBhvr>
                                    </p:animEffect>
                                    <p:set>
                                      <p:cBhvr>
                                        <p:cTn id="20" dur="1" fill="hold">
                                          <p:stCondLst>
                                            <p:cond delay="499"/>
                                          </p:stCondLst>
                                        </p:cTn>
                                        <p:tgtEl>
                                          <p:spTgt spid="2"/>
                                        </p:tgtEl>
                                        <p:attrNameLst>
                                          <p:attrName>style.visibility</p:attrName>
                                        </p:attrNameLst>
                                      </p:cBhvr>
                                      <p:to>
                                        <p:strVal val="hidden"/>
                                      </p:to>
                                    </p:set>
                                  </p:childTnLst>
                                </p:cTn>
                              </p:par>
                            </p:childTnLst>
                          </p:cTn>
                        </p:par>
                      </p:childTnLst>
                    </p:cTn>
                  </p:par>
                </p:childTnLst>
              </p:cTn>
              <p:nextCondLst>
                <p:cond evt="onClick" delay="0">
                  <p:tgtEl>
                    <p:spTgt spid="18"/>
                  </p:tgtEl>
                </p:cond>
              </p:nextCondLst>
            </p:seq>
          </p:childTnLst>
        </p:cTn>
      </p:par>
    </p:tnLst>
    <p:bldLst>
      <p:bldP spid="2" grpId="0"/>
      <p:bldP spid="2" grpId="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44346" y="765498"/>
            <a:ext cx="10835436" cy="3088257"/>
          </a:xfrm>
          <a:prstGeom prst="rect">
            <a:avLst/>
          </a:prstGeom>
        </p:spPr>
        <p:txBody>
          <a:bodyPr wrap="square" lIns="121898" tIns="60948" rIns="121898" bIns="60948">
            <a:spAutoFit/>
          </a:bodyPr>
          <a:lstStyle/>
          <a:p>
            <a:pPr algn="just">
              <a:lnSpc>
                <a:spcPts val="6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下列几种试剂不能把等物质的量浓度的</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NaHCO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鉴别开的是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1050" kern="100" dirty="0">
              <a:latin typeface="宋体"/>
              <a:cs typeface="Courier New"/>
            </a:endParaRPr>
          </a:p>
          <a:p>
            <a:pPr algn="just">
              <a:lnSpc>
                <a:spcPts val="6000"/>
              </a:lnSpc>
              <a:spcAft>
                <a:spcPts val="0"/>
              </a:spcAft>
            </a:pPr>
            <a:r>
              <a:rPr lang="en-US" altLang="zh-CN" sz="2800" kern="100" dirty="0">
                <a:latin typeface="Times New Roman"/>
                <a:ea typeface="华文细黑"/>
                <a:cs typeface="Courier New"/>
              </a:rPr>
              <a:t>A.BaCl</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溶液</a:t>
            </a: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B</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澄清石灰水</a:t>
            </a:r>
            <a:endParaRPr lang="zh-CN" altLang="zh-CN" sz="1050" kern="100" dirty="0">
              <a:latin typeface="宋体"/>
              <a:cs typeface="Courier New"/>
            </a:endParaRPr>
          </a:p>
          <a:p>
            <a:pPr algn="just">
              <a:lnSpc>
                <a:spcPts val="6000"/>
              </a:lnSpc>
              <a:spcAft>
                <a:spcPts val="0"/>
              </a:spcAft>
            </a:pP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稀盐酸</a:t>
            </a: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a:t>
            </a:r>
            <a:r>
              <a:rPr lang="en-US" altLang="zh-CN" sz="2800" kern="100" dirty="0" err="1" smtClean="0">
                <a:latin typeface="Times New Roman"/>
                <a:ea typeface="华文细黑"/>
                <a:cs typeface="Courier New"/>
              </a:rPr>
              <a:t>D.pH</a:t>
            </a:r>
            <a:r>
              <a:rPr lang="zh-CN" altLang="zh-CN" sz="2800" kern="100" dirty="0" smtClean="0">
                <a:latin typeface="Times New Roman"/>
                <a:ea typeface="华文细黑"/>
                <a:cs typeface="Times New Roman"/>
              </a:rPr>
              <a:t>试纸</a:t>
            </a:r>
            <a:endParaRPr lang="zh-CN" altLang="zh-CN" sz="1050" kern="100" dirty="0">
              <a:latin typeface="宋体"/>
              <a:cs typeface="Courier New"/>
            </a:endParaRPr>
          </a:p>
        </p:txBody>
      </p:sp>
      <p:sp>
        <p:nvSpPr>
          <p:cNvPr id="2" name="矩形 1"/>
          <p:cNvSpPr/>
          <p:nvPr/>
        </p:nvSpPr>
        <p:spPr>
          <a:xfrm>
            <a:off x="1145704" y="1754446"/>
            <a:ext cx="423514" cy="523220"/>
          </a:xfrm>
          <a:prstGeom prst="rect">
            <a:avLst/>
          </a:prstGeom>
        </p:spPr>
        <p:txBody>
          <a:bodyPr wrap="none">
            <a:spAutoFit/>
          </a:bodyPr>
          <a:lstStyle/>
          <a:p>
            <a:pPr>
              <a:defRPr/>
            </a:pPr>
            <a:r>
              <a:rPr lang="en-US" altLang="zh-CN" sz="2800" dirty="0">
                <a:solidFill>
                  <a:schemeClr val="accent6">
                    <a:lumMod val="75000"/>
                  </a:schemeClr>
                </a:solidFill>
                <a:latin typeface="Times New Roman" pitchFamily="18" charset="0"/>
                <a:ea typeface="Times New Roman" pitchFamily="18" charset="0"/>
                <a:cs typeface="Times New Roman" pitchFamily="18" charset="0"/>
              </a:rPr>
              <a:t>B</a:t>
            </a:r>
            <a:endParaRPr lang="zh-CN" altLang="en-US" sz="2800" dirty="0">
              <a:solidFill>
                <a:schemeClr val="accent6">
                  <a:lumMod val="75000"/>
                </a:schemeClr>
              </a:solidFill>
              <a:latin typeface="Times New Roman" pitchFamily="18" charset="0"/>
              <a:ea typeface="Times New Roman" pitchFamily="18" charset="0"/>
              <a:cs typeface="Times New Roman" pitchFamily="18" charset="0"/>
            </a:endParaRPr>
          </a:p>
        </p:txBody>
      </p:sp>
      <p:sp>
        <p:nvSpPr>
          <p:cNvPr id="10" name="Rectangle 21">
            <a:hlinkClick r:id="rId2" action="ppaction://hlinksldjump"/>
          </p:cNvPr>
          <p:cNvSpPr>
            <a:spLocks noChangeArrowheads="1"/>
          </p:cNvSpPr>
          <p:nvPr/>
        </p:nvSpPr>
        <p:spPr bwMode="auto">
          <a:xfrm>
            <a:off x="8399462" y="3946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1" name="Rectangle 21">
            <a:hlinkClick r:id="rId3" action="ppaction://hlinksldjump"/>
          </p:cNvPr>
          <p:cNvSpPr>
            <a:spLocks noChangeArrowheads="1"/>
          </p:cNvSpPr>
          <p:nvPr/>
        </p:nvSpPr>
        <p:spPr bwMode="auto">
          <a:xfrm>
            <a:off x="8867209" y="3946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2" name="Rectangle 21">
            <a:hlinkClick r:id="rId4" action="ppaction://hlinksldjump"/>
          </p:cNvPr>
          <p:cNvSpPr>
            <a:spLocks noChangeArrowheads="1"/>
          </p:cNvSpPr>
          <p:nvPr/>
        </p:nvSpPr>
        <p:spPr bwMode="auto">
          <a:xfrm>
            <a:off x="9310814" y="3946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3" name="Rectangle 21">
            <a:hlinkClick r:id="rId5" action="ppaction://hlinksldjump"/>
          </p:cNvPr>
          <p:cNvSpPr>
            <a:spLocks noChangeArrowheads="1"/>
          </p:cNvSpPr>
          <p:nvPr/>
        </p:nvSpPr>
        <p:spPr bwMode="auto">
          <a:xfrm>
            <a:off x="9730277"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4" name="Rectangle 21">
            <a:hlinkClick r:id="rId6" action="ppaction://hlinksldjump"/>
          </p:cNvPr>
          <p:cNvSpPr>
            <a:spLocks noChangeArrowheads="1"/>
          </p:cNvSpPr>
          <p:nvPr/>
        </p:nvSpPr>
        <p:spPr bwMode="auto">
          <a:xfrm>
            <a:off x="10197606"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5" name="Rectangle 21">
            <a:hlinkClick r:id="rId7" action="ppaction://hlinksldjump"/>
          </p:cNvPr>
          <p:cNvSpPr>
            <a:spLocks noChangeArrowheads="1"/>
          </p:cNvSpPr>
          <p:nvPr/>
        </p:nvSpPr>
        <p:spPr bwMode="auto">
          <a:xfrm>
            <a:off x="10664935"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6" name="Rectangle 21">
            <a:hlinkClick r:id="rId8" action="ppaction://hlinksldjump"/>
          </p:cNvPr>
          <p:cNvSpPr>
            <a:spLocks noChangeArrowheads="1"/>
          </p:cNvSpPr>
          <p:nvPr/>
        </p:nvSpPr>
        <p:spPr bwMode="auto">
          <a:xfrm>
            <a:off x="11132264"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7" name="Rectangle 21">
            <a:hlinkClick r:id="rId9" action="ppaction://hlinksldjump"/>
          </p:cNvPr>
          <p:cNvSpPr>
            <a:spLocks noChangeArrowheads="1"/>
          </p:cNvSpPr>
          <p:nvPr/>
        </p:nvSpPr>
        <p:spPr bwMode="auto">
          <a:xfrm>
            <a:off x="11599595"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8" name="矩形 17"/>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9" name="圆角矩形 18"/>
          <p:cNvSpPr/>
          <p:nvPr/>
        </p:nvSpPr>
        <p:spPr>
          <a:xfrm>
            <a:off x="11382521" y="6658148"/>
            <a:ext cx="807892" cy="20084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C00000"/>
                </a:solidFill>
                <a:latin typeface="黑体" pitchFamily="49" charset="-122"/>
                <a:ea typeface="黑体" pitchFamily="49" charset="-122"/>
              </a:rPr>
              <a:t>答案</a:t>
            </a:r>
            <a:endParaRPr lang="zh-CN" altLang="en-US" sz="1400" dirty="0">
              <a:solidFill>
                <a:srgbClr val="C00000"/>
              </a:solidFill>
              <a:latin typeface="黑体" pitchFamily="49" charset="-122"/>
              <a:ea typeface="黑体" pitchFamily="49" charset="-122"/>
            </a:endParaRPr>
          </a:p>
        </p:txBody>
      </p:sp>
    </p:spTree>
    <p:extLst>
      <p:ext uri="{BB962C8B-B14F-4D97-AF65-F5344CB8AC3E}">
        <p14:creationId xmlns:p14="http://schemas.microsoft.com/office/powerpoint/2010/main" val="1471185587"/>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9"/>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2"/>
                                        </p:tgtEl>
                                      </p:cBhvr>
                                    </p:animEffect>
                                    <p:set>
                                      <p:cBhvr>
                                        <p:cTn id="12" dur="1" fill="hold">
                                          <p:stCondLst>
                                            <p:cond delay="499"/>
                                          </p:stCondLst>
                                        </p:cTn>
                                        <p:tgtEl>
                                          <p:spTgt spid="2"/>
                                        </p:tgtEl>
                                        <p:attrNameLst>
                                          <p:attrName>style.visibility</p:attrName>
                                        </p:attrNameLst>
                                      </p:cBhvr>
                                      <p:to>
                                        <p:strVal val="hidden"/>
                                      </p:to>
                                    </p:set>
                                  </p:childTnLst>
                                </p:cTn>
                              </p:par>
                            </p:childTnLst>
                          </p:cTn>
                        </p:par>
                      </p:childTnLst>
                    </p:cTn>
                  </p:par>
                </p:childTnLst>
              </p:cTn>
              <p:nextCondLst>
                <p:cond evt="onClick" delay="0">
                  <p:tgtEl>
                    <p:spTgt spid="19"/>
                  </p:tgtEl>
                </p:cond>
              </p:nextCondLst>
            </p:seq>
          </p:childTnLst>
        </p:cTn>
      </p:par>
    </p:tnLst>
    <p:bldLst>
      <p:bldP spid="2" grpId="0"/>
      <p:bldP spid="2" grpId="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75692" y="477466"/>
            <a:ext cx="11733225" cy="1333161"/>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某校化学课外小组为了鉴别碳酸钠和碳酸氢钠两种白色固体，用不同的方法做了以下实验，如下图</a:t>
            </a:r>
            <a:r>
              <a:rPr lang="en-US" altLang="zh-CN" sz="2800" kern="100" dirty="0">
                <a:latin typeface="宋体"/>
                <a:ea typeface="华文细黑"/>
                <a:cs typeface="Times New Roman"/>
              </a:rPr>
              <a:t>Ⅰ</a:t>
            </a:r>
            <a:r>
              <a:rPr lang="zh-CN" altLang="zh-CN" sz="2800" kern="100" dirty="0">
                <a:latin typeface="Times New Roman"/>
                <a:ea typeface="华文细黑"/>
                <a:cs typeface="Times New Roman"/>
              </a:rPr>
              <a:t>～</a:t>
            </a:r>
            <a:r>
              <a:rPr lang="en-US" altLang="zh-CN" sz="2800" kern="100" dirty="0">
                <a:latin typeface="宋体"/>
                <a:ea typeface="华文细黑"/>
                <a:cs typeface="Times New Roman"/>
              </a:rPr>
              <a:t>Ⅳ</a:t>
            </a:r>
            <a:r>
              <a:rPr lang="zh-CN" altLang="zh-CN" sz="2800" kern="100" dirty="0">
                <a:latin typeface="Times New Roman"/>
                <a:ea typeface="华文细黑"/>
                <a:cs typeface="Times New Roman"/>
              </a:rPr>
              <a:t>所示。</a:t>
            </a:r>
            <a:endParaRPr lang="zh-CN" altLang="zh-CN" sz="1050" kern="100" dirty="0">
              <a:effectLst/>
              <a:latin typeface="宋体"/>
              <a:cs typeface="Courier New"/>
            </a:endParaRPr>
          </a:p>
        </p:txBody>
      </p:sp>
      <p:pic>
        <p:nvPicPr>
          <p:cNvPr id="28675" name="Picture 3" descr="HX126"/>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35329" y="4221882"/>
            <a:ext cx="5582732" cy="24090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Rectangle 21">
            <a:hlinkClick r:id="rId3" action="ppaction://hlinksldjump"/>
          </p:cNvPr>
          <p:cNvSpPr>
            <a:spLocks noChangeArrowheads="1"/>
          </p:cNvSpPr>
          <p:nvPr/>
        </p:nvSpPr>
        <p:spPr bwMode="auto">
          <a:xfrm>
            <a:off x="8399462" y="3946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20" name="Rectangle 21">
            <a:hlinkClick r:id="rId4" action="ppaction://hlinksldjump"/>
          </p:cNvPr>
          <p:cNvSpPr>
            <a:spLocks noChangeArrowheads="1"/>
          </p:cNvSpPr>
          <p:nvPr/>
        </p:nvSpPr>
        <p:spPr bwMode="auto">
          <a:xfrm>
            <a:off x="8867209" y="3946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21" name="Rectangle 21">
            <a:hlinkClick r:id="rId5" action="ppaction://hlinksldjump"/>
          </p:cNvPr>
          <p:cNvSpPr>
            <a:spLocks noChangeArrowheads="1"/>
          </p:cNvSpPr>
          <p:nvPr/>
        </p:nvSpPr>
        <p:spPr bwMode="auto">
          <a:xfrm>
            <a:off x="9310814" y="3946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22" name="Rectangle 21">
            <a:hlinkClick r:id="rId6" action="ppaction://hlinksldjump"/>
          </p:cNvPr>
          <p:cNvSpPr>
            <a:spLocks noChangeArrowheads="1"/>
          </p:cNvSpPr>
          <p:nvPr/>
        </p:nvSpPr>
        <p:spPr bwMode="auto">
          <a:xfrm>
            <a:off x="9730277"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23" name="Rectangle 21">
            <a:hlinkClick r:id="rId7" action="ppaction://hlinksldjump"/>
          </p:cNvPr>
          <p:cNvSpPr>
            <a:spLocks noChangeArrowheads="1"/>
          </p:cNvSpPr>
          <p:nvPr/>
        </p:nvSpPr>
        <p:spPr bwMode="auto">
          <a:xfrm>
            <a:off x="10197606"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4" name="Rectangle 21">
            <a:hlinkClick r:id="rId8" action="ppaction://hlinksldjump"/>
          </p:cNvPr>
          <p:cNvSpPr>
            <a:spLocks noChangeArrowheads="1"/>
          </p:cNvSpPr>
          <p:nvPr/>
        </p:nvSpPr>
        <p:spPr bwMode="auto">
          <a:xfrm>
            <a:off x="10664935"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5" name="Rectangle 21">
            <a:hlinkClick r:id="rId9" action="ppaction://hlinksldjump"/>
          </p:cNvPr>
          <p:cNvSpPr>
            <a:spLocks noChangeArrowheads="1"/>
          </p:cNvSpPr>
          <p:nvPr/>
        </p:nvSpPr>
        <p:spPr bwMode="auto">
          <a:xfrm>
            <a:off x="11132264"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6" name="Rectangle 21">
            <a:hlinkClick r:id="rId10" action="ppaction://hlinksldjump"/>
          </p:cNvPr>
          <p:cNvSpPr>
            <a:spLocks noChangeArrowheads="1"/>
          </p:cNvSpPr>
          <p:nvPr/>
        </p:nvSpPr>
        <p:spPr bwMode="auto">
          <a:xfrm>
            <a:off x="11599595"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pic>
        <p:nvPicPr>
          <p:cNvPr id="13" name="图片 12" descr="F:\新建文件夹\HX125.tif"/>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2998862" y="1989634"/>
            <a:ext cx="5256584" cy="2160240"/>
          </a:xfrm>
          <a:prstGeom prst="rect">
            <a:avLst/>
          </a:prstGeom>
          <a:noFill/>
          <a:ln>
            <a:noFill/>
          </a:ln>
        </p:spPr>
      </p:pic>
    </p:spTree>
    <p:extLst>
      <p:ext uri="{BB962C8B-B14F-4D97-AF65-F5344CB8AC3E}">
        <p14:creationId xmlns:p14="http://schemas.microsoft.com/office/powerpoint/2010/main" val="381399020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81608" y="788213"/>
            <a:ext cx="11709221" cy="3649693"/>
          </a:xfrm>
          <a:prstGeom prst="rect">
            <a:avLst/>
          </a:prstGeom>
        </p:spPr>
        <p:txBody>
          <a:bodyPr wrap="square" lIns="121898" tIns="60948" rIns="121898" bIns="60948">
            <a:spAutoFit/>
          </a:bodyPr>
          <a:lstStyle/>
          <a:p>
            <a:pPr algn="just">
              <a:lnSpc>
                <a:spcPts val="55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只根据图</a:t>
            </a:r>
            <a:r>
              <a:rPr lang="en-US" altLang="zh-CN" sz="2800" kern="100" dirty="0">
                <a:latin typeface="宋体"/>
                <a:ea typeface="华文细黑"/>
                <a:cs typeface="Times New Roman"/>
              </a:rPr>
              <a:t>Ⅰ</a:t>
            </a:r>
            <a:r>
              <a:rPr lang="zh-CN" altLang="zh-CN" sz="2800" kern="100" dirty="0">
                <a:latin typeface="Times New Roman"/>
                <a:ea typeface="华文细黑"/>
                <a:cs typeface="Times New Roman"/>
              </a:rPr>
              <a:t>、</a:t>
            </a:r>
            <a:r>
              <a:rPr lang="en-US" altLang="zh-CN" sz="2800" kern="100" dirty="0">
                <a:latin typeface="宋体"/>
                <a:ea typeface="华文细黑"/>
                <a:cs typeface="Times New Roman"/>
              </a:rPr>
              <a:t>Ⅱ</a:t>
            </a:r>
            <a:r>
              <a:rPr lang="zh-CN" altLang="zh-CN" sz="2800" kern="100" dirty="0">
                <a:latin typeface="Times New Roman"/>
                <a:ea typeface="华文细黑"/>
                <a:cs typeface="Times New Roman"/>
              </a:rPr>
              <a:t>所示实验，能够达到实验目的的是</a:t>
            </a:r>
            <a:r>
              <a:rPr lang="en-US" altLang="zh-CN" sz="2800" kern="100" dirty="0" smtClean="0">
                <a:latin typeface="Times New Roman"/>
                <a:ea typeface="华文细黑"/>
                <a:cs typeface="Courier New"/>
              </a:rPr>
              <a:t>___(</a:t>
            </a:r>
            <a:r>
              <a:rPr lang="zh-CN" altLang="zh-CN" sz="2800" kern="100" dirty="0">
                <a:latin typeface="Times New Roman"/>
                <a:ea typeface="华文细黑"/>
                <a:cs typeface="Times New Roman"/>
              </a:rPr>
              <a:t>填装置序号</a:t>
            </a:r>
            <a:r>
              <a:rPr lang="en-US" altLang="zh-CN" sz="2800" kern="100" dirty="0">
                <a:latin typeface="Times New Roman"/>
                <a:ea typeface="华文细黑"/>
                <a:cs typeface="Courier New"/>
              </a:rPr>
              <a:t>)</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5500"/>
              </a:lnSpc>
              <a:spcAft>
                <a:spcPts val="0"/>
              </a:spcAft>
            </a:pPr>
            <a:r>
              <a:rPr lang="zh-CN" altLang="zh-CN" sz="2800" b="1" kern="100" dirty="0">
                <a:solidFill>
                  <a:srgbClr val="0000FF"/>
                </a:solidFill>
                <a:latin typeface="Times New Roman"/>
                <a:cs typeface="Times New Roman"/>
              </a:rPr>
              <a:t>解析　</a:t>
            </a:r>
            <a:r>
              <a:rPr lang="zh-CN" altLang="zh-CN" sz="2800" kern="100" dirty="0" smtClean="0">
                <a:latin typeface="Times New Roman"/>
                <a:ea typeface="华文细黑"/>
                <a:cs typeface="Times New Roman"/>
              </a:rPr>
              <a:t>图</a:t>
            </a:r>
            <a:r>
              <a:rPr lang="en-US" altLang="zh-CN" sz="2800" kern="100" dirty="0">
                <a:latin typeface="宋体"/>
                <a:ea typeface="华文细黑"/>
                <a:cs typeface="Times New Roman"/>
              </a:rPr>
              <a:t>Ⅰ</a:t>
            </a:r>
            <a:r>
              <a:rPr lang="zh-CN" altLang="zh-CN" sz="2800" kern="100" dirty="0">
                <a:latin typeface="Times New Roman"/>
                <a:ea typeface="华文细黑"/>
                <a:cs typeface="Times New Roman"/>
              </a:rPr>
              <a:t>不能达到实验目的，因为无论碳酸钠还是碳酸氢钠均可以与盐酸反应产生二氧化碳，二氧化碳气体与澄清石灰水作用变浑浊，故不可以；图</a:t>
            </a:r>
            <a:r>
              <a:rPr lang="en-US" altLang="zh-CN" sz="2800" kern="100" dirty="0">
                <a:latin typeface="宋体"/>
                <a:ea typeface="华文细黑"/>
                <a:cs typeface="Times New Roman"/>
              </a:rPr>
              <a:t>Ⅱ</a:t>
            </a:r>
            <a:r>
              <a:rPr lang="zh-CN" altLang="zh-CN" sz="2800" kern="100" dirty="0">
                <a:latin typeface="Times New Roman"/>
                <a:ea typeface="华文细黑"/>
                <a:cs typeface="Times New Roman"/>
              </a:rPr>
              <a:t>可以鉴别，因为等质量的碳酸钠和碳酸氢钠与足量的稀盐酸反应</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5500"/>
              </a:lnSpc>
              <a:spcAft>
                <a:spcPts val="0"/>
              </a:spcAft>
            </a:pPr>
            <a:r>
              <a:rPr lang="zh-CN" altLang="zh-CN" sz="2800" kern="100" dirty="0" smtClean="0">
                <a:latin typeface="Times New Roman"/>
                <a:ea typeface="华文细黑"/>
                <a:cs typeface="Times New Roman"/>
              </a:rPr>
              <a:t>生成</a:t>
            </a:r>
            <a:r>
              <a:rPr lang="zh-CN" altLang="zh-CN" sz="2800" kern="100" dirty="0">
                <a:latin typeface="Times New Roman"/>
                <a:ea typeface="华文细黑"/>
                <a:cs typeface="Times New Roman"/>
              </a:rPr>
              <a:t>的二氧化碳气体的量不同，可根据气球膨胀程度来判断</a:t>
            </a:r>
            <a:r>
              <a:rPr lang="zh-CN" altLang="zh-CN" sz="2800" kern="100" dirty="0" smtClean="0">
                <a:latin typeface="Times New Roman"/>
                <a:ea typeface="华文细黑"/>
                <a:cs typeface="Times New Roman"/>
              </a:rPr>
              <a:t>。</a:t>
            </a:r>
            <a:endParaRPr lang="zh-CN" altLang="zh-CN" sz="2800" kern="100" dirty="0">
              <a:latin typeface="宋体"/>
              <a:cs typeface="Courier New"/>
            </a:endParaRPr>
          </a:p>
        </p:txBody>
      </p:sp>
      <p:sp>
        <p:nvSpPr>
          <p:cNvPr id="2" name="矩形 1"/>
          <p:cNvSpPr/>
          <p:nvPr/>
        </p:nvSpPr>
        <p:spPr>
          <a:xfrm>
            <a:off x="8624244" y="995040"/>
            <a:ext cx="543739" cy="523220"/>
          </a:xfrm>
          <a:prstGeom prst="rect">
            <a:avLst/>
          </a:prstGeom>
        </p:spPr>
        <p:txBody>
          <a:bodyPr wrap="none">
            <a:spAutoFit/>
          </a:bodyPr>
          <a:lstStyle/>
          <a:p>
            <a:pPr>
              <a:defRPr/>
            </a:pPr>
            <a:r>
              <a:rPr lang="en-US" altLang="zh-CN" sz="2800" dirty="0">
                <a:solidFill>
                  <a:schemeClr val="accent6">
                    <a:lumMod val="75000"/>
                  </a:schemeClr>
                </a:solidFill>
                <a:latin typeface="Times New Roman" pitchFamily="18" charset="0"/>
                <a:ea typeface="Times New Roman" pitchFamily="18" charset="0"/>
                <a:cs typeface="Times New Roman" pitchFamily="18" charset="0"/>
              </a:rPr>
              <a:t>Ⅱ</a:t>
            </a:r>
            <a:endParaRPr lang="zh-CN" altLang="en-US" sz="2800" dirty="0">
              <a:solidFill>
                <a:schemeClr val="accent6">
                  <a:lumMod val="75000"/>
                </a:schemeClr>
              </a:solidFill>
              <a:latin typeface="Times New Roman" pitchFamily="18" charset="0"/>
              <a:ea typeface="Times New Roman" pitchFamily="18" charset="0"/>
              <a:cs typeface="Times New Roman" pitchFamily="18" charset="0"/>
            </a:endParaRPr>
          </a:p>
        </p:txBody>
      </p:sp>
      <p:sp>
        <p:nvSpPr>
          <p:cNvPr id="11" name="Rectangle 21">
            <a:hlinkClick r:id="rId2" action="ppaction://hlinksldjump"/>
          </p:cNvPr>
          <p:cNvSpPr>
            <a:spLocks noChangeArrowheads="1"/>
          </p:cNvSpPr>
          <p:nvPr/>
        </p:nvSpPr>
        <p:spPr bwMode="auto">
          <a:xfrm>
            <a:off x="8399462" y="3946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2" name="Rectangle 21">
            <a:hlinkClick r:id="rId3" action="ppaction://hlinksldjump"/>
          </p:cNvPr>
          <p:cNvSpPr>
            <a:spLocks noChangeArrowheads="1"/>
          </p:cNvSpPr>
          <p:nvPr/>
        </p:nvSpPr>
        <p:spPr bwMode="auto">
          <a:xfrm>
            <a:off x="8867209" y="3946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3" name="Rectangle 21">
            <a:hlinkClick r:id="rId4" action="ppaction://hlinksldjump"/>
          </p:cNvPr>
          <p:cNvSpPr>
            <a:spLocks noChangeArrowheads="1"/>
          </p:cNvSpPr>
          <p:nvPr/>
        </p:nvSpPr>
        <p:spPr bwMode="auto">
          <a:xfrm>
            <a:off x="9310814" y="3946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4" name="Rectangle 21">
            <a:hlinkClick r:id="rId5" action="ppaction://hlinksldjump"/>
          </p:cNvPr>
          <p:cNvSpPr>
            <a:spLocks noChangeArrowheads="1"/>
          </p:cNvSpPr>
          <p:nvPr/>
        </p:nvSpPr>
        <p:spPr bwMode="auto">
          <a:xfrm>
            <a:off x="9730277"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5" name="Rectangle 21">
            <a:hlinkClick r:id="rId6" action="ppaction://hlinksldjump"/>
          </p:cNvPr>
          <p:cNvSpPr>
            <a:spLocks noChangeArrowheads="1"/>
          </p:cNvSpPr>
          <p:nvPr/>
        </p:nvSpPr>
        <p:spPr bwMode="auto">
          <a:xfrm>
            <a:off x="10197606"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6" name="Rectangle 21">
            <a:hlinkClick r:id="rId7" action="ppaction://hlinksldjump"/>
          </p:cNvPr>
          <p:cNvSpPr>
            <a:spLocks noChangeArrowheads="1"/>
          </p:cNvSpPr>
          <p:nvPr/>
        </p:nvSpPr>
        <p:spPr bwMode="auto">
          <a:xfrm>
            <a:off x="10664935"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7" name="Rectangle 21">
            <a:hlinkClick r:id="rId8" action="ppaction://hlinksldjump"/>
          </p:cNvPr>
          <p:cNvSpPr>
            <a:spLocks noChangeArrowheads="1"/>
          </p:cNvSpPr>
          <p:nvPr/>
        </p:nvSpPr>
        <p:spPr bwMode="auto">
          <a:xfrm>
            <a:off x="11132264"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8" name="Rectangle 21">
            <a:hlinkClick r:id="rId9" action="ppaction://hlinksldjump"/>
          </p:cNvPr>
          <p:cNvSpPr>
            <a:spLocks noChangeArrowheads="1"/>
          </p:cNvSpPr>
          <p:nvPr/>
        </p:nvSpPr>
        <p:spPr bwMode="auto">
          <a:xfrm>
            <a:off x="11599595"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1" name="矩形 20"/>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2" name="圆角矩形 21">
            <a:hlinkClick r:id="" action="ppaction://noaction"/>
          </p:cNvPr>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3948016326"/>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22"/>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blinds(horizontal)">
                                      <p:cBhvr>
                                        <p:cTn id="7" dur="500"/>
                                        <p:tgtEl>
                                          <p:spTgt spid="5">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5">
                                            <p:txEl>
                                              <p:pRg st="2" end="2"/>
                                            </p:txEl>
                                          </p:spTgt>
                                        </p:tgtEl>
                                        <p:attrNameLst>
                                          <p:attrName>style.visibility</p:attrName>
                                        </p:attrNameLst>
                                      </p:cBhvr>
                                      <p:to>
                                        <p:strVal val="visible"/>
                                      </p:to>
                                    </p:set>
                                    <p:animEffect transition="in" filter="blinds(horizontal)">
                                      <p:cBhvr>
                                        <p:cTn id="10" dur="500"/>
                                        <p:tgtEl>
                                          <p:spTgt spid="5">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blinds(horizontal)">
                                      <p:cBhvr>
                                        <p:cTn id="15" dur="500"/>
                                        <p:tgtEl>
                                          <p:spTgt spid="2"/>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xit" presetSubtype="0" fill="hold" nodeType="clickEffect">
                                  <p:stCondLst>
                                    <p:cond delay="0"/>
                                  </p:stCondLst>
                                  <p:childTnLst>
                                    <p:animEffect transition="out" filter="fade">
                                      <p:cBhvr>
                                        <p:cTn id="19" dur="500"/>
                                        <p:tgtEl>
                                          <p:spTgt spid="5">
                                            <p:txEl>
                                              <p:pRg st="1" end="1"/>
                                            </p:txEl>
                                          </p:spTgt>
                                        </p:tgtEl>
                                      </p:cBhvr>
                                    </p:animEffect>
                                    <p:set>
                                      <p:cBhvr>
                                        <p:cTn id="20" dur="1" fill="hold">
                                          <p:stCondLst>
                                            <p:cond delay="499"/>
                                          </p:stCondLst>
                                        </p:cTn>
                                        <p:tgtEl>
                                          <p:spTgt spid="5">
                                            <p:txEl>
                                              <p:pRg st="1" end="1"/>
                                            </p:txEl>
                                          </p:spTgt>
                                        </p:tgtEl>
                                        <p:attrNameLst>
                                          <p:attrName>style.visibility</p:attrName>
                                        </p:attrNameLst>
                                      </p:cBhvr>
                                      <p:to>
                                        <p:strVal val="hidden"/>
                                      </p:to>
                                    </p:set>
                                  </p:childTnLst>
                                </p:cTn>
                              </p:par>
                              <p:par>
                                <p:cTn id="21" presetID="10" presetClass="exit" presetSubtype="0" fill="hold" nodeType="withEffect">
                                  <p:stCondLst>
                                    <p:cond delay="0"/>
                                  </p:stCondLst>
                                  <p:childTnLst>
                                    <p:animEffect transition="out" filter="fade">
                                      <p:cBhvr>
                                        <p:cTn id="22" dur="500"/>
                                        <p:tgtEl>
                                          <p:spTgt spid="5">
                                            <p:txEl>
                                              <p:pRg st="2" end="2"/>
                                            </p:txEl>
                                          </p:spTgt>
                                        </p:tgtEl>
                                      </p:cBhvr>
                                    </p:animEffect>
                                    <p:set>
                                      <p:cBhvr>
                                        <p:cTn id="23" dur="1" fill="hold">
                                          <p:stCondLst>
                                            <p:cond delay="499"/>
                                          </p:stCondLst>
                                        </p:cTn>
                                        <p:tgtEl>
                                          <p:spTgt spid="5">
                                            <p:txEl>
                                              <p:pRg st="2" end="2"/>
                                            </p:txEl>
                                          </p:spTgt>
                                        </p:tgtEl>
                                        <p:attrNameLst>
                                          <p:attrName>style.visibility</p:attrName>
                                        </p:attrNameLst>
                                      </p:cBhvr>
                                      <p:to>
                                        <p:strVal val="hidden"/>
                                      </p:to>
                                    </p:set>
                                  </p:childTnLst>
                                </p:cTn>
                              </p:par>
                              <p:par>
                                <p:cTn id="24" presetID="10" presetClass="exit" presetSubtype="0" fill="hold" grpId="1" nodeType="withEffect">
                                  <p:stCondLst>
                                    <p:cond delay="0"/>
                                  </p:stCondLst>
                                  <p:childTnLst>
                                    <p:animEffect transition="out" filter="fade">
                                      <p:cBhvr>
                                        <p:cTn id="25" dur="500"/>
                                        <p:tgtEl>
                                          <p:spTgt spid="2"/>
                                        </p:tgtEl>
                                      </p:cBhvr>
                                    </p:animEffect>
                                    <p:set>
                                      <p:cBhvr>
                                        <p:cTn id="26" dur="1" fill="hold">
                                          <p:stCondLst>
                                            <p:cond delay="499"/>
                                          </p:stCondLst>
                                        </p:cTn>
                                        <p:tgtEl>
                                          <p:spTgt spid="2"/>
                                        </p:tgtEl>
                                        <p:attrNameLst>
                                          <p:attrName>style.visibility</p:attrName>
                                        </p:attrNameLst>
                                      </p:cBhvr>
                                      <p:to>
                                        <p:strVal val="hidden"/>
                                      </p:to>
                                    </p:set>
                                  </p:childTnLst>
                                </p:cTn>
                              </p:par>
                            </p:childTnLst>
                          </p:cTn>
                        </p:par>
                      </p:childTnLst>
                    </p:cTn>
                  </p:par>
                </p:childTnLst>
              </p:cTn>
              <p:nextCondLst>
                <p:cond evt="onClick" delay="0">
                  <p:tgtEl>
                    <p:spTgt spid="22"/>
                  </p:tgtEl>
                </p:cond>
              </p:nextCondLst>
            </p:seq>
          </p:childTnLst>
        </p:cTn>
      </p:par>
    </p:tnLst>
    <p:bldLst>
      <p:bldP spid="2" grpId="0"/>
      <p:bldP spid="2" grpId="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94408" y="477466"/>
            <a:ext cx="11633446" cy="6149993"/>
          </a:xfrm>
          <a:prstGeom prst="rect">
            <a:avLst/>
          </a:prstGeom>
        </p:spPr>
        <p:txBody>
          <a:bodyPr wrap="square" lIns="121898" tIns="60948" rIns="121898" bIns="60948">
            <a:spAutoFit/>
          </a:bodyPr>
          <a:lstStyle/>
          <a:p>
            <a:pPr>
              <a:lnSpc>
                <a:spcPts val="53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图</a:t>
            </a:r>
            <a:r>
              <a:rPr lang="en-US" altLang="zh-CN" sz="2800" kern="100" dirty="0">
                <a:latin typeface="宋体"/>
                <a:ea typeface="华文细黑"/>
                <a:cs typeface="Times New Roman"/>
              </a:rPr>
              <a:t>Ⅲ</a:t>
            </a:r>
            <a:r>
              <a:rPr lang="zh-CN" altLang="zh-CN" sz="2800" kern="100" dirty="0">
                <a:latin typeface="Times New Roman"/>
                <a:ea typeface="华文细黑"/>
                <a:cs typeface="Times New Roman"/>
              </a:rPr>
              <a:t>、</a:t>
            </a:r>
            <a:r>
              <a:rPr lang="en-US" altLang="zh-CN" sz="2800" kern="100" dirty="0">
                <a:latin typeface="宋体"/>
                <a:ea typeface="华文细黑"/>
                <a:cs typeface="Times New Roman"/>
              </a:rPr>
              <a:t>Ⅳ</a:t>
            </a:r>
            <a:r>
              <a:rPr lang="zh-CN" altLang="zh-CN" sz="2800" kern="100" dirty="0">
                <a:latin typeface="Times New Roman"/>
                <a:ea typeface="华文细黑"/>
                <a:cs typeface="Times New Roman"/>
              </a:rPr>
              <a:t>所示实验均能鉴别这两种物质，其反应的化学方程式为</a:t>
            </a:r>
            <a:r>
              <a:rPr lang="en-US" altLang="zh-CN" sz="2800" kern="100" dirty="0" smtClean="0">
                <a:latin typeface="Times New Roman"/>
                <a:ea typeface="华文细黑"/>
                <a:cs typeface="Courier New"/>
              </a:rPr>
              <a:t>___________________________________________________________</a:t>
            </a:r>
            <a:r>
              <a:rPr lang="en-US" altLang="zh-CN" sz="2800" kern="100" dirty="0">
                <a:latin typeface="Times New Roman"/>
                <a:ea typeface="华文细黑"/>
                <a:cs typeface="Courier New"/>
              </a:rPr>
              <a:t>_</a:t>
            </a:r>
            <a:r>
              <a:rPr lang="en-US" altLang="zh-CN" sz="2800" kern="100" dirty="0" smtClean="0">
                <a:latin typeface="Times New Roman"/>
                <a:ea typeface="华文细黑"/>
                <a:cs typeface="Courier New"/>
              </a:rPr>
              <a:t>____</a:t>
            </a:r>
            <a:r>
              <a:rPr lang="zh-CN" altLang="zh-CN" sz="2800" kern="100" dirty="0" smtClean="0">
                <a:latin typeface="Times New Roman"/>
                <a:ea typeface="华文细黑"/>
                <a:cs typeface="Times New Roman"/>
              </a:rPr>
              <a:t>；</a:t>
            </a:r>
            <a:r>
              <a:rPr lang="zh-CN" altLang="zh-CN" sz="2800" kern="100" dirty="0">
                <a:latin typeface="Times New Roman"/>
                <a:ea typeface="华文细黑"/>
                <a:cs typeface="Times New Roman"/>
              </a:rPr>
              <a:t>与实验</a:t>
            </a:r>
            <a:r>
              <a:rPr lang="en-US" altLang="zh-CN" sz="2800" kern="100" dirty="0">
                <a:latin typeface="宋体"/>
                <a:ea typeface="华文细黑"/>
                <a:cs typeface="Times New Roman"/>
              </a:rPr>
              <a:t>Ⅲ</a:t>
            </a:r>
            <a:r>
              <a:rPr lang="zh-CN" altLang="zh-CN" sz="2800" kern="100" dirty="0">
                <a:latin typeface="Times New Roman"/>
                <a:ea typeface="华文细黑"/>
                <a:cs typeface="Times New Roman"/>
              </a:rPr>
              <a:t>相比，实验</a:t>
            </a:r>
            <a:r>
              <a:rPr lang="en-US" altLang="zh-CN" sz="2800" kern="100" dirty="0">
                <a:latin typeface="宋体"/>
                <a:ea typeface="华文细黑"/>
                <a:cs typeface="Times New Roman"/>
              </a:rPr>
              <a:t>Ⅳ</a:t>
            </a:r>
            <a:r>
              <a:rPr lang="zh-CN" altLang="zh-CN" sz="2800" kern="100" dirty="0">
                <a:latin typeface="Times New Roman"/>
                <a:ea typeface="华文细黑"/>
                <a:cs typeface="Times New Roman"/>
              </a:rPr>
              <a:t>的优点是</a:t>
            </a:r>
            <a:r>
              <a:rPr lang="en-US" altLang="zh-CN" sz="2800" kern="100" dirty="0" smtClean="0">
                <a:latin typeface="Times New Roman"/>
                <a:ea typeface="华文细黑"/>
                <a:cs typeface="Courier New"/>
              </a:rPr>
              <a:t>____(</a:t>
            </a:r>
            <a:r>
              <a:rPr lang="zh-CN" altLang="zh-CN" sz="2800" kern="100" dirty="0">
                <a:latin typeface="Times New Roman"/>
                <a:ea typeface="华文细黑"/>
                <a:cs typeface="Times New Roman"/>
              </a:rPr>
              <a:t>填选项序号</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a:t>
            </a:r>
            <a:endParaRPr lang="zh-CN" altLang="zh-CN" sz="2800" kern="100" dirty="0">
              <a:latin typeface="宋体"/>
              <a:cs typeface="Courier New"/>
            </a:endParaRPr>
          </a:p>
          <a:p>
            <a:pPr>
              <a:lnSpc>
                <a:spcPts val="5300"/>
              </a:lnSpc>
              <a:spcAft>
                <a:spcPts val="0"/>
              </a:spcAft>
            </a:pPr>
            <a:r>
              <a:rPr lang="en-US" altLang="zh-CN" sz="2800" kern="100" dirty="0" err="1">
                <a:latin typeface="Times New Roman"/>
                <a:ea typeface="华文细黑"/>
                <a:cs typeface="Courier New"/>
              </a:rPr>
              <a:t>A.</a:t>
            </a:r>
            <a:r>
              <a:rPr lang="en-US" altLang="zh-CN" sz="2800" kern="100" dirty="0" err="1">
                <a:latin typeface="宋体"/>
                <a:ea typeface="华文细黑"/>
                <a:cs typeface="Times New Roman"/>
              </a:rPr>
              <a:t>Ⅳ</a:t>
            </a:r>
            <a:r>
              <a:rPr lang="zh-CN" altLang="zh-CN" sz="2800" kern="100" dirty="0">
                <a:latin typeface="Times New Roman"/>
                <a:ea typeface="华文细黑"/>
                <a:cs typeface="Times New Roman"/>
              </a:rPr>
              <a:t>比</a:t>
            </a:r>
            <a:r>
              <a:rPr lang="en-US" altLang="zh-CN" sz="2800" kern="100" dirty="0">
                <a:latin typeface="宋体"/>
                <a:ea typeface="华文细黑"/>
                <a:cs typeface="Times New Roman"/>
              </a:rPr>
              <a:t>Ⅲ</a:t>
            </a:r>
            <a:r>
              <a:rPr lang="zh-CN" altLang="zh-CN" sz="2800" kern="100" dirty="0">
                <a:latin typeface="Times New Roman"/>
                <a:ea typeface="华文细黑"/>
                <a:cs typeface="Times New Roman"/>
              </a:rPr>
              <a:t>复杂</a:t>
            </a:r>
            <a:endParaRPr lang="zh-CN" altLang="zh-CN" sz="2800" kern="100" dirty="0">
              <a:latin typeface="宋体"/>
              <a:cs typeface="Courier New"/>
            </a:endParaRPr>
          </a:p>
          <a:p>
            <a:pPr>
              <a:lnSpc>
                <a:spcPts val="5300"/>
              </a:lnSpc>
              <a:spcAft>
                <a:spcPts val="0"/>
              </a:spcAft>
            </a:pPr>
            <a:r>
              <a:rPr lang="en-US" altLang="zh-CN" sz="2800" kern="100" dirty="0" err="1">
                <a:latin typeface="Times New Roman"/>
                <a:ea typeface="华文细黑"/>
                <a:cs typeface="Courier New"/>
              </a:rPr>
              <a:t>B.</a:t>
            </a:r>
            <a:r>
              <a:rPr lang="en-US" altLang="zh-CN" sz="2800" kern="100" dirty="0" err="1">
                <a:latin typeface="宋体"/>
                <a:ea typeface="华文细黑"/>
                <a:cs typeface="Times New Roman"/>
              </a:rPr>
              <a:t>Ⅳ</a:t>
            </a:r>
            <a:r>
              <a:rPr lang="zh-CN" altLang="zh-CN" sz="2800" kern="100" dirty="0">
                <a:latin typeface="Times New Roman"/>
                <a:ea typeface="华文细黑"/>
                <a:cs typeface="Times New Roman"/>
              </a:rPr>
              <a:t>比</a:t>
            </a:r>
            <a:r>
              <a:rPr lang="en-US" altLang="zh-CN" sz="2800" kern="100" dirty="0">
                <a:latin typeface="宋体"/>
                <a:ea typeface="华文细黑"/>
                <a:cs typeface="Times New Roman"/>
              </a:rPr>
              <a:t>Ⅲ</a:t>
            </a:r>
            <a:r>
              <a:rPr lang="zh-CN" altLang="zh-CN" sz="2800" kern="100" dirty="0">
                <a:latin typeface="Times New Roman"/>
                <a:ea typeface="华文细黑"/>
                <a:cs typeface="Times New Roman"/>
              </a:rPr>
              <a:t>安全</a:t>
            </a:r>
            <a:endParaRPr lang="zh-CN" altLang="zh-CN" sz="2800" kern="100" dirty="0">
              <a:latin typeface="宋体"/>
              <a:cs typeface="Courier New"/>
            </a:endParaRPr>
          </a:p>
          <a:p>
            <a:pPr>
              <a:lnSpc>
                <a:spcPts val="5300"/>
              </a:lnSpc>
              <a:spcAft>
                <a:spcPts val="0"/>
              </a:spcAft>
            </a:pPr>
            <a:r>
              <a:rPr lang="en-US" altLang="zh-CN" sz="2800" kern="100" dirty="0" err="1">
                <a:latin typeface="Times New Roman"/>
                <a:ea typeface="华文细黑"/>
                <a:cs typeface="Courier New"/>
              </a:rPr>
              <a:t>C.</a:t>
            </a:r>
            <a:r>
              <a:rPr lang="en-US" altLang="zh-CN" sz="2800" kern="100" dirty="0" err="1">
                <a:latin typeface="宋体"/>
                <a:ea typeface="华文细黑"/>
                <a:cs typeface="Times New Roman"/>
              </a:rPr>
              <a:t>Ⅳ</a:t>
            </a:r>
            <a:r>
              <a:rPr lang="zh-CN" altLang="zh-CN" sz="2800" kern="100" dirty="0">
                <a:latin typeface="Times New Roman"/>
                <a:ea typeface="华文细黑"/>
                <a:cs typeface="Times New Roman"/>
              </a:rPr>
              <a:t>比</a:t>
            </a:r>
            <a:r>
              <a:rPr lang="en-US" altLang="zh-CN" sz="2800" kern="100" dirty="0">
                <a:latin typeface="宋体"/>
                <a:ea typeface="华文细黑"/>
                <a:cs typeface="Times New Roman"/>
              </a:rPr>
              <a:t>Ⅲ</a:t>
            </a:r>
            <a:r>
              <a:rPr lang="zh-CN" altLang="zh-CN" sz="2800" kern="100" dirty="0">
                <a:latin typeface="Times New Roman"/>
                <a:ea typeface="华文细黑"/>
                <a:cs typeface="Times New Roman"/>
              </a:rPr>
              <a:t>操作简便</a:t>
            </a:r>
            <a:endParaRPr lang="zh-CN" altLang="zh-CN" sz="2800" kern="100" dirty="0">
              <a:latin typeface="宋体"/>
              <a:cs typeface="Courier New"/>
            </a:endParaRPr>
          </a:p>
          <a:p>
            <a:pPr>
              <a:lnSpc>
                <a:spcPts val="5300"/>
              </a:lnSpc>
              <a:spcAft>
                <a:spcPts val="0"/>
              </a:spcAft>
            </a:pPr>
            <a:r>
              <a:rPr lang="en-US" altLang="zh-CN" sz="2800" kern="100" dirty="0" err="1">
                <a:latin typeface="Times New Roman"/>
                <a:ea typeface="华文细黑"/>
                <a:cs typeface="Courier New"/>
              </a:rPr>
              <a:t>D.</a:t>
            </a:r>
            <a:r>
              <a:rPr lang="en-US" altLang="zh-CN" sz="2800" kern="100" dirty="0" err="1">
                <a:latin typeface="宋体"/>
                <a:ea typeface="华文细黑"/>
                <a:cs typeface="Times New Roman"/>
              </a:rPr>
              <a:t>Ⅳ</a:t>
            </a:r>
            <a:r>
              <a:rPr lang="zh-CN" altLang="zh-CN" sz="2800" kern="100" dirty="0">
                <a:latin typeface="Times New Roman"/>
                <a:ea typeface="华文细黑"/>
                <a:cs typeface="Times New Roman"/>
              </a:rPr>
              <a:t>可以做到用一套装置同时进行两个对比实验，而</a:t>
            </a:r>
            <a:r>
              <a:rPr lang="en-US" altLang="zh-CN" sz="2800" kern="100" dirty="0">
                <a:latin typeface="宋体"/>
                <a:ea typeface="华文细黑"/>
                <a:cs typeface="Times New Roman"/>
              </a:rPr>
              <a:t>Ⅲ</a:t>
            </a:r>
            <a:r>
              <a:rPr lang="zh-CN" altLang="zh-CN" sz="2800" kern="100" dirty="0" smtClean="0">
                <a:latin typeface="Times New Roman"/>
                <a:ea typeface="华文细黑"/>
                <a:cs typeface="Times New Roman"/>
              </a:rPr>
              <a:t>不行</a:t>
            </a:r>
            <a:endParaRPr lang="en-US" altLang="zh-CN" sz="2800" kern="100" dirty="0" smtClean="0">
              <a:latin typeface="Times New Roman"/>
              <a:ea typeface="华文细黑"/>
              <a:cs typeface="Times New Roman"/>
            </a:endParaRPr>
          </a:p>
          <a:p>
            <a:pPr>
              <a:lnSpc>
                <a:spcPts val="5300"/>
              </a:lnSpc>
              <a:spcAft>
                <a:spcPts val="0"/>
              </a:spcAft>
            </a:pPr>
            <a:r>
              <a:rPr lang="zh-CN" altLang="zh-CN" sz="2800" b="1" kern="100" dirty="0">
                <a:solidFill>
                  <a:srgbClr val="0000FF"/>
                </a:solidFill>
                <a:latin typeface="Times New Roman"/>
                <a:cs typeface="Times New Roman"/>
              </a:rPr>
              <a:t>解析　</a:t>
            </a:r>
            <a:r>
              <a:rPr lang="zh-CN" altLang="zh-CN" sz="2800" kern="100" dirty="0" smtClean="0">
                <a:latin typeface="Times New Roman"/>
                <a:ea typeface="华文细黑"/>
                <a:cs typeface="Times New Roman"/>
              </a:rPr>
              <a:t>图</a:t>
            </a:r>
            <a:r>
              <a:rPr lang="en-US" altLang="zh-CN" sz="2800" kern="100" dirty="0">
                <a:latin typeface="宋体"/>
                <a:ea typeface="华文细黑"/>
                <a:cs typeface="Times New Roman"/>
              </a:rPr>
              <a:t>Ⅲ</a:t>
            </a:r>
            <a:r>
              <a:rPr lang="zh-CN" altLang="zh-CN" sz="2800" kern="100" dirty="0">
                <a:latin typeface="Times New Roman"/>
                <a:ea typeface="华文细黑"/>
                <a:cs typeface="Times New Roman"/>
              </a:rPr>
              <a:t>、</a:t>
            </a:r>
            <a:r>
              <a:rPr lang="en-US" altLang="zh-CN" sz="2800" kern="100" dirty="0">
                <a:latin typeface="宋体"/>
                <a:ea typeface="华文细黑"/>
                <a:cs typeface="Times New Roman"/>
              </a:rPr>
              <a:t>Ⅳ</a:t>
            </a:r>
            <a:r>
              <a:rPr lang="zh-CN" altLang="zh-CN" sz="2800" kern="100" dirty="0">
                <a:latin typeface="Times New Roman"/>
                <a:ea typeface="华文细黑"/>
                <a:cs typeface="Times New Roman"/>
              </a:rPr>
              <a:t>所涉及的化学方程式为</a:t>
            </a:r>
            <a:r>
              <a:rPr lang="en-US" altLang="zh-CN" sz="2800" kern="100" dirty="0" smtClean="0">
                <a:latin typeface="Times New Roman"/>
                <a:ea typeface="华文细黑"/>
                <a:cs typeface="Courier New"/>
              </a:rPr>
              <a:t>2NaHCO</a:t>
            </a:r>
            <a:r>
              <a:rPr lang="en-US" altLang="zh-CN" sz="2800" kern="100" baseline="-25000" dirty="0" smtClean="0">
                <a:latin typeface="Times New Roman"/>
                <a:ea typeface="华文细黑"/>
                <a:cs typeface="Courier New"/>
              </a:rPr>
              <a:t>3                </a:t>
            </a:r>
            <a:r>
              <a:rPr lang="en-US" altLang="zh-CN" sz="2800" kern="100" dirty="0" smtClean="0">
                <a:latin typeface="Times New Roman"/>
                <a:ea typeface="华文细黑"/>
                <a:cs typeface="Courier New"/>
              </a:rPr>
              <a:t>Na</a:t>
            </a:r>
            <a:r>
              <a:rPr lang="en-US" altLang="zh-CN" sz="2800" kern="100" baseline="-25000" dirty="0" smtClean="0">
                <a:latin typeface="Times New Roman"/>
                <a:ea typeface="华文细黑"/>
                <a:cs typeface="Courier New"/>
              </a:rPr>
              <a:t>2</a:t>
            </a:r>
            <a:r>
              <a:rPr lang="en-US" altLang="zh-CN" sz="2800" kern="100" dirty="0" smtClean="0">
                <a:latin typeface="Times New Roman"/>
                <a:ea typeface="华文细黑"/>
                <a:cs typeface="Courier New"/>
              </a:rPr>
              <a:t>CO</a:t>
            </a:r>
            <a:r>
              <a:rPr lang="en-US" altLang="zh-CN" sz="2800" kern="100" baseline="-25000" dirty="0" smtClean="0">
                <a:latin typeface="Times New Roman"/>
                <a:ea typeface="华文细黑"/>
                <a:cs typeface="Courier New"/>
              </a:rPr>
              <a:t>3</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，实验</a:t>
            </a:r>
            <a:r>
              <a:rPr lang="en-US" altLang="zh-CN" sz="2800" kern="100" dirty="0">
                <a:latin typeface="宋体"/>
                <a:ea typeface="华文细黑"/>
                <a:cs typeface="Times New Roman"/>
              </a:rPr>
              <a:t>Ⅳ</a:t>
            </a:r>
            <a:r>
              <a:rPr lang="zh-CN" altLang="zh-CN" sz="2800" kern="100" dirty="0">
                <a:latin typeface="Times New Roman"/>
                <a:ea typeface="华文细黑"/>
                <a:cs typeface="Times New Roman"/>
              </a:rPr>
              <a:t>的优点是可同时做对比实验</a:t>
            </a:r>
            <a:r>
              <a:rPr lang="zh-CN" altLang="zh-CN" sz="2800" kern="100" dirty="0" smtClean="0">
                <a:latin typeface="Times New Roman"/>
                <a:ea typeface="华文细黑"/>
                <a:cs typeface="Times New Roman"/>
              </a:rPr>
              <a:t>。</a:t>
            </a:r>
            <a:endParaRPr lang="zh-CN" altLang="zh-CN" sz="2800" kern="100" dirty="0">
              <a:latin typeface="宋体"/>
              <a:cs typeface="Courier New"/>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1688375794"/>
              </p:ext>
            </p:extLst>
          </p:nvPr>
        </p:nvGraphicFramePr>
        <p:xfrm>
          <a:off x="7995989" y="5167511"/>
          <a:ext cx="949325" cy="792163"/>
        </p:xfrm>
        <a:graphic>
          <a:graphicData uri="http://schemas.openxmlformats.org/presentationml/2006/ole">
            <mc:AlternateContent xmlns:mc="http://schemas.openxmlformats.org/markup-compatibility/2006">
              <mc:Choice xmlns:v="urn:schemas-microsoft-com:vml" Requires="v">
                <p:oleObj spid="_x0000_s30282" name="文档" r:id="rId4" imgW="950111" imgH="792388" progId="Word.Document.12">
                  <p:embed/>
                </p:oleObj>
              </mc:Choice>
              <mc:Fallback>
                <p:oleObj name="文档" r:id="rId4" imgW="950111" imgH="792388" progId="Word.Document.12">
                  <p:embed/>
                  <p:pic>
                    <p:nvPicPr>
                      <p:cNvPr id="0" name=""/>
                      <p:cNvPicPr/>
                      <p:nvPr/>
                    </p:nvPicPr>
                    <p:blipFill>
                      <a:blip r:embed="rId5"/>
                      <a:stretch>
                        <a:fillRect/>
                      </a:stretch>
                    </p:blipFill>
                    <p:spPr>
                      <a:xfrm>
                        <a:off x="7995989" y="5167511"/>
                        <a:ext cx="949325" cy="792163"/>
                      </a:xfrm>
                      <a:prstGeom prst="rect">
                        <a:avLst/>
                      </a:prstGeom>
                    </p:spPr>
                  </p:pic>
                </p:oleObj>
              </mc:Fallback>
            </mc:AlternateContent>
          </a:graphicData>
        </a:graphic>
      </p:graphicFrame>
      <p:graphicFrame>
        <p:nvGraphicFramePr>
          <p:cNvPr id="3" name="对象 2"/>
          <p:cNvGraphicFramePr>
            <a:graphicFrameLocks noChangeAspect="1"/>
          </p:cNvGraphicFramePr>
          <p:nvPr>
            <p:extLst>
              <p:ext uri="{D42A27DB-BD31-4B8C-83A1-F6EECF244321}">
                <p14:modId xmlns:p14="http://schemas.microsoft.com/office/powerpoint/2010/main" val="258446313"/>
              </p:ext>
            </p:extLst>
          </p:nvPr>
        </p:nvGraphicFramePr>
        <p:xfrm>
          <a:off x="409575" y="1059557"/>
          <a:ext cx="11439525" cy="1390650"/>
        </p:xfrm>
        <a:graphic>
          <a:graphicData uri="http://schemas.openxmlformats.org/presentationml/2006/ole">
            <mc:AlternateContent xmlns:mc="http://schemas.openxmlformats.org/markup-compatibility/2006">
              <mc:Choice xmlns:v="urn:schemas-microsoft-com:vml" Requires="v">
                <p:oleObj spid="_x0000_s30283" name="文档" r:id="rId7" imgW="11441261" imgH="1394116" progId="Word.Document.12">
                  <p:embed/>
                </p:oleObj>
              </mc:Choice>
              <mc:Fallback>
                <p:oleObj name="文档" r:id="rId7" imgW="11441261" imgH="1394116" progId="Word.Document.12">
                  <p:embed/>
                  <p:pic>
                    <p:nvPicPr>
                      <p:cNvPr id="0" name=""/>
                      <p:cNvPicPr/>
                      <p:nvPr/>
                    </p:nvPicPr>
                    <p:blipFill>
                      <a:blip r:embed="rId8"/>
                      <a:stretch>
                        <a:fillRect/>
                      </a:stretch>
                    </p:blipFill>
                    <p:spPr>
                      <a:xfrm>
                        <a:off x="409575" y="1059557"/>
                        <a:ext cx="11439525" cy="1390650"/>
                      </a:xfrm>
                      <a:prstGeom prst="rect">
                        <a:avLst/>
                      </a:prstGeom>
                    </p:spPr>
                  </p:pic>
                </p:oleObj>
              </mc:Fallback>
            </mc:AlternateContent>
          </a:graphicData>
        </a:graphic>
      </p:graphicFrame>
      <p:sp>
        <p:nvSpPr>
          <p:cNvPr id="4" name="矩形 3"/>
          <p:cNvSpPr/>
          <p:nvPr/>
        </p:nvSpPr>
        <p:spPr>
          <a:xfrm>
            <a:off x="5509617" y="2008684"/>
            <a:ext cx="444352" cy="523220"/>
          </a:xfrm>
          <a:prstGeom prst="rect">
            <a:avLst/>
          </a:prstGeom>
        </p:spPr>
        <p:txBody>
          <a:bodyPr wrap="none">
            <a:spAutoFit/>
          </a:bodyPr>
          <a:lstStyle/>
          <a:p>
            <a:pPr>
              <a:defRPr/>
            </a:pPr>
            <a:r>
              <a:rPr lang="en-US" altLang="zh-CN" sz="2800" dirty="0">
                <a:solidFill>
                  <a:schemeClr val="accent6">
                    <a:lumMod val="75000"/>
                  </a:schemeClr>
                </a:solidFill>
                <a:latin typeface="Times New Roman" pitchFamily="18" charset="0"/>
                <a:ea typeface="Times New Roman" pitchFamily="18" charset="0"/>
                <a:cs typeface="Times New Roman" pitchFamily="18" charset="0"/>
              </a:rPr>
              <a:t>D</a:t>
            </a:r>
            <a:endParaRPr lang="zh-CN" altLang="en-US" sz="2800" dirty="0">
              <a:solidFill>
                <a:schemeClr val="accent6">
                  <a:lumMod val="75000"/>
                </a:schemeClr>
              </a:solidFill>
              <a:latin typeface="Times New Roman" pitchFamily="18" charset="0"/>
              <a:ea typeface="Times New Roman" pitchFamily="18" charset="0"/>
              <a:cs typeface="Times New Roman" pitchFamily="18" charset="0"/>
            </a:endParaRPr>
          </a:p>
        </p:txBody>
      </p:sp>
      <p:sp>
        <p:nvSpPr>
          <p:cNvPr id="12" name="Rectangle 21">
            <a:hlinkClick r:id="rId9" action="ppaction://hlinksldjump"/>
          </p:cNvPr>
          <p:cNvSpPr>
            <a:spLocks noChangeArrowheads="1"/>
          </p:cNvSpPr>
          <p:nvPr/>
        </p:nvSpPr>
        <p:spPr bwMode="auto">
          <a:xfrm>
            <a:off x="8399462" y="3946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3" name="Rectangle 21">
            <a:hlinkClick r:id="rId10" action="ppaction://hlinksldjump"/>
          </p:cNvPr>
          <p:cNvSpPr>
            <a:spLocks noChangeArrowheads="1"/>
          </p:cNvSpPr>
          <p:nvPr/>
        </p:nvSpPr>
        <p:spPr bwMode="auto">
          <a:xfrm>
            <a:off x="8867209" y="3946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4" name="Rectangle 21">
            <a:hlinkClick r:id="rId11" action="ppaction://hlinksldjump"/>
          </p:cNvPr>
          <p:cNvSpPr>
            <a:spLocks noChangeArrowheads="1"/>
          </p:cNvSpPr>
          <p:nvPr/>
        </p:nvSpPr>
        <p:spPr bwMode="auto">
          <a:xfrm>
            <a:off x="9310814" y="3946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5" name="Rectangle 21">
            <a:hlinkClick r:id="rId12" action="ppaction://hlinksldjump"/>
          </p:cNvPr>
          <p:cNvSpPr>
            <a:spLocks noChangeArrowheads="1"/>
          </p:cNvSpPr>
          <p:nvPr/>
        </p:nvSpPr>
        <p:spPr bwMode="auto">
          <a:xfrm>
            <a:off x="9730277"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6" name="Rectangle 21">
            <a:hlinkClick r:id="rId13" action="ppaction://hlinksldjump"/>
          </p:cNvPr>
          <p:cNvSpPr>
            <a:spLocks noChangeArrowheads="1"/>
          </p:cNvSpPr>
          <p:nvPr/>
        </p:nvSpPr>
        <p:spPr bwMode="auto">
          <a:xfrm>
            <a:off x="10197606"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7" name="Rectangle 21">
            <a:hlinkClick r:id="rId14" action="ppaction://hlinksldjump"/>
          </p:cNvPr>
          <p:cNvSpPr>
            <a:spLocks noChangeArrowheads="1"/>
          </p:cNvSpPr>
          <p:nvPr/>
        </p:nvSpPr>
        <p:spPr bwMode="auto">
          <a:xfrm>
            <a:off x="10664935"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8" name="Rectangle 21">
            <a:hlinkClick r:id="rId15" action="ppaction://hlinksldjump"/>
          </p:cNvPr>
          <p:cNvSpPr>
            <a:spLocks noChangeArrowheads="1"/>
          </p:cNvSpPr>
          <p:nvPr/>
        </p:nvSpPr>
        <p:spPr bwMode="auto">
          <a:xfrm>
            <a:off x="11132264"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9" name="Rectangle 21">
            <a:hlinkClick r:id="rId16" action="ppaction://hlinksldjump"/>
          </p:cNvPr>
          <p:cNvSpPr>
            <a:spLocks noChangeArrowheads="1"/>
          </p:cNvSpPr>
          <p:nvPr/>
        </p:nvSpPr>
        <p:spPr bwMode="auto">
          <a:xfrm>
            <a:off x="11599595"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0" name="矩形 19"/>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1" name="圆角矩形 20">
            <a:hlinkClick r:id="" action="ppaction://noaction"/>
          </p:cNvPr>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1419474259"/>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21"/>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5" end="5"/>
                                            </p:txEl>
                                          </p:spTgt>
                                        </p:tgtEl>
                                        <p:attrNameLst>
                                          <p:attrName>style.visibility</p:attrName>
                                        </p:attrNameLst>
                                      </p:cBhvr>
                                      <p:to>
                                        <p:strVal val="visible"/>
                                      </p:to>
                                    </p:set>
                                    <p:animEffect transition="in" filter="blinds(horizontal)">
                                      <p:cBhvr>
                                        <p:cTn id="7" dur="500"/>
                                        <p:tgtEl>
                                          <p:spTgt spid="5">
                                            <p:txEl>
                                              <p:pRg st="5" end="5"/>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blinds(horizontal)">
                                      <p:cBhvr>
                                        <p:cTn id="10" dur="5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blinds(horizontal)">
                                      <p:cBhvr>
                                        <p:cTn id="15" dur="500"/>
                                        <p:tgtEl>
                                          <p:spTgt spid="3"/>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blinds(horizontal)">
                                      <p:cBhvr>
                                        <p:cTn id="18" dur="500"/>
                                        <p:tgtEl>
                                          <p:spTgt spid="4"/>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xit" presetSubtype="0" fill="hold" nodeType="clickEffect">
                                  <p:stCondLst>
                                    <p:cond delay="0"/>
                                  </p:stCondLst>
                                  <p:childTnLst>
                                    <p:animEffect transition="out" filter="fade">
                                      <p:cBhvr>
                                        <p:cTn id="22" dur="500"/>
                                        <p:tgtEl>
                                          <p:spTgt spid="3"/>
                                        </p:tgtEl>
                                      </p:cBhvr>
                                    </p:animEffect>
                                    <p:set>
                                      <p:cBhvr>
                                        <p:cTn id="23" dur="1" fill="hold">
                                          <p:stCondLst>
                                            <p:cond delay="499"/>
                                          </p:stCondLst>
                                        </p:cTn>
                                        <p:tgtEl>
                                          <p:spTgt spid="3"/>
                                        </p:tgtEl>
                                        <p:attrNameLst>
                                          <p:attrName>style.visibility</p:attrName>
                                        </p:attrNameLst>
                                      </p:cBhvr>
                                      <p:to>
                                        <p:strVal val="hidden"/>
                                      </p:to>
                                    </p:set>
                                  </p:childTnLst>
                                </p:cTn>
                              </p:par>
                              <p:par>
                                <p:cTn id="24" presetID="10" presetClass="exit" presetSubtype="0" fill="hold" grpId="1" nodeType="withEffect">
                                  <p:stCondLst>
                                    <p:cond delay="0"/>
                                  </p:stCondLst>
                                  <p:childTnLst>
                                    <p:animEffect transition="out" filter="fade">
                                      <p:cBhvr>
                                        <p:cTn id="25" dur="500"/>
                                        <p:tgtEl>
                                          <p:spTgt spid="4"/>
                                        </p:tgtEl>
                                      </p:cBhvr>
                                    </p:animEffect>
                                    <p:set>
                                      <p:cBhvr>
                                        <p:cTn id="26" dur="1" fill="hold">
                                          <p:stCondLst>
                                            <p:cond delay="499"/>
                                          </p:stCondLst>
                                        </p:cTn>
                                        <p:tgtEl>
                                          <p:spTgt spid="4"/>
                                        </p:tgtEl>
                                        <p:attrNameLst>
                                          <p:attrName>style.visibility</p:attrName>
                                        </p:attrNameLst>
                                      </p:cBhvr>
                                      <p:to>
                                        <p:strVal val="hidden"/>
                                      </p:to>
                                    </p:set>
                                  </p:childTnLst>
                                </p:cTn>
                              </p:par>
                              <p:par>
                                <p:cTn id="27" presetID="10" presetClass="exit" presetSubtype="0" fill="hold" nodeType="withEffect">
                                  <p:stCondLst>
                                    <p:cond delay="0"/>
                                  </p:stCondLst>
                                  <p:childTnLst>
                                    <p:animEffect transition="out" filter="fade">
                                      <p:cBhvr>
                                        <p:cTn id="28" dur="500"/>
                                        <p:tgtEl>
                                          <p:spTgt spid="5">
                                            <p:txEl>
                                              <p:pRg st="5" end="5"/>
                                            </p:txEl>
                                          </p:spTgt>
                                        </p:tgtEl>
                                      </p:cBhvr>
                                    </p:animEffect>
                                    <p:set>
                                      <p:cBhvr>
                                        <p:cTn id="29" dur="1" fill="hold">
                                          <p:stCondLst>
                                            <p:cond delay="499"/>
                                          </p:stCondLst>
                                        </p:cTn>
                                        <p:tgtEl>
                                          <p:spTgt spid="5">
                                            <p:txEl>
                                              <p:pRg st="5" end="5"/>
                                            </p:txEl>
                                          </p:spTgt>
                                        </p:tgtEl>
                                        <p:attrNameLst>
                                          <p:attrName>style.visibility</p:attrName>
                                        </p:attrNameLst>
                                      </p:cBhvr>
                                      <p:to>
                                        <p:strVal val="hidden"/>
                                      </p:to>
                                    </p:set>
                                  </p:childTnLst>
                                </p:cTn>
                              </p:par>
                              <p:par>
                                <p:cTn id="30" presetID="10" presetClass="exit" presetSubtype="0" fill="hold" nodeType="withEffect">
                                  <p:stCondLst>
                                    <p:cond delay="0"/>
                                  </p:stCondLst>
                                  <p:childTnLst>
                                    <p:animEffect transition="out" filter="fade">
                                      <p:cBhvr>
                                        <p:cTn id="31" dur="500"/>
                                        <p:tgtEl>
                                          <p:spTgt spid="2"/>
                                        </p:tgtEl>
                                      </p:cBhvr>
                                    </p:animEffect>
                                    <p:set>
                                      <p:cBhvr>
                                        <p:cTn id="32" dur="1" fill="hold">
                                          <p:stCondLst>
                                            <p:cond delay="499"/>
                                          </p:stCondLst>
                                        </p:cTn>
                                        <p:tgtEl>
                                          <p:spTgt spid="2"/>
                                        </p:tgtEl>
                                        <p:attrNameLst>
                                          <p:attrName>style.visibility</p:attrName>
                                        </p:attrNameLst>
                                      </p:cBhvr>
                                      <p:to>
                                        <p:strVal val="hidden"/>
                                      </p:to>
                                    </p:set>
                                  </p:childTnLst>
                                </p:cTn>
                              </p:par>
                            </p:childTnLst>
                          </p:cTn>
                        </p:par>
                      </p:childTnLst>
                    </p:cTn>
                  </p:par>
                </p:childTnLst>
              </p:cTn>
              <p:nextCondLst>
                <p:cond evt="onClick" delay="0">
                  <p:tgtEl>
                    <p:spTgt spid="21"/>
                  </p:tgtEl>
                </p:cond>
              </p:nextCondLst>
            </p:seq>
          </p:childTnLst>
        </p:cTn>
      </p:par>
    </p:tnLst>
    <p:bldLst>
      <p:bldP spid="4" grpId="0"/>
      <p:bldP spid="4" grpId="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53033" y="630679"/>
            <a:ext cx="11629292" cy="3970293"/>
          </a:xfrm>
          <a:prstGeom prst="rect">
            <a:avLst/>
          </a:prstGeom>
        </p:spPr>
        <p:txBody>
          <a:bodyPr wrap="square" lIns="121898" tIns="60948" rIns="121898" bIns="60948">
            <a:spAutoFit/>
          </a:bodyPr>
          <a:lstStyle/>
          <a:p>
            <a:pPr algn="just">
              <a:lnSpc>
                <a:spcPts val="6000"/>
              </a:lnSpc>
              <a:spcAft>
                <a:spcPts val="0"/>
              </a:spcAf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若用实验</a:t>
            </a:r>
            <a:r>
              <a:rPr lang="en-US" altLang="zh-CN" sz="2800" kern="100" dirty="0">
                <a:latin typeface="宋体"/>
                <a:ea typeface="华文细黑"/>
                <a:cs typeface="Times New Roman"/>
              </a:rPr>
              <a:t>Ⅳ</a:t>
            </a:r>
            <a:r>
              <a:rPr lang="zh-CN" altLang="zh-CN" sz="2800" kern="100" dirty="0">
                <a:latin typeface="Times New Roman"/>
                <a:ea typeface="华文细黑"/>
                <a:cs typeface="Times New Roman"/>
              </a:rPr>
              <a:t>验证碳酸钠和碳酸氢钠的稳定性，则试管</a:t>
            </a: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中装入的固体</a:t>
            </a:r>
            <a:r>
              <a:rPr lang="zh-CN" altLang="zh-CN" sz="2800" kern="100" dirty="0" smtClean="0">
                <a:latin typeface="Times New Roman"/>
                <a:ea typeface="华文细黑"/>
                <a:cs typeface="Times New Roman"/>
              </a:rPr>
              <a:t>最好是</a:t>
            </a:r>
            <a:r>
              <a:rPr lang="en-US" altLang="zh-CN" sz="2800" kern="100" dirty="0" smtClean="0">
                <a:latin typeface="Times New Roman"/>
                <a:ea typeface="华文细黑"/>
                <a:cs typeface="Courier New"/>
              </a:rPr>
              <a:t>________(</a:t>
            </a:r>
            <a:r>
              <a:rPr lang="zh-CN" altLang="zh-CN" sz="2800" kern="100" dirty="0">
                <a:latin typeface="Times New Roman"/>
                <a:ea typeface="华文细黑"/>
                <a:cs typeface="Times New Roman"/>
              </a:rPr>
              <a:t>填化学式</a:t>
            </a:r>
            <a:r>
              <a:rPr lang="en-US" altLang="zh-CN" sz="2800" kern="100" dirty="0">
                <a:latin typeface="Times New Roman"/>
                <a:ea typeface="华文细黑"/>
                <a:cs typeface="Courier New"/>
              </a:rPr>
              <a:t>)</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6000"/>
              </a:lnSpc>
              <a:spcAft>
                <a:spcPts val="0"/>
              </a:spcAft>
            </a:pPr>
            <a:r>
              <a:rPr lang="zh-CN" altLang="zh-CN" sz="2800" b="1" kern="100" dirty="0">
                <a:solidFill>
                  <a:srgbClr val="0000FF"/>
                </a:solidFill>
                <a:latin typeface="Times New Roman"/>
                <a:cs typeface="Times New Roman"/>
              </a:rPr>
              <a:t>解析　</a:t>
            </a:r>
            <a:r>
              <a:rPr lang="zh-CN" altLang="zh-CN" sz="2800" kern="100" dirty="0" smtClean="0">
                <a:latin typeface="Times New Roman"/>
                <a:ea typeface="华文细黑"/>
                <a:cs typeface="Times New Roman"/>
              </a:rPr>
              <a:t>试管</a:t>
            </a: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装入碳酸氢钠，试管</a:t>
            </a: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装入碳酸钠，这样直接加热的碳酸钠，温度高，不分解，不能使澄清石灰水变浑浊，而间接加热的碳酸氢钠分解，使澄清石灰水变浑浊，表明了碳酸氢钠很不稳定</a:t>
            </a:r>
            <a:r>
              <a:rPr lang="zh-CN" altLang="zh-CN" sz="2800" kern="100" dirty="0" smtClean="0">
                <a:latin typeface="Times New Roman"/>
                <a:ea typeface="华文细黑"/>
                <a:cs typeface="Times New Roman"/>
              </a:rPr>
              <a:t>。</a:t>
            </a:r>
            <a:endParaRPr lang="zh-CN" altLang="zh-CN" sz="2800" kern="100" dirty="0">
              <a:latin typeface="宋体"/>
              <a:cs typeface="Courier New"/>
            </a:endParaRPr>
          </a:p>
        </p:txBody>
      </p:sp>
      <p:sp>
        <p:nvSpPr>
          <p:cNvPr id="4" name="矩形 3"/>
          <p:cNvSpPr/>
          <p:nvPr/>
        </p:nvSpPr>
        <p:spPr>
          <a:xfrm>
            <a:off x="1064171" y="1586161"/>
            <a:ext cx="1481496" cy="523220"/>
          </a:xfrm>
          <a:prstGeom prst="rect">
            <a:avLst/>
          </a:prstGeom>
        </p:spPr>
        <p:txBody>
          <a:bodyPr wrap="none">
            <a:spAutoFit/>
          </a:bodyPr>
          <a:lstStyle/>
          <a:p>
            <a:r>
              <a:rPr lang="en-US" altLang="zh-CN" sz="2800" kern="100" dirty="0">
                <a:solidFill>
                  <a:schemeClr val="accent6">
                    <a:lumMod val="75000"/>
                  </a:schemeClr>
                </a:solidFill>
                <a:latin typeface="Times New Roman"/>
                <a:ea typeface="华文细黑"/>
              </a:rPr>
              <a:t>NaHCO</a:t>
            </a:r>
            <a:r>
              <a:rPr lang="en-US" altLang="zh-CN" sz="2800" kern="100" baseline="-25000" dirty="0">
                <a:solidFill>
                  <a:schemeClr val="accent6">
                    <a:lumMod val="75000"/>
                  </a:schemeClr>
                </a:solidFill>
                <a:latin typeface="Times New Roman"/>
                <a:ea typeface="华文细黑"/>
              </a:rPr>
              <a:t>3</a:t>
            </a:r>
            <a:endParaRPr lang="zh-CN" altLang="en-US" sz="2800" dirty="0">
              <a:solidFill>
                <a:schemeClr val="accent6">
                  <a:lumMod val="75000"/>
                </a:schemeClr>
              </a:solidFill>
            </a:endParaRPr>
          </a:p>
        </p:txBody>
      </p:sp>
      <p:sp>
        <p:nvSpPr>
          <p:cNvPr id="12" name="Rectangle 21">
            <a:hlinkClick r:id="rId2" action="ppaction://hlinksldjump"/>
          </p:cNvPr>
          <p:cNvSpPr>
            <a:spLocks noChangeArrowheads="1"/>
          </p:cNvSpPr>
          <p:nvPr/>
        </p:nvSpPr>
        <p:spPr bwMode="auto">
          <a:xfrm>
            <a:off x="8399462" y="3946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3" name="Rectangle 21">
            <a:hlinkClick r:id="rId3" action="ppaction://hlinksldjump"/>
          </p:cNvPr>
          <p:cNvSpPr>
            <a:spLocks noChangeArrowheads="1"/>
          </p:cNvSpPr>
          <p:nvPr/>
        </p:nvSpPr>
        <p:spPr bwMode="auto">
          <a:xfrm>
            <a:off x="8867209" y="3946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4" name="Rectangle 21">
            <a:hlinkClick r:id="rId4" action="ppaction://hlinksldjump"/>
          </p:cNvPr>
          <p:cNvSpPr>
            <a:spLocks noChangeArrowheads="1"/>
          </p:cNvSpPr>
          <p:nvPr/>
        </p:nvSpPr>
        <p:spPr bwMode="auto">
          <a:xfrm>
            <a:off x="9310814" y="3946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5" name="Rectangle 21">
            <a:hlinkClick r:id="rId5" action="ppaction://hlinksldjump"/>
          </p:cNvPr>
          <p:cNvSpPr>
            <a:spLocks noChangeArrowheads="1"/>
          </p:cNvSpPr>
          <p:nvPr/>
        </p:nvSpPr>
        <p:spPr bwMode="auto">
          <a:xfrm>
            <a:off x="9730277"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6" name="Rectangle 21">
            <a:hlinkClick r:id="rId6" action="ppaction://hlinksldjump"/>
          </p:cNvPr>
          <p:cNvSpPr>
            <a:spLocks noChangeArrowheads="1"/>
          </p:cNvSpPr>
          <p:nvPr/>
        </p:nvSpPr>
        <p:spPr bwMode="auto">
          <a:xfrm>
            <a:off x="10197606"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7" name="Rectangle 21">
            <a:hlinkClick r:id="rId7" action="ppaction://hlinksldjump"/>
          </p:cNvPr>
          <p:cNvSpPr>
            <a:spLocks noChangeArrowheads="1"/>
          </p:cNvSpPr>
          <p:nvPr/>
        </p:nvSpPr>
        <p:spPr bwMode="auto">
          <a:xfrm>
            <a:off x="10664935"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8" name="Rectangle 21">
            <a:hlinkClick r:id="rId8" action="ppaction://hlinksldjump"/>
          </p:cNvPr>
          <p:cNvSpPr>
            <a:spLocks noChangeArrowheads="1"/>
          </p:cNvSpPr>
          <p:nvPr/>
        </p:nvSpPr>
        <p:spPr bwMode="auto">
          <a:xfrm>
            <a:off x="11132264"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9" name="Rectangle 21">
            <a:hlinkClick r:id="rId9" action="ppaction://hlinksldjump"/>
          </p:cNvPr>
          <p:cNvSpPr>
            <a:spLocks noChangeArrowheads="1"/>
          </p:cNvSpPr>
          <p:nvPr/>
        </p:nvSpPr>
        <p:spPr bwMode="auto">
          <a:xfrm>
            <a:off x="11599595"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0" name="矩形 19"/>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1" name="圆角矩形 20">
            <a:hlinkClick r:id="" action="ppaction://noaction"/>
          </p:cNvPr>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3191584170"/>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21"/>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blinds(horizontal)">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nodeType="clickEffect">
                                  <p:stCondLst>
                                    <p:cond delay="0"/>
                                  </p:stCondLst>
                                  <p:childTnLst>
                                    <p:animEffect transition="out" filter="fade">
                                      <p:cBhvr>
                                        <p:cTn id="16" dur="500"/>
                                        <p:tgtEl>
                                          <p:spTgt spid="5">
                                            <p:txEl>
                                              <p:pRg st="1" end="1"/>
                                            </p:txEl>
                                          </p:spTgt>
                                        </p:tgtEl>
                                      </p:cBhvr>
                                    </p:animEffect>
                                    <p:set>
                                      <p:cBhvr>
                                        <p:cTn id="17" dur="1" fill="hold">
                                          <p:stCondLst>
                                            <p:cond delay="499"/>
                                          </p:stCondLst>
                                        </p:cTn>
                                        <p:tgtEl>
                                          <p:spTgt spid="5">
                                            <p:txEl>
                                              <p:pRg st="1" end="1"/>
                                            </p:txEl>
                                          </p:spTgt>
                                        </p:tgtEl>
                                        <p:attrNameLst>
                                          <p:attrName>style.visibility</p:attrName>
                                        </p:attrNameLst>
                                      </p:cBhvr>
                                      <p:to>
                                        <p:strVal val="hidden"/>
                                      </p:to>
                                    </p:set>
                                  </p:childTnLst>
                                </p:cTn>
                              </p:par>
                              <p:par>
                                <p:cTn id="18" presetID="10" presetClass="exit" presetSubtype="0" fill="hold" grpId="1" nodeType="withEffect">
                                  <p:stCondLst>
                                    <p:cond delay="0"/>
                                  </p:stCondLst>
                                  <p:childTnLst>
                                    <p:animEffect transition="out" filter="fade">
                                      <p:cBhvr>
                                        <p:cTn id="19" dur="500"/>
                                        <p:tgtEl>
                                          <p:spTgt spid="4"/>
                                        </p:tgtEl>
                                      </p:cBhvr>
                                    </p:animEffect>
                                    <p:set>
                                      <p:cBhvr>
                                        <p:cTn id="20" dur="1" fill="hold">
                                          <p:stCondLst>
                                            <p:cond delay="499"/>
                                          </p:stCondLst>
                                        </p:cTn>
                                        <p:tgtEl>
                                          <p:spTgt spid="4"/>
                                        </p:tgtEl>
                                        <p:attrNameLst>
                                          <p:attrName>style.visibility</p:attrName>
                                        </p:attrNameLst>
                                      </p:cBhvr>
                                      <p:to>
                                        <p:strVal val="hidden"/>
                                      </p:to>
                                    </p:set>
                                  </p:childTnLst>
                                </p:cTn>
                              </p:par>
                            </p:childTnLst>
                          </p:cTn>
                        </p:par>
                      </p:childTnLst>
                    </p:cTn>
                  </p:par>
                </p:childTnLst>
              </p:cTn>
              <p:nextCondLst>
                <p:cond evt="onClick" delay="0">
                  <p:tgtEl>
                    <p:spTgt spid="21"/>
                  </p:tgtEl>
                </p:cond>
              </p:nextCondLst>
            </p:seq>
          </p:childTnLst>
        </p:cTn>
      </p:par>
    </p:tnLst>
    <p:bldLst>
      <p:bldP spid="4" grpId="0"/>
      <p:bldP spid="4" grpId="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57259" y="-45640"/>
            <a:ext cx="11617054" cy="2062079"/>
          </a:xfrm>
          <a:prstGeom prst="rect">
            <a:avLst/>
          </a:prstGeom>
        </p:spPr>
        <p:txBody>
          <a:bodyPr wrap="square" lIns="121898" tIns="60948" rIns="121898" bIns="60948">
            <a:spAutoFit/>
          </a:bodyPr>
          <a:lstStyle/>
          <a:p>
            <a:pPr algn="just">
              <a:lnSpc>
                <a:spcPct val="150000"/>
              </a:lnSpc>
              <a:spcAft>
                <a:spcPts val="0"/>
              </a:spcAft>
              <a:tabLst>
                <a:tab pos="1890395" algn="l"/>
              </a:tabLst>
            </a:pPr>
            <a:endParaRPr lang="en-US" altLang="zh-CN" sz="2800" b="1" kern="100" dirty="0" smtClean="0">
              <a:solidFill>
                <a:schemeClr val="accent6">
                  <a:lumMod val="75000"/>
                </a:schemeClr>
              </a:solidFill>
              <a:latin typeface="+mj-ea"/>
              <a:ea typeface="+mj-ea"/>
              <a:cs typeface="Courier New"/>
            </a:endParaRPr>
          </a:p>
          <a:p>
            <a:pPr algn="ctr">
              <a:lnSpc>
                <a:spcPct val="150000"/>
              </a:lnSpc>
              <a:spcAft>
                <a:spcPts val="0"/>
              </a:spcAft>
            </a:pPr>
            <a:r>
              <a:rPr lang="zh-CN" altLang="zh-CN" sz="2800" b="1" kern="100" dirty="0">
                <a:solidFill>
                  <a:srgbClr val="0000FF"/>
                </a:solidFill>
                <a:latin typeface="Times New Roman"/>
                <a:ea typeface="华文细黑"/>
                <a:cs typeface="Times New Roman"/>
              </a:rPr>
              <a:t>判断类别，用准性质，突破</a:t>
            </a:r>
            <a:r>
              <a:rPr lang="en-US" altLang="zh-CN" sz="2800" b="1" kern="100" dirty="0">
                <a:solidFill>
                  <a:srgbClr val="0000FF"/>
                </a:solidFill>
                <a:latin typeface="Times New Roman"/>
                <a:ea typeface="华文细黑"/>
                <a:cs typeface="Courier New"/>
              </a:rPr>
              <a:t>Na</a:t>
            </a:r>
            <a:r>
              <a:rPr lang="en-US" altLang="zh-CN" sz="2800" b="1" kern="100" baseline="-25000" dirty="0">
                <a:solidFill>
                  <a:srgbClr val="0000FF"/>
                </a:solidFill>
                <a:latin typeface="Times New Roman"/>
                <a:ea typeface="华文细黑"/>
                <a:cs typeface="Courier New"/>
              </a:rPr>
              <a:t>2</a:t>
            </a:r>
            <a:r>
              <a:rPr lang="en-US" altLang="zh-CN" sz="2800" b="1" kern="100" dirty="0">
                <a:solidFill>
                  <a:srgbClr val="0000FF"/>
                </a:solidFill>
                <a:latin typeface="Times New Roman"/>
                <a:ea typeface="华文细黑"/>
                <a:cs typeface="Courier New"/>
              </a:rPr>
              <a:t>CO</a:t>
            </a:r>
            <a:r>
              <a:rPr lang="en-US" altLang="zh-CN" sz="2800" b="1" kern="100" baseline="-25000" dirty="0">
                <a:solidFill>
                  <a:srgbClr val="0000FF"/>
                </a:solidFill>
                <a:latin typeface="Times New Roman"/>
                <a:ea typeface="华文细黑"/>
                <a:cs typeface="Courier New"/>
              </a:rPr>
              <a:t>3</a:t>
            </a:r>
            <a:r>
              <a:rPr lang="zh-CN" altLang="zh-CN" sz="2800" b="1" kern="100" dirty="0">
                <a:solidFill>
                  <a:srgbClr val="0000FF"/>
                </a:solidFill>
                <a:latin typeface="Times New Roman"/>
                <a:ea typeface="华文细黑"/>
                <a:cs typeface="Times New Roman"/>
              </a:rPr>
              <a:t>、</a:t>
            </a:r>
            <a:r>
              <a:rPr lang="en-US" altLang="zh-CN" sz="2800" b="1" kern="100" dirty="0">
                <a:solidFill>
                  <a:srgbClr val="0000FF"/>
                </a:solidFill>
                <a:latin typeface="Times New Roman"/>
                <a:ea typeface="华文细黑"/>
                <a:cs typeface="Courier New"/>
              </a:rPr>
              <a:t>NaHCO</a:t>
            </a:r>
            <a:r>
              <a:rPr lang="en-US" altLang="zh-CN" sz="2800" b="1" kern="100" baseline="-25000" dirty="0">
                <a:solidFill>
                  <a:srgbClr val="0000FF"/>
                </a:solidFill>
                <a:latin typeface="Times New Roman"/>
                <a:ea typeface="华文细黑"/>
                <a:cs typeface="Courier New"/>
              </a:rPr>
              <a:t>3</a:t>
            </a:r>
            <a:r>
              <a:rPr lang="zh-CN" altLang="zh-CN" sz="2800" b="1" kern="100" dirty="0">
                <a:solidFill>
                  <a:srgbClr val="0000FF"/>
                </a:solidFill>
                <a:latin typeface="Times New Roman"/>
                <a:ea typeface="华文细黑"/>
                <a:cs typeface="Times New Roman"/>
              </a:rPr>
              <a:t>的</a:t>
            </a:r>
            <a:r>
              <a:rPr lang="zh-CN" altLang="zh-CN" sz="2800" b="1" kern="100" dirty="0" smtClean="0">
                <a:solidFill>
                  <a:srgbClr val="0000FF"/>
                </a:solidFill>
                <a:latin typeface="Times New Roman"/>
                <a:ea typeface="华文细黑"/>
                <a:cs typeface="Times New Roman"/>
              </a:rPr>
              <a:t>鉴别</a:t>
            </a:r>
            <a:endParaRPr lang="en-US" altLang="zh-CN" sz="2800" b="1" kern="100" dirty="0" smtClean="0">
              <a:solidFill>
                <a:srgbClr val="0000FF"/>
              </a:solidFill>
              <a:latin typeface="Times New Roman"/>
              <a:ea typeface="华文细黑"/>
              <a:cs typeface="Times New Roman"/>
            </a:endParaRPr>
          </a:p>
          <a:p>
            <a:pPr algn="just">
              <a:lnSpc>
                <a:spcPct val="15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利用热稳定性</a:t>
            </a:r>
            <a:r>
              <a:rPr lang="zh-CN" altLang="zh-CN" sz="2800" kern="100" dirty="0" smtClean="0">
                <a:latin typeface="Times New Roman"/>
                <a:ea typeface="华文细黑"/>
                <a:cs typeface="Times New Roman"/>
              </a:rPr>
              <a:t>不同</a:t>
            </a:r>
            <a:endParaRPr lang="zh-CN" altLang="zh-CN" sz="2800" kern="100" dirty="0">
              <a:latin typeface="宋体"/>
              <a:cs typeface="Courier New"/>
            </a:endParaRPr>
          </a:p>
        </p:txBody>
      </p:sp>
      <p:pic>
        <p:nvPicPr>
          <p:cNvPr id="307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4826" y="2134700"/>
            <a:ext cx="7478999" cy="1448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p:nvPr/>
        </p:nvSpPr>
        <p:spPr>
          <a:xfrm>
            <a:off x="292399" y="3536461"/>
            <a:ext cx="9812557" cy="656846"/>
          </a:xfrm>
          <a:prstGeom prst="rect">
            <a:avLst/>
          </a:prstGeom>
        </p:spPr>
        <p:txBody>
          <a:bodyPr>
            <a:spAutoFit/>
          </a:bodyPr>
          <a:lstStyle/>
          <a:p>
            <a:pPr algn="just">
              <a:lnSpc>
                <a:spcPct val="150000"/>
              </a:lnSpc>
              <a:spcAft>
                <a:spcPts val="0"/>
              </a:spcAft>
            </a:pPr>
            <a:r>
              <a:rPr lang="en-US" altLang="zh-CN" sz="2800" kern="100">
                <a:latin typeface="Times New Roman"/>
                <a:ea typeface="华文细黑"/>
                <a:cs typeface="Courier New"/>
              </a:rPr>
              <a:t>2.</a:t>
            </a:r>
            <a:r>
              <a:rPr lang="zh-CN" altLang="zh-CN" sz="2800" kern="100" dirty="0">
                <a:latin typeface="Times New Roman"/>
                <a:ea typeface="华文细黑"/>
                <a:cs typeface="Times New Roman"/>
              </a:rPr>
              <a:t>利用和酸反应生成气体的速率不同</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相同条件下</a:t>
            </a:r>
            <a:r>
              <a:rPr lang="en-US" altLang="zh-CN" sz="2800" kern="100" dirty="0">
                <a:latin typeface="Times New Roman"/>
                <a:ea typeface="华文细黑"/>
                <a:cs typeface="Courier New"/>
              </a:rPr>
              <a:t>)</a:t>
            </a:r>
            <a:endParaRPr lang="zh-CN" altLang="zh-CN" sz="2800" kern="100" dirty="0">
              <a:effectLst/>
              <a:latin typeface="宋体"/>
              <a:cs typeface="Courier New"/>
            </a:endParaRPr>
          </a:p>
        </p:txBody>
      </p:sp>
      <p:pic>
        <p:nvPicPr>
          <p:cNvPr id="30723" name="Picture 3" descr="22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0515" y="4247993"/>
            <a:ext cx="7697391" cy="24637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矩形 12"/>
          <p:cNvSpPr/>
          <p:nvPr/>
        </p:nvSpPr>
        <p:spPr>
          <a:xfrm>
            <a:off x="40906" y="1"/>
            <a:ext cx="12149508" cy="634846"/>
          </a:xfrm>
          <a:prstGeom prst="rect">
            <a:avLst/>
          </a:prstGeom>
          <a:solidFill>
            <a:srgbClr val="C25C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solidFill>
                <a:schemeClr val="bg1"/>
              </a:solidFill>
              <a:ea typeface="微软雅黑" panose="020B0503020204020204" pitchFamily="34" charset="-122"/>
            </a:endParaRPr>
          </a:p>
        </p:txBody>
      </p:sp>
      <p:grpSp>
        <p:nvGrpSpPr>
          <p:cNvPr id="14" name="组合 13"/>
          <p:cNvGrpSpPr/>
          <p:nvPr/>
        </p:nvGrpSpPr>
        <p:grpSpPr>
          <a:xfrm>
            <a:off x="1" y="-2"/>
            <a:ext cx="1836949" cy="634848"/>
            <a:chOff x="0" y="-2"/>
            <a:chExt cx="1377891" cy="634701"/>
          </a:xfrm>
          <a:solidFill>
            <a:srgbClr val="FFC000"/>
          </a:solidFill>
        </p:grpSpPr>
        <p:sp>
          <p:nvSpPr>
            <p:cNvPr id="15" name="矩形 14"/>
            <p:cNvSpPr/>
            <p:nvPr/>
          </p:nvSpPr>
          <p:spPr>
            <a:xfrm>
              <a:off x="0" y="0"/>
              <a:ext cx="708343" cy="634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sp>
          <p:nvSpPr>
            <p:cNvPr id="16" name="直角三角形 15"/>
            <p:cNvSpPr/>
            <p:nvPr/>
          </p:nvSpPr>
          <p:spPr>
            <a:xfrm flipV="1">
              <a:off x="708342" y="-2"/>
              <a:ext cx="669549" cy="634699"/>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grpSp>
      <p:sp>
        <p:nvSpPr>
          <p:cNvPr id="17" name="矩形 16"/>
          <p:cNvSpPr/>
          <p:nvPr/>
        </p:nvSpPr>
        <p:spPr>
          <a:xfrm>
            <a:off x="1774726" y="36707"/>
            <a:ext cx="1832553" cy="584775"/>
          </a:xfrm>
          <a:prstGeom prst="rect">
            <a:avLst/>
          </a:prstGeom>
        </p:spPr>
        <p:txBody>
          <a:bodyPr wrap="none">
            <a:spAutoFit/>
          </a:bodyPr>
          <a:lstStyle/>
          <a:p>
            <a:pPr>
              <a:defRPr/>
            </a:pPr>
            <a:r>
              <a:rPr lang="zh-CN" altLang="en-US" sz="3200" b="1" dirty="0">
                <a:solidFill>
                  <a:schemeClr val="bg1"/>
                </a:solidFill>
                <a:latin typeface="+mj-ea"/>
                <a:ea typeface="+mj-ea"/>
              </a:rPr>
              <a:t>练后反思</a:t>
            </a:r>
          </a:p>
        </p:txBody>
      </p:sp>
    </p:spTree>
    <p:extLst>
      <p:ext uri="{BB962C8B-B14F-4D97-AF65-F5344CB8AC3E}">
        <p14:creationId xmlns:p14="http://schemas.microsoft.com/office/powerpoint/2010/main" val="199195852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2708" name="Picture 4" descr="F:\2016\一轮\化学\人教化学\人教版化学\hx118拆.ti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73397" y="2150365"/>
            <a:ext cx="7442032" cy="3007621"/>
          </a:xfrm>
          <a:prstGeom prst="rect">
            <a:avLst/>
          </a:prstGeom>
          <a:noFill/>
          <a:extLst>
            <a:ext uri="{909E8E84-426E-40DD-AFC4-6F175D3DCCD1}">
              <a14:hiddenFill xmlns:a14="http://schemas.microsoft.com/office/drawing/2010/main">
                <a:solidFill>
                  <a:srgbClr val="FFFFFF"/>
                </a:solidFill>
              </a14:hiddenFill>
            </a:ext>
          </a:extLst>
        </p:spPr>
      </p:pic>
      <p:sp>
        <p:nvSpPr>
          <p:cNvPr id="12" name="矩形 11"/>
          <p:cNvSpPr/>
          <p:nvPr/>
        </p:nvSpPr>
        <p:spPr>
          <a:xfrm>
            <a:off x="251670" y="117426"/>
            <a:ext cx="11388152" cy="1979492"/>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与水反应</a:t>
            </a:r>
            <a:endParaRPr lang="zh-CN" altLang="zh-CN" sz="2800" kern="100" dirty="0">
              <a:latin typeface="宋体"/>
              <a:cs typeface="Courier New"/>
            </a:endParaRPr>
          </a:p>
          <a:p>
            <a:pPr algn="just">
              <a:lnSpc>
                <a:spcPct val="150000"/>
              </a:lnSpc>
              <a:spcAft>
                <a:spcPts val="0"/>
              </a:spcAft>
            </a:pP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离子方程式</a:t>
            </a:r>
            <a:r>
              <a:rPr lang="zh-CN" altLang="zh-CN" sz="2800" kern="100" dirty="0" smtClean="0">
                <a:latin typeface="Times New Roman"/>
                <a:ea typeface="华文细黑"/>
                <a:cs typeface="Times New Roman"/>
              </a:rPr>
              <a:t>：</a:t>
            </a:r>
            <a:r>
              <a:rPr lang="en-US" altLang="zh-CN" sz="2800" u="sng" kern="100" dirty="0" smtClean="0">
                <a:latin typeface="Times New Roman"/>
                <a:ea typeface="华文细黑"/>
                <a:cs typeface="Times New Roman"/>
              </a:rPr>
              <a:t>				</a:t>
            </a:r>
            <a:r>
              <a:rPr lang="en-US" altLang="zh-CN" sz="2800" u="sng" kern="100" dirty="0">
                <a:latin typeface="Times New Roman"/>
                <a:ea typeface="华文细黑"/>
                <a:cs typeface="Times New Roman"/>
              </a:rPr>
              <a:t> </a:t>
            </a:r>
            <a:r>
              <a:rPr lang="en-US" altLang="zh-CN" sz="2800" u="sng" kern="100" dirty="0" smtClean="0">
                <a:latin typeface="Times New Roman"/>
                <a:ea typeface="华文细黑"/>
                <a:cs typeface="Times New Roman"/>
              </a:rPr>
              <a:t>       </a:t>
            </a:r>
            <a:r>
              <a:rPr lang="zh-CN" altLang="zh-CN" sz="2800" kern="100" dirty="0" smtClean="0">
                <a:latin typeface="Times New Roman"/>
                <a:ea typeface="华文细黑"/>
                <a:cs typeface="Times New Roman"/>
              </a:rPr>
              <a:t>。</a:t>
            </a:r>
            <a:endParaRPr lang="zh-CN" altLang="zh-CN" sz="2800" kern="100" dirty="0">
              <a:latin typeface="宋体"/>
              <a:cs typeface="Courier New"/>
            </a:endParaRPr>
          </a:p>
          <a:p>
            <a:pPr algn="just">
              <a:lnSpc>
                <a:spcPct val="150000"/>
              </a:lnSpc>
              <a:spcAft>
                <a:spcPts val="0"/>
              </a:spcAft>
            </a:pP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与滴加酚酞的水反应的现象及解释</a:t>
            </a:r>
            <a:endParaRPr lang="zh-CN" altLang="zh-CN" sz="2800" kern="100" dirty="0">
              <a:effectLst/>
              <a:latin typeface="宋体"/>
              <a:cs typeface="Courier New"/>
            </a:endParaRPr>
          </a:p>
        </p:txBody>
      </p:sp>
      <p:sp>
        <p:nvSpPr>
          <p:cNvPr id="3" name="矩形 2"/>
          <p:cNvSpPr/>
          <p:nvPr/>
        </p:nvSpPr>
        <p:spPr>
          <a:xfrm>
            <a:off x="2811413" y="837506"/>
            <a:ext cx="5777864" cy="523220"/>
          </a:xfrm>
          <a:prstGeom prst="rect">
            <a:avLst/>
          </a:prstGeom>
        </p:spPr>
        <p:txBody>
          <a:bodyPr wrap="none">
            <a:spAutoFit/>
          </a:bodyPr>
          <a:lstStyle/>
          <a:p>
            <a:r>
              <a:rPr lang="en-US" altLang="zh-CN" sz="2800" kern="100" dirty="0">
                <a:solidFill>
                  <a:srgbClr val="0000FF"/>
                </a:solidFill>
                <a:latin typeface="Times New Roman"/>
                <a:ea typeface="华文细黑"/>
                <a:cs typeface="Courier New"/>
              </a:rPr>
              <a:t>2Na</a:t>
            </a:r>
            <a:r>
              <a:rPr lang="zh-CN" altLang="zh-CN" sz="2800" kern="100" dirty="0">
                <a:solidFill>
                  <a:srgbClr val="0000FF"/>
                </a:solidFill>
                <a:latin typeface="Times New Roman"/>
                <a:ea typeface="华文细黑"/>
                <a:cs typeface="Times New Roman"/>
              </a:rPr>
              <a:t>＋</a:t>
            </a:r>
            <a:r>
              <a:rPr lang="en-US" altLang="zh-CN" sz="2800" kern="100" dirty="0">
                <a:solidFill>
                  <a:srgbClr val="0000FF"/>
                </a:solidFill>
                <a:latin typeface="Times New Roman"/>
                <a:ea typeface="华文细黑"/>
                <a:cs typeface="Courier New"/>
              </a:rPr>
              <a:t>2H</a:t>
            </a:r>
            <a:r>
              <a:rPr lang="en-US" altLang="zh-CN" sz="2800" kern="100" baseline="-25000" dirty="0">
                <a:solidFill>
                  <a:srgbClr val="0000FF"/>
                </a:solidFill>
                <a:latin typeface="Times New Roman"/>
                <a:ea typeface="华文细黑"/>
                <a:cs typeface="Courier New"/>
              </a:rPr>
              <a:t>2</a:t>
            </a:r>
            <a:r>
              <a:rPr lang="en-US" altLang="zh-CN" sz="2800" kern="100" dirty="0">
                <a:solidFill>
                  <a:srgbClr val="0000FF"/>
                </a:solidFill>
                <a:latin typeface="Times New Roman"/>
                <a:ea typeface="华文细黑"/>
                <a:cs typeface="Courier New"/>
              </a:rPr>
              <a:t>O</a:t>
            </a:r>
            <a:r>
              <a:rPr lang="en-US" altLang="zh-CN" sz="2800" kern="100" spc="-80" dirty="0">
                <a:solidFill>
                  <a:srgbClr val="0000FF"/>
                </a:solidFill>
                <a:latin typeface="Times New Roman"/>
                <a:ea typeface="华文细黑"/>
                <a:cs typeface="Courier New"/>
              </a:rPr>
              <a:t>==</a:t>
            </a:r>
            <a:r>
              <a:rPr lang="en-US" altLang="zh-CN" sz="2800" kern="100" dirty="0">
                <a:solidFill>
                  <a:srgbClr val="0000FF"/>
                </a:solidFill>
                <a:latin typeface="Times New Roman"/>
                <a:ea typeface="华文细黑"/>
                <a:cs typeface="Courier New"/>
              </a:rPr>
              <a:t>=2Na</a:t>
            </a:r>
            <a:r>
              <a:rPr lang="zh-CN" altLang="zh-CN" sz="2800" kern="100" baseline="30000" dirty="0">
                <a:solidFill>
                  <a:srgbClr val="0000FF"/>
                </a:solidFill>
                <a:latin typeface="Times New Roman"/>
                <a:ea typeface="华文细黑"/>
                <a:cs typeface="Times New Roman"/>
              </a:rPr>
              <a:t>＋</a:t>
            </a:r>
            <a:r>
              <a:rPr lang="zh-CN" altLang="zh-CN" sz="2800" kern="100" dirty="0">
                <a:solidFill>
                  <a:srgbClr val="0000FF"/>
                </a:solidFill>
                <a:latin typeface="Times New Roman"/>
                <a:ea typeface="华文细黑"/>
                <a:cs typeface="Times New Roman"/>
              </a:rPr>
              <a:t>＋</a:t>
            </a:r>
            <a:r>
              <a:rPr lang="en-US" altLang="zh-CN" sz="2800" kern="100" dirty="0">
                <a:solidFill>
                  <a:srgbClr val="0000FF"/>
                </a:solidFill>
                <a:latin typeface="Times New Roman"/>
                <a:ea typeface="华文细黑"/>
                <a:cs typeface="Courier New"/>
              </a:rPr>
              <a:t>2OH</a:t>
            </a:r>
            <a:r>
              <a:rPr lang="zh-CN" altLang="zh-CN" sz="2800" kern="100" baseline="30000" dirty="0">
                <a:solidFill>
                  <a:srgbClr val="0000FF"/>
                </a:solidFill>
                <a:latin typeface="Times New Roman"/>
                <a:ea typeface="华文细黑"/>
                <a:cs typeface="Times New Roman"/>
              </a:rPr>
              <a:t>－</a:t>
            </a:r>
            <a:r>
              <a:rPr lang="zh-CN" altLang="zh-CN" sz="2800" kern="100" dirty="0">
                <a:solidFill>
                  <a:srgbClr val="0000FF"/>
                </a:solidFill>
                <a:latin typeface="Times New Roman"/>
                <a:ea typeface="华文细黑"/>
                <a:cs typeface="Times New Roman"/>
              </a:rPr>
              <a:t>＋</a:t>
            </a:r>
            <a:r>
              <a:rPr lang="en-US" altLang="zh-CN" sz="2800" kern="100" dirty="0">
                <a:solidFill>
                  <a:srgbClr val="0000FF"/>
                </a:solidFill>
                <a:latin typeface="Times New Roman"/>
                <a:ea typeface="华文细黑"/>
                <a:cs typeface="Courier New"/>
              </a:rPr>
              <a:t>H</a:t>
            </a:r>
            <a:r>
              <a:rPr lang="en-US" altLang="zh-CN" sz="2800" kern="100" baseline="-25000" dirty="0">
                <a:solidFill>
                  <a:srgbClr val="0000FF"/>
                </a:solidFill>
                <a:latin typeface="Times New Roman"/>
                <a:ea typeface="华文细黑"/>
                <a:cs typeface="Courier New"/>
              </a:rPr>
              <a:t>2</a:t>
            </a:r>
            <a:r>
              <a:rPr lang="en-US" altLang="zh-CN" sz="2800" kern="100" dirty="0">
                <a:solidFill>
                  <a:srgbClr val="0000FF"/>
                </a:solidFill>
                <a:latin typeface="宋体"/>
                <a:ea typeface="华文细黑"/>
                <a:cs typeface="Times New Roman"/>
              </a:rPr>
              <a:t>↑</a:t>
            </a:r>
            <a:endParaRPr lang="zh-CN" altLang="en-US" dirty="0">
              <a:solidFill>
                <a:srgbClr val="0000FF"/>
              </a:solidFill>
            </a:endParaRPr>
          </a:p>
        </p:txBody>
      </p:sp>
      <p:sp>
        <p:nvSpPr>
          <p:cNvPr id="5" name="矩形 4"/>
          <p:cNvSpPr/>
          <p:nvPr/>
        </p:nvSpPr>
        <p:spPr>
          <a:xfrm>
            <a:off x="232620" y="5229994"/>
            <a:ext cx="10793813" cy="1384995"/>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与盐酸反应</a:t>
            </a:r>
            <a:endParaRPr lang="zh-CN" altLang="zh-CN" sz="2800"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离子方程式</a:t>
            </a:r>
            <a:r>
              <a:rPr lang="zh-CN" altLang="zh-CN" sz="2800" kern="100" dirty="0" smtClean="0">
                <a:latin typeface="Times New Roman"/>
                <a:ea typeface="华文细黑"/>
                <a:cs typeface="Times New Roman"/>
              </a:rPr>
              <a:t>：</a:t>
            </a:r>
            <a:r>
              <a:rPr lang="en-US" altLang="zh-CN" sz="2800" u="sng" kern="100" dirty="0" smtClean="0">
                <a:latin typeface="Times New Roman"/>
                <a:ea typeface="华文细黑"/>
                <a:cs typeface="Times New Roman"/>
              </a:rPr>
              <a:t>			</a:t>
            </a:r>
            <a:r>
              <a:rPr lang="en-US" altLang="zh-CN" sz="2800" u="sng" kern="100" dirty="0">
                <a:latin typeface="Times New Roman"/>
                <a:ea typeface="华文细黑"/>
                <a:cs typeface="Times New Roman"/>
              </a:rPr>
              <a:t> </a:t>
            </a:r>
            <a:r>
              <a:rPr lang="en-US" altLang="zh-CN" sz="2800" u="sng" kern="100" dirty="0" smtClean="0">
                <a:latin typeface="Times New Roman"/>
                <a:ea typeface="华文细黑"/>
                <a:cs typeface="Times New Roman"/>
              </a:rPr>
              <a:t>               </a:t>
            </a:r>
            <a:r>
              <a:rPr lang="zh-CN" altLang="zh-CN" sz="2800" kern="100" dirty="0" smtClean="0">
                <a:latin typeface="Times New Roman"/>
                <a:ea typeface="华文细黑"/>
                <a:cs typeface="Times New Roman"/>
              </a:rPr>
              <a:t>。</a:t>
            </a:r>
            <a:endParaRPr lang="zh-CN" altLang="zh-CN" sz="2800" kern="100" dirty="0">
              <a:effectLst/>
              <a:latin typeface="宋体"/>
              <a:cs typeface="Courier New"/>
            </a:endParaRPr>
          </a:p>
        </p:txBody>
      </p:sp>
      <p:sp>
        <p:nvSpPr>
          <p:cNvPr id="7" name="矩形 6"/>
          <p:cNvSpPr/>
          <p:nvPr/>
        </p:nvSpPr>
        <p:spPr>
          <a:xfrm>
            <a:off x="2403307" y="5941541"/>
            <a:ext cx="4339971" cy="523220"/>
          </a:xfrm>
          <a:prstGeom prst="rect">
            <a:avLst/>
          </a:prstGeom>
        </p:spPr>
        <p:txBody>
          <a:bodyPr wrap="none">
            <a:spAutoFit/>
          </a:bodyPr>
          <a:lstStyle/>
          <a:p>
            <a:r>
              <a:rPr lang="en-US" altLang="zh-CN" sz="2800" kern="100" dirty="0">
                <a:solidFill>
                  <a:srgbClr val="0000FF"/>
                </a:solidFill>
                <a:latin typeface="Times New Roman"/>
                <a:ea typeface="华文细黑"/>
                <a:cs typeface="Courier New"/>
              </a:rPr>
              <a:t>2Na</a:t>
            </a:r>
            <a:r>
              <a:rPr lang="zh-CN" altLang="zh-CN" sz="2800" kern="100" dirty="0">
                <a:solidFill>
                  <a:srgbClr val="0000FF"/>
                </a:solidFill>
                <a:latin typeface="Times New Roman"/>
                <a:ea typeface="华文细黑"/>
                <a:cs typeface="Times New Roman"/>
              </a:rPr>
              <a:t>＋</a:t>
            </a:r>
            <a:r>
              <a:rPr lang="en-US" altLang="zh-CN" sz="2800" kern="100" dirty="0">
                <a:solidFill>
                  <a:srgbClr val="0000FF"/>
                </a:solidFill>
                <a:latin typeface="Times New Roman"/>
                <a:ea typeface="华文细黑"/>
                <a:cs typeface="Courier New"/>
              </a:rPr>
              <a:t>2H</a:t>
            </a:r>
            <a:r>
              <a:rPr lang="zh-CN" altLang="zh-CN" sz="2800" kern="100" baseline="30000" dirty="0">
                <a:solidFill>
                  <a:srgbClr val="0000FF"/>
                </a:solidFill>
                <a:latin typeface="Times New Roman"/>
                <a:ea typeface="华文细黑"/>
                <a:cs typeface="Times New Roman"/>
              </a:rPr>
              <a:t>＋</a:t>
            </a:r>
            <a:r>
              <a:rPr lang="en-US" altLang="zh-CN" sz="2800" kern="100" spc="-80" dirty="0">
                <a:solidFill>
                  <a:srgbClr val="0000FF"/>
                </a:solidFill>
                <a:latin typeface="Times New Roman"/>
                <a:ea typeface="华文细黑"/>
                <a:cs typeface="Courier New"/>
              </a:rPr>
              <a:t>==</a:t>
            </a:r>
            <a:r>
              <a:rPr lang="en-US" altLang="zh-CN" sz="2800" kern="100" dirty="0">
                <a:solidFill>
                  <a:srgbClr val="0000FF"/>
                </a:solidFill>
                <a:latin typeface="Times New Roman"/>
                <a:ea typeface="华文细黑"/>
                <a:cs typeface="Courier New"/>
              </a:rPr>
              <a:t>=2Na</a:t>
            </a:r>
            <a:r>
              <a:rPr lang="zh-CN" altLang="zh-CN" sz="2800" kern="100" baseline="30000" dirty="0">
                <a:solidFill>
                  <a:srgbClr val="0000FF"/>
                </a:solidFill>
                <a:latin typeface="Times New Roman"/>
                <a:ea typeface="华文细黑"/>
                <a:cs typeface="Times New Roman"/>
              </a:rPr>
              <a:t>＋</a:t>
            </a:r>
            <a:r>
              <a:rPr lang="zh-CN" altLang="zh-CN" sz="2800" kern="100" dirty="0">
                <a:solidFill>
                  <a:srgbClr val="0000FF"/>
                </a:solidFill>
                <a:latin typeface="Times New Roman"/>
                <a:ea typeface="华文细黑"/>
                <a:cs typeface="Times New Roman"/>
              </a:rPr>
              <a:t>＋</a:t>
            </a:r>
            <a:r>
              <a:rPr lang="en-US" altLang="zh-CN" sz="2800" kern="100" dirty="0">
                <a:solidFill>
                  <a:srgbClr val="0000FF"/>
                </a:solidFill>
                <a:latin typeface="Times New Roman"/>
                <a:ea typeface="华文细黑"/>
                <a:cs typeface="Courier New"/>
              </a:rPr>
              <a:t>H</a:t>
            </a:r>
            <a:r>
              <a:rPr lang="en-US" altLang="zh-CN" sz="2800" kern="100" baseline="-25000" dirty="0">
                <a:solidFill>
                  <a:srgbClr val="0000FF"/>
                </a:solidFill>
                <a:latin typeface="Times New Roman"/>
                <a:ea typeface="华文细黑"/>
                <a:cs typeface="Courier New"/>
              </a:rPr>
              <a:t>2</a:t>
            </a:r>
            <a:r>
              <a:rPr lang="en-US" altLang="zh-CN" sz="2800" kern="100" dirty="0">
                <a:solidFill>
                  <a:srgbClr val="0000FF"/>
                </a:solidFill>
                <a:latin typeface="宋体"/>
                <a:ea typeface="华文细黑"/>
                <a:cs typeface="Times New Roman"/>
              </a:rPr>
              <a:t>↑</a:t>
            </a:r>
            <a:endParaRPr lang="zh-CN" altLang="en-US" dirty="0">
              <a:solidFill>
                <a:srgbClr val="0000FF"/>
              </a:solidFill>
            </a:endParaRPr>
          </a:p>
        </p:txBody>
      </p:sp>
      <p:sp>
        <p:nvSpPr>
          <p:cNvPr id="8" name="矩形 7"/>
          <p:cNvSpPr/>
          <p:nvPr/>
        </p:nvSpPr>
        <p:spPr>
          <a:xfrm>
            <a:off x="5212060" y="2023428"/>
            <a:ext cx="2698175" cy="523220"/>
          </a:xfrm>
          <a:prstGeom prst="rect">
            <a:avLst/>
          </a:prstGeom>
        </p:spPr>
        <p:txBody>
          <a:bodyPr wrap="none">
            <a:spAutoFit/>
          </a:bodyPr>
          <a:lstStyle/>
          <a:p>
            <a:r>
              <a:rPr lang="zh-CN" altLang="en-US" sz="2800" kern="100" dirty="0">
                <a:solidFill>
                  <a:srgbClr val="0000FF"/>
                </a:solidFill>
                <a:latin typeface="Times New Roman"/>
                <a:ea typeface="华文细黑"/>
                <a:cs typeface="Times New Roman"/>
              </a:rPr>
              <a:t>钠的密度比水小</a:t>
            </a:r>
          </a:p>
        </p:txBody>
      </p:sp>
      <p:sp>
        <p:nvSpPr>
          <p:cNvPr id="9" name="矩形 8"/>
          <p:cNvSpPr/>
          <p:nvPr/>
        </p:nvSpPr>
        <p:spPr>
          <a:xfrm>
            <a:off x="5262616" y="2652450"/>
            <a:ext cx="3775393" cy="523220"/>
          </a:xfrm>
          <a:prstGeom prst="rect">
            <a:avLst/>
          </a:prstGeom>
        </p:spPr>
        <p:txBody>
          <a:bodyPr wrap="none">
            <a:spAutoFit/>
          </a:bodyPr>
          <a:lstStyle/>
          <a:p>
            <a:r>
              <a:rPr lang="zh-CN" altLang="en-US" sz="2800" kern="100" dirty="0" smtClean="0">
                <a:solidFill>
                  <a:srgbClr val="0000FF"/>
                </a:solidFill>
                <a:latin typeface="Times New Roman"/>
                <a:ea typeface="华文细黑"/>
                <a:cs typeface="Times New Roman"/>
              </a:rPr>
              <a:t>反应放热，钠的熔点低</a:t>
            </a:r>
            <a:endParaRPr lang="zh-CN" altLang="en-US" sz="2800" kern="100" dirty="0">
              <a:solidFill>
                <a:srgbClr val="0000FF"/>
              </a:solidFill>
              <a:latin typeface="Times New Roman"/>
              <a:ea typeface="华文细黑"/>
              <a:cs typeface="Times New Roman"/>
            </a:endParaRPr>
          </a:p>
        </p:txBody>
      </p:sp>
      <p:sp>
        <p:nvSpPr>
          <p:cNvPr id="14" name="矩形 13"/>
          <p:cNvSpPr/>
          <p:nvPr/>
        </p:nvSpPr>
        <p:spPr>
          <a:xfrm>
            <a:off x="5168627" y="4519350"/>
            <a:ext cx="2917786" cy="523220"/>
          </a:xfrm>
          <a:prstGeom prst="rect">
            <a:avLst/>
          </a:prstGeom>
        </p:spPr>
        <p:txBody>
          <a:bodyPr wrap="none">
            <a:spAutoFit/>
          </a:bodyPr>
          <a:lstStyle/>
          <a:p>
            <a:r>
              <a:rPr lang="zh-CN" altLang="en-US" sz="2800" kern="100" dirty="0" smtClean="0">
                <a:solidFill>
                  <a:srgbClr val="0000FF"/>
                </a:solidFill>
                <a:latin typeface="Times New Roman"/>
                <a:ea typeface="华文细黑"/>
                <a:cs typeface="Times New Roman"/>
              </a:rPr>
              <a:t>生成了强碱</a:t>
            </a:r>
            <a:r>
              <a:rPr lang="en-US" altLang="zh-CN" sz="2800" kern="100" dirty="0" err="1" smtClean="0">
                <a:solidFill>
                  <a:srgbClr val="0000FF"/>
                </a:solidFill>
                <a:latin typeface="Times New Roman"/>
                <a:ea typeface="华文细黑"/>
                <a:cs typeface="Times New Roman"/>
              </a:rPr>
              <a:t>NaOH</a:t>
            </a:r>
            <a:endParaRPr lang="zh-CN" altLang="en-US" sz="2800" kern="100" dirty="0">
              <a:solidFill>
                <a:srgbClr val="0000FF"/>
              </a:solidFill>
              <a:latin typeface="Times New Roman"/>
              <a:ea typeface="华文细黑"/>
              <a:cs typeface="Times New Roman"/>
            </a:endParaRPr>
          </a:p>
        </p:txBody>
      </p:sp>
      <p:sp>
        <p:nvSpPr>
          <p:cNvPr id="10" name="矩形 9"/>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1" name="圆角矩形 10"/>
          <p:cNvSpPr/>
          <p:nvPr/>
        </p:nvSpPr>
        <p:spPr>
          <a:xfrm>
            <a:off x="11382521" y="6658148"/>
            <a:ext cx="807892" cy="20084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C00000"/>
                </a:solidFill>
                <a:latin typeface="黑体" pitchFamily="49" charset="-122"/>
                <a:ea typeface="黑体" pitchFamily="49" charset="-122"/>
              </a:rPr>
              <a:t>答案</a:t>
            </a:r>
            <a:endParaRPr lang="zh-CN" altLang="en-US" sz="1400" dirty="0">
              <a:solidFill>
                <a:srgbClr val="C00000"/>
              </a:solidFill>
              <a:latin typeface="黑体" pitchFamily="49" charset="-122"/>
              <a:ea typeface="黑体" pitchFamily="49" charset="-122"/>
            </a:endParaRPr>
          </a:p>
        </p:txBody>
      </p:sp>
    </p:spTree>
    <p:extLst>
      <p:ext uri="{BB962C8B-B14F-4D97-AF65-F5344CB8AC3E}">
        <p14:creationId xmlns:p14="http://schemas.microsoft.com/office/powerpoint/2010/main" val="141496456"/>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1"/>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linds(horizontal)">
                                      <p:cBhvr>
                                        <p:cTn id="12" dur="500"/>
                                        <p:tgtEl>
                                          <p:spTgt spid="8"/>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blinds(horizontal)">
                                      <p:cBhvr>
                                        <p:cTn id="15" dur="500"/>
                                        <p:tgtEl>
                                          <p:spTgt spid="9"/>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blinds(horizontal)">
                                      <p:cBhvr>
                                        <p:cTn id="18" dur="500"/>
                                        <p:tgtEl>
                                          <p:spTgt spid="14"/>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blinds(horizontal)">
                                      <p:cBhvr>
                                        <p:cTn id="23" dur="500"/>
                                        <p:tgtEl>
                                          <p:spTgt spid="7"/>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xit" presetSubtype="0" fill="hold" grpId="1" nodeType="clickEffect">
                                  <p:stCondLst>
                                    <p:cond delay="0"/>
                                  </p:stCondLst>
                                  <p:childTnLst>
                                    <p:animEffect transition="out" filter="fade">
                                      <p:cBhvr>
                                        <p:cTn id="27" dur="500"/>
                                        <p:tgtEl>
                                          <p:spTgt spid="3"/>
                                        </p:tgtEl>
                                      </p:cBhvr>
                                    </p:animEffect>
                                    <p:set>
                                      <p:cBhvr>
                                        <p:cTn id="28" dur="1" fill="hold">
                                          <p:stCondLst>
                                            <p:cond delay="499"/>
                                          </p:stCondLst>
                                        </p:cTn>
                                        <p:tgtEl>
                                          <p:spTgt spid="3"/>
                                        </p:tgtEl>
                                        <p:attrNameLst>
                                          <p:attrName>style.visibility</p:attrName>
                                        </p:attrNameLst>
                                      </p:cBhvr>
                                      <p:to>
                                        <p:strVal val="hidden"/>
                                      </p:to>
                                    </p:set>
                                  </p:childTnLst>
                                </p:cTn>
                              </p:par>
                              <p:par>
                                <p:cTn id="29" presetID="10" presetClass="exit" presetSubtype="0" fill="hold" grpId="1" nodeType="withEffect">
                                  <p:stCondLst>
                                    <p:cond delay="0"/>
                                  </p:stCondLst>
                                  <p:childTnLst>
                                    <p:animEffect transition="out" filter="fade">
                                      <p:cBhvr>
                                        <p:cTn id="30" dur="500"/>
                                        <p:tgtEl>
                                          <p:spTgt spid="8"/>
                                        </p:tgtEl>
                                      </p:cBhvr>
                                    </p:animEffect>
                                    <p:set>
                                      <p:cBhvr>
                                        <p:cTn id="31" dur="1" fill="hold">
                                          <p:stCondLst>
                                            <p:cond delay="499"/>
                                          </p:stCondLst>
                                        </p:cTn>
                                        <p:tgtEl>
                                          <p:spTgt spid="8"/>
                                        </p:tgtEl>
                                        <p:attrNameLst>
                                          <p:attrName>style.visibility</p:attrName>
                                        </p:attrNameLst>
                                      </p:cBhvr>
                                      <p:to>
                                        <p:strVal val="hidden"/>
                                      </p:to>
                                    </p:set>
                                  </p:childTnLst>
                                </p:cTn>
                              </p:par>
                              <p:par>
                                <p:cTn id="32" presetID="10" presetClass="exit" presetSubtype="0" fill="hold" grpId="1" nodeType="withEffect">
                                  <p:stCondLst>
                                    <p:cond delay="0"/>
                                  </p:stCondLst>
                                  <p:childTnLst>
                                    <p:animEffect transition="out" filter="fade">
                                      <p:cBhvr>
                                        <p:cTn id="33" dur="500"/>
                                        <p:tgtEl>
                                          <p:spTgt spid="9"/>
                                        </p:tgtEl>
                                      </p:cBhvr>
                                    </p:animEffect>
                                    <p:set>
                                      <p:cBhvr>
                                        <p:cTn id="34" dur="1" fill="hold">
                                          <p:stCondLst>
                                            <p:cond delay="499"/>
                                          </p:stCondLst>
                                        </p:cTn>
                                        <p:tgtEl>
                                          <p:spTgt spid="9"/>
                                        </p:tgtEl>
                                        <p:attrNameLst>
                                          <p:attrName>style.visibility</p:attrName>
                                        </p:attrNameLst>
                                      </p:cBhvr>
                                      <p:to>
                                        <p:strVal val="hidden"/>
                                      </p:to>
                                    </p:set>
                                  </p:childTnLst>
                                </p:cTn>
                              </p:par>
                              <p:par>
                                <p:cTn id="35" presetID="10" presetClass="exit" presetSubtype="0" fill="hold" grpId="1" nodeType="withEffect">
                                  <p:stCondLst>
                                    <p:cond delay="0"/>
                                  </p:stCondLst>
                                  <p:childTnLst>
                                    <p:animEffect transition="out" filter="fade">
                                      <p:cBhvr>
                                        <p:cTn id="36" dur="500"/>
                                        <p:tgtEl>
                                          <p:spTgt spid="14"/>
                                        </p:tgtEl>
                                      </p:cBhvr>
                                    </p:animEffect>
                                    <p:set>
                                      <p:cBhvr>
                                        <p:cTn id="37" dur="1" fill="hold">
                                          <p:stCondLst>
                                            <p:cond delay="499"/>
                                          </p:stCondLst>
                                        </p:cTn>
                                        <p:tgtEl>
                                          <p:spTgt spid="14"/>
                                        </p:tgtEl>
                                        <p:attrNameLst>
                                          <p:attrName>style.visibility</p:attrName>
                                        </p:attrNameLst>
                                      </p:cBhvr>
                                      <p:to>
                                        <p:strVal val="hidden"/>
                                      </p:to>
                                    </p:set>
                                  </p:childTnLst>
                                </p:cTn>
                              </p:par>
                              <p:par>
                                <p:cTn id="38" presetID="10" presetClass="exit" presetSubtype="0" fill="hold" grpId="1" nodeType="withEffect">
                                  <p:stCondLst>
                                    <p:cond delay="0"/>
                                  </p:stCondLst>
                                  <p:childTnLst>
                                    <p:animEffect transition="out" filter="fade">
                                      <p:cBhvr>
                                        <p:cTn id="39" dur="500"/>
                                        <p:tgtEl>
                                          <p:spTgt spid="7"/>
                                        </p:tgtEl>
                                      </p:cBhvr>
                                    </p:animEffect>
                                    <p:set>
                                      <p:cBhvr>
                                        <p:cTn id="40" dur="1" fill="hold">
                                          <p:stCondLst>
                                            <p:cond delay="499"/>
                                          </p:stCondLst>
                                        </p:cTn>
                                        <p:tgtEl>
                                          <p:spTgt spid="7"/>
                                        </p:tgtEl>
                                        <p:attrNameLst>
                                          <p:attrName>style.visibility</p:attrName>
                                        </p:attrNameLst>
                                      </p:cBhvr>
                                      <p:to>
                                        <p:strVal val="hidden"/>
                                      </p:to>
                                    </p:set>
                                  </p:childTnLst>
                                </p:cTn>
                              </p:par>
                            </p:childTnLst>
                          </p:cTn>
                        </p:par>
                      </p:childTnLst>
                    </p:cTn>
                  </p:par>
                </p:childTnLst>
              </p:cTn>
              <p:nextCondLst>
                <p:cond evt="onClick" delay="0">
                  <p:tgtEl>
                    <p:spTgt spid="11"/>
                  </p:tgtEl>
                </p:cond>
              </p:nextCondLst>
            </p:seq>
          </p:childTnLst>
        </p:cTn>
      </p:par>
    </p:tnLst>
    <p:bldLst>
      <p:bldP spid="3" grpId="0"/>
      <p:bldP spid="3" grpId="1"/>
      <p:bldP spid="7" grpId="0"/>
      <p:bldP spid="7" grpId="1"/>
      <p:bldP spid="8" grpId="0"/>
      <p:bldP spid="8" grpId="1"/>
      <p:bldP spid="9" grpId="0"/>
      <p:bldP spid="9" grpId="1"/>
      <p:bldP spid="14" grpId="0"/>
      <p:bldP spid="14" grpId="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23678" y="189434"/>
            <a:ext cx="11388152" cy="687600"/>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利用阴离子</a:t>
            </a:r>
            <a:r>
              <a:rPr lang="zh-CN" altLang="zh-CN" sz="2800" kern="100" dirty="0" smtClean="0">
                <a:latin typeface="Times New Roman"/>
                <a:ea typeface="华文细黑"/>
                <a:cs typeface="Times New Roman"/>
              </a:rPr>
              <a:t>不同</a:t>
            </a:r>
            <a:endParaRPr lang="zh-CN" altLang="zh-CN" sz="1050" kern="100" dirty="0">
              <a:latin typeface="宋体"/>
              <a:cs typeface="Courier New"/>
            </a:endParaRPr>
          </a:p>
        </p:txBody>
      </p:sp>
      <p:pic>
        <p:nvPicPr>
          <p:cNvPr id="317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2766" y="1098128"/>
            <a:ext cx="7523918" cy="9657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矩形 3"/>
          <p:cNvSpPr/>
          <p:nvPr/>
        </p:nvSpPr>
        <p:spPr>
          <a:xfrm>
            <a:off x="363836" y="2423927"/>
            <a:ext cx="4044697" cy="656846"/>
          </a:xfrm>
          <a:prstGeom prst="rect">
            <a:avLst/>
          </a:prstGeom>
        </p:spPr>
        <p:txBody>
          <a:bodyPr wrap="none">
            <a:spAutoFit/>
          </a:bodyPr>
          <a:lstStyle/>
          <a:p>
            <a:pPr algn="just">
              <a:lnSpc>
                <a:spcPct val="150000"/>
              </a:lnSpc>
              <a:spcAft>
                <a:spcPts val="0"/>
              </a:spcAft>
            </a:pPr>
            <a:r>
              <a:rPr lang="en-US" altLang="zh-CN" sz="2800" kern="100">
                <a:latin typeface="Times New Roman"/>
                <a:ea typeface="华文细黑"/>
                <a:cs typeface="Courier New"/>
              </a:rPr>
              <a:t>4.</a:t>
            </a:r>
            <a:r>
              <a:rPr lang="zh-CN" altLang="zh-CN" sz="2800" kern="100" dirty="0">
                <a:latin typeface="Times New Roman"/>
                <a:ea typeface="华文细黑"/>
                <a:cs typeface="Times New Roman"/>
              </a:rPr>
              <a:t>利用溶液的酸碱性不同</a:t>
            </a:r>
            <a:endParaRPr lang="zh-CN" altLang="zh-CN" sz="2800" kern="100" dirty="0">
              <a:effectLst/>
              <a:latin typeface="宋体"/>
              <a:cs typeface="Courier New"/>
            </a:endParaRPr>
          </a:p>
        </p:txBody>
      </p:sp>
      <p:pic>
        <p:nvPicPr>
          <p:cNvPr id="317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8582" y="3412989"/>
            <a:ext cx="6237606" cy="959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50143047"/>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334566" y="575211"/>
            <a:ext cx="11185087" cy="5734903"/>
          </a:xfrm>
          <a:prstGeom prst="rect">
            <a:avLst/>
          </a:prstGeom>
        </p:spPr>
        <p:txBody>
          <a:bodyPr>
            <a:spAutoFit/>
          </a:bodyPr>
          <a:lstStyle/>
          <a:p>
            <a:pPr algn="just">
              <a:lnSpc>
                <a:spcPts val="5500"/>
              </a:lnSpc>
              <a:spcAft>
                <a:spcPts val="0"/>
              </a:spcAft>
            </a:pPr>
            <a:r>
              <a:rPr lang="zh-CN" altLang="zh-CN" sz="2800" b="1" kern="100" dirty="0" smtClean="0">
                <a:solidFill>
                  <a:srgbClr val="0000FF"/>
                </a:solidFill>
                <a:latin typeface="Times New Roman"/>
                <a:ea typeface="黑体" pitchFamily="49" charset="-122"/>
                <a:cs typeface="Times New Roman"/>
              </a:rPr>
              <a:t>题组二　</a:t>
            </a:r>
            <a:r>
              <a:rPr lang="en-US" altLang="zh-CN" sz="2800" b="1" kern="100" dirty="0" smtClean="0">
                <a:solidFill>
                  <a:srgbClr val="0000FF"/>
                </a:solidFill>
                <a:latin typeface="Times New Roman"/>
                <a:ea typeface="黑体" pitchFamily="49" charset="-122"/>
                <a:cs typeface="Courier New"/>
              </a:rPr>
              <a:t>Na</a:t>
            </a:r>
            <a:r>
              <a:rPr lang="en-US" altLang="zh-CN" sz="2800" b="1" kern="100" baseline="-25000" dirty="0" smtClean="0">
                <a:solidFill>
                  <a:srgbClr val="0000FF"/>
                </a:solidFill>
                <a:latin typeface="Times New Roman"/>
                <a:ea typeface="黑体" pitchFamily="49" charset="-122"/>
                <a:cs typeface="Courier New"/>
              </a:rPr>
              <a:t>2</a:t>
            </a:r>
            <a:r>
              <a:rPr lang="en-US" altLang="zh-CN" sz="2800" b="1" kern="100" dirty="0" smtClean="0">
                <a:solidFill>
                  <a:srgbClr val="0000FF"/>
                </a:solidFill>
                <a:latin typeface="Times New Roman"/>
                <a:ea typeface="黑体" pitchFamily="49" charset="-122"/>
                <a:cs typeface="Courier New"/>
              </a:rPr>
              <a:t>CO</a:t>
            </a:r>
            <a:r>
              <a:rPr lang="en-US" altLang="zh-CN" sz="2800" b="1" kern="100" baseline="-25000" dirty="0" smtClean="0">
                <a:solidFill>
                  <a:srgbClr val="0000FF"/>
                </a:solidFill>
                <a:latin typeface="Times New Roman"/>
                <a:ea typeface="黑体" pitchFamily="49" charset="-122"/>
                <a:cs typeface="Courier New"/>
              </a:rPr>
              <a:t>3</a:t>
            </a:r>
            <a:r>
              <a:rPr lang="zh-CN" altLang="zh-CN" sz="2800" b="1" kern="100" dirty="0" smtClean="0">
                <a:solidFill>
                  <a:srgbClr val="0000FF"/>
                </a:solidFill>
                <a:latin typeface="Times New Roman"/>
                <a:ea typeface="黑体" pitchFamily="49" charset="-122"/>
                <a:cs typeface="Times New Roman"/>
              </a:rPr>
              <a:t>、</a:t>
            </a:r>
            <a:r>
              <a:rPr lang="en-US" altLang="zh-CN" sz="2800" b="1" kern="100" dirty="0" smtClean="0">
                <a:solidFill>
                  <a:srgbClr val="0000FF"/>
                </a:solidFill>
                <a:latin typeface="Times New Roman"/>
                <a:ea typeface="黑体" pitchFamily="49" charset="-122"/>
                <a:cs typeface="Courier New"/>
              </a:rPr>
              <a:t>NaHCO</a:t>
            </a:r>
            <a:r>
              <a:rPr lang="en-US" altLang="zh-CN" sz="2800" b="1" kern="100" baseline="-25000" dirty="0" smtClean="0">
                <a:solidFill>
                  <a:srgbClr val="0000FF"/>
                </a:solidFill>
                <a:latin typeface="Times New Roman"/>
                <a:ea typeface="黑体" pitchFamily="49" charset="-122"/>
                <a:cs typeface="Courier New"/>
              </a:rPr>
              <a:t>3</a:t>
            </a:r>
            <a:r>
              <a:rPr lang="zh-CN" altLang="zh-CN" sz="2800" b="1" kern="100" dirty="0" smtClean="0">
                <a:solidFill>
                  <a:srgbClr val="0000FF"/>
                </a:solidFill>
                <a:latin typeface="Times New Roman"/>
                <a:ea typeface="黑体" pitchFamily="49" charset="-122"/>
                <a:cs typeface="Times New Roman"/>
              </a:rPr>
              <a:t>与酸反应的定量关系</a:t>
            </a:r>
            <a:endParaRPr lang="zh-CN" altLang="zh-CN" sz="2800" b="1" kern="100" dirty="0" smtClean="0">
              <a:solidFill>
                <a:srgbClr val="0000FF"/>
              </a:solidFill>
              <a:latin typeface="宋体"/>
              <a:ea typeface="黑体" pitchFamily="49" charset="-122"/>
              <a:cs typeface="Courier New"/>
            </a:endParaRPr>
          </a:p>
          <a:p>
            <a:pPr algn="just">
              <a:lnSpc>
                <a:spcPts val="5500"/>
              </a:lnSpc>
              <a:spcAft>
                <a:spcPts val="0"/>
              </a:spcAft>
            </a:pPr>
            <a:r>
              <a:rPr lang="en-US" altLang="zh-CN" sz="2800" kern="100" dirty="0" smtClean="0">
                <a:latin typeface="Times New Roman"/>
                <a:ea typeface="华文细黑"/>
                <a:cs typeface="Courier New"/>
              </a:rPr>
              <a:t>4</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有关</a:t>
            </a:r>
            <a:r>
              <a:rPr lang="en-US" altLang="zh-CN" sz="2800" kern="100" dirty="0">
                <a:latin typeface="Times New Roman"/>
                <a:ea typeface="华文细黑"/>
                <a:cs typeface="Courier New"/>
              </a:rPr>
              <a:t>NaHCO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和</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的性质，以下叙述错误的是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280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等质量的</a:t>
            </a:r>
            <a:r>
              <a:rPr lang="en-US" altLang="zh-CN" sz="2800" kern="100" dirty="0">
                <a:latin typeface="Times New Roman"/>
                <a:ea typeface="华文细黑"/>
                <a:cs typeface="Courier New"/>
              </a:rPr>
              <a:t>NaHCO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和</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与足量盐酸反应，在相同条件下</a:t>
            </a:r>
            <a:r>
              <a:rPr lang="en-US" altLang="zh-CN" sz="2800" kern="100" dirty="0" smtClean="0">
                <a:latin typeface="Times New Roman"/>
                <a:ea typeface="华文细黑"/>
                <a:cs typeface="Courier New"/>
              </a:rPr>
              <a:t>Na</a:t>
            </a:r>
            <a:r>
              <a:rPr lang="en-US" altLang="zh-CN" sz="2800" kern="100" baseline="-25000" dirty="0" smtClean="0">
                <a:latin typeface="Times New Roman"/>
                <a:ea typeface="华文细黑"/>
                <a:cs typeface="Courier New"/>
              </a:rPr>
              <a:t>2</a:t>
            </a:r>
            <a:r>
              <a:rPr lang="en-US" altLang="zh-CN" sz="2800" kern="100" dirty="0" smtClean="0">
                <a:latin typeface="Times New Roman"/>
                <a:ea typeface="华文细黑"/>
                <a:cs typeface="Courier New"/>
              </a:rPr>
              <a:t>CO</a:t>
            </a:r>
            <a:r>
              <a:rPr lang="en-US" altLang="zh-CN" sz="2800" kern="100" baseline="-25000" dirty="0" smtClean="0">
                <a:latin typeface="Times New Roman"/>
                <a:ea typeface="华文细黑"/>
                <a:cs typeface="Courier New"/>
              </a:rPr>
              <a:t>3</a:t>
            </a:r>
          </a:p>
          <a:p>
            <a:pPr algn="just">
              <a:lnSpc>
                <a:spcPts val="5500"/>
              </a:lnSpc>
              <a:spcAft>
                <a:spcPts val="0"/>
              </a:spcAft>
            </a:pPr>
            <a:r>
              <a:rPr lang="en-US" altLang="zh-CN" sz="2800" kern="100" baseline="-25000" dirty="0">
                <a:latin typeface="Times New Roman"/>
                <a:ea typeface="华文细黑"/>
                <a:cs typeface="Courier New"/>
              </a:rPr>
              <a:t> </a:t>
            </a:r>
            <a:r>
              <a:rPr lang="en-US" altLang="zh-CN" sz="2800" kern="100" baseline="-25000" dirty="0" smtClean="0">
                <a:latin typeface="Times New Roman"/>
                <a:ea typeface="华文细黑"/>
                <a:cs typeface="Courier New"/>
              </a:rPr>
              <a:t>    </a:t>
            </a:r>
            <a:r>
              <a:rPr lang="zh-CN" altLang="zh-CN" sz="2800" kern="100" dirty="0" smtClean="0">
                <a:latin typeface="Times New Roman"/>
                <a:ea typeface="华文细黑"/>
                <a:cs typeface="Times New Roman"/>
              </a:rPr>
              <a:t>产生</a:t>
            </a:r>
            <a:r>
              <a:rPr lang="zh-CN" altLang="zh-CN" sz="2800" kern="100" dirty="0">
                <a:latin typeface="Times New Roman"/>
                <a:ea typeface="华文细黑"/>
                <a:cs typeface="Times New Roman"/>
              </a:rPr>
              <a:t>的</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体积小</a:t>
            </a:r>
            <a:endParaRPr lang="zh-CN" altLang="zh-CN" sz="280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等物质的量的两种盐与同浓度盐酸完全反应，所消耗盐酸的</a:t>
            </a:r>
            <a:r>
              <a:rPr lang="zh-CN" altLang="zh-CN" sz="2800" kern="100" dirty="0" smtClean="0">
                <a:latin typeface="Times New Roman"/>
                <a:ea typeface="华文细黑"/>
                <a:cs typeface="Times New Roman"/>
              </a:rPr>
              <a:t>体积</a:t>
            </a:r>
            <a:endParaRPr lang="en-US" altLang="zh-CN" sz="2800" kern="100" dirty="0" smtClean="0">
              <a:latin typeface="Times New Roman"/>
              <a:ea typeface="华文细黑"/>
              <a:cs typeface="Times New Roman"/>
            </a:endParaRPr>
          </a:p>
          <a:p>
            <a:pPr algn="just">
              <a:lnSpc>
                <a:spcPts val="5500"/>
              </a:lnSpc>
              <a:spcAft>
                <a:spcPts val="0"/>
              </a:spcAft>
            </a:pPr>
            <a:r>
              <a:rPr lang="en-US"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en-US" altLang="zh-CN" sz="2800" kern="100" dirty="0" smtClean="0">
                <a:latin typeface="Times New Roman"/>
                <a:ea typeface="华文细黑"/>
                <a:cs typeface="Courier New"/>
              </a:rPr>
              <a:t>Na</a:t>
            </a:r>
            <a:r>
              <a:rPr lang="en-US" altLang="zh-CN" sz="2800" kern="100" baseline="-25000" dirty="0" smtClean="0">
                <a:latin typeface="Times New Roman"/>
                <a:ea typeface="华文细黑"/>
                <a:cs typeface="Courier New"/>
              </a:rPr>
              <a:t>2</a:t>
            </a:r>
            <a:r>
              <a:rPr lang="en-US" altLang="zh-CN" sz="2800" kern="100" dirty="0" smtClean="0">
                <a:latin typeface="Times New Roman"/>
                <a:ea typeface="华文细黑"/>
                <a:cs typeface="Courier New"/>
              </a:rPr>
              <a:t>CO</a:t>
            </a:r>
            <a:r>
              <a:rPr lang="en-US" altLang="zh-CN" sz="2800" kern="100" baseline="-25000" dirty="0" smtClean="0">
                <a:latin typeface="Times New Roman"/>
                <a:ea typeface="华文细黑"/>
                <a:cs typeface="Courier New"/>
              </a:rPr>
              <a:t>3</a:t>
            </a:r>
            <a:r>
              <a:rPr lang="zh-CN" altLang="zh-CN" sz="2800" kern="100" dirty="0">
                <a:latin typeface="Times New Roman"/>
                <a:ea typeface="华文细黑"/>
                <a:cs typeface="Times New Roman"/>
              </a:rPr>
              <a:t>是</a:t>
            </a:r>
            <a:r>
              <a:rPr lang="en-US" altLang="zh-CN" sz="2800" kern="100" dirty="0">
                <a:latin typeface="Times New Roman"/>
                <a:ea typeface="华文细黑"/>
                <a:cs typeface="Courier New"/>
              </a:rPr>
              <a:t>NaHCO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的两倍</a:t>
            </a:r>
            <a:endParaRPr lang="zh-CN" altLang="zh-CN" sz="280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等质量</a:t>
            </a:r>
            <a:r>
              <a:rPr lang="en-US" altLang="zh-CN" sz="2800" kern="100" dirty="0">
                <a:latin typeface="Times New Roman"/>
                <a:ea typeface="华文细黑"/>
                <a:cs typeface="Courier New"/>
              </a:rPr>
              <a:t>NaHCO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和</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与盐酸完全反应，前者消耗盐酸较多</a:t>
            </a:r>
            <a:endParaRPr lang="zh-CN" altLang="zh-CN" sz="280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等物质的量的</a:t>
            </a:r>
            <a:r>
              <a:rPr lang="en-US" altLang="zh-CN" sz="2800" kern="100" dirty="0">
                <a:latin typeface="Times New Roman"/>
                <a:ea typeface="华文细黑"/>
                <a:cs typeface="Courier New"/>
              </a:rPr>
              <a:t>NaHCO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和</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与足量盐酸反应产生</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一样多</a:t>
            </a:r>
            <a:endParaRPr lang="zh-CN" altLang="zh-CN" sz="2800" kern="100" dirty="0">
              <a:effectLst/>
              <a:latin typeface="宋体"/>
              <a:cs typeface="Courier New"/>
            </a:endParaRPr>
          </a:p>
        </p:txBody>
      </p:sp>
      <p:sp>
        <p:nvSpPr>
          <p:cNvPr id="10" name="Rectangle 21">
            <a:hlinkClick r:id="rId2" action="ppaction://hlinksldjump"/>
          </p:cNvPr>
          <p:cNvSpPr>
            <a:spLocks noChangeArrowheads="1"/>
          </p:cNvSpPr>
          <p:nvPr/>
        </p:nvSpPr>
        <p:spPr bwMode="auto">
          <a:xfrm>
            <a:off x="8399462" y="3946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1" name="Rectangle 21">
            <a:hlinkClick r:id="rId3" action="ppaction://hlinksldjump"/>
          </p:cNvPr>
          <p:cNvSpPr>
            <a:spLocks noChangeArrowheads="1"/>
          </p:cNvSpPr>
          <p:nvPr/>
        </p:nvSpPr>
        <p:spPr bwMode="auto">
          <a:xfrm>
            <a:off x="8867209" y="3946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2" name="Rectangle 21">
            <a:hlinkClick r:id="rId4" action="ppaction://hlinksldjump"/>
          </p:cNvPr>
          <p:cNvSpPr>
            <a:spLocks noChangeArrowheads="1"/>
          </p:cNvSpPr>
          <p:nvPr/>
        </p:nvSpPr>
        <p:spPr bwMode="auto">
          <a:xfrm>
            <a:off x="9310814" y="3946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3" name="Rectangle 21">
            <a:hlinkClick r:id="rId5" action="ppaction://hlinksldjump"/>
          </p:cNvPr>
          <p:cNvSpPr>
            <a:spLocks noChangeArrowheads="1"/>
          </p:cNvSpPr>
          <p:nvPr/>
        </p:nvSpPr>
        <p:spPr bwMode="auto">
          <a:xfrm>
            <a:off x="9730277"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4" name="Rectangle 21">
            <a:hlinkClick r:id="rId6" action="ppaction://hlinksldjump"/>
          </p:cNvPr>
          <p:cNvSpPr>
            <a:spLocks noChangeArrowheads="1"/>
          </p:cNvSpPr>
          <p:nvPr/>
        </p:nvSpPr>
        <p:spPr bwMode="auto">
          <a:xfrm>
            <a:off x="10197606"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5" name="Rectangle 21">
            <a:hlinkClick r:id="rId7" action="ppaction://hlinksldjump"/>
          </p:cNvPr>
          <p:cNvSpPr>
            <a:spLocks noChangeArrowheads="1"/>
          </p:cNvSpPr>
          <p:nvPr/>
        </p:nvSpPr>
        <p:spPr bwMode="auto">
          <a:xfrm>
            <a:off x="10664935"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6" name="Rectangle 21">
            <a:hlinkClick r:id="rId8" action="ppaction://hlinksldjump"/>
          </p:cNvPr>
          <p:cNvSpPr>
            <a:spLocks noChangeArrowheads="1"/>
          </p:cNvSpPr>
          <p:nvPr/>
        </p:nvSpPr>
        <p:spPr bwMode="auto">
          <a:xfrm>
            <a:off x="11132264"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7" name="Rectangle 21">
            <a:hlinkClick r:id="rId9" action="ppaction://hlinksldjump"/>
          </p:cNvPr>
          <p:cNvSpPr>
            <a:spLocks noChangeArrowheads="1"/>
          </p:cNvSpPr>
          <p:nvPr/>
        </p:nvSpPr>
        <p:spPr bwMode="auto">
          <a:xfrm>
            <a:off x="11599595"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8" name="矩形 17"/>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9" name="圆角矩形 18">
            <a:hlinkClick r:id="rId10" action="ppaction://hlinksldjump"/>
          </p:cNvPr>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35926271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矩形 3"/>
          <p:cNvSpPr/>
          <p:nvPr/>
        </p:nvSpPr>
        <p:spPr>
          <a:xfrm>
            <a:off x="210217" y="467941"/>
            <a:ext cx="11617054" cy="1980261"/>
          </a:xfrm>
          <a:prstGeom prst="rect">
            <a:avLst/>
          </a:prstGeom>
        </p:spPr>
        <p:txBody>
          <a:bodyPr wrap="square" lIns="121898" tIns="60948" rIns="121898" bIns="60948">
            <a:spAutoFit/>
          </a:bodyPr>
          <a:lstStyle/>
          <a:p>
            <a:pPr algn="just">
              <a:lnSpc>
                <a:spcPct val="150000"/>
              </a:lnSpc>
              <a:spcAft>
                <a:spcPts val="0"/>
              </a:spcAft>
            </a:pPr>
            <a:r>
              <a:rPr lang="zh-CN" altLang="zh-CN" sz="2800" b="1" kern="100" dirty="0">
                <a:solidFill>
                  <a:srgbClr val="0000FF"/>
                </a:solidFill>
                <a:latin typeface="Times New Roman"/>
                <a:cs typeface="Times New Roman"/>
              </a:rPr>
              <a:t>解析　</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2HCl</a:t>
            </a:r>
            <a:r>
              <a:rPr lang="en-US" altLang="zh-CN" sz="2800" kern="100" spc="-80" dirty="0">
                <a:latin typeface="Times New Roman"/>
                <a:ea typeface="华文细黑"/>
                <a:cs typeface="Courier New"/>
              </a:rPr>
              <a:t>==</a:t>
            </a:r>
            <a:r>
              <a:rPr lang="en-US" altLang="zh-CN" sz="2800" kern="100" dirty="0">
                <a:latin typeface="Times New Roman"/>
                <a:ea typeface="华文细黑"/>
                <a:cs typeface="Courier New"/>
              </a:rPr>
              <a:t>=2NaCl</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NaHCO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a:t>
            </a:r>
            <a:r>
              <a:rPr lang="en-US" altLang="zh-CN" sz="2800" kern="100" dirty="0" err="1">
                <a:latin typeface="Times New Roman"/>
                <a:ea typeface="华文细黑"/>
                <a:cs typeface="Courier New"/>
              </a:rPr>
              <a:t>HCl</a:t>
            </a:r>
            <a:r>
              <a:rPr lang="en-US" altLang="zh-CN" sz="2800" kern="100" spc="-80" dirty="0">
                <a:latin typeface="Times New Roman"/>
                <a:ea typeface="华文细黑"/>
                <a:cs typeface="Courier New"/>
              </a:rPr>
              <a:t>==</a:t>
            </a:r>
            <a:r>
              <a:rPr lang="en-US" altLang="zh-CN" sz="2800" kern="100" dirty="0">
                <a:latin typeface="Times New Roman"/>
                <a:ea typeface="华文细黑"/>
                <a:cs typeface="Courier New"/>
              </a:rPr>
              <a:t>=</a:t>
            </a:r>
            <a:r>
              <a:rPr lang="en-US" altLang="zh-CN" sz="2800" kern="100" dirty="0" err="1">
                <a:latin typeface="Times New Roman"/>
                <a:ea typeface="华文细黑"/>
                <a:cs typeface="Courier New"/>
              </a:rPr>
              <a:t>NaCl</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endParaRPr lang="zh-CN" altLang="zh-CN" sz="1050"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解答此类题目用归</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1</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法</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graphicFrame>
        <p:nvGraphicFramePr>
          <p:cNvPr id="3" name="对象 2"/>
          <p:cNvGraphicFramePr>
            <a:graphicFrameLocks noChangeAspect="1"/>
          </p:cNvGraphicFramePr>
          <p:nvPr>
            <p:extLst>
              <p:ext uri="{D42A27DB-BD31-4B8C-83A1-F6EECF244321}">
                <p14:modId xmlns:p14="http://schemas.microsoft.com/office/powerpoint/2010/main" val="183122444"/>
              </p:ext>
            </p:extLst>
          </p:nvPr>
        </p:nvGraphicFramePr>
        <p:xfrm>
          <a:off x="376212" y="2349674"/>
          <a:ext cx="9794875" cy="1192213"/>
        </p:xfrm>
        <a:graphic>
          <a:graphicData uri="http://schemas.openxmlformats.org/presentationml/2006/ole">
            <mc:AlternateContent xmlns:mc="http://schemas.openxmlformats.org/markup-compatibility/2006">
              <mc:Choice xmlns:v="urn:schemas-microsoft-com:vml" Requires="v">
                <p:oleObj spid="_x0000_s33379" name="文档" r:id="rId4" imgW="9794304" imgH="1192227" progId="Word.Document.12">
                  <p:embed/>
                </p:oleObj>
              </mc:Choice>
              <mc:Fallback>
                <p:oleObj name="文档" r:id="rId4" imgW="9794304" imgH="1192227" progId="Word.Document.12">
                  <p:embed/>
                  <p:pic>
                    <p:nvPicPr>
                      <p:cNvPr id="0" name=""/>
                      <p:cNvPicPr/>
                      <p:nvPr/>
                    </p:nvPicPr>
                    <p:blipFill>
                      <a:blip r:embed="rId5"/>
                      <a:stretch>
                        <a:fillRect/>
                      </a:stretch>
                    </p:blipFill>
                    <p:spPr>
                      <a:xfrm>
                        <a:off x="376212" y="2349674"/>
                        <a:ext cx="9794875" cy="1192213"/>
                      </a:xfrm>
                      <a:prstGeom prst="rect">
                        <a:avLst/>
                      </a:prstGeom>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2093787455"/>
              </p:ext>
            </p:extLst>
          </p:nvPr>
        </p:nvGraphicFramePr>
        <p:xfrm>
          <a:off x="397049" y="3213770"/>
          <a:ext cx="9794875" cy="1192213"/>
        </p:xfrm>
        <a:graphic>
          <a:graphicData uri="http://schemas.openxmlformats.org/presentationml/2006/ole">
            <mc:AlternateContent xmlns:mc="http://schemas.openxmlformats.org/markup-compatibility/2006">
              <mc:Choice xmlns:v="urn:schemas-microsoft-com:vml" Requires="v">
                <p:oleObj spid="_x0000_s33380" name="文档" r:id="rId7" imgW="9794304" imgH="1194029" progId="Word.Document.12">
                  <p:embed/>
                </p:oleObj>
              </mc:Choice>
              <mc:Fallback>
                <p:oleObj name="文档" r:id="rId7" imgW="9794304" imgH="1194029" progId="Word.Document.12">
                  <p:embed/>
                  <p:pic>
                    <p:nvPicPr>
                      <p:cNvPr id="0" name=""/>
                      <p:cNvPicPr/>
                      <p:nvPr/>
                    </p:nvPicPr>
                    <p:blipFill>
                      <a:blip r:embed="rId8"/>
                      <a:stretch>
                        <a:fillRect/>
                      </a:stretch>
                    </p:blipFill>
                    <p:spPr>
                      <a:xfrm>
                        <a:off x="397049" y="3213770"/>
                        <a:ext cx="9794875" cy="1192213"/>
                      </a:xfrm>
                      <a:prstGeom prst="rect">
                        <a:avLst/>
                      </a:prstGeom>
                    </p:spPr>
                  </p:pic>
                </p:oleObj>
              </mc:Fallback>
            </mc:AlternateContent>
          </a:graphicData>
        </a:graphic>
      </p:graphicFrame>
      <p:sp>
        <p:nvSpPr>
          <p:cNvPr id="7" name="矩形 6"/>
          <p:cNvSpPr/>
          <p:nvPr/>
        </p:nvSpPr>
        <p:spPr>
          <a:xfrm>
            <a:off x="301829" y="4073515"/>
            <a:ext cx="11074344" cy="1406411"/>
          </a:xfrm>
          <a:prstGeom prst="rect">
            <a:avLst/>
          </a:prstGeom>
        </p:spPr>
        <p:txBody>
          <a:bodyPr>
            <a:spAutoFit/>
          </a:bodyPr>
          <a:lstStyle/>
          <a:p>
            <a:pPr algn="just">
              <a:lnSpc>
                <a:spcPts val="5500"/>
              </a:lnSpc>
              <a:spcAft>
                <a:spcPts val="0"/>
              </a:spcAft>
            </a:pP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项，假设二者均为</a:t>
            </a:r>
            <a:r>
              <a:rPr lang="en-US" altLang="zh-CN" sz="2800" kern="100" dirty="0">
                <a:latin typeface="Times New Roman"/>
                <a:ea typeface="华文细黑"/>
                <a:cs typeface="Courier New"/>
              </a:rPr>
              <a:t>1 </a:t>
            </a:r>
            <a:r>
              <a:rPr lang="en-US" altLang="zh-CN" sz="2800" kern="100" dirty="0" err="1">
                <a:latin typeface="Times New Roman"/>
                <a:ea typeface="华文细黑"/>
                <a:cs typeface="Courier New"/>
              </a:rPr>
              <a:t>mol</a:t>
            </a:r>
            <a:r>
              <a:rPr lang="zh-CN" altLang="zh-CN" sz="2800" kern="100" dirty="0">
                <a:latin typeface="Times New Roman"/>
                <a:ea typeface="华文细黑"/>
                <a:cs typeface="Times New Roman"/>
              </a:rPr>
              <a:t>，则消耗的盐酸：</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为</a:t>
            </a:r>
            <a:r>
              <a:rPr lang="en-US" altLang="zh-CN" sz="2800" kern="100" dirty="0">
                <a:latin typeface="Times New Roman"/>
                <a:ea typeface="华文细黑"/>
                <a:cs typeface="Courier New"/>
              </a:rPr>
              <a:t>2 </a:t>
            </a:r>
            <a:r>
              <a:rPr lang="en-US" altLang="zh-CN" sz="2800" kern="100" dirty="0" err="1">
                <a:latin typeface="Times New Roman"/>
                <a:ea typeface="华文细黑"/>
                <a:cs typeface="Courier New"/>
              </a:rPr>
              <a:t>mol</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NaHCO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为</a:t>
            </a:r>
            <a:r>
              <a:rPr lang="en-US" altLang="zh-CN" sz="2800" kern="100" dirty="0">
                <a:latin typeface="Times New Roman"/>
                <a:ea typeface="华文细黑"/>
                <a:cs typeface="Courier New"/>
              </a:rPr>
              <a:t>1 </a:t>
            </a:r>
            <a:r>
              <a:rPr lang="en-US" altLang="zh-CN" sz="2800" kern="100" dirty="0" err="1">
                <a:latin typeface="Times New Roman"/>
                <a:ea typeface="华文细黑"/>
                <a:cs typeface="Courier New"/>
              </a:rPr>
              <a:t>mol</a:t>
            </a:r>
            <a:r>
              <a:rPr lang="zh-CN" altLang="zh-CN" sz="2800" kern="100" dirty="0">
                <a:latin typeface="Times New Roman"/>
                <a:ea typeface="华文细黑"/>
                <a:cs typeface="Times New Roman"/>
              </a:rPr>
              <a:t>，故</a:t>
            </a: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正确；</a:t>
            </a:r>
            <a:endParaRPr lang="zh-CN" altLang="zh-CN" sz="2800" kern="100" dirty="0">
              <a:effectLst/>
              <a:latin typeface="宋体"/>
              <a:cs typeface="Courier New"/>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4225383342"/>
              </p:ext>
            </p:extLst>
          </p:nvPr>
        </p:nvGraphicFramePr>
        <p:xfrm>
          <a:off x="438150" y="4706888"/>
          <a:ext cx="11049000" cy="2209800"/>
        </p:xfrm>
        <a:graphic>
          <a:graphicData uri="http://schemas.openxmlformats.org/presentationml/2006/ole">
            <mc:AlternateContent xmlns:mc="http://schemas.openxmlformats.org/markup-compatibility/2006">
              <mc:Choice xmlns:v="urn:schemas-microsoft-com:vml" Requires="v">
                <p:oleObj spid="_x0000_s33381" name="文档" r:id="rId10" imgW="11050842" imgH="2225827" progId="Word.Document.12">
                  <p:embed/>
                </p:oleObj>
              </mc:Choice>
              <mc:Fallback>
                <p:oleObj name="文档" r:id="rId10" imgW="11050842" imgH="2225827" progId="Word.Document.12">
                  <p:embed/>
                  <p:pic>
                    <p:nvPicPr>
                      <p:cNvPr id="0" name="对象 1"/>
                      <p:cNvPicPr>
                        <a:picLocks noChangeAspect="1" noChangeArrowheads="1"/>
                      </p:cNvPicPr>
                      <p:nvPr/>
                    </p:nvPicPr>
                    <p:blipFill>
                      <a:blip r:embed="rId11"/>
                      <a:srcRect/>
                      <a:stretch>
                        <a:fillRect/>
                      </a:stretch>
                    </p:blipFill>
                    <p:spPr bwMode="auto">
                      <a:xfrm>
                        <a:off x="438150" y="4706888"/>
                        <a:ext cx="11049000" cy="220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9" name="矩形 18"/>
          <p:cNvSpPr/>
          <p:nvPr/>
        </p:nvSpPr>
        <p:spPr>
          <a:xfrm>
            <a:off x="8334082" y="5868541"/>
            <a:ext cx="1505540" cy="656846"/>
          </a:xfrm>
          <a:prstGeom prst="rect">
            <a:avLst/>
          </a:prstGeom>
        </p:spPr>
        <p:txBody>
          <a:bodyPr wrap="none">
            <a:spAutoFit/>
          </a:bodyPr>
          <a:lstStyle/>
          <a:p>
            <a:pPr algn="just">
              <a:lnSpc>
                <a:spcPct val="150000"/>
              </a:lnSpc>
              <a:spcAft>
                <a:spcPts val="0"/>
              </a:spcAft>
            </a:pPr>
            <a:r>
              <a:rPr lang="zh-CN" altLang="zh-CN" sz="2800" b="1" kern="100" dirty="0">
                <a:solidFill>
                  <a:srgbClr val="0000FF"/>
                </a:solidFill>
                <a:latin typeface="Times New Roman"/>
                <a:cs typeface="Times New Roman"/>
              </a:rPr>
              <a:t>答案　</a:t>
            </a:r>
            <a:r>
              <a:rPr lang="en-US" altLang="zh-CN" sz="2800" kern="100" dirty="0">
                <a:solidFill>
                  <a:schemeClr val="accent6">
                    <a:lumMod val="75000"/>
                  </a:schemeClr>
                </a:solidFill>
                <a:latin typeface="Times New Roman"/>
                <a:ea typeface="华文细黑"/>
                <a:cs typeface="Courier New"/>
              </a:rPr>
              <a:t>C</a:t>
            </a:r>
            <a:endParaRPr lang="zh-CN" altLang="zh-CN" sz="2800" kern="100" dirty="0">
              <a:solidFill>
                <a:schemeClr val="accent6">
                  <a:lumMod val="75000"/>
                </a:schemeClr>
              </a:solidFill>
              <a:effectLst/>
              <a:latin typeface="宋体"/>
              <a:cs typeface="Courier New"/>
            </a:endParaRPr>
          </a:p>
        </p:txBody>
      </p:sp>
      <p:sp>
        <p:nvSpPr>
          <p:cNvPr id="28" name="Rectangle 21">
            <a:hlinkClick r:id="rId12" action="ppaction://hlinksldjump"/>
          </p:cNvPr>
          <p:cNvSpPr>
            <a:spLocks noChangeArrowheads="1"/>
          </p:cNvSpPr>
          <p:nvPr/>
        </p:nvSpPr>
        <p:spPr bwMode="auto">
          <a:xfrm>
            <a:off x="8399462" y="3946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29" name="Rectangle 21">
            <a:hlinkClick r:id="rId13" action="ppaction://hlinksldjump"/>
          </p:cNvPr>
          <p:cNvSpPr>
            <a:spLocks noChangeArrowheads="1"/>
          </p:cNvSpPr>
          <p:nvPr/>
        </p:nvSpPr>
        <p:spPr bwMode="auto">
          <a:xfrm>
            <a:off x="8867209" y="3946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30" name="Rectangle 21">
            <a:hlinkClick r:id="rId14" action="ppaction://hlinksldjump"/>
          </p:cNvPr>
          <p:cNvSpPr>
            <a:spLocks noChangeArrowheads="1"/>
          </p:cNvSpPr>
          <p:nvPr/>
        </p:nvSpPr>
        <p:spPr bwMode="auto">
          <a:xfrm>
            <a:off x="9310814" y="3946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31" name="Rectangle 21">
            <a:hlinkClick r:id="rId15" action="ppaction://hlinksldjump"/>
          </p:cNvPr>
          <p:cNvSpPr>
            <a:spLocks noChangeArrowheads="1"/>
          </p:cNvSpPr>
          <p:nvPr/>
        </p:nvSpPr>
        <p:spPr bwMode="auto">
          <a:xfrm>
            <a:off x="9730277"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32" name="Rectangle 21">
            <a:hlinkClick r:id="rId16" action="ppaction://hlinksldjump"/>
          </p:cNvPr>
          <p:cNvSpPr>
            <a:spLocks noChangeArrowheads="1"/>
          </p:cNvSpPr>
          <p:nvPr/>
        </p:nvSpPr>
        <p:spPr bwMode="auto">
          <a:xfrm>
            <a:off x="10197606"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3" name="Rectangle 21">
            <a:hlinkClick r:id="rId17" action="ppaction://hlinksldjump"/>
          </p:cNvPr>
          <p:cNvSpPr>
            <a:spLocks noChangeArrowheads="1"/>
          </p:cNvSpPr>
          <p:nvPr/>
        </p:nvSpPr>
        <p:spPr bwMode="auto">
          <a:xfrm>
            <a:off x="10664935"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4" name="Rectangle 21">
            <a:hlinkClick r:id="rId18" action="ppaction://hlinksldjump"/>
          </p:cNvPr>
          <p:cNvSpPr>
            <a:spLocks noChangeArrowheads="1"/>
          </p:cNvSpPr>
          <p:nvPr/>
        </p:nvSpPr>
        <p:spPr bwMode="auto">
          <a:xfrm>
            <a:off x="11132264"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5" name="Rectangle 21">
            <a:hlinkClick r:id="rId19" action="ppaction://hlinksldjump"/>
          </p:cNvPr>
          <p:cNvSpPr>
            <a:spLocks noChangeArrowheads="1"/>
          </p:cNvSpPr>
          <p:nvPr/>
        </p:nvSpPr>
        <p:spPr bwMode="auto">
          <a:xfrm>
            <a:off x="11599595"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36407132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750"/>
                                        <p:tgtEl>
                                          <p:spTgt spid="4"/>
                                        </p:tgtEl>
                                      </p:cBhvr>
                                    </p:animEffect>
                                  </p:childTnLst>
                                </p:cTn>
                              </p:par>
                              <p:par>
                                <p:cTn id="8" presetID="3" presetClass="entr" presetSubtype="1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blinds(horizontal)">
                                      <p:cBhvr>
                                        <p:cTn id="10" dur="750"/>
                                        <p:tgtEl>
                                          <p:spTgt spid="3"/>
                                        </p:tgtEl>
                                      </p:cBhvr>
                                    </p:animEffect>
                                  </p:childTnLst>
                                </p:cTn>
                              </p:par>
                              <p:par>
                                <p:cTn id="11" presetID="3" presetClass="entr" presetSubtype="1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blinds(horizontal)">
                                      <p:cBhvr>
                                        <p:cTn id="13" dur="750"/>
                                        <p:tgtEl>
                                          <p:spTgt spid="5"/>
                                        </p:tgtEl>
                                      </p:cBhvr>
                                    </p:animEffect>
                                  </p:childTnLst>
                                </p:cTn>
                              </p:par>
                            </p:childTnLst>
                          </p:cTn>
                        </p:par>
                        <p:par>
                          <p:cTn id="14" fill="hold">
                            <p:stCondLst>
                              <p:cond delay="750"/>
                            </p:stCondLst>
                            <p:childTnLst>
                              <p:par>
                                <p:cTn id="15" presetID="3" presetClass="entr" presetSubtype="10" fill="hold" grpId="0" nodeType="after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linds(horizontal)">
                                      <p:cBhvr>
                                        <p:cTn id="17" dur="750"/>
                                        <p:tgtEl>
                                          <p:spTgt spid="7"/>
                                        </p:tgtEl>
                                      </p:cBhvr>
                                    </p:animEffect>
                                  </p:childTnLst>
                                </p:cTn>
                              </p:par>
                            </p:childTnLst>
                          </p:cTn>
                        </p:par>
                        <p:par>
                          <p:cTn id="18" fill="hold">
                            <p:stCondLst>
                              <p:cond delay="1500"/>
                            </p:stCondLst>
                            <p:childTnLst>
                              <p:par>
                                <p:cTn id="19" presetID="3" presetClass="entr" presetSubtype="10" fill="hold" nodeType="after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blinds(horizontal)">
                                      <p:cBhvr>
                                        <p:cTn id="21" dur="750"/>
                                        <p:tgtEl>
                                          <p:spTgt spid="2"/>
                                        </p:tgtEl>
                                      </p:cBhvr>
                                    </p:animEffect>
                                  </p:childTnLst>
                                </p:cTn>
                              </p:par>
                            </p:childTnLst>
                          </p:cTn>
                        </p:par>
                        <p:par>
                          <p:cTn id="22" fill="hold">
                            <p:stCondLst>
                              <p:cond delay="2250"/>
                            </p:stCondLst>
                            <p:childTnLst>
                              <p:par>
                                <p:cTn id="23" presetID="3" presetClass="entr" presetSubtype="10" fill="hold" grpId="0" nodeType="afterEffect">
                                  <p:stCondLst>
                                    <p:cond delay="0"/>
                                  </p:stCondLst>
                                  <p:childTnLst>
                                    <p:set>
                                      <p:cBhvr>
                                        <p:cTn id="24" dur="1" fill="hold">
                                          <p:stCondLst>
                                            <p:cond delay="0"/>
                                          </p:stCondLst>
                                        </p:cTn>
                                        <p:tgtEl>
                                          <p:spTgt spid="19"/>
                                        </p:tgtEl>
                                        <p:attrNameLst>
                                          <p:attrName>style.visibility</p:attrName>
                                        </p:attrNameLst>
                                      </p:cBhvr>
                                      <p:to>
                                        <p:strVal val="visible"/>
                                      </p:to>
                                    </p:set>
                                    <p:animEffect transition="in" filter="blinds(horizontal)">
                                      <p:cBhvr>
                                        <p:cTn id="25" dur="75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19"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57815" y="477466"/>
            <a:ext cx="11873194" cy="1949508"/>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5.</a:t>
            </a:r>
            <a:r>
              <a:rPr lang="zh-CN" altLang="zh-CN" sz="2800" kern="100" dirty="0">
                <a:latin typeface="Times New Roman"/>
                <a:ea typeface="华文细黑"/>
                <a:cs typeface="Times New Roman"/>
              </a:rPr>
              <a:t>将</a:t>
            </a:r>
            <a:r>
              <a:rPr lang="en-US" altLang="zh-CN" sz="2800" kern="100" dirty="0">
                <a:latin typeface="Times New Roman"/>
                <a:ea typeface="华文细黑"/>
                <a:cs typeface="Courier New"/>
              </a:rPr>
              <a:t>0.4 g </a:t>
            </a:r>
            <a:r>
              <a:rPr lang="en-US" altLang="zh-CN" sz="2800" kern="100" dirty="0" err="1">
                <a:latin typeface="Times New Roman"/>
                <a:ea typeface="华文细黑"/>
                <a:cs typeface="Courier New"/>
              </a:rPr>
              <a:t>NaOH</a:t>
            </a:r>
            <a:r>
              <a:rPr lang="zh-CN" altLang="zh-CN" sz="2800" kern="100" dirty="0">
                <a:latin typeface="Times New Roman"/>
                <a:ea typeface="华文细黑"/>
                <a:cs typeface="Times New Roman"/>
              </a:rPr>
              <a:t>和</a:t>
            </a:r>
            <a:r>
              <a:rPr lang="en-US" altLang="zh-CN" sz="2800" kern="100" dirty="0">
                <a:latin typeface="Times New Roman"/>
                <a:ea typeface="华文细黑"/>
                <a:cs typeface="Courier New"/>
              </a:rPr>
              <a:t>1.06 g 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混合并配成溶液，向溶液中滴加</a:t>
            </a:r>
            <a:r>
              <a:rPr lang="en-US" altLang="zh-CN" sz="2800" kern="100" dirty="0">
                <a:latin typeface="Times New Roman"/>
                <a:ea typeface="华文细黑"/>
                <a:cs typeface="Courier New"/>
              </a:rPr>
              <a:t>0.1 </a:t>
            </a:r>
            <a:r>
              <a:rPr lang="en-US" altLang="zh-CN" sz="2800" kern="100" dirty="0" err="1">
                <a:latin typeface="Times New Roman"/>
                <a:ea typeface="华文细黑"/>
                <a:cs typeface="Courier New"/>
              </a:rPr>
              <a:t>mol·L</a:t>
            </a:r>
            <a:r>
              <a:rPr lang="zh-CN" altLang="zh-CN" sz="2800" kern="100" baseline="30000" dirty="0">
                <a:latin typeface="Times New Roman"/>
                <a:ea typeface="华文细黑"/>
                <a:cs typeface="Times New Roman"/>
              </a:rPr>
              <a:t>－</a:t>
            </a:r>
            <a:r>
              <a:rPr lang="en-US" altLang="zh-CN" sz="2800" kern="100" baseline="30000" dirty="0">
                <a:latin typeface="Times New Roman"/>
                <a:ea typeface="华文细黑"/>
                <a:cs typeface="Courier New"/>
              </a:rPr>
              <a:t>1</a:t>
            </a:r>
            <a:r>
              <a:rPr lang="zh-CN" altLang="zh-CN" sz="2800" kern="100" dirty="0">
                <a:latin typeface="Times New Roman"/>
                <a:ea typeface="华文细黑"/>
                <a:cs typeface="Times New Roman"/>
              </a:rPr>
              <a:t>稀盐酸。下列图像能正确表示加入盐酸的体积和生成</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的物质的量的关系的是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2800" kern="100" dirty="0">
              <a:effectLst/>
              <a:latin typeface="宋体"/>
              <a:cs typeface="Courier New"/>
            </a:endParaRPr>
          </a:p>
        </p:txBody>
      </p:sp>
      <p:pic>
        <p:nvPicPr>
          <p:cNvPr id="34818" name="Picture 2" descr="hx12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52499" y="1773610"/>
            <a:ext cx="6404279" cy="23126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19" name="Picture 3" descr="HX12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54234" y="4149874"/>
            <a:ext cx="6404279" cy="24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21">
            <a:hlinkClick r:id="rId4" action="ppaction://hlinksldjump"/>
          </p:cNvPr>
          <p:cNvSpPr>
            <a:spLocks noChangeArrowheads="1"/>
          </p:cNvSpPr>
          <p:nvPr/>
        </p:nvSpPr>
        <p:spPr bwMode="auto">
          <a:xfrm>
            <a:off x="8399462" y="3946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2" name="Rectangle 21">
            <a:hlinkClick r:id="rId5" action="ppaction://hlinksldjump"/>
          </p:cNvPr>
          <p:cNvSpPr>
            <a:spLocks noChangeArrowheads="1"/>
          </p:cNvSpPr>
          <p:nvPr/>
        </p:nvSpPr>
        <p:spPr bwMode="auto">
          <a:xfrm>
            <a:off x="8867209" y="3946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3" name="Rectangle 21">
            <a:hlinkClick r:id="rId6" action="ppaction://hlinksldjump"/>
          </p:cNvPr>
          <p:cNvSpPr>
            <a:spLocks noChangeArrowheads="1"/>
          </p:cNvSpPr>
          <p:nvPr/>
        </p:nvSpPr>
        <p:spPr bwMode="auto">
          <a:xfrm>
            <a:off x="9310814" y="3946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4" name="Rectangle 21">
            <a:hlinkClick r:id="rId7" action="ppaction://hlinksldjump"/>
          </p:cNvPr>
          <p:cNvSpPr>
            <a:spLocks noChangeArrowheads="1"/>
          </p:cNvSpPr>
          <p:nvPr/>
        </p:nvSpPr>
        <p:spPr bwMode="auto">
          <a:xfrm>
            <a:off x="9730277"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5" name="Rectangle 21">
            <a:hlinkClick r:id="rId8" action="ppaction://hlinksldjump"/>
          </p:cNvPr>
          <p:cNvSpPr>
            <a:spLocks noChangeArrowheads="1"/>
          </p:cNvSpPr>
          <p:nvPr/>
        </p:nvSpPr>
        <p:spPr bwMode="auto">
          <a:xfrm>
            <a:off x="10197606"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16" name="Rectangle 21">
            <a:hlinkClick r:id="rId9" action="ppaction://hlinksldjump"/>
          </p:cNvPr>
          <p:cNvSpPr>
            <a:spLocks noChangeArrowheads="1"/>
          </p:cNvSpPr>
          <p:nvPr/>
        </p:nvSpPr>
        <p:spPr bwMode="auto">
          <a:xfrm>
            <a:off x="10664935"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7" name="Rectangle 21">
            <a:hlinkClick r:id="rId10" action="ppaction://hlinksldjump"/>
          </p:cNvPr>
          <p:cNvSpPr>
            <a:spLocks noChangeArrowheads="1"/>
          </p:cNvSpPr>
          <p:nvPr/>
        </p:nvSpPr>
        <p:spPr bwMode="auto">
          <a:xfrm>
            <a:off x="11132264"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8" name="Rectangle 21">
            <a:hlinkClick r:id="rId11" action="ppaction://hlinksldjump"/>
          </p:cNvPr>
          <p:cNvSpPr>
            <a:spLocks noChangeArrowheads="1"/>
          </p:cNvSpPr>
          <p:nvPr/>
        </p:nvSpPr>
        <p:spPr bwMode="auto">
          <a:xfrm>
            <a:off x="11599595"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9" name="矩形 18"/>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0" name="圆角矩形 19">
            <a:hlinkClick r:id="rId12" action="ppaction://hlinksldjump"/>
          </p:cNvPr>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3141120820"/>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2" name="对象 1"/>
          <p:cNvGraphicFramePr>
            <a:graphicFrameLocks noChangeAspect="1"/>
          </p:cNvGraphicFramePr>
          <p:nvPr>
            <p:extLst>
              <p:ext uri="{D42A27DB-BD31-4B8C-83A1-F6EECF244321}">
                <p14:modId xmlns:p14="http://schemas.microsoft.com/office/powerpoint/2010/main" val="3255822331"/>
              </p:ext>
            </p:extLst>
          </p:nvPr>
        </p:nvGraphicFramePr>
        <p:xfrm>
          <a:off x="769511" y="1016932"/>
          <a:ext cx="10191750" cy="3276600"/>
        </p:xfrm>
        <a:graphic>
          <a:graphicData uri="http://schemas.openxmlformats.org/presentationml/2006/ole">
            <mc:AlternateContent xmlns:mc="http://schemas.openxmlformats.org/markup-compatibility/2006">
              <mc:Choice xmlns:v="urn:schemas-microsoft-com:vml" Requires="v">
                <p:oleObj spid="_x0000_s36122" name="文档" r:id="rId4" imgW="10194078" imgH="3281057" progId="Word.Document.12">
                  <p:embed/>
                </p:oleObj>
              </mc:Choice>
              <mc:Fallback>
                <p:oleObj name="文档" r:id="rId4" imgW="10194078" imgH="3281057" progId="Word.Document.12">
                  <p:embed/>
                  <p:pic>
                    <p:nvPicPr>
                      <p:cNvPr id="0" name=""/>
                      <p:cNvPicPr/>
                      <p:nvPr/>
                    </p:nvPicPr>
                    <p:blipFill>
                      <a:blip r:embed="rId5"/>
                      <a:stretch>
                        <a:fillRect/>
                      </a:stretch>
                    </p:blipFill>
                    <p:spPr>
                      <a:xfrm>
                        <a:off x="769511" y="1016932"/>
                        <a:ext cx="10191750" cy="3276600"/>
                      </a:xfrm>
                      <a:prstGeom prst="rect">
                        <a:avLst/>
                      </a:prstGeom>
                    </p:spPr>
                  </p:pic>
                </p:oleObj>
              </mc:Fallback>
            </mc:AlternateContent>
          </a:graphicData>
        </a:graphic>
      </p:graphicFrame>
      <p:sp>
        <p:nvSpPr>
          <p:cNvPr id="4" name="矩形 3"/>
          <p:cNvSpPr/>
          <p:nvPr/>
        </p:nvSpPr>
        <p:spPr>
          <a:xfrm>
            <a:off x="694606" y="3925076"/>
            <a:ext cx="1505540" cy="656846"/>
          </a:xfrm>
          <a:prstGeom prst="rect">
            <a:avLst/>
          </a:prstGeom>
        </p:spPr>
        <p:txBody>
          <a:bodyPr wrap="none">
            <a:spAutoFit/>
          </a:bodyPr>
          <a:lstStyle/>
          <a:p>
            <a:pPr algn="just">
              <a:lnSpc>
                <a:spcPct val="150000"/>
              </a:lnSpc>
              <a:spcAft>
                <a:spcPts val="0"/>
              </a:spcAft>
            </a:pPr>
            <a:r>
              <a:rPr lang="zh-CN" altLang="zh-CN" sz="2800" b="1" kern="100" dirty="0">
                <a:solidFill>
                  <a:srgbClr val="0000FF"/>
                </a:solidFill>
                <a:latin typeface="Times New Roman"/>
                <a:cs typeface="Times New Roman"/>
              </a:rPr>
              <a:t>答案　</a:t>
            </a:r>
            <a:r>
              <a:rPr lang="en-US" altLang="zh-CN" sz="2800" kern="100" dirty="0">
                <a:solidFill>
                  <a:schemeClr val="accent6">
                    <a:lumMod val="75000"/>
                  </a:schemeClr>
                </a:solidFill>
                <a:latin typeface="Times New Roman"/>
                <a:ea typeface="华文细黑"/>
                <a:cs typeface="Courier New"/>
              </a:rPr>
              <a:t>C</a:t>
            </a:r>
            <a:endParaRPr lang="zh-CN" altLang="zh-CN" sz="2800" kern="100" dirty="0">
              <a:solidFill>
                <a:schemeClr val="accent6">
                  <a:lumMod val="75000"/>
                </a:schemeClr>
              </a:solidFill>
              <a:effectLst/>
              <a:latin typeface="宋体"/>
              <a:cs typeface="Courier New"/>
            </a:endParaRPr>
          </a:p>
        </p:txBody>
      </p:sp>
      <p:sp>
        <p:nvSpPr>
          <p:cNvPr id="19" name="Rectangle 21">
            <a:hlinkClick r:id="rId6" action="ppaction://hlinksldjump"/>
          </p:cNvPr>
          <p:cNvSpPr>
            <a:spLocks noChangeArrowheads="1"/>
          </p:cNvSpPr>
          <p:nvPr/>
        </p:nvSpPr>
        <p:spPr bwMode="auto">
          <a:xfrm>
            <a:off x="8399462" y="3946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20" name="Rectangle 21">
            <a:hlinkClick r:id="rId7" action="ppaction://hlinksldjump"/>
          </p:cNvPr>
          <p:cNvSpPr>
            <a:spLocks noChangeArrowheads="1"/>
          </p:cNvSpPr>
          <p:nvPr/>
        </p:nvSpPr>
        <p:spPr bwMode="auto">
          <a:xfrm>
            <a:off x="8867209" y="3946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21" name="Rectangle 21">
            <a:hlinkClick r:id="rId8" action="ppaction://hlinksldjump"/>
          </p:cNvPr>
          <p:cNvSpPr>
            <a:spLocks noChangeArrowheads="1"/>
          </p:cNvSpPr>
          <p:nvPr/>
        </p:nvSpPr>
        <p:spPr bwMode="auto">
          <a:xfrm>
            <a:off x="9310814" y="3946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22" name="Rectangle 21">
            <a:hlinkClick r:id="rId9" action="ppaction://hlinksldjump"/>
          </p:cNvPr>
          <p:cNvSpPr>
            <a:spLocks noChangeArrowheads="1"/>
          </p:cNvSpPr>
          <p:nvPr/>
        </p:nvSpPr>
        <p:spPr bwMode="auto">
          <a:xfrm>
            <a:off x="9730277"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23" name="Rectangle 21">
            <a:hlinkClick r:id="rId10" action="ppaction://hlinksldjump"/>
          </p:cNvPr>
          <p:cNvSpPr>
            <a:spLocks noChangeArrowheads="1"/>
          </p:cNvSpPr>
          <p:nvPr/>
        </p:nvSpPr>
        <p:spPr bwMode="auto">
          <a:xfrm>
            <a:off x="10197606"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24" name="Rectangle 21">
            <a:hlinkClick r:id="rId11" action="ppaction://hlinksldjump"/>
          </p:cNvPr>
          <p:cNvSpPr>
            <a:spLocks noChangeArrowheads="1"/>
          </p:cNvSpPr>
          <p:nvPr/>
        </p:nvSpPr>
        <p:spPr bwMode="auto">
          <a:xfrm>
            <a:off x="10664935"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5" name="Rectangle 21">
            <a:hlinkClick r:id="rId12" action="ppaction://hlinksldjump"/>
          </p:cNvPr>
          <p:cNvSpPr>
            <a:spLocks noChangeArrowheads="1"/>
          </p:cNvSpPr>
          <p:nvPr/>
        </p:nvSpPr>
        <p:spPr bwMode="auto">
          <a:xfrm>
            <a:off x="11132264"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6" name="Rectangle 21">
            <a:hlinkClick r:id="rId13" action="ppaction://hlinksldjump"/>
          </p:cNvPr>
          <p:cNvSpPr>
            <a:spLocks noChangeArrowheads="1"/>
          </p:cNvSpPr>
          <p:nvPr/>
        </p:nvSpPr>
        <p:spPr bwMode="auto">
          <a:xfrm>
            <a:off x="11599595"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10654776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750"/>
                                        <p:tgtEl>
                                          <p:spTgt spid="2"/>
                                        </p:tgtEl>
                                      </p:cBhvr>
                                    </p:animEffect>
                                  </p:childTnLst>
                                </p:cTn>
                              </p:par>
                            </p:childTnLst>
                          </p:cTn>
                        </p:par>
                        <p:par>
                          <p:cTn id="8" fill="hold">
                            <p:stCondLst>
                              <p:cond delay="750"/>
                            </p:stCondLst>
                            <p:childTnLst>
                              <p:par>
                                <p:cTn id="9" presetID="3" presetClass="entr" presetSubtype="1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blinds(horizontal)">
                                      <p:cBhvr>
                                        <p:cTn id="11" dur="75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97506" y="784548"/>
            <a:ext cx="10793813" cy="523220"/>
          </a:xfrm>
          <a:prstGeom prst="rect">
            <a:avLst/>
          </a:prstGeom>
        </p:spPr>
        <p:txBody>
          <a:bodyPr>
            <a:spAutoFit/>
          </a:bodyPr>
          <a:lstStyle/>
          <a:p>
            <a:pPr algn="ctr"/>
            <a:r>
              <a:rPr lang="zh-CN" altLang="zh-CN" sz="2800" b="1" kern="100" dirty="0">
                <a:solidFill>
                  <a:srgbClr val="0000FF"/>
                </a:solidFill>
                <a:latin typeface="Times New Roman"/>
                <a:ea typeface="华文细黑"/>
                <a:cs typeface="Times New Roman"/>
              </a:rPr>
              <a:t>用数形结合思想理解</a:t>
            </a:r>
            <a:r>
              <a:rPr lang="en-US" altLang="zh-CN" sz="2800" b="1" kern="100" dirty="0">
                <a:solidFill>
                  <a:srgbClr val="0000FF"/>
                </a:solidFill>
                <a:latin typeface="Times New Roman"/>
                <a:ea typeface="华文细黑"/>
              </a:rPr>
              <a:t>Na</a:t>
            </a:r>
            <a:r>
              <a:rPr lang="en-US" altLang="zh-CN" sz="2800" b="1" kern="100" baseline="-25000" dirty="0">
                <a:solidFill>
                  <a:srgbClr val="0000FF"/>
                </a:solidFill>
                <a:latin typeface="Times New Roman"/>
                <a:ea typeface="华文细黑"/>
              </a:rPr>
              <a:t>2</a:t>
            </a:r>
            <a:r>
              <a:rPr lang="en-US" altLang="zh-CN" sz="2800" b="1" kern="100" dirty="0">
                <a:solidFill>
                  <a:srgbClr val="0000FF"/>
                </a:solidFill>
                <a:latin typeface="Times New Roman"/>
                <a:ea typeface="华文细黑"/>
              </a:rPr>
              <a:t>CO</a:t>
            </a:r>
            <a:r>
              <a:rPr lang="en-US" altLang="zh-CN" sz="2800" b="1" kern="100" baseline="-25000" dirty="0">
                <a:solidFill>
                  <a:srgbClr val="0000FF"/>
                </a:solidFill>
                <a:latin typeface="Times New Roman"/>
                <a:ea typeface="华文细黑"/>
              </a:rPr>
              <a:t>3</a:t>
            </a:r>
            <a:r>
              <a:rPr lang="zh-CN" altLang="zh-CN" sz="2800" b="1" kern="100" dirty="0">
                <a:solidFill>
                  <a:srgbClr val="0000FF"/>
                </a:solidFill>
                <a:latin typeface="Times New Roman"/>
                <a:ea typeface="华文细黑"/>
                <a:cs typeface="Times New Roman"/>
              </a:rPr>
              <a:t>、</a:t>
            </a:r>
            <a:r>
              <a:rPr lang="en-US" altLang="zh-CN" sz="2800" b="1" kern="100" dirty="0">
                <a:solidFill>
                  <a:srgbClr val="0000FF"/>
                </a:solidFill>
                <a:latin typeface="Times New Roman"/>
                <a:ea typeface="华文细黑"/>
              </a:rPr>
              <a:t>NaHCO</a:t>
            </a:r>
            <a:r>
              <a:rPr lang="en-US" altLang="zh-CN" sz="2800" b="1" kern="100" baseline="-25000" dirty="0">
                <a:solidFill>
                  <a:srgbClr val="0000FF"/>
                </a:solidFill>
                <a:latin typeface="Times New Roman"/>
                <a:ea typeface="华文细黑"/>
              </a:rPr>
              <a:t>3</a:t>
            </a:r>
            <a:r>
              <a:rPr lang="zh-CN" altLang="zh-CN" sz="2800" b="1" kern="100" dirty="0">
                <a:solidFill>
                  <a:srgbClr val="0000FF"/>
                </a:solidFill>
                <a:latin typeface="Times New Roman"/>
                <a:ea typeface="华文细黑"/>
                <a:cs typeface="Times New Roman"/>
              </a:rPr>
              <a:t>与盐酸的反应</a:t>
            </a:r>
            <a:endParaRPr lang="zh-CN" altLang="en-US" sz="2800" b="1" dirty="0">
              <a:solidFill>
                <a:srgbClr val="0000FF"/>
              </a:solidFill>
            </a:endParaRPr>
          </a:p>
        </p:txBody>
      </p:sp>
      <p:sp>
        <p:nvSpPr>
          <p:cNvPr id="6" name="矩形 5"/>
          <p:cNvSpPr/>
          <p:nvPr/>
        </p:nvSpPr>
        <p:spPr>
          <a:xfrm>
            <a:off x="367703" y="1336343"/>
            <a:ext cx="11409907" cy="5262979"/>
          </a:xfrm>
          <a:prstGeom prst="rect">
            <a:avLst/>
          </a:prstGeom>
        </p:spPr>
        <p:txBody>
          <a:bodyPr>
            <a:spAutoFit/>
          </a:bodyPr>
          <a:lstStyle/>
          <a:p>
            <a:pPr>
              <a:lnSpc>
                <a:spcPct val="15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向</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溶液中逐滴加入盐酸，第一步：</a:t>
            </a:r>
            <a:r>
              <a:rPr lang="en-US" altLang="zh-CN" sz="2800" kern="100" dirty="0" smtClean="0">
                <a:latin typeface="Times New Roman"/>
                <a:ea typeface="华文细黑"/>
                <a:cs typeface="Courier New"/>
              </a:rPr>
              <a:t>CO   </a:t>
            </a:r>
            <a:r>
              <a:rPr lang="zh-CN" altLang="zh-CN" sz="2800" kern="100" dirty="0" smtClean="0">
                <a:latin typeface="Times New Roman"/>
                <a:ea typeface="华文细黑"/>
                <a:cs typeface="Times New Roman"/>
              </a:rPr>
              <a:t>转化</a:t>
            </a:r>
            <a:r>
              <a:rPr lang="zh-CN" altLang="zh-CN" sz="2800" kern="100" dirty="0">
                <a:latin typeface="Times New Roman"/>
                <a:ea typeface="华文细黑"/>
                <a:cs typeface="Times New Roman"/>
              </a:rPr>
              <a:t>为</a:t>
            </a:r>
            <a:r>
              <a:rPr lang="en-US" altLang="zh-CN" sz="2800" kern="100" dirty="0" smtClean="0">
                <a:latin typeface="Times New Roman"/>
                <a:ea typeface="华文细黑"/>
                <a:cs typeface="Courier New"/>
              </a:rPr>
              <a:t>HCO  </a:t>
            </a:r>
            <a:r>
              <a:rPr lang="zh-CN" altLang="zh-CN" sz="2800" kern="100" dirty="0" smtClean="0">
                <a:latin typeface="Times New Roman"/>
                <a:ea typeface="华文细黑"/>
                <a:cs typeface="Times New Roman"/>
              </a:rPr>
              <a:t>，</a:t>
            </a:r>
            <a:r>
              <a:rPr lang="zh-CN" altLang="zh-CN" sz="2800" kern="100" dirty="0">
                <a:latin typeface="Times New Roman"/>
                <a:ea typeface="华文细黑"/>
                <a:cs typeface="Times New Roman"/>
              </a:rPr>
              <a:t>无气体产生；第二步：</a:t>
            </a:r>
            <a:r>
              <a:rPr lang="en-US" altLang="zh-CN" sz="2800" kern="100" dirty="0" smtClean="0">
                <a:latin typeface="Times New Roman"/>
                <a:ea typeface="华文细黑"/>
                <a:cs typeface="Courier New"/>
              </a:rPr>
              <a:t>HCO   </a:t>
            </a:r>
            <a:r>
              <a:rPr lang="zh-CN" altLang="zh-CN" sz="2800" kern="100" dirty="0" smtClean="0">
                <a:latin typeface="Times New Roman"/>
                <a:ea typeface="华文细黑"/>
                <a:cs typeface="Times New Roman"/>
              </a:rPr>
              <a:t>与</a:t>
            </a:r>
            <a:r>
              <a:rPr lang="en-US" altLang="zh-CN" sz="2800" kern="100" dirty="0">
                <a:latin typeface="Times New Roman"/>
                <a:ea typeface="华文细黑"/>
                <a:cs typeface="Courier New"/>
              </a:rPr>
              <a:t>H</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反应产生</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。消耗</a:t>
            </a:r>
            <a:r>
              <a:rPr lang="en-US" altLang="zh-CN" sz="2800" kern="100" dirty="0" err="1">
                <a:latin typeface="Times New Roman"/>
                <a:ea typeface="华文细黑"/>
                <a:cs typeface="Courier New"/>
              </a:rPr>
              <a:t>HCl</a:t>
            </a:r>
            <a:r>
              <a:rPr lang="zh-CN" altLang="zh-CN" sz="2800" kern="100" dirty="0">
                <a:latin typeface="Times New Roman"/>
                <a:ea typeface="华文细黑"/>
                <a:cs typeface="Times New Roman"/>
              </a:rPr>
              <a:t>的体积与产生</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的体积的关系</a:t>
            </a:r>
            <a:r>
              <a:rPr lang="zh-CN" altLang="zh-CN" sz="2800" kern="100" dirty="0" smtClean="0">
                <a:latin typeface="Times New Roman"/>
                <a:ea typeface="华文细黑"/>
                <a:cs typeface="Times New Roman"/>
              </a:rPr>
              <a:t>如</a:t>
            </a:r>
            <a:r>
              <a:rPr lang="zh-CN" altLang="en-US" sz="2800" kern="100" dirty="0" smtClean="0">
                <a:latin typeface="Times New Roman"/>
                <a:ea typeface="华文细黑"/>
                <a:cs typeface="Times New Roman"/>
              </a:rPr>
              <a:t>第</a:t>
            </a:r>
            <a:r>
              <a:rPr lang="en-US" altLang="zh-CN" sz="2800" kern="100" dirty="0" smtClean="0">
                <a:latin typeface="Times New Roman"/>
                <a:ea typeface="华文细黑"/>
                <a:cs typeface="Times New Roman"/>
              </a:rPr>
              <a:t>5</a:t>
            </a:r>
            <a:r>
              <a:rPr lang="zh-CN" altLang="en-US" sz="2800" kern="100" dirty="0" smtClean="0">
                <a:latin typeface="Times New Roman"/>
                <a:ea typeface="华文细黑"/>
                <a:cs typeface="Times New Roman"/>
              </a:rPr>
              <a:t>题图</a:t>
            </a:r>
            <a:r>
              <a:rPr lang="en-US" altLang="zh-CN" sz="2800" kern="100" dirty="0" smtClean="0">
                <a:latin typeface="Times New Roman"/>
                <a:ea typeface="华文细黑"/>
                <a:cs typeface="Times New Roman"/>
              </a:rPr>
              <a:t>A</a:t>
            </a:r>
            <a:r>
              <a:rPr lang="zh-CN" altLang="zh-CN" sz="2800" kern="100" dirty="0" smtClean="0">
                <a:latin typeface="Times New Roman"/>
                <a:ea typeface="华文细黑"/>
                <a:cs typeface="Times New Roman"/>
              </a:rPr>
              <a:t>所</a:t>
            </a:r>
            <a:r>
              <a:rPr lang="zh-CN" altLang="zh-CN" sz="2800" kern="100" dirty="0">
                <a:latin typeface="Times New Roman"/>
                <a:ea typeface="华文细黑"/>
                <a:cs typeface="Times New Roman"/>
              </a:rPr>
              <a:t>示。</a:t>
            </a:r>
            <a:endParaRPr lang="zh-CN" altLang="zh-CN" sz="2800" kern="100" dirty="0">
              <a:latin typeface="宋体"/>
              <a:cs typeface="Courier New"/>
            </a:endParaRPr>
          </a:p>
          <a:p>
            <a:pPr>
              <a:lnSpc>
                <a:spcPct val="150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向</a:t>
            </a:r>
            <a:r>
              <a:rPr lang="en-US" altLang="zh-CN" sz="2800" kern="100" dirty="0">
                <a:latin typeface="Times New Roman"/>
                <a:ea typeface="华文细黑"/>
                <a:cs typeface="Courier New"/>
              </a:rPr>
              <a:t>NaHCO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溶液中逐滴加入盐酸，消耗</a:t>
            </a:r>
            <a:r>
              <a:rPr lang="en-US" altLang="zh-CN" sz="2800" kern="100" dirty="0" err="1">
                <a:latin typeface="Times New Roman"/>
                <a:ea typeface="华文细黑"/>
                <a:cs typeface="Courier New"/>
              </a:rPr>
              <a:t>HCl</a:t>
            </a:r>
            <a:r>
              <a:rPr lang="zh-CN" altLang="zh-CN" sz="2800" kern="100" dirty="0">
                <a:latin typeface="Times New Roman"/>
                <a:ea typeface="华文细黑"/>
                <a:cs typeface="Times New Roman"/>
              </a:rPr>
              <a:t>的体积与产生</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的体积的关系</a:t>
            </a:r>
            <a:r>
              <a:rPr lang="zh-CN" altLang="zh-CN" sz="2800" kern="100" dirty="0" smtClean="0">
                <a:latin typeface="Times New Roman"/>
                <a:ea typeface="华文细黑"/>
                <a:cs typeface="Times New Roman"/>
              </a:rPr>
              <a:t>如</a:t>
            </a:r>
            <a:r>
              <a:rPr lang="zh-CN" altLang="en-US" sz="2800" kern="100" dirty="0">
                <a:latin typeface="Times New Roman"/>
                <a:ea typeface="华文细黑"/>
                <a:cs typeface="Times New Roman"/>
              </a:rPr>
              <a:t>第</a:t>
            </a:r>
            <a:r>
              <a:rPr lang="en-US" altLang="zh-CN" sz="2800" kern="100" dirty="0">
                <a:latin typeface="Times New Roman"/>
                <a:ea typeface="华文细黑"/>
                <a:cs typeface="Times New Roman"/>
              </a:rPr>
              <a:t>5</a:t>
            </a:r>
            <a:r>
              <a:rPr lang="zh-CN" altLang="en-US" sz="2800" kern="100" dirty="0">
                <a:latin typeface="Times New Roman"/>
                <a:ea typeface="华文细黑"/>
                <a:cs typeface="Times New Roman"/>
              </a:rPr>
              <a:t>题</a:t>
            </a:r>
            <a:r>
              <a:rPr lang="zh-CN" altLang="en-US" sz="2800" kern="100" dirty="0" smtClean="0">
                <a:latin typeface="Times New Roman"/>
                <a:ea typeface="华文细黑"/>
                <a:cs typeface="Times New Roman"/>
              </a:rPr>
              <a:t>图</a:t>
            </a:r>
            <a:r>
              <a:rPr lang="en-US" altLang="zh-CN" sz="2800" kern="100" dirty="0" smtClean="0">
                <a:latin typeface="Times New Roman"/>
                <a:ea typeface="华文细黑"/>
                <a:cs typeface="Times New Roman"/>
              </a:rPr>
              <a:t>B</a:t>
            </a:r>
            <a:r>
              <a:rPr lang="zh-CN" altLang="zh-CN" sz="2800" kern="100" dirty="0" smtClean="0">
                <a:latin typeface="Times New Roman"/>
                <a:ea typeface="华文细黑"/>
                <a:cs typeface="Times New Roman"/>
              </a:rPr>
              <a:t>所</a:t>
            </a:r>
            <a:r>
              <a:rPr lang="zh-CN" altLang="zh-CN" sz="2800" kern="100" dirty="0">
                <a:latin typeface="Times New Roman"/>
                <a:ea typeface="华文细黑"/>
                <a:cs typeface="Times New Roman"/>
              </a:rPr>
              <a:t>示</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向</a:t>
            </a:r>
            <a:r>
              <a:rPr lang="en-US" altLang="zh-CN" sz="2800" kern="100" dirty="0" err="1">
                <a:latin typeface="Times New Roman"/>
                <a:ea typeface="华文细黑"/>
                <a:cs typeface="Courier New"/>
              </a:rPr>
              <a:t>NaOH</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的混合溶液中逐滴加入盐酸，消耗</a:t>
            </a:r>
            <a:r>
              <a:rPr lang="en-US" altLang="zh-CN" sz="2800" kern="100" dirty="0" err="1">
                <a:latin typeface="Times New Roman"/>
                <a:ea typeface="华文细黑"/>
                <a:cs typeface="Courier New"/>
              </a:rPr>
              <a:t>HCl</a:t>
            </a:r>
            <a:r>
              <a:rPr lang="zh-CN" altLang="zh-CN" sz="2800" kern="100" dirty="0">
                <a:latin typeface="Times New Roman"/>
                <a:ea typeface="华文细黑"/>
                <a:cs typeface="Times New Roman"/>
              </a:rPr>
              <a:t>的体积与产生</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的体积的关系</a:t>
            </a:r>
            <a:r>
              <a:rPr lang="zh-CN" altLang="zh-CN" sz="2800" kern="100" dirty="0" smtClean="0">
                <a:latin typeface="Times New Roman"/>
                <a:ea typeface="华文细黑"/>
                <a:cs typeface="Times New Roman"/>
              </a:rPr>
              <a:t>如</a:t>
            </a:r>
            <a:r>
              <a:rPr lang="zh-CN" altLang="en-US" sz="2800" kern="100" dirty="0">
                <a:latin typeface="Times New Roman"/>
                <a:ea typeface="华文细黑"/>
                <a:cs typeface="Times New Roman"/>
              </a:rPr>
              <a:t>第</a:t>
            </a:r>
            <a:r>
              <a:rPr lang="en-US" altLang="zh-CN" sz="2800" kern="100" dirty="0">
                <a:latin typeface="Times New Roman"/>
                <a:ea typeface="华文细黑"/>
                <a:cs typeface="Times New Roman"/>
              </a:rPr>
              <a:t>5</a:t>
            </a:r>
            <a:r>
              <a:rPr lang="zh-CN" altLang="en-US" sz="2800" kern="100" dirty="0">
                <a:latin typeface="Times New Roman"/>
                <a:ea typeface="华文细黑"/>
                <a:cs typeface="Times New Roman"/>
              </a:rPr>
              <a:t>题</a:t>
            </a:r>
            <a:r>
              <a:rPr lang="zh-CN" altLang="en-US" sz="2800" kern="100" dirty="0" smtClean="0">
                <a:latin typeface="Times New Roman"/>
                <a:ea typeface="华文细黑"/>
                <a:cs typeface="Times New Roman"/>
              </a:rPr>
              <a:t>图</a:t>
            </a:r>
            <a:r>
              <a:rPr lang="en-US" altLang="zh-CN" sz="2800" kern="100" dirty="0" smtClean="0">
                <a:latin typeface="Times New Roman"/>
                <a:ea typeface="华文细黑"/>
                <a:cs typeface="Times New Roman"/>
              </a:rPr>
              <a:t>C</a:t>
            </a:r>
            <a:r>
              <a:rPr lang="zh-CN" altLang="zh-CN" sz="2800" kern="100" dirty="0" smtClean="0">
                <a:latin typeface="Times New Roman"/>
                <a:ea typeface="华文细黑"/>
                <a:cs typeface="Times New Roman"/>
              </a:rPr>
              <a:t>所示</a:t>
            </a:r>
            <a:r>
              <a:rPr lang="en-US" altLang="zh-CN" sz="2800" kern="100" dirty="0" smtClean="0">
                <a:latin typeface="Times New Roman"/>
                <a:ea typeface="华文细黑"/>
                <a:cs typeface="Courier New"/>
              </a:rPr>
              <a:t>(</a:t>
            </a:r>
            <a:r>
              <a:rPr lang="zh-CN" altLang="zh-CN" sz="2800" kern="100" dirty="0">
                <a:latin typeface="Times New Roman"/>
                <a:ea typeface="华文细黑"/>
                <a:cs typeface="Times New Roman"/>
              </a:rPr>
              <a:t>设</a:t>
            </a:r>
            <a:r>
              <a:rPr lang="en-US" altLang="zh-CN" sz="2800" kern="100" dirty="0" err="1">
                <a:latin typeface="Times New Roman"/>
                <a:ea typeface="华文细黑"/>
                <a:cs typeface="Courier New"/>
              </a:rPr>
              <a:t>NaOH</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的物质的量之比</a:t>
            </a:r>
            <a:r>
              <a:rPr lang="en-US" altLang="zh-CN" sz="2800" i="1" kern="100" dirty="0" err="1">
                <a:latin typeface="Times New Roman"/>
                <a:ea typeface="华文细黑"/>
                <a:cs typeface="Courier New"/>
              </a:rPr>
              <a:t>x</a:t>
            </a:r>
            <a:r>
              <a:rPr lang="en-US" altLang="zh-CN" sz="2800" kern="100" dirty="0" err="1">
                <a:latin typeface="宋体"/>
                <a:ea typeface="华文细黑"/>
                <a:cs typeface="Times New Roman"/>
              </a:rPr>
              <a:t>∶</a:t>
            </a:r>
            <a:r>
              <a:rPr lang="en-US" altLang="zh-CN" sz="2800" i="1" kern="100" dirty="0" err="1">
                <a:latin typeface="Times New Roman"/>
                <a:ea typeface="华文细黑"/>
                <a:cs typeface="Courier New"/>
              </a:rPr>
              <a:t>y</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1</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，其他比例时的图像略</a:t>
            </a:r>
            <a:r>
              <a:rPr lang="en-US" altLang="zh-CN" sz="2800" kern="100" dirty="0">
                <a:latin typeface="Times New Roman"/>
                <a:ea typeface="华文细黑"/>
                <a:cs typeface="Courier New"/>
              </a:rPr>
              <a:t>)</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graphicFrame>
        <p:nvGraphicFramePr>
          <p:cNvPr id="7" name="对象 6"/>
          <p:cNvGraphicFramePr>
            <a:graphicFrameLocks noChangeAspect="1"/>
          </p:cNvGraphicFramePr>
          <p:nvPr>
            <p:extLst>
              <p:ext uri="{D42A27DB-BD31-4B8C-83A1-F6EECF244321}">
                <p14:modId xmlns:p14="http://schemas.microsoft.com/office/powerpoint/2010/main" val="97226279"/>
              </p:ext>
            </p:extLst>
          </p:nvPr>
        </p:nvGraphicFramePr>
        <p:xfrm>
          <a:off x="7670477" y="1442259"/>
          <a:ext cx="539750" cy="593725"/>
        </p:xfrm>
        <a:graphic>
          <a:graphicData uri="http://schemas.openxmlformats.org/presentationml/2006/ole">
            <mc:AlternateContent xmlns:mc="http://schemas.openxmlformats.org/markup-compatibility/2006">
              <mc:Choice xmlns:v="urn:schemas-microsoft-com:vml" Requires="v">
                <p:oleObj spid="_x0000_s37700" name="文档" r:id="rId4" imgW="540400" imgH="594381" progId="Word.Document.12">
                  <p:embed/>
                </p:oleObj>
              </mc:Choice>
              <mc:Fallback>
                <p:oleObj name="文档" r:id="rId4" imgW="540400" imgH="594381" progId="Word.Document.12">
                  <p:embed/>
                  <p:pic>
                    <p:nvPicPr>
                      <p:cNvPr id="0" name=""/>
                      <p:cNvPicPr/>
                      <p:nvPr/>
                    </p:nvPicPr>
                    <p:blipFill>
                      <a:blip r:embed="rId5"/>
                      <a:stretch>
                        <a:fillRect/>
                      </a:stretch>
                    </p:blipFill>
                    <p:spPr>
                      <a:xfrm>
                        <a:off x="7670477" y="1442259"/>
                        <a:ext cx="539750" cy="593725"/>
                      </a:xfrm>
                      <a:prstGeom prst="rect">
                        <a:avLst/>
                      </a:prstGeom>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3268793008"/>
              </p:ext>
            </p:extLst>
          </p:nvPr>
        </p:nvGraphicFramePr>
        <p:xfrm>
          <a:off x="9784878" y="1415073"/>
          <a:ext cx="539750" cy="593725"/>
        </p:xfrm>
        <a:graphic>
          <a:graphicData uri="http://schemas.openxmlformats.org/presentationml/2006/ole">
            <mc:AlternateContent xmlns:mc="http://schemas.openxmlformats.org/markup-compatibility/2006">
              <mc:Choice xmlns:v="urn:schemas-microsoft-com:vml" Requires="v">
                <p:oleObj spid="_x0000_s37701" name="文档" r:id="rId7" imgW="540400" imgH="594381" progId="Word.Document.12">
                  <p:embed/>
                </p:oleObj>
              </mc:Choice>
              <mc:Fallback>
                <p:oleObj name="文档" r:id="rId7" imgW="540400" imgH="594381" progId="Word.Document.12">
                  <p:embed/>
                  <p:pic>
                    <p:nvPicPr>
                      <p:cNvPr id="0" name=""/>
                      <p:cNvPicPr/>
                      <p:nvPr/>
                    </p:nvPicPr>
                    <p:blipFill>
                      <a:blip r:embed="rId8"/>
                      <a:stretch>
                        <a:fillRect/>
                      </a:stretch>
                    </p:blipFill>
                    <p:spPr>
                      <a:xfrm>
                        <a:off x="9784878" y="1415073"/>
                        <a:ext cx="539750" cy="593725"/>
                      </a:xfrm>
                      <a:prstGeom prst="rect">
                        <a:avLst/>
                      </a:prstGeom>
                    </p:spPr>
                  </p:pic>
                </p:oleObj>
              </mc:Fallback>
            </mc:AlternateContent>
          </a:graphicData>
        </a:graphic>
      </p:graphicFrame>
      <p:graphicFrame>
        <p:nvGraphicFramePr>
          <p:cNvPr id="9" name="对象 8"/>
          <p:cNvGraphicFramePr>
            <a:graphicFrameLocks noChangeAspect="1"/>
          </p:cNvGraphicFramePr>
          <p:nvPr>
            <p:extLst>
              <p:ext uri="{D42A27DB-BD31-4B8C-83A1-F6EECF244321}">
                <p14:modId xmlns:p14="http://schemas.microsoft.com/office/powerpoint/2010/main" val="4057997664"/>
              </p:ext>
            </p:extLst>
          </p:nvPr>
        </p:nvGraphicFramePr>
        <p:xfrm>
          <a:off x="3728467" y="2043981"/>
          <a:ext cx="539750" cy="593725"/>
        </p:xfrm>
        <a:graphic>
          <a:graphicData uri="http://schemas.openxmlformats.org/presentationml/2006/ole">
            <mc:AlternateContent xmlns:mc="http://schemas.openxmlformats.org/markup-compatibility/2006">
              <mc:Choice xmlns:v="urn:schemas-microsoft-com:vml" Requires="v">
                <p:oleObj spid="_x0000_s37702" name="文档" r:id="rId10" imgW="540400" imgH="594381" progId="Word.Document.12">
                  <p:embed/>
                </p:oleObj>
              </mc:Choice>
              <mc:Fallback>
                <p:oleObj name="文档" r:id="rId10" imgW="540400" imgH="594381" progId="Word.Document.12">
                  <p:embed/>
                  <p:pic>
                    <p:nvPicPr>
                      <p:cNvPr id="0" name=""/>
                      <p:cNvPicPr/>
                      <p:nvPr/>
                    </p:nvPicPr>
                    <p:blipFill>
                      <a:blip r:embed="rId11"/>
                      <a:stretch>
                        <a:fillRect/>
                      </a:stretch>
                    </p:blipFill>
                    <p:spPr>
                      <a:xfrm>
                        <a:off x="3728467" y="2043981"/>
                        <a:ext cx="539750" cy="593725"/>
                      </a:xfrm>
                      <a:prstGeom prst="rect">
                        <a:avLst/>
                      </a:prstGeom>
                    </p:spPr>
                  </p:pic>
                </p:oleObj>
              </mc:Fallback>
            </mc:AlternateContent>
          </a:graphicData>
        </a:graphic>
      </p:graphicFrame>
      <p:sp>
        <p:nvSpPr>
          <p:cNvPr id="10" name="矩形 9"/>
          <p:cNvSpPr/>
          <p:nvPr/>
        </p:nvSpPr>
        <p:spPr>
          <a:xfrm>
            <a:off x="40906" y="1"/>
            <a:ext cx="12149508" cy="634846"/>
          </a:xfrm>
          <a:prstGeom prst="rect">
            <a:avLst/>
          </a:prstGeom>
          <a:solidFill>
            <a:srgbClr val="C25C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solidFill>
                <a:schemeClr val="bg1"/>
              </a:solidFill>
              <a:ea typeface="微软雅黑" panose="020B0503020204020204" pitchFamily="34" charset="-122"/>
            </a:endParaRPr>
          </a:p>
        </p:txBody>
      </p:sp>
      <p:grpSp>
        <p:nvGrpSpPr>
          <p:cNvPr id="11" name="组合 10"/>
          <p:cNvGrpSpPr/>
          <p:nvPr/>
        </p:nvGrpSpPr>
        <p:grpSpPr>
          <a:xfrm>
            <a:off x="1" y="-2"/>
            <a:ext cx="1836949" cy="634848"/>
            <a:chOff x="0" y="-2"/>
            <a:chExt cx="1377891" cy="634701"/>
          </a:xfrm>
          <a:solidFill>
            <a:srgbClr val="FFC000"/>
          </a:solidFill>
        </p:grpSpPr>
        <p:sp>
          <p:nvSpPr>
            <p:cNvPr id="12" name="矩形 11"/>
            <p:cNvSpPr/>
            <p:nvPr/>
          </p:nvSpPr>
          <p:spPr>
            <a:xfrm>
              <a:off x="0" y="0"/>
              <a:ext cx="708343" cy="634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sp>
          <p:nvSpPr>
            <p:cNvPr id="13" name="直角三角形 12"/>
            <p:cNvSpPr/>
            <p:nvPr/>
          </p:nvSpPr>
          <p:spPr>
            <a:xfrm flipV="1">
              <a:off x="708342" y="-2"/>
              <a:ext cx="669549" cy="634699"/>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grpSp>
      <p:sp>
        <p:nvSpPr>
          <p:cNvPr id="14" name="矩形 13"/>
          <p:cNvSpPr/>
          <p:nvPr/>
        </p:nvSpPr>
        <p:spPr>
          <a:xfrm>
            <a:off x="1774726" y="36707"/>
            <a:ext cx="1832553" cy="584775"/>
          </a:xfrm>
          <a:prstGeom prst="rect">
            <a:avLst/>
          </a:prstGeom>
        </p:spPr>
        <p:txBody>
          <a:bodyPr wrap="none">
            <a:spAutoFit/>
          </a:bodyPr>
          <a:lstStyle/>
          <a:p>
            <a:pPr>
              <a:defRPr/>
            </a:pPr>
            <a:r>
              <a:rPr lang="zh-CN" altLang="en-US" sz="3200" b="1" dirty="0">
                <a:solidFill>
                  <a:schemeClr val="bg1"/>
                </a:solidFill>
                <a:latin typeface="+mj-ea"/>
                <a:ea typeface="+mj-ea"/>
              </a:rPr>
              <a:t>思维建模</a:t>
            </a:r>
          </a:p>
        </p:txBody>
      </p:sp>
    </p:spTree>
    <p:extLst>
      <p:ext uri="{BB962C8B-B14F-4D97-AF65-F5344CB8AC3E}">
        <p14:creationId xmlns:p14="http://schemas.microsoft.com/office/powerpoint/2010/main" val="3367179190"/>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78582" y="678389"/>
            <a:ext cx="11185087" cy="2031325"/>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4.</a:t>
            </a:r>
            <a:r>
              <a:rPr lang="zh-CN" altLang="zh-CN" sz="2800" kern="100" dirty="0">
                <a:latin typeface="Times New Roman"/>
                <a:ea typeface="华文细黑"/>
                <a:cs typeface="Times New Roman"/>
              </a:rPr>
              <a:t>向</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NaHCO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的混合溶液中逐滴加入盐酸，消耗</a:t>
            </a:r>
            <a:r>
              <a:rPr lang="en-US" altLang="zh-CN" sz="2800" kern="100" dirty="0" err="1">
                <a:latin typeface="Times New Roman"/>
                <a:ea typeface="华文细黑"/>
                <a:cs typeface="Courier New"/>
              </a:rPr>
              <a:t>HCl</a:t>
            </a:r>
            <a:r>
              <a:rPr lang="zh-CN" altLang="zh-CN" sz="2800" kern="100" dirty="0">
                <a:latin typeface="Times New Roman"/>
                <a:ea typeface="华文细黑"/>
                <a:cs typeface="Times New Roman"/>
              </a:rPr>
              <a:t>的体积与产生</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的体积的关系</a:t>
            </a:r>
            <a:r>
              <a:rPr lang="zh-CN" altLang="zh-CN" sz="2800" kern="100" dirty="0" smtClean="0">
                <a:latin typeface="Times New Roman"/>
                <a:ea typeface="华文细黑"/>
                <a:cs typeface="Times New Roman"/>
              </a:rPr>
              <a:t>如</a:t>
            </a:r>
            <a:r>
              <a:rPr lang="zh-CN" altLang="en-US" sz="2800" kern="100" dirty="0">
                <a:latin typeface="Times New Roman"/>
                <a:ea typeface="华文细黑"/>
                <a:cs typeface="Times New Roman"/>
              </a:rPr>
              <a:t>第</a:t>
            </a:r>
            <a:r>
              <a:rPr lang="en-US" altLang="zh-CN" sz="2800" kern="100" dirty="0">
                <a:latin typeface="Times New Roman"/>
                <a:ea typeface="华文细黑"/>
                <a:cs typeface="Times New Roman"/>
              </a:rPr>
              <a:t>5</a:t>
            </a:r>
            <a:r>
              <a:rPr lang="zh-CN" altLang="en-US" sz="2800" kern="100" dirty="0">
                <a:latin typeface="Times New Roman"/>
                <a:ea typeface="华文细黑"/>
                <a:cs typeface="Times New Roman"/>
              </a:rPr>
              <a:t>题</a:t>
            </a:r>
            <a:r>
              <a:rPr lang="zh-CN" altLang="en-US" sz="2800" kern="100" dirty="0" smtClean="0">
                <a:latin typeface="Times New Roman"/>
                <a:ea typeface="华文细黑"/>
                <a:cs typeface="Times New Roman"/>
              </a:rPr>
              <a:t>图</a:t>
            </a:r>
            <a:r>
              <a:rPr lang="en-US" altLang="zh-CN" sz="2800" kern="100" dirty="0" smtClean="0">
                <a:latin typeface="Times New Roman"/>
                <a:ea typeface="华文细黑"/>
                <a:cs typeface="Times New Roman"/>
              </a:rPr>
              <a:t>D</a:t>
            </a:r>
            <a:r>
              <a:rPr lang="zh-CN" altLang="zh-CN" sz="2800" kern="100" dirty="0" smtClean="0">
                <a:latin typeface="Times New Roman"/>
                <a:ea typeface="华文细黑"/>
                <a:cs typeface="Times New Roman"/>
              </a:rPr>
              <a:t>所</a:t>
            </a:r>
            <a:r>
              <a:rPr lang="zh-CN" altLang="zh-CN" sz="2800" kern="100" dirty="0">
                <a:latin typeface="Times New Roman"/>
                <a:ea typeface="华文细黑"/>
                <a:cs typeface="Times New Roman"/>
              </a:rPr>
              <a:t>示</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设</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NaHCO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的物质的量之比</a:t>
            </a:r>
            <a:r>
              <a:rPr lang="en-US" altLang="zh-CN" sz="2800" i="1" kern="100" dirty="0" err="1">
                <a:latin typeface="Times New Roman"/>
                <a:ea typeface="华文细黑"/>
                <a:cs typeface="Courier New"/>
              </a:rPr>
              <a:t>m</a:t>
            </a:r>
            <a:r>
              <a:rPr lang="en-US" altLang="zh-CN" sz="2800" kern="100" dirty="0" err="1">
                <a:latin typeface="宋体"/>
                <a:ea typeface="华文细黑"/>
                <a:cs typeface="Times New Roman"/>
              </a:rPr>
              <a:t>∶</a:t>
            </a:r>
            <a:r>
              <a:rPr lang="en-US" altLang="zh-CN" sz="2800" i="1" kern="100" dirty="0" err="1">
                <a:latin typeface="Times New Roman"/>
                <a:ea typeface="华文细黑"/>
                <a:cs typeface="Courier New"/>
              </a:rPr>
              <a:t>n</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1</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，其他比例时的图像略</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a:t>
            </a:r>
            <a:endParaRPr lang="zh-CN" altLang="zh-CN" sz="2800" kern="100" dirty="0">
              <a:effectLst/>
              <a:latin typeface="宋体"/>
              <a:cs typeface="Courier New"/>
            </a:endParaRPr>
          </a:p>
        </p:txBody>
      </p:sp>
    </p:spTree>
    <p:extLst>
      <p:ext uri="{BB962C8B-B14F-4D97-AF65-F5344CB8AC3E}">
        <p14:creationId xmlns:p14="http://schemas.microsoft.com/office/powerpoint/2010/main" val="336221403"/>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79083" y="694943"/>
            <a:ext cx="11639246" cy="5029582"/>
          </a:xfrm>
          <a:prstGeom prst="rect">
            <a:avLst/>
          </a:prstGeom>
        </p:spPr>
        <p:txBody>
          <a:bodyPr>
            <a:spAutoFit/>
          </a:bodyPr>
          <a:lstStyle/>
          <a:p>
            <a:pPr algn="just">
              <a:lnSpc>
                <a:spcPts val="5500"/>
              </a:lnSpc>
              <a:spcAft>
                <a:spcPts val="0"/>
              </a:spcAft>
            </a:pPr>
            <a:r>
              <a:rPr lang="en-US" altLang="zh-CN" sz="2800" kern="100" dirty="0" smtClean="0">
                <a:latin typeface="Times New Roman"/>
                <a:ea typeface="华文细黑"/>
                <a:cs typeface="Courier New"/>
              </a:rPr>
              <a:t>6.</a:t>
            </a:r>
            <a:r>
              <a:rPr lang="zh-CN" altLang="zh-CN" sz="2800" kern="100" dirty="0">
                <a:latin typeface="Times New Roman"/>
                <a:ea typeface="华文细黑"/>
                <a:cs typeface="Times New Roman"/>
              </a:rPr>
              <a:t>下列实验方案中，不能测定</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和</a:t>
            </a:r>
            <a:r>
              <a:rPr lang="en-US" altLang="zh-CN" sz="2800" kern="100" dirty="0">
                <a:latin typeface="Times New Roman"/>
                <a:ea typeface="华文细黑"/>
                <a:cs typeface="Courier New"/>
              </a:rPr>
              <a:t>NaHCO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混合物中</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质量分数的是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280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取</a:t>
            </a:r>
            <a:r>
              <a:rPr lang="en-US" altLang="zh-CN" sz="2800" i="1" kern="100" dirty="0">
                <a:latin typeface="Times New Roman"/>
                <a:ea typeface="华文细黑"/>
                <a:cs typeface="Courier New"/>
              </a:rPr>
              <a:t>a</a:t>
            </a:r>
            <a:r>
              <a:rPr lang="zh-CN" altLang="zh-CN" sz="2800" kern="100" dirty="0">
                <a:latin typeface="Times New Roman"/>
                <a:ea typeface="华文细黑"/>
                <a:cs typeface="Times New Roman"/>
              </a:rPr>
              <a:t>克混合物充分加热，减重</a:t>
            </a:r>
            <a:r>
              <a:rPr lang="en-US" altLang="zh-CN" sz="2800" i="1" kern="100" dirty="0">
                <a:latin typeface="Times New Roman"/>
                <a:ea typeface="华文细黑"/>
                <a:cs typeface="Courier New"/>
              </a:rPr>
              <a:t>b</a:t>
            </a:r>
            <a:r>
              <a:rPr lang="zh-CN" altLang="zh-CN" sz="2800" kern="100" dirty="0">
                <a:latin typeface="Times New Roman"/>
                <a:ea typeface="华文细黑"/>
                <a:cs typeface="Times New Roman"/>
              </a:rPr>
              <a:t>克</a:t>
            </a:r>
            <a:endParaRPr lang="zh-CN" altLang="zh-CN" sz="280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取</a:t>
            </a:r>
            <a:r>
              <a:rPr lang="en-US" altLang="zh-CN" sz="2800" i="1" kern="100" dirty="0">
                <a:latin typeface="Times New Roman"/>
                <a:ea typeface="华文细黑"/>
                <a:cs typeface="Courier New"/>
              </a:rPr>
              <a:t>a</a:t>
            </a:r>
            <a:r>
              <a:rPr lang="zh-CN" altLang="zh-CN" sz="2800" kern="100" dirty="0">
                <a:latin typeface="Times New Roman"/>
                <a:ea typeface="华文细黑"/>
                <a:cs typeface="Times New Roman"/>
              </a:rPr>
              <a:t>克混合物与足量稀盐酸充分反应，加热、蒸干、灼烧，得</a:t>
            </a:r>
            <a:r>
              <a:rPr lang="en-US" altLang="zh-CN" sz="2800" i="1" kern="100" dirty="0">
                <a:latin typeface="Times New Roman"/>
                <a:ea typeface="华文细黑"/>
                <a:cs typeface="Courier New"/>
              </a:rPr>
              <a:t>b</a:t>
            </a:r>
            <a:r>
              <a:rPr lang="zh-CN" altLang="zh-CN" sz="2800" kern="100" dirty="0">
                <a:latin typeface="Times New Roman"/>
                <a:ea typeface="华文细黑"/>
                <a:cs typeface="Times New Roman"/>
              </a:rPr>
              <a:t>克固体</a:t>
            </a:r>
            <a:endParaRPr lang="zh-CN" altLang="zh-CN" sz="280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取</a:t>
            </a:r>
            <a:r>
              <a:rPr lang="en-US" altLang="zh-CN" sz="2800" i="1" kern="100" dirty="0">
                <a:latin typeface="Times New Roman"/>
                <a:ea typeface="华文细黑"/>
                <a:cs typeface="Courier New"/>
              </a:rPr>
              <a:t>a</a:t>
            </a:r>
            <a:r>
              <a:rPr lang="zh-CN" altLang="zh-CN" sz="2800" kern="100" dirty="0">
                <a:latin typeface="Times New Roman"/>
                <a:ea typeface="华文细黑"/>
                <a:cs typeface="Times New Roman"/>
              </a:rPr>
              <a:t>克混合物与足量稀硫酸充分反应，逸出气体用碱石灰吸收，增重</a:t>
            </a:r>
            <a:r>
              <a:rPr lang="en-US" altLang="zh-CN" sz="2800" i="1" kern="100" dirty="0">
                <a:latin typeface="Times New Roman"/>
                <a:ea typeface="华文细黑"/>
                <a:cs typeface="Courier New"/>
              </a:rPr>
              <a:t>b</a:t>
            </a:r>
            <a:r>
              <a:rPr lang="zh-CN" altLang="zh-CN" sz="2800" kern="100" dirty="0">
                <a:latin typeface="Times New Roman"/>
                <a:ea typeface="华文细黑"/>
                <a:cs typeface="Times New Roman"/>
              </a:rPr>
              <a:t>克</a:t>
            </a:r>
            <a:endParaRPr lang="zh-CN" altLang="zh-CN" sz="280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取</a:t>
            </a:r>
            <a:r>
              <a:rPr lang="en-US" altLang="zh-CN" sz="2800" i="1" kern="100" dirty="0">
                <a:latin typeface="Times New Roman"/>
                <a:ea typeface="华文细黑"/>
                <a:cs typeface="Courier New"/>
              </a:rPr>
              <a:t>a</a:t>
            </a:r>
            <a:r>
              <a:rPr lang="zh-CN" altLang="zh-CN" sz="2800" kern="100" dirty="0">
                <a:latin typeface="Times New Roman"/>
                <a:ea typeface="华文细黑"/>
                <a:cs typeface="Times New Roman"/>
              </a:rPr>
              <a:t>克混合物与足量</a:t>
            </a:r>
            <a:r>
              <a:rPr lang="en-US" altLang="zh-CN" sz="2800" kern="100" dirty="0">
                <a:latin typeface="Times New Roman"/>
                <a:ea typeface="华文细黑"/>
                <a:cs typeface="Courier New"/>
              </a:rPr>
              <a:t>Ba(OH)</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溶液充分反应，过滤、洗涤、烘干，得</a:t>
            </a:r>
            <a:r>
              <a:rPr lang="en-US" altLang="zh-CN" sz="2800" i="1" kern="100" dirty="0">
                <a:latin typeface="Times New Roman"/>
                <a:ea typeface="华文细黑"/>
                <a:cs typeface="Courier New"/>
              </a:rPr>
              <a:t>b</a:t>
            </a:r>
            <a:r>
              <a:rPr lang="zh-CN" altLang="zh-CN" sz="2800" kern="100" dirty="0" smtClean="0">
                <a:latin typeface="Times New Roman"/>
                <a:ea typeface="华文细黑"/>
                <a:cs typeface="Times New Roman"/>
              </a:rPr>
              <a:t>克</a:t>
            </a:r>
            <a:endParaRPr lang="en-US" altLang="zh-CN" sz="2800" kern="100" dirty="0" smtClean="0">
              <a:latin typeface="Times New Roman"/>
              <a:ea typeface="华文细黑"/>
              <a:cs typeface="Times New Roman"/>
            </a:endParaRPr>
          </a:p>
          <a:p>
            <a:pPr algn="just">
              <a:lnSpc>
                <a:spcPts val="5500"/>
              </a:lnSpc>
              <a:spcAft>
                <a:spcPts val="0"/>
              </a:spcAft>
            </a:pPr>
            <a:r>
              <a:rPr lang="en-US"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固体</a:t>
            </a:r>
            <a:endParaRPr lang="en-US" altLang="zh-CN" sz="2800" kern="100" dirty="0" smtClean="0">
              <a:latin typeface="Times New Roman"/>
              <a:ea typeface="华文细黑"/>
              <a:cs typeface="Times New Roman"/>
            </a:endParaRPr>
          </a:p>
        </p:txBody>
      </p:sp>
      <p:sp>
        <p:nvSpPr>
          <p:cNvPr id="10" name="Rectangle 21">
            <a:hlinkClick r:id="rId2" action="ppaction://hlinksldjump"/>
          </p:cNvPr>
          <p:cNvSpPr>
            <a:spLocks noChangeArrowheads="1"/>
          </p:cNvSpPr>
          <p:nvPr/>
        </p:nvSpPr>
        <p:spPr bwMode="auto">
          <a:xfrm>
            <a:off x="8399462" y="3946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1" name="Rectangle 21">
            <a:hlinkClick r:id="rId3" action="ppaction://hlinksldjump"/>
          </p:cNvPr>
          <p:cNvSpPr>
            <a:spLocks noChangeArrowheads="1"/>
          </p:cNvSpPr>
          <p:nvPr/>
        </p:nvSpPr>
        <p:spPr bwMode="auto">
          <a:xfrm>
            <a:off x="8867209" y="3946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2" name="Rectangle 21">
            <a:hlinkClick r:id="rId4" action="ppaction://hlinksldjump"/>
          </p:cNvPr>
          <p:cNvSpPr>
            <a:spLocks noChangeArrowheads="1"/>
          </p:cNvSpPr>
          <p:nvPr/>
        </p:nvSpPr>
        <p:spPr bwMode="auto">
          <a:xfrm>
            <a:off x="9310814" y="3946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3" name="Rectangle 21">
            <a:hlinkClick r:id="rId5" action="ppaction://hlinksldjump"/>
          </p:cNvPr>
          <p:cNvSpPr>
            <a:spLocks noChangeArrowheads="1"/>
          </p:cNvSpPr>
          <p:nvPr/>
        </p:nvSpPr>
        <p:spPr bwMode="auto">
          <a:xfrm>
            <a:off x="9730277"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4" name="Rectangle 21">
            <a:hlinkClick r:id="rId6" action="ppaction://hlinksldjump"/>
          </p:cNvPr>
          <p:cNvSpPr>
            <a:spLocks noChangeArrowheads="1"/>
          </p:cNvSpPr>
          <p:nvPr/>
        </p:nvSpPr>
        <p:spPr bwMode="auto">
          <a:xfrm>
            <a:off x="10197606"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15" name="Rectangle 21">
            <a:hlinkClick r:id="rId7" action="ppaction://hlinksldjump"/>
          </p:cNvPr>
          <p:cNvSpPr>
            <a:spLocks noChangeArrowheads="1"/>
          </p:cNvSpPr>
          <p:nvPr/>
        </p:nvSpPr>
        <p:spPr bwMode="auto">
          <a:xfrm>
            <a:off x="10664935"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16" name="Rectangle 21">
            <a:hlinkClick r:id="rId8" action="ppaction://hlinksldjump"/>
          </p:cNvPr>
          <p:cNvSpPr>
            <a:spLocks noChangeArrowheads="1"/>
          </p:cNvSpPr>
          <p:nvPr/>
        </p:nvSpPr>
        <p:spPr bwMode="auto">
          <a:xfrm>
            <a:off x="11132264"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7" name="Rectangle 21">
            <a:hlinkClick r:id="rId9" action="ppaction://hlinksldjump"/>
          </p:cNvPr>
          <p:cNvSpPr>
            <a:spLocks noChangeArrowheads="1"/>
          </p:cNvSpPr>
          <p:nvPr/>
        </p:nvSpPr>
        <p:spPr bwMode="auto">
          <a:xfrm>
            <a:off x="11599595"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8" name="矩形 17"/>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9" name="圆角矩形 18">
            <a:hlinkClick r:id="rId10" action="ppaction://hlinksldjump"/>
          </p:cNvPr>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2884867327"/>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矩形 2"/>
          <p:cNvSpPr/>
          <p:nvPr/>
        </p:nvSpPr>
        <p:spPr>
          <a:xfrm>
            <a:off x="118542" y="568524"/>
            <a:ext cx="11873195" cy="6173741"/>
          </a:xfrm>
          <a:prstGeom prst="rect">
            <a:avLst/>
          </a:prstGeom>
        </p:spPr>
        <p:txBody>
          <a:bodyPr>
            <a:spAutoFit/>
          </a:bodyPr>
          <a:lstStyle/>
          <a:p>
            <a:pPr algn="just">
              <a:lnSpc>
                <a:spcPts val="4800"/>
              </a:lnSpc>
            </a:pPr>
            <a:r>
              <a:rPr lang="zh-CN" altLang="zh-CN" sz="2800" b="1" kern="100" dirty="0">
                <a:solidFill>
                  <a:srgbClr val="0000FF"/>
                </a:solidFill>
                <a:latin typeface="Times New Roman"/>
                <a:cs typeface="Times New Roman"/>
              </a:rPr>
              <a:t>解析　</a:t>
            </a:r>
            <a:r>
              <a:rPr lang="zh-CN" altLang="zh-CN" sz="2800" kern="100" dirty="0">
                <a:latin typeface="Times New Roman"/>
                <a:ea typeface="华文细黑"/>
                <a:cs typeface="Times New Roman"/>
              </a:rPr>
              <a:t>取</a:t>
            </a:r>
            <a:r>
              <a:rPr lang="en-US" altLang="zh-CN" sz="2800" i="1" kern="100" dirty="0">
                <a:latin typeface="Times New Roman"/>
                <a:ea typeface="华文细黑"/>
              </a:rPr>
              <a:t>a</a:t>
            </a:r>
            <a:r>
              <a:rPr lang="zh-CN" altLang="zh-CN" sz="2800" kern="100" dirty="0">
                <a:latin typeface="Times New Roman"/>
                <a:ea typeface="华文细黑"/>
                <a:cs typeface="Times New Roman"/>
              </a:rPr>
              <a:t>克混合物充分加热，减重</a:t>
            </a:r>
            <a:r>
              <a:rPr lang="en-US" altLang="zh-CN" sz="2800" i="1" kern="100" dirty="0">
                <a:latin typeface="Times New Roman"/>
                <a:ea typeface="华文细黑"/>
              </a:rPr>
              <a:t>b</a:t>
            </a:r>
            <a:r>
              <a:rPr lang="zh-CN" altLang="zh-CN" sz="2800" kern="100" dirty="0">
                <a:latin typeface="Times New Roman"/>
                <a:ea typeface="华文细黑"/>
                <a:cs typeface="Times New Roman"/>
              </a:rPr>
              <a:t>克，根据差量法可求出</a:t>
            </a:r>
            <a:r>
              <a:rPr lang="en-US" altLang="zh-CN" sz="2800" kern="100" dirty="0">
                <a:latin typeface="Times New Roman"/>
                <a:ea typeface="华文细黑"/>
              </a:rPr>
              <a:t>NaHCO</a:t>
            </a:r>
            <a:r>
              <a:rPr lang="en-US" altLang="zh-CN" sz="2800" kern="100" baseline="-25000" dirty="0">
                <a:latin typeface="Times New Roman"/>
                <a:ea typeface="华文细黑"/>
              </a:rPr>
              <a:t>3</a:t>
            </a:r>
            <a:r>
              <a:rPr lang="zh-CN" altLang="zh-CN" sz="2800" kern="100" dirty="0">
                <a:latin typeface="Times New Roman"/>
                <a:ea typeface="华文细黑"/>
                <a:cs typeface="Times New Roman"/>
              </a:rPr>
              <a:t>的质量，从而求出</a:t>
            </a:r>
            <a:r>
              <a:rPr lang="en-US" altLang="zh-CN" sz="2800" kern="100" dirty="0">
                <a:latin typeface="Times New Roman"/>
                <a:ea typeface="华文细黑"/>
              </a:rPr>
              <a:t>Na</a:t>
            </a:r>
            <a:r>
              <a:rPr lang="en-US" altLang="zh-CN" sz="2800" kern="100" baseline="-25000" dirty="0">
                <a:latin typeface="Times New Roman"/>
                <a:ea typeface="华文细黑"/>
              </a:rPr>
              <a:t>2</a:t>
            </a:r>
            <a:r>
              <a:rPr lang="en-US" altLang="zh-CN" sz="2800" kern="100" dirty="0">
                <a:latin typeface="Times New Roman"/>
                <a:ea typeface="华文细黑"/>
              </a:rPr>
              <a:t>CO</a:t>
            </a:r>
            <a:r>
              <a:rPr lang="en-US" altLang="zh-CN" sz="2800" kern="100" baseline="-25000" dirty="0">
                <a:latin typeface="Times New Roman"/>
                <a:ea typeface="华文细黑"/>
              </a:rPr>
              <a:t>3</a:t>
            </a:r>
            <a:r>
              <a:rPr lang="zh-CN" altLang="zh-CN" sz="2800" kern="100" dirty="0">
                <a:latin typeface="Times New Roman"/>
                <a:ea typeface="华文细黑"/>
                <a:cs typeface="Times New Roman"/>
              </a:rPr>
              <a:t>的质量分数，</a:t>
            </a:r>
            <a:r>
              <a:rPr lang="en-US" altLang="zh-CN" sz="2800" kern="100" dirty="0">
                <a:latin typeface="Times New Roman"/>
                <a:ea typeface="华文细黑"/>
              </a:rPr>
              <a:t>A</a:t>
            </a:r>
            <a:r>
              <a:rPr lang="zh-CN" altLang="zh-CN" sz="2800" kern="100" dirty="0">
                <a:latin typeface="Times New Roman"/>
                <a:ea typeface="华文细黑"/>
                <a:cs typeface="Times New Roman"/>
              </a:rPr>
              <a:t>正确；</a:t>
            </a:r>
            <a:endParaRPr lang="zh-CN" altLang="zh-CN" sz="2800" kern="100" dirty="0">
              <a:latin typeface="宋体"/>
              <a:cs typeface="Courier New"/>
            </a:endParaRPr>
          </a:p>
          <a:p>
            <a:pPr algn="just">
              <a:lnSpc>
                <a:spcPts val="4800"/>
              </a:lnSpc>
              <a:spcAft>
                <a:spcPts val="0"/>
              </a:spcAft>
            </a:pPr>
            <a:r>
              <a:rPr lang="zh-CN" altLang="zh-CN" sz="2800" kern="100" dirty="0" smtClean="0">
                <a:latin typeface="Times New Roman"/>
                <a:ea typeface="华文细黑"/>
                <a:cs typeface="Times New Roman"/>
              </a:rPr>
              <a:t>取</a:t>
            </a:r>
            <a:r>
              <a:rPr lang="en-US" altLang="zh-CN" sz="2800" i="1" kern="100" dirty="0">
                <a:latin typeface="Times New Roman"/>
                <a:ea typeface="华文细黑"/>
                <a:cs typeface="Courier New"/>
              </a:rPr>
              <a:t>a</a:t>
            </a:r>
            <a:r>
              <a:rPr lang="zh-CN" altLang="zh-CN" sz="2800" kern="100" dirty="0">
                <a:latin typeface="Times New Roman"/>
                <a:ea typeface="华文细黑"/>
                <a:cs typeface="Times New Roman"/>
              </a:rPr>
              <a:t>克混合物与足量稀盐酸充分反应，加热、蒸干、灼烧，得</a:t>
            </a:r>
            <a:r>
              <a:rPr lang="en-US" altLang="zh-CN" sz="2800" i="1" kern="100" dirty="0">
                <a:latin typeface="Times New Roman"/>
                <a:ea typeface="华文细黑"/>
                <a:cs typeface="Courier New"/>
              </a:rPr>
              <a:t>b</a:t>
            </a:r>
            <a:r>
              <a:rPr lang="zh-CN" altLang="zh-CN" sz="2800" kern="100" dirty="0">
                <a:latin typeface="Times New Roman"/>
                <a:ea typeface="华文细黑"/>
                <a:cs typeface="Times New Roman"/>
              </a:rPr>
              <a:t>克固体氯化钠，列方程组即可求出，</a:t>
            </a: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正确</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4800"/>
              </a:lnSpc>
              <a:spcAft>
                <a:spcPts val="0"/>
              </a:spcAft>
            </a:pPr>
            <a:r>
              <a:rPr lang="en-US" altLang="zh-CN" sz="2800" kern="100" dirty="0" smtClean="0">
                <a:latin typeface="Times New Roman"/>
                <a:ea typeface="华文细黑"/>
                <a:cs typeface="Courier New"/>
              </a:rPr>
              <a:t>C</a:t>
            </a:r>
            <a:r>
              <a:rPr lang="zh-CN" altLang="zh-CN" sz="2800" kern="100" dirty="0">
                <a:latin typeface="Times New Roman"/>
                <a:ea typeface="华文细黑"/>
                <a:cs typeface="Times New Roman"/>
              </a:rPr>
              <a:t>中，取</a:t>
            </a:r>
            <a:r>
              <a:rPr lang="en-US" altLang="zh-CN" sz="2800" i="1" kern="100" dirty="0">
                <a:latin typeface="Times New Roman"/>
                <a:ea typeface="华文细黑"/>
                <a:cs typeface="Courier New"/>
              </a:rPr>
              <a:t>a</a:t>
            </a:r>
            <a:r>
              <a:rPr lang="zh-CN" altLang="zh-CN" sz="2800" kern="100" dirty="0">
                <a:latin typeface="Times New Roman"/>
                <a:ea typeface="华文细黑"/>
                <a:cs typeface="Times New Roman"/>
              </a:rPr>
              <a:t>克混合物与足量稀硫酸充分反应，逸出气体用碱石灰吸收，增重</a:t>
            </a:r>
            <a:r>
              <a:rPr lang="en-US" altLang="zh-CN" sz="2800" i="1" kern="100" dirty="0">
                <a:latin typeface="Times New Roman"/>
                <a:ea typeface="华文细黑"/>
                <a:cs typeface="Courier New"/>
              </a:rPr>
              <a:t>b</a:t>
            </a:r>
            <a:r>
              <a:rPr lang="zh-CN" altLang="zh-CN" sz="2800" kern="100" dirty="0">
                <a:latin typeface="Times New Roman"/>
                <a:ea typeface="华文细黑"/>
                <a:cs typeface="Times New Roman"/>
              </a:rPr>
              <a:t>克，由于逸出气体中含有</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O(g)</a:t>
            </a:r>
            <a:r>
              <a:rPr lang="zh-CN" altLang="zh-CN" sz="2800" kern="100" dirty="0">
                <a:latin typeface="Times New Roman"/>
                <a:ea typeface="华文细黑"/>
                <a:cs typeface="Times New Roman"/>
              </a:rPr>
              <a:t>，故无法求解，</a:t>
            </a: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错误</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4800"/>
              </a:lnSpc>
              <a:spcAft>
                <a:spcPts val="0"/>
              </a:spcAft>
            </a:pPr>
            <a:r>
              <a:rPr lang="en-US" altLang="zh-CN" sz="2800" kern="100" dirty="0" smtClean="0">
                <a:latin typeface="Times New Roman"/>
                <a:ea typeface="华文细黑"/>
                <a:cs typeface="Courier New"/>
              </a:rPr>
              <a:t>D</a:t>
            </a:r>
            <a:r>
              <a:rPr lang="zh-CN" altLang="zh-CN" sz="2800" kern="100" dirty="0">
                <a:latin typeface="Times New Roman"/>
                <a:ea typeface="华文细黑"/>
                <a:cs typeface="Times New Roman"/>
              </a:rPr>
              <a:t>中由于二者都能与</a:t>
            </a:r>
            <a:r>
              <a:rPr lang="en-US" altLang="zh-CN" sz="2800" kern="100" dirty="0">
                <a:latin typeface="Times New Roman"/>
                <a:ea typeface="华文细黑"/>
                <a:cs typeface="Courier New"/>
              </a:rPr>
              <a:t>Ba(OH)</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溶液反应生成</a:t>
            </a:r>
            <a:r>
              <a:rPr lang="en-US" altLang="zh-CN" sz="2800" kern="100" dirty="0">
                <a:latin typeface="Times New Roman"/>
                <a:ea typeface="华文细黑"/>
                <a:cs typeface="Courier New"/>
              </a:rPr>
              <a:t>BaCO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沉淀，由</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3</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BaCO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NaHCO</a:t>
            </a:r>
            <a:r>
              <a:rPr lang="en-US" altLang="zh-CN" sz="2800" kern="100" baseline="-25000" dirty="0">
                <a:latin typeface="Times New Roman"/>
                <a:ea typeface="华文细黑"/>
                <a:cs typeface="Courier New"/>
              </a:rPr>
              <a:t>3</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BaCO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的转化关系，列方程组即可求出混合物中</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的质量分数，</a:t>
            </a: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正确</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4800"/>
              </a:lnSpc>
              <a:spcAft>
                <a:spcPts val="0"/>
              </a:spcAft>
            </a:pPr>
            <a:r>
              <a:rPr lang="zh-CN" altLang="zh-CN" sz="2800" b="1" kern="100" dirty="0">
                <a:solidFill>
                  <a:srgbClr val="0000FF"/>
                </a:solidFill>
                <a:latin typeface="Times New Roman"/>
                <a:cs typeface="Times New Roman"/>
              </a:rPr>
              <a:t>答案　</a:t>
            </a:r>
            <a:r>
              <a:rPr lang="en-US" altLang="zh-CN" sz="2800" kern="100" dirty="0" smtClean="0">
                <a:solidFill>
                  <a:schemeClr val="accent6">
                    <a:lumMod val="75000"/>
                  </a:schemeClr>
                </a:solidFill>
                <a:latin typeface="Times New Roman"/>
                <a:ea typeface="华文细黑"/>
                <a:cs typeface="Courier New"/>
              </a:rPr>
              <a:t>C</a:t>
            </a:r>
            <a:endParaRPr lang="zh-CN" altLang="zh-CN" sz="2800" kern="100" dirty="0">
              <a:solidFill>
                <a:schemeClr val="accent6">
                  <a:lumMod val="75000"/>
                </a:schemeClr>
              </a:solidFill>
              <a:latin typeface="宋体"/>
              <a:cs typeface="Courier New"/>
            </a:endParaRPr>
          </a:p>
        </p:txBody>
      </p:sp>
      <p:sp>
        <p:nvSpPr>
          <p:cNvPr id="10" name="Rectangle 21">
            <a:hlinkClick r:id="rId2" action="ppaction://hlinksldjump"/>
          </p:cNvPr>
          <p:cNvSpPr>
            <a:spLocks noChangeArrowheads="1"/>
          </p:cNvSpPr>
          <p:nvPr/>
        </p:nvSpPr>
        <p:spPr bwMode="auto">
          <a:xfrm>
            <a:off x="8399462" y="3946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1" name="Rectangle 21">
            <a:hlinkClick r:id="rId3" action="ppaction://hlinksldjump"/>
          </p:cNvPr>
          <p:cNvSpPr>
            <a:spLocks noChangeArrowheads="1"/>
          </p:cNvSpPr>
          <p:nvPr/>
        </p:nvSpPr>
        <p:spPr bwMode="auto">
          <a:xfrm>
            <a:off x="8867209" y="3946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2" name="Rectangle 21">
            <a:hlinkClick r:id="rId4" action="ppaction://hlinksldjump"/>
          </p:cNvPr>
          <p:cNvSpPr>
            <a:spLocks noChangeArrowheads="1"/>
          </p:cNvSpPr>
          <p:nvPr/>
        </p:nvSpPr>
        <p:spPr bwMode="auto">
          <a:xfrm>
            <a:off x="9310814" y="3946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3" name="Rectangle 21">
            <a:hlinkClick r:id="rId5" action="ppaction://hlinksldjump"/>
          </p:cNvPr>
          <p:cNvSpPr>
            <a:spLocks noChangeArrowheads="1"/>
          </p:cNvSpPr>
          <p:nvPr/>
        </p:nvSpPr>
        <p:spPr bwMode="auto">
          <a:xfrm>
            <a:off x="9730277"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4" name="Rectangle 21">
            <a:hlinkClick r:id="rId6" action="ppaction://hlinksldjump"/>
          </p:cNvPr>
          <p:cNvSpPr>
            <a:spLocks noChangeArrowheads="1"/>
          </p:cNvSpPr>
          <p:nvPr/>
        </p:nvSpPr>
        <p:spPr bwMode="auto">
          <a:xfrm>
            <a:off x="10197606"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15" name="Rectangle 21">
            <a:hlinkClick r:id="rId7" action="ppaction://hlinksldjump"/>
          </p:cNvPr>
          <p:cNvSpPr>
            <a:spLocks noChangeArrowheads="1"/>
          </p:cNvSpPr>
          <p:nvPr/>
        </p:nvSpPr>
        <p:spPr bwMode="auto">
          <a:xfrm>
            <a:off x="10664935"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16" name="Rectangle 21">
            <a:hlinkClick r:id="rId8" action="ppaction://hlinksldjump"/>
          </p:cNvPr>
          <p:cNvSpPr>
            <a:spLocks noChangeArrowheads="1"/>
          </p:cNvSpPr>
          <p:nvPr/>
        </p:nvSpPr>
        <p:spPr bwMode="auto">
          <a:xfrm>
            <a:off x="11132264"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7" name="Rectangle 21">
            <a:hlinkClick r:id="rId9" action="ppaction://hlinksldjump"/>
          </p:cNvPr>
          <p:cNvSpPr>
            <a:spLocks noChangeArrowheads="1"/>
          </p:cNvSpPr>
          <p:nvPr/>
        </p:nvSpPr>
        <p:spPr bwMode="auto">
          <a:xfrm>
            <a:off x="11599595"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16500436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750"/>
                                        <p:tgtEl>
                                          <p:spTgt spid="3">
                                            <p:txEl>
                                              <p:pRg st="0" end="0"/>
                                            </p:txEl>
                                          </p:spTgt>
                                        </p:tgtEl>
                                      </p:cBhvr>
                                    </p:animEffect>
                                  </p:childTnLst>
                                </p:cTn>
                              </p:par>
                            </p:childTnLst>
                          </p:cTn>
                        </p:par>
                        <p:par>
                          <p:cTn id="8" fill="hold">
                            <p:stCondLst>
                              <p:cond delay="750"/>
                            </p:stCondLst>
                            <p:childTnLst>
                              <p:par>
                                <p:cTn id="9" presetID="3" presetClass="entr" presetSubtype="10"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blinds(horizontal)">
                                      <p:cBhvr>
                                        <p:cTn id="11" dur="750"/>
                                        <p:tgtEl>
                                          <p:spTgt spid="3">
                                            <p:txEl>
                                              <p:pRg st="1" end="1"/>
                                            </p:txEl>
                                          </p:spTgt>
                                        </p:tgtEl>
                                      </p:cBhvr>
                                    </p:animEffect>
                                  </p:childTnLst>
                                </p:cTn>
                              </p:par>
                            </p:childTnLst>
                          </p:cTn>
                        </p:par>
                        <p:par>
                          <p:cTn id="12" fill="hold">
                            <p:stCondLst>
                              <p:cond delay="1500"/>
                            </p:stCondLst>
                            <p:childTnLst>
                              <p:par>
                                <p:cTn id="13" presetID="3" presetClass="entr" presetSubtype="10" fill="hold"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750"/>
                                        <p:tgtEl>
                                          <p:spTgt spid="3">
                                            <p:txEl>
                                              <p:pRg st="2" end="2"/>
                                            </p:txEl>
                                          </p:spTgt>
                                        </p:tgtEl>
                                      </p:cBhvr>
                                    </p:animEffect>
                                  </p:childTnLst>
                                </p:cTn>
                              </p:par>
                            </p:childTnLst>
                          </p:cTn>
                        </p:par>
                        <p:par>
                          <p:cTn id="16" fill="hold">
                            <p:stCondLst>
                              <p:cond delay="2250"/>
                            </p:stCondLst>
                            <p:childTnLst>
                              <p:par>
                                <p:cTn id="17" presetID="3" presetClass="entr" presetSubtype="10" fill="hold"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blinds(horizontal)">
                                      <p:cBhvr>
                                        <p:cTn id="19" dur="750"/>
                                        <p:tgtEl>
                                          <p:spTgt spid="3">
                                            <p:txEl>
                                              <p:pRg st="3" end="3"/>
                                            </p:txEl>
                                          </p:spTgt>
                                        </p:tgtEl>
                                      </p:cBhvr>
                                    </p:animEffect>
                                  </p:childTnLst>
                                </p:cTn>
                              </p:par>
                            </p:childTnLst>
                          </p:cTn>
                        </p:par>
                        <p:par>
                          <p:cTn id="20" fill="hold">
                            <p:stCondLst>
                              <p:cond delay="3000"/>
                            </p:stCondLst>
                            <p:childTnLst>
                              <p:par>
                                <p:cTn id="21" presetID="3" presetClass="entr" presetSubtype="10" fill="hold"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blinds(horizontal)">
                                      <p:cBhvr>
                                        <p:cTn id="23" dur="75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267991" y="761717"/>
            <a:ext cx="11524006" cy="4324261"/>
          </a:xfrm>
          <a:prstGeom prst="rect">
            <a:avLst/>
          </a:prstGeom>
        </p:spPr>
        <p:txBody>
          <a:bodyPr>
            <a:spAutoFit/>
          </a:bodyPr>
          <a:lstStyle/>
          <a:p>
            <a:pPr algn="ctr">
              <a:lnSpc>
                <a:spcPts val="5500"/>
              </a:lnSpc>
              <a:spcAft>
                <a:spcPts val="0"/>
              </a:spcAft>
            </a:pPr>
            <a:r>
              <a:rPr lang="zh-CN" altLang="zh-CN" sz="2800" b="1" kern="100" dirty="0">
                <a:solidFill>
                  <a:srgbClr val="0000FF"/>
                </a:solidFill>
                <a:latin typeface="Times New Roman"/>
                <a:ea typeface="华文细黑"/>
                <a:cs typeface="Times New Roman"/>
              </a:rPr>
              <a:t>差量法在化学方程式计算中的妙用</a:t>
            </a:r>
            <a:endParaRPr lang="zh-CN" altLang="zh-CN" sz="2800" b="1" kern="100" dirty="0">
              <a:solidFill>
                <a:srgbClr val="0000FF"/>
              </a:solidFill>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差量法的应用原理</a:t>
            </a:r>
            <a:endParaRPr lang="zh-CN" altLang="zh-CN" sz="2800" kern="100" dirty="0">
              <a:latin typeface="宋体"/>
              <a:cs typeface="Courier New"/>
            </a:endParaRPr>
          </a:p>
          <a:p>
            <a:pPr algn="just">
              <a:lnSpc>
                <a:spcPts val="5500"/>
              </a:lnSpc>
              <a:spcAft>
                <a:spcPts val="0"/>
              </a:spcAft>
            </a:pPr>
            <a:r>
              <a:rPr lang="zh-CN" altLang="zh-CN" sz="2800" kern="100" dirty="0">
                <a:latin typeface="Times New Roman"/>
                <a:ea typeface="华文细黑"/>
                <a:cs typeface="Times New Roman"/>
              </a:rPr>
              <a:t>差量法是指根据化学反应前后物质的量发生的变化，找出</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理论差量</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。这种差量可以是质量、物质的量、气态物质的体积和压强、反应过程中的热量等。用差量法解题是先把化学方程式中的对应差量</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理论差量</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跟差量</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实际差量</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列成比例，然后求解。如</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p:txBody>
      </p:sp>
      <p:sp>
        <p:nvSpPr>
          <p:cNvPr id="4" name="矩形 3"/>
          <p:cNvSpPr/>
          <p:nvPr/>
        </p:nvSpPr>
        <p:spPr>
          <a:xfrm>
            <a:off x="40906" y="1"/>
            <a:ext cx="12149508" cy="634846"/>
          </a:xfrm>
          <a:prstGeom prst="rect">
            <a:avLst/>
          </a:prstGeom>
          <a:solidFill>
            <a:srgbClr val="C25C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solidFill>
                <a:schemeClr val="bg1"/>
              </a:solidFill>
              <a:ea typeface="微软雅黑" panose="020B0503020204020204" pitchFamily="34" charset="-122"/>
            </a:endParaRPr>
          </a:p>
        </p:txBody>
      </p:sp>
      <p:grpSp>
        <p:nvGrpSpPr>
          <p:cNvPr id="5" name="组合 4"/>
          <p:cNvGrpSpPr/>
          <p:nvPr/>
        </p:nvGrpSpPr>
        <p:grpSpPr>
          <a:xfrm>
            <a:off x="1" y="-2"/>
            <a:ext cx="1836949" cy="634848"/>
            <a:chOff x="0" y="-2"/>
            <a:chExt cx="1377891" cy="634701"/>
          </a:xfrm>
          <a:solidFill>
            <a:srgbClr val="FFC000"/>
          </a:solidFill>
        </p:grpSpPr>
        <p:sp>
          <p:nvSpPr>
            <p:cNvPr id="7" name="矩形 6"/>
            <p:cNvSpPr/>
            <p:nvPr/>
          </p:nvSpPr>
          <p:spPr>
            <a:xfrm>
              <a:off x="0" y="0"/>
              <a:ext cx="708343" cy="634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sp>
          <p:nvSpPr>
            <p:cNvPr id="8" name="直角三角形 7"/>
            <p:cNvSpPr/>
            <p:nvPr/>
          </p:nvSpPr>
          <p:spPr>
            <a:xfrm flipV="1">
              <a:off x="708342" y="-2"/>
              <a:ext cx="669549" cy="634699"/>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grpSp>
      <p:sp>
        <p:nvSpPr>
          <p:cNvPr id="9" name="矩形 8"/>
          <p:cNvSpPr/>
          <p:nvPr/>
        </p:nvSpPr>
        <p:spPr>
          <a:xfrm>
            <a:off x="1774726" y="36707"/>
            <a:ext cx="1832553" cy="584775"/>
          </a:xfrm>
          <a:prstGeom prst="rect">
            <a:avLst/>
          </a:prstGeom>
        </p:spPr>
        <p:txBody>
          <a:bodyPr wrap="none">
            <a:spAutoFit/>
          </a:bodyPr>
          <a:lstStyle/>
          <a:p>
            <a:pPr>
              <a:defRPr/>
            </a:pPr>
            <a:r>
              <a:rPr lang="zh-CN" altLang="en-US" sz="3200" b="1" dirty="0">
                <a:solidFill>
                  <a:schemeClr val="bg1"/>
                </a:solidFill>
                <a:latin typeface="+mj-ea"/>
                <a:ea typeface="+mj-ea"/>
              </a:rPr>
              <a:t>方法规律</a:t>
            </a:r>
          </a:p>
        </p:txBody>
      </p:sp>
    </p:spTree>
    <p:extLst>
      <p:ext uri="{BB962C8B-B14F-4D97-AF65-F5344CB8AC3E}">
        <p14:creationId xmlns:p14="http://schemas.microsoft.com/office/powerpoint/2010/main" val="153487566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334566" y="189434"/>
            <a:ext cx="10943790" cy="2623771"/>
          </a:xfrm>
          <a:prstGeom prst="rect">
            <a:avLst/>
          </a:prstGeom>
        </p:spPr>
        <p:txBody>
          <a:bodyPr wrap="square" lIns="121898" tIns="60948" rIns="121898" bIns="60948">
            <a:spAutoFit/>
          </a:bodyPr>
          <a:lstStyle/>
          <a:p>
            <a:pPr algn="just">
              <a:lnSpc>
                <a:spcPts val="6500"/>
              </a:lnSpc>
              <a:spcAft>
                <a:spcPts val="0"/>
              </a:spcAf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钠的制取及保存</a:t>
            </a:r>
            <a:endParaRPr lang="zh-CN" altLang="zh-CN" sz="1050" kern="100" dirty="0">
              <a:latin typeface="宋体"/>
              <a:cs typeface="Courier New"/>
            </a:endParaRPr>
          </a:p>
          <a:p>
            <a:pPr algn="just">
              <a:lnSpc>
                <a:spcPts val="65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制取：化学方程式</a:t>
            </a:r>
            <a:r>
              <a:rPr lang="zh-CN" altLang="zh-CN" sz="2800" kern="100" dirty="0" smtClean="0">
                <a:latin typeface="Times New Roman"/>
                <a:ea typeface="华文细黑"/>
                <a:cs typeface="Times New Roman"/>
              </a:rPr>
              <a:t>为</a:t>
            </a:r>
            <a:r>
              <a:rPr lang="en-US" altLang="zh-CN" sz="2800" u="sng" kern="100" dirty="0" smtClean="0">
                <a:latin typeface="Times New Roman"/>
                <a:ea typeface="华文细黑"/>
                <a:cs typeface="Times New Roman"/>
              </a:rPr>
              <a:t>				</a:t>
            </a:r>
            <a:r>
              <a:rPr lang="en-US" altLang="zh-CN" sz="2800" u="sng" kern="100" dirty="0">
                <a:latin typeface="Times New Roman"/>
                <a:ea typeface="华文细黑"/>
                <a:cs typeface="Times New Roman"/>
              </a:rPr>
              <a:t> </a:t>
            </a:r>
            <a:r>
              <a:rPr lang="en-US" altLang="zh-CN" sz="2800" u="sng" kern="100" dirty="0" smtClean="0">
                <a:latin typeface="Times New Roman"/>
                <a:ea typeface="华文细黑"/>
                <a:cs typeface="Times New Roman"/>
              </a:rPr>
              <a:t>           </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a:p>
            <a:pPr algn="just">
              <a:lnSpc>
                <a:spcPts val="65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保存：密封保存，通常保存</a:t>
            </a:r>
            <a:r>
              <a:rPr lang="zh-CN" altLang="zh-CN" sz="2800" kern="100" dirty="0" smtClean="0">
                <a:latin typeface="Times New Roman"/>
                <a:ea typeface="华文细黑"/>
                <a:cs typeface="Times New Roman"/>
              </a:rPr>
              <a:t>在</a:t>
            </a:r>
            <a:r>
              <a:rPr lang="en-US" altLang="zh-CN" sz="2800" u="sng" kern="100" dirty="0" smtClean="0">
                <a:latin typeface="Times New Roman"/>
                <a:ea typeface="华文细黑"/>
                <a:cs typeface="Times New Roman"/>
              </a:rPr>
              <a:t>		</a:t>
            </a:r>
            <a:r>
              <a:rPr lang="zh-CN" altLang="zh-CN" sz="2800" kern="100" dirty="0" smtClean="0">
                <a:latin typeface="Times New Roman"/>
                <a:ea typeface="华文细黑"/>
                <a:cs typeface="Times New Roman"/>
              </a:rPr>
              <a:t>中</a:t>
            </a:r>
            <a:r>
              <a:rPr lang="zh-CN" altLang="zh-CN" sz="2800" kern="100" dirty="0">
                <a:latin typeface="Times New Roman"/>
                <a:ea typeface="华文细黑"/>
                <a:cs typeface="Times New Roman"/>
              </a:rPr>
              <a:t>。</a:t>
            </a:r>
            <a:endParaRPr lang="zh-CN" altLang="zh-CN" sz="1050" kern="100" dirty="0">
              <a:effectLst/>
              <a:latin typeface="宋体"/>
              <a:cs typeface="Courier New"/>
            </a:endParaRPr>
          </a:p>
        </p:txBody>
      </p:sp>
      <p:sp>
        <p:nvSpPr>
          <p:cNvPr id="3" name="矩形 2"/>
          <p:cNvSpPr/>
          <p:nvPr/>
        </p:nvSpPr>
        <p:spPr>
          <a:xfrm>
            <a:off x="4040040" y="1231454"/>
            <a:ext cx="4931158" cy="523220"/>
          </a:xfrm>
          <a:prstGeom prst="rect">
            <a:avLst/>
          </a:prstGeom>
        </p:spPr>
        <p:txBody>
          <a:bodyPr wrap="none">
            <a:spAutoFit/>
          </a:bodyPr>
          <a:lstStyle/>
          <a:p>
            <a:r>
              <a:rPr lang="en-US" altLang="zh-CN" sz="2800" kern="100" dirty="0">
                <a:solidFill>
                  <a:srgbClr val="0000FF"/>
                </a:solidFill>
                <a:latin typeface="Times New Roman"/>
                <a:ea typeface="华文细黑"/>
                <a:cs typeface="Courier New"/>
              </a:rPr>
              <a:t>2NaCl(</a:t>
            </a:r>
            <a:r>
              <a:rPr lang="zh-CN" altLang="zh-CN" sz="2800" kern="100" dirty="0">
                <a:solidFill>
                  <a:srgbClr val="0000FF"/>
                </a:solidFill>
                <a:latin typeface="Times New Roman"/>
                <a:ea typeface="华文细黑"/>
                <a:cs typeface="Times New Roman"/>
              </a:rPr>
              <a:t>熔融</a:t>
            </a:r>
            <a:r>
              <a:rPr lang="en-US" altLang="zh-CN" sz="2800" kern="100" dirty="0" smtClean="0">
                <a:solidFill>
                  <a:srgbClr val="0000FF"/>
                </a:solidFill>
                <a:latin typeface="Times New Roman"/>
                <a:ea typeface="华文细黑"/>
                <a:cs typeface="Courier New"/>
              </a:rPr>
              <a:t>)            2Na</a:t>
            </a:r>
            <a:r>
              <a:rPr lang="zh-CN" altLang="zh-CN" sz="2800" kern="100" dirty="0">
                <a:solidFill>
                  <a:srgbClr val="0000FF"/>
                </a:solidFill>
                <a:latin typeface="Times New Roman"/>
                <a:ea typeface="华文细黑"/>
                <a:cs typeface="Times New Roman"/>
              </a:rPr>
              <a:t>＋</a:t>
            </a:r>
            <a:r>
              <a:rPr lang="en-US" altLang="zh-CN" sz="2800" kern="100" dirty="0">
                <a:solidFill>
                  <a:srgbClr val="0000FF"/>
                </a:solidFill>
                <a:latin typeface="Times New Roman"/>
                <a:ea typeface="华文细黑"/>
                <a:cs typeface="Courier New"/>
              </a:rPr>
              <a:t>Cl</a:t>
            </a:r>
            <a:r>
              <a:rPr lang="en-US" altLang="zh-CN" sz="2800" kern="100" baseline="-25000" dirty="0">
                <a:solidFill>
                  <a:srgbClr val="0000FF"/>
                </a:solidFill>
                <a:latin typeface="Times New Roman"/>
                <a:ea typeface="华文细黑"/>
                <a:cs typeface="Courier New"/>
              </a:rPr>
              <a:t>2</a:t>
            </a:r>
            <a:r>
              <a:rPr lang="en-US" altLang="zh-CN" sz="2800" kern="100" dirty="0">
                <a:solidFill>
                  <a:srgbClr val="0000FF"/>
                </a:solidFill>
                <a:latin typeface="宋体"/>
                <a:ea typeface="华文细黑"/>
                <a:cs typeface="Times New Roman"/>
              </a:rPr>
              <a:t>↑</a:t>
            </a:r>
            <a:endParaRPr lang="zh-CN" altLang="en-US" dirty="0">
              <a:solidFill>
                <a:srgbClr val="0000FF"/>
              </a:solidFill>
            </a:endParaRPr>
          </a:p>
        </p:txBody>
      </p:sp>
      <p:graphicFrame>
        <p:nvGraphicFramePr>
          <p:cNvPr id="4" name="对象 3"/>
          <p:cNvGraphicFramePr>
            <a:graphicFrameLocks noChangeAspect="1"/>
          </p:cNvGraphicFramePr>
          <p:nvPr>
            <p:extLst>
              <p:ext uri="{D42A27DB-BD31-4B8C-83A1-F6EECF244321}">
                <p14:modId xmlns:p14="http://schemas.microsoft.com/office/powerpoint/2010/main" val="1520451566"/>
              </p:ext>
            </p:extLst>
          </p:nvPr>
        </p:nvGraphicFramePr>
        <p:xfrm>
          <a:off x="6069446" y="1007418"/>
          <a:ext cx="989013" cy="819150"/>
        </p:xfrm>
        <a:graphic>
          <a:graphicData uri="http://schemas.openxmlformats.org/presentationml/2006/ole">
            <mc:AlternateContent xmlns:mc="http://schemas.openxmlformats.org/markup-compatibility/2006">
              <mc:Choice xmlns:v="urn:schemas-microsoft-com:vml" Requires="v">
                <p:oleObj spid="_x0000_s3451" name="文档" r:id="rId4" imgW="997504" imgH="818796" progId="Word.Document.12">
                  <p:embed/>
                </p:oleObj>
              </mc:Choice>
              <mc:Fallback>
                <p:oleObj name="文档" r:id="rId4" imgW="997504" imgH="818796" progId="Word.Document.12">
                  <p:embed/>
                  <p:pic>
                    <p:nvPicPr>
                      <p:cNvPr id="0" name=""/>
                      <p:cNvPicPr/>
                      <p:nvPr/>
                    </p:nvPicPr>
                    <p:blipFill>
                      <a:blip r:embed="rId5"/>
                      <a:stretch>
                        <a:fillRect/>
                      </a:stretch>
                    </p:blipFill>
                    <p:spPr>
                      <a:xfrm>
                        <a:off x="6069446" y="1007418"/>
                        <a:ext cx="989013" cy="819150"/>
                      </a:xfrm>
                      <a:prstGeom prst="rect">
                        <a:avLst/>
                      </a:prstGeom>
                    </p:spPr>
                  </p:pic>
                </p:oleObj>
              </mc:Fallback>
            </mc:AlternateContent>
          </a:graphicData>
        </a:graphic>
      </p:graphicFrame>
      <p:sp>
        <p:nvSpPr>
          <p:cNvPr id="5" name="矩形 4"/>
          <p:cNvSpPr/>
          <p:nvPr/>
        </p:nvSpPr>
        <p:spPr>
          <a:xfrm>
            <a:off x="5445708" y="2066861"/>
            <a:ext cx="2339102" cy="523220"/>
          </a:xfrm>
          <a:prstGeom prst="rect">
            <a:avLst/>
          </a:prstGeom>
        </p:spPr>
        <p:txBody>
          <a:bodyPr wrap="none">
            <a:spAutoFit/>
          </a:bodyPr>
          <a:lstStyle/>
          <a:p>
            <a:r>
              <a:rPr lang="zh-CN" altLang="zh-CN" sz="2800" kern="100" dirty="0">
                <a:solidFill>
                  <a:srgbClr val="0000FF"/>
                </a:solidFill>
                <a:latin typeface="Times New Roman"/>
                <a:ea typeface="华文细黑"/>
              </a:rPr>
              <a:t>石蜡油或煤油</a:t>
            </a:r>
            <a:endParaRPr lang="zh-CN" altLang="en-US" sz="2800" kern="100" dirty="0">
              <a:solidFill>
                <a:srgbClr val="0000FF"/>
              </a:solidFill>
              <a:latin typeface="Times New Roman"/>
              <a:ea typeface="华文细黑"/>
            </a:endParaRPr>
          </a:p>
        </p:txBody>
      </p:sp>
      <p:sp>
        <p:nvSpPr>
          <p:cNvPr id="6" name="矩形 5"/>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7" name="圆角矩形 6"/>
          <p:cNvSpPr/>
          <p:nvPr/>
        </p:nvSpPr>
        <p:spPr>
          <a:xfrm>
            <a:off x="11382521" y="6658148"/>
            <a:ext cx="807892" cy="20084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C00000"/>
                </a:solidFill>
                <a:latin typeface="黑体" pitchFamily="49" charset="-122"/>
                <a:ea typeface="黑体" pitchFamily="49" charset="-122"/>
              </a:rPr>
              <a:t>答案</a:t>
            </a:r>
            <a:endParaRPr lang="zh-CN" altLang="en-US" sz="1400" dirty="0">
              <a:solidFill>
                <a:srgbClr val="C00000"/>
              </a:solidFill>
              <a:latin typeface="黑体" pitchFamily="49" charset="-122"/>
              <a:ea typeface="黑体" pitchFamily="49" charset="-122"/>
            </a:endParaRPr>
          </a:p>
        </p:txBody>
      </p:sp>
    </p:spTree>
    <p:extLst>
      <p:ext uri="{BB962C8B-B14F-4D97-AF65-F5344CB8AC3E}">
        <p14:creationId xmlns:p14="http://schemas.microsoft.com/office/powerpoint/2010/main" val="223234086"/>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7"/>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blinds(horizontal)">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blinds(horizontal)">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xit" presetSubtype="0" fill="hold" nodeType="clickEffect">
                                  <p:stCondLst>
                                    <p:cond delay="0"/>
                                  </p:stCondLst>
                                  <p:childTnLst>
                                    <p:animEffect transition="out" filter="fade">
                                      <p:cBhvr>
                                        <p:cTn id="19" dur="500"/>
                                        <p:tgtEl>
                                          <p:spTgt spid="4"/>
                                        </p:tgtEl>
                                      </p:cBhvr>
                                    </p:animEffect>
                                    <p:set>
                                      <p:cBhvr>
                                        <p:cTn id="20" dur="1" fill="hold">
                                          <p:stCondLst>
                                            <p:cond delay="499"/>
                                          </p:stCondLst>
                                        </p:cTn>
                                        <p:tgtEl>
                                          <p:spTgt spid="4"/>
                                        </p:tgtEl>
                                        <p:attrNameLst>
                                          <p:attrName>style.visibility</p:attrName>
                                        </p:attrNameLst>
                                      </p:cBhvr>
                                      <p:to>
                                        <p:strVal val="hidden"/>
                                      </p:to>
                                    </p:set>
                                  </p:childTnLst>
                                </p:cTn>
                              </p:par>
                              <p:par>
                                <p:cTn id="21" presetID="10" presetClass="exit" presetSubtype="0" fill="hold" grpId="1" nodeType="withEffect">
                                  <p:stCondLst>
                                    <p:cond delay="0"/>
                                  </p:stCondLst>
                                  <p:childTnLst>
                                    <p:animEffect transition="out" filter="fade">
                                      <p:cBhvr>
                                        <p:cTn id="22" dur="500"/>
                                        <p:tgtEl>
                                          <p:spTgt spid="3"/>
                                        </p:tgtEl>
                                      </p:cBhvr>
                                    </p:animEffect>
                                    <p:set>
                                      <p:cBhvr>
                                        <p:cTn id="23" dur="1" fill="hold">
                                          <p:stCondLst>
                                            <p:cond delay="499"/>
                                          </p:stCondLst>
                                        </p:cTn>
                                        <p:tgtEl>
                                          <p:spTgt spid="3"/>
                                        </p:tgtEl>
                                        <p:attrNameLst>
                                          <p:attrName>style.visibility</p:attrName>
                                        </p:attrNameLst>
                                      </p:cBhvr>
                                      <p:to>
                                        <p:strVal val="hidden"/>
                                      </p:to>
                                    </p:set>
                                  </p:childTnLst>
                                </p:cTn>
                              </p:par>
                              <p:par>
                                <p:cTn id="24" presetID="10" presetClass="exit" presetSubtype="0" fill="hold" grpId="1" nodeType="withEffect">
                                  <p:stCondLst>
                                    <p:cond delay="0"/>
                                  </p:stCondLst>
                                  <p:childTnLst>
                                    <p:animEffect transition="out" filter="fade">
                                      <p:cBhvr>
                                        <p:cTn id="25" dur="500"/>
                                        <p:tgtEl>
                                          <p:spTgt spid="5"/>
                                        </p:tgtEl>
                                      </p:cBhvr>
                                    </p:animEffect>
                                    <p:set>
                                      <p:cBhvr>
                                        <p:cTn id="26" dur="1" fill="hold">
                                          <p:stCondLst>
                                            <p:cond delay="499"/>
                                          </p:stCondLst>
                                        </p:cTn>
                                        <p:tgtEl>
                                          <p:spTgt spid="5"/>
                                        </p:tgtEl>
                                        <p:attrNameLst>
                                          <p:attrName>style.visibility</p:attrName>
                                        </p:attrNameLst>
                                      </p:cBhvr>
                                      <p:to>
                                        <p:strVal val="hidden"/>
                                      </p:to>
                                    </p:set>
                                  </p:childTnLst>
                                </p:cTn>
                              </p:par>
                            </p:childTnLst>
                          </p:cTn>
                        </p:par>
                      </p:childTnLst>
                    </p:cTn>
                  </p:par>
                </p:childTnLst>
              </p:cTn>
              <p:nextCondLst>
                <p:cond evt="onClick" delay="0">
                  <p:tgtEl>
                    <p:spTgt spid="7"/>
                  </p:tgtEl>
                </p:cond>
              </p:nextCondLst>
            </p:seq>
          </p:childTnLst>
        </p:cTn>
      </p:par>
    </p:tnLst>
    <p:bldLst>
      <p:bldP spid="3" grpId="0"/>
      <p:bldP spid="3" grpId="1"/>
      <p:bldP spid="5" grpId="0"/>
      <p:bldP spid="5" grpId="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16593" y="194368"/>
            <a:ext cx="11755638" cy="656846"/>
          </a:xfrm>
          <a:prstGeom prst="rect">
            <a:avLst/>
          </a:prstGeom>
        </p:spPr>
        <p:txBody>
          <a:bodyPr>
            <a:spAutoFit/>
          </a:bodyPr>
          <a:lstStyle/>
          <a:p>
            <a:pPr algn="just">
              <a:lnSpc>
                <a:spcPct val="150000"/>
              </a:lnSpc>
              <a:spcAft>
                <a:spcPts val="0"/>
              </a:spcAft>
            </a:pP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       2C(s)</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(g)</a:t>
            </a:r>
            <a:r>
              <a:rPr lang="en-US" altLang="zh-CN" sz="2800" kern="100" spc="-80" dirty="0">
                <a:latin typeface="Times New Roman"/>
                <a:ea typeface="华文细黑"/>
                <a:cs typeface="Courier New"/>
              </a:rPr>
              <a:t>==</a:t>
            </a:r>
            <a:r>
              <a:rPr lang="en-US" altLang="zh-CN" sz="2800" kern="100" dirty="0">
                <a:latin typeface="Times New Roman"/>
                <a:ea typeface="华文细黑"/>
                <a:cs typeface="Courier New"/>
              </a:rPr>
              <a:t>=2CO(g)</a:t>
            </a:r>
            <a:endParaRPr lang="zh-CN" altLang="zh-CN" sz="1050" kern="100" dirty="0">
              <a:effectLst/>
              <a:latin typeface="宋体"/>
              <a:cs typeface="Courier New"/>
            </a:endParaRPr>
          </a:p>
        </p:txBody>
      </p:sp>
      <p:pic>
        <p:nvPicPr>
          <p:cNvPr id="440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436" y="1060274"/>
            <a:ext cx="7574962" cy="28993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矩形 3"/>
          <p:cNvSpPr/>
          <p:nvPr/>
        </p:nvSpPr>
        <p:spPr>
          <a:xfrm>
            <a:off x="200075" y="4084610"/>
            <a:ext cx="11232086" cy="2595069"/>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使用差量法的注意事项</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所选用差值要与有关物质的数值成正比例或反比例关系。</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有关物质的物理量及其单位都要正确地使用，即</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上下一致，左右相当</a:t>
            </a:r>
            <a:r>
              <a:rPr lang="en-US" altLang="zh-CN" sz="2800" kern="100" dirty="0">
                <a:latin typeface="宋体"/>
                <a:ea typeface="华文细黑"/>
                <a:cs typeface="Times New Roman"/>
              </a:rPr>
              <a:t>”</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2117976002"/>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281608" y="549474"/>
            <a:ext cx="11409907" cy="2817053"/>
          </a:xfrm>
          <a:prstGeom prst="rect">
            <a:avLst/>
          </a:prstGeom>
        </p:spPr>
        <p:txBody>
          <a:bodyPr>
            <a:spAutoFit/>
          </a:bodyPr>
          <a:lstStyle/>
          <a:p>
            <a:pPr algn="just">
              <a:lnSpc>
                <a:spcPts val="5500"/>
              </a:lnSpc>
              <a:spcAft>
                <a:spcPts val="0"/>
              </a:spcAft>
            </a:pPr>
            <a:r>
              <a:rPr lang="zh-CN" altLang="zh-CN" sz="2800" b="1" kern="100" dirty="0">
                <a:solidFill>
                  <a:srgbClr val="0000FF"/>
                </a:solidFill>
                <a:latin typeface="Times New Roman"/>
                <a:cs typeface="Times New Roman"/>
              </a:rPr>
              <a:t>题组四　以钠的化合物为载体的综合实验题</a:t>
            </a:r>
          </a:p>
          <a:p>
            <a:pPr algn="just">
              <a:lnSpc>
                <a:spcPts val="5500"/>
              </a:lnSpc>
              <a:spcAft>
                <a:spcPts val="0"/>
              </a:spcAft>
            </a:pPr>
            <a:r>
              <a:rPr lang="en-US" altLang="zh-CN" sz="2800" kern="100" dirty="0" smtClean="0">
                <a:latin typeface="Times New Roman"/>
                <a:ea typeface="华文细黑"/>
                <a:cs typeface="Courier New"/>
              </a:rPr>
              <a:t>7.</a:t>
            </a:r>
            <a:r>
              <a:rPr lang="zh-CN" altLang="zh-CN" sz="2800" kern="100" dirty="0">
                <a:latin typeface="Times New Roman"/>
                <a:ea typeface="华文细黑"/>
                <a:cs typeface="Times New Roman"/>
              </a:rPr>
              <a:t>现有一定量含有</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zh-CN" altLang="zh-CN" sz="2800" kern="100" dirty="0">
                <a:latin typeface="Times New Roman"/>
                <a:ea typeface="华文细黑"/>
                <a:cs typeface="Times New Roman"/>
              </a:rPr>
              <a:t>杂质的</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试样。请从如图装置中选用适当的实验装置，设计一个最简单的实验，测定</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试样的纯度</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可供选用的反应物只有</a:t>
            </a:r>
            <a:r>
              <a:rPr lang="en-US" altLang="zh-CN" sz="2800" kern="100" dirty="0">
                <a:latin typeface="Times New Roman"/>
                <a:ea typeface="华文细黑"/>
                <a:cs typeface="Courier New"/>
              </a:rPr>
              <a:t>CaCO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固体，</a:t>
            </a:r>
            <a:r>
              <a:rPr lang="en-US" altLang="zh-CN" sz="2800" kern="100" dirty="0">
                <a:latin typeface="Times New Roman"/>
                <a:ea typeface="华文细黑"/>
                <a:cs typeface="Courier New"/>
              </a:rPr>
              <a:t>6 </a:t>
            </a:r>
            <a:r>
              <a:rPr lang="en-US" altLang="zh-CN" sz="2800" kern="100" dirty="0" err="1">
                <a:latin typeface="Times New Roman"/>
                <a:ea typeface="华文细黑"/>
                <a:cs typeface="Courier New"/>
              </a:rPr>
              <a:t>mol·L</a:t>
            </a:r>
            <a:r>
              <a:rPr lang="zh-CN" altLang="zh-CN" sz="2800" kern="100" baseline="30000" dirty="0">
                <a:latin typeface="Times New Roman"/>
                <a:ea typeface="华文细黑"/>
                <a:cs typeface="Times New Roman"/>
              </a:rPr>
              <a:t>－</a:t>
            </a:r>
            <a:r>
              <a:rPr lang="en-US" altLang="zh-CN" sz="2800" kern="100" baseline="30000" dirty="0">
                <a:latin typeface="Times New Roman"/>
                <a:ea typeface="华文细黑"/>
                <a:cs typeface="Courier New"/>
              </a:rPr>
              <a:t>1</a:t>
            </a:r>
            <a:r>
              <a:rPr lang="zh-CN" altLang="zh-CN" sz="2800" kern="100" dirty="0">
                <a:latin typeface="Times New Roman"/>
                <a:ea typeface="华文细黑"/>
                <a:cs typeface="Times New Roman"/>
              </a:rPr>
              <a:t>盐酸和蒸馏水</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a:t>
            </a:r>
            <a:endParaRPr lang="zh-CN" altLang="zh-CN" sz="1050" kern="100" dirty="0">
              <a:effectLst/>
              <a:latin typeface="宋体"/>
              <a:cs typeface="Courier New"/>
            </a:endParaRPr>
          </a:p>
        </p:txBody>
      </p:sp>
      <p:pic>
        <p:nvPicPr>
          <p:cNvPr id="45059" name="Picture 3" descr="HX13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7690" y="4322571"/>
            <a:ext cx="5855983" cy="17736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060" name="Picture 4" descr="HX13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15887" y="3557488"/>
            <a:ext cx="5855983" cy="25366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21">
            <a:hlinkClick r:id="rId4" action="ppaction://hlinksldjump"/>
          </p:cNvPr>
          <p:cNvSpPr>
            <a:spLocks noChangeArrowheads="1"/>
          </p:cNvSpPr>
          <p:nvPr/>
        </p:nvSpPr>
        <p:spPr bwMode="auto">
          <a:xfrm>
            <a:off x="8399462" y="3946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6" name="Rectangle 21">
            <a:hlinkClick r:id="rId5" action="ppaction://hlinksldjump"/>
          </p:cNvPr>
          <p:cNvSpPr>
            <a:spLocks noChangeArrowheads="1"/>
          </p:cNvSpPr>
          <p:nvPr/>
        </p:nvSpPr>
        <p:spPr bwMode="auto">
          <a:xfrm>
            <a:off x="8867209" y="3946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8" name="Rectangle 21">
            <a:hlinkClick r:id="rId6" action="ppaction://hlinksldjump"/>
          </p:cNvPr>
          <p:cNvSpPr>
            <a:spLocks noChangeArrowheads="1"/>
          </p:cNvSpPr>
          <p:nvPr/>
        </p:nvSpPr>
        <p:spPr bwMode="auto">
          <a:xfrm>
            <a:off x="9310814" y="3946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9" name="Rectangle 21">
            <a:hlinkClick r:id="rId7" action="ppaction://hlinksldjump"/>
          </p:cNvPr>
          <p:cNvSpPr>
            <a:spLocks noChangeArrowheads="1"/>
          </p:cNvSpPr>
          <p:nvPr/>
        </p:nvSpPr>
        <p:spPr bwMode="auto">
          <a:xfrm>
            <a:off x="9730277"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0" name="Rectangle 21">
            <a:hlinkClick r:id="rId8" action="ppaction://hlinksldjump"/>
          </p:cNvPr>
          <p:cNvSpPr>
            <a:spLocks noChangeArrowheads="1"/>
          </p:cNvSpPr>
          <p:nvPr/>
        </p:nvSpPr>
        <p:spPr bwMode="auto">
          <a:xfrm>
            <a:off x="10197606"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11" name="Rectangle 21">
            <a:hlinkClick r:id="rId9" action="ppaction://hlinksldjump"/>
          </p:cNvPr>
          <p:cNvSpPr>
            <a:spLocks noChangeArrowheads="1"/>
          </p:cNvSpPr>
          <p:nvPr/>
        </p:nvSpPr>
        <p:spPr bwMode="auto">
          <a:xfrm>
            <a:off x="10664935"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12" name="Rectangle 21">
            <a:hlinkClick r:id="rId10" action="ppaction://hlinksldjump"/>
          </p:cNvPr>
          <p:cNvSpPr>
            <a:spLocks noChangeArrowheads="1"/>
          </p:cNvSpPr>
          <p:nvPr/>
        </p:nvSpPr>
        <p:spPr bwMode="auto">
          <a:xfrm>
            <a:off x="11132264"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13" name="Rectangle 21">
            <a:hlinkClick r:id="rId11" action="ppaction://hlinksldjump"/>
          </p:cNvPr>
          <p:cNvSpPr>
            <a:spLocks noChangeArrowheads="1"/>
          </p:cNvSpPr>
          <p:nvPr/>
        </p:nvSpPr>
        <p:spPr bwMode="auto">
          <a:xfrm>
            <a:off x="11599595"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1310463257"/>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62558" y="837506"/>
            <a:ext cx="11639246" cy="4227696"/>
          </a:xfrm>
          <a:prstGeom prst="rect">
            <a:avLst/>
          </a:prstGeom>
        </p:spPr>
        <p:txBody>
          <a:bodyPr>
            <a:spAutoFit/>
          </a:bodyPr>
          <a:lstStyle/>
          <a:p>
            <a:pPr>
              <a:lnSpc>
                <a:spcPts val="5500"/>
              </a:lnSpc>
              <a:spcAft>
                <a:spcPts val="0"/>
              </a:spcAft>
            </a:pPr>
            <a:r>
              <a:rPr lang="zh-CN" altLang="zh-CN" sz="2800" kern="100" dirty="0">
                <a:latin typeface="Times New Roman"/>
                <a:ea typeface="华文细黑"/>
                <a:cs typeface="Times New Roman"/>
              </a:rPr>
              <a:t>请填写下列空白：</a:t>
            </a:r>
            <a:endParaRPr lang="zh-CN" altLang="zh-CN" sz="2800" kern="100" dirty="0">
              <a:latin typeface="宋体"/>
              <a:cs typeface="Courier New"/>
            </a:endParaRPr>
          </a:p>
          <a:p>
            <a:pPr>
              <a:lnSpc>
                <a:spcPts val="55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写出实验中</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和</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zh-CN" altLang="zh-CN" sz="2800" kern="100" dirty="0">
                <a:latin typeface="Times New Roman"/>
                <a:ea typeface="华文细黑"/>
                <a:cs typeface="Times New Roman"/>
              </a:rPr>
              <a:t>分别发生反应的化学方程式：</a:t>
            </a:r>
            <a:endParaRPr lang="zh-CN" altLang="zh-CN" sz="2800" kern="100" dirty="0">
              <a:latin typeface="宋体"/>
              <a:cs typeface="Courier New"/>
            </a:endParaRPr>
          </a:p>
          <a:p>
            <a:pPr>
              <a:lnSpc>
                <a:spcPts val="5500"/>
              </a:lnSpc>
              <a:spcAft>
                <a:spcPts val="0"/>
              </a:spcAft>
            </a:pPr>
            <a:r>
              <a:rPr lang="en-US" altLang="zh-CN" sz="2800" kern="100" dirty="0" smtClean="0">
                <a:latin typeface="Times New Roman"/>
                <a:ea typeface="华文细黑"/>
                <a:cs typeface="Courier New"/>
              </a:rPr>
              <a:t>__________________________________________________</a:t>
            </a:r>
            <a:r>
              <a:rPr lang="zh-CN" altLang="zh-CN" sz="2800" kern="100" dirty="0" smtClean="0">
                <a:latin typeface="Times New Roman"/>
                <a:ea typeface="华文细黑"/>
                <a:cs typeface="Times New Roman"/>
              </a:rPr>
              <a:t>。</a:t>
            </a:r>
            <a:endParaRPr lang="zh-CN" altLang="zh-CN" sz="2800" kern="100" dirty="0">
              <a:latin typeface="宋体"/>
              <a:cs typeface="Courier New"/>
            </a:endParaRPr>
          </a:p>
          <a:p>
            <a:pPr>
              <a:lnSpc>
                <a:spcPts val="55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应选用的装置是</a:t>
            </a:r>
            <a:r>
              <a:rPr lang="en-US" altLang="zh-CN" sz="2800" kern="100" dirty="0">
                <a:latin typeface="Times New Roman"/>
                <a:ea typeface="华文细黑"/>
                <a:cs typeface="Courier New"/>
              </a:rPr>
              <a:t>________(</a:t>
            </a:r>
            <a:r>
              <a:rPr lang="zh-CN" altLang="zh-CN" sz="2800" kern="100" dirty="0">
                <a:latin typeface="Times New Roman"/>
                <a:ea typeface="华文细黑"/>
                <a:cs typeface="Times New Roman"/>
              </a:rPr>
              <a:t>只要求写出图中装置的标号</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a:t>
            </a:r>
            <a:endParaRPr lang="zh-CN" altLang="zh-CN" sz="2800" kern="100" dirty="0">
              <a:latin typeface="宋体"/>
              <a:cs typeface="Courier New"/>
            </a:endParaRPr>
          </a:p>
          <a:p>
            <a:pPr>
              <a:lnSpc>
                <a:spcPts val="5500"/>
              </a:lnSpc>
              <a:spcAft>
                <a:spcPts val="0"/>
              </a:spcAf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所选用装置的连接顺序应是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填各接口的字母，连接胶管省略</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a:t>
            </a:r>
            <a:r>
              <a:rPr lang="en-US" altLang="zh-CN" sz="2800" kern="100" dirty="0" smtClean="0">
                <a:latin typeface="Times New Roman"/>
                <a:ea typeface="华文细黑"/>
                <a:cs typeface="Courier New"/>
              </a:rPr>
              <a:t>__________</a:t>
            </a:r>
            <a:r>
              <a:rPr lang="en-US" altLang="zh-CN" sz="2800" kern="100" dirty="0">
                <a:latin typeface="Times New Roman"/>
                <a:ea typeface="华文细黑"/>
                <a:cs typeface="Courier New"/>
              </a:rPr>
              <a:t>_</a:t>
            </a:r>
            <a:r>
              <a:rPr lang="en-US" altLang="zh-CN" sz="2800" kern="100" dirty="0" smtClean="0">
                <a:latin typeface="Times New Roman"/>
                <a:ea typeface="华文细黑"/>
                <a:cs typeface="Courier New"/>
              </a:rPr>
              <a:t>_</a:t>
            </a:r>
            <a:r>
              <a:rPr lang="zh-CN" altLang="zh-CN" sz="2800" kern="100" dirty="0" smtClean="0">
                <a:latin typeface="Times New Roman"/>
                <a:ea typeface="华文细黑"/>
                <a:cs typeface="Times New Roman"/>
              </a:rPr>
              <a:t>。</a:t>
            </a:r>
            <a:endParaRPr lang="zh-CN" altLang="zh-CN" sz="2800" kern="100" dirty="0">
              <a:effectLst/>
              <a:latin typeface="宋体"/>
              <a:cs typeface="Courier New"/>
            </a:endParaRPr>
          </a:p>
        </p:txBody>
      </p:sp>
      <p:sp>
        <p:nvSpPr>
          <p:cNvPr id="5" name="矩形 4"/>
          <p:cNvSpPr/>
          <p:nvPr/>
        </p:nvSpPr>
        <p:spPr>
          <a:xfrm>
            <a:off x="358530" y="2224708"/>
            <a:ext cx="9812557" cy="656846"/>
          </a:xfrm>
          <a:prstGeom prst="rect">
            <a:avLst/>
          </a:prstGeom>
        </p:spPr>
        <p:txBody>
          <a:bodyPr>
            <a:spAutoFit/>
          </a:bodyPr>
          <a:lstStyle/>
          <a:p>
            <a:pPr algn="just">
              <a:lnSpc>
                <a:spcPct val="150000"/>
              </a:lnSpc>
              <a:spcAft>
                <a:spcPts val="0"/>
              </a:spcAft>
            </a:pPr>
            <a:r>
              <a:rPr lang="en-US" altLang="zh-CN" sz="2800" kern="100">
                <a:solidFill>
                  <a:schemeClr val="accent6">
                    <a:lumMod val="75000"/>
                  </a:schemeClr>
                </a:solidFill>
                <a:latin typeface="Times New Roman"/>
                <a:ea typeface="华文细黑"/>
                <a:cs typeface="Courier New"/>
              </a:rPr>
              <a:t>2Na</a:t>
            </a:r>
            <a:r>
              <a:rPr lang="en-US" altLang="zh-CN" sz="2800" kern="100" baseline="-25000">
                <a:solidFill>
                  <a:schemeClr val="accent6">
                    <a:lumMod val="75000"/>
                  </a:schemeClr>
                </a:solidFill>
                <a:latin typeface="Times New Roman"/>
                <a:ea typeface="华文细黑"/>
                <a:cs typeface="Courier New"/>
              </a:rPr>
              <a:t>2</a:t>
            </a:r>
            <a:r>
              <a:rPr lang="en-US" altLang="zh-CN" sz="2800" kern="100">
                <a:solidFill>
                  <a:schemeClr val="accent6">
                    <a:lumMod val="75000"/>
                  </a:schemeClr>
                </a:solidFill>
                <a:latin typeface="Times New Roman"/>
                <a:ea typeface="华文细黑"/>
                <a:cs typeface="Courier New"/>
              </a:rPr>
              <a:t>O</a:t>
            </a:r>
            <a:r>
              <a:rPr lang="en-US" altLang="zh-CN" sz="2800" kern="100" baseline="-25000">
                <a:solidFill>
                  <a:schemeClr val="accent6">
                    <a:lumMod val="75000"/>
                  </a:schemeClr>
                </a:solidFill>
                <a:latin typeface="Times New Roman"/>
                <a:ea typeface="华文细黑"/>
                <a:cs typeface="Courier New"/>
              </a:rPr>
              <a:t>2</a:t>
            </a:r>
            <a:r>
              <a:rPr lang="zh-CN" altLang="zh-CN" sz="2800" kern="100" dirty="0">
                <a:solidFill>
                  <a:schemeClr val="accent6">
                    <a:lumMod val="75000"/>
                  </a:schemeClr>
                </a:solidFill>
                <a:latin typeface="Times New Roman"/>
                <a:ea typeface="华文细黑"/>
                <a:cs typeface="Times New Roman"/>
              </a:rPr>
              <a:t>＋</a:t>
            </a:r>
            <a:r>
              <a:rPr lang="en-US" altLang="zh-CN" sz="2800" kern="100" dirty="0">
                <a:solidFill>
                  <a:schemeClr val="accent6">
                    <a:lumMod val="75000"/>
                  </a:schemeClr>
                </a:solidFill>
                <a:latin typeface="Times New Roman"/>
                <a:ea typeface="华文细黑"/>
                <a:cs typeface="Courier New"/>
              </a:rPr>
              <a:t>2H</a:t>
            </a:r>
            <a:r>
              <a:rPr lang="en-US" altLang="zh-CN" sz="2800" kern="100" baseline="-25000" dirty="0">
                <a:solidFill>
                  <a:schemeClr val="accent6">
                    <a:lumMod val="75000"/>
                  </a:schemeClr>
                </a:solidFill>
                <a:latin typeface="Times New Roman"/>
                <a:ea typeface="华文细黑"/>
                <a:cs typeface="Courier New"/>
              </a:rPr>
              <a:t>2</a:t>
            </a:r>
            <a:r>
              <a:rPr lang="en-US" altLang="zh-CN" sz="2800" kern="100" dirty="0">
                <a:solidFill>
                  <a:schemeClr val="accent6">
                    <a:lumMod val="75000"/>
                  </a:schemeClr>
                </a:solidFill>
                <a:latin typeface="Times New Roman"/>
                <a:ea typeface="华文细黑"/>
                <a:cs typeface="Courier New"/>
              </a:rPr>
              <a:t>O</a:t>
            </a:r>
            <a:r>
              <a:rPr lang="en-US" altLang="zh-CN" sz="2800" kern="100" spc="-80" dirty="0">
                <a:solidFill>
                  <a:schemeClr val="accent6">
                    <a:lumMod val="75000"/>
                  </a:schemeClr>
                </a:solidFill>
                <a:latin typeface="Times New Roman"/>
                <a:ea typeface="华文细黑"/>
                <a:cs typeface="Courier New"/>
              </a:rPr>
              <a:t>==</a:t>
            </a:r>
            <a:r>
              <a:rPr lang="en-US" altLang="zh-CN" sz="2800" kern="100" dirty="0">
                <a:solidFill>
                  <a:schemeClr val="accent6">
                    <a:lumMod val="75000"/>
                  </a:schemeClr>
                </a:solidFill>
                <a:latin typeface="Times New Roman"/>
                <a:ea typeface="华文细黑"/>
                <a:cs typeface="Courier New"/>
              </a:rPr>
              <a:t>=4NaOH</a:t>
            </a:r>
            <a:r>
              <a:rPr lang="zh-CN" altLang="zh-CN" sz="2800" kern="100" dirty="0">
                <a:solidFill>
                  <a:schemeClr val="accent6">
                    <a:lumMod val="75000"/>
                  </a:schemeClr>
                </a:solidFill>
                <a:latin typeface="Times New Roman"/>
                <a:ea typeface="华文细黑"/>
                <a:cs typeface="Times New Roman"/>
              </a:rPr>
              <a:t>＋</a:t>
            </a:r>
            <a:r>
              <a:rPr lang="en-US" altLang="zh-CN" sz="2800" kern="100" dirty="0">
                <a:solidFill>
                  <a:schemeClr val="accent6">
                    <a:lumMod val="75000"/>
                  </a:schemeClr>
                </a:solidFill>
                <a:latin typeface="Times New Roman"/>
                <a:ea typeface="华文细黑"/>
                <a:cs typeface="Courier New"/>
              </a:rPr>
              <a:t>O</a:t>
            </a:r>
            <a:r>
              <a:rPr lang="en-US" altLang="zh-CN" sz="2800" kern="100" baseline="-25000" dirty="0">
                <a:solidFill>
                  <a:schemeClr val="accent6">
                    <a:lumMod val="75000"/>
                  </a:schemeClr>
                </a:solidFill>
                <a:latin typeface="Times New Roman"/>
                <a:ea typeface="华文细黑"/>
                <a:cs typeface="Courier New"/>
              </a:rPr>
              <a:t>2</a:t>
            </a:r>
            <a:r>
              <a:rPr lang="en-US" altLang="zh-CN" sz="2800" kern="100" dirty="0">
                <a:solidFill>
                  <a:schemeClr val="accent6">
                    <a:lumMod val="75000"/>
                  </a:schemeClr>
                </a:solidFill>
                <a:latin typeface="宋体"/>
                <a:ea typeface="华文细黑"/>
                <a:cs typeface="Times New Roman"/>
              </a:rPr>
              <a:t>↑</a:t>
            </a:r>
            <a:r>
              <a:rPr lang="zh-CN" altLang="zh-CN" sz="2800" kern="100" dirty="0">
                <a:solidFill>
                  <a:schemeClr val="accent6">
                    <a:lumMod val="75000"/>
                  </a:schemeClr>
                </a:solidFill>
                <a:latin typeface="Times New Roman"/>
                <a:ea typeface="华文细黑"/>
                <a:cs typeface="Times New Roman"/>
              </a:rPr>
              <a:t>，</a:t>
            </a:r>
            <a:r>
              <a:rPr lang="en-US" altLang="zh-CN" sz="2800" kern="100" dirty="0">
                <a:solidFill>
                  <a:schemeClr val="accent6">
                    <a:lumMod val="75000"/>
                  </a:schemeClr>
                </a:solidFill>
                <a:latin typeface="Times New Roman"/>
                <a:ea typeface="华文细黑"/>
                <a:cs typeface="Courier New"/>
              </a:rPr>
              <a:t>Na</a:t>
            </a:r>
            <a:r>
              <a:rPr lang="en-US" altLang="zh-CN" sz="2800" kern="100" baseline="-25000" dirty="0">
                <a:solidFill>
                  <a:schemeClr val="accent6">
                    <a:lumMod val="75000"/>
                  </a:schemeClr>
                </a:solidFill>
                <a:latin typeface="Times New Roman"/>
                <a:ea typeface="华文细黑"/>
                <a:cs typeface="Courier New"/>
              </a:rPr>
              <a:t>2</a:t>
            </a:r>
            <a:r>
              <a:rPr lang="en-US" altLang="zh-CN" sz="2800" kern="100" dirty="0">
                <a:solidFill>
                  <a:schemeClr val="accent6">
                    <a:lumMod val="75000"/>
                  </a:schemeClr>
                </a:solidFill>
                <a:latin typeface="Times New Roman"/>
                <a:ea typeface="华文细黑"/>
                <a:cs typeface="Courier New"/>
              </a:rPr>
              <a:t>O</a:t>
            </a:r>
            <a:r>
              <a:rPr lang="zh-CN" altLang="zh-CN" sz="2800" kern="100" dirty="0">
                <a:solidFill>
                  <a:schemeClr val="accent6">
                    <a:lumMod val="75000"/>
                  </a:schemeClr>
                </a:solidFill>
                <a:latin typeface="Times New Roman"/>
                <a:ea typeface="华文细黑"/>
                <a:cs typeface="Times New Roman"/>
              </a:rPr>
              <a:t>＋</a:t>
            </a:r>
            <a:r>
              <a:rPr lang="en-US" altLang="zh-CN" sz="2800" kern="100" dirty="0">
                <a:solidFill>
                  <a:schemeClr val="accent6">
                    <a:lumMod val="75000"/>
                  </a:schemeClr>
                </a:solidFill>
                <a:latin typeface="Times New Roman"/>
                <a:ea typeface="华文细黑"/>
                <a:cs typeface="Courier New"/>
              </a:rPr>
              <a:t>H</a:t>
            </a:r>
            <a:r>
              <a:rPr lang="en-US" altLang="zh-CN" sz="2800" kern="100" baseline="-25000" dirty="0">
                <a:solidFill>
                  <a:schemeClr val="accent6">
                    <a:lumMod val="75000"/>
                  </a:schemeClr>
                </a:solidFill>
                <a:latin typeface="Times New Roman"/>
                <a:ea typeface="华文细黑"/>
                <a:cs typeface="Courier New"/>
              </a:rPr>
              <a:t>2</a:t>
            </a:r>
            <a:r>
              <a:rPr lang="en-US" altLang="zh-CN" sz="2800" kern="100" dirty="0">
                <a:solidFill>
                  <a:schemeClr val="accent6">
                    <a:lumMod val="75000"/>
                  </a:schemeClr>
                </a:solidFill>
                <a:latin typeface="Times New Roman"/>
                <a:ea typeface="华文细黑"/>
                <a:cs typeface="Courier New"/>
              </a:rPr>
              <a:t>O</a:t>
            </a:r>
            <a:r>
              <a:rPr lang="en-US" altLang="zh-CN" sz="2800" kern="100" spc="-80" dirty="0">
                <a:solidFill>
                  <a:schemeClr val="accent6">
                    <a:lumMod val="75000"/>
                  </a:schemeClr>
                </a:solidFill>
                <a:latin typeface="Times New Roman"/>
                <a:ea typeface="华文细黑"/>
                <a:cs typeface="Courier New"/>
              </a:rPr>
              <a:t>==</a:t>
            </a:r>
            <a:r>
              <a:rPr lang="en-US" altLang="zh-CN" sz="2800" kern="100" dirty="0">
                <a:solidFill>
                  <a:schemeClr val="accent6">
                    <a:lumMod val="75000"/>
                  </a:schemeClr>
                </a:solidFill>
                <a:latin typeface="Times New Roman"/>
                <a:ea typeface="华文细黑"/>
                <a:cs typeface="Courier New"/>
              </a:rPr>
              <a:t>=2NaOH</a:t>
            </a:r>
            <a:endParaRPr lang="zh-CN" altLang="zh-CN" sz="2800" kern="100" dirty="0">
              <a:solidFill>
                <a:schemeClr val="accent6">
                  <a:lumMod val="75000"/>
                </a:schemeClr>
              </a:solidFill>
              <a:effectLst/>
              <a:latin typeface="宋体"/>
              <a:cs typeface="Courier New"/>
            </a:endParaRPr>
          </a:p>
        </p:txBody>
      </p:sp>
      <p:sp>
        <p:nvSpPr>
          <p:cNvPr id="6" name="矩形 5"/>
          <p:cNvSpPr/>
          <p:nvPr/>
        </p:nvSpPr>
        <p:spPr>
          <a:xfrm>
            <a:off x="3316345" y="3069640"/>
            <a:ext cx="1266693" cy="523220"/>
          </a:xfrm>
          <a:prstGeom prst="rect">
            <a:avLst/>
          </a:prstGeom>
        </p:spPr>
        <p:txBody>
          <a:bodyPr wrap="none">
            <a:spAutoFit/>
          </a:bodyPr>
          <a:lstStyle/>
          <a:p>
            <a:r>
              <a:rPr lang="en-US" altLang="zh-CN" sz="2800" kern="100" dirty="0">
                <a:solidFill>
                  <a:schemeClr val="accent6">
                    <a:lumMod val="75000"/>
                  </a:schemeClr>
                </a:solidFill>
                <a:latin typeface="Times New Roman"/>
                <a:cs typeface="Times New Roman"/>
              </a:rPr>
              <a:t>⑤①④</a:t>
            </a:r>
            <a:endParaRPr lang="zh-CN" altLang="en-US" sz="2800" kern="100" dirty="0">
              <a:solidFill>
                <a:schemeClr val="accent6">
                  <a:lumMod val="75000"/>
                </a:schemeClr>
              </a:solidFill>
              <a:latin typeface="Times New Roman"/>
              <a:cs typeface="Times New Roman"/>
            </a:endParaRPr>
          </a:p>
        </p:txBody>
      </p:sp>
      <p:sp>
        <p:nvSpPr>
          <p:cNvPr id="9" name="矩形 8"/>
          <p:cNvSpPr/>
          <p:nvPr/>
        </p:nvSpPr>
        <p:spPr>
          <a:xfrm>
            <a:off x="355859" y="4490750"/>
            <a:ext cx="2220480" cy="523220"/>
          </a:xfrm>
          <a:prstGeom prst="rect">
            <a:avLst/>
          </a:prstGeom>
        </p:spPr>
        <p:txBody>
          <a:bodyPr wrap="none">
            <a:spAutoFit/>
          </a:bodyPr>
          <a:lstStyle/>
          <a:p>
            <a:r>
              <a:rPr lang="en-US" altLang="zh-CN" sz="2800" kern="100">
                <a:solidFill>
                  <a:schemeClr val="accent6">
                    <a:lumMod val="75000"/>
                  </a:schemeClr>
                </a:solidFill>
                <a:latin typeface="Times New Roman"/>
                <a:ea typeface="华文细黑"/>
              </a:rPr>
              <a:t>G</a:t>
            </a:r>
            <a:r>
              <a:rPr lang="en-US" altLang="zh-CN" sz="2800" kern="100">
                <a:solidFill>
                  <a:schemeClr val="accent6">
                    <a:lumMod val="75000"/>
                  </a:schemeClr>
                </a:solidFill>
                <a:latin typeface="宋体"/>
                <a:ea typeface="华文细黑"/>
                <a:cs typeface="Times New Roman"/>
              </a:rPr>
              <a:t>→</a:t>
            </a:r>
            <a:r>
              <a:rPr lang="en-US" altLang="zh-CN" sz="2800" kern="100">
                <a:solidFill>
                  <a:schemeClr val="accent6">
                    <a:lumMod val="75000"/>
                  </a:schemeClr>
                </a:solidFill>
                <a:latin typeface="Times New Roman"/>
                <a:ea typeface="华文细黑"/>
              </a:rPr>
              <a:t>B</a:t>
            </a:r>
            <a:r>
              <a:rPr lang="zh-CN" altLang="zh-CN" sz="2800" kern="100" dirty="0">
                <a:solidFill>
                  <a:schemeClr val="accent6">
                    <a:lumMod val="75000"/>
                  </a:schemeClr>
                </a:solidFill>
                <a:latin typeface="Times New Roman"/>
                <a:ea typeface="华文细黑"/>
                <a:cs typeface="Times New Roman"/>
              </a:rPr>
              <a:t>，</a:t>
            </a:r>
            <a:r>
              <a:rPr lang="en-US" altLang="zh-CN" sz="2800" kern="100" dirty="0">
                <a:solidFill>
                  <a:schemeClr val="accent6">
                    <a:lumMod val="75000"/>
                  </a:schemeClr>
                </a:solidFill>
                <a:latin typeface="Times New Roman"/>
                <a:ea typeface="华文细黑"/>
              </a:rPr>
              <a:t>A</a:t>
            </a:r>
            <a:r>
              <a:rPr lang="en-US" altLang="zh-CN" sz="2800" kern="100" dirty="0">
                <a:solidFill>
                  <a:schemeClr val="accent6">
                    <a:lumMod val="75000"/>
                  </a:schemeClr>
                </a:solidFill>
                <a:latin typeface="宋体"/>
                <a:ea typeface="华文细黑"/>
                <a:cs typeface="Times New Roman"/>
              </a:rPr>
              <a:t>→</a:t>
            </a:r>
            <a:r>
              <a:rPr lang="en-US" altLang="zh-CN" sz="2800" kern="100" dirty="0">
                <a:solidFill>
                  <a:schemeClr val="accent6">
                    <a:lumMod val="75000"/>
                  </a:schemeClr>
                </a:solidFill>
                <a:latin typeface="Times New Roman"/>
                <a:ea typeface="华文细黑"/>
              </a:rPr>
              <a:t>F</a:t>
            </a:r>
            <a:endParaRPr lang="zh-CN" altLang="en-US" sz="2800" dirty="0">
              <a:solidFill>
                <a:schemeClr val="accent6">
                  <a:lumMod val="75000"/>
                </a:schemeClr>
              </a:solidFill>
            </a:endParaRPr>
          </a:p>
        </p:txBody>
      </p:sp>
      <p:sp>
        <p:nvSpPr>
          <p:cNvPr id="7" name="Rectangle 21">
            <a:hlinkClick r:id="rId2" action="ppaction://hlinksldjump"/>
          </p:cNvPr>
          <p:cNvSpPr>
            <a:spLocks noChangeArrowheads="1"/>
          </p:cNvSpPr>
          <p:nvPr/>
        </p:nvSpPr>
        <p:spPr bwMode="auto">
          <a:xfrm>
            <a:off x="8399462" y="3946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8" name="Rectangle 21">
            <a:hlinkClick r:id="rId3" action="ppaction://hlinksldjump"/>
          </p:cNvPr>
          <p:cNvSpPr>
            <a:spLocks noChangeArrowheads="1"/>
          </p:cNvSpPr>
          <p:nvPr/>
        </p:nvSpPr>
        <p:spPr bwMode="auto">
          <a:xfrm>
            <a:off x="8867209" y="3946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0" name="Rectangle 21">
            <a:hlinkClick r:id="rId4" action="ppaction://hlinksldjump"/>
          </p:cNvPr>
          <p:cNvSpPr>
            <a:spLocks noChangeArrowheads="1"/>
          </p:cNvSpPr>
          <p:nvPr/>
        </p:nvSpPr>
        <p:spPr bwMode="auto">
          <a:xfrm>
            <a:off x="9310814" y="3946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1" name="Rectangle 21">
            <a:hlinkClick r:id="rId5" action="ppaction://hlinksldjump"/>
          </p:cNvPr>
          <p:cNvSpPr>
            <a:spLocks noChangeArrowheads="1"/>
          </p:cNvSpPr>
          <p:nvPr/>
        </p:nvSpPr>
        <p:spPr bwMode="auto">
          <a:xfrm>
            <a:off x="9730277"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2" name="Rectangle 21">
            <a:hlinkClick r:id="rId6" action="ppaction://hlinksldjump"/>
          </p:cNvPr>
          <p:cNvSpPr>
            <a:spLocks noChangeArrowheads="1"/>
          </p:cNvSpPr>
          <p:nvPr/>
        </p:nvSpPr>
        <p:spPr bwMode="auto">
          <a:xfrm>
            <a:off x="10197606"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13" name="Rectangle 21">
            <a:hlinkClick r:id="rId7" action="ppaction://hlinksldjump"/>
          </p:cNvPr>
          <p:cNvSpPr>
            <a:spLocks noChangeArrowheads="1"/>
          </p:cNvSpPr>
          <p:nvPr/>
        </p:nvSpPr>
        <p:spPr bwMode="auto">
          <a:xfrm>
            <a:off x="10664935"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14" name="Rectangle 21">
            <a:hlinkClick r:id="rId8" action="ppaction://hlinksldjump"/>
          </p:cNvPr>
          <p:cNvSpPr>
            <a:spLocks noChangeArrowheads="1"/>
          </p:cNvSpPr>
          <p:nvPr/>
        </p:nvSpPr>
        <p:spPr bwMode="auto">
          <a:xfrm>
            <a:off x="11132264"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15" name="Rectangle 21">
            <a:hlinkClick r:id="rId9" action="ppaction://hlinksldjump"/>
          </p:cNvPr>
          <p:cNvSpPr>
            <a:spLocks noChangeArrowheads="1"/>
          </p:cNvSpPr>
          <p:nvPr/>
        </p:nvSpPr>
        <p:spPr bwMode="auto">
          <a:xfrm>
            <a:off x="11599595"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6" name="矩形 15"/>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7" name="圆角矩形 16"/>
          <p:cNvSpPr/>
          <p:nvPr/>
        </p:nvSpPr>
        <p:spPr>
          <a:xfrm>
            <a:off x="11382521" y="6658148"/>
            <a:ext cx="807892" cy="20084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C00000"/>
                </a:solidFill>
                <a:latin typeface="黑体" pitchFamily="49" charset="-122"/>
                <a:ea typeface="黑体" pitchFamily="49" charset="-122"/>
              </a:rPr>
              <a:t>答案</a:t>
            </a:r>
            <a:endParaRPr lang="zh-CN" altLang="en-US" sz="1400" dirty="0">
              <a:solidFill>
                <a:srgbClr val="C00000"/>
              </a:solidFill>
              <a:latin typeface="黑体" pitchFamily="49" charset="-122"/>
              <a:ea typeface="黑体" pitchFamily="49" charset="-122"/>
            </a:endParaRPr>
          </a:p>
        </p:txBody>
      </p:sp>
    </p:spTree>
    <p:extLst>
      <p:ext uri="{BB962C8B-B14F-4D97-AF65-F5344CB8AC3E}">
        <p14:creationId xmlns:p14="http://schemas.microsoft.com/office/powerpoint/2010/main" val="2642741745"/>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7"/>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blinds(horizontal)">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grpId="1" nodeType="clickEffect">
                                  <p:stCondLst>
                                    <p:cond delay="0"/>
                                  </p:stCondLst>
                                  <p:childTnLst>
                                    <p:animEffect transition="out" filter="fade">
                                      <p:cBhvr>
                                        <p:cTn id="21" dur="500"/>
                                        <p:tgtEl>
                                          <p:spTgt spid="5"/>
                                        </p:tgtEl>
                                      </p:cBhvr>
                                    </p:animEffect>
                                    <p:set>
                                      <p:cBhvr>
                                        <p:cTn id="22" dur="1" fill="hold">
                                          <p:stCondLst>
                                            <p:cond delay="499"/>
                                          </p:stCondLst>
                                        </p:cTn>
                                        <p:tgtEl>
                                          <p:spTgt spid="5"/>
                                        </p:tgtEl>
                                        <p:attrNameLst>
                                          <p:attrName>style.visibility</p:attrName>
                                        </p:attrNameLst>
                                      </p:cBhvr>
                                      <p:to>
                                        <p:strVal val="hidden"/>
                                      </p:to>
                                    </p:set>
                                  </p:childTnLst>
                                </p:cTn>
                              </p:par>
                              <p:par>
                                <p:cTn id="23" presetID="10" presetClass="exit" presetSubtype="0" fill="hold" grpId="1" nodeType="withEffect">
                                  <p:stCondLst>
                                    <p:cond delay="0"/>
                                  </p:stCondLst>
                                  <p:childTnLst>
                                    <p:animEffect transition="out" filter="fade">
                                      <p:cBhvr>
                                        <p:cTn id="24" dur="500"/>
                                        <p:tgtEl>
                                          <p:spTgt spid="6"/>
                                        </p:tgtEl>
                                      </p:cBhvr>
                                    </p:animEffect>
                                    <p:set>
                                      <p:cBhvr>
                                        <p:cTn id="25" dur="1" fill="hold">
                                          <p:stCondLst>
                                            <p:cond delay="499"/>
                                          </p:stCondLst>
                                        </p:cTn>
                                        <p:tgtEl>
                                          <p:spTgt spid="6"/>
                                        </p:tgtEl>
                                        <p:attrNameLst>
                                          <p:attrName>style.visibility</p:attrName>
                                        </p:attrNameLst>
                                      </p:cBhvr>
                                      <p:to>
                                        <p:strVal val="hidden"/>
                                      </p:to>
                                    </p:set>
                                  </p:childTnLst>
                                </p:cTn>
                              </p:par>
                              <p:par>
                                <p:cTn id="26" presetID="10" presetClass="exit" presetSubtype="0" fill="hold" grpId="1" nodeType="withEffect">
                                  <p:stCondLst>
                                    <p:cond delay="0"/>
                                  </p:stCondLst>
                                  <p:childTnLst>
                                    <p:animEffect transition="out" filter="fade">
                                      <p:cBhvr>
                                        <p:cTn id="27" dur="500"/>
                                        <p:tgtEl>
                                          <p:spTgt spid="9"/>
                                        </p:tgtEl>
                                      </p:cBhvr>
                                    </p:animEffect>
                                    <p:set>
                                      <p:cBhvr>
                                        <p:cTn id="28" dur="1" fill="hold">
                                          <p:stCondLst>
                                            <p:cond delay="499"/>
                                          </p:stCondLst>
                                        </p:cTn>
                                        <p:tgtEl>
                                          <p:spTgt spid="9"/>
                                        </p:tgtEl>
                                        <p:attrNameLst>
                                          <p:attrName>style.visibility</p:attrName>
                                        </p:attrNameLst>
                                      </p:cBhvr>
                                      <p:to>
                                        <p:strVal val="hidden"/>
                                      </p:to>
                                    </p:set>
                                  </p:childTnLst>
                                </p:cTn>
                              </p:par>
                            </p:childTnLst>
                          </p:cTn>
                        </p:par>
                      </p:childTnLst>
                    </p:cTn>
                  </p:par>
                </p:childTnLst>
              </p:cTn>
              <p:nextCondLst>
                <p:cond evt="onClick" delay="0">
                  <p:tgtEl>
                    <p:spTgt spid="17"/>
                  </p:tgtEl>
                </p:cond>
              </p:nextCondLst>
            </p:seq>
          </p:childTnLst>
        </p:cTn>
      </p:par>
    </p:tnLst>
    <p:bldLst>
      <p:bldP spid="5" grpId="0"/>
      <p:bldP spid="5" grpId="1"/>
      <p:bldP spid="6" grpId="0"/>
      <p:bldP spid="6" grpId="1"/>
      <p:bldP spid="9" grpId="0"/>
      <p:bldP spid="9" grpId="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72216" y="506041"/>
            <a:ext cx="11755638" cy="1384995"/>
          </a:xfrm>
          <a:prstGeom prst="rect">
            <a:avLst/>
          </a:prstGeom>
        </p:spPr>
        <p:txBody>
          <a:bodyPr>
            <a:spAutoFit/>
          </a:bodyPr>
          <a:lstStyle/>
          <a:p>
            <a:pPr algn="just">
              <a:lnSpc>
                <a:spcPct val="150000"/>
              </a:lnSpc>
              <a:spcAft>
                <a:spcPts val="0"/>
              </a:spcAft>
            </a:pPr>
            <a:r>
              <a:rPr lang="en-US" altLang="zh-CN" sz="2800" kern="100" dirty="0" smtClean="0">
                <a:latin typeface="Times New Roman"/>
                <a:ea typeface="华文细黑"/>
                <a:cs typeface="Courier New"/>
              </a:rPr>
              <a:t>8.</a:t>
            </a:r>
            <a:r>
              <a:rPr lang="zh-CN" altLang="zh-CN" sz="2800" kern="100" dirty="0">
                <a:latin typeface="Times New Roman"/>
                <a:ea typeface="华文细黑"/>
                <a:cs typeface="Times New Roman"/>
              </a:rPr>
              <a:t>化学兴趣小组的同学为测定某</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和</a:t>
            </a:r>
            <a:r>
              <a:rPr lang="en-US" altLang="zh-CN" sz="2800" kern="100" dirty="0" err="1">
                <a:latin typeface="Times New Roman"/>
                <a:ea typeface="华文细黑"/>
                <a:cs typeface="Courier New"/>
              </a:rPr>
              <a:t>NaCl</a:t>
            </a:r>
            <a:r>
              <a:rPr lang="zh-CN" altLang="zh-CN" sz="2800" kern="100" dirty="0">
                <a:latin typeface="Times New Roman"/>
                <a:ea typeface="华文细黑"/>
                <a:cs typeface="Times New Roman"/>
              </a:rPr>
              <a:t>的固体混合物样品中</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的质量分数进行了以下实验。请你参与并完成对有关问题的解答：</a:t>
            </a:r>
            <a:endParaRPr lang="zh-CN" altLang="zh-CN" sz="1050" kern="100" dirty="0">
              <a:effectLst/>
              <a:latin typeface="宋体"/>
              <a:cs typeface="Courier New"/>
            </a:endParaRPr>
          </a:p>
        </p:txBody>
      </p:sp>
      <p:pic>
        <p:nvPicPr>
          <p:cNvPr id="47106" name="Picture 2" descr="HX13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73240" y="1845618"/>
            <a:ext cx="7360974" cy="24203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p:nvPr/>
        </p:nvSpPr>
        <p:spPr>
          <a:xfrm>
            <a:off x="259832" y="4278789"/>
            <a:ext cx="11524006" cy="2031325"/>
          </a:xfrm>
          <a:prstGeom prst="rect">
            <a:avLst/>
          </a:prstGeom>
        </p:spPr>
        <p:txBody>
          <a:bodyPr>
            <a:spAutoFit/>
          </a:bodyPr>
          <a:lstStyle/>
          <a:p>
            <a:pPr algn="just">
              <a:lnSpc>
                <a:spcPts val="53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甲同学用图</a:t>
            </a: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所示装置测定</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的质量。实验时稀硫酸是与样品中的</a:t>
            </a:r>
            <a:r>
              <a:rPr lang="en-US" altLang="zh-CN" sz="2800" kern="100" dirty="0" smtClean="0">
                <a:latin typeface="Times New Roman"/>
                <a:ea typeface="华文细黑"/>
                <a:cs typeface="Courier New"/>
              </a:rPr>
              <a:t>_________(</a:t>
            </a:r>
            <a:r>
              <a:rPr lang="zh-CN" altLang="zh-CN" sz="2800" kern="100" dirty="0">
                <a:latin typeface="Times New Roman"/>
                <a:ea typeface="华文细黑"/>
                <a:cs typeface="Times New Roman"/>
              </a:rPr>
              <a:t>填</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3</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或</a:t>
            </a:r>
            <a:r>
              <a:rPr lang="en-US" altLang="zh-CN" sz="2800" kern="100" dirty="0">
                <a:latin typeface="宋体"/>
                <a:ea typeface="华文细黑"/>
                <a:cs typeface="Times New Roman"/>
              </a:rPr>
              <a:t>“</a:t>
            </a:r>
            <a:r>
              <a:rPr lang="en-US" altLang="zh-CN" sz="2800" kern="100" dirty="0" err="1">
                <a:latin typeface="Times New Roman"/>
                <a:ea typeface="华文细黑"/>
                <a:cs typeface="Courier New"/>
              </a:rPr>
              <a:t>NaCl</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发生反应，仪器</a:t>
            </a: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的名称是</a:t>
            </a:r>
            <a:r>
              <a:rPr lang="en-US" altLang="zh-CN" sz="2800" kern="100" dirty="0" smtClean="0">
                <a:latin typeface="Times New Roman"/>
                <a:ea typeface="华文细黑"/>
                <a:cs typeface="Courier New"/>
              </a:rPr>
              <a:t>_______</a:t>
            </a:r>
            <a:r>
              <a:rPr lang="zh-CN" altLang="zh-CN" sz="2800" kern="100" dirty="0">
                <a:latin typeface="Times New Roman"/>
                <a:ea typeface="华文细黑"/>
                <a:cs typeface="Times New Roman"/>
              </a:rPr>
              <a:t>，洗气瓶</a:t>
            </a: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中盛装的是浓硫酸，此浓硫酸的作用是</a:t>
            </a:r>
            <a:r>
              <a:rPr lang="en-US" altLang="zh-CN" sz="2800" kern="100" dirty="0" smtClean="0">
                <a:latin typeface="Times New Roman"/>
                <a:ea typeface="华文细黑"/>
                <a:cs typeface="Courier New"/>
              </a:rPr>
              <a:t>_________</a:t>
            </a:r>
            <a:r>
              <a:rPr lang="zh-CN" altLang="zh-CN" sz="2800" kern="100" dirty="0">
                <a:latin typeface="Times New Roman"/>
                <a:ea typeface="华文细黑"/>
                <a:cs typeface="Times New Roman"/>
              </a:rPr>
              <a:t>。</a:t>
            </a:r>
            <a:endParaRPr lang="zh-CN" altLang="zh-CN" sz="2800" kern="100" dirty="0">
              <a:effectLst/>
              <a:latin typeface="宋体"/>
              <a:cs typeface="Courier New"/>
            </a:endParaRPr>
          </a:p>
        </p:txBody>
      </p:sp>
      <p:sp>
        <p:nvSpPr>
          <p:cNvPr id="5" name="Rectangle 21">
            <a:hlinkClick r:id="rId3" action="ppaction://hlinksldjump"/>
          </p:cNvPr>
          <p:cNvSpPr>
            <a:spLocks noChangeArrowheads="1"/>
          </p:cNvSpPr>
          <p:nvPr/>
        </p:nvSpPr>
        <p:spPr bwMode="auto">
          <a:xfrm>
            <a:off x="8399462" y="3946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6" name="Rectangle 21">
            <a:hlinkClick r:id="rId4" action="ppaction://hlinksldjump"/>
          </p:cNvPr>
          <p:cNvSpPr>
            <a:spLocks noChangeArrowheads="1"/>
          </p:cNvSpPr>
          <p:nvPr/>
        </p:nvSpPr>
        <p:spPr bwMode="auto">
          <a:xfrm>
            <a:off x="8867209" y="3946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7" name="Rectangle 21">
            <a:hlinkClick r:id="rId5" action="ppaction://hlinksldjump"/>
          </p:cNvPr>
          <p:cNvSpPr>
            <a:spLocks noChangeArrowheads="1"/>
          </p:cNvSpPr>
          <p:nvPr/>
        </p:nvSpPr>
        <p:spPr bwMode="auto">
          <a:xfrm>
            <a:off x="9310814" y="3946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8" name="Rectangle 21">
            <a:hlinkClick r:id="rId6" action="ppaction://hlinksldjump"/>
          </p:cNvPr>
          <p:cNvSpPr>
            <a:spLocks noChangeArrowheads="1"/>
          </p:cNvSpPr>
          <p:nvPr/>
        </p:nvSpPr>
        <p:spPr bwMode="auto">
          <a:xfrm>
            <a:off x="9730277"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9" name="Rectangle 21">
            <a:hlinkClick r:id="rId7" action="ppaction://hlinksldjump"/>
          </p:cNvPr>
          <p:cNvSpPr>
            <a:spLocks noChangeArrowheads="1"/>
          </p:cNvSpPr>
          <p:nvPr/>
        </p:nvSpPr>
        <p:spPr bwMode="auto">
          <a:xfrm>
            <a:off x="10197606"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10" name="Rectangle 21">
            <a:hlinkClick r:id="rId8" action="ppaction://hlinksldjump"/>
          </p:cNvPr>
          <p:cNvSpPr>
            <a:spLocks noChangeArrowheads="1"/>
          </p:cNvSpPr>
          <p:nvPr/>
        </p:nvSpPr>
        <p:spPr bwMode="auto">
          <a:xfrm>
            <a:off x="10664935"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11" name="Rectangle 21">
            <a:hlinkClick r:id="rId9" action="ppaction://hlinksldjump"/>
          </p:cNvPr>
          <p:cNvSpPr>
            <a:spLocks noChangeArrowheads="1"/>
          </p:cNvSpPr>
          <p:nvPr/>
        </p:nvSpPr>
        <p:spPr bwMode="auto">
          <a:xfrm>
            <a:off x="11132264"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12" name="Rectangle 21">
            <a:hlinkClick r:id="rId10" action="ppaction://hlinksldjump"/>
          </p:cNvPr>
          <p:cNvSpPr>
            <a:spLocks noChangeArrowheads="1"/>
          </p:cNvSpPr>
          <p:nvPr/>
        </p:nvSpPr>
        <p:spPr bwMode="auto">
          <a:xfrm>
            <a:off x="11599595"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13" name="矩形 12"/>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4" name="圆角矩形 13">
            <a:hlinkClick r:id="rId11" action="ppaction://hlinksldjump"/>
          </p:cNvPr>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1242494185"/>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矩形 2"/>
          <p:cNvSpPr/>
          <p:nvPr/>
        </p:nvSpPr>
        <p:spPr>
          <a:xfrm>
            <a:off x="318259" y="837506"/>
            <a:ext cx="11590545" cy="2208297"/>
          </a:xfrm>
          <a:prstGeom prst="rect">
            <a:avLst/>
          </a:prstGeom>
        </p:spPr>
        <p:txBody>
          <a:bodyPr>
            <a:spAutoFit/>
          </a:bodyPr>
          <a:lstStyle/>
          <a:p>
            <a:pPr algn="just">
              <a:lnSpc>
                <a:spcPts val="5500"/>
              </a:lnSpc>
              <a:spcAft>
                <a:spcPts val="0"/>
              </a:spcAft>
            </a:pPr>
            <a:r>
              <a:rPr lang="zh-CN" altLang="zh-CN" sz="2800" b="1" kern="100" dirty="0">
                <a:solidFill>
                  <a:srgbClr val="0000FF"/>
                </a:solidFill>
                <a:latin typeface="Times New Roman"/>
                <a:cs typeface="Times New Roman"/>
              </a:rPr>
              <a:t>解析　</a:t>
            </a:r>
            <a:r>
              <a:rPr lang="en-US" altLang="zh-CN" sz="2800" kern="100" dirty="0" err="1" smtClean="0">
                <a:latin typeface="Times New Roman"/>
                <a:ea typeface="华文细黑"/>
                <a:cs typeface="Courier New"/>
              </a:rPr>
              <a:t>NaCl</a:t>
            </a:r>
            <a:r>
              <a:rPr lang="zh-CN" altLang="zh-CN" sz="2800" kern="100" dirty="0">
                <a:latin typeface="Times New Roman"/>
                <a:ea typeface="华文细黑"/>
                <a:cs typeface="Times New Roman"/>
              </a:rPr>
              <a:t>不与稀硫酸反应，</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与稀硫酸反应。仪器</a:t>
            </a: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的名称是分液漏斗。浓硫酸的作用是除去</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中的水蒸气</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或干燥</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气体</a:t>
            </a:r>
            <a:r>
              <a:rPr lang="en-US" altLang="zh-CN" sz="2800" kern="100" dirty="0" smtClean="0">
                <a:latin typeface="Times New Roman"/>
                <a:ea typeface="华文细黑"/>
                <a:cs typeface="Courier New"/>
              </a:rPr>
              <a:t>)</a:t>
            </a:r>
          </a:p>
          <a:p>
            <a:pPr algn="just">
              <a:lnSpc>
                <a:spcPts val="5500"/>
              </a:lnSpc>
              <a:spcAft>
                <a:spcPts val="0"/>
              </a:spcAft>
            </a:pPr>
            <a:r>
              <a:rPr lang="zh-CN" altLang="zh-CN" sz="2800" b="1" kern="100" dirty="0">
                <a:solidFill>
                  <a:srgbClr val="0000FF"/>
                </a:solidFill>
                <a:latin typeface="Times New Roman"/>
                <a:cs typeface="Times New Roman"/>
              </a:rPr>
              <a:t>答案　</a:t>
            </a:r>
            <a:r>
              <a:rPr lang="en-US" altLang="zh-CN" sz="2800" kern="100" dirty="0" smtClean="0">
                <a:solidFill>
                  <a:schemeClr val="accent6">
                    <a:lumMod val="75000"/>
                  </a:schemeClr>
                </a:solidFill>
                <a:latin typeface="Times New Roman"/>
                <a:ea typeface="华文细黑"/>
                <a:cs typeface="Courier New"/>
              </a:rPr>
              <a:t>Na</a:t>
            </a:r>
            <a:r>
              <a:rPr lang="en-US" altLang="zh-CN" sz="2800" kern="100" baseline="-25000" dirty="0" smtClean="0">
                <a:solidFill>
                  <a:schemeClr val="accent6">
                    <a:lumMod val="75000"/>
                  </a:schemeClr>
                </a:solidFill>
                <a:latin typeface="Times New Roman"/>
                <a:ea typeface="华文细黑"/>
                <a:cs typeface="Courier New"/>
              </a:rPr>
              <a:t>2</a:t>
            </a:r>
            <a:r>
              <a:rPr lang="en-US" altLang="zh-CN" sz="2800" kern="100" dirty="0" smtClean="0">
                <a:solidFill>
                  <a:schemeClr val="accent6">
                    <a:lumMod val="75000"/>
                  </a:schemeClr>
                </a:solidFill>
                <a:latin typeface="Times New Roman"/>
                <a:ea typeface="华文细黑"/>
                <a:cs typeface="Courier New"/>
              </a:rPr>
              <a:t>CO</a:t>
            </a:r>
            <a:r>
              <a:rPr lang="en-US" altLang="zh-CN" sz="2800" kern="100" baseline="-25000" dirty="0" smtClean="0">
                <a:solidFill>
                  <a:schemeClr val="accent6">
                    <a:lumMod val="75000"/>
                  </a:schemeClr>
                </a:solidFill>
                <a:latin typeface="Times New Roman"/>
                <a:ea typeface="华文细黑"/>
                <a:cs typeface="Courier New"/>
              </a:rPr>
              <a:t>3</a:t>
            </a:r>
            <a:r>
              <a:rPr lang="zh-CN" altLang="zh-CN" sz="2800" kern="100" dirty="0">
                <a:solidFill>
                  <a:schemeClr val="accent6">
                    <a:lumMod val="75000"/>
                  </a:schemeClr>
                </a:solidFill>
                <a:latin typeface="Times New Roman"/>
                <a:ea typeface="华文细黑"/>
                <a:cs typeface="Times New Roman"/>
              </a:rPr>
              <a:t>　分液漏斗　除去</a:t>
            </a:r>
            <a:r>
              <a:rPr lang="en-US" altLang="zh-CN" sz="2800" kern="100" dirty="0">
                <a:solidFill>
                  <a:schemeClr val="accent6">
                    <a:lumMod val="75000"/>
                  </a:schemeClr>
                </a:solidFill>
                <a:latin typeface="Times New Roman"/>
                <a:ea typeface="华文细黑"/>
                <a:cs typeface="Courier New"/>
              </a:rPr>
              <a:t>CO</a:t>
            </a:r>
            <a:r>
              <a:rPr lang="en-US" altLang="zh-CN" sz="2800" kern="100" baseline="-25000" dirty="0">
                <a:solidFill>
                  <a:schemeClr val="accent6">
                    <a:lumMod val="75000"/>
                  </a:schemeClr>
                </a:solidFill>
                <a:latin typeface="Times New Roman"/>
                <a:ea typeface="华文细黑"/>
                <a:cs typeface="Courier New"/>
              </a:rPr>
              <a:t>2</a:t>
            </a:r>
            <a:r>
              <a:rPr lang="zh-CN" altLang="zh-CN" sz="2800" kern="100" dirty="0">
                <a:solidFill>
                  <a:schemeClr val="accent6">
                    <a:lumMod val="75000"/>
                  </a:schemeClr>
                </a:solidFill>
                <a:latin typeface="Times New Roman"/>
                <a:ea typeface="华文细黑"/>
                <a:cs typeface="Times New Roman"/>
              </a:rPr>
              <a:t>中的</a:t>
            </a:r>
            <a:r>
              <a:rPr lang="zh-CN" altLang="zh-CN" sz="2800" kern="100" dirty="0" smtClean="0">
                <a:solidFill>
                  <a:schemeClr val="accent6">
                    <a:lumMod val="75000"/>
                  </a:schemeClr>
                </a:solidFill>
                <a:latin typeface="Times New Roman"/>
                <a:ea typeface="华文细黑"/>
                <a:cs typeface="Times New Roman"/>
              </a:rPr>
              <a:t>水蒸气</a:t>
            </a:r>
            <a:endParaRPr lang="zh-CN" altLang="zh-CN" sz="2800" kern="100" dirty="0">
              <a:solidFill>
                <a:schemeClr val="accent6">
                  <a:lumMod val="75000"/>
                </a:schemeClr>
              </a:solidFill>
              <a:latin typeface="宋体"/>
              <a:cs typeface="Courier New"/>
            </a:endParaRPr>
          </a:p>
        </p:txBody>
      </p:sp>
      <p:sp>
        <p:nvSpPr>
          <p:cNvPr id="4" name="Rectangle 21">
            <a:hlinkClick r:id="rId2" action="ppaction://hlinksldjump"/>
          </p:cNvPr>
          <p:cNvSpPr>
            <a:spLocks noChangeArrowheads="1"/>
          </p:cNvSpPr>
          <p:nvPr/>
        </p:nvSpPr>
        <p:spPr bwMode="auto">
          <a:xfrm>
            <a:off x="8399462" y="3946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5" name="Rectangle 21">
            <a:hlinkClick r:id="rId3" action="ppaction://hlinksldjump"/>
          </p:cNvPr>
          <p:cNvSpPr>
            <a:spLocks noChangeArrowheads="1"/>
          </p:cNvSpPr>
          <p:nvPr/>
        </p:nvSpPr>
        <p:spPr bwMode="auto">
          <a:xfrm>
            <a:off x="8867209" y="3946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6" name="Rectangle 21">
            <a:hlinkClick r:id="rId4" action="ppaction://hlinksldjump"/>
          </p:cNvPr>
          <p:cNvSpPr>
            <a:spLocks noChangeArrowheads="1"/>
          </p:cNvSpPr>
          <p:nvPr/>
        </p:nvSpPr>
        <p:spPr bwMode="auto">
          <a:xfrm>
            <a:off x="9310814" y="3946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7" name="Rectangle 21">
            <a:hlinkClick r:id="rId5" action="ppaction://hlinksldjump"/>
          </p:cNvPr>
          <p:cNvSpPr>
            <a:spLocks noChangeArrowheads="1"/>
          </p:cNvSpPr>
          <p:nvPr/>
        </p:nvSpPr>
        <p:spPr bwMode="auto">
          <a:xfrm>
            <a:off x="9730277"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8" name="Rectangle 21">
            <a:hlinkClick r:id="rId6" action="ppaction://hlinksldjump"/>
          </p:cNvPr>
          <p:cNvSpPr>
            <a:spLocks noChangeArrowheads="1"/>
          </p:cNvSpPr>
          <p:nvPr/>
        </p:nvSpPr>
        <p:spPr bwMode="auto">
          <a:xfrm>
            <a:off x="10197606"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9" name="Rectangle 21">
            <a:hlinkClick r:id="rId7" action="ppaction://hlinksldjump"/>
          </p:cNvPr>
          <p:cNvSpPr>
            <a:spLocks noChangeArrowheads="1"/>
          </p:cNvSpPr>
          <p:nvPr/>
        </p:nvSpPr>
        <p:spPr bwMode="auto">
          <a:xfrm>
            <a:off x="10664935"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10" name="Rectangle 21">
            <a:hlinkClick r:id="rId8" action="ppaction://hlinksldjump"/>
          </p:cNvPr>
          <p:cNvSpPr>
            <a:spLocks noChangeArrowheads="1"/>
          </p:cNvSpPr>
          <p:nvPr/>
        </p:nvSpPr>
        <p:spPr bwMode="auto">
          <a:xfrm>
            <a:off x="11132264"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11" name="Rectangle 21">
            <a:hlinkClick r:id="rId9" action="ppaction://hlinksldjump"/>
          </p:cNvPr>
          <p:cNvSpPr>
            <a:spLocks noChangeArrowheads="1"/>
          </p:cNvSpPr>
          <p:nvPr/>
        </p:nvSpPr>
        <p:spPr bwMode="auto">
          <a:xfrm>
            <a:off x="11599595"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Tree>
    <p:extLst>
      <p:ext uri="{BB962C8B-B14F-4D97-AF65-F5344CB8AC3E}">
        <p14:creationId xmlns:p14="http://schemas.microsoft.com/office/powerpoint/2010/main" val="2864706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750"/>
                                        <p:tgtEl>
                                          <p:spTgt spid="3">
                                            <p:txEl>
                                              <p:pRg st="0" end="0"/>
                                            </p:txEl>
                                          </p:spTgt>
                                        </p:tgtEl>
                                      </p:cBhvr>
                                    </p:animEffect>
                                  </p:childTnLst>
                                </p:cTn>
                              </p:par>
                            </p:childTnLst>
                          </p:cTn>
                        </p:par>
                        <p:par>
                          <p:cTn id="8" fill="hold">
                            <p:stCondLst>
                              <p:cond delay="750"/>
                            </p:stCondLst>
                            <p:childTnLst>
                              <p:par>
                                <p:cTn id="9" presetID="3" presetClass="entr" presetSubtype="10"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blinds(horizontal)">
                                      <p:cBhvr>
                                        <p:cTn id="11" dur="75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06574" y="704468"/>
            <a:ext cx="11319435" cy="5029582"/>
          </a:xfrm>
          <a:prstGeom prst="rect">
            <a:avLst/>
          </a:prstGeom>
        </p:spPr>
        <p:txBody>
          <a:bodyPr wrap="square">
            <a:spAutoFit/>
          </a:bodyPr>
          <a:lstStyle/>
          <a:p>
            <a:pPr algn="just">
              <a:lnSpc>
                <a:spcPts val="55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乙同学用图</a:t>
            </a: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所示装置，取一定质量的样品</a:t>
            </a:r>
            <a:r>
              <a:rPr lang="en-US" altLang="zh-CN" sz="2800" kern="100" dirty="0">
                <a:latin typeface="Times New Roman"/>
                <a:ea typeface="华文细黑"/>
                <a:cs typeface="Courier New"/>
              </a:rPr>
              <a:t>(</a:t>
            </a:r>
            <a:r>
              <a:rPr lang="en-US" altLang="zh-CN" sz="2800" i="1" kern="100" dirty="0">
                <a:latin typeface="Times New Roman"/>
                <a:ea typeface="华文细黑"/>
                <a:cs typeface="Courier New"/>
              </a:rPr>
              <a:t>m</a:t>
            </a:r>
            <a:r>
              <a:rPr lang="en-US" altLang="zh-CN" sz="2800" kern="100" dirty="0">
                <a:latin typeface="Times New Roman"/>
                <a:ea typeface="华文细黑"/>
                <a:cs typeface="Courier New"/>
              </a:rPr>
              <a:t> g)</a:t>
            </a:r>
            <a:r>
              <a:rPr lang="zh-CN" altLang="zh-CN" sz="2800" kern="100" dirty="0">
                <a:latin typeface="Times New Roman"/>
                <a:ea typeface="华文细黑"/>
                <a:cs typeface="Times New Roman"/>
              </a:rPr>
              <a:t>和足量稀硫酸反应进行实验，完成样品中</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质量分数的测定。</a:t>
            </a:r>
            <a:endParaRPr lang="zh-CN" altLang="zh-CN" sz="2800" kern="100" dirty="0">
              <a:latin typeface="宋体"/>
              <a:cs typeface="Courier New"/>
            </a:endParaRPr>
          </a:p>
          <a:p>
            <a:pPr algn="just">
              <a:lnSpc>
                <a:spcPts val="5500"/>
              </a:lnSpc>
              <a:spcAft>
                <a:spcPts val="0"/>
              </a:spcAft>
            </a:pP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实验前，检查该装置气密性的方法是先打开活塞</a:t>
            </a: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，由</a:t>
            </a: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注入水至其下端玻璃管中形成一段水柱，再将针筒活塞向内推压，若</a:t>
            </a: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下端玻璃管中的</a:t>
            </a:r>
            <a:r>
              <a:rPr lang="en-US" altLang="zh-CN" sz="2800" kern="100" dirty="0" smtClean="0">
                <a:latin typeface="Times New Roman"/>
                <a:ea typeface="华文细黑"/>
                <a:cs typeface="Courier New"/>
              </a:rPr>
              <a:t>________</a:t>
            </a:r>
            <a:r>
              <a:rPr lang="zh-CN" altLang="zh-CN" sz="2800" kern="100" dirty="0" smtClean="0">
                <a:latin typeface="Times New Roman"/>
                <a:ea typeface="华文细黑"/>
                <a:cs typeface="Times New Roman"/>
              </a:rPr>
              <a:t>，</a:t>
            </a:r>
            <a:r>
              <a:rPr lang="zh-CN" altLang="zh-CN" sz="2800" kern="100" dirty="0">
                <a:latin typeface="Times New Roman"/>
                <a:ea typeface="华文细黑"/>
                <a:cs typeface="Times New Roman"/>
              </a:rPr>
              <a:t>则装置气密性良好</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5500"/>
              </a:lnSpc>
              <a:spcAft>
                <a:spcPts val="0"/>
              </a:spcAft>
            </a:pPr>
            <a:r>
              <a:rPr lang="zh-CN" altLang="zh-CN" sz="2800" b="1" kern="100" dirty="0">
                <a:solidFill>
                  <a:srgbClr val="0000FF"/>
                </a:solidFill>
                <a:latin typeface="Times New Roman"/>
                <a:cs typeface="Times New Roman"/>
              </a:rPr>
              <a:t>解析　</a:t>
            </a:r>
            <a:r>
              <a:rPr lang="zh-CN" altLang="zh-CN" sz="2800" kern="100" dirty="0" smtClean="0">
                <a:latin typeface="Times New Roman"/>
                <a:ea typeface="华文细黑"/>
                <a:cs typeface="Times New Roman"/>
              </a:rPr>
              <a:t>将</a:t>
            </a:r>
            <a:r>
              <a:rPr lang="zh-CN" altLang="zh-CN" sz="2800" kern="100" dirty="0">
                <a:latin typeface="Times New Roman"/>
                <a:ea typeface="华文细黑"/>
                <a:cs typeface="Times New Roman"/>
              </a:rPr>
              <a:t>针筒活塞向内推压，增大了容器中的压强，故若</a:t>
            </a: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下端玻璃管中的液面上升，则装置气密性良好</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
        <p:nvSpPr>
          <p:cNvPr id="2" name="矩形 1"/>
          <p:cNvSpPr/>
          <p:nvPr/>
        </p:nvSpPr>
        <p:spPr>
          <a:xfrm>
            <a:off x="792316" y="3647271"/>
            <a:ext cx="1620957" cy="523220"/>
          </a:xfrm>
          <a:prstGeom prst="rect">
            <a:avLst/>
          </a:prstGeom>
        </p:spPr>
        <p:txBody>
          <a:bodyPr wrap="none">
            <a:spAutoFit/>
          </a:bodyPr>
          <a:lstStyle/>
          <a:p>
            <a:r>
              <a:rPr lang="zh-CN" altLang="zh-CN" sz="2800" kern="100" dirty="0">
                <a:solidFill>
                  <a:schemeClr val="accent6">
                    <a:lumMod val="75000"/>
                  </a:schemeClr>
                </a:solidFill>
                <a:latin typeface="华文细黑" pitchFamily="2" charset="-122"/>
                <a:ea typeface="华文细黑" pitchFamily="2" charset="-122"/>
                <a:cs typeface="Times New Roman"/>
              </a:rPr>
              <a:t>液面上升</a:t>
            </a:r>
            <a:endParaRPr lang="zh-CN" altLang="en-US" sz="2800" kern="100" dirty="0">
              <a:solidFill>
                <a:schemeClr val="accent6">
                  <a:lumMod val="75000"/>
                </a:schemeClr>
              </a:solidFill>
              <a:latin typeface="华文细黑" pitchFamily="2" charset="-122"/>
              <a:ea typeface="华文细黑" pitchFamily="2" charset="-122"/>
              <a:cs typeface="Times New Roman"/>
            </a:endParaRPr>
          </a:p>
        </p:txBody>
      </p:sp>
      <p:sp>
        <p:nvSpPr>
          <p:cNvPr id="4" name="Rectangle 21">
            <a:hlinkClick r:id="rId2" action="ppaction://hlinksldjump"/>
          </p:cNvPr>
          <p:cNvSpPr>
            <a:spLocks noChangeArrowheads="1"/>
          </p:cNvSpPr>
          <p:nvPr/>
        </p:nvSpPr>
        <p:spPr bwMode="auto">
          <a:xfrm>
            <a:off x="8399462" y="3946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5" name="Rectangle 21">
            <a:hlinkClick r:id="rId3" action="ppaction://hlinksldjump"/>
          </p:cNvPr>
          <p:cNvSpPr>
            <a:spLocks noChangeArrowheads="1"/>
          </p:cNvSpPr>
          <p:nvPr/>
        </p:nvSpPr>
        <p:spPr bwMode="auto">
          <a:xfrm>
            <a:off x="8867209" y="3946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6" name="Rectangle 21">
            <a:hlinkClick r:id="rId4" action="ppaction://hlinksldjump"/>
          </p:cNvPr>
          <p:cNvSpPr>
            <a:spLocks noChangeArrowheads="1"/>
          </p:cNvSpPr>
          <p:nvPr/>
        </p:nvSpPr>
        <p:spPr bwMode="auto">
          <a:xfrm>
            <a:off x="9310814" y="3946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7" name="Rectangle 21">
            <a:hlinkClick r:id="rId5" action="ppaction://hlinksldjump"/>
          </p:cNvPr>
          <p:cNvSpPr>
            <a:spLocks noChangeArrowheads="1"/>
          </p:cNvSpPr>
          <p:nvPr/>
        </p:nvSpPr>
        <p:spPr bwMode="auto">
          <a:xfrm>
            <a:off x="9730277"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8" name="Rectangle 21">
            <a:hlinkClick r:id="rId6" action="ppaction://hlinksldjump"/>
          </p:cNvPr>
          <p:cNvSpPr>
            <a:spLocks noChangeArrowheads="1"/>
          </p:cNvSpPr>
          <p:nvPr/>
        </p:nvSpPr>
        <p:spPr bwMode="auto">
          <a:xfrm>
            <a:off x="10197606"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9" name="Rectangle 21">
            <a:hlinkClick r:id="rId7" action="ppaction://hlinksldjump"/>
          </p:cNvPr>
          <p:cNvSpPr>
            <a:spLocks noChangeArrowheads="1"/>
          </p:cNvSpPr>
          <p:nvPr/>
        </p:nvSpPr>
        <p:spPr bwMode="auto">
          <a:xfrm>
            <a:off x="10664935"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10" name="Rectangle 21">
            <a:hlinkClick r:id="rId8" action="ppaction://hlinksldjump"/>
          </p:cNvPr>
          <p:cNvSpPr>
            <a:spLocks noChangeArrowheads="1"/>
          </p:cNvSpPr>
          <p:nvPr/>
        </p:nvSpPr>
        <p:spPr bwMode="auto">
          <a:xfrm>
            <a:off x="11132264"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11" name="Rectangle 21">
            <a:hlinkClick r:id="rId9" action="ppaction://hlinksldjump"/>
          </p:cNvPr>
          <p:cNvSpPr>
            <a:spLocks noChangeArrowheads="1"/>
          </p:cNvSpPr>
          <p:nvPr/>
        </p:nvSpPr>
        <p:spPr bwMode="auto">
          <a:xfrm>
            <a:off x="11599595"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12" name="矩形 11"/>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3" name="圆角矩形 12">
            <a:hlinkClick r:id="" action="ppaction://noaction"/>
          </p:cNvPr>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515585349"/>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3"/>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linds(horizontal)">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nodeType="clickEffect">
                                  <p:stCondLst>
                                    <p:cond delay="0"/>
                                  </p:stCondLst>
                                  <p:childTnLst>
                                    <p:animEffect transition="out" filter="fade">
                                      <p:cBhvr>
                                        <p:cTn id="16" dur="500"/>
                                        <p:tgtEl>
                                          <p:spTgt spid="3">
                                            <p:txEl>
                                              <p:pRg st="2" end="2"/>
                                            </p:txEl>
                                          </p:spTgt>
                                        </p:tgtEl>
                                      </p:cBhvr>
                                    </p:animEffect>
                                    <p:set>
                                      <p:cBhvr>
                                        <p:cTn id="17" dur="1" fill="hold">
                                          <p:stCondLst>
                                            <p:cond delay="499"/>
                                          </p:stCondLst>
                                        </p:cTn>
                                        <p:tgtEl>
                                          <p:spTgt spid="3">
                                            <p:txEl>
                                              <p:pRg st="2" end="2"/>
                                            </p:txEl>
                                          </p:spTgt>
                                        </p:tgtEl>
                                        <p:attrNameLst>
                                          <p:attrName>style.visibility</p:attrName>
                                        </p:attrNameLst>
                                      </p:cBhvr>
                                      <p:to>
                                        <p:strVal val="hidden"/>
                                      </p:to>
                                    </p:set>
                                  </p:childTnLst>
                                </p:cTn>
                              </p:par>
                              <p:par>
                                <p:cTn id="18" presetID="10" presetClass="exit" presetSubtype="0" fill="hold" grpId="1" nodeType="withEffect">
                                  <p:stCondLst>
                                    <p:cond delay="0"/>
                                  </p:stCondLst>
                                  <p:childTnLst>
                                    <p:animEffect transition="out" filter="fade">
                                      <p:cBhvr>
                                        <p:cTn id="19" dur="500"/>
                                        <p:tgtEl>
                                          <p:spTgt spid="2"/>
                                        </p:tgtEl>
                                      </p:cBhvr>
                                    </p:animEffect>
                                    <p:set>
                                      <p:cBhvr>
                                        <p:cTn id="20" dur="1" fill="hold">
                                          <p:stCondLst>
                                            <p:cond delay="499"/>
                                          </p:stCondLst>
                                        </p:cTn>
                                        <p:tgtEl>
                                          <p:spTgt spid="2"/>
                                        </p:tgtEl>
                                        <p:attrNameLst>
                                          <p:attrName>style.visibility</p:attrName>
                                        </p:attrNameLst>
                                      </p:cBhvr>
                                      <p:to>
                                        <p:strVal val="hidden"/>
                                      </p:to>
                                    </p:set>
                                  </p:childTnLst>
                                </p:cTn>
                              </p:par>
                            </p:childTnLst>
                          </p:cTn>
                        </p:par>
                      </p:childTnLst>
                    </p:cTn>
                  </p:par>
                </p:childTnLst>
              </p:cTn>
              <p:nextCondLst>
                <p:cond evt="onClick" delay="0">
                  <p:tgtEl>
                    <p:spTgt spid="13"/>
                  </p:tgtEl>
                </p:cond>
              </p:nextCondLst>
            </p:seq>
          </p:childTnLst>
        </p:cTn>
      </p:par>
    </p:tnLst>
    <p:bldLst>
      <p:bldP spid="2" grpId="0"/>
      <p:bldP spid="2" grpId="1"/>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85969" y="814006"/>
            <a:ext cx="10793813" cy="2111732"/>
          </a:xfrm>
          <a:prstGeom prst="rect">
            <a:avLst/>
          </a:prstGeom>
        </p:spPr>
        <p:txBody>
          <a:bodyPr>
            <a:spAutoFit/>
          </a:bodyPr>
          <a:lstStyle/>
          <a:p>
            <a:pPr lvl="0" algn="just">
              <a:lnSpc>
                <a:spcPts val="5500"/>
              </a:lnSpc>
            </a:pPr>
            <a:r>
              <a:rPr lang="en-US" altLang="zh-CN" sz="2800" kern="100" dirty="0">
                <a:solidFill>
                  <a:prstClr val="black"/>
                </a:solidFill>
                <a:latin typeface="宋体"/>
                <a:ea typeface="华文细黑"/>
                <a:cs typeface="Times New Roman"/>
              </a:rPr>
              <a:t>②</a:t>
            </a:r>
            <a:r>
              <a:rPr lang="zh-CN" altLang="zh-CN" sz="2800" kern="100" dirty="0">
                <a:solidFill>
                  <a:prstClr val="black"/>
                </a:solidFill>
                <a:latin typeface="Times New Roman"/>
                <a:ea typeface="华文细黑"/>
                <a:cs typeface="Times New Roman"/>
              </a:rPr>
              <a:t>在实验完成时，能直接测得的数据是</a:t>
            </a:r>
            <a:r>
              <a:rPr lang="en-US" altLang="zh-CN" sz="2800" kern="100" dirty="0">
                <a:solidFill>
                  <a:prstClr val="black"/>
                </a:solidFill>
                <a:latin typeface="Times New Roman"/>
                <a:ea typeface="华文细黑"/>
                <a:cs typeface="Courier New"/>
              </a:rPr>
              <a:t>CO</a:t>
            </a:r>
            <a:r>
              <a:rPr lang="en-US" altLang="zh-CN" sz="2800" kern="100" baseline="-25000" dirty="0">
                <a:solidFill>
                  <a:prstClr val="black"/>
                </a:solidFill>
                <a:latin typeface="Times New Roman"/>
                <a:ea typeface="华文细黑"/>
                <a:cs typeface="Courier New"/>
              </a:rPr>
              <a:t>2</a:t>
            </a:r>
            <a:r>
              <a:rPr lang="zh-CN" altLang="zh-CN" sz="2800" kern="100" dirty="0">
                <a:solidFill>
                  <a:prstClr val="black"/>
                </a:solidFill>
                <a:latin typeface="Times New Roman"/>
                <a:ea typeface="华文细黑"/>
                <a:cs typeface="Times New Roman"/>
              </a:rPr>
              <a:t>的</a:t>
            </a:r>
            <a:r>
              <a:rPr lang="en-US" altLang="zh-CN" sz="2800" kern="100" dirty="0">
                <a:solidFill>
                  <a:prstClr val="black"/>
                </a:solidFill>
                <a:latin typeface="Times New Roman"/>
                <a:ea typeface="华文细黑"/>
                <a:cs typeface="Courier New"/>
              </a:rPr>
              <a:t>______(</a:t>
            </a:r>
            <a:r>
              <a:rPr lang="zh-CN" altLang="zh-CN" sz="2800" kern="100" dirty="0">
                <a:solidFill>
                  <a:prstClr val="black"/>
                </a:solidFill>
                <a:latin typeface="Times New Roman"/>
                <a:ea typeface="华文细黑"/>
                <a:cs typeface="Times New Roman"/>
              </a:rPr>
              <a:t>填</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体积</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或</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质量</a:t>
            </a:r>
            <a:r>
              <a:rPr lang="en-US" altLang="zh-CN" sz="2800" kern="100" dirty="0">
                <a:solidFill>
                  <a:prstClr val="black"/>
                </a:solidFill>
                <a:latin typeface="宋体"/>
                <a:ea typeface="华文细黑"/>
                <a:cs typeface="Times New Roman"/>
              </a:rPr>
              <a:t>”</a:t>
            </a:r>
            <a:r>
              <a:rPr lang="en-US" altLang="zh-CN" sz="2800" kern="100" dirty="0">
                <a:solidFill>
                  <a:prstClr val="black"/>
                </a:solidFill>
                <a:latin typeface="Times New Roman"/>
                <a:ea typeface="华文细黑"/>
                <a:cs typeface="Courier New"/>
              </a:rPr>
              <a:t>)</a:t>
            </a:r>
            <a:r>
              <a:rPr lang="zh-CN" altLang="zh-CN" sz="2800" kern="100" dirty="0" smtClean="0">
                <a:solidFill>
                  <a:prstClr val="black"/>
                </a:solidFill>
                <a:latin typeface="Times New Roman"/>
                <a:ea typeface="华文细黑"/>
                <a:cs typeface="Times New Roman"/>
              </a:rPr>
              <a:t>。</a:t>
            </a:r>
            <a:endParaRPr lang="en-US" altLang="zh-CN" sz="2800" kern="100" dirty="0" smtClean="0">
              <a:solidFill>
                <a:prstClr val="black"/>
              </a:solidFill>
              <a:latin typeface="Times New Roman"/>
              <a:ea typeface="华文细黑"/>
              <a:cs typeface="Times New Roman"/>
            </a:endParaRPr>
          </a:p>
          <a:p>
            <a:pPr algn="just">
              <a:lnSpc>
                <a:spcPts val="5500"/>
              </a:lnSpc>
              <a:spcAft>
                <a:spcPts val="0"/>
              </a:spcAft>
            </a:pPr>
            <a:r>
              <a:rPr lang="zh-CN" altLang="zh-CN" sz="2800" b="1" kern="100" dirty="0">
                <a:solidFill>
                  <a:srgbClr val="0000FF"/>
                </a:solidFill>
                <a:latin typeface="Times New Roman"/>
                <a:cs typeface="Times New Roman"/>
              </a:rPr>
              <a:t>解析　</a:t>
            </a:r>
            <a:r>
              <a:rPr lang="en-US" altLang="zh-CN" sz="2800" kern="100" dirty="0" smtClean="0">
                <a:latin typeface="Times New Roman"/>
                <a:ea typeface="华文细黑"/>
                <a:cs typeface="Courier New"/>
              </a:rPr>
              <a:t>CO</a:t>
            </a:r>
            <a:r>
              <a:rPr lang="en-US" altLang="zh-CN" sz="2800" kern="100" baseline="-25000" dirty="0" smtClean="0">
                <a:latin typeface="Times New Roman"/>
                <a:ea typeface="华文细黑"/>
                <a:cs typeface="Courier New"/>
              </a:rPr>
              <a:t>2</a:t>
            </a:r>
            <a:r>
              <a:rPr lang="zh-CN" altLang="zh-CN" sz="2800" kern="100" dirty="0">
                <a:latin typeface="Times New Roman"/>
                <a:ea typeface="华文细黑"/>
                <a:cs typeface="Times New Roman"/>
              </a:rPr>
              <a:t>是气体，故能直接测得的数据是</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的体积</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
        <p:nvSpPr>
          <p:cNvPr id="4" name="矩形 3"/>
          <p:cNvSpPr/>
          <p:nvPr/>
        </p:nvSpPr>
        <p:spPr>
          <a:xfrm>
            <a:off x="7892653" y="977072"/>
            <a:ext cx="902811" cy="523220"/>
          </a:xfrm>
          <a:prstGeom prst="rect">
            <a:avLst/>
          </a:prstGeom>
        </p:spPr>
        <p:txBody>
          <a:bodyPr wrap="none">
            <a:spAutoFit/>
          </a:bodyPr>
          <a:lstStyle/>
          <a:p>
            <a:r>
              <a:rPr lang="zh-CN" altLang="zh-CN" sz="2800" kern="100" dirty="0">
                <a:solidFill>
                  <a:schemeClr val="accent6">
                    <a:lumMod val="75000"/>
                  </a:schemeClr>
                </a:solidFill>
                <a:latin typeface="华文细黑" pitchFamily="2" charset="-122"/>
                <a:ea typeface="华文细黑" pitchFamily="2" charset="-122"/>
                <a:cs typeface="Times New Roman"/>
              </a:rPr>
              <a:t>体积</a:t>
            </a:r>
            <a:endParaRPr lang="zh-CN" altLang="en-US" sz="2800" kern="100" dirty="0">
              <a:solidFill>
                <a:schemeClr val="accent6">
                  <a:lumMod val="75000"/>
                </a:schemeClr>
              </a:solidFill>
              <a:latin typeface="华文细黑" pitchFamily="2" charset="-122"/>
              <a:ea typeface="华文细黑" pitchFamily="2" charset="-122"/>
              <a:cs typeface="Times New Roman"/>
            </a:endParaRPr>
          </a:p>
        </p:txBody>
      </p:sp>
      <p:sp>
        <p:nvSpPr>
          <p:cNvPr id="5" name="Rectangle 21">
            <a:hlinkClick r:id="rId2" action="ppaction://hlinksldjump"/>
          </p:cNvPr>
          <p:cNvSpPr>
            <a:spLocks noChangeArrowheads="1"/>
          </p:cNvSpPr>
          <p:nvPr/>
        </p:nvSpPr>
        <p:spPr bwMode="auto">
          <a:xfrm>
            <a:off x="8399462" y="3946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6" name="Rectangle 21">
            <a:hlinkClick r:id="rId3" action="ppaction://hlinksldjump"/>
          </p:cNvPr>
          <p:cNvSpPr>
            <a:spLocks noChangeArrowheads="1"/>
          </p:cNvSpPr>
          <p:nvPr/>
        </p:nvSpPr>
        <p:spPr bwMode="auto">
          <a:xfrm>
            <a:off x="8867209" y="3946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7" name="Rectangle 21">
            <a:hlinkClick r:id="rId4" action="ppaction://hlinksldjump"/>
          </p:cNvPr>
          <p:cNvSpPr>
            <a:spLocks noChangeArrowheads="1"/>
          </p:cNvSpPr>
          <p:nvPr/>
        </p:nvSpPr>
        <p:spPr bwMode="auto">
          <a:xfrm>
            <a:off x="9310814" y="3946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8" name="Rectangle 21">
            <a:hlinkClick r:id="rId5" action="ppaction://hlinksldjump"/>
          </p:cNvPr>
          <p:cNvSpPr>
            <a:spLocks noChangeArrowheads="1"/>
          </p:cNvSpPr>
          <p:nvPr/>
        </p:nvSpPr>
        <p:spPr bwMode="auto">
          <a:xfrm>
            <a:off x="9730277"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9" name="Rectangle 21">
            <a:hlinkClick r:id="rId6" action="ppaction://hlinksldjump"/>
          </p:cNvPr>
          <p:cNvSpPr>
            <a:spLocks noChangeArrowheads="1"/>
          </p:cNvSpPr>
          <p:nvPr/>
        </p:nvSpPr>
        <p:spPr bwMode="auto">
          <a:xfrm>
            <a:off x="10197606"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10" name="Rectangle 21">
            <a:hlinkClick r:id="rId7" action="ppaction://hlinksldjump"/>
          </p:cNvPr>
          <p:cNvSpPr>
            <a:spLocks noChangeArrowheads="1"/>
          </p:cNvSpPr>
          <p:nvPr/>
        </p:nvSpPr>
        <p:spPr bwMode="auto">
          <a:xfrm>
            <a:off x="10664935"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11" name="Rectangle 21">
            <a:hlinkClick r:id="rId8" action="ppaction://hlinksldjump"/>
          </p:cNvPr>
          <p:cNvSpPr>
            <a:spLocks noChangeArrowheads="1"/>
          </p:cNvSpPr>
          <p:nvPr/>
        </p:nvSpPr>
        <p:spPr bwMode="auto">
          <a:xfrm>
            <a:off x="11132264"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12" name="Rectangle 21">
            <a:hlinkClick r:id="rId9" action="ppaction://hlinksldjump"/>
          </p:cNvPr>
          <p:cNvSpPr>
            <a:spLocks noChangeArrowheads="1"/>
          </p:cNvSpPr>
          <p:nvPr/>
        </p:nvSpPr>
        <p:spPr bwMode="auto">
          <a:xfrm>
            <a:off x="11599595"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13" name="矩形 12"/>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4" name="圆角矩形 13">
            <a:hlinkClick r:id="" action="ppaction://noaction"/>
          </p:cNvPr>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3136591698"/>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4"/>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nodeType="clickEffect">
                                  <p:stCondLst>
                                    <p:cond delay="0"/>
                                  </p:stCondLst>
                                  <p:childTnLst>
                                    <p:animEffect transition="out" filter="fade">
                                      <p:cBhvr>
                                        <p:cTn id="16" dur="500"/>
                                        <p:tgtEl>
                                          <p:spTgt spid="3">
                                            <p:txEl>
                                              <p:pRg st="1" end="1"/>
                                            </p:txEl>
                                          </p:spTgt>
                                        </p:tgtEl>
                                      </p:cBhvr>
                                    </p:animEffect>
                                    <p:set>
                                      <p:cBhvr>
                                        <p:cTn id="17" dur="1" fill="hold">
                                          <p:stCondLst>
                                            <p:cond delay="499"/>
                                          </p:stCondLst>
                                        </p:cTn>
                                        <p:tgtEl>
                                          <p:spTgt spid="3">
                                            <p:txEl>
                                              <p:pRg st="1" end="1"/>
                                            </p:txEl>
                                          </p:spTgt>
                                        </p:tgtEl>
                                        <p:attrNameLst>
                                          <p:attrName>style.visibility</p:attrName>
                                        </p:attrNameLst>
                                      </p:cBhvr>
                                      <p:to>
                                        <p:strVal val="hidden"/>
                                      </p:to>
                                    </p:set>
                                  </p:childTnLst>
                                </p:cTn>
                              </p:par>
                              <p:par>
                                <p:cTn id="18" presetID="10" presetClass="exit" presetSubtype="0" fill="hold" grpId="1" nodeType="withEffect">
                                  <p:stCondLst>
                                    <p:cond delay="0"/>
                                  </p:stCondLst>
                                  <p:childTnLst>
                                    <p:animEffect transition="out" filter="fade">
                                      <p:cBhvr>
                                        <p:cTn id="19" dur="500"/>
                                        <p:tgtEl>
                                          <p:spTgt spid="4"/>
                                        </p:tgtEl>
                                      </p:cBhvr>
                                    </p:animEffect>
                                    <p:set>
                                      <p:cBhvr>
                                        <p:cTn id="20" dur="1" fill="hold">
                                          <p:stCondLst>
                                            <p:cond delay="499"/>
                                          </p:stCondLst>
                                        </p:cTn>
                                        <p:tgtEl>
                                          <p:spTgt spid="4"/>
                                        </p:tgtEl>
                                        <p:attrNameLst>
                                          <p:attrName>style.visibility</p:attrName>
                                        </p:attrNameLst>
                                      </p:cBhvr>
                                      <p:to>
                                        <p:strVal val="hidden"/>
                                      </p:to>
                                    </p:set>
                                  </p:childTnLst>
                                </p:cTn>
                              </p:par>
                            </p:childTnLst>
                          </p:cTn>
                        </p:par>
                      </p:childTnLst>
                    </p:cTn>
                  </p:par>
                </p:childTnLst>
              </p:cTn>
              <p:nextCondLst>
                <p:cond evt="onClick" delay="0">
                  <p:tgtEl>
                    <p:spTgt spid="14"/>
                  </p:tgtEl>
                </p:cond>
              </p:nextCondLst>
            </p:seq>
          </p:childTnLst>
        </p:cTn>
      </p:par>
    </p:tnLst>
    <p:bldLst>
      <p:bldP spid="4" grpId="0"/>
      <p:bldP spid="4" grpId="1"/>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79373" y="468692"/>
            <a:ext cx="7067961" cy="656846"/>
          </a:xfrm>
          <a:prstGeom prst="rect">
            <a:avLst/>
          </a:prstGeom>
        </p:spPr>
        <p:txBody>
          <a:bodyPr wrap="none">
            <a:spAutoFit/>
          </a:bodyPr>
          <a:lstStyle/>
          <a:p>
            <a:pPr algn="just">
              <a:lnSpc>
                <a:spcPct val="150000"/>
              </a:lnSpc>
              <a:spcAft>
                <a:spcPts val="0"/>
              </a:spcAf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丙同学用下图所示方法和步骤进行实验：</a:t>
            </a:r>
            <a:endParaRPr lang="zh-CN" altLang="zh-CN" sz="2800" kern="100" dirty="0">
              <a:effectLst/>
              <a:latin typeface="宋体"/>
              <a:cs typeface="Courier New"/>
            </a:endParaRPr>
          </a:p>
        </p:txBody>
      </p:sp>
      <p:pic>
        <p:nvPicPr>
          <p:cNvPr id="48130" name="Picture 2" descr="HX13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34352" y="1197546"/>
            <a:ext cx="7288093" cy="16429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4"/>
          <p:cNvSpPr/>
          <p:nvPr/>
        </p:nvSpPr>
        <p:spPr>
          <a:xfrm>
            <a:off x="281608" y="2853730"/>
            <a:ext cx="11639246" cy="3618939"/>
          </a:xfrm>
          <a:prstGeom prst="rect">
            <a:avLst/>
          </a:prstGeom>
        </p:spPr>
        <p:txBody>
          <a:bodyPr>
            <a:spAutoFit/>
          </a:bodyPr>
          <a:lstStyle/>
          <a:p>
            <a:pPr algn="just">
              <a:lnSpc>
                <a:spcPts val="5500"/>
              </a:lnSpc>
              <a:spcAft>
                <a:spcPts val="0"/>
              </a:spcAft>
            </a:pP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操作</a:t>
            </a:r>
            <a:r>
              <a:rPr lang="en-US" altLang="zh-CN" sz="2800" kern="100" dirty="0">
                <a:latin typeface="宋体"/>
                <a:ea typeface="华文细黑"/>
                <a:cs typeface="Times New Roman"/>
              </a:rPr>
              <a:t>Ⅰ</a:t>
            </a:r>
            <a:r>
              <a:rPr lang="zh-CN" altLang="zh-CN" sz="2800" kern="100" dirty="0">
                <a:latin typeface="Times New Roman"/>
                <a:ea typeface="华文细黑"/>
                <a:cs typeface="Times New Roman"/>
              </a:rPr>
              <a:t>涉及的实验名称有：</a:t>
            </a:r>
            <a:r>
              <a:rPr lang="en-US" altLang="zh-CN" sz="2800" kern="100" dirty="0" smtClean="0">
                <a:latin typeface="Times New Roman"/>
                <a:ea typeface="华文细黑"/>
                <a:cs typeface="Courier New"/>
              </a:rPr>
              <a:t>______</a:t>
            </a:r>
            <a:r>
              <a:rPr lang="zh-CN" altLang="zh-CN" sz="2800" kern="100" dirty="0">
                <a:latin typeface="Times New Roman"/>
                <a:ea typeface="华文细黑"/>
                <a:cs typeface="Times New Roman"/>
              </a:rPr>
              <a:t>、洗涤；操作</a:t>
            </a:r>
            <a:r>
              <a:rPr lang="en-US" altLang="zh-CN" sz="2800" kern="100" dirty="0">
                <a:latin typeface="宋体"/>
                <a:ea typeface="华文细黑"/>
                <a:cs typeface="Times New Roman"/>
              </a:rPr>
              <a:t>Ⅱ</a:t>
            </a:r>
            <a:r>
              <a:rPr lang="zh-CN" altLang="zh-CN" sz="2800" kern="100" dirty="0">
                <a:latin typeface="Times New Roman"/>
                <a:ea typeface="华文细黑"/>
                <a:cs typeface="Times New Roman"/>
              </a:rPr>
              <a:t>涉及的实验名称</a:t>
            </a:r>
            <a:r>
              <a:rPr lang="zh-CN" altLang="zh-CN" sz="2800" kern="100" dirty="0" smtClean="0">
                <a:latin typeface="Times New Roman"/>
                <a:ea typeface="华文细黑"/>
                <a:cs typeface="Times New Roman"/>
              </a:rPr>
              <a:t>有</a:t>
            </a:r>
            <a:endParaRPr lang="en-US" altLang="zh-CN" sz="2800" kern="100" dirty="0" smtClean="0">
              <a:latin typeface="Times New Roman"/>
              <a:ea typeface="华文细黑"/>
              <a:cs typeface="Times New Roman"/>
            </a:endParaRPr>
          </a:p>
          <a:p>
            <a:pPr algn="just">
              <a:lnSpc>
                <a:spcPts val="5500"/>
              </a:lnSpc>
              <a:spcAft>
                <a:spcPts val="0"/>
              </a:spcAft>
            </a:pPr>
            <a:r>
              <a:rPr lang="zh-CN" altLang="zh-CN" sz="2800" kern="100" dirty="0" smtClean="0">
                <a:latin typeface="Times New Roman"/>
                <a:ea typeface="华文细黑"/>
                <a:cs typeface="Times New Roman"/>
              </a:rPr>
              <a:t>干燥</a:t>
            </a:r>
            <a:r>
              <a:rPr lang="zh-CN" altLang="zh-CN" sz="2800" kern="100" dirty="0">
                <a:latin typeface="Times New Roman"/>
                <a:ea typeface="华文细黑"/>
                <a:cs typeface="Times New Roman"/>
              </a:rPr>
              <a:t>、</a:t>
            </a:r>
            <a:r>
              <a:rPr lang="en-US" altLang="zh-CN" sz="2800" kern="100" dirty="0" smtClean="0">
                <a:latin typeface="Times New Roman"/>
                <a:ea typeface="华文细黑"/>
                <a:cs typeface="Courier New"/>
              </a:rPr>
              <a:t>____</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nSpc>
                <a:spcPts val="5500"/>
              </a:lnSpc>
            </a:pPr>
            <a:r>
              <a:rPr lang="zh-CN" altLang="zh-CN" sz="2800" b="1" kern="100" dirty="0">
                <a:solidFill>
                  <a:srgbClr val="0000FF"/>
                </a:solidFill>
                <a:latin typeface="Times New Roman"/>
                <a:cs typeface="Times New Roman"/>
              </a:rPr>
              <a:t>解析　</a:t>
            </a:r>
            <a:r>
              <a:rPr lang="zh-CN" altLang="zh-CN" sz="2800" kern="100" dirty="0" smtClean="0">
                <a:latin typeface="Times New Roman"/>
                <a:ea typeface="华文细黑"/>
                <a:cs typeface="Times New Roman"/>
              </a:rPr>
              <a:t>生成</a:t>
            </a:r>
            <a:r>
              <a:rPr lang="zh-CN" altLang="zh-CN" sz="2800" kern="100" dirty="0">
                <a:latin typeface="Times New Roman"/>
                <a:ea typeface="华文细黑"/>
                <a:cs typeface="Times New Roman"/>
              </a:rPr>
              <a:t>沉淀，故操作</a:t>
            </a:r>
            <a:r>
              <a:rPr lang="en-US" altLang="zh-CN" sz="2800" kern="100" dirty="0">
                <a:latin typeface="宋体"/>
                <a:ea typeface="华文细黑"/>
                <a:cs typeface="Times New Roman"/>
              </a:rPr>
              <a:t>Ⅰ</a:t>
            </a:r>
            <a:r>
              <a:rPr lang="zh-CN" altLang="zh-CN" sz="2800" kern="100" dirty="0">
                <a:latin typeface="Times New Roman"/>
                <a:ea typeface="华文细黑"/>
                <a:cs typeface="Times New Roman"/>
              </a:rPr>
              <a:t>需涉及过滤操作。要知道固体的质量需要称重</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5500"/>
              </a:lnSpc>
              <a:spcAft>
                <a:spcPts val="0"/>
              </a:spcAft>
            </a:pP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丙同学测得样品中</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的质量分数为</a:t>
            </a:r>
            <a:r>
              <a:rPr lang="en-US" altLang="zh-CN" sz="2800" kern="100" dirty="0">
                <a:latin typeface="Times New Roman"/>
                <a:ea typeface="华文细黑"/>
                <a:cs typeface="Courier New"/>
              </a:rPr>
              <a:t>__________</a:t>
            </a:r>
            <a:r>
              <a:rPr lang="zh-CN" altLang="zh-CN" sz="2800" kern="100" dirty="0">
                <a:latin typeface="Times New Roman"/>
                <a:ea typeface="华文细黑"/>
                <a:cs typeface="Times New Roman"/>
              </a:rPr>
              <a:t>。</a:t>
            </a:r>
            <a:endParaRPr lang="zh-CN" altLang="zh-CN" sz="2800" kern="100" dirty="0">
              <a:latin typeface="宋体"/>
              <a:cs typeface="Courier New"/>
            </a:endParaRPr>
          </a:p>
          <a:p>
            <a:pPr>
              <a:lnSpc>
                <a:spcPts val="5500"/>
              </a:lnSpc>
            </a:pPr>
            <a:r>
              <a:rPr lang="zh-CN" altLang="zh-CN" sz="2800" b="1" kern="100" dirty="0">
                <a:solidFill>
                  <a:srgbClr val="0000FF"/>
                </a:solidFill>
                <a:latin typeface="Times New Roman"/>
                <a:cs typeface="Times New Roman"/>
              </a:rPr>
              <a:t>解析　</a:t>
            </a:r>
            <a:r>
              <a:rPr lang="zh-CN" altLang="zh-CN" sz="2800" kern="100" dirty="0" smtClean="0">
                <a:latin typeface="Times New Roman"/>
                <a:ea typeface="华文细黑"/>
                <a:cs typeface="Times New Roman"/>
              </a:rPr>
              <a:t>经过</a:t>
            </a:r>
            <a:r>
              <a:rPr lang="zh-CN" altLang="zh-CN" sz="2800" kern="100" dirty="0">
                <a:latin typeface="Times New Roman"/>
                <a:ea typeface="华文细黑"/>
                <a:cs typeface="Times New Roman"/>
              </a:rPr>
              <a:t>计算，样品中</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质量分数的计算式为</a:t>
            </a:r>
            <a:r>
              <a:rPr lang="en-US" altLang="zh-CN" sz="2800" kern="100" dirty="0">
                <a:latin typeface="Times New Roman"/>
                <a:ea typeface="华文细黑"/>
                <a:cs typeface="Courier New"/>
              </a:rPr>
              <a:t>106</a:t>
            </a:r>
            <a:r>
              <a:rPr lang="en-US" altLang="zh-CN" sz="2800" i="1" kern="100" dirty="0">
                <a:latin typeface="Times New Roman"/>
                <a:ea typeface="华文细黑"/>
                <a:cs typeface="Courier New"/>
              </a:rPr>
              <a:t>y</a:t>
            </a:r>
            <a:r>
              <a:rPr lang="en-US" altLang="zh-CN" sz="2800" kern="100" dirty="0">
                <a:latin typeface="Times New Roman"/>
                <a:ea typeface="华文细黑"/>
                <a:cs typeface="Courier New"/>
              </a:rPr>
              <a:t>/197</a:t>
            </a:r>
            <a:r>
              <a:rPr lang="en-US" altLang="zh-CN" sz="2800" i="1" kern="100" dirty="0">
                <a:latin typeface="Times New Roman"/>
                <a:ea typeface="华文细黑"/>
                <a:cs typeface="Courier New"/>
              </a:rPr>
              <a:t>x</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
        <p:nvSpPr>
          <p:cNvPr id="6" name="矩形 5"/>
          <p:cNvSpPr/>
          <p:nvPr/>
        </p:nvSpPr>
        <p:spPr>
          <a:xfrm>
            <a:off x="5120387" y="2985652"/>
            <a:ext cx="902811" cy="523220"/>
          </a:xfrm>
          <a:prstGeom prst="rect">
            <a:avLst/>
          </a:prstGeom>
        </p:spPr>
        <p:txBody>
          <a:bodyPr wrap="none">
            <a:spAutoFit/>
          </a:bodyPr>
          <a:lstStyle/>
          <a:p>
            <a:r>
              <a:rPr lang="zh-CN" altLang="zh-CN" sz="2800" kern="100" dirty="0">
                <a:solidFill>
                  <a:schemeClr val="accent6">
                    <a:lumMod val="75000"/>
                  </a:schemeClr>
                </a:solidFill>
                <a:latin typeface="华文细黑" pitchFamily="2" charset="-122"/>
                <a:ea typeface="华文细黑" pitchFamily="2" charset="-122"/>
                <a:cs typeface="Times New Roman"/>
              </a:rPr>
              <a:t>过滤</a:t>
            </a:r>
            <a:endParaRPr lang="zh-CN" altLang="en-US" sz="2800" kern="100" dirty="0">
              <a:solidFill>
                <a:schemeClr val="accent6">
                  <a:lumMod val="75000"/>
                </a:schemeClr>
              </a:solidFill>
              <a:latin typeface="华文细黑" pitchFamily="2" charset="-122"/>
              <a:ea typeface="华文细黑" pitchFamily="2" charset="-122"/>
              <a:cs typeface="Times New Roman"/>
            </a:endParaRPr>
          </a:p>
        </p:txBody>
      </p:sp>
      <p:sp>
        <p:nvSpPr>
          <p:cNvPr id="7" name="矩形 6"/>
          <p:cNvSpPr/>
          <p:nvPr/>
        </p:nvSpPr>
        <p:spPr>
          <a:xfrm>
            <a:off x="1333153" y="3702284"/>
            <a:ext cx="902811" cy="523220"/>
          </a:xfrm>
          <a:prstGeom prst="rect">
            <a:avLst/>
          </a:prstGeom>
        </p:spPr>
        <p:txBody>
          <a:bodyPr wrap="none">
            <a:spAutoFit/>
          </a:bodyPr>
          <a:lstStyle/>
          <a:p>
            <a:r>
              <a:rPr lang="zh-CN" altLang="zh-CN" sz="2800" kern="100" dirty="0">
                <a:solidFill>
                  <a:schemeClr val="accent6">
                    <a:lumMod val="75000"/>
                  </a:schemeClr>
                </a:solidFill>
                <a:latin typeface="华文细黑" pitchFamily="2" charset="-122"/>
                <a:ea typeface="华文细黑" pitchFamily="2" charset="-122"/>
                <a:cs typeface="Times New Roman"/>
              </a:rPr>
              <a:t>称量</a:t>
            </a:r>
            <a:endParaRPr lang="zh-CN" altLang="en-US" sz="2800" kern="100" dirty="0">
              <a:solidFill>
                <a:schemeClr val="accent6">
                  <a:lumMod val="75000"/>
                </a:schemeClr>
              </a:solidFill>
              <a:latin typeface="华文细黑" pitchFamily="2" charset="-122"/>
              <a:ea typeface="华文细黑" pitchFamily="2" charset="-122"/>
              <a:cs typeface="Times New Roman"/>
            </a:endParaRPr>
          </a:p>
        </p:txBody>
      </p:sp>
      <p:sp>
        <p:nvSpPr>
          <p:cNvPr id="9" name="矩形 8"/>
          <p:cNvSpPr/>
          <p:nvPr/>
        </p:nvSpPr>
        <p:spPr>
          <a:xfrm>
            <a:off x="6893388" y="5079847"/>
            <a:ext cx="1678665" cy="523220"/>
          </a:xfrm>
          <a:prstGeom prst="rect">
            <a:avLst/>
          </a:prstGeom>
        </p:spPr>
        <p:txBody>
          <a:bodyPr wrap="none">
            <a:spAutoFit/>
          </a:bodyPr>
          <a:lstStyle/>
          <a:p>
            <a:r>
              <a:rPr lang="en-US" altLang="zh-CN" sz="2800" kern="100" dirty="0">
                <a:solidFill>
                  <a:schemeClr val="accent6">
                    <a:lumMod val="75000"/>
                  </a:schemeClr>
                </a:solidFill>
                <a:latin typeface="Times New Roman"/>
                <a:ea typeface="华文细黑"/>
              </a:rPr>
              <a:t>106</a:t>
            </a:r>
            <a:r>
              <a:rPr lang="en-US" altLang="zh-CN" sz="2800" i="1" kern="100" dirty="0">
                <a:solidFill>
                  <a:schemeClr val="accent6">
                    <a:lumMod val="75000"/>
                  </a:schemeClr>
                </a:solidFill>
                <a:latin typeface="Times New Roman"/>
                <a:ea typeface="华文细黑"/>
              </a:rPr>
              <a:t>y</a:t>
            </a:r>
            <a:r>
              <a:rPr lang="en-US" altLang="zh-CN" sz="2800" kern="100" dirty="0">
                <a:solidFill>
                  <a:schemeClr val="accent6">
                    <a:lumMod val="75000"/>
                  </a:schemeClr>
                </a:solidFill>
                <a:latin typeface="Times New Roman"/>
                <a:ea typeface="华文细黑"/>
              </a:rPr>
              <a:t>/197</a:t>
            </a:r>
            <a:r>
              <a:rPr lang="en-US" altLang="zh-CN" sz="2800" i="1" kern="100" dirty="0">
                <a:solidFill>
                  <a:schemeClr val="accent6">
                    <a:lumMod val="75000"/>
                  </a:schemeClr>
                </a:solidFill>
                <a:latin typeface="Times New Roman"/>
                <a:ea typeface="华文细黑"/>
              </a:rPr>
              <a:t>x</a:t>
            </a:r>
            <a:endParaRPr lang="zh-CN" altLang="en-US" sz="2800" dirty="0">
              <a:solidFill>
                <a:schemeClr val="accent6">
                  <a:lumMod val="75000"/>
                </a:schemeClr>
              </a:solidFill>
            </a:endParaRPr>
          </a:p>
        </p:txBody>
      </p:sp>
      <p:sp>
        <p:nvSpPr>
          <p:cNvPr id="14" name="Rectangle 21">
            <a:hlinkClick r:id="rId3" action="ppaction://hlinksldjump"/>
          </p:cNvPr>
          <p:cNvSpPr>
            <a:spLocks noChangeArrowheads="1"/>
          </p:cNvSpPr>
          <p:nvPr/>
        </p:nvSpPr>
        <p:spPr bwMode="auto">
          <a:xfrm>
            <a:off x="8399462" y="3946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5" name="Rectangle 21">
            <a:hlinkClick r:id="rId4" action="ppaction://hlinksldjump"/>
          </p:cNvPr>
          <p:cNvSpPr>
            <a:spLocks noChangeArrowheads="1"/>
          </p:cNvSpPr>
          <p:nvPr/>
        </p:nvSpPr>
        <p:spPr bwMode="auto">
          <a:xfrm>
            <a:off x="8867209" y="3946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6" name="Rectangle 21">
            <a:hlinkClick r:id="rId5" action="ppaction://hlinksldjump"/>
          </p:cNvPr>
          <p:cNvSpPr>
            <a:spLocks noChangeArrowheads="1"/>
          </p:cNvSpPr>
          <p:nvPr/>
        </p:nvSpPr>
        <p:spPr bwMode="auto">
          <a:xfrm>
            <a:off x="9310814" y="3946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7" name="Rectangle 21">
            <a:hlinkClick r:id="rId6" action="ppaction://hlinksldjump"/>
          </p:cNvPr>
          <p:cNvSpPr>
            <a:spLocks noChangeArrowheads="1"/>
          </p:cNvSpPr>
          <p:nvPr/>
        </p:nvSpPr>
        <p:spPr bwMode="auto">
          <a:xfrm>
            <a:off x="9730277"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8" name="Rectangle 21">
            <a:hlinkClick r:id="rId7" action="ppaction://hlinksldjump"/>
          </p:cNvPr>
          <p:cNvSpPr>
            <a:spLocks noChangeArrowheads="1"/>
          </p:cNvSpPr>
          <p:nvPr/>
        </p:nvSpPr>
        <p:spPr bwMode="auto">
          <a:xfrm>
            <a:off x="10197606"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19" name="Rectangle 21">
            <a:hlinkClick r:id="rId8" action="ppaction://hlinksldjump"/>
          </p:cNvPr>
          <p:cNvSpPr>
            <a:spLocks noChangeArrowheads="1"/>
          </p:cNvSpPr>
          <p:nvPr/>
        </p:nvSpPr>
        <p:spPr bwMode="auto">
          <a:xfrm>
            <a:off x="10664935"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20" name="Rectangle 21">
            <a:hlinkClick r:id="rId9" action="ppaction://hlinksldjump"/>
          </p:cNvPr>
          <p:cNvSpPr>
            <a:spLocks noChangeArrowheads="1"/>
          </p:cNvSpPr>
          <p:nvPr/>
        </p:nvSpPr>
        <p:spPr bwMode="auto">
          <a:xfrm>
            <a:off x="11132264"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21" name="Rectangle 21">
            <a:hlinkClick r:id="rId10" action="ppaction://hlinksldjump"/>
          </p:cNvPr>
          <p:cNvSpPr>
            <a:spLocks noChangeArrowheads="1"/>
          </p:cNvSpPr>
          <p:nvPr/>
        </p:nvSpPr>
        <p:spPr bwMode="auto">
          <a:xfrm>
            <a:off x="11599595"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22" name="矩形 21"/>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3" name="圆角矩形 22">
            <a:hlinkClick r:id="rId11" action="ppaction://hlinksldjump"/>
          </p:cNvPr>
          <p:cNvSpPr/>
          <p:nvPr/>
        </p:nvSpPr>
        <p:spPr>
          <a:xfrm>
            <a:off x="11376626" y="6653833"/>
            <a:ext cx="807892"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0000FF"/>
                </a:solidFill>
                <a:latin typeface="黑体" pitchFamily="49" charset="-122"/>
                <a:ea typeface="黑体" pitchFamily="49" charset="-122"/>
              </a:rPr>
              <a:t>返回</a:t>
            </a:r>
            <a:endParaRPr lang="zh-CN" altLang="en-US" sz="1400" dirty="0">
              <a:solidFill>
                <a:srgbClr val="0000FF"/>
              </a:solidFill>
              <a:latin typeface="黑体" pitchFamily="49" charset="-122"/>
              <a:ea typeface="黑体" pitchFamily="49" charset="-122"/>
            </a:endParaRPr>
          </a:p>
        </p:txBody>
      </p:sp>
      <p:sp>
        <p:nvSpPr>
          <p:cNvPr id="24" name="圆角矩形 23"/>
          <p:cNvSpPr/>
          <p:nvPr/>
        </p:nvSpPr>
        <p:spPr>
          <a:xfrm>
            <a:off x="9847531"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2585201513"/>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24"/>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animEffect transition="in" filter="blinds(horizontal)">
                                      <p:cBhvr>
                                        <p:cTn id="7" dur="500"/>
                                        <p:tgtEl>
                                          <p:spTgt spid="5">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blinds(horizontal)">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5">
                                            <p:txEl>
                                              <p:pRg st="4" end="4"/>
                                            </p:txEl>
                                          </p:spTgt>
                                        </p:tgtEl>
                                        <p:attrNameLst>
                                          <p:attrName>style.visibility</p:attrName>
                                        </p:attrNameLst>
                                      </p:cBhvr>
                                      <p:to>
                                        <p:strVal val="visible"/>
                                      </p:to>
                                    </p:set>
                                    <p:animEffect transition="in" filter="blinds(horizontal)">
                                      <p:cBhvr>
                                        <p:cTn id="20" dur="500"/>
                                        <p:tgtEl>
                                          <p:spTgt spid="5">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blinds(horizontal)">
                                      <p:cBhvr>
                                        <p:cTn id="25" dur="500"/>
                                        <p:tgtEl>
                                          <p:spTgt spid="9"/>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xit" presetSubtype="0" fill="hold" nodeType="clickEffect">
                                  <p:stCondLst>
                                    <p:cond delay="0"/>
                                  </p:stCondLst>
                                  <p:childTnLst>
                                    <p:animEffect transition="out" filter="fade">
                                      <p:cBhvr>
                                        <p:cTn id="29" dur="500"/>
                                        <p:tgtEl>
                                          <p:spTgt spid="5">
                                            <p:txEl>
                                              <p:pRg st="2" end="2"/>
                                            </p:txEl>
                                          </p:spTgt>
                                        </p:tgtEl>
                                      </p:cBhvr>
                                    </p:animEffect>
                                    <p:set>
                                      <p:cBhvr>
                                        <p:cTn id="30" dur="1" fill="hold">
                                          <p:stCondLst>
                                            <p:cond delay="499"/>
                                          </p:stCondLst>
                                        </p:cTn>
                                        <p:tgtEl>
                                          <p:spTgt spid="5">
                                            <p:txEl>
                                              <p:pRg st="2" end="2"/>
                                            </p:txEl>
                                          </p:spTgt>
                                        </p:tgtEl>
                                        <p:attrNameLst>
                                          <p:attrName>style.visibility</p:attrName>
                                        </p:attrNameLst>
                                      </p:cBhvr>
                                      <p:to>
                                        <p:strVal val="hidden"/>
                                      </p:to>
                                    </p:set>
                                  </p:childTnLst>
                                </p:cTn>
                              </p:par>
                              <p:par>
                                <p:cTn id="31" presetID="10" presetClass="exit" presetSubtype="0" fill="hold" grpId="1" nodeType="withEffect">
                                  <p:stCondLst>
                                    <p:cond delay="0"/>
                                  </p:stCondLst>
                                  <p:childTnLst>
                                    <p:animEffect transition="out" filter="fade">
                                      <p:cBhvr>
                                        <p:cTn id="32" dur="500"/>
                                        <p:tgtEl>
                                          <p:spTgt spid="6"/>
                                        </p:tgtEl>
                                      </p:cBhvr>
                                    </p:animEffect>
                                    <p:set>
                                      <p:cBhvr>
                                        <p:cTn id="33" dur="1" fill="hold">
                                          <p:stCondLst>
                                            <p:cond delay="499"/>
                                          </p:stCondLst>
                                        </p:cTn>
                                        <p:tgtEl>
                                          <p:spTgt spid="6"/>
                                        </p:tgtEl>
                                        <p:attrNameLst>
                                          <p:attrName>style.visibility</p:attrName>
                                        </p:attrNameLst>
                                      </p:cBhvr>
                                      <p:to>
                                        <p:strVal val="hidden"/>
                                      </p:to>
                                    </p:set>
                                  </p:childTnLst>
                                </p:cTn>
                              </p:par>
                              <p:par>
                                <p:cTn id="34" presetID="10" presetClass="exit" presetSubtype="0" fill="hold" grpId="1" nodeType="withEffect">
                                  <p:stCondLst>
                                    <p:cond delay="0"/>
                                  </p:stCondLst>
                                  <p:childTnLst>
                                    <p:animEffect transition="out" filter="fade">
                                      <p:cBhvr>
                                        <p:cTn id="35" dur="500"/>
                                        <p:tgtEl>
                                          <p:spTgt spid="7"/>
                                        </p:tgtEl>
                                      </p:cBhvr>
                                    </p:animEffect>
                                    <p:set>
                                      <p:cBhvr>
                                        <p:cTn id="36" dur="1" fill="hold">
                                          <p:stCondLst>
                                            <p:cond delay="499"/>
                                          </p:stCondLst>
                                        </p:cTn>
                                        <p:tgtEl>
                                          <p:spTgt spid="7"/>
                                        </p:tgtEl>
                                        <p:attrNameLst>
                                          <p:attrName>style.visibility</p:attrName>
                                        </p:attrNameLst>
                                      </p:cBhvr>
                                      <p:to>
                                        <p:strVal val="hidden"/>
                                      </p:to>
                                    </p:set>
                                  </p:childTnLst>
                                </p:cTn>
                              </p:par>
                              <p:par>
                                <p:cTn id="37" presetID="10" presetClass="exit" presetSubtype="0" fill="hold" nodeType="withEffect">
                                  <p:stCondLst>
                                    <p:cond delay="0"/>
                                  </p:stCondLst>
                                  <p:childTnLst>
                                    <p:animEffect transition="out" filter="fade">
                                      <p:cBhvr>
                                        <p:cTn id="38" dur="500"/>
                                        <p:tgtEl>
                                          <p:spTgt spid="5">
                                            <p:txEl>
                                              <p:pRg st="4" end="4"/>
                                            </p:txEl>
                                          </p:spTgt>
                                        </p:tgtEl>
                                      </p:cBhvr>
                                    </p:animEffect>
                                    <p:set>
                                      <p:cBhvr>
                                        <p:cTn id="39" dur="1" fill="hold">
                                          <p:stCondLst>
                                            <p:cond delay="499"/>
                                          </p:stCondLst>
                                        </p:cTn>
                                        <p:tgtEl>
                                          <p:spTgt spid="5">
                                            <p:txEl>
                                              <p:pRg st="4" end="4"/>
                                            </p:txEl>
                                          </p:spTgt>
                                        </p:tgtEl>
                                        <p:attrNameLst>
                                          <p:attrName>style.visibility</p:attrName>
                                        </p:attrNameLst>
                                      </p:cBhvr>
                                      <p:to>
                                        <p:strVal val="hidden"/>
                                      </p:to>
                                    </p:set>
                                  </p:childTnLst>
                                </p:cTn>
                              </p:par>
                              <p:par>
                                <p:cTn id="40" presetID="10" presetClass="exit" presetSubtype="0" fill="hold" grpId="1" nodeType="withEffect">
                                  <p:stCondLst>
                                    <p:cond delay="0"/>
                                  </p:stCondLst>
                                  <p:childTnLst>
                                    <p:animEffect transition="out" filter="fade">
                                      <p:cBhvr>
                                        <p:cTn id="41" dur="500"/>
                                        <p:tgtEl>
                                          <p:spTgt spid="9"/>
                                        </p:tgtEl>
                                      </p:cBhvr>
                                    </p:animEffect>
                                    <p:set>
                                      <p:cBhvr>
                                        <p:cTn id="42" dur="1" fill="hold">
                                          <p:stCondLst>
                                            <p:cond delay="499"/>
                                          </p:stCondLst>
                                        </p:cTn>
                                        <p:tgtEl>
                                          <p:spTgt spid="9"/>
                                        </p:tgtEl>
                                        <p:attrNameLst>
                                          <p:attrName>style.visibility</p:attrName>
                                        </p:attrNameLst>
                                      </p:cBhvr>
                                      <p:to>
                                        <p:strVal val="hidden"/>
                                      </p:to>
                                    </p:set>
                                  </p:childTnLst>
                                </p:cTn>
                              </p:par>
                            </p:childTnLst>
                          </p:cTn>
                        </p:par>
                      </p:childTnLst>
                    </p:cTn>
                  </p:par>
                </p:childTnLst>
              </p:cTn>
              <p:nextCondLst>
                <p:cond evt="onClick" delay="0">
                  <p:tgtEl>
                    <p:spTgt spid="24"/>
                  </p:tgtEl>
                </p:cond>
              </p:nextCondLst>
            </p:seq>
          </p:childTnLst>
        </p:cTn>
      </p:par>
    </p:tnLst>
    <p:bldLst>
      <p:bldP spid="6" grpId="0"/>
      <p:bldP spid="6" grpId="1"/>
      <p:bldP spid="7" grpId="0"/>
      <p:bldP spid="7" grpId="1"/>
      <p:bldP spid="9" grpId="0"/>
      <p:bldP spid="9" grpId="1"/>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
          <p:cNvSpPr txBox="1"/>
          <p:nvPr/>
        </p:nvSpPr>
        <p:spPr>
          <a:xfrm>
            <a:off x="616784" y="2829630"/>
            <a:ext cx="10956846" cy="1200329"/>
          </a:xfrm>
          <a:prstGeom prst="rect">
            <a:avLst/>
          </a:prstGeom>
          <a:noFill/>
        </p:spPr>
        <p:txBody>
          <a:bodyPr wrap="none" rtlCol="0" anchor="ctr">
            <a:spAutoFit/>
          </a:bodyPr>
          <a:lstStyle/>
          <a:p>
            <a:pPr>
              <a:lnSpc>
                <a:spcPct val="120000"/>
              </a:lnSpc>
              <a:defRPr/>
            </a:pPr>
            <a:r>
              <a:rPr lang="zh-CN" altLang="zh-CN" sz="6000" b="1" dirty="0" smtClean="0">
                <a:solidFill>
                  <a:schemeClr val="bg1"/>
                </a:solidFill>
                <a:latin typeface="+mj-ea"/>
                <a:ea typeface="+mj-ea"/>
              </a:rPr>
              <a:t>考点</a:t>
            </a:r>
            <a:r>
              <a:rPr lang="zh-CN" altLang="en-US" sz="6000" b="1" dirty="0" smtClean="0">
                <a:solidFill>
                  <a:schemeClr val="bg1"/>
                </a:solidFill>
                <a:latin typeface="+mj-ea"/>
                <a:ea typeface="+mj-ea"/>
              </a:rPr>
              <a:t>四</a:t>
            </a:r>
            <a:r>
              <a:rPr lang="zh-CN" altLang="zh-CN" sz="6000" b="1" dirty="0">
                <a:solidFill>
                  <a:schemeClr val="bg1"/>
                </a:solidFill>
                <a:latin typeface="+mj-ea"/>
                <a:ea typeface="+mj-ea"/>
              </a:rPr>
              <a:t>　</a:t>
            </a:r>
            <a:r>
              <a:rPr lang="zh-CN" altLang="zh-CN" sz="6000" b="1" dirty="0" smtClean="0">
                <a:solidFill>
                  <a:schemeClr val="bg1"/>
                </a:solidFill>
                <a:latin typeface="+mj-ea"/>
                <a:ea typeface="+mj-ea"/>
              </a:rPr>
              <a:t>碱金属</a:t>
            </a:r>
            <a:r>
              <a:rPr lang="zh-CN" altLang="zh-CN" sz="6000" b="1" dirty="0">
                <a:solidFill>
                  <a:schemeClr val="bg1"/>
                </a:solidFill>
                <a:latin typeface="+mj-ea"/>
                <a:ea typeface="+mj-ea"/>
              </a:rPr>
              <a:t>元素　</a:t>
            </a:r>
            <a:r>
              <a:rPr lang="zh-CN" altLang="zh-CN" sz="6000" b="1" dirty="0" smtClean="0">
                <a:solidFill>
                  <a:schemeClr val="bg1"/>
                </a:solidFill>
                <a:latin typeface="+mj-ea"/>
                <a:ea typeface="+mj-ea"/>
              </a:rPr>
              <a:t>焰色反应</a:t>
            </a:r>
            <a:endParaRPr lang="zh-CN" altLang="zh-CN" sz="6000" b="1" dirty="0">
              <a:solidFill>
                <a:schemeClr val="bg1"/>
              </a:solidFill>
              <a:latin typeface="+mj-ea"/>
              <a:ea typeface="+mj-ea"/>
            </a:endParaRPr>
          </a:p>
        </p:txBody>
      </p:sp>
    </p:spTree>
    <p:extLst>
      <p:ext uri="{BB962C8B-B14F-4D97-AF65-F5344CB8AC3E}">
        <p14:creationId xmlns:p14="http://schemas.microsoft.com/office/powerpoint/2010/main" val="1011481257"/>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334566" y="136803"/>
            <a:ext cx="11053228" cy="1200304"/>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碱金属的一般性与特殊性</a:t>
            </a:r>
            <a:endParaRPr lang="zh-CN" altLang="zh-CN" sz="1050" kern="100" dirty="0">
              <a:latin typeface="宋体"/>
              <a:cs typeface="Courier New"/>
            </a:endParaRPr>
          </a:p>
          <a:p>
            <a:r>
              <a:rPr lang="en-US" altLang="zh-CN" sz="2800" kern="100" dirty="0">
                <a:latin typeface="Times New Roman"/>
                <a:ea typeface="华文细黑"/>
              </a:rPr>
              <a:t>(1)</a:t>
            </a:r>
            <a:r>
              <a:rPr lang="zh-CN" altLang="zh-CN" sz="2800" kern="100" dirty="0">
                <a:latin typeface="Times New Roman"/>
                <a:ea typeface="华文细黑"/>
                <a:cs typeface="Times New Roman"/>
              </a:rPr>
              <a:t>一般性</a:t>
            </a:r>
            <a:endParaRPr lang="zh-CN" altLang="zh-CN" sz="1050" kern="100" dirty="0">
              <a:effectLst/>
              <a:latin typeface="宋体"/>
              <a:cs typeface="Courier New"/>
            </a:endParaRPr>
          </a:p>
        </p:txBody>
      </p:sp>
      <p:graphicFrame>
        <p:nvGraphicFramePr>
          <p:cNvPr id="3" name="表格 2"/>
          <p:cNvGraphicFramePr>
            <a:graphicFrameLocks noGrp="1"/>
          </p:cNvGraphicFramePr>
          <p:nvPr>
            <p:extLst>
              <p:ext uri="{D42A27DB-BD31-4B8C-83A1-F6EECF244321}">
                <p14:modId xmlns:p14="http://schemas.microsoft.com/office/powerpoint/2010/main" val="2414345881"/>
              </p:ext>
            </p:extLst>
          </p:nvPr>
        </p:nvGraphicFramePr>
        <p:xfrm>
          <a:off x="387524" y="1451997"/>
          <a:ext cx="11305256" cy="3912488"/>
        </p:xfrm>
        <a:graphic>
          <a:graphicData uri="http://schemas.openxmlformats.org/drawingml/2006/table">
            <a:tbl>
              <a:tblPr/>
              <a:tblGrid>
                <a:gridCol w="2016224"/>
                <a:gridCol w="4464496"/>
                <a:gridCol w="4824536"/>
              </a:tblGrid>
              <a:tr h="652082">
                <a:tc>
                  <a:txBody>
                    <a:bodyPr/>
                    <a:lstStyle/>
                    <a:p>
                      <a:pPr algn="ctr">
                        <a:lnSpc>
                          <a:spcPct val="150000"/>
                        </a:lnSpc>
                        <a:spcAft>
                          <a:spcPts val="0"/>
                        </a:spcAft>
                      </a:pPr>
                      <a:r>
                        <a:rPr lang="en-US" sz="2800" kern="100" dirty="0">
                          <a:effectLst/>
                          <a:latin typeface="Times New Roman"/>
                          <a:ea typeface="华文细黑"/>
                          <a:cs typeface="Courier New"/>
                        </a:rPr>
                        <a:t> </a:t>
                      </a:r>
                      <a:endParaRPr lang="zh-CN" sz="2800" kern="100" dirty="0">
                        <a:effectLst/>
                        <a:latin typeface="宋体"/>
                        <a:cs typeface="Courier New"/>
                      </a:endParaRPr>
                    </a:p>
                  </a:txBody>
                  <a:tcPr marL="14267" marR="142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6350" cap="flat" cmpd="sng" algn="ctr">
                      <a:solidFill>
                        <a:srgbClr val="000000"/>
                      </a:solidFill>
                      <a:prstDash val="solid"/>
                      <a:round/>
                      <a:headEnd type="none" w="med" len="med"/>
                      <a:tailEnd type="none" w="med" len="med"/>
                    </a:lnTlToBr>
                  </a:tcPr>
                </a:tc>
                <a:tc>
                  <a:txBody>
                    <a:bodyPr/>
                    <a:lstStyle/>
                    <a:p>
                      <a:pPr algn="ctr">
                        <a:lnSpc>
                          <a:spcPct val="150000"/>
                        </a:lnSpc>
                        <a:spcAft>
                          <a:spcPts val="0"/>
                        </a:spcAft>
                      </a:pPr>
                      <a:r>
                        <a:rPr lang="zh-CN" sz="2800" kern="100">
                          <a:effectLst/>
                          <a:latin typeface="Times New Roman"/>
                          <a:ea typeface="华文细黑"/>
                          <a:cs typeface="Times New Roman"/>
                        </a:rPr>
                        <a:t>相似性</a:t>
                      </a:r>
                      <a:endParaRPr lang="zh-CN" sz="2800" kern="100">
                        <a:effectLst/>
                        <a:latin typeface="宋体"/>
                        <a:cs typeface="Courier New"/>
                      </a:endParaRPr>
                    </a:p>
                  </a:txBody>
                  <a:tcPr marL="14267" marR="142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a:effectLst/>
                          <a:latin typeface="Times New Roman"/>
                          <a:ea typeface="华文细黑"/>
                          <a:cs typeface="Times New Roman"/>
                        </a:rPr>
                        <a:t>递变性</a:t>
                      </a:r>
                      <a:r>
                        <a:rPr lang="en-US" sz="2800" kern="100">
                          <a:effectLst/>
                          <a:latin typeface="Times New Roman"/>
                          <a:ea typeface="华文细黑"/>
                          <a:cs typeface="Courier New"/>
                        </a:rPr>
                        <a:t>(</a:t>
                      </a:r>
                      <a:r>
                        <a:rPr lang="zh-CN" sz="2800" kern="100">
                          <a:effectLst/>
                          <a:latin typeface="Times New Roman"/>
                          <a:ea typeface="华文细黑"/>
                          <a:cs typeface="Times New Roman"/>
                        </a:rPr>
                        <a:t>由</a:t>
                      </a:r>
                      <a:r>
                        <a:rPr lang="en-US" sz="2800" kern="100">
                          <a:effectLst/>
                          <a:latin typeface="Times New Roman"/>
                          <a:ea typeface="华文细黑"/>
                          <a:cs typeface="Courier New"/>
                        </a:rPr>
                        <a:t>Li</a:t>
                      </a:r>
                      <a:r>
                        <a:rPr lang="en-US" sz="2800" kern="100">
                          <a:effectLst/>
                          <a:latin typeface="宋体"/>
                          <a:ea typeface="华文细黑"/>
                          <a:cs typeface="Times New Roman"/>
                        </a:rPr>
                        <a:t>→</a:t>
                      </a:r>
                      <a:r>
                        <a:rPr lang="en-US" sz="2800" kern="100">
                          <a:effectLst/>
                          <a:latin typeface="Times New Roman"/>
                          <a:ea typeface="华文细黑"/>
                          <a:cs typeface="Courier New"/>
                        </a:rPr>
                        <a:t>Cs)</a:t>
                      </a:r>
                      <a:endParaRPr lang="zh-CN" sz="2800" kern="100">
                        <a:effectLst/>
                        <a:latin typeface="宋体"/>
                        <a:cs typeface="Courier New"/>
                      </a:endParaRPr>
                    </a:p>
                  </a:txBody>
                  <a:tcPr marL="14267" marR="142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956244">
                <a:tc>
                  <a:txBody>
                    <a:bodyPr/>
                    <a:lstStyle/>
                    <a:p>
                      <a:pPr algn="ctr">
                        <a:lnSpc>
                          <a:spcPct val="150000"/>
                        </a:lnSpc>
                        <a:spcAft>
                          <a:spcPts val="0"/>
                        </a:spcAft>
                      </a:pPr>
                      <a:r>
                        <a:rPr lang="zh-CN" sz="2800" kern="100">
                          <a:effectLst/>
                          <a:latin typeface="Times New Roman"/>
                          <a:ea typeface="华文细黑"/>
                          <a:cs typeface="Times New Roman"/>
                        </a:rPr>
                        <a:t>原子结构</a:t>
                      </a:r>
                      <a:endParaRPr lang="zh-CN" sz="2800" kern="100">
                        <a:effectLst/>
                        <a:latin typeface="宋体"/>
                        <a:cs typeface="Courier New"/>
                      </a:endParaRPr>
                    </a:p>
                  </a:txBody>
                  <a:tcPr marL="14267" marR="142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a:effectLst/>
                          <a:latin typeface="Times New Roman"/>
                          <a:ea typeface="华文细黑"/>
                          <a:cs typeface="Times New Roman"/>
                        </a:rPr>
                        <a:t>最外层均为</a:t>
                      </a:r>
                      <a:r>
                        <a:rPr lang="en-US" sz="2800" kern="100">
                          <a:effectLst/>
                          <a:latin typeface="Times New Roman"/>
                          <a:ea typeface="华文细黑"/>
                          <a:cs typeface="Courier New"/>
                        </a:rPr>
                        <a:t>1</a:t>
                      </a:r>
                      <a:r>
                        <a:rPr lang="zh-CN" sz="2800" kern="100">
                          <a:effectLst/>
                          <a:latin typeface="Times New Roman"/>
                          <a:ea typeface="华文细黑"/>
                          <a:cs typeface="Times New Roman"/>
                        </a:rPr>
                        <a:t>个电子</a:t>
                      </a:r>
                      <a:endParaRPr lang="zh-CN" sz="2800" kern="100">
                        <a:effectLst/>
                        <a:latin typeface="宋体"/>
                        <a:cs typeface="Courier New"/>
                      </a:endParaRPr>
                    </a:p>
                  </a:txBody>
                  <a:tcPr marL="14267" marR="142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dirty="0">
                          <a:effectLst/>
                          <a:latin typeface="Times New Roman"/>
                          <a:ea typeface="华文细黑"/>
                          <a:cs typeface="Times New Roman"/>
                        </a:rPr>
                        <a:t>电子层数逐渐增多</a:t>
                      </a:r>
                      <a:endParaRPr lang="zh-CN" sz="2800" kern="100" dirty="0">
                        <a:effectLst/>
                        <a:latin typeface="宋体"/>
                        <a:cs typeface="Courier New"/>
                      </a:endParaRPr>
                    </a:p>
                    <a:p>
                      <a:pPr algn="ctr">
                        <a:lnSpc>
                          <a:spcPct val="150000"/>
                        </a:lnSpc>
                        <a:spcAft>
                          <a:spcPts val="0"/>
                        </a:spcAft>
                      </a:pPr>
                      <a:r>
                        <a:rPr lang="zh-CN" sz="2800" kern="100" dirty="0">
                          <a:effectLst/>
                          <a:latin typeface="Times New Roman"/>
                          <a:ea typeface="华文细黑"/>
                          <a:cs typeface="Times New Roman"/>
                        </a:rPr>
                        <a:t>核电荷数</a:t>
                      </a:r>
                      <a:r>
                        <a:rPr lang="zh-CN" sz="2800" kern="100" dirty="0" smtClean="0">
                          <a:effectLst/>
                          <a:latin typeface="Times New Roman"/>
                          <a:ea typeface="华文细黑"/>
                          <a:cs typeface="Times New Roman"/>
                        </a:rPr>
                        <a:t>逐渐</a:t>
                      </a:r>
                      <a:r>
                        <a:rPr lang="en-US" altLang="zh-CN" sz="2800" kern="100" dirty="0" smtClean="0">
                          <a:effectLst/>
                          <a:latin typeface="Times New Roman"/>
                          <a:ea typeface="华文细黑"/>
                          <a:cs typeface="Times New Roman"/>
                        </a:rPr>
                        <a:t>____</a:t>
                      </a:r>
                      <a:endParaRPr lang="zh-CN" sz="2800" kern="100" dirty="0">
                        <a:effectLst/>
                        <a:latin typeface="宋体"/>
                        <a:cs typeface="Courier New"/>
                      </a:endParaRPr>
                    </a:p>
                    <a:p>
                      <a:pPr algn="ctr">
                        <a:lnSpc>
                          <a:spcPct val="150000"/>
                        </a:lnSpc>
                        <a:spcAft>
                          <a:spcPts val="0"/>
                        </a:spcAft>
                      </a:pPr>
                      <a:r>
                        <a:rPr lang="zh-CN" sz="2800" kern="100" dirty="0">
                          <a:effectLst/>
                          <a:latin typeface="Times New Roman"/>
                          <a:ea typeface="华文细黑"/>
                          <a:cs typeface="Times New Roman"/>
                        </a:rPr>
                        <a:t>原子半径</a:t>
                      </a:r>
                      <a:r>
                        <a:rPr lang="zh-CN" sz="2800" kern="100" dirty="0" smtClean="0">
                          <a:effectLst/>
                          <a:latin typeface="Times New Roman"/>
                          <a:ea typeface="华文细黑"/>
                          <a:cs typeface="Times New Roman"/>
                        </a:rPr>
                        <a:t>逐渐</a:t>
                      </a:r>
                      <a:r>
                        <a:rPr lang="en-US" altLang="zh-CN" sz="2800" kern="100" dirty="0" smtClean="0">
                          <a:effectLst/>
                          <a:latin typeface="Times New Roman"/>
                          <a:ea typeface="华文细黑"/>
                          <a:cs typeface="Times New Roman"/>
                        </a:rPr>
                        <a:t>____</a:t>
                      </a:r>
                      <a:endParaRPr lang="zh-CN" sz="2800" kern="100" dirty="0">
                        <a:effectLst/>
                        <a:latin typeface="宋体"/>
                        <a:cs typeface="Courier New"/>
                      </a:endParaRPr>
                    </a:p>
                  </a:txBody>
                  <a:tcPr marL="14267" marR="142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304162">
                <a:tc>
                  <a:txBody>
                    <a:bodyPr/>
                    <a:lstStyle/>
                    <a:p>
                      <a:pPr algn="ctr">
                        <a:lnSpc>
                          <a:spcPct val="150000"/>
                        </a:lnSpc>
                        <a:spcAft>
                          <a:spcPts val="0"/>
                        </a:spcAft>
                      </a:pPr>
                      <a:r>
                        <a:rPr lang="zh-CN" sz="2800" kern="100">
                          <a:effectLst/>
                          <a:latin typeface="Times New Roman"/>
                          <a:ea typeface="华文细黑"/>
                          <a:cs typeface="Times New Roman"/>
                        </a:rPr>
                        <a:t>元素性质</a:t>
                      </a:r>
                      <a:endParaRPr lang="zh-CN" sz="2800" kern="100">
                        <a:effectLst/>
                        <a:latin typeface="宋体"/>
                        <a:cs typeface="Courier New"/>
                      </a:endParaRPr>
                    </a:p>
                  </a:txBody>
                  <a:tcPr marL="14267" marR="142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dirty="0">
                          <a:effectLst/>
                          <a:latin typeface="Times New Roman"/>
                          <a:ea typeface="华文细黑"/>
                          <a:cs typeface="Times New Roman"/>
                        </a:rPr>
                        <a:t>都具有较强的金属性，最高正价均为＋</a:t>
                      </a:r>
                      <a:r>
                        <a:rPr lang="en-US" sz="2800" kern="100" dirty="0">
                          <a:effectLst/>
                          <a:latin typeface="Times New Roman"/>
                          <a:ea typeface="华文细黑"/>
                          <a:cs typeface="Courier New"/>
                        </a:rPr>
                        <a:t>1</a:t>
                      </a:r>
                      <a:r>
                        <a:rPr lang="zh-CN" sz="2800" kern="100" dirty="0">
                          <a:effectLst/>
                          <a:latin typeface="Times New Roman"/>
                          <a:ea typeface="华文细黑"/>
                          <a:cs typeface="Times New Roman"/>
                        </a:rPr>
                        <a:t>价</a:t>
                      </a:r>
                      <a:endParaRPr lang="zh-CN" sz="2800" kern="100" dirty="0">
                        <a:effectLst/>
                        <a:latin typeface="宋体"/>
                        <a:cs typeface="Courier New"/>
                      </a:endParaRPr>
                    </a:p>
                  </a:txBody>
                  <a:tcPr marL="14267" marR="142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dirty="0">
                          <a:effectLst/>
                          <a:latin typeface="Times New Roman"/>
                          <a:ea typeface="华文细黑"/>
                          <a:cs typeface="Times New Roman"/>
                        </a:rPr>
                        <a:t>金属性</a:t>
                      </a:r>
                      <a:r>
                        <a:rPr lang="zh-CN" sz="2800" kern="100" dirty="0" smtClean="0">
                          <a:effectLst/>
                          <a:latin typeface="Times New Roman"/>
                          <a:ea typeface="华文细黑"/>
                          <a:cs typeface="Times New Roman"/>
                        </a:rPr>
                        <a:t>逐渐</a:t>
                      </a:r>
                      <a:r>
                        <a:rPr lang="en-US" altLang="zh-CN" sz="2800" kern="100" dirty="0" smtClean="0">
                          <a:effectLst/>
                          <a:latin typeface="Times New Roman"/>
                          <a:ea typeface="华文细黑"/>
                          <a:cs typeface="Times New Roman"/>
                        </a:rPr>
                        <a:t>____</a:t>
                      </a:r>
                      <a:endParaRPr lang="zh-CN" sz="2800" kern="100" dirty="0">
                        <a:effectLst/>
                        <a:latin typeface="宋体"/>
                        <a:cs typeface="Courier New"/>
                      </a:endParaRPr>
                    </a:p>
                  </a:txBody>
                  <a:tcPr marL="14267" marR="142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4" name="矩形 3"/>
          <p:cNvSpPr/>
          <p:nvPr/>
        </p:nvSpPr>
        <p:spPr>
          <a:xfrm>
            <a:off x="9868197" y="2873107"/>
            <a:ext cx="902811" cy="523220"/>
          </a:xfrm>
          <a:prstGeom prst="rect">
            <a:avLst/>
          </a:prstGeom>
        </p:spPr>
        <p:txBody>
          <a:bodyPr wrap="none">
            <a:spAutoFit/>
          </a:bodyPr>
          <a:lstStyle/>
          <a:p>
            <a:pPr>
              <a:defRPr/>
            </a:pPr>
            <a:r>
              <a:rPr lang="zh-CN" altLang="zh-CN" sz="2800" kern="100" dirty="0">
                <a:solidFill>
                  <a:srgbClr val="0000FF"/>
                </a:solidFill>
                <a:latin typeface="华文细黑" pitchFamily="2" charset="-122"/>
                <a:ea typeface="华文细黑" pitchFamily="2" charset="-122"/>
                <a:cs typeface="Times New Roman"/>
              </a:rPr>
              <a:t>增大</a:t>
            </a:r>
            <a:endParaRPr lang="zh-CN" altLang="en-US" sz="2800" kern="100" dirty="0">
              <a:solidFill>
                <a:srgbClr val="0000FF"/>
              </a:solidFill>
              <a:latin typeface="华文细黑" pitchFamily="2" charset="-122"/>
              <a:ea typeface="华文细黑" pitchFamily="2" charset="-122"/>
              <a:cs typeface="Times New Roman"/>
            </a:endParaRPr>
          </a:p>
        </p:txBody>
      </p:sp>
      <p:sp>
        <p:nvSpPr>
          <p:cNvPr id="5" name="矩形 4"/>
          <p:cNvSpPr/>
          <p:nvPr/>
        </p:nvSpPr>
        <p:spPr>
          <a:xfrm>
            <a:off x="9901490" y="3521065"/>
            <a:ext cx="902811" cy="523220"/>
          </a:xfrm>
          <a:prstGeom prst="rect">
            <a:avLst/>
          </a:prstGeom>
        </p:spPr>
        <p:txBody>
          <a:bodyPr wrap="none">
            <a:spAutoFit/>
          </a:bodyPr>
          <a:lstStyle/>
          <a:p>
            <a:r>
              <a:rPr lang="zh-CN" altLang="zh-CN" sz="2800" kern="100" dirty="0">
                <a:solidFill>
                  <a:srgbClr val="0000FF"/>
                </a:solidFill>
                <a:latin typeface="华文细黑" pitchFamily="2" charset="-122"/>
                <a:ea typeface="华文细黑" pitchFamily="2" charset="-122"/>
                <a:cs typeface="Times New Roman"/>
              </a:rPr>
              <a:t>增大</a:t>
            </a:r>
            <a:endParaRPr lang="zh-CN" altLang="en-US" sz="2800" kern="100" dirty="0">
              <a:solidFill>
                <a:srgbClr val="0000FF"/>
              </a:solidFill>
              <a:latin typeface="华文细黑" pitchFamily="2" charset="-122"/>
              <a:ea typeface="华文细黑" pitchFamily="2" charset="-122"/>
              <a:cs typeface="Times New Roman"/>
            </a:endParaRPr>
          </a:p>
        </p:txBody>
      </p:sp>
      <p:sp>
        <p:nvSpPr>
          <p:cNvPr id="6" name="矩形 5"/>
          <p:cNvSpPr/>
          <p:nvPr/>
        </p:nvSpPr>
        <p:spPr>
          <a:xfrm>
            <a:off x="9704516" y="4472027"/>
            <a:ext cx="902811" cy="523220"/>
          </a:xfrm>
          <a:prstGeom prst="rect">
            <a:avLst/>
          </a:prstGeom>
        </p:spPr>
        <p:txBody>
          <a:bodyPr wrap="none">
            <a:spAutoFit/>
          </a:bodyPr>
          <a:lstStyle/>
          <a:p>
            <a:r>
              <a:rPr lang="zh-CN" altLang="zh-CN" sz="2800" kern="100" dirty="0">
                <a:solidFill>
                  <a:srgbClr val="0000FF"/>
                </a:solidFill>
                <a:latin typeface="华文细黑" pitchFamily="2" charset="-122"/>
                <a:ea typeface="华文细黑" pitchFamily="2" charset="-122"/>
                <a:cs typeface="Times New Roman"/>
              </a:rPr>
              <a:t>增强</a:t>
            </a:r>
            <a:endParaRPr lang="zh-CN" altLang="en-US" sz="2800" kern="100" dirty="0">
              <a:solidFill>
                <a:srgbClr val="0000FF"/>
              </a:solidFill>
              <a:latin typeface="华文细黑" pitchFamily="2" charset="-122"/>
              <a:ea typeface="华文细黑" pitchFamily="2" charset="-122"/>
              <a:cs typeface="Times New Roman"/>
            </a:endParaRPr>
          </a:p>
        </p:txBody>
      </p:sp>
      <p:sp>
        <p:nvSpPr>
          <p:cNvPr id="7" name="矩形 6"/>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8" name="圆角矩形 7"/>
          <p:cNvSpPr/>
          <p:nvPr/>
        </p:nvSpPr>
        <p:spPr>
          <a:xfrm>
            <a:off x="11382521" y="6658148"/>
            <a:ext cx="807892" cy="20084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C00000"/>
                </a:solidFill>
                <a:latin typeface="黑体" pitchFamily="49" charset="-122"/>
                <a:ea typeface="黑体" pitchFamily="49" charset="-122"/>
              </a:rPr>
              <a:t>答案</a:t>
            </a:r>
            <a:endParaRPr lang="zh-CN" altLang="en-US" sz="1400" dirty="0">
              <a:solidFill>
                <a:srgbClr val="C00000"/>
              </a:solidFill>
              <a:latin typeface="黑体" pitchFamily="49" charset="-122"/>
              <a:ea typeface="黑体" pitchFamily="49" charset="-122"/>
            </a:endParaRPr>
          </a:p>
        </p:txBody>
      </p:sp>
    </p:spTree>
    <p:extLst>
      <p:ext uri="{BB962C8B-B14F-4D97-AF65-F5344CB8AC3E}">
        <p14:creationId xmlns:p14="http://schemas.microsoft.com/office/powerpoint/2010/main" val="528135463"/>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8"/>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linds(horizontal)">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blinds(horizontal)">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xit" presetSubtype="0" fill="hold" grpId="1" nodeType="clickEffect">
                                  <p:stCondLst>
                                    <p:cond delay="0"/>
                                  </p:stCondLst>
                                  <p:childTnLst>
                                    <p:animEffect transition="out" filter="fade">
                                      <p:cBhvr>
                                        <p:cTn id="19" dur="500"/>
                                        <p:tgtEl>
                                          <p:spTgt spid="4"/>
                                        </p:tgtEl>
                                      </p:cBhvr>
                                    </p:animEffect>
                                    <p:set>
                                      <p:cBhvr>
                                        <p:cTn id="20" dur="1" fill="hold">
                                          <p:stCondLst>
                                            <p:cond delay="499"/>
                                          </p:stCondLst>
                                        </p:cTn>
                                        <p:tgtEl>
                                          <p:spTgt spid="4"/>
                                        </p:tgtEl>
                                        <p:attrNameLst>
                                          <p:attrName>style.visibility</p:attrName>
                                        </p:attrNameLst>
                                      </p:cBhvr>
                                      <p:to>
                                        <p:strVal val="hidden"/>
                                      </p:to>
                                    </p:set>
                                  </p:childTnLst>
                                </p:cTn>
                              </p:par>
                              <p:par>
                                <p:cTn id="21" presetID="10" presetClass="exit" presetSubtype="0" fill="hold" grpId="1" nodeType="withEffect">
                                  <p:stCondLst>
                                    <p:cond delay="0"/>
                                  </p:stCondLst>
                                  <p:childTnLst>
                                    <p:animEffect transition="out" filter="fade">
                                      <p:cBhvr>
                                        <p:cTn id="22" dur="500"/>
                                        <p:tgtEl>
                                          <p:spTgt spid="5"/>
                                        </p:tgtEl>
                                      </p:cBhvr>
                                    </p:animEffect>
                                    <p:set>
                                      <p:cBhvr>
                                        <p:cTn id="23" dur="1" fill="hold">
                                          <p:stCondLst>
                                            <p:cond delay="499"/>
                                          </p:stCondLst>
                                        </p:cTn>
                                        <p:tgtEl>
                                          <p:spTgt spid="5"/>
                                        </p:tgtEl>
                                        <p:attrNameLst>
                                          <p:attrName>style.visibility</p:attrName>
                                        </p:attrNameLst>
                                      </p:cBhvr>
                                      <p:to>
                                        <p:strVal val="hidden"/>
                                      </p:to>
                                    </p:set>
                                  </p:childTnLst>
                                </p:cTn>
                              </p:par>
                              <p:par>
                                <p:cTn id="24" presetID="10" presetClass="exit" presetSubtype="0" fill="hold" grpId="1" nodeType="withEffect">
                                  <p:stCondLst>
                                    <p:cond delay="0"/>
                                  </p:stCondLst>
                                  <p:childTnLst>
                                    <p:animEffect transition="out" filter="fade">
                                      <p:cBhvr>
                                        <p:cTn id="25" dur="500"/>
                                        <p:tgtEl>
                                          <p:spTgt spid="6"/>
                                        </p:tgtEl>
                                      </p:cBhvr>
                                    </p:animEffect>
                                    <p:set>
                                      <p:cBhvr>
                                        <p:cTn id="26" dur="1" fill="hold">
                                          <p:stCondLst>
                                            <p:cond delay="499"/>
                                          </p:stCondLst>
                                        </p:cTn>
                                        <p:tgtEl>
                                          <p:spTgt spid="6"/>
                                        </p:tgtEl>
                                        <p:attrNameLst>
                                          <p:attrName>style.visibility</p:attrName>
                                        </p:attrNameLst>
                                      </p:cBhvr>
                                      <p:to>
                                        <p:strVal val="hidden"/>
                                      </p:to>
                                    </p:set>
                                  </p:childTnLst>
                                </p:cTn>
                              </p:par>
                            </p:childTnLst>
                          </p:cTn>
                        </p:par>
                      </p:childTnLst>
                    </p:cTn>
                  </p:par>
                </p:childTnLst>
              </p:cTn>
              <p:nextCondLst>
                <p:cond evt="onClick" delay="0">
                  <p:tgtEl>
                    <p:spTgt spid="8"/>
                  </p:tgtEl>
                </p:cond>
              </p:nextCondLst>
            </p:seq>
          </p:childTnLst>
        </p:cTn>
      </p:par>
    </p:tnLst>
    <p:bldLst>
      <p:bldP spid="4" grpId="0"/>
      <p:bldP spid="4" grpId="1"/>
      <p:bldP spid="5" grpId="0"/>
      <p:bldP spid="5" grpId="1"/>
      <p:bldP spid="6" grpId="0"/>
      <p:bldP spid="6" grpId="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332046" y="152866"/>
            <a:ext cx="11163760" cy="5509176"/>
          </a:xfrm>
          <a:prstGeom prst="rect">
            <a:avLst/>
          </a:prstGeom>
        </p:spPr>
        <p:txBody>
          <a:bodyPr wrap="square" lIns="121898" tIns="60948" rIns="121898" bIns="60948">
            <a:spAutoFit/>
          </a:bodyPr>
          <a:lstStyle/>
          <a:p>
            <a:pPr algn="just">
              <a:lnSpc>
                <a:spcPts val="6000"/>
              </a:lnSpc>
              <a:spcAft>
                <a:spcPts val="0"/>
              </a:spcAft>
            </a:pPr>
            <a:r>
              <a:rPr lang="en-US" altLang="zh-CN" sz="2800" kern="100" dirty="0">
                <a:latin typeface="Times New Roman"/>
                <a:ea typeface="华文细黑"/>
                <a:cs typeface="Courier New"/>
              </a:rPr>
              <a:t>4.</a:t>
            </a:r>
            <a:r>
              <a:rPr lang="zh-CN" altLang="zh-CN" sz="2800" kern="100" dirty="0">
                <a:latin typeface="Times New Roman"/>
                <a:ea typeface="华文细黑"/>
                <a:cs typeface="Times New Roman"/>
              </a:rPr>
              <a:t>钠的用途</a:t>
            </a:r>
            <a:endParaRPr lang="zh-CN" altLang="zh-CN" sz="1050" kern="100" dirty="0">
              <a:latin typeface="宋体"/>
              <a:cs typeface="Courier New"/>
            </a:endParaRPr>
          </a:p>
          <a:p>
            <a:pPr algn="just">
              <a:lnSpc>
                <a:spcPts val="6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制取</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等化合物。</a:t>
            </a:r>
            <a:endParaRPr lang="zh-CN" altLang="zh-CN" sz="1050" kern="100" dirty="0">
              <a:latin typeface="宋体"/>
              <a:cs typeface="Courier New"/>
            </a:endParaRPr>
          </a:p>
          <a:p>
            <a:pPr algn="just">
              <a:lnSpc>
                <a:spcPts val="6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钠、钾合金</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液态</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可用于原子反应堆的导热剂。</a:t>
            </a:r>
            <a:endParaRPr lang="zh-CN" altLang="zh-CN" sz="1050" kern="100" dirty="0">
              <a:latin typeface="宋体"/>
              <a:cs typeface="Courier New"/>
            </a:endParaRPr>
          </a:p>
          <a:p>
            <a:pPr algn="just">
              <a:lnSpc>
                <a:spcPts val="6000"/>
              </a:lnSpc>
              <a:spcAft>
                <a:spcPts val="0"/>
              </a:spcAf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用作电光源，制作高压钠灯。</a:t>
            </a:r>
            <a:endParaRPr lang="zh-CN" altLang="zh-CN" sz="1050" kern="100" dirty="0">
              <a:latin typeface="宋体"/>
              <a:cs typeface="Courier New"/>
            </a:endParaRPr>
          </a:p>
          <a:p>
            <a:pPr algn="just">
              <a:lnSpc>
                <a:spcPts val="6000"/>
              </a:lnSpc>
              <a:spcAft>
                <a:spcPts val="0"/>
              </a:spcAft>
            </a:pPr>
            <a:r>
              <a:rPr lang="en-US" altLang="zh-CN" sz="2800" kern="100" dirty="0">
                <a:latin typeface="Times New Roman"/>
                <a:ea typeface="华文细黑"/>
                <a:cs typeface="Courier New"/>
              </a:rPr>
              <a:t>(4)</a:t>
            </a:r>
            <a:r>
              <a:rPr lang="zh-CN" altLang="zh-CN" sz="2800" kern="100" dirty="0">
                <a:latin typeface="Times New Roman"/>
                <a:ea typeface="华文细黑"/>
                <a:cs typeface="Times New Roman"/>
              </a:rPr>
              <a:t>冶炼某些金属</a:t>
            </a:r>
            <a:endParaRPr lang="zh-CN" altLang="zh-CN" sz="1050" kern="100" dirty="0">
              <a:latin typeface="宋体"/>
              <a:cs typeface="Courier New"/>
            </a:endParaRPr>
          </a:p>
          <a:p>
            <a:pPr algn="just">
              <a:lnSpc>
                <a:spcPts val="6000"/>
              </a:lnSpc>
              <a:spcAft>
                <a:spcPts val="0"/>
              </a:spcAft>
            </a:pPr>
            <a:r>
              <a:rPr lang="zh-CN" altLang="zh-CN" sz="2800" kern="100" dirty="0">
                <a:latin typeface="Times New Roman"/>
                <a:ea typeface="华文细黑"/>
                <a:cs typeface="Times New Roman"/>
              </a:rPr>
              <a:t>金属钠具有强还原性，熔融状态下可以用于制取金属</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6000"/>
              </a:lnSpc>
              <a:spcAft>
                <a:spcPts val="0"/>
              </a:spcAft>
            </a:pPr>
            <a:r>
              <a:rPr lang="zh-CN" altLang="zh-CN" sz="2800" kern="100" dirty="0" smtClean="0">
                <a:latin typeface="Times New Roman"/>
                <a:ea typeface="华文细黑"/>
                <a:cs typeface="Times New Roman"/>
              </a:rPr>
              <a:t>如</a:t>
            </a:r>
            <a:r>
              <a:rPr lang="en-US" altLang="zh-CN" sz="2800" kern="100" dirty="0" smtClean="0">
                <a:latin typeface="Times New Roman"/>
                <a:ea typeface="华文细黑"/>
                <a:cs typeface="Courier New"/>
              </a:rPr>
              <a:t>4Na</a:t>
            </a:r>
            <a:r>
              <a:rPr lang="zh-CN" altLang="zh-CN" sz="2800" kern="100" dirty="0">
                <a:latin typeface="Times New Roman"/>
                <a:ea typeface="华文细黑"/>
                <a:cs typeface="Times New Roman"/>
              </a:rPr>
              <a:t>＋</a:t>
            </a:r>
            <a:r>
              <a:rPr lang="en-US" altLang="zh-CN" sz="2800" kern="100" dirty="0" smtClean="0">
                <a:latin typeface="Times New Roman"/>
                <a:ea typeface="华文细黑"/>
                <a:cs typeface="Courier New"/>
              </a:rPr>
              <a:t>TiCl</a:t>
            </a:r>
            <a:r>
              <a:rPr lang="en-US" altLang="zh-CN" sz="2800" kern="100" baseline="-25000" dirty="0" smtClean="0">
                <a:latin typeface="Times New Roman"/>
                <a:ea typeface="华文细黑"/>
                <a:cs typeface="Courier New"/>
              </a:rPr>
              <a:t>4                  </a:t>
            </a:r>
            <a:r>
              <a:rPr lang="en-US" altLang="zh-CN" sz="2800" kern="100" dirty="0" smtClean="0">
                <a:latin typeface="Times New Roman"/>
                <a:ea typeface="华文细黑"/>
                <a:cs typeface="Courier New"/>
              </a:rPr>
              <a:t>4NaCl</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Ti</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890343318"/>
              </p:ext>
            </p:extLst>
          </p:nvPr>
        </p:nvGraphicFramePr>
        <p:xfrm>
          <a:off x="2554739" y="4728710"/>
          <a:ext cx="1074738" cy="792162"/>
        </p:xfrm>
        <a:graphic>
          <a:graphicData uri="http://schemas.openxmlformats.org/presentationml/2006/ole">
            <mc:AlternateContent xmlns:mc="http://schemas.openxmlformats.org/markup-compatibility/2006">
              <mc:Choice xmlns:v="urn:schemas-microsoft-com:vml" Requires="v">
                <p:oleObj spid="_x0000_s4472" name="文档" r:id="rId4" imgW="1073960" imgH="792388" progId="Word.Document.12">
                  <p:embed/>
                </p:oleObj>
              </mc:Choice>
              <mc:Fallback>
                <p:oleObj name="文档" r:id="rId4" imgW="1073960" imgH="792388" progId="Word.Document.12">
                  <p:embed/>
                  <p:pic>
                    <p:nvPicPr>
                      <p:cNvPr id="0" name=""/>
                      <p:cNvPicPr/>
                      <p:nvPr/>
                    </p:nvPicPr>
                    <p:blipFill>
                      <a:blip r:embed="rId5"/>
                      <a:stretch>
                        <a:fillRect/>
                      </a:stretch>
                    </p:blipFill>
                    <p:spPr>
                      <a:xfrm>
                        <a:off x="2554739" y="4728710"/>
                        <a:ext cx="1074738" cy="792162"/>
                      </a:xfrm>
                      <a:prstGeom prst="rect">
                        <a:avLst/>
                      </a:prstGeom>
                    </p:spPr>
                  </p:pic>
                </p:oleObj>
              </mc:Fallback>
            </mc:AlternateContent>
          </a:graphicData>
        </a:graphic>
      </p:graphicFrame>
    </p:spTree>
    <p:extLst>
      <p:ext uri="{BB962C8B-B14F-4D97-AF65-F5344CB8AC3E}">
        <p14:creationId xmlns:p14="http://schemas.microsoft.com/office/powerpoint/2010/main" val="2961005294"/>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extLst>
              <p:ext uri="{D42A27DB-BD31-4B8C-83A1-F6EECF244321}">
                <p14:modId xmlns:p14="http://schemas.microsoft.com/office/powerpoint/2010/main" val="329282071"/>
              </p:ext>
            </p:extLst>
          </p:nvPr>
        </p:nvGraphicFramePr>
        <p:xfrm>
          <a:off x="537592" y="376064"/>
          <a:ext cx="11102230" cy="4277866"/>
        </p:xfrm>
        <a:graphic>
          <a:graphicData uri="http://schemas.openxmlformats.org/drawingml/2006/table">
            <a:tbl>
              <a:tblPr/>
              <a:tblGrid>
                <a:gridCol w="1669182"/>
                <a:gridCol w="1944216"/>
                <a:gridCol w="3672408"/>
                <a:gridCol w="3816424"/>
              </a:tblGrid>
              <a:tr h="2092390">
                <a:tc rowSpan="2">
                  <a:txBody>
                    <a:bodyPr/>
                    <a:lstStyle/>
                    <a:p>
                      <a:pPr algn="ctr">
                        <a:lnSpc>
                          <a:spcPct val="150000"/>
                        </a:lnSpc>
                        <a:spcAft>
                          <a:spcPts val="0"/>
                        </a:spcAft>
                      </a:pPr>
                      <a:r>
                        <a:rPr lang="zh-CN" sz="2800" kern="100" dirty="0">
                          <a:effectLst/>
                          <a:latin typeface="Times New Roman"/>
                          <a:ea typeface="华文细黑"/>
                          <a:cs typeface="Times New Roman"/>
                        </a:rPr>
                        <a:t>单质性质</a:t>
                      </a:r>
                      <a:endParaRPr lang="zh-CN" sz="2800" kern="100" dirty="0">
                        <a:effectLst/>
                        <a:latin typeface="宋体"/>
                        <a:cs typeface="Courier New"/>
                      </a:endParaRPr>
                    </a:p>
                  </a:txBody>
                  <a:tcPr marL="14267" marR="142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dirty="0" smtClean="0">
                          <a:effectLst/>
                          <a:latin typeface="Times New Roman"/>
                          <a:ea typeface="华文细黑"/>
                          <a:cs typeface="Times New Roman"/>
                        </a:rPr>
                        <a:t>物理性质</a:t>
                      </a:r>
                      <a:endParaRPr lang="zh-CN" sz="2800" kern="100" dirty="0">
                        <a:effectLst/>
                        <a:latin typeface="宋体"/>
                        <a:cs typeface="Courier New"/>
                      </a:endParaRPr>
                    </a:p>
                  </a:txBody>
                  <a:tcPr marL="14267" marR="142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dirty="0">
                          <a:effectLst/>
                          <a:latin typeface="Times New Roman"/>
                          <a:ea typeface="华文细黑"/>
                          <a:cs typeface="Courier New"/>
                        </a:rPr>
                        <a:t>(</a:t>
                      </a:r>
                      <a:r>
                        <a:rPr lang="zh-CN" sz="2800" kern="100" dirty="0">
                          <a:effectLst/>
                          <a:latin typeface="Times New Roman"/>
                          <a:ea typeface="华文细黑"/>
                          <a:cs typeface="Times New Roman"/>
                        </a:rPr>
                        <a:t>除</a:t>
                      </a:r>
                      <a:r>
                        <a:rPr lang="en-US" sz="2800" kern="100" dirty="0">
                          <a:effectLst/>
                          <a:latin typeface="Times New Roman"/>
                          <a:ea typeface="华文细黑"/>
                          <a:cs typeface="Courier New"/>
                        </a:rPr>
                        <a:t>Cs</a:t>
                      </a:r>
                      <a:r>
                        <a:rPr lang="zh-CN" sz="2800" kern="100" dirty="0">
                          <a:effectLst/>
                          <a:latin typeface="Times New Roman"/>
                          <a:ea typeface="华文细黑"/>
                          <a:cs typeface="Times New Roman"/>
                        </a:rPr>
                        <a:t>外</a:t>
                      </a:r>
                      <a:r>
                        <a:rPr lang="en-US" sz="2800" kern="100" dirty="0">
                          <a:effectLst/>
                          <a:latin typeface="Times New Roman"/>
                          <a:ea typeface="华文细黑"/>
                          <a:cs typeface="Courier New"/>
                        </a:rPr>
                        <a:t>)</a:t>
                      </a:r>
                      <a:r>
                        <a:rPr lang="zh-CN" sz="2800" kern="100" dirty="0">
                          <a:effectLst/>
                          <a:latin typeface="Times New Roman"/>
                          <a:ea typeface="华文细黑"/>
                          <a:cs typeface="Times New Roman"/>
                        </a:rPr>
                        <a:t>都呈银白色，密度较小，熔、</a:t>
                      </a:r>
                      <a:r>
                        <a:rPr lang="zh-CN" sz="2800" kern="100" dirty="0" smtClean="0">
                          <a:effectLst/>
                          <a:latin typeface="Times New Roman"/>
                          <a:ea typeface="华文细黑"/>
                          <a:cs typeface="Times New Roman"/>
                        </a:rPr>
                        <a:t>沸点</a:t>
                      </a:r>
                      <a:r>
                        <a:rPr lang="en-US" altLang="zh-CN" sz="2800" kern="100" dirty="0" smtClean="0">
                          <a:effectLst/>
                          <a:latin typeface="Times New Roman"/>
                          <a:ea typeface="华文细黑"/>
                          <a:cs typeface="Times New Roman"/>
                        </a:rPr>
                        <a:t>_____</a:t>
                      </a:r>
                    </a:p>
                  </a:txBody>
                  <a:tcPr marL="14267" marR="142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dirty="0">
                          <a:effectLst/>
                          <a:latin typeface="Times New Roman"/>
                          <a:ea typeface="华文细黑"/>
                          <a:cs typeface="Times New Roman"/>
                        </a:rPr>
                        <a:t>密度逐渐增大</a:t>
                      </a:r>
                      <a:r>
                        <a:rPr lang="en-US" sz="2800" kern="100" dirty="0">
                          <a:effectLst/>
                          <a:latin typeface="Times New Roman"/>
                          <a:ea typeface="华文细黑"/>
                          <a:cs typeface="Courier New"/>
                        </a:rPr>
                        <a:t>(</a:t>
                      </a:r>
                      <a:r>
                        <a:rPr lang="zh-CN" sz="2800" kern="100" dirty="0">
                          <a:effectLst/>
                          <a:latin typeface="Times New Roman"/>
                          <a:ea typeface="华文细黑"/>
                          <a:cs typeface="Times New Roman"/>
                        </a:rPr>
                        <a:t>钾反常</a:t>
                      </a:r>
                      <a:r>
                        <a:rPr lang="en-US" sz="2800" kern="100" dirty="0">
                          <a:effectLst/>
                          <a:latin typeface="Times New Roman"/>
                          <a:ea typeface="华文细黑"/>
                          <a:cs typeface="Courier New"/>
                        </a:rPr>
                        <a:t>)</a:t>
                      </a:r>
                      <a:r>
                        <a:rPr lang="zh-CN" sz="2800" kern="100" dirty="0">
                          <a:effectLst/>
                          <a:latin typeface="Times New Roman"/>
                          <a:ea typeface="华文细黑"/>
                          <a:cs typeface="Times New Roman"/>
                        </a:rPr>
                        <a:t>，熔、沸点</a:t>
                      </a:r>
                      <a:r>
                        <a:rPr lang="zh-CN" sz="2800" kern="100" dirty="0" smtClean="0">
                          <a:effectLst/>
                          <a:latin typeface="Times New Roman"/>
                          <a:ea typeface="华文细黑"/>
                          <a:cs typeface="Times New Roman"/>
                        </a:rPr>
                        <a:t>逐渐</a:t>
                      </a:r>
                      <a:r>
                        <a:rPr lang="en-US" altLang="zh-CN" sz="2800" kern="100" dirty="0" smtClean="0">
                          <a:effectLst/>
                          <a:latin typeface="Times New Roman"/>
                          <a:ea typeface="华文细黑"/>
                          <a:cs typeface="Times New Roman"/>
                        </a:rPr>
                        <a:t>_____</a:t>
                      </a:r>
                      <a:endParaRPr lang="zh-CN" sz="2800" kern="100" dirty="0">
                        <a:effectLst/>
                        <a:latin typeface="宋体"/>
                        <a:cs typeface="Courier New"/>
                      </a:endParaRPr>
                    </a:p>
                  </a:txBody>
                  <a:tcPr marL="14267" marR="142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85476">
                <a:tc vMerge="1">
                  <a:txBody>
                    <a:bodyPr/>
                    <a:lstStyle/>
                    <a:p>
                      <a:endParaRPr lang="zh-CN" altLang="en-US"/>
                    </a:p>
                  </a:txBody>
                  <a:tcPr/>
                </a:tc>
                <a:tc>
                  <a:txBody>
                    <a:bodyPr/>
                    <a:lstStyle/>
                    <a:p>
                      <a:pPr algn="ctr">
                        <a:lnSpc>
                          <a:spcPct val="150000"/>
                        </a:lnSpc>
                        <a:spcAft>
                          <a:spcPts val="0"/>
                        </a:spcAft>
                      </a:pPr>
                      <a:r>
                        <a:rPr lang="zh-CN" sz="2800" kern="100" dirty="0" smtClean="0">
                          <a:effectLst/>
                          <a:latin typeface="Times New Roman"/>
                          <a:ea typeface="华文细黑"/>
                          <a:cs typeface="Times New Roman"/>
                        </a:rPr>
                        <a:t>化学性质</a:t>
                      </a:r>
                      <a:endParaRPr lang="zh-CN" sz="2800" kern="100" dirty="0">
                        <a:effectLst/>
                        <a:latin typeface="宋体"/>
                        <a:cs typeface="Courier New"/>
                      </a:endParaRPr>
                    </a:p>
                  </a:txBody>
                  <a:tcPr marL="14267" marR="142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a:effectLst/>
                          <a:latin typeface="Times New Roman"/>
                          <a:ea typeface="华文细黑"/>
                          <a:cs typeface="Times New Roman"/>
                        </a:rPr>
                        <a:t>都具有较强的还原性</a:t>
                      </a:r>
                      <a:endParaRPr lang="zh-CN" sz="2800" kern="100">
                        <a:effectLst/>
                        <a:latin typeface="宋体"/>
                        <a:cs typeface="Courier New"/>
                      </a:endParaRPr>
                    </a:p>
                  </a:txBody>
                  <a:tcPr marL="14267" marR="142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dirty="0">
                          <a:effectLst/>
                          <a:latin typeface="Times New Roman"/>
                          <a:ea typeface="华文细黑"/>
                          <a:cs typeface="Times New Roman"/>
                        </a:rPr>
                        <a:t>还原性逐渐</a:t>
                      </a:r>
                      <a:r>
                        <a:rPr lang="zh-CN" sz="2800" u="sng" kern="100" dirty="0">
                          <a:effectLst/>
                          <a:latin typeface="Times New Roman"/>
                          <a:ea typeface="华文细黑"/>
                          <a:cs typeface="Times New Roman"/>
                        </a:rPr>
                        <a:t>增强</a:t>
                      </a:r>
                      <a:r>
                        <a:rPr lang="zh-CN" sz="2800" kern="100" dirty="0">
                          <a:effectLst/>
                          <a:latin typeface="Times New Roman"/>
                          <a:ea typeface="华文细黑"/>
                          <a:cs typeface="Times New Roman"/>
                        </a:rPr>
                        <a:t>；</a:t>
                      </a:r>
                      <a:endParaRPr lang="zh-CN" sz="2800" kern="100" dirty="0">
                        <a:effectLst/>
                        <a:latin typeface="宋体"/>
                        <a:cs typeface="Courier New"/>
                      </a:endParaRPr>
                    </a:p>
                    <a:p>
                      <a:pPr algn="ctr">
                        <a:lnSpc>
                          <a:spcPct val="150000"/>
                        </a:lnSpc>
                        <a:spcAft>
                          <a:spcPts val="0"/>
                        </a:spcAft>
                      </a:pPr>
                      <a:r>
                        <a:rPr lang="zh-CN" sz="2800" kern="100" dirty="0">
                          <a:effectLst/>
                          <a:latin typeface="Times New Roman"/>
                          <a:ea typeface="华文细黑"/>
                          <a:cs typeface="Times New Roman"/>
                        </a:rPr>
                        <a:t>与</a:t>
                      </a:r>
                      <a:r>
                        <a:rPr lang="en-US" sz="2800" kern="100" dirty="0">
                          <a:effectLst/>
                          <a:latin typeface="Times New Roman"/>
                          <a:ea typeface="华文细黑"/>
                          <a:cs typeface="Courier New"/>
                        </a:rPr>
                        <a:t>O</a:t>
                      </a:r>
                      <a:r>
                        <a:rPr lang="en-US" sz="2800" kern="100" baseline="-25000" dirty="0">
                          <a:effectLst/>
                          <a:latin typeface="Times New Roman"/>
                          <a:ea typeface="华文细黑"/>
                          <a:cs typeface="Courier New"/>
                        </a:rPr>
                        <a:t>2</a:t>
                      </a:r>
                      <a:r>
                        <a:rPr lang="zh-CN" sz="2800" kern="100" dirty="0">
                          <a:effectLst/>
                          <a:latin typeface="Times New Roman"/>
                          <a:ea typeface="华文细黑"/>
                          <a:cs typeface="Times New Roman"/>
                        </a:rPr>
                        <a:t>反应越来越剧烈，产物越来越复杂</a:t>
                      </a:r>
                      <a:endParaRPr lang="zh-CN" sz="2800" kern="100" dirty="0">
                        <a:effectLst/>
                        <a:latin typeface="宋体"/>
                        <a:cs typeface="Courier New"/>
                      </a:endParaRPr>
                    </a:p>
                  </a:txBody>
                  <a:tcPr marL="14267" marR="142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3" name="矩形 2"/>
          <p:cNvSpPr/>
          <p:nvPr/>
        </p:nvSpPr>
        <p:spPr>
          <a:xfrm>
            <a:off x="5513809" y="1682552"/>
            <a:ext cx="902811" cy="660181"/>
          </a:xfrm>
          <a:prstGeom prst="rect">
            <a:avLst/>
          </a:prstGeom>
        </p:spPr>
        <p:txBody>
          <a:bodyPr wrap="none">
            <a:spAutoFit/>
          </a:bodyPr>
          <a:lstStyle/>
          <a:p>
            <a:pPr>
              <a:lnSpc>
                <a:spcPct val="150000"/>
              </a:lnSpc>
              <a:spcAft>
                <a:spcPts val="0"/>
              </a:spcAft>
            </a:pPr>
            <a:r>
              <a:rPr lang="zh-CN" altLang="zh-CN" sz="2800" kern="100" dirty="0">
                <a:solidFill>
                  <a:srgbClr val="0000FF"/>
                </a:solidFill>
                <a:latin typeface="华文细黑" pitchFamily="2" charset="-122"/>
                <a:ea typeface="华文细黑" pitchFamily="2" charset="-122"/>
                <a:cs typeface="Times New Roman"/>
              </a:rPr>
              <a:t>较低</a:t>
            </a:r>
          </a:p>
        </p:txBody>
      </p:sp>
      <p:sp>
        <p:nvSpPr>
          <p:cNvPr id="4" name="矩形 3"/>
          <p:cNvSpPr/>
          <p:nvPr/>
        </p:nvSpPr>
        <p:spPr>
          <a:xfrm>
            <a:off x="10304963" y="1496060"/>
            <a:ext cx="902811" cy="523220"/>
          </a:xfrm>
          <a:prstGeom prst="rect">
            <a:avLst/>
          </a:prstGeom>
        </p:spPr>
        <p:txBody>
          <a:bodyPr wrap="none">
            <a:spAutoFit/>
          </a:bodyPr>
          <a:lstStyle/>
          <a:p>
            <a:r>
              <a:rPr lang="zh-CN" altLang="zh-CN" sz="2800" kern="100" dirty="0">
                <a:solidFill>
                  <a:srgbClr val="0000FF"/>
                </a:solidFill>
                <a:latin typeface="华文细黑" pitchFamily="2" charset="-122"/>
                <a:ea typeface="华文细黑" pitchFamily="2" charset="-122"/>
                <a:cs typeface="Times New Roman"/>
              </a:rPr>
              <a:t>降低</a:t>
            </a:r>
            <a:endParaRPr lang="zh-CN" altLang="en-US" sz="2800" kern="100" dirty="0">
              <a:solidFill>
                <a:srgbClr val="0000FF"/>
              </a:solidFill>
              <a:latin typeface="华文细黑" pitchFamily="2" charset="-122"/>
              <a:ea typeface="华文细黑" pitchFamily="2" charset="-122"/>
              <a:cs typeface="Times New Roman"/>
            </a:endParaRPr>
          </a:p>
        </p:txBody>
      </p:sp>
      <p:sp>
        <p:nvSpPr>
          <p:cNvPr id="5" name="矩形 4"/>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6" name="圆角矩形 5"/>
          <p:cNvSpPr/>
          <p:nvPr/>
        </p:nvSpPr>
        <p:spPr>
          <a:xfrm>
            <a:off x="11382521" y="6658148"/>
            <a:ext cx="807892" cy="20084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C00000"/>
                </a:solidFill>
                <a:latin typeface="黑体" pitchFamily="49" charset="-122"/>
                <a:ea typeface="黑体" pitchFamily="49" charset="-122"/>
              </a:rPr>
              <a:t>答案</a:t>
            </a:r>
            <a:endParaRPr lang="zh-CN" altLang="en-US" sz="1400" dirty="0">
              <a:solidFill>
                <a:srgbClr val="C00000"/>
              </a:solidFill>
              <a:latin typeface="黑体" pitchFamily="49" charset="-122"/>
              <a:ea typeface="黑体" pitchFamily="49" charset="-122"/>
            </a:endParaRPr>
          </a:p>
        </p:txBody>
      </p:sp>
    </p:spTree>
    <p:extLst>
      <p:ext uri="{BB962C8B-B14F-4D97-AF65-F5344CB8AC3E}">
        <p14:creationId xmlns:p14="http://schemas.microsoft.com/office/powerpoint/2010/main" val="2270011932"/>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6"/>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blinds(horizontal)">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grpId="1" nodeType="clickEffect">
                                  <p:stCondLst>
                                    <p:cond delay="0"/>
                                  </p:stCondLst>
                                  <p:childTnLst>
                                    <p:animEffect transition="out" filter="fade">
                                      <p:cBhvr>
                                        <p:cTn id="14" dur="500"/>
                                        <p:tgtEl>
                                          <p:spTgt spid="3"/>
                                        </p:tgtEl>
                                      </p:cBhvr>
                                    </p:animEffect>
                                    <p:set>
                                      <p:cBhvr>
                                        <p:cTn id="15" dur="1" fill="hold">
                                          <p:stCondLst>
                                            <p:cond delay="499"/>
                                          </p:stCondLst>
                                        </p:cTn>
                                        <p:tgtEl>
                                          <p:spTgt spid="3"/>
                                        </p:tgtEl>
                                        <p:attrNameLst>
                                          <p:attrName>style.visibility</p:attrName>
                                        </p:attrNameLst>
                                      </p:cBhvr>
                                      <p:to>
                                        <p:strVal val="hidden"/>
                                      </p:to>
                                    </p:set>
                                  </p:childTnLst>
                                </p:cTn>
                              </p:par>
                              <p:par>
                                <p:cTn id="16" presetID="10" presetClass="exit" presetSubtype="0" fill="hold" grpId="1" nodeType="withEffect">
                                  <p:stCondLst>
                                    <p:cond delay="0"/>
                                  </p:stCondLst>
                                  <p:childTnLst>
                                    <p:animEffect transition="out" filter="fade">
                                      <p:cBhvr>
                                        <p:cTn id="17" dur="500"/>
                                        <p:tgtEl>
                                          <p:spTgt spid="4"/>
                                        </p:tgtEl>
                                      </p:cBhvr>
                                    </p:animEffect>
                                    <p:set>
                                      <p:cBhvr>
                                        <p:cTn id="18" dur="1" fill="hold">
                                          <p:stCondLst>
                                            <p:cond delay="499"/>
                                          </p:stCondLst>
                                        </p:cTn>
                                        <p:tgtEl>
                                          <p:spTgt spid="4"/>
                                        </p:tgtEl>
                                        <p:attrNameLst>
                                          <p:attrName>style.visibility</p:attrName>
                                        </p:attrNameLst>
                                      </p:cBhvr>
                                      <p:to>
                                        <p:strVal val="hidden"/>
                                      </p:to>
                                    </p:set>
                                  </p:childTnLst>
                                </p:cTn>
                              </p:par>
                            </p:childTnLst>
                          </p:cTn>
                        </p:par>
                      </p:childTnLst>
                    </p:cTn>
                  </p:par>
                </p:childTnLst>
              </p:cTn>
              <p:nextCondLst>
                <p:cond evt="onClick" delay="0">
                  <p:tgtEl>
                    <p:spTgt spid="6"/>
                  </p:tgtEl>
                </p:cond>
              </p:nextCondLst>
            </p:seq>
          </p:childTnLst>
        </p:cTn>
      </p:par>
    </p:tnLst>
    <p:bldLst>
      <p:bldP spid="3" grpId="0"/>
      <p:bldP spid="3" grpId="1"/>
      <p:bldP spid="4" grpId="0"/>
      <p:bldP spid="4" grpId="1"/>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25987" y="201560"/>
            <a:ext cx="11457851" cy="4596386"/>
          </a:xfrm>
          <a:prstGeom prst="rect">
            <a:avLst/>
          </a:prstGeom>
        </p:spPr>
        <p:txBody>
          <a:bodyPr>
            <a:spAutoFit/>
          </a:bodyPr>
          <a:lstStyle/>
          <a:p>
            <a:pPr algn="just">
              <a:lnSpc>
                <a:spcPts val="6000"/>
              </a:lnSpc>
              <a:spcAft>
                <a:spcPts val="0"/>
              </a:spcAft>
            </a:pPr>
            <a:r>
              <a:rPr lang="en-US" altLang="zh-CN" sz="2800" kern="100">
                <a:latin typeface="Times New Roman"/>
                <a:ea typeface="华文细黑"/>
                <a:cs typeface="Courier New"/>
              </a:rPr>
              <a:t>(2)</a:t>
            </a:r>
            <a:r>
              <a:rPr lang="zh-CN" altLang="zh-CN" sz="2800" kern="100" dirty="0">
                <a:latin typeface="Times New Roman"/>
                <a:ea typeface="华文细黑"/>
                <a:cs typeface="Times New Roman"/>
              </a:rPr>
              <a:t>特殊性</a:t>
            </a:r>
            <a:endParaRPr lang="zh-CN" altLang="zh-CN" sz="2800" kern="100" dirty="0">
              <a:latin typeface="宋体"/>
              <a:cs typeface="Courier New"/>
            </a:endParaRPr>
          </a:p>
          <a:p>
            <a:pPr algn="just">
              <a:lnSpc>
                <a:spcPts val="6000"/>
              </a:lnSpc>
              <a:spcAft>
                <a:spcPts val="0"/>
              </a:spcAft>
            </a:pP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碱金属的密度一般随核电荷数的增大而增大，但钾的密度比钠的小。</a:t>
            </a:r>
            <a:endParaRPr lang="zh-CN" altLang="zh-CN" sz="2800" kern="100" dirty="0">
              <a:latin typeface="宋体"/>
              <a:cs typeface="Courier New"/>
            </a:endParaRPr>
          </a:p>
          <a:p>
            <a:pPr algn="just">
              <a:lnSpc>
                <a:spcPts val="6000"/>
              </a:lnSpc>
              <a:spcAft>
                <a:spcPts val="0"/>
              </a:spcAft>
            </a:pP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碱金属一般都保存在煤油中，但由于锂的密度小于煤油的密度而将锂保存在石蜡中。</a:t>
            </a:r>
            <a:endParaRPr lang="zh-CN" altLang="zh-CN" sz="2800" kern="100" dirty="0">
              <a:latin typeface="宋体"/>
              <a:cs typeface="Courier New"/>
            </a:endParaRPr>
          </a:p>
          <a:p>
            <a:pPr algn="just">
              <a:lnSpc>
                <a:spcPts val="6000"/>
              </a:lnSpc>
              <a:spcAft>
                <a:spcPts val="0"/>
              </a:spcAft>
            </a:pPr>
            <a:r>
              <a:rPr lang="en-US" altLang="zh-CN" sz="2800" kern="100" dirty="0">
                <a:latin typeface="宋体"/>
                <a:ea typeface="华文细黑"/>
                <a:cs typeface="Times New Roman"/>
              </a:rPr>
              <a:t>③</a:t>
            </a:r>
            <a:r>
              <a:rPr lang="zh-CN" altLang="zh-CN" sz="2800" kern="100" dirty="0">
                <a:latin typeface="Times New Roman"/>
                <a:ea typeface="华文细黑"/>
                <a:cs typeface="Times New Roman"/>
              </a:rPr>
              <a:t>碱金属跟氢气反应生成的碱金属氢化物都是离子化合物，其中氢以</a:t>
            </a:r>
            <a:r>
              <a:rPr lang="en-US" altLang="zh-CN" sz="2800" kern="100" dirty="0">
                <a:latin typeface="Times New Roman"/>
                <a:ea typeface="华文细黑"/>
                <a:cs typeface="Courier New"/>
              </a:rPr>
              <a:t>H</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形式存在，显－</a:t>
            </a: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价，碱金属氢化物是强还原剂。</a:t>
            </a:r>
            <a:endParaRPr lang="zh-CN" altLang="zh-CN" sz="2800" kern="100" dirty="0">
              <a:effectLst/>
              <a:latin typeface="宋体"/>
              <a:cs typeface="Courier New"/>
            </a:endParaRPr>
          </a:p>
        </p:txBody>
      </p:sp>
    </p:spTree>
    <p:extLst>
      <p:ext uri="{BB962C8B-B14F-4D97-AF65-F5344CB8AC3E}">
        <p14:creationId xmlns:p14="http://schemas.microsoft.com/office/powerpoint/2010/main" val="624162637"/>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00853" y="64468"/>
            <a:ext cx="11688154" cy="3323987"/>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焰色反应</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焰色反应的概念</a:t>
            </a:r>
            <a:endParaRPr lang="zh-CN" altLang="zh-CN" sz="2800"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某些金属或它们的化合物在灼烧时都会使火焰呈现出特殊的颜色，其</a:t>
            </a:r>
            <a:r>
              <a:rPr lang="zh-CN" altLang="zh-CN" sz="2800" kern="100" dirty="0" smtClean="0">
                <a:latin typeface="Times New Roman"/>
                <a:ea typeface="华文细黑"/>
                <a:cs typeface="Times New Roman"/>
              </a:rPr>
              <a:t>属于</a:t>
            </a:r>
            <a:r>
              <a:rPr lang="en-US" altLang="zh-CN" sz="2800" u="sng" kern="100" dirty="0" smtClean="0">
                <a:latin typeface="Times New Roman"/>
                <a:ea typeface="华文细黑"/>
                <a:cs typeface="Times New Roman"/>
              </a:rPr>
              <a:t>      </a:t>
            </a:r>
          </a:p>
          <a:p>
            <a:pPr algn="just">
              <a:lnSpc>
                <a:spcPct val="150000"/>
              </a:lnSpc>
              <a:spcAft>
                <a:spcPts val="0"/>
              </a:spcAft>
            </a:pPr>
            <a:r>
              <a:rPr lang="en-US" altLang="zh-CN" sz="2800" u="sng" kern="100" dirty="0">
                <a:latin typeface="Times New Roman"/>
                <a:ea typeface="华文细黑"/>
                <a:cs typeface="Times New Roman"/>
              </a:rPr>
              <a:t> </a:t>
            </a:r>
            <a:r>
              <a:rPr lang="en-US" altLang="zh-CN" sz="2800" u="sng" kern="100" dirty="0" smtClean="0">
                <a:latin typeface="Times New Roman"/>
                <a:ea typeface="华文细黑"/>
                <a:cs typeface="Times New Roman"/>
              </a:rPr>
              <a:t>        </a:t>
            </a:r>
            <a:r>
              <a:rPr lang="zh-CN" altLang="zh-CN" sz="2800" kern="100" dirty="0" smtClean="0">
                <a:latin typeface="Times New Roman"/>
                <a:ea typeface="华文细黑"/>
                <a:cs typeface="Times New Roman"/>
              </a:rPr>
              <a:t>变化</a:t>
            </a:r>
            <a:r>
              <a:rPr lang="zh-CN" altLang="zh-CN" sz="2800" kern="100" dirty="0">
                <a:latin typeface="Times New Roman"/>
                <a:ea typeface="华文细黑"/>
                <a:cs typeface="Times New Roman"/>
              </a:rPr>
              <a:t>，</a:t>
            </a:r>
            <a:r>
              <a:rPr lang="zh-CN" altLang="zh-CN" sz="2800" kern="100" dirty="0">
                <a:latin typeface="宋体"/>
                <a:ea typeface="Times New Roman"/>
                <a:cs typeface="Courier New"/>
              </a:rPr>
              <a:t> </a:t>
            </a:r>
            <a:r>
              <a:rPr lang="zh-CN" altLang="zh-CN" sz="2800" kern="100" dirty="0">
                <a:latin typeface="Times New Roman"/>
                <a:ea typeface="华文细黑"/>
                <a:cs typeface="Times New Roman"/>
              </a:rPr>
              <a:t>属于元素的性质</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焰色反应的</a:t>
            </a:r>
            <a:r>
              <a:rPr lang="zh-CN" altLang="zh-CN" sz="2800" kern="100" dirty="0" smtClean="0">
                <a:latin typeface="Times New Roman"/>
                <a:ea typeface="华文细黑"/>
                <a:cs typeface="Times New Roman"/>
              </a:rPr>
              <a:t>操作</a:t>
            </a:r>
            <a:endParaRPr lang="zh-CN" altLang="zh-CN" sz="2800" kern="100" dirty="0">
              <a:latin typeface="宋体"/>
              <a:cs typeface="Courier New"/>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1244518779"/>
              </p:ext>
            </p:extLst>
          </p:nvPr>
        </p:nvGraphicFramePr>
        <p:xfrm>
          <a:off x="352425" y="3403476"/>
          <a:ext cx="11410950" cy="2114550"/>
        </p:xfrm>
        <a:graphic>
          <a:graphicData uri="http://schemas.openxmlformats.org/presentationml/2006/ole">
            <mc:AlternateContent xmlns:mc="http://schemas.openxmlformats.org/markup-compatibility/2006">
              <mc:Choice xmlns:v="urn:schemas-microsoft-com:vml" Requires="v">
                <p:oleObj spid="_x0000_s50430" name="文档" r:id="rId4" imgW="10971678" imgH="2037998" progId="Word.Document.12">
                  <p:embed/>
                </p:oleObj>
              </mc:Choice>
              <mc:Fallback>
                <p:oleObj name="文档" r:id="rId4" imgW="10971678" imgH="2037998" progId="Word.Document.12">
                  <p:embed/>
                  <p:pic>
                    <p:nvPicPr>
                      <p:cNvPr id="0" name=""/>
                      <p:cNvPicPr/>
                      <p:nvPr/>
                    </p:nvPicPr>
                    <p:blipFill>
                      <a:blip r:embed="rId5"/>
                      <a:stretch>
                        <a:fillRect/>
                      </a:stretch>
                    </p:blipFill>
                    <p:spPr>
                      <a:xfrm>
                        <a:off x="352425" y="3403476"/>
                        <a:ext cx="11410950" cy="2114550"/>
                      </a:xfrm>
                      <a:prstGeom prst="rect">
                        <a:avLst/>
                      </a:prstGeom>
                    </p:spPr>
                  </p:pic>
                </p:oleObj>
              </mc:Fallback>
            </mc:AlternateContent>
          </a:graphicData>
        </a:graphic>
      </p:graphicFrame>
      <p:sp>
        <p:nvSpPr>
          <p:cNvPr id="5" name="矩形 4"/>
          <p:cNvSpPr/>
          <p:nvPr/>
        </p:nvSpPr>
        <p:spPr>
          <a:xfrm>
            <a:off x="190550" y="4384948"/>
            <a:ext cx="10793813" cy="1384995"/>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常见元素的焰色</a:t>
            </a:r>
            <a:endParaRPr lang="zh-CN" altLang="zh-CN" sz="2800" kern="100" dirty="0">
              <a:latin typeface="宋体"/>
              <a:cs typeface="Courier New"/>
            </a:endParaRPr>
          </a:p>
          <a:p>
            <a:pPr algn="just">
              <a:lnSpc>
                <a:spcPct val="150000"/>
              </a:lnSpc>
              <a:spcAft>
                <a:spcPts val="0"/>
              </a:spcAft>
            </a:pPr>
            <a:r>
              <a:rPr lang="zh-CN" altLang="zh-CN" sz="2800" kern="100" dirty="0" smtClean="0">
                <a:latin typeface="Times New Roman"/>
                <a:ea typeface="华文细黑"/>
                <a:cs typeface="Times New Roman"/>
              </a:rPr>
              <a:t>钠元素</a:t>
            </a:r>
            <a:r>
              <a:rPr lang="en-US" altLang="zh-CN" sz="2800" u="sng" kern="100" dirty="0" smtClean="0">
                <a:latin typeface="Times New Roman"/>
                <a:ea typeface="华文细黑"/>
                <a:cs typeface="Times New Roman"/>
              </a:rPr>
              <a:t>     </a:t>
            </a:r>
            <a:r>
              <a:rPr lang="zh-CN" altLang="zh-CN" sz="2800" kern="100" dirty="0" smtClean="0">
                <a:latin typeface="Times New Roman"/>
                <a:ea typeface="华文细黑"/>
                <a:cs typeface="Times New Roman"/>
              </a:rPr>
              <a:t>色；</a:t>
            </a:r>
            <a:r>
              <a:rPr lang="zh-CN" altLang="zh-CN" sz="2800" kern="100" dirty="0">
                <a:latin typeface="Times New Roman"/>
                <a:ea typeface="华文细黑"/>
                <a:cs typeface="Times New Roman"/>
              </a:rPr>
              <a:t>钾</a:t>
            </a:r>
            <a:r>
              <a:rPr lang="zh-CN" altLang="zh-CN" sz="2800" kern="100" dirty="0" smtClean="0">
                <a:latin typeface="Times New Roman"/>
                <a:ea typeface="华文细黑"/>
                <a:cs typeface="Times New Roman"/>
              </a:rPr>
              <a:t>元素</a:t>
            </a:r>
            <a:r>
              <a:rPr lang="en-US" altLang="zh-CN" sz="2800" u="sng" kern="100" dirty="0" smtClean="0">
                <a:latin typeface="Times New Roman"/>
                <a:ea typeface="华文细黑"/>
                <a:cs typeface="Times New Roman"/>
              </a:rPr>
              <a:t>	 </a:t>
            </a:r>
            <a:r>
              <a:rPr lang="zh-CN" altLang="zh-CN" sz="2800" kern="100" dirty="0" smtClean="0">
                <a:latin typeface="Times New Roman"/>
                <a:ea typeface="华文细黑"/>
                <a:cs typeface="Times New Roman"/>
              </a:rPr>
              <a:t>色</a:t>
            </a:r>
            <a:r>
              <a:rPr lang="en-US" altLang="zh-CN" sz="2800" kern="100" dirty="0">
                <a:latin typeface="Times New Roman"/>
                <a:ea typeface="华文细黑"/>
                <a:cs typeface="Courier New"/>
              </a:rPr>
              <a:t>(</a:t>
            </a:r>
            <a:r>
              <a:rPr lang="zh-CN" altLang="zh-CN" sz="2800" kern="100" dirty="0" smtClean="0">
                <a:latin typeface="Times New Roman"/>
                <a:ea typeface="华文细黑"/>
                <a:cs typeface="Times New Roman"/>
              </a:rPr>
              <a:t>透过</a:t>
            </a:r>
            <a:r>
              <a:rPr lang="en-US" altLang="zh-CN" sz="2800" u="sng" kern="100" dirty="0" smtClean="0">
                <a:latin typeface="Times New Roman"/>
                <a:ea typeface="华文细黑"/>
                <a:cs typeface="Times New Roman"/>
              </a:rPr>
              <a:t>	</a:t>
            </a:r>
            <a:r>
              <a:rPr lang="en-US" altLang="zh-CN" sz="2800" u="sng" kern="100" dirty="0">
                <a:latin typeface="Times New Roman"/>
                <a:ea typeface="华文细黑"/>
                <a:cs typeface="Times New Roman"/>
              </a:rPr>
              <a:t> </a:t>
            </a:r>
            <a:r>
              <a:rPr lang="en-US" altLang="zh-CN" sz="2800" u="sng" kern="100" dirty="0" smtClean="0">
                <a:latin typeface="Times New Roman"/>
                <a:ea typeface="华文细黑"/>
                <a:cs typeface="Times New Roman"/>
              </a:rPr>
              <a:t>       </a:t>
            </a:r>
            <a:r>
              <a:rPr lang="zh-CN" altLang="zh-CN" sz="2800" kern="100" dirty="0" smtClean="0">
                <a:latin typeface="Times New Roman"/>
                <a:ea typeface="华文细黑"/>
                <a:cs typeface="Times New Roman"/>
              </a:rPr>
              <a:t>观察</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；铜元</a:t>
            </a:r>
            <a:r>
              <a:rPr lang="zh-CN" altLang="zh-CN" sz="2800" kern="100" dirty="0" smtClean="0">
                <a:latin typeface="Times New Roman"/>
                <a:ea typeface="华文细黑"/>
                <a:cs typeface="Times New Roman"/>
              </a:rPr>
              <a:t>素</a:t>
            </a:r>
            <a:r>
              <a:rPr lang="en-US" altLang="zh-CN" sz="2800" u="sng" kern="100" dirty="0" smtClean="0">
                <a:latin typeface="Times New Roman"/>
                <a:ea typeface="华文细黑"/>
                <a:cs typeface="Times New Roman"/>
              </a:rPr>
              <a:t>     </a:t>
            </a:r>
            <a:r>
              <a:rPr lang="zh-CN" altLang="zh-CN" sz="2800" kern="100" dirty="0" smtClean="0">
                <a:latin typeface="Times New Roman"/>
                <a:ea typeface="华文细黑"/>
                <a:cs typeface="Times New Roman"/>
              </a:rPr>
              <a:t>色</a:t>
            </a:r>
            <a:r>
              <a:rPr lang="zh-CN" altLang="zh-CN" sz="2800" kern="100" dirty="0">
                <a:latin typeface="Times New Roman"/>
                <a:ea typeface="华文细黑"/>
                <a:cs typeface="Times New Roman"/>
              </a:rPr>
              <a:t>。</a:t>
            </a:r>
            <a:endParaRPr lang="zh-CN" altLang="zh-CN" sz="2800" kern="100" dirty="0">
              <a:effectLst/>
              <a:latin typeface="宋体"/>
              <a:cs typeface="Courier New"/>
            </a:endParaRPr>
          </a:p>
        </p:txBody>
      </p:sp>
      <p:sp>
        <p:nvSpPr>
          <p:cNvPr id="6" name="矩形 5"/>
          <p:cNvSpPr/>
          <p:nvPr/>
        </p:nvSpPr>
        <p:spPr>
          <a:xfrm>
            <a:off x="233368" y="2078200"/>
            <a:ext cx="902811" cy="523220"/>
          </a:xfrm>
          <a:prstGeom prst="rect">
            <a:avLst/>
          </a:prstGeom>
        </p:spPr>
        <p:txBody>
          <a:bodyPr wrap="none">
            <a:spAutoFit/>
          </a:bodyPr>
          <a:lstStyle/>
          <a:p>
            <a:r>
              <a:rPr lang="zh-CN" altLang="zh-CN" sz="2800" kern="100" dirty="0">
                <a:solidFill>
                  <a:srgbClr val="0000FF"/>
                </a:solidFill>
                <a:latin typeface="华文细黑" pitchFamily="2" charset="-122"/>
                <a:ea typeface="华文细黑" pitchFamily="2" charset="-122"/>
                <a:cs typeface="Times New Roman"/>
              </a:rPr>
              <a:t>物理</a:t>
            </a:r>
            <a:endParaRPr lang="zh-CN" altLang="en-US" sz="2800" kern="100" dirty="0">
              <a:solidFill>
                <a:srgbClr val="0000FF"/>
              </a:solidFill>
              <a:latin typeface="华文细黑" pitchFamily="2" charset="-122"/>
              <a:ea typeface="华文细黑" pitchFamily="2" charset="-122"/>
              <a:cs typeface="Times New Roman"/>
            </a:endParaRPr>
          </a:p>
        </p:txBody>
      </p:sp>
      <p:sp>
        <p:nvSpPr>
          <p:cNvPr id="7" name="矩形 6"/>
          <p:cNvSpPr/>
          <p:nvPr/>
        </p:nvSpPr>
        <p:spPr>
          <a:xfrm>
            <a:off x="1293470" y="5117280"/>
            <a:ext cx="543739" cy="523220"/>
          </a:xfrm>
          <a:prstGeom prst="rect">
            <a:avLst/>
          </a:prstGeom>
        </p:spPr>
        <p:txBody>
          <a:bodyPr wrap="none">
            <a:spAutoFit/>
          </a:bodyPr>
          <a:lstStyle/>
          <a:p>
            <a:r>
              <a:rPr lang="zh-CN" altLang="zh-CN" sz="2800" kern="100" dirty="0">
                <a:solidFill>
                  <a:srgbClr val="0000FF"/>
                </a:solidFill>
                <a:latin typeface="华文细黑" pitchFamily="2" charset="-122"/>
                <a:ea typeface="华文细黑" pitchFamily="2" charset="-122"/>
                <a:cs typeface="Times New Roman"/>
              </a:rPr>
              <a:t>黄</a:t>
            </a:r>
            <a:endParaRPr lang="zh-CN" altLang="en-US" sz="2800" kern="100" dirty="0">
              <a:solidFill>
                <a:srgbClr val="0000FF"/>
              </a:solidFill>
              <a:latin typeface="华文细黑" pitchFamily="2" charset="-122"/>
              <a:ea typeface="华文细黑" pitchFamily="2" charset="-122"/>
              <a:cs typeface="Times New Roman"/>
            </a:endParaRPr>
          </a:p>
        </p:txBody>
      </p:sp>
      <p:sp>
        <p:nvSpPr>
          <p:cNvPr id="8" name="矩形 7"/>
          <p:cNvSpPr/>
          <p:nvPr/>
        </p:nvSpPr>
        <p:spPr>
          <a:xfrm>
            <a:off x="3516193" y="5114393"/>
            <a:ext cx="543739" cy="523220"/>
          </a:xfrm>
          <a:prstGeom prst="rect">
            <a:avLst/>
          </a:prstGeom>
        </p:spPr>
        <p:txBody>
          <a:bodyPr wrap="none">
            <a:spAutoFit/>
          </a:bodyPr>
          <a:lstStyle/>
          <a:p>
            <a:r>
              <a:rPr lang="zh-CN" altLang="zh-CN" sz="2800" kern="100" dirty="0">
                <a:solidFill>
                  <a:srgbClr val="0000FF"/>
                </a:solidFill>
                <a:latin typeface="华文细黑" pitchFamily="2" charset="-122"/>
                <a:ea typeface="华文细黑" pitchFamily="2" charset="-122"/>
                <a:cs typeface="Times New Roman"/>
              </a:rPr>
              <a:t>紫</a:t>
            </a:r>
            <a:endParaRPr lang="zh-CN" altLang="en-US" sz="2800" kern="100" dirty="0">
              <a:solidFill>
                <a:srgbClr val="0000FF"/>
              </a:solidFill>
              <a:latin typeface="华文细黑" pitchFamily="2" charset="-122"/>
              <a:ea typeface="华文细黑" pitchFamily="2" charset="-122"/>
              <a:cs typeface="Times New Roman"/>
            </a:endParaRPr>
          </a:p>
        </p:txBody>
      </p:sp>
      <p:sp>
        <p:nvSpPr>
          <p:cNvPr id="9" name="矩形 8"/>
          <p:cNvSpPr/>
          <p:nvPr/>
        </p:nvSpPr>
        <p:spPr>
          <a:xfrm>
            <a:off x="5123289" y="5126805"/>
            <a:ext cx="1980029" cy="523220"/>
          </a:xfrm>
          <a:prstGeom prst="rect">
            <a:avLst/>
          </a:prstGeom>
        </p:spPr>
        <p:txBody>
          <a:bodyPr wrap="none">
            <a:spAutoFit/>
          </a:bodyPr>
          <a:lstStyle/>
          <a:p>
            <a:r>
              <a:rPr lang="zh-CN" altLang="zh-CN" sz="2800" kern="100" dirty="0">
                <a:solidFill>
                  <a:srgbClr val="0000FF"/>
                </a:solidFill>
                <a:latin typeface="华文细黑" pitchFamily="2" charset="-122"/>
                <a:ea typeface="华文细黑" pitchFamily="2" charset="-122"/>
                <a:cs typeface="Times New Roman"/>
              </a:rPr>
              <a:t>蓝色钴玻璃</a:t>
            </a:r>
            <a:endParaRPr lang="zh-CN" altLang="en-US" sz="2800" kern="100" dirty="0">
              <a:solidFill>
                <a:srgbClr val="0000FF"/>
              </a:solidFill>
              <a:latin typeface="华文细黑" pitchFamily="2" charset="-122"/>
              <a:ea typeface="华文细黑" pitchFamily="2" charset="-122"/>
              <a:cs typeface="Times New Roman"/>
            </a:endParaRPr>
          </a:p>
        </p:txBody>
      </p:sp>
      <p:sp>
        <p:nvSpPr>
          <p:cNvPr id="10" name="矩形 9"/>
          <p:cNvSpPr/>
          <p:nvPr/>
        </p:nvSpPr>
        <p:spPr>
          <a:xfrm>
            <a:off x="9282608" y="5112061"/>
            <a:ext cx="543739" cy="523220"/>
          </a:xfrm>
          <a:prstGeom prst="rect">
            <a:avLst/>
          </a:prstGeom>
        </p:spPr>
        <p:txBody>
          <a:bodyPr wrap="none">
            <a:spAutoFit/>
          </a:bodyPr>
          <a:lstStyle/>
          <a:p>
            <a:r>
              <a:rPr lang="zh-CN" altLang="zh-CN" sz="2800" kern="100" dirty="0">
                <a:solidFill>
                  <a:srgbClr val="0000FF"/>
                </a:solidFill>
                <a:latin typeface="华文细黑" pitchFamily="2" charset="-122"/>
                <a:ea typeface="华文细黑" pitchFamily="2" charset="-122"/>
                <a:cs typeface="Times New Roman"/>
              </a:rPr>
              <a:t>绿</a:t>
            </a:r>
            <a:endParaRPr lang="zh-CN" altLang="en-US" sz="2800" kern="100" dirty="0">
              <a:solidFill>
                <a:srgbClr val="0000FF"/>
              </a:solidFill>
              <a:latin typeface="华文细黑" pitchFamily="2" charset="-122"/>
              <a:ea typeface="华文细黑" pitchFamily="2" charset="-122"/>
              <a:cs typeface="Times New Roman"/>
            </a:endParaRPr>
          </a:p>
        </p:txBody>
      </p:sp>
      <p:sp>
        <p:nvSpPr>
          <p:cNvPr id="11" name="矩形 10"/>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2" name="圆角矩形 11"/>
          <p:cNvSpPr/>
          <p:nvPr/>
        </p:nvSpPr>
        <p:spPr>
          <a:xfrm>
            <a:off x="11382521" y="6658148"/>
            <a:ext cx="807892" cy="20084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C00000"/>
                </a:solidFill>
                <a:latin typeface="黑体" pitchFamily="49" charset="-122"/>
                <a:ea typeface="黑体" pitchFamily="49" charset="-122"/>
              </a:rPr>
              <a:t>答案</a:t>
            </a:r>
            <a:endParaRPr lang="zh-CN" altLang="en-US" sz="1400" dirty="0">
              <a:solidFill>
                <a:srgbClr val="C00000"/>
              </a:solidFill>
              <a:latin typeface="黑体" pitchFamily="49" charset="-122"/>
              <a:ea typeface="黑体" pitchFamily="49" charset="-122"/>
            </a:endParaRPr>
          </a:p>
        </p:txBody>
      </p:sp>
    </p:spTree>
    <p:extLst>
      <p:ext uri="{BB962C8B-B14F-4D97-AF65-F5344CB8AC3E}">
        <p14:creationId xmlns:p14="http://schemas.microsoft.com/office/powerpoint/2010/main" val="658918873"/>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2"/>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blinds(horizontal)">
                                      <p:cBhvr>
                                        <p:cTn id="15" dur="500"/>
                                        <p:tgtEl>
                                          <p:spTgt spid="8"/>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blinds(horizontal)">
                                      <p:cBhvr>
                                        <p:cTn id="18" dur="500"/>
                                        <p:tgtEl>
                                          <p:spTgt spid="9"/>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blinds(horizontal)">
                                      <p:cBhvr>
                                        <p:cTn id="21" dur="500"/>
                                        <p:tgtEl>
                                          <p:spTgt spid="10"/>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xit" presetSubtype="0" fill="hold" grpId="1" nodeType="clickEffect">
                                  <p:stCondLst>
                                    <p:cond delay="0"/>
                                  </p:stCondLst>
                                  <p:childTnLst>
                                    <p:animEffect transition="out" filter="fade">
                                      <p:cBhvr>
                                        <p:cTn id="25" dur="500"/>
                                        <p:tgtEl>
                                          <p:spTgt spid="6"/>
                                        </p:tgtEl>
                                      </p:cBhvr>
                                    </p:animEffect>
                                    <p:set>
                                      <p:cBhvr>
                                        <p:cTn id="26" dur="1" fill="hold">
                                          <p:stCondLst>
                                            <p:cond delay="499"/>
                                          </p:stCondLst>
                                        </p:cTn>
                                        <p:tgtEl>
                                          <p:spTgt spid="6"/>
                                        </p:tgtEl>
                                        <p:attrNameLst>
                                          <p:attrName>style.visibility</p:attrName>
                                        </p:attrNameLst>
                                      </p:cBhvr>
                                      <p:to>
                                        <p:strVal val="hidden"/>
                                      </p:to>
                                    </p:set>
                                  </p:childTnLst>
                                </p:cTn>
                              </p:par>
                              <p:par>
                                <p:cTn id="27" presetID="10" presetClass="exit" presetSubtype="0" fill="hold" grpId="1" nodeType="withEffect">
                                  <p:stCondLst>
                                    <p:cond delay="0"/>
                                  </p:stCondLst>
                                  <p:childTnLst>
                                    <p:animEffect transition="out" filter="fade">
                                      <p:cBhvr>
                                        <p:cTn id="28" dur="500"/>
                                        <p:tgtEl>
                                          <p:spTgt spid="7"/>
                                        </p:tgtEl>
                                      </p:cBhvr>
                                    </p:animEffect>
                                    <p:set>
                                      <p:cBhvr>
                                        <p:cTn id="29" dur="1" fill="hold">
                                          <p:stCondLst>
                                            <p:cond delay="499"/>
                                          </p:stCondLst>
                                        </p:cTn>
                                        <p:tgtEl>
                                          <p:spTgt spid="7"/>
                                        </p:tgtEl>
                                        <p:attrNameLst>
                                          <p:attrName>style.visibility</p:attrName>
                                        </p:attrNameLst>
                                      </p:cBhvr>
                                      <p:to>
                                        <p:strVal val="hidden"/>
                                      </p:to>
                                    </p:set>
                                  </p:childTnLst>
                                </p:cTn>
                              </p:par>
                              <p:par>
                                <p:cTn id="30" presetID="10" presetClass="exit" presetSubtype="0" fill="hold" grpId="1" nodeType="withEffect">
                                  <p:stCondLst>
                                    <p:cond delay="0"/>
                                  </p:stCondLst>
                                  <p:childTnLst>
                                    <p:animEffect transition="out" filter="fade">
                                      <p:cBhvr>
                                        <p:cTn id="31" dur="500"/>
                                        <p:tgtEl>
                                          <p:spTgt spid="8"/>
                                        </p:tgtEl>
                                      </p:cBhvr>
                                    </p:animEffect>
                                    <p:set>
                                      <p:cBhvr>
                                        <p:cTn id="32" dur="1" fill="hold">
                                          <p:stCondLst>
                                            <p:cond delay="499"/>
                                          </p:stCondLst>
                                        </p:cTn>
                                        <p:tgtEl>
                                          <p:spTgt spid="8"/>
                                        </p:tgtEl>
                                        <p:attrNameLst>
                                          <p:attrName>style.visibility</p:attrName>
                                        </p:attrNameLst>
                                      </p:cBhvr>
                                      <p:to>
                                        <p:strVal val="hidden"/>
                                      </p:to>
                                    </p:set>
                                  </p:childTnLst>
                                </p:cTn>
                              </p:par>
                              <p:par>
                                <p:cTn id="33" presetID="10" presetClass="exit" presetSubtype="0" fill="hold" grpId="1" nodeType="withEffect">
                                  <p:stCondLst>
                                    <p:cond delay="0"/>
                                  </p:stCondLst>
                                  <p:childTnLst>
                                    <p:animEffect transition="out" filter="fade">
                                      <p:cBhvr>
                                        <p:cTn id="34" dur="500"/>
                                        <p:tgtEl>
                                          <p:spTgt spid="9"/>
                                        </p:tgtEl>
                                      </p:cBhvr>
                                    </p:animEffect>
                                    <p:set>
                                      <p:cBhvr>
                                        <p:cTn id="35" dur="1" fill="hold">
                                          <p:stCondLst>
                                            <p:cond delay="499"/>
                                          </p:stCondLst>
                                        </p:cTn>
                                        <p:tgtEl>
                                          <p:spTgt spid="9"/>
                                        </p:tgtEl>
                                        <p:attrNameLst>
                                          <p:attrName>style.visibility</p:attrName>
                                        </p:attrNameLst>
                                      </p:cBhvr>
                                      <p:to>
                                        <p:strVal val="hidden"/>
                                      </p:to>
                                    </p:set>
                                  </p:childTnLst>
                                </p:cTn>
                              </p:par>
                              <p:par>
                                <p:cTn id="36" presetID="10" presetClass="exit" presetSubtype="0" fill="hold" grpId="1" nodeType="withEffect">
                                  <p:stCondLst>
                                    <p:cond delay="0"/>
                                  </p:stCondLst>
                                  <p:childTnLst>
                                    <p:animEffect transition="out" filter="fade">
                                      <p:cBhvr>
                                        <p:cTn id="37" dur="500"/>
                                        <p:tgtEl>
                                          <p:spTgt spid="10"/>
                                        </p:tgtEl>
                                      </p:cBhvr>
                                    </p:animEffect>
                                    <p:set>
                                      <p:cBhvr>
                                        <p:cTn id="38" dur="1" fill="hold">
                                          <p:stCondLst>
                                            <p:cond delay="499"/>
                                          </p:stCondLst>
                                        </p:cTn>
                                        <p:tgtEl>
                                          <p:spTgt spid="10"/>
                                        </p:tgtEl>
                                        <p:attrNameLst>
                                          <p:attrName>style.visibility</p:attrName>
                                        </p:attrNameLst>
                                      </p:cBhvr>
                                      <p:to>
                                        <p:strVal val="hidden"/>
                                      </p:to>
                                    </p:set>
                                  </p:childTnLst>
                                </p:cTn>
                              </p:par>
                            </p:childTnLst>
                          </p:cTn>
                        </p:par>
                      </p:childTnLst>
                    </p:cTn>
                  </p:par>
                </p:childTnLst>
              </p:cTn>
              <p:nextCondLst>
                <p:cond evt="onClick" delay="0">
                  <p:tgtEl>
                    <p:spTgt spid="12"/>
                  </p:tgtEl>
                </p:cond>
              </p:nextCondLst>
            </p:seq>
          </p:childTnLst>
        </p:cTn>
      </p:par>
    </p:tnLst>
    <p:bldLst>
      <p:bldP spid="6" grpId="0"/>
      <p:bldP spid="6" grpId="1"/>
      <p:bldP spid="7" grpId="0"/>
      <p:bldP spid="7" grpId="1"/>
      <p:bldP spid="8" grpId="0"/>
      <p:bldP spid="8" grpId="1"/>
      <p:bldP spid="9" grpId="0"/>
      <p:bldP spid="9" grpId="1"/>
      <p:bldP spid="10" grpId="0"/>
      <p:bldP spid="10" grpId="1"/>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262558" y="261442"/>
            <a:ext cx="11521280" cy="5782609"/>
          </a:xfrm>
          <a:prstGeom prst="rect">
            <a:avLst/>
          </a:prstGeom>
          <a:noFill/>
        </p:spPr>
        <p:txBody>
          <a:bodyPr wrap="square" rtlCol="0">
            <a:spAutoFit/>
          </a:bodyPr>
          <a:lstStyle/>
          <a:p>
            <a:pPr algn="just">
              <a:lnSpc>
                <a:spcPts val="5000"/>
              </a:lnSpc>
              <a:spcAft>
                <a:spcPts val="0"/>
              </a:spcAft>
            </a:pPr>
            <a:r>
              <a:rPr lang="en-US" altLang="zh-CN" sz="2800" b="1" kern="100" dirty="0" err="1">
                <a:solidFill>
                  <a:srgbClr val="E36C0A"/>
                </a:solidFill>
                <a:latin typeface="+mj-ea"/>
                <a:ea typeface="+mj-ea"/>
                <a:cs typeface="Times New Roman"/>
              </a:rPr>
              <a:t>深度思考</a:t>
            </a:r>
            <a:r>
              <a:rPr lang="en-US" altLang="zh-CN" sz="2800" b="1" kern="100" dirty="0">
                <a:latin typeface="+mj-ea"/>
                <a:ea typeface="+mj-ea"/>
                <a:cs typeface="Courier New"/>
              </a:rPr>
              <a:t> </a:t>
            </a:r>
          </a:p>
          <a:p>
            <a:pPr algn="just">
              <a:lnSpc>
                <a:spcPts val="5000"/>
              </a:lnSpc>
              <a:spcAft>
                <a:spcPts val="0"/>
              </a:spcAft>
            </a:pPr>
            <a:r>
              <a:rPr lang="zh-CN" altLang="zh-CN" sz="2800" kern="100" dirty="0">
                <a:latin typeface="Times New Roman"/>
                <a:ea typeface="华文细黑"/>
                <a:cs typeface="Times New Roman"/>
              </a:rPr>
              <a:t>根据碱金属的性质规律思考下列问题：</a:t>
            </a:r>
            <a:endParaRPr lang="zh-CN" altLang="zh-CN" sz="2800" kern="100" dirty="0">
              <a:latin typeface="宋体"/>
              <a:cs typeface="Courier New"/>
            </a:endParaRPr>
          </a:p>
          <a:p>
            <a:pPr algn="just">
              <a:lnSpc>
                <a:spcPts val="5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钠与氧气反应有</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两种氧化物生成，其他碱金属单质与氧气反应也只生成两种类似的氧化物吗？</a:t>
            </a:r>
            <a:endParaRPr lang="zh-CN" altLang="zh-CN" sz="2800" kern="100" dirty="0">
              <a:latin typeface="宋体"/>
              <a:cs typeface="Courier New"/>
            </a:endParaRPr>
          </a:p>
          <a:p>
            <a:pPr algn="just">
              <a:lnSpc>
                <a:spcPts val="5000"/>
              </a:lnSpc>
              <a:spcAft>
                <a:spcPts val="0"/>
              </a:spcAft>
            </a:pPr>
            <a:r>
              <a:rPr lang="zh-CN" altLang="zh-CN" sz="2800" b="1" kern="100" dirty="0" smtClean="0">
                <a:solidFill>
                  <a:srgbClr val="0000FF"/>
                </a:solidFill>
                <a:latin typeface="Times New Roman"/>
                <a:cs typeface="Times New Roman"/>
              </a:rPr>
              <a:t>答案　</a:t>
            </a:r>
            <a:r>
              <a:rPr lang="zh-CN" altLang="zh-CN" sz="2800" kern="100" dirty="0" smtClean="0">
                <a:solidFill>
                  <a:schemeClr val="accent6">
                    <a:lumMod val="75000"/>
                  </a:schemeClr>
                </a:solidFill>
                <a:latin typeface="Times New Roman"/>
                <a:ea typeface="华文细黑"/>
                <a:cs typeface="Times New Roman"/>
              </a:rPr>
              <a:t>不是，如</a:t>
            </a:r>
            <a:r>
              <a:rPr lang="en-US" altLang="zh-CN" sz="2800" kern="100" dirty="0" smtClean="0">
                <a:solidFill>
                  <a:schemeClr val="accent6">
                    <a:lumMod val="75000"/>
                  </a:schemeClr>
                </a:solidFill>
                <a:latin typeface="Times New Roman"/>
                <a:ea typeface="华文细黑"/>
                <a:cs typeface="Courier New"/>
              </a:rPr>
              <a:t>Li</a:t>
            </a:r>
            <a:r>
              <a:rPr lang="zh-CN" altLang="zh-CN" sz="2800" kern="100" dirty="0" smtClean="0">
                <a:solidFill>
                  <a:schemeClr val="accent6">
                    <a:lumMod val="75000"/>
                  </a:schemeClr>
                </a:solidFill>
                <a:latin typeface="Times New Roman"/>
                <a:ea typeface="华文细黑"/>
                <a:cs typeface="Times New Roman"/>
              </a:rPr>
              <a:t>与氧气反应只生成</a:t>
            </a:r>
            <a:r>
              <a:rPr lang="en-US" altLang="zh-CN" sz="2800" kern="100" dirty="0" smtClean="0">
                <a:solidFill>
                  <a:schemeClr val="accent6">
                    <a:lumMod val="75000"/>
                  </a:schemeClr>
                </a:solidFill>
                <a:latin typeface="Times New Roman"/>
                <a:ea typeface="华文细黑"/>
                <a:cs typeface="Courier New"/>
              </a:rPr>
              <a:t>Li</a:t>
            </a:r>
            <a:r>
              <a:rPr lang="en-US" altLang="zh-CN" sz="2800" kern="100" baseline="-25000" dirty="0" smtClean="0">
                <a:solidFill>
                  <a:schemeClr val="accent6">
                    <a:lumMod val="75000"/>
                  </a:schemeClr>
                </a:solidFill>
                <a:latin typeface="Times New Roman"/>
                <a:ea typeface="华文细黑"/>
                <a:cs typeface="Courier New"/>
              </a:rPr>
              <a:t>2</a:t>
            </a:r>
            <a:r>
              <a:rPr lang="en-US" altLang="zh-CN" sz="2800" kern="100" dirty="0" smtClean="0">
                <a:solidFill>
                  <a:schemeClr val="accent6">
                    <a:lumMod val="75000"/>
                  </a:schemeClr>
                </a:solidFill>
                <a:latin typeface="Times New Roman"/>
                <a:ea typeface="华文细黑"/>
                <a:cs typeface="Courier New"/>
              </a:rPr>
              <a:t>O</a:t>
            </a:r>
            <a:r>
              <a:rPr lang="zh-CN" altLang="zh-CN" sz="2800" kern="100" dirty="0" smtClean="0">
                <a:solidFill>
                  <a:schemeClr val="accent6">
                    <a:lumMod val="75000"/>
                  </a:schemeClr>
                </a:solidFill>
                <a:latin typeface="Times New Roman"/>
                <a:ea typeface="华文细黑"/>
                <a:cs typeface="Times New Roman"/>
              </a:rPr>
              <a:t>，</a:t>
            </a:r>
            <a:r>
              <a:rPr lang="en-US" altLang="zh-CN" sz="2800" kern="100" dirty="0" smtClean="0">
                <a:solidFill>
                  <a:schemeClr val="accent6">
                    <a:lumMod val="75000"/>
                  </a:schemeClr>
                </a:solidFill>
                <a:latin typeface="Times New Roman"/>
                <a:ea typeface="华文细黑"/>
                <a:cs typeface="Courier New"/>
              </a:rPr>
              <a:t>K</a:t>
            </a:r>
            <a:r>
              <a:rPr lang="zh-CN" altLang="zh-CN" sz="2800" kern="100" dirty="0" smtClean="0">
                <a:solidFill>
                  <a:schemeClr val="accent6">
                    <a:lumMod val="75000"/>
                  </a:schemeClr>
                </a:solidFill>
                <a:latin typeface="Times New Roman"/>
                <a:ea typeface="华文细黑"/>
                <a:cs typeface="Times New Roman"/>
              </a:rPr>
              <a:t>与</a:t>
            </a:r>
            <a:r>
              <a:rPr lang="en-US" altLang="zh-CN" sz="2800" kern="100" dirty="0" smtClean="0">
                <a:solidFill>
                  <a:schemeClr val="accent6">
                    <a:lumMod val="75000"/>
                  </a:schemeClr>
                </a:solidFill>
                <a:latin typeface="Times New Roman"/>
                <a:ea typeface="华文细黑"/>
                <a:cs typeface="Courier New"/>
              </a:rPr>
              <a:t>O</a:t>
            </a:r>
            <a:r>
              <a:rPr lang="en-US" altLang="zh-CN" sz="2800" kern="100" baseline="-25000" dirty="0" smtClean="0">
                <a:solidFill>
                  <a:schemeClr val="accent6">
                    <a:lumMod val="75000"/>
                  </a:schemeClr>
                </a:solidFill>
                <a:latin typeface="Times New Roman"/>
                <a:ea typeface="华文细黑"/>
                <a:cs typeface="Courier New"/>
              </a:rPr>
              <a:t>2</a:t>
            </a:r>
            <a:r>
              <a:rPr lang="zh-CN" altLang="zh-CN" sz="2800" kern="100" dirty="0" smtClean="0">
                <a:solidFill>
                  <a:schemeClr val="accent6">
                    <a:lumMod val="75000"/>
                  </a:schemeClr>
                </a:solidFill>
                <a:latin typeface="Times New Roman"/>
                <a:ea typeface="华文细黑"/>
                <a:cs typeface="Times New Roman"/>
              </a:rPr>
              <a:t>反应还能生成更复杂的氧化物。</a:t>
            </a:r>
            <a:endParaRPr lang="en-US" altLang="zh-CN" sz="2800" kern="100" dirty="0" smtClean="0">
              <a:solidFill>
                <a:schemeClr val="accent6">
                  <a:lumMod val="75000"/>
                </a:schemeClr>
              </a:solidFill>
              <a:latin typeface="Times New Roman"/>
              <a:ea typeface="华文细黑"/>
              <a:cs typeface="Times New Roman"/>
            </a:endParaRPr>
          </a:p>
          <a:p>
            <a:pPr algn="just">
              <a:lnSpc>
                <a:spcPts val="5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钠的还原性比钾的弱，但工业上制取钾却用钠置换钾的原因是</a:t>
            </a:r>
            <a:endParaRPr lang="zh-CN" altLang="zh-CN" sz="2800" kern="100" dirty="0">
              <a:latin typeface="宋体"/>
              <a:cs typeface="Courier New"/>
            </a:endParaRPr>
          </a:p>
          <a:p>
            <a:pPr algn="just">
              <a:lnSpc>
                <a:spcPts val="5000"/>
              </a:lnSpc>
              <a:spcAft>
                <a:spcPts val="0"/>
              </a:spcAft>
            </a:pPr>
            <a:r>
              <a:rPr lang="en-US" altLang="zh-CN" sz="2800" kern="100" dirty="0" smtClean="0">
                <a:latin typeface="Times New Roman"/>
                <a:ea typeface="华文细黑"/>
                <a:cs typeface="Courier New"/>
              </a:rPr>
              <a:t>____________________________________________________________________________________</a:t>
            </a:r>
            <a:r>
              <a:rPr lang="zh-CN" altLang="zh-CN" sz="2800" kern="100" dirty="0" smtClean="0">
                <a:latin typeface="Times New Roman"/>
                <a:ea typeface="华文细黑"/>
                <a:cs typeface="Times New Roman"/>
              </a:rPr>
              <a:t>。</a:t>
            </a:r>
            <a:endParaRPr lang="zh-CN" altLang="zh-CN" sz="2800" kern="100" dirty="0">
              <a:latin typeface="宋体"/>
              <a:cs typeface="Courier New"/>
            </a:endParaRPr>
          </a:p>
        </p:txBody>
      </p:sp>
      <p:sp>
        <p:nvSpPr>
          <p:cNvPr id="3" name="矩形 2"/>
          <p:cNvSpPr/>
          <p:nvPr/>
        </p:nvSpPr>
        <p:spPr>
          <a:xfrm>
            <a:off x="237827" y="4637793"/>
            <a:ext cx="11409907" cy="1948739"/>
          </a:xfrm>
          <a:prstGeom prst="rect">
            <a:avLst/>
          </a:prstGeom>
        </p:spPr>
        <p:txBody>
          <a:bodyPr>
            <a:spAutoFit/>
          </a:bodyPr>
          <a:lstStyle/>
          <a:p>
            <a:pPr lvl="0" algn="just">
              <a:lnSpc>
                <a:spcPct val="150000"/>
              </a:lnSpc>
            </a:pPr>
            <a:r>
              <a:rPr lang="zh-CN" altLang="zh-CN" sz="2800" kern="100" dirty="0">
                <a:solidFill>
                  <a:schemeClr val="accent6">
                    <a:lumMod val="75000"/>
                  </a:schemeClr>
                </a:solidFill>
                <a:latin typeface="Times New Roman"/>
                <a:ea typeface="华文细黑"/>
                <a:cs typeface="Times New Roman"/>
              </a:rPr>
              <a:t>由于</a:t>
            </a:r>
            <a:r>
              <a:rPr lang="en-US" altLang="zh-CN" sz="2800" kern="100" dirty="0">
                <a:solidFill>
                  <a:schemeClr val="accent6">
                    <a:lumMod val="75000"/>
                  </a:schemeClr>
                </a:solidFill>
                <a:latin typeface="Times New Roman"/>
                <a:ea typeface="华文细黑"/>
                <a:cs typeface="Courier New"/>
              </a:rPr>
              <a:t>Na</a:t>
            </a:r>
            <a:r>
              <a:rPr lang="zh-CN" altLang="zh-CN" sz="2800" kern="100" dirty="0">
                <a:solidFill>
                  <a:schemeClr val="accent6">
                    <a:lumMod val="75000"/>
                  </a:schemeClr>
                </a:solidFill>
                <a:latin typeface="Times New Roman"/>
                <a:ea typeface="华文细黑"/>
                <a:cs typeface="Times New Roman"/>
              </a:rPr>
              <a:t>＋</a:t>
            </a:r>
            <a:r>
              <a:rPr lang="en-US" altLang="zh-CN" sz="2800" kern="100" dirty="0" err="1">
                <a:solidFill>
                  <a:schemeClr val="accent6">
                    <a:lumMod val="75000"/>
                  </a:schemeClr>
                </a:solidFill>
                <a:latin typeface="Times New Roman"/>
                <a:ea typeface="华文细黑"/>
                <a:cs typeface="Courier New"/>
              </a:rPr>
              <a:t>KCl</a:t>
            </a:r>
            <a:r>
              <a:rPr lang="en-US" altLang="zh-CN" sz="2800" kern="100" dirty="0">
                <a:solidFill>
                  <a:schemeClr val="accent6">
                    <a:lumMod val="75000"/>
                  </a:schemeClr>
                </a:solidFill>
                <a:latin typeface="ZBFH"/>
                <a:ea typeface="华文细黑"/>
                <a:cs typeface="Courier New"/>
              </a:rPr>
              <a:t></a:t>
            </a:r>
            <a:r>
              <a:rPr lang="en-US" altLang="zh-CN" sz="2800" kern="100" dirty="0" err="1">
                <a:solidFill>
                  <a:schemeClr val="accent6">
                    <a:lumMod val="75000"/>
                  </a:schemeClr>
                </a:solidFill>
                <a:latin typeface="Times New Roman"/>
                <a:ea typeface="华文细黑"/>
                <a:cs typeface="Courier New"/>
              </a:rPr>
              <a:t>NaCl</a:t>
            </a:r>
            <a:r>
              <a:rPr lang="zh-CN" altLang="zh-CN" sz="2800" kern="100" dirty="0">
                <a:solidFill>
                  <a:schemeClr val="accent6">
                    <a:lumMod val="75000"/>
                  </a:schemeClr>
                </a:solidFill>
                <a:latin typeface="Times New Roman"/>
                <a:ea typeface="华文细黑"/>
                <a:cs typeface="Times New Roman"/>
              </a:rPr>
              <a:t>＋</a:t>
            </a:r>
            <a:r>
              <a:rPr lang="en-US" altLang="zh-CN" sz="2800" kern="100" dirty="0">
                <a:solidFill>
                  <a:schemeClr val="accent6">
                    <a:lumMod val="75000"/>
                  </a:schemeClr>
                </a:solidFill>
                <a:latin typeface="Times New Roman"/>
                <a:ea typeface="华文细黑"/>
                <a:cs typeface="Courier New"/>
              </a:rPr>
              <a:t>K</a:t>
            </a:r>
            <a:r>
              <a:rPr lang="zh-CN" altLang="zh-CN" sz="2800" kern="100" dirty="0">
                <a:solidFill>
                  <a:schemeClr val="accent6">
                    <a:lumMod val="75000"/>
                  </a:schemeClr>
                </a:solidFill>
                <a:latin typeface="Times New Roman"/>
                <a:ea typeface="华文细黑"/>
                <a:cs typeface="Times New Roman"/>
              </a:rPr>
              <a:t>是可逆反应，而</a:t>
            </a:r>
            <a:r>
              <a:rPr lang="en-US" altLang="zh-CN" sz="2800" kern="100" dirty="0">
                <a:solidFill>
                  <a:schemeClr val="accent6">
                    <a:lumMod val="75000"/>
                  </a:schemeClr>
                </a:solidFill>
                <a:latin typeface="Times New Roman"/>
                <a:ea typeface="华文细黑"/>
                <a:cs typeface="Courier New"/>
              </a:rPr>
              <a:t>K</a:t>
            </a:r>
            <a:r>
              <a:rPr lang="zh-CN" altLang="zh-CN" sz="2800" kern="100" dirty="0">
                <a:solidFill>
                  <a:schemeClr val="accent6">
                    <a:lumMod val="75000"/>
                  </a:schemeClr>
                </a:solidFill>
                <a:latin typeface="Times New Roman"/>
                <a:ea typeface="华文细黑"/>
                <a:cs typeface="Times New Roman"/>
              </a:rPr>
              <a:t>的熔、沸点比</a:t>
            </a:r>
            <a:r>
              <a:rPr lang="en-US" altLang="zh-CN" sz="2800" kern="100" dirty="0">
                <a:solidFill>
                  <a:schemeClr val="accent6">
                    <a:lumMod val="75000"/>
                  </a:schemeClr>
                </a:solidFill>
                <a:latin typeface="Times New Roman"/>
                <a:ea typeface="华文细黑"/>
                <a:cs typeface="Courier New"/>
              </a:rPr>
              <a:t>Na</a:t>
            </a:r>
            <a:r>
              <a:rPr lang="zh-CN" altLang="zh-CN" sz="2800" kern="100" dirty="0">
                <a:solidFill>
                  <a:schemeClr val="accent6">
                    <a:lumMod val="75000"/>
                  </a:schemeClr>
                </a:solidFill>
                <a:latin typeface="Times New Roman"/>
                <a:ea typeface="华文细黑"/>
                <a:cs typeface="Times New Roman"/>
              </a:rPr>
              <a:t>低，产生钾蒸气，使平衡向右移动</a:t>
            </a:r>
            <a:endParaRPr lang="zh-CN" altLang="zh-CN" sz="2800" kern="100" dirty="0">
              <a:solidFill>
                <a:schemeClr val="accent6">
                  <a:lumMod val="75000"/>
                </a:schemeClr>
              </a:solidFill>
              <a:latin typeface="宋体"/>
              <a:cs typeface="Courier New"/>
            </a:endParaRPr>
          </a:p>
        </p:txBody>
      </p:sp>
      <p:graphicFrame>
        <p:nvGraphicFramePr>
          <p:cNvPr id="4" name="对象 3"/>
          <p:cNvGraphicFramePr>
            <a:graphicFrameLocks noChangeAspect="1"/>
          </p:cNvGraphicFramePr>
          <p:nvPr>
            <p:extLst>
              <p:ext uri="{D42A27DB-BD31-4B8C-83A1-F6EECF244321}">
                <p14:modId xmlns:p14="http://schemas.microsoft.com/office/powerpoint/2010/main" val="4249718152"/>
              </p:ext>
            </p:extLst>
          </p:nvPr>
        </p:nvGraphicFramePr>
        <p:xfrm>
          <a:off x="2488480" y="4752796"/>
          <a:ext cx="701675" cy="600075"/>
        </p:xfrm>
        <a:graphic>
          <a:graphicData uri="http://schemas.openxmlformats.org/presentationml/2006/ole">
            <mc:AlternateContent xmlns:mc="http://schemas.openxmlformats.org/markup-compatibility/2006">
              <mc:Choice xmlns:v="urn:schemas-microsoft-com:vml" Requires="v">
                <p:oleObj spid="_x0000_s51449" name="文档" r:id="rId4" imgW="702412" imgH="599782" progId="Word.Document.12">
                  <p:embed/>
                </p:oleObj>
              </mc:Choice>
              <mc:Fallback>
                <p:oleObj name="文档" r:id="rId4" imgW="702412" imgH="599782" progId="Word.Document.12">
                  <p:embed/>
                  <p:pic>
                    <p:nvPicPr>
                      <p:cNvPr id="0" name=""/>
                      <p:cNvPicPr/>
                      <p:nvPr/>
                    </p:nvPicPr>
                    <p:blipFill>
                      <a:blip r:embed="rId5"/>
                      <a:stretch>
                        <a:fillRect/>
                      </a:stretch>
                    </p:blipFill>
                    <p:spPr>
                      <a:xfrm>
                        <a:off x="2488480" y="4752796"/>
                        <a:ext cx="701675" cy="600075"/>
                      </a:xfrm>
                      <a:prstGeom prst="rect">
                        <a:avLst/>
                      </a:prstGeom>
                    </p:spPr>
                  </p:pic>
                </p:oleObj>
              </mc:Fallback>
            </mc:AlternateContent>
          </a:graphicData>
        </a:graphic>
      </p:graphicFrame>
      <p:sp>
        <p:nvSpPr>
          <p:cNvPr id="5" name="矩形 4"/>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6" name="圆角矩形 5"/>
          <p:cNvSpPr/>
          <p:nvPr/>
        </p:nvSpPr>
        <p:spPr>
          <a:xfrm>
            <a:off x="11382521" y="6658148"/>
            <a:ext cx="807892" cy="20084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C00000"/>
                </a:solidFill>
                <a:latin typeface="黑体" pitchFamily="49" charset="-122"/>
                <a:ea typeface="黑体" pitchFamily="49" charset="-122"/>
              </a:rPr>
              <a:t>答案</a:t>
            </a:r>
            <a:endParaRPr lang="zh-CN" altLang="en-US" sz="1400" dirty="0">
              <a:solidFill>
                <a:srgbClr val="C00000"/>
              </a:solidFill>
              <a:latin typeface="黑体" pitchFamily="49" charset="-122"/>
              <a:ea typeface="黑体" pitchFamily="49" charset="-122"/>
            </a:endParaRPr>
          </a:p>
        </p:txBody>
      </p:sp>
    </p:spTree>
    <p:extLst>
      <p:ext uri="{BB962C8B-B14F-4D97-AF65-F5344CB8AC3E}">
        <p14:creationId xmlns:p14="http://schemas.microsoft.com/office/powerpoint/2010/main" val="3453778637"/>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6"/>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xEl>
                                              <p:pRg st="3" end="3"/>
                                            </p:txEl>
                                          </p:spTgt>
                                        </p:tgtEl>
                                        <p:attrNameLst>
                                          <p:attrName>style.visibility</p:attrName>
                                        </p:attrNameLst>
                                      </p:cBhvr>
                                      <p:to>
                                        <p:strVal val="visible"/>
                                      </p:to>
                                    </p:set>
                                    <p:animEffect transition="in" filter="blinds(horizontal)">
                                      <p:cBhvr>
                                        <p:cTn id="7" dur="500"/>
                                        <p:tgtEl>
                                          <p:spTgt spid="7">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blinds(horizontal)">
                                      <p:cBhvr>
                                        <p:cTn id="15" dur="5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xit" presetSubtype="0" fill="hold" nodeType="clickEffect">
                                  <p:stCondLst>
                                    <p:cond delay="0"/>
                                  </p:stCondLst>
                                  <p:childTnLst>
                                    <p:animEffect transition="out" filter="fade">
                                      <p:cBhvr>
                                        <p:cTn id="19" dur="500"/>
                                        <p:tgtEl>
                                          <p:spTgt spid="7">
                                            <p:txEl>
                                              <p:pRg st="3" end="3"/>
                                            </p:txEl>
                                          </p:spTgt>
                                        </p:tgtEl>
                                      </p:cBhvr>
                                    </p:animEffect>
                                    <p:set>
                                      <p:cBhvr>
                                        <p:cTn id="20" dur="1" fill="hold">
                                          <p:stCondLst>
                                            <p:cond delay="499"/>
                                          </p:stCondLst>
                                        </p:cTn>
                                        <p:tgtEl>
                                          <p:spTgt spid="7">
                                            <p:txEl>
                                              <p:pRg st="3" end="3"/>
                                            </p:txEl>
                                          </p:spTgt>
                                        </p:tgtEl>
                                        <p:attrNameLst>
                                          <p:attrName>style.visibility</p:attrName>
                                        </p:attrNameLst>
                                      </p:cBhvr>
                                      <p:to>
                                        <p:strVal val="hidden"/>
                                      </p:to>
                                    </p:set>
                                  </p:childTnLst>
                                </p:cTn>
                              </p:par>
                              <p:par>
                                <p:cTn id="21" presetID="10" presetClass="exit" presetSubtype="0" fill="hold" nodeType="withEffect">
                                  <p:stCondLst>
                                    <p:cond delay="0"/>
                                  </p:stCondLst>
                                  <p:childTnLst>
                                    <p:animEffect transition="out" filter="fade">
                                      <p:cBhvr>
                                        <p:cTn id="22" dur="500"/>
                                        <p:tgtEl>
                                          <p:spTgt spid="4"/>
                                        </p:tgtEl>
                                      </p:cBhvr>
                                    </p:animEffect>
                                    <p:set>
                                      <p:cBhvr>
                                        <p:cTn id="23" dur="1" fill="hold">
                                          <p:stCondLst>
                                            <p:cond delay="499"/>
                                          </p:stCondLst>
                                        </p:cTn>
                                        <p:tgtEl>
                                          <p:spTgt spid="4"/>
                                        </p:tgtEl>
                                        <p:attrNameLst>
                                          <p:attrName>style.visibility</p:attrName>
                                        </p:attrNameLst>
                                      </p:cBhvr>
                                      <p:to>
                                        <p:strVal val="hidden"/>
                                      </p:to>
                                    </p:set>
                                  </p:childTnLst>
                                </p:cTn>
                              </p:par>
                              <p:par>
                                <p:cTn id="24" presetID="10" presetClass="exit" presetSubtype="0" fill="hold" grpId="1" nodeType="withEffect">
                                  <p:stCondLst>
                                    <p:cond delay="0"/>
                                  </p:stCondLst>
                                  <p:childTnLst>
                                    <p:animEffect transition="out" filter="fade">
                                      <p:cBhvr>
                                        <p:cTn id="25" dur="500"/>
                                        <p:tgtEl>
                                          <p:spTgt spid="3"/>
                                        </p:tgtEl>
                                      </p:cBhvr>
                                    </p:animEffect>
                                    <p:set>
                                      <p:cBhvr>
                                        <p:cTn id="26" dur="1" fill="hold">
                                          <p:stCondLst>
                                            <p:cond delay="499"/>
                                          </p:stCondLst>
                                        </p:cTn>
                                        <p:tgtEl>
                                          <p:spTgt spid="3"/>
                                        </p:tgtEl>
                                        <p:attrNameLst>
                                          <p:attrName>style.visibility</p:attrName>
                                        </p:attrNameLst>
                                      </p:cBhvr>
                                      <p:to>
                                        <p:strVal val="hidden"/>
                                      </p:to>
                                    </p:set>
                                  </p:childTnLst>
                                </p:cTn>
                              </p:par>
                            </p:childTnLst>
                          </p:cTn>
                        </p:par>
                      </p:childTnLst>
                    </p:cTn>
                  </p:par>
                </p:childTnLst>
              </p:cTn>
              <p:nextCondLst>
                <p:cond evt="onClick" delay="0">
                  <p:tgtEl>
                    <p:spTgt spid="6"/>
                  </p:tgtEl>
                </p:cond>
              </p:nextCondLst>
            </p:seq>
          </p:childTnLst>
        </p:cTn>
      </p:par>
    </p:tnLst>
    <p:bldLst>
      <p:bldP spid="3" grpId="0"/>
      <p:bldP spid="3" grpId="1"/>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26668" y="693591"/>
            <a:ext cx="11873194" cy="5798639"/>
          </a:xfrm>
          <a:prstGeom prst="rect">
            <a:avLst/>
          </a:prstGeom>
        </p:spPr>
        <p:txBody>
          <a:bodyPr>
            <a:spAutoFit/>
          </a:bodyPr>
          <a:lstStyle/>
          <a:p>
            <a:pPr algn="just">
              <a:lnSpc>
                <a:spcPts val="4500"/>
              </a:lnSpc>
              <a:spcAft>
                <a:spcPts val="0"/>
              </a:spcAft>
            </a:pPr>
            <a:r>
              <a:rPr lang="zh-CN" altLang="zh-CN" sz="2800" b="1" kern="100" dirty="0">
                <a:solidFill>
                  <a:srgbClr val="0000FF"/>
                </a:solidFill>
                <a:latin typeface="Times New Roman"/>
                <a:cs typeface="Times New Roman"/>
              </a:rPr>
              <a:t>题组一　碱金属元素性质规律的应用</a:t>
            </a:r>
          </a:p>
          <a:p>
            <a:pPr algn="just">
              <a:lnSpc>
                <a:spcPts val="45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有关碱金属的叙述正确的是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2800" kern="100" dirty="0">
              <a:latin typeface="宋体"/>
              <a:cs typeface="Courier New"/>
            </a:endParaRPr>
          </a:p>
          <a:p>
            <a:pPr algn="just">
              <a:lnSpc>
                <a:spcPts val="4500"/>
              </a:lnSpc>
              <a:spcAft>
                <a:spcPts val="0"/>
              </a:spcAft>
            </a:pP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随核电荷数的增加，碱金属单质的熔点逐渐降低，密度逐渐增大</a:t>
            </a:r>
            <a:endParaRPr lang="zh-CN" altLang="zh-CN" sz="2800" kern="100" dirty="0">
              <a:latin typeface="宋体"/>
              <a:cs typeface="Courier New"/>
            </a:endParaRPr>
          </a:p>
          <a:p>
            <a:pPr algn="just">
              <a:lnSpc>
                <a:spcPts val="4500"/>
              </a:lnSpc>
              <a:spcAft>
                <a:spcPts val="0"/>
              </a:spcAft>
            </a:pP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碱金属单质的金属性很强，均易与氯气、氧气、氮气等发生反应</a:t>
            </a:r>
            <a:endParaRPr lang="zh-CN" altLang="zh-CN" sz="2800" kern="100" dirty="0">
              <a:latin typeface="宋体"/>
              <a:cs typeface="Courier New"/>
            </a:endParaRPr>
          </a:p>
          <a:p>
            <a:pPr algn="just">
              <a:lnSpc>
                <a:spcPts val="4500"/>
              </a:lnSpc>
              <a:spcAft>
                <a:spcPts val="0"/>
              </a:spcAft>
            </a:pP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碳酸铯在酒精灯加热时不能分解为二氧化碳和氧化铯</a:t>
            </a:r>
            <a:endParaRPr lang="zh-CN" altLang="zh-CN" sz="2800" kern="100" dirty="0">
              <a:latin typeface="宋体"/>
              <a:cs typeface="Courier New"/>
            </a:endParaRPr>
          </a:p>
          <a:p>
            <a:pPr algn="just">
              <a:lnSpc>
                <a:spcPts val="4500"/>
              </a:lnSpc>
              <a:spcAft>
                <a:spcPts val="0"/>
              </a:spcAft>
            </a:pPr>
            <a:r>
              <a:rPr lang="en-US" altLang="zh-CN" sz="2800" kern="100" dirty="0" smtClean="0">
                <a:latin typeface="Times New Roman"/>
                <a:ea typeface="华文细黑"/>
                <a:cs typeface="Courier New"/>
              </a:rPr>
              <a:t>D.</a:t>
            </a:r>
            <a:r>
              <a:rPr lang="zh-CN" altLang="zh-CN" sz="2800" kern="100" dirty="0" smtClean="0">
                <a:latin typeface="Times New Roman"/>
                <a:ea typeface="华文细黑"/>
                <a:cs typeface="Times New Roman"/>
              </a:rPr>
              <a:t>无水硫酸铯的化学式为</a:t>
            </a:r>
            <a:r>
              <a:rPr lang="en-US" altLang="zh-CN" sz="2800" kern="100" dirty="0" smtClean="0">
                <a:latin typeface="Times New Roman"/>
                <a:ea typeface="华文细黑"/>
                <a:cs typeface="Courier New"/>
              </a:rPr>
              <a:t>Cs</a:t>
            </a:r>
            <a:r>
              <a:rPr lang="en-US" altLang="zh-CN" sz="2800" kern="100" baseline="-25000" dirty="0" smtClean="0">
                <a:latin typeface="Times New Roman"/>
                <a:ea typeface="华文细黑"/>
                <a:cs typeface="Courier New"/>
              </a:rPr>
              <a:t>2</a:t>
            </a:r>
            <a:r>
              <a:rPr lang="en-US" altLang="zh-CN" sz="2800" kern="100" dirty="0" smtClean="0">
                <a:latin typeface="Times New Roman"/>
                <a:ea typeface="华文细黑"/>
                <a:cs typeface="Courier New"/>
              </a:rPr>
              <a:t>SO</a:t>
            </a:r>
            <a:r>
              <a:rPr lang="en-US" altLang="zh-CN" sz="2800" kern="100" baseline="-25000" dirty="0" smtClean="0">
                <a:latin typeface="Times New Roman"/>
                <a:ea typeface="华文细黑"/>
                <a:cs typeface="Courier New"/>
              </a:rPr>
              <a:t>4</a:t>
            </a:r>
            <a:r>
              <a:rPr lang="zh-CN" altLang="zh-CN" sz="2800" kern="100" dirty="0" smtClean="0">
                <a:latin typeface="Times New Roman"/>
                <a:ea typeface="华文细黑"/>
                <a:cs typeface="Times New Roman"/>
              </a:rPr>
              <a:t>，它不易溶于水</a:t>
            </a:r>
            <a:endParaRPr lang="en-US" altLang="zh-CN" sz="2800" kern="100" dirty="0" smtClean="0">
              <a:latin typeface="Times New Roman"/>
              <a:ea typeface="华文细黑"/>
              <a:cs typeface="Times New Roman"/>
            </a:endParaRPr>
          </a:p>
          <a:p>
            <a:pPr algn="just">
              <a:lnSpc>
                <a:spcPts val="4500"/>
              </a:lnSpc>
              <a:spcAft>
                <a:spcPts val="0"/>
              </a:spcAft>
            </a:pPr>
            <a:r>
              <a:rPr lang="zh-CN" altLang="zh-CN" sz="2800" b="1" kern="100" dirty="0">
                <a:solidFill>
                  <a:srgbClr val="0000FF"/>
                </a:solidFill>
                <a:latin typeface="Times New Roman"/>
                <a:cs typeface="Times New Roman"/>
              </a:rPr>
              <a:t>解析　</a:t>
            </a:r>
            <a:r>
              <a:rPr lang="zh-CN" altLang="zh-CN" sz="2800" kern="100" dirty="0">
                <a:latin typeface="Times New Roman"/>
                <a:ea typeface="华文细黑"/>
                <a:cs typeface="Times New Roman"/>
              </a:rPr>
              <a:t>钾的密度小于钠的密度，这是碱金属单质密度依次增大的一个例外；碱金属中除锂外，均不与氮气直接反应，由在酒精灯加热条件下</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不分解，可得出</a:t>
            </a:r>
            <a:r>
              <a:rPr lang="en-US" altLang="zh-CN" sz="2800" kern="100" dirty="0">
                <a:latin typeface="Times New Roman"/>
                <a:ea typeface="华文细黑"/>
                <a:cs typeface="Courier New"/>
              </a:rPr>
              <a:t>Cs</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加热也不分解，</a:t>
            </a:r>
            <a:r>
              <a:rPr lang="en-US" altLang="zh-CN" sz="2800" kern="100" dirty="0">
                <a:latin typeface="Times New Roman"/>
                <a:ea typeface="华文细黑"/>
                <a:cs typeface="Courier New"/>
              </a:rPr>
              <a:t>Cs</a:t>
            </a:r>
            <a:r>
              <a:rPr lang="zh-CN" altLang="zh-CN" sz="2800" kern="100" dirty="0">
                <a:latin typeface="Times New Roman"/>
                <a:ea typeface="华文细黑"/>
                <a:cs typeface="Times New Roman"/>
              </a:rPr>
              <a:t>与</a:t>
            </a:r>
            <a:r>
              <a:rPr lang="en-US" altLang="zh-CN" sz="2800" kern="100" dirty="0">
                <a:latin typeface="Times New Roman"/>
                <a:ea typeface="华文细黑"/>
                <a:cs typeface="Courier New"/>
              </a:rPr>
              <a:t>Na</a:t>
            </a:r>
            <a:r>
              <a:rPr lang="zh-CN" altLang="zh-CN" sz="2800" kern="100" dirty="0">
                <a:latin typeface="Times New Roman"/>
                <a:ea typeface="华文细黑"/>
                <a:cs typeface="Times New Roman"/>
              </a:rPr>
              <a:t>同为碱金属元素，性质相似，由</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SO</a:t>
            </a:r>
            <a:r>
              <a:rPr lang="en-US" altLang="zh-CN" sz="2800" kern="100" baseline="-25000" dirty="0">
                <a:latin typeface="Times New Roman"/>
                <a:ea typeface="华文细黑"/>
                <a:cs typeface="Courier New"/>
              </a:rPr>
              <a:t>4</a:t>
            </a:r>
            <a:r>
              <a:rPr lang="zh-CN" altLang="zh-CN" sz="2800" kern="100" dirty="0">
                <a:latin typeface="Times New Roman"/>
                <a:ea typeface="华文细黑"/>
                <a:cs typeface="Times New Roman"/>
              </a:rPr>
              <a:t>易溶于水，可得出</a:t>
            </a:r>
            <a:r>
              <a:rPr lang="en-US" altLang="zh-CN" sz="2800" kern="100" dirty="0">
                <a:latin typeface="Times New Roman"/>
                <a:ea typeface="华文细黑"/>
                <a:cs typeface="Courier New"/>
              </a:rPr>
              <a:t>Cs</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SO</a:t>
            </a:r>
            <a:r>
              <a:rPr lang="en-US" altLang="zh-CN" sz="2800" kern="100" baseline="-25000" dirty="0">
                <a:latin typeface="Times New Roman"/>
                <a:ea typeface="华文细黑"/>
                <a:cs typeface="Courier New"/>
              </a:rPr>
              <a:t>4</a:t>
            </a:r>
            <a:r>
              <a:rPr lang="zh-CN" altLang="zh-CN" sz="2800" kern="100" dirty="0">
                <a:latin typeface="Times New Roman"/>
                <a:ea typeface="华文细黑"/>
                <a:cs typeface="Times New Roman"/>
              </a:rPr>
              <a:t>也易溶于水</a:t>
            </a:r>
            <a:r>
              <a:rPr lang="zh-CN" altLang="zh-CN" sz="2800" kern="100" dirty="0" smtClean="0">
                <a:latin typeface="Times New Roman"/>
                <a:ea typeface="华文细黑"/>
                <a:cs typeface="Times New Roman"/>
              </a:rPr>
              <a:t>。</a:t>
            </a:r>
            <a:endParaRPr lang="zh-CN" altLang="zh-CN" sz="2800" kern="100" dirty="0">
              <a:latin typeface="宋体"/>
              <a:cs typeface="Courier New"/>
            </a:endParaRPr>
          </a:p>
        </p:txBody>
      </p:sp>
      <p:sp>
        <p:nvSpPr>
          <p:cNvPr id="3" name="矩形 2"/>
          <p:cNvSpPr/>
          <p:nvPr/>
        </p:nvSpPr>
        <p:spPr>
          <a:xfrm>
            <a:off x="4976986" y="1379548"/>
            <a:ext cx="423514" cy="523220"/>
          </a:xfrm>
          <a:prstGeom prst="rect">
            <a:avLst/>
          </a:prstGeom>
        </p:spPr>
        <p:txBody>
          <a:bodyPr wrap="none">
            <a:spAutoFit/>
          </a:bodyPr>
          <a:lstStyle/>
          <a:p>
            <a:r>
              <a:rPr lang="en-US" altLang="zh-CN" sz="2800" kern="100" dirty="0">
                <a:solidFill>
                  <a:schemeClr val="accent6">
                    <a:lumMod val="75000"/>
                  </a:schemeClr>
                </a:solidFill>
                <a:latin typeface="Times New Roman" pitchFamily="18" charset="0"/>
                <a:ea typeface="Times New Roman" pitchFamily="18" charset="0"/>
                <a:cs typeface="Times New Roman" pitchFamily="18" charset="0"/>
              </a:rPr>
              <a:t>C</a:t>
            </a:r>
            <a:endParaRPr lang="zh-CN" altLang="en-US" sz="2800" kern="100" dirty="0">
              <a:solidFill>
                <a:schemeClr val="accent6">
                  <a:lumMod val="75000"/>
                </a:schemeClr>
              </a:solidFill>
              <a:latin typeface="Times New Roman" pitchFamily="18" charset="0"/>
              <a:cs typeface="Times New Roman" pitchFamily="18" charset="0"/>
            </a:endParaRPr>
          </a:p>
        </p:txBody>
      </p:sp>
      <p:sp>
        <p:nvSpPr>
          <p:cNvPr id="6" name="Rectangle 21">
            <a:hlinkClick r:id="rId2" action="ppaction://hlinksldjump"/>
          </p:cNvPr>
          <p:cNvSpPr>
            <a:spLocks noChangeArrowheads="1"/>
          </p:cNvSpPr>
          <p:nvPr/>
        </p:nvSpPr>
        <p:spPr bwMode="auto">
          <a:xfrm>
            <a:off x="10015369" y="3946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0" name="Rectangle 21">
            <a:hlinkClick r:id="rId3" action="ppaction://hlinksldjump"/>
          </p:cNvPr>
          <p:cNvSpPr>
            <a:spLocks noChangeArrowheads="1"/>
          </p:cNvSpPr>
          <p:nvPr/>
        </p:nvSpPr>
        <p:spPr bwMode="auto">
          <a:xfrm>
            <a:off x="10517547" y="3946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1" name="Rectangle 21">
            <a:hlinkClick r:id="rId4" action="ppaction://hlinksldjump"/>
          </p:cNvPr>
          <p:cNvSpPr>
            <a:spLocks noChangeArrowheads="1"/>
          </p:cNvSpPr>
          <p:nvPr/>
        </p:nvSpPr>
        <p:spPr bwMode="auto">
          <a:xfrm>
            <a:off x="10995583" y="3946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2" name="Rectangle 21">
            <a:hlinkClick r:id="rId5" action="ppaction://hlinksldjump"/>
          </p:cNvPr>
          <p:cNvSpPr>
            <a:spLocks noChangeArrowheads="1"/>
          </p:cNvSpPr>
          <p:nvPr/>
        </p:nvSpPr>
        <p:spPr bwMode="auto">
          <a:xfrm>
            <a:off x="11449477"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8" name="矩形 7"/>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9" name="圆角矩形 8">
            <a:hlinkClick r:id="" action="ppaction://noaction"/>
          </p:cNvPr>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1246076384"/>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9"/>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xEl>
                                              <p:pRg st="6" end="6"/>
                                            </p:txEl>
                                          </p:spTgt>
                                        </p:tgtEl>
                                        <p:attrNameLst>
                                          <p:attrName>style.visibility</p:attrName>
                                        </p:attrNameLst>
                                      </p:cBhvr>
                                      <p:to>
                                        <p:strVal val="visible"/>
                                      </p:to>
                                    </p:set>
                                    <p:animEffect transition="in" filter="blinds(horizontal)">
                                      <p:cBhvr>
                                        <p:cTn id="7" dur="500"/>
                                        <p:tgtEl>
                                          <p:spTgt spid="7">
                                            <p:txEl>
                                              <p:pRg st="6" end="6"/>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nodeType="clickEffect">
                                  <p:stCondLst>
                                    <p:cond delay="0"/>
                                  </p:stCondLst>
                                  <p:childTnLst>
                                    <p:animEffect transition="out" filter="fade">
                                      <p:cBhvr>
                                        <p:cTn id="16" dur="500"/>
                                        <p:tgtEl>
                                          <p:spTgt spid="7">
                                            <p:txEl>
                                              <p:pRg st="6" end="6"/>
                                            </p:txEl>
                                          </p:spTgt>
                                        </p:tgtEl>
                                      </p:cBhvr>
                                    </p:animEffect>
                                    <p:set>
                                      <p:cBhvr>
                                        <p:cTn id="17" dur="1" fill="hold">
                                          <p:stCondLst>
                                            <p:cond delay="499"/>
                                          </p:stCondLst>
                                        </p:cTn>
                                        <p:tgtEl>
                                          <p:spTgt spid="7">
                                            <p:txEl>
                                              <p:pRg st="6" end="6"/>
                                            </p:txEl>
                                          </p:spTgt>
                                        </p:tgtEl>
                                        <p:attrNameLst>
                                          <p:attrName>style.visibility</p:attrName>
                                        </p:attrNameLst>
                                      </p:cBhvr>
                                      <p:to>
                                        <p:strVal val="hidden"/>
                                      </p:to>
                                    </p:set>
                                  </p:childTnLst>
                                </p:cTn>
                              </p:par>
                              <p:par>
                                <p:cTn id="18" presetID="10" presetClass="exit" presetSubtype="0" fill="hold" grpId="1" nodeType="withEffect">
                                  <p:stCondLst>
                                    <p:cond delay="0"/>
                                  </p:stCondLst>
                                  <p:childTnLst>
                                    <p:animEffect transition="out" filter="fade">
                                      <p:cBhvr>
                                        <p:cTn id="19" dur="500"/>
                                        <p:tgtEl>
                                          <p:spTgt spid="3"/>
                                        </p:tgtEl>
                                      </p:cBhvr>
                                    </p:animEffect>
                                    <p:set>
                                      <p:cBhvr>
                                        <p:cTn id="20" dur="1" fill="hold">
                                          <p:stCondLst>
                                            <p:cond delay="499"/>
                                          </p:stCondLst>
                                        </p:cTn>
                                        <p:tgtEl>
                                          <p:spTgt spid="3"/>
                                        </p:tgtEl>
                                        <p:attrNameLst>
                                          <p:attrName>style.visibility</p:attrName>
                                        </p:attrNameLst>
                                      </p:cBhvr>
                                      <p:to>
                                        <p:strVal val="hidden"/>
                                      </p:to>
                                    </p:set>
                                  </p:childTnLst>
                                </p:cTn>
                              </p:par>
                            </p:childTnLst>
                          </p:cTn>
                        </p:par>
                      </p:childTnLst>
                    </p:cTn>
                  </p:par>
                </p:childTnLst>
              </p:cTn>
              <p:nextCondLst>
                <p:cond evt="onClick" delay="0">
                  <p:tgtEl>
                    <p:spTgt spid="9"/>
                  </p:tgtEl>
                </p:cond>
              </p:nextCondLst>
            </p:seq>
          </p:childTnLst>
        </p:cTn>
      </p:par>
    </p:tnLst>
    <p:bldLst>
      <p:bldP spid="3" grpId="0"/>
      <p:bldP spid="3" grpId="1"/>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65640" y="486991"/>
            <a:ext cx="11918980" cy="6125114"/>
          </a:xfrm>
          <a:prstGeom prst="rect">
            <a:avLst/>
          </a:prstGeom>
        </p:spPr>
        <p:txBody>
          <a:bodyPr wrap="square" lIns="121898" tIns="60948" rIns="121898" bIns="60948">
            <a:spAutoFit/>
          </a:bodyPr>
          <a:lstStyle/>
          <a:p>
            <a:pPr algn="just">
              <a:lnSpc>
                <a:spcPts val="4300"/>
              </a:lnSpc>
              <a:spcAft>
                <a:spcPts val="0"/>
              </a:spcAft>
            </a:pPr>
            <a:r>
              <a:rPr lang="en-US" altLang="zh-CN" sz="2600" kern="100" dirty="0">
                <a:latin typeface="Times New Roman"/>
                <a:ea typeface="华文细黑"/>
                <a:cs typeface="Courier New"/>
              </a:rPr>
              <a:t>2.</a:t>
            </a:r>
            <a:r>
              <a:rPr lang="zh-CN" altLang="zh-CN" sz="2600" kern="100" dirty="0">
                <a:latin typeface="Times New Roman"/>
                <a:ea typeface="华文细黑"/>
                <a:cs typeface="Times New Roman"/>
              </a:rPr>
              <a:t>金属活动性顺序表中</a:t>
            </a:r>
            <a:r>
              <a:rPr lang="en-US" altLang="zh-CN" sz="2600" kern="100" dirty="0">
                <a:latin typeface="Times New Roman"/>
                <a:ea typeface="华文细黑"/>
                <a:cs typeface="Courier New"/>
              </a:rPr>
              <a:t>K</a:t>
            </a:r>
            <a:r>
              <a:rPr lang="zh-CN" altLang="zh-CN" sz="2600" kern="100" dirty="0">
                <a:latin typeface="Times New Roman"/>
                <a:ea typeface="华文细黑"/>
                <a:cs typeface="Times New Roman"/>
              </a:rPr>
              <a:t>在</a:t>
            </a:r>
            <a:r>
              <a:rPr lang="en-US" altLang="zh-CN" sz="2600" kern="100" dirty="0">
                <a:latin typeface="Times New Roman"/>
                <a:ea typeface="华文细黑"/>
                <a:cs typeface="Courier New"/>
              </a:rPr>
              <a:t>Na</a:t>
            </a:r>
            <a:r>
              <a:rPr lang="zh-CN" altLang="zh-CN" sz="2600" kern="100" dirty="0">
                <a:latin typeface="Times New Roman"/>
                <a:ea typeface="华文细黑"/>
                <a:cs typeface="Times New Roman"/>
              </a:rPr>
              <a:t>的前面，</a:t>
            </a:r>
            <a:r>
              <a:rPr lang="en-US" altLang="zh-CN" sz="2600" kern="100" dirty="0">
                <a:latin typeface="Times New Roman"/>
                <a:ea typeface="华文细黑"/>
                <a:cs typeface="Courier New"/>
              </a:rPr>
              <a:t>K</a:t>
            </a:r>
            <a:r>
              <a:rPr lang="zh-CN" altLang="zh-CN" sz="2600" kern="100" dirty="0">
                <a:latin typeface="Times New Roman"/>
                <a:ea typeface="华文细黑"/>
                <a:cs typeface="Times New Roman"/>
              </a:rPr>
              <a:t>与</a:t>
            </a:r>
            <a:r>
              <a:rPr lang="en-US" altLang="zh-CN" sz="2600" kern="100" dirty="0">
                <a:latin typeface="Times New Roman"/>
                <a:ea typeface="华文细黑"/>
                <a:cs typeface="Courier New"/>
              </a:rPr>
              <a:t>Na</a:t>
            </a:r>
            <a:r>
              <a:rPr lang="zh-CN" altLang="zh-CN" sz="2600" kern="100" dirty="0">
                <a:latin typeface="Times New Roman"/>
                <a:ea typeface="华文细黑"/>
                <a:cs typeface="Times New Roman"/>
              </a:rPr>
              <a:t>在性质上具有很大的相似性。下面是根据</a:t>
            </a:r>
            <a:r>
              <a:rPr lang="en-US" altLang="zh-CN" sz="2600" kern="100" dirty="0">
                <a:latin typeface="Times New Roman"/>
                <a:ea typeface="华文细黑"/>
                <a:cs typeface="Courier New"/>
              </a:rPr>
              <a:t>Na</a:t>
            </a:r>
            <a:r>
              <a:rPr lang="zh-CN" altLang="zh-CN" sz="2600" kern="100" dirty="0">
                <a:latin typeface="Times New Roman"/>
                <a:ea typeface="华文细黑"/>
                <a:cs typeface="Times New Roman"/>
              </a:rPr>
              <a:t>的性质对</a:t>
            </a:r>
            <a:r>
              <a:rPr lang="en-US" altLang="zh-CN" sz="2600" kern="100" dirty="0">
                <a:latin typeface="Times New Roman"/>
                <a:ea typeface="华文细黑"/>
                <a:cs typeface="Courier New"/>
              </a:rPr>
              <a:t>K</a:t>
            </a:r>
            <a:r>
              <a:rPr lang="zh-CN" altLang="zh-CN" sz="2600" kern="100" dirty="0">
                <a:latin typeface="Times New Roman"/>
                <a:ea typeface="华文细黑"/>
                <a:cs typeface="Times New Roman"/>
              </a:rPr>
              <a:t>的性质的预测，其中不正确的是</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　　</a:t>
            </a:r>
            <a:r>
              <a:rPr lang="en-US" altLang="zh-CN" sz="2600" kern="100" dirty="0">
                <a:latin typeface="Times New Roman"/>
                <a:ea typeface="华文细黑"/>
                <a:cs typeface="Courier New"/>
              </a:rPr>
              <a:t>)</a:t>
            </a:r>
            <a:endParaRPr lang="zh-CN" altLang="zh-CN" sz="2600" kern="100" dirty="0">
              <a:latin typeface="宋体"/>
              <a:cs typeface="Courier New"/>
            </a:endParaRPr>
          </a:p>
          <a:p>
            <a:pPr algn="just">
              <a:lnSpc>
                <a:spcPts val="4300"/>
              </a:lnSpc>
              <a:spcAft>
                <a:spcPts val="0"/>
              </a:spcAft>
            </a:pPr>
            <a:r>
              <a:rPr lang="en-US" altLang="zh-CN" sz="2600" kern="100" dirty="0">
                <a:latin typeface="Times New Roman"/>
                <a:ea typeface="华文细黑"/>
                <a:cs typeface="Courier New"/>
              </a:rPr>
              <a:t>A.K</a:t>
            </a:r>
            <a:r>
              <a:rPr lang="zh-CN" altLang="zh-CN" sz="2600" kern="100" dirty="0">
                <a:latin typeface="Times New Roman"/>
                <a:ea typeface="华文细黑"/>
                <a:cs typeface="Times New Roman"/>
              </a:rPr>
              <a:t>在空气中可以被空气中的氧气氧化</a:t>
            </a:r>
            <a:endParaRPr lang="zh-CN" altLang="zh-CN" sz="2600" kern="100" dirty="0">
              <a:latin typeface="宋体"/>
              <a:cs typeface="Courier New"/>
            </a:endParaRPr>
          </a:p>
          <a:p>
            <a:pPr algn="just">
              <a:lnSpc>
                <a:spcPts val="4300"/>
              </a:lnSpc>
              <a:spcAft>
                <a:spcPts val="0"/>
              </a:spcAft>
            </a:pPr>
            <a:r>
              <a:rPr lang="en-US" altLang="zh-CN" sz="2600" kern="100" dirty="0">
                <a:latin typeface="Times New Roman"/>
                <a:ea typeface="华文细黑"/>
                <a:cs typeface="Courier New"/>
              </a:rPr>
              <a:t>B.K</a:t>
            </a:r>
            <a:r>
              <a:rPr lang="zh-CN" altLang="zh-CN" sz="2600" kern="100" dirty="0">
                <a:latin typeface="Times New Roman"/>
                <a:ea typeface="华文细黑"/>
                <a:cs typeface="Times New Roman"/>
              </a:rPr>
              <a:t>可以与乙醇发生反应生成氢气</a:t>
            </a:r>
            <a:endParaRPr lang="zh-CN" altLang="zh-CN" sz="2600" kern="100" dirty="0">
              <a:latin typeface="宋体"/>
              <a:cs typeface="Courier New"/>
            </a:endParaRPr>
          </a:p>
          <a:p>
            <a:pPr algn="just">
              <a:lnSpc>
                <a:spcPts val="4300"/>
              </a:lnSpc>
              <a:spcAft>
                <a:spcPts val="0"/>
              </a:spcAft>
            </a:pPr>
            <a:r>
              <a:rPr lang="en-US" altLang="zh-CN" sz="2600" kern="100" dirty="0">
                <a:latin typeface="Times New Roman"/>
                <a:ea typeface="华文细黑"/>
                <a:cs typeface="Courier New"/>
              </a:rPr>
              <a:t>C.K</a:t>
            </a:r>
            <a:r>
              <a:rPr lang="zh-CN" altLang="zh-CN" sz="2600" kern="100" dirty="0">
                <a:latin typeface="Times New Roman"/>
                <a:ea typeface="华文细黑"/>
                <a:cs typeface="Times New Roman"/>
              </a:rPr>
              <a:t>与水的反应不如钠与水的反应剧烈</a:t>
            </a:r>
            <a:endParaRPr lang="zh-CN" altLang="zh-CN" sz="2600" kern="100" dirty="0">
              <a:latin typeface="宋体"/>
              <a:cs typeface="Courier New"/>
            </a:endParaRPr>
          </a:p>
          <a:p>
            <a:pPr algn="just">
              <a:lnSpc>
                <a:spcPts val="4300"/>
              </a:lnSpc>
              <a:spcAft>
                <a:spcPts val="0"/>
              </a:spcAft>
            </a:pPr>
            <a:r>
              <a:rPr lang="en-US" altLang="zh-CN" sz="2600" kern="100" dirty="0">
                <a:latin typeface="Times New Roman"/>
                <a:ea typeface="华文细黑"/>
                <a:cs typeface="Courier New"/>
              </a:rPr>
              <a:t>D.K</a:t>
            </a:r>
            <a:r>
              <a:rPr lang="zh-CN" altLang="zh-CN" sz="2600" kern="100" dirty="0">
                <a:latin typeface="Times New Roman"/>
                <a:ea typeface="华文细黑"/>
                <a:cs typeface="Times New Roman"/>
              </a:rPr>
              <a:t>也可放在煤油中</a:t>
            </a:r>
            <a:r>
              <a:rPr lang="zh-CN" altLang="zh-CN" sz="2600" kern="100" dirty="0" smtClean="0">
                <a:latin typeface="Times New Roman"/>
                <a:ea typeface="华文细黑"/>
                <a:cs typeface="Times New Roman"/>
              </a:rPr>
              <a:t>保存</a:t>
            </a:r>
            <a:endParaRPr lang="en-US" altLang="zh-CN" sz="2600" kern="100" dirty="0" smtClean="0">
              <a:latin typeface="Times New Roman"/>
              <a:ea typeface="华文细黑"/>
              <a:cs typeface="Times New Roman"/>
            </a:endParaRPr>
          </a:p>
          <a:p>
            <a:pPr algn="just">
              <a:lnSpc>
                <a:spcPts val="4300"/>
              </a:lnSpc>
              <a:spcAft>
                <a:spcPts val="0"/>
              </a:spcAft>
            </a:pPr>
            <a:r>
              <a:rPr lang="zh-CN" altLang="zh-CN" sz="2600" b="1" kern="100" dirty="0">
                <a:solidFill>
                  <a:srgbClr val="0000FF"/>
                </a:solidFill>
                <a:latin typeface="Times New Roman"/>
                <a:cs typeface="Times New Roman"/>
              </a:rPr>
              <a:t>解析　</a:t>
            </a:r>
            <a:r>
              <a:rPr lang="zh-CN" altLang="zh-CN" sz="2600" kern="100" dirty="0">
                <a:latin typeface="Times New Roman"/>
                <a:ea typeface="华文细黑"/>
                <a:cs typeface="Times New Roman"/>
              </a:rPr>
              <a:t>金属活动性顺序表中</a:t>
            </a:r>
            <a:r>
              <a:rPr lang="en-US" altLang="zh-CN" sz="2600" kern="100" dirty="0">
                <a:latin typeface="Times New Roman"/>
                <a:ea typeface="华文细黑"/>
                <a:cs typeface="Courier New"/>
              </a:rPr>
              <a:t>K</a:t>
            </a:r>
            <a:r>
              <a:rPr lang="zh-CN" altLang="zh-CN" sz="2600" kern="100" dirty="0">
                <a:latin typeface="Times New Roman"/>
                <a:ea typeface="华文细黑"/>
                <a:cs typeface="Times New Roman"/>
              </a:rPr>
              <a:t>在</a:t>
            </a:r>
            <a:r>
              <a:rPr lang="en-US" altLang="zh-CN" sz="2600" kern="100" dirty="0">
                <a:latin typeface="Times New Roman"/>
                <a:ea typeface="华文细黑"/>
                <a:cs typeface="Courier New"/>
              </a:rPr>
              <a:t>Na</a:t>
            </a:r>
            <a:r>
              <a:rPr lang="zh-CN" altLang="zh-CN" sz="2600" kern="100" dirty="0">
                <a:latin typeface="Times New Roman"/>
                <a:ea typeface="华文细黑"/>
                <a:cs typeface="Times New Roman"/>
              </a:rPr>
              <a:t>的前面，</a:t>
            </a:r>
            <a:r>
              <a:rPr lang="en-US" altLang="zh-CN" sz="2600" kern="100" dirty="0">
                <a:latin typeface="Times New Roman"/>
                <a:ea typeface="华文细黑"/>
                <a:cs typeface="Courier New"/>
              </a:rPr>
              <a:t>K</a:t>
            </a:r>
            <a:r>
              <a:rPr lang="zh-CN" altLang="zh-CN" sz="2600" kern="100" dirty="0">
                <a:latin typeface="Times New Roman"/>
                <a:ea typeface="华文细黑"/>
                <a:cs typeface="Times New Roman"/>
              </a:rPr>
              <a:t>比</a:t>
            </a:r>
            <a:r>
              <a:rPr lang="en-US" altLang="zh-CN" sz="2600" kern="100" dirty="0">
                <a:latin typeface="Times New Roman"/>
                <a:ea typeface="华文细黑"/>
                <a:cs typeface="Courier New"/>
              </a:rPr>
              <a:t>Na</a:t>
            </a:r>
            <a:r>
              <a:rPr lang="zh-CN" altLang="zh-CN" sz="2600" kern="100" dirty="0">
                <a:latin typeface="Times New Roman"/>
                <a:ea typeface="华文细黑"/>
                <a:cs typeface="Times New Roman"/>
              </a:rPr>
              <a:t>活泼，故</a:t>
            </a:r>
            <a:r>
              <a:rPr lang="en-US" altLang="zh-CN" sz="2600" kern="100" dirty="0">
                <a:latin typeface="Times New Roman"/>
                <a:ea typeface="华文细黑"/>
                <a:cs typeface="Courier New"/>
              </a:rPr>
              <a:t>K</a:t>
            </a:r>
            <a:r>
              <a:rPr lang="zh-CN" altLang="zh-CN" sz="2600" kern="100" dirty="0">
                <a:latin typeface="Times New Roman"/>
                <a:ea typeface="华文细黑"/>
                <a:cs typeface="Times New Roman"/>
              </a:rPr>
              <a:t>在空气中可以被氧气氧化，</a:t>
            </a:r>
            <a:r>
              <a:rPr lang="en-US" altLang="zh-CN" sz="2600" kern="100" dirty="0">
                <a:latin typeface="Times New Roman"/>
                <a:ea typeface="华文细黑"/>
                <a:cs typeface="Courier New"/>
              </a:rPr>
              <a:t>A</a:t>
            </a:r>
            <a:r>
              <a:rPr lang="zh-CN" altLang="zh-CN" sz="2600" kern="100" dirty="0">
                <a:latin typeface="Times New Roman"/>
                <a:ea typeface="华文细黑"/>
                <a:cs typeface="Times New Roman"/>
              </a:rPr>
              <a:t>项正确</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algn="just">
              <a:lnSpc>
                <a:spcPts val="4300"/>
              </a:lnSpc>
              <a:spcAft>
                <a:spcPts val="0"/>
              </a:spcAft>
            </a:pPr>
            <a:r>
              <a:rPr lang="en-US" altLang="zh-CN" sz="2600" kern="100" dirty="0" smtClean="0">
                <a:latin typeface="Times New Roman"/>
                <a:ea typeface="华文细黑"/>
                <a:cs typeface="Courier New"/>
              </a:rPr>
              <a:t>Na</a:t>
            </a:r>
            <a:r>
              <a:rPr lang="zh-CN" altLang="zh-CN" sz="2600" kern="100" dirty="0">
                <a:latin typeface="Times New Roman"/>
                <a:ea typeface="华文细黑"/>
                <a:cs typeface="Times New Roman"/>
              </a:rPr>
              <a:t>能与乙醇反应放出氢气，</a:t>
            </a:r>
            <a:r>
              <a:rPr lang="en-US" altLang="zh-CN" sz="2600" kern="100" dirty="0">
                <a:latin typeface="Times New Roman"/>
                <a:ea typeface="华文细黑"/>
                <a:cs typeface="Courier New"/>
              </a:rPr>
              <a:t>K</a:t>
            </a:r>
            <a:r>
              <a:rPr lang="zh-CN" altLang="zh-CN" sz="2600" kern="100" dirty="0">
                <a:latin typeface="Times New Roman"/>
                <a:ea typeface="华文细黑"/>
                <a:cs typeface="Times New Roman"/>
              </a:rPr>
              <a:t>也能与乙醇反应放出氢气，</a:t>
            </a:r>
            <a:r>
              <a:rPr lang="en-US" altLang="zh-CN" sz="2600" kern="100" dirty="0">
                <a:latin typeface="Times New Roman"/>
                <a:ea typeface="华文细黑"/>
                <a:cs typeface="Courier New"/>
              </a:rPr>
              <a:t>B</a:t>
            </a:r>
            <a:r>
              <a:rPr lang="zh-CN" altLang="zh-CN" sz="2600" kern="100" dirty="0">
                <a:latin typeface="Times New Roman"/>
                <a:ea typeface="华文细黑"/>
                <a:cs typeface="Times New Roman"/>
              </a:rPr>
              <a:t>项正确</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algn="just">
              <a:lnSpc>
                <a:spcPts val="4300"/>
              </a:lnSpc>
              <a:spcAft>
                <a:spcPts val="0"/>
              </a:spcAft>
            </a:pPr>
            <a:r>
              <a:rPr lang="en-US" altLang="zh-CN" sz="2600" kern="100" dirty="0" smtClean="0">
                <a:latin typeface="Times New Roman"/>
                <a:ea typeface="华文细黑"/>
                <a:cs typeface="Courier New"/>
              </a:rPr>
              <a:t>K</a:t>
            </a:r>
            <a:r>
              <a:rPr lang="zh-CN" altLang="zh-CN" sz="2600" kern="100" dirty="0">
                <a:latin typeface="Times New Roman"/>
                <a:ea typeface="华文细黑"/>
                <a:cs typeface="Times New Roman"/>
              </a:rPr>
              <a:t>与水的反应比</a:t>
            </a:r>
            <a:r>
              <a:rPr lang="en-US" altLang="zh-CN" sz="2600" kern="100" dirty="0">
                <a:latin typeface="Times New Roman"/>
                <a:ea typeface="华文细黑"/>
                <a:cs typeface="Courier New"/>
              </a:rPr>
              <a:t>Na</a:t>
            </a:r>
            <a:r>
              <a:rPr lang="zh-CN" altLang="zh-CN" sz="2600" kern="100" dirty="0">
                <a:latin typeface="Times New Roman"/>
                <a:ea typeface="华文细黑"/>
                <a:cs typeface="Times New Roman"/>
              </a:rPr>
              <a:t>与水的反应剧烈，</a:t>
            </a:r>
            <a:r>
              <a:rPr lang="en-US" altLang="zh-CN" sz="2600" kern="100" dirty="0">
                <a:latin typeface="Times New Roman"/>
                <a:ea typeface="华文细黑"/>
                <a:cs typeface="Courier New"/>
              </a:rPr>
              <a:t>C</a:t>
            </a:r>
            <a:r>
              <a:rPr lang="zh-CN" altLang="zh-CN" sz="2600" kern="100" dirty="0">
                <a:latin typeface="Times New Roman"/>
                <a:ea typeface="华文细黑"/>
                <a:cs typeface="Times New Roman"/>
              </a:rPr>
              <a:t>项错误</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algn="just">
              <a:lnSpc>
                <a:spcPts val="4300"/>
              </a:lnSpc>
              <a:spcAft>
                <a:spcPts val="0"/>
              </a:spcAft>
            </a:pPr>
            <a:r>
              <a:rPr lang="en-US" altLang="zh-CN" sz="2600" kern="100" dirty="0" smtClean="0">
                <a:latin typeface="Times New Roman"/>
                <a:ea typeface="华文细黑"/>
                <a:cs typeface="Courier New"/>
              </a:rPr>
              <a:t>Na</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K</a:t>
            </a:r>
            <a:r>
              <a:rPr lang="zh-CN" altLang="zh-CN" sz="2600" kern="100" dirty="0">
                <a:latin typeface="Times New Roman"/>
                <a:ea typeface="华文细黑"/>
                <a:cs typeface="Times New Roman"/>
              </a:rPr>
              <a:t>均可放在煤油中保存，</a:t>
            </a:r>
            <a:r>
              <a:rPr lang="en-US" altLang="zh-CN" sz="2600" kern="100" dirty="0">
                <a:latin typeface="Times New Roman"/>
                <a:ea typeface="华文细黑"/>
                <a:cs typeface="Courier New"/>
              </a:rPr>
              <a:t>D</a:t>
            </a:r>
            <a:r>
              <a:rPr lang="zh-CN" altLang="zh-CN" sz="2600" kern="100" dirty="0">
                <a:latin typeface="Times New Roman"/>
                <a:ea typeface="华文细黑"/>
                <a:cs typeface="Times New Roman"/>
              </a:rPr>
              <a:t>项正确</a:t>
            </a:r>
            <a:r>
              <a:rPr lang="zh-CN" altLang="zh-CN" sz="2600" kern="100" dirty="0" smtClean="0">
                <a:latin typeface="Times New Roman"/>
                <a:ea typeface="华文细黑"/>
                <a:cs typeface="Times New Roman"/>
              </a:rPr>
              <a:t>。</a:t>
            </a:r>
            <a:endParaRPr lang="zh-CN" altLang="zh-CN" sz="2600" kern="100" dirty="0">
              <a:latin typeface="宋体"/>
              <a:cs typeface="Courier New"/>
            </a:endParaRPr>
          </a:p>
        </p:txBody>
      </p:sp>
      <p:sp>
        <p:nvSpPr>
          <p:cNvPr id="4" name="矩形 3"/>
          <p:cNvSpPr/>
          <p:nvPr/>
        </p:nvSpPr>
        <p:spPr>
          <a:xfrm>
            <a:off x="7966423" y="1159332"/>
            <a:ext cx="423514" cy="523220"/>
          </a:xfrm>
          <a:prstGeom prst="rect">
            <a:avLst/>
          </a:prstGeom>
        </p:spPr>
        <p:txBody>
          <a:bodyPr wrap="none">
            <a:spAutoFit/>
          </a:bodyPr>
          <a:lstStyle/>
          <a:p>
            <a:r>
              <a:rPr lang="en-US" altLang="zh-CN" sz="2800" kern="100" dirty="0">
                <a:solidFill>
                  <a:schemeClr val="accent6">
                    <a:lumMod val="75000"/>
                  </a:schemeClr>
                </a:solidFill>
                <a:latin typeface="Times New Roman"/>
                <a:cs typeface="Times New Roman"/>
              </a:rPr>
              <a:t>C</a:t>
            </a:r>
            <a:endParaRPr lang="zh-CN" altLang="en-US" sz="2800" kern="100" dirty="0">
              <a:solidFill>
                <a:schemeClr val="accent6">
                  <a:lumMod val="75000"/>
                </a:schemeClr>
              </a:solidFill>
              <a:latin typeface="Times New Roman"/>
              <a:cs typeface="Times New Roman"/>
            </a:endParaRPr>
          </a:p>
        </p:txBody>
      </p:sp>
      <p:sp>
        <p:nvSpPr>
          <p:cNvPr id="5" name="Rectangle 21">
            <a:hlinkClick r:id="rId2" action="ppaction://hlinksldjump"/>
          </p:cNvPr>
          <p:cNvSpPr>
            <a:spLocks noChangeArrowheads="1"/>
          </p:cNvSpPr>
          <p:nvPr/>
        </p:nvSpPr>
        <p:spPr bwMode="auto">
          <a:xfrm>
            <a:off x="10015369" y="3946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6" name="Rectangle 21">
            <a:hlinkClick r:id="rId3" action="ppaction://hlinksldjump"/>
          </p:cNvPr>
          <p:cNvSpPr>
            <a:spLocks noChangeArrowheads="1"/>
          </p:cNvSpPr>
          <p:nvPr/>
        </p:nvSpPr>
        <p:spPr bwMode="auto">
          <a:xfrm>
            <a:off x="10517547" y="3946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7" name="Rectangle 21">
            <a:hlinkClick r:id="rId4" action="ppaction://hlinksldjump"/>
          </p:cNvPr>
          <p:cNvSpPr>
            <a:spLocks noChangeArrowheads="1"/>
          </p:cNvSpPr>
          <p:nvPr/>
        </p:nvSpPr>
        <p:spPr bwMode="auto">
          <a:xfrm>
            <a:off x="10995583" y="3946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8" name="Rectangle 21">
            <a:hlinkClick r:id="rId5" action="ppaction://hlinksldjump"/>
          </p:cNvPr>
          <p:cNvSpPr>
            <a:spLocks noChangeArrowheads="1"/>
          </p:cNvSpPr>
          <p:nvPr/>
        </p:nvSpPr>
        <p:spPr bwMode="auto">
          <a:xfrm>
            <a:off x="11449477"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9" name="矩形 8"/>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0" name="圆角矩形 9">
            <a:hlinkClick r:id="" action="ppaction://noaction"/>
          </p:cNvPr>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4270054454"/>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0"/>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blinds(horizontal)">
                                      <p:cBhvr>
                                        <p:cTn id="7" dur="500"/>
                                        <p:tgtEl>
                                          <p:spTgt spid="3">
                                            <p:txEl>
                                              <p:pRg st="5" end="5"/>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6" end="6"/>
                                            </p:txEl>
                                          </p:spTgt>
                                        </p:tgtEl>
                                        <p:attrNameLst>
                                          <p:attrName>style.visibility</p:attrName>
                                        </p:attrNameLst>
                                      </p:cBhvr>
                                      <p:to>
                                        <p:strVal val="visible"/>
                                      </p:to>
                                    </p:set>
                                    <p:animEffect transition="in" filter="blinds(horizontal)">
                                      <p:cBhvr>
                                        <p:cTn id="12" dur="500"/>
                                        <p:tgtEl>
                                          <p:spTgt spid="3">
                                            <p:txEl>
                                              <p:pRg st="6" end="6"/>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animEffect transition="in" filter="blinds(horizontal)">
                                      <p:cBhvr>
                                        <p:cTn id="17" dur="500"/>
                                        <p:tgtEl>
                                          <p:spTgt spid="3">
                                            <p:txEl>
                                              <p:pRg st="7" end="7"/>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8" end="8"/>
                                            </p:txEl>
                                          </p:spTgt>
                                        </p:tgtEl>
                                        <p:attrNameLst>
                                          <p:attrName>style.visibility</p:attrName>
                                        </p:attrNameLst>
                                      </p:cBhvr>
                                      <p:to>
                                        <p:strVal val="visible"/>
                                      </p:to>
                                    </p:set>
                                    <p:animEffect transition="in" filter="blinds(horizontal)">
                                      <p:cBhvr>
                                        <p:cTn id="22" dur="500"/>
                                        <p:tgtEl>
                                          <p:spTgt spid="3">
                                            <p:txEl>
                                              <p:pRg st="8" end="8"/>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blinds(horizontal)">
                                      <p:cBhvr>
                                        <p:cTn id="27" dur="500"/>
                                        <p:tgtEl>
                                          <p:spTgt spid="4"/>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xit" presetSubtype="0" fill="hold" nodeType="clickEffect">
                                  <p:stCondLst>
                                    <p:cond delay="0"/>
                                  </p:stCondLst>
                                  <p:childTnLst>
                                    <p:animEffect transition="out" filter="fade">
                                      <p:cBhvr>
                                        <p:cTn id="31" dur="500"/>
                                        <p:tgtEl>
                                          <p:spTgt spid="3">
                                            <p:txEl>
                                              <p:pRg st="5" end="5"/>
                                            </p:txEl>
                                          </p:spTgt>
                                        </p:tgtEl>
                                      </p:cBhvr>
                                    </p:animEffect>
                                    <p:set>
                                      <p:cBhvr>
                                        <p:cTn id="32" dur="1" fill="hold">
                                          <p:stCondLst>
                                            <p:cond delay="499"/>
                                          </p:stCondLst>
                                        </p:cTn>
                                        <p:tgtEl>
                                          <p:spTgt spid="3">
                                            <p:txEl>
                                              <p:pRg st="5" end="5"/>
                                            </p:txEl>
                                          </p:spTgt>
                                        </p:tgtEl>
                                        <p:attrNameLst>
                                          <p:attrName>style.visibility</p:attrName>
                                        </p:attrNameLst>
                                      </p:cBhvr>
                                      <p:to>
                                        <p:strVal val="hidden"/>
                                      </p:to>
                                    </p:set>
                                  </p:childTnLst>
                                </p:cTn>
                              </p:par>
                              <p:par>
                                <p:cTn id="33" presetID="10" presetClass="exit" presetSubtype="0" fill="hold" nodeType="withEffect">
                                  <p:stCondLst>
                                    <p:cond delay="0"/>
                                  </p:stCondLst>
                                  <p:childTnLst>
                                    <p:animEffect transition="out" filter="fade">
                                      <p:cBhvr>
                                        <p:cTn id="34" dur="500"/>
                                        <p:tgtEl>
                                          <p:spTgt spid="3">
                                            <p:txEl>
                                              <p:pRg st="6" end="6"/>
                                            </p:txEl>
                                          </p:spTgt>
                                        </p:tgtEl>
                                      </p:cBhvr>
                                    </p:animEffect>
                                    <p:set>
                                      <p:cBhvr>
                                        <p:cTn id="35" dur="1" fill="hold">
                                          <p:stCondLst>
                                            <p:cond delay="499"/>
                                          </p:stCondLst>
                                        </p:cTn>
                                        <p:tgtEl>
                                          <p:spTgt spid="3">
                                            <p:txEl>
                                              <p:pRg st="6" end="6"/>
                                            </p:txEl>
                                          </p:spTgt>
                                        </p:tgtEl>
                                        <p:attrNameLst>
                                          <p:attrName>style.visibility</p:attrName>
                                        </p:attrNameLst>
                                      </p:cBhvr>
                                      <p:to>
                                        <p:strVal val="hidden"/>
                                      </p:to>
                                    </p:set>
                                  </p:childTnLst>
                                </p:cTn>
                              </p:par>
                              <p:par>
                                <p:cTn id="36" presetID="10" presetClass="exit" presetSubtype="0" fill="hold" nodeType="withEffect">
                                  <p:stCondLst>
                                    <p:cond delay="0"/>
                                  </p:stCondLst>
                                  <p:childTnLst>
                                    <p:animEffect transition="out" filter="fade">
                                      <p:cBhvr>
                                        <p:cTn id="37" dur="500"/>
                                        <p:tgtEl>
                                          <p:spTgt spid="3">
                                            <p:txEl>
                                              <p:pRg st="7" end="7"/>
                                            </p:txEl>
                                          </p:spTgt>
                                        </p:tgtEl>
                                      </p:cBhvr>
                                    </p:animEffect>
                                    <p:set>
                                      <p:cBhvr>
                                        <p:cTn id="38" dur="1" fill="hold">
                                          <p:stCondLst>
                                            <p:cond delay="499"/>
                                          </p:stCondLst>
                                        </p:cTn>
                                        <p:tgtEl>
                                          <p:spTgt spid="3">
                                            <p:txEl>
                                              <p:pRg st="7" end="7"/>
                                            </p:txEl>
                                          </p:spTgt>
                                        </p:tgtEl>
                                        <p:attrNameLst>
                                          <p:attrName>style.visibility</p:attrName>
                                        </p:attrNameLst>
                                      </p:cBhvr>
                                      <p:to>
                                        <p:strVal val="hidden"/>
                                      </p:to>
                                    </p:set>
                                  </p:childTnLst>
                                </p:cTn>
                              </p:par>
                              <p:par>
                                <p:cTn id="39" presetID="10" presetClass="exit" presetSubtype="0" fill="hold" nodeType="withEffect">
                                  <p:stCondLst>
                                    <p:cond delay="0"/>
                                  </p:stCondLst>
                                  <p:childTnLst>
                                    <p:animEffect transition="out" filter="fade">
                                      <p:cBhvr>
                                        <p:cTn id="40" dur="500"/>
                                        <p:tgtEl>
                                          <p:spTgt spid="3">
                                            <p:txEl>
                                              <p:pRg st="8" end="8"/>
                                            </p:txEl>
                                          </p:spTgt>
                                        </p:tgtEl>
                                      </p:cBhvr>
                                    </p:animEffect>
                                    <p:set>
                                      <p:cBhvr>
                                        <p:cTn id="41" dur="1" fill="hold">
                                          <p:stCondLst>
                                            <p:cond delay="499"/>
                                          </p:stCondLst>
                                        </p:cTn>
                                        <p:tgtEl>
                                          <p:spTgt spid="3">
                                            <p:txEl>
                                              <p:pRg st="8" end="8"/>
                                            </p:txEl>
                                          </p:spTgt>
                                        </p:tgtEl>
                                        <p:attrNameLst>
                                          <p:attrName>style.visibility</p:attrName>
                                        </p:attrNameLst>
                                      </p:cBhvr>
                                      <p:to>
                                        <p:strVal val="hidden"/>
                                      </p:to>
                                    </p:set>
                                  </p:childTnLst>
                                </p:cTn>
                              </p:par>
                              <p:par>
                                <p:cTn id="42" presetID="10" presetClass="exit" presetSubtype="0" fill="hold" grpId="1" nodeType="withEffect">
                                  <p:stCondLst>
                                    <p:cond delay="0"/>
                                  </p:stCondLst>
                                  <p:childTnLst>
                                    <p:animEffect transition="out" filter="fade">
                                      <p:cBhvr>
                                        <p:cTn id="43" dur="500"/>
                                        <p:tgtEl>
                                          <p:spTgt spid="4"/>
                                        </p:tgtEl>
                                      </p:cBhvr>
                                    </p:animEffect>
                                    <p:set>
                                      <p:cBhvr>
                                        <p:cTn id="44" dur="1" fill="hold">
                                          <p:stCondLst>
                                            <p:cond delay="499"/>
                                          </p:stCondLst>
                                        </p:cTn>
                                        <p:tgtEl>
                                          <p:spTgt spid="4"/>
                                        </p:tgtEl>
                                        <p:attrNameLst>
                                          <p:attrName>style.visibility</p:attrName>
                                        </p:attrNameLst>
                                      </p:cBhvr>
                                      <p:to>
                                        <p:strVal val="hidden"/>
                                      </p:to>
                                    </p:set>
                                  </p:childTnLst>
                                </p:cTn>
                              </p:par>
                            </p:childTnLst>
                          </p:cTn>
                        </p:par>
                      </p:childTnLst>
                    </p:cTn>
                  </p:par>
                </p:childTnLst>
              </p:cTn>
              <p:nextCondLst>
                <p:cond evt="onClick" delay="0">
                  <p:tgtEl>
                    <p:spTgt spid="10"/>
                  </p:tgtEl>
                </p:cond>
              </p:nextCondLst>
            </p:seq>
          </p:childTnLst>
        </p:cTn>
      </p:par>
    </p:tnLst>
    <p:bldLst>
      <p:bldP spid="4" grpId="0"/>
      <p:bldP spid="4" grpId="1"/>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329769" y="549474"/>
            <a:ext cx="11185087" cy="5637569"/>
          </a:xfrm>
          <a:prstGeom prst="rect">
            <a:avLst/>
          </a:prstGeom>
        </p:spPr>
        <p:txBody>
          <a:bodyPr>
            <a:spAutoFit/>
          </a:bodyPr>
          <a:lstStyle/>
          <a:p>
            <a:pPr algn="just">
              <a:lnSpc>
                <a:spcPts val="5500"/>
              </a:lnSpc>
              <a:spcAft>
                <a:spcPts val="0"/>
              </a:spcAft>
            </a:pPr>
            <a:r>
              <a:rPr lang="zh-CN" altLang="zh-CN" sz="2800" b="1" kern="100" dirty="0">
                <a:solidFill>
                  <a:srgbClr val="0000FF"/>
                </a:solidFill>
                <a:latin typeface="Times New Roman"/>
                <a:cs typeface="Times New Roman"/>
              </a:rPr>
              <a:t>题组二　焰色反应</a:t>
            </a:r>
          </a:p>
          <a:p>
            <a:pPr algn="just">
              <a:lnSpc>
                <a:spcPts val="5500"/>
              </a:lnSpc>
              <a:spcAft>
                <a:spcPts val="0"/>
              </a:spcAf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用光洁的铂丝蘸取某无色溶液在无色火焰上灼烧，直接观察到火焰呈黄色。下列各判断正确的是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280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只含有</a:t>
            </a:r>
            <a:r>
              <a:rPr lang="en-US" altLang="zh-CN" sz="2800" kern="100" dirty="0">
                <a:latin typeface="Times New Roman"/>
                <a:ea typeface="华文细黑"/>
                <a:cs typeface="Courier New"/>
              </a:rPr>
              <a:t>Na</a:t>
            </a:r>
            <a:r>
              <a:rPr lang="zh-CN" altLang="zh-CN" sz="2800" kern="100" baseline="30000" dirty="0">
                <a:latin typeface="Times New Roman"/>
                <a:ea typeface="华文细黑"/>
                <a:cs typeface="Times New Roman"/>
              </a:rPr>
              <a:t>＋</a:t>
            </a:r>
            <a:endParaRPr lang="zh-CN" altLang="zh-CN" sz="280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一定含有</a:t>
            </a:r>
            <a:r>
              <a:rPr lang="en-US" altLang="zh-CN" sz="2800" kern="100" dirty="0">
                <a:latin typeface="Times New Roman"/>
                <a:ea typeface="华文细黑"/>
                <a:cs typeface="Courier New"/>
              </a:rPr>
              <a:t>Na</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，可能含有</a:t>
            </a:r>
            <a:r>
              <a:rPr lang="en-US" altLang="zh-CN" sz="2800" kern="100" dirty="0">
                <a:latin typeface="Times New Roman"/>
                <a:ea typeface="华文细黑"/>
                <a:cs typeface="Courier New"/>
              </a:rPr>
              <a:t>K</a:t>
            </a:r>
            <a:r>
              <a:rPr lang="zh-CN" altLang="zh-CN" sz="2800" kern="100" baseline="30000" dirty="0">
                <a:latin typeface="Times New Roman"/>
                <a:ea typeface="华文细黑"/>
                <a:cs typeface="Times New Roman"/>
              </a:rPr>
              <a:t>＋</a:t>
            </a:r>
            <a:endParaRPr lang="zh-CN" altLang="zh-CN" sz="280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既含有</a:t>
            </a:r>
            <a:r>
              <a:rPr lang="en-US" altLang="zh-CN" sz="2800" kern="100" dirty="0">
                <a:latin typeface="Times New Roman"/>
                <a:ea typeface="华文细黑"/>
                <a:cs typeface="Courier New"/>
              </a:rPr>
              <a:t>Na</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，又含有</a:t>
            </a:r>
            <a:r>
              <a:rPr lang="en-US" altLang="zh-CN" sz="2800" kern="100" dirty="0">
                <a:latin typeface="Times New Roman"/>
                <a:ea typeface="华文细黑"/>
                <a:cs typeface="Courier New"/>
              </a:rPr>
              <a:t>K</a:t>
            </a:r>
            <a:r>
              <a:rPr lang="zh-CN" altLang="zh-CN" sz="2800" kern="100" baseline="30000" dirty="0">
                <a:latin typeface="Times New Roman"/>
                <a:ea typeface="华文细黑"/>
                <a:cs typeface="Times New Roman"/>
              </a:rPr>
              <a:t>＋</a:t>
            </a:r>
            <a:endParaRPr lang="zh-CN" altLang="zh-CN" sz="280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可能含有</a:t>
            </a:r>
            <a:r>
              <a:rPr lang="en-US" altLang="zh-CN" sz="2800" kern="100" dirty="0">
                <a:latin typeface="Times New Roman"/>
                <a:ea typeface="华文细黑"/>
                <a:cs typeface="Courier New"/>
              </a:rPr>
              <a:t>Na</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，可能还含有</a:t>
            </a:r>
            <a:r>
              <a:rPr lang="en-US" altLang="zh-CN" sz="2800" kern="100" dirty="0">
                <a:latin typeface="Times New Roman"/>
                <a:ea typeface="华文细黑"/>
                <a:cs typeface="Courier New"/>
              </a:rPr>
              <a:t>K</a:t>
            </a:r>
            <a:r>
              <a:rPr lang="zh-CN" altLang="zh-CN" sz="2800" kern="100" baseline="30000" dirty="0" smtClean="0">
                <a:latin typeface="Times New Roman"/>
                <a:ea typeface="华文细黑"/>
                <a:cs typeface="Times New Roman"/>
              </a:rPr>
              <a:t>＋</a:t>
            </a:r>
            <a:endParaRPr lang="en-US" altLang="zh-CN" sz="2800" kern="100" baseline="30000" dirty="0" smtClean="0">
              <a:latin typeface="Times New Roman"/>
              <a:ea typeface="华文细黑"/>
              <a:cs typeface="Times New Roman"/>
            </a:endParaRPr>
          </a:p>
          <a:p>
            <a:pPr algn="just">
              <a:lnSpc>
                <a:spcPts val="5500"/>
              </a:lnSpc>
              <a:spcAft>
                <a:spcPts val="0"/>
              </a:spcAft>
            </a:pPr>
            <a:r>
              <a:rPr lang="zh-CN" altLang="zh-CN" sz="2800" b="1" kern="100" dirty="0">
                <a:solidFill>
                  <a:srgbClr val="0000FF"/>
                </a:solidFill>
                <a:latin typeface="Times New Roman"/>
                <a:cs typeface="Times New Roman"/>
              </a:rPr>
              <a:t>解析　</a:t>
            </a:r>
            <a:r>
              <a:rPr lang="zh-CN" altLang="zh-CN" sz="2800" kern="100" dirty="0">
                <a:latin typeface="Times New Roman"/>
                <a:ea typeface="华文细黑"/>
                <a:cs typeface="Times New Roman"/>
              </a:rPr>
              <a:t>钠的焰色反应为黄色，容易掩盖钾的浅紫色</a:t>
            </a:r>
            <a:r>
              <a:rPr lang="zh-CN" altLang="zh-CN" sz="2800" kern="100" dirty="0" smtClean="0">
                <a:latin typeface="Times New Roman"/>
                <a:ea typeface="华文细黑"/>
                <a:cs typeface="Times New Roman"/>
              </a:rPr>
              <a:t>。</a:t>
            </a:r>
            <a:endParaRPr lang="zh-CN" altLang="zh-CN" sz="2800" kern="100" dirty="0">
              <a:latin typeface="宋体"/>
              <a:cs typeface="Courier New"/>
            </a:endParaRPr>
          </a:p>
        </p:txBody>
      </p:sp>
      <p:sp>
        <p:nvSpPr>
          <p:cNvPr id="2" name="矩形 1"/>
          <p:cNvSpPr/>
          <p:nvPr/>
        </p:nvSpPr>
        <p:spPr>
          <a:xfrm>
            <a:off x="4918240" y="2159814"/>
            <a:ext cx="423514" cy="523220"/>
          </a:xfrm>
          <a:prstGeom prst="rect">
            <a:avLst/>
          </a:prstGeom>
        </p:spPr>
        <p:txBody>
          <a:bodyPr wrap="none">
            <a:spAutoFit/>
          </a:bodyPr>
          <a:lstStyle/>
          <a:p>
            <a:r>
              <a:rPr lang="en-US" altLang="zh-CN" sz="2800" kern="100" dirty="0">
                <a:solidFill>
                  <a:schemeClr val="accent6">
                    <a:lumMod val="75000"/>
                  </a:schemeClr>
                </a:solidFill>
                <a:latin typeface="Times New Roman"/>
                <a:cs typeface="Times New Roman"/>
              </a:rPr>
              <a:t>B</a:t>
            </a:r>
            <a:endParaRPr lang="zh-CN" altLang="en-US" sz="2800" kern="100" dirty="0">
              <a:solidFill>
                <a:schemeClr val="accent6">
                  <a:lumMod val="75000"/>
                </a:schemeClr>
              </a:solidFill>
              <a:latin typeface="Times New Roman"/>
              <a:cs typeface="Times New Roman"/>
            </a:endParaRPr>
          </a:p>
        </p:txBody>
      </p:sp>
      <p:sp>
        <p:nvSpPr>
          <p:cNvPr id="4" name="Rectangle 21">
            <a:hlinkClick r:id="rId2" action="ppaction://hlinksldjump"/>
          </p:cNvPr>
          <p:cNvSpPr>
            <a:spLocks noChangeArrowheads="1"/>
          </p:cNvSpPr>
          <p:nvPr/>
        </p:nvSpPr>
        <p:spPr bwMode="auto">
          <a:xfrm>
            <a:off x="10015369" y="3946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5" name="Rectangle 21">
            <a:hlinkClick r:id="rId3" action="ppaction://hlinksldjump"/>
          </p:cNvPr>
          <p:cNvSpPr>
            <a:spLocks noChangeArrowheads="1"/>
          </p:cNvSpPr>
          <p:nvPr/>
        </p:nvSpPr>
        <p:spPr bwMode="auto">
          <a:xfrm>
            <a:off x="10517547" y="3946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6" name="Rectangle 21">
            <a:hlinkClick r:id="rId4" action="ppaction://hlinksldjump"/>
          </p:cNvPr>
          <p:cNvSpPr>
            <a:spLocks noChangeArrowheads="1"/>
          </p:cNvSpPr>
          <p:nvPr/>
        </p:nvSpPr>
        <p:spPr bwMode="auto">
          <a:xfrm>
            <a:off x="10995583" y="3946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8" name="Rectangle 21">
            <a:hlinkClick r:id="rId5" action="ppaction://hlinksldjump"/>
          </p:cNvPr>
          <p:cNvSpPr>
            <a:spLocks noChangeArrowheads="1"/>
          </p:cNvSpPr>
          <p:nvPr/>
        </p:nvSpPr>
        <p:spPr bwMode="auto">
          <a:xfrm>
            <a:off x="11449477"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9" name="矩形 8"/>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0" name="圆角矩形 9">
            <a:hlinkClick r:id="" action="ppaction://noaction"/>
          </p:cNvPr>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3091217733"/>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0"/>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xEl>
                                              <p:pRg st="6" end="6"/>
                                            </p:txEl>
                                          </p:spTgt>
                                        </p:tgtEl>
                                        <p:attrNameLst>
                                          <p:attrName>style.visibility</p:attrName>
                                        </p:attrNameLst>
                                      </p:cBhvr>
                                      <p:to>
                                        <p:strVal val="visible"/>
                                      </p:to>
                                    </p:set>
                                    <p:animEffect transition="in" filter="blinds(horizontal)">
                                      <p:cBhvr>
                                        <p:cTn id="7" dur="500"/>
                                        <p:tgtEl>
                                          <p:spTgt spid="7">
                                            <p:txEl>
                                              <p:pRg st="6" end="6"/>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nodeType="clickEffect">
                                  <p:stCondLst>
                                    <p:cond delay="0"/>
                                  </p:stCondLst>
                                  <p:childTnLst>
                                    <p:animEffect transition="out" filter="fade">
                                      <p:cBhvr>
                                        <p:cTn id="16" dur="500"/>
                                        <p:tgtEl>
                                          <p:spTgt spid="7">
                                            <p:txEl>
                                              <p:pRg st="6" end="6"/>
                                            </p:txEl>
                                          </p:spTgt>
                                        </p:tgtEl>
                                      </p:cBhvr>
                                    </p:animEffect>
                                    <p:set>
                                      <p:cBhvr>
                                        <p:cTn id="17" dur="1" fill="hold">
                                          <p:stCondLst>
                                            <p:cond delay="499"/>
                                          </p:stCondLst>
                                        </p:cTn>
                                        <p:tgtEl>
                                          <p:spTgt spid="7">
                                            <p:txEl>
                                              <p:pRg st="6" end="6"/>
                                            </p:txEl>
                                          </p:spTgt>
                                        </p:tgtEl>
                                        <p:attrNameLst>
                                          <p:attrName>style.visibility</p:attrName>
                                        </p:attrNameLst>
                                      </p:cBhvr>
                                      <p:to>
                                        <p:strVal val="hidden"/>
                                      </p:to>
                                    </p:set>
                                  </p:childTnLst>
                                </p:cTn>
                              </p:par>
                              <p:par>
                                <p:cTn id="18" presetID="10" presetClass="exit" presetSubtype="0" fill="hold" grpId="1" nodeType="withEffect">
                                  <p:stCondLst>
                                    <p:cond delay="0"/>
                                  </p:stCondLst>
                                  <p:childTnLst>
                                    <p:animEffect transition="out" filter="fade">
                                      <p:cBhvr>
                                        <p:cTn id="19" dur="500"/>
                                        <p:tgtEl>
                                          <p:spTgt spid="2"/>
                                        </p:tgtEl>
                                      </p:cBhvr>
                                    </p:animEffect>
                                    <p:set>
                                      <p:cBhvr>
                                        <p:cTn id="20" dur="1" fill="hold">
                                          <p:stCondLst>
                                            <p:cond delay="499"/>
                                          </p:stCondLst>
                                        </p:cTn>
                                        <p:tgtEl>
                                          <p:spTgt spid="2"/>
                                        </p:tgtEl>
                                        <p:attrNameLst>
                                          <p:attrName>style.visibility</p:attrName>
                                        </p:attrNameLst>
                                      </p:cBhvr>
                                      <p:to>
                                        <p:strVal val="hidden"/>
                                      </p:to>
                                    </p:set>
                                  </p:childTnLst>
                                </p:cTn>
                              </p:par>
                            </p:childTnLst>
                          </p:cTn>
                        </p:par>
                      </p:childTnLst>
                    </p:cTn>
                  </p:par>
                </p:childTnLst>
              </p:cTn>
              <p:nextCondLst>
                <p:cond evt="onClick" delay="0">
                  <p:tgtEl>
                    <p:spTgt spid="10"/>
                  </p:tgtEl>
                </p:cond>
              </p:nextCondLst>
            </p:seq>
          </p:childTnLst>
        </p:cTn>
      </p:par>
    </p:tnLst>
    <p:bldLst>
      <p:bldP spid="2" grpId="0"/>
      <p:bldP spid="2" grpId="1"/>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31840" y="549474"/>
            <a:ext cx="11524006" cy="5734903"/>
          </a:xfrm>
          <a:prstGeom prst="rect">
            <a:avLst/>
          </a:prstGeom>
        </p:spPr>
        <p:txBody>
          <a:bodyPr>
            <a:spAutoFit/>
          </a:bodyPr>
          <a:lstStyle/>
          <a:p>
            <a:pPr algn="just">
              <a:lnSpc>
                <a:spcPts val="5500"/>
              </a:lnSpc>
              <a:spcAft>
                <a:spcPts val="0"/>
              </a:spcAft>
            </a:pPr>
            <a:r>
              <a:rPr lang="en-US" altLang="zh-CN" sz="2800" kern="100" dirty="0">
                <a:latin typeface="Times New Roman"/>
                <a:ea typeface="华文细黑"/>
                <a:cs typeface="Courier New"/>
              </a:rPr>
              <a:t>4.</a:t>
            </a:r>
            <a:r>
              <a:rPr lang="zh-CN" altLang="zh-CN" sz="2800" kern="100" dirty="0">
                <a:latin typeface="Times New Roman"/>
                <a:ea typeface="华文细黑"/>
                <a:cs typeface="Times New Roman"/>
              </a:rPr>
              <a:t>下列有关焰色反应实验操作注意事项的说法中正确的是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1050" kern="100" dirty="0">
              <a:latin typeface="宋体"/>
              <a:cs typeface="Courier New"/>
            </a:endParaRPr>
          </a:p>
          <a:p>
            <a:pPr algn="just">
              <a:lnSpc>
                <a:spcPts val="5500"/>
              </a:lnSpc>
              <a:spcAft>
                <a:spcPts val="0"/>
              </a:spcAft>
            </a:pP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钾的火焰颜色要透过蓝色钴玻璃观察</a:t>
            </a:r>
            <a:endParaRPr lang="zh-CN" altLang="zh-CN" sz="1050" kern="100" dirty="0">
              <a:latin typeface="宋体"/>
              <a:cs typeface="Courier New"/>
            </a:endParaRPr>
          </a:p>
          <a:p>
            <a:pPr algn="just">
              <a:lnSpc>
                <a:spcPts val="5500"/>
              </a:lnSpc>
              <a:spcAft>
                <a:spcPts val="0"/>
              </a:spcAft>
            </a:pP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先将铂丝灼烧到与原来火焰的颜色相同，再蘸取被检验的物质</a:t>
            </a:r>
            <a:endParaRPr lang="zh-CN" altLang="zh-CN" sz="1050" kern="100" dirty="0">
              <a:latin typeface="宋体"/>
              <a:cs typeface="Courier New"/>
            </a:endParaRPr>
          </a:p>
          <a:p>
            <a:pPr algn="just">
              <a:lnSpc>
                <a:spcPts val="5500"/>
              </a:lnSpc>
              <a:spcAft>
                <a:spcPts val="0"/>
              </a:spcAft>
            </a:pPr>
            <a:r>
              <a:rPr lang="en-US" altLang="zh-CN" sz="2800" kern="100" dirty="0">
                <a:latin typeface="宋体"/>
                <a:ea typeface="华文细黑"/>
                <a:cs typeface="Times New Roman"/>
              </a:rPr>
              <a:t>③</a:t>
            </a:r>
            <a:r>
              <a:rPr lang="zh-CN" altLang="zh-CN" sz="2800" kern="100" dirty="0">
                <a:latin typeface="Times New Roman"/>
                <a:ea typeface="华文细黑"/>
                <a:cs typeface="Times New Roman"/>
              </a:rPr>
              <a:t>每次实验后，要将铂丝用盐酸洗净</a:t>
            </a:r>
            <a:endParaRPr lang="zh-CN" altLang="zh-CN" sz="1050" kern="100" dirty="0">
              <a:latin typeface="宋体"/>
              <a:cs typeface="Courier New"/>
            </a:endParaRPr>
          </a:p>
          <a:p>
            <a:pPr algn="just">
              <a:lnSpc>
                <a:spcPts val="5500"/>
              </a:lnSpc>
              <a:spcAft>
                <a:spcPts val="0"/>
              </a:spcAft>
            </a:pPr>
            <a:r>
              <a:rPr lang="en-US" altLang="zh-CN" sz="2800" kern="100" dirty="0">
                <a:latin typeface="宋体"/>
                <a:ea typeface="华文细黑"/>
                <a:cs typeface="Times New Roman"/>
              </a:rPr>
              <a:t>④</a:t>
            </a:r>
            <a:r>
              <a:rPr lang="zh-CN" altLang="zh-CN" sz="2800" kern="100" dirty="0">
                <a:latin typeface="Times New Roman"/>
                <a:ea typeface="华文细黑"/>
                <a:cs typeface="Times New Roman"/>
              </a:rPr>
              <a:t>实验时最好选择本身颜色较浅的火焰</a:t>
            </a:r>
            <a:endParaRPr lang="zh-CN" altLang="zh-CN" sz="1050" kern="100" dirty="0">
              <a:latin typeface="宋体"/>
              <a:cs typeface="Courier New"/>
            </a:endParaRPr>
          </a:p>
          <a:p>
            <a:pPr algn="just">
              <a:lnSpc>
                <a:spcPts val="5500"/>
              </a:lnSpc>
              <a:spcAft>
                <a:spcPts val="0"/>
              </a:spcAft>
            </a:pPr>
            <a:r>
              <a:rPr lang="en-US" altLang="zh-CN" sz="2800" kern="100" dirty="0">
                <a:latin typeface="宋体"/>
                <a:ea typeface="华文细黑"/>
                <a:cs typeface="Times New Roman"/>
              </a:rPr>
              <a:t>⑤</a:t>
            </a:r>
            <a:r>
              <a:rPr lang="zh-CN" altLang="zh-CN" sz="2800" kern="100" dirty="0">
                <a:latin typeface="Times New Roman"/>
                <a:ea typeface="华文细黑"/>
                <a:cs typeface="Times New Roman"/>
              </a:rPr>
              <a:t>没有铂丝时，也可以用光洁无锈的铁丝代替</a:t>
            </a:r>
            <a:endParaRPr lang="zh-CN" altLang="zh-CN" sz="105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仅有</a:t>
            </a:r>
            <a:r>
              <a:rPr lang="en-US" altLang="zh-CN" sz="2800" kern="100" dirty="0">
                <a:latin typeface="宋体"/>
                <a:ea typeface="华文细黑"/>
                <a:cs typeface="Times New Roman"/>
              </a:rPr>
              <a:t>③</a:t>
            </a:r>
            <a:r>
              <a:rPr lang="zh-CN" altLang="zh-CN" sz="2800" kern="100" dirty="0">
                <a:latin typeface="Times New Roman"/>
                <a:ea typeface="华文细黑"/>
                <a:cs typeface="Times New Roman"/>
              </a:rPr>
              <a:t>不正确</a:t>
            </a: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B</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仅有</a:t>
            </a:r>
            <a:r>
              <a:rPr lang="en-US" altLang="zh-CN" sz="2800" kern="100" dirty="0">
                <a:latin typeface="宋体"/>
                <a:ea typeface="华文细黑"/>
                <a:cs typeface="Times New Roman"/>
              </a:rPr>
              <a:t>④</a:t>
            </a:r>
            <a:r>
              <a:rPr lang="zh-CN" altLang="zh-CN" sz="2800" kern="100" dirty="0">
                <a:latin typeface="Times New Roman"/>
                <a:ea typeface="华文细黑"/>
                <a:cs typeface="Times New Roman"/>
              </a:rPr>
              <a:t>不正确</a:t>
            </a:r>
            <a:endParaRPr lang="zh-CN" altLang="zh-CN" sz="105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仅有</a:t>
            </a:r>
            <a:r>
              <a:rPr lang="en-US" altLang="zh-CN" sz="2800" kern="100" dirty="0">
                <a:latin typeface="宋体"/>
                <a:ea typeface="华文细黑"/>
                <a:cs typeface="Times New Roman"/>
              </a:rPr>
              <a:t>⑤</a:t>
            </a:r>
            <a:r>
              <a:rPr lang="zh-CN" altLang="zh-CN" sz="2800" kern="100" dirty="0">
                <a:latin typeface="Times New Roman"/>
                <a:ea typeface="华文细黑"/>
                <a:cs typeface="Times New Roman"/>
              </a:rPr>
              <a:t>不正确</a:t>
            </a: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D</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全对</a:t>
            </a:r>
            <a:endParaRPr lang="zh-CN" altLang="zh-CN" sz="1050" kern="100" dirty="0">
              <a:effectLst/>
              <a:latin typeface="宋体"/>
              <a:cs typeface="Courier New"/>
            </a:endParaRPr>
          </a:p>
        </p:txBody>
      </p:sp>
      <p:sp>
        <p:nvSpPr>
          <p:cNvPr id="4" name="Rectangle 21">
            <a:hlinkClick r:id="rId2" action="ppaction://hlinksldjump"/>
          </p:cNvPr>
          <p:cNvSpPr>
            <a:spLocks noChangeArrowheads="1"/>
          </p:cNvSpPr>
          <p:nvPr/>
        </p:nvSpPr>
        <p:spPr bwMode="auto">
          <a:xfrm>
            <a:off x="10015369" y="3946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5" name="Rectangle 21">
            <a:hlinkClick r:id="rId3" action="ppaction://hlinksldjump"/>
          </p:cNvPr>
          <p:cNvSpPr>
            <a:spLocks noChangeArrowheads="1"/>
          </p:cNvSpPr>
          <p:nvPr/>
        </p:nvSpPr>
        <p:spPr bwMode="auto">
          <a:xfrm>
            <a:off x="10517547" y="3946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6" name="Rectangle 21">
            <a:hlinkClick r:id="rId4" action="ppaction://hlinksldjump"/>
          </p:cNvPr>
          <p:cNvSpPr>
            <a:spLocks noChangeArrowheads="1"/>
          </p:cNvSpPr>
          <p:nvPr/>
        </p:nvSpPr>
        <p:spPr bwMode="auto">
          <a:xfrm>
            <a:off x="10995583" y="3946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7" name="Rectangle 21">
            <a:hlinkClick r:id="rId5" action="ppaction://hlinksldjump"/>
          </p:cNvPr>
          <p:cNvSpPr>
            <a:spLocks noChangeArrowheads="1"/>
          </p:cNvSpPr>
          <p:nvPr/>
        </p:nvSpPr>
        <p:spPr bwMode="auto">
          <a:xfrm>
            <a:off x="11449477"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8" name="矩形 7"/>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9" name="圆角矩形 8">
            <a:hlinkClick r:id="rId6" action="ppaction://hlinksldjump"/>
          </p:cNvPr>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128910447"/>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矩形 4"/>
          <p:cNvSpPr/>
          <p:nvPr/>
        </p:nvSpPr>
        <p:spPr>
          <a:xfrm>
            <a:off x="479744" y="771515"/>
            <a:ext cx="11232086" cy="3522375"/>
          </a:xfrm>
          <a:prstGeom prst="rect">
            <a:avLst/>
          </a:prstGeom>
        </p:spPr>
        <p:txBody>
          <a:bodyPr>
            <a:spAutoFit/>
          </a:bodyPr>
          <a:lstStyle/>
          <a:p>
            <a:pPr algn="just">
              <a:lnSpc>
                <a:spcPts val="5500"/>
              </a:lnSpc>
              <a:spcAft>
                <a:spcPts val="0"/>
              </a:spcAft>
            </a:pPr>
            <a:r>
              <a:rPr lang="zh-CN" altLang="zh-CN" sz="2800" b="1" kern="100" dirty="0">
                <a:solidFill>
                  <a:srgbClr val="0000FF"/>
                </a:solidFill>
                <a:latin typeface="Times New Roman"/>
                <a:cs typeface="Times New Roman"/>
              </a:rPr>
              <a:t>解析　</a:t>
            </a:r>
            <a:r>
              <a:rPr lang="zh-CN" altLang="zh-CN" sz="2800" kern="100" dirty="0">
                <a:latin typeface="Times New Roman"/>
                <a:ea typeface="华文细黑"/>
                <a:cs typeface="Times New Roman"/>
              </a:rPr>
              <a:t>由于焰色反应是通过观察火焰颜色来检验离子是否存在的方法，所以实验时所用火焰和所用金属丝在灼烧时都不应该有很明显的颜色，否则将无法观察到被检验离子的真实焰色反应情况；观察钾的火焰颜色时要透过蓝色钴玻璃，目的是滤去黄光，避免钠的干扰。</a:t>
            </a:r>
            <a:endParaRPr lang="zh-CN" altLang="zh-CN" sz="2800" kern="100" dirty="0">
              <a:latin typeface="宋体"/>
              <a:cs typeface="Courier New"/>
            </a:endParaRPr>
          </a:p>
          <a:p>
            <a:pPr algn="just">
              <a:lnSpc>
                <a:spcPts val="5500"/>
              </a:lnSpc>
              <a:spcAft>
                <a:spcPts val="0"/>
              </a:spcAft>
            </a:pPr>
            <a:r>
              <a:rPr lang="zh-CN" altLang="zh-CN" sz="2800" b="1" kern="100" dirty="0">
                <a:solidFill>
                  <a:srgbClr val="0000FF"/>
                </a:solidFill>
                <a:latin typeface="Times New Roman"/>
                <a:cs typeface="Times New Roman"/>
              </a:rPr>
              <a:t>答案　</a:t>
            </a:r>
            <a:r>
              <a:rPr lang="en-US" altLang="zh-CN" sz="2800" kern="100" dirty="0">
                <a:solidFill>
                  <a:schemeClr val="accent6">
                    <a:lumMod val="75000"/>
                  </a:schemeClr>
                </a:solidFill>
                <a:latin typeface="Times New Roman"/>
                <a:ea typeface="华文细黑"/>
                <a:cs typeface="Courier New"/>
              </a:rPr>
              <a:t>D</a:t>
            </a:r>
            <a:endParaRPr lang="zh-CN" altLang="zh-CN" sz="2800" kern="100" dirty="0">
              <a:solidFill>
                <a:schemeClr val="accent6">
                  <a:lumMod val="75000"/>
                </a:schemeClr>
              </a:solidFill>
              <a:effectLst/>
              <a:latin typeface="宋体"/>
              <a:cs typeface="Courier New"/>
            </a:endParaRPr>
          </a:p>
        </p:txBody>
      </p:sp>
      <p:sp>
        <p:nvSpPr>
          <p:cNvPr id="3" name="Rectangle 21">
            <a:hlinkClick r:id="rId2" action="ppaction://hlinksldjump"/>
          </p:cNvPr>
          <p:cNvSpPr>
            <a:spLocks noChangeArrowheads="1"/>
          </p:cNvSpPr>
          <p:nvPr/>
        </p:nvSpPr>
        <p:spPr bwMode="auto">
          <a:xfrm>
            <a:off x="10015369" y="3946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4" name="Rectangle 21">
            <a:hlinkClick r:id="rId3" action="ppaction://hlinksldjump"/>
          </p:cNvPr>
          <p:cNvSpPr>
            <a:spLocks noChangeArrowheads="1"/>
          </p:cNvSpPr>
          <p:nvPr/>
        </p:nvSpPr>
        <p:spPr bwMode="auto">
          <a:xfrm>
            <a:off x="10517547" y="3946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6" name="Rectangle 21">
            <a:hlinkClick r:id="rId4" action="ppaction://hlinksldjump"/>
          </p:cNvPr>
          <p:cNvSpPr>
            <a:spLocks noChangeArrowheads="1"/>
          </p:cNvSpPr>
          <p:nvPr/>
        </p:nvSpPr>
        <p:spPr bwMode="auto">
          <a:xfrm>
            <a:off x="10995583" y="3946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7" name="Rectangle 21">
            <a:hlinkClick r:id="rId5" action="ppaction://hlinksldjump"/>
          </p:cNvPr>
          <p:cNvSpPr>
            <a:spLocks noChangeArrowheads="1"/>
          </p:cNvSpPr>
          <p:nvPr/>
        </p:nvSpPr>
        <p:spPr bwMode="auto">
          <a:xfrm>
            <a:off x="11449477"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Tree>
    <p:extLst>
      <p:ext uri="{BB962C8B-B14F-4D97-AF65-F5344CB8AC3E}">
        <p14:creationId xmlns:p14="http://schemas.microsoft.com/office/powerpoint/2010/main" val="12282355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linds(horizontal)">
                                      <p:cBhvr>
                                        <p:cTn id="7" dur="750"/>
                                        <p:tgtEl>
                                          <p:spTgt spid="5">
                                            <p:txEl>
                                              <p:pRg st="0" end="0"/>
                                            </p:txEl>
                                          </p:spTgt>
                                        </p:tgtEl>
                                      </p:cBhvr>
                                    </p:animEffect>
                                  </p:childTnLst>
                                </p:cTn>
                              </p:par>
                            </p:childTnLst>
                          </p:cTn>
                        </p:par>
                        <p:par>
                          <p:cTn id="8" fill="hold">
                            <p:stCondLst>
                              <p:cond delay="750"/>
                            </p:stCondLst>
                            <p:childTnLst>
                              <p:par>
                                <p:cTn id="9" presetID="3" presetClass="entr" presetSubtype="10" fill="hold" nodeType="after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animEffect transition="in" filter="blinds(horizontal)">
                                      <p:cBhvr>
                                        <p:cTn id="11" dur="75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97506" y="786274"/>
            <a:ext cx="10793813" cy="523220"/>
          </a:xfrm>
          <a:prstGeom prst="rect">
            <a:avLst/>
          </a:prstGeom>
        </p:spPr>
        <p:txBody>
          <a:bodyPr>
            <a:spAutoFit/>
          </a:bodyPr>
          <a:lstStyle/>
          <a:p>
            <a:pPr algn="ctr"/>
            <a:r>
              <a:rPr lang="zh-CN" altLang="zh-CN" sz="2800" b="1" kern="100" dirty="0">
                <a:solidFill>
                  <a:srgbClr val="0000FF"/>
                </a:solidFill>
                <a:latin typeface="Times New Roman"/>
                <a:ea typeface="华文细黑"/>
                <a:cs typeface="Times New Roman"/>
              </a:rPr>
              <a:t>碱金属常从以下几个方面设问题</a:t>
            </a:r>
            <a:endParaRPr lang="zh-CN" altLang="en-US" sz="2800" b="1" dirty="0">
              <a:solidFill>
                <a:srgbClr val="0000FF"/>
              </a:solidFill>
            </a:endParaRPr>
          </a:p>
        </p:txBody>
      </p:sp>
      <p:sp>
        <p:nvSpPr>
          <p:cNvPr id="6" name="矩形 5"/>
          <p:cNvSpPr/>
          <p:nvPr/>
        </p:nvSpPr>
        <p:spPr>
          <a:xfrm>
            <a:off x="301128" y="1269554"/>
            <a:ext cx="11524006" cy="4227696"/>
          </a:xfrm>
          <a:prstGeom prst="rect">
            <a:avLst/>
          </a:prstGeom>
        </p:spPr>
        <p:txBody>
          <a:bodyPr>
            <a:spAutoFit/>
          </a:bodyPr>
          <a:lstStyle/>
          <a:p>
            <a:pPr algn="just">
              <a:lnSpc>
                <a:spcPts val="55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碱金属单质与水</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或酸</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反应的现象；</a:t>
            </a:r>
            <a:endParaRPr lang="zh-CN" altLang="zh-CN" sz="105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碱金属单质的保存</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注意碱金属的密度</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a:t>
            </a:r>
            <a:endParaRPr lang="zh-CN" altLang="zh-CN" sz="105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碱金属单质与氧气反应产物的判断；</a:t>
            </a:r>
            <a:endParaRPr lang="zh-CN" altLang="zh-CN" sz="105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4.</a:t>
            </a:r>
            <a:r>
              <a:rPr lang="zh-CN" altLang="zh-CN" sz="2800" kern="100" dirty="0">
                <a:latin typeface="Times New Roman"/>
                <a:ea typeface="华文细黑"/>
                <a:cs typeface="Times New Roman"/>
              </a:rPr>
              <a:t>碱金属对应的氢氧化物碱性强弱的比较；</a:t>
            </a:r>
            <a:endParaRPr lang="zh-CN" altLang="zh-CN" sz="105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5.</a:t>
            </a:r>
            <a:r>
              <a:rPr lang="zh-CN" altLang="zh-CN" sz="2800" kern="100" dirty="0">
                <a:latin typeface="Times New Roman"/>
                <a:ea typeface="华文细黑"/>
                <a:cs typeface="Times New Roman"/>
              </a:rPr>
              <a:t>碱金属的碳酸盐性质的比较；</a:t>
            </a:r>
            <a:endParaRPr lang="zh-CN" altLang="zh-CN" sz="1050" kern="100" dirty="0">
              <a:latin typeface="宋体"/>
              <a:cs typeface="Courier New"/>
            </a:endParaRPr>
          </a:p>
          <a:p>
            <a:pPr>
              <a:lnSpc>
                <a:spcPts val="5500"/>
              </a:lnSpc>
            </a:pPr>
            <a:r>
              <a:rPr lang="en-US" altLang="zh-CN" sz="2800" kern="100" dirty="0">
                <a:latin typeface="Times New Roman"/>
                <a:ea typeface="华文细黑"/>
                <a:cs typeface="Courier New"/>
              </a:rPr>
              <a:t>6.</a:t>
            </a:r>
            <a:r>
              <a:rPr lang="zh-CN" altLang="zh-CN" sz="2800" kern="100" dirty="0">
                <a:latin typeface="Times New Roman"/>
                <a:ea typeface="华文细黑"/>
                <a:cs typeface="Times New Roman"/>
              </a:rPr>
              <a:t>与最新的科学技术相关的碱金属的应用。</a:t>
            </a:r>
            <a:endParaRPr lang="zh-CN" altLang="zh-CN" sz="1050" kern="100" dirty="0">
              <a:effectLst/>
              <a:latin typeface="宋体"/>
              <a:cs typeface="Courier New"/>
            </a:endParaRPr>
          </a:p>
        </p:txBody>
      </p:sp>
      <p:sp>
        <p:nvSpPr>
          <p:cNvPr id="15" name="矩形 14"/>
          <p:cNvSpPr/>
          <p:nvPr/>
        </p:nvSpPr>
        <p:spPr>
          <a:xfrm>
            <a:off x="40906" y="1"/>
            <a:ext cx="12149508" cy="634846"/>
          </a:xfrm>
          <a:prstGeom prst="rect">
            <a:avLst/>
          </a:prstGeom>
          <a:solidFill>
            <a:srgbClr val="C25C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solidFill>
                <a:schemeClr val="bg1"/>
              </a:solidFill>
              <a:ea typeface="微软雅黑" panose="020B0503020204020204" pitchFamily="34" charset="-122"/>
            </a:endParaRPr>
          </a:p>
        </p:txBody>
      </p:sp>
      <p:grpSp>
        <p:nvGrpSpPr>
          <p:cNvPr id="16" name="组合 15"/>
          <p:cNvGrpSpPr/>
          <p:nvPr/>
        </p:nvGrpSpPr>
        <p:grpSpPr>
          <a:xfrm>
            <a:off x="1" y="-2"/>
            <a:ext cx="1836949" cy="634848"/>
            <a:chOff x="0" y="-2"/>
            <a:chExt cx="1377891" cy="634701"/>
          </a:xfrm>
          <a:solidFill>
            <a:srgbClr val="FFC000"/>
          </a:solidFill>
        </p:grpSpPr>
        <p:sp>
          <p:nvSpPr>
            <p:cNvPr id="17" name="矩形 16"/>
            <p:cNvSpPr/>
            <p:nvPr/>
          </p:nvSpPr>
          <p:spPr>
            <a:xfrm>
              <a:off x="0" y="0"/>
              <a:ext cx="708343" cy="634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sp>
          <p:nvSpPr>
            <p:cNvPr id="18" name="直角三角形 17"/>
            <p:cNvSpPr/>
            <p:nvPr/>
          </p:nvSpPr>
          <p:spPr>
            <a:xfrm flipV="1">
              <a:off x="708342" y="-2"/>
              <a:ext cx="669549" cy="634699"/>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grpSp>
      <p:sp>
        <p:nvSpPr>
          <p:cNvPr id="19" name="矩形 18"/>
          <p:cNvSpPr/>
          <p:nvPr/>
        </p:nvSpPr>
        <p:spPr>
          <a:xfrm>
            <a:off x="1774726" y="36707"/>
            <a:ext cx="1832553" cy="584775"/>
          </a:xfrm>
          <a:prstGeom prst="rect">
            <a:avLst/>
          </a:prstGeom>
        </p:spPr>
        <p:txBody>
          <a:bodyPr wrap="none">
            <a:spAutoFit/>
          </a:bodyPr>
          <a:lstStyle/>
          <a:p>
            <a:pPr>
              <a:defRPr/>
            </a:pPr>
            <a:r>
              <a:rPr lang="zh-CN" altLang="en-US" sz="3200" b="1" dirty="0">
                <a:solidFill>
                  <a:schemeClr val="bg1"/>
                </a:solidFill>
                <a:latin typeface="+mj-ea"/>
                <a:ea typeface="+mj-ea"/>
              </a:rPr>
              <a:t>反思归纳</a:t>
            </a:r>
          </a:p>
        </p:txBody>
      </p:sp>
      <p:sp>
        <p:nvSpPr>
          <p:cNvPr id="20" name="矩形 19"/>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1" name="圆角矩形 20">
            <a:hlinkClick r:id="rId2" action="ppaction://hlinksldjump"/>
          </p:cNvPr>
          <p:cNvSpPr/>
          <p:nvPr/>
        </p:nvSpPr>
        <p:spPr>
          <a:xfrm>
            <a:off x="11376626" y="6653833"/>
            <a:ext cx="807892"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0000FF"/>
                </a:solidFill>
                <a:latin typeface="黑体" pitchFamily="49" charset="-122"/>
                <a:ea typeface="黑体" pitchFamily="49" charset="-122"/>
              </a:rPr>
              <a:t>返回</a:t>
            </a:r>
            <a:endParaRPr lang="zh-CN" altLang="en-US" sz="1400" dirty="0">
              <a:solidFill>
                <a:srgbClr val="0000FF"/>
              </a:solidFill>
              <a:latin typeface="黑体" pitchFamily="49" charset="-122"/>
              <a:ea typeface="黑体" pitchFamily="49" charset="-122"/>
            </a:endParaRPr>
          </a:p>
        </p:txBody>
      </p:sp>
    </p:spTree>
    <p:extLst>
      <p:ext uri="{BB962C8B-B14F-4D97-AF65-F5344CB8AC3E}">
        <p14:creationId xmlns:p14="http://schemas.microsoft.com/office/powerpoint/2010/main" val="66419951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219742" y="45418"/>
            <a:ext cx="11617054" cy="4739735"/>
          </a:xfrm>
          <a:prstGeom prst="rect">
            <a:avLst/>
          </a:prstGeom>
        </p:spPr>
        <p:txBody>
          <a:bodyPr wrap="square" lIns="121898" tIns="60948" rIns="121898" bIns="60948">
            <a:spAutoFit/>
          </a:bodyPr>
          <a:lstStyle/>
          <a:p>
            <a:pPr algn="just">
              <a:lnSpc>
                <a:spcPts val="6000"/>
              </a:lnSpc>
              <a:spcAft>
                <a:spcPts val="0"/>
              </a:spcAft>
            </a:pPr>
            <a:r>
              <a:rPr lang="en-US" altLang="zh-CN" sz="2800" b="1" kern="100" dirty="0" err="1">
                <a:solidFill>
                  <a:srgbClr val="E36C0A"/>
                </a:solidFill>
                <a:latin typeface="+mj-ea"/>
                <a:ea typeface="+mj-ea"/>
                <a:cs typeface="Times New Roman"/>
              </a:rPr>
              <a:t>深度思考</a:t>
            </a:r>
            <a:r>
              <a:rPr lang="en-US" altLang="zh-CN" sz="2800" kern="100" dirty="0">
                <a:latin typeface="+mj-ea"/>
                <a:ea typeface="+mj-ea"/>
                <a:cs typeface="Courier New"/>
              </a:rPr>
              <a:t> </a:t>
            </a:r>
          </a:p>
          <a:p>
            <a:pPr algn="just">
              <a:lnSpc>
                <a:spcPts val="6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钠能否保存在</a:t>
            </a:r>
            <a:r>
              <a:rPr lang="en-US" altLang="zh-CN" sz="2800" kern="100" dirty="0">
                <a:latin typeface="Times New Roman"/>
                <a:ea typeface="华文细黑"/>
                <a:cs typeface="Courier New"/>
              </a:rPr>
              <a:t>CCl</a:t>
            </a:r>
            <a:r>
              <a:rPr lang="en-US" altLang="zh-CN" sz="2800" kern="100" baseline="-25000" dirty="0">
                <a:latin typeface="Times New Roman"/>
                <a:ea typeface="华文细黑"/>
                <a:cs typeface="Courier New"/>
              </a:rPr>
              <a:t>4</a:t>
            </a:r>
            <a:r>
              <a:rPr lang="zh-CN" altLang="zh-CN" sz="2800" kern="100" dirty="0">
                <a:latin typeface="Times New Roman"/>
                <a:ea typeface="华文细黑"/>
                <a:cs typeface="Times New Roman"/>
              </a:rPr>
              <a:t>中？原因是什么？</a:t>
            </a:r>
            <a:endParaRPr lang="zh-CN" altLang="zh-CN" sz="2800" kern="100" dirty="0">
              <a:latin typeface="宋体"/>
              <a:cs typeface="Courier New"/>
            </a:endParaRPr>
          </a:p>
          <a:p>
            <a:pPr algn="just">
              <a:lnSpc>
                <a:spcPts val="6000"/>
              </a:lnSpc>
              <a:spcAft>
                <a:spcPts val="0"/>
              </a:spcAft>
            </a:pPr>
            <a:r>
              <a:rPr lang="zh-CN" altLang="zh-CN" sz="2800" b="1" kern="100" dirty="0">
                <a:solidFill>
                  <a:srgbClr val="0000FF"/>
                </a:solidFill>
                <a:latin typeface="Times New Roman"/>
                <a:cs typeface="Times New Roman"/>
              </a:rPr>
              <a:t>答案　</a:t>
            </a:r>
            <a:r>
              <a:rPr lang="zh-CN" altLang="zh-CN" sz="2800" kern="100" dirty="0">
                <a:solidFill>
                  <a:schemeClr val="accent6">
                    <a:lumMod val="75000"/>
                  </a:schemeClr>
                </a:solidFill>
                <a:latin typeface="Times New Roman"/>
                <a:ea typeface="华文细黑"/>
                <a:cs typeface="Times New Roman"/>
              </a:rPr>
              <a:t>否，因为</a:t>
            </a:r>
            <a:r>
              <a:rPr lang="en-US" altLang="zh-CN" sz="2800" kern="100" dirty="0">
                <a:solidFill>
                  <a:schemeClr val="accent6">
                    <a:lumMod val="75000"/>
                  </a:schemeClr>
                </a:solidFill>
                <a:latin typeface="Times New Roman"/>
                <a:ea typeface="华文细黑"/>
                <a:cs typeface="Courier New"/>
              </a:rPr>
              <a:t>CCl</a:t>
            </a:r>
            <a:r>
              <a:rPr lang="en-US" altLang="zh-CN" sz="2800" kern="100" baseline="-25000" dirty="0">
                <a:solidFill>
                  <a:schemeClr val="accent6">
                    <a:lumMod val="75000"/>
                  </a:schemeClr>
                </a:solidFill>
                <a:latin typeface="Times New Roman"/>
                <a:ea typeface="华文细黑"/>
                <a:cs typeface="Courier New"/>
              </a:rPr>
              <a:t>4</a:t>
            </a:r>
            <a:r>
              <a:rPr lang="zh-CN" altLang="zh-CN" sz="2800" kern="100" dirty="0">
                <a:solidFill>
                  <a:schemeClr val="accent6">
                    <a:lumMod val="75000"/>
                  </a:schemeClr>
                </a:solidFill>
                <a:latin typeface="Times New Roman"/>
                <a:ea typeface="华文细黑"/>
                <a:cs typeface="Times New Roman"/>
              </a:rPr>
              <a:t>的密度比钠的大，不能起到隔绝空气的作用</a:t>
            </a:r>
            <a:r>
              <a:rPr lang="zh-CN" altLang="zh-CN" sz="2800" kern="100" dirty="0" smtClean="0">
                <a:solidFill>
                  <a:schemeClr val="accent6">
                    <a:lumMod val="75000"/>
                  </a:schemeClr>
                </a:solidFill>
                <a:latin typeface="Times New Roman"/>
                <a:ea typeface="华文细黑"/>
                <a:cs typeface="Times New Roman"/>
              </a:rPr>
              <a:t>。</a:t>
            </a:r>
            <a:endParaRPr lang="en-US" altLang="zh-CN" sz="2800" kern="100" dirty="0" smtClean="0">
              <a:solidFill>
                <a:schemeClr val="accent6">
                  <a:lumMod val="75000"/>
                </a:schemeClr>
              </a:solidFill>
              <a:latin typeface="Times New Roman"/>
              <a:ea typeface="华文细黑"/>
              <a:cs typeface="Times New Roman"/>
            </a:endParaRPr>
          </a:p>
          <a:p>
            <a:pPr algn="just">
              <a:lnSpc>
                <a:spcPts val="6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金属钠着火，不能用</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zh-CN" altLang="zh-CN" sz="2800" kern="100" dirty="0">
                <a:latin typeface="Times New Roman"/>
                <a:ea typeface="华文细黑"/>
                <a:cs typeface="Times New Roman"/>
              </a:rPr>
              <a:t>、干冰灭火的原因是</a:t>
            </a:r>
            <a:r>
              <a:rPr lang="en-US" altLang="zh-CN" sz="2800" kern="100" dirty="0" smtClean="0">
                <a:latin typeface="Times New Roman"/>
                <a:ea typeface="华文细黑"/>
                <a:cs typeface="Courier New"/>
              </a:rPr>
              <a:t>______________________</a:t>
            </a:r>
          </a:p>
          <a:p>
            <a:pPr algn="just">
              <a:lnSpc>
                <a:spcPts val="6000"/>
              </a:lnSpc>
              <a:spcAft>
                <a:spcPts val="0"/>
              </a:spcAft>
            </a:pPr>
            <a:r>
              <a:rPr lang="en-US" altLang="zh-CN" sz="2800" kern="100" dirty="0" smtClean="0">
                <a:latin typeface="Times New Roman"/>
                <a:ea typeface="华文细黑"/>
                <a:cs typeface="Courier New"/>
              </a:rPr>
              <a:t>__________________________________________________________________________________________</a:t>
            </a:r>
            <a:r>
              <a:rPr lang="en-US" altLang="zh-CN" sz="2800" kern="100" dirty="0">
                <a:latin typeface="Times New Roman"/>
                <a:ea typeface="华文细黑"/>
                <a:cs typeface="Courier New"/>
              </a:rPr>
              <a:t>_</a:t>
            </a:r>
            <a:r>
              <a:rPr lang="en-US" altLang="zh-CN" sz="2800" kern="100" dirty="0" smtClean="0">
                <a:latin typeface="Times New Roman"/>
                <a:ea typeface="华文细黑"/>
                <a:cs typeface="Courier New"/>
              </a:rPr>
              <a:t>_</a:t>
            </a:r>
            <a:r>
              <a:rPr lang="zh-CN" altLang="zh-CN" sz="2800" kern="100" dirty="0" smtClean="0">
                <a:latin typeface="Times New Roman"/>
                <a:ea typeface="华文细黑"/>
                <a:cs typeface="Times New Roman"/>
              </a:rPr>
              <a:t>，通常</a:t>
            </a:r>
            <a:r>
              <a:rPr lang="zh-CN" altLang="zh-CN" sz="2800" kern="100" dirty="0">
                <a:latin typeface="Times New Roman"/>
                <a:ea typeface="华文细黑"/>
                <a:cs typeface="Times New Roman"/>
              </a:rPr>
              <a:t>用</a:t>
            </a:r>
            <a:r>
              <a:rPr lang="en-US" altLang="zh-CN" sz="2800" kern="100" dirty="0" smtClean="0">
                <a:latin typeface="Times New Roman"/>
                <a:ea typeface="华文细黑"/>
                <a:cs typeface="Courier New"/>
              </a:rPr>
              <a:t>_______________</a:t>
            </a:r>
            <a:r>
              <a:rPr lang="en-US" altLang="zh-CN" sz="2800" kern="100" dirty="0">
                <a:latin typeface="Times New Roman"/>
                <a:ea typeface="华文细黑"/>
                <a:cs typeface="Courier New"/>
              </a:rPr>
              <a:t>_</a:t>
            </a:r>
            <a:r>
              <a:rPr lang="zh-CN" altLang="zh-CN" sz="2800" kern="100" dirty="0" smtClean="0">
                <a:latin typeface="Times New Roman"/>
                <a:ea typeface="华文细黑"/>
                <a:cs typeface="Times New Roman"/>
              </a:rPr>
              <a:t>掩埋。</a:t>
            </a:r>
            <a:endParaRPr lang="zh-CN" altLang="zh-CN" sz="1050" kern="100" dirty="0">
              <a:latin typeface="宋体"/>
              <a:cs typeface="Courier New"/>
            </a:endParaRPr>
          </a:p>
        </p:txBody>
      </p:sp>
      <p:sp>
        <p:nvSpPr>
          <p:cNvPr id="6" name="矩形 5"/>
          <p:cNvSpPr/>
          <p:nvPr/>
        </p:nvSpPr>
        <p:spPr>
          <a:xfrm>
            <a:off x="387524" y="2299473"/>
            <a:ext cx="11409907" cy="2291974"/>
          </a:xfrm>
          <a:prstGeom prst="rect">
            <a:avLst/>
          </a:prstGeom>
        </p:spPr>
        <p:txBody>
          <a:bodyPr>
            <a:spAutoFit/>
          </a:bodyPr>
          <a:lstStyle/>
          <a:p>
            <a:pPr>
              <a:lnSpc>
                <a:spcPts val="6000"/>
              </a:lnSpc>
            </a:pPr>
            <a:r>
              <a:rPr lang="en-US" altLang="zh-CN" sz="2800" kern="100" dirty="0" smtClean="0">
                <a:solidFill>
                  <a:schemeClr val="accent6">
                    <a:lumMod val="75000"/>
                  </a:schemeClr>
                </a:solidFill>
                <a:latin typeface="Times New Roman"/>
                <a:ea typeface="华文细黑"/>
                <a:cs typeface="Times New Roman"/>
              </a:rPr>
              <a:t>    						 </a:t>
            </a:r>
            <a:r>
              <a:rPr lang="zh-CN" altLang="zh-CN" sz="2800" kern="100" dirty="0" smtClean="0">
                <a:solidFill>
                  <a:schemeClr val="accent6">
                    <a:lumMod val="75000"/>
                  </a:schemeClr>
                </a:solidFill>
                <a:latin typeface="Times New Roman"/>
                <a:ea typeface="华文细黑"/>
                <a:cs typeface="Times New Roman"/>
              </a:rPr>
              <a:t>钠</a:t>
            </a:r>
            <a:r>
              <a:rPr lang="zh-CN" altLang="zh-CN" sz="2800" kern="100" dirty="0">
                <a:solidFill>
                  <a:schemeClr val="accent6">
                    <a:lumMod val="75000"/>
                  </a:schemeClr>
                </a:solidFill>
                <a:latin typeface="Times New Roman"/>
                <a:ea typeface="华文细黑"/>
                <a:cs typeface="Times New Roman"/>
              </a:rPr>
              <a:t>和</a:t>
            </a:r>
            <a:r>
              <a:rPr lang="en-US" altLang="zh-CN" sz="2800" kern="100" dirty="0">
                <a:solidFill>
                  <a:schemeClr val="accent6">
                    <a:lumMod val="75000"/>
                  </a:schemeClr>
                </a:solidFill>
                <a:latin typeface="Times New Roman"/>
                <a:ea typeface="华文细黑"/>
                <a:cs typeface="Courier New"/>
              </a:rPr>
              <a:t>H</a:t>
            </a:r>
            <a:r>
              <a:rPr lang="en-US" altLang="zh-CN" sz="2800" kern="100" baseline="-25000" dirty="0">
                <a:solidFill>
                  <a:schemeClr val="accent6">
                    <a:lumMod val="75000"/>
                  </a:schemeClr>
                </a:solidFill>
                <a:latin typeface="Times New Roman"/>
                <a:ea typeface="华文细黑"/>
                <a:cs typeface="Courier New"/>
              </a:rPr>
              <a:t>2</a:t>
            </a:r>
            <a:r>
              <a:rPr lang="en-US" altLang="zh-CN" sz="2800" kern="100" dirty="0">
                <a:solidFill>
                  <a:schemeClr val="accent6">
                    <a:lumMod val="75000"/>
                  </a:schemeClr>
                </a:solidFill>
                <a:latin typeface="Times New Roman"/>
                <a:ea typeface="华文细黑"/>
                <a:cs typeface="Courier New"/>
              </a:rPr>
              <a:t>O</a:t>
            </a:r>
            <a:r>
              <a:rPr lang="zh-CN" altLang="zh-CN" sz="2800" kern="100" dirty="0">
                <a:solidFill>
                  <a:schemeClr val="accent6">
                    <a:lumMod val="75000"/>
                  </a:schemeClr>
                </a:solidFill>
                <a:latin typeface="Times New Roman"/>
                <a:ea typeface="华文细黑"/>
                <a:cs typeface="Times New Roman"/>
              </a:rPr>
              <a:t>可直接反应产生</a:t>
            </a:r>
            <a:r>
              <a:rPr lang="en-US" altLang="zh-CN" sz="2800" kern="100" dirty="0">
                <a:solidFill>
                  <a:schemeClr val="accent6">
                    <a:lumMod val="75000"/>
                  </a:schemeClr>
                </a:solidFill>
                <a:latin typeface="Times New Roman"/>
                <a:ea typeface="华文细黑"/>
                <a:cs typeface="Courier New"/>
              </a:rPr>
              <a:t>H</a:t>
            </a:r>
            <a:r>
              <a:rPr lang="en-US" altLang="zh-CN" sz="2800" kern="100" baseline="-25000" dirty="0">
                <a:solidFill>
                  <a:schemeClr val="accent6">
                    <a:lumMod val="75000"/>
                  </a:schemeClr>
                </a:solidFill>
                <a:latin typeface="Times New Roman"/>
                <a:ea typeface="华文细黑"/>
                <a:cs typeface="Courier New"/>
              </a:rPr>
              <a:t>2</a:t>
            </a:r>
            <a:r>
              <a:rPr lang="zh-CN" altLang="zh-CN" sz="2800" kern="100" dirty="0">
                <a:solidFill>
                  <a:schemeClr val="accent6">
                    <a:lumMod val="75000"/>
                  </a:schemeClr>
                </a:solidFill>
                <a:latin typeface="Times New Roman"/>
                <a:ea typeface="华文细黑"/>
                <a:cs typeface="Times New Roman"/>
              </a:rPr>
              <a:t>，可能会爆炸，加热时钠也可与</a:t>
            </a:r>
            <a:r>
              <a:rPr lang="en-US" altLang="zh-CN" sz="2800" kern="100" dirty="0">
                <a:solidFill>
                  <a:schemeClr val="accent6">
                    <a:lumMod val="75000"/>
                  </a:schemeClr>
                </a:solidFill>
                <a:latin typeface="Times New Roman"/>
                <a:ea typeface="华文细黑"/>
                <a:cs typeface="Courier New"/>
              </a:rPr>
              <a:t>CO</a:t>
            </a:r>
            <a:r>
              <a:rPr lang="en-US" altLang="zh-CN" sz="2800" kern="100" baseline="-25000" dirty="0">
                <a:solidFill>
                  <a:schemeClr val="accent6">
                    <a:lumMod val="75000"/>
                  </a:schemeClr>
                </a:solidFill>
                <a:latin typeface="Times New Roman"/>
                <a:ea typeface="华文细黑"/>
                <a:cs typeface="Courier New"/>
              </a:rPr>
              <a:t>2</a:t>
            </a:r>
            <a:r>
              <a:rPr lang="zh-CN" altLang="zh-CN" sz="2800" kern="100" dirty="0">
                <a:solidFill>
                  <a:schemeClr val="accent6">
                    <a:lumMod val="75000"/>
                  </a:schemeClr>
                </a:solidFill>
                <a:latin typeface="Times New Roman"/>
                <a:ea typeface="华文细黑"/>
                <a:cs typeface="Times New Roman"/>
              </a:rPr>
              <a:t>直接反应，而且金属钠着火生成的</a:t>
            </a:r>
            <a:r>
              <a:rPr lang="en-US" altLang="zh-CN" sz="2800" kern="100" dirty="0">
                <a:solidFill>
                  <a:schemeClr val="accent6">
                    <a:lumMod val="75000"/>
                  </a:schemeClr>
                </a:solidFill>
                <a:latin typeface="Times New Roman"/>
                <a:ea typeface="华文细黑"/>
                <a:cs typeface="Courier New"/>
              </a:rPr>
              <a:t>Na</a:t>
            </a:r>
            <a:r>
              <a:rPr lang="en-US" altLang="zh-CN" sz="2800" kern="100" baseline="-25000" dirty="0">
                <a:solidFill>
                  <a:schemeClr val="accent6">
                    <a:lumMod val="75000"/>
                  </a:schemeClr>
                </a:solidFill>
                <a:latin typeface="Times New Roman"/>
                <a:ea typeface="华文细黑"/>
                <a:cs typeface="Courier New"/>
              </a:rPr>
              <a:t>2</a:t>
            </a:r>
            <a:r>
              <a:rPr lang="en-US" altLang="zh-CN" sz="2800" kern="100" dirty="0">
                <a:solidFill>
                  <a:schemeClr val="accent6">
                    <a:lumMod val="75000"/>
                  </a:schemeClr>
                </a:solidFill>
                <a:latin typeface="Times New Roman"/>
                <a:ea typeface="华文细黑"/>
                <a:cs typeface="Courier New"/>
              </a:rPr>
              <a:t>O</a:t>
            </a:r>
            <a:r>
              <a:rPr lang="en-US" altLang="zh-CN" sz="2800" kern="100" baseline="-25000" dirty="0">
                <a:solidFill>
                  <a:schemeClr val="accent6">
                    <a:lumMod val="75000"/>
                  </a:schemeClr>
                </a:solidFill>
                <a:latin typeface="Times New Roman"/>
                <a:ea typeface="华文细黑"/>
                <a:cs typeface="Courier New"/>
              </a:rPr>
              <a:t>2</a:t>
            </a:r>
            <a:r>
              <a:rPr lang="zh-CN" altLang="zh-CN" sz="2800" kern="100" dirty="0">
                <a:solidFill>
                  <a:schemeClr val="accent6">
                    <a:lumMod val="75000"/>
                  </a:schemeClr>
                </a:solidFill>
                <a:latin typeface="Times New Roman"/>
                <a:ea typeface="华文细黑"/>
                <a:cs typeface="Times New Roman"/>
              </a:rPr>
              <a:t>与</a:t>
            </a:r>
            <a:r>
              <a:rPr lang="en-US" altLang="zh-CN" sz="2800" kern="100" dirty="0">
                <a:solidFill>
                  <a:schemeClr val="accent6">
                    <a:lumMod val="75000"/>
                  </a:schemeClr>
                </a:solidFill>
                <a:latin typeface="Times New Roman"/>
                <a:ea typeface="华文细黑"/>
                <a:cs typeface="Courier New"/>
              </a:rPr>
              <a:t>CO</a:t>
            </a:r>
            <a:r>
              <a:rPr lang="en-US" altLang="zh-CN" sz="2800" kern="100" baseline="-25000" dirty="0">
                <a:solidFill>
                  <a:schemeClr val="accent6">
                    <a:lumMod val="75000"/>
                  </a:schemeClr>
                </a:solidFill>
                <a:latin typeface="Times New Roman"/>
                <a:ea typeface="华文细黑"/>
                <a:cs typeface="Courier New"/>
              </a:rPr>
              <a:t>2</a:t>
            </a:r>
            <a:r>
              <a:rPr lang="zh-CN" altLang="zh-CN" sz="2800" kern="100" dirty="0">
                <a:solidFill>
                  <a:schemeClr val="accent6">
                    <a:lumMod val="75000"/>
                  </a:schemeClr>
                </a:solidFill>
                <a:latin typeface="Times New Roman"/>
                <a:ea typeface="华文细黑"/>
                <a:cs typeface="Times New Roman"/>
              </a:rPr>
              <a:t>、</a:t>
            </a:r>
            <a:r>
              <a:rPr lang="en-US" altLang="zh-CN" sz="2800" kern="100" dirty="0">
                <a:solidFill>
                  <a:schemeClr val="accent6">
                    <a:lumMod val="75000"/>
                  </a:schemeClr>
                </a:solidFill>
                <a:latin typeface="Times New Roman"/>
                <a:ea typeface="华文细黑"/>
                <a:cs typeface="Courier New"/>
              </a:rPr>
              <a:t>H</a:t>
            </a:r>
            <a:r>
              <a:rPr lang="en-US" altLang="zh-CN" sz="2800" kern="100" baseline="-25000" dirty="0">
                <a:solidFill>
                  <a:schemeClr val="accent6">
                    <a:lumMod val="75000"/>
                  </a:schemeClr>
                </a:solidFill>
                <a:latin typeface="Times New Roman"/>
                <a:ea typeface="华文细黑"/>
                <a:cs typeface="Courier New"/>
              </a:rPr>
              <a:t>2</a:t>
            </a:r>
            <a:r>
              <a:rPr lang="en-US" altLang="zh-CN" sz="2800" kern="100" dirty="0">
                <a:solidFill>
                  <a:schemeClr val="accent6">
                    <a:lumMod val="75000"/>
                  </a:schemeClr>
                </a:solidFill>
                <a:latin typeface="Times New Roman"/>
                <a:ea typeface="华文细黑"/>
                <a:cs typeface="Courier New"/>
              </a:rPr>
              <a:t>O</a:t>
            </a:r>
            <a:r>
              <a:rPr lang="zh-CN" altLang="zh-CN" sz="2800" kern="100" dirty="0">
                <a:solidFill>
                  <a:schemeClr val="accent6">
                    <a:lumMod val="75000"/>
                  </a:schemeClr>
                </a:solidFill>
                <a:latin typeface="Times New Roman"/>
                <a:ea typeface="华文细黑"/>
                <a:cs typeface="Times New Roman"/>
              </a:rPr>
              <a:t>都能反应</a:t>
            </a:r>
            <a:endParaRPr lang="zh-CN" altLang="en-US" dirty="0">
              <a:solidFill>
                <a:schemeClr val="accent6">
                  <a:lumMod val="75000"/>
                </a:schemeClr>
              </a:solidFill>
            </a:endParaRPr>
          </a:p>
        </p:txBody>
      </p:sp>
      <p:sp>
        <p:nvSpPr>
          <p:cNvPr id="8" name="矩形 7"/>
          <p:cNvSpPr/>
          <p:nvPr/>
        </p:nvSpPr>
        <p:spPr>
          <a:xfrm>
            <a:off x="6897349" y="4053058"/>
            <a:ext cx="2938625" cy="523220"/>
          </a:xfrm>
          <a:prstGeom prst="rect">
            <a:avLst/>
          </a:prstGeom>
        </p:spPr>
        <p:txBody>
          <a:bodyPr wrap="none">
            <a:spAutoFit/>
          </a:bodyPr>
          <a:lstStyle/>
          <a:p>
            <a:r>
              <a:rPr lang="zh-CN" altLang="zh-CN" sz="2800" kern="100">
                <a:solidFill>
                  <a:schemeClr val="accent6">
                    <a:lumMod val="75000"/>
                  </a:schemeClr>
                </a:solidFill>
                <a:latin typeface="Times New Roman"/>
                <a:ea typeface="华文细黑"/>
                <a:cs typeface="Times New Roman"/>
              </a:rPr>
              <a:t>干燥沙土</a:t>
            </a:r>
            <a:r>
              <a:rPr lang="en-US" altLang="zh-CN" sz="2800" kern="100" dirty="0">
                <a:solidFill>
                  <a:schemeClr val="accent6">
                    <a:lumMod val="75000"/>
                  </a:schemeClr>
                </a:solidFill>
                <a:latin typeface="Times New Roman"/>
                <a:ea typeface="华文细黑"/>
              </a:rPr>
              <a:t>(</a:t>
            </a:r>
            <a:r>
              <a:rPr lang="zh-CN" altLang="zh-CN" sz="2800" kern="100" dirty="0">
                <a:solidFill>
                  <a:schemeClr val="accent6">
                    <a:lumMod val="75000"/>
                  </a:schemeClr>
                </a:solidFill>
                <a:latin typeface="Times New Roman"/>
                <a:ea typeface="华文细黑"/>
                <a:cs typeface="Times New Roman"/>
              </a:rPr>
              <a:t>或沙子</a:t>
            </a:r>
            <a:r>
              <a:rPr lang="en-US" altLang="zh-CN" sz="2800" kern="100" dirty="0">
                <a:solidFill>
                  <a:schemeClr val="accent6">
                    <a:lumMod val="75000"/>
                  </a:schemeClr>
                </a:solidFill>
                <a:latin typeface="Times New Roman"/>
                <a:ea typeface="华文细黑"/>
              </a:rPr>
              <a:t>)</a:t>
            </a:r>
            <a:endParaRPr lang="zh-CN" altLang="en-US" sz="2800" dirty="0">
              <a:solidFill>
                <a:schemeClr val="accent6">
                  <a:lumMod val="75000"/>
                </a:schemeClr>
              </a:solidFill>
            </a:endParaRPr>
          </a:p>
        </p:txBody>
      </p:sp>
      <p:sp>
        <p:nvSpPr>
          <p:cNvPr id="5" name="矩形 4"/>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7" name="圆角矩形 6"/>
          <p:cNvSpPr/>
          <p:nvPr/>
        </p:nvSpPr>
        <p:spPr>
          <a:xfrm>
            <a:off x="11382521" y="6658148"/>
            <a:ext cx="807892" cy="20084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C00000"/>
                </a:solidFill>
                <a:latin typeface="黑体" pitchFamily="49" charset="-122"/>
                <a:ea typeface="黑体" pitchFamily="49" charset="-122"/>
              </a:rPr>
              <a:t>答案</a:t>
            </a:r>
            <a:endParaRPr lang="zh-CN" altLang="en-US" sz="1400" dirty="0">
              <a:solidFill>
                <a:srgbClr val="C00000"/>
              </a:solidFill>
              <a:latin typeface="黑体" pitchFamily="49" charset="-122"/>
              <a:ea typeface="黑体" pitchFamily="49" charset="-122"/>
            </a:endParaRPr>
          </a:p>
        </p:txBody>
      </p:sp>
    </p:spTree>
    <p:extLst>
      <p:ext uri="{BB962C8B-B14F-4D97-AF65-F5344CB8AC3E}">
        <p14:creationId xmlns:p14="http://schemas.microsoft.com/office/powerpoint/2010/main" val="485535670"/>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7"/>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2">
                                            <p:txEl>
                                              <p:pRg st="2" end="2"/>
                                            </p:txEl>
                                          </p:spTgt>
                                        </p:tgtEl>
                                        <p:attrNameLst>
                                          <p:attrName>style.visibility</p:attrName>
                                        </p:attrNameLst>
                                      </p:cBhvr>
                                      <p:to>
                                        <p:strVal val="visible"/>
                                      </p:to>
                                    </p:set>
                                    <p:animEffect transition="in" filter="blinds(horizontal)">
                                      <p:cBhvr>
                                        <p:cTn id="7" dur="500"/>
                                        <p:tgtEl>
                                          <p:spTgt spid="12">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blinds(horizontal)">
                                      <p:cBhvr>
                                        <p:cTn id="15" dur="500"/>
                                        <p:tgtEl>
                                          <p:spTgt spid="8"/>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xit" presetSubtype="0" fill="hold" nodeType="clickEffect">
                                  <p:stCondLst>
                                    <p:cond delay="0"/>
                                  </p:stCondLst>
                                  <p:childTnLst>
                                    <p:animEffect transition="out" filter="fade">
                                      <p:cBhvr>
                                        <p:cTn id="19" dur="500"/>
                                        <p:tgtEl>
                                          <p:spTgt spid="12">
                                            <p:txEl>
                                              <p:pRg st="2" end="2"/>
                                            </p:txEl>
                                          </p:spTgt>
                                        </p:tgtEl>
                                      </p:cBhvr>
                                    </p:animEffect>
                                    <p:set>
                                      <p:cBhvr>
                                        <p:cTn id="20" dur="1" fill="hold">
                                          <p:stCondLst>
                                            <p:cond delay="499"/>
                                          </p:stCondLst>
                                        </p:cTn>
                                        <p:tgtEl>
                                          <p:spTgt spid="12">
                                            <p:txEl>
                                              <p:pRg st="2" end="2"/>
                                            </p:txEl>
                                          </p:spTgt>
                                        </p:tgtEl>
                                        <p:attrNameLst>
                                          <p:attrName>style.visibility</p:attrName>
                                        </p:attrNameLst>
                                      </p:cBhvr>
                                      <p:to>
                                        <p:strVal val="hidden"/>
                                      </p:to>
                                    </p:set>
                                  </p:childTnLst>
                                </p:cTn>
                              </p:par>
                              <p:par>
                                <p:cTn id="21" presetID="10" presetClass="exit" presetSubtype="0" fill="hold" grpId="1" nodeType="withEffect">
                                  <p:stCondLst>
                                    <p:cond delay="0"/>
                                  </p:stCondLst>
                                  <p:childTnLst>
                                    <p:animEffect transition="out" filter="fade">
                                      <p:cBhvr>
                                        <p:cTn id="22" dur="500"/>
                                        <p:tgtEl>
                                          <p:spTgt spid="6"/>
                                        </p:tgtEl>
                                      </p:cBhvr>
                                    </p:animEffect>
                                    <p:set>
                                      <p:cBhvr>
                                        <p:cTn id="23" dur="1" fill="hold">
                                          <p:stCondLst>
                                            <p:cond delay="499"/>
                                          </p:stCondLst>
                                        </p:cTn>
                                        <p:tgtEl>
                                          <p:spTgt spid="6"/>
                                        </p:tgtEl>
                                        <p:attrNameLst>
                                          <p:attrName>style.visibility</p:attrName>
                                        </p:attrNameLst>
                                      </p:cBhvr>
                                      <p:to>
                                        <p:strVal val="hidden"/>
                                      </p:to>
                                    </p:set>
                                  </p:childTnLst>
                                </p:cTn>
                              </p:par>
                              <p:par>
                                <p:cTn id="24" presetID="10" presetClass="exit" presetSubtype="0" fill="hold" grpId="1" nodeType="withEffect">
                                  <p:stCondLst>
                                    <p:cond delay="0"/>
                                  </p:stCondLst>
                                  <p:childTnLst>
                                    <p:animEffect transition="out" filter="fade">
                                      <p:cBhvr>
                                        <p:cTn id="25" dur="500"/>
                                        <p:tgtEl>
                                          <p:spTgt spid="8"/>
                                        </p:tgtEl>
                                      </p:cBhvr>
                                    </p:animEffect>
                                    <p:set>
                                      <p:cBhvr>
                                        <p:cTn id="26" dur="1" fill="hold">
                                          <p:stCondLst>
                                            <p:cond delay="499"/>
                                          </p:stCondLst>
                                        </p:cTn>
                                        <p:tgtEl>
                                          <p:spTgt spid="8"/>
                                        </p:tgtEl>
                                        <p:attrNameLst>
                                          <p:attrName>style.visibility</p:attrName>
                                        </p:attrNameLst>
                                      </p:cBhvr>
                                      <p:to>
                                        <p:strVal val="hidden"/>
                                      </p:to>
                                    </p:set>
                                  </p:childTnLst>
                                </p:cTn>
                              </p:par>
                            </p:childTnLst>
                          </p:cTn>
                        </p:par>
                      </p:childTnLst>
                    </p:cTn>
                  </p:par>
                </p:childTnLst>
              </p:cTn>
              <p:nextCondLst>
                <p:cond evt="onClick" delay="0">
                  <p:tgtEl>
                    <p:spTgt spid="7"/>
                  </p:tgtEl>
                </p:cond>
              </p:nextCondLst>
            </p:seq>
          </p:childTnLst>
        </p:cTn>
      </p:par>
    </p:tnLst>
    <p:bldLst>
      <p:bldP spid="6" grpId="0"/>
      <p:bldP spid="6" grpId="1"/>
      <p:bldP spid="8" grpId="0"/>
      <p:bldP spid="8" grpId="1"/>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6861087"/>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21">
            <a:hlinkClick r:id="rId2" action="ppaction://hlinksldjump"/>
          </p:cNvPr>
          <p:cNvSpPr>
            <a:spLocks noChangeArrowheads="1"/>
          </p:cNvSpPr>
          <p:nvPr/>
        </p:nvSpPr>
        <p:spPr bwMode="auto">
          <a:xfrm>
            <a:off x="8649394" y="117426"/>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4" name="Rectangle 21">
            <a:hlinkClick r:id="rId3" action="ppaction://hlinksldjump"/>
          </p:cNvPr>
          <p:cNvSpPr>
            <a:spLocks noChangeArrowheads="1"/>
          </p:cNvSpPr>
          <p:nvPr/>
        </p:nvSpPr>
        <p:spPr bwMode="auto">
          <a:xfrm>
            <a:off x="9151572" y="117426"/>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5" name="Rectangle 21">
            <a:hlinkClick r:id="rId4" action="ppaction://hlinksldjump"/>
          </p:cNvPr>
          <p:cNvSpPr>
            <a:spLocks noChangeArrowheads="1"/>
          </p:cNvSpPr>
          <p:nvPr/>
        </p:nvSpPr>
        <p:spPr bwMode="auto">
          <a:xfrm>
            <a:off x="9629608" y="117426"/>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6" name="Rectangle 21">
            <a:hlinkClick r:id="rId5" action="ppaction://hlinksldjump"/>
          </p:cNvPr>
          <p:cNvSpPr>
            <a:spLocks noChangeArrowheads="1"/>
          </p:cNvSpPr>
          <p:nvPr/>
        </p:nvSpPr>
        <p:spPr bwMode="auto">
          <a:xfrm>
            <a:off x="10083502" y="117426"/>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7" name="Rectangle 21">
            <a:hlinkClick r:id="rId6" action="ppaction://hlinksldjump"/>
          </p:cNvPr>
          <p:cNvSpPr>
            <a:spLocks noChangeArrowheads="1"/>
          </p:cNvSpPr>
          <p:nvPr/>
        </p:nvSpPr>
        <p:spPr bwMode="auto">
          <a:xfrm>
            <a:off x="10585262" y="11742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3" name="矩形 2"/>
          <p:cNvSpPr/>
          <p:nvPr/>
        </p:nvSpPr>
        <p:spPr>
          <a:xfrm>
            <a:off x="181025" y="611957"/>
            <a:ext cx="11755638" cy="5909310"/>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高考选项组合题</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下列有关说法正确的是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在酒精灯加热条件下，</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NaHCO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固体都能发生</a:t>
            </a:r>
            <a:r>
              <a:rPr lang="zh-CN" altLang="zh-CN" sz="2800" kern="100" dirty="0" smtClean="0">
                <a:latin typeface="Times New Roman"/>
                <a:ea typeface="华文细黑"/>
                <a:cs typeface="Times New Roman"/>
              </a:rPr>
              <a:t>分解</a:t>
            </a:r>
            <a:endParaRPr lang="en-US" altLang="zh-CN" sz="2800" kern="100" dirty="0" smtClean="0">
              <a:latin typeface="Times New Roman"/>
              <a:ea typeface="华文细黑"/>
              <a:cs typeface="Times New Roman"/>
            </a:endParaRPr>
          </a:p>
          <a:p>
            <a:pPr algn="r">
              <a:lnSpc>
                <a:spcPct val="150000"/>
              </a:lnSpc>
              <a:spcAft>
                <a:spcPts val="0"/>
              </a:spcAft>
            </a:pPr>
            <a:r>
              <a:rPr lang="en-US" altLang="zh-CN" sz="2800" kern="100" dirty="0" smtClean="0">
                <a:latin typeface="Times New Roman"/>
                <a:ea typeface="华文细黑"/>
                <a:cs typeface="Courier New"/>
              </a:rPr>
              <a:t>(</a:t>
            </a:r>
            <a:r>
              <a:rPr lang="en-US" altLang="zh-CN" sz="2800" kern="100" dirty="0">
                <a:latin typeface="Times New Roman"/>
                <a:ea typeface="华文细黑"/>
                <a:cs typeface="Courier New"/>
              </a:rPr>
              <a:t>2015·</a:t>
            </a:r>
            <a:r>
              <a:rPr lang="zh-CN" altLang="zh-CN" sz="2800" kern="100" dirty="0">
                <a:latin typeface="Times New Roman"/>
                <a:ea typeface="华文细黑"/>
                <a:cs typeface="Times New Roman"/>
              </a:rPr>
              <a:t>安徽理综，</a:t>
            </a:r>
            <a:r>
              <a:rPr lang="en-US" altLang="zh-CN" sz="2800" kern="100" dirty="0">
                <a:latin typeface="Times New Roman"/>
                <a:ea typeface="华文细黑"/>
                <a:cs typeface="Courier New"/>
              </a:rPr>
              <a:t>9A)</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钠在空气中燃烧可生成多种氧化物。</a:t>
            </a:r>
            <a:r>
              <a:rPr lang="en-US" altLang="zh-CN" sz="2800" kern="100" dirty="0">
                <a:latin typeface="Times New Roman"/>
                <a:ea typeface="华文细黑"/>
                <a:cs typeface="Courier New"/>
              </a:rPr>
              <a:t>23 g</a:t>
            </a:r>
            <a:r>
              <a:rPr lang="zh-CN" altLang="zh-CN" sz="2800" kern="100" dirty="0">
                <a:latin typeface="Times New Roman"/>
                <a:ea typeface="华文细黑"/>
                <a:cs typeface="Times New Roman"/>
              </a:rPr>
              <a:t>钠充分燃烧时转移电子数为</a:t>
            </a:r>
            <a:r>
              <a:rPr lang="en-US" altLang="zh-CN" sz="2800" kern="100" dirty="0" smtClean="0">
                <a:latin typeface="Times New Roman"/>
                <a:ea typeface="华文细黑"/>
                <a:cs typeface="Courier New"/>
              </a:rPr>
              <a:t>1</a:t>
            </a:r>
            <a:r>
              <a:rPr lang="en-US" altLang="zh-CN" sz="2800" i="1" kern="100" dirty="0" smtClean="0">
                <a:latin typeface="Times New Roman"/>
                <a:ea typeface="华文细黑"/>
                <a:cs typeface="Courier New"/>
              </a:rPr>
              <a:t>N</a:t>
            </a:r>
            <a:r>
              <a:rPr lang="en-US" altLang="zh-CN" sz="2800" kern="100" baseline="-25000" dirty="0" smtClean="0">
                <a:latin typeface="Times New Roman"/>
                <a:ea typeface="华文细黑"/>
                <a:cs typeface="Courier New"/>
              </a:rPr>
              <a:t>A</a:t>
            </a:r>
          </a:p>
          <a:p>
            <a:pPr algn="r">
              <a:lnSpc>
                <a:spcPct val="150000"/>
              </a:lnSpc>
              <a:spcAft>
                <a:spcPts val="0"/>
              </a:spcAft>
            </a:pPr>
            <a:r>
              <a:rPr lang="en-US" altLang="zh-CN" sz="2800" kern="100" dirty="0" smtClean="0">
                <a:latin typeface="Times New Roman"/>
                <a:ea typeface="华文细黑"/>
                <a:cs typeface="Courier New"/>
              </a:rPr>
              <a:t>(2015</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全国卷</a:t>
            </a:r>
            <a:r>
              <a:rPr lang="en-US" altLang="zh-CN" sz="2800" kern="100" dirty="0">
                <a:latin typeface="宋体"/>
                <a:ea typeface="华文细黑"/>
                <a:cs typeface="Times New Roman"/>
              </a:rPr>
              <a:t>Ⅱ</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10C)</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标准状况下，</a:t>
            </a:r>
            <a:r>
              <a:rPr lang="en-US" altLang="zh-CN" sz="2800" kern="100" dirty="0">
                <a:latin typeface="Times New Roman"/>
                <a:ea typeface="华文细黑"/>
                <a:cs typeface="Courier New"/>
              </a:rPr>
              <a:t>5.6 L CO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与足量</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反应转移的电子数为</a:t>
            </a:r>
            <a:r>
              <a:rPr lang="en-US" altLang="zh-CN" sz="2800" kern="100" dirty="0" smtClean="0">
                <a:latin typeface="Times New Roman"/>
                <a:ea typeface="华文细黑"/>
                <a:cs typeface="Courier New"/>
              </a:rPr>
              <a:t>0.5</a:t>
            </a:r>
            <a:r>
              <a:rPr lang="en-US" altLang="zh-CN" sz="2800" i="1" kern="100" dirty="0" smtClean="0">
                <a:latin typeface="Times New Roman"/>
                <a:ea typeface="华文细黑"/>
                <a:cs typeface="Courier New"/>
              </a:rPr>
              <a:t>N</a:t>
            </a:r>
            <a:r>
              <a:rPr lang="en-US" altLang="zh-CN" sz="2800" kern="100" baseline="-25000" dirty="0" smtClean="0">
                <a:latin typeface="Times New Roman"/>
                <a:ea typeface="华文细黑"/>
                <a:cs typeface="Courier New"/>
              </a:rPr>
              <a:t>A</a:t>
            </a:r>
          </a:p>
          <a:p>
            <a:pPr algn="r">
              <a:lnSpc>
                <a:spcPct val="150000"/>
              </a:lnSpc>
              <a:spcAft>
                <a:spcPts val="0"/>
              </a:spcAft>
            </a:pPr>
            <a:r>
              <a:rPr lang="en-US" altLang="zh-CN" sz="2800" kern="100" dirty="0" smtClean="0">
                <a:latin typeface="Times New Roman"/>
                <a:ea typeface="华文细黑"/>
                <a:cs typeface="Courier New"/>
              </a:rPr>
              <a:t>(</a:t>
            </a:r>
            <a:r>
              <a:rPr lang="en-US" altLang="zh-CN" sz="2800" kern="100" dirty="0">
                <a:latin typeface="Times New Roman"/>
                <a:ea typeface="华文细黑"/>
                <a:cs typeface="Courier New"/>
              </a:rPr>
              <a:t>2015·</a:t>
            </a:r>
            <a:r>
              <a:rPr lang="zh-CN" altLang="zh-CN" sz="2800" kern="100" dirty="0">
                <a:latin typeface="Times New Roman"/>
                <a:ea typeface="华文细黑"/>
                <a:cs typeface="Times New Roman"/>
              </a:rPr>
              <a:t>四川理综，</a:t>
            </a:r>
            <a:r>
              <a:rPr lang="en-US" altLang="zh-CN" sz="2800" kern="100" dirty="0">
                <a:latin typeface="Times New Roman"/>
                <a:ea typeface="华文细黑"/>
                <a:cs typeface="Courier New"/>
              </a:rPr>
              <a:t>5C)</a:t>
            </a:r>
            <a:endParaRPr lang="zh-CN" altLang="zh-CN" sz="1050" kern="100" dirty="0">
              <a:latin typeface="宋体"/>
              <a:cs typeface="Courier New"/>
            </a:endParaRPr>
          </a:p>
          <a:p>
            <a:pPr algn="just">
              <a:lnSpc>
                <a:spcPct val="150000"/>
              </a:lnSpc>
              <a:spcAft>
                <a:spcPts val="0"/>
              </a:spcAft>
            </a:pPr>
            <a:r>
              <a:rPr lang="en-US" altLang="zh-CN" sz="2800" kern="100" dirty="0" err="1">
                <a:latin typeface="Times New Roman"/>
                <a:ea typeface="华文细黑"/>
                <a:cs typeface="Courier New"/>
              </a:rPr>
              <a:t>D.Ba</a:t>
            </a:r>
            <a:r>
              <a:rPr lang="en-US" altLang="zh-CN" sz="2800" kern="100" dirty="0">
                <a:latin typeface="Times New Roman"/>
                <a:ea typeface="华文细黑"/>
                <a:cs typeface="Courier New"/>
              </a:rPr>
              <a:t>(HCO</a:t>
            </a:r>
            <a:r>
              <a:rPr lang="en-US" altLang="zh-CN" sz="2800" kern="100" baseline="-25000" dirty="0">
                <a:latin typeface="Times New Roman"/>
                <a:ea typeface="华文细黑"/>
                <a:cs typeface="Courier New"/>
              </a:rPr>
              <a:t>3</a:t>
            </a:r>
            <a:r>
              <a:rPr lang="en-US" altLang="zh-CN" sz="2800" kern="100" dirty="0">
                <a:latin typeface="Times New Roman"/>
                <a:ea typeface="华文细黑"/>
                <a:cs typeface="Courier New"/>
              </a:rPr>
              <a:t>)</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溶液中加入</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zh-CN" altLang="zh-CN" sz="2800" kern="100" dirty="0">
                <a:latin typeface="Times New Roman"/>
                <a:ea typeface="华文细黑"/>
                <a:cs typeface="Times New Roman"/>
              </a:rPr>
              <a:t>，同时有气体和沉淀</a:t>
            </a:r>
            <a:r>
              <a:rPr lang="zh-CN" altLang="zh-CN" sz="2800" kern="100" dirty="0" smtClean="0">
                <a:latin typeface="Times New Roman"/>
                <a:ea typeface="华文细黑"/>
                <a:cs typeface="Times New Roman"/>
              </a:rPr>
              <a:t>产生</a:t>
            </a:r>
            <a:endParaRPr lang="en-US" altLang="zh-CN" sz="2800" kern="100" dirty="0" smtClean="0">
              <a:latin typeface="Times New Roman"/>
              <a:ea typeface="华文细黑"/>
              <a:cs typeface="Times New Roman"/>
            </a:endParaRPr>
          </a:p>
          <a:p>
            <a:pPr algn="r">
              <a:lnSpc>
                <a:spcPct val="150000"/>
              </a:lnSpc>
              <a:spcAft>
                <a:spcPts val="0"/>
              </a:spcAft>
            </a:pPr>
            <a:r>
              <a:rPr lang="en-US" altLang="zh-CN" sz="2800" kern="100" dirty="0" smtClean="0">
                <a:latin typeface="Times New Roman"/>
                <a:ea typeface="华文细黑"/>
                <a:cs typeface="Courier New"/>
              </a:rPr>
              <a:t>(</a:t>
            </a:r>
            <a:r>
              <a:rPr lang="en-US" altLang="zh-CN" sz="2800" kern="100" dirty="0">
                <a:latin typeface="Times New Roman"/>
                <a:ea typeface="华文细黑"/>
                <a:cs typeface="Courier New"/>
              </a:rPr>
              <a:t>2015·</a:t>
            </a:r>
            <a:r>
              <a:rPr lang="zh-CN" altLang="zh-CN" sz="2800" kern="100" dirty="0">
                <a:latin typeface="Times New Roman"/>
                <a:ea typeface="华文细黑"/>
                <a:cs typeface="Times New Roman"/>
              </a:rPr>
              <a:t>山东理综，</a:t>
            </a:r>
            <a:r>
              <a:rPr lang="en-US" altLang="zh-CN" sz="2800" kern="100" dirty="0">
                <a:latin typeface="Times New Roman"/>
                <a:ea typeface="华文细黑"/>
                <a:cs typeface="Courier New"/>
              </a:rPr>
              <a:t>10B)</a:t>
            </a:r>
            <a:endParaRPr lang="zh-CN" altLang="zh-CN" sz="1050" kern="100" dirty="0">
              <a:effectLst/>
              <a:latin typeface="宋体"/>
              <a:cs typeface="Courier New"/>
            </a:endParaRPr>
          </a:p>
        </p:txBody>
      </p:sp>
      <p:sp>
        <p:nvSpPr>
          <p:cNvPr id="10" name="Rectangle 21">
            <a:hlinkClick r:id="rId7" action="ppaction://hlinksldjump"/>
          </p:cNvPr>
          <p:cNvSpPr>
            <a:spLocks noChangeArrowheads="1"/>
          </p:cNvSpPr>
          <p:nvPr/>
        </p:nvSpPr>
        <p:spPr bwMode="auto">
          <a:xfrm>
            <a:off x="11041571" y="11742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1" name="Rectangle 21">
            <a:hlinkClick r:id="rId8" action="ppaction://hlinksldjump"/>
          </p:cNvPr>
          <p:cNvSpPr>
            <a:spLocks noChangeArrowheads="1"/>
          </p:cNvSpPr>
          <p:nvPr/>
        </p:nvSpPr>
        <p:spPr bwMode="auto">
          <a:xfrm>
            <a:off x="11489246" y="11742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2" name="矩形 11"/>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3" name="圆角矩形 12">
            <a:hlinkClick r:id="rId9" action="ppaction://hlinksldjump"/>
          </p:cNvPr>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1413539879"/>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矩形 2"/>
          <p:cNvSpPr/>
          <p:nvPr/>
        </p:nvSpPr>
        <p:spPr>
          <a:xfrm>
            <a:off x="478582" y="1305089"/>
            <a:ext cx="10964697" cy="5029582"/>
          </a:xfrm>
          <a:prstGeom prst="rect">
            <a:avLst/>
          </a:prstGeom>
        </p:spPr>
        <p:txBody>
          <a:bodyPr>
            <a:spAutoFit/>
          </a:bodyPr>
          <a:lstStyle/>
          <a:p>
            <a:pPr algn="just">
              <a:lnSpc>
                <a:spcPts val="5500"/>
              </a:lnSpc>
              <a:spcAft>
                <a:spcPts val="0"/>
              </a:spcAft>
            </a:pPr>
            <a:r>
              <a:rPr lang="zh-CN" altLang="zh-CN" sz="2800" b="1" kern="100" dirty="0">
                <a:solidFill>
                  <a:srgbClr val="0000FF"/>
                </a:solidFill>
                <a:latin typeface="Times New Roman"/>
                <a:cs typeface="Times New Roman"/>
              </a:rPr>
              <a:t>解析　</a:t>
            </a: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项，在酒精灯加热条件下，</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不会</a:t>
            </a:r>
            <a:r>
              <a:rPr lang="zh-CN" altLang="zh-CN" sz="2800" kern="100" dirty="0" smtClean="0">
                <a:latin typeface="Times New Roman"/>
                <a:ea typeface="华文细黑"/>
                <a:cs typeface="Times New Roman"/>
              </a:rPr>
              <a:t>分解；</a:t>
            </a:r>
            <a:endParaRPr lang="en-US" altLang="zh-CN" sz="2800" kern="100" dirty="0" smtClean="0">
              <a:latin typeface="Times New Roman"/>
              <a:ea typeface="华文细黑"/>
              <a:cs typeface="Times New Roman"/>
            </a:endParaRPr>
          </a:p>
          <a:p>
            <a:pPr algn="just">
              <a:lnSpc>
                <a:spcPts val="5500"/>
              </a:lnSpc>
              <a:spcAft>
                <a:spcPts val="0"/>
              </a:spcAft>
            </a:pPr>
            <a:r>
              <a:rPr lang="en-US" altLang="zh-CN" sz="2800" kern="100" dirty="0" smtClean="0">
                <a:latin typeface="Times New Roman"/>
                <a:ea typeface="华文细黑"/>
                <a:cs typeface="Courier New"/>
              </a:rPr>
              <a:t>B</a:t>
            </a:r>
            <a:r>
              <a:rPr lang="zh-CN" altLang="zh-CN" sz="2800" kern="100" dirty="0">
                <a:latin typeface="Times New Roman"/>
                <a:ea typeface="华文细黑"/>
                <a:cs typeface="Times New Roman"/>
              </a:rPr>
              <a:t>项，虽然钠在空气中燃烧可生成多种氧化物，但钠都是由</a:t>
            </a:r>
            <a:r>
              <a:rPr lang="en-US" altLang="zh-CN" sz="2800" kern="100" dirty="0">
                <a:latin typeface="Times New Roman"/>
                <a:ea typeface="华文细黑"/>
                <a:cs typeface="Courier New"/>
              </a:rPr>
              <a:t>0</a:t>
            </a:r>
            <a:r>
              <a:rPr lang="zh-CN" altLang="zh-CN" sz="2800" kern="100" dirty="0">
                <a:latin typeface="Times New Roman"/>
                <a:ea typeface="华文细黑"/>
                <a:cs typeface="Times New Roman"/>
              </a:rPr>
              <a:t>价升为＋</a:t>
            </a: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价</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5500"/>
              </a:lnSpc>
              <a:spcAft>
                <a:spcPts val="0"/>
              </a:spcAft>
            </a:pPr>
            <a:r>
              <a:rPr lang="en-US" altLang="zh-CN" sz="2800" kern="100" dirty="0" smtClean="0">
                <a:latin typeface="Times New Roman"/>
                <a:ea typeface="华文细黑"/>
                <a:cs typeface="Courier New"/>
              </a:rPr>
              <a:t>C</a:t>
            </a:r>
            <a:r>
              <a:rPr lang="zh-CN" altLang="zh-CN" sz="2800" kern="100" dirty="0">
                <a:latin typeface="Times New Roman"/>
                <a:ea typeface="华文细黑"/>
                <a:cs typeface="Times New Roman"/>
              </a:rPr>
              <a:t>项，应为</a:t>
            </a:r>
            <a:r>
              <a:rPr lang="en-US" altLang="zh-CN" sz="2800" kern="100" dirty="0">
                <a:latin typeface="Times New Roman"/>
                <a:ea typeface="华文细黑"/>
                <a:cs typeface="Courier New"/>
              </a:rPr>
              <a:t>0.25 </a:t>
            </a:r>
            <a:r>
              <a:rPr lang="en-US" altLang="zh-CN" sz="2800" i="1" kern="100" dirty="0">
                <a:latin typeface="Times New Roman"/>
                <a:ea typeface="华文细黑"/>
                <a:cs typeface="Courier New"/>
              </a:rPr>
              <a:t>N</a:t>
            </a:r>
            <a:r>
              <a:rPr lang="en-US" altLang="zh-CN" sz="2800" kern="100" baseline="-25000" dirty="0">
                <a:latin typeface="Times New Roman"/>
                <a:ea typeface="华文细黑"/>
                <a:cs typeface="Courier New"/>
              </a:rPr>
              <a:t>A</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5500"/>
              </a:lnSpc>
              <a:spcAft>
                <a:spcPts val="0"/>
              </a:spcAft>
            </a:pPr>
            <a:r>
              <a:rPr lang="en-US" altLang="zh-CN" sz="2800" kern="100" dirty="0" smtClean="0">
                <a:latin typeface="Times New Roman"/>
                <a:ea typeface="华文细黑"/>
                <a:cs typeface="Courier New"/>
              </a:rPr>
              <a:t>D</a:t>
            </a:r>
            <a:r>
              <a:rPr lang="zh-CN" altLang="zh-CN" sz="2800" kern="100" dirty="0">
                <a:latin typeface="Times New Roman"/>
                <a:ea typeface="华文细黑"/>
                <a:cs typeface="Times New Roman"/>
              </a:rPr>
              <a:t>项，</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zh-CN" altLang="zh-CN" sz="2800" kern="100" dirty="0">
                <a:latin typeface="Times New Roman"/>
                <a:ea typeface="华文细黑"/>
                <a:cs typeface="Times New Roman"/>
              </a:rPr>
              <a:t>与</a:t>
            </a:r>
            <a:r>
              <a:rPr lang="en-US" altLang="zh-CN" sz="2800" kern="100" dirty="0">
                <a:latin typeface="Times New Roman"/>
                <a:ea typeface="华文细黑"/>
                <a:cs typeface="Courier New"/>
              </a:rPr>
              <a:t>Ba(HCO</a:t>
            </a:r>
            <a:r>
              <a:rPr lang="en-US" altLang="zh-CN" sz="2800" kern="100" baseline="-25000" dirty="0">
                <a:latin typeface="Times New Roman"/>
                <a:ea typeface="华文细黑"/>
                <a:cs typeface="Courier New"/>
              </a:rPr>
              <a:t>3</a:t>
            </a:r>
            <a:r>
              <a:rPr lang="en-US" altLang="zh-CN" sz="2800" kern="100" dirty="0">
                <a:latin typeface="Times New Roman"/>
                <a:ea typeface="华文细黑"/>
                <a:cs typeface="Courier New"/>
              </a:rPr>
              <a:t>)</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反应生成</a:t>
            </a:r>
            <a:r>
              <a:rPr lang="en-US" altLang="zh-CN" sz="2800" kern="100" dirty="0">
                <a:latin typeface="Times New Roman"/>
                <a:ea typeface="华文细黑"/>
                <a:cs typeface="Courier New"/>
              </a:rPr>
              <a:t>BaCO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沉淀、</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和</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zh-CN" altLang="zh-CN" sz="2800" kern="100" dirty="0">
                <a:latin typeface="Times New Roman"/>
                <a:ea typeface="华文细黑"/>
                <a:cs typeface="Times New Roman"/>
              </a:rPr>
              <a:t>，没有气体生成。</a:t>
            </a:r>
            <a:endParaRPr lang="zh-CN" altLang="zh-CN" sz="1050" kern="100" dirty="0">
              <a:latin typeface="宋体"/>
              <a:cs typeface="Courier New"/>
            </a:endParaRPr>
          </a:p>
          <a:p>
            <a:pPr algn="just">
              <a:lnSpc>
                <a:spcPts val="5500"/>
              </a:lnSpc>
              <a:spcAft>
                <a:spcPts val="0"/>
              </a:spcAft>
            </a:pPr>
            <a:r>
              <a:rPr lang="zh-CN" altLang="zh-CN" sz="2800" b="1" kern="100" dirty="0">
                <a:solidFill>
                  <a:srgbClr val="0000FF"/>
                </a:solidFill>
                <a:latin typeface="Times New Roman"/>
                <a:cs typeface="Times New Roman"/>
              </a:rPr>
              <a:t>答案　</a:t>
            </a:r>
            <a:r>
              <a:rPr lang="en-US" altLang="zh-CN" sz="2800" kern="100" dirty="0">
                <a:solidFill>
                  <a:schemeClr val="accent6">
                    <a:lumMod val="75000"/>
                  </a:schemeClr>
                </a:solidFill>
                <a:latin typeface="Times New Roman"/>
                <a:ea typeface="华文细黑"/>
                <a:cs typeface="Courier New"/>
              </a:rPr>
              <a:t>B</a:t>
            </a:r>
            <a:endParaRPr lang="zh-CN" altLang="zh-CN" sz="1050" kern="100" dirty="0">
              <a:solidFill>
                <a:schemeClr val="accent6">
                  <a:lumMod val="75000"/>
                </a:schemeClr>
              </a:solidFill>
              <a:effectLst/>
              <a:latin typeface="宋体"/>
              <a:cs typeface="Courier New"/>
            </a:endParaRPr>
          </a:p>
        </p:txBody>
      </p:sp>
      <p:sp>
        <p:nvSpPr>
          <p:cNvPr id="9" name="Rectangle 21">
            <a:hlinkClick r:id="rId2" action="ppaction://hlinksldjump"/>
          </p:cNvPr>
          <p:cNvSpPr>
            <a:spLocks noChangeArrowheads="1"/>
          </p:cNvSpPr>
          <p:nvPr/>
        </p:nvSpPr>
        <p:spPr bwMode="auto">
          <a:xfrm>
            <a:off x="8649394" y="117426"/>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5" name="Rectangle 21">
            <a:hlinkClick r:id="rId3" action="ppaction://hlinksldjump"/>
          </p:cNvPr>
          <p:cNvSpPr>
            <a:spLocks noChangeArrowheads="1"/>
          </p:cNvSpPr>
          <p:nvPr/>
        </p:nvSpPr>
        <p:spPr bwMode="auto">
          <a:xfrm>
            <a:off x="9151572" y="117426"/>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6" name="Rectangle 21">
            <a:hlinkClick r:id="rId4" action="ppaction://hlinksldjump"/>
          </p:cNvPr>
          <p:cNvSpPr>
            <a:spLocks noChangeArrowheads="1"/>
          </p:cNvSpPr>
          <p:nvPr/>
        </p:nvSpPr>
        <p:spPr bwMode="auto">
          <a:xfrm>
            <a:off x="9629608" y="117426"/>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7" name="Rectangle 21">
            <a:hlinkClick r:id="rId5" action="ppaction://hlinksldjump"/>
          </p:cNvPr>
          <p:cNvSpPr>
            <a:spLocks noChangeArrowheads="1"/>
          </p:cNvSpPr>
          <p:nvPr/>
        </p:nvSpPr>
        <p:spPr bwMode="auto">
          <a:xfrm>
            <a:off x="10083502" y="117426"/>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8" name="Rectangle 21">
            <a:hlinkClick r:id="rId6" action="ppaction://hlinksldjump"/>
          </p:cNvPr>
          <p:cNvSpPr>
            <a:spLocks noChangeArrowheads="1"/>
          </p:cNvSpPr>
          <p:nvPr/>
        </p:nvSpPr>
        <p:spPr bwMode="auto">
          <a:xfrm>
            <a:off x="10585262" y="11742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19" name="Rectangle 21">
            <a:hlinkClick r:id="rId7" action="ppaction://hlinksldjump"/>
          </p:cNvPr>
          <p:cNvSpPr>
            <a:spLocks noChangeArrowheads="1"/>
          </p:cNvSpPr>
          <p:nvPr/>
        </p:nvSpPr>
        <p:spPr bwMode="auto">
          <a:xfrm>
            <a:off x="11041571" y="11742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0" name="Rectangle 21">
            <a:hlinkClick r:id="rId8" action="ppaction://hlinksldjump"/>
          </p:cNvPr>
          <p:cNvSpPr>
            <a:spLocks noChangeArrowheads="1"/>
          </p:cNvSpPr>
          <p:nvPr/>
        </p:nvSpPr>
        <p:spPr bwMode="auto">
          <a:xfrm>
            <a:off x="11489246" y="11742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7516347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750"/>
                                        <p:tgtEl>
                                          <p:spTgt spid="3">
                                            <p:txEl>
                                              <p:pRg st="0" end="0"/>
                                            </p:txEl>
                                          </p:spTgt>
                                        </p:tgtEl>
                                      </p:cBhvr>
                                    </p:animEffect>
                                  </p:childTnLst>
                                </p:cTn>
                              </p:par>
                            </p:childTnLst>
                          </p:cTn>
                        </p:par>
                        <p:par>
                          <p:cTn id="8" fill="hold">
                            <p:stCondLst>
                              <p:cond delay="750"/>
                            </p:stCondLst>
                            <p:childTnLst>
                              <p:par>
                                <p:cTn id="9" presetID="3" presetClass="entr" presetSubtype="10"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blinds(horizontal)">
                                      <p:cBhvr>
                                        <p:cTn id="11" dur="750"/>
                                        <p:tgtEl>
                                          <p:spTgt spid="3">
                                            <p:txEl>
                                              <p:pRg st="1" end="1"/>
                                            </p:txEl>
                                          </p:spTgt>
                                        </p:tgtEl>
                                      </p:cBhvr>
                                    </p:animEffect>
                                  </p:childTnLst>
                                </p:cTn>
                              </p:par>
                            </p:childTnLst>
                          </p:cTn>
                        </p:par>
                        <p:par>
                          <p:cTn id="12" fill="hold">
                            <p:stCondLst>
                              <p:cond delay="1500"/>
                            </p:stCondLst>
                            <p:childTnLst>
                              <p:par>
                                <p:cTn id="13" presetID="3" presetClass="entr" presetSubtype="10" fill="hold"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750"/>
                                        <p:tgtEl>
                                          <p:spTgt spid="3">
                                            <p:txEl>
                                              <p:pRg st="2" end="2"/>
                                            </p:txEl>
                                          </p:spTgt>
                                        </p:tgtEl>
                                      </p:cBhvr>
                                    </p:animEffect>
                                  </p:childTnLst>
                                </p:cTn>
                              </p:par>
                            </p:childTnLst>
                          </p:cTn>
                        </p:par>
                        <p:par>
                          <p:cTn id="16" fill="hold">
                            <p:stCondLst>
                              <p:cond delay="2250"/>
                            </p:stCondLst>
                            <p:childTnLst>
                              <p:par>
                                <p:cTn id="17" presetID="3" presetClass="entr" presetSubtype="10" fill="hold"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blinds(horizontal)">
                                      <p:cBhvr>
                                        <p:cTn id="19" dur="750"/>
                                        <p:tgtEl>
                                          <p:spTgt spid="3">
                                            <p:txEl>
                                              <p:pRg st="3" end="3"/>
                                            </p:txEl>
                                          </p:spTgt>
                                        </p:tgtEl>
                                      </p:cBhvr>
                                    </p:animEffect>
                                  </p:childTnLst>
                                </p:cTn>
                              </p:par>
                            </p:childTnLst>
                          </p:cTn>
                        </p:par>
                        <p:par>
                          <p:cTn id="20" fill="hold">
                            <p:stCondLst>
                              <p:cond delay="3000"/>
                            </p:stCondLst>
                            <p:childTnLst>
                              <p:par>
                                <p:cTn id="21" presetID="3" presetClass="entr" presetSubtype="10" fill="hold"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blinds(horizontal)">
                                      <p:cBhvr>
                                        <p:cTn id="23" dur="75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98449" y="693490"/>
            <a:ext cx="11991926" cy="5909310"/>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高考选项组合题</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下列说法正确的是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A.</a:t>
            </a:r>
            <a:r>
              <a:rPr lang="en-US" altLang="zh-CN" sz="2800" i="1" kern="100" dirty="0">
                <a:latin typeface="Times New Roman"/>
                <a:ea typeface="华文细黑"/>
                <a:cs typeface="Courier New"/>
              </a:rPr>
              <a:t>N</a:t>
            </a:r>
            <a:r>
              <a:rPr lang="en-US" altLang="zh-CN" sz="2800" kern="100" baseline="-25000" dirty="0">
                <a:latin typeface="Times New Roman"/>
                <a:ea typeface="华文细黑"/>
                <a:cs typeface="Courier New"/>
              </a:rPr>
              <a:t>A</a:t>
            </a:r>
            <a:r>
              <a:rPr lang="zh-CN" altLang="zh-CN" sz="2800" kern="100" dirty="0">
                <a:latin typeface="Times New Roman"/>
                <a:ea typeface="华文细黑"/>
                <a:cs typeface="Times New Roman"/>
              </a:rPr>
              <a:t>表示阿伏加德罗常数，</a:t>
            </a:r>
            <a:r>
              <a:rPr lang="en-US" altLang="zh-CN" sz="2800" kern="100" dirty="0">
                <a:latin typeface="Times New Roman"/>
                <a:ea typeface="华文细黑"/>
                <a:cs typeface="Courier New"/>
              </a:rPr>
              <a:t>1 </a:t>
            </a:r>
            <a:r>
              <a:rPr lang="en-US" altLang="zh-CN" sz="2800" kern="100" dirty="0" err="1">
                <a:latin typeface="Times New Roman"/>
                <a:ea typeface="华文细黑"/>
                <a:cs typeface="Courier New"/>
              </a:rPr>
              <a:t>mol</a:t>
            </a:r>
            <a:r>
              <a:rPr lang="en-US" altLang="zh-CN" sz="2800" kern="100" dirty="0">
                <a:latin typeface="Times New Roman"/>
                <a:ea typeface="华文细黑"/>
                <a:cs typeface="Courier New"/>
              </a:rPr>
              <a:t> Na</a:t>
            </a:r>
            <a:r>
              <a:rPr lang="zh-CN" altLang="zh-CN" sz="2800" kern="100" dirty="0">
                <a:latin typeface="Times New Roman"/>
                <a:ea typeface="华文细黑"/>
                <a:cs typeface="Times New Roman"/>
              </a:rPr>
              <a:t>被完全氧化生成</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，失去</a:t>
            </a:r>
            <a:r>
              <a:rPr lang="en-US" altLang="zh-CN" sz="2800" kern="100" dirty="0">
                <a:latin typeface="Times New Roman"/>
                <a:ea typeface="华文细黑"/>
                <a:cs typeface="Courier New"/>
              </a:rPr>
              <a:t>2</a:t>
            </a:r>
            <a:r>
              <a:rPr lang="en-US" altLang="zh-CN" sz="2800" i="1" kern="100" dirty="0">
                <a:latin typeface="Times New Roman"/>
                <a:ea typeface="华文细黑"/>
                <a:cs typeface="Courier New"/>
              </a:rPr>
              <a:t>N</a:t>
            </a:r>
            <a:r>
              <a:rPr lang="en-US" altLang="zh-CN" sz="2800" kern="100" baseline="-25000" dirty="0">
                <a:latin typeface="Times New Roman"/>
                <a:ea typeface="华文细黑"/>
                <a:cs typeface="Courier New"/>
              </a:rPr>
              <a:t>A</a:t>
            </a:r>
            <a:r>
              <a:rPr lang="zh-CN" altLang="zh-CN" sz="2800" kern="100" dirty="0">
                <a:latin typeface="Times New Roman"/>
                <a:ea typeface="华文细黑"/>
                <a:cs typeface="Times New Roman"/>
              </a:rPr>
              <a:t>个</a:t>
            </a:r>
            <a:r>
              <a:rPr lang="zh-CN" altLang="zh-CN" sz="2800" kern="100" dirty="0" smtClean="0">
                <a:latin typeface="Times New Roman"/>
                <a:ea typeface="华文细黑"/>
                <a:cs typeface="Times New Roman"/>
              </a:rPr>
              <a:t>电子</a:t>
            </a:r>
            <a:endParaRPr lang="en-US" altLang="zh-CN" sz="2800" kern="100" dirty="0" smtClean="0">
              <a:latin typeface="Times New Roman"/>
              <a:ea typeface="华文细黑"/>
              <a:cs typeface="Times New Roman"/>
            </a:endParaRPr>
          </a:p>
          <a:p>
            <a:pPr algn="r">
              <a:lnSpc>
                <a:spcPct val="150000"/>
              </a:lnSpc>
              <a:spcAft>
                <a:spcPts val="0"/>
              </a:spcAft>
            </a:pPr>
            <a:r>
              <a:rPr lang="en-US" altLang="zh-CN" sz="2800" kern="100" dirty="0" smtClean="0">
                <a:latin typeface="Times New Roman"/>
                <a:ea typeface="华文细黑"/>
                <a:cs typeface="Courier New"/>
              </a:rPr>
              <a:t>(</a:t>
            </a:r>
            <a:r>
              <a:rPr lang="en-US" altLang="zh-CN" sz="2800" kern="100" dirty="0">
                <a:latin typeface="Times New Roman"/>
                <a:ea typeface="华文细黑"/>
                <a:cs typeface="Courier New"/>
              </a:rPr>
              <a:t>2013·</a:t>
            </a:r>
            <a:r>
              <a:rPr lang="zh-CN" altLang="zh-CN" sz="2800" kern="100" dirty="0">
                <a:latin typeface="Times New Roman"/>
                <a:ea typeface="华文细黑"/>
                <a:cs typeface="Times New Roman"/>
              </a:rPr>
              <a:t>广东理综，</a:t>
            </a:r>
            <a:r>
              <a:rPr lang="en-US" altLang="zh-CN" sz="2800" kern="100" dirty="0">
                <a:latin typeface="Times New Roman"/>
                <a:ea typeface="华文细黑"/>
                <a:cs typeface="Courier New"/>
              </a:rPr>
              <a:t>9D)</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B.Na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用作呼吸面具的供氧剂涉及氧化还原</a:t>
            </a:r>
            <a:r>
              <a:rPr lang="zh-CN" altLang="zh-CN" sz="2800" kern="100" dirty="0" smtClean="0">
                <a:latin typeface="Times New Roman"/>
                <a:ea typeface="华文细黑"/>
                <a:cs typeface="Times New Roman"/>
              </a:rPr>
              <a:t>反应</a:t>
            </a:r>
            <a:r>
              <a:rPr lang="en-US" altLang="zh-CN" sz="2800" kern="100" dirty="0" smtClean="0">
                <a:latin typeface="Times New Roman"/>
                <a:ea typeface="华文细黑"/>
                <a:cs typeface="Times New Roman"/>
              </a:rPr>
              <a:t>        </a:t>
            </a:r>
            <a:r>
              <a:rPr lang="en-US" altLang="zh-CN" sz="2800" kern="100" dirty="0" smtClean="0">
                <a:latin typeface="Times New Roman"/>
                <a:ea typeface="华文细黑"/>
                <a:cs typeface="Courier New"/>
              </a:rPr>
              <a:t>(</a:t>
            </a:r>
            <a:r>
              <a:rPr lang="en-US" altLang="zh-CN" sz="2800" kern="100" dirty="0">
                <a:latin typeface="Times New Roman"/>
                <a:ea typeface="华文细黑"/>
                <a:cs typeface="Courier New"/>
              </a:rPr>
              <a:t>2012·</a:t>
            </a:r>
            <a:r>
              <a:rPr lang="zh-CN" altLang="zh-CN" sz="2800" kern="100" dirty="0">
                <a:latin typeface="Times New Roman"/>
                <a:ea typeface="华文细黑"/>
                <a:cs typeface="Times New Roman"/>
              </a:rPr>
              <a:t>广东理综，</a:t>
            </a:r>
            <a:r>
              <a:rPr lang="en-US" altLang="zh-CN" sz="2800" kern="100" dirty="0">
                <a:latin typeface="Times New Roman"/>
                <a:ea typeface="华文细黑"/>
                <a:cs typeface="Courier New"/>
              </a:rPr>
              <a:t>10A)</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苏打是面包发酵粉的主要成分</a:t>
            </a:r>
            <a:r>
              <a:rPr lang="zh-CN" altLang="zh-CN" sz="2800" kern="100" dirty="0" smtClean="0">
                <a:latin typeface="Times New Roman"/>
                <a:ea typeface="华文细黑"/>
                <a:cs typeface="Times New Roman"/>
              </a:rPr>
              <a:t>之一</a:t>
            </a:r>
            <a:r>
              <a:rPr lang="en-US" altLang="zh-CN" sz="2800" kern="100" dirty="0" smtClean="0">
                <a:latin typeface="Times New Roman"/>
                <a:ea typeface="华文细黑"/>
                <a:cs typeface="Times New Roman"/>
              </a:rPr>
              <a:t>		      </a:t>
            </a:r>
            <a:r>
              <a:rPr lang="en-US" altLang="zh-CN" sz="2800" kern="100" dirty="0" smtClean="0">
                <a:latin typeface="Times New Roman"/>
                <a:ea typeface="华文细黑"/>
                <a:cs typeface="Courier New"/>
              </a:rPr>
              <a:t>(</a:t>
            </a:r>
            <a:r>
              <a:rPr lang="en-US" altLang="zh-CN" sz="2800" kern="100" dirty="0">
                <a:latin typeface="Times New Roman"/>
                <a:ea typeface="华文细黑"/>
                <a:cs typeface="Courier New"/>
              </a:rPr>
              <a:t>2014·</a:t>
            </a:r>
            <a:r>
              <a:rPr lang="zh-CN" altLang="zh-CN" sz="2800" kern="100" dirty="0">
                <a:latin typeface="Times New Roman"/>
                <a:ea typeface="华文细黑"/>
                <a:cs typeface="Times New Roman"/>
              </a:rPr>
              <a:t>福建理综，</a:t>
            </a:r>
            <a:r>
              <a:rPr lang="en-US" altLang="zh-CN" sz="2800" kern="100" dirty="0">
                <a:latin typeface="Times New Roman"/>
                <a:ea typeface="华文细黑"/>
                <a:cs typeface="Courier New"/>
              </a:rPr>
              <a:t>6D</a:t>
            </a:r>
            <a:r>
              <a:rPr lang="zh-CN" altLang="zh-CN" sz="2800" kern="100" dirty="0">
                <a:latin typeface="Times New Roman"/>
                <a:ea typeface="华文细黑"/>
                <a:cs typeface="Times New Roman"/>
              </a:rPr>
              <a:t>改编</a:t>
            </a:r>
            <a:r>
              <a:rPr lang="en-US" altLang="zh-CN" sz="2800" kern="100" dirty="0">
                <a:latin typeface="Times New Roman"/>
                <a:ea typeface="华文细黑"/>
                <a:cs typeface="Courier New"/>
              </a:rPr>
              <a:t>)</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D.NaHCO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的热稳定性大于</a:t>
            </a:r>
            <a:r>
              <a:rPr lang="en-US" altLang="zh-CN" sz="2800" kern="100" dirty="0" smtClean="0">
                <a:latin typeface="Times New Roman"/>
                <a:ea typeface="华文细黑"/>
                <a:cs typeface="Courier New"/>
              </a:rPr>
              <a:t>Na</a:t>
            </a:r>
            <a:r>
              <a:rPr lang="en-US" altLang="zh-CN" sz="2800" kern="100" baseline="-25000" dirty="0" smtClean="0">
                <a:latin typeface="Times New Roman"/>
                <a:ea typeface="华文细黑"/>
                <a:cs typeface="Courier New"/>
              </a:rPr>
              <a:t>2</a:t>
            </a:r>
            <a:r>
              <a:rPr lang="en-US" altLang="zh-CN" sz="2800" kern="100" dirty="0" smtClean="0">
                <a:latin typeface="Times New Roman"/>
                <a:ea typeface="华文细黑"/>
                <a:cs typeface="Courier New"/>
              </a:rPr>
              <a:t>CO</a:t>
            </a:r>
            <a:r>
              <a:rPr lang="en-US" altLang="zh-CN" sz="2800" kern="100" baseline="-25000" dirty="0" smtClean="0">
                <a:latin typeface="Times New Roman"/>
                <a:ea typeface="华文细黑"/>
                <a:cs typeface="Courier New"/>
              </a:rPr>
              <a:t>3		                      </a:t>
            </a:r>
            <a:r>
              <a:rPr lang="en-US" altLang="zh-CN" sz="2800" kern="100" dirty="0" smtClean="0">
                <a:latin typeface="Times New Roman"/>
                <a:ea typeface="华文细黑"/>
                <a:cs typeface="Courier New"/>
              </a:rPr>
              <a:t>(</a:t>
            </a:r>
            <a:r>
              <a:rPr lang="en-US" altLang="zh-CN" sz="2800" kern="100" dirty="0">
                <a:latin typeface="Times New Roman"/>
                <a:ea typeface="华文细黑"/>
                <a:cs typeface="Courier New"/>
              </a:rPr>
              <a:t>2012·</a:t>
            </a:r>
            <a:r>
              <a:rPr lang="zh-CN" altLang="zh-CN" sz="2800" kern="100" dirty="0">
                <a:latin typeface="Times New Roman"/>
                <a:ea typeface="华文细黑"/>
                <a:cs typeface="Times New Roman"/>
              </a:rPr>
              <a:t>重庆理综，</a:t>
            </a:r>
            <a:r>
              <a:rPr lang="en-US" altLang="zh-CN" sz="2800" kern="100" dirty="0">
                <a:latin typeface="Times New Roman"/>
                <a:ea typeface="华文细黑"/>
                <a:cs typeface="Courier New"/>
              </a:rPr>
              <a:t>7B</a:t>
            </a:r>
            <a:r>
              <a:rPr lang="en-US" altLang="zh-CN" sz="2800" kern="100" dirty="0" smtClean="0">
                <a:latin typeface="Times New Roman"/>
                <a:ea typeface="华文细黑"/>
                <a:cs typeface="Courier New"/>
              </a:rPr>
              <a:t>)</a:t>
            </a:r>
          </a:p>
          <a:p>
            <a:pPr algn="just">
              <a:lnSpc>
                <a:spcPct val="150000"/>
              </a:lnSpc>
              <a:spcAft>
                <a:spcPts val="0"/>
              </a:spcAft>
            </a:pPr>
            <a:r>
              <a:rPr lang="zh-CN" altLang="zh-CN" sz="2800" b="1" kern="100" dirty="0">
                <a:solidFill>
                  <a:srgbClr val="0000FF"/>
                </a:solidFill>
                <a:latin typeface="Times New Roman"/>
                <a:cs typeface="Times New Roman"/>
              </a:rPr>
              <a:t>解析　</a:t>
            </a: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项，</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中钠的化合价为＋</a:t>
            </a:r>
            <a:r>
              <a:rPr lang="en-US" altLang="zh-CN" sz="2800" kern="100" dirty="0">
                <a:latin typeface="Times New Roman"/>
                <a:ea typeface="华文细黑"/>
                <a:cs typeface="Courier New"/>
              </a:rPr>
              <a:t>1,1 </a:t>
            </a:r>
            <a:r>
              <a:rPr lang="en-US" altLang="zh-CN" sz="2800" kern="100" dirty="0" err="1">
                <a:latin typeface="Times New Roman"/>
                <a:ea typeface="华文细黑"/>
                <a:cs typeface="Courier New"/>
              </a:rPr>
              <a:t>mol</a:t>
            </a:r>
            <a:r>
              <a:rPr lang="en-US" altLang="zh-CN" sz="2800" kern="100" dirty="0">
                <a:latin typeface="Times New Roman"/>
                <a:ea typeface="华文细黑"/>
                <a:cs typeface="Courier New"/>
              </a:rPr>
              <a:t> Na</a:t>
            </a:r>
            <a:r>
              <a:rPr lang="zh-CN" altLang="zh-CN" sz="2800" kern="100" dirty="0">
                <a:latin typeface="Times New Roman"/>
                <a:ea typeface="华文细黑"/>
                <a:cs typeface="Times New Roman"/>
              </a:rPr>
              <a:t>只能失去</a:t>
            </a:r>
            <a:r>
              <a:rPr lang="en-US" altLang="zh-CN" sz="2800" kern="100" dirty="0">
                <a:latin typeface="Times New Roman"/>
                <a:ea typeface="华文细黑"/>
                <a:cs typeface="Courier New"/>
              </a:rPr>
              <a:t>1 </a:t>
            </a:r>
            <a:r>
              <a:rPr lang="en-US" altLang="zh-CN" sz="2800" kern="100" dirty="0" err="1">
                <a:latin typeface="Times New Roman"/>
                <a:ea typeface="华文细黑"/>
                <a:cs typeface="Courier New"/>
              </a:rPr>
              <a:t>mol</a:t>
            </a:r>
            <a:r>
              <a:rPr lang="en-US" altLang="zh-CN" sz="2800" kern="100" dirty="0">
                <a:latin typeface="Times New Roman"/>
                <a:ea typeface="华文细黑"/>
                <a:cs typeface="Courier New"/>
              </a:rPr>
              <a:t> e</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，错</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smtClean="0">
                <a:latin typeface="Times New Roman"/>
                <a:ea typeface="华文细黑"/>
                <a:cs typeface="Courier New"/>
              </a:rPr>
              <a:t>C</a:t>
            </a:r>
            <a:r>
              <a:rPr lang="zh-CN" altLang="zh-CN" sz="2800" kern="100" dirty="0">
                <a:latin typeface="Times New Roman"/>
                <a:ea typeface="华文细黑"/>
                <a:cs typeface="Times New Roman"/>
              </a:rPr>
              <a:t>项，小苏打是面包发酵粉的主要成分之一，错</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smtClean="0">
                <a:latin typeface="Times New Roman"/>
                <a:ea typeface="华文细黑"/>
                <a:cs typeface="Courier New"/>
              </a:rPr>
              <a:t>D</a:t>
            </a:r>
            <a:r>
              <a:rPr lang="zh-CN" altLang="zh-CN" sz="2800" kern="100" dirty="0">
                <a:latin typeface="Times New Roman"/>
                <a:ea typeface="华文细黑"/>
                <a:cs typeface="Times New Roman"/>
              </a:rPr>
              <a:t>项，</a:t>
            </a:r>
            <a:r>
              <a:rPr lang="en-US" altLang="zh-CN" sz="2800" kern="100" dirty="0">
                <a:latin typeface="Times New Roman"/>
                <a:ea typeface="华文细黑"/>
                <a:cs typeface="Courier New"/>
              </a:rPr>
              <a:t>NaHCO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不稳定，受热易分解，错</a:t>
            </a:r>
            <a:r>
              <a:rPr lang="zh-CN" altLang="zh-CN" sz="2800" kern="100" dirty="0" smtClean="0">
                <a:latin typeface="Times New Roman"/>
                <a:ea typeface="华文细黑"/>
                <a:cs typeface="Times New Roman"/>
              </a:rPr>
              <a:t>。</a:t>
            </a:r>
            <a:endParaRPr lang="zh-CN" altLang="zh-CN" sz="2800" kern="100" dirty="0">
              <a:latin typeface="宋体"/>
              <a:cs typeface="Courier New"/>
            </a:endParaRPr>
          </a:p>
        </p:txBody>
      </p:sp>
      <p:sp>
        <p:nvSpPr>
          <p:cNvPr id="5" name="矩形 4"/>
          <p:cNvSpPr/>
          <p:nvPr/>
        </p:nvSpPr>
        <p:spPr>
          <a:xfrm>
            <a:off x="6239222" y="866081"/>
            <a:ext cx="423514" cy="523220"/>
          </a:xfrm>
          <a:prstGeom prst="rect">
            <a:avLst/>
          </a:prstGeom>
        </p:spPr>
        <p:txBody>
          <a:bodyPr wrap="none">
            <a:spAutoFit/>
          </a:bodyPr>
          <a:lstStyle/>
          <a:p>
            <a:r>
              <a:rPr lang="en-US" altLang="zh-CN" sz="2800" kern="100" dirty="0">
                <a:solidFill>
                  <a:schemeClr val="accent6">
                    <a:lumMod val="75000"/>
                  </a:schemeClr>
                </a:solidFill>
                <a:latin typeface="Times New Roman"/>
                <a:ea typeface="华文细黑"/>
              </a:rPr>
              <a:t>B</a:t>
            </a:r>
            <a:endParaRPr lang="zh-CN" altLang="en-US" sz="2800" dirty="0">
              <a:solidFill>
                <a:schemeClr val="accent6">
                  <a:lumMod val="75000"/>
                </a:schemeClr>
              </a:solidFill>
            </a:endParaRPr>
          </a:p>
        </p:txBody>
      </p:sp>
      <p:sp>
        <p:nvSpPr>
          <p:cNvPr id="12" name="Rectangle 21">
            <a:hlinkClick r:id="rId2" action="ppaction://hlinksldjump"/>
          </p:cNvPr>
          <p:cNvSpPr>
            <a:spLocks noChangeArrowheads="1"/>
          </p:cNvSpPr>
          <p:nvPr/>
        </p:nvSpPr>
        <p:spPr bwMode="auto">
          <a:xfrm>
            <a:off x="8649394" y="117426"/>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3" name="Rectangle 21">
            <a:hlinkClick r:id="rId3" action="ppaction://hlinksldjump"/>
          </p:cNvPr>
          <p:cNvSpPr>
            <a:spLocks noChangeArrowheads="1"/>
          </p:cNvSpPr>
          <p:nvPr/>
        </p:nvSpPr>
        <p:spPr bwMode="auto">
          <a:xfrm>
            <a:off x="9151572" y="117426"/>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4" name="Rectangle 21">
            <a:hlinkClick r:id="rId4" action="ppaction://hlinksldjump"/>
          </p:cNvPr>
          <p:cNvSpPr>
            <a:spLocks noChangeArrowheads="1"/>
          </p:cNvSpPr>
          <p:nvPr/>
        </p:nvSpPr>
        <p:spPr bwMode="auto">
          <a:xfrm>
            <a:off x="9629608" y="117426"/>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23" name="Rectangle 21">
            <a:hlinkClick r:id="rId5" action="ppaction://hlinksldjump"/>
          </p:cNvPr>
          <p:cNvSpPr>
            <a:spLocks noChangeArrowheads="1"/>
          </p:cNvSpPr>
          <p:nvPr/>
        </p:nvSpPr>
        <p:spPr bwMode="auto">
          <a:xfrm>
            <a:off x="10083502" y="117426"/>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24" name="Rectangle 21">
            <a:hlinkClick r:id="rId6" action="ppaction://hlinksldjump"/>
          </p:cNvPr>
          <p:cNvSpPr>
            <a:spLocks noChangeArrowheads="1"/>
          </p:cNvSpPr>
          <p:nvPr/>
        </p:nvSpPr>
        <p:spPr bwMode="auto">
          <a:xfrm>
            <a:off x="10585262" y="11742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25" name="Rectangle 21">
            <a:hlinkClick r:id="rId7" action="ppaction://hlinksldjump"/>
          </p:cNvPr>
          <p:cNvSpPr>
            <a:spLocks noChangeArrowheads="1"/>
          </p:cNvSpPr>
          <p:nvPr/>
        </p:nvSpPr>
        <p:spPr bwMode="auto">
          <a:xfrm>
            <a:off x="11041571" y="11742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6" name="Rectangle 21">
            <a:hlinkClick r:id="rId8" action="ppaction://hlinksldjump"/>
          </p:cNvPr>
          <p:cNvSpPr>
            <a:spLocks noChangeArrowheads="1"/>
          </p:cNvSpPr>
          <p:nvPr/>
        </p:nvSpPr>
        <p:spPr bwMode="auto">
          <a:xfrm>
            <a:off x="11489246" y="11742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1" name="矩形 10"/>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5" name="圆角矩形 14">
            <a:hlinkClick r:id="" action="ppaction://noaction"/>
          </p:cNvPr>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2663240048"/>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5"/>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Effect transition="in" filter="blinds(horizontal)">
                                      <p:cBhvr>
                                        <p:cTn id="7" dur="500"/>
                                        <p:tgtEl>
                                          <p:spTgt spid="3">
                                            <p:txEl>
                                              <p:pRg st="6" end="6"/>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7" end="7"/>
                                            </p:txEl>
                                          </p:spTgt>
                                        </p:tgtEl>
                                        <p:attrNameLst>
                                          <p:attrName>style.visibility</p:attrName>
                                        </p:attrNameLst>
                                      </p:cBhvr>
                                      <p:to>
                                        <p:strVal val="visible"/>
                                      </p:to>
                                    </p:set>
                                    <p:animEffect transition="in" filter="blinds(horizontal)">
                                      <p:cBhvr>
                                        <p:cTn id="12" dur="500"/>
                                        <p:tgtEl>
                                          <p:spTgt spid="3">
                                            <p:txEl>
                                              <p:pRg st="7" end="7"/>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animEffect transition="in" filter="blinds(horizontal)">
                                      <p:cBhvr>
                                        <p:cTn id="17" dur="500"/>
                                        <p:tgtEl>
                                          <p:spTgt spid="3">
                                            <p:txEl>
                                              <p:pRg st="8" end="8"/>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blinds(horizontal)">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xit" presetSubtype="0" fill="hold" nodeType="clickEffect">
                                  <p:stCondLst>
                                    <p:cond delay="0"/>
                                  </p:stCondLst>
                                  <p:childTnLst>
                                    <p:animEffect transition="out" filter="fade">
                                      <p:cBhvr>
                                        <p:cTn id="26" dur="500"/>
                                        <p:tgtEl>
                                          <p:spTgt spid="3">
                                            <p:txEl>
                                              <p:pRg st="6" end="6"/>
                                            </p:txEl>
                                          </p:spTgt>
                                        </p:tgtEl>
                                      </p:cBhvr>
                                    </p:animEffect>
                                    <p:set>
                                      <p:cBhvr>
                                        <p:cTn id="27" dur="1" fill="hold">
                                          <p:stCondLst>
                                            <p:cond delay="499"/>
                                          </p:stCondLst>
                                        </p:cTn>
                                        <p:tgtEl>
                                          <p:spTgt spid="3">
                                            <p:txEl>
                                              <p:pRg st="6" end="6"/>
                                            </p:txEl>
                                          </p:spTgt>
                                        </p:tgtEl>
                                        <p:attrNameLst>
                                          <p:attrName>style.visibility</p:attrName>
                                        </p:attrNameLst>
                                      </p:cBhvr>
                                      <p:to>
                                        <p:strVal val="hidden"/>
                                      </p:to>
                                    </p:set>
                                  </p:childTnLst>
                                </p:cTn>
                              </p:par>
                              <p:par>
                                <p:cTn id="28" presetID="10" presetClass="exit" presetSubtype="0" fill="hold" nodeType="withEffect">
                                  <p:stCondLst>
                                    <p:cond delay="0"/>
                                  </p:stCondLst>
                                  <p:childTnLst>
                                    <p:animEffect transition="out" filter="fade">
                                      <p:cBhvr>
                                        <p:cTn id="29" dur="500"/>
                                        <p:tgtEl>
                                          <p:spTgt spid="3">
                                            <p:txEl>
                                              <p:pRg st="7" end="7"/>
                                            </p:txEl>
                                          </p:spTgt>
                                        </p:tgtEl>
                                      </p:cBhvr>
                                    </p:animEffect>
                                    <p:set>
                                      <p:cBhvr>
                                        <p:cTn id="30" dur="1" fill="hold">
                                          <p:stCondLst>
                                            <p:cond delay="499"/>
                                          </p:stCondLst>
                                        </p:cTn>
                                        <p:tgtEl>
                                          <p:spTgt spid="3">
                                            <p:txEl>
                                              <p:pRg st="7" end="7"/>
                                            </p:txEl>
                                          </p:spTgt>
                                        </p:tgtEl>
                                        <p:attrNameLst>
                                          <p:attrName>style.visibility</p:attrName>
                                        </p:attrNameLst>
                                      </p:cBhvr>
                                      <p:to>
                                        <p:strVal val="hidden"/>
                                      </p:to>
                                    </p:set>
                                  </p:childTnLst>
                                </p:cTn>
                              </p:par>
                              <p:par>
                                <p:cTn id="31" presetID="10" presetClass="exit" presetSubtype="0" fill="hold" nodeType="withEffect">
                                  <p:stCondLst>
                                    <p:cond delay="0"/>
                                  </p:stCondLst>
                                  <p:childTnLst>
                                    <p:animEffect transition="out" filter="fade">
                                      <p:cBhvr>
                                        <p:cTn id="32" dur="500"/>
                                        <p:tgtEl>
                                          <p:spTgt spid="3">
                                            <p:txEl>
                                              <p:pRg st="8" end="8"/>
                                            </p:txEl>
                                          </p:spTgt>
                                        </p:tgtEl>
                                      </p:cBhvr>
                                    </p:animEffect>
                                    <p:set>
                                      <p:cBhvr>
                                        <p:cTn id="33" dur="1" fill="hold">
                                          <p:stCondLst>
                                            <p:cond delay="499"/>
                                          </p:stCondLst>
                                        </p:cTn>
                                        <p:tgtEl>
                                          <p:spTgt spid="3">
                                            <p:txEl>
                                              <p:pRg st="8" end="8"/>
                                            </p:txEl>
                                          </p:spTgt>
                                        </p:tgtEl>
                                        <p:attrNameLst>
                                          <p:attrName>style.visibility</p:attrName>
                                        </p:attrNameLst>
                                      </p:cBhvr>
                                      <p:to>
                                        <p:strVal val="hidden"/>
                                      </p:to>
                                    </p:set>
                                  </p:childTnLst>
                                </p:cTn>
                              </p:par>
                              <p:par>
                                <p:cTn id="34" presetID="10" presetClass="exit" presetSubtype="0" fill="hold" grpId="1" nodeType="withEffect">
                                  <p:stCondLst>
                                    <p:cond delay="0"/>
                                  </p:stCondLst>
                                  <p:childTnLst>
                                    <p:animEffect transition="out" filter="fade">
                                      <p:cBhvr>
                                        <p:cTn id="35" dur="500"/>
                                        <p:tgtEl>
                                          <p:spTgt spid="5"/>
                                        </p:tgtEl>
                                      </p:cBhvr>
                                    </p:animEffect>
                                    <p:set>
                                      <p:cBhvr>
                                        <p:cTn id="36" dur="1" fill="hold">
                                          <p:stCondLst>
                                            <p:cond delay="499"/>
                                          </p:stCondLst>
                                        </p:cTn>
                                        <p:tgtEl>
                                          <p:spTgt spid="5"/>
                                        </p:tgtEl>
                                        <p:attrNameLst>
                                          <p:attrName>style.visibility</p:attrName>
                                        </p:attrNameLst>
                                      </p:cBhvr>
                                      <p:to>
                                        <p:strVal val="hidden"/>
                                      </p:to>
                                    </p:set>
                                  </p:childTnLst>
                                </p:cTn>
                              </p:par>
                            </p:childTnLst>
                          </p:cTn>
                        </p:par>
                      </p:childTnLst>
                    </p:cTn>
                  </p:par>
                </p:childTnLst>
              </p:cTn>
              <p:nextCondLst>
                <p:cond evt="onClick" delay="0">
                  <p:tgtEl>
                    <p:spTgt spid="15"/>
                  </p:tgtEl>
                </p:cond>
              </p:nextCondLst>
            </p:seq>
          </p:childTnLst>
        </p:cTn>
      </p:par>
    </p:tnLst>
    <p:bldLst>
      <p:bldP spid="5" grpId="0"/>
      <p:bldP spid="5" grpId="1"/>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181025" y="621482"/>
            <a:ext cx="11502034" cy="6022137"/>
          </a:xfrm>
          <a:prstGeom prst="rect">
            <a:avLst/>
          </a:prstGeom>
        </p:spPr>
        <p:txBody>
          <a:bodyPr wrap="square" lIns="121898" tIns="60948" rIns="121898" bIns="60948">
            <a:spAutoFit/>
          </a:bodyPr>
          <a:lstStyle/>
          <a:p>
            <a:pPr algn="just">
              <a:lnSpc>
                <a:spcPts val="4600"/>
              </a:lnSpc>
              <a:spcAft>
                <a:spcPts val="0"/>
              </a:spcAft>
            </a:pPr>
            <a:r>
              <a:rPr lang="en-US" altLang="zh-CN" sz="2800" kern="100" dirty="0">
                <a:latin typeface="Times New Roman"/>
                <a:ea typeface="华文细黑"/>
                <a:cs typeface="Courier New"/>
              </a:rPr>
              <a:t>3.(2014·</a:t>
            </a:r>
            <a:r>
              <a:rPr lang="zh-CN" altLang="zh-CN" sz="2800" kern="100" dirty="0">
                <a:latin typeface="Times New Roman"/>
                <a:ea typeface="华文细黑"/>
                <a:cs typeface="Times New Roman"/>
              </a:rPr>
              <a:t>上海，</a:t>
            </a:r>
            <a:r>
              <a:rPr lang="en-US" altLang="zh-CN" sz="2800" kern="100" dirty="0">
                <a:latin typeface="Times New Roman"/>
                <a:ea typeface="华文细黑"/>
                <a:cs typeface="Courier New"/>
              </a:rPr>
              <a:t>19)</a:t>
            </a:r>
            <a:r>
              <a:rPr lang="zh-CN" altLang="zh-CN" sz="2800" kern="100" dirty="0">
                <a:latin typeface="Times New Roman"/>
                <a:ea typeface="华文细黑"/>
                <a:cs typeface="Times New Roman"/>
              </a:rPr>
              <a:t>下列反应与</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kern="100" dirty="0" smtClean="0">
                <a:latin typeface="Times New Roman"/>
                <a:ea typeface="华文细黑"/>
                <a:cs typeface="Courier New"/>
              </a:rPr>
              <a:t>SO</a:t>
            </a:r>
            <a:r>
              <a:rPr lang="en-US" altLang="zh-CN" sz="2800" kern="100" baseline="-25000" dirty="0" smtClean="0">
                <a:latin typeface="Times New Roman"/>
                <a:ea typeface="华文细黑"/>
                <a:cs typeface="Courier New"/>
              </a:rPr>
              <a:t>2</a:t>
            </a:r>
            <a:r>
              <a:rPr lang="en-US" altLang="zh-CN" sz="2800" spc="-600" dirty="0" smtClean="0">
                <a:latin typeface="宋体" pitchFamily="2" charset="-122"/>
                <a:ea typeface="宋体" pitchFamily="2" charset="-122"/>
                <a:cs typeface="Times New Roman" pitchFamily="18" charset="0"/>
              </a:rPr>
              <a:t>―→</a:t>
            </a:r>
            <a:r>
              <a:rPr lang="en-US" altLang="zh-CN" sz="2800" dirty="0"/>
              <a:t> </a:t>
            </a:r>
            <a:r>
              <a:rPr lang="en-US" altLang="zh-CN" sz="2800" kern="100" dirty="0" smtClean="0">
                <a:latin typeface="Times New Roman"/>
                <a:ea typeface="华文细黑"/>
                <a:cs typeface="Courier New"/>
              </a:rPr>
              <a:t>Na</a:t>
            </a:r>
            <a:r>
              <a:rPr lang="en-US" altLang="zh-CN" sz="2800" kern="100" baseline="-25000" dirty="0" smtClean="0">
                <a:latin typeface="Times New Roman"/>
                <a:ea typeface="华文细黑"/>
                <a:cs typeface="Courier New"/>
              </a:rPr>
              <a:t>2</a:t>
            </a:r>
            <a:r>
              <a:rPr lang="en-US" altLang="zh-CN" sz="2800" kern="100" dirty="0" smtClean="0">
                <a:latin typeface="Times New Roman"/>
                <a:ea typeface="华文细黑"/>
                <a:cs typeface="Courier New"/>
              </a:rPr>
              <a:t>SO</a:t>
            </a:r>
            <a:r>
              <a:rPr lang="en-US" altLang="zh-CN" sz="2800" kern="100" baseline="-25000" dirty="0" smtClean="0">
                <a:latin typeface="Times New Roman"/>
                <a:ea typeface="华文细黑"/>
                <a:cs typeface="Courier New"/>
              </a:rPr>
              <a:t>4</a:t>
            </a:r>
            <a:r>
              <a:rPr lang="zh-CN" altLang="zh-CN" sz="2800" kern="100" dirty="0">
                <a:latin typeface="Times New Roman"/>
                <a:ea typeface="华文细黑"/>
                <a:cs typeface="Times New Roman"/>
              </a:rPr>
              <a:t>相比较，</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的作用相同的是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2800" kern="100" dirty="0">
              <a:latin typeface="宋体"/>
              <a:cs typeface="Courier New"/>
            </a:endParaRPr>
          </a:p>
          <a:p>
            <a:pPr algn="just">
              <a:lnSpc>
                <a:spcPts val="4600"/>
              </a:lnSpc>
              <a:spcAft>
                <a:spcPts val="0"/>
              </a:spcAft>
            </a:pPr>
            <a:r>
              <a:rPr lang="en-US" altLang="zh-CN" sz="2800" kern="100" dirty="0">
                <a:latin typeface="Times New Roman"/>
                <a:ea typeface="华文细黑"/>
                <a:cs typeface="Courier New"/>
              </a:rPr>
              <a:t>A.2Na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kern="100" dirty="0" smtClean="0">
                <a:latin typeface="Times New Roman"/>
                <a:ea typeface="华文细黑"/>
                <a:cs typeface="Courier New"/>
              </a:rPr>
              <a:t>2CO</a:t>
            </a:r>
            <a:r>
              <a:rPr lang="en-US" altLang="zh-CN" sz="2800" kern="100" baseline="-25000" dirty="0" smtClean="0">
                <a:latin typeface="Times New Roman"/>
                <a:ea typeface="华文细黑"/>
                <a:cs typeface="Courier New"/>
              </a:rPr>
              <a:t>2</a:t>
            </a:r>
            <a:r>
              <a:rPr lang="en-US" altLang="zh-CN" sz="2800" spc="-600" dirty="0" smtClean="0">
                <a:latin typeface="宋体" pitchFamily="2" charset="-122"/>
                <a:ea typeface="宋体" pitchFamily="2" charset="-122"/>
                <a:cs typeface="Times New Roman" pitchFamily="18" charset="0"/>
              </a:rPr>
              <a:t>―</a:t>
            </a:r>
            <a:r>
              <a:rPr lang="en-US" altLang="zh-CN" sz="2800" spc="-600" dirty="0">
                <a:latin typeface="宋体" pitchFamily="2" charset="-122"/>
                <a:ea typeface="宋体" pitchFamily="2" charset="-122"/>
                <a:cs typeface="Times New Roman" pitchFamily="18" charset="0"/>
              </a:rPr>
              <a:t>→</a:t>
            </a:r>
            <a:r>
              <a:rPr lang="en-US" altLang="zh-CN" sz="2800" dirty="0"/>
              <a:t> </a:t>
            </a:r>
            <a:r>
              <a:rPr lang="en-US" altLang="zh-CN" sz="2800" kern="100" dirty="0" smtClean="0">
                <a:latin typeface="Times New Roman"/>
                <a:ea typeface="华文细黑"/>
                <a:cs typeface="Courier New"/>
              </a:rPr>
              <a:t>2Na</a:t>
            </a:r>
            <a:r>
              <a:rPr lang="en-US" altLang="zh-CN" sz="2800" kern="100" baseline="-25000" dirty="0" smtClean="0">
                <a:latin typeface="Times New Roman"/>
                <a:ea typeface="华文细黑"/>
                <a:cs typeface="Courier New"/>
              </a:rPr>
              <a:t>2</a:t>
            </a:r>
            <a:r>
              <a:rPr lang="en-US" altLang="zh-CN" sz="2800" kern="100" dirty="0" smtClean="0">
                <a:latin typeface="Times New Roman"/>
                <a:ea typeface="华文细黑"/>
                <a:cs typeface="Courier New"/>
              </a:rPr>
              <a:t>CO</a:t>
            </a:r>
            <a:r>
              <a:rPr lang="en-US" altLang="zh-CN" sz="2800" kern="100" baseline="-25000" dirty="0" smtClean="0">
                <a:latin typeface="Times New Roman"/>
                <a:ea typeface="华文细黑"/>
                <a:cs typeface="Courier New"/>
              </a:rPr>
              <a:t>3</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endParaRPr lang="zh-CN" altLang="zh-CN" sz="2800" kern="100" dirty="0">
              <a:latin typeface="宋体"/>
              <a:cs typeface="Courier New"/>
            </a:endParaRPr>
          </a:p>
          <a:p>
            <a:pPr algn="just">
              <a:lnSpc>
                <a:spcPts val="4600"/>
              </a:lnSpc>
              <a:spcAft>
                <a:spcPts val="0"/>
              </a:spcAft>
            </a:pPr>
            <a:r>
              <a:rPr lang="en-US" altLang="zh-CN" sz="2800" kern="100" dirty="0">
                <a:latin typeface="Times New Roman"/>
                <a:ea typeface="华文细黑"/>
                <a:cs typeface="Courier New"/>
              </a:rPr>
              <a:t>B.2Na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kern="100" dirty="0" smtClean="0">
                <a:latin typeface="Times New Roman"/>
                <a:ea typeface="华文细黑"/>
                <a:cs typeface="Courier New"/>
              </a:rPr>
              <a:t>2SO</a:t>
            </a:r>
            <a:r>
              <a:rPr lang="en-US" altLang="zh-CN" sz="2800" kern="100" baseline="-25000" dirty="0" smtClean="0">
                <a:latin typeface="Times New Roman"/>
                <a:ea typeface="华文细黑"/>
                <a:cs typeface="Courier New"/>
              </a:rPr>
              <a:t>3</a:t>
            </a:r>
            <a:r>
              <a:rPr lang="en-US" altLang="zh-CN" sz="2800" spc="-600" dirty="0" smtClean="0">
                <a:latin typeface="宋体" pitchFamily="2" charset="-122"/>
                <a:ea typeface="宋体" pitchFamily="2" charset="-122"/>
                <a:cs typeface="Times New Roman" pitchFamily="18" charset="0"/>
              </a:rPr>
              <a:t>―</a:t>
            </a:r>
            <a:r>
              <a:rPr lang="en-US" altLang="zh-CN" sz="2800" spc="-600" dirty="0">
                <a:latin typeface="宋体" pitchFamily="2" charset="-122"/>
                <a:ea typeface="宋体" pitchFamily="2" charset="-122"/>
                <a:cs typeface="Times New Roman" pitchFamily="18" charset="0"/>
              </a:rPr>
              <a:t>→</a:t>
            </a:r>
            <a:r>
              <a:rPr lang="en-US" altLang="zh-CN" sz="2800" dirty="0"/>
              <a:t> </a:t>
            </a:r>
            <a:r>
              <a:rPr lang="en-US" altLang="zh-CN" sz="2800" kern="100" dirty="0" smtClean="0">
                <a:latin typeface="Times New Roman"/>
                <a:ea typeface="华文细黑"/>
                <a:cs typeface="Courier New"/>
              </a:rPr>
              <a:t>2Na</a:t>
            </a:r>
            <a:r>
              <a:rPr lang="en-US" altLang="zh-CN" sz="2800" kern="100" baseline="-25000" dirty="0" smtClean="0">
                <a:latin typeface="Times New Roman"/>
                <a:ea typeface="华文细黑"/>
                <a:cs typeface="Courier New"/>
              </a:rPr>
              <a:t>2</a:t>
            </a:r>
            <a:r>
              <a:rPr lang="en-US" altLang="zh-CN" sz="2800" kern="100" dirty="0" smtClean="0">
                <a:latin typeface="Times New Roman"/>
                <a:ea typeface="华文细黑"/>
                <a:cs typeface="Courier New"/>
              </a:rPr>
              <a:t>SO</a:t>
            </a:r>
            <a:r>
              <a:rPr lang="en-US" altLang="zh-CN" sz="2800" kern="100" baseline="-25000" dirty="0" smtClean="0">
                <a:latin typeface="Times New Roman"/>
                <a:ea typeface="华文细黑"/>
                <a:cs typeface="Courier New"/>
              </a:rPr>
              <a:t>4</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endParaRPr lang="zh-CN" altLang="zh-CN" sz="2800" kern="100" dirty="0">
              <a:latin typeface="宋体"/>
              <a:cs typeface="Courier New"/>
            </a:endParaRPr>
          </a:p>
          <a:p>
            <a:pPr algn="just">
              <a:lnSpc>
                <a:spcPts val="4600"/>
              </a:lnSpc>
              <a:spcAft>
                <a:spcPts val="0"/>
              </a:spcAft>
            </a:pPr>
            <a:r>
              <a:rPr lang="en-US" altLang="zh-CN" sz="2800" kern="100" dirty="0">
                <a:latin typeface="Times New Roman"/>
                <a:ea typeface="华文细黑"/>
                <a:cs typeface="Courier New"/>
              </a:rPr>
              <a:t>C.Na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kern="100" dirty="0" smtClean="0">
                <a:latin typeface="Times New Roman"/>
                <a:ea typeface="华文细黑"/>
                <a:cs typeface="Courier New"/>
              </a:rPr>
              <a:t>H</a:t>
            </a:r>
            <a:r>
              <a:rPr lang="en-US" altLang="zh-CN" sz="2800" kern="100" baseline="-25000" dirty="0" smtClean="0">
                <a:latin typeface="Times New Roman"/>
                <a:ea typeface="华文细黑"/>
                <a:cs typeface="Courier New"/>
              </a:rPr>
              <a:t>2</a:t>
            </a:r>
            <a:r>
              <a:rPr lang="en-US" altLang="zh-CN" sz="2800" kern="100" dirty="0" smtClean="0">
                <a:latin typeface="Times New Roman"/>
                <a:ea typeface="华文细黑"/>
                <a:cs typeface="Courier New"/>
              </a:rPr>
              <a:t>SO</a:t>
            </a:r>
            <a:r>
              <a:rPr lang="en-US" altLang="zh-CN" sz="2800" kern="100" baseline="-25000" dirty="0" smtClean="0">
                <a:latin typeface="Times New Roman"/>
                <a:ea typeface="华文细黑"/>
                <a:cs typeface="Courier New"/>
              </a:rPr>
              <a:t>4</a:t>
            </a:r>
            <a:r>
              <a:rPr lang="en-US" altLang="zh-CN" sz="2800" spc="-600" dirty="0" smtClean="0">
                <a:latin typeface="宋体" pitchFamily="2" charset="-122"/>
                <a:ea typeface="宋体" pitchFamily="2" charset="-122"/>
                <a:cs typeface="Times New Roman" pitchFamily="18" charset="0"/>
              </a:rPr>
              <a:t>―</a:t>
            </a:r>
            <a:r>
              <a:rPr lang="en-US" altLang="zh-CN" sz="2800" spc="-600" dirty="0">
                <a:latin typeface="宋体" pitchFamily="2" charset="-122"/>
                <a:ea typeface="宋体" pitchFamily="2" charset="-122"/>
                <a:cs typeface="Times New Roman" pitchFamily="18" charset="0"/>
              </a:rPr>
              <a:t>→</a:t>
            </a:r>
            <a:r>
              <a:rPr lang="en-US" altLang="zh-CN" sz="2800" dirty="0"/>
              <a:t> </a:t>
            </a:r>
            <a:r>
              <a:rPr lang="en-US" altLang="zh-CN" sz="2800" kern="100" dirty="0" smtClean="0">
                <a:latin typeface="Times New Roman"/>
                <a:ea typeface="华文细黑"/>
                <a:cs typeface="Courier New"/>
              </a:rPr>
              <a:t>Na</a:t>
            </a:r>
            <a:r>
              <a:rPr lang="en-US" altLang="zh-CN" sz="2800" kern="100" baseline="-25000" dirty="0" smtClean="0">
                <a:latin typeface="Times New Roman"/>
                <a:ea typeface="华文细黑"/>
                <a:cs typeface="Courier New"/>
              </a:rPr>
              <a:t>2</a:t>
            </a:r>
            <a:r>
              <a:rPr lang="en-US" altLang="zh-CN" sz="2800" kern="100" dirty="0" smtClean="0">
                <a:latin typeface="Times New Roman"/>
                <a:ea typeface="华文细黑"/>
                <a:cs typeface="Courier New"/>
              </a:rPr>
              <a:t>SO</a:t>
            </a:r>
            <a:r>
              <a:rPr lang="en-US" altLang="zh-CN" sz="2800" kern="100" baseline="-25000" dirty="0" smtClean="0">
                <a:latin typeface="Times New Roman"/>
                <a:ea typeface="华文细黑"/>
                <a:cs typeface="Courier New"/>
              </a:rPr>
              <a:t>4</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endParaRPr lang="zh-CN" altLang="zh-CN" sz="2800" kern="100" dirty="0">
              <a:latin typeface="宋体"/>
              <a:cs typeface="Courier New"/>
            </a:endParaRPr>
          </a:p>
          <a:p>
            <a:pPr algn="just">
              <a:lnSpc>
                <a:spcPts val="4600"/>
              </a:lnSpc>
              <a:spcAft>
                <a:spcPts val="0"/>
              </a:spcAft>
            </a:pPr>
            <a:r>
              <a:rPr lang="en-US" altLang="zh-CN" sz="2800" kern="100" dirty="0">
                <a:latin typeface="Times New Roman"/>
                <a:ea typeface="华文细黑"/>
                <a:cs typeface="Courier New"/>
              </a:rPr>
              <a:t>D.3Na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kern="100" dirty="0" smtClean="0">
                <a:latin typeface="Times New Roman"/>
                <a:ea typeface="华文细黑"/>
                <a:cs typeface="Courier New"/>
              </a:rPr>
              <a:t>Cr</a:t>
            </a:r>
            <a:r>
              <a:rPr lang="en-US" altLang="zh-CN" sz="2800" kern="100" baseline="-25000" dirty="0" smtClean="0">
                <a:latin typeface="Times New Roman"/>
                <a:ea typeface="华文细黑"/>
                <a:cs typeface="Courier New"/>
              </a:rPr>
              <a:t>2</a:t>
            </a:r>
            <a:r>
              <a:rPr lang="en-US" altLang="zh-CN" sz="2800" kern="100" dirty="0" smtClean="0">
                <a:latin typeface="Times New Roman"/>
                <a:ea typeface="华文细黑"/>
                <a:cs typeface="Courier New"/>
              </a:rPr>
              <a:t>O</a:t>
            </a:r>
            <a:r>
              <a:rPr lang="en-US" altLang="zh-CN" sz="2800" kern="100" baseline="-25000" dirty="0" smtClean="0">
                <a:latin typeface="Times New Roman"/>
                <a:ea typeface="华文细黑"/>
                <a:cs typeface="Courier New"/>
              </a:rPr>
              <a:t>3</a:t>
            </a:r>
            <a:r>
              <a:rPr lang="en-US" altLang="zh-CN" sz="2800" spc="-600" dirty="0" smtClean="0">
                <a:latin typeface="宋体" pitchFamily="2" charset="-122"/>
                <a:ea typeface="宋体" pitchFamily="2" charset="-122"/>
                <a:cs typeface="Times New Roman" pitchFamily="18" charset="0"/>
              </a:rPr>
              <a:t>―</a:t>
            </a:r>
            <a:r>
              <a:rPr lang="en-US" altLang="zh-CN" sz="2800" spc="-600" dirty="0">
                <a:latin typeface="宋体" pitchFamily="2" charset="-122"/>
                <a:ea typeface="宋体" pitchFamily="2" charset="-122"/>
                <a:cs typeface="Times New Roman" pitchFamily="18" charset="0"/>
              </a:rPr>
              <a:t>→</a:t>
            </a:r>
            <a:r>
              <a:rPr lang="en-US" altLang="zh-CN" sz="2800" dirty="0"/>
              <a:t> </a:t>
            </a:r>
            <a:r>
              <a:rPr lang="en-US" altLang="zh-CN" sz="2800" kern="100" dirty="0" smtClean="0">
                <a:latin typeface="Times New Roman"/>
                <a:ea typeface="华文细黑"/>
                <a:cs typeface="Courier New"/>
              </a:rPr>
              <a:t>2Na</a:t>
            </a:r>
            <a:r>
              <a:rPr lang="en-US" altLang="zh-CN" sz="2800" kern="100" baseline="-25000" dirty="0" smtClean="0">
                <a:latin typeface="Times New Roman"/>
                <a:ea typeface="华文细黑"/>
                <a:cs typeface="Courier New"/>
              </a:rPr>
              <a:t>2</a:t>
            </a:r>
            <a:r>
              <a:rPr lang="en-US" altLang="zh-CN" sz="2800" kern="100" dirty="0" smtClean="0">
                <a:latin typeface="Times New Roman"/>
                <a:ea typeface="华文细黑"/>
                <a:cs typeface="Courier New"/>
              </a:rPr>
              <a:t>CrO</a:t>
            </a:r>
            <a:r>
              <a:rPr lang="en-US" altLang="zh-CN" sz="2800" kern="100" baseline="-25000" dirty="0" smtClean="0">
                <a:latin typeface="Times New Roman"/>
                <a:ea typeface="华文细黑"/>
                <a:cs typeface="Courier New"/>
              </a:rPr>
              <a:t>4</a:t>
            </a:r>
            <a:r>
              <a:rPr lang="zh-CN" altLang="zh-CN" sz="2800" kern="100" dirty="0">
                <a:latin typeface="Times New Roman"/>
                <a:ea typeface="华文细黑"/>
                <a:cs typeface="Times New Roman"/>
              </a:rPr>
              <a:t>＋</a:t>
            </a:r>
            <a:r>
              <a:rPr lang="en-US" altLang="zh-CN" sz="2800" kern="100" dirty="0" smtClean="0">
                <a:latin typeface="Times New Roman"/>
                <a:ea typeface="华文细黑"/>
                <a:cs typeface="Courier New"/>
              </a:rPr>
              <a:t>Na</a:t>
            </a:r>
            <a:r>
              <a:rPr lang="en-US" altLang="zh-CN" sz="2800" kern="100" baseline="-25000" dirty="0" smtClean="0">
                <a:latin typeface="Times New Roman"/>
                <a:ea typeface="华文细黑"/>
                <a:cs typeface="Courier New"/>
              </a:rPr>
              <a:t>2</a:t>
            </a:r>
            <a:r>
              <a:rPr lang="en-US" altLang="zh-CN" sz="2800" kern="100" dirty="0" smtClean="0">
                <a:latin typeface="Times New Roman"/>
                <a:ea typeface="华文细黑"/>
                <a:cs typeface="Courier New"/>
              </a:rPr>
              <a:t>O</a:t>
            </a:r>
          </a:p>
          <a:p>
            <a:pPr algn="just">
              <a:lnSpc>
                <a:spcPts val="4600"/>
              </a:lnSpc>
              <a:spcAft>
                <a:spcPts val="0"/>
              </a:spcAft>
            </a:pPr>
            <a:r>
              <a:rPr lang="zh-CN" altLang="zh-CN" sz="2800" b="1" kern="100" dirty="0">
                <a:solidFill>
                  <a:srgbClr val="0000FF"/>
                </a:solidFill>
                <a:latin typeface="Times New Roman"/>
                <a:cs typeface="Times New Roman"/>
              </a:rPr>
              <a:t>解析　</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kern="100" dirty="0" smtClean="0">
                <a:latin typeface="Times New Roman"/>
                <a:ea typeface="华文细黑"/>
                <a:cs typeface="Courier New"/>
              </a:rPr>
              <a:t>SO</a:t>
            </a:r>
            <a:r>
              <a:rPr lang="en-US" altLang="zh-CN" sz="2800" kern="100" baseline="-25000" dirty="0" smtClean="0">
                <a:latin typeface="Times New Roman"/>
                <a:ea typeface="华文细黑"/>
                <a:cs typeface="Courier New"/>
              </a:rPr>
              <a:t>2</a:t>
            </a:r>
            <a:r>
              <a:rPr lang="en-US" altLang="zh-CN" sz="2800" spc="-600" dirty="0" smtClean="0">
                <a:solidFill>
                  <a:prstClr val="black"/>
                </a:solidFill>
                <a:latin typeface="宋体" pitchFamily="2" charset="-122"/>
                <a:ea typeface="宋体" pitchFamily="2" charset="-122"/>
                <a:cs typeface="Times New Roman" pitchFamily="18" charset="0"/>
              </a:rPr>
              <a:t>―</a:t>
            </a:r>
            <a:r>
              <a:rPr lang="en-US" altLang="zh-CN" sz="2800" spc="-600" dirty="0">
                <a:solidFill>
                  <a:prstClr val="black"/>
                </a:solidFill>
                <a:latin typeface="宋体" pitchFamily="2" charset="-122"/>
                <a:ea typeface="宋体" pitchFamily="2" charset="-122"/>
                <a:cs typeface="Times New Roman" pitchFamily="18" charset="0"/>
              </a:rPr>
              <a:t>→</a:t>
            </a:r>
            <a:r>
              <a:rPr lang="en-US" altLang="zh-CN" sz="2800" dirty="0">
                <a:solidFill>
                  <a:prstClr val="black"/>
                </a:solidFill>
              </a:rPr>
              <a:t> </a:t>
            </a:r>
            <a:r>
              <a:rPr lang="en-US" altLang="zh-CN" sz="2800" kern="100" dirty="0" smtClean="0">
                <a:latin typeface="Times New Roman"/>
                <a:ea typeface="华文细黑"/>
                <a:cs typeface="Courier New"/>
              </a:rPr>
              <a:t>Na</a:t>
            </a:r>
            <a:r>
              <a:rPr lang="en-US" altLang="zh-CN" sz="2800" kern="100" baseline="-25000" dirty="0" smtClean="0">
                <a:latin typeface="Times New Roman"/>
                <a:ea typeface="华文细黑"/>
                <a:cs typeface="Courier New"/>
              </a:rPr>
              <a:t>2</a:t>
            </a:r>
            <a:r>
              <a:rPr lang="en-US" altLang="zh-CN" sz="2800" kern="100" dirty="0" smtClean="0">
                <a:latin typeface="Times New Roman"/>
                <a:ea typeface="华文细黑"/>
                <a:cs typeface="Courier New"/>
              </a:rPr>
              <a:t>SO</a:t>
            </a:r>
            <a:r>
              <a:rPr lang="en-US" altLang="zh-CN" sz="2800" kern="100" baseline="-25000" dirty="0" smtClean="0">
                <a:latin typeface="Times New Roman"/>
                <a:ea typeface="华文细黑"/>
                <a:cs typeface="Courier New"/>
              </a:rPr>
              <a:t>4</a:t>
            </a:r>
            <a:r>
              <a:rPr lang="zh-CN" altLang="zh-CN" sz="2800" kern="100" dirty="0">
                <a:latin typeface="Times New Roman"/>
                <a:ea typeface="华文细黑"/>
                <a:cs typeface="Times New Roman"/>
              </a:rPr>
              <a:t>反应中</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的作用是氧化剂，</a:t>
            </a: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中</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既作氧化剂又作还原剂</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4600"/>
              </a:lnSpc>
              <a:spcAft>
                <a:spcPts val="0"/>
              </a:spcAft>
            </a:pPr>
            <a:r>
              <a:rPr lang="en-US" altLang="zh-CN" sz="2800" kern="100" dirty="0" smtClean="0">
                <a:latin typeface="Times New Roman"/>
                <a:ea typeface="华文细黑"/>
                <a:cs typeface="Courier New"/>
              </a:rPr>
              <a:t>C</a:t>
            </a:r>
            <a:r>
              <a:rPr lang="zh-CN" altLang="zh-CN" sz="2800" kern="100" dirty="0">
                <a:latin typeface="Times New Roman"/>
                <a:ea typeface="华文细黑"/>
                <a:cs typeface="Times New Roman"/>
              </a:rPr>
              <a:t>中</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既不是氧化剂也不是还原剂</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4600"/>
              </a:lnSpc>
              <a:spcAft>
                <a:spcPts val="0"/>
              </a:spcAft>
            </a:pPr>
            <a:r>
              <a:rPr lang="en-US" altLang="zh-CN" sz="2800" kern="100" dirty="0" smtClean="0">
                <a:latin typeface="Times New Roman"/>
                <a:ea typeface="华文细黑"/>
                <a:cs typeface="Courier New"/>
              </a:rPr>
              <a:t>D</a:t>
            </a:r>
            <a:r>
              <a:rPr lang="zh-CN" altLang="zh-CN" sz="2800" kern="100" dirty="0">
                <a:latin typeface="Times New Roman"/>
                <a:ea typeface="华文细黑"/>
                <a:cs typeface="Times New Roman"/>
              </a:rPr>
              <a:t>中</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只作氧化剂</a:t>
            </a:r>
            <a:r>
              <a:rPr lang="zh-CN" altLang="zh-CN" sz="2800" kern="100" dirty="0" smtClean="0">
                <a:latin typeface="Times New Roman"/>
                <a:ea typeface="华文细黑"/>
                <a:cs typeface="Times New Roman"/>
              </a:rPr>
              <a:t>。</a:t>
            </a:r>
            <a:endParaRPr lang="zh-CN" altLang="zh-CN" sz="2800" kern="100" dirty="0">
              <a:latin typeface="宋体"/>
              <a:cs typeface="Courier New"/>
            </a:endParaRPr>
          </a:p>
        </p:txBody>
      </p:sp>
      <p:sp>
        <p:nvSpPr>
          <p:cNvPr id="2" name="矩形 1"/>
          <p:cNvSpPr/>
          <p:nvPr/>
        </p:nvSpPr>
        <p:spPr>
          <a:xfrm>
            <a:off x="2319436" y="1356306"/>
            <a:ext cx="444352" cy="523220"/>
          </a:xfrm>
          <a:prstGeom prst="rect">
            <a:avLst/>
          </a:prstGeom>
        </p:spPr>
        <p:txBody>
          <a:bodyPr wrap="none">
            <a:spAutoFit/>
          </a:bodyPr>
          <a:lstStyle/>
          <a:p>
            <a:r>
              <a:rPr lang="en-US" altLang="zh-CN" sz="2800" kern="100" dirty="0">
                <a:solidFill>
                  <a:schemeClr val="accent6">
                    <a:lumMod val="75000"/>
                  </a:schemeClr>
                </a:solidFill>
                <a:latin typeface="Times New Roman"/>
                <a:ea typeface="华文细黑"/>
              </a:rPr>
              <a:t>D</a:t>
            </a:r>
            <a:endParaRPr lang="zh-CN" altLang="en-US" sz="2800" kern="100" dirty="0">
              <a:solidFill>
                <a:schemeClr val="accent6">
                  <a:lumMod val="75000"/>
                </a:schemeClr>
              </a:solidFill>
              <a:latin typeface="Times New Roman"/>
              <a:ea typeface="华文细黑"/>
            </a:endParaRPr>
          </a:p>
        </p:txBody>
      </p:sp>
      <p:sp>
        <p:nvSpPr>
          <p:cNvPr id="17" name="Rectangle 21">
            <a:hlinkClick r:id="rId2" action="ppaction://hlinksldjump"/>
          </p:cNvPr>
          <p:cNvSpPr>
            <a:spLocks noChangeArrowheads="1"/>
          </p:cNvSpPr>
          <p:nvPr/>
        </p:nvSpPr>
        <p:spPr bwMode="auto">
          <a:xfrm>
            <a:off x="9151572" y="117426"/>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8" name="Rectangle 21">
            <a:hlinkClick r:id="rId3" action="ppaction://hlinksldjump"/>
          </p:cNvPr>
          <p:cNvSpPr>
            <a:spLocks noChangeArrowheads="1"/>
          </p:cNvSpPr>
          <p:nvPr/>
        </p:nvSpPr>
        <p:spPr bwMode="auto">
          <a:xfrm>
            <a:off x="9629608" y="117426"/>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20" name="Rectangle 21">
            <a:hlinkClick r:id="rId4" action="ppaction://hlinksldjump"/>
          </p:cNvPr>
          <p:cNvSpPr>
            <a:spLocks noChangeArrowheads="1"/>
          </p:cNvSpPr>
          <p:nvPr/>
        </p:nvSpPr>
        <p:spPr bwMode="auto">
          <a:xfrm>
            <a:off x="10083502" y="117426"/>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21" name="Rectangle 21">
            <a:hlinkClick r:id="rId5" action="ppaction://hlinksldjump"/>
          </p:cNvPr>
          <p:cNvSpPr>
            <a:spLocks noChangeArrowheads="1"/>
          </p:cNvSpPr>
          <p:nvPr/>
        </p:nvSpPr>
        <p:spPr bwMode="auto">
          <a:xfrm>
            <a:off x="10585262" y="11742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22" name="Rectangle 21">
            <a:hlinkClick r:id="rId6" action="ppaction://hlinksldjump"/>
          </p:cNvPr>
          <p:cNvSpPr>
            <a:spLocks noChangeArrowheads="1"/>
          </p:cNvSpPr>
          <p:nvPr/>
        </p:nvSpPr>
        <p:spPr bwMode="auto">
          <a:xfrm>
            <a:off x="11041571" y="11742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3" name="Rectangle 21">
            <a:hlinkClick r:id="rId7" action="ppaction://hlinksldjump"/>
          </p:cNvPr>
          <p:cNvSpPr>
            <a:spLocks noChangeArrowheads="1"/>
          </p:cNvSpPr>
          <p:nvPr/>
        </p:nvSpPr>
        <p:spPr bwMode="auto">
          <a:xfrm>
            <a:off x="11489246" y="11742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1" name="矩形 10"/>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2" name="圆角矩形 11">
            <a:hlinkClick r:id="" action="ppaction://noaction"/>
          </p:cNvPr>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
        <p:nvSpPr>
          <p:cNvPr id="14" name="Rectangle 21">
            <a:hlinkClick r:id="rId8" action="ppaction://hlinksldjump"/>
          </p:cNvPr>
          <p:cNvSpPr>
            <a:spLocks noChangeArrowheads="1"/>
          </p:cNvSpPr>
          <p:nvPr/>
        </p:nvSpPr>
        <p:spPr bwMode="auto">
          <a:xfrm>
            <a:off x="8649394" y="117426"/>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1552003432"/>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2"/>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3">
                                            <p:txEl>
                                              <p:pRg st="5" end="5"/>
                                            </p:txEl>
                                          </p:spTgt>
                                        </p:tgtEl>
                                        <p:attrNameLst>
                                          <p:attrName>style.visibility</p:attrName>
                                        </p:attrNameLst>
                                      </p:cBhvr>
                                      <p:to>
                                        <p:strVal val="visible"/>
                                      </p:to>
                                    </p:set>
                                    <p:animEffect transition="in" filter="blinds(horizontal)">
                                      <p:cBhvr>
                                        <p:cTn id="7" dur="500"/>
                                        <p:tgtEl>
                                          <p:spTgt spid="13">
                                            <p:txEl>
                                              <p:pRg st="5" end="5"/>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3">
                                            <p:txEl>
                                              <p:pRg st="6" end="6"/>
                                            </p:txEl>
                                          </p:spTgt>
                                        </p:tgtEl>
                                        <p:attrNameLst>
                                          <p:attrName>style.visibility</p:attrName>
                                        </p:attrNameLst>
                                      </p:cBhvr>
                                      <p:to>
                                        <p:strVal val="visible"/>
                                      </p:to>
                                    </p:set>
                                    <p:animEffect transition="in" filter="blinds(horizontal)">
                                      <p:cBhvr>
                                        <p:cTn id="12" dur="500"/>
                                        <p:tgtEl>
                                          <p:spTgt spid="13">
                                            <p:txEl>
                                              <p:pRg st="6" end="6"/>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3">
                                            <p:txEl>
                                              <p:pRg st="7" end="7"/>
                                            </p:txEl>
                                          </p:spTgt>
                                        </p:tgtEl>
                                        <p:attrNameLst>
                                          <p:attrName>style.visibility</p:attrName>
                                        </p:attrNameLst>
                                      </p:cBhvr>
                                      <p:to>
                                        <p:strVal val="visible"/>
                                      </p:to>
                                    </p:set>
                                    <p:animEffect transition="in" filter="blinds(horizontal)">
                                      <p:cBhvr>
                                        <p:cTn id="17" dur="500"/>
                                        <p:tgtEl>
                                          <p:spTgt spid="13">
                                            <p:txEl>
                                              <p:pRg st="7" end="7"/>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blinds(horizontal)">
                                      <p:cBhvr>
                                        <p:cTn id="22" dur="500"/>
                                        <p:tgtEl>
                                          <p:spTgt spid="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xit" presetSubtype="0" fill="hold" nodeType="clickEffect">
                                  <p:stCondLst>
                                    <p:cond delay="0"/>
                                  </p:stCondLst>
                                  <p:childTnLst>
                                    <p:animEffect transition="out" filter="fade">
                                      <p:cBhvr>
                                        <p:cTn id="26" dur="500"/>
                                        <p:tgtEl>
                                          <p:spTgt spid="13">
                                            <p:txEl>
                                              <p:pRg st="5" end="5"/>
                                            </p:txEl>
                                          </p:spTgt>
                                        </p:tgtEl>
                                      </p:cBhvr>
                                    </p:animEffect>
                                    <p:set>
                                      <p:cBhvr>
                                        <p:cTn id="27" dur="1" fill="hold">
                                          <p:stCondLst>
                                            <p:cond delay="499"/>
                                          </p:stCondLst>
                                        </p:cTn>
                                        <p:tgtEl>
                                          <p:spTgt spid="13">
                                            <p:txEl>
                                              <p:pRg st="5" end="5"/>
                                            </p:txEl>
                                          </p:spTgt>
                                        </p:tgtEl>
                                        <p:attrNameLst>
                                          <p:attrName>style.visibility</p:attrName>
                                        </p:attrNameLst>
                                      </p:cBhvr>
                                      <p:to>
                                        <p:strVal val="hidden"/>
                                      </p:to>
                                    </p:set>
                                  </p:childTnLst>
                                </p:cTn>
                              </p:par>
                              <p:par>
                                <p:cTn id="28" presetID="10" presetClass="exit" presetSubtype="0" fill="hold" nodeType="withEffect">
                                  <p:stCondLst>
                                    <p:cond delay="0"/>
                                  </p:stCondLst>
                                  <p:childTnLst>
                                    <p:animEffect transition="out" filter="fade">
                                      <p:cBhvr>
                                        <p:cTn id="29" dur="500"/>
                                        <p:tgtEl>
                                          <p:spTgt spid="13">
                                            <p:txEl>
                                              <p:pRg st="6" end="6"/>
                                            </p:txEl>
                                          </p:spTgt>
                                        </p:tgtEl>
                                      </p:cBhvr>
                                    </p:animEffect>
                                    <p:set>
                                      <p:cBhvr>
                                        <p:cTn id="30" dur="1" fill="hold">
                                          <p:stCondLst>
                                            <p:cond delay="499"/>
                                          </p:stCondLst>
                                        </p:cTn>
                                        <p:tgtEl>
                                          <p:spTgt spid="13">
                                            <p:txEl>
                                              <p:pRg st="6" end="6"/>
                                            </p:txEl>
                                          </p:spTgt>
                                        </p:tgtEl>
                                        <p:attrNameLst>
                                          <p:attrName>style.visibility</p:attrName>
                                        </p:attrNameLst>
                                      </p:cBhvr>
                                      <p:to>
                                        <p:strVal val="hidden"/>
                                      </p:to>
                                    </p:set>
                                  </p:childTnLst>
                                </p:cTn>
                              </p:par>
                              <p:par>
                                <p:cTn id="31" presetID="10" presetClass="exit" presetSubtype="0" fill="hold" nodeType="withEffect">
                                  <p:stCondLst>
                                    <p:cond delay="0"/>
                                  </p:stCondLst>
                                  <p:childTnLst>
                                    <p:animEffect transition="out" filter="fade">
                                      <p:cBhvr>
                                        <p:cTn id="32" dur="500"/>
                                        <p:tgtEl>
                                          <p:spTgt spid="13">
                                            <p:txEl>
                                              <p:pRg st="7" end="7"/>
                                            </p:txEl>
                                          </p:spTgt>
                                        </p:tgtEl>
                                      </p:cBhvr>
                                    </p:animEffect>
                                    <p:set>
                                      <p:cBhvr>
                                        <p:cTn id="33" dur="1" fill="hold">
                                          <p:stCondLst>
                                            <p:cond delay="499"/>
                                          </p:stCondLst>
                                        </p:cTn>
                                        <p:tgtEl>
                                          <p:spTgt spid="13">
                                            <p:txEl>
                                              <p:pRg st="7" end="7"/>
                                            </p:txEl>
                                          </p:spTgt>
                                        </p:tgtEl>
                                        <p:attrNameLst>
                                          <p:attrName>style.visibility</p:attrName>
                                        </p:attrNameLst>
                                      </p:cBhvr>
                                      <p:to>
                                        <p:strVal val="hidden"/>
                                      </p:to>
                                    </p:set>
                                  </p:childTnLst>
                                </p:cTn>
                              </p:par>
                              <p:par>
                                <p:cTn id="34" presetID="10" presetClass="exit" presetSubtype="0" fill="hold" grpId="1" nodeType="withEffect">
                                  <p:stCondLst>
                                    <p:cond delay="0"/>
                                  </p:stCondLst>
                                  <p:childTnLst>
                                    <p:animEffect transition="out" filter="fade">
                                      <p:cBhvr>
                                        <p:cTn id="35" dur="500"/>
                                        <p:tgtEl>
                                          <p:spTgt spid="2"/>
                                        </p:tgtEl>
                                      </p:cBhvr>
                                    </p:animEffect>
                                    <p:set>
                                      <p:cBhvr>
                                        <p:cTn id="36" dur="1" fill="hold">
                                          <p:stCondLst>
                                            <p:cond delay="499"/>
                                          </p:stCondLst>
                                        </p:cTn>
                                        <p:tgtEl>
                                          <p:spTgt spid="2"/>
                                        </p:tgtEl>
                                        <p:attrNameLst>
                                          <p:attrName>style.visibility</p:attrName>
                                        </p:attrNameLst>
                                      </p:cBhvr>
                                      <p:to>
                                        <p:strVal val="hidden"/>
                                      </p:to>
                                    </p:set>
                                  </p:childTnLst>
                                </p:cTn>
                              </p:par>
                            </p:childTnLst>
                          </p:cTn>
                        </p:par>
                      </p:childTnLst>
                    </p:cTn>
                  </p:par>
                </p:childTnLst>
              </p:cTn>
              <p:nextCondLst>
                <p:cond evt="onClick" delay="0">
                  <p:tgtEl>
                    <p:spTgt spid="12"/>
                  </p:tgtEl>
                </p:cond>
              </p:nextCondLst>
            </p:seq>
          </p:childTnLst>
        </p:cTn>
      </p:par>
    </p:tnLst>
    <p:bldLst>
      <p:bldP spid="2" grpId="0"/>
      <p:bldP spid="2" grpId="1"/>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68786" y="549474"/>
            <a:ext cx="11639246" cy="1307346"/>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4.(2014·</a:t>
            </a:r>
            <a:r>
              <a:rPr lang="zh-CN" altLang="zh-CN" sz="2800" kern="100" dirty="0">
                <a:latin typeface="Times New Roman"/>
                <a:ea typeface="华文细黑"/>
                <a:cs typeface="Times New Roman"/>
              </a:rPr>
              <a:t>上海，</a:t>
            </a:r>
            <a:r>
              <a:rPr lang="en-US" altLang="zh-CN" sz="2800" kern="100" dirty="0">
                <a:latin typeface="Times New Roman"/>
                <a:ea typeface="华文细黑"/>
                <a:cs typeface="Courier New"/>
              </a:rPr>
              <a:t>15)</a:t>
            </a:r>
            <a:r>
              <a:rPr lang="zh-CN" altLang="zh-CN" sz="2800" kern="100" dirty="0">
                <a:latin typeface="Times New Roman"/>
                <a:ea typeface="华文细黑"/>
                <a:cs typeface="Times New Roman"/>
              </a:rPr>
              <a:t>下图是模拟</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侯氏制碱法</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制取</a:t>
            </a:r>
            <a:r>
              <a:rPr lang="en-US" altLang="zh-CN" sz="2800" kern="100" dirty="0">
                <a:latin typeface="Times New Roman"/>
                <a:ea typeface="华文细黑"/>
                <a:cs typeface="Courier New"/>
              </a:rPr>
              <a:t>NaHCO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的部分装置。下列操作正确的是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smtClean="0">
                <a:latin typeface="Times New Roman"/>
                <a:ea typeface="华文细黑"/>
                <a:cs typeface="Courier New"/>
              </a:rPr>
              <a:t>)</a:t>
            </a:r>
          </a:p>
        </p:txBody>
      </p:sp>
      <p:sp>
        <p:nvSpPr>
          <p:cNvPr id="2" name="Rectangle 3"/>
          <p:cNvSpPr>
            <a:spLocks noChangeArrowheads="1"/>
          </p:cNvSpPr>
          <p:nvPr/>
        </p:nvSpPr>
        <p:spPr bwMode="auto">
          <a:xfrm>
            <a:off x="0" y="0"/>
            <a:ext cx="121904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4"/>
          <p:cNvSpPr>
            <a:spLocks noChangeArrowheads="1"/>
          </p:cNvSpPr>
          <p:nvPr/>
        </p:nvSpPr>
        <p:spPr bwMode="auto">
          <a:xfrm>
            <a:off x="0" y="1143000"/>
            <a:ext cx="121904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52226" name="Picture 2" descr="HX134"/>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895928" y="1773610"/>
            <a:ext cx="3177196" cy="227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矩形 5"/>
          <p:cNvSpPr/>
          <p:nvPr/>
        </p:nvSpPr>
        <p:spPr>
          <a:xfrm>
            <a:off x="241370" y="3911249"/>
            <a:ext cx="10793813" cy="2595839"/>
          </a:xfrm>
          <a:prstGeom prst="rect">
            <a:avLst/>
          </a:prstGeom>
        </p:spPr>
        <p:txBody>
          <a:bodyPr>
            <a:spAutoFit/>
          </a:bodyPr>
          <a:lstStyle/>
          <a:p>
            <a:pPr algn="just">
              <a:lnSpc>
                <a:spcPct val="150000"/>
              </a:lnSpc>
              <a:spcAft>
                <a:spcPts val="0"/>
              </a:spcAft>
            </a:pPr>
            <a:r>
              <a:rPr lang="en-US" altLang="zh-CN" sz="2800" kern="100" dirty="0" err="1">
                <a:latin typeface="Times New Roman"/>
                <a:ea typeface="华文细黑"/>
                <a:cs typeface="Courier New"/>
              </a:rPr>
              <a:t>A.a</a:t>
            </a:r>
            <a:r>
              <a:rPr lang="zh-CN" altLang="zh-CN" sz="2800" kern="100" dirty="0">
                <a:latin typeface="Times New Roman"/>
                <a:ea typeface="华文细黑"/>
                <a:cs typeface="Times New Roman"/>
              </a:rPr>
              <a:t>通入</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，然后</a:t>
            </a: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通入</a:t>
            </a:r>
            <a:r>
              <a:rPr lang="en-US" altLang="zh-CN" sz="2800" kern="100" dirty="0">
                <a:latin typeface="Times New Roman"/>
                <a:ea typeface="华文细黑"/>
                <a:cs typeface="Courier New"/>
              </a:rPr>
              <a:t>NH</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中放碱石灰</a:t>
            </a:r>
            <a:endParaRPr lang="zh-CN" altLang="zh-CN" sz="2800" kern="100" dirty="0">
              <a:latin typeface="宋体"/>
              <a:cs typeface="Courier New"/>
            </a:endParaRPr>
          </a:p>
          <a:p>
            <a:pPr algn="just">
              <a:lnSpc>
                <a:spcPct val="150000"/>
              </a:lnSpc>
              <a:spcAft>
                <a:spcPts val="0"/>
              </a:spcAft>
            </a:pPr>
            <a:r>
              <a:rPr lang="en-US" altLang="zh-CN" sz="2800" kern="100" dirty="0" err="1">
                <a:latin typeface="Times New Roman"/>
                <a:ea typeface="华文细黑"/>
                <a:cs typeface="Courier New"/>
              </a:rPr>
              <a:t>B.b</a:t>
            </a:r>
            <a:r>
              <a:rPr lang="zh-CN" altLang="zh-CN" sz="2800" kern="100" dirty="0">
                <a:latin typeface="Times New Roman"/>
                <a:ea typeface="华文细黑"/>
                <a:cs typeface="Times New Roman"/>
              </a:rPr>
              <a:t>通入</a:t>
            </a:r>
            <a:r>
              <a:rPr lang="en-US" altLang="zh-CN" sz="2800" kern="100" dirty="0">
                <a:latin typeface="Times New Roman"/>
                <a:ea typeface="华文细黑"/>
                <a:cs typeface="Courier New"/>
              </a:rPr>
              <a:t>NH</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，然后</a:t>
            </a: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通入</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中放碱石灰</a:t>
            </a:r>
            <a:endParaRPr lang="zh-CN" altLang="zh-CN" sz="2800" kern="100" dirty="0">
              <a:latin typeface="宋体"/>
              <a:cs typeface="Courier New"/>
            </a:endParaRPr>
          </a:p>
          <a:p>
            <a:pPr algn="just">
              <a:lnSpc>
                <a:spcPct val="150000"/>
              </a:lnSpc>
              <a:spcAft>
                <a:spcPts val="0"/>
              </a:spcAft>
            </a:pPr>
            <a:r>
              <a:rPr lang="en-US" altLang="zh-CN" sz="2800" kern="100" dirty="0" err="1">
                <a:latin typeface="Times New Roman"/>
                <a:ea typeface="华文细黑"/>
                <a:cs typeface="Courier New"/>
              </a:rPr>
              <a:t>C.a</a:t>
            </a:r>
            <a:r>
              <a:rPr lang="zh-CN" altLang="zh-CN" sz="2800" kern="100" dirty="0">
                <a:latin typeface="Times New Roman"/>
                <a:ea typeface="华文细黑"/>
                <a:cs typeface="Times New Roman"/>
              </a:rPr>
              <a:t>通入</a:t>
            </a:r>
            <a:r>
              <a:rPr lang="en-US" altLang="zh-CN" sz="2800" kern="100" dirty="0">
                <a:latin typeface="Times New Roman"/>
                <a:ea typeface="华文细黑"/>
                <a:cs typeface="Courier New"/>
              </a:rPr>
              <a:t>NH</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，然后</a:t>
            </a: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通入</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中放蘸稀硫酸的脱脂棉</a:t>
            </a:r>
            <a:endParaRPr lang="zh-CN" altLang="zh-CN" sz="2800" kern="100" dirty="0">
              <a:latin typeface="宋体"/>
              <a:cs typeface="Courier New"/>
            </a:endParaRPr>
          </a:p>
          <a:p>
            <a:pPr algn="just">
              <a:lnSpc>
                <a:spcPct val="150000"/>
              </a:lnSpc>
              <a:spcAft>
                <a:spcPts val="0"/>
              </a:spcAft>
            </a:pPr>
            <a:r>
              <a:rPr lang="en-US" altLang="zh-CN" sz="2800" kern="100" dirty="0" err="1">
                <a:latin typeface="Times New Roman"/>
                <a:ea typeface="华文细黑"/>
                <a:cs typeface="Courier New"/>
              </a:rPr>
              <a:t>D.b</a:t>
            </a:r>
            <a:r>
              <a:rPr lang="zh-CN" altLang="zh-CN" sz="2800" kern="100" dirty="0">
                <a:latin typeface="Times New Roman"/>
                <a:ea typeface="华文细黑"/>
                <a:cs typeface="Times New Roman"/>
              </a:rPr>
              <a:t>通入</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，然后</a:t>
            </a: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通入</a:t>
            </a:r>
            <a:r>
              <a:rPr lang="en-US" altLang="zh-CN" sz="2800" kern="100" dirty="0">
                <a:latin typeface="Times New Roman"/>
                <a:ea typeface="华文细黑"/>
                <a:cs typeface="Courier New"/>
              </a:rPr>
              <a:t>NH</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中放蘸稀硫酸的脱脂棉</a:t>
            </a:r>
            <a:endParaRPr lang="zh-CN" altLang="zh-CN" sz="2800" kern="100" dirty="0">
              <a:effectLst/>
              <a:latin typeface="宋体"/>
              <a:cs typeface="Courier New"/>
            </a:endParaRPr>
          </a:p>
        </p:txBody>
      </p:sp>
      <p:sp>
        <p:nvSpPr>
          <p:cNvPr id="18" name="Rectangle 21">
            <a:hlinkClick r:id="rId3" action="ppaction://hlinksldjump"/>
          </p:cNvPr>
          <p:cNvSpPr>
            <a:spLocks noChangeArrowheads="1"/>
          </p:cNvSpPr>
          <p:nvPr/>
        </p:nvSpPr>
        <p:spPr bwMode="auto">
          <a:xfrm>
            <a:off x="9151572" y="117426"/>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9" name="Rectangle 21">
            <a:hlinkClick r:id="rId4" action="ppaction://hlinksldjump"/>
          </p:cNvPr>
          <p:cNvSpPr>
            <a:spLocks noChangeArrowheads="1"/>
          </p:cNvSpPr>
          <p:nvPr/>
        </p:nvSpPr>
        <p:spPr bwMode="auto">
          <a:xfrm>
            <a:off x="9629608" y="117426"/>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20" name="Rectangle 21">
            <a:hlinkClick r:id="rId5" action="ppaction://hlinksldjump"/>
          </p:cNvPr>
          <p:cNvSpPr>
            <a:spLocks noChangeArrowheads="1"/>
          </p:cNvSpPr>
          <p:nvPr/>
        </p:nvSpPr>
        <p:spPr bwMode="auto">
          <a:xfrm>
            <a:off x="10083502" y="117426"/>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21" name="Rectangle 21">
            <a:hlinkClick r:id="rId6" action="ppaction://hlinksldjump"/>
          </p:cNvPr>
          <p:cNvSpPr>
            <a:spLocks noChangeArrowheads="1"/>
          </p:cNvSpPr>
          <p:nvPr/>
        </p:nvSpPr>
        <p:spPr bwMode="auto">
          <a:xfrm>
            <a:off x="10585262" y="11742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22" name="Rectangle 21">
            <a:hlinkClick r:id="rId7" action="ppaction://hlinksldjump"/>
          </p:cNvPr>
          <p:cNvSpPr>
            <a:spLocks noChangeArrowheads="1"/>
          </p:cNvSpPr>
          <p:nvPr/>
        </p:nvSpPr>
        <p:spPr bwMode="auto">
          <a:xfrm>
            <a:off x="11041571" y="11742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4" name="Rectangle 21">
            <a:hlinkClick r:id="rId8" action="ppaction://hlinksldjump"/>
          </p:cNvPr>
          <p:cNvSpPr>
            <a:spLocks noChangeArrowheads="1"/>
          </p:cNvSpPr>
          <p:nvPr/>
        </p:nvSpPr>
        <p:spPr bwMode="auto">
          <a:xfrm>
            <a:off x="11489246" y="11742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4" name="矩形 13"/>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5" name="圆角矩形 14">
            <a:hlinkClick r:id="rId9" action="ppaction://hlinksldjump"/>
          </p:cNvPr>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
        <p:nvSpPr>
          <p:cNvPr id="16" name="Rectangle 21">
            <a:hlinkClick r:id="rId10" action="ppaction://hlinksldjump"/>
          </p:cNvPr>
          <p:cNvSpPr>
            <a:spLocks noChangeArrowheads="1"/>
          </p:cNvSpPr>
          <p:nvPr/>
        </p:nvSpPr>
        <p:spPr bwMode="auto">
          <a:xfrm>
            <a:off x="8649394" y="117426"/>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1776643819"/>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 name="矩形 9"/>
          <p:cNvSpPr/>
          <p:nvPr/>
        </p:nvSpPr>
        <p:spPr>
          <a:xfrm>
            <a:off x="596119" y="909514"/>
            <a:ext cx="11053228" cy="3649693"/>
          </a:xfrm>
          <a:prstGeom prst="rect">
            <a:avLst/>
          </a:prstGeom>
        </p:spPr>
        <p:txBody>
          <a:bodyPr wrap="square" lIns="121898" tIns="60948" rIns="121898" bIns="60948">
            <a:spAutoFit/>
          </a:bodyPr>
          <a:lstStyle/>
          <a:p>
            <a:pPr algn="just">
              <a:lnSpc>
                <a:spcPts val="5500"/>
              </a:lnSpc>
              <a:spcAft>
                <a:spcPts val="0"/>
              </a:spcAft>
            </a:pPr>
            <a:r>
              <a:rPr lang="zh-CN" altLang="zh-CN" sz="2800" b="1" kern="100" dirty="0">
                <a:solidFill>
                  <a:srgbClr val="0000FF"/>
                </a:solidFill>
                <a:latin typeface="Times New Roman"/>
                <a:cs typeface="Times New Roman"/>
              </a:rPr>
              <a:t>解析　</a:t>
            </a:r>
            <a:r>
              <a:rPr lang="zh-CN" altLang="zh-CN" sz="2800" kern="100" dirty="0">
                <a:latin typeface="Times New Roman"/>
                <a:ea typeface="华文细黑"/>
                <a:cs typeface="Times New Roman"/>
              </a:rPr>
              <a:t>侯氏制碱法的原理是向饱和的</a:t>
            </a:r>
            <a:r>
              <a:rPr lang="en-US" altLang="zh-CN" sz="2800" kern="100" dirty="0" err="1">
                <a:latin typeface="Times New Roman"/>
                <a:ea typeface="华文细黑"/>
                <a:cs typeface="Courier New"/>
              </a:rPr>
              <a:t>NaCl</a:t>
            </a:r>
            <a:r>
              <a:rPr lang="zh-CN" altLang="zh-CN" sz="2800" kern="100" dirty="0">
                <a:latin typeface="Times New Roman"/>
                <a:ea typeface="华文细黑"/>
                <a:cs typeface="Times New Roman"/>
              </a:rPr>
              <a:t>溶液中先通入</a:t>
            </a:r>
            <a:r>
              <a:rPr lang="en-US" altLang="zh-CN" sz="2800" kern="100" dirty="0">
                <a:latin typeface="Times New Roman"/>
                <a:ea typeface="华文细黑"/>
                <a:cs typeface="Courier New"/>
              </a:rPr>
              <a:t>NH</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，然后通入</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，利用生成的碳酸氢钠溶解度小而析出。由于</a:t>
            </a:r>
            <a:r>
              <a:rPr lang="en-US" altLang="zh-CN" sz="2800" kern="100" dirty="0">
                <a:latin typeface="Times New Roman"/>
                <a:ea typeface="华文细黑"/>
                <a:cs typeface="Courier New"/>
              </a:rPr>
              <a:t>NH</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在水中的溶解度大所以先通</a:t>
            </a:r>
            <a:r>
              <a:rPr lang="en-US" altLang="zh-CN" sz="2800" kern="100" dirty="0">
                <a:latin typeface="Times New Roman"/>
                <a:ea typeface="华文细黑"/>
                <a:cs typeface="Courier New"/>
              </a:rPr>
              <a:t>NH</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，但为了防倒吸，所以</a:t>
            </a: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通入</a:t>
            </a:r>
            <a:r>
              <a:rPr lang="en-US" altLang="zh-CN" sz="2800" kern="100" dirty="0">
                <a:latin typeface="Times New Roman"/>
                <a:ea typeface="华文细黑"/>
                <a:cs typeface="Courier New"/>
              </a:rPr>
              <a:t>NH</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，然后</a:t>
            </a: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通入</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，考虑</a:t>
            </a:r>
            <a:r>
              <a:rPr lang="en-US" altLang="zh-CN" sz="2800" kern="100" dirty="0">
                <a:latin typeface="Times New Roman"/>
                <a:ea typeface="华文细黑"/>
                <a:cs typeface="Courier New"/>
              </a:rPr>
              <a:t>NH</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的尾气处理所以选择放蘸稀硫酸的脱脂棉，即</a:t>
            </a: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选项正确。</a:t>
            </a:r>
            <a:endParaRPr lang="zh-CN" altLang="zh-CN" sz="1050" kern="100" dirty="0">
              <a:latin typeface="宋体"/>
              <a:cs typeface="Courier New"/>
            </a:endParaRPr>
          </a:p>
          <a:p>
            <a:pPr algn="just">
              <a:lnSpc>
                <a:spcPts val="5500"/>
              </a:lnSpc>
              <a:spcAft>
                <a:spcPts val="0"/>
              </a:spcAft>
            </a:pPr>
            <a:r>
              <a:rPr lang="zh-CN" altLang="zh-CN" sz="2800" b="1" kern="100" dirty="0">
                <a:solidFill>
                  <a:srgbClr val="0000FF"/>
                </a:solidFill>
                <a:latin typeface="Times New Roman"/>
                <a:cs typeface="Times New Roman"/>
              </a:rPr>
              <a:t>答案　</a:t>
            </a:r>
            <a:r>
              <a:rPr lang="en-US" altLang="zh-CN" sz="2800" kern="100" dirty="0">
                <a:solidFill>
                  <a:schemeClr val="accent6">
                    <a:lumMod val="75000"/>
                  </a:schemeClr>
                </a:solidFill>
                <a:latin typeface="Times New Roman"/>
                <a:ea typeface="华文细黑"/>
                <a:cs typeface="Courier New"/>
              </a:rPr>
              <a:t>C</a:t>
            </a:r>
            <a:endParaRPr lang="zh-CN" altLang="zh-CN" sz="1050" kern="100" dirty="0">
              <a:solidFill>
                <a:schemeClr val="accent6">
                  <a:lumMod val="75000"/>
                </a:schemeClr>
              </a:solidFill>
              <a:effectLst/>
              <a:latin typeface="宋体"/>
              <a:cs typeface="Courier New"/>
            </a:endParaRPr>
          </a:p>
        </p:txBody>
      </p:sp>
      <p:sp>
        <p:nvSpPr>
          <p:cNvPr id="14" name="Rectangle 21">
            <a:hlinkClick r:id="rId2" action="ppaction://hlinksldjump"/>
          </p:cNvPr>
          <p:cNvSpPr>
            <a:spLocks noChangeArrowheads="1"/>
          </p:cNvSpPr>
          <p:nvPr/>
        </p:nvSpPr>
        <p:spPr bwMode="auto">
          <a:xfrm>
            <a:off x="9151572" y="117426"/>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5" name="Rectangle 21">
            <a:hlinkClick r:id="rId3" action="ppaction://hlinksldjump"/>
          </p:cNvPr>
          <p:cNvSpPr>
            <a:spLocks noChangeArrowheads="1"/>
          </p:cNvSpPr>
          <p:nvPr/>
        </p:nvSpPr>
        <p:spPr bwMode="auto">
          <a:xfrm>
            <a:off x="9629608" y="117426"/>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6" name="Rectangle 21">
            <a:hlinkClick r:id="rId4" action="ppaction://hlinksldjump"/>
          </p:cNvPr>
          <p:cNvSpPr>
            <a:spLocks noChangeArrowheads="1"/>
          </p:cNvSpPr>
          <p:nvPr/>
        </p:nvSpPr>
        <p:spPr bwMode="auto">
          <a:xfrm>
            <a:off x="10083502" y="117426"/>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7" name="Rectangle 21">
            <a:hlinkClick r:id="rId5" action="ppaction://hlinksldjump"/>
          </p:cNvPr>
          <p:cNvSpPr>
            <a:spLocks noChangeArrowheads="1"/>
          </p:cNvSpPr>
          <p:nvPr/>
        </p:nvSpPr>
        <p:spPr bwMode="auto">
          <a:xfrm>
            <a:off x="10585262" y="11742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18" name="Rectangle 21">
            <a:hlinkClick r:id="rId6" action="ppaction://hlinksldjump"/>
          </p:cNvPr>
          <p:cNvSpPr>
            <a:spLocks noChangeArrowheads="1"/>
          </p:cNvSpPr>
          <p:nvPr/>
        </p:nvSpPr>
        <p:spPr bwMode="auto">
          <a:xfrm>
            <a:off x="11041571" y="11742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9" name="Rectangle 21">
            <a:hlinkClick r:id="rId7" action="ppaction://hlinksldjump"/>
          </p:cNvPr>
          <p:cNvSpPr>
            <a:spLocks noChangeArrowheads="1"/>
          </p:cNvSpPr>
          <p:nvPr/>
        </p:nvSpPr>
        <p:spPr bwMode="auto">
          <a:xfrm>
            <a:off x="11489246" y="11742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1" name="Rectangle 21">
            <a:hlinkClick r:id="rId8" action="ppaction://hlinksldjump"/>
          </p:cNvPr>
          <p:cNvSpPr>
            <a:spLocks noChangeArrowheads="1"/>
          </p:cNvSpPr>
          <p:nvPr/>
        </p:nvSpPr>
        <p:spPr bwMode="auto">
          <a:xfrm>
            <a:off x="8649394" y="117426"/>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12465661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blinds(horizontal)">
                                      <p:cBhvr>
                                        <p:cTn id="7" dur="750"/>
                                        <p:tgtEl>
                                          <p:spTgt spid="10">
                                            <p:txEl>
                                              <p:pRg st="0" end="0"/>
                                            </p:txEl>
                                          </p:spTgt>
                                        </p:tgtEl>
                                      </p:cBhvr>
                                    </p:animEffect>
                                  </p:childTnLst>
                                </p:cTn>
                              </p:par>
                            </p:childTnLst>
                          </p:cTn>
                        </p:par>
                        <p:par>
                          <p:cTn id="8" fill="hold">
                            <p:stCondLst>
                              <p:cond delay="750"/>
                            </p:stCondLst>
                            <p:childTnLst>
                              <p:par>
                                <p:cTn id="9" presetID="3" presetClass="entr" presetSubtype="10" fill="hold" nodeType="afterEffect">
                                  <p:stCondLst>
                                    <p:cond delay="0"/>
                                  </p:stCondLst>
                                  <p:childTnLst>
                                    <p:set>
                                      <p:cBhvr>
                                        <p:cTn id="10" dur="1" fill="hold">
                                          <p:stCondLst>
                                            <p:cond delay="0"/>
                                          </p:stCondLst>
                                        </p:cTn>
                                        <p:tgtEl>
                                          <p:spTgt spid="10">
                                            <p:txEl>
                                              <p:pRg st="1" end="1"/>
                                            </p:txEl>
                                          </p:spTgt>
                                        </p:tgtEl>
                                        <p:attrNameLst>
                                          <p:attrName>style.visibility</p:attrName>
                                        </p:attrNameLst>
                                      </p:cBhvr>
                                      <p:to>
                                        <p:strVal val="visible"/>
                                      </p:to>
                                    </p:set>
                                    <p:animEffect transition="in" filter="blinds(horizontal)">
                                      <p:cBhvr>
                                        <p:cTn id="11" dur="750"/>
                                        <p:tgtEl>
                                          <p:spTgt spid="10">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对象 1"/>
          <p:cNvGraphicFramePr>
            <a:graphicFrameLocks noChangeAspect="1"/>
          </p:cNvGraphicFramePr>
          <p:nvPr>
            <p:extLst>
              <p:ext uri="{D42A27DB-BD31-4B8C-83A1-F6EECF244321}">
                <p14:modId xmlns:p14="http://schemas.microsoft.com/office/powerpoint/2010/main" val="2333204961"/>
              </p:ext>
            </p:extLst>
          </p:nvPr>
        </p:nvGraphicFramePr>
        <p:xfrm>
          <a:off x="266700" y="801613"/>
          <a:ext cx="11620500" cy="5724525"/>
        </p:xfrm>
        <a:graphic>
          <a:graphicData uri="http://schemas.openxmlformats.org/presentationml/2006/ole">
            <mc:AlternateContent xmlns:mc="http://schemas.openxmlformats.org/markup-compatibility/2006">
              <mc:Choice xmlns:v="urn:schemas-microsoft-com:vml" Requires="v">
                <p:oleObj spid="_x0000_s67778" name="文档" r:id="rId4" imgW="11622257" imgH="5732567" progId="Word.Document.12">
                  <p:embed/>
                </p:oleObj>
              </mc:Choice>
              <mc:Fallback>
                <p:oleObj name="文档" r:id="rId4" imgW="11622257" imgH="5732567" progId="Word.Document.12">
                  <p:embed/>
                  <p:pic>
                    <p:nvPicPr>
                      <p:cNvPr id="0" name=""/>
                      <p:cNvPicPr/>
                      <p:nvPr/>
                    </p:nvPicPr>
                    <p:blipFill>
                      <a:blip r:embed="rId5"/>
                      <a:stretch>
                        <a:fillRect/>
                      </a:stretch>
                    </p:blipFill>
                    <p:spPr>
                      <a:xfrm>
                        <a:off x="266700" y="801613"/>
                        <a:ext cx="11620500" cy="5724525"/>
                      </a:xfrm>
                      <a:prstGeom prst="rect">
                        <a:avLst/>
                      </a:prstGeom>
                    </p:spPr>
                  </p:pic>
                </p:oleObj>
              </mc:Fallback>
            </mc:AlternateContent>
          </a:graphicData>
        </a:graphic>
      </p:graphicFrame>
      <p:sp>
        <p:nvSpPr>
          <p:cNvPr id="4" name="Rectangle 21">
            <a:hlinkClick r:id="rId6" action="ppaction://hlinksldjump"/>
          </p:cNvPr>
          <p:cNvSpPr>
            <a:spLocks noChangeArrowheads="1"/>
          </p:cNvSpPr>
          <p:nvPr/>
        </p:nvSpPr>
        <p:spPr bwMode="auto">
          <a:xfrm>
            <a:off x="9151572" y="117426"/>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5" name="Rectangle 21">
            <a:hlinkClick r:id="rId7" action="ppaction://hlinksldjump"/>
          </p:cNvPr>
          <p:cNvSpPr>
            <a:spLocks noChangeArrowheads="1"/>
          </p:cNvSpPr>
          <p:nvPr/>
        </p:nvSpPr>
        <p:spPr bwMode="auto">
          <a:xfrm>
            <a:off x="9629608" y="117426"/>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6" name="Rectangle 21">
            <a:hlinkClick r:id="rId8" action="ppaction://hlinksldjump"/>
          </p:cNvPr>
          <p:cNvSpPr>
            <a:spLocks noChangeArrowheads="1"/>
          </p:cNvSpPr>
          <p:nvPr/>
        </p:nvSpPr>
        <p:spPr bwMode="auto">
          <a:xfrm>
            <a:off x="10083502" y="117426"/>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7" name="Rectangle 21">
            <a:hlinkClick r:id="rId9" action="ppaction://hlinksldjump"/>
          </p:cNvPr>
          <p:cNvSpPr>
            <a:spLocks noChangeArrowheads="1"/>
          </p:cNvSpPr>
          <p:nvPr/>
        </p:nvSpPr>
        <p:spPr bwMode="auto">
          <a:xfrm>
            <a:off x="10585262" y="11742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8" name="Rectangle 21">
            <a:hlinkClick r:id="rId10" action="ppaction://hlinksldjump"/>
          </p:cNvPr>
          <p:cNvSpPr>
            <a:spLocks noChangeArrowheads="1"/>
          </p:cNvSpPr>
          <p:nvPr/>
        </p:nvSpPr>
        <p:spPr bwMode="auto">
          <a:xfrm>
            <a:off x="11041571" y="11742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9" name="Rectangle 21">
            <a:hlinkClick r:id="rId11" action="ppaction://hlinksldjump"/>
          </p:cNvPr>
          <p:cNvSpPr>
            <a:spLocks noChangeArrowheads="1"/>
          </p:cNvSpPr>
          <p:nvPr/>
        </p:nvSpPr>
        <p:spPr bwMode="auto">
          <a:xfrm>
            <a:off x="11489246" y="11742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0" name="矩形 9"/>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1" name="圆角矩形 10">
            <a:hlinkClick r:id="rId12" action="ppaction://hlinksldjump"/>
          </p:cNvPr>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
        <p:nvSpPr>
          <p:cNvPr id="12" name="Rectangle 21">
            <a:hlinkClick r:id="rId13" action="ppaction://hlinksldjump"/>
          </p:cNvPr>
          <p:cNvSpPr>
            <a:spLocks noChangeArrowheads="1"/>
          </p:cNvSpPr>
          <p:nvPr/>
        </p:nvSpPr>
        <p:spPr bwMode="auto">
          <a:xfrm>
            <a:off x="8649394" y="117426"/>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2632483765"/>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2" name="对象 1"/>
          <p:cNvGraphicFramePr>
            <a:graphicFrameLocks noChangeAspect="1"/>
          </p:cNvGraphicFramePr>
          <p:nvPr>
            <p:extLst>
              <p:ext uri="{D42A27DB-BD31-4B8C-83A1-F6EECF244321}">
                <p14:modId xmlns:p14="http://schemas.microsoft.com/office/powerpoint/2010/main" val="2274426932"/>
              </p:ext>
            </p:extLst>
          </p:nvPr>
        </p:nvGraphicFramePr>
        <p:xfrm>
          <a:off x="714375" y="1990725"/>
          <a:ext cx="9972675" cy="1190625"/>
        </p:xfrm>
        <a:graphic>
          <a:graphicData uri="http://schemas.openxmlformats.org/presentationml/2006/ole">
            <mc:AlternateContent xmlns:mc="http://schemas.openxmlformats.org/markup-compatibility/2006">
              <mc:Choice xmlns:v="urn:schemas-microsoft-com:vml" Requires="v">
                <p:oleObj spid="_x0000_s68995" name="文档" r:id="rId4" imgW="9974940" imgH="1192227" progId="Word.Document.12">
                  <p:embed/>
                </p:oleObj>
              </mc:Choice>
              <mc:Fallback>
                <p:oleObj name="文档" r:id="rId4" imgW="9974940" imgH="1192227" progId="Word.Document.12">
                  <p:embed/>
                  <p:pic>
                    <p:nvPicPr>
                      <p:cNvPr id="0" name=""/>
                      <p:cNvPicPr/>
                      <p:nvPr/>
                    </p:nvPicPr>
                    <p:blipFill>
                      <a:blip r:embed="rId5"/>
                      <a:stretch>
                        <a:fillRect/>
                      </a:stretch>
                    </p:blipFill>
                    <p:spPr>
                      <a:xfrm>
                        <a:off x="714375" y="1990725"/>
                        <a:ext cx="9972675" cy="1190625"/>
                      </a:xfrm>
                      <a:prstGeom prst="rect">
                        <a:avLst/>
                      </a:prstGeom>
                    </p:spPr>
                  </p:pic>
                </p:oleObj>
              </mc:Fallback>
            </mc:AlternateContent>
          </a:graphicData>
        </a:graphic>
      </p:graphicFrame>
      <p:graphicFrame>
        <p:nvGraphicFramePr>
          <p:cNvPr id="3" name="对象 2"/>
          <p:cNvGraphicFramePr>
            <a:graphicFrameLocks noChangeAspect="1"/>
          </p:cNvGraphicFramePr>
          <p:nvPr>
            <p:extLst>
              <p:ext uri="{D42A27DB-BD31-4B8C-83A1-F6EECF244321}">
                <p14:modId xmlns:p14="http://schemas.microsoft.com/office/powerpoint/2010/main" val="4146789500"/>
              </p:ext>
            </p:extLst>
          </p:nvPr>
        </p:nvGraphicFramePr>
        <p:xfrm>
          <a:off x="788218" y="3846587"/>
          <a:ext cx="8124825" cy="1095375"/>
        </p:xfrm>
        <a:graphic>
          <a:graphicData uri="http://schemas.openxmlformats.org/presentationml/2006/ole">
            <mc:AlternateContent xmlns:mc="http://schemas.openxmlformats.org/markup-compatibility/2006">
              <mc:Choice xmlns:v="urn:schemas-microsoft-com:vml" Requires="v">
                <p:oleObj spid="_x0000_s68996" name="文档" r:id="rId7" imgW="8131972" imgH="1095091" progId="Word.Document.12">
                  <p:embed/>
                </p:oleObj>
              </mc:Choice>
              <mc:Fallback>
                <p:oleObj name="文档" r:id="rId7" imgW="8131972" imgH="1095091" progId="Word.Document.12">
                  <p:embed/>
                  <p:pic>
                    <p:nvPicPr>
                      <p:cNvPr id="0" name=""/>
                      <p:cNvPicPr/>
                      <p:nvPr/>
                    </p:nvPicPr>
                    <p:blipFill>
                      <a:blip r:embed="rId8"/>
                      <a:stretch>
                        <a:fillRect/>
                      </a:stretch>
                    </p:blipFill>
                    <p:spPr>
                      <a:xfrm>
                        <a:off x="788218" y="3846587"/>
                        <a:ext cx="8124825" cy="1095375"/>
                      </a:xfrm>
                      <a:prstGeom prst="rect">
                        <a:avLst/>
                      </a:prstGeom>
                    </p:spPr>
                  </p:pic>
                </p:oleObj>
              </mc:Fallback>
            </mc:AlternateContent>
          </a:graphicData>
        </a:graphic>
      </p:graphicFrame>
      <p:sp>
        <p:nvSpPr>
          <p:cNvPr id="5" name="矩形 4"/>
          <p:cNvSpPr/>
          <p:nvPr/>
        </p:nvSpPr>
        <p:spPr>
          <a:xfrm>
            <a:off x="659035" y="2781722"/>
            <a:ext cx="4014240" cy="656846"/>
          </a:xfrm>
          <a:prstGeom prst="rect">
            <a:avLst/>
          </a:prstGeom>
        </p:spPr>
        <p:txBody>
          <a:bodyPr wrap="none">
            <a:spAutoFit/>
          </a:bodyPr>
          <a:lstStyle/>
          <a:p>
            <a:pPr algn="just">
              <a:lnSpc>
                <a:spcPct val="150000"/>
              </a:lnSpc>
              <a:spcAft>
                <a:spcPts val="0"/>
              </a:spcAft>
            </a:pPr>
            <a:r>
              <a:rPr lang="en-US" altLang="zh-CN" sz="2800" kern="100">
                <a:latin typeface="Times New Roman"/>
                <a:ea typeface="华文细黑"/>
                <a:cs typeface="Courier New"/>
              </a:rPr>
              <a:t>C</a:t>
            </a:r>
            <a:r>
              <a:rPr lang="zh-CN" altLang="zh-CN" sz="2800" kern="100" dirty="0">
                <a:latin typeface="Times New Roman"/>
                <a:ea typeface="华文细黑"/>
                <a:cs typeface="Times New Roman"/>
              </a:rPr>
              <a:t>项氧原子不守恒，错；</a:t>
            </a:r>
            <a:endParaRPr lang="zh-CN" altLang="zh-CN" sz="2800" kern="100" dirty="0">
              <a:effectLst/>
              <a:latin typeface="宋体"/>
              <a:cs typeface="Courier New"/>
            </a:endParaRPr>
          </a:p>
        </p:txBody>
      </p:sp>
      <p:sp>
        <p:nvSpPr>
          <p:cNvPr id="7" name="矩形 6"/>
          <p:cNvSpPr/>
          <p:nvPr/>
        </p:nvSpPr>
        <p:spPr>
          <a:xfrm>
            <a:off x="732706" y="4592198"/>
            <a:ext cx="1505540" cy="656846"/>
          </a:xfrm>
          <a:prstGeom prst="rect">
            <a:avLst/>
          </a:prstGeom>
        </p:spPr>
        <p:txBody>
          <a:bodyPr wrap="none">
            <a:spAutoFit/>
          </a:bodyPr>
          <a:lstStyle/>
          <a:p>
            <a:pPr algn="just">
              <a:lnSpc>
                <a:spcPct val="150000"/>
              </a:lnSpc>
              <a:spcAft>
                <a:spcPts val="0"/>
              </a:spcAft>
            </a:pPr>
            <a:r>
              <a:rPr lang="zh-CN" altLang="zh-CN" sz="2800" b="1" kern="100" dirty="0">
                <a:solidFill>
                  <a:srgbClr val="0000FF"/>
                </a:solidFill>
                <a:latin typeface="Times New Roman"/>
                <a:cs typeface="Times New Roman"/>
              </a:rPr>
              <a:t>答案　</a:t>
            </a:r>
            <a:r>
              <a:rPr lang="en-US" altLang="zh-CN" sz="2800" kern="100" dirty="0">
                <a:solidFill>
                  <a:schemeClr val="accent6">
                    <a:lumMod val="75000"/>
                  </a:schemeClr>
                </a:solidFill>
                <a:latin typeface="Times New Roman"/>
                <a:cs typeface="Courier New"/>
              </a:rPr>
              <a:t>B</a:t>
            </a:r>
            <a:endParaRPr lang="zh-CN" altLang="zh-CN" sz="2800" kern="100" dirty="0">
              <a:solidFill>
                <a:schemeClr val="accent6">
                  <a:lumMod val="75000"/>
                </a:schemeClr>
              </a:solidFill>
              <a:effectLst/>
              <a:latin typeface="宋体"/>
              <a:cs typeface="Courier New"/>
            </a:endParaRPr>
          </a:p>
        </p:txBody>
      </p:sp>
      <p:sp>
        <p:nvSpPr>
          <p:cNvPr id="9" name="Rectangle 21">
            <a:hlinkClick r:id="rId9" action="ppaction://hlinksldjump"/>
          </p:cNvPr>
          <p:cNvSpPr>
            <a:spLocks noChangeArrowheads="1"/>
          </p:cNvSpPr>
          <p:nvPr/>
        </p:nvSpPr>
        <p:spPr bwMode="auto">
          <a:xfrm>
            <a:off x="9151572" y="117426"/>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0" name="Rectangle 21">
            <a:hlinkClick r:id="rId10" action="ppaction://hlinksldjump"/>
          </p:cNvPr>
          <p:cNvSpPr>
            <a:spLocks noChangeArrowheads="1"/>
          </p:cNvSpPr>
          <p:nvPr/>
        </p:nvSpPr>
        <p:spPr bwMode="auto">
          <a:xfrm>
            <a:off x="9629608" y="117426"/>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1" name="Rectangle 21">
            <a:hlinkClick r:id="rId11" action="ppaction://hlinksldjump"/>
          </p:cNvPr>
          <p:cNvSpPr>
            <a:spLocks noChangeArrowheads="1"/>
          </p:cNvSpPr>
          <p:nvPr/>
        </p:nvSpPr>
        <p:spPr bwMode="auto">
          <a:xfrm>
            <a:off x="10083502" y="117426"/>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2" name="Rectangle 21">
            <a:hlinkClick r:id="rId12" action="ppaction://hlinksldjump"/>
          </p:cNvPr>
          <p:cNvSpPr>
            <a:spLocks noChangeArrowheads="1"/>
          </p:cNvSpPr>
          <p:nvPr/>
        </p:nvSpPr>
        <p:spPr bwMode="auto">
          <a:xfrm>
            <a:off x="10585262" y="11742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13" name="Rectangle 21">
            <a:hlinkClick r:id="rId13" action="ppaction://hlinksldjump"/>
          </p:cNvPr>
          <p:cNvSpPr>
            <a:spLocks noChangeArrowheads="1"/>
          </p:cNvSpPr>
          <p:nvPr/>
        </p:nvSpPr>
        <p:spPr bwMode="auto">
          <a:xfrm>
            <a:off x="11041571" y="11742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4" name="Rectangle 21">
            <a:hlinkClick r:id="rId14" action="ppaction://hlinksldjump"/>
          </p:cNvPr>
          <p:cNvSpPr>
            <a:spLocks noChangeArrowheads="1"/>
          </p:cNvSpPr>
          <p:nvPr/>
        </p:nvSpPr>
        <p:spPr bwMode="auto">
          <a:xfrm>
            <a:off x="11489246" y="11742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5" name="Rectangle 21">
            <a:hlinkClick r:id="rId15" action="ppaction://hlinksldjump"/>
          </p:cNvPr>
          <p:cNvSpPr>
            <a:spLocks noChangeArrowheads="1"/>
          </p:cNvSpPr>
          <p:nvPr/>
        </p:nvSpPr>
        <p:spPr bwMode="auto">
          <a:xfrm>
            <a:off x="8649394" y="117426"/>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9392231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750"/>
                                        <p:tgtEl>
                                          <p:spTgt spid="2"/>
                                        </p:tgtEl>
                                      </p:cBhvr>
                                    </p:animEffect>
                                  </p:childTnLst>
                                </p:cTn>
                              </p:par>
                            </p:childTnLst>
                          </p:cTn>
                        </p:par>
                        <p:par>
                          <p:cTn id="8" fill="hold">
                            <p:stCondLst>
                              <p:cond delay="750"/>
                            </p:stCondLst>
                            <p:childTnLst>
                              <p:par>
                                <p:cTn id="9" presetID="3" presetClass="entr" presetSubtype="1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blinds(horizontal)">
                                      <p:cBhvr>
                                        <p:cTn id="11" dur="750"/>
                                        <p:tgtEl>
                                          <p:spTgt spid="5"/>
                                        </p:tgtEl>
                                      </p:cBhvr>
                                    </p:animEffect>
                                  </p:childTnLst>
                                </p:cTn>
                              </p:par>
                            </p:childTnLst>
                          </p:cTn>
                        </p:par>
                        <p:par>
                          <p:cTn id="12" fill="hold">
                            <p:stCondLst>
                              <p:cond delay="1500"/>
                            </p:stCondLst>
                            <p:childTnLst>
                              <p:par>
                                <p:cTn id="13" presetID="3" presetClass="entr" presetSubtype="10" fill="hold" nodeType="after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blinds(horizontal)">
                                      <p:cBhvr>
                                        <p:cTn id="15" dur="750"/>
                                        <p:tgtEl>
                                          <p:spTgt spid="3"/>
                                        </p:tgtEl>
                                      </p:cBhvr>
                                    </p:animEffect>
                                  </p:childTnLst>
                                </p:cTn>
                              </p:par>
                            </p:childTnLst>
                          </p:cTn>
                        </p:par>
                        <p:par>
                          <p:cTn id="16" fill="hold">
                            <p:stCondLst>
                              <p:cond delay="2250"/>
                            </p:stCondLst>
                            <p:childTnLst>
                              <p:par>
                                <p:cTn id="17" presetID="3" presetClass="entr" presetSubtype="10" fill="hold" grpId="0" nodeType="after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blinds(horizontal)">
                                      <p:cBhvr>
                                        <p:cTn id="19" dur="7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44623" y="837506"/>
            <a:ext cx="11426869" cy="3526543"/>
          </a:xfrm>
          <a:prstGeom prst="rect">
            <a:avLst/>
          </a:prstGeom>
        </p:spPr>
        <p:txBody>
          <a:bodyPr wrap="square">
            <a:spAutoFit/>
          </a:bodyPr>
          <a:lstStyle/>
          <a:p>
            <a:pPr algn="just">
              <a:lnSpc>
                <a:spcPts val="5500"/>
              </a:lnSpc>
              <a:spcAft>
                <a:spcPts val="0"/>
              </a:spcAft>
            </a:pPr>
            <a:r>
              <a:rPr lang="en-US" altLang="zh-CN" sz="2800" kern="100" dirty="0">
                <a:latin typeface="Times New Roman"/>
                <a:ea typeface="华文细黑" pitchFamily="2" charset="-122"/>
                <a:cs typeface="Courier New"/>
              </a:rPr>
              <a:t>6.(2012·</a:t>
            </a:r>
            <a:r>
              <a:rPr lang="zh-CN" altLang="zh-CN" sz="2800" kern="100" dirty="0">
                <a:latin typeface="Times New Roman"/>
                <a:ea typeface="华文细黑" pitchFamily="2" charset="-122"/>
                <a:cs typeface="Times New Roman"/>
              </a:rPr>
              <a:t>上海，十一节选</a:t>
            </a:r>
            <a:r>
              <a:rPr lang="en-US" altLang="zh-CN" sz="2800" kern="100" dirty="0">
                <a:latin typeface="Times New Roman"/>
                <a:ea typeface="华文细黑" pitchFamily="2" charset="-122"/>
                <a:cs typeface="Courier New"/>
              </a:rPr>
              <a:t>)</a:t>
            </a:r>
            <a:r>
              <a:rPr lang="zh-CN" altLang="zh-CN" sz="2800" kern="100" dirty="0">
                <a:latin typeface="Times New Roman"/>
                <a:ea typeface="华文细黑" pitchFamily="2" charset="-122"/>
                <a:cs typeface="Times New Roman"/>
              </a:rPr>
              <a:t>钠是活泼的碱金属元素，钠及其化合物在生产和生活中有广泛的应用。</a:t>
            </a:r>
            <a:endParaRPr lang="zh-CN" altLang="zh-CN" sz="2800" kern="100" dirty="0">
              <a:latin typeface="宋体"/>
              <a:ea typeface="华文细黑" pitchFamily="2" charset="-122"/>
              <a:cs typeface="Courier New"/>
            </a:endParaRPr>
          </a:p>
          <a:p>
            <a:pPr algn="just">
              <a:lnSpc>
                <a:spcPts val="5500"/>
              </a:lnSpc>
              <a:spcAft>
                <a:spcPts val="0"/>
              </a:spcAft>
            </a:pPr>
            <a:r>
              <a:rPr lang="zh-CN" altLang="zh-CN" sz="2800" kern="100" dirty="0">
                <a:latin typeface="Times New Roman"/>
                <a:ea typeface="华文细黑" pitchFamily="2" charset="-122"/>
                <a:cs typeface="Times New Roman"/>
              </a:rPr>
              <a:t>完成下列计算：</a:t>
            </a:r>
            <a:endParaRPr lang="zh-CN" altLang="zh-CN" sz="2800" kern="100" dirty="0">
              <a:latin typeface="宋体"/>
              <a:ea typeface="华文细黑" pitchFamily="2" charset="-122"/>
              <a:cs typeface="Courier New"/>
            </a:endParaRPr>
          </a:p>
          <a:p>
            <a:pPr algn="just">
              <a:lnSpc>
                <a:spcPts val="5500"/>
              </a:lnSpc>
              <a:spcAft>
                <a:spcPts val="0"/>
              </a:spcAft>
            </a:pPr>
            <a:r>
              <a:rPr lang="en-US" altLang="zh-CN" sz="2800" kern="100" dirty="0">
                <a:latin typeface="Times New Roman"/>
                <a:ea typeface="华文细黑" pitchFamily="2" charset="-122"/>
                <a:cs typeface="Courier New"/>
              </a:rPr>
              <a:t>(1)</a:t>
            </a:r>
            <a:r>
              <a:rPr lang="zh-CN" altLang="zh-CN" sz="2800" kern="100" dirty="0">
                <a:latin typeface="Times New Roman"/>
                <a:ea typeface="华文细黑" pitchFamily="2" charset="-122"/>
                <a:cs typeface="Times New Roman"/>
              </a:rPr>
              <a:t>叠氮化钠</a:t>
            </a:r>
            <a:r>
              <a:rPr lang="en-US" altLang="zh-CN" sz="2800" kern="100" dirty="0">
                <a:latin typeface="Times New Roman"/>
                <a:ea typeface="华文细黑" pitchFamily="2" charset="-122"/>
                <a:cs typeface="Courier New"/>
              </a:rPr>
              <a:t>(NaN</a:t>
            </a:r>
            <a:r>
              <a:rPr lang="en-US" altLang="zh-CN" sz="2800" kern="100" baseline="-25000" dirty="0">
                <a:latin typeface="Times New Roman"/>
                <a:ea typeface="华文细黑" pitchFamily="2" charset="-122"/>
                <a:cs typeface="Courier New"/>
              </a:rPr>
              <a:t>3</a:t>
            </a:r>
            <a:r>
              <a:rPr lang="en-US" altLang="zh-CN" sz="2800" kern="100" dirty="0">
                <a:latin typeface="Times New Roman"/>
                <a:ea typeface="华文细黑" pitchFamily="2" charset="-122"/>
                <a:cs typeface="Courier New"/>
              </a:rPr>
              <a:t>)</a:t>
            </a:r>
            <a:r>
              <a:rPr lang="zh-CN" altLang="zh-CN" sz="2800" kern="100" dirty="0">
                <a:latin typeface="Times New Roman"/>
                <a:ea typeface="华文细黑" pitchFamily="2" charset="-122"/>
                <a:cs typeface="Times New Roman"/>
              </a:rPr>
              <a:t>受撞击完全分解产生钠和氮气，故可应用于汽车</a:t>
            </a:r>
            <a:r>
              <a:rPr lang="zh-CN" altLang="zh-CN" sz="2800" kern="100" dirty="0" smtClean="0">
                <a:latin typeface="Times New Roman"/>
                <a:ea typeface="华文细黑" pitchFamily="2" charset="-122"/>
                <a:cs typeface="Times New Roman"/>
              </a:rPr>
              <a:t>安全</a:t>
            </a:r>
            <a:endParaRPr lang="en-US" altLang="zh-CN" sz="2800" kern="100" dirty="0" smtClean="0">
              <a:latin typeface="Times New Roman"/>
              <a:ea typeface="华文细黑" pitchFamily="2" charset="-122"/>
              <a:cs typeface="Times New Roman"/>
            </a:endParaRPr>
          </a:p>
          <a:p>
            <a:pPr algn="just">
              <a:lnSpc>
                <a:spcPts val="5500"/>
              </a:lnSpc>
              <a:spcAft>
                <a:spcPts val="0"/>
              </a:spcAft>
            </a:pPr>
            <a:r>
              <a:rPr lang="zh-CN" altLang="zh-CN" sz="2800" kern="100" dirty="0" smtClean="0">
                <a:latin typeface="Times New Roman"/>
                <a:ea typeface="华文细黑" pitchFamily="2" charset="-122"/>
                <a:cs typeface="Times New Roman"/>
              </a:rPr>
              <a:t>气囊</a:t>
            </a:r>
            <a:r>
              <a:rPr lang="zh-CN" altLang="zh-CN" sz="2800" kern="100" dirty="0">
                <a:latin typeface="Times New Roman"/>
                <a:ea typeface="华文细黑" pitchFamily="2" charset="-122"/>
                <a:cs typeface="Times New Roman"/>
              </a:rPr>
              <a:t>。若产生</a:t>
            </a:r>
            <a:r>
              <a:rPr lang="en-US" altLang="zh-CN" sz="2800" kern="100" dirty="0">
                <a:latin typeface="Times New Roman"/>
                <a:ea typeface="华文细黑" pitchFamily="2" charset="-122"/>
                <a:cs typeface="Courier New"/>
              </a:rPr>
              <a:t>40.32 L(</a:t>
            </a:r>
            <a:r>
              <a:rPr lang="zh-CN" altLang="zh-CN" sz="2800" kern="100" dirty="0">
                <a:latin typeface="Times New Roman"/>
                <a:ea typeface="华文细黑" pitchFamily="2" charset="-122"/>
                <a:cs typeface="Times New Roman"/>
              </a:rPr>
              <a:t>标准状况下</a:t>
            </a:r>
            <a:r>
              <a:rPr lang="en-US" altLang="zh-CN" sz="2800" kern="100" dirty="0">
                <a:latin typeface="Times New Roman"/>
                <a:ea typeface="华文细黑" pitchFamily="2" charset="-122"/>
                <a:cs typeface="Courier New"/>
              </a:rPr>
              <a:t>)</a:t>
            </a:r>
            <a:r>
              <a:rPr lang="zh-CN" altLang="zh-CN" sz="2800" kern="100" dirty="0">
                <a:latin typeface="Times New Roman"/>
                <a:ea typeface="华文细黑" pitchFamily="2" charset="-122"/>
                <a:cs typeface="Times New Roman"/>
              </a:rPr>
              <a:t>氮气，至少需要叠氮化钠</a:t>
            </a:r>
            <a:r>
              <a:rPr lang="en-US" altLang="zh-CN" sz="2800" kern="100" dirty="0">
                <a:latin typeface="Times New Roman"/>
                <a:ea typeface="华文细黑" pitchFamily="2" charset="-122"/>
                <a:cs typeface="Courier New"/>
              </a:rPr>
              <a:t>________g</a:t>
            </a:r>
            <a:r>
              <a:rPr lang="zh-CN" altLang="zh-CN" sz="2800" kern="100" dirty="0" smtClean="0">
                <a:latin typeface="Times New Roman"/>
                <a:ea typeface="华文细黑" pitchFamily="2" charset="-122"/>
                <a:cs typeface="Times New Roman"/>
              </a:rPr>
              <a:t>。</a:t>
            </a:r>
            <a:endParaRPr lang="en-US" altLang="zh-CN" sz="2800" kern="100" dirty="0" smtClean="0">
              <a:latin typeface="Times New Roman"/>
              <a:ea typeface="华文细黑" pitchFamily="2" charset="-122"/>
              <a:cs typeface="Times New Roman"/>
            </a:endParaRPr>
          </a:p>
        </p:txBody>
      </p:sp>
      <p:sp>
        <p:nvSpPr>
          <p:cNvPr id="6" name="Rectangle 21">
            <a:hlinkClick r:id="rId2" action="ppaction://hlinksldjump"/>
          </p:cNvPr>
          <p:cNvSpPr>
            <a:spLocks noChangeArrowheads="1"/>
          </p:cNvSpPr>
          <p:nvPr/>
        </p:nvSpPr>
        <p:spPr bwMode="auto">
          <a:xfrm>
            <a:off x="9151572" y="117426"/>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7" name="Rectangle 21">
            <a:hlinkClick r:id="rId3" action="ppaction://hlinksldjump"/>
          </p:cNvPr>
          <p:cNvSpPr>
            <a:spLocks noChangeArrowheads="1"/>
          </p:cNvSpPr>
          <p:nvPr/>
        </p:nvSpPr>
        <p:spPr bwMode="auto">
          <a:xfrm>
            <a:off x="9629608" y="117426"/>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8" name="Rectangle 21">
            <a:hlinkClick r:id="rId4" action="ppaction://hlinksldjump"/>
          </p:cNvPr>
          <p:cNvSpPr>
            <a:spLocks noChangeArrowheads="1"/>
          </p:cNvSpPr>
          <p:nvPr/>
        </p:nvSpPr>
        <p:spPr bwMode="auto">
          <a:xfrm>
            <a:off x="10083502" y="117426"/>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9" name="Rectangle 21">
            <a:hlinkClick r:id="rId5" action="ppaction://hlinksldjump"/>
          </p:cNvPr>
          <p:cNvSpPr>
            <a:spLocks noChangeArrowheads="1"/>
          </p:cNvSpPr>
          <p:nvPr/>
        </p:nvSpPr>
        <p:spPr bwMode="auto">
          <a:xfrm>
            <a:off x="10585262" y="11742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10" name="Rectangle 21">
            <a:hlinkClick r:id="rId6" action="ppaction://hlinksldjump"/>
          </p:cNvPr>
          <p:cNvSpPr>
            <a:spLocks noChangeArrowheads="1"/>
          </p:cNvSpPr>
          <p:nvPr/>
        </p:nvSpPr>
        <p:spPr bwMode="auto">
          <a:xfrm>
            <a:off x="11041571" y="11742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11" name="Rectangle 21">
            <a:hlinkClick r:id="rId7" action="ppaction://hlinksldjump"/>
          </p:cNvPr>
          <p:cNvSpPr>
            <a:spLocks noChangeArrowheads="1"/>
          </p:cNvSpPr>
          <p:nvPr/>
        </p:nvSpPr>
        <p:spPr bwMode="auto">
          <a:xfrm>
            <a:off x="11489246" y="11742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2" name="矩形 11"/>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3" name="圆角矩形 12">
            <a:hlinkClick r:id="rId8" action="ppaction://hlinksldjump"/>
          </p:cNvPr>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
        <p:nvSpPr>
          <p:cNvPr id="14" name="Rectangle 21">
            <a:hlinkClick r:id="rId9" action="ppaction://hlinksldjump"/>
          </p:cNvPr>
          <p:cNvSpPr>
            <a:spLocks noChangeArrowheads="1"/>
          </p:cNvSpPr>
          <p:nvPr/>
        </p:nvSpPr>
        <p:spPr bwMode="auto">
          <a:xfrm>
            <a:off x="8649394" y="117426"/>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3143064983"/>
      </p:ext>
    </p:extLst>
  </p:cSld>
  <p:clrMapOvr>
    <a:masterClrMapping/>
  </p:clrMapOvr>
  <p:timing>
    <p:tnLst>
      <p:par>
        <p:cTn id="1" dur="indefinite" restart="never" nodeType="tmRoot"/>
      </p:par>
    </p:tnLst>
  </p:timing>
</p:sld>
</file>

<file path=ppt/theme/theme1.xml><?xml version="1.0" encoding="utf-8"?>
<a:theme xmlns:a="http://schemas.openxmlformats.org/drawingml/2006/main" name="6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基本">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4936</TotalTime>
  <Words>6389</Words>
  <Application>Microsoft Office PowerPoint</Application>
  <PresentationFormat>自定义</PresentationFormat>
  <Paragraphs>1740</Paragraphs>
  <Slides>140</Slides>
  <Notes>2</Notes>
  <HiddenSlides>27</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140</vt:i4>
      </vt:variant>
    </vt:vector>
  </HeadingPairs>
  <TitlesOfParts>
    <vt:vector size="142" baseType="lpstr">
      <vt:lpstr>6_Office 主题</vt:lpstr>
      <vt:lpstr>文档</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admin</cp:lastModifiedBy>
  <cp:revision>1058</cp:revision>
  <dcterms:created xsi:type="dcterms:W3CDTF">2014-11-27T01:03:08Z</dcterms:created>
  <dcterms:modified xsi:type="dcterms:W3CDTF">2016-03-01T06:36:24Z</dcterms:modified>
</cp:coreProperties>
</file>