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63" r:id="rId3"/>
    <p:sldId id="257" r:id="rId4"/>
    <p:sldId id="264" r:id="rId5"/>
    <p:sldId id="259" r:id="rId6"/>
    <p:sldId id="265" r:id="rId7"/>
    <p:sldId id="260" r:id="rId8"/>
    <p:sldId id="266" r:id="rId9"/>
    <p:sldId id="261" r:id="rId10"/>
    <p:sldId id="262" r:id="rId11"/>
    <p:sldId id="26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263180-C521-41E3-ADB8-92B34DB65DF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263180-C521-41E3-ADB8-92B34DB65DF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263180-C521-41E3-ADB8-92B34DB65DF0}"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263180-C521-41E3-ADB8-92B34DB65DF0}"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263180-C521-41E3-ADB8-92B34DB65DF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263180-C521-41E3-ADB8-92B34DB65DF0}"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263180-C521-41E3-ADB8-92B34DB65DF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263180-C521-41E3-ADB8-92B34DB65DF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263180-C521-41E3-ADB8-92B34DB65DF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263180-C521-41E3-ADB8-92B34DB65DF0}"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5C4A5C-94ED-4CA5-B9C8-3D840749902C}" type="datetimeFigureOut">
              <a:rPr lang="zh-CN" altLang="en-US" smtClean="0"/>
              <a:t>2015-12-17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263180-C521-41E3-ADB8-92B34DB65DF0}"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95C4A5C-94ED-4CA5-B9C8-3D840749902C}" type="datetimeFigureOut">
              <a:rPr lang="zh-CN" altLang="en-US" smtClean="0"/>
              <a:t>2015-12-17</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4263180-C521-41E3-ADB8-92B34DB65DF0}"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lstStyle/>
          <a:p>
            <a:pPr marL="0" lvl="0" indent="0" algn="ctr">
              <a:buNone/>
            </a:pPr>
            <a:r>
              <a:rPr lang="en-US" altLang="zh-CN" sz="2500" dirty="0">
                <a:solidFill>
                  <a:prstClr val="black"/>
                </a:solidFill>
              </a:rPr>
              <a:t/>
            </a:r>
            <a:br>
              <a:rPr lang="en-US" altLang="zh-CN" sz="2500" dirty="0">
                <a:solidFill>
                  <a:prstClr val="black"/>
                </a:solidFill>
              </a:rPr>
            </a:br>
            <a:endParaRPr lang="en-US" altLang="zh-CN" sz="2500" dirty="0" smtClean="0">
              <a:solidFill>
                <a:prstClr val="black"/>
              </a:solidFill>
            </a:endParaRPr>
          </a:p>
          <a:p>
            <a:pPr marL="0" lvl="0" indent="0" algn="ctr">
              <a:buNone/>
            </a:pPr>
            <a:r>
              <a:rPr lang="en-US" altLang="zh-CN" sz="2800" b="1" dirty="0" smtClean="0">
                <a:solidFill>
                  <a:srgbClr val="FF0000"/>
                </a:solidFill>
              </a:rPr>
              <a:t>A </a:t>
            </a:r>
            <a:r>
              <a:rPr lang="en-US" altLang="zh-CN" sz="2800" b="1" dirty="0">
                <a:solidFill>
                  <a:srgbClr val="FF0000"/>
                </a:solidFill>
              </a:rPr>
              <a:t>life dedicated to the revival of the Olympic Games</a:t>
            </a:r>
            <a:br>
              <a:rPr lang="en-US" altLang="zh-CN" sz="2800" b="1" dirty="0">
                <a:solidFill>
                  <a:srgbClr val="FF0000"/>
                </a:solidFill>
              </a:rPr>
            </a:br>
            <a:r>
              <a:rPr lang="en-US" altLang="zh-CN" sz="2800" dirty="0">
                <a:solidFill>
                  <a:prstClr val="black"/>
                </a:solidFill>
              </a:rPr>
              <a:t/>
            </a:r>
            <a:br>
              <a:rPr lang="en-US" altLang="zh-CN" sz="2800" dirty="0">
                <a:solidFill>
                  <a:prstClr val="black"/>
                </a:solidFill>
              </a:rPr>
            </a:br>
            <a:endParaRPr lang="en-US" altLang="zh-CN" sz="2800" dirty="0">
              <a:solidFill>
                <a:prstClr val="black"/>
              </a:solidFill>
            </a:endParaRPr>
          </a:p>
          <a:p>
            <a:r>
              <a:rPr lang="en-US" altLang="zh-CN" sz="2800" b="1" dirty="0">
                <a:solidFill>
                  <a:schemeClr val="accent3">
                    <a:lumMod val="50000"/>
                  </a:schemeClr>
                </a:solidFill>
              </a:rPr>
              <a:t>PIERRE DE COUBERTIN</a:t>
            </a:r>
            <a:endParaRPr lang="zh-CN" altLang="en-US" sz="2800" dirty="0">
              <a:solidFill>
                <a:schemeClr val="accent3">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830800"/>
            <a:ext cx="3240360" cy="4624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1588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Autofit/>
          </a:bodyPr>
          <a:lstStyle/>
          <a:p>
            <a:pPr lvl="0"/>
            <a:r>
              <a:rPr lang="en-US" altLang="zh-CN" sz="3200" b="1" dirty="0">
                <a:solidFill>
                  <a:srgbClr val="990099"/>
                </a:solidFill>
              </a:rPr>
              <a:t>Pierre de Coubertin withdrew from the IOC and the Olympic Movement in 1925 to devote himself to his pedagogical work, which he termed his "unfinished symphony". At the age of 69, in 1931, he published his "Olympic </a:t>
            </a:r>
            <a:r>
              <a:rPr lang="en-US" altLang="zh-CN" sz="3200" b="1" dirty="0">
                <a:solidFill>
                  <a:srgbClr val="990099"/>
                </a:solidFill>
              </a:rPr>
              <a:t>Memoirs (</a:t>
            </a:r>
            <a:r>
              <a:rPr lang="en-US" altLang="zh-CN" sz="3200" b="1" dirty="0">
                <a:solidFill>
                  <a:schemeClr val="tx1"/>
                </a:solidFill>
              </a:rPr>
              <a:t>an account of the author's personal experiences </a:t>
            </a:r>
            <a:r>
              <a:rPr lang="en-US" altLang="zh-CN" sz="3200" b="1" dirty="0" smtClean="0">
                <a:solidFill>
                  <a:srgbClr val="990099"/>
                </a:solidFill>
              </a:rPr>
              <a:t>) " </a:t>
            </a:r>
            <a:r>
              <a:rPr lang="en-US" altLang="zh-CN" sz="3200" b="1" dirty="0">
                <a:solidFill>
                  <a:srgbClr val="990099"/>
                </a:solidFill>
              </a:rPr>
              <a:t>in which he emphasized the intellectual and philosophical nature of his enterprise </a:t>
            </a:r>
            <a:r>
              <a:rPr lang="en-US" altLang="zh-CN" sz="3200" b="1" dirty="0">
                <a:solidFill>
                  <a:srgbClr val="990099"/>
                </a:solidFill>
              </a:rPr>
              <a:t>(</a:t>
            </a:r>
            <a:r>
              <a:rPr lang="en-US" altLang="zh-CN" sz="3200" b="1" dirty="0">
                <a:solidFill>
                  <a:schemeClr val="tx1"/>
                </a:solidFill>
              </a:rPr>
              <a:t>a purposeful or industrious undertaking </a:t>
            </a:r>
            <a:r>
              <a:rPr lang="en-US" altLang="zh-CN" sz="3200" b="1" dirty="0" smtClean="0">
                <a:solidFill>
                  <a:srgbClr val="990099"/>
                </a:solidFill>
              </a:rPr>
              <a:t>) and </a:t>
            </a:r>
            <a:r>
              <a:rPr lang="en-US" altLang="zh-CN" sz="3200" b="1" dirty="0">
                <a:solidFill>
                  <a:srgbClr val="990099"/>
                </a:solidFill>
              </a:rPr>
              <a:t>his wish to "place the role of the IOC, right from the start, very much above that of a simple sports association". Pierre de Coubertin suddenly died of a heart </a:t>
            </a:r>
            <a:r>
              <a:rPr lang="en-US" altLang="zh-CN" sz="3200" b="1" dirty="0" smtClean="0">
                <a:solidFill>
                  <a:srgbClr val="990099"/>
                </a:solidFill>
              </a:rPr>
              <a:t>attack</a:t>
            </a:r>
            <a:endParaRPr lang="zh-CN" altLang="en-US" sz="9600" b="1" dirty="0">
              <a:solidFill>
                <a:srgbClr val="990099"/>
              </a:solidFill>
            </a:endParaRPr>
          </a:p>
        </p:txBody>
      </p:sp>
    </p:spTree>
    <p:extLst>
      <p:ext uri="{BB962C8B-B14F-4D97-AF65-F5344CB8AC3E}">
        <p14:creationId xmlns:p14="http://schemas.microsoft.com/office/powerpoint/2010/main" val="4151588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Autofit/>
          </a:bodyPr>
          <a:lstStyle/>
          <a:p>
            <a:pPr lvl="0"/>
            <a:r>
              <a:rPr lang="en-US" altLang="zh-CN" sz="3200" b="1" dirty="0" smtClean="0">
                <a:solidFill>
                  <a:srgbClr val="990099"/>
                </a:solidFill>
              </a:rPr>
              <a:t>on </a:t>
            </a:r>
            <a:r>
              <a:rPr lang="en-US" altLang="zh-CN" sz="3200" b="1" dirty="0" smtClean="0">
                <a:solidFill>
                  <a:srgbClr val="990099"/>
                </a:solidFill>
              </a:rPr>
              <a:t>September 2nd, </a:t>
            </a:r>
            <a:r>
              <a:rPr lang="en-US" altLang="zh-CN" sz="3200" b="1" dirty="0">
                <a:solidFill>
                  <a:srgbClr val="990099"/>
                </a:solidFill>
              </a:rPr>
              <a:t>1937, in a park in Geneva, and thus his "symphony" remained unfinished. The city of Lausanne had decided to award him honorary citizenship of the city, but he died just prior to the ceremony. In accordance with Pierre de Coubertin's last wishes, he was buried in Lausanne and his heart was placed inside a </a:t>
            </a:r>
            <a:r>
              <a:rPr lang="en-US" altLang="zh-CN" sz="3200" b="1" dirty="0">
                <a:solidFill>
                  <a:srgbClr val="990099"/>
                </a:solidFill>
              </a:rPr>
              <a:t>stele (</a:t>
            </a:r>
            <a:r>
              <a:rPr lang="en-US" altLang="zh-CN" sz="3200" b="1" dirty="0">
                <a:solidFill>
                  <a:schemeClr val="tx1"/>
                </a:solidFill>
              </a:rPr>
              <a:t>an ancient upright stone </a:t>
            </a:r>
            <a:r>
              <a:rPr lang="en-US" altLang="zh-CN" sz="3200" b="1" dirty="0" smtClean="0">
                <a:solidFill>
                  <a:schemeClr val="tx1"/>
                </a:solidFill>
              </a:rPr>
              <a:t>bearing markings</a:t>
            </a:r>
            <a:r>
              <a:rPr lang="en-US" altLang="zh-CN" sz="3200" b="1" dirty="0" smtClean="0">
                <a:solidFill>
                  <a:srgbClr val="990099"/>
                </a:solidFill>
              </a:rPr>
              <a:t>)</a:t>
            </a:r>
            <a:r>
              <a:rPr lang="en-US" altLang="zh-CN" sz="3200" b="1" dirty="0" smtClean="0">
                <a:solidFill>
                  <a:srgbClr val="990099"/>
                </a:solidFill>
              </a:rPr>
              <a:t> </a:t>
            </a:r>
            <a:r>
              <a:rPr lang="en-US" altLang="zh-CN" sz="3200" b="1" dirty="0">
                <a:solidFill>
                  <a:srgbClr val="990099"/>
                </a:solidFill>
              </a:rPr>
              <a:t>erected to his memory at Olympia. </a:t>
            </a:r>
            <a:br>
              <a:rPr lang="en-US" altLang="zh-CN" sz="3200" b="1" dirty="0">
                <a:solidFill>
                  <a:srgbClr val="990099"/>
                </a:solidFill>
              </a:rPr>
            </a:br>
            <a:r>
              <a:rPr lang="zh-CN" altLang="en-US" sz="3200" b="1" dirty="0">
                <a:solidFill>
                  <a:srgbClr val="990099"/>
                </a:solidFill>
              </a:rPr>
              <a:t>　</a:t>
            </a:r>
            <a:endParaRPr lang="zh-CN" altLang="en-US" sz="9600" b="1" dirty="0">
              <a:solidFill>
                <a:srgbClr val="990099"/>
              </a:solidFill>
            </a:endParaRPr>
          </a:p>
          <a:p>
            <a:endParaRPr lang="zh-CN" altLang="en-US" sz="9600" b="1" dirty="0">
              <a:solidFill>
                <a:srgbClr val="990099"/>
              </a:solidFill>
            </a:endParaRPr>
          </a:p>
        </p:txBody>
      </p:sp>
    </p:spTree>
    <p:extLst>
      <p:ext uri="{BB962C8B-B14F-4D97-AF65-F5344CB8AC3E}">
        <p14:creationId xmlns:p14="http://schemas.microsoft.com/office/powerpoint/2010/main" val="3662759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Autofit/>
          </a:bodyPr>
          <a:lstStyle/>
          <a:p>
            <a:pPr lvl="0"/>
            <a:r>
              <a:rPr lang="zh-CN" altLang="en-US" sz="2400" b="1" dirty="0">
                <a:solidFill>
                  <a:srgbClr val="990099"/>
                </a:solidFill>
              </a:rPr>
              <a:t>　皮埃尔</a:t>
            </a:r>
            <a:r>
              <a:rPr lang="en-US" altLang="zh-CN" sz="2400" b="1" dirty="0">
                <a:solidFill>
                  <a:srgbClr val="990099"/>
                </a:solidFill>
              </a:rPr>
              <a:t>·</a:t>
            </a:r>
            <a:r>
              <a:rPr lang="zh-CN" altLang="en-US" sz="2400" b="1" dirty="0">
                <a:solidFill>
                  <a:srgbClr val="990099"/>
                </a:solidFill>
              </a:rPr>
              <a:t>德</a:t>
            </a:r>
            <a:r>
              <a:rPr lang="en-US" altLang="zh-CN" sz="2400" b="1" dirty="0">
                <a:solidFill>
                  <a:srgbClr val="990099"/>
                </a:solidFill>
              </a:rPr>
              <a:t>·</a:t>
            </a:r>
            <a:r>
              <a:rPr lang="zh-CN" altLang="en-US" sz="2400" b="1" dirty="0">
                <a:solidFill>
                  <a:srgbClr val="990099"/>
                </a:solidFill>
              </a:rPr>
              <a:t>顾拜旦</a:t>
            </a:r>
            <a:br>
              <a:rPr lang="zh-CN" altLang="en-US" sz="2400" b="1" dirty="0">
                <a:solidFill>
                  <a:srgbClr val="990099"/>
                </a:solidFill>
              </a:rPr>
            </a:br>
            <a:r>
              <a:rPr lang="zh-CN" altLang="en-US" sz="2400" b="1" dirty="0">
                <a:solidFill>
                  <a:srgbClr val="990099"/>
                </a:solidFill>
              </a:rPr>
              <a:t>　　</a:t>
            </a:r>
            <a:r>
              <a:rPr lang="en-US" altLang="zh-CN" sz="2400" b="1" dirty="0">
                <a:solidFill>
                  <a:srgbClr val="990099"/>
                </a:solidFill>
              </a:rPr>
              <a:t>(Pierre de Coubertin,1863.1.1-1937.9.2) </a:t>
            </a:r>
            <a:br>
              <a:rPr lang="en-US" altLang="zh-CN" sz="2400" b="1" dirty="0">
                <a:solidFill>
                  <a:srgbClr val="990099"/>
                </a:solidFill>
              </a:rPr>
            </a:br>
            <a:r>
              <a:rPr lang="zh-CN" altLang="en-US" sz="2400" b="1" dirty="0">
                <a:solidFill>
                  <a:srgbClr val="990099"/>
                </a:solidFill>
              </a:rPr>
              <a:t>　　</a:t>
            </a:r>
            <a:r>
              <a:rPr lang="en-US" altLang="zh-CN" sz="2400" b="1" dirty="0">
                <a:solidFill>
                  <a:srgbClr val="990099"/>
                </a:solidFill>
              </a:rPr>
              <a:t>1863-1937</a:t>
            </a:r>
            <a:r>
              <a:rPr lang="zh-CN" altLang="en-US" sz="2400" b="1" dirty="0">
                <a:solidFill>
                  <a:srgbClr val="990099"/>
                </a:solidFill>
              </a:rPr>
              <a:t>　出生于法国，于日内瓦过世 </a:t>
            </a:r>
            <a:br>
              <a:rPr lang="zh-CN" altLang="en-US" sz="2400" b="1" dirty="0">
                <a:solidFill>
                  <a:srgbClr val="990099"/>
                </a:solidFill>
              </a:rPr>
            </a:br>
            <a:r>
              <a:rPr lang="zh-CN" altLang="en-US" sz="2400" b="1" dirty="0">
                <a:solidFill>
                  <a:srgbClr val="990099"/>
                </a:solidFill>
              </a:rPr>
              <a:t>　　</a:t>
            </a:r>
            <a:r>
              <a:rPr lang="en-US" altLang="zh-CN" sz="2400" b="1" dirty="0">
                <a:solidFill>
                  <a:srgbClr val="990099"/>
                </a:solidFill>
              </a:rPr>
              <a:t>1894-1925</a:t>
            </a:r>
            <a:r>
              <a:rPr lang="zh-CN" altLang="en-US" sz="2400" b="1" dirty="0">
                <a:solidFill>
                  <a:srgbClr val="990099"/>
                </a:solidFill>
              </a:rPr>
              <a:t>　任国际奥委会委员 </a:t>
            </a:r>
            <a:br>
              <a:rPr lang="zh-CN" altLang="en-US" sz="2400" b="1" dirty="0">
                <a:solidFill>
                  <a:srgbClr val="990099"/>
                </a:solidFill>
              </a:rPr>
            </a:br>
            <a:r>
              <a:rPr lang="zh-CN" altLang="en-US" sz="2400" b="1" dirty="0">
                <a:solidFill>
                  <a:srgbClr val="990099"/>
                </a:solidFill>
              </a:rPr>
              <a:t>　　</a:t>
            </a:r>
            <a:r>
              <a:rPr lang="en-US" altLang="zh-CN" sz="2400" b="1" dirty="0">
                <a:solidFill>
                  <a:srgbClr val="990099"/>
                </a:solidFill>
              </a:rPr>
              <a:t>1894-1896</a:t>
            </a:r>
            <a:r>
              <a:rPr lang="zh-CN" altLang="en-US" sz="2400" b="1" dirty="0">
                <a:solidFill>
                  <a:srgbClr val="990099"/>
                </a:solidFill>
              </a:rPr>
              <a:t>　担任国际奥委会秘书长 </a:t>
            </a:r>
            <a:br>
              <a:rPr lang="zh-CN" altLang="en-US" sz="2400" b="1" dirty="0">
                <a:solidFill>
                  <a:srgbClr val="990099"/>
                </a:solidFill>
              </a:rPr>
            </a:br>
            <a:r>
              <a:rPr lang="zh-CN" altLang="en-US" sz="2400" b="1" dirty="0">
                <a:solidFill>
                  <a:srgbClr val="990099"/>
                </a:solidFill>
              </a:rPr>
              <a:t>　　</a:t>
            </a:r>
            <a:r>
              <a:rPr lang="en-US" altLang="zh-CN" sz="2400" b="1" dirty="0">
                <a:solidFill>
                  <a:srgbClr val="990099"/>
                </a:solidFill>
              </a:rPr>
              <a:t>1896-1925</a:t>
            </a:r>
            <a:r>
              <a:rPr lang="zh-CN" altLang="en-US" sz="2400" b="1" dirty="0">
                <a:solidFill>
                  <a:srgbClr val="990099"/>
                </a:solidFill>
              </a:rPr>
              <a:t>　出任国际奥委会第二任主席 </a:t>
            </a:r>
            <a:br>
              <a:rPr lang="zh-CN" altLang="en-US" sz="2400" b="1" dirty="0">
                <a:solidFill>
                  <a:srgbClr val="990099"/>
                </a:solidFill>
              </a:rPr>
            </a:br>
            <a:r>
              <a:rPr lang="zh-CN" altLang="en-US" sz="2400" b="1" dirty="0">
                <a:solidFill>
                  <a:srgbClr val="990099"/>
                </a:solidFill>
              </a:rPr>
              <a:t>　　</a:t>
            </a:r>
            <a:r>
              <a:rPr lang="en-US" altLang="zh-CN" sz="2400" b="1" dirty="0">
                <a:solidFill>
                  <a:srgbClr val="990099"/>
                </a:solidFill>
              </a:rPr>
              <a:t>1925</a:t>
            </a:r>
            <a:r>
              <a:rPr lang="zh-CN" altLang="en-US" sz="2400" b="1" dirty="0">
                <a:solidFill>
                  <a:srgbClr val="990099"/>
                </a:solidFill>
              </a:rPr>
              <a:t>　　　 以国际奥委会荣誉主席身份退休 </a:t>
            </a:r>
            <a:br>
              <a:rPr lang="zh-CN" altLang="en-US" sz="2400" b="1" dirty="0">
                <a:solidFill>
                  <a:srgbClr val="990099"/>
                </a:solidFill>
              </a:rPr>
            </a:br>
            <a:r>
              <a:rPr lang="zh-CN" altLang="en-US" sz="2400" b="1" dirty="0">
                <a:solidFill>
                  <a:srgbClr val="990099"/>
                </a:solidFill>
              </a:rPr>
              <a:t>　　</a:t>
            </a:r>
            <a:br>
              <a:rPr lang="zh-CN" altLang="en-US" sz="2400" b="1" dirty="0">
                <a:solidFill>
                  <a:srgbClr val="990099"/>
                </a:solidFill>
              </a:rPr>
            </a:br>
            <a:r>
              <a:rPr lang="zh-CN" altLang="en-US" sz="2400" b="1" dirty="0">
                <a:solidFill>
                  <a:srgbClr val="990099"/>
                </a:solidFill>
              </a:rPr>
              <a:t>　　重大业绩：</a:t>
            </a:r>
            <a:br>
              <a:rPr lang="zh-CN" altLang="en-US" sz="2400" b="1" dirty="0">
                <a:solidFill>
                  <a:srgbClr val="990099"/>
                </a:solidFill>
              </a:rPr>
            </a:br>
            <a:r>
              <a:rPr lang="zh-CN" altLang="en-US" sz="2400" b="1" dirty="0">
                <a:solidFill>
                  <a:srgbClr val="990099"/>
                </a:solidFill>
              </a:rPr>
              <a:t>　　现代奥林匹克运动创始人，史学家，教育家，致力于文艺活动，</a:t>
            </a:r>
            <a:r>
              <a:rPr lang="en-US" altLang="zh-CN" sz="2400" b="1" dirty="0">
                <a:solidFill>
                  <a:srgbClr val="990099"/>
                </a:solidFill>
              </a:rPr>
              <a:t>1894</a:t>
            </a:r>
            <a:r>
              <a:rPr lang="zh-CN" altLang="en-US" sz="2400" b="1" dirty="0">
                <a:solidFill>
                  <a:srgbClr val="990099"/>
                </a:solidFill>
              </a:rPr>
              <a:t>年在他积极努力和多方筹措下，召开了巴黎国际体育会议，促进了国际奥委会的成立，任职期间对有关奥运会之举办、组织等完成详尽规划，堪称现代奥运会之父。</a:t>
            </a:r>
            <a:r>
              <a:rPr lang="en-US" altLang="zh-CN" sz="2400" b="1" dirty="0">
                <a:solidFill>
                  <a:srgbClr val="990099"/>
                </a:solidFill>
              </a:rPr>
              <a:t>1912</a:t>
            </a:r>
            <a:r>
              <a:rPr lang="zh-CN" altLang="en-US" sz="2400" b="1" dirty="0">
                <a:solidFill>
                  <a:srgbClr val="990099"/>
                </a:solidFill>
              </a:rPr>
              <a:t>年斯德哥尔摩奥运会时，发表了著名诗作</a:t>
            </a:r>
            <a:r>
              <a:rPr lang="en-US" altLang="zh-CN" sz="2400" b="1" dirty="0">
                <a:solidFill>
                  <a:srgbClr val="990099"/>
                </a:solidFill>
              </a:rPr>
              <a:t>《</a:t>
            </a:r>
            <a:r>
              <a:rPr lang="zh-CN" altLang="en-US" sz="2400" b="1" dirty="0">
                <a:solidFill>
                  <a:srgbClr val="990099"/>
                </a:solidFill>
              </a:rPr>
              <a:t>体育颂</a:t>
            </a:r>
            <a:r>
              <a:rPr lang="en-US" altLang="zh-CN" sz="2400" b="1" dirty="0">
                <a:solidFill>
                  <a:srgbClr val="990099"/>
                </a:solidFill>
              </a:rPr>
              <a:t>》</a:t>
            </a:r>
            <a:r>
              <a:rPr lang="zh-CN" altLang="en-US" sz="2400" b="1" dirty="0">
                <a:solidFill>
                  <a:srgbClr val="990099"/>
                </a:solidFill>
              </a:rPr>
              <a:t>，另著有</a:t>
            </a:r>
            <a:r>
              <a:rPr lang="en-US" altLang="zh-CN" sz="2400" b="1" dirty="0">
                <a:solidFill>
                  <a:srgbClr val="990099"/>
                </a:solidFill>
              </a:rPr>
              <a:t>《</a:t>
            </a:r>
            <a:r>
              <a:rPr lang="zh-CN" altLang="en-US" sz="2400" b="1" dirty="0">
                <a:solidFill>
                  <a:srgbClr val="990099"/>
                </a:solidFill>
              </a:rPr>
              <a:t>运动心理学试验</a:t>
            </a:r>
            <a:r>
              <a:rPr lang="en-US" altLang="zh-CN" sz="2400" b="1" dirty="0">
                <a:solidFill>
                  <a:srgbClr val="990099"/>
                </a:solidFill>
              </a:rPr>
              <a:t>》</a:t>
            </a:r>
            <a:r>
              <a:rPr lang="zh-CN" altLang="en-US" sz="2400" b="1" dirty="0">
                <a:solidFill>
                  <a:srgbClr val="990099"/>
                </a:solidFill>
              </a:rPr>
              <a:t>（</a:t>
            </a:r>
            <a:r>
              <a:rPr lang="en-US" altLang="zh-CN" sz="2400" b="1" dirty="0">
                <a:solidFill>
                  <a:srgbClr val="990099"/>
                </a:solidFill>
              </a:rPr>
              <a:t>1913</a:t>
            </a:r>
            <a:r>
              <a:rPr lang="zh-CN" altLang="en-US" sz="2400" b="1" dirty="0">
                <a:solidFill>
                  <a:srgbClr val="990099"/>
                </a:solidFill>
              </a:rPr>
              <a:t>）和</a:t>
            </a:r>
            <a:r>
              <a:rPr lang="en-US" altLang="zh-CN" sz="2400" b="1" dirty="0">
                <a:solidFill>
                  <a:srgbClr val="990099"/>
                </a:solidFill>
              </a:rPr>
              <a:t>《</a:t>
            </a:r>
            <a:r>
              <a:rPr lang="zh-CN" altLang="en-US" sz="2400" b="1" dirty="0">
                <a:solidFill>
                  <a:srgbClr val="990099"/>
                </a:solidFill>
              </a:rPr>
              <a:t>竞技运动教育学</a:t>
            </a:r>
            <a:r>
              <a:rPr lang="en-US" altLang="zh-CN" sz="2400" b="1" dirty="0">
                <a:solidFill>
                  <a:srgbClr val="990099"/>
                </a:solidFill>
              </a:rPr>
              <a:t>》</a:t>
            </a:r>
            <a:r>
              <a:rPr lang="zh-CN" altLang="en-US" sz="2400" b="1" dirty="0">
                <a:solidFill>
                  <a:srgbClr val="990099"/>
                </a:solidFill>
              </a:rPr>
              <a:t>（</a:t>
            </a:r>
            <a:r>
              <a:rPr lang="en-US" altLang="zh-CN" sz="2400" b="1" dirty="0">
                <a:solidFill>
                  <a:srgbClr val="990099"/>
                </a:solidFill>
              </a:rPr>
              <a:t>1919</a:t>
            </a:r>
            <a:r>
              <a:rPr lang="zh-CN" altLang="en-US" sz="2400" b="1" dirty="0">
                <a:solidFill>
                  <a:srgbClr val="990099"/>
                </a:solidFill>
              </a:rPr>
              <a:t>）等。</a:t>
            </a:r>
            <a:r>
              <a:rPr lang="en-US" altLang="zh-CN" sz="2400" b="1" dirty="0">
                <a:solidFill>
                  <a:srgbClr val="990099"/>
                </a:solidFill>
              </a:rPr>
              <a:t>1937</a:t>
            </a:r>
            <a:r>
              <a:rPr lang="zh-CN" altLang="en-US" sz="2400" b="1" dirty="0">
                <a:solidFill>
                  <a:srgbClr val="990099"/>
                </a:solidFill>
              </a:rPr>
              <a:t>年</a:t>
            </a:r>
            <a:r>
              <a:rPr lang="en-US" altLang="zh-CN" sz="2400" b="1" dirty="0">
                <a:solidFill>
                  <a:srgbClr val="990099"/>
                </a:solidFill>
              </a:rPr>
              <a:t>9</a:t>
            </a:r>
            <a:r>
              <a:rPr lang="zh-CN" altLang="en-US" sz="2400" b="1" dirty="0">
                <a:solidFill>
                  <a:srgbClr val="990099"/>
                </a:solidFill>
              </a:rPr>
              <a:t>月</a:t>
            </a:r>
            <a:r>
              <a:rPr lang="en-US" altLang="zh-CN" sz="2400" b="1" dirty="0">
                <a:solidFill>
                  <a:srgbClr val="990099"/>
                </a:solidFill>
              </a:rPr>
              <a:t>2</a:t>
            </a:r>
            <a:r>
              <a:rPr lang="zh-CN" altLang="en-US" sz="2400" b="1" dirty="0">
                <a:solidFill>
                  <a:srgbClr val="990099"/>
                </a:solidFill>
              </a:rPr>
              <a:t>日病逝于日内瓦，其遗体葬在国际奥委会总部所在地洛桑，心脏则埋在奥林匹克运动发源地奥林匹亚。 </a:t>
            </a:r>
          </a:p>
          <a:p>
            <a:pPr lvl="0"/>
            <a:endParaRPr lang="zh-CN" altLang="en-US" sz="7200" b="1" dirty="0">
              <a:solidFill>
                <a:srgbClr val="990099"/>
              </a:solidFill>
            </a:endParaRPr>
          </a:p>
          <a:p>
            <a:pPr lvl="0"/>
            <a:r>
              <a:rPr lang="zh-CN" altLang="en-US" sz="2400" b="1" dirty="0">
                <a:solidFill>
                  <a:srgbClr val="990099"/>
                </a:solidFill>
              </a:rPr>
              <a:t>　</a:t>
            </a:r>
            <a:endParaRPr lang="zh-CN" altLang="en-US" sz="8000" b="1" dirty="0">
              <a:solidFill>
                <a:srgbClr val="990099"/>
              </a:solidFill>
            </a:endParaRPr>
          </a:p>
          <a:p>
            <a:endParaRPr lang="zh-CN" altLang="en-US" sz="8000" b="1" dirty="0">
              <a:solidFill>
                <a:srgbClr val="990099"/>
              </a:solidFill>
            </a:endParaRPr>
          </a:p>
        </p:txBody>
      </p:sp>
    </p:spTree>
    <p:extLst>
      <p:ext uri="{BB962C8B-B14F-4D97-AF65-F5344CB8AC3E}">
        <p14:creationId xmlns:p14="http://schemas.microsoft.com/office/powerpoint/2010/main" val="69356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Autofit/>
          </a:bodyPr>
          <a:lstStyle/>
          <a:p>
            <a:r>
              <a:rPr lang="zh-CN" altLang="en-US" sz="3200" b="1" dirty="0" smtClean="0">
                <a:solidFill>
                  <a:srgbClr val="990099"/>
                </a:solidFill>
              </a:rPr>
              <a:t>　　</a:t>
            </a:r>
            <a:r>
              <a:rPr lang="en-US" altLang="zh-CN" sz="3200" b="1" dirty="0" smtClean="0">
                <a:solidFill>
                  <a:srgbClr val="990099"/>
                </a:solidFill>
              </a:rPr>
              <a:t>Pierre </a:t>
            </a:r>
            <a:r>
              <a:rPr lang="en-US" altLang="zh-CN" sz="3200" b="1" dirty="0" err="1" smtClean="0">
                <a:solidFill>
                  <a:srgbClr val="990099"/>
                </a:solidFill>
              </a:rPr>
              <a:t>Frédy</a:t>
            </a:r>
            <a:r>
              <a:rPr lang="en-US" altLang="zh-CN" sz="3200" b="1" dirty="0" smtClean="0">
                <a:solidFill>
                  <a:srgbClr val="990099"/>
                </a:solidFill>
              </a:rPr>
              <a:t>, Baron de Coubertin, was born in Paris in 1863. His family originated in Normandy where he spent many of his summers in the family Château de </a:t>
            </a:r>
            <a:r>
              <a:rPr lang="en-US" altLang="zh-CN" sz="3200" b="1" dirty="0" err="1" smtClean="0">
                <a:solidFill>
                  <a:srgbClr val="990099"/>
                </a:solidFill>
              </a:rPr>
              <a:t>Mirville</a:t>
            </a:r>
            <a:r>
              <a:rPr lang="en-US" altLang="zh-CN" sz="3200" b="1" dirty="0" smtClean="0">
                <a:solidFill>
                  <a:srgbClr val="990099"/>
                </a:solidFill>
              </a:rPr>
              <a:t>, near Le Havre. He refused the military career planned for him by his family, as well as </a:t>
            </a:r>
            <a:r>
              <a:rPr lang="en-US" altLang="zh-CN" sz="3200" b="1" dirty="0" smtClean="0">
                <a:solidFill>
                  <a:srgbClr val="990099"/>
                </a:solidFill>
              </a:rPr>
              <a:t>renouncing </a:t>
            </a:r>
            <a:r>
              <a:rPr lang="en-US" altLang="zh-CN" sz="3200" b="1" dirty="0" smtClean="0">
                <a:solidFill>
                  <a:srgbClr val="990099"/>
                </a:solidFill>
              </a:rPr>
              <a:t>(</a:t>
            </a:r>
            <a:r>
              <a:rPr lang="en-US" altLang="zh-CN" sz="3200" b="1" dirty="0" smtClean="0">
                <a:solidFill>
                  <a:schemeClr val="tx1"/>
                </a:solidFill>
              </a:rPr>
              <a:t>giving up</a:t>
            </a:r>
            <a:r>
              <a:rPr lang="en-US" altLang="zh-CN" sz="3200" b="1" dirty="0" smtClean="0">
                <a:solidFill>
                  <a:srgbClr val="990099"/>
                </a:solidFill>
              </a:rPr>
              <a:t>)</a:t>
            </a:r>
            <a:r>
              <a:rPr lang="en-US" altLang="zh-CN" sz="3200" b="1" dirty="0" smtClean="0">
                <a:solidFill>
                  <a:srgbClr val="990099"/>
                </a:solidFill>
              </a:rPr>
              <a:t> </a:t>
            </a:r>
            <a:r>
              <a:rPr lang="en-US" altLang="zh-CN" sz="3200" b="1" dirty="0" smtClean="0">
                <a:solidFill>
                  <a:srgbClr val="990099"/>
                </a:solidFill>
              </a:rPr>
              <a:t>a promising political career. By the age of 24 he had already decided the aim of his life: he would help bring back the noble spirit of France by reforming its old-fashioned and unimaginative education system. </a:t>
            </a:r>
            <a:endParaRPr lang="zh-CN" altLang="en-US" sz="3200" b="1" dirty="0">
              <a:solidFill>
                <a:srgbClr val="990099"/>
              </a:solidFill>
            </a:endParaRPr>
          </a:p>
        </p:txBody>
      </p:sp>
    </p:spTree>
    <p:extLst>
      <p:ext uri="{BB962C8B-B14F-4D97-AF65-F5344CB8AC3E}">
        <p14:creationId xmlns:p14="http://schemas.microsoft.com/office/powerpoint/2010/main" val="861925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Autofit/>
          </a:bodyPr>
          <a:lstStyle/>
          <a:p>
            <a:r>
              <a:rPr lang="zh-CN" altLang="en-US" sz="3200" b="1" dirty="0" smtClean="0">
                <a:solidFill>
                  <a:srgbClr val="990099"/>
                </a:solidFill>
              </a:rPr>
              <a:t>　　</a:t>
            </a:r>
            <a:endParaRPr lang="en-US" altLang="zh-CN" sz="3200" b="1" dirty="0" smtClean="0">
              <a:solidFill>
                <a:srgbClr val="990099"/>
              </a:solidFill>
            </a:endParaRPr>
          </a:p>
          <a:p>
            <a:r>
              <a:rPr lang="en-US" altLang="zh-CN" sz="3200" b="1" dirty="0" smtClean="0">
                <a:solidFill>
                  <a:srgbClr val="990099"/>
                </a:solidFill>
              </a:rPr>
              <a:t>Coubertin, whose father was an artist and mother a musician, was raised in cultivated and </a:t>
            </a:r>
            <a:r>
              <a:rPr lang="en-US" altLang="zh-CN" sz="3200" b="1" dirty="0">
                <a:solidFill>
                  <a:srgbClr val="990099"/>
                </a:solidFill>
              </a:rPr>
              <a:t>aristocratic (</a:t>
            </a:r>
            <a:r>
              <a:rPr lang="en-US" altLang="zh-CN" sz="3200" b="1" dirty="0">
                <a:solidFill>
                  <a:schemeClr val="tx1"/>
                </a:solidFill>
              </a:rPr>
              <a:t>characteristic of the nobility </a:t>
            </a:r>
            <a:r>
              <a:rPr lang="en-US" altLang="zh-CN" sz="3200" b="1" dirty="0" smtClean="0">
                <a:solidFill>
                  <a:srgbClr val="990099"/>
                </a:solidFill>
              </a:rPr>
              <a:t>) </a:t>
            </a:r>
            <a:r>
              <a:rPr lang="en-US" altLang="zh-CN" sz="3200" b="1" dirty="0" smtClean="0">
                <a:solidFill>
                  <a:srgbClr val="990099"/>
                </a:solidFill>
              </a:rPr>
              <a:t>surroundings. He had always been deeply interested in questions of education. For him, education was the key to the future of society, and he sought the means to make France rise once more after its defeat in the war in 1870. </a:t>
            </a:r>
            <a:r>
              <a:rPr lang="zh-CN" altLang="en-US" sz="3200" b="1" dirty="0" smtClean="0">
                <a:solidFill>
                  <a:srgbClr val="990099"/>
                </a:solidFill>
              </a:rPr>
              <a:t>　 </a:t>
            </a:r>
            <a:br>
              <a:rPr lang="zh-CN" altLang="en-US" sz="3200" b="1" dirty="0" smtClean="0">
                <a:solidFill>
                  <a:srgbClr val="990099"/>
                </a:solidFill>
              </a:rPr>
            </a:br>
            <a:r>
              <a:rPr lang="zh-CN" altLang="en-US" sz="3200" b="1" dirty="0" smtClean="0">
                <a:solidFill>
                  <a:srgbClr val="990099"/>
                </a:solidFill>
              </a:rPr>
              <a:t/>
            </a:r>
            <a:br>
              <a:rPr lang="zh-CN" altLang="en-US" sz="3200" b="1" dirty="0" smtClean="0">
                <a:solidFill>
                  <a:srgbClr val="990099"/>
                </a:solidFill>
              </a:rPr>
            </a:br>
            <a:endParaRPr lang="zh-CN" altLang="en-US" sz="3200" b="1" dirty="0">
              <a:solidFill>
                <a:srgbClr val="990099"/>
              </a:solidFill>
            </a:endParaRPr>
          </a:p>
        </p:txBody>
      </p:sp>
    </p:spTree>
    <p:extLst>
      <p:ext uri="{BB962C8B-B14F-4D97-AF65-F5344CB8AC3E}">
        <p14:creationId xmlns:p14="http://schemas.microsoft.com/office/powerpoint/2010/main" val="395249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Autofit/>
          </a:bodyPr>
          <a:lstStyle/>
          <a:p>
            <a:pPr lvl="0"/>
            <a:r>
              <a:rPr lang="zh-CN" altLang="en-US" sz="2800" b="1" dirty="0">
                <a:solidFill>
                  <a:srgbClr val="990099"/>
                </a:solidFill>
              </a:rPr>
              <a:t>　　</a:t>
            </a:r>
            <a:r>
              <a:rPr lang="en-US" altLang="zh-CN" sz="2800" b="1" dirty="0">
                <a:solidFill>
                  <a:srgbClr val="990099"/>
                </a:solidFill>
              </a:rPr>
              <a:t>Coubertin was a very active sportsman and practiced the sports of boxing, fencing, horse-riding and rowing. He was convinced that sport was the springboard for moral energy and he defended his idea with rare </a:t>
            </a:r>
            <a:r>
              <a:rPr lang="en-US" altLang="zh-CN" sz="2800" b="1" dirty="0">
                <a:solidFill>
                  <a:srgbClr val="990099"/>
                </a:solidFill>
              </a:rPr>
              <a:t>tenacity (</a:t>
            </a:r>
            <a:r>
              <a:rPr lang="en-US" altLang="zh-CN" sz="2800" b="1" dirty="0">
                <a:solidFill>
                  <a:schemeClr val="tx1"/>
                </a:solidFill>
              </a:rPr>
              <a:t>persistent determination </a:t>
            </a:r>
            <a:r>
              <a:rPr lang="en-US" altLang="zh-CN" sz="2800" b="1" dirty="0" smtClean="0">
                <a:solidFill>
                  <a:srgbClr val="990099"/>
                </a:solidFill>
              </a:rPr>
              <a:t>)</a:t>
            </a:r>
            <a:r>
              <a:rPr lang="en-US" altLang="zh-CN" sz="2800" b="1" dirty="0" smtClean="0">
                <a:solidFill>
                  <a:srgbClr val="990099"/>
                </a:solidFill>
              </a:rPr>
              <a:t>. </a:t>
            </a:r>
            <a:r>
              <a:rPr lang="en-US" altLang="zh-CN" sz="2800" b="1" dirty="0">
                <a:solidFill>
                  <a:srgbClr val="990099"/>
                </a:solidFill>
              </a:rPr>
              <a:t>It was this </a:t>
            </a:r>
            <a:r>
              <a:rPr lang="en-US" altLang="zh-CN" sz="2800" b="1" dirty="0">
                <a:solidFill>
                  <a:srgbClr val="990099"/>
                </a:solidFill>
              </a:rPr>
              <a:t>conviction (</a:t>
            </a:r>
            <a:r>
              <a:rPr lang="en-US" altLang="zh-CN" sz="2800" b="1" dirty="0">
                <a:solidFill>
                  <a:schemeClr val="tx1"/>
                </a:solidFill>
              </a:rPr>
              <a:t>an unshakable belief </a:t>
            </a:r>
            <a:r>
              <a:rPr lang="en-US" altLang="zh-CN" sz="2800" b="1" dirty="0" smtClean="0">
                <a:solidFill>
                  <a:srgbClr val="990099"/>
                </a:solidFill>
              </a:rPr>
              <a:t>) </a:t>
            </a:r>
            <a:r>
              <a:rPr lang="en-US" altLang="zh-CN" sz="2800" b="1" dirty="0">
                <a:solidFill>
                  <a:srgbClr val="990099"/>
                </a:solidFill>
              </a:rPr>
              <a:t>that led him to announce at the age of 31 that he wanted to revive the Olympic Games. He made this announcement in a meeting at the Union of French Societies of Athletic Sports (USFSA), for which he was Secretary General. No one really believed him and his statement was greeted with little enthusiasm. </a:t>
            </a:r>
            <a:r>
              <a:rPr lang="zh-CN" altLang="en-US" sz="2800" b="1" dirty="0">
                <a:solidFill>
                  <a:srgbClr val="990099"/>
                </a:solidFill>
              </a:rPr>
              <a:t>　</a:t>
            </a:r>
            <a:r>
              <a:rPr lang="en-US" altLang="zh-CN" sz="2800" b="1" dirty="0">
                <a:solidFill>
                  <a:srgbClr val="990099"/>
                </a:solidFill>
              </a:rPr>
              <a:t> </a:t>
            </a:r>
          </a:p>
        </p:txBody>
      </p:sp>
    </p:spTree>
    <p:extLst>
      <p:ext uri="{BB962C8B-B14F-4D97-AF65-F5344CB8AC3E}">
        <p14:creationId xmlns:p14="http://schemas.microsoft.com/office/powerpoint/2010/main" val="4151588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Autofit/>
          </a:bodyPr>
          <a:lstStyle/>
          <a:p>
            <a:pPr lvl="0"/>
            <a:r>
              <a:rPr lang="zh-CN" altLang="en-US" sz="3200" b="1" dirty="0">
                <a:solidFill>
                  <a:srgbClr val="990099"/>
                </a:solidFill>
              </a:rPr>
              <a:t>　　　</a:t>
            </a:r>
            <a:r>
              <a:rPr lang="en-US" altLang="zh-CN" sz="3200" b="1" dirty="0">
                <a:solidFill>
                  <a:srgbClr val="990099"/>
                </a:solidFill>
              </a:rPr>
              <a:t>Coubertin, however, was not discouraged and on 23 June, 1894 he founded the International Olympic Committee in a ceremony held at the University of Sorbonne in Paris. Demetrius </a:t>
            </a:r>
            <a:r>
              <a:rPr lang="en-US" altLang="zh-CN" sz="3200" b="1" dirty="0" err="1">
                <a:solidFill>
                  <a:srgbClr val="990099"/>
                </a:solidFill>
              </a:rPr>
              <a:t>Vikelas</a:t>
            </a:r>
            <a:r>
              <a:rPr lang="en-US" altLang="zh-CN" sz="3200" b="1" dirty="0">
                <a:solidFill>
                  <a:srgbClr val="990099"/>
                </a:solidFill>
              </a:rPr>
              <a:t> from Greece became the first president of the IOC. Two years later, in 1896, the first Olympic Games of the modern era were held in Athens. On that occasion Coubertin was elected the second president of the IOC and he remained president until 1925. </a:t>
            </a:r>
            <a:endParaRPr lang="zh-CN" altLang="en-US" sz="8800" b="1" dirty="0">
              <a:solidFill>
                <a:srgbClr val="990099"/>
              </a:solidFill>
            </a:endParaRPr>
          </a:p>
        </p:txBody>
      </p:sp>
    </p:spTree>
    <p:extLst>
      <p:ext uri="{BB962C8B-B14F-4D97-AF65-F5344CB8AC3E}">
        <p14:creationId xmlns:p14="http://schemas.microsoft.com/office/powerpoint/2010/main" val="1931907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Autofit/>
          </a:bodyPr>
          <a:lstStyle/>
          <a:p>
            <a:pPr lvl="0"/>
            <a:r>
              <a:rPr lang="zh-CN" altLang="en-US" sz="1200" b="1" dirty="0">
                <a:solidFill>
                  <a:srgbClr val="990099"/>
                </a:solidFill>
              </a:rPr>
              <a:t>　</a:t>
            </a:r>
            <a:r>
              <a:rPr lang="en-US" altLang="zh-CN" sz="3200" b="1" dirty="0">
                <a:solidFill>
                  <a:srgbClr val="990099"/>
                </a:solidFill>
              </a:rPr>
              <a:t>Due to the 1st World War, Coubertin requested permission to establish the headquarters of the IOC in Lausanne, Switzerland, which was a neutral country. On 10 April 1915 the acts ensuring the establishment of the international administrative </a:t>
            </a:r>
            <a:r>
              <a:rPr lang="en-US" altLang="zh-CN" sz="3200" b="1" dirty="0" err="1">
                <a:solidFill>
                  <a:srgbClr val="990099"/>
                </a:solidFill>
              </a:rPr>
              <a:t>centre</a:t>
            </a:r>
            <a:r>
              <a:rPr lang="en-US" altLang="zh-CN" sz="3200" b="1" dirty="0">
                <a:solidFill>
                  <a:srgbClr val="990099"/>
                </a:solidFill>
              </a:rPr>
              <a:t> and </a:t>
            </a:r>
            <a:r>
              <a:rPr lang="en-US" altLang="zh-CN" sz="3200" b="1" dirty="0">
                <a:solidFill>
                  <a:srgbClr val="990099"/>
                </a:solidFill>
              </a:rPr>
              <a:t>archives (</a:t>
            </a:r>
            <a:r>
              <a:rPr lang="en-US" altLang="zh-CN" sz="3200" b="1" dirty="0">
                <a:solidFill>
                  <a:schemeClr val="tx1"/>
                </a:solidFill>
              </a:rPr>
              <a:t>collection of records</a:t>
            </a:r>
            <a:r>
              <a:rPr lang="en-US" altLang="zh-CN" sz="3200" b="1" dirty="0">
                <a:solidFill>
                  <a:srgbClr val="990099"/>
                </a:solidFill>
              </a:rPr>
              <a:t> </a:t>
            </a:r>
            <a:r>
              <a:rPr lang="en-US" altLang="zh-CN" sz="3200" b="1" dirty="0" smtClean="0">
                <a:solidFill>
                  <a:srgbClr val="990099"/>
                </a:solidFill>
              </a:rPr>
              <a:t>) </a:t>
            </a:r>
            <a:r>
              <a:rPr lang="en-US" altLang="zh-CN" sz="3200" b="1" dirty="0">
                <a:solidFill>
                  <a:srgbClr val="990099"/>
                </a:solidFill>
              </a:rPr>
              <a:t>of the modern Olympic movement were signed in the Town Hall of Lausanne. In 1922, the IOC headquarters and the Museum collections were moved to the Villa Mon Repos in Lausanne and stayed there for the next 46 years.</a:t>
            </a:r>
            <a:r>
              <a:rPr lang="zh-CN" altLang="en-US" sz="3200" b="1" dirty="0">
                <a:solidFill>
                  <a:srgbClr val="990099"/>
                </a:solidFill>
              </a:rPr>
              <a:t>　　　 </a:t>
            </a:r>
            <a:endParaRPr lang="zh-CN" altLang="en-US" sz="8800" b="1" dirty="0">
              <a:solidFill>
                <a:srgbClr val="990099"/>
              </a:solidFill>
            </a:endParaRPr>
          </a:p>
          <a:p>
            <a:pPr lvl="0"/>
            <a:r>
              <a:rPr lang="zh-CN" altLang="en-US" sz="3200" b="1" dirty="0">
                <a:solidFill>
                  <a:srgbClr val="990099"/>
                </a:solidFill>
              </a:rPr>
              <a:t>　</a:t>
            </a:r>
            <a:endParaRPr lang="en-US" altLang="zh-CN" sz="3200" b="1" dirty="0">
              <a:solidFill>
                <a:srgbClr val="990099"/>
              </a:solidFill>
            </a:endParaRPr>
          </a:p>
        </p:txBody>
      </p:sp>
    </p:spTree>
    <p:extLst>
      <p:ext uri="{BB962C8B-B14F-4D97-AF65-F5344CB8AC3E}">
        <p14:creationId xmlns:p14="http://schemas.microsoft.com/office/powerpoint/2010/main" val="4151588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Autofit/>
          </a:bodyPr>
          <a:lstStyle/>
          <a:p>
            <a:pPr lvl="0"/>
            <a:r>
              <a:rPr lang="zh-CN" altLang="en-US" sz="1400" b="1" dirty="0">
                <a:solidFill>
                  <a:srgbClr val="990099"/>
                </a:solidFill>
              </a:rPr>
              <a:t>　</a:t>
            </a:r>
            <a:r>
              <a:rPr lang="zh-CN" altLang="en-US" sz="3600" b="1" dirty="0">
                <a:solidFill>
                  <a:srgbClr val="990099"/>
                </a:solidFill>
              </a:rPr>
              <a:t>　　　 </a:t>
            </a:r>
            <a:endParaRPr lang="zh-CN" altLang="en-US" sz="9600" b="1" dirty="0">
              <a:solidFill>
                <a:srgbClr val="990099"/>
              </a:solidFill>
            </a:endParaRPr>
          </a:p>
          <a:p>
            <a:pPr lvl="0"/>
            <a:r>
              <a:rPr lang="zh-CN" altLang="en-US" sz="3600" b="1" dirty="0">
                <a:solidFill>
                  <a:srgbClr val="990099"/>
                </a:solidFill>
              </a:rPr>
              <a:t>　</a:t>
            </a:r>
            <a:r>
              <a:rPr lang="en-US" altLang="zh-CN" sz="3600" b="1" dirty="0">
                <a:solidFill>
                  <a:srgbClr val="990099"/>
                </a:solidFill>
              </a:rPr>
              <a:t>Pierre de Coubertin also wanted to be seen as a </a:t>
            </a:r>
            <a:r>
              <a:rPr lang="en-US" altLang="zh-CN" sz="3600" b="1" dirty="0" smtClean="0">
                <a:solidFill>
                  <a:srgbClr val="990099"/>
                </a:solidFill>
              </a:rPr>
              <a:t>pedagogue (</a:t>
            </a:r>
            <a:r>
              <a:rPr lang="en-US" altLang="zh-CN" sz="3600" b="1" dirty="0" smtClean="0">
                <a:solidFill>
                  <a:schemeClr val="tx1"/>
                </a:solidFill>
              </a:rPr>
              <a:t>educator</a:t>
            </a:r>
            <a:r>
              <a:rPr lang="en-US" altLang="zh-CN" sz="3600" b="1" dirty="0" smtClean="0">
                <a:solidFill>
                  <a:srgbClr val="990099"/>
                </a:solidFill>
              </a:rPr>
              <a:t>). </a:t>
            </a:r>
            <a:r>
              <a:rPr lang="en-US" altLang="zh-CN" sz="3600" b="1" dirty="0">
                <a:solidFill>
                  <a:srgbClr val="990099"/>
                </a:solidFill>
              </a:rPr>
              <a:t>All of his projects, including the Games, had the same aim in mind: to make men. His definition of </a:t>
            </a:r>
            <a:r>
              <a:rPr lang="en-US" altLang="zh-CN" sz="3600" b="1" dirty="0" err="1">
                <a:solidFill>
                  <a:srgbClr val="990099"/>
                </a:solidFill>
              </a:rPr>
              <a:t>Olympism</a:t>
            </a:r>
            <a:r>
              <a:rPr lang="en-US" altLang="zh-CN" sz="3600" b="1" dirty="0">
                <a:solidFill>
                  <a:srgbClr val="990099"/>
                </a:solidFill>
              </a:rPr>
              <a:t> had four principles that were far from a simple </a:t>
            </a:r>
            <a:r>
              <a:rPr lang="en-US" altLang="zh-CN" sz="3600" b="1" dirty="0" smtClean="0">
                <a:solidFill>
                  <a:srgbClr val="990099"/>
                </a:solidFill>
              </a:rPr>
              <a:t>sports competition.</a:t>
            </a:r>
            <a:endParaRPr lang="en-US" altLang="zh-CN" sz="3600" b="1" dirty="0">
              <a:solidFill>
                <a:srgbClr val="990099"/>
              </a:solidFill>
            </a:endParaRPr>
          </a:p>
        </p:txBody>
      </p:sp>
    </p:spTree>
    <p:extLst>
      <p:ext uri="{BB962C8B-B14F-4D97-AF65-F5344CB8AC3E}">
        <p14:creationId xmlns:p14="http://schemas.microsoft.com/office/powerpoint/2010/main" val="3409245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552728"/>
          </a:xfrm>
        </p:spPr>
        <p:txBody>
          <a:bodyPr>
            <a:normAutofit fontScale="92500" lnSpcReduction="10000"/>
          </a:bodyPr>
          <a:lstStyle/>
          <a:p>
            <a:pPr lvl="0"/>
            <a:endParaRPr lang="en-US" altLang="zh-CN" sz="3200" b="1" dirty="0" smtClean="0">
              <a:solidFill>
                <a:srgbClr val="990099"/>
              </a:solidFill>
            </a:endParaRPr>
          </a:p>
          <a:p>
            <a:pPr lvl="0"/>
            <a:r>
              <a:rPr lang="en-US" altLang="zh-CN" sz="3200" b="1" dirty="0" smtClean="0">
                <a:solidFill>
                  <a:srgbClr val="990099"/>
                </a:solidFill>
              </a:rPr>
              <a:t>To </a:t>
            </a:r>
            <a:r>
              <a:rPr lang="en-US" altLang="zh-CN" sz="3200" b="1" dirty="0">
                <a:solidFill>
                  <a:srgbClr val="990099"/>
                </a:solidFill>
              </a:rPr>
              <a:t>be a religion i.e</a:t>
            </a:r>
            <a:r>
              <a:rPr lang="en-US" altLang="zh-CN" sz="3200" b="1" dirty="0">
                <a:solidFill>
                  <a:srgbClr val="990099"/>
                </a:solidFill>
              </a:rPr>
              <a:t>. </a:t>
            </a:r>
            <a:r>
              <a:rPr lang="en-US" altLang="zh-CN" sz="3200" b="1" dirty="0" smtClean="0">
                <a:solidFill>
                  <a:schemeClr val="tx1"/>
                </a:solidFill>
              </a:rPr>
              <a:t>(=</a:t>
            </a:r>
            <a:r>
              <a:rPr lang="en-US" altLang="zh-CN" sz="3200" b="1" dirty="0">
                <a:solidFill>
                  <a:schemeClr val="tx1"/>
                </a:solidFill>
              </a:rPr>
              <a:t>id </a:t>
            </a:r>
            <a:r>
              <a:rPr lang="en-US" altLang="zh-CN" sz="3200" b="1" dirty="0" err="1" smtClean="0">
                <a:solidFill>
                  <a:schemeClr val="tx1"/>
                </a:solidFill>
              </a:rPr>
              <a:t>est</a:t>
            </a:r>
            <a:r>
              <a:rPr lang="en-US" altLang="zh-CN" sz="3200" b="1" dirty="0" smtClean="0">
                <a:solidFill>
                  <a:srgbClr val="990099"/>
                </a:solidFill>
              </a:rPr>
              <a:t>) </a:t>
            </a:r>
            <a:r>
              <a:rPr lang="en-US" altLang="zh-CN" sz="3200" b="1" dirty="0">
                <a:solidFill>
                  <a:srgbClr val="990099"/>
                </a:solidFill>
              </a:rPr>
              <a:t>to "adhere </a:t>
            </a:r>
            <a:r>
              <a:rPr lang="en-US" altLang="zh-CN" sz="3200" b="1" dirty="0">
                <a:solidFill>
                  <a:srgbClr val="990099"/>
                </a:solidFill>
              </a:rPr>
              <a:t>(</a:t>
            </a:r>
            <a:r>
              <a:rPr lang="en-US" altLang="zh-CN" sz="3200" b="1" dirty="0" smtClean="0">
                <a:solidFill>
                  <a:schemeClr val="tx1"/>
                </a:solidFill>
              </a:rPr>
              <a:t>follow</a:t>
            </a:r>
            <a:r>
              <a:rPr lang="en-US" altLang="zh-CN" sz="3200" b="1" dirty="0" smtClean="0">
                <a:solidFill>
                  <a:srgbClr val="990099"/>
                </a:solidFill>
              </a:rPr>
              <a:t>) to </a:t>
            </a:r>
            <a:r>
              <a:rPr lang="en-US" altLang="zh-CN" sz="3200" b="1" dirty="0">
                <a:solidFill>
                  <a:srgbClr val="990099"/>
                </a:solidFill>
              </a:rPr>
              <a:t>an ideal of a higher life, to strive </a:t>
            </a:r>
            <a:r>
              <a:rPr lang="en-US" altLang="zh-CN" sz="3200" b="1" dirty="0" smtClean="0">
                <a:solidFill>
                  <a:srgbClr val="990099"/>
                </a:solidFill>
              </a:rPr>
              <a:t>(</a:t>
            </a:r>
            <a:r>
              <a:rPr lang="en-US" altLang="zh-CN" sz="3200" b="1" dirty="0" smtClean="0">
                <a:solidFill>
                  <a:schemeClr val="tx1"/>
                </a:solidFill>
              </a:rPr>
              <a:t>make efforts</a:t>
            </a:r>
            <a:r>
              <a:rPr lang="en-US" altLang="zh-CN" sz="3200" b="1" dirty="0" smtClean="0">
                <a:solidFill>
                  <a:srgbClr val="990099"/>
                </a:solidFill>
              </a:rPr>
              <a:t>) for </a:t>
            </a:r>
            <a:r>
              <a:rPr lang="en-US" altLang="zh-CN" sz="3200" b="1" dirty="0">
                <a:solidFill>
                  <a:srgbClr val="990099"/>
                </a:solidFill>
              </a:rPr>
              <a:t>perfection"</a:t>
            </a:r>
            <a:r>
              <a:rPr lang="zh-CN" altLang="en-US" sz="3200" b="1" dirty="0">
                <a:solidFill>
                  <a:srgbClr val="990099"/>
                </a:solidFill>
              </a:rPr>
              <a:t>；</a:t>
            </a:r>
            <a:r>
              <a:rPr lang="en-US" altLang="zh-CN" sz="3200" b="1" dirty="0">
                <a:solidFill>
                  <a:srgbClr val="990099"/>
                </a:solidFill>
              </a:rPr>
              <a:t>to represent an </a:t>
            </a:r>
            <a:r>
              <a:rPr lang="en-US" altLang="zh-CN" sz="3200" b="1" dirty="0">
                <a:solidFill>
                  <a:srgbClr val="990099"/>
                </a:solidFill>
              </a:rPr>
              <a:t>elite (</a:t>
            </a:r>
            <a:r>
              <a:rPr lang="en-US" altLang="zh-CN" sz="3200" b="1" dirty="0">
                <a:solidFill>
                  <a:schemeClr val="tx1"/>
                </a:solidFill>
              </a:rPr>
              <a:t>selected as the </a:t>
            </a:r>
            <a:r>
              <a:rPr lang="en-US" altLang="zh-CN" sz="3200" b="1" dirty="0" smtClean="0">
                <a:solidFill>
                  <a:schemeClr val="tx1"/>
                </a:solidFill>
              </a:rPr>
              <a:t>best</a:t>
            </a:r>
            <a:r>
              <a:rPr lang="en-US" altLang="zh-CN" sz="3200" b="1" dirty="0" smtClean="0">
                <a:solidFill>
                  <a:srgbClr val="990099"/>
                </a:solidFill>
              </a:rPr>
              <a:t>) </a:t>
            </a:r>
            <a:r>
              <a:rPr lang="en-US" altLang="zh-CN" sz="3200" b="1" dirty="0">
                <a:solidFill>
                  <a:srgbClr val="990099"/>
                </a:solidFill>
              </a:rPr>
              <a:t>"whose origins are completely </a:t>
            </a:r>
            <a:r>
              <a:rPr lang="en-US" altLang="zh-CN" sz="3200" b="1" dirty="0">
                <a:solidFill>
                  <a:srgbClr val="990099"/>
                </a:solidFill>
              </a:rPr>
              <a:t>egalitarian (</a:t>
            </a:r>
            <a:r>
              <a:rPr lang="en-US" altLang="zh-CN" sz="3200" b="1" dirty="0">
                <a:solidFill>
                  <a:schemeClr val="tx1"/>
                </a:solidFill>
              </a:rPr>
              <a:t>a person who believes in the equality of all people </a:t>
            </a:r>
            <a:r>
              <a:rPr lang="en-US" altLang="zh-CN" sz="3200" b="1" dirty="0" smtClean="0">
                <a:solidFill>
                  <a:srgbClr val="990099"/>
                </a:solidFill>
              </a:rPr>
              <a:t>)" </a:t>
            </a:r>
            <a:r>
              <a:rPr lang="en-US" altLang="zh-CN" sz="3200" b="1" dirty="0">
                <a:solidFill>
                  <a:srgbClr val="990099"/>
                </a:solidFill>
              </a:rPr>
              <a:t>and at the same time "</a:t>
            </a:r>
            <a:r>
              <a:rPr lang="en-US" altLang="zh-CN" sz="3200" b="1" dirty="0">
                <a:solidFill>
                  <a:srgbClr val="990099"/>
                </a:solidFill>
              </a:rPr>
              <a:t>chivalry“(</a:t>
            </a:r>
            <a:r>
              <a:rPr lang="en-US" altLang="zh-CN" sz="3200" b="1" dirty="0" smtClean="0">
                <a:solidFill>
                  <a:schemeClr val="tx1"/>
                </a:solidFill>
              </a:rPr>
              <a:t>knighthood i.e. courtesy </a:t>
            </a:r>
            <a:r>
              <a:rPr lang="en-US" altLang="zh-CN" sz="3200" b="1" dirty="0">
                <a:solidFill>
                  <a:schemeClr val="tx1"/>
                </a:solidFill>
              </a:rPr>
              <a:t>towards women</a:t>
            </a:r>
            <a:r>
              <a:rPr lang="en-US" altLang="zh-CN" sz="3200" b="1" dirty="0">
                <a:solidFill>
                  <a:srgbClr val="990099"/>
                </a:solidFill>
              </a:rPr>
              <a:t> </a:t>
            </a:r>
            <a:r>
              <a:rPr lang="en-US" altLang="zh-CN" sz="3200" b="1" dirty="0" smtClean="0">
                <a:solidFill>
                  <a:srgbClr val="990099"/>
                </a:solidFill>
              </a:rPr>
              <a:t>) </a:t>
            </a:r>
            <a:r>
              <a:rPr lang="en-US" altLang="zh-CN" sz="3200" b="1" dirty="0">
                <a:solidFill>
                  <a:srgbClr val="990099"/>
                </a:solidFill>
              </a:rPr>
              <a:t>with its moral qualities</a:t>
            </a:r>
            <a:r>
              <a:rPr lang="zh-CN" altLang="en-US" sz="3200" b="1" dirty="0">
                <a:solidFill>
                  <a:srgbClr val="990099"/>
                </a:solidFill>
              </a:rPr>
              <a:t>；</a:t>
            </a:r>
            <a:r>
              <a:rPr lang="en-US" altLang="zh-CN" sz="3200" b="1" dirty="0">
                <a:solidFill>
                  <a:srgbClr val="990099"/>
                </a:solidFill>
              </a:rPr>
              <a:t>to create a truce </a:t>
            </a:r>
            <a:r>
              <a:rPr lang="en-US" altLang="zh-CN" sz="3200" b="1" dirty="0">
                <a:solidFill>
                  <a:srgbClr val="990099"/>
                </a:solidFill>
              </a:rPr>
              <a:t>(</a:t>
            </a:r>
            <a:r>
              <a:rPr lang="en-US" altLang="zh-CN" sz="3200" b="1" dirty="0">
                <a:solidFill>
                  <a:schemeClr val="tx1"/>
                </a:solidFill>
              </a:rPr>
              <a:t>a state of peace agreed to between opponents so they can discuss peace terms </a:t>
            </a:r>
            <a:r>
              <a:rPr lang="en-US" altLang="zh-CN" sz="3200" b="1" dirty="0" smtClean="0">
                <a:solidFill>
                  <a:srgbClr val="990099"/>
                </a:solidFill>
              </a:rPr>
              <a:t>) </a:t>
            </a:r>
            <a:r>
              <a:rPr lang="en-US" altLang="zh-CN" sz="3200" b="1" dirty="0" smtClean="0">
                <a:solidFill>
                  <a:srgbClr val="990099"/>
                </a:solidFill>
              </a:rPr>
              <a:t>"</a:t>
            </a:r>
            <a:r>
              <a:rPr lang="en-US" altLang="zh-CN" sz="3200" b="1" dirty="0">
                <a:solidFill>
                  <a:srgbClr val="990099"/>
                </a:solidFill>
              </a:rPr>
              <a:t>a four-yearly festival of the springtime of mankind"</a:t>
            </a:r>
            <a:r>
              <a:rPr lang="zh-CN" altLang="en-US" sz="3200" b="1" dirty="0">
                <a:solidFill>
                  <a:srgbClr val="990099"/>
                </a:solidFill>
              </a:rPr>
              <a:t>；</a:t>
            </a:r>
            <a:r>
              <a:rPr lang="en-US" altLang="zh-CN" sz="3200" b="1" dirty="0">
                <a:solidFill>
                  <a:srgbClr val="990099"/>
                </a:solidFill>
              </a:rPr>
              <a:t>and to glorify beauty by the "involvement of the philosophic arts in the Games". It is clear that the concept of the Olympic Games is far from a simple sports competition.</a:t>
            </a:r>
            <a:r>
              <a:rPr lang="zh-CN" altLang="en-US" sz="3200" b="1" dirty="0">
                <a:solidFill>
                  <a:srgbClr val="990099"/>
                </a:solidFill>
              </a:rPr>
              <a:t>　　 </a:t>
            </a:r>
            <a:endParaRPr lang="en-US" altLang="zh-CN" sz="3200" b="1" dirty="0">
              <a:solidFill>
                <a:srgbClr val="990099"/>
              </a:solidFill>
            </a:endParaRPr>
          </a:p>
        </p:txBody>
      </p:sp>
    </p:spTree>
    <p:extLst>
      <p:ext uri="{BB962C8B-B14F-4D97-AF65-F5344CB8AC3E}">
        <p14:creationId xmlns:p14="http://schemas.microsoft.com/office/powerpoint/2010/main" val="4151588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TotalTime>
  <Words>338</Words>
  <Application>Microsoft Office PowerPoint</Application>
  <PresentationFormat>全屏显示(4:3)</PresentationFormat>
  <Paragraphs>19</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12</cp:revision>
  <dcterms:created xsi:type="dcterms:W3CDTF">2015-12-15T08:49:07Z</dcterms:created>
  <dcterms:modified xsi:type="dcterms:W3CDTF">2015-12-17T01:29:42Z</dcterms:modified>
</cp:coreProperties>
</file>