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2C35-8162-4FC6-93C1-D4ACB59544A9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FBE0-D396-46B4-AFA8-D059CFC31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2C35-8162-4FC6-93C1-D4ACB59544A9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FBE0-D396-46B4-AFA8-D059CFC31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2C35-8162-4FC6-93C1-D4ACB59544A9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FBE0-D396-46B4-AFA8-D059CFC31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2C35-8162-4FC6-93C1-D4ACB59544A9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FBE0-D396-46B4-AFA8-D059CFC31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2C35-8162-4FC6-93C1-D4ACB59544A9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FBE0-D396-46B4-AFA8-D059CFC31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2C35-8162-4FC6-93C1-D4ACB59544A9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FBE0-D396-46B4-AFA8-D059CFC31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2C35-8162-4FC6-93C1-D4ACB59544A9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FBE0-D396-46B4-AFA8-D059CFC31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2C35-8162-4FC6-93C1-D4ACB59544A9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FBE0-D396-46B4-AFA8-D059CFC31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2C35-8162-4FC6-93C1-D4ACB59544A9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FBE0-D396-46B4-AFA8-D059CFC31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2C35-8162-4FC6-93C1-D4ACB59544A9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FBE0-D396-46B4-AFA8-D059CFC31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2C35-8162-4FC6-93C1-D4ACB59544A9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D6AFBE0-D396-46B4-AFA8-D059CFC312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6E2C35-8162-4FC6-93C1-D4ACB59544A9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6AFBE0-D396-46B4-AFA8-D059CFC3122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volunteer%20for%20service" TargetMode="External"/><Relationship Id="rId3" Type="http://schemas.openxmlformats.org/officeDocument/2006/relationships/hyperlink" Target="http://dict.cn/compete%20for%20championship" TargetMode="External"/><Relationship Id="rId7" Type="http://schemas.openxmlformats.org/officeDocument/2006/relationships/hyperlink" Target="http://dict.cn/volunteer%20as%20special%20correspondent" TargetMode="External"/><Relationship Id="rId2" Type="http://schemas.openxmlformats.org/officeDocument/2006/relationships/hyperlink" Target="http://dict.cn/compete%20again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compete%20with%20each%20other" TargetMode="External"/><Relationship Id="rId5" Type="http://schemas.openxmlformats.org/officeDocument/2006/relationships/hyperlink" Target="http://dict.cn/compete%20for%20the%20scholarship" TargetMode="External"/><Relationship Id="rId4" Type="http://schemas.openxmlformats.org/officeDocument/2006/relationships/hyperlink" Target="http://dict.cn/compete%20for%20the%20pos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drive%20a%20bargain" TargetMode="External"/><Relationship Id="rId7" Type="http://schemas.openxmlformats.org/officeDocument/2006/relationships/hyperlink" Target="http://dict.cn/reach%20a%20bargain" TargetMode="External"/><Relationship Id="rId2" Type="http://schemas.openxmlformats.org/officeDocument/2006/relationships/hyperlink" Target="http://dict.cn/advertise%20with%20the%20vo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make%20a%20bargain%20with%20sb" TargetMode="External"/><Relationship Id="rId5" Type="http://schemas.openxmlformats.org/officeDocument/2006/relationships/hyperlink" Target="http://dict.cn/get%20a%20bargain" TargetMode="External"/><Relationship Id="rId4" Type="http://schemas.openxmlformats.org/officeDocument/2006/relationships/hyperlink" Target="http://dict.cn/find%20a%20bargain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deserve%20a%20medal" TargetMode="External"/><Relationship Id="rId3" Type="http://schemas.openxmlformats.org/officeDocument/2006/relationships/hyperlink" Target="http://dict.cn/get%20the%20best%20of%20the%20bargain" TargetMode="External"/><Relationship Id="rId7" Type="http://schemas.openxmlformats.org/officeDocument/2006/relationships/hyperlink" Target="http://dict.cn/deserve%20ill%20of" TargetMode="External"/><Relationship Id="rId2" Type="http://schemas.openxmlformats.org/officeDocument/2006/relationships/hyperlink" Target="http://dict.cn/shop%20for%20bargai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deserve%20well%20of" TargetMode="External"/><Relationship Id="rId5" Type="http://schemas.openxmlformats.org/officeDocument/2006/relationships/hyperlink" Target="http://dict.cn/bargain%20with%20sb%20over%20the%20price" TargetMode="External"/><Relationship Id="rId4" Type="http://schemas.openxmlformats.org/officeDocument/2006/relationships/hyperlink" Target="http://dict.cn/get%20the%20worst%20of%20the%20bargai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regular%20customers" TargetMode="External"/><Relationship Id="rId7" Type="http://schemas.openxmlformats.org/officeDocument/2006/relationships/hyperlink" Target="http://dict.cn/regular%20life" TargetMode="External"/><Relationship Id="rId2" Type="http://schemas.openxmlformats.org/officeDocument/2006/relationships/hyperlink" Target="http://dict.cn/regular%20arm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regular%20job" TargetMode="External"/><Relationship Id="rId5" Type="http://schemas.openxmlformats.org/officeDocument/2006/relationships/hyperlink" Target="http://dict.cn/regular%20income" TargetMode="External"/><Relationship Id="rId4" Type="http://schemas.openxmlformats.org/officeDocument/2006/relationships/hyperlink" Target="http://dict.cn/regular%20educat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TV%20host" TargetMode="External"/><Relationship Id="rId3" Type="http://schemas.openxmlformats.org/officeDocument/2006/relationships/hyperlink" Target="http://dict.cn/admit%20error" TargetMode="External"/><Relationship Id="rId7" Type="http://schemas.openxmlformats.org/officeDocument/2006/relationships/hyperlink" Target="http://dict.cn/act%20as%20host" TargetMode="External"/><Relationship Id="rId2" Type="http://schemas.openxmlformats.org/officeDocument/2006/relationships/hyperlink" Target="http://dict.cn/admit%20a%20fau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dmit%20the%20reality" TargetMode="External"/><Relationship Id="rId5" Type="http://schemas.openxmlformats.org/officeDocument/2006/relationships/hyperlink" Target="http://dict.cn/admit%20one%27s%20guilt" TargetMode="External"/><Relationship Id="rId4" Type="http://schemas.openxmlformats.org/officeDocument/2006/relationships/hyperlink" Target="http://dict.cn/admit%20defea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personal%20responsibility" TargetMode="External"/><Relationship Id="rId3" Type="http://schemas.openxmlformats.org/officeDocument/2006/relationships/hyperlink" Target="http://dict.cn/host%20for%20tonight's%20program" TargetMode="External"/><Relationship Id="rId7" Type="http://schemas.openxmlformats.org/officeDocument/2006/relationships/hyperlink" Target="http://dict.cn/individual%20responsibility" TargetMode="External"/><Relationship Id="rId2" Type="http://schemas.openxmlformats.org/officeDocument/2006/relationships/hyperlink" Target="http://dict.cn/host%20count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corporate%20responsibility" TargetMode="External"/><Relationship Id="rId5" Type="http://schemas.openxmlformats.org/officeDocument/2006/relationships/hyperlink" Target="http://dict.cn/undivided%20responsibility" TargetMode="External"/><Relationship Id="rId4" Type="http://schemas.openxmlformats.org/officeDocument/2006/relationships/hyperlink" Target="http://dict.cn/undertake%20responsibilit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replace%20borrowed%20money" TargetMode="External"/><Relationship Id="rId7" Type="http://schemas.openxmlformats.org/officeDocument/2006/relationships/hyperlink" Target="http://dict.cn/replace%20the%20old%20with%20the%20new" TargetMode="External"/><Relationship Id="rId2" Type="http://schemas.openxmlformats.org/officeDocument/2006/relationships/hyperlink" Target="http://dict.cn/replace%20the%20boo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replace%20sb%20as%20goal-keeper" TargetMode="External"/><Relationship Id="rId5" Type="http://schemas.openxmlformats.org/officeDocument/2006/relationships/hyperlink" Target="http://dict.cn/replace%20sb%20as%20the%20director" TargetMode="External"/><Relationship Id="rId4" Type="http://schemas.openxmlformats.org/officeDocument/2006/relationships/hyperlink" Target="http://dict.cn/replace%20a%20mother%27s%20love%20and%20car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charge%20at" TargetMode="External"/><Relationship Id="rId3" Type="http://schemas.openxmlformats.org/officeDocument/2006/relationships/hyperlink" Target="http://dict.cn/charge%20a%20fountain%20pen" TargetMode="External"/><Relationship Id="rId7" Type="http://schemas.openxmlformats.org/officeDocument/2006/relationships/hyperlink" Target="http://dict.cn/charge%20low" TargetMode="External"/><Relationship Id="rId2" Type="http://schemas.openxmlformats.org/officeDocument/2006/relationships/hyperlink" Target="http://dict.cn/charge%20a%20camer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charge%20high" TargetMode="External"/><Relationship Id="rId5" Type="http://schemas.openxmlformats.org/officeDocument/2006/relationships/hyperlink" Target="http://dict.cn/charge%20a%20storage%20battery" TargetMode="External"/><Relationship Id="rId4" Type="http://schemas.openxmlformats.org/officeDocument/2006/relationships/hyperlink" Target="http://dict.cn/charge%20a%20gu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charge%20sb%20with%20theft" TargetMode="External"/><Relationship Id="rId7" Type="http://schemas.openxmlformats.org/officeDocument/2006/relationships/hyperlink" Target="http://dict.cn/take%20charge%20of%20sth" TargetMode="External"/><Relationship Id="rId2" Type="http://schemas.openxmlformats.org/officeDocument/2006/relationships/hyperlink" Target="http://dict.cn/charge%20sb%20with%20careless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false%20charge" TargetMode="External"/><Relationship Id="rId5" Type="http://schemas.openxmlformats.org/officeDocument/2006/relationships/hyperlink" Target="http://dict.cn/extra%20charge" TargetMode="External"/><Relationship Id="rId4" Type="http://schemas.openxmlformats.org/officeDocument/2006/relationships/hyperlink" Target="http://dict.cn/charge%20against%20sb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physical%20science" TargetMode="External"/><Relationship Id="rId3" Type="http://schemas.openxmlformats.org/officeDocument/2006/relationships/hyperlink" Target="http://dict.cn/physical%20exercise" TargetMode="External"/><Relationship Id="rId7" Type="http://schemas.openxmlformats.org/officeDocument/2006/relationships/hyperlink" Target="http://dict.cn/physical%20laws" TargetMode="External"/><Relationship Id="rId2" Type="http://schemas.openxmlformats.org/officeDocument/2006/relationships/hyperlink" Target="http://dict.cn/physical%20checkup%E3%80%94examination%E3%80%9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physical%20force%E3%80%94strength%E3%80%95" TargetMode="External"/><Relationship Id="rId5" Type="http://schemas.openxmlformats.org/officeDocument/2006/relationships/hyperlink" Target="http://dict.cn/physical%20culture%E3%80%94education%E3%80%95" TargetMode="External"/><Relationship Id="rId4" Type="http://schemas.openxmlformats.org/officeDocument/2006/relationships/hyperlink" Target="http://dict.cn/physical%20age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advertise%20for%20a%20job" TargetMode="External"/><Relationship Id="rId3" Type="http://schemas.openxmlformats.org/officeDocument/2006/relationships/hyperlink" Target="http://dict.cn/heavy%20fine" TargetMode="External"/><Relationship Id="rId7" Type="http://schemas.openxmlformats.org/officeDocument/2006/relationships/hyperlink" Target="http://dict.cn/advertise%20products%20for%20sale" TargetMode="External"/><Relationship Id="rId2" Type="http://schemas.openxmlformats.org/officeDocument/2006/relationships/hyperlink" Target="http://dict.cn/corrective%20f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dvertise%20goods%20for%20sale" TargetMode="External"/><Relationship Id="rId5" Type="http://schemas.openxmlformats.org/officeDocument/2006/relationships/hyperlink" Target="http://dict.cn/maximum%20fine" TargetMode="External"/><Relationship Id="rId4" Type="http://schemas.openxmlformats.org/officeDocument/2006/relationships/hyperlink" Target="http://dict.cn/light%20fine" TargetMode="External"/><Relationship Id="rId9" Type="http://schemas.openxmlformats.org/officeDocument/2006/relationships/hyperlink" Target="http://dict.cn/advertise%20through%20the%20pre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compete</a:t>
            </a:r>
            <a:r>
              <a:rPr lang="zh-CN" altLang="en-US" b="1" dirty="0" smtClean="0"/>
              <a:t>　 　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竞争；比赛；对抗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与</a:t>
            </a:r>
            <a:r>
              <a:rPr lang="en-US" altLang="zh-CN" b="1" dirty="0" smtClean="0">
                <a:effectLst/>
              </a:rPr>
              <a:t>…</a:t>
            </a:r>
            <a:r>
              <a:rPr lang="zh-CN" altLang="en-US" b="1" dirty="0" smtClean="0">
                <a:effectLst/>
              </a:rPr>
              <a:t>进行竞争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compete against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争夺冠军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compete for championship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争夺职位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能胜任此职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compete for the post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争夺助学金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compete for the scholarship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竞相争夺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compete with each other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effectLst/>
              </a:rPr>
              <a:t>Volunteer</a:t>
            </a:r>
            <a:r>
              <a:rPr lang="zh-CN" altLang="en-US" b="1" dirty="0" smtClean="0"/>
              <a:t>  </a:t>
            </a:r>
            <a:r>
              <a:rPr lang="en-US" altLang="zh-CN" b="1" dirty="0" smtClean="0">
                <a:effectLst/>
              </a:rPr>
              <a:t>n.</a:t>
            </a:r>
            <a:r>
              <a:rPr lang="zh-CN" altLang="en-US" b="1" dirty="0" smtClean="0">
                <a:effectLst/>
              </a:rPr>
              <a:t>志愿者；</a:t>
            </a:r>
            <a:r>
              <a:rPr lang="en-US" altLang="zh-CN" b="1" dirty="0" smtClean="0">
                <a:effectLst/>
              </a:rPr>
              <a:t>(</a:t>
            </a:r>
            <a:r>
              <a:rPr lang="zh-CN" altLang="en-US" b="1" dirty="0" smtClean="0">
                <a:effectLst/>
              </a:rPr>
              <a:t>自行生长的</a:t>
            </a:r>
            <a:r>
              <a:rPr lang="en-US" altLang="zh-CN" b="1" dirty="0" smtClean="0">
                <a:effectLst/>
              </a:rPr>
              <a:t>)</a:t>
            </a:r>
            <a:r>
              <a:rPr lang="zh-CN" altLang="en-US" b="1" dirty="0" smtClean="0">
                <a:effectLst/>
              </a:rPr>
              <a:t>植物 </a:t>
            </a:r>
            <a:r>
              <a:rPr lang="en-US" altLang="zh-CN" b="1" dirty="0" smtClean="0">
                <a:effectLst/>
              </a:rPr>
              <a:t>v.(</a:t>
            </a:r>
            <a:r>
              <a:rPr lang="zh-CN" altLang="en-US" b="1" dirty="0" smtClean="0">
                <a:effectLst/>
              </a:rPr>
              <a:t>自愿</a:t>
            </a:r>
            <a:r>
              <a:rPr lang="en-US" altLang="zh-CN" b="1" dirty="0" smtClean="0">
                <a:effectLst/>
              </a:rPr>
              <a:t>)</a:t>
            </a:r>
            <a:r>
              <a:rPr lang="zh-CN" altLang="en-US" b="1" dirty="0" smtClean="0">
                <a:effectLst/>
              </a:rPr>
              <a:t>做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自告奋勇当特派记者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7"/>
              </a:rPr>
              <a:t>volunteer as special correspondent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自愿服兵役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8"/>
              </a:rPr>
              <a:t>volunteer for military service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77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Autofit/>
          </a:bodyPr>
          <a:lstStyle/>
          <a:p>
            <a:pPr lvl="0">
              <a:buFont typeface="Arial"/>
              <a:buChar char="•"/>
            </a:pPr>
            <a:r>
              <a:rPr lang="zh-CN" altLang="en-US" sz="2800" b="1" dirty="0">
                <a:solidFill>
                  <a:prstClr val="black"/>
                </a:solidFill>
              </a:rPr>
              <a:t>口头宣扬 </a:t>
            </a:r>
          </a:p>
          <a:p>
            <a:pPr lvl="0">
              <a:buFont typeface="Arial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hlinkClick r:id="rId2"/>
              </a:rPr>
              <a:t>advertise with the voice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Bargain</a:t>
            </a:r>
            <a:r>
              <a:rPr lang="zh-CN" altLang="en-US" sz="2800" b="1" dirty="0" smtClean="0"/>
              <a:t>  </a:t>
            </a:r>
            <a:r>
              <a:rPr lang="en-US" altLang="zh-CN" sz="2800" b="1" dirty="0" smtClean="0"/>
              <a:t>n.</a:t>
            </a:r>
            <a:r>
              <a:rPr lang="zh-CN" altLang="en-US" sz="2800" b="1" dirty="0" smtClean="0"/>
              <a:t>交易；便宜货；契约  </a:t>
            </a:r>
            <a:r>
              <a:rPr lang="en-US" altLang="zh-CN" sz="2800" b="1" dirty="0" smtClean="0"/>
              <a:t>v.</a:t>
            </a:r>
            <a:r>
              <a:rPr lang="zh-CN" altLang="en-US" sz="2800" b="1" dirty="0" smtClean="0"/>
              <a:t>讨价还价；议价；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谈价钱后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卖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讲价钱，谈条件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3"/>
              </a:rPr>
              <a:t>drive a bargain</a:t>
            </a:r>
            <a:r>
              <a:rPr lang="en-US" altLang="zh-CN" sz="28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买到便宜货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4"/>
              </a:rPr>
              <a:t>find a bargain</a:t>
            </a:r>
            <a:r>
              <a:rPr lang="en-US" altLang="zh-CN" sz="2800" b="1" dirty="0" smtClean="0">
                <a:effectLst/>
              </a:rPr>
              <a:t> /  </a:t>
            </a:r>
            <a:r>
              <a:rPr lang="en-US" altLang="zh-CN" sz="2800" b="1" dirty="0" smtClean="0">
                <a:effectLst/>
                <a:hlinkClick r:id="rId5"/>
              </a:rPr>
              <a:t>get a bargain</a:t>
            </a:r>
            <a:r>
              <a:rPr lang="en-US" altLang="zh-CN" sz="28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与某人达成协议</a:t>
            </a:r>
            <a:r>
              <a:rPr lang="en-US" altLang="zh-CN" sz="2800" b="1" dirty="0" smtClean="0">
                <a:effectLst/>
              </a:rPr>
              <a:t>,</a:t>
            </a:r>
            <a:r>
              <a:rPr lang="zh-CN" altLang="en-US" sz="2800" b="1" dirty="0" smtClean="0">
                <a:effectLst/>
              </a:rPr>
              <a:t>与某人成交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6"/>
              </a:rPr>
              <a:t>make a bargain with </a:t>
            </a:r>
            <a:r>
              <a:rPr lang="en-US" altLang="zh-CN" sz="2800" b="1" dirty="0" err="1" smtClean="0">
                <a:effectLst/>
                <a:hlinkClick r:id="rId6"/>
              </a:rPr>
              <a:t>sb</a:t>
            </a:r>
            <a:r>
              <a:rPr lang="en-US" altLang="zh-CN" sz="28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达成协议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7"/>
              </a:rPr>
              <a:t>reach a bargain</a:t>
            </a:r>
            <a:r>
              <a:rPr lang="en-US" altLang="zh-CN" sz="2800" b="1" dirty="0" smtClean="0">
                <a:effectLst/>
              </a:rPr>
              <a:t> </a:t>
            </a:r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6402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92500" lnSpcReduction="20000"/>
          </a:bodyPr>
          <a:lstStyle/>
          <a:p>
            <a:pPr lvl="0">
              <a:buFont typeface="Arial"/>
              <a:buChar char="•"/>
            </a:pPr>
            <a:r>
              <a:rPr lang="zh-CN" altLang="en-US" sz="2400" b="1" dirty="0">
                <a:solidFill>
                  <a:prstClr val="black"/>
                </a:solidFill>
              </a:rPr>
              <a:t>到商店去买廉价物品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altLang="zh-CN" sz="3000" b="1" dirty="0">
                <a:solidFill>
                  <a:prstClr val="black"/>
                </a:solidFill>
                <a:hlinkClick r:id="rId2"/>
              </a:rPr>
              <a:t>shop for </a:t>
            </a:r>
            <a:r>
              <a:rPr lang="en-US" altLang="zh-CN" sz="3000" b="1" dirty="0" smtClean="0">
                <a:solidFill>
                  <a:prstClr val="black"/>
                </a:solidFill>
                <a:hlinkClick r:id="rId2"/>
              </a:rPr>
              <a:t>bargains</a:t>
            </a:r>
            <a:endParaRPr lang="en-US" altLang="zh-CN" sz="3000" b="1" dirty="0" smtClean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zh-CN" altLang="en-US" sz="3000" b="1" dirty="0" smtClean="0">
                <a:solidFill>
                  <a:prstClr val="black"/>
                </a:solidFill>
              </a:rPr>
              <a:t>占</a:t>
            </a:r>
            <a:r>
              <a:rPr lang="zh-CN" altLang="en-US" sz="3000" b="1" dirty="0">
                <a:solidFill>
                  <a:prstClr val="black"/>
                </a:solidFill>
              </a:rPr>
              <a:t>大便宜 </a:t>
            </a:r>
            <a:endParaRPr lang="en-US" altLang="zh-CN" sz="3500" b="1" dirty="0" smtClean="0">
              <a:solidFill>
                <a:prstClr val="black"/>
              </a:solidFill>
              <a:hlinkClick r:id="rId3"/>
            </a:endParaRPr>
          </a:p>
          <a:p>
            <a:pPr lvl="0">
              <a:buFont typeface="Arial"/>
              <a:buChar char="•"/>
            </a:pPr>
            <a:r>
              <a:rPr lang="en-US" altLang="zh-CN" sz="2800" b="1" dirty="0" smtClean="0">
                <a:solidFill>
                  <a:prstClr val="black"/>
                </a:solidFill>
                <a:hlinkClick r:id="rId3"/>
              </a:rPr>
              <a:t>get </a:t>
            </a:r>
            <a:r>
              <a:rPr lang="en-US" altLang="zh-CN" sz="2800" b="1" dirty="0">
                <a:solidFill>
                  <a:prstClr val="black"/>
                </a:solidFill>
                <a:hlinkClick r:id="rId3"/>
              </a:rPr>
              <a:t>the best of the bargain</a:t>
            </a:r>
            <a:r>
              <a:rPr lang="en-US" altLang="zh-CN" sz="2800" b="1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Arial"/>
              <a:buChar char="•"/>
            </a:pPr>
            <a:r>
              <a:rPr lang="zh-CN" altLang="en-US" sz="2800" b="1" dirty="0">
                <a:solidFill>
                  <a:prstClr val="black"/>
                </a:solidFill>
              </a:rPr>
              <a:t>吃大亏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hlinkClick r:id="rId4"/>
              </a:rPr>
              <a:t>get the worst of the bargain</a:t>
            </a:r>
            <a:endParaRPr lang="zh-CN" altLang="en-US" sz="2800" b="1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zh-CN" altLang="en-US" sz="2800" b="1" dirty="0">
                <a:solidFill>
                  <a:prstClr val="black"/>
                </a:solidFill>
              </a:rPr>
              <a:t>与某人讲价钱 </a:t>
            </a:r>
          </a:p>
          <a:p>
            <a:pPr lvl="0">
              <a:buFont typeface="Arial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hlinkClick r:id="rId5"/>
              </a:rPr>
              <a:t>bargain with </a:t>
            </a:r>
            <a:r>
              <a:rPr lang="en-US" altLang="zh-CN" sz="2800" b="1" dirty="0" err="1">
                <a:solidFill>
                  <a:prstClr val="black"/>
                </a:solidFill>
                <a:hlinkClick r:id="rId5"/>
              </a:rPr>
              <a:t>sb</a:t>
            </a:r>
            <a:r>
              <a:rPr lang="en-US" altLang="zh-CN" sz="2800" b="1" dirty="0">
                <a:solidFill>
                  <a:prstClr val="black"/>
                </a:solidFill>
                <a:hlinkClick r:id="rId5"/>
              </a:rPr>
              <a:t> over the </a:t>
            </a:r>
            <a:r>
              <a:rPr lang="en-US" altLang="zh-CN" sz="2800" b="1" dirty="0" smtClean="0">
                <a:solidFill>
                  <a:prstClr val="black"/>
                </a:solidFill>
                <a:hlinkClick r:id="rId5"/>
              </a:rPr>
              <a:t>price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Deserve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 </a:t>
            </a:r>
            <a:r>
              <a:rPr lang="zh-CN" altLang="en-US" sz="2800" b="1" dirty="0">
                <a:solidFill>
                  <a:prstClr val="black"/>
                </a:solidFill>
              </a:rPr>
              <a:t>　 </a:t>
            </a:r>
            <a:r>
              <a:rPr lang="en-US" altLang="zh-CN" sz="2800" b="1" dirty="0" err="1" smtClean="0">
                <a:solidFill>
                  <a:prstClr val="black"/>
                </a:solidFill>
              </a:rPr>
              <a:t>vt</a:t>
            </a:r>
            <a:r>
              <a:rPr lang="en-US" altLang="zh-CN" sz="2800" b="1" dirty="0" err="1">
                <a:solidFill>
                  <a:prstClr val="black"/>
                </a:solidFill>
              </a:rPr>
              <a:t>.</a:t>
            </a:r>
            <a:r>
              <a:rPr lang="zh-CN" altLang="en-US" sz="2800" b="1" dirty="0">
                <a:solidFill>
                  <a:prstClr val="black"/>
                </a:solidFill>
              </a:rPr>
              <a:t>应受；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值得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应受到某人好的对待</a:t>
            </a:r>
            <a:r>
              <a:rPr lang="en-US" altLang="zh-CN" sz="2800" b="1" dirty="0" smtClean="0">
                <a:effectLst/>
              </a:rPr>
              <a:t>...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6"/>
              </a:rPr>
              <a:t>deserve well of</a:t>
            </a:r>
            <a:endParaRPr lang="en-US" altLang="zh-CN" sz="28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不应受到某人好的对待</a:t>
            </a:r>
            <a:r>
              <a:rPr lang="en-US" altLang="zh-CN" sz="2800" b="1" dirty="0" smtClean="0">
                <a:effectLst/>
              </a:rPr>
              <a:t>...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7"/>
              </a:rPr>
              <a:t>deserve ill of</a:t>
            </a:r>
            <a:endParaRPr lang="en-US" altLang="zh-CN" sz="28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应得奖牌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8"/>
              </a:rPr>
              <a:t>deserve a medal</a:t>
            </a:r>
            <a:endParaRPr lang="en-US" altLang="zh-CN" sz="2800" b="1" dirty="0" smtClean="0">
              <a:effectLst/>
            </a:endParaRPr>
          </a:p>
          <a:p>
            <a:pPr lvl="0">
              <a:buFont typeface="Arial"/>
              <a:buChar char="•"/>
            </a:pPr>
            <a:r>
              <a:rPr lang="zh-CN" altLang="en-US" sz="2800" b="1" dirty="0" smtClean="0">
                <a:solidFill>
                  <a:prstClr val="black"/>
                </a:solidFill>
              </a:rPr>
              <a:t> </a:t>
            </a:r>
            <a:endParaRPr lang="zh-CN" altLang="en-US" sz="2800" b="1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endParaRPr lang="zh-CN" altLang="en-US" sz="2800" b="1" dirty="0">
              <a:solidFill>
                <a:prstClr val="black"/>
              </a:solidFill>
            </a:endParaRPr>
          </a:p>
          <a:p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6402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0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Regular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adj.</a:t>
            </a:r>
            <a:r>
              <a:rPr lang="zh-CN" altLang="en-US" b="1" dirty="0" smtClean="0"/>
              <a:t>有规律的；定期的；经常的；正规的；整齐的；规则的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正规军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regular army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老主顾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regular customers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正规教育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regular education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固定收入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regular income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固定的工作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regular job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有规律的生活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7"/>
              </a:rPr>
              <a:t>regular life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正式会员 </a:t>
            </a:r>
            <a:endParaRPr lang="en-US" altLang="zh-CN" b="1" dirty="0" smtClean="0">
              <a:effectLst/>
            </a:endParaRPr>
          </a:p>
          <a:p>
            <a:r>
              <a:rPr lang="zh-CN" altLang="en-US" b="1" dirty="0" smtClean="0"/>
              <a:t> 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6402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Admit</a:t>
            </a:r>
            <a:r>
              <a:rPr lang="zh-CN" altLang="en-US" b="1" dirty="0" smtClean="0"/>
              <a:t>  </a:t>
            </a:r>
            <a:r>
              <a:rPr lang="en-US" altLang="zh-CN" b="1" dirty="0" err="1" smtClean="0"/>
              <a:t>vt.</a:t>
            </a:r>
            <a:r>
              <a:rPr lang="zh-CN" altLang="en-US" b="1" dirty="0" smtClean="0"/>
              <a:t>承认；允许进入；给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进入的权利；容纳   </a:t>
            </a:r>
            <a:r>
              <a:rPr lang="en-US" altLang="zh-CN" b="1" dirty="0" smtClean="0"/>
              <a:t>vi.</a:t>
            </a:r>
            <a:r>
              <a:rPr lang="zh-CN" altLang="en-US" b="1" dirty="0" smtClean="0"/>
              <a:t>承认；允许进入；允许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认错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admit a fault</a:t>
            </a:r>
            <a:r>
              <a:rPr lang="en-US" altLang="zh-CN" b="1" dirty="0" smtClean="0">
                <a:effectLst/>
              </a:rPr>
              <a:t> </a:t>
            </a:r>
            <a:r>
              <a:rPr lang="en-US" altLang="zh-CN" b="1" dirty="0" smtClean="0"/>
              <a:t>/ </a:t>
            </a:r>
            <a:r>
              <a:rPr lang="en-US" altLang="zh-CN" b="1" dirty="0" smtClean="0">
                <a:effectLst/>
                <a:hlinkClick r:id="rId3"/>
              </a:rPr>
              <a:t>error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认输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admit defeat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认罪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admit one's guilt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承认现实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admit the reality</a:t>
            </a:r>
            <a:endParaRPr lang="zh-CN" altLang="en-US" b="1" dirty="0" smtClean="0">
              <a:effectLst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Host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主人；主持人；主办方；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主办；主持；做东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做东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7"/>
              </a:rPr>
              <a:t>act as host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电视节目主持人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8"/>
              </a:rPr>
              <a:t>TV host</a:t>
            </a:r>
            <a:endParaRPr lang="zh-CN" altLang="en-US" b="1" dirty="0" smtClean="0">
              <a:effectLst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6402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Autofit/>
          </a:bodyPr>
          <a:lstStyle/>
          <a:p>
            <a:pPr lvl="0">
              <a:buFont typeface="Arial"/>
              <a:buChar char="•"/>
            </a:pPr>
            <a:r>
              <a:rPr lang="zh-CN" altLang="en-US" sz="2800" b="1" dirty="0">
                <a:solidFill>
                  <a:prstClr val="black"/>
                </a:solidFill>
              </a:rPr>
              <a:t>东道国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hlinkClick r:id="rId2"/>
              </a:rPr>
              <a:t>host country</a:t>
            </a:r>
            <a:endParaRPr lang="zh-CN" altLang="en-US" sz="2800" b="1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zh-CN" altLang="en-US" sz="2800" b="1" dirty="0">
                <a:solidFill>
                  <a:prstClr val="black"/>
                </a:solidFill>
              </a:rPr>
              <a:t>为今晚的节目做主持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hlinkClick r:id="rId3"/>
              </a:rPr>
              <a:t>host for tonight's </a:t>
            </a:r>
            <a:r>
              <a:rPr lang="en-US" altLang="zh-CN" sz="2800" b="1" dirty="0" smtClean="0">
                <a:solidFill>
                  <a:prstClr val="black"/>
                </a:solidFill>
                <a:hlinkClick r:id="rId3"/>
              </a:rPr>
              <a:t>program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Responsibility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  </a:t>
            </a:r>
            <a:r>
              <a:rPr lang="en-US" altLang="zh-CN" sz="2800" b="1" dirty="0">
                <a:solidFill>
                  <a:prstClr val="black"/>
                </a:solidFill>
              </a:rPr>
              <a:t>n.</a:t>
            </a:r>
            <a:r>
              <a:rPr lang="zh-CN" altLang="en-US" sz="2800" b="1" dirty="0">
                <a:solidFill>
                  <a:prstClr val="black"/>
                </a:solidFill>
              </a:rPr>
              <a:t>责任；职责；责任心 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担负起责任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4"/>
              </a:rPr>
              <a:t>undertake responsibility</a:t>
            </a:r>
            <a:endParaRPr lang="en-US" altLang="zh-CN" sz="28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单独承担的责任</a:t>
            </a:r>
            <a:r>
              <a:rPr lang="en-US" altLang="zh-CN" sz="2800" b="1" dirty="0" smtClean="0">
                <a:effectLst/>
              </a:rPr>
              <a:t>...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5"/>
              </a:rPr>
              <a:t>undivided responsibility</a:t>
            </a:r>
            <a:endParaRPr lang="en-US" altLang="zh-CN" sz="28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共同责任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6"/>
              </a:rPr>
              <a:t>corporate responsibility</a:t>
            </a:r>
            <a:endParaRPr lang="en-US" altLang="zh-CN" sz="28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个人责任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7"/>
              </a:rPr>
              <a:t>individual responsibility</a:t>
            </a:r>
            <a:r>
              <a:rPr lang="en-US" altLang="zh-CN" sz="2800" b="1" dirty="0" smtClean="0">
                <a:effectLst/>
              </a:rPr>
              <a:t> </a:t>
            </a:r>
            <a:r>
              <a:rPr lang="en-US" altLang="zh-CN" sz="2800" b="1" dirty="0" smtClean="0"/>
              <a:t>/ </a:t>
            </a:r>
            <a:r>
              <a:rPr lang="en-US" altLang="zh-CN" sz="2800" b="1" dirty="0" smtClean="0">
                <a:effectLst/>
                <a:hlinkClick r:id="rId8"/>
              </a:rPr>
              <a:t>personal responsibility</a:t>
            </a:r>
            <a:endParaRPr lang="en-US" altLang="zh-CN" sz="2800" b="1" dirty="0" smtClean="0">
              <a:effectLst/>
            </a:endParaRPr>
          </a:p>
          <a:p>
            <a:pPr lvl="0">
              <a:buFont typeface="Arial"/>
              <a:buChar char="•"/>
            </a:pPr>
            <a:endParaRPr lang="zh-CN" altLang="en-US" sz="2800" b="1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endParaRPr lang="zh-CN" altLang="en-US" sz="2800" b="1" dirty="0">
              <a:solidFill>
                <a:prstClr val="black"/>
              </a:solidFill>
            </a:endParaRPr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6402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Replace</a:t>
            </a:r>
            <a:r>
              <a:rPr lang="zh-CN" altLang="en-US" b="1" dirty="0" smtClean="0"/>
              <a:t>   </a:t>
            </a:r>
            <a:r>
              <a:rPr lang="en-US" altLang="zh-CN" b="1" dirty="0" err="1" smtClean="0"/>
              <a:t>vt.</a:t>
            </a:r>
            <a:r>
              <a:rPr lang="zh-CN" altLang="en-US" b="1" dirty="0" smtClean="0"/>
              <a:t>取代；替换；放回原处；偿还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把书放回原处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replace the books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还借款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replace borrowed money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取代母亲的爱和关怀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replace a mother's love and care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取代某人当主任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replace </a:t>
            </a:r>
            <a:r>
              <a:rPr lang="en-US" altLang="zh-CN" b="1" dirty="0" err="1" smtClean="0">
                <a:effectLst/>
                <a:hlinkClick r:id="rId5"/>
              </a:rPr>
              <a:t>sb</a:t>
            </a:r>
            <a:r>
              <a:rPr lang="en-US" altLang="zh-CN" b="1" dirty="0" smtClean="0">
                <a:effectLst/>
                <a:hlinkClick r:id="rId5"/>
              </a:rPr>
              <a:t> as the director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代某人当守门员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replace </a:t>
            </a:r>
            <a:r>
              <a:rPr lang="en-US" altLang="zh-CN" b="1" dirty="0" err="1" smtClean="0">
                <a:effectLst/>
                <a:hlinkClick r:id="rId6"/>
              </a:rPr>
              <a:t>sb</a:t>
            </a:r>
            <a:r>
              <a:rPr lang="en-US" altLang="zh-CN" b="1" dirty="0" smtClean="0">
                <a:effectLst/>
                <a:hlinkClick r:id="rId6"/>
              </a:rPr>
              <a:t> as goal-keeper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弃旧迎新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7"/>
              </a:rPr>
              <a:t>replace the old with the new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Charge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　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责任；电荷；指控；费用；照顾  </a:t>
            </a:r>
            <a:r>
              <a:rPr lang="en-US" altLang="zh-CN" b="1" dirty="0" smtClean="0"/>
              <a:t>vi.</a:t>
            </a:r>
            <a:r>
              <a:rPr lang="zh-CN" altLang="en-US" b="1" dirty="0" smtClean="0"/>
              <a:t>要价；充电；</a:t>
            </a:r>
            <a:r>
              <a:rPr lang="en-US" altLang="zh-CN" b="1" dirty="0" err="1" smtClean="0"/>
              <a:t>vt.</a:t>
            </a:r>
            <a:r>
              <a:rPr lang="zh-CN" altLang="en-US" b="1" dirty="0" smtClean="0"/>
              <a:t>控诉；赊帐；给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充电；委以重任；归罪于；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6402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给相机装胶卷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charge a camera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给自来水笔注墨水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charge a fountain pen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给枪炮装填弹药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charge a gun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给蓄电池充电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charge a storage battery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要高价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charge high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卖低价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7"/>
              </a:rPr>
              <a:t>charge low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冲向</a:t>
            </a:r>
            <a:r>
              <a:rPr lang="en-US" altLang="zh-CN" b="1" dirty="0" smtClean="0">
                <a:effectLst/>
              </a:rPr>
              <a:t>…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8"/>
              </a:rPr>
              <a:t>charge at</a:t>
            </a:r>
            <a:endParaRPr lang="en-US" altLang="zh-CN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402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lvl="0">
              <a:buFont typeface="Arial"/>
              <a:buChar char="•"/>
            </a:pPr>
            <a:r>
              <a:rPr lang="zh-CN" altLang="en-US" sz="2800" b="1" dirty="0">
                <a:solidFill>
                  <a:prstClr val="black"/>
                </a:solidFill>
              </a:rPr>
              <a:t>归咎某人大意 </a:t>
            </a:r>
          </a:p>
          <a:p>
            <a:pPr lvl="0">
              <a:buFont typeface="Arial"/>
              <a:buChar char="•"/>
            </a:pPr>
            <a:r>
              <a:rPr lang="en-US" altLang="zh-CN" sz="2800" b="1" dirty="0" err="1">
                <a:solidFill>
                  <a:prstClr val="black"/>
                </a:solidFill>
                <a:hlinkClick r:id="rId2"/>
              </a:rPr>
              <a:t>harge</a:t>
            </a:r>
            <a:r>
              <a:rPr lang="en-US" altLang="zh-CN" sz="2800" b="1" dirty="0">
                <a:solidFill>
                  <a:prstClr val="black"/>
                </a:solidFill>
                <a:hlinkClick r:id="rId2"/>
              </a:rPr>
              <a:t> </a:t>
            </a:r>
            <a:r>
              <a:rPr lang="en-US" altLang="zh-CN" sz="2800" b="1" dirty="0" err="1">
                <a:solidFill>
                  <a:prstClr val="black"/>
                </a:solidFill>
                <a:hlinkClick r:id="rId2"/>
              </a:rPr>
              <a:t>sb</a:t>
            </a:r>
            <a:r>
              <a:rPr lang="en-US" altLang="zh-CN" sz="2800" b="1" dirty="0">
                <a:solidFill>
                  <a:prstClr val="black"/>
                </a:solidFill>
                <a:hlinkClick r:id="rId2"/>
              </a:rPr>
              <a:t> with carelessness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zh-CN" altLang="en-US" sz="2800" b="1" dirty="0">
                <a:solidFill>
                  <a:prstClr val="black"/>
                </a:solidFill>
              </a:rPr>
              <a:t>控告某人行窃 </a:t>
            </a:r>
            <a:r>
              <a:rPr lang="en-US" altLang="zh-CN" sz="2800" b="1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Arial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hlinkClick r:id="rId3"/>
              </a:rPr>
              <a:t>charge </a:t>
            </a:r>
            <a:r>
              <a:rPr lang="en-US" altLang="zh-CN" sz="2800" b="1" dirty="0" err="1">
                <a:solidFill>
                  <a:prstClr val="black"/>
                </a:solidFill>
                <a:hlinkClick r:id="rId3"/>
              </a:rPr>
              <a:t>sb</a:t>
            </a:r>
            <a:r>
              <a:rPr lang="en-US" altLang="zh-CN" sz="2800" b="1" dirty="0">
                <a:solidFill>
                  <a:prstClr val="black"/>
                </a:solidFill>
                <a:hlinkClick r:id="rId3"/>
              </a:rPr>
              <a:t> with theft</a:t>
            </a:r>
            <a:endParaRPr lang="zh-CN" altLang="en-US" sz="2800" b="1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zh-CN" altLang="en-US" sz="2800" b="1" dirty="0">
                <a:solidFill>
                  <a:prstClr val="black"/>
                </a:solidFill>
              </a:rPr>
              <a:t>对某人的指控 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hlinkClick r:id="rId4"/>
              </a:rPr>
              <a:t>charge against </a:t>
            </a:r>
            <a:r>
              <a:rPr lang="en-US" altLang="zh-CN" sz="2800" b="1" dirty="0" err="1">
                <a:solidFill>
                  <a:prstClr val="black"/>
                </a:solidFill>
                <a:hlinkClick r:id="rId4"/>
              </a:rPr>
              <a:t>sb</a:t>
            </a:r>
            <a:endParaRPr lang="zh-CN" altLang="en-US" sz="2800" b="1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zh-CN" altLang="en-US" sz="2800" b="1" dirty="0">
                <a:solidFill>
                  <a:prstClr val="black"/>
                </a:solidFill>
              </a:rPr>
              <a:t>额外收费 </a:t>
            </a:r>
          </a:p>
          <a:p>
            <a:pPr lvl="0">
              <a:buFont typeface="Arial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hlinkClick r:id="rId5"/>
              </a:rPr>
              <a:t>extra charge</a:t>
            </a:r>
            <a:r>
              <a:rPr lang="en-US" altLang="zh-CN" sz="2800" b="1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Arial"/>
              <a:buChar char="•"/>
            </a:pPr>
            <a:r>
              <a:rPr lang="zh-CN" altLang="en-US" sz="2800" b="1" dirty="0">
                <a:solidFill>
                  <a:prstClr val="black"/>
                </a:solidFill>
              </a:rPr>
              <a:t>编造的罪名 </a:t>
            </a:r>
          </a:p>
          <a:p>
            <a:pPr lvl="0">
              <a:buFont typeface="Arial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hlinkClick r:id="rId6"/>
              </a:rPr>
              <a:t>false charge</a:t>
            </a:r>
            <a:r>
              <a:rPr lang="en-US" altLang="zh-CN" sz="2800" b="1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Arial"/>
              <a:buChar char="•"/>
            </a:pPr>
            <a:r>
              <a:rPr lang="zh-CN" altLang="en-US" sz="2800" b="1" dirty="0">
                <a:solidFill>
                  <a:prstClr val="black"/>
                </a:solidFill>
              </a:rPr>
              <a:t>负责某事 </a:t>
            </a:r>
          </a:p>
          <a:p>
            <a:pPr lvl="0">
              <a:buFont typeface="Arial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hlinkClick r:id="rId7"/>
              </a:rPr>
              <a:t>take charge of </a:t>
            </a:r>
            <a:r>
              <a:rPr lang="en-US" altLang="zh-CN" sz="2800" b="1" dirty="0" err="1">
                <a:solidFill>
                  <a:prstClr val="black"/>
                </a:solidFill>
                <a:hlinkClick r:id="rId7"/>
              </a:rPr>
              <a:t>sth</a:t>
            </a:r>
            <a:r>
              <a:rPr lang="en-US" altLang="zh-CN" sz="2800" b="1" dirty="0">
                <a:solidFill>
                  <a:prstClr val="black"/>
                </a:solidFill>
                <a:hlinkClick r:id="rId7"/>
              </a:rPr>
              <a:t> / be in charge of </a:t>
            </a:r>
            <a:r>
              <a:rPr lang="en-US" altLang="zh-CN" sz="2800" b="1" dirty="0" err="1">
                <a:solidFill>
                  <a:prstClr val="black"/>
                </a:solidFill>
                <a:hlinkClick r:id="rId7"/>
              </a:rPr>
              <a:t>sth</a:t>
            </a:r>
            <a:endParaRPr lang="zh-CN" altLang="en-US" sz="2800" b="1" dirty="0">
              <a:solidFill>
                <a:prstClr val="black"/>
              </a:solidFill>
            </a:endParaRPr>
          </a:p>
          <a:p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6402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Physical</a:t>
            </a:r>
            <a:r>
              <a:rPr lang="zh-CN" altLang="en-US" b="1" dirty="0" smtClean="0"/>
              <a:t> 　</a:t>
            </a:r>
            <a:r>
              <a:rPr lang="en-US" altLang="zh-CN" b="1" dirty="0" smtClean="0"/>
              <a:t>adj.</a:t>
            </a:r>
            <a:r>
              <a:rPr lang="zh-CN" altLang="en-US" b="1" dirty="0" smtClean="0"/>
              <a:t>物质的；身体的；体力的；物理的；肉体上的，身体上的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身体检查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physical </a:t>
            </a:r>
            <a:r>
              <a:rPr lang="en-US" altLang="zh-CN" b="1" dirty="0" err="1" smtClean="0">
                <a:effectLst/>
                <a:hlinkClick r:id="rId2"/>
              </a:rPr>
              <a:t>checkup〔examination</a:t>
            </a:r>
            <a:r>
              <a:rPr lang="en-US" altLang="zh-CN" b="1" dirty="0" smtClean="0">
                <a:effectLst/>
                <a:hlinkClick r:id="rId2"/>
              </a:rPr>
              <a:t>〕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运动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体操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physical exercise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实际年龄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生理年龄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physical age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体育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physical education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体力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physical </a:t>
            </a:r>
            <a:r>
              <a:rPr lang="en-US" altLang="zh-CN" b="1" dirty="0" err="1" smtClean="0">
                <a:effectLst/>
                <a:hlinkClick r:id="rId6"/>
              </a:rPr>
              <a:t>force〔strength</a:t>
            </a:r>
            <a:r>
              <a:rPr lang="en-US" altLang="zh-CN" b="1" dirty="0" smtClean="0">
                <a:effectLst/>
                <a:hlinkClick r:id="rId6"/>
              </a:rPr>
              <a:t>〕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自然法则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7"/>
              </a:rPr>
              <a:t>physical laws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物理学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自然科学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8"/>
              </a:rPr>
              <a:t>physical science</a:t>
            </a:r>
            <a:endParaRPr lang="zh-CN" altLang="en-US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402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Fine </a:t>
            </a:r>
            <a:r>
              <a:rPr lang="zh-CN" altLang="en-US" b="1" dirty="0" smtClean="0"/>
              <a:t>　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罚款；罚金；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罚款；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惩治性罚款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corrective fine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大笔罚款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heavy fine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小额罚金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light fine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最高额罚金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maximum fine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effectLst/>
              </a:rPr>
              <a:t>Advertise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/>
              <a:t>  </a:t>
            </a:r>
            <a:r>
              <a:rPr lang="en-US" altLang="zh-CN" b="1" dirty="0" smtClean="0">
                <a:effectLst/>
              </a:rPr>
              <a:t>v.</a:t>
            </a:r>
            <a:r>
              <a:rPr lang="zh-CN" altLang="en-US" b="1" dirty="0" smtClean="0">
                <a:effectLst/>
              </a:rPr>
              <a:t>登广告；宣传；告知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为推销商品 </a:t>
            </a:r>
            <a:r>
              <a:rPr lang="en-US" altLang="zh-CN" b="1" dirty="0" smtClean="0">
                <a:effectLst/>
              </a:rPr>
              <a:t>/ </a:t>
            </a:r>
            <a:r>
              <a:rPr lang="zh-CN" altLang="en-US" b="1" dirty="0" smtClean="0">
                <a:effectLst/>
              </a:rPr>
              <a:t>产品做广告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advertise goods</a:t>
            </a:r>
            <a:r>
              <a:rPr lang="en-US" altLang="zh-CN" b="1" dirty="0" smtClean="0">
                <a:effectLst/>
              </a:rPr>
              <a:t> /</a:t>
            </a:r>
            <a:r>
              <a:rPr lang="en-US" altLang="zh-CN" b="1" dirty="0" smtClean="0">
                <a:effectLst/>
                <a:hlinkClick r:id="rId7"/>
              </a:rPr>
              <a:t>products</a:t>
            </a:r>
            <a:r>
              <a:rPr lang="en-US" altLang="zh-CN" b="1" dirty="0" smtClean="0">
                <a:effectLst/>
                <a:hlinkClick r:id="rId6"/>
              </a:rPr>
              <a:t> for sale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登广告求职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8"/>
              </a:rPr>
              <a:t>advertise for a job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通过报纸宣传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9"/>
              </a:rPr>
              <a:t>advertise through the press</a:t>
            </a:r>
            <a:r>
              <a:rPr lang="en-US" altLang="zh-CN" b="1" dirty="0" smtClean="0">
                <a:effectLst/>
              </a:rPr>
              <a:t> 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6402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176</TotalTime>
  <Words>404</Words>
  <Application>Microsoft Office PowerPoint</Application>
  <PresentationFormat>全屏显示(4:3)</PresentationFormat>
  <Paragraphs>157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流畅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14</cp:revision>
  <dcterms:created xsi:type="dcterms:W3CDTF">2015-12-14T02:01:12Z</dcterms:created>
  <dcterms:modified xsi:type="dcterms:W3CDTF">2015-12-14T04:57:49Z</dcterms:modified>
</cp:coreProperties>
</file>