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FF9900"/>
    <a:srgbClr val="66FFFF"/>
    <a:srgbClr val="33CCCC"/>
    <a:srgbClr val="0099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5C3B112-3F3B-46EB-A68A-6E27EE3594F0}" type="datetimeFigureOut">
              <a:rPr lang="zh-CN" altLang="en-US" smtClean="0"/>
              <a:t>2015-12-27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BF521F6-9013-4F55-AB07-7655AC3FDA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3B112-3F3B-46EB-A68A-6E27EE3594F0}" type="datetimeFigureOut">
              <a:rPr lang="zh-CN" altLang="en-US" smtClean="0"/>
              <a:t>2015-12-27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521F6-9013-4F55-AB07-7655AC3FDA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3B112-3F3B-46EB-A68A-6E27EE3594F0}" type="datetimeFigureOut">
              <a:rPr lang="zh-CN" altLang="en-US" smtClean="0"/>
              <a:t>2015-12-27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521F6-9013-4F55-AB07-7655AC3FDA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5C3B112-3F3B-46EB-A68A-6E27EE3594F0}" type="datetimeFigureOut">
              <a:rPr lang="zh-CN" altLang="en-US" smtClean="0"/>
              <a:t>2015-12-27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BF521F6-9013-4F55-AB07-7655AC3FDAD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5C3B112-3F3B-46EB-A68A-6E27EE3594F0}" type="datetimeFigureOut">
              <a:rPr lang="zh-CN" altLang="en-US" smtClean="0"/>
              <a:t>2015-12-27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BF521F6-9013-4F55-AB07-7655AC3FDA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3B112-3F3B-46EB-A68A-6E27EE3594F0}" type="datetimeFigureOut">
              <a:rPr lang="zh-CN" altLang="en-US" smtClean="0"/>
              <a:t>2015-12-27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521F6-9013-4F55-AB07-7655AC3FDAD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3B112-3F3B-46EB-A68A-6E27EE3594F0}" type="datetimeFigureOut">
              <a:rPr lang="zh-CN" altLang="en-US" smtClean="0"/>
              <a:t>2015-12-27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521F6-9013-4F55-AB07-7655AC3FDAD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5C3B112-3F3B-46EB-A68A-6E27EE3594F0}" type="datetimeFigureOut">
              <a:rPr lang="zh-CN" altLang="en-US" smtClean="0"/>
              <a:t>2015-12-27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BF521F6-9013-4F55-AB07-7655AC3FDAD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3B112-3F3B-46EB-A68A-6E27EE3594F0}" type="datetimeFigureOut">
              <a:rPr lang="zh-CN" altLang="en-US" smtClean="0"/>
              <a:t>2015-12-27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521F6-9013-4F55-AB07-7655AC3FDA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5C3B112-3F3B-46EB-A68A-6E27EE3594F0}" type="datetimeFigureOut">
              <a:rPr lang="zh-CN" altLang="en-US" smtClean="0"/>
              <a:t>2015-12-27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BF521F6-9013-4F55-AB07-7655AC3FDAD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5C3B112-3F3B-46EB-A68A-6E27EE3594F0}" type="datetimeFigureOut">
              <a:rPr lang="zh-CN" altLang="en-US" smtClean="0"/>
              <a:t>2015-12-27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BF521F6-9013-4F55-AB07-7655AC3FDAD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5C3B112-3F3B-46EB-A68A-6E27EE3594F0}" type="datetimeFigureOut">
              <a:rPr lang="zh-CN" altLang="en-US" smtClean="0"/>
              <a:t>2015-12-27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BF521F6-9013-4F55-AB07-7655AC3FDA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dict.cn/calculate%20on%20a%20long-term%20basis" TargetMode="External"/><Relationship Id="rId3" Type="http://schemas.openxmlformats.org/officeDocument/2006/relationships/hyperlink" Target="http://dict.cn/calculate%20the%20cost%20of%20the%20journey" TargetMode="External"/><Relationship Id="rId7" Type="http://schemas.openxmlformats.org/officeDocument/2006/relationships/hyperlink" Target="http://dict.cn/calculate%20on%20sb%27s%20co-operation" TargetMode="External"/><Relationship Id="rId2" Type="http://schemas.openxmlformats.org/officeDocument/2006/relationships/hyperlink" Target="http://dict.cn/calculate%20are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calculate%20on%E3%80%94upon%E3%80%95" TargetMode="External"/><Relationship Id="rId5" Type="http://schemas.openxmlformats.org/officeDocument/2006/relationships/hyperlink" Target="http://dict.cn/calculate%20an%20eclipse" TargetMode="External"/><Relationship Id="rId4" Type="http://schemas.openxmlformats.org/officeDocument/2006/relationships/hyperlink" Target="http://dict.cn/calculate%20crime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dict.cn/hot%20application" TargetMode="External"/><Relationship Id="rId3" Type="http://schemas.openxmlformats.org/officeDocument/2006/relationships/hyperlink" Target="http://dict.cn/file%20an%20application" TargetMode="External"/><Relationship Id="rId7" Type="http://schemas.openxmlformats.org/officeDocument/2006/relationships/hyperlink" Target="http://dict.cn/use%20cold%20application" TargetMode="External"/><Relationship Id="rId2" Type="http://schemas.openxmlformats.org/officeDocument/2006/relationships/hyperlink" Target="http://dict.cn/accept%20an%20applic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fill%20in%20an%20application" TargetMode="External"/><Relationship Id="rId5" Type="http://schemas.openxmlformats.org/officeDocument/2006/relationships/hyperlink" Target="http://dict.cn/put%20an%20application" TargetMode="External"/><Relationship Id="rId4" Type="http://schemas.openxmlformats.org/officeDocument/2006/relationships/hyperlink" Target="http://dict.cn/present%20an%20application" TargetMode="External"/><Relationship Id="rId9" Type="http://schemas.openxmlformats.org/officeDocument/2006/relationships/hyperlink" Target="http://dict.cn/written%20application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dict.cn/application%20for%20loan" TargetMode="External"/><Relationship Id="rId3" Type="http://schemas.openxmlformats.org/officeDocument/2006/relationships/hyperlink" Target="http://dict.cn/membership%20application" TargetMode="External"/><Relationship Id="rId7" Type="http://schemas.openxmlformats.org/officeDocument/2006/relationships/hyperlink" Target="http://dict.cn/application%20for%20admission%20to%20a%20university" TargetMode="External"/><Relationship Id="rId2" Type="http://schemas.openxmlformats.org/officeDocument/2006/relationships/hyperlink" Target="http://dict.cn/fellowship%20applic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application%20for%20%E2%80%A6" TargetMode="External"/><Relationship Id="rId5" Type="http://schemas.openxmlformats.org/officeDocument/2006/relationships/hyperlink" Target="http://dict.cn/application%20software" TargetMode="External"/><Relationship Id="rId4" Type="http://schemas.openxmlformats.org/officeDocument/2006/relationships/hyperlink" Target="http://dict.cn/application%20form" TargetMode="External"/><Relationship Id="rId9" Type="http://schemas.openxmlformats.org/officeDocument/2006/relationships/hyperlink" Target="http://dict.cn/application%20of%20theory%20to%20practice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dict.cn/simplified%20charact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ict.cn/sum%20up" TargetMode="External"/><Relationship Id="rId2" Type="http://schemas.openxmlformats.org/officeDocument/2006/relationships/hyperlink" Target="http://dict.cn/sum%20the%20cost%20of%20the%20machin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sum%20up%20one%27s%20experience" TargetMode="External"/><Relationship Id="rId5" Type="http://schemas.openxmlformats.org/officeDocument/2006/relationships/hyperlink" Target="http://dict.cn/sum%20up%20sb%27s%20character%20in%20a%20term" TargetMode="External"/><Relationship Id="rId4" Type="http://schemas.openxmlformats.org/officeDocument/2006/relationships/hyperlink" Target="http://dict.cn/sum%20up%20one%27s%20assets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dict.cn/artificial%20teeth" TargetMode="External"/><Relationship Id="rId3" Type="http://schemas.openxmlformats.org/officeDocument/2006/relationships/hyperlink" Target="http://dict.cn/artificial%20fibres" TargetMode="External"/><Relationship Id="rId7" Type="http://schemas.openxmlformats.org/officeDocument/2006/relationships/hyperlink" Target="http://dict.cn/artificial%20smile" TargetMode="External"/><Relationship Id="rId2" Type="http://schemas.openxmlformats.org/officeDocument/2006/relationships/hyperlink" Target="http://dict.cn/artificial%20emo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artificial%20limb" TargetMode="External"/><Relationship Id="rId5" Type="http://schemas.openxmlformats.org/officeDocument/2006/relationships/hyperlink" Target="http://dict.cn/artificial%20intelligence" TargetMode="External"/><Relationship Id="rId4" Type="http://schemas.openxmlformats.org/officeDocument/2006/relationships/hyperlink" Target="http://dict.cn/artificial%20fur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ict.cn/solve%20riddle" TargetMode="External"/><Relationship Id="rId2" Type="http://schemas.openxmlformats.org/officeDocument/2006/relationships/hyperlink" Target="http://dict.cn/solve%20difficult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solve%20promptly%E3%80%94swiftly%E3%80%95" TargetMode="External"/><Relationship Id="rId5" Type="http://schemas.openxmlformats.org/officeDocument/2006/relationships/hyperlink" Target="http://dict.cn/solve%20definitely" TargetMode="External"/><Relationship Id="rId4" Type="http://schemas.openxmlformats.org/officeDocument/2006/relationships/hyperlink" Target="http://dict.cn/solve%20accurately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dict.cn/signal%20for%20help" TargetMode="External"/><Relationship Id="rId3" Type="http://schemas.openxmlformats.org/officeDocument/2006/relationships/hyperlink" Target="http://dict.cn/repeat%E3%80%94respond%20to%E3%80%95%20a%20signal" TargetMode="External"/><Relationship Id="rId7" Type="http://schemas.openxmlformats.org/officeDocument/2006/relationships/hyperlink" Target="http://dict.cn/signal%20position" TargetMode="External"/><Relationship Id="rId2" Type="http://schemas.openxmlformats.org/officeDocument/2006/relationships/hyperlink" Target="http://dict.cn/put%20up%E3%80%94send%E3%80%95%20a%20signa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fire%E3%80%94fog%2C%20storm%E3%80%95%20signal" TargetMode="External"/><Relationship Id="rId5" Type="http://schemas.openxmlformats.org/officeDocument/2006/relationships/hyperlink" Target="http://dict.cn/alarm%E3%80%94caution%2C%20danger%E3%80%95%20signal" TargetMode="External"/><Relationship Id="rId4" Type="http://schemas.openxmlformats.org/officeDocument/2006/relationships/hyperlink" Target="http://dict.cn/auditory%E3%80%94calling%2C%20visual%E3%80%95%20signa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ict.cn/arise%20from" TargetMode="External"/><Relationship Id="rId2" Type="http://schemas.openxmlformats.org/officeDocument/2006/relationships/hyperlink" Target="http://dict.cn/arise%20against%20the%20rul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arise%20out%20of%20carelessness" TargetMode="External"/><Relationship Id="rId5" Type="http://schemas.openxmlformats.org/officeDocument/2006/relationships/hyperlink" Target="http://dict.cn/arise%20from%20want%20of%20rest" TargetMode="External"/><Relationship Id="rId4" Type="http://schemas.openxmlformats.org/officeDocument/2006/relationships/hyperlink" Target="http://dict.cn/arise%20from%20one%27s%20seat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ict.cn/spoil%20a%20holiday" TargetMode="External"/><Relationship Id="rId2" Type="http://schemas.openxmlformats.org/officeDocument/2006/relationships/hyperlink" Target="http://dict.cn/spoil%20sb%27s%20fu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the%20spoils%20of%20war" TargetMode="External"/><Relationship Id="rId5" Type="http://schemas.openxmlformats.org/officeDocument/2006/relationships/hyperlink" Target="http://dict.cn/spoil%20frightfully" TargetMode="External"/><Relationship Id="rId4" Type="http://schemas.openxmlformats.org/officeDocument/2006/relationships/hyperlink" Target="http://dict.cn/spoil%20a%20pla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07504" y="188640"/>
            <a:ext cx="8928992" cy="6552728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Calculate</a:t>
            </a:r>
            <a:r>
              <a:rPr lang="zh-CN" altLang="en-US" b="1" dirty="0" smtClean="0"/>
              <a:t>  </a:t>
            </a:r>
            <a:r>
              <a:rPr lang="en-US" altLang="zh-CN" b="1" dirty="0" smtClean="0"/>
              <a:t>v.</a:t>
            </a:r>
            <a:r>
              <a:rPr lang="zh-CN" altLang="en-US" b="1" dirty="0" smtClean="0"/>
              <a:t>计算；估计；考虑；推测；计划；</a:t>
            </a:r>
            <a:endParaRPr lang="en-US" altLang="zh-CN" b="1" dirty="0" smtClean="0"/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计算面积 </a:t>
            </a: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2"/>
              </a:rPr>
              <a:t>calculate area</a:t>
            </a:r>
            <a:r>
              <a:rPr lang="en-US" altLang="zh-CN" b="1" dirty="0" smtClean="0">
                <a:effectLst/>
              </a:rPr>
              <a:t> </a:t>
            </a: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计算旅途的费用 </a:t>
            </a: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3"/>
              </a:rPr>
              <a:t>calculate the cost of the journey</a:t>
            </a:r>
            <a:r>
              <a:rPr lang="en-US" altLang="zh-CN" b="1" dirty="0" smtClean="0">
                <a:effectLst/>
              </a:rPr>
              <a:t> </a:t>
            </a: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蓄意犯罪 </a:t>
            </a: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4"/>
              </a:rPr>
              <a:t>calculate crime</a:t>
            </a:r>
            <a:r>
              <a:rPr lang="en-US" altLang="zh-CN" b="1" dirty="0" smtClean="0">
                <a:effectLst/>
              </a:rPr>
              <a:t> </a:t>
            </a: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预测日</a:t>
            </a:r>
            <a:r>
              <a:rPr lang="en-US" altLang="zh-CN" b="1" dirty="0" smtClean="0">
                <a:effectLst/>
              </a:rPr>
              <a:t>(</a:t>
            </a:r>
            <a:r>
              <a:rPr lang="zh-CN" altLang="en-US" b="1" dirty="0" smtClean="0">
                <a:effectLst/>
              </a:rPr>
              <a:t>月</a:t>
            </a:r>
            <a:r>
              <a:rPr lang="en-US" altLang="zh-CN" b="1" dirty="0" smtClean="0">
                <a:effectLst/>
              </a:rPr>
              <a:t>)</a:t>
            </a:r>
            <a:r>
              <a:rPr lang="zh-CN" altLang="en-US" b="1" dirty="0" smtClean="0">
                <a:effectLst/>
              </a:rPr>
              <a:t>食 </a:t>
            </a: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5"/>
              </a:rPr>
              <a:t>calculate an eclipse</a:t>
            </a:r>
            <a:r>
              <a:rPr lang="en-US" altLang="zh-CN" b="1" dirty="0" smtClean="0">
                <a:effectLst/>
              </a:rPr>
              <a:t> </a:t>
            </a: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6"/>
              </a:rPr>
              <a:t>calculate </a:t>
            </a:r>
            <a:r>
              <a:rPr lang="en-US" altLang="zh-CN" b="1" dirty="0" err="1" smtClean="0">
                <a:effectLst/>
                <a:hlinkClick r:id="rId6"/>
              </a:rPr>
              <a:t>on〔upon</a:t>
            </a:r>
            <a:r>
              <a:rPr lang="en-US" altLang="zh-CN" b="1" dirty="0" smtClean="0">
                <a:effectLst/>
                <a:hlinkClick r:id="rId6"/>
              </a:rPr>
              <a:t>〕</a:t>
            </a:r>
            <a:r>
              <a:rPr lang="en-US" altLang="zh-CN" b="1" dirty="0" smtClean="0">
                <a:effectLst/>
              </a:rPr>
              <a:t> </a:t>
            </a:r>
            <a:r>
              <a:rPr lang="zh-CN" altLang="en-US" b="1" dirty="0" smtClean="0">
                <a:effectLst/>
              </a:rPr>
              <a:t>期待</a:t>
            </a:r>
            <a:r>
              <a:rPr lang="en-US" altLang="zh-CN" b="1" dirty="0" smtClean="0">
                <a:effectLst/>
              </a:rPr>
              <a:t>,</a:t>
            </a:r>
            <a:r>
              <a:rPr lang="zh-CN" altLang="en-US" b="1" dirty="0" smtClean="0">
                <a:effectLst/>
              </a:rPr>
              <a:t>指望</a:t>
            </a:r>
            <a:r>
              <a:rPr lang="en-US" altLang="zh-CN" b="1" dirty="0" smtClean="0">
                <a:effectLst/>
              </a:rPr>
              <a:t>,</a:t>
            </a:r>
            <a:r>
              <a:rPr lang="zh-CN" altLang="en-US" b="1" dirty="0" smtClean="0">
                <a:effectLst/>
              </a:rPr>
              <a:t>依靠  </a:t>
            </a:r>
            <a:endParaRPr lang="en-US" altLang="zh-CN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指望某人的协作 </a:t>
            </a:r>
            <a:endParaRPr lang="en-US" altLang="zh-CN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7"/>
              </a:rPr>
              <a:t>calculate on </a:t>
            </a:r>
            <a:r>
              <a:rPr lang="en-US" altLang="zh-CN" b="1" dirty="0" err="1" smtClean="0">
                <a:effectLst/>
                <a:hlinkClick r:id="rId7"/>
              </a:rPr>
              <a:t>sb's</a:t>
            </a:r>
            <a:r>
              <a:rPr lang="en-US" altLang="zh-CN" b="1" dirty="0" smtClean="0">
                <a:effectLst/>
                <a:hlinkClick r:id="rId7"/>
              </a:rPr>
              <a:t> co-operation</a:t>
            </a:r>
            <a:endParaRPr lang="zh-CN" altLang="en-US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作长期打算 </a:t>
            </a: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8"/>
              </a:rPr>
              <a:t>calculate on a long-term plan</a:t>
            </a:r>
            <a:endParaRPr lang="zh-CN" altLang="en-US" b="1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28772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07504" y="188640"/>
            <a:ext cx="8928992" cy="6552728"/>
          </a:xfrm>
        </p:spPr>
        <p:txBody>
          <a:bodyPr>
            <a:no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Application</a:t>
            </a:r>
            <a:r>
              <a:rPr lang="zh-CN" altLang="en-US" b="1" dirty="0" smtClean="0">
                <a:solidFill>
                  <a:srgbClr val="FF0000"/>
                </a:solidFill>
              </a:rPr>
              <a:t> </a:t>
            </a:r>
            <a:r>
              <a:rPr lang="zh-CN" altLang="en-US" b="1" dirty="0" smtClean="0"/>
              <a:t>　 </a:t>
            </a:r>
            <a:r>
              <a:rPr lang="en-US" altLang="zh-CN" b="1" dirty="0" smtClean="0"/>
              <a:t>n.</a:t>
            </a:r>
            <a:r>
              <a:rPr lang="zh-CN" altLang="en-US" b="1" dirty="0" smtClean="0"/>
              <a:t>应用；申请；专心；应用程序</a:t>
            </a:r>
            <a:endParaRPr lang="en-US" altLang="zh-CN" b="1" dirty="0" smtClean="0"/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接受申请 </a:t>
            </a: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2"/>
              </a:rPr>
              <a:t>accept an application</a:t>
            </a:r>
            <a:r>
              <a:rPr lang="en-US" altLang="zh-CN" b="1" dirty="0" smtClean="0">
                <a:effectLst/>
              </a:rPr>
              <a:t> </a:t>
            </a: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提出申请 </a:t>
            </a:r>
            <a:endParaRPr lang="en-US" altLang="zh-CN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3"/>
              </a:rPr>
              <a:t>file an application</a:t>
            </a:r>
            <a:r>
              <a:rPr lang="en-US" altLang="zh-CN" b="1" dirty="0" smtClean="0">
                <a:effectLst/>
              </a:rPr>
              <a:t> / </a:t>
            </a:r>
            <a:r>
              <a:rPr lang="en-US" altLang="zh-CN" b="1" dirty="0" smtClean="0">
                <a:effectLst/>
                <a:hlinkClick r:id="rId4"/>
              </a:rPr>
              <a:t>present an application</a:t>
            </a:r>
            <a:r>
              <a:rPr lang="en-US" altLang="zh-CN" b="1" dirty="0" smtClean="0">
                <a:effectLst/>
              </a:rPr>
              <a:t> / </a:t>
            </a:r>
            <a:r>
              <a:rPr lang="en-US" altLang="zh-CN" b="1" dirty="0" smtClean="0">
                <a:effectLst/>
                <a:hlinkClick r:id="rId5"/>
              </a:rPr>
              <a:t>put an application</a:t>
            </a:r>
            <a:r>
              <a:rPr lang="en-US" altLang="zh-CN" b="1" dirty="0" smtClean="0">
                <a:effectLst/>
              </a:rPr>
              <a:t>  </a:t>
            </a:r>
            <a:endParaRPr lang="zh-CN" altLang="en-US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填写申请书 </a:t>
            </a: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6"/>
              </a:rPr>
              <a:t>fill in an application</a:t>
            </a:r>
            <a:endParaRPr lang="en-US" altLang="zh-CN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用冷敷 </a:t>
            </a:r>
            <a:endParaRPr lang="en-US" altLang="zh-CN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7"/>
              </a:rPr>
              <a:t>use cold application</a:t>
            </a:r>
            <a:endParaRPr lang="zh-CN" altLang="en-US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热敷</a:t>
            </a:r>
            <a:endParaRPr lang="en-US" altLang="zh-CN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8"/>
              </a:rPr>
              <a:t>hot application</a:t>
            </a:r>
            <a:endParaRPr lang="zh-CN" altLang="en-US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书面申请 </a:t>
            </a: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9"/>
              </a:rPr>
              <a:t>written application</a:t>
            </a:r>
            <a:r>
              <a:rPr lang="en-US" altLang="zh-CN" b="1" dirty="0" smtClean="0">
                <a:effectLst/>
              </a:rPr>
              <a:t> </a:t>
            </a: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入会申请 </a:t>
            </a:r>
            <a:endParaRPr lang="en-US" altLang="zh-CN" b="1" dirty="0" smtClean="0">
              <a:effectLst/>
            </a:endParaRP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439202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07504" y="188640"/>
            <a:ext cx="8928992" cy="6552728"/>
          </a:xfrm>
        </p:spPr>
        <p:txBody>
          <a:bodyPr>
            <a:normAutofit/>
          </a:bodyPr>
          <a:lstStyle/>
          <a:p>
            <a:pPr lvl="0">
              <a:buFont typeface="Arial"/>
              <a:buChar char="•"/>
            </a:pPr>
            <a:r>
              <a:rPr lang="en-US" altLang="zh-CN" sz="2800" b="1" dirty="0">
                <a:solidFill>
                  <a:prstClr val="black"/>
                </a:solidFill>
                <a:hlinkClick r:id="rId2"/>
              </a:rPr>
              <a:t>fellowship application</a:t>
            </a:r>
            <a:r>
              <a:rPr lang="zh-CN" altLang="en-US" sz="2800" b="1" dirty="0">
                <a:solidFill>
                  <a:prstClr val="black"/>
                </a:solidFill>
              </a:rPr>
              <a:t> </a:t>
            </a:r>
            <a:r>
              <a:rPr lang="en-US" altLang="zh-CN" sz="2800" b="1" dirty="0">
                <a:solidFill>
                  <a:prstClr val="black"/>
                </a:solidFill>
              </a:rPr>
              <a:t>/ </a:t>
            </a:r>
            <a:r>
              <a:rPr lang="en-US" altLang="zh-CN" sz="2800" b="1" dirty="0">
                <a:solidFill>
                  <a:prstClr val="black"/>
                </a:solidFill>
                <a:hlinkClick r:id="rId3"/>
              </a:rPr>
              <a:t>membership application</a:t>
            </a:r>
            <a:r>
              <a:rPr lang="en-US" altLang="zh-CN" sz="2800" b="1" dirty="0">
                <a:solidFill>
                  <a:prstClr val="black"/>
                </a:solidFill>
              </a:rPr>
              <a:t> </a:t>
            </a:r>
          </a:p>
          <a:p>
            <a:pPr lvl="0">
              <a:buFont typeface="Arial"/>
              <a:buChar char="•"/>
            </a:pPr>
            <a:r>
              <a:rPr lang="zh-CN" altLang="en-US" sz="2800" b="1" dirty="0">
                <a:solidFill>
                  <a:prstClr val="black"/>
                </a:solidFill>
              </a:rPr>
              <a:t>申请表 </a:t>
            </a:r>
          </a:p>
          <a:p>
            <a:pPr lvl="0">
              <a:buFont typeface="Arial"/>
              <a:buChar char="•"/>
            </a:pPr>
            <a:r>
              <a:rPr lang="en-US" altLang="zh-CN" sz="2800" b="1" dirty="0">
                <a:solidFill>
                  <a:prstClr val="black"/>
                </a:solidFill>
                <a:hlinkClick r:id="rId4"/>
              </a:rPr>
              <a:t>application form</a:t>
            </a:r>
            <a:r>
              <a:rPr lang="en-US" altLang="zh-CN" sz="2800" b="1" dirty="0">
                <a:solidFill>
                  <a:prstClr val="black"/>
                </a:solidFill>
              </a:rPr>
              <a:t> </a:t>
            </a:r>
          </a:p>
          <a:p>
            <a:pPr lvl="0">
              <a:buFont typeface="Arial"/>
              <a:buChar char="•"/>
            </a:pPr>
            <a:r>
              <a:rPr lang="zh-CN" altLang="en-US" sz="2800" b="1" dirty="0">
                <a:solidFill>
                  <a:prstClr val="black"/>
                </a:solidFill>
              </a:rPr>
              <a:t>实用软件</a:t>
            </a:r>
            <a:endParaRPr lang="en-US" altLang="zh-CN" sz="2800" b="1" dirty="0">
              <a:solidFill>
                <a:prstClr val="black"/>
              </a:solidFill>
            </a:endParaRPr>
          </a:p>
          <a:p>
            <a:pPr lvl="0">
              <a:buFont typeface="Arial"/>
              <a:buChar char="•"/>
            </a:pPr>
            <a:r>
              <a:rPr lang="en-US" altLang="zh-CN" sz="2800" b="1" dirty="0">
                <a:solidFill>
                  <a:prstClr val="black"/>
                </a:solidFill>
                <a:hlinkClick r:id="rId5"/>
              </a:rPr>
              <a:t>application software</a:t>
            </a:r>
            <a:endParaRPr lang="zh-CN" altLang="en-US" sz="2800" b="1" dirty="0">
              <a:solidFill>
                <a:prstClr val="black"/>
              </a:solidFill>
            </a:endParaRPr>
          </a:p>
          <a:p>
            <a:pPr lvl="0">
              <a:buFont typeface="Arial"/>
              <a:buChar char="•"/>
            </a:pPr>
            <a:r>
              <a:rPr lang="en-US" altLang="zh-CN" sz="2800" b="1" dirty="0">
                <a:solidFill>
                  <a:prstClr val="black"/>
                </a:solidFill>
                <a:hlinkClick r:id="rId6"/>
              </a:rPr>
              <a:t>application for …</a:t>
            </a:r>
            <a:r>
              <a:rPr lang="en-US" altLang="zh-CN" sz="2800" b="1" dirty="0">
                <a:solidFill>
                  <a:prstClr val="black"/>
                </a:solidFill>
              </a:rPr>
              <a:t> </a:t>
            </a:r>
            <a:r>
              <a:rPr lang="zh-CN" altLang="en-US" sz="2800" b="1" dirty="0">
                <a:solidFill>
                  <a:prstClr val="black"/>
                </a:solidFill>
              </a:rPr>
              <a:t>的申请 </a:t>
            </a:r>
          </a:p>
          <a:p>
            <a:pPr lvl="0">
              <a:buFont typeface="Arial"/>
              <a:buChar char="•"/>
            </a:pPr>
            <a:r>
              <a:rPr lang="zh-CN" altLang="en-US" sz="2800" b="1" dirty="0">
                <a:solidFill>
                  <a:prstClr val="black"/>
                </a:solidFill>
              </a:rPr>
              <a:t>申请入某大学 </a:t>
            </a:r>
          </a:p>
          <a:p>
            <a:pPr lvl="0">
              <a:buFont typeface="Arial"/>
              <a:buChar char="•"/>
            </a:pPr>
            <a:r>
              <a:rPr lang="en-US" altLang="zh-CN" sz="2800" b="1" dirty="0">
                <a:solidFill>
                  <a:prstClr val="black"/>
                </a:solidFill>
                <a:hlinkClick r:id="rId7"/>
              </a:rPr>
              <a:t>application for admission to a university</a:t>
            </a:r>
            <a:r>
              <a:rPr lang="en-US" altLang="zh-CN" sz="2800" b="1" dirty="0">
                <a:solidFill>
                  <a:prstClr val="black"/>
                </a:solidFill>
              </a:rPr>
              <a:t> </a:t>
            </a:r>
          </a:p>
          <a:p>
            <a:pPr lvl="0">
              <a:buFont typeface="Arial"/>
              <a:buChar char="•"/>
            </a:pPr>
            <a:r>
              <a:rPr lang="zh-CN" altLang="en-US" sz="2800" b="1" dirty="0">
                <a:solidFill>
                  <a:prstClr val="black"/>
                </a:solidFill>
              </a:rPr>
              <a:t>贷款申请 </a:t>
            </a:r>
            <a:endParaRPr lang="en-US" altLang="zh-CN" sz="2800" b="1" dirty="0">
              <a:solidFill>
                <a:prstClr val="black"/>
              </a:solidFill>
            </a:endParaRPr>
          </a:p>
          <a:p>
            <a:pPr lvl="0">
              <a:buFont typeface="Arial"/>
              <a:buChar char="•"/>
            </a:pPr>
            <a:r>
              <a:rPr lang="en-US" altLang="zh-CN" sz="2800" b="1" dirty="0">
                <a:solidFill>
                  <a:prstClr val="black"/>
                </a:solidFill>
                <a:hlinkClick r:id="rId8"/>
              </a:rPr>
              <a:t>application for loan</a:t>
            </a:r>
            <a:endParaRPr lang="zh-CN" altLang="en-US" sz="2800" b="1" dirty="0">
              <a:solidFill>
                <a:prstClr val="black"/>
              </a:solidFill>
            </a:endParaRPr>
          </a:p>
          <a:p>
            <a:pPr lvl="0">
              <a:buFont typeface="Arial"/>
              <a:buChar char="•"/>
            </a:pPr>
            <a:r>
              <a:rPr lang="zh-CN" altLang="en-US" sz="2800" b="1" dirty="0">
                <a:solidFill>
                  <a:prstClr val="black"/>
                </a:solidFill>
              </a:rPr>
              <a:t>把理论应用于实践 </a:t>
            </a:r>
          </a:p>
          <a:p>
            <a:pPr lvl="0">
              <a:buFont typeface="Arial"/>
              <a:buChar char="•"/>
            </a:pPr>
            <a:r>
              <a:rPr lang="en-US" altLang="zh-CN" sz="2800" b="1" dirty="0">
                <a:solidFill>
                  <a:prstClr val="black"/>
                </a:solidFill>
                <a:hlinkClick r:id="rId9"/>
              </a:rPr>
              <a:t>application of theory to practice</a:t>
            </a:r>
            <a:endParaRPr lang="zh-CN" altLang="en-US" sz="2800" b="1" dirty="0">
              <a:solidFill>
                <a:prstClr val="black"/>
              </a:solidFill>
            </a:endParaRPr>
          </a:p>
          <a:p>
            <a:endParaRPr lang="zh-CN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439202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07504" y="188640"/>
            <a:ext cx="8928992" cy="6552728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920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07504" y="188640"/>
            <a:ext cx="8928992" cy="6552728"/>
          </a:xfrm>
        </p:spPr>
        <p:txBody>
          <a:bodyPr>
            <a:normAutofit lnSpcReduction="10000"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Simplify</a:t>
            </a:r>
            <a:r>
              <a:rPr lang="zh-CN" altLang="en-US" sz="3200" b="1" dirty="0" smtClean="0"/>
              <a:t>  </a:t>
            </a:r>
            <a:r>
              <a:rPr lang="en-US" altLang="zh-CN" sz="3200" b="1" dirty="0" err="1" smtClean="0"/>
              <a:t>vt.</a:t>
            </a:r>
            <a:r>
              <a:rPr lang="zh-CN" altLang="en-US" sz="3200" b="1" dirty="0" smtClean="0"/>
              <a:t>简化；使简单 </a:t>
            </a:r>
            <a:endParaRPr lang="en-US" altLang="zh-CN" sz="3200" b="1" dirty="0"/>
          </a:p>
          <a:p>
            <a:r>
              <a:rPr lang="zh-CN" altLang="en-US" sz="3200" b="1" dirty="0" smtClean="0">
                <a:effectLst/>
              </a:rPr>
              <a:t>简化我的工作 </a:t>
            </a:r>
            <a:endParaRPr lang="en-US" altLang="zh-CN" sz="3200" b="1" dirty="0" smtClean="0">
              <a:effectLst/>
            </a:endParaRPr>
          </a:p>
          <a:p>
            <a:r>
              <a:rPr lang="en-US" altLang="zh-CN" sz="3200" b="1" i="1" u="sng" dirty="0" smtClean="0">
                <a:solidFill>
                  <a:srgbClr val="CC6600"/>
                </a:solidFill>
                <a:effectLst/>
              </a:rPr>
              <a:t>simplify</a:t>
            </a:r>
            <a:r>
              <a:rPr lang="en-US" altLang="zh-CN" sz="3200" b="1" u="sng" dirty="0" smtClean="0">
                <a:solidFill>
                  <a:srgbClr val="CC6600"/>
                </a:solidFill>
                <a:effectLst/>
              </a:rPr>
              <a:t> my task.</a:t>
            </a:r>
            <a:endParaRPr lang="en-US" altLang="zh-CN" sz="3200" b="1" u="sng" dirty="0">
              <a:solidFill>
                <a:srgbClr val="CC6600"/>
              </a:solidFill>
            </a:endParaRPr>
          </a:p>
          <a:p>
            <a:r>
              <a:rPr lang="zh-CN" altLang="en-US" sz="3200" b="1" dirty="0" smtClean="0">
                <a:effectLst/>
              </a:rPr>
              <a:t>简化指令</a:t>
            </a:r>
          </a:p>
          <a:p>
            <a:r>
              <a:rPr lang="en-US" altLang="zh-CN" sz="3200" b="1" i="1" u="sng" dirty="0" smtClean="0">
                <a:solidFill>
                  <a:srgbClr val="CC6600"/>
                </a:solidFill>
                <a:effectLst/>
              </a:rPr>
              <a:t>simplified</a:t>
            </a:r>
            <a:r>
              <a:rPr lang="en-US" altLang="zh-CN" sz="3200" b="1" u="sng" dirty="0" smtClean="0">
                <a:solidFill>
                  <a:srgbClr val="CC6600"/>
                </a:solidFill>
                <a:effectLst/>
              </a:rPr>
              <a:t> the instructions </a:t>
            </a:r>
          </a:p>
          <a:p>
            <a:r>
              <a:rPr lang="zh-CN" altLang="en-US" sz="3200" b="1" dirty="0" smtClean="0">
                <a:effectLst/>
              </a:rPr>
              <a:t>把你的语言改得简单一点</a:t>
            </a:r>
            <a:endParaRPr lang="en-US" altLang="zh-CN" sz="3200" b="1" dirty="0" smtClean="0">
              <a:effectLst/>
            </a:endParaRPr>
          </a:p>
          <a:p>
            <a:r>
              <a:rPr lang="en-US" altLang="zh-CN" sz="3200" b="1" i="1" u="sng" dirty="0" smtClean="0">
                <a:solidFill>
                  <a:srgbClr val="CC6600"/>
                </a:solidFill>
                <a:effectLst/>
              </a:rPr>
              <a:t>simplify</a:t>
            </a:r>
            <a:r>
              <a:rPr lang="en-US" altLang="zh-CN" sz="3200" b="1" u="sng" dirty="0" smtClean="0">
                <a:solidFill>
                  <a:srgbClr val="CC6600"/>
                </a:solidFill>
                <a:effectLst/>
              </a:rPr>
              <a:t> your language </a:t>
            </a:r>
          </a:p>
          <a:p>
            <a:r>
              <a:rPr lang="zh-CN" altLang="en-US" sz="3200" b="1" dirty="0" smtClean="0">
                <a:effectLst/>
              </a:rPr>
              <a:t>给孩子们讲解要简单明了</a:t>
            </a:r>
            <a:endParaRPr lang="en-US" altLang="zh-CN" sz="3200" b="1" dirty="0" smtClean="0">
              <a:effectLst/>
            </a:endParaRPr>
          </a:p>
          <a:p>
            <a:r>
              <a:rPr lang="en-US" altLang="zh-CN" sz="3200" b="1" i="1" u="sng" dirty="0" smtClean="0">
                <a:solidFill>
                  <a:srgbClr val="CC6600"/>
                </a:solidFill>
                <a:effectLst/>
              </a:rPr>
              <a:t>simplify</a:t>
            </a:r>
            <a:r>
              <a:rPr lang="en-US" altLang="zh-CN" sz="3200" b="1" u="sng" dirty="0" smtClean="0">
                <a:solidFill>
                  <a:srgbClr val="CC6600"/>
                </a:solidFill>
                <a:effectLst/>
              </a:rPr>
              <a:t> your explanation for the children.</a:t>
            </a:r>
          </a:p>
          <a:p>
            <a:r>
              <a:rPr lang="zh-CN" altLang="en-US" sz="3200" b="1" dirty="0" smtClean="0">
                <a:effectLst/>
              </a:rPr>
              <a:t>简体字</a:t>
            </a:r>
            <a:endParaRPr lang="en-US" altLang="zh-CN" sz="3200" b="1" dirty="0" smtClean="0">
              <a:effectLst/>
            </a:endParaRPr>
          </a:p>
          <a:p>
            <a:r>
              <a:rPr lang="en-US" altLang="zh-CN" sz="3200" b="1" dirty="0" smtClean="0">
                <a:solidFill>
                  <a:srgbClr val="C00000"/>
                </a:solidFill>
                <a:effectLst/>
                <a:hlinkClick r:id="rId2"/>
              </a:rPr>
              <a:t>simplified character</a:t>
            </a:r>
            <a:endParaRPr lang="zh-CN" altLang="en-US" sz="3200" b="1" dirty="0" smtClean="0">
              <a:solidFill>
                <a:srgbClr val="C00000"/>
              </a:solidFill>
              <a:effectLst/>
            </a:endParaRPr>
          </a:p>
          <a:p>
            <a:endParaRPr lang="zh-CN" altLang="en-US" sz="3200" b="1" dirty="0" smtClean="0"/>
          </a:p>
          <a:p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439202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07504" y="188640"/>
            <a:ext cx="8928992" cy="6552728"/>
          </a:xfrm>
        </p:spPr>
        <p:txBody>
          <a:bodyPr>
            <a:no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Sum</a:t>
            </a:r>
            <a:r>
              <a:rPr lang="zh-CN" altLang="en-US" sz="3200" b="1" dirty="0" smtClean="0"/>
              <a:t>   </a:t>
            </a:r>
            <a:r>
              <a:rPr lang="en-US" altLang="zh-CN" sz="3200" b="1" dirty="0" smtClean="0"/>
              <a:t>n.</a:t>
            </a:r>
            <a:r>
              <a:rPr lang="zh-CN" altLang="en-US" sz="3200" b="1" dirty="0" smtClean="0"/>
              <a:t>金额；总数；要点 </a:t>
            </a:r>
            <a:r>
              <a:rPr lang="en-US" altLang="zh-CN" sz="3200" b="1" dirty="0" smtClean="0"/>
              <a:t>v.</a:t>
            </a:r>
            <a:r>
              <a:rPr lang="zh-CN" altLang="en-US" sz="3200" b="1" dirty="0" smtClean="0"/>
              <a:t>概括；归纳；总计</a:t>
            </a:r>
            <a:endParaRPr lang="en-US" altLang="zh-CN" sz="3200" b="1" dirty="0" smtClean="0"/>
          </a:p>
          <a:p>
            <a:pPr>
              <a:buFont typeface="Arial"/>
              <a:buChar char="•"/>
            </a:pPr>
            <a:r>
              <a:rPr lang="zh-CN" altLang="en-US" sz="3200" b="1" dirty="0" smtClean="0">
                <a:effectLst/>
              </a:rPr>
              <a:t>计算机器的成本 </a:t>
            </a:r>
            <a:endParaRPr lang="en-US" altLang="zh-CN" sz="3200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en-US" altLang="zh-CN" sz="3200" b="1" dirty="0" smtClean="0">
                <a:effectLst/>
                <a:hlinkClick r:id="rId2"/>
              </a:rPr>
              <a:t>sum the cost of the machine</a:t>
            </a:r>
            <a:endParaRPr lang="zh-CN" altLang="en-US" sz="3200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en-US" altLang="zh-CN" sz="3200" b="1" dirty="0" smtClean="0">
                <a:effectLst/>
                <a:hlinkClick r:id="rId3"/>
              </a:rPr>
              <a:t>sum up</a:t>
            </a:r>
            <a:r>
              <a:rPr lang="en-US" altLang="zh-CN" sz="3200" b="1" dirty="0" smtClean="0">
                <a:effectLst/>
              </a:rPr>
              <a:t>  </a:t>
            </a:r>
            <a:r>
              <a:rPr lang="zh-CN" altLang="en-US" sz="3200" b="1" dirty="0" smtClean="0">
                <a:effectLst/>
              </a:rPr>
              <a:t>总和</a:t>
            </a:r>
            <a:r>
              <a:rPr lang="en-US" altLang="zh-CN" sz="3200" b="1" dirty="0" smtClean="0">
                <a:effectLst/>
              </a:rPr>
              <a:t>, </a:t>
            </a:r>
            <a:r>
              <a:rPr lang="zh-CN" altLang="en-US" sz="3200" b="1" dirty="0" smtClean="0">
                <a:effectLst/>
              </a:rPr>
              <a:t>总结</a:t>
            </a:r>
            <a:r>
              <a:rPr lang="en-US" altLang="zh-CN" sz="3200" b="1" dirty="0" smtClean="0">
                <a:effectLst/>
              </a:rPr>
              <a:t>,</a:t>
            </a:r>
            <a:r>
              <a:rPr lang="zh-CN" altLang="en-US" sz="3200" b="1" dirty="0" smtClean="0">
                <a:effectLst/>
              </a:rPr>
              <a:t>概括</a:t>
            </a:r>
            <a:r>
              <a:rPr lang="en-US" altLang="zh-CN" sz="3200" b="1" dirty="0" smtClean="0">
                <a:effectLst/>
              </a:rPr>
              <a:t>; </a:t>
            </a:r>
          </a:p>
          <a:p>
            <a:pPr>
              <a:buFont typeface="Arial"/>
              <a:buChar char="•"/>
            </a:pPr>
            <a:r>
              <a:rPr lang="zh-CN" altLang="en-US" sz="3200" b="1" dirty="0" smtClean="0">
                <a:effectLst/>
              </a:rPr>
              <a:t>计算某人的资产 </a:t>
            </a:r>
          </a:p>
          <a:p>
            <a:pPr>
              <a:buFont typeface="Arial"/>
              <a:buChar char="•"/>
            </a:pPr>
            <a:r>
              <a:rPr lang="en-US" altLang="zh-CN" sz="3200" b="1" dirty="0" smtClean="0">
                <a:effectLst/>
                <a:hlinkClick r:id="rId4"/>
              </a:rPr>
              <a:t>sum up one's assets</a:t>
            </a:r>
            <a:r>
              <a:rPr lang="en-US" altLang="zh-CN" sz="3200" b="1" dirty="0" smtClean="0">
                <a:effectLst/>
              </a:rPr>
              <a:t> </a:t>
            </a:r>
          </a:p>
          <a:p>
            <a:pPr>
              <a:buFont typeface="Arial"/>
              <a:buChar char="•"/>
            </a:pPr>
            <a:r>
              <a:rPr lang="zh-CN" altLang="en-US" sz="3200" b="1" dirty="0" smtClean="0">
                <a:effectLst/>
              </a:rPr>
              <a:t>用一个词概括某人的性格 </a:t>
            </a:r>
          </a:p>
          <a:p>
            <a:pPr>
              <a:buFont typeface="Arial"/>
              <a:buChar char="•"/>
            </a:pPr>
            <a:r>
              <a:rPr lang="en-US" altLang="zh-CN" sz="3200" b="1" dirty="0" smtClean="0">
                <a:effectLst/>
                <a:hlinkClick r:id="rId5"/>
              </a:rPr>
              <a:t>sum up </a:t>
            </a:r>
            <a:r>
              <a:rPr lang="en-US" altLang="zh-CN" sz="3200" b="1" dirty="0" err="1" smtClean="0">
                <a:effectLst/>
                <a:hlinkClick r:id="rId5"/>
              </a:rPr>
              <a:t>sb's</a:t>
            </a:r>
            <a:r>
              <a:rPr lang="en-US" altLang="zh-CN" sz="3200" b="1" dirty="0" smtClean="0">
                <a:effectLst/>
                <a:hlinkClick r:id="rId5"/>
              </a:rPr>
              <a:t> character in a term</a:t>
            </a:r>
            <a:r>
              <a:rPr lang="en-US" altLang="zh-CN" sz="3200" b="1" dirty="0" smtClean="0">
                <a:effectLst/>
              </a:rPr>
              <a:t> </a:t>
            </a:r>
          </a:p>
          <a:p>
            <a:pPr>
              <a:buFont typeface="Arial"/>
              <a:buChar char="•"/>
            </a:pPr>
            <a:r>
              <a:rPr lang="zh-CN" altLang="en-US" sz="3200" b="1" dirty="0" smtClean="0">
                <a:effectLst/>
              </a:rPr>
              <a:t>总结某人的经验 </a:t>
            </a:r>
            <a:endParaRPr lang="en-US" altLang="zh-CN" sz="3200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en-US" altLang="zh-CN" sz="3200" b="1" dirty="0" smtClean="0">
                <a:effectLst/>
                <a:hlinkClick r:id="rId6"/>
              </a:rPr>
              <a:t>sum up one's experience</a:t>
            </a:r>
            <a:endParaRPr lang="zh-CN" altLang="en-US" sz="3200" b="1" dirty="0" smtClean="0">
              <a:effectLst/>
            </a:endParaRPr>
          </a:p>
          <a:p>
            <a:r>
              <a:rPr lang="zh-CN" altLang="en-US" sz="3200" b="1" dirty="0" smtClean="0"/>
              <a:t> </a:t>
            </a:r>
          </a:p>
          <a:p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439202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07504" y="188640"/>
            <a:ext cx="8928992" cy="6552728"/>
          </a:xfrm>
        </p:spPr>
        <p:txBody>
          <a:bodyPr>
            <a:no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Artificial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</a:t>
            </a:r>
            <a:r>
              <a:rPr lang="zh-CN" altLang="en-US" sz="2400" b="1" dirty="0" smtClean="0"/>
              <a:t>　 </a:t>
            </a:r>
            <a:r>
              <a:rPr lang="en-US" altLang="zh-CN" sz="2400" b="1" dirty="0" smtClean="0"/>
              <a:t>adj.</a:t>
            </a:r>
            <a:r>
              <a:rPr lang="zh-CN" altLang="en-US" sz="2400" b="1" dirty="0" smtClean="0"/>
              <a:t>人造的；虚伪的；武断的</a:t>
            </a:r>
            <a:endParaRPr lang="en-US" altLang="zh-CN" sz="2400" b="1" dirty="0" smtClean="0"/>
          </a:p>
          <a:p>
            <a:pPr>
              <a:buFont typeface="Arial"/>
              <a:buChar char="•"/>
            </a:pPr>
            <a:r>
              <a:rPr lang="zh-CN" altLang="en-US" sz="2400" b="1" dirty="0" smtClean="0">
                <a:effectLst/>
              </a:rPr>
              <a:t>假装的情感 </a:t>
            </a:r>
          </a:p>
          <a:p>
            <a:pPr>
              <a:buFont typeface="Arial"/>
              <a:buChar char="•"/>
            </a:pPr>
            <a:r>
              <a:rPr lang="en-US" altLang="zh-CN" sz="2400" b="1" dirty="0" smtClean="0">
                <a:effectLst/>
                <a:hlinkClick r:id="rId2"/>
              </a:rPr>
              <a:t>artificial emotion</a:t>
            </a:r>
            <a:r>
              <a:rPr lang="en-US" altLang="zh-CN" sz="2400" b="1" dirty="0" smtClean="0">
                <a:effectLst/>
              </a:rPr>
              <a:t> </a:t>
            </a:r>
          </a:p>
          <a:p>
            <a:pPr>
              <a:buFont typeface="Arial"/>
              <a:buChar char="•"/>
            </a:pPr>
            <a:r>
              <a:rPr lang="zh-CN" altLang="en-US" sz="2400" b="1" dirty="0" smtClean="0">
                <a:effectLst/>
              </a:rPr>
              <a:t>人造纤维 </a:t>
            </a:r>
          </a:p>
          <a:p>
            <a:pPr>
              <a:buFont typeface="Arial"/>
              <a:buChar char="•"/>
            </a:pPr>
            <a:r>
              <a:rPr lang="en-US" altLang="zh-CN" sz="2400" b="1" dirty="0" smtClean="0">
                <a:effectLst/>
                <a:hlinkClick r:id="rId3"/>
              </a:rPr>
              <a:t>artificial </a:t>
            </a:r>
            <a:r>
              <a:rPr lang="en-US" altLang="zh-CN" sz="2400" b="1" dirty="0" err="1" smtClean="0">
                <a:effectLst/>
                <a:hlinkClick r:id="rId3"/>
              </a:rPr>
              <a:t>fibres</a:t>
            </a:r>
            <a:r>
              <a:rPr lang="en-US" altLang="zh-CN" sz="2400" b="1" dirty="0" smtClean="0">
                <a:effectLst/>
              </a:rPr>
              <a:t> </a:t>
            </a:r>
          </a:p>
          <a:p>
            <a:pPr>
              <a:buFont typeface="Arial"/>
              <a:buChar char="•"/>
            </a:pPr>
            <a:r>
              <a:rPr lang="zh-CN" altLang="en-US" sz="2400" b="1" dirty="0" smtClean="0">
                <a:effectLst/>
              </a:rPr>
              <a:t>人造毛皮 </a:t>
            </a:r>
            <a:endParaRPr lang="en-US" altLang="zh-CN" sz="2400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en-US" altLang="zh-CN" sz="2400" b="1" dirty="0" smtClean="0">
                <a:effectLst/>
                <a:hlinkClick r:id="rId4"/>
              </a:rPr>
              <a:t>artificial fur</a:t>
            </a:r>
            <a:endParaRPr lang="zh-CN" altLang="en-US" sz="2400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zh-CN" altLang="en-US" sz="2400" b="1" dirty="0" smtClean="0">
                <a:effectLst/>
              </a:rPr>
              <a:t>人工智能 </a:t>
            </a:r>
          </a:p>
          <a:p>
            <a:pPr>
              <a:buFont typeface="Arial"/>
              <a:buChar char="•"/>
            </a:pPr>
            <a:r>
              <a:rPr lang="en-US" altLang="zh-CN" sz="2400" b="1" dirty="0" smtClean="0">
                <a:effectLst/>
                <a:hlinkClick r:id="rId5"/>
              </a:rPr>
              <a:t>artificial intelligence</a:t>
            </a:r>
            <a:r>
              <a:rPr lang="en-US" altLang="zh-CN" sz="2400" b="1" dirty="0" smtClean="0">
                <a:effectLst/>
              </a:rPr>
              <a:t> </a:t>
            </a:r>
          </a:p>
          <a:p>
            <a:pPr>
              <a:buFont typeface="Arial"/>
              <a:buChar char="•"/>
            </a:pPr>
            <a:r>
              <a:rPr lang="zh-CN" altLang="en-US" sz="2400" b="1" dirty="0" smtClean="0">
                <a:effectLst/>
              </a:rPr>
              <a:t>假肢</a:t>
            </a:r>
            <a:endParaRPr lang="en-US" altLang="zh-CN" sz="2400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en-US" altLang="zh-CN" sz="2400" b="1" dirty="0" smtClean="0">
                <a:effectLst/>
                <a:hlinkClick r:id="rId6"/>
              </a:rPr>
              <a:t>artificial limb</a:t>
            </a:r>
            <a:endParaRPr lang="zh-CN" altLang="en-US" sz="2400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zh-CN" altLang="en-US" sz="2400" b="1" dirty="0" smtClean="0">
                <a:effectLst/>
              </a:rPr>
              <a:t>假笑 </a:t>
            </a:r>
          </a:p>
          <a:p>
            <a:pPr>
              <a:buFont typeface="Arial"/>
              <a:buChar char="•"/>
            </a:pPr>
            <a:r>
              <a:rPr lang="en-US" altLang="zh-CN" sz="2400" b="1" dirty="0" smtClean="0">
                <a:effectLst/>
                <a:hlinkClick r:id="rId7"/>
              </a:rPr>
              <a:t>artificial smile</a:t>
            </a:r>
            <a:r>
              <a:rPr lang="en-US" altLang="zh-CN" sz="2400" b="1" dirty="0" smtClean="0">
                <a:effectLst/>
              </a:rPr>
              <a:t>  </a:t>
            </a:r>
            <a:r>
              <a:rPr lang="zh-CN" altLang="en-US" sz="2400" b="1" dirty="0" smtClean="0">
                <a:effectLst/>
              </a:rPr>
              <a:t> </a:t>
            </a:r>
          </a:p>
          <a:p>
            <a:pPr>
              <a:buFont typeface="Arial"/>
              <a:buChar char="•"/>
            </a:pPr>
            <a:r>
              <a:rPr lang="zh-CN" altLang="en-US" sz="2400" b="1" dirty="0" smtClean="0">
                <a:effectLst/>
              </a:rPr>
              <a:t>假牙</a:t>
            </a:r>
            <a:endParaRPr lang="en-US" altLang="zh-CN" sz="2400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en-US" altLang="zh-CN" sz="2400" b="1" dirty="0" smtClean="0">
                <a:effectLst/>
                <a:hlinkClick r:id="rId8"/>
              </a:rPr>
              <a:t>artificial teeth</a:t>
            </a:r>
            <a:endParaRPr lang="zh-CN" altLang="en-US" sz="2400" b="1" dirty="0" smtClean="0">
              <a:effectLst/>
            </a:endParaRPr>
          </a:p>
          <a:p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39202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07504" y="188640"/>
            <a:ext cx="8928992" cy="6552728"/>
          </a:xfrm>
        </p:spPr>
        <p:txBody>
          <a:bodyPr>
            <a:norm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Solve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  </a:t>
            </a:r>
            <a:r>
              <a:rPr lang="zh-CN" altLang="en-US" sz="3200" b="1" dirty="0" smtClean="0"/>
              <a:t>　 　 </a:t>
            </a:r>
            <a:r>
              <a:rPr lang="en-US" altLang="zh-CN" sz="3200" b="1" dirty="0" smtClean="0"/>
              <a:t>v.</a:t>
            </a:r>
            <a:r>
              <a:rPr lang="zh-CN" altLang="en-US" sz="3200" b="1" dirty="0" smtClean="0"/>
              <a:t>解决；解答</a:t>
            </a:r>
            <a:endParaRPr lang="en-US" altLang="zh-CN" sz="3200" b="1" dirty="0" smtClean="0"/>
          </a:p>
          <a:p>
            <a:pPr>
              <a:buFont typeface="Arial"/>
              <a:buChar char="•"/>
            </a:pPr>
            <a:r>
              <a:rPr lang="zh-CN" altLang="en-US" sz="3200" b="1" dirty="0" smtClean="0">
                <a:effectLst/>
              </a:rPr>
              <a:t>解决困难 </a:t>
            </a:r>
          </a:p>
          <a:p>
            <a:pPr>
              <a:buFont typeface="Arial"/>
              <a:buChar char="•"/>
            </a:pPr>
            <a:r>
              <a:rPr lang="en-US" altLang="zh-CN" sz="3200" b="1" dirty="0" smtClean="0">
                <a:effectLst/>
                <a:hlinkClick r:id="rId2"/>
              </a:rPr>
              <a:t>solve difficulty</a:t>
            </a:r>
            <a:r>
              <a:rPr lang="en-US" altLang="zh-CN" sz="3200" b="1" dirty="0" smtClean="0">
                <a:effectLst/>
              </a:rPr>
              <a:t> </a:t>
            </a:r>
          </a:p>
          <a:p>
            <a:pPr>
              <a:buFont typeface="Arial"/>
              <a:buChar char="•"/>
            </a:pPr>
            <a:r>
              <a:rPr lang="zh-CN" altLang="en-US" sz="3200" b="1" dirty="0" smtClean="0">
                <a:effectLst/>
              </a:rPr>
              <a:t>解谜 </a:t>
            </a:r>
          </a:p>
          <a:p>
            <a:pPr>
              <a:buFont typeface="Arial"/>
              <a:buChar char="•"/>
            </a:pPr>
            <a:r>
              <a:rPr lang="en-US" altLang="zh-CN" sz="3200" b="1" dirty="0" smtClean="0">
                <a:effectLst/>
                <a:hlinkClick r:id="rId3"/>
              </a:rPr>
              <a:t>solve riddle</a:t>
            </a:r>
            <a:r>
              <a:rPr lang="en-US" altLang="zh-CN" sz="3200" b="1" dirty="0" smtClean="0">
                <a:effectLst/>
              </a:rPr>
              <a:t> </a:t>
            </a:r>
          </a:p>
          <a:p>
            <a:pPr>
              <a:buFont typeface="Arial"/>
              <a:buChar char="•"/>
            </a:pPr>
            <a:r>
              <a:rPr lang="zh-CN" altLang="en-US" sz="3200" b="1" dirty="0" smtClean="0">
                <a:effectLst/>
              </a:rPr>
              <a:t>准确地解答 </a:t>
            </a:r>
          </a:p>
          <a:p>
            <a:pPr>
              <a:buFont typeface="Arial"/>
              <a:buChar char="•"/>
            </a:pPr>
            <a:r>
              <a:rPr lang="en-US" altLang="zh-CN" sz="3200" b="1" dirty="0" smtClean="0">
                <a:effectLst/>
                <a:hlinkClick r:id="rId4"/>
              </a:rPr>
              <a:t>solve accurately</a:t>
            </a:r>
            <a:r>
              <a:rPr lang="en-US" altLang="zh-CN" sz="3200" b="1" dirty="0" smtClean="0">
                <a:effectLst/>
              </a:rPr>
              <a:t> </a:t>
            </a:r>
          </a:p>
          <a:p>
            <a:pPr>
              <a:buFont typeface="Arial"/>
              <a:buChar char="•"/>
            </a:pPr>
            <a:r>
              <a:rPr lang="zh-CN" altLang="en-US" sz="3200" b="1" dirty="0" smtClean="0">
                <a:effectLst/>
              </a:rPr>
              <a:t>明确地解决 </a:t>
            </a:r>
          </a:p>
          <a:p>
            <a:pPr>
              <a:buFont typeface="Arial"/>
              <a:buChar char="•"/>
            </a:pPr>
            <a:r>
              <a:rPr lang="en-US" altLang="zh-CN" sz="3200" b="1" dirty="0" smtClean="0">
                <a:effectLst/>
                <a:hlinkClick r:id="rId5"/>
              </a:rPr>
              <a:t>solve definitely</a:t>
            </a:r>
            <a:r>
              <a:rPr lang="en-US" altLang="zh-CN" sz="3200" b="1" dirty="0" smtClean="0">
                <a:effectLst/>
              </a:rPr>
              <a:t> </a:t>
            </a:r>
          </a:p>
          <a:p>
            <a:pPr>
              <a:buFont typeface="Arial"/>
              <a:buChar char="•"/>
            </a:pPr>
            <a:r>
              <a:rPr lang="zh-CN" altLang="en-US" sz="3200" b="1" dirty="0" smtClean="0">
                <a:effectLst/>
              </a:rPr>
              <a:t>迅速地解决 </a:t>
            </a:r>
          </a:p>
          <a:p>
            <a:pPr>
              <a:buFont typeface="Arial"/>
              <a:buChar char="•"/>
            </a:pPr>
            <a:r>
              <a:rPr lang="en-US" altLang="zh-CN" sz="3200" b="1" dirty="0" smtClean="0">
                <a:effectLst/>
                <a:hlinkClick r:id="rId6"/>
              </a:rPr>
              <a:t>solve </a:t>
            </a:r>
            <a:r>
              <a:rPr lang="en-US" altLang="zh-CN" sz="3200" b="1" dirty="0" err="1" smtClean="0">
                <a:effectLst/>
                <a:hlinkClick r:id="rId6"/>
              </a:rPr>
              <a:t>promptly〔swiftly</a:t>
            </a:r>
            <a:r>
              <a:rPr lang="en-US" altLang="zh-CN" sz="3200" b="1" dirty="0" smtClean="0">
                <a:effectLst/>
                <a:hlinkClick r:id="rId6"/>
              </a:rPr>
              <a:t>〕</a:t>
            </a:r>
            <a:endParaRPr lang="zh-CN" altLang="en-US" sz="3200" b="1" dirty="0" smtClean="0"/>
          </a:p>
          <a:p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439202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07504" y="188640"/>
            <a:ext cx="8928992" cy="6552728"/>
          </a:xfrm>
        </p:spPr>
        <p:txBody>
          <a:bodyPr>
            <a:norm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Explore</a:t>
            </a:r>
            <a:r>
              <a:rPr lang="zh-CN" altLang="en-US" sz="2800" b="1" dirty="0" smtClean="0"/>
              <a:t>  　 </a:t>
            </a:r>
            <a:r>
              <a:rPr lang="en-US" altLang="zh-CN" sz="2800" b="1" dirty="0" smtClean="0"/>
              <a:t>v.</a:t>
            </a:r>
            <a:r>
              <a:rPr lang="zh-CN" altLang="en-US" sz="2800" b="1" dirty="0" smtClean="0"/>
              <a:t>探测；探险；考察；探究 </a:t>
            </a:r>
            <a:endParaRPr lang="en-US" altLang="zh-CN" sz="2800" b="1" dirty="0"/>
          </a:p>
          <a:p>
            <a:r>
              <a:rPr lang="zh-CN" altLang="en-US" sz="2800" b="1" dirty="0" smtClean="0">
                <a:effectLst/>
              </a:rPr>
              <a:t>勘探一片人迹罕至的荒野</a:t>
            </a:r>
            <a:endParaRPr lang="en-US" altLang="zh-CN" sz="2800" b="1" dirty="0" smtClean="0">
              <a:effectLst/>
            </a:endParaRPr>
          </a:p>
          <a:p>
            <a:r>
              <a:rPr lang="en-US" altLang="zh-CN" sz="2800" b="1" i="1" u="sng" dirty="0" smtClean="0">
                <a:solidFill>
                  <a:srgbClr val="CC6600"/>
                </a:solidFill>
                <a:effectLst/>
              </a:rPr>
              <a:t>explore</a:t>
            </a:r>
            <a:r>
              <a:rPr lang="en-US" altLang="zh-CN" sz="2800" b="1" u="sng" dirty="0" smtClean="0">
                <a:solidFill>
                  <a:srgbClr val="CC6600"/>
                </a:solidFill>
                <a:effectLst/>
              </a:rPr>
              <a:t> a trackless wilderness</a:t>
            </a:r>
          </a:p>
          <a:p>
            <a:r>
              <a:rPr lang="zh-CN" altLang="en-US" sz="2800" b="1" dirty="0" smtClean="0">
                <a:effectLst/>
              </a:rPr>
              <a:t>对亚马逊森林进行勘察</a:t>
            </a:r>
            <a:endParaRPr lang="en-US" altLang="zh-CN" sz="2800" b="1" dirty="0"/>
          </a:p>
          <a:p>
            <a:r>
              <a:rPr lang="en-US" altLang="zh-CN" sz="2800" b="1" i="1" u="sng" dirty="0" smtClean="0">
                <a:solidFill>
                  <a:srgbClr val="CC6600"/>
                </a:solidFill>
                <a:effectLst/>
              </a:rPr>
              <a:t>explore</a:t>
            </a:r>
            <a:r>
              <a:rPr lang="en-US" altLang="zh-CN" sz="2800" b="1" u="sng" dirty="0" smtClean="0">
                <a:solidFill>
                  <a:srgbClr val="CC6600"/>
                </a:solidFill>
                <a:effectLst/>
              </a:rPr>
              <a:t> the Amazon jungle</a:t>
            </a:r>
            <a:endParaRPr lang="en-US" altLang="zh-CN" sz="2800" b="1" u="sng" dirty="0">
              <a:solidFill>
                <a:srgbClr val="CC6600"/>
              </a:solidFill>
            </a:endParaRPr>
          </a:p>
          <a:p>
            <a:r>
              <a:rPr lang="zh-CN" altLang="en-US" sz="2800" b="1" dirty="0" smtClean="0">
                <a:effectLst/>
              </a:rPr>
              <a:t>勘探石油</a:t>
            </a:r>
            <a:endParaRPr lang="en-US" altLang="zh-CN" sz="2800" b="1" dirty="0" smtClean="0">
              <a:effectLst/>
            </a:endParaRPr>
          </a:p>
          <a:p>
            <a:r>
              <a:rPr lang="en-US" altLang="zh-CN" sz="2800" b="1" i="1" u="sng" dirty="0" smtClean="0">
                <a:solidFill>
                  <a:srgbClr val="CC6600"/>
                </a:solidFill>
                <a:effectLst/>
              </a:rPr>
              <a:t>explored</a:t>
            </a:r>
            <a:r>
              <a:rPr lang="en-US" altLang="zh-CN" sz="2800" b="1" u="sng" dirty="0" smtClean="0">
                <a:solidFill>
                  <a:srgbClr val="CC6600"/>
                </a:solidFill>
                <a:effectLst/>
              </a:rPr>
              <a:t> for oil </a:t>
            </a:r>
            <a:r>
              <a:rPr lang="zh-CN" altLang="en-US" sz="2800" b="1" u="sng" dirty="0" smtClean="0">
                <a:solidFill>
                  <a:srgbClr val="CC6600"/>
                </a:solidFill>
                <a:effectLst/>
              </a:rPr>
              <a:t> </a:t>
            </a:r>
            <a:endParaRPr lang="en-US" altLang="zh-CN" sz="2800" b="1" u="sng" dirty="0" smtClean="0">
              <a:solidFill>
                <a:srgbClr val="CC6600"/>
              </a:solidFill>
              <a:effectLst/>
            </a:endParaRPr>
          </a:p>
          <a:p>
            <a:r>
              <a:rPr lang="zh-CN" altLang="en-US" sz="2800" b="1" dirty="0" smtClean="0">
                <a:effectLst/>
              </a:rPr>
              <a:t>探讨所有的可能性</a:t>
            </a:r>
            <a:endParaRPr lang="en-US" altLang="zh-CN" sz="2800" b="1" dirty="0" smtClean="0">
              <a:effectLst/>
            </a:endParaRPr>
          </a:p>
          <a:p>
            <a:r>
              <a:rPr lang="en-US" altLang="zh-CN" sz="2800" b="1" i="1" u="sng" dirty="0" smtClean="0">
                <a:solidFill>
                  <a:srgbClr val="CC6600"/>
                </a:solidFill>
                <a:effectLst/>
              </a:rPr>
              <a:t>explore</a:t>
            </a:r>
            <a:r>
              <a:rPr lang="en-US" altLang="zh-CN" sz="2800" b="1" u="sng" dirty="0" smtClean="0">
                <a:solidFill>
                  <a:srgbClr val="CC6600"/>
                </a:solidFill>
                <a:effectLst/>
              </a:rPr>
              <a:t> all the possibilities. </a:t>
            </a:r>
            <a:endParaRPr lang="en-US" altLang="zh-CN" sz="2800" b="1" u="sng" dirty="0">
              <a:solidFill>
                <a:srgbClr val="CC6600"/>
              </a:solidFill>
            </a:endParaRPr>
          </a:p>
          <a:p>
            <a:r>
              <a:rPr lang="zh-CN" altLang="en-US" sz="2800" b="1" dirty="0" smtClean="0">
                <a:effectLst/>
              </a:rPr>
              <a:t>详细地对这件事进行探讨</a:t>
            </a:r>
            <a:endParaRPr lang="en-US" altLang="zh-CN" sz="2800" b="1" dirty="0"/>
          </a:p>
          <a:p>
            <a:r>
              <a:rPr lang="en-US" altLang="zh-CN" sz="2800" b="1" i="1" u="sng" dirty="0" smtClean="0">
                <a:solidFill>
                  <a:srgbClr val="CC6600"/>
                </a:solidFill>
                <a:effectLst/>
              </a:rPr>
              <a:t>explore</a:t>
            </a:r>
            <a:r>
              <a:rPr lang="en-US" altLang="zh-CN" sz="2800" b="1" u="sng" dirty="0" smtClean="0">
                <a:solidFill>
                  <a:srgbClr val="CC6600"/>
                </a:solidFill>
                <a:effectLst/>
              </a:rPr>
              <a:t> this matter in more detail</a:t>
            </a:r>
            <a:r>
              <a:rPr lang="en-US" altLang="zh-CN" sz="2800" b="1" dirty="0" smtClean="0">
                <a:effectLst/>
              </a:rPr>
              <a:t/>
            </a:r>
            <a:br>
              <a:rPr lang="en-US" altLang="zh-CN" sz="2800" b="1" dirty="0" smtClean="0">
                <a:effectLst/>
              </a:rPr>
            </a:br>
            <a:endParaRPr lang="zh-CN" altLang="en-US" sz="2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39202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07504" y="188640"/>
            <a:ext cx="8928992" cy="6552728"/>
          </a:xfrm>
        </p:spPr>
        <p:txBody>
          <a:bodyPr>
            <a:no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Signal</a:t>
            </a:r>
            <a:r>
              <a:rPr lang="zh-CN" altLang="en-US" b="1" dirty="0" smtClean="0">
                <a:solidFill>
                  <a:srgbClr val="FF0000"/>
                </a:solidFill>
              </a:rPr>
              <a:t> </a:t>
            </a:r>
            <a:r>
              <a:rPr lang="zh-CN" altLang="en-US" b="1" dirty="0" smtClean="0"/>
              <a:t>　</a:t>
            </a:r>
            <a:r>
              <a:rPr lang="en-US" altLang="zh-CN" b="1" dirty="0" smtClean="0"/>
              <a:t>n.</a:t>
            </a:r>
            <a:r>
              <a:rPr lang="zh-CN" altLang="en-US" b="1" dirty="0" smtClean="0"/>
              <a:t>信号； </a:t>
            </a:r>
            <a:r>
              <a:rPr lang="en-US" altLang="zh-CN" b="1" dirty="0" smtClean="0"/>
              <a:t>v. </a:t>
            </a:r>
            <a:r>
              <a:rPr lang="zh-CN" altLang="en-US" b="1" dirty="0" smtClean="0"/>
              <a:t>发信号</a:t>
            </a:r>
            <a:r>
              <a:rPr lang="en-US" altLang="zh-CN" b="1" dirty="0" smtClean="0"/>
              <a:t>, </a:t>
            </a:r>
            <a:r>
              <a:rPr lang="zh-CN" altLang="en-US" b="1" dirty="0" smtClean="0"/>
              <a:t>表示 </a:t>
            </a:r>
            <a:r>
              <a:rPr lang="en-US" altLang="zh-CN" b="1" dirty="0" smtClean="0"/>
              <a:t>adj.</a:t>
            </a:r>
            <a:r>
              <a:rPr lang="zh-CN" altLang="en-US" b="1" dirty="0" smtClean="0"/>
              <a:t>显著的</a:t>
            </a:r>
            <a:endParaRPr lang="en-US" altLang="zh-CN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发信号 </a:t>
            </a: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2"/>
              </a:rPr>
              <a:t>put </a:t>
            </a:r>
            <a:r>
              <a:rPr lang="en-US" altLang="zh-CN" b="1" dirty="0" err="1" smtClean="0">
                <a:effectLst/>
                <a:hlinkClick r:id="rId2"/>
              </a:rPr>
              <a:t>up〔send</a:t>
            </a:r>
            <a:r>
              <a:rPr lang="en-US" altLang="zh-CN" b="1" dirty="0" smtClean="0">
                <a:effectLst/>
                <a:hlinkClick r:id="rId2"/>
              </a:rPr>
              <a:t>〕 a signal</a:t>
            </a:r>
            <a:r>
              <a:rPr lang="en-US" altLang="zh-CN" b="1" dirty="0" smtClean="0">
                <a:effectLst/>
              </a:rPr>
              <a:t> </a:t>
            </a: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重复</a:t>
            </a:r>
            <a:r>
              <a:rPr lang="en-US" altLang="zh-CN" b="1" dirty="0" smtClean="0">
                <a:effectLst/>
              </a:rPr>
              <a:t>〔</a:t>
            </a:r>
            <a:r>
              <a:rPr lang="zh-CN" altLang="en-US" b="1" dirty="0" smtClean="0">
                <a:effectLst/>
              </a:rPr>
              <a:t>回答</a:t>
            </a:r>
            <a:r>
              <a:rPr lang="en-US" altLang="zh-CN" b="1" dirty="0" smtClean="0">
                <a:effectLst/>
              </a:rPr>
              <a:t>〕</a:t>
            </a:r>
            <a:r>
              <a:rPr lang="zh-CN" altLang="en-US" b="1" dirty="0" smtClean="0">
                <a:effectLst/>
              </a:rPr>
              <a:t>信号 </a:t>
            </a:r>
          </a:p>
          <a:p>
            <a:pPr>
              <a:buFont typeface="Arial"/>
              <a:buChar char="•"/>
            </a:pPr>
            <a:r>
              <a:rPr lang="en-US" altLang="zh-CN" b="1" dirty="0" err="1" smtClean="0">
                <a:effectLst/>
                <a:hlinkClick r:id="rId3"/>
              </a:rPr>
              <a:t>repeat〔respond</a:t>
            </a:r>
            <a:r>
              <a:rPr lang="en-US" altLang="zh-CN" b="1" dirty="0" smtClean="0">
                <a:effectLst/>
                <a:hlinkClick r:id="rId3"/>
              </a:rPr>
              <a:t> to〕 a signal</a:t>
            </a:r>
            <a:r>
              <a:rPr lang="en-US" altLang="zh-CN" b="1" dirty="0" smtClean="0">
                <a:effectLst/>
              </a:rPr>
              <a:t> </a:t>
            </a: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声音</a:t>
            </a:r>
            <a:r>
              <a:rPr lang="en-US" altLang="zh-CN" b="1" dirty="0" smtClean="0">
                <a:effectLst/>
              </a:rPr>
              <a:t>〔</a:t>
            </a:r>
            <a:r>
              <a:rPr lang="zh-CN" altLang="en-US" b="1" dirty="0" smtClean="0">
                <a:effectLst/>
              </a:rPr>
              <a:t>呼叫</a:t>
            </a:r>
            <a:r>
              <a:rPr lang="en-US" altLang="zh-CN" b="1" dirty="0" smtClean="0">
                <a:effectLst/>
              </a:rPr>
              <a:t>,</a:t>
            </a:r>
            <a:r>
              <a:rPr lang="zh-CN" altLang="en-US" b="1" dirty="0" smtClean="0">
                <a:effectLst/>
              </a:rPr>
              <a:t>视觉</a:t>
            </a:r>
            <a:r>
              <a:rPr lang="en-US" altLang="zh-CN" b="1" dirty="0" smtClean="0">
                <a:effectLst/>
              </a:rPr>
              <a:t>〕</a:t>
            </a:r>
            <a:r>
              <a:rPr lang="zh-CN" altLang="en-US" b="1" dirty="0" smtClean="0">
                <a:effectLst/>
              </a:rPr>
              <a:t>信号 </a:t>
            </a:r>
            <a:endParaRPr lang="en-US" altLang="zh-CN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en-US" altLang="zh-CN" b="1" dirty="0" err="1" smtClean="0">
                <a:effectLst/>
                <a:hlinkClick r:id="rId4"/>
              </a:rPr>
              <a:t>auditory〔calling</a:t>
            </a:r>
            <a:r>
              <a:rPr lang="en-US" altLang="zh-CN" b="1" dirty="0" smtClean="0">
                <a:effectLst/>
                <a:hlinkClick r:id="rId4"/>
              </a:rPr>
              <a:t>, visual〕 signal</a:t>
            </a:r>
            <a:endParaRPr lang="zh-CN" altLang="en-US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警报</a:t>
            </a:r>
            <a:r>
              <a:rPr lang="en-US" altLang="zh-CN" b="1" dirty="0" smtClean="0">
                <a:effectLst/>
              </a:rPr>
              <a:t>〔</a:t>
            </a:r>
            <a:r>
              <a:rPr lang="zh-CN" altLang="en-US" b="1" dirty="0" smtClean="0">
                <a:effectLst/>
              </a:rPr>
              <a:t>警戒</a:t>
            </a:r>
            <a:r>
              <a:rPr lang="en-US" altLang="zh-CN" b="1" dirty="0" smtClean="0">
                <a:effectLst/>
              </a:rPr>
              <a:t>,</a:t>
            </a:r>
            <a:r>
              <a:rPr lang="zh-CN" altLang="en-US" b="1" dirty="0" smtClean="0">
                <a:effectLst/>
              </a:rPr>
              <a:t>危险</a:t>
            </a:r>
            <a:r>
              <a:rPr lang="en-US" altLang="zh-CN" b="1" dirty="0" smtClean="0">
                <a:effectLst/>
              </a:rPr>
              <a:t>〕</a:t>
            </a:r>
            <a:r>
              <a:rPr lang="zh-CN" altLang="en-US" b="1" dirty="0" smtClean="0">
                <a:effectLst/>
              </a:rPr>
              <a:t>信号 </a:t>
            </a:r>
          </a:p>
          <a:p>
            <a:pPr>
              <a:buFont typeface="Arial"/>
              <a:buChar char="•"/>
            </a:pPr>
            <a:r>
              <a:rPr lang="en-US" altLang="zh-CN" b="1" dirty="0" err="1" smtClean="0">
                <a:effectLst/>
                <a:hlinkClick r:id="rId5"/>
              </a:rPr>
              <a:t>alarm〔caution</a:t>
            </a:r>
            <a:r>
              <a:rPr lang="en-US" altLang="zh-CN" b="1" dirty="0" smtClean="0">
                <a:effectLst/>
                <a:hlinkClick r:id="rId5"/>
              </a:rPr>
              <a:t>, danger〕 signal</a:t>
            </a:r>
            <a:r>
              <a:rPr lang="en-US" altLang="zh-CN" b="1" dirty="0" smtClean="0">
                <a:effectLst/>
              </a:rPr>
              <a:t> </a:t>
            </a: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火灾</a:t>
            </a:r>
            <a:r>
              <a:rPr lang="en-US" altLang="zh-CN" b="1" dirty="0" smtClean="0">
                <a:effectLst/>
              </a:rPr>
              <a:t>〔</a:t>
            </a:r>
            <a:r>
              <a:rPr lang="zh-CN" altLang="en-US" b="1" dirty="0" smtClean="0">
                <a:effectLst/>
              </a:rPr>
              <a:t>起雾</a:t>
            </a:r>
            <a:r>
              <a:rPr lang="en-US" altLang="zh-CN" b="1" dirty="0" smtClean="0">
                <a:effectLst/>
              </a:rPr>
              <a:t>,</a:t>
            </a:r>
            <a:r>
              <a:rPr lang="zh-CN" altLang="en-US" b="1" dirty="0" smtClean="0">
                <a:effectLst/>
              </a:rPr>
              <a:t>暴风雨</a:t>
            </a:r>
            <a:r>
              <a:rPr lang="en-US" altLang="zh-CN" b="1" dirty="0" smtClean="0">
                <a:effectLst/>
              </a:rPr>
              <a:t>〕</a:t>
            </a:r>
            <a:r>
              <a:rPr lang="zh-CN" altLang="en-US" b="1" dirty="0" smtClean="0">
                <a:effectLst/>
              </a:rPr>
              <a:t>信号 </a:t>
            </a:r>
          </a:p>
          <a:p>
            <a:pPr>
              <a:buFont typeface="Arial"/>
              <a:buChar char="•"/>
            </a:pPr>
            <a:r>
              <a:rPr lang="en-US" altLang="zh-CN" b="1" dirty="0" err="1" smtClean="0">
                <a:effectLst/>
                <a:hlinkClick r:id="rId6"/>
              </a:rPr>
              <a:t>fire〔fog</a:t>
            </a:r>
            <a:r>
              <a:rPr lang="en-US" altLang="zh-CN" b="1" dirty="0" smtClean="0">
                <a:effectLst/>
                <a:hlinkClick r:id="rId6"/>
              </a:rPr>
              <a:t>, storm〕 signal</a:t>
            </a:r>
            <a:r>
              <a:rPr lang="en-US" altLang="zh-CN" b="1" dirty="0" smtClean="0">
                <a:effectLst/>
              </a:rPr>
              <a:t> </a:t>
            </a: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示意位置 </a:t>
            </a: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7"/>
              </a:rPr>
              <a:t>signal position</a:t>
            </a:r>
            <a:r>
              <a:rPr lang="en-US" altLang="zh-CN" b="1" dirty="0" smtClean="0">
                <a:effectLst/>
              </a:rPr>
              <a:t> </a:t>
            </a: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发信号求救 </a:t>
            </a: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8"/>
              </a:rPr>
              <a:t>signal for help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439202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07504" y="188640"/>
            <a:ext cx="8928992" cy="6552728"/>
          </a:xfrm>
        </p:spPr>
        <p:txBody>
          <a:bodyPr>
            <a:norm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Arise</a:t>
            </a:r>
            <a:r>
              <a:rPr lang="zh-CN" altLang="en-US" sz="2800" b="1" dirty="0" smtClean="0"/>
              <a:t>  　 </a:t>
            </a:r>
            <a:r>
              <a:rPr lang="en-US" altLang="zh-CN" sz="2800" b="1" dirty="0" smtClean="0"/>
              <a:t>vi.</a:t>
            </a:r>
            <a:r>
              <a:rPr lang="zh-CN" altLang="en-US" sz="2800" b="1" dirty="0" smtClean="0"/>
              <a:t>出现；升起；上升；发生；起来</a:t>
            </a:r>
            <a:endParaRPr lang="en-US" altLang="zh-CN" sz="2800" b="1" dirty="0"/>
          </a:p>
          <a:p>
            <a:r>
              <a:rPr lang="zh-CN" altLang="en-US" sz="2800" b="1" dirty="0" smtClean="0">
                <a:effectLst/>
              </a:rPr>
              <a:t>奋起反对统治者 </a:t>
            </a:r>
          </a:p>
          <a:p>
            <a:r>
              <a:rPr lang="en-US" altLang="zh-CN" sz="2800" b="1" dirty="0" smtClean="0">
                <a:effectLst/>
                <a:hlinkClick r:id="rId2"/>
              </a:rPr>
              <a:t>arise against the ruler</a:t>
            </a:r>
            <a:r>
              <a:rPr lang="en-US" altLang="zh-CN" sz="2800" b="1" dirty="0" smtClean="0">
                <a:effectLst/>
              </a:rPr>
              <a:t> </a:t>
            </a:r>
          </a:p>
          <a:p>
            <a:r>
              <a:rPr lang="en-US" altLang="zh-CN" sz="2800" b="1" dirty="0" smtClean="0">
                <a:effectLst/>
                <a:hlinkClick r:id="rId3"/>
              </a:rPr>
              <a:t>arise from</a:t>
            </a:r>
            <a:r>
              <a:rPr lang="en-US" altLang="zh-CN" sz="2800" b="1" dirty="0" smtClean="0">
                <a:effectLst/>
              </a:rPr>
              <a:t> </a:t>
            </a:r>
            <a:r>
              <a:rPr lang="zh-CN" altLang="en-US" sz="2800" b="1" dirty="0" smtClean="0">
                <a:effectLst/>
              </a:rPr>
              <a:t>来自 </a:t>
            </a:r>
            <a:r>
              <a:rPr lang="en-US" altLang="zh-CN" sz="2800" b="1" dirty="0" smtClean="0">
                <a:effectLst/>
              </a:rPr>
              <a:t>,</a:t>
            </a:r>
            <a:r>
              <a:rPr lang="zh-CN" altLang="en-US" sz="2800" b="1" dirty="0" smtClean="0">
                <a:effectLst/>
              </a:rPr>
              <a:t>起因于</a:t>
            </a:r>
            <a:r>
              <a:rPr lang="en-US" altLang="zh-CN" sz="2800" b="1" dirty="0" smtClean="0">
                <a:effectLst/>
              </a:rPr>
              <a:t>,</a:t>
            </a:r>
            <a:r>
              <a:rPr lang="zh-CN" altLang="en-US" sz="2800" b="1" dirty="0" smtClean="0">
                <a:effectLst/>
              </a:rPr>
              <a:t>由</a:t>
            </a:r>
            <a:r>
              <a:rPr lang="en-US" altLang="zh-CN" sz="2800" b="1" dirty="0" smtClean="0">
                <a:effectLst/>
              </a:rPr>
              <a:t>…</a:t>
            </a:r>
            <a:r>
              <a:rPr lang="zh-CN" altLang="en-US" sz="2800" b="1" dirty="0" smtClean="0">
                <a:effectLst/>
              </a:rPr>
              <a:t>得出</a:t>
            </a:r>
            <a:r>
              <a:rPr lang="en-US" altLang="zh-CN" sz="2800" b="1" dirty="0" smtClean="0">
                <a:effectLst/>
              </a:rPr>
              <a:t>,</a:t>
            </a:r>
            <a:r>
              <a:rPr lang="zh-CN" altLang="en-US" sz="2800" b="1" dirty="0" smtClean="0">
                <a:effectLst/>
              </a:rPr>
              <a:t> </a:t>
            </a:r>
            <a:endParaRPr lang="en-US" altLang="zh-CN" sz="2800" b="1" dirty="0" smtClean="0">
              <a:effectLst/>
            </a:endParaRPr>
          </a:p>
          <a:p>
            <a:r>
              <a:rPr lang="zh-CN" altLang="en-US" sz="2800" b="1" dirty="0" smtClean="0">
                <a:effectLst/>
              </a:rPr>
              <a:t>从座位上站起来 </a:t>
            </a:r>
          </a:p>
          <a:p>
            <a:r>
              <a:rPr lang="en-US" altLang="zh-CN" sz="2800" b="1" dirty="0" smtClean="0">
                <a:effectLst/>
                <a:hlinkClick r:id="rId4"/>
              </a:rPr>
              <a:t>arise from one's seat</a:t>
            </a:r>
            <a:r>
              <a:rPr lang="en-US" altLang="zh-CN" sz="2800" b="1" dirty="0" smtClean="0">
                <a:effectLst/>
              </a:rPr>
              <a:t> </a:t>
            </a:r>
          </a:p>
          <a:p>
            <a:r>
              <a:rPr lang="zh-CN" altLang="en-US" sz="2800" b="1" dirty="0" smtClean="0">
                <a:effectLst/>
              </a:rPr>
              <a:t>因缺乏休息而引起 </a:t>
            </a:r>
          </a:p>
          <a:p>
            <a:r>
              <a:rPr lang="en-US" altLang="zh-CN" sz="2800" b="1" dirty="0" smtClean="0">
                <a:effectLst/>
                <a:hlinkClick r:id="rId5"/>
              </a:rPr>
              <a:t>arise from want of rest</a:t>
            </a:r>
            <a:r>
              <a:rPr lang="en-US" altLang="zh-CN" sz="2800" b="1" dirty="0" smtClean="0">
                <a:effectLst/>
              </a:rPr>
              <a:t> </a:t>
            </a:r>
          </a:p>
          <a:p>
            <a:r>
              <a:rPr lang="zh-CN" altLang="en-US" sz="2800" b="1" dirty="0" smtClean="0">
                <a:effectLst/>
              </a:rPr>
              <a:t>起因于疏忽 </a:t>
            </a:r>
          </a:p>
          <a:p>
            <a:r>
              <a:rPr lang="en-US" altLang="zh-CN" sz="2800" b="1" dirty="0" smtClean="0">
                <a:effectLst/>
                <a:hlinkClick r:id="rId6"/>
              </a:rPr>
              <a:t>arise out of carelessness</a:t>
            </a:r>
            <a:endParaRPr lang="zh-CN" altLang="en-US" sz="2800" b="1" dirty="0" smtClean="0"/>
          </a:p>
          <a:p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39202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07504" y="188640"/>
            <a:ext cx="8928992" cy="6552728"/>
          </a:xfrm>
        </p:spPr>
        <p:txBody>
          <a:bodyPr>
            <a:norm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Spoil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 </a:t>
            </a:r>
            <a:r>
              <a:rPr lang="zh-CN" altLang="en-US" sz="2800" b="1" dirty="0" smtClean="0"/>
              <a:t>  </a:t>
            </a:r>
            <a:r>
              <a:rPr lang="en-US" altLang="zh-CN" sz="2800" b="1" dirty="0" smtClean="0"/>
              <a:t>v.</a:t>
            </a:r>
            <a:r>
              <a:rPr lang="zh-CN" altLang="en-US" sz="2800" b="1" dirty="0" smtClean="0"/>
              <a:t>宠坏；溺爱；破坏；</a:t>
            </a:r>
            <a:r>
              <a:rPr lang="en-US" altLang="zh-CN" sz="2800" b="1" dirty="0" smtClean="0"/>
              <a:t>n.</a:t>
            </a:r>
            <a:r>
              <a:rPr lang="zh-CN" altLang="en-US" sz="2800" b="1" dirty="0" smtClean="0"/>
              <a:t>战利品；奖品</a:t>
            </a:r>
            <a:endParaRPr lang="en-US" altLang="zh-CN" sz="2800" b="1" dirty="0" smtClean="0"/>
          </a:p>
          <a:p>
            <a:pPr>
              <a:buFont typeface="Arial"/>
              <a:buChar char="•"/>
            </a:pPr>
            <a:r>
              <a:rPr lang="zh-CN" altLang="en-US" sz="2800" b="1" dirty="0" smtClean="0">
                <a:effectLst/>
              </a:rPr>
              <a:t>使某人扫兴 </a:t>
            </a:r>
          </a:p>
          <a:p>
            <a:pPr>
              <a:buFont typeface="Arial"/>
              <a:buChar char="•"/>
            </a:pPr>
            <a:r>
              <a:rPr lang="en-US" altLang="zh-CN" sz="2800" b="1" dirty="0" smtClean="0">
                <a:effectLst/>
                <a:hlinkClick r:id="rId2"/>
              </a:rPr>
              <a:t>spoil </a:t>
            </a:r>
            <a:r>
              <a:rPr lang="en-US" altLang="zh-CN" sz="2800" b="1" dirty="0" err="1" smtClean="0">
                <a:effectLst/>
                <a:hlinkClick r:id="rId2"/>
              </a:rPr>
              <a:t>sb's</a:t>
            </a:r>
            <a:r>
              <a:rPr lang="en-US" altLang="zh-CN" sz="2800" b="1" dirty="0" smtClean="0">
                <a:effectLst/>
                <a:hlinkClick r:id="rId2"/>
              </a:rPr>
              <a:t> fun</a:t>
            </a:r>
            <a:r>
              <a:rPr lang="en-US" altLang="zh-CN" sz="2800" b="1" dirty="0" smtClean="0">
                <a:effectLst/>
              </a:rPr>
              <a:t> </a:t>
            </a:r>
          </a:p>
          <a:p>
            <a:pPr>
              <a:buFont typeface="Arial"/>
              <a:buChar char="•"/>
            </a:pPr>
            <a:r>
              <a:rPr lang="zh-CN" altLang="en-US" sz="2800" b="1" dirty="0" smtClean="0">
                <a:effectLst/>
              </a:rPr>
              <a:t>使假日过得不好 </a:t>
            </a:r>
            <a:endParaRPr lang="en-US" altLang="zh-CN" sz="2800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en-US" altLang="zh-CN" sz="2800" b="1" dirty="0" smtClean="0">
                <a:effectLst/>
                <a:hlinkClick r:id="rId3"/>
              </a:rPr>
              <a:t>spoil a holiday</a:t>
            </a:r>
            <a:endParaRPr lang="zh-CN" altLang="en-US" sz="2800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zh-CN" altLang="en-US" sz="2800" b="1" dirty="0" smtClean="0">
                <a:effectLst/>
              </a:rPr>
              <a:t>打乱计划 </a:t>
            </a:r>
            <a:endParaRPr lang="en-US" altLang="zh-CN" sz="2800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en-US" altLang="zh-CN" sz="2800" b="1" dirty="0" smtClean="0">
                <a:effectLst/>
                <a:hlinkClick r:id="rId4"/>
              </a:rPr>
              <a:t>spoil a plan</a:t>
            </a:r>
            <a:endParaRPr lang="zh-CN" altLang="en-US" sz="2800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zh-CN" altLang="en-US" sz="2800" b="1" dirty="0" smtClean="0"/>
              <a:t>把孩子</a:t>
            </a:r>
            <a:r>
              <a:rPr lang="zh-CN" altLang="en-US" sz="2800" b="1" dirty="0" smtClean="0">
                <a:effectLst/>
              </a:rPr>
              <a:t>宠得不成样子 </a:t>
            </a:r>
          </a:p>
          <a:p>
            <a:pPr>
              <a:buFont typeface="Arial"/>
              <a:buChar char="•"/>
            </a:pPr>
            <a:r>
              <a:rPr lang="en-US" altLang="zh-CN" sz="2800" b="1" dirty="0" smtClean="0">
                <a:effectLst/>
                <a:hlinkClick r:id="rId5"/>
              </a:rPr>
              <a:t>spoil the child frightfully</a:t>
            </a:r>
            <a:r>
              <a:rPr lang="en-US" altLang="zh-CN" sz="2800" b="1" dirty="0" smtClean="0">
                <a:effectLst/>
              </a:rPr>
              <a:t> </a:t>
            </a:r>
          </a:p>
          <a:p>
            <a:pPr>
              <a:buFont typeface="Arial"/>
              <a:buChar char="•"/>
            </a:pPr>
            <a:r>
              <a:rPr lang="zh-CN" altLang="en-US" sz="2800" b="1" dirty="0" smtClean="0">
                <a:effectLst/>
              </a:rPr>
              <a:t>战利品</a:t>
            </a:r>
            <a:endParaRPr lang="en-US" altLang="zh-CN" sz="2800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en-US" altLang="zh-CN" sz="2800" b="1" dirty="0" smtClean="0">
                <a:effectLst/>
                <a:hlinkClick r:id="rId6"/>
              </a:rPr>
              <a:t>the spoils of war</a:t>
            </a:r>
            <a:endParaRPr lang="zh-CN" altLang="en-US" sz="2800" b="1" dirty="0" smtClean="0">
              <a:effectLst/>
            </a:endParaRPr>
          </a:p>
          <a:p>
            <a:endParaRPr lang="zh-CN" altLang="en-US" sz="2800" b="1" dirty="0" smtClean="0"/>
          </a:p>
          <a:p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39202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63</TotalTime>
  <Words>271</Words>
  <Application>Microsoft Office PowerPoint</Application>
  <PresentationFormat>全屏显示(4:3)</PresentationFormat>
  <Paragraphs>135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凸显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13</cp:revision>
  <dcterms:created xsi:type="dcterms:W3CDTF">2015-12-27T00:36:28Z</dcterms:created>
  <dcterms:modified xsi:type="dcterms:W3CDTF">2015-12-27T01:39:41Z</dcterms:modified>
</cp:coreProperties>
</file>