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2016-9-12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2627313" y="3284538"/>
            <a:ext cx="4319587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15000"/>
              </a:lnSpc>
            </a:pPr>
            <a:r>
              <a:rPr lang="zh-CN" altLang="en-US" sz="4000" b="1">
                <a:solidFill>
                  <a:srgbClr val="000066"/>
                </a:solidFill>
                <a:ea typeface="楷体_GB2312" pitchFamily="49" charset="-122"/>
              </a:rPr>
              <a:t> </a:t>
            </a:r>
            <a:r>
              <a:rPr lang="en-US" altLang="zh-CN" sz="4000" b="1">
                <a:solidFill>
                  <a:srgbClr val="000066"/>
                </a:solidFill>
                <a:ea typeface="楷体_GB2312" pitchFamily="49" charset="-122"/>
              </a:rPr>
              <a:t>Word Formation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819400" y="1557338"/>
            <a:ext cx="35052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7" rIns="91435" bIns="45717">
            <a:spAutoFit/>
          </a:bodyPr>
          <a:lstStyle>
            <a:lvl1pPr defTabSz="9128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9128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9128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9128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912813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4800" b="1">
                <a:solidFill>
                  <a:srgbClr val="000066"/>
                </a:solidFill>
                <a:latin typeface="Times New Roman" pitchFamily="18" charset="0"/>
              </a:rPr>
              <a:t>Grammar</a:t>
            </a:r>
          </a:p>
        </p:txBody>
      </p:sp>
    </p:spTree>
    <p:extLst>
      <p:ext uri="{BB962C8B-B14F-4D97-AF65-F5344CB8AC3E}">
        <p14:creationId xmlns:p14="http://schemas.microsoft.com/office/powerpoint/2010/main" val="367143841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476375" y="3048000"/>
            <a:ext cx="719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chemeClr val="tx2"/>
                </a:solidFill>
              </a:rPr>
              <a:t>　</a:t>
            </a:r>
            <a:endParaRPr lang="zh-CN" altLang="en-US" sz="2000">
              <a:solidFill>
                <a:schemeClr val="tx2"/>
              </a:solidFill>
            </a:endParaRPr>
          </a:p>
        </p:txBody>
      </p:sp>
      <p:graphicFrame>
        <p:nvGraphicFramePr>
          <p:cNvPr id="39939" name="Group 3"/>
          <p:cNvGraphicFramePr>
            <a:graphicFrameLocks noGrp="1"/>
          </p:cNvGraphicFramePr>
          <p:nvPr/>
        </p:nvGraphicFramePr>
        <p:xfrm>
          <a:off x="179388" y="1014413"/>
          <a:ext cx="8712200" cy="4572000"/>
        </p:xfrm>
        <a:graphic>
          <a:graphicData uri="http://schemas.openxmlformats.org/drawingml/2006/table">
            <a:tbl>
              <a:tblPr/>
              <a:tblGrid>
                <a:gridCol w="2178050"/>
                <a:gridCol w="1927225"/>
                <a:gridCol w="2232025"/>
                <a:gridCol w="2374900"/>
              </a:tblGrid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动词转化为名词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动词转化为形容词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形容词转化为名词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一些形容词前加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后转换为名词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drink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喝</a:t>
                      </a: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饮料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perfect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使完善→完美的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chief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主要的</a:t>
                      </a: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首领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the wounded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受伤的人们 </a:t>
                      </a: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796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611188" y="404813"/>
            <a:ext cx="7777162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3.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派生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(Derivation)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latin typeface="Times New Roman" pitchFamily="18" charset="0"/>
              </a:rPr>
              <a:t>由一个词根加上前缀或后缀构成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latin typeface="Times New Roman" pitchFamily="18" charset="0"/>
              </a:rPr>
              <a:t>另一个词</a:t>
            </a:r>
            <a:r>
              <a:rPr lang="en-US" altLang="zh-CN" sz="3600" b="1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1)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后缀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(suffix)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①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名词后缀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-or              actor  sailor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-ist              scientist 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-ment         achievement     movement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-(a)tion      preparation      exception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-y                difficulty          discovery</a:t>
            </a:r>
          </a:p>
        </p:txBody>
      </p:sp>
    </p:spTree>
    <p:extLst>
      <p:ext uri="{BB962C8B-B14F-4D97-AF65-F5344CB8AC3E}">
        <p14:creationId xmlns:p14="http://schemas.microsoft.com/office/powerpoint/2010/main" val="31394739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14400" y="442913"/>
            <a:ext cx="6321425" cy="430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②形容词后缀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-ful      useful    cheerful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-able    comfortable   enjoyable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-ed       manned   cultured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-less    careless   fearless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-ive      active     decisive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-an       European  Indian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900113" y="4508500"/>
            <a:ext cx="5113337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③动词后缀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-ize    realize  modernize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-en    widen   strengthen</a:t>
            </a:r>
          </a:p>
        </p:txBody>
      </p:sp>
    </p:spTree>
    <p:extLst>
      <p:ext uri="{BB962C8B-B14F-4D97-AF65-F5344CB8AC3E}">
        <p14:creationId xmlns:p14="http://schemas.microsoft.com/office/powerpoint/2010/main" val="73302114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900113" y="620713"/>
            <a:ext cx="5688012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④副词后缀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-ly   really extremely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-ward  backward  eastward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71550" y="2924175"/>
            <a:ext cx="48244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  <a:ea typeface="华文行楷" pitchFamily="2" charset="-122"/>
              </a:rPr>
              <a:t>⑤数词后缀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-teen   fourteen fifteen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-ty      forty  fifty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  <a:ea typeface="华文行楷" pitchFamily="2" charset="-122"/>
              </a:rPr>
              <a:t>-th     ninth  twelfth</a:t>
            </a:r>
          </a:p>
        </p:txBody>
      </p:sp>
    </p:spTree>
    <p:extLst>
      <p:ext uri="{BB962C8B-B14F-4D97-AF65-F5344CB8AC3E}">
        <p14:creationId xmlns:p14="http://schemas.microsoft.com/office/powerpoint/2010/main" val="25846133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1547813" y="374650"/>
            <a:ext cx="6121400" cy="647700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99"/>
                </a:solidFill>
                <a:latin typeface="Times New Roman" pitchFamily="18" charset="0"/>
              </a:rPr>
              <a:t>表示人和物的名词后缀</a:t>
            </a:r>
          </a:p>
        </p:txBody>
      </p:sp>
      <p:graphicFrame>
        <p:nvGraphicFramePr>
          <p:cNvPr id="45059" name="Group 3"/>
          <p:cNvGraphicFramePr>
            <a:graphicFrameLocks noGrp="1"/>
          </p:cNvGraphicFramePr>
          <p:nvPr/>
        </p:nvGraphicFramePr>
        <p:xfrm>
          <a:off x="250825" y="1052513"/>
          <a:ext cx="8605838" cy="5294312"/>
        </p:xfrm>
        <a:graphic>
          <a:graphicData uri="http://schemas.openxmlformats.org/drawingml/2006/table">
            <a:tbl>
              <a:tblPr/>
              <a:tblGrid>
                <a:gridCol w="792163"/>
                <a:gridCol w="865187"/>
                <a:gridCol w="2519363"/>
                <a:gridCol w="2305050"/>
                <a:gridCol w="2124075"/>
              </a:tblGrid>
              <a:tr h="647739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  义 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      法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60717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示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人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 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从事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职业的人，做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的人，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地方的人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加在动词、名词、形容词上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teacher, worker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learner,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9706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与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-er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同义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外来后缀，加在外来词上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visitor, educator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从事于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...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的人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用于外来词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engineer, mountaineer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67169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Group 2"/>
          <p:cNvGraphicFramePr>
            <a:graphicFrameLocks noGrp="1"/>
          </p:cNvGraphicFramePr>
          <p:nvPr/>
        </p:nvGraphicFramePr>
        <p:xfrm>
          <a:off x="250825" y="549275"/>
          <a:ext cx="8712200" cy="6174106"/>
        </p:xfrm>
        <a:graphic>
          <a:graphicData uri="http://schemas.openxmlformats.org/drawingml/2006/table">
            <a:tbl>
              <a:tblPr/>
              <a:tblGrid>
                <a:gridCol w="576263"/>
                <a:gridCol w="1223962"/>
                <a:gridCol w="2233613"/>
                <a:gridCol w="2808287"/>
                <a:gridCol w="1870075"/>
              </a:tblGrid>
              <a:tr h="481544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  义  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      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412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表示人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-ess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女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加于名词后，表示阴性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actress, waitress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08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-ician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专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家，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加在以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-ic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结尾的名词或形容词上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physician, politician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musician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9817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-ist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从事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职业的人，从事某种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文艺、学术的人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加在名词上，或 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–ize 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结尾的动词上，或以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-al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结尾的其它词上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artist, socialist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325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表示物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表示从事某工作的物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加在动词和名词或复合词上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washer, fiver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8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-or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表示从事某工作的物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加在动词上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receptor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88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501650"/>
            <a:ext cx="8540750" cy="561975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99"/>
                </a:solidFill>
              </a:rPr>
              <a:t>抽象名词和集合名词的后缀</a:t>
            </a:r>
          </a:p>
        </p:txBody>
      </p:sp>
      <p:graphicFrame>
        <p:nvGraphicFramePr>
          <p:cNvPr id="49185" name="Group 33"/>
          <p:cNvGraphicFramePr>
            <a:graphicFrameLocks noGrp="1"/>
          </p:cNvGraphicFramePr>
          <p:nvPr/>
        </p:nvGraphicFramePr>
        <p:xfrm>
          <a:off x="323850" y="1435100"/>
          <a:ext cx="8569325" cy="5349876"/>
        </p:xfrm>
        <a:graphic>
          <a:graphicData uri="http://schemas.openxmlformats.org/drawingml/2006/table">
            <a:tbl>
              <a:tblPr/>
              <a:tblGrid>
                <a:gridCol w="1223963"/>
                <a:gridCol w="3455987"/>
                <a:gridCol w="3889375"/>
              </a:tblGrid>
              <a:tr h="495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表示行为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总称</a:t>
                      </a: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费用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storage, package, postage, marriage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8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表示行为、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其过程或结果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failure, temperature, pressure, pleasure,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0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表示性质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程度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majority, opportunity, infinity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表示行为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结果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具体事物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argument, statement, achievement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表示行为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过程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状态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情况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action, protection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367765"/>
      </p:ext>
    </p:extLst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08" name="Group 32"/>
          <p:cNvGraphicFramePr>
            <a:graphicFrameLocks noGrp="1"/>
          </p:cNvGraphicFramePr>
          <p:nvPr/>
        </p:nvGraphicFramePr>
        <p:xfrm>
          <a:off x="358775" y="863600"/>
          <a:ext cx="8389938" cy="5767569"/>
        </p:xfrm>
        <a:graphic>
          <a:graphicData uri="http://schemas.openxmlformats.org/drawingml/2006/table">
            <a:tbl>
              <a:tblPr/>
              <a:tblGrid>
                <a:gridCol w="1306513"/>
                <a:gridCol w="3954462"/>
                <a:gridCol w="3128963"/>
              </a:tblGrid>
              <a:tr h="58519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意义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-ism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表示制度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主义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学说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行为，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7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communism, criticism,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22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表示境遇、性质，营业，全体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行为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difficulty, beggary, discovery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4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-al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表示动作、行为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arrival, refusal, disapproval,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0168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-ness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表示性质、状态、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程度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kindness, illness, brightness,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52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-ship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表示身份、职业、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性质、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citizenship, friendship, hardship,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758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8" name="Group 28"/>
          <p:cNvGraphicFramePr>
            <a:graphicFrameLocks noGrp="1"/>
          </p:cNvGraphicFramePr>
          <p:nvPr/>
        </p:nvGraphicFramePr>
        <p:xfrm>
          <a:off x="323850" y="762000"/>
          <a:ext cx="8316913" cy="5641975"/>
        </p:xfrm>
        <a:graphic>
          <a:graphicData uri="http://schemas.openxmlformats.org/drawingml/2006/table">
            <a:tbl>
              <a:tblPr/>
              <a:tblGrid>
                <a:gridCol w="1368425"/>
                <a:gridCol w="3781425"/>
                <a:gridCol w="3167063"/>
              </a:tblGrid>
              <a:tr h="66752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意义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-hood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表示身份、亲属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关系、性质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childhood, brotherhood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-ance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表示动作或性质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appearance, entrance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1559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-th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表示动作、度量、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性质、状态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strength, growth, length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7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-dom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表示地位、领域、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集体、状态、性质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kingdom, filmdom, wisdom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10616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404813"/>
            <a:ext cx="4176712" cy="503237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3600" smtClean="0">
                <a:solidFill>
                  <a:srgbClr val="000099"/>
                </a:solidFill>
              </a:rPr>
              <a:t>后缀为</a:t>
            </a:r>
            <a:r>
              <a:rPr lang="en-US" altLang="zh-CN" sz="3600" smtClean="0">
                <a:solidFill>
                  <a:srgbClr val="000099"/>
                </a:solidFill>
              </a:rPr>
              <a:t>-ion</a:t>
            </a:r>
            <a:r>
              <a:rPr lang="zh-CN" altLang="en-US" sz="3600" smtClean="0">
                <a:solidFill>
                  <a:srgbClr val="000099"/>
                </a:solidFill>
              </a:rPr>
              <a:t>的名词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34594"/>
              </p:ext>
            </p:extLst>
          </p:nvPr>
        </p:nvGraphicFramePr>
        <p:xfrm>
          <a:off x="250825" y="1125538"/>
          <a:ext cx="8569325" cy="5742222"/>
        </p:xfrm>
        <a:graphic>
          <a:graphicData uri="http://schemas.openxmlformats.org/drawingml/2006/table">
            <a:tbl>
              <a:tblPr/>
              <a:tblGrid>
                <a:gridCol w="4321175"/>
                <a:gridCol w="4248150"/>
              </a:tblGrid>
              <a:tr h="530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      则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55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几乎所有以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-ate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结尾的动词在变为名词时首先去掉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educate/education, liberate/liberation, </a:t>
                      </a: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translate/translation</a:t>
                      </a:r>
                      <a:endParaRPr kumimoji="0" lang="en-US" altLang="zh-CN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469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多数以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-t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结尾的动词直接在词尾加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-ion,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少数以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-te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结尾的动词首先去掉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act/action, invent/invention, inspect/inspection, select/selection,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多数以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-ss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结尾的动词直接加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-ion.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discuss/discussion, oppress/oppression,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3821431"/>
      </p:ext>
    </p:extLst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700213"/>
            <a:ext cx="8229600" cy="4525962"/>
          </a:xfrm>
        </p:spPr>
        <p:txBody>
          <a:bodyPr wrap="none"/>
          <a:lstStyle/>
          <a:p>
            <a:r>
              <a:rPr lang="zh-CN" altLang="en-US" sz="3600" b="1" smtClean="0">
                <a:solidFill>
                  <a:srgbClr val="2A2A2A"/>
                </a:solidFill>
                <a:latin typeface="Times New Roman" pitchFamily="18" charset="0"/>
              </a:rPr>
              <a:t>掌握一些英语构词法</a:t>
            </a:r>
            <a:r>
              <a:rPr lang="en-US" altLang="zh-CN" sz="3600" b="1" smtClean="0">
                <a:solidFill>
                  <a:srgbClr val="2A2A2A"/>
                </a:solidFill>
                <a:latin typeface="Times New Roman" pitchFamily="18" charset="0"/>
              </a:rPr>
              <a:t>, </a:t>
            </a:r>
            <a:r>
              <a:rPr lang="zh-CN" altLang="en-US" sz="3600" b="1" smtClean="0">
                <a:solidFill>
                  <a:srgbClr val="2A2A2A"/>
                </a:solidFill>
                <a:latin typeface="Times New Roman" pitchFamily="18" charset="0"/>
              </a:rPr>
              <a:t>对单词的记忆和</a:t>
            </a:r>
          </a:p>
          <a:p>
            <a:pPr>
              <a:buFontTx/>
              <a:buNone/>
            </a:pPr>
            <a:r>
              <a:rPr lang="zh-CN" altLang="en-US" sz="3600" b="1" smtClean="0">
                <a:solidFill>
                  <a:srgbClr val="2A2A2A"/>
                </a:solidFill>
                <a:latin typeface="Times New Roman" pitchFamily="18" charset="0"/>
              </a:rPr>
              <a:t>   理解有很大的帮助</a:t>
            </a:r>
            <a:r>
              <a:rPr lang="en-US" altLang="zh-CN" sz="3600" b="1" smtClean="0">
                <a:solidFill>
                  <a:srgbClr val="2A2A2A"/>
                </a:solidFill>
                <a:latin typeface="Times New Roman" pitchFamily="18" charset="0"/>
              </a:rPr>
              <a:t>, </a:t>
            </a:r>
            <a:r>
              <a:rPr lang="zh-CN" altLang="en-US" sz="3600" b="1" smtClean="0">
                <a:solidFill>
                  <a:srgbClr val="2A2A2A"/>
                </a:solidFill>
                <a:latin typeface="Times New Roman" pitchFamily="18" charset="0"/>
              </a:rPr>
              <a:t>下面我们将列举</a:t>
            </a:r>
          </a:p>
          <a:p>
            <a:pPr>
              <a:buFontTx/>
              <a:buNone/>
            </a:pPr>
            <a:r>
              <a:rPr lang="zh-CN" altLang="en-US" sz="3600" b="1" smtClean="0">
                <a:solidFill>
                  <a:srgbClr val="2A2A2A"/>
                </a:solidFill>
                <a:latin typeface="Times New Roman" pitchFamily="18" charset="0"/>
              </a:rPr>
              <a:t>   一些常用的构词法</a:t>
            </a:r>
            <a:r>
              <a:rPr lang="en-US" altLang="zh-CN" sz="3600" b="1" smtClean="0">
                <a:solidFill>
                  <a:srgbClr val="2A2A2A"/>
                </a:solidFill>
                <a:latin typeface="Times New Roman" pitchFamily="18" charset="0"/>
              </a:rPr>
              <a:t>:</a:t>
            </a:r>
            <a:r>
              <a:rPr lang="en-US" altLang="zh-CN" sz="3600" smtClean="0">
                <a:latin typeface="Times New Roman" pitchFamily="18" charset="0"/>
              </a:rPr>
              <a:t>  </a:t>
            </a:r>
          </a:p>
          <a:p>
            <a:r>
              <a:rPr lang="en-US" altLang="zh-CN" sz="3600" b="1" smtClean="0">
                <a:solidFill>
                  <a:schemeClr val="folHlink"/>
                </a:solidFill>
                <a:latin typeface="Times New Roman" pitchFamily="18" charset="0"/>
              </a:rPr>
              <a:t>           </a:t>
            </a:r>
            <a:r>
              <a:rPr lang="en-US" altLang="zh-CN" sz="3600" b="1" smtClean="0">
                <a:solidFill>
                  <a:srgbClr val="000066"/>
                </a:solidFill>
                <a:latin typeface="Times New Roman" pitchFamily="18" charset="0"/>
              </a:rPr>
              <a:t>1. </a:t>
            </a:r>
            <a:r>
              <a:rPr lang="zh-CN" altLang="en-US" sz="3600" b="1" smtClean="0">
                <a:solidFill>
                  <a:srgbClr val="000066"/>
                </a:solidFill>
                <a:latin typeface="Times New Roman" pitchFamily="18" charset="0"/>
              </a:rPr>
              <a:t>合成 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en-US" altLang="zh-CN" sz="3600" b="1" smtClean="0">
                <a:latin typeface="Times New Roman" pitchFamily="18" charset="0"/>
                <a:hlinkClick r:id="rId2" action="ppaction://hlinksldjump"/>
              </a:rPr>
              <a:t>Compounding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3600" i="1" smtClean="0">
                <a:latin typeface="Times New Roman" pitchFamily="18" charset="0"/>
              </a:rPr>
              <a:t>              </a:t>
            </a:r>
            <a:r>
              <a:rPr lang="en-US" altLang="zh-CN" sz="3600" b="1" smtClean="0">
                <a:solidFill>
                  <a:schemeClr val="tx2"/>
                </a:solidFill>
                <a:latin typeface="Times New Roman" pitchFamily="18" charset="0"/>
              </a:rPr>
              <a:t>2. </a:t>
            </a:r>
            <a:r>
              <a:rPr lang="zh-CN" altLang="en-US" sz="3600" b="1" smtClean="0">
                <a:solidFill>
                  <a:schemeClr val="tx2"/>
                </a:solidFill>
                <a:latin typeface="Times New Roman" pitchFamily="18" charset="0"/>
              </a:rPr>
              <a:t>转化 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en-US" altLang="zh-CN" sz="3600" b="1" smtClean="0">
                <a:latin typeface="Times New Roman" pitchFamily="18" charset="0"/>
                <a:hlinkClick r:id="rId3" action="ppaction://hlinksldjump"/>
              </a:rPr>
              <a:t>Conversion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altLang="zh-CN" sz="3600" b="1" smtClean="0">
                <a:solidFill>
                  <a:srgbClr val="000066"/>
                </a:solidFill>
                <a:latin typeface="Times New Roman" pitchFamily="18" charset="0"/>
              </a:rPr>
              <a:t>              3. </a:t>
            </a:r>
            <a:r>
              <a:rPr lang="zh-CN" altLang="en-US" sz="3600" b="1" smtClean="0">
                <a:solidFill>
                  <a:srgbClr val="000066"/>
                </a:solidFill>
                <a:latin typeface="Times New Roman" pitchFamily="18" charset="0"/>
              </a:rPr>
              <a:t>派生 </a:t>
            </a:r>
            <a:r>
              <a:rPr lang="en-US" altLang="zh-CN" sz="3600" b="1" smtClean="0">
                <a:latin typeface="Times New Roman" pitchFamily="18" charset="0"/>
              </a:rPr>
              <a:t>(</a:t>
            </a:r>
            <a:r>
              <a:rPr lang="en-US" altLang="zh-CN" sz="3600" b="1" smtClean="0">
                <a:latin typeface="Times New Roman" pitchFamily="18" charset="0"/>
                <a:hlinkClick r:id="rId4" action="ppaction://hlinksldjump"/>
              </a:rPr>
              <a:t>Derivation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zh-CN" altLang="en-US" sz="3600" b="1" smtClean="0">
              <a:latin typeface="Times New Roman" pitchFamily="18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620713"/>
            <a:ext cx="663098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b="1">
                <a:solidFill>
                  <a:srgbClr val="000066"/>
                </a:solidFill>
                <a:latin typeface="黑体" pitchFamily="2" charset="-122"/>
                <a:ea typeface="黑体" pitchFamily="2" charset="-122"/>
              </a:rPr>
              <a:t>英语构词法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(Word Formation)</a:t>
            </a:r>
          </a:p>
        </p:txBody>
      </p:sp>
    </p:spTree>
    <p:extLst>
      <p:ext uri="{BB962C8B-B14F-4D97-AF65-F5344CB8AC3E}">
        <p14:creationId xmlns:p14="http://schemas.microsoft.com/office/powerpoint/2010/main" val="238139488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64" name="Group 16"/>
          <p:cNvGraphicFramePr>
            <a:graphicFrameLocks noGrp="1"/>
          </p:cNvGraphicFramePr>
          <p:nvPr/>
        </p:nvGraphicFramePr>
        <p:xfrm>
          <a:off x="179388" y="1009650"/>
          <a:ext cx="8785225" cy="4883149"/>
        </p:xfrm>
        <a:graphic>
          <a:graphicData uri="http://schemas.openxmlformats.org/drawingml/2006/table">
            <a:tbl>
              <a:tblPr/>
              <a:tblGrid>
                <a:gridCol w="4679950"/>
                <a:gridCol w="4105275"/>
              </a:tblGrid>
              <a:tr h="749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      则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    词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多数以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-de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结尾与少数以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-d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结尾的动词先把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-de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-d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变成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decide/decision, divide/division, provide/provision,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66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以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-mit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结尾的动词，先把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变成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-ss,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-ion.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admit/admission, commit/commission,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512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88" name="Group 16"/>
          <p:cNvGraphicFramePr>
            <a:graphicFrameLocks noGrp="1"/>
          </p:cNvGraphicFramePr>
          <p:nvPr/>
        </p:nvGraphicFramePr>
        <p:xfrm>
          <a:off x="250825" y="666750"/>
          <a:ext cx="8748713" cy="5975380"/>
        </p:xfrm>
        <a:graphic>
          <a:graphicData uri="http://schemas.openxmlformats.org/drawingml/2006/table">
            <a:tbl>
              <a:tblPr/>
              <a:tblGrid>
                <a:gridCol w="4824413"/>
                <a:gridCol w="3924300"/>
              </a:tblGrid>
              <a:tr h="6400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      则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    词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842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多数以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fy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结尾的动词先把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改成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cation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少数以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efy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</a:t>
                      </a:r>
                      <a:r>
                        <a:rPr kumimoji="0" lang="en-US" altLang="zh-CN" sz="3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fy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结尾的动词先去掉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再加</a:t>
                      </a: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action.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satisfy/satisfaction, modify/ modification,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1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有些动词不是加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-ion,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而是加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-ition, -tion, -ation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或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-sion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而变成名词，其中有些词根因读音关系而发生了变化。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add/addition, attend/attention, absorb/absorption, describe/ description,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46629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473075"/>
            <a:ext cx="4752975" cy="720725"/>
          </a:xfrm>
        </p:spPr>
        <p:txBody>
          <a:bodyPr/>
          <a:lstStyle/>
          <a:p>
            <a:r>
              <a:rPr lang="zh-CN" altLang="en-US" sz="4000" smtClean="0">
                <a:solidFill>
                  <a:srgbClr val="000099"/>
                </a:solidFill>
              </a:rPr>
              <a:t>形容词后缀</a:t>
            </a:r>
          </a:p>
        </p:txBody>
      </p:sp>
      <p:graphicFrame>
        <p:nvGraphicFramePr>
          <p:cNvPr id="55299" name="Group 3"/>
          <p:cNvGraphicFramePr>
            <a:graphicFrameLocks noGrp="1"/>
          </p:cNvGraphicFramePr>
          <p:nvPr/>
        </p:nvGraphicFramePr>
        <p:xfrm>
          <a:off x="755650" y="1349375"/>
          <a:ext cx="7488238" cy="4846638"/>
        </p:xfrm>
        <a:graphic>
          <a:graphicData uri="http://schemas.openxmlformats.org/drawingml/2006/table">
            <a:tbl>
              <a:tblPr/>
              <a:tblGrid>
                <a:gridCol w="1152525"/>
                <a:gridCol w="3024188"/>
                <a:gridCol w="3311525"/>
              </a:tblGrid>
              <a:tr h="6401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  义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词</a:t>
                      </a:r>
                    </a:p>
                  </a:txBody>
                  <a:tcPr marT="45723" marB="4572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-able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可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能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valuable, horrible,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natural,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-ant, -ent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important, pleasant,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9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-ic,  -ical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性质的，与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有关的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atomic, electric, 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778903"/>
      </p:ext>
    </p:extLst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48" name="Group 28"/>
          <p:cNvGraphicFramePr>
            <a:graphicFrameLocks noGrp="1"/>
          </p:cNvGraphicFramePr>
          <p:nvPr/>
        </p:nvGraphicFramePr>
        <p:xfrm>
          <a:off x="539750" y="774700"/>
          <a:ext cx="8281988" cy="5611814"/>
        </p:xfrm>
        <a:graphic>
          <a:graphicData uri="http://schemas.openxmlformats.org/drawingml/2006/table">
            <a:tbl>
              <a:tblPr/>
              <a:tblGrid>
                <a:gridCol w="1152525"/>
                <a:gridCol w="2592388"/>
                <a:gridCol w="4537075"/>
              </a:tblGrid>
              <a:tr h="61269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  义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词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4477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-ish</a:t>
                      </a:r>
                    </a:p>
                  </a:txBody>
                  <a:tcPr marT="45724" marB="4572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稍带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气的，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民族的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语的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feverish, childish, bookish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English,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-ed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特征的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tired, interested,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-en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由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制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wooden, earthen, 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81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-ive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倾向的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性质的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instructive, expensive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3059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6" name="Group 2"/>
          <p:cNvGraphicFramePr>
            <a:graphicFrameLocks noGrp="1"/>
          </p:cNvGraphicFramePr>
          <p:nvPr/>
        </p:nvGraphicFramePr>
        <p:xfrm>
          <a:off x="468313" y="823913"/>
          <a:ext cx="8137525" cy="5483593"/>
        </p:xfrm>
        <a:graphic>
          <a:graphicData uri="http://schemas.openxmlformats.org/drawingml/2006/table">
            <a:tbl>
              <a:tblPr/>
              <a:tblGrid>
                <a:gridCol w="1223962"/>
                <a:gridCol w="3527425"/>
                <a:gridCol w="3386138"/>
              </a:tblGrid>
              <a:tr h="53030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  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词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-ful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充满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引起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thankful, powerful, tearful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-less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无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的不能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homeless, harmless,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-ous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充满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特性的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famous, nervous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7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-ly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性质的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形状的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yearly, daily, orderly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762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-y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有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/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多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想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cloudy, sunny,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81991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Group 2"/>
          <p:cNvGraphicFramePr>
            <a:graphicFrameLocks noGrp="1"/>
          </p:cNvGraphicFramePr>
          <p:nvPr/>
        </p:nvGraphicFramePr>
        <p:xfrm>
          <a:off x="323850" y="1557338"/>
          <a:ext cx="8569325" cy="4681720"/>
        </p:xfrm>
        <a:graphic>
          <a:graphicData uri="http://schemas.openxmlformats.org/drawingml/2006/table">
            <a:tbl>
              <a:tblPr/>
              <a:tblGrid>
                <a:gridCol w="1655763"/>
                <a:gridCol w="2952750"/>
                <a:gridCol w="3960812"/>
              </a:tblGrid>
              <a:tr h="640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用法及意义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414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-ward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-wards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加在名词或副词后，表示“向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的”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forward, backward, upward,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downward, toward, northward, afterward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48" name="Rectangle 16"/>
          <p:cNvSpPr>
            <a:spLocks noChangeArrowheads="1"/>
          </p:cNvSpPr>
          <p:nvPr/>
        </p:nvSpPr>
        <p:spPr bwMode="auto">
          <a:xfrm>
            <a:off x="3562350" y="476250"/>
            <a:ext cx="2019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000099"/>
                </a:solidFill>
                <a:latin typeface="Times New Roman" pitchFamily="18" charset="0"/>
              </a:rPr>
              <a:t>副词后缀</a:t>
            </a:r>
          </a:p>
        </p:txBody>
      </p:sp>
    </p:spTree>
    <p:extLst>
      <p:ext uri="{BB962C8B-B14F-4D97-AF65-F5344CB8AC3E}">
        <p14:creationId xmlns:p14="http://schemas.microsoft.com/office/powerpoint/2010/main" val="18848779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25" name="Group 33"/>
          <p:cNvGraphicFramePr>
            <a:graphicFrameLocks noGrp="1"/>
          </p:cNvGraphicFramePr>
          <p:nvPr/>
        </p:nvGraphicFramePr>
        <p:xfrm>
          <a:off x="323850" y="762000"/>
          <a:ext cx="8569325" cy="5468028"/>
        </p:xfrm>
        <a:graphic>
          <a:graphicData uri="http://schemas.openxmlformats.org/drawingml/2006/table">
            <a:tbl>
              <a:tblPr/>
              <a:tblGrid>
                <a:gridCol w="719138"/>
                <a:gridCol w="1081087"/>
                <a:gridCol w="3311525"/>
                <a:gridCol w="3457575"/>
              </a:tblGrid>
              <a:tr h="11641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用法及意义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4174"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-ly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加在形容词之后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表示某种状态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cheerfully, slightly, simply,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表示某个方面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economically,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表示程度或范围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greatly,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表示时间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recently,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表示次序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firstly, secondly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8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表示方向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eastwardly,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53126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Group 2"/>
          <p:cNvGraphicFramePr>
            <a:graphicFrameLocks noGrp="1"/>
          </p:cNvGraphicFramePr>
          <p:nvPr/>
        </p:nvGraphicFramePr>
        <p:xfrm>
          <a:off x="684213" y="1412875"/>
          <a:ext cx="7993062" cy="4167268"/>
        </p:xfrm>
        <a:graphic>
          <a:graphicData uri="http://schemas.openxmlformats.org/drawingml/2006/table">
            <a:tbl>
              <a:tblPr/>
              <a:tblGrid>
                <a:gridCol w="1081087"/>
                <a:gridCol w="2301875"/>
                <a:gridCol w="4610100"/>
              </a:tblGrid>
              <a:tr h="505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义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词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3249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-ate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使成为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成为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处理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使化合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educate, translate, imitate,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calculate, operate, 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2874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变为有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使有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8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darken, weaken, deepen, sharpen, glisten, frighten, strengthen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3203575" y="476250"/>
            <a:ext cx="2709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rgbClr val="000099"/>
                </a:solidFill>
                <a:latin typeface="宋体" pitchFamily="2" charset="-122"/>
              </a:rPr>
              <a:t>动 词 后 缀</a:t>
            </a:r>
          </a:p>
        </p:txBody>
      </p:sp>
    </p:spTree>
    <p:extLst>
      <p:ext uri="{BB962C8B-B14F-4D97-AF65-F5344CB8AC3E}">
        <p14:creationId xmlns:p14="http://schemas.microsoft.com/office/powerpoint/2010/main" val="34092862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2314575" cy="633412"/>
          </a:xfrm>
        </p:spPr>
        <p:txBody>
          <a:bodyPr>
            <a:normAutofit fontScale="90000"/>
          </a:bodyPr>
          <a:lstStyle/>
          <a:p>
            <a:r>
              <a:rPr lang="zh-CN" altLang="en-US" sz="4000" smtClean="0"/>
              <a:t> </a:t>
            </a:r>
          </a:p>
        </p:txBody>
      </p:sp>
      <p:graphicFrame>
        <p:nvGraphicFramePr>
          <p:cNvPr id="61443" name="Group 3"/>
          <p:cNvGraphicFramePr>
            <a:graphicFrameLocks noGrp="1"/>
          </p:cNvGraphicFramePr>
          <p:nvPr/>
        </p:nvGraphicFramePr>
        <p:xfrm>
          <a:off x="611188" y="1077913"/>
          <a:ext cx="8281987" cy="5113401"/>
        </p:xfrm>
        <a:graphic>
          <a:graphicData uri="http://schemas.openxmlformats.org/drawingml/2006/table">
            <a:tbl>
              <a:tblPr/>
              <a:tblGrid>
                <a:gridCol w="1081087"/>
                <a:gridCol w="1800225"/>
                <a:gridCol w="5400675"/>
              </a:tblGrid>
              <a:tr h="55466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后缀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义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词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904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-fy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使成为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化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beautify, uglify, satisfy, terrify, electrify, purify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80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-ish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令</a:t>
                      </a:r>
                      <a:r>
                        <a:rPr kumimoji="0" lang="en-US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/>
                          <a:ea typeface="宋体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finish, accomplish, punish, furnish, publish,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728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-ize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-ize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使成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变成，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modernize, democratize, revolutionize, realize,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445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50825" y="620713"/>
            <a:ext cx="907415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2)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前缀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(prefix)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一般不造成词类的转变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只是引起意思的变化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e.g.  un-(</a:t>
            </a:r>
            <a:r>
              <a:rPr lang="zh-CN" altLang="en-US" sz="3600" b="1">
                <a:latin typeface="Times New Roman" pitchFamily="18" charset="0"/>
              </a:rPr>
              <a:t>不</a:t>
            </a:r>
            <a:r>
              <a:rPr lang="en-US" altLang="zh-CN" sz="3600" b="1">
                <a:latin typeface="Times New Roman" pitchFamily="18" charset="0"/>
              </a:rPr>
              <a:t>, </a:t>
            </a:r>
            <a:r>
              <a:rPr lang="zh-CN" altLang="en-US" sz="3600" b="1">
                <a:latin typeface="Times New Roman" pitchFamily="18" charset="0"/>
              </a:rPr>
              <a:t>或做相反动作</a:t>
            </a:r>
            <a:r>
              <a:rPr lang="en-US" altLang="zh-CN" sz="3600" b="1">
                <a:latin typeface="Times New Roman" pitchFamily="18" charset="0"/>
              </a:rPr>
              <a:t>) 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        unhappy  undo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        im-(</a:t>
            </a:r>
            <a:r>
              <a:rPr lang="zh-CN" altLang="en-US" sz="3600" b="1">
                <a:latin typeface="Times New Roman" pitchFamily="18" charset="0"/>
              </a:rPr>
              <a:t>不</a:t>
            </a:r>
            <a:r>
              <a:rPr lang="en-US" altLang="zh-CN" sz="3600" b="1">
                <a:latin typeface="Times New Roman" pitchFamily="18" charset="0"/>
              </a:rPr>
              <a:t>)       impossible   impolite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        re-(</a:t>
            </a:r>
            <a:r>
              <a:rPr lang="zh-CN" altLang="en-US" sz="3600" b="1">
                <a:latin typeface="Times New Roman" pitchFamily="18" charset="0"/>
              </a:rPr>
              <a:t>重新</a:t>
            </a:r>
            <a:r>
              <a:rPr lang="en-US" altLang="zh-CN" sz="3600" b="1">
                <a:latin typeface="Times New Roman" pitchFamily="18" charset="0"/>
              </a:rPr>
              <a:t>)    retell            rewrite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        mis-(</a:t>
            </a:r>
            <a:r>
              <a:rPr lang="zh-CN" altLang="en-US" sz="3600" b="1">
                <a:latin typeface="Times New Roman" pitchFamily="18" charset="0"/>
              </a:rPr>
              <a:t>错误的</a:t>
            </a:r>
            <a:r>
              <a:rPr lang="en-US" altLang="zh-CN" sz="3600" b="1">
                <a:latin typeface="Times New Roman" pitchFamily="18" charset="0"/>
              </a:rPr>
              <a:t>)  misunderstand                </a:t>
            </a:r>
          </a:p>
          <a:p>
            <a:pPr eaLnBrk="1" hangingPunct="1"/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个别前缀会引起词类的变化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e.g.  en-(</a:t>
            </a:r>
            <a:r>
              <a:rPr lang="zh-CN" altLang="en-US" sz="3600" b="1">
                <a:latin typeface="Times New Roman" pitchFamily="18" charset="0"/>
              </a:rPr>
              <a:t>使得</a:t>
            </a:r>
            <a:r>
              <a:rPr lang="en-US" altLang="zh-CN" sz="3600" b="1"/>
              <a:t>…</a:t>
            </a:r>
            <a:r>
              <a:rPr lang="en-US" altLang="zh-CN" sz="3600" b="1">
                <a:latin typeface="Times New Roman" pitchFamily="18" charset="0"/>
              </a:rPr>
              <a:t>)  endanger  enlarge</a:t>
            </a:r>
          </a:p>
          <a:p>
            <a:pPr eaLnBrk="1" hangingPunct="1"/>
            <a:r>
              <a:rPr lang="en-US" altLang="zh-CN" sz="3600" b="1">
                <a:latin typeface="Times New Roman" pitchFamily="18" charset="0"/>
              </a:rPr>
              <a:t>        a-      asleep   awake</a:t>
            </a:r>
          </a:p>
        </p:txBody>
      </p:sp>
    </p:spTree>
    <p:extLst>
      <p:ext uri="{BB962C8B-B14F-4D97-AF65-F5344CB8AC3E}">
        <p14:creationId xmlns:p14="http://schemas.microsoft.com/office/powerpoint/2010/main" val="171568003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31775" y="419100"/>
            <a:ext cx="8593138" cy="608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1.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合成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(Compounding)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由两个或更多的词合成一个词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, </a:t>
            </a: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有的用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连字符号“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-”</a:t>
            </a: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连接，有的直接连写在一起。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e.g. wood (</a:t>
            </a:r>
            <a:r>
              <a:rPr lang="zh-CN" altLang="en-US" sz="3600" b="1">
                <a:latin typeface="Times New Roman" pitchFamily="18" charset="0"/>
              </a:rPr>
              <a:t>木</a:t>
            </a:r>
            <a:r>
              <a:rPr lang="en-US" altLang="zh-CN" sz="3600" b="1">
                <a:latin typeface="Times New Roman" pitchFamily="18" charset="0"/>
              </a:rPr>
              <a:t>)</a:t>
            </a:r>
            <a:r>
              <a:rPr lang="zh-CN" altLang="en-US" sz="3600" b="1">
                <a:latin typeface="Times New Roman" pitchFamily="18" charset="0"/>
              </a:rPr>
              <a:t>＋</a:t>
            </a:r>
            <a:r>
              <a:rPr lang="en-US" altLang="zh-CN" sz="3600" b="1">
                <a:latin typeface="Times New Roman" pitchFamily="18" charset="0"/>
              </a:rPr>
              <a:t>cut (</a:t>
            </a:r>
            <a:r>
              <a:rPr lang="zh-CN" altLang="en-US" sz="3600" b="1">
                <a:latin typeface="Times New Roman" pitchFamily="18" charset="0"/>
              </a:rPr>
              <a:t>刻</a:t>
            </a:r>
            <a:r>
              <a:rPr lang="en-US" altLang="zh-CN" sz="3600" b="1">
                <a:latin typeface="Times New Roman" pitchFamily="18" charset="0"/>
              </a:rPr>
              <a:t>)</a:t>
            </a:r>
            <a:r>
              <a:rPr lang="zh-CN" altLang="en-US" sz="3600" b="1">
                <a:latin typeface="Times New Roman" pitchFamily="18" charset="0"/>
              </a:rPr>
              <a:t>＝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woodcut </a:t>
            </a:r>
            <a:r>
              <a:rPr lang="en-US" altLang="zh-CN" sz="3600" b="1">
                <a:latin typeface="Times New Roman" pitchFamily="18" charset="0"/>
              </a:rPr>
              <a:t>(</a:t>
            </a:r>
            <a:r>
              <a:rPr lang="zh-CN" altLang="en-US" sz="3600" b="1">
                <a:latin typeface="Times New Roman" pitchFamily="18" charset="0"/>
              </a:rPr>
              <a:t>木刻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   man (</a:t>
            </a:r>
            <a:r>
              <a:rPr lang="zh-CN" altLang="en-US" sz="3600" b="1">
                <a:latin typeface="Times New Roman" pitchFamily="18" charset="0"/>
              </a:rPr>
              <a:t>人</a:t>
            </a:r>
            <a:r>
              <a:rPr lang="en-US" altLang="zh-CN" sz="3600" b="1">
                <a:latin typeface="Times New Roman" pitchFamily="18" charset="0"/>
              </a:rPr>
              <a:t>)</a:t>
            </a:r>
            <a:r>
              <a:rPr lang="zh-CN" altLang="en-US" sz="3600" b="1">
                <a:latin typeface="Times New Roman" pitchFamily="18" charset="0"/>
              </a:rPr>
              <a:t>＋</a:t>
            </a:r>
            <a:r>
              <a:rPr lang="en-US" altLang="zh-CN" sz="3600" b="1">
                <a:latin typeface="Times New Roman" pitchFamily="18" charset="0"/>
              </a:rPr>
              <a:t>kind (</a:t>
            </a:r>
            <a:r>
              <a:rPr lang="zh-CN" altLang="en-US" sz="3600" b="1">
                <a:latin typeface="Times New Roman" pitchFamily="18" charset="0"/>
              </a:rPr>
              <a:t>种类</a:t>
            </a:r>
            <a:r>
              <a:rPr lang="en-US" altLang="zh-CN" sz="3600" b="1">
                <a:latin typeface="Times New Roman" pitchFamily="18" charset="0"/>
              </a:rPr>
              <a:t>)</a:t>
            </a:r>
            <a:r>
              <a:rPr lang="zh-CN" altLang="en-US" sz="3600" b="1">
                <a:latin typeface="Times New Roman" pitchFamily="18" charset="0"/>
              </a:rPr>
              <a:t>＝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mankind </a:t>
            </a:r>
            <a:r>
              <a:rPr lang="en-US" altLang="zh-CN" sz="3600" b="1">
                <a:latin typeface="Times New Roman" pitchFamily="18" charset="0"/>
              </a:rPr>
              <a:t>(</a:t>
            </a:r>
            <a:r>
              <a:rPr lang="zh-CN" altLang="en-US" sz="3600" b="1">
                <a:latin typeface="Times New Roman" pitchFamily="18" charset="0"/>
              </a:rPr>
              <a:t>人类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   air (</a:t>
            </a:r>
            <a:r>
              <a:rPr lang="zh-CN" altLang="en-US" sz="3600" b="1">
                <a:latin typeface="Times New Roman" pitchFamily="18" charset="0"/>
              </a:rPr>
              <a:t>空气</a:t>
            </a:r>
            <a:r>
              <a:rPr lang="en-US" altLang="zh-CN" sz="3600" b="1">
                <a:latin typeface="Times New Roman" pitchFamily="18" charset="0"/>
              </a:rPr>
              <a:t>, </a:t>
            </a:r>
            <a:r>
              <a:rPr lang="zh-CN" altLang="en-US" sz="3600" b="1">
                <a:latin typeface="Times New Roman" pitchFamily="18" charset="0"/>
              </a:rPr>
              <a:t>空中</a:t>
            </a:r>
            <a:r>
              <a:rPr lang="en-US" altLang="zh-CN" sz="3600" b="1">
                <a:latin typeface="Times New Roman" pitchFamily="18" charset="0"/>
              </a:rPr>
              <a:t>)</a:t>
            </a:r>
            <a:r>
              <a:rPr lang="zh-CN" altLang="en-US" sz="3600" b="1">
                <a:latin typeface="Times New Roman" pitchFamily="18" charset="0"/>
              </a:rPr>
              <a:t>＋</a:t>
            </a:r>
            <a:r>
              <a:rPr lang="en-US" altLang="zh-CN" sz="3600" b="1">
                <a:latin typeface="Times New Roman" pitchFamily="18" charset="0"/>
              </a:rPr>
              <a:t>sick (</a:t>
            </a:r>
            <a:r>
              <a:rPr lang="zh-CN" altLang="en-US" sz="3600" b="1">
                <a:latin typeface="Times New Roman" pitchFamily="18" charset="0"/>
              </a:rPr>
              <a:t>恶心的</a:t>
            </a:r>
            <a:r>
              <a:rPr lang="en-US" altLang="zh-CN" sz="3600" b="1">
                <a:latin typeface="Times New Roman" pitchFamily="18" charset="0"/>
              </a:rPr>
              <a:t>, </a:t>
            </a:r>
            <a:r>
              <a:rPr lang="zh-CN" altLang="en-US" sz="3600" b="1">
                <a:latin typeface="Times New Roman" pitchFamily="18" charset="0"/>
              </a:rPr>
              <a:t>晕的</a:t>
            </a:r>
            <a:r>
              <a:rPr lang="en-US" altLang="zh-CN" sz="3600" b="1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latin typeface="Times New Roman" pitchFamily="18" charset="0"/>
              </a:rPr>
              <a:t>   </a:t>
            </a:r>
            <a:r>
              <a:rPr lang="zh-CN" altLang="en-US" sz="3600" b="1">
                <a:latin typeface="Times New Roman" pitchFamily="18" charset="0"/>
              </a:rPr>
              <a:t>＝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airsick (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晕机的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          merry-go-round  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旋转木马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up-to-date  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最新的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          </a:t>
            </a:r>
            <a:r>
              <a:rPr lang="en-US" altLang="zh-CN" sz="3600" b="1">
                <a:solidFill>
                  <a:srgbClr val="000000"/>
                </a:solidFill>
                <a:latin typeface="Times New Roman" pitchFamily="18" charset="0"/>
              </a:rPr>
              <a:t>life-size  </a:t>
            </a:r>
            <a:r>
              <a:rPr lang="zh-CN" altLang="en-US" sz="3600" b="1">
                <a:solidFill>
                  <a:srgbClr val="000000"/>
                </a:solidFill>
                <a:latin typeface="Times New Roman" pitchFamily="18" charset="0"/>
              </a:rPr>
              <a:t>与真人一般大</a:t>
            </a:r>
            <a:endParaRPr lang="zh-CN" altLang="en-US" sz="36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48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Group 2"/>
          <p:cNvGraphicFramePr>
            <a:graphicFrameLocks noGrp="1"/>
          </p:cNvGraphicFramePr>
          <p:nvPr/>
        </p:nvGraphicFramePr>
        <p:xfrm>
          <a:off x="323850" y="1019175"/>
          <a:ext cx="8424863" cy="4883149"/>
        </p:xfrm>
        <a:graphic>
          <a:graphicData uri="http://schemas.openxmlformats.org/drawingml/2006/table">
            <a:tbl>
              <a:tblPr/>
              <a:tblGrid>
                <a:gridCol w="1511300"/>
                <a:gridCol w="1657350"/>
                <a:gridCol w="2159000"/>
                <a:gridCol w="3097213"/>
              </a:tblGrid>
              <a:tr h="7498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  缀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义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      法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6651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un-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,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未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(= not) 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加在形容词或副词前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unhappy, unnecessary, untouched,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66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相反动作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加在动词前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uncover, untie, unwrap, unlock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27888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36" name="Group 24"/>
          <p:cNvGraphicFramePr>
            <a:graphicFrameLocks noGrp="1"/>
          </p:cNvGraphicFramePr>
          <p:nvPr/>
        </p:nvGraphicFramePr>
        <p:xfrm>
          <a:off x="323850" y="914400"/>
          <a:ext cx="8424863" cy="5321784"/>
        </p:xfrm>
        <a:graphic>
          <a:graphicData uri="http://schemas.openxmlformats.org/drawingml/2006/table">
            <a:tbl>
              <a:tblPr/>
              <a:tblGrid>
                <a:gridCol w="1511300"/>
                <a:gridCol w="1657350"/>
                <a:gridCol w="2159000"/>
                <a:gridCol w="3097213"/>
              </a:tblGrid>
              <a:tr h="64001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  缀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    义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      法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      词</a:t>
                      </a:r>
                    </a:p>
                  </a:txBody>
                  <a:tcPr marT="45716" marB="45716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57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mis-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表示错、误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加在名词、动词或及其派生词前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mistake, misfortune,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misread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54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in-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il-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im-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ir-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不， 非， 无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加在形容词或其派生的名词或副词前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inattentive, impossible. impolite, irregular,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4562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63" name="Group 27"/>
          <p:cNvGraphicFramePr>
            <a:graphicFrameLocks noGrp="1"/>
          </p:cNvGraphicFramePr>
          <p:nvPr/>
        </p:nvGraphicFramePr>
        <p:xfrm>
          <a:off x="323850" y="850900"/>
          <a:ext cx="8280400" cy="5413375"/>
        </p:xfrm>
        <a:graphic>
          <a:graphicData uri="http://schemas.openxmlformats.org/drawingml/2006/table">
            <a:tbl>
              <a:tblPr/>
              <a:tblGrid>
                <a:gridCol w="1727200"/>
                <a:gridCol w="1441450"/>
                <a:gridCol w="2592388"/>
                <a:gridCol w="2519362"/>
              </a:tblGrid>
              <a:tr h="6400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  缀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意义   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用      法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4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dis-</a:t>
                      </a:r>
                    </a:p>
                  </a:txBody>
                  <a:tcPr marT="45721" marB="457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表示否定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加在名词或形容词前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dishonour, disease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887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表示相反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加在动词前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dislike, disbelieve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57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表示分离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剥夺除去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加在名词或动词前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discharge, dismiss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24738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468313" y="1557338"/>
            <a:ext cx="8207375" cy="4535487"/>
          </a:xfrm>
          <a:noFill/>
        </p:spPr>
        <p:txBody>
          <a:bodyPr wrap="none"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1) 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a-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表示“在</a:t>
            </a:r>
            <a:r>
              <a:rPr lang="en-US" altLang="zh-CN" sz="3600" b="1" smtClean="0">
                <a:latin typeface="宋体" pitchFamily="2" charset="-122"/>
              </a:rPr>
              <a:t>……</a:t>
            </a:r>
            <a:r>
              <a:rPr lang="zh-CN" altLang="en-US" sz="3600" b="1" smtClean="0">
                <a:latin typeface="Times New Roman" pitchFamily="18" charset="0"/>
              </a:rPr>
              <a:t>之上”，“向</a:t>
            </a:r>
            <a:r>
              <a:rPr lang="en-US" altLang="zh-CN" sz="3600" b="1" smtClean="0">
                <a:latin typeface="宋体" pitchFamily="2" charset="-122"/>
              </a:rPr>
              <a:t>……</a:t>
            </a:r>
            <a:r>
              <a:rPr lang="en-US" altLang="zh-CN" sz="3600" b="1" smtClean="0">
                <a:latin typeface="Times New Roman" pitchFamily="18" charset="0"/>
              </a:rPr>
              <a:t>”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aboard, aside,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2) 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by-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表示“附近，邻近，边侧”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bypath, bypass(</a:t>
            </a:r>
            <a:r>
              <a:rPr lang="zh-CN" altLang="en-US" sz="3600" b="1" smtClean="0">
                <a:latin typeface="Times New Roman" pitchFamily="18" charset="0"/>
              </a:rPr>
              <a:t>弯路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3) 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circum-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circu-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表示“周围，环绕，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回转”</a:t>
            </a:r>
            <a:r>
              <a:rPr lang="zh-CN" altLang="en-US" sz="3600" smtClean="0">
                <a:latin typeface="Times New Roman" pitchFamily="18" charset="0"/>
              </a:rPr>
              <a:t> ，</a:t>
            </a:r>
            <a:r>
              <a:rPr lang="en-US" altLang="zh-CN" sz="3600" b="1" smtClean="0">
                <a:latin typeface="Times New Roman" pitchFamily="18" charset="0"/>
              </a:rPr>
              <a:t>circumstance, circuit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4) 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de-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表示“在下，向下”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</a:t>
            </a:r>
            <a:r>
              <a:rPr lang="en-US" altLang="zh-CN" sz="3600" b="1" smtClean="0">
                <a:latin typeface="Times New Roman" pitchFamily="18" charset="0"/>
              </a:rPr>
              <a:t>descend, degrade</a:t>
            </a:r>
            <a:endParaRPr lang="en-US" altLang="zh-CN" sz="3600" smtClean="0">
              <a:latin typeface="Times New Roman" pitchFamily="18" charset="0"/>
            </a:endParaRP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1116013" y="620713"/>
            <a:ext cx="6551612" cy="6699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99"/>
                </a:solidFill>
              </a:rPr>
              <a:t>表示空间位置</a:t>
            </a:r>
            <a:r>
              <a:rPr lang="en-US" altLang="zh-CN" sz="3600" b="1">
                <a:solidFill>
                  <a:srgbClr val="000099"/>
                </a:solidFill>
              </a:rPr>
              <a:t>, </a:t>
            </a:r>
            <a:r>
              <a:rPr lang="zh-CN" altLang="en-US" sz="3600" b="1">
                <a:solidFill>
                  <a:srgbClr val="000099"/>
                </a:solidFill>
              </a:rPr>
              <a:t>方向关系的前缀</a:t>
            </a:r>
          </a:p>
        </p:txBody>
      </p:sp>
    </p:spTree>
    <p:extLst>
      <p:ext uri="{BB962C8B-B14F-4D97-AF65-F5344CB8AC3E}">
        <p14:creationId xmlns:p14="http://schemas.microsoft.com/office/powerpoint/2010/main" val="31595482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196850" y="763588"/>
            <a:ext cx="8748713" cy="5329237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5)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en-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表示“在内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进入”  </a:t>
            </a:r>
            <a:r>
              <a:rPr lang="en-US" altLang="zh-CN" sz="3600" b="1" smtClean="0">
                <a:latin typeface="Times New Roman" pitchFamily="18" charset="0"/>
              </a:rPr>
              <a:t>encage,  </a:t>
            </a:r>
          </a:p>
          <a:p>
            <a:pPr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6)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ex-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ec-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es-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表示“外部，外”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lnSpc>
                <a:spcPct val="85000"/>
              </a:lnSpc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exit, eclipse, expand, export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7)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extra-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表示“额外”</a:t>
            </a:r>
            <a:r>
              <a:rPr lang="en-US" altLang="zh-CN" sz="3600" b="1" smtClean="0">
                <a:latin typeface="Times New Roman" pitchFamily="18" charset="0"/>
              </a:rPr>
              <a:t>extraction </a:t>
            </a:r>
            <a:r>
              <a:rPr lang="zh-CN" altLang="en-US" sz="3600" b="1" smtClean="0">
                <a:latin typeface="Times New Roman" pitchFamily="18" charset="0"/>
              </a:rPr>
              <a:t>（提取）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8)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fore-</a:t>
            </a:r>
            <a:r>
              <a:rPr lang="en-US" altLang="zh-CN" sz="3600" b="1" smtClean="0">
                <a:latin typeface="Times New Roman" pitchFamily="18" charset="0"/>
              </a:rPr>
              <a:t> </a:t>
            </a:r>
            <a:r>
              <a:rPr lang="zh-CN" altLang="en-US" sz="3600" b="1" smtClean="0">
                <a:latin typeface="Times New Roman" pitchFamily="18" charset="0"/>
              </a:rPr>
              <a:t>表示“在前面”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</a:t>
            </a:r>
            <a:r>
              <a:rPr lang="en-US" altLang="zh-CN" sz="3600" b="1" smtClean="0">
                <a:latin typeface="Times New Roman" pitchFamily="18" charset="0"/>
              </a:rPr>
              <a:t>forehead, foreground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9) 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in-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il-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im-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表示“向内，在内，</a:t>
            </a:r>
          </a:p>
          <a:p>
            <a:pPr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背于” </a:t>
            </a:r>
            <a:r>
              <a:rPr lang="en-US" altLang="zh-CN" sz="3600" b="1" smtClean="0">
                <a:latin typeface="Times New Roman" pitchFamily="18" charset="0"/>
              </a:rPr>
              <a:t>inland, invade, inside, import</a:t>
            </a:r>
            <a:endParaRPr lang="en-US" altLang="zh-CN" sz="360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098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2263" y="549275"/>
            <a:ext cx="8497887" cy="5759450"/>
          </a:xfrm>
          <a:noFill/>
        </p:spPr>
        <p:txBody>
          <a:bodyPr/>
          <a:lstStyle/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10)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inter-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intel-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</a:t>
            </a:r>
            <a:r>
              <a:rPr lang="en-US" altLang="zh-CN" sz="3600" b="1" smtClean="0">
                <a:latin typeface="宋体" pitchFamily="2" charset="-122"/>
              </a:rPr>
              <a:t>……</a:t>
            </a:r>
            <a:r>
              <a:rPr lang="zh-CN" altLang="en-US" sz="3600" b="1" smtClean="0">
                <a:latin typeface="Times New Roman" pitchFamily="18" charset="0"/>
              </a:rPr>
              <a:t>间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相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互”</a:t>
            </a:r>
            <a:r>
              <a:rPr lang="zh-CN" altLang="en-US" sz="3600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international, interaction</a:t>
            </a:r>
            <a:endParaRPr lang="en-US" altLang="zh-CN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11)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intro-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表示“向内，在内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内侧”</a:t>
            </a:r>
            <a:endParaRPr lang="zh-CN" altLang="en-US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introduce, introduce</a:t>
            </a:r>
            <a:endParaRPr lang="en-US" altLang="zh-CN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12)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medi-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med-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mid-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表示“中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中间”</a:t>
            </a:r>
            <a:endParaRPr lang="zh-CN" altLang="en-US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Mediterranean, midposition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13)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out-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表示“在上面，在外部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在外”</a:t>
            </a:r>
            <a:endParaRPr lang="zh-CN" altLang="en-US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outline, outside, outward</a:t>
            </a:r>
            <a:endParaRPr lang="en-US" altLang="zh-CN" sz="3600" smtClean="0">
              <a:latin typeface="Times New Roman" pitchFamily="18" charset="0"/>
            </a:endParaRP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14)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over-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表示“在上面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在外部，</a:t>
            </a:r>
          </a:p>
          <a:p>
            <a:pPr marL="609600" indent="-609600">
              <a:spcBef>
                <a:spcPct val="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向上”  </a:t>
            </a:r>
            <a:r>
              <a:rPr lang="en-US" altLang="zh-CN" sz="3600" b="1" smtClean="0">
                <a:latin typeface="Times New Roman" pitchFamily="18" charset="0"/>
              </a:rPr>
              <a:t>overlook,  overhead, </a:t>
            </a:r>
          </a:p>
        </p:txBody>
      </p:sp>
    </p:spTree>
    <p:extLst>
      <p:ext uri="{BB962C8B-B14F-4D97-AF65-F5344CB8AC3E}">
        <p14:creationId xmlns:p14="http://schemas.microsoft.com/office/powerpoint/2010/main" val="261658341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95288" y="476250"/>
            <a:ext cx="8280400" cy="5689600"/>
          </a:xfrm>
          <a:noFill/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15)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post-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表示“向后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在后边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次”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postscript(</a:t>
            </a:r>
            <a:r>
              <a:rPr lang="zh-CN" altLang="en-US" sz="3600" b="1" smtClean="0">
                <a:latin typeface="Times New Roman" pitchFamily="18" charset="0"/>
              </a:rPr>
              <a:t>附言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  <a:r>
              <a:rPr lang="zh-CN" altLang="en-US" sz="3600" b="1" smtClean="0">
                <a:latin typeface="Times New Roman" pitchFamily="18" charset="0"/>
              </a:rPr>
              <a:t>，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16)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pre-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表示“在前”在前面”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prefix, preface, preposition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17)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pro-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表示“在前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向前”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progress, proceed,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18)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sub-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suc-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suf-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sug-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sum-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sup-</a:t>
            </a:r>
            <a:r>
              <a:rPr lang="en-US" altLang="zh-CN" sz="3600" b="1" smtClean="0">
                <a:latin typeface="Times New Roman" pitchFamily="18" charset="0"/>
              </a:rPr>
              <a:t>, 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sus-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表示“在下面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下”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en-US" altLang="zh-CN" sz="3600" b="1" smtClean="0">
                <a:latin typeface="Times New Roman" pitchFamily="18" charset="0"/>
              </a:rPr>
              <a:t>subway, submarine, suffix, suppress,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      supplement</a:t>
            </a:r>
          </a:p>
        </p:txBody>
      </p:sp>
    </p:spTree>
    <p:extLst>
      <p:ext uri="{BB962C8B-B14F-4D97-AF65-F5344CB8AC3E}">
        <p14:creationId xmlns:p14="http://schemas.microsoft.com/office/powerpoint/2010/main" val="3508296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323850" y="836613"/>
            <a:ext cx="8280400" cy="5292725"/>
          </a:xfrm>
          <a:noFill/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19) 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super-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sur-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</a:t>
            </a:r>
            <a:r>
              <a:rPr lang="en-US" altLang="zh-CN" sz="3600" b="1" smtClean="0">
                <a:latin typeface="宋体" pitchFamily="2" charset="-122"/>
              </a:rPr>
              <a:t>……</a:t>
            </a:r>
            <a:r>
              <a:rPr lang="zh-CN" altLang="en-US" sz="3600" b="1" smtClean="0">
                <a:latin typeface="Times New Roman" pitchFamily="18" charset="0"/>
              </a:rPr>
              <a:t>之上”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</a:t>
            </a:r>
            <a:r>
              <a:rPr lang="en-US" altLang="zh-CN" sz="3600" b="1" smtClean="0">
                <a:latin typeface="Times New Roman" pitchFamily="18" charset="0"/>
              </a:rPr>
              <a:t>superficial, surface,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20) 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trans-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表示“移上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转上，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在那一边”  </a:t>
            </a:r>
            <a:r>
              <a:rPr lang="en-US" altLang="zh-CN" sz="3600" b="1" smtClean="0">
                <a:latin typeface="Times New Roman" pitchFamily="18" charset="0"/>
              </a:rPr>
              <a:t>translate, transform, 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21) 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under-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表示“在</a:t>
            </a:r>
            <a:r>
              <a:rPr lang="en-US" altLang="zh-CN" sz="3600" b="1" smtClean="0">
                <a:latin typeface="宋体" pitchFamily="2" charset="-122"/>
              </a:rPr>
              <a:t>……</a:t>
            </a:r>
            <a:r>
              <a:rPr lang="zh-CN" altLang="en-US" sz="3600" b="1" smtClean="0">
                <a:latin typeface="Times New Roman" pitchFamily="18" charset="0"/>
              </a:rPr>
              <a:t>下面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下的”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</a:t>
            </a:r>
            <a:r>
              <a:rPr lang="zh-CN" altLang="en-US" sz="3600" smtClean="0">
                <a:latin typeface="Times New Roman" pitchFamily="18" charset="0"/>
              </a:rPr>
              <a:t> </a:t>
            </a:r>
            <a:r>
              <a:rPr lang="en-US" altLang="zh-CN" sz="3600" b="1" smtClean="0">
                <a:latin typeface="Times New Roman" pitchFamily="18" charset="0"/>
              </a:rPr>
              <a:t>underline, underground</a:t>
            </a:r>
            <a:endParaRPr lang="en-US" altLang="zh-CN" sz="3600" smtClean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en-US" altLang="zh-CN" sz="3600" b="1" smtClean="0">
                <a:latin typeface="Times New Roman" pitchFamily="18" charset="0"/>
              </a:rPr>
              <a:t>22)  </a:t>
            </a:r>
            <a:r>
              <a:rPr lang="en-US" altLang="zh-CN" sz="3600" b="1" smtClean="0">
                <a:solidFill>
                  <a:srgbClr val="FF0000"/>
                </a:solidFill>
                <a:latin typeface="Times New Roman" pitchFamily="18" charset="0"/>
              </a:rPr>
              <a:t>up-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表示“向上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向上面</a:t>
            </a:r>
            <a:r>
              <a:rPr lang="en-US" altLang="zh-CN" sz="3600" b="1" smtClean="0">
                <a:latin typeface="Times New Roman" pitchFamily="18" charset="0"/>
              </a:rPr>
              <a:t>, </a:t>
            </a:r>
            <a:r>
              <a:rPr lang="zh-CN" altLang="en-US" sz="3600" b="1" smtClean="0">
                <a:latin typeface="Times New Roman" pitchFamily="18" charset="0"/>
              </a:rPr>
              <a:t>在上”</a:t>
            </a:r>
            <a:endParaRPr lang="zh-CN" altLang="en-US" sz="3600" smtClean="0">
              <a:latin typeface="Times New Roman" pitchFamily="18" charset="0"/>
            </a:endParaRPr>
          </a:p>
          <a:p>
            <a:pPr>
              <a:spcBef>
                <a:spcPct val="10000"/>
              </a:spcBef>
              <a:buFontTx/>
              <a:buNone/>
            </a:pPr>
            <a:r>
              <a:rPr lang="zh-CN" altLang="en-US" sz="3600" b="1" smtClean="0">
                <a:latin typeface="Times New Roman" pitchFamily="18" charset="0"/>
              </a:rPr>
              <a:t>       </a:t>
            </a:r>
            <a:r>
              <a:rPr lang="en-US" altLang="zh-CN" sz="3600" b="1" smtClean="0">
                <a:latin typeface="Times New Roman" pitchFamily="18" charset="0"/>
              </a:rPr>
              <a:t>upward, uphold, uphill(</a:t>
            </a:r>
            <a:r>
              <a:rPr lang="zh-CN" altLang="en-US" sz="3600" b="1" smtClean="0">
                <a:latin typeface="Times New Roman" pitchFamily="18" charset="0"/>
              </a:rPr>
              <a:t>上坡</a:t>
            </a:r>
            <a:r>
              <a:rPr lang="en-US" altLang="zh-CN" sz="3600" b="1" smtClean="0">
                <a:latin typeface="Times New Roman" pitchFamily="18" charset="0"/>
              </a:rPr>
              <a:t>)</a:t>
            </a:r>
            <a:r>
              <a:rPr lang="en-US" altLang="zh-CN" sz="3600" smtClean="0">
                <a:latin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97150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23850" y="1268413"/>
            <a:ext cx="1944688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简略词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23850" y="2852738"/>
            <a:ext cx="1944688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合成词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395288" y="4652963"/>
            <a:ext cx="1800225" cy="792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solidFill>
                  <a:srgbClr val="FF0000"/>
                </a:solidFill>
                <a:latin typeface="Times New Roman" pitchFamily="18" charset="0"/>
              </a:rPr>
              <a:t>缩略词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339975" y="1268413"/>
            <a:ext cx="2016125" cy="639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指缩写词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876800" y="457200"/>
            <a:ext cx="4032250" cy="1884363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</a:rPr>
              <a:t>exam</a:t>
            </a:r>
            <a:r>
              <a:rPr lang="en-US" altLang="zh-CN" sz="3200" b="1"/>
              <a:t>—</a:t>
            </a:r>
            <a:r>
              <a:rPr lang="en-US" altLang="zh-CN" sz="3200" b="1">
                <a:latin typeface="Times New Roman" pitchFamily="18" charset="0"/>
              </a:rPr>
              <a:t>examination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</a:rPr>
              <a:t>plane </a:t>
            </a:r>
            <a:r>
              <a:rPr lang="en-US" altLang="zh-CN" sz="3200" b="1"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en-US" altLang="zh-CN" sz="3200" b="1">
                <a:latin typeface="Times New Roman" pitchFamily="18" charset="0"/>
              </a:rPr>
              <a:t> aeroplane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</a:rPr>
              <a:t>ad.</a:t>
            </a:r>
            <a:r>
              <a:rPr lang="en-US" altLang="zh-CN" sz="3200" b="1"/>
              <a:t>—</a:t>
            </a:r>
            <a:r>
              <a:rPr lang="en-US" altLang="zh-CN" sz="3200" b="1">
                <a:latin typeface="Times New Roman" pitchFamily="18" charset="0"/>
              </a:rPr>
              <a:t>advertisement 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</a:rPr>
              <a:t>maths </a:t>
            </a:r>
            <a:r>
              <a:rPr lang="en-US" altLang="zh-CN" sz="3200" b="1"/>
              <a:t>—</a:t>
            </a:r>
            <a:r>
              <a:rPr lang="en-US" altLang="zh-CN" sz="3200" b="1">
                <a:latin typeface="Times New Roman" pitchFamily="18" charset="0"/>
              </a:rPr>
              <a:t> mathematics</a:t>
            </a:r>
          </a:p>
        </p:txBody>
      </p:sp>
      <p:sp>
        <p:nvSpPr>
          <p:cNvPr id="71687" name="AutoShape 7"/>
          <p:cNvSpPr>
            <a:spLocks noChangeArrowheads="1"/>
          </p:cNvSpPr>
          <p:nvPr/>
        </p:nvSpPr>
        <p:spPr bwMode="auto">
          <a:xfrm>
            <a:off x="4356100" y="1341438"/>
            <a:ext cx="503238" cy="485775"/>
          </a:xfrm>
          <a:prstGeom prst="rightArrow">
            <a:avLst>
              <a:gd name="adj1" fmla="val 50000"/>
              <a:gd name="adj2" fmla="val 25899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2339975" y="2349500"/>
            <a:ext cx="2592388" cy="1663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把两个词某部</a:t>
            </a:r>
          </a:p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分联合起来合</a:t>
            </a:r>
          </a:p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成为一个新词</a:t>
            </a:r>
          </a:p>
        </p:txBody>
      </p:sp>
      <p:sp>
        <p:nvSpPr>
          <p:cNvPr id="71689" name="AutoShape 9"/>
          <p:cNvSpPr>
            <a:spLocks noChangeArrowheads="1"/>
          </p:cNvSpPr>
          <p:nvPr/>
        </p:nvSpPr>
        <p:spPr bwMode="auto">
          <a:xfrm>
            <a:off x="4932363" y="2924175"/>
            <a:ext cx="360362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5292725" y="2565400"/>
            <a:ext cx="3600450" cy="936625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</a:rPr>
              <a:t>smoke + fog = smog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sz="3200" b="1">
                <a:latin typeface="Times New Roman" pitchFamily="18" charset="0"/>
              </a:rPr>
              <a:t>motor +hotel=motel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268538" y="4365625"/>
            <a:ext cx="1582737" cy="11509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指首字母</a:t>
            </a:r>
          </a:p>
          <a:p>
            <a:pPr algn="ctr" eaLnBrk="1" hangingPunct="1"/>
            <a:r>
              <a:rPr lang="zh-CN" altLang="en-US" sz="3200" b="1">
                <a:latin typeface="Times New Roman" pitchFamily="18" charset="0"/>
              </a:rPr>
              <a:t>缩略词</a:t>
            </a:r>
          </a:p>
        </p:txBody>
      </p:sp>
      <p:sp>
        <p:nvSpPr>
          <p:cNvPr id="71692" name="AutoShape 12"/>
          <p:cNvSpPr>
            <a:spLocks noChangeArrowheads="1"/>
          </p:cNvSpPr>
          <p:nvPr/>
        </p:nvSpPr>
        <p:spPr bwMode="auto">
          <a:xfrm>
            <a:off x="3851275" y="4724400"/>
            <a:ext cx="287338" cy="48577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93" name="Rectangle 13"/>
          <p:cNvSpPr>
            <a:spLocks noChangeArrowheads="1"/>
          </p:cNvSpPr>
          <p:nvPr/>
        </p:nvSpPr>
        <p:spPr bwMode="auto">
          <a:xfrm>
            <a:off x="4140200" y="4437063"/>
            <a:ext cx="4752975" cy="151130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itchFamily="18" charset="0"/>
              </a:rPr>
              <a:t>TV</a:t>
            </a:r>
            <a:r>
              <a:rPr lang="en-US" altLang="zh-CN" sz="3200" b="1"/>
              <a:t>—</a:t>
            </a:r>
            <a:r>
              <a:rPr lang="en-US" altLang="zh-CN" sz="3200" b="1">
                <a:latin typeface="Times New Roman" pitchFamily="18" charset="0"/>
              </a:rPr>
              <a:t> television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</a:rPr>
              <a:t>TOEFL </a:t>
            </a:r>
            <a:r>
              <a:rPr lang="en-US" altLang="zh-CN" sz="3200" b="1"/>
              <a:t>—</a:t>
            </a:r>
            <a:r>
              <a:rPr lang="en-US" altLang="zh-CN" sz="3200" b="1">
                <a:latin typeface="Times New Roman" pitchFamily="18" charset="0"/>
              </a:rPr>
              <a:t> Test of English</a:t>
            </a:r>
          </a:p>
          <a:p>
            <a:pPr eaLnBrk="1" hangingPunct="1"/>
            <a:r>
              <a:rPr lang="en-US" altLang="zh-CN" sz="3200" b="1">
                <a:latin typeface="Times New Roman" pitchFamily="18" charset="0"/>
              </a:rPr>
              <a:t>As A Foreign Language</a:t>
            </a:r>
          </a:p>
        </p:txBody>
      </p:sp>
    </p:spTree>
    <p:extLst>
      <p:ext uri="{BB962C8B-B14F-4D97-AF65-F5344CB8AC3E}">
        <p14:creationId xmlns:p14="http://schemas.microsoft.com/office/powerpoint/2010/main" val="181991947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animBg="1"/>
      <p:bldP spid="71683" grpId="0" animBg="1"/>
      <p:bldP spid="71684" grpId="0" animBg="1"/>
      <p:bldP spid="71685" grpId="0" animBg="1"/>
      <p:bldP spid="71686" grpId="0" animBg="1"/>
      <p:bldP spid="71687" grpId="0" animBg="1"/>
      <p:bldP spid="71688" grpId="0" animBg="1"/>
      <p:bldP spid="71689" grpId="0" animBg="1"/>
      <p:bldP spid="71690" grpId="0" animBg="1"/>
      <p:bldP spid="71691" grpId="0" animBg="1"/>
      <p:bldP spid="71692" grpId="0" animBg="1"/>
      <p:bldP spid="716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33375"/>
            <a:ext cx="4708525" cy="706438"/>
          </a:xfrm>
          <a:noFill/>
        </p:spPr>
        <p:txBody>
          <a:bodyPr/>
          <a:lstStyle/>
          <a:p>
            <a:r>
              <a:rPr lang="zh-CN" altLang="en-US" sz="4000" smtClean="0">
                <a:solidFill>
                  <a:srgbClr val="000066"/>
                </a:solidFill>
              </a:rPr>
              <a:t>复合形容词的构成</a:t>
            </a:r>
          </a:p>
        </p:txBody>
      </p:sp>
      <p:graphicFrame>
        <p:nvGraphicFramePr>
          <p:cNvPr id="31747" name="Group 3"/>
          <p:cNvGraphicFramePr>
            <a:graphicFrameLocks noGrp="1"/>
          </p:cNvGraphicFramePr>
          <p:nvPr/>
        </p:nvGraphicFramePr>
        <p:xfrm>
          <a:off x="250825" y="1196975"/>
          <a:ext cx="8713788" cy="5308888"/>
        </p:xfrm>
        <a:graphic>
          <a:graphicData uri="http://schemas.openxmlformats.org/drawingml/2006/table">
            <a:tbl>
              <a:tblPr/>
              <a:tblGrid>
                <a:gridCol w="3960813"/>
                <a:gridCol w="4752975"/>
              </a:tblGrid>
              <a:tr h="58460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方式 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形容词＋形容词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red-hot, bitter-sweet,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7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形容词＋名词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first-class, full-time,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形容词＋现在分词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good-looking,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形容词＋过去分词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ready-made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形容词＋名词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-ed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good-tempered,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名词＋名词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-ed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iron-willed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名词＋形容词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world-famous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名词＋现在分词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beauty-loving, </a:t>
                      </a:r>
                    </a:p>
                  </a:txBody>
                  <a:tcPr marL="18000" marR="18000" marT="17999" marB="179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8144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333375"/>
            <a:ext cx="4708525" cy="706438"/>
          </a:xfrm>
          <a:noFill/>
        </p:spPr>
        <p:txBody>
          <a:bodyPr/>
          <a:lstStyle/>
          <a:p>
            <a:r>
              <a:rPr lang="zh-CN" altLang="en-US" sz="4000" smtClean="0">
                <a:solidFill>
                  <a:srgbClr val="000066"/>
                </a:solidFill>
              </a:rPr>
              <a:t>复合形容词的构成</a:t>
            </a:r>
          </a:p>
        </p:txBody>
      </p:sp>
      <p:graphicFrame>
        <p:nvGraphicFramePr>
          <p:cNvPr id="32771" name="Group 3"/>
          <p:cNvGraphicFramePr>
            <a:graphicFrameLocks noGrp="1"/>
          </p:cNvGraphicFramePr>
          <p:nvPr/>
        </p:nvGraphicFramePr>
        <p:xfrm>
          <a:off x="395288" y="1268413"/>
          <a:ext cx="8497887" cy="5116512"/>
        </p:xfrm>
        <a:graphic>
          <a:graphicData uri="http://schemas.openxmlformats.org/drawingml/2006/table">
            <a:tbl>
              <a:tblPr/>
              <a:tblGrid>
                <a:gridCol w="4105275"/>
                <a:gridCol w="4392612"/>
              </a:tblGrid>
              <a:tr h="6395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方式 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名词＋过去分词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man-made,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副词＋形容词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ever-green,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副词＋现在分词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hard-working,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副词＋过去分词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well-prepared,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数词＋名词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five-year,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数词＋名词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five-year-old,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5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数词＋名词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-ed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four-legged, </a:t>
                      </a:r>
                    </a:p>
                  </a:txBody>
                  <a:tcPr marL="18000" marR="18000" marT="18002" marB="18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11098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11413" y="315913"/>
            <a:ext cx="4537075" cy="647700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66"/>
                </a:solidFill>
              </a:rPr>
              <a:t>复合名词的构成</a:t>
            </a:r>
          </a:p>
        </p:txBody>
      </p:sp>
      <p:graphicFrame>
        <p:nvGraphicFramePr>
          <p:cNvPr id="33795" name="Group 3"/>
          <p:cNvGraphicFramePr>
            <a:graphicFrameLocks noGrp="1"/>
          </p:cNvGraphicFramePr>
          <p:nvPr/>
        </p:nvGraphicFramePr>
        <p:xfrm>
          <a:off x="323850" y="981075"/>
          <a:ext cx="8569325" cy="5742352"/>
        </p:xfrm>
        <a:graphic>
          <a:graphicData uri="http://schemas.openxmlformats.org/drawingml/2006/table">
            <a:tbl>
              <a:tblPr/>
              <a:tblGrid>
                <a:gridCol w="2735263"/>
                <a:gridCol w="5834062"/>
              </a:tblGrid>
              <a:tr h="53031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名词＋名词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horseback , bank-note,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形容词＋名词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back-yard, forehead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动名词＋名词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hiding-place, reading-room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动词＋副词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get-off, break-in, breakdown,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副词＋动词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output, overflow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动词＋名词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pickpocket , break-water 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副词＋名词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overcoat, inland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31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代词＋名词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he-goat, she-wolf</a:t>
                      </a: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918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名词＋介词＋名词 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editor-in-chief, father-in-law</a:t>
                      </a:r>
                    </a:p>
                  </a:txBody>
                  <a:tcPr marT="45716" marB="4571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071907"/>
      </p:ext>
    </p:extLst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68538" y="349250"/>
            <a:ext cx="4321175" cy="655638"/>
          </a:xfrm>
          <a:noFill/>
        </p:spPr>
        <p:txBody>
          <a:bodyPr>
            <a:normAutofit fontScale="90000"/>
          </a:bodyPr>
          <a:lstStyle/>
          <a:p>
            <a:r>
              <a:rPr lang="zh-CN" altLang="en-US" sz="4000" smtClean="0">
                <a:solidFill>
                  <a:srgbClr val="000066"/>
                </a:solidFill>
              </a:rPr>
              <a:t>其他复合词的构成</a:t>
            </a:r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395288" y="981075"/>
          <a:ext cx="8497887" cy="5545138"/>
        </p:xfrm>
        <a:graphic>
          <a:graphicData uri="http://schemas.openxmlformats.org/drawingml/2006/table">
            <a:tbl>
              <a:tblPr/>
              <a:tblGrid>
                <a:gridCol w="1081087"/>
                <a:gridCol w="3167063"/>
                <a:gridCol w="4249737"/>
              </a:tblGrid>
              <a:tr h="61266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3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方式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例           词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627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复合动词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名词＋动词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day-dream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sun-bathe 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副词＋动词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overcome, upturn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，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54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形容词＋动词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white-wash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69"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复合副词</a:t>
                      </a:r>
                    </a:p>
                  </a:txBody>
                  <a:tcPr marT="45722" marB="4572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sideways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headfirst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meanwhile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26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介词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+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 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beforehand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014127"/>
      </p:ext>
    </p:extLst>
  </p:cSld>
  <p:clrMapOvr>
    <a:masterClrMapping/>
  </p:clrMapOvr>
  <p:transition advClick="0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95288" y="620713"/>
            <a:ext cx="79930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2. </a:t>
            </a:r>
            <a:r>
              <a:rPr lang="zh-CN" altLang="en-US" sz="3600" b="1">
                <a:solidFill>
                  <a:srgbClr val="FF0000"/>
                </a:solidFill>
                <a:latin typeface="Times New Roman" pitchFamily="18" charset="0"/>
              </a:rPr>
              <a:t>转化 </a:t>
            </a:r>
            <a:r>
              <a:rPr lang="en-US" altLang="zh-CN" sz="3600" b="1">
                <a:solidFill>
                  <a:srgbClr val="FF0000"/>
                </a:solidFill>
                <a:latin typeface="Times New Roman" pitchFamily="18" charset="0"/>
              </a:rPr>
              <a:t>(conversion)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由一种词类转换成另一种词类。（即一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般拼写不变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, </a:t>
            </a: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但是词类发生了变化，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 b="1">
                <a:solidFill>
                  <a:srgbClr val="000066"/>
                </a:solidFill>
                <a:latin typeface="Times New Roman" pitchFamily="18" charset="0"/>
              </a:rPr>
              <a:t>有时发音也变化）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600" b="1">
                <a:latin typeface="Times New Roman" pitchFamily="18" charset="0"/>
              </a:rPr>
              <a:t>e.g. water  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n.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水 </a:t>
            </a:r>
            <a:r>
              <a:rPr lang="en-US" altLang="zh-CN" sz="3600" b="1">
                <a:latin typeface="Times New Roman" pitchFamily="18" charset="0"/>
              </a:rPr>
              <a:t>----  water  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v.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浇水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3600" b="1">
                <a:latin typeface="Times New Roman" pitchFamily="18" charset="0"/>
              </a:rPr>
              <a:t>       </a:t>
            </a:r>
            <a:r>
              <a:rPr lang="en-US" altLang="zh-CN" sz="3600" b="1">
                <a:latin typeface="Times New Roman" pitchFamily="18" charset="0"/>
              </a:rPr>
              <a:t>dirty  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adj.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脏的</a:t>
            </a:r>
            <a:r>
              <a:rPr lang="en-US" altLang="zh-CN" sz="3600" b="1">
                <a:latin typeface="Times New Roman" pitchFamily="18" charset="0"/>
              </a:rPr>
              <a:t>---- dirty  </a:t>
            </a:r>
            <a:r>
              <a:rPr lang="en-US" altLang="zh-CN" sz="3600" b="1">
                <a:solidFill>
                  <a:srgbClr val="000066"/>
                </a:solidFill>
                <a:latin typeface="Times New Roman" pitchFamily="18" charset="0"/>
              </a:rPr>
              <a:t>v.</a:t>
            </a:r>
            <a:r>
              <a:rPr lang="en-US" altLang="zh-CN" sz="3600" b="1">
                <a:latin typeface="Times New Roman" pitchFamily="18" charset="0"/>
              </a:rPr>
              <a:t> </a:t>
            </a:r>
            <a:r>
              <a:rPr lang="zh-CN" altLang="en-US" sz="3600" b="1">
                <a:latin typeface="Times New Roman" pitchFamily="18" charset="0"/>
              </a:rPr>
              <a:t>弄脏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600" b="1">
                <a:latin typeface="Times New Roman" pitchFamily="18" charset="0"/>
              </a:rPr>
              <a:t>e.g. He went in and sat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down</a:t>
            </a:r>
            <a:r>
              <a:rPr lang="en-US" altLang="zh-CN" sz="3600" b="1" i="1">
                <a:latin typeface="Times New Roman" pitchFamily="18" charset="0"/>
              </a:rPr>
              <a:t>.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3600" b="1">
                <a:latin typeface="Times New Roman" pitchFamily="18" charset="0"/>
              </a:rPr>
              <a:t>       The army </a:t>
            </a:r>
            <a:r>
              <a:rPr lang="en-US" altLang="zh-CN" sz="3600" b="1" i="1">
                <a:solidFill>
                  <a:srgbClr val="FF0000"/>
                </a:solidFill>
                <a:latin typeface="Times New Roman" pitchFamily="18" charset="0"/>
              </a:rPr>
              <a:t>downed</a:t>
            </a:r>
            <a:r>
              <a:rPr lang="en-US" altLang="zh-CN" sz="3600" b="1">
                <a:latin typeface="Times New Roman" pitchFamily="18" charset="0"/>
              </a:rPr>
              <a:t> a plane.</a:t>
            </a:r>
          </a:p>
        </p:txBody>
      </p:sp>
    </p:spTree>
    <p:extLst>
      <p:ext uri="{BB962C8B-B14F-4D97-AF65-F5344CB8AC3E}">
        <p14:creationId xmlns:p14="http://schemas.microsoft.com/office/powerpoint/2010/main" val="426929584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1476375" y="3048000"/>
            <a:ext cx="7191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chemeClr val="tx2"/>
                </a:solidFill>
              </a:rPr>
              <a:t>　</a:t>
            </a:r>
            <a:endParaRPr lang="zh-CN" altLang="en-US" sz="2000">
              <a:solidFill>
                <a:schemeClr val="tx2"/>
              </a:solidFill>
            </a:endParaRPr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343707"/>
              </p:ext>
            </p:extLst>
          </p:nvPr>
        </p:nvGraphicFramePr>
        <p:xfrm>
          <a:off x="251520" y="116632"/>
          <a:ext cx="8712200" cy="5212062"/>
        </p:xfrm>
        <a:graphic>
          <a:graphicData uri="http://schemas.openxmlformats.org/drawingml/2006/table">
            <a:tbl>
              <a:tblPr/>
              <a:tblGrid>
                <a:gridCol w="2305050"/>
                <a:gridCol w="2195512"/>
                <a:gridCol w="2197100"/>
                <a:gridCol w="2014538"/>
              </a:tblGrid>
              <a:tr h="1737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名词转化为动词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形容词转化为动词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名词转化为形容词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副词转换为动词 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telephone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电话</a:t>
                      </a: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打电话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slow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慢的→放慢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front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前面→前面的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down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向下→击倒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372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hand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手 </a:t>
                      </a: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交给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warm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暖的</a:t>
                      </a:r>
                      <a:r>
                        <a:rPr kumimoji="0" lang="en-US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使温暖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black </a:t>
                      </a:r>
                      <a:r>
                        <a:rPr kumimoji="0" lang="zh-CN" altLang="en-US" sz="3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黑色→黑色的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back</a:t>
                      </a: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向后</a:t>
                      </a:r>
                      <a:r>
                        <a:rPr kumimoji="0" lang="en-US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→</a:t>
                      </a:r>
                      <a:r>
                        <a:rPr kumimoji="0" lang="zh-CN" alt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后退</a:t>
                      </a: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1254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2277</Words>
  <Application>Microsoft Office PowerPoint</Application>
  <PresentationFormat>全屏显示(4:3)</PresentationFormat>
  <Paragraphs>508</Paragraphs>
  <Slides>38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PowerPoint 演示文稿</vt:lpstr>
      <vt:lpstr>PowerPoint 演示文稿</vt:lpstr>
      <vt:lpstr>PowerPoint 演示文稿</vt:lpstr>
      <vt:lpstr>复合形容词的构成</vt:lpstr>
      <vt:lpstr>复合形容词的构成</vt:lpstr>
      <vt:lpstr>复合名词的构成</vt:lpstr>
      <vt:lpstr>其他复合词的构成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表示人和物的名词后缀</vt:lpstr>
      <vt:lpstr>PowerPoint 演示文稿</vt:lpstr>
      <vt:lpstr>抽象名词和集合名词的后缀</vt:lpstr>
      <vt:lpstr>PowerPoint 演示文稿</vt:lpstr>
      <vt:lpstr>PowerPoint 演示文稿</vt:lpstr>
      <vt:lpstr>后缀为-ion的名词</vt:lpstr>
      <vt:lpstr>PowerPoint 演示文稿</vt:lpstr>
      <vt:lpstr>PowerPoint 演示文稿</vt:lpstr>
      <vt:lpstr>形容词后缀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1</cp:revision>
  <dcterms:created xsi:type="dcterms:W3CDTF">2016-09-11T13:11:40Z</dcterms:created>
  <dcterms:modified xsi:type="dcterms:W3CDTF">2016-09-11T23:50:38Z</dcterms:modified>
</cp:coreProperties>
</file>