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4" r:id="rId4"/>
    <p:sldId id="314" r:id="rId5"/>
    <p:sldId id="276" r:id="rId6"/>
    <p:sldId id="327" r:id="rId7"/>
    <p:sldId id="328" r:id="rId8"/>
    <p:sldId id="329" r:id="rId9"/>
    <p:sldId id="305" r:id="rId10"/>
    <p:sldId id="306" r:id="rId11"/>
    <p:sldId id="307" r:id="rId12"/>
    <p:sldId id="311" r:id="rId13"/>
    <p:sldId id="315" r:id="rId14"/>
    <p:sldId id="312" r:id="rId15"/>
    <p:sldId id="313" r:id="rId16"/>
    <p:sldId id="316" r:id="rId17"/>
    <p:sldId id="318" r:id="rId18"/>
    <p:sldId id="319" r:id="rId19"/>
    <p:sldId id="320" r:id="rId20"/>
    <p:sldId id="324" r:id="rId21"/>
    <p:sldId id="32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Is this </a:t>
            </a:r>
            <a:r>
              <a:rPr lang="en-US" altLang="zh-CN" b="1" dirty="0" smtClean="0"/>
              <a:t>the first time </a:t>
            </a:r>
            <a:r>
              <a:rPr lang="en-US" altLang="zh-CN" dirty="0" smtClean="0"/>
              <a:t>you _____(flow)to Paris?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It is the second time that I __(come)to Shenzhen.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这是我</a:t>
            </a:r>
            <a:r>
              <a:rPr lang="zh-CN" altLang="en-US" dirty="0" smtClean="0"/>
              <a:t>第一次看这部电影。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The first time I ____(met) him, he was a child.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Yesterday, I  _____ (smoke) for the first time.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第一次见到她的</a:t>
            </a:r>
            <a:r>
              <a:rPr lang="zh-CN" altLang="en-US" dirty="0" smtClean="0"/>
              <a:t>时候， 我被她的美惊呆了。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8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/>
          <a:lstStyle/>
          <a:p>
            <a:r>
              <a:rPr lang="en-US" altLang="zh-CN" dirty="0" smtClean="0"/>
              <a:t>Die </a:t>
            </a:r>
            <a:r>
              <a:rPr lang="zh-CN" altLang="en-US" dirty="0" smtClean="0"/>
              <a:t>的不同形式 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我发现他死在屋里了。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他被判</a:t>
            </a:r>
            <a:r>
              <a:rPr lang="zh-CN" altLang="en-US" dirty="0" smtClean="0"/>
              <a:t>死刑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他</a:t>
            </a:r>
            <a:r>
              <a:rPr lang="zh-CN" altLang="en-US" dirty="0" smtClean="0"/>
              <a:t>三个月前死了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交通事故造成了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人死亡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他躺在床</a:t>
            </a:r>
            <a:r>
              <a:rPr lang="zh-CN" altLang="en-US" dirty="0" smtClean="0"/>
              <a:t>上，奄奄一息。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Suggest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她失望的神情表明她考试没过。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她苍白的脸色表明他病了。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John Snow suggested that the source of all the water supplies ______(examine).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The theory suggested that cholera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_____(multiply)  in the air.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Absorb</a:t>
            </a:r>
          </a:p>
          <a:p>
            <a:pPr marL="0" indent="0">
              <a:buNone/>
            </a:pPr>
            <a:r>
              <a:rPr lang="zh-CN" altLang="en-US" dirty="0"/>
              <a:t>掌握如此大量信息非常困难。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It's </a:t>
            </a:r>
            <a:r>
              <a:rPr lang="en-US" altLang="zh-CN" dirty="0"/>
              <a:t>hard to absorb so much information. 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西</a:t>
            </a:r>
            <a:r>
              <a:rPr lang="zh-CN" altLang="en-US" dirty="0"/>
              <a:t>蒙读书太入神了，我进来他都没有注意到。</a:t>
            </a:r>
          </a:p>
          <a:p>
            <a:pPr marL="0" indent="0">
              <a:buNone/>
            </a:pPr>
            <a:r>
              <a:rPr lang="en-US" altLang="zh-CN" dirty="0"/>
              <a:t>Simon was so absorbed in his book that he didn't even notice me come in.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沉浸在学习中的人是幸福的。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0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Suspect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他怀疑我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他怀疑我是贼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他怀疑我偷了他的包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So…that…        so that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她如此和蔼以至于我们都很喜欢她。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讲大声点儿， 以便大家都能听清楚。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车抛锚了， 结果我们只能步行回家。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/>
          <a:lstStyle/>
          <a:p>
            <a:r>
              <a:rPr lang="en-US" altLang="zh-CN" dirty="0" smtClean="0"/>
              <a:t>Blame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别总是怪队友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不要把我们的失败归罪于他。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谁该被责备呢？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他应该为此负责。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另外一个司机企图把责任推给我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我可不想背黑锅。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85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807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Only 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you put the sun there </a:t>
            </a:r>
            <a:r>
              <a:rPr lang="en-US" altLang="zh-CN" b="1" dirty="0" smtClean="0">
                <a:solidFill>
                  <a:srgbClr val="FF0000"/>
                </a:solidFill>
              </a:rPr>
              <a:t>did </a:t>
            </a:r>
            <a:r>
              <a:rPr lang="en-US" altLang="zh-CN" dirty="0" smtClean="0"/>
              <a:t>the movements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of the other planets in the sky make sense.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 smtClean="0">
                <a:solidFill>
                  <a:srgbClr val="FF0000"/>
                </a:solidFill>
              </a:rPr>
              <a:t>Only </a:t>
            </a:r>
            <a:r>
              <a:rPr lang="en-US" altLang="zh-CN" dirty="0" smtClean="0"/>
              <a:t>in this way, </a:t>
            </a:r>
            <a:r>
              <a:rPr lang="en-US" altLang="zh-CN" b="1" dirty="0" smtClean="0">
                <a:solidFill>
                  <a:srgbClr val="FF0000"/>
                </a:solidFill>
              </a:rPr>
              <a:t>will</a:t>
            </a:r>
            <a:r>
              <a:rPr lang="en-US" altLang="zh-CN" dirty="0" smtClean="0"/>
              <a:t> we be ready for the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challenges in the future.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Only if </a:t>
            </a:r>
            <a:r>
              <a:rPr lang="en-US" altLang="zh-CN" dirty="0" smtClean="0"/>
              <a:t>a teacher has given permission, </a:t>
            </a:r>
            <a:r>
              <a:rPr lang="en-US" altLang="zh-CN" b="1" dirty="0" smtClean="0">
                <a:solidFill>
                  <a:srgbClr val="FF0000"/>
                </a:solidFill>
              </a:rPr>
              <a:t>is</a:t>
            </a:r>
            <a:r>
              <a:rPr lang="en-US" altLang="zh-CN" dirty="0" smtClean="0"/>
              <a:t> a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student allowed to enter this room.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2492375"/>
            <a:ext cx="26638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/>
              <a:t>Only  </a:t>
            </a:r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195513" y="2276475"/>
            <a:ext cx="6264275" cy="2528888"/>
            <a:chOff x="1383" y="663"/>
            <a:chExt cx="3946" cy="1000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383" y="663"/>
              <a:ext cx="3946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9600"/>
                <a:t>+</a:t>
              </a:r>
              <a:r>
                <a:rPr lang="zh-CN" altLang="en-US" sz="9600"/>
                <a:t>｛     ｝</a:t>
              </a:r>
              <a:r>
                <a:rPr lang="en-US" altLang="zh-CN" sz="9600"/>
                <a:t>+</a:t>
              </a:r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2426" y="663"/>
              <a:ext cx="1224" cy="1000"/>
              <a:chOff x="2426" y="663"/>
              <a:chExt cx="1224" cy="1000"/>
            </a:xfrm>
          </p:grpSpPr>
          <p:sp>
            <p:nvSpPr>
              <p:cNvPr id="7174" name="Text Box 6"/>
              <p:cNvSpPr txBox="1">
                <a:spLocks noChangeArrowheads="1"/>
              </p:cNvSpPr>
              <p:nvPr/>
            </p:nvSpPr>
            <p:spPr bwMode="auto">
              <a:xfrm>
                <a:off x="2472" y="663"/>
                <a:ext cx="7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00FF"/>
                    </a:solidFill>
                  </a:rPr>
                  <a:t>副词</a:t>
                </a:r>
              </a:p>
            </p:txBody>
          </p:sp>
          <p:sp>
            <p:nvSpPr>
              <p:cNvPr id="7175" name="Text Box 7"/>
              <p:cNvSpPr txBox="1">
                <a:spLocks noChangeArrowheads="1"/>
              </p:cNvSpPr>
              <p:nvPr/>
            </p:nvSpPr>
            <p:spPr bwMode="auto">
              <a:xfrm>
                <a:off x="2426" y="981"/>
                <a:ext cx="122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00FF"/>
                    </a:solidFill>
                  </a:rPr>
                  <a:t>介词短语</a:t>
                </a:r>
              </a:p>
            </p:txBody>
          </p:sp>
          <p:sp>
            <p:nvSpPr>
              <p:cNvPr id="7176" name="Text Box 8"/>
              <p:cNvSpPr txBox="1">
                <a:spLocks noChangeArrowheads="1"/>
              </p:cNvSpPr>
              <p:nvPr/>
            </p:nvSpPr>
            <p:spPr bwMode="auto">
              <a:xfrm>
                <a:off x="2426" y="1298"/>
                <a:ext cx="6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00FF"/>
                    </a:solidFill>
                  </a:rPr>
                  <a:t>从句</a:t>
                </a:r>
              </a:p>
            </p:txBody>
          </p:sp>
        </p:grpSp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50825" y="5084763"/>
            <a:ext cx="87137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0000"/>
                </a:solidFill>
              </a:rPr>
              <a:t>助动词</a:t>
            </a:r>
            <a:r>
              <a:rPr lang="en-US" altLang="zh-CN" sz="4800"/>
              <a:t>/</a:t>
            </a:r>
            <a:r>
              <a:rPr lang="zh-CN" altLang="en-US" sz="4800">
                <a:solidFill>
                  <a:srgbClr val="FF0000"/>
                </a:solidFill>
              </a:rPr>
              <a:t>系动词</a:t>
            </a:r>
            <a:r>
              <a:rPr lang="en-US" altLang="zh-CN" sz="4800"/>
              <a:t>/</a:t>
            </a:r>
            <a:r>
              <a:rPr lang="zh-CN" altLang="en-US" sz="4800">
                <a:solidFill>
                  <a:srgbClr val="FF0000"/>
                </a:solidFill>
              </a:rPr>
              <a:t>情态动词</a:t>
            </a:r>
            <a:r>
              <a:rPr lang="en-US" altLang="zh-CN" sz="4800"/>
              <a:t>+</a:t>
            </a:r>
            <a:r>
              <a:rPr lang="zh-CN" altLang="en-US" sz="4800"/>
              <a:t>主语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68538" y="404813"/>
            <a:ext cx="4175125" cy="701675"/>
          </a:xfrm>
          <a:prstGeom prst="rect">
            <a:avLst/>
          </a:prstGeom>
          <a:solidFill>
            <a:srgbClr val="FFFA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/>
              <a:t>only</a:t>
            </a:r>
            <a:r>
              <a:rPr lang="zh-CN" altLang="en-US" sz="4000"/>
              <a:t>引导的倒装句</a:t>
            </a:r>
          </a:p>
        </p:txBody>
      </p:sp>
    </p:spTree>
    <p:extLst>
      <p:ext uri="{BB962C8B-B14F-4D97-AF65-F5344CB8AC3E}">
        <p14:creationId xmlns:p14="http://schemas.microsoft.com/office/powerpoint/2010/main" val="1216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71450"/>
            <a:ext cx="8229600" cy="1143000"/>
          </a:xfrm>
        </p:spPr>
        <p:txBody>
          <a:bodyPr/>
          <a:lstStyle/>
          <a:p>
            <a:r>
              <a:rPr lang="zh-CN" altLang="en-US" sz="3200"/>
              <a:t>合作探究：</a:t>
            </a:r>
            <a:r>
              <a:rPr lang="zh-CN" altLang="en-US" sz="2800">
                <a:solidFill>
                  <a:schemeClr val="tx1"/>
                </a:solidFill>
              </a:rPr>
              <a:t>把下列句子变成以</a:t>
            </a:r>
            <a:r>
              <a:rPr lang="en-US" altLang="zh-CN" sz="2800">
                <a:solidFill>
                  <a:schemeClr val="tx1"/>
                </a:solidFill>
              </a:rPr>
              <a:t>only</a:t>
            </a:r>
            <a:r>
              <a:rPr lang="zh-CN" altLang="en-US" sz="2800">
                <a:solidFill>
                  <a:schemeClr val="tx1"/>
                </a:solidFill>
              </a:rPr>
              <a:t>开头的倒装句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229600" cy="568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/>
              <a:t>1.We realized that we were wrong </a:t>
            </a:r>
            <a:r>
              <a:rPr lang="en-US" altLang="zh-CN" sz="2800" b="1" u="sng" dirty="0"/>
              <a:t>then</a:t>
            </a:r>
          </a:p>
          <a:p>
            <a:endParaRPr lang="en-US" altLang="zh-CN" sz="2800" u="sng" dirty="0"/>
          </a:p>
          <a:p>
            <a:pPr>
              <a:buFontTx/>
              <a:buNone/>
            </a:pPr>
            <a:r>
              <a:rPr lang="en-US" altLang="zh-CN" sz="2800" dirty="0"/>
              <a:t>2. You can learn English well </a:t>
            </a:r>
            <a:r>
              <a:rPr lang="en-US" altLang="zh-CN" sz="2800" b="1" u="sng" dirty="0"/>
              <a:t>in this way</a:t>
            </a:r>
            <a:r>
              <a:rPr lang="en-US" altLang="zh-CN" sz="2800" dirty="0"/>
              <a:t>.</a:t>
            </a:r>
            <a:endParaRPr lang="en-US" altLang="zh-CN" sz="2800" u="sng" dirty="0"/>
          </a:p>
          <a:p>
            <a:endParaRPr lang="en-US" altLang="zh-CN" sz="2800" u="sng" dirty="0"/>
          </a:p>
          <a:p>
            <a:pPr>
              <a:buFontTx/>
              <a:buNone/>
            </a:pPr>
            <a:r>
              <a:rPr lang="en-US" altLang="zh-CN" sz="2800" dirty="0"/>
              <a:t>3. </a:t>
            </a:r>
            <a:r>
              <a:rPr lang="en-US" altLang="zh-CN" sz="2400" dirty="0"/>
              <a:t>He was able to return home  </a:t>
            </a:r>
            <a:r>
              <a:rPr lang="en-US" altLang="zh-CN" sz="2400" b="1" u="sng" dirty="0"/>
              <a:t>when the war was over.</a:t>
            </a:r>
          </a:p>
          <a:p>
            <a:endParaRPr lang="en-US" altLang="zh-CN" sz="2400" u="sng" dirty="0"/>
          </a:p>
          <a:p>
            <a:pPr>
              <a:buFontTx/>
              <a:buNone/>
            </a:pP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4. </a:t>
            </a:r>
            <a:r>
              <a:rPr lang="en-US" altLang="zh-CN" sz="2400" dirty="0"/>
              <a:t>I went to bed last night </a:t>
            </a:r>
            <a:r>
              <a:rPr lang="en-US" altLang="zh-CN" sz="2400" b="1" u="sng" dirty="0"/>
              <a:t>when he came back from work.</a:t>
            </a:r>
          </a:p>
          <a:p>
            <a:endParaRPr lang="en-US" altLang="zh-CN" sz="2800" b="1" u="sng" dirty="0"/>
          </a:p>
          <a:p>
            <a:pPr>
              <a:buFontTx/>
              <a:buNone/>
            </a:pP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5. Only he can answer the question.</a:t>
            </a:r>
            <a:endParaRPr lang="en-US" altLang="zh-CN" sz="2800" u="sng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66813" y="1165225"/>
            <a:ext cx="7735887" cy="519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33CC"/>
                </a:solidFill>
              </a:rPr>
              <a:t>Only </a:t>
            </a:r>
            <a:r>
              <a:rPr lang="en-US" altLang="zh-CN" sz="2800" b="1" u="sng" dirty="0">
                <a:solidFill>
                  <a:srgbClr val="0033CC"/>
                </a:solidFill>
              </a:rPr>
              <a:t>then</a:t>
            </a:r>
            <a:r>
              <a:rPr lang="en-US" altLang="zh-CN" sz="2800" b="1" dirty="0">
                <a:solidFill>
                  <a:srgbClr val="FF0000"/>
                </a:solidFill>
              </a:rPr>
              <a:t> did </a:t>
            </a:r>
            <a:r>
              <a:rPr lang="en-US" altLang="zh-CN" sz="2800" b="1" dirty="0">
                <a:solidFill>
                  <a:srgbClr val="0033CC"/>
                </a:solidFill>
              </a:rPr>
              <a:t>we realize that we were wrong.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7635875" cy="51911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33CC"/>
                </a:solidFill>
              </a:rPr>
              <a:t>Only in this way </a:t>
            </a:r>
            <a:r>
              <a:rPr lang="en-US" altLang="zh-CN" sz="2800" b="1" dirty="0">
                <a:solidFill>
                  <a:srgbClr val="FF0000"/>
                </a:solidFill>
              </a:rPr>
              <a:t>can </a:t>
            </a:r>
            <a:r>
              <a:rPr lang="en-US" altLang="zh-CN" sz="2800" b="1" dirty="0">
                <a:solidFill>
                  <a:srgbClr val="0033CC"/>
                </a:solidFill>
              </a:rPr>
              <a:t>you learn English well. 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8313" y="3284538"/>
            <a:ext cx="7780337" cy="8223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</a:rPr>
              <a:t>Only </a:t>
            </a:r>
            <a:r>
              <a:rPr lang="en-US" altLang="zh-CN" sz="2400" b="1" u="sng" dirty="0">
                <a:solidFill>
                  <a:srgbClr val="0033CC"/>
                </a:solidFill>
              </a:rPr>
              <a:t>when the war was over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was he able to return home</a:t>
            </a:r>
            <a:r>
              <a:rPr lang="en-US" altLang="zh-CN" sz="2400" b="1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58888" y="4724400"/>
            <a:ext cx="6235700" cy="9461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33CC"/>
                </a:solidFill>
              </a:rPr>
              <a:t>Only when he came back from work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did </a:t>
            </a:r>
            <a:r>
              <a:rPr lang="en-US" altLang="zh-CN" sz="2800" dirty="0">
                <a:solidFill>
                  <a:schemeClr val="accent2"/>
                </a:solidFill>
              </a:rPr>
              <a:t>I go to bed last night 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1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71450"/>
            <a:ext cx="8229600" cy="1143000"/>
          </a:xfrm>
        </p:spPr>
        <p:txBody>
          <a:bodyPr/>
          <a:lstStyle/>
          <a:p>
            <a:r>
              <a:rPr lang="zh-CN" altLang="en-US" sz="3200"/>
              <a:t>重点句型巩固练习</a:t>
            </a:r>
            <a:br>
              <a:rPr lang="zh-CN" altLang="en-US" sz="3200"/>
            </a:br>
            <a:r>
              <a:rPr lang="zh-CN" altLang="en-US" sz="2800">
                <a:solidFill>
                  <a:schemeClr val="tx1"/>
                </a:solidFill>
              </a:rPr>
              <a:t>把下列句子变成以</a:t>
            </a:r>
            <a:r>
              <a:rPr lang="en-US" altLang="zh-CN" sz="2800">
                <a:solidFill>
                  <a:schemeClr val="tx1"/>
                </a:solidFill>
              </a:rPr>
              <a:t>only</a:t>
            </a:r>
            <a:r>
              <a:rPr lang="zh-CN" altLang="en-US" sz="2800">
                <a:solidFill>
                  <a:schemeClr val="tx1"/>
                </a:solidFill>
              </a:rPr>
              <a:t>开头的倒装句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5689600"/>
          </a:xfrm>
        </p:spPr>
        <p:txBody>
          <a:bodyPr/>
          <a:lstStyle/>
          <a:p>
            <a:r>
              <a:rPr lang="en-US" altLang="zh-CN" sz="2800" dirty="0"/>
              <a:t>1.He learned the sad news </a:t>
            </a:r>
            <a:r>
              <a:rPr lang="en-US" altLang="zh-CN" sz="2800" u="sng" dirty="0"/>
              <a:t>after the war.</a:t>
            </a:r>
          </a:p>
          <a:p>
            <a:endParaRPr lang="en-US" altLang="zh-CN" sz="2800" u="sng" dirty="0"/>
          </a:p>
          <a:p>
            <a:r>
              <a:rPr lang="en-US" altLang="zh-CN" sz="2800" dirty="0"/>
              <a:t>2.He </a:t>
            </a:r>
            <a:r>
              <a:rPr lang="en-US" altLang="zh-CN" sz="2800" dirty="0" err="1"/>
              <a:t>realised</a:t>
            </a:r>
            <a:r>
              <a:rPr lang="en-US" altLang="zh-CN" sz="2800" dirty="0"/>
              <a:t> his mistakes </a:t>
            </a:r>
            <a:r>
              <a:rPr lang="en-US" altLang="zh-CN" sz="2800" u="sng" dirty="0"/>
              <a:t>then.</a:t>
            </a:r>
          </a:p>
          <a:p>
            <a:endParaRPr lang="en-US" altLang="zh-CN" sz="2800" u="sng" dirty="0"/>
          </a:p>
          <a:p>
            <a:r>
              <a:rPr lang="en-US" altLang="zh-CN" sz="2800" dirty="0"/>
              <a:t>3.We found out the truth </a:t>
            </a:r>
            <a:r>
              <a:rPr lang="en-US" altLang="zh-CN" sz="2800" u="sng" dirty="0"/>
              <a:t>when he returned.</a:t>
            </a:r>
          </a:p>
          <a:p>
            <a:endParaRPr lang="en-US" altLang="zh-CN" sz="2800" u="sng" dirty="0"/>
          </a:p>
          <a:p>
            <a:r>
              <a:rPr lang="en-US" altLang="zh-CN" sz="2800" dirty="0"/>
              <a:t>4.You can do the work better </a:t>
            </a:r>
            <a:r>
              <a:rPr lang="en-US" altLang="zh-CN" sz="2800" u="sng" dirty="0"/>
              <a:t>in this way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5.You are allowed to go out to play </a:t>
            </a:r>
            <a:r>
              <a:rPr lang="en-US" altLang="zh-CN" sz="2800" u="sng" dirty="0"/>
              <a:t>after you finish your homework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87450" y="1268413"/>
            <a:ext cx="7621588" cy="51911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Only </a:t>
            </a:r>
            <a:r>
              <a:rPr lang="en-US" altLang="zh-CN" sz="2800" b="1" u="sng">
                <a:solidFill>
                  <a:srgbClr val="0033CC"/>
                </a:solidFill>
              </a:rPr>
              <a:t>after the war</a:t>
            </a:r>
            <a:r>
              <a:rPr lang="en-US" altLang="zh-CN" sz="2800" b="1">
                <a:solidFill>
                  <a:srgbClr val="FF0000"/>
                </a:solidFill>
              </a:rPr>
              <a:t> did </a:t>
            </a:r>
            <a:r>
              <a:rPr lang="en-US" altLang="zh-CN" sz="2800" b="1">
                <a:solidFill>
                  <a:srgbClr val="0033CC"/>
                </a:solidFill>
              </a:rPr>
              <a:t>he learn the sad news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87450" y="2276475"/>
            <a:ext cx="6435725" cy="519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Only </a:t>
            </a:r>
            <a:r>
              <a:rPr lang="en-US" altLang="zh-CN" sz="2800" b="1" u="sng">
                <a:solidFill>
                  <a:srgbClr val="0033CC"/>
                </a:solidFill>
              </a:rPr>
              <a:t>then</a:t>
            </a:r>
            <a:r>
              <a:rPr lang="en-US" altLang="zh-CN" sz="2800" b="1">
                <a:solidFill>
                  <a:srgbClr val="0033CC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did</a:t>
            </a:r>
            <a:r>
              <a:rPr lang="en-US" altLang="zh-CN" sz="2800" b="1">
                <a:solidFill>
                  <a:srgbClr val="0033CC"/>
                </a:solidFill>
              </a:rPr>
              <a:t> he realise his mistakes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116013" y="3284538"/>
            <a:ext cx="7780337" cy="51911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Only </a:t>
            </a:r>
            <a:r>
              <a:rPr lang="en-US" altLang="zh-CN" sz="2800" b="1" u="sng">
                <a:solidFill>
                  <a:srgbClr val="0033CC"/>
                </a:solidFill>
              </a:rPr>
              <a:t>when he returned</a:t>
            </a:r>
            <a:r>
              <a:rPr lang="en-US" altLang="zh-CN" sz="2800" b="1">
                <a:solidFill>
                  <a:srgbClr val="0033CC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did</a:t>
            </a:r>
            <a:r>
              <a:rPr lang="en-US" altLang="zh-CN" sz="2800" b="1">
                <a:solidFill>
                  <a:srgbClr val="0033CC"/>
                </a:solidFill>
              </a:rPr>
              <a:t> we find the truth.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71550" y="4292600"/>
            <a:ext cx="7620000" cy="519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Only </a:t>
            </a:r>
            <a:r>
              <a:rPr lang="en-US" altLang="zh-CN" sz="2800" b="1" u="sng">
                <a:solidFill>
                  <a:srgbClr val="0033CC"/>
                </a:solidFill>
              </a:rPr>
              <a:t>in this way</a:t>
            </a:r>
            <a:r>
              <a:rPr lang="en-US" altLang="zh-CN" sz="2800" b="1">
                <a:solidFill>
                  <a:srgbClr val="0033CC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can </a:t>
            </a:r>
            <a:r>
              <a:rPr lang="en-US" altLang="zh-CN" sz="2800" b="1">
                <a:solidFill>
                  <a:srgbClr val="0033CC"/>
                </a:solidFill>
              </a:rPr>
              <a:t>you do the work better.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39750" y="5734050"/>
            <a:ext cx="8280400" cy="9461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   </a:t>
            </a:r>
            <a:r>
              <a:rPr lang="en-US" altLang="zh-CN" sz="2800" b="1">
                <a:solidFill>
                  <a:srgbClr val="0033CC"/>
                </a:solidFill>
              </a:rPr>
              <a:t>Only </a:t>
            </a:r>
            <a:r>
              <a:rPr lang="en-US" altLang="zh-CN" sz="2800" b="1" u="sng">
                <a:solidFill>
                  <a:srgbClr val="0033CC"/>
                </a:solidFill>
              </a:rPr>
              <a:t>after you finish your homework</a:t>
            </a:r>
            <a:r>
              <a:rPr lang="en-US" altLang="zh-CN" sz="2800" b="1">
                <a:solidFill>
                  <a:srgbClr val="0033CC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are </a:t>
            </a:r>
          </a:p>
          <a:p>
            <a:r>
              <a:rPr lang="en-US" altLang="zh-CN" sz="2800" b="1">
                <a:solidFill>
                  <a:srgbClr val="0033CC"/>
                </a:solidFill>
              </a:rPr>
              <a:t>    you allowed to go out to play.</a:t>
            </a:r>
          </a:p>
        </p:txBody>
      </p:sp>
    </p:spTree>
    <p:extLst>
      <p:ext uri="{BB962C8B-B14F-4D97-AF65-F5344CB8AC3E}">
        <p14:creationId xmlns:p14="http://schemas.microsoft.com/office/powerpoint/2010/main" val="25390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Put  forward</a:t>
            </a:r>
          </a:p>
          <a:p>
            <a:pPr marL="0" indent="0">
              <a:buNone/>
            </a:pPr>
            <a:r>
              <a:rPr lang="zh-CN" altLang="en-US" dirty="0"/>
              <a:t>他提出了一条</a:t>
            </a:r>
            <a:r>
              <a:rPr lang="zh-CN" altLang="en-US" dirty="0" smtClean="0"/>
              <a:t>建议， 我们应该立刻走。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爱因斯坦提出了一条新理论。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会议已提前到本周举行。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put up</a:t>
            </a:r>
          </a:p>
          <a:p>
            <a:pPr marL="0" indent="0">
              <a:buNone/>
            </a:pPr>
            <a:r>
              <a:rPr lang="en-US" altLang="zh-CN" dirty="0" smtClean="0"/>
              <a:t>Put away</a:t>
            </a:r>
          </a:p>
          <a:p>
            <a:pPr marL="0" indent="0">
              <a:buNone/>
            </a:pPr>
            <a:r>
              <a:rPr lang="en-US" altLang="zh-CN" dirty="0" smtClean="0"/>
              <a:t>Put up with</a:t>
            </a:r>
          </a:p>
          <a:p>
            <a:pPr marL="0" indent="0">
              <a:buNone/>
            </a:pPr>
            <a:r>
              <a:rPr lang="en-US" altLang="zh-CN" dirty="0" smtClean="0"/>
              <a:t>Put on</a:t>
            </a:r>
          </a:p>
          <a:p>
            <a:pPr marL="0" indent="0">
              <a:buNone/>
            </a:pPr>
            <a:r>
              <a:rPr lang="en-US" altLang="zh-CN" dirty="0" smtClean="0"/>
              <a:t>Put 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8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188913"/>
            <a:ext cx="576263" cy="1373187"/>
          </a:xfrm>
          <a:prstGeom prst="rect">
            <a:avLst/>
          </a:prstGeom>
          <a:solidFill>
            <a:srgbClr val="FFFA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汉译英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27088" y="188913"/>
            <a:ext cx="8101012" cy="542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、只有这样，你才能和同学们相处得好。</a:t>
            </a:r>
          </a:p>
          <a:p>
            <a:pPr>
              <a:spcBef>
                <a:spcPct val="50000"/>
              </a:spcBef>
            </a:pPr>
            <a:endParaRPr lang="zh-CN" altLang="en-US" sz="2800" dirty="0"/>
          </a:p>
          <a:p>
            <a:pPr>
              <a:spcBef>
                <a:spcPct val="50000"/>
              </a:spcBef>
            </a:pP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、只有在那时我才开始意识到学习英语的重要性。</a:t>
            </a:r>
          </a:p>
          <a:p>
            <a:pPr>
              <a:spcBef>
                <a:spcPct val="50000"/>
              </a:spcBef>
            </a:pPr>
            <a:endParaRPr lang="zh-CN" altLang="en-US" sz="2800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3</a:t>
            </a:r>
            <a:r>
              <a:rPr lang="zh-CN" altLang="en-US" sz="2800" dirty="0"/>
              <a:t>、只有做完作业后，我才有空和你玩。</a:t>
            </a:r>
          </a:p>
          <a:p>
            <a:pPr>
              <a:spcBef>
                <a:spcPct val="50000"/>
              </a:spcBef>
            </a:pP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、只有努力，我们才能成功。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71550" y="692150"/>
            <a:ext cx="77041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00FF"/>
                </a:solidFill>
              </a:rPr>
              <a:t>Only in this way, can you get on well with your classmates.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42988" y="2636838"/>
            <a:ext cx="79200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Only then (at that time) did I began to realize the importance of learning English.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00113" y="4221163"/>
            <a:ext cx="7993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Only after (when) I finish my homework am I free (will I be free) to play with you.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900113" y="5516563"/>
            <a:ext cx="79930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</a:rPr>
              <a:t>Only by working hard (with hard work) can we succeed.</a:t>
            </a:r>
          </a:p>
        </p:txBody>
      </p:sp>
    </p:spTree>
    <p:extLst>
      <p:ext uri="{BB962C8B-B14F-4D97-AF65-F5344CB8AC3E}">
        <p14:creationId xmlns:p14="http://schemas.microsoft.com/office/powerpoint/2010/main" val="8712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/>
      <p:bldP spid="11272" grpId="0"/>
      <p:bldP spid="112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arise          /           arouse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rise            /            raise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608484" y="3822121"/>
            <a:ext cx="81534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3200" b="0" dirty="0" smtClean="0">
                <a:latin typeface="+mj-lt"/>
              </a:rPr>
              <a:t>我有</a:t>
            </a:r>
            <a:r>
              <a:rPr lang="zh-CN" altLang="en-US" sz="3200" b="0" dirty="0">
                <a:latin typeface="+mj-lt"/>
              </a:rPr>
              <a:t>一大堆的事情需要处理。 </a:t>
            </a:r>
            <a:endParaRPr lang="en-US" altLang="zh-CN" sz="3200" b="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3200" b="0" dirty="0">
                <a:latin typeface="+mj-lt"/>
              </a:rPr>
              <a:t>I always have so many things to attend </a:t>
            </a:r>
            <a:r>
              <a:rPr lang="en-US" altLang="zh-CN" sz="3200" b="0" dirty="0" smtClean="0">
                <a:latin typeface="+mj-lt"/>
              </a:rPr>
              <a:t>to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200" b="0" dirty="0" smtClean="0">
                <a:latin typeface="+mj-lt"/>
              </a:rPr>
              <a:t>两百</a:t>
            </a:r>
            <a:r>
              <a:rPr lang="zh-CN" altLang="en-US" sz="3200" b="0" dirty="0">
                <a:latin typeface="+mj-lt"/>
              </a:rPr>
              <a:t>多人参加了葬礼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3200" b="0" dirty="0" smtClean="0">
                <a:latin typeface="+mj-lt"/>
              </a:rPr>
              <a:t>Over </a:t>
            </a:r>
            <a:r>
              <a:rPr lang="en-US" altLang="zh-CN" sz="3200" b="0" dirty="0">
                <a:latin typeface="+mj-lt"/>
              </a:rPr>
              <a:t>two hundred people attended the funeral. </a:t>
            </a:r>
            <a:endParaRPr lang="zh-CN" altLang="en-US" sz="3200" b="0" dirty="0"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47667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nurse </a:t>
            </a:r>
            <a:r>
              <a:rPr lang="en-US" altLang="zh-CN" sz="3200" dirty="0">
                <a:solidFill>
                  <a:srgbClr val="FF0000"/>
                </a:solidFill>
              </a:rPr>
              <a:t>attended</a:t>
            </a:r>
            <a:r>
              <a:rPr lang="en-US" altLang="zh-CN" sz="3200" dirty="0"/>
              <a:t> the patients with great care.</a:t>
            </a:r>
          </a:p>
          <a:p>
            <a:r>
              <a:rPr lang="zh-CN" altLang="en-US" sz="3200" dirty="0"/>
              <a:t>这个护士很精心地照顾这位病人。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683568" y="1541497"/>
            <a:ext cx="800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Doctors tried to </a:t>
            </a:r>
            <a:r>
              <a:rPr lang="en-US" altLang="zh-CN" sz="3200" dirty="0">
                <a:solidFill>
                  <a:srgbClr val="FF0000"/>
                </a:solidFill>
              </a:rPr>
              <a:t>attend to </a:t>
            </a:r>
            <a:r>
              <a:rPr lang="en-US" altLang="zh-CN" sz="3200" dirty="0"/>
              <a:t>the worst injured soldiers first.</a:t>
            </a:r>
          </a:p>
          <a:p>
            <a:r>
              <a:rPr lang="zh-CN" altLang="en-US" sz="3200" dirty="0"/>
              <a:t>医生们首先努力救治受伤最严重的士兵。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275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3850" y="333375"/>
            <a:ext cx="8423275" cy="47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+mj-lt"/>
              </a:rPr>
              <a:t>【</a:t>
            </a:r>
            <a:r>
              <a:rPr lang="zh-CN" altLang="en-US" sz="3200" dirty="0">
                <a:solidFill>
                  <a:srgbClr val="FF0000"/>
                </a:solidFill>
                <a:latin typeface="+mj-lt"/>
              </a:rPr>
              <a:t>拓展</a:t>
            </a:r>
            <a:r>
              <a:rPr lang="en-US" altLang="zh-CN" sz="3200" dirty="0">
                <a:latin typeface="+mj-lt"/>
              </a:rPr>
              <a:t>】</a:t>
            </a:r>
            <a:r>
              <a:rPr lang="en-US" altLang="zh-CN" sz="3200" dirty="0">
                <a:solidFill>
                  <a:srgbClr val="6600CC"/>
                </a:solidFill>
                <a:latin typeface="+mj-lt"/>
              </a:rPr>
              <a:t>attend, join, take part </a:t>
            </a:r>
            <a:r>
              <a:rPr lang="en-US" altLang="zh-CN" sz="3200" dirty="0" smtClean="0">
                <a:solidFill>
                  <a:srgbClr val="6600CC"/>
                </a:solidFill>
                <a:latin typeface="+mj-lt"/>
              </a:rPr>
              <a:t>in</a:t>
            </a:r>
            <a:r>
              <a:rPr lang="zh-CN" altLang="en-US" sz="3200" dirty="0" smtClean="0">
                <a:solidFill>
                  <a:srgbClr val="6600CC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6600CC"/>
                </a:solidFill>
                <a:latin typeface="+mj-lt"/>
              </a:rPr>
              <a:t>participate in</a:t>
            </a:r>
            <a:r>
              <a:rPr lang="zh-CN" altLang="en-US" sz="3200" dirty="0" smtClean="0">
                <a:solidFill>
                  <a:srgbClr val="6600CC"/>
                </a:solidFill>
                <a:latin typeface="+mj-lt"/>
              </a:rPr>
              <a:t>都</a:t>
            </a:r>
            <a:r>
              <a:rPr lang="zh-CN" altLang="en-US" sz="3200" dirty="0">
                <a:solidFill>
                  <a:srgbClr val="6600CC"/>
                </a:solidFill>
                <a:latin typeface="+mj-lt"/>
              </a:rPr>
              <a:t>可意为“参加”，区别如下：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+mj-lt"/>
              </a:rPr>
              <a:t>    </a:t>
            </a:r>
            <a:r>
              <a:rPr lang="en-US" altLang="zh-CN" sz="3200" dirty="0">
                <a:latin typeface="+mj-lt"/>
              </a:rPr>
              <a:t>attend</a:t>
            </a:r>
            <a:r>
              <a:rPr lang="zh-CN" altLang="en-US" sz="3200" dirty="0">
                <a:latin typeface="+mj-lt"/>
              </a:rPr>
              <a:t>后主要接</a:t>
            </a:r>
            <a:r>
              <a:rPr lang="en-US" altLang="zh-CN" sz="3200" dirty="0">
                <a:latin typeface="+mj-lt"/>
              </a:rPr>
              <a:t>meeting, conference, school, ceremony</a:t>
            </a:r>
            <a:r>
              <a:rPr lang="zh-CN" altLang="en-US" sz="3200" dirty="0">
                <a:latin typeface="+mj-lt"/>
              </a:rPr>
              <a:t>等作宾语；</a:t>
            </a:r>
            <a:r>
              <a:rPr lang="en-US" altLang="zh-CN" sz="3200" dirty="0">
                <a:latin typeface="+mj-lt"/>
              </a:rPr>
              <a:t>join</a:t>
            </a:r>
            <a:r>
              <a:rPr lang="zh-CN" altLang="en-US" sz="3200" dirty="0">
                <a:latin typeface="+mj-lt"/>
              </a:rPr>
              <a:t>后的宾语主要是表示团体、组织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如军队、党派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、一群人、游戏等的名词，如</a:t>
            </a:r>
            <a:r>
              <a:rPr lang="en-US" altLang="zh-CN" sz="3200" dirty="0">
                <a:latin typeface="+mj-lt"/>
              </a:rPr>
              <a:t>party, army, club</a:t>
            </a:r>
            <a:r>
              <a:rPr lang="zh-CN" altLang="en-US" sz="3200" dirty="0">
                <a:latin typeface="+mj-lt"/>
              </a:rPr>
              <a:t>等；</a:t>
            </a:r>
            <a:r>
              <a:rPr lang="en-US" altLang="zh-CN" sz="3200" dirty="0">
                <a:latin typeface="+mj-lt"/>
              </a:rPr>
              <a:t>take part in</a:t>
            </a:r>
            <a:r>
              <a:rPr lang="zh-CN" altLang="en-US" sz="3200" dirty="0">
                <a:latin typeface="+mj-lt"/>
              </a:rPr>
              <a:t>后的宾语主要是某项活动，如</a:t>
            </a:r>
            <a:r>
              <a:rPr lang="en-US" altLang="zh-CN" sz="3200" dirty="0">
                <a:latin typeface="+mj-lt"/>
              </a:rPr>
              <a:t>discussion, movement, revolution, debate</a:t>
            </a:r>
            <a:r>
              <a:rPr lang="zh-CN" altLang="en-US" sz="3200" dirty="0">
                <a:latin typeface="+mj-lt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50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"/>
          <p:cNvSpPr>
            <a:spLocks noChangeArrowheads="1"/>
          </p:cNvSpPr>
          <p:nvPr/>
        </p:nvSpPr>
        <p:spPr bwMode="auto">
          <a:xfrm>
            <a:off x="152400" y="0"/>
            <a:ext cx="134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/>
              <a:t>expose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163"/>
            <a:ext cx="906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0" dirty="0" smtClean="0"/>
              <a:t>露出你的牙</a:t>
            </a:r>
            <a:endParaRPr lang="en-US" altLang="zh-CN" sz="3200" b="0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" y="30734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0" dirty="0" smtClean="0"/>
              <a:t>揭发他的谎言</a:t>
            </a:r>
            <a:endParaRPr lang="zh-CN" altLang="en-US" sz="3200" b="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35814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0" dirty="0" smtClean="0"/>
              <a:t> </a:t>
            </a:r>
            <a:endParaRPr lang="en-US" altLang="zh-CN" sz="3200" b="0" dirty="0"/>
          </a:p>
        </p:txBody>
      </p:sp>
      <p:sp>
        <p:nvSpPr>
          <p:cNvPr id="10248" name="矩形 12"/>
          <p:cNvSpPr>
            <a:spLocks noChangeArrowheads="1"/>
          </p:cNvSpPr>
          <p:nvPr/>
        </p:nvSpPr>
        <p:spPr bwMode="auto">
          <a:xfrm>
            <a:off x="190500" y="4443700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0" dirty="0" smtClean="0"/>
              <a:t> </a:t>
            </a:r>
            <a:r>
              <a:rPr lang="zh-CN" altLang="en-US" sz="3200" b="0" dirty="0" smtClean="0"/>
              <a:t>揭露真相</a:t>
            </a:r>
            <a:endParaRPr lang="en-US" altLang="zh-CN" sz="3200" b="0" dirty="0"/>
          </a:p>
        </p:txBody>
      </p:sp>
    </p:spTree>
    <p:extLst>
      <p:ext uri="{BB962C8B-B14F-4D97-AF65-F5344CB8AC3E}">
        <p14:creationId xmlns:p14="http://schemas.microsoft.com/office/powerpoint/2010/main" val="12581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处理</a:t>
            </a:r>
            <a:r>
              <a:rPr lang="en-US" altLang="zh-CN" dirty="0" smtClean="0"/>
              <a:t>v</a:t>
            </a:r>
            <a:r>
              <a:rPr lang="zh-CN" altLang="en-US" dirty="0" smtClean="0"/>
              <a:t>；把手          </a:t>
            </a:r>
            <a:r>
              <a:rPr lang="en-US" altLang="zh-CN" dirty="0" smtClean="0"/>
              <a:t>11. </a:t>
            </a:r>
            <a:r>
              <a:rPr lang="zh-CN" altLang="en-US" dirty="0" smtClean="0"/>
              <a:t>吸收，吸引</a:t>
            </a:r>
            <a:r>
              <a:rPr lang="en-US" altLang="zh-CN" dirty="0"/>
              <a:t>v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怀疑</a:t>
            </a:r>
            <a:r>
              <a:rPr lang="en-US" altLang="zh-CN" dirty="0" smtClean="0"/>
              <a:t>v                        12. </a:t>
            </a:r>
            <a:r>
              <a:rPr lang="zh-CN" altLang="en-US" dirty="0" smtClean="0"/>
              <a:t>污染</a:t>
            </a:r>
            <a:r>
              <a:rPr lang="en-US" altLang="zh-CN" dirty="0" smtClean="0"/>
              <a:t>v            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宣布</a:t>
            </a:r>
            <a:r>
              <a:rPr lang="en-US" altLang="zh-CN" dirty="0" smtClean="0"/>
              <a:t>v                        13. </a:t>
            </a:r>
            <a:r>
              <a:rPr lang="zh-CN" altLang="en-US" dirty="0" smtClean="0"/>
              <a:t>连接；联系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捐献</a:t>
            </a:r>
            <a:r>
              <a:rPr lang="en-US" altLang="zh-CN" dirty="0" smtClean="0"/>
              <a:t>v                        14. </a:t>
            </a:r>
            <a:r>
              <a:rPr lang="zh-CN" altLang="en-US" dirty="0" smtClean="0"/>
              <a:t>命令，指示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暴露；揭露</a:t>
            </a:r>
            <a:r>
              <a:rPr lang="en-US" altLang="zh-CN" dirty="0" smtClean="0"/>
              <a:t>v           15. </a:t>
            </a:r>
            <a:r>
              <a:rPr lang="zh-CN" altLang="en-US" dirty="0" smtClean="0"/>
              <a:t>建设，建造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照顾；参加</a:t>
            </a:r>
            <a:r>
              <a:rPr lang="en-US" altLang="zh-CN" dirty="0" smtClean="0"/>
              <a:t>v           16. </a:t>
            </a:r>
            <a:r>
              <a:rPr lang="zh-CN" altLang="en-US" dirty="0" smtClean="0"/>
              <a:t>责备，责怪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打败</a:t>
            </a:r>
            <a:r>
              <a:rPr lang="en-US" altLang="zh-CN" dirty="0" smtClean="0"/>
              <a:t>v                         17. </a:t>
            </a:r>
            <a:r>
              <a:rPr lang="zh-CN" altLang="en-US" dirty="0" smtClean="0"/>
              <a:t>拒绝 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/>
              <a:t>推断</a:t>
            </a:r>
            <a:r>
              <a:rPr lang="zh-CN" altLang="en-US" dirty="0" smtClean="0"/>
              <a:t>出</a:t>
            </a:r>
            <a:r>
              <a:rPr lang="en-US" altLang="zh-CN" dirty="0" smtClean="0"/>
              <a:t>v                    18. </a:t>
            </a:r>
            <a:r>
              <a:rPr lang="zh-CN" altLang="en-US" dirty="0" smtClean="0"/>
              <a:t>旋转，使旋转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治疗</a:t>
            </a:r>
            <a:r>
              <a:rPr lang="en-US" altLang="zh-CN" dirty="0" smtClean="0"/>
              <a:t>v                         19.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挑战</a:t>
            </a:r>
            <a:r>
              <a:rPr lang="en-US" altLang="zh-CN" dirty="0" smtClean="0"/>
              <a:t>v                         20. </a:t>
            </a:r>
            <a:r>
              <a:rPr lang="zh-CN" altLang="en-US" dirty="0" smtClean="0"/>
              <a:t>预见</a:t>
            </a:r>
            <a:r>
              <a:rPr lang="en-US" altLang="zh-CN" dirty="0" smtClean="0"/>
              <a:t>v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1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characteristic           2.Character</a:t>
            </a:r>
          </a:p>
          <a:p>
            <a:pPr marL="514350" indent="-514350">
              <a:buAutoNum type="arabicPeriod" startAt="3"/>
            </a:pPr>
            <a:r>
              <a:rPr lang="en-US" altLang="zh-CN" dirty="0" smtClean="0"/>
              <a:t>enthusiastic             4. positive </a:t>
            </a:r>
          </a:p>
          <a:p>
            <a:pPr marL="514350" indent="-514350">
              <a:buAutoNum type="arabicPeriod" startAt="5"/>
            </a:pPr>
            <a:r>
              <a:rPr lang="en-US" altLang="zh-CN" dirty="0" smtClean="0"/>
              <a:t>Negative                    6. cautious</a:t>
            </a:r>
          </a:p>
          <a:p>
            <a:pPr marL="0" indent="0">
              <a:buNone/>
            </a:pPr>
            <a:r>
              <a:rPr lang="en-US" altLang="zh-CN" dirty="0" smtClean="0"/>
              <a:t>7. Universe                    8.victim</a:t>
            </a:r>
          </a:p>
          <a:p>
            <a:pPr marL="0" indent="0">
              <a:buNone/>
            </a:pPr>
            <a:r>
              <a:rPr lang="en-US" altLang="zh-CN" dirty="0" smtClean="0"/>
              <a:t>9. Expert                         10. enquiry</a:t>
            </a:r>
          </a:p>
          <a:p>
            <a:pPr marL="0" indent="0">
              <a:buNone/>
            </a:pPr>
            <a:r>
              <a:rPr lang="en-US" altLang="zh-CN" dirty="0" smtClean="0"/>
              <a:t>11. Pump                        12. neighborhood</a:t>
            </a:r>
          </a:p>
          <a:p>
            <a:pPr marL="0" indent="0">
              <a:buNone/>
            </a:pPr>
            <a:r>
              <a:rPr lang="en-US" altLang="zh-CN" dirty="0" smtClean="0"/>
              <a:t>13. Chart                         14. backward</a:t>
            </a:r>
          </a:p>
          <a:p>
            <a:pPr marL="0" indent="0">
              <a:buNone/>
            </a:pPr>
            <a:r>
              <a:rPr lang="en-US" altLang="zh-CN" dirty="0" smtClean="0"/>
              <a:t>15. Revolutionary          16. investigate</a:t>
            </a:r>
          </a:p>
          <a:p>
            <a:pPr marL="0" indent="0">
              <a:buNone/>
            </a:pPr>
            <a:r>
              <a:rPr lang="en-US" altLang="zh-CN" dirty="0" smtClean="0"/>
              <a:t>17. infect                         18. physician</a:t>
            </a:r>
          </a:p>
          <a:p>
            <a:pPr marL="0" indent="0">
              <a:buNone/>
            </a:pPr>
            <a:r>
              <a:rPr lang="en-US" altLang="zh-CN" dirty="0" smtClean="0"/>
              <a:t>19.Clue                             20. co-operative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词组： 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提出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得出</a:t>
            </a:r>
            <a:r>
              <a:rPr lang="zh-CN" altLang="en-US" dirty="0" smtClean="0"/>
              <a:t>结论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使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暴露于</a:t>
            </a:r>
            <a:r>
              <a:rPr lang="en-US" altLang="zh-CN" dirty="0" smtClean="0"/>
              <a:t>…   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暴露在</a:t>
            </a:r>
            <a:r>
              <a:rPr lang="en-US" altLang="zh-CN" dirty="0" smtClean="0"/>
              <a:t>…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联系在一起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除此之外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对</a:t>
            </a:r>
            <a:r>
              <a:rPr lang="en-US" altLang="zh-CN" dirty="0" smtClean="0"/>
              <a:t>…</a:t>
            </a:r>
            <a:r>
              <a:rPr lang="zh-CN" altLang="en-US" dirty="0" smtClean="0"/>
              <a:t>严格</a:t>
            </a:r>
            <a:r>
              <a:rPr lang="en-US" altLang="zh-CN" dirty="0" smtClean="0"/>
              <a:t>…</a:t>
            </a:r>
          </a:p>
          <a:p>
            <a:pPr marL="514350" indent="-514350">
              <a:buAutoNum type="arabicPeriod"/>
            </a:pPr>
            <a:r>
              <a:rPr lang="zh-CN" altLang="en-US" dirty="0"/>
              <a:t>讲</a:t>
            </a:r>
            <a:r>
              <a:rPr lang="zh-CN" altLang="en-US" dirty="0" smtClean="0"/>
              <a:t>得通， 有意义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Expose    sb./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.   to …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不要让你的皮肤在阳光下暴晒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2._____(expose)  to the sun is harmful to your skin.</a:t>
            </a:r>
          </a:p>
          <a:p>
            <a:pPr marL="0" indent="0">
              <a:buNone/>
            </a:pPr>
            <a:r>
              <a:rPr lang="en-US" altLang="zh-CN" dirty="0" smtClean="0"/>
              <a:t>3._____(expose) your skin to the sun is harmful.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感染禽流感的人被隔离了。（</a:t>
            </a:r>
            <a:r>
              <a:rPr lang="en-US" altLang="zh-CN" dirty="0" smtClean="0"/>
              <a:t>bird flu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seperate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John Snow </a:t>
            </a:r>
            <a:r>
              <a:rPr lang="zh-CN" altLang="en-US" dirty="0" smtClean="0"/>
              <a:t>想要帮助感染霍乱的普通人。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1131</Words>
  <Application>Microsoft Office PowerPoint</Application>
  <PresentationFormat>全屏显示(4:3)</PresentationFormat>
  <Paragraphs>191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合作探究：把下列句子变成以only开头的倒装句</vt:lpstr>
      <vt:lpstr>重点句型巩固练习 把下列句子变成以only开头的倒装句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dcterms:created xsi:type="dcterms:W3CDTF">2016-09-19T08:01:04Z</dcterms:created>
  <dcterms:modified xsi:type="dcterms:W3CDTF">2016-09-20T12:39:13Z</dcterms:modified>
</cp:coreProperties>
</file>