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309" r:id="rId3"/>
    <p:sldId id="297" r:id="rId4"/>
    <p:sldId id="296" r:id="rId5"/>
    <p:sldId id="298" r:id="rId6"/>
    <p:sldId id="314" r:id="rId7"/>
    <p:sldId id="299" r:id="rId8"/>
    <p:sldId id="300" r:id="rId9"/>
    <p:sldId id="316" r:id="rId10"/>
    <p:sldId id="310" r:id="rId11"/>
    <p:sldId id="311" r:id="rId12"/>
    <p:sldId id="312" r:id="rId13"/>
    <p:sldId id="302" r:id="rId14"/>
    <p:sldId id="307" r:id="rId15"/>
    <p:sldId id="308" r:id="rId16"/>
    <p:sldId id="313" r:id="rId17"/>
    <p:sldId id="315" r:id="rId18"/>
    <p:sldId id="30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E120-38AA-4965-84A1-8E79251C0B5C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A86EC-A181-4B65-A341-2CFDF792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6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827088" y="692150"/>
            <a:ext cx="504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Sentences from this unit: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827088" y="1341438"/>
            <a:ext cx="7705725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dirty="0"/>
              <a:t>1. So many thousands of </a:t>
            </a:r>
            <a:r>
              <a:rPr lang="en-US" altLang="zh-CN" dirty="0">
                <a:solidFill>
                  <a:srgbClr val="FF0000"/>
                </a:solidFill>
              </a:rPr>
              <a:t>terrified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    people died …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2. But he became </a:t>
            </a:r>
            <a:r>
              <a:rPr lang="en-US" altLang="zh-CN" dirty="0">
                <a:solidFill>
                  <a:srgbClr val="FF0000"/>
                </a:solidFill>
              </a:rPr>
              <a:t>inspired</a:t>
            </a:r>
            <a:r>
              <a:rPr lang="en-US" altLang="zh-CN" dirty="0"/>
              <a:t> when he 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    thought about helping ordinary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    people </a:t>
            </a:r>
            <a:r>
              <a:rPr lang="en-US" altLang="zh-CN" dirty="0">
                <a:solidFill>
                  <a:srgbClr val="FF0000"/>
                </a:solidFill>
              </a:rPr>
              <a:t>exposed </a:t>
            </a:r>
            <a:r>
              <a:rPr lang="en-US" altLang="zh-CN" dirty="0"/>
              <a:t>to cholera.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3. He found that it came from the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    river </a:t>
            </a:r>
            <a:r>
              <a:rPr lang="en-US" altLang="zh-CN" dirty="0">
                <a:solidFill>
                  <a:srgbClr val="FF0000"/>
                </a:solidFill>
              </a:rPr>
              <a:t>polluted</a:t>
            </a:r>
            <a:r>
              <a:rPr lang="en-US" altLang="zh-CN" dirty="0"/>
              <a:t> by the dirty water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/>
              <a:t>    from London.</a:t>
            </a:r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5643563" y="1357313"/>
            <a:ext cx="2000250" cy="571500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2643188" y="3714750"/>
            <a:ext cx="1785937" cy="571500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2286000" y="4857750"/>
            <a:ext cx="1785938" cy="571500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4214813" y="2571750"/>
            <a:ext cx="1714500" cy="571500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6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0" y="285750"/>
            <a:ext cx="480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itchFamily="18" charset="0"/>
              </a:rPr>
              <a:t>练习二   句型转换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576263" y="1068388"/>
            <a:ext cx="79248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en-US" altLang="zh-CN" sz="4400" b="1" dirty="0">
                <a:latin typeface="Times New Roman" pitchFamily="18" charset="0"/>
              </a:rPr>
              <a:t>A thief stole the goat that was tired to the tree.</a:t>
            </a:r>
            <a:br>
              <a:rPr kumimoji="1" lang="en-US" altLang="zh-CN" sz="4400" b="1" dirty="0">
                <a:latin typeface="Times New Roman" pitchFamily="18" charset="0"/>
              </a:rPr>
            </a:br>
            <a:r>
              <a:rPr kumimoji="1" lang="en-US" altLang="zh-CN" sz="4400" b="1" dirty="0">
                <a:latin typeface="Times New Roman" pitchFamily="18" charset="0"/>
              </a:rPr>
              <a:t>=A thief stole the goat ______ to the tree.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572250" y="2238375"/>
            <a:ext cx="13319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4400" b="1">
                <a:solidFill>
                  <a:schemeClr val="accent2"/>
                </a:solidFill>
                <a:latin typeface="Times New Roman" pitchFamily="18" charset="0"/>
              </a:rPr>
              <a:t>tired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606800" y="4738688"/>
            <a:ext cx="3536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4400" b="1">
                <a:solidFill>
                  <a:schemeClr val="accent2"/>
                </a:solidFill>
                <a:latin typeface="Times New Roman" pitchFamily="18" charset="0"/>
              </a:rPr>
              <a:t>dressed in red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504825" y="3371850"/>
            <a:ext cx="79248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4400" b="1">
                <a:latin typeface="Times New Roman" pitchFamily="18" charset="0"/>
              </a:rPr>
              <a:t>2. The girl who is dressed in red is Kelly’s long-lost friend.</a:t>
            </a:r>
            <a:br>
              <a:rPr kumimoji="1" lang="en-US" altLang="zh-CN" sz="4400" b="1">
                <a:latin typeface="Times New Roman" pitchFamily="18" charset="0"/>
              </a:rPr>
            </a:br>
            <a:r>
              <a:rPr kumimoji="1" lang="en-US" altLang="zh-CN" sz="4400" b="1">
                <a:latin typeface="Times New Roman" pitchFamily="18" charset="0"/>
              </a:rPr>
              <a:t>= The girl _________________ is Kelly’s long-lost friend.</a:t>
            </a:r>
          </a:p>
        </p:txBody>
      </p:sp>
    </p:spTree>
    <p:extLst>
      <p:ext uri="{BB962C8B-B14F-4D97-AF65-F5344CB8AC3E}">
        <p14:creationId xmlns:p14="http://schemas.microsoft.com/office/powerpoint/2010/main" val="253557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  <p:bldP spid="1639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04850" y="288925"/>
            <a:ext cx="77724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4200" b="1" dirty="0">
                <a:latin typeface="Times New Roman" pitchFamily="18" charset="0"/>
              </a:rPr>
              <a:t>3. The castle, which was burnt down in the sixteenth century, was never rebuilt.</a:t>
            </a:r>
            <a:br>
              <a:rPr kumimoji="1" lang="en-US" altLang="zh-CN" sz="4200" b="1" dirty="0">
                <a:latin typeface="Times New Roman" pitchFamily="18" charset="0"/>
              </a:rPr>
            </a:br>
            <a:r>
              <a:rPr kumimoji="1" lang="en-US" altLang="zh-CN" sz="4200" b="1" dirty="0">
                <a:latin typeface="Times New Roman" pitchFamily="18" charset="0"/>
              </a:rPr>
              <a:t>= The castle, ______________ ___________________, was never rebuilt.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04850" y="2009775"/>
            <a:ext cx="72390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4400" b="1" dirty="0">
                <a:solidFill>
                  <a:schemeClr val="accent2"/>
                </a:solidFill>
                <a:latin typeface="Times New Roman" pitchFamily="18" charset="0"/>
              </a:rPr>
              <a:t>                        burnt down in the sixteenth century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04850" y="4032250"/>
            <a:ext cx="81534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4200" b="1" dirty="0">
                <a:latin typeface="Times New Roman" pitchFamily="18" charset="0"/>
              </a:rPr>
              <a:t>4. Father beat the son who was  lost in the online games. </a:t>
            </a:r>
            <a:br>
              <a:rPr kumimoji="1" lang="en-US" altLang="zh-CN" sz="4200" b="1" dirty="0">
                <a:latin typeface="Times New Roman" pitchFamily="18" charset="0"/>
              </a:rPr>
            </a:br>
            <a:r>
              <a:rPr kumimoji="1" lang="en-US" altLang="zh-CN" sz="4200" b="1" dirty="0">
                <a:latin typeface="Times New Roman" pitchFamily="18" charset="0"/>
              </a:rPr>
              <a:t>=Father beat the son ________      in the online games.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115050" y="5162550"/>
            <a:ext cx="1162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4400" b="1" dirty="0">
                <a:solidFill>
                  <a:schemeClr val="accent2"/>
                </a:solidFill>
                <a:latin typeface="Times New Roman" pitchFamily="18" charset="0"/>
              </a:rPr>
              <a:t> lost</a:t>
            </a:r>
          </a:p>
        </p:txBody>
      </p:sp>
    </p:spTree>
    <p:extLst>
      <p:ext uri="{BB962C8B-B14F-4D97-AF65-F5344CB8AC3E}">
        <p14:creationId xmlns:p14="http://schemas.microsoft.com/office/powerpoint/2010/main" val="44488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85813" y="714375"/>
            <a:ext cx="7620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4400" b="1">
                <a:latin typeface="Times New Roman" pitchFamily="18" charset="0"/>
              </a:rPr>
              <a:t>5. The project, which was designed by the Chinese engineers, was constructed in only 2 year. </a:t>
            </a:r>
          </a:p>
          <a:p>
            <a:pPr>
              <a:spcBef>
                <a:spcPct val="50000"/>
              </a:spcBef>
            </a:pPr>
            <a:r>
              <a:rPr kumimoji="1" lang="en-US" altLang="zh-CN" sz="4400" b="1">
                <a:latin typeface="Times New Roman" pitchFamily="18" charset="0"/>
              </a:rPr>
              <a:t>= The project, _____________ ____________________, was constructed in only 2 year.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395413" y="3721100"/>
            <a:ext cx="7010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4400" b="1">
                <a:latin typeface="Times New Roman" pitchFamily="18" charset="0"/>
              </a:rPr>
              <a:t>                       </a:t>
            </a:r>
            <a:r>
              <a:rPr kumimoji="1" lang="en-US" altLang="zh-CN" sz="4400" b="1">
                <a:solidFill>
                  <a:schemeClr val="accent2"/>
                </a:solidFill>
                <a:latin typeface="Times New Roman" pitchFamily="18" charset="0"/>
              </a:rPr>
              <a:t>designed by the Chinese engineers</a:t>
            </a:r>
          </a:p>
        </p:txBody>
      </p:sp>
    </p:spTree>
    <p:extLst>
      <p:ext uri="{BB962C8B-B14F-4D97-AF65-F5344CB8AC3E}">
        <p14:creationId xmlns:p14="http://schemas.microsoft.com/office/powerpoint/2010/main" val="289152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632"/>
            <a:ext cx="9051032" cy="633670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altLang="zh-CN" b="1" dirty="0" smtClean="0">
                <a:ea typeface="隶书" pitchFamily="49" charset="-122"/>
              </a:rPr>
              <a:t> </a:t>
            </a:r>
            <a:endParaRPr lang="en-US" altLang="zh-CN" b="1" dirty="0" smtClean="0">
              <a:latin typeface="Arial Narrow" pitchFamily="34" charset="0"/>
              <a:ea typeface="隶书" pitchFamily="49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ea typeface="隶书" pitchFamily="49" charset="-122"/>
              </a:rPr>
              <a:t>我喜欢穿这种布料做的衣服。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b="1" dirty="0" smtClean="0">
                <a:latin typeface="Arial Narrow" pitchFamily="34" charset="0"/>
              </a:rPr>
              <a:t>I </a:t>
            </a:r>
            <a:r>
              <a:rPr lang="en-US" altLang="zh-CN" b="1" dirty="0">
                <a:latin typeface="Arial Narrow" pitchFamily="34" charset="0"/>
              </a:rPr>
              <a:t>like wearing clothes </a:t>
            </a:r>
            <a:r>
              <a:rPr lang="en-US" altLang="zh-CN" b="1" dirty="0">
                <a:latin typeface="Monotype Corsiva" pitchFamily="66" charset="0"/>
              </a:rPr>
              <a:t>made</a:t>
            </a:r>
            <a:r>
              <a:rPr lang="en-US" altLang="zh-CN" b="1" dirty="0">
                <a:latin typeface="Arial Narrow" pitchFamily="34" charset="0"/>
              </a:rPr>
              <a:t> of this kind of </a:t>
            </a:r>
            <a:r>
              <a:rPr lang="en-US" altLang="zh-CN" b="1" dirty="0" smtClean="0">
                <a:latin typeface="Arial Narrow" pitchFamily="34" charset="0"/>
              </a:rPr>
              <a:t>cloth</a:t>
            </a:r>
          </a:p>
          <a:p>
            <a:pPr algn="just">
              <a:lnSpc>
                <a:spcPct val="90000"/>
              </a:lnSpc>
              <a:buNone/>
            </a:pPr>
            <a:endParaRPr lang="en-US" altLang="zh-CN" b="1" dirty="0" smtClean="0">
              <a:ea typeface="隶书" pitchFamily="49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 smtClean="0">
                <a:ea typeface="隶书" pitchFamily="49" charset="-122"/>
              </a:rPr>
              <a:t>鲁迅</a:t>
            </a:r>
            <a:r>
              <a:rPr lang="zh-CN" altLang="en-US" b="1" dirty="0">
                <a:ea typeface="隶书" pitchFamily="49" charset="-122"/>
              </a:rPr>
              <a:t>写的书很受欢迎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Arial Narrow" pitchFamily="34" charset="0"/>
              </a:rPr>
              <a:t>The </a:t>
            </a:r>
            <a:r>
              <a:rPr lang="en-US" altLang="zh-CN" b="1" dirty="0">
                <a:latin typeface="Arial Narrow" pitchFamily="34" charset="0"/>
              </a:rPr>
              <a:t>books </a:t>
            </a:r>
            <a:r>
              <a:rPr lang="en-US" altLang="zh-CN" b="1" dirty="0">
                <a:latin typeface="Monotype Corsiva" pitchFamily="66" charset="0"/>
              </a:rPr>
              <a:t>written</a:t>
            </a:r>
            <a:r>
              <a:rPr lang="en-US" altLang="zh-CN" b="1" dirty="0">
                <a:latin typeface="Arial Narrow" pitchFamily="34" charset="0"/>
              </a:rPr>
              <a:t> by Lu </a:t>
            </a:r>
            <a:r>
              <a:rPr lang="en-US" altLang="zh-CN" b="1" dirty="0" err="1">
                <a:latin typeface="Arial Narrow" pitchFamily="34" charset="0"/>
              </a:rPr>
              <a:t>Xun</a:t>
            </a:r>
            <a:r>
              <a:rPr lang="en-US" altLang="zh-CN" b="1" dirty="0">
                <a:latin typeface="Arial Narrow" pitchFamily="34" charset="0"/>
              </a:rPr>
              <a:t> are popular</a:t>
            </a:r>
            <a:r>
              <a:rPr lang="zh-CN" altLang="en-US" b="1" dirty="0" smtClean="0">
                <a:latin typeface="Arial Narrow" pitchFamily="34" charset="0"/>
              </a:rPr>
              <a:t>．</a:t>
            </a:r>
            <a:endParaRPr lang="en-US" altLang="zh-CN" b="1" dirty="0" smtClean="0">
              <a:latin typeface="Arial Narrow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b="1" dirty="0" smtClean="0">
              <a:ea typeface="隶书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ea typeface="隶书" pitchFamily="49" charset="-122"/>
              </a:rPr>
              <a:t>我们</a:t>
            </a:r>
            <a:r>
              <a:rPr lang="zh-CN" altLang="en-US" b="1" dirty="0">
                <a:ea typeface="隶书" pitchFamily="49" charset="-122"/>
              </a:rPr>
              <a:t>要去看那座建于几百年前的桥</a:t>
            </a:r>
            <a:endParaRPr lang="zh-CN" altLang="en-US" b="1" dirty="0">
              <a:latin typeface="Arial Narrow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Arial Narrow" pitchFamily="34" charset="0"/>
              </a:rPr>
              <a:t>We’ll </a:t>
            </a:r>
            <a:r>
              <a:rPr lang="en-US" altLang="zh-CN" b="1" dirty="0">
                <a:latin typeface="Arial Narrow" pitchFamily="34" charset="0"/>
              </a:rPr>
              <a:t>go to visit the bridge </a:t>
            </a:r>
            <a:r>
              <a:rPr lang="en-US" altLang="zh-CN" b="1" dirty="0">
                <a:latin typeface="Monotype Corsiva" pitchFamily="66" charset="0"/>
              </a:rPr>
              <a:t>built</a:t>
            </a:r>
            <a:r>
              <a:rPr lang="en-US" altLang="zh-CN" b="1" dirty="0">
                <a:latin typeface="Arial Narrow" pitchFamily="34" charset="0"/>
              </a:rPr>
              <a:t> hundreds of </a:t>
            </a:r>
            <a:r>
              <a:rPr lang="en-US" altLang="zh-CN" b="1" dirty="0" smtClean="0">
                <a:latin typeface="Arial Narrow" pitchFamily="34" charset="0"/>
              </a:rPr>
              <a:t>years ago</a:t>
            </a:r>
            <a:r>
              <a:rPr lang="zh-CN" altLang="en-US" b="1" dirty="0">
                <a:latin typeface="Arial Narrow" pitchFamily="34" charset="0"/>
              </a:rPr>
              <a:t>．</a:t>
            </a:r>
            <a:r>
              <a:rPr lang="zh-CN" altLang="en-US" b="1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chemeClr val="bg2"/>
                </a:solidFill>
                <a:ea typeface="隶书" pitchFamily="49" charset="-122"/>
              </a:rPr>
              <a:t>。</a:t>
            </a:r>
            <a:endParaRPr lang="zh-CN" altLang="en-US" b="1" dirty="0">
              <a:solidFill>
                <a:schemeClr val="bg2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71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16632"/>
            <a:ext cx="892899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     (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去年建的楼房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)broke down  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Wenchuan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earthquake.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________________________________(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在昨天会议上讨论的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was very difficult to solve.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_____________________________(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那个顽皮男孩打破的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being repaired.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_____________________________(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昨天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在医院检查的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were seriously ill.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________________________(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暴露在阳光下的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got sunburnt.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00464" y="66057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2864" y="6758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5264" y="69105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7664" y="706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10505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last year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9592" y="62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3728" y="134076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discussed at the meeting yesterday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3341" y="268806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 by that naughty boy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3727" y="4005064"/>
            <a:ext cx="5688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examined in the hospital yesterday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4348" y="5301208"/>
            <a:ext cx="393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exposed to the sun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0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__________________________________(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受到老师严厉惩罚的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now a college student.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__________________________(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送到他家的水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carried disease.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artists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______________________(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被邀请去参加聚会的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were from South Africa.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_____________________________(</a:t>
            </a:r>
            <a:r>
              <a:rPr lang="zh-CN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受到老师鼓舞的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)worked harder than ever before.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0"/>
            <a:ext cx="5172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punished severely by the teacher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7192" y="60567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1566165"/>
            <a:ext cx="529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delivered to his home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3356992"/>
            <a:ext cx="536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invited to the party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6128" y="4725144"/>
            <a:ext cx="536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inspired by the teacher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7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731696" cy="6360368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二、过去分词作表语</a:t>
            </a:r>
          </a:p>
          <a:p>
            <a:pPr algn="just">
              <a:buFontTx/>
              <a:buNone/>
            </a:pP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过去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分词作表语，表示主语的特点或所处</a:t>
            </a: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的状</a:t>
            </a:r>
            <a:endParaRPr lang="en-US" altLang="zh-CN" b="1" dirty="0" smtClean="0">
              <a:latin typeface="隶书" pitchFamily="49" charset="-122"/>
              <a:ea typeface="隶书" pitchFamily="49" charset="-122"/>
            </a:endParaRPr>
          </a:p>
          <a:p>
            <a:pPr algn="just">
              <a:buFontTx/>
              <a:buNone/>
            </a:pP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态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，其前的系动词有包括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be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在内的多种形式。  </a:t>
            </a:r>
          </a:p>
          <a:p>
            <a:pPr algn="just">
              <a:buFontTx/>
              <a:buNone/>
            </a:pPr>
            <a:endParaRPr lang="en-US" altLang="zh-CN" b="1" dirty="0" smtClean="0">
              <a:latin typeface="Arial Narrow" pitchFamily="34" charset="0"/>
            </a:endParaRPr>
          </a:p>
          <a:p>
            <a:pPr algn="just">
              <a:buFontTx/>
              <a:buNone/>
            </a:pPr>
            <a:r>
              <a:rPr lang="en-US" altLang="zh-CN" b="1" dirty="0" smtClean="0">
                <a:latin typeface="Arial Narrow" pitchFamily="34" charset="0"/>
              </a:rPr>
              <a:t>  be dressed in red;           be seated in the chair;</a:t>
            </a:r>
            <a:endParaRPr lang="en-US" altLang="zh-CN" b="1" dirty="0">
              <a:latin typeface="Arial Narrow" pitchFamily="34" charset="0"/>
            </a:endParaRPr>
          </a:p>
          <a:p>
            <a:pPr algn="just">
              <a:buFontTx/>
              <a:buNone/>
            </a:pPr>
            <a:r>
              <a:rPr lang="en-US" altLang="zh-CN" b="1" dirty="0" smtClean="0">
                <a:latin typeface="Arial Narrow" pitchFamily="34" charset="0"/>
              </a:rPr>
              <a:t>  be lost in the wood;        be exposed to the air;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Arial Narrow" pitchFamily="34" charset="0"/>
              </a:rPr>
              <a:t> </a:t>
            </a:r>
            <a:r>
              <a:rPr lang="en-US" altLang="zh-CN" b="1" dirty="0" smtClean="0">
                <a:latin typeface="Arial Narrow" pitchFamily="34" charset="0"/>
              </a:rPr>
              <a:t> be absorbed in study;     be satisfied with her hair.</a:t>
            </a:r>
          </a:p>
          <a:p>
            <a:pPr algn="just">
              <a:buFontTx/>
              <a:buNone/>
            </a:pPr>
            <a:r>
              <a:rPr lang="en-US" altLang="zh-CN" b="1" dirty="0" smtClean="0">
                <a:latin typeface="Arial Narrow" pitchFamily="34" charset="0"/>
                <a:ea typeface="隶书" pitchFamily="49" charset="-122"/>
              </a:rPr>
              <a:t>  </a:t>
            </a:r>
          </a:p>
          <a:p>
            <a:pPr marL="514350" indent="-514350" algn="just">
              <a:buFontTx/>
              <a:buAutoNum type="arabicPeriod"/>
            </a:pPr>
            <a:r>
              <a:rPr lang="en-US" altLang="zh-CN" b="1" dirty="0" smtClean="0">
                <a:latin typeface="Arial Narrow" pitchFamily="34" charset="0"/>
                <a:ea typeface="隶书" pitchFamily="49" charset="-122"/>
              </a:rPr>
              <a:t>She went out.         2. She was frightened. </a:t>
            </a:r>
          </a:p>
          <a:p>
            <a:pPr marL="0" indent="0" algn="just">
              <a:buNone/>
            </a:pPr>
            <a:r>
              <a:rPr lang="en-US" altLang="zh-CN" b="1" dirty="0" smtClean="0">
                <a:latin typeface="Arial Narrow" pitchFamily="34" charset="0"/>
                <a:ea typeface="隶书" pitchFamily="49" charset="-122"/>
              </a:rPr>
              <a:t>3.  She felt fulfilled.     4. ……………………….</a:t>
            </a:r>
            <a:endParaRPr lang="en-US" altLang="zh-CN" b="1" dirty="0">
              <a:latin typeface="Arial Narrow" pitchFamily="34" charset="0"/>
              <a:ea typeface="隶书" pitchFamily="49" charset="-122"/>
            </a:endParaRPr>
          </a:p>
          <a:p>
            <a:pPr algn="just">
              <a:buFontTx/>
              <a:buNone/>
            </a:pP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33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4624"/>
            <a:ext cx="8928992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补充： 除了</a:t>
            </a:r>
            <a:r>
              <a:rPr lang="en-US" altLang="zh-CN" dirty="0" smtClean="0"/>
              <a:t>Be </a:t>
            </a:r>
            <a:r>
              <a:rPr lang="zh-CN" altLang="en-US" dirty="0" smtClean="0"/>
              <a:t>动词， 还有哪些系动词？？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916832"/>
            <a:ext cx="88569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常见类型归纳：感官动词（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smell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    “变得”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“保持”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466" y="4293096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interest; surprise ; astonish; terrify; shock; satisfy; tire; amaze; bore; embarrass; touch; inspire; annoy; confuse; disappoint; excite; please; encourage; move; frighten; puzzle, exhaust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Lost; known; married; drunk; devoted; recovered; separated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0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286000" y="285750"/>
            <a:ext cx="487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itchFamily="18" charset="0"/>
              </a:rPr>
              <a:t>练习一  单句改错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3400" y="862013"/>
            <a:ext cx="8382000" cy="560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3800" b="1">
                <a:latin typeface="Times New Roman" pitchFamily="18" charset="0"/>
              </a:rPr>
              <a:t>They were all amusing at what he said.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3800" b="1">
                <a:latin typeface="Times New Roman" pitchFamily="18" charset="0"/>
              </a:rPr>
              <a:t>He was very exciting to hear the news that their team had won.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3800" b="1">
                <a:latin typeface="Times New Roman" pitchFamily="18" charset="0"/>
              </a:rPr>
              <a:t>The situation was a bit discouraged.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3800" b="1">
                <a:latin typeface="Times New Roman" pitchFamily="18" charset="0"/>
              </a:rPr>
              <a:t>Two pages in this dictionary are missed.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3800" b="1">
                <a:latin typeface="Times New Roman" pitchFamily="18" charset="0"/>
              </a:rPr>
              <a:t>Your mother is quite worrying about your stare of health.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4038600" y="1417638"/>
            <a:ext cx="1600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733800" y="2636838"/>
            <a:ext cx="1600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019800" y="3875088"/>
            <a:ext cx="2286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066800" y="5151438"/>
            <a:ext cx="1371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562600" y="5913438"/>
            <a:ext cx="1828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0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9001000" cy="67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                                      </a:t>
            </a:r>
            <a:r>
              <a:rPr lang="zh-CN" altLang="en-US" sz="2800" dirty="0" smtClean="0"/>
              <a:t>及物动词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    一</a:t>
            </a:r>
            <a:r>
              <a:rPr lang="zh-CN" altLang="en-US" dirty="0"/>
              <a:t>个</a:t>
            </a:r>
            <a:r>
              <a:rPr lang="zh-CN" altLang="en-US" dirty="0" smtClean="0"/>
              <a:t>词</a:t>
            </a:r>
            <a:r>
              <a:rPr lang="en-US" altLang="zh-CN" dirty="0" smtClean="0"/>
              <a:t>  </a:t>
            </a:r>
            <a:r>
              <a:rPr lang="zh-CN" altLang="en-US" sz="2400" dirty="0" smtClean="0"/>
              <a:t>（表被动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完成）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fallen leaves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zh-CN" altLang="en-US" dirty="0"/>
              <a:t>定语   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名词前</a:t>
            </a:r>
            <a:r>
              <a:rPr lang="zh-CN" altLang="en-US" sz="2400" dirty="0" smtClean="0"/>
              <a:t>）                        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risen sun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           </a:t>
            </a:r>
            <a:r>
              <a:rPr lang="zh-CN" altLang="en-US" sz="2800" dirty="0" smtClean="0"/>
              <a:t>少数不及物动词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developed country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/>
              <a:t>                                         </a:t>
            </a:r>
            <a:r>
              <a:rPr lang="zh-CN" altLang="en-US" sz="2400" dirty="0" smtClean="0"/>
              <a:t>（表主动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完成）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dead dog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                                             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escaped prisoner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表感觉的及物动词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两个形容词形式）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分词短语 ：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名词后，定语从句的  </a:t>
            </a:r>
            <a:r>
              <a:rPr lang="zh-CN" alt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省略</a:t>
            </a:r>
            <a:r>
              <a:rPr lang="zh-CN" alt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分词短语做状语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也是一种省略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表语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zh-CN" alt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系动词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后，表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状态；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900082" y="116632"/>
            <a:ext cx="648072" cy="6408712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2138972" y="17249"/>
            <a:ext cx="216024" cy="5283959"/>
          </a:xfrm>
          <a:prstGeom prst="leftBrace">
            <a:avLst>
              <a:gd name="adj1" fmla="val 8333"/>
              <a:gd name="adj2" fmla="val 398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3635896" y="116632"/>
            <a:ext cx="396044" cy="40324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6372200" y="716405"/>
            <a:ext cx="333751" cy="28083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3691181" y="3789040"/>
            <a:ext cx="285473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3648562" y="1976545"/>
            <a:ext cx="285473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91680" y="1976545"/>
            <a:ext cx="0" cy="39007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五角星 14"/>
          <p:cNvSpPr/>
          <p:nvPr/>
        </p:nvSpPr>
        <p:spPr>
          <a:xfrm>
            <a:off x="2354996" y="6021288"/>
            <a:ext cx="285473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7780701" y="4869160"/>
            <a:ext cx="285473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双向箭头 18"/>
          <p:cNvSpPr/>
          <p:nvPr/>
        </p:nvSpPr>
        <p:spPr>
          <a:xfrm>
            <a:off x="7780701" y="5301208"/>
            <a:ext cx="607723" cy="43204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3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WordArt 4"/>
          <p:cNvSpPr>
            <a:spLocks noChangeArrowheads="1" noChangeShapeType="1" noTextEdit="1"/>
          </p:cNvSpPr>
          <p:nvPr/>
        </p:nvSpPr>
        <p:spPr bwMode="auto">
          <a:xfrm>
            <a:off x="2339975" y="357166"/>
            <a:ext cx="3600450" cy="673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CCFF"/>
                </a:solidFill>
                <a:latin typeface="华文新魏"/>
                <a:ea typeface="华文新魏"/>
              </a:rPr>
              <a:t>-</a:t>
            </a:r>
            <a:r>
              <a:rPr lang="en-US" altLang="zh-CN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CCFF"/>
                </a:solidFill>
                <a:latin typeface="华文新魏"/>
                <a:ea typeface="华文新魏"/>
              </a:rPr>
              <a:t>ed</a:t>
            </a:r>
            <a:r>
              <a: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CCFF"/>
                </a:solidFill>
                <a:latin typeface="华文新魏"/>
                <a:ea typeface="华文新魏"/>
              </a:rPr>
              <a:t>作定语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323850" y="1174750"/>
            <a:ext cx="8496300" cy="1749425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</a:rPr>
              <a:t>单个</a:t>
            </a:r>
            <a:r>
              <a:rPr lang="en-US" altLang="zh-CN" dirty="0">
                <a:solidFill>
                  <a:srgbClr val="3333FF"/>
                </a:solidFill>
              </a:rPr>
              <a:t>-</a:t>
            </a:r>
            <a:r>
              <a:rPr lang="en-US" altLang="zh-CN" dirty="0" err="1">
                <a:solidFill>
                  <a:srgbClr val="3333FF"/>
                </a:solidFill>
              </a:rPr>
              <a:t>ed</a:t>
            </a:r>
            <a:r>
              <a:rPr lang="zh-CN" altLang="en-US" dirty="0"/>
              <a:t>作定语时要放在</a:t>
            </a:r>
            <a:r>
              <a:rPr lang="zh-CN" altLang="en-US" dirty="0">
                <a:solidFill>
                  <a:srgbClr val="3333FF"/>
                </a:solidFill>
              </a:rPr>
              <a:t>被修饰的词语</a:t>
            </a:r>
            <a:r>
              <a:rPr lang="zh-CN" altLang="en-US" dirty="0" smtClean="0">
                <a:solidFill>
                  <a:srgbClr val="FF0000"/>
                </a:solidFill>
              </a:rPr>
              <a:t>之前</a:t>
            </a:r>
            <a:r>
              <a:rPr lang="zh-CN" altLang="en-US" dirty="0" smtClean="0"/>
              <a:t>，</a:t>
            </a:r>
            <a:r>
              <a:rPr lang="en-US" altLang="zh-CN" dirty="0">
                <a:solidFill>
                  <a:srgbClr val="3333FF"/>
                </a:solidFill>
              </a:rPr>
              <a:t>-</a:t>
            </a:r>
            <a:r>
              <a:rPr lang="en-US" altLang="zh-CN" dirty="0" err="1">
                <a:solidFill>
                  <a:srgbClr val="3333FF"/>
                </a:solidFill>
              </a:rPr>
              <a:t>ed</a:t>
            </a:r>
            <a:r>
              <a:rPr lang="zh-CN" altLang="en-US" dirty="0">
                <a:solidFill>
                  <a:srgbClr val="3333FF"/>
                </a:solidFill>
              </a:rPr>
              <a:t>短语</a:t>
            </a:r>
            <a:r>
              <a:rPr lang="zh-CN" altLang="en-US" dirty="0"/>
              <a:t>作定语时要放在</a:t>
            </a:r>
            <a:r>
              <a:rPr lang="zh-CN" altLang="en-US" dirty="0">
                <a:solidFill>
                  <a:srgbClr val="3333FF"/>
                </a:solidFill>
              </a:rPr>
              <a:t>被修饰的词语</a:t>
            </a:r>
            <a:r>
              <a:rPr lang="zh-CN" altLang="en-US" dirty="0">
                <a:solidFill>
                  <a:srgbClr val="FF0000"/>
                </a:solidFill>
              </a:rPr>
              <a:t>之后</a:t>
            </a:r>
            <a:r>
              <a:rPr lang="zh-CN" altLang="en-US" dirty="0"/>
              <a:t>。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396875" y="3046413"/>
            <a:ext cx="84963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400" dirty="0" smtClean="0"/>
              <a:t>1. The </a:t>
            </a:r>
            <a:r>
              <a:rPr lang="en-US" altLang="zh-CN" sz="3400" dirty="0"/>
              <a:t>boy looked up with a </a:t>
            </a:r>
            <a:r>
              <a:rPr lang="en-US" altLang="zh-CN" sz="3400" dirty="0">
                <a:solidFill>
                  <a:srgbClr val="FF0000"/>
                </a:solidFill>
              </a:rPr>
              <a:t>satisfied</a:t>
            </a:r>
            <a:r>
              <a:rPr lang="en-US" altLang="zh-CN" sz="3400" dirty="0"/>
              <a:t> </a:t>
            </a:r>
            <a:r>
              <a:rPr lang="en-US" altLang="zh-CN" sz="3400" dirty="0" smtClean="0"/>
              <a:t>  </a:t>
            </a:r>
          </a:p>
          <a:p>
            <a:pPr eaLnBrk="1" hangingPunct="1"/>
            <a:r>
              <a:rPr lang="en-US" altLang="zh-CN" sz="3400" dirty="0"/>
              <a:t> </a:t>
            </a:r>
            <a:r>
              <a:rPr lang="en-US" altLang="zh-CN" sz="3400" dirty="0" smtClean="0"/>
              <a:t>    expression.</a:t>
            </a:r>
          </a:p>
          <a:p>
            <a:pPr eaLnBrk="1" hangingPunct="1"/>
            <a:r>
              <a:rPr lang="en-US" altLang="zh-CN" sz="3400" dirty="0" smtClean="0"/>
              <a:t>2. </a:t>
            </a:r>
            <a:r>
              <a:rPr lang="en-US" altLang="zh-CN" sz="3400" dirty="0" smtClean="0">
                <a:solidFill>
                  <a:srgbClr val="FF0000"/>
                </a:solidFill>
              </a:rPr>
              <a:t>Fallen</a:t>
            </a:r>
            <a:r>
              <a:rPr lang="en-US" altLang="zh-CN" sz="3400" dirty="0" smtClean="0"/>
              <a:t> snow can be seen everywhere.</a:t>
            </a:r>
            <a:endParaRPr lang="en-US" altLang="zh-CN" sz="3400" dirty="0"/>
          </a:p>
          <a:p>
            <a:pPr eaLnBrk="1" hangingPunct="1"/>
            <a:r>
              <a:rPr lang="en-US" altLang="zh-CN" sz="3400" dirty="0" smtClean="0"/>
              <a:t>3</a:t>
            </a:r>
            <a:r>
              <a:rPr lang="en-US" altLang="zh-CN" sz="3400" dirty="0"/>
              <a:t>. The watch </a:t>
            </a:r>
            <a:r>
              <a:rPr lang="en-US" altLang="zh-CN" sz="3400" u="sng" dirty="0">
                <a:solidFill>
                  <a:srgbClr val="FF0000"/>
                </a:solidFill>
              </a:rPr>
              <a:t>lost </a:t>
            </a:r>
            <a:r>
              <a:rPr lang="en-US" altLang="zh-CN" sz="3400" u="sng" dirty="0"/>
              <a:t>in the library</a:t>
            </a:r>
            <a:r>
              <a:rPr lang="en-US" altLang="zh-CN" sz="3400" dirty="0"/>
              <a:t> was found at </a:t>
            </a:r>
            <a:r>
              <a:rPr lang="en-US" altLang="zh-CN" sz="3400" dirty="0" smtClean="0"/>
              <a:t> </a:t>
            </a:r>
          </a:p>
          <a:p>
            <a:pPr eaLnBrk="1" hangingPunct="1"/>
            <a:r>
              <a:rPr lang="en-US" altLang="zh-CN" sz="3400" dirty="0"/>
              <a:t> </a:t>
            </a:r>
            <a:r>
              <a:rPr lang="en-US" altLang="zh-CN" sz="3400" dirty="0" smtClean="0"/>
              <a:t>    last</a:t>
            </a:r>
            <a:r>
              <a:rPr lang="en-US" altLang="zh-CN" sz="3400" dirty="0"/>
              <a:t>.</a:t>
            </a:r>
          </a:p>
          <a:p>
            <a:pPr eaLnBrk="1" hangingPunct="1"/>
            <a:r>
              <a:rPr lang="en-US" altLang="zh-CN" sz="3400" dirty="0"/>
              <a:t>4. We are going to buy a new machine </a:t>
            </a:r>
            <a:endParaRPr lang="en-US" altLang="zh-CN" sz="3400" dirty="0" smtClean="0"/>
          </a:p>
          <a:p>
            <a:pPr eaLnBrk="1" hangingPunct="1"/>
            <a:r>
              <a:rPr lang="en-US" altLang="zh-CN" sz="3400" u="sng" dirty="0">
                <a:solidFill>
                  <a:srgbClr val="FF0000"/>
                </a:solidFill>
              </a:rPr>
              <a:t> </a:t>
            </a:r>
            <a:r>
              <a:rPr lang="en-US" altLang="zh-CN" sz="3400" u="sng" dirty="0" smtClean="0">
                <a:solidFill>
                  <a:srgbClr val="FF0000"/>
                </a:solidFill>
              </a:rPr>
              <a:t>    produced </a:t>
            </a:r>
            <a:r>
              <a:rPr lang="en-US" altLang="zh-CN" sz="3400" u="sng" dirty="0"/>
              <a:t>this year</a:t>
            </a:r>
            <a:r>
              <a:rPr lang="en-US" altLang="zh-CN" sz="3400" dirty="0" smtClean="0"/>
              <a:t>. </a:t>
            </a:r>
            <a:endParaRPr lang="en-US" altLang="zh-CN" sz="3400" dirty="0"/>
          </a:p>
        </p:txBody>
      </p:sp>
    </p:spTree>
    <p:extLst>
      <p:ext uri="{BB962C8B-B14F-4D97-AF65-F5344CB8AC3E}">
        <p14:creationId xmlns:p14="http://schemas.microsoft.com/office/powerpoint/2010/main" val="205279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0645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2925" indent="-542925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AutoNum type="arabicPeriod"/>
            </a:pPr>
            <a:r>
              <a:rPr lang="zh-CN" altLang="en-US">
                <a:solidFill>
                  <a:srgbClr val="0000FF"/>
                </a:solidFill>
              </a:rPr>
              <a:t>单个</a:t>
            </a:r>
            <a:r>
              <a:rPr lang="en-US" altLang="zh-CN">
                <a:solidFill>
                  <a:srgbClr val="0000FF"/>
                </a:solidFill>
              </a:rPr>
              <a:t>-ed</a:t>
            </a:r>
            <a:r>
              <a:rPr lang="zh-CN" altLang="en-US">
                <a:solidFill>
                  <a:srgbClr val="0000FF"/>
                </a:solidFill>
              </a:rPr>
              <a:t>作定语</a:t>
            </a:r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95288" y="1125538"/>
            <a:ext cx="8215312" cy="120015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a. </a:t>
            </a:r>
            <a:r>
              <a:rPr lang="zh-CN" altLang="en-US" dirty="0">
                <a:solidFill>
                  <a:srgbClr val="3333FF"/>
                </a:solidFill>
              </a:rPr>
              <a:t>及物动词</a:t>
            </a:r>
            <a:r>
              <a:rPr lang="zh-CN" altLang="en-US" dirty="0"/>
              <a:t>的</a:t>
            </a:r>
            <a:r>
              <a:rPr lang="en-US" altLang="zh-CN" dirty="0"/>
              <a:t>-</a:t>
            </a:r>
            <a:r>
              <a:rPr lang="en-US" altLang="zh-CN" dirty="0" err="1"/>
              <a:t>ed</a:t>
            </a:r>
            <a:r>
              <a:rPr lang="zh-CN" altLang="en-US" dirty="0"/>
              <a:t>形式具有</a:t>
            </a:r>
            <a:r>
              <a:rPr lang="zh-CN" altLang="en-US" dirty="0">
                <a:solidFill>
                  <a:srgbClr val="FF0000"/>
                </a:solidFill>
              </a:rPr>
              <a:t>被动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完成</a:t>
            </a:r>
            <a:r>
              <a:rPr lang="zh-CN" altLang="en-US" dirty="0"/>
              <a:t>意义。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30200" y="3813175"/>
            <a:ext cx="8202613" cy="120015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b. </a:t>
            </a:r>
            <a:r>
              <a:rPr lang="zh-CN" altLang="en-US" dirty="0">
                <a:solidFill>
                  <a:srgbClr val="3333FF"/>
                </a:solidFill>
              </a:rPr>
              <a:t>不及物动词</a:t>
            </a:r>
            <a:r>
              <a:rPr lang="zh-CN" altLang="en-US" dirty="0"/>
              <a:t>的</a:t>
            </a:r>
            <a:r>
              <a:rPr lang="en-US" altLang="zh-CN" dirty="0"/>
              <a:t>-</a:t>
            </a:r>
            <a:r>
              <a:rPr lang="en-US" altLang="zh-CN" dirty="0" err="1"/>
              <a:t>ed</a:t>
            </a:r>
            <a:r>
              <a:rPr lang="zh-CN" altLang="en-US" dirty="0"/>
              <a:t>形式具有</a:t>
            </a:r>
            <a:r>
              <a:rPr lang="zh-CN" altLang="en-US" dirty="0">
                <a:solidFill>
                  <a:srgbClr val="FF0000"/>
                </a:solidFill>
              </a:rPr>
              <a:t>主动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完成</a:t>
            </a:r>
            <a:r>
              <a:rPr lang="zh-CN" altLang="en-US" dirty="0"/>
              <a:t>意义。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900113" y="5157788"/>
            <a:ext cx="7559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a </a:t>
            </a:r>
            <a:r>
              <a:rPr lang="en-US" altLang="zh-CN" dirty="0">
                <a:solidFill>
                  <a:srgbClr val="FF3300"/>
                </a:solidFill>
              </a:rPr>
              <a:t>grown</a:t>
            </a:r>
            <a:r>
              <a:rPr lang="en-US" altLang="zh-CN" dirty="0"/>
              <a:t> woman </a:t>
            </a:r>
            <a:r>
              <a:rPr lang="zh-CN" altLang="en-US" dirty="0"/>
              <a:t>一位成年妇女</a:t>
            </a:r>
          </a:p>
          <a:p>
            <a:pPr eaLnBrk="1" hangingPunct="1"/>
            <a:r>
              <a:rPr lang="en-US" altLang="zh-CN" dirty="0"/>
              <a:t>an </a:t>
            </a:r>
            <a:r>
              <a:rPr lang="en-US" altLang="zh-CN" dirty="0">
                <a:solidFill>
                  <a:srgbClr val="FF3300"/>
                </a:solidFill>
              </a:rPr>
              <a:t>escaped</a:t>
            </a:r>
            <a:r>
              <a:rPr lang="en-US" altLang="zh-CN" dirty="0"/>
              <a:t> prisoner </a:t>
            </a:r>
            <a:r>
              <a:rPr lang="zh-CN" altLang="en-US" dirty="0"/>
              <a:t>一名逃犯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900113" y="2454275"/>
            <a:ext cx="6651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a </a:t>
            </a:r>
            <a:r>
              <a:rPr lang="en-US" altLang="zh-CN" dirty="0">
                <a:solidFill>
                  <a:srgbClr val="FF3300"/>
                </a:solidFill>
              </a:rPr>
              <a:t>broken</a:t>
            </a:r>
            <a:r>
              <a:rPr lang="en-US" altLang="zh-CN" dirty="0"/>
              <a:t> cup</a:t>
            </a:r>
            <a:r>
              <a:rPr lang="en-US" altLang="zh-CN" b="0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一个破杯子</a:t>
            </a:r>
          </a:p>
          <a:p>
            <a:pPr eaLnBrk="1" hangingPunct="1"/>
            <a:r>
              <a:rPr lang="en-US" altLang="zh-CN" dirty="0"/>
              <a:t>a </a:t>
            </a:r>
            <a:r>
              <a:rPr lang="en-US" altLang="zh-CN" dirty="0">
                <a:solidFill>
                  <a:srgbClr val="FF3300"/>
                </a:solidFill>
              </a:rPr>
              <a:t>wounded</a:t>
            </a:r>
            <a:r>
              <a:rPr lang="en-US" altLang="zh-CN" dirty="0"/>
              <a:t> soldier </a:t>
            </a:r>
            <a:r>
              <a:rPr lang="zh-CN" altLang="en-US" dirty="0"/>
              <a:t>一名</a:t>
            </a:r>
            <a:r>
              <a:rPr lang="zh-CN" altLang="en-US" dirty="0" smtClean="0"/>
              <a:t>伤员</a:t>
            </a:r>
            <a:endParaRPr lang="en-US" altLang="zh-CN" dirty="0" smtClean="0"/>
          </a:p>
        </p:txBody>
      </p:sp>
      <p:sp>
        <p:nvSpPr>
          <p:cNvPr id="7" name="五角星 6"/>
          <p:cNvSpPr/>
          <p:nvPr/>
        </p:nvSpPr>
        <p:spPr>
          <a:xfrm>
            <a:off x="109815" y="4005064"/>
            <a:ext cx="285473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1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62473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cup                 2.  a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injured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policeman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An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    4. a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terrified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seat               6.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polluted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A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pleased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winner            8. a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door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A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                       10.a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Spoken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             12.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exercises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Fallen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leaves                  14. the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An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prisoner      16. an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country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A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retired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teacher            18. a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sailor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20. a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woman 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8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676456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/>
              <a:t>表感官的动词有哪些？（如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surprise; excite…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look; voice, face, expression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与什么形式搭配？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893038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interest; surprise ; astonish; terrify; shock; satisfy; tire; amaze; bore; embarrass; touch; inspire; annoy; confuse; disappoint; excite; please; encourage; move; frighten; puzzle, exhaust…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26131" y="188640"/>
            <a:ext cx="285473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3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780934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2. -</a:t>
            </a:r>
            <a:r>
              <a:rPr lang="en-US" altLang="zh-CN" dirty="0" err="1">
                <a:solidFill>
                  <a:srgbClr val="0000FF"/>
                </a:solidFill>
              </a:rPr>
              <a:t>ed</a:t>
            </a:r>
            <a:r>
              <a:rPr lang="zh-CN" altLang="en-US" dirty="0">
                <a:solidFill>
                  <a:srgbClr val="0000FF"/>
                </a:solidFill>
              </a:rPr>
              <a:t>短语作定语通常后置，其作用相当于定语从句。</a:t>
            </a:r>
            <a:endParaRPr lang="en-US" altLang="zh-CN" dirty="0"/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solidFill>
                  <a:srgbClr val="CC00FF"/>
                </a:solidFill>
              </a:rPr>
              <a:t>a.</a:t>
            </a:r>
            <a:r>
              <a:rPr lang="en-US" altLang="zh-CN" dirty="0"/>
              <a:t> the color TV set</a:t>
            </a: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>
                <a:solidFill>
                  <a:srgbClr val="FF3300"/>
                </a:solidFill>
              </a:rPr>
              <a:t>produced last year</a:t>
            </a:r>
            <a:r>
              <a:rPr lang="en-US" altLang="zh-CN" dirty="0">
                <a:solidFill>
                  <a:srgbClr val="CC00FF"/>
                </a:solidFill>
              </a:rPr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solidFill>
                  <a:srgbClr val="CC00FF"/>
                </a:solidFill>
              </a:rPr>
              <a:t> </a:t>
            </a:r>
            <a:r>
              <a:rPr lang="en-US" altLang="zh-CN" dirty="0"/>
              <a:t>= the color TV set</a:t>
            </a: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>
                <a:solidFill>
                  <a:srgbClr val="3333FF"/>
                </a:solidFill>
              </a:rPr>
              <a:t>that was produced last year</a:t>
            </a:r>
            <a:r>
              <a:rPr lang="en-US" altLang="zh-CN" dirty="0">
                <a:solidFill>
                  <a:srgbClr val="CC00FF"/>
                </a:solidFill>
              </a:rPr>
              <a:t>                                               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solidFill>
                  <a:srgbClr val="CC00FF"/>
                </a:solidFill>
              </a:rPr>
              <a:t>    </a:t>
            </a:r>
            <a:r>
              <a:rPr lang="zh-CN" altLang="en-US" dirty="0"/>
              <a:t>去年生产的彩色电视机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solidFill>
                  <a:srgbClr val="CC00FF"/>
                </a:solidFill>
              </a:rPr>
              <a:t>b.</a:t>
            </a:r>
            <a:r>
              <a:rPr lang="en-US" altLang="zh-CN" dirty="0"/>
              <a:t> a letter</a:t>
            </a: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>
                <a:solidFill>
                  <a:srgbClr val="FF3300"/>
                </a:solidFill>
              </a:rPr>
              <a:t>written to me by my daughter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= a letter</a:t>
            </a: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>
                <a:solidFill>
                  <a:srgbClr val="3333FF"/>
                </a:solidFill>
              </a:rPr>
              <a:t>that was written to me by my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dirty="0">
                <a:solidFill>
                  <a:srgbClr val="3333FF"/>
                </a:solidFill>
              </a:rPr>
              <a:t>    daughter 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dirty="0">
                <a:solidFill>
                  <a:srgbClr val="CC00FF"/>
                </a:solidFill>
              </a:rPr>
              <a:t>    </a:t>
            </a:r>
            <a:r>
              <a:rPr lang="zh-CN" altLang="en-US" dirty="0"/>
              <a:t>一封我女儿写给我的信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0825" y="404813"/>
            <a:ext cx="8642350" cy="1223962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99784" y="520407"/>
            <a:ext cx="285473" cy="288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4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1023938"/>
            <a:ext cx="8496300" cy="4954587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3043238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tabLst>
                <a:tab pos="3043238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tabLst>
                <a:tab pos="3043238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tabLst>
                <a:tab pos="3043238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tabLst>
                <a:tab pos="3043238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3238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3238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3238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3238" algn="l"/>
              </a:tabLs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25000"/>
              </a:spcBef>
              <a:buFontTx/>
              <a:buAutoNum type="arabicParenR"/>
            </a:pPr>
            <a:r>
              <a:rPr lang="en-US" altLang="zh-CN" dirty="0"/>
              <a:t>The boy</a:t>
            </a:r>
            <a:r>
              <a:rPr lang="en-US" altLang="zh-CN" dirty="0">
                <a:solidFill>
                  <a:srgbClr val="FF0066"/>
                </a:solidFill>
              </a:rPr>
              <a:t> injured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in </a:t>
            </a:r>
            <a:r>
              <a:rPr lang="en-US" altLang="zh-CN" dirty="0"/>
              <a:t>the accident was taken to hospital.</a:t>
            </a:r>
          </a:p>
          <a:p>
            <a:pPr eaLnBrk="1" hangingPunct="1">
              <a:lnSpc>
                <a:spcPct val="135000"/>
              </a:lnSpc>
              <a:spcBef>
                <a:spcPct val="25000"/>
              </a:spcBef>
            </a:pPr>
            <a:r>
              <a:rPr lang="en-US" altLang="zh-CN" dirty="0"/>
              <a:t>2) Some of the people</a:t>
            </a:r>
            <a:r>
              <a:rPr lang="en-US" altLang="zh-CN" dirty="0">
                <a:solidFill>
                  <a:srgbClr val="FF0066"/>
                </a:solidFill>
              </a:rPr>
              <a:t> invited</a:t>
            </a:r>
            <a:r>
              <a:rPr lang="en-US" altLang="zh-CN" dirty="0"/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the party can’t come.</a:t>
            </a:r>
          </a:p>
          <a:p>
            <a:pPr eaLnBrk="1" hangingPunct="1">
              <a:lnSpc>
                <a:spcPct val="135000"/>
              </a:lnSpc>
              <a:spcBef>
                <a:spcPct val="25000"/>
              </a:spcBef>
            </a:pPr>
            <a:r>
              <a:rPr lang="en-US" altLang="zh-CN" dirty="0"/>
              <a:t>3) Most of the goods</a:t>
            </a:r>
            <a:r>
              <a:rPr lang="en-US" altLang="zh-CN" dirty="0">
                <a:solidFill>
                  <a:srgbClr val="FF0066"/>
                </a:solidFill>
              </a:rPr>
              <a:t> made</a:t>
            </a:r>
            <a:r>
              <a:rPr lang="en-US" altLang="zh-CN" dirty="0"/>
              <a:t> </a:t>
            </a:r>
            <a:r>
              <a:rPr lang="en-US" altLang="zh-CN" dirty="0" smtClean="0"/>
              <a:t>in </a:t>
            </a:r>
            <a:r>
              <a:rPr lang="en-US" altLang="zh-CN" dirty="0"/>
              <a:t>the factory are exported.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95288" y="434975"/>
            <a:ext cx="4319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9900CC"/>
                </a:solidFill>
                <a:latin typeface="Bradley Hand ITC" pitchFamily="66" charset="0"/>
              </a:rPr>
              <a:t>More examples:</a:t>
            </a:r>
            <a:endParaRPr lang="zh-CN" altLang="en-US">
              <a:solidFill>
                <a:srgbClr val="9900CC"/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1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23850" y="658813"/>
            <a:ext cx="8640763" cy="441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/>
              <a:t>4) The </a:t>
            </a:r>
            <a:r>
              <a:rPr lang="en-US" altLang="zh-CN" dirty="0">
                <a:solidFill>
                  <a:srgbClr val="FF0066"/>
                </a:solidFill>
              </a:rPr>
              <a:t>window broken </a:t>
            </a:r>
            <a:r>
              <a:rPr lang="en-US" altLang="zh-CN" dirty="0" smtClean="0"/>
              <a:t>in </a:t>
            </a:r>
            <a:r>
              <a:rPr lang="en-US" altLang="zh-CN" dirty="0"/>
              <a:t>the storm has </a:t>
            </a:r>
            <a:r>
              <a:rPr lang="en-US" altLang="zh-CN" dirty="0" smtClean="0"/>
              <a:t>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now been repaired</a:t>
            </a:r>
            <a:r>
              <a:rPr lang="en-US" altLang="zh-CN" dirty="0"/>
              <a:t>. </a:t>
            </a:r>
            <a:endParaRPr lang="en-US" altLang="zh-CN" b="0" dirty="0"/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5) </a:t>
            </a:r>
            <a:r>
              <a:rPr lang="en-US" altLang="zh-CN" dirty="0" smtClean="0"/>
              <a:t>I have finished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66"/>
                </a:solidFill>
              </a:rPr>
              <a:t>exercises given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/>
              <a:t>by </a:t>
            </a:r>
            <a:r>
              <a:rPr lang="en-US" altLang="zh-CN" dirty="0"/>
              <a:t>Mr. </a:t>
            </a:r>
            <a:r>
              <a:rPr lang="en-US" altLang="zh-CN" dirty="0" smtClean="0"/>
              <a:t>Li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6) The teacher is a very enthusiastic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66"/>
                </a:solidFill>
              </a:rPr>
              <a:t>woman called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 smtClean="0"/>
              <a:t>Mrs.Shen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94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1105</Words>
  <Application>Microsoft Office PowerPoint</Application>
  <PresentationFormat>全屏显示(4:3)</PresentationFormat>
  <Paragraphs>143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22</cp:revision>
  <dcterms:created xsi:type="dcterms:W3CDTF">2016-09-21T06:56:34Z</dcterms:created>
  <dcterms:modified xsi:type="dcterms:W3CDTF">2016-09-22T03:13:08Z</dcterms:modified>
</cp:coreProperties>
</file>