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handoutMasterIdLst>
    <p:handoutMasterId r:id="rId26"/>
  </p:handoutMasterIdLst>
  <p:sldIdLst>
    <p:sldId id="294" r:id="rId2"/>
    <p:sldId id="349" r:id="rId3"/>
    <p:sldId id="351" r:id="rId4"/>
    <p:sldId id="346" r:id="rId5"/>
    <p:sldId id="337" r:id="rId6"/>
    <p:sldId id="338" r:id="rId7"/>
    <p:sldId id="352" r:id="rId8"/>
    <p:sldId id="340" r:id="rId9"/>
    <p:sldId id="348" r:id="rId10"/>
    <p:sldId id="354" r:id="rId11"/>
    <p:sldId id="367" r:id="rId12"/>
    <p:sldId id="341" r:id="rId13"/>
    <p:sldId id="365" r:id="rId14"/>
    <p:sldId id="370" r:id="rId15"/>
    <p:sldId id="355" r:id="rId16"/>
    <p:sldId id="356" r:id="rId17"/>
    <p:sldId id="376" r:id="rId18"/>
    <p:sldId id="371" r:id="rId19"/>
    <p:sldId id="357" r:id="rId20"/>
    <p:sldId id="366" r:id="rId21"/>
    <p:sldId id="373" r:id="rId22"/>
    <p:sldId id="358" r:id="rId23"/>
    <p:sldId id="375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FF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088" autoAdjust="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B520124-419E-4D74-88A0-97DDD55F312D}" type="datetimeFigureOut">
              <a:rPr lang="zh-CN" altLang="en-US"/>
              <a:pPr/>
              <a:t>2012-11-14</a:t>
            </a:fld>
            <a:endParaRPr lang="en-US" altLang="zh-CN"/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39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F6934BE-D674-4597-AFA4-B687639A3721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661CBE29-2D09-49B2-82E1-C4D63E3DBFB1}" type="datetimeFigureOut">
              <a:rPr lang="zh-CN" altLang="en-US"/>
              <a:pPr>
                <a:defRPr/>
              </a:pPr>
              <a:t>2012-11-14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388AB8C3-4711-4DB4-A5D0-17C208D536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53E634-43BF-4B9E-9616-CA27806F4A3E}" type="slidenum">
              <a:rPr lang="en-US" altLang="zh-CN" smtClean="0"/>
              <a:pPr/>
              <a:t>4</a:t>
            </a:fld>
            <a:endParaRPr lang="en-US" altLang="zh-CN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D51C17-5E95-408E-AF8A-34CE1D0BB7E8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EB0099-0629-41C1-AC4D-9F377B3B3D32}" type="slidenum">
              <a:rPr lang="en-US" altLang="zh-CN" smtClean="0"/>
              <a:pPr/>
              <a:t>6</a:t>
            </a:fld>
            <a:endParaRPr lang="en-US" altLang="zh-CN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134C16-6D02-42B1-B765-32C2D840E5D6}" type="slidenum">
              <a:rPr lang="en-US" altLang="zh-CN" smtClean="0"/>
              <a:pPr/>
              <a:t>7</a:t>
            </a:fld>
            <a:endParaRPr lang="en-US" altLang="zh-CN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F1AC01-14B7-434E-8D37-096501CE853A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134C16-6D02-42B1-B765-32C2D840E5D6}" type="slidenum">
              <a:rPr lang="en-US" altLang="zh-CN" smtClean="0"/>
              <a:pPr/>
              <a:t>14</a:t>
            </a:fld>
            <a:endParaRPr lang="en-US" altLang="zh-CN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227368-E294-4E17-B1A4-43897BAC1ED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C4E796-0929-46D3-B238-860DC4D51F3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8C93D0-E514-4EE3-994A-590E92B0C92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E081B2-3772-4532-BDC8-AE8A5DFB13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45F034-D2E7-47F4-BF56-3D4F2A0457A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D59A5-A87A-43BF-8476-67ED1147DDC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BEAB14-DAE8-49D5-9B78-2289866D298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16A11-84AE-4C8E-AD38-39A63681CC0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D2C426-F2F8-44E3-BDF5-3F5EFE2263E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958854-6626-4335-B750-CCBF2879088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49FB1-D15E-46A3-889D-629B889F67C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803078-F3C4-426A-A46B-6A8F290979D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bg2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7"/>
          <p:cNvPicPr>
            <a:picLocks noChangeAspect="1"/>
          </p:cNvPicPr>
          <p:nvPr/>
        </p:nvPicPr>
        <p:blipFill>
          <a:blip r:embed="rId14" cstate="print">
            <a:lum bright="12000" contrast="40000"/>
          </a:blip>
          <a:srcRect/>
          <a:stretch>
            <a:fillRect/>
          </a:stretch>
        </p:blipFill>
        <p:spPr bwMode="auto">
          <a:xfrm>
            <a:off x="6667500" y="4914900"/>
            <a:ext cx="247650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033" name="图片 8"/>
          <p:cNvPicPr>
            <a:picLocks noChangeAspect="1"/>
          </p:cNvPicPr>
          <p:nvPr/>
        </p:nvPicPr>
        <p:blipFill>
          <a:blip r:embed="rId15" cstate="print">
            <a:lum bright="34000" contrast="40000"/>
          </a:blip>
          <a:srcRect/>
          <a:stretch>
            <a:fillRect/>
          </a:stretch>
        </p:blipFill>
        <p:spPr bwMode="auto">
          <a:xfrm>
            <a:off x="0" y="6419850"/>
            <a:ext cx="9144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3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 smtClean="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4FE82925-196A-4643-97BD-63DA40B373C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/>
          <a:ea typeface="隶书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/>
          <a:ea typeface="隶书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/>
          <a:ea typeface="隶书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/>
          <a:ea typeface="隶书" pitchFamily="49" charset="-122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 2" pitchFamily="18" charset="2"/>
        <a:buChar char=""/>
        <a:defRPr sz="3200" kern="1200">
          <a:solidFill>
            <a:schemeClr val="tx1"/>
          </a:solidFill>
          <a:latin typeface="+mn-lt"/>
          <a:ea typeface="+mn-ea"/>
          <a:cs typeface="华文楷体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 2" pitchFamily="18" charset="2"/>
        <a:buChar char="³"/>
        <a:defRPr sz="2800" kern="1200">
          <a:solidFill>
            <a:schemeClr val="tx1"/>
          </a:solidFill>
          <a:latin typeface="+mn-lt"/>
          <a:ea typeface="+mn-ea"/>
          <a:cs typeface="华文楷体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7B9B57"/>
        </a:buClr>
        <a:buSzPct val="60000"/>
        <a:buFont typeface="Wingdings 2" pitchFamily="18" charset="2"/>
        <a:buChar char="®"/>
        <a:defRPr sz="2400" kern="1200">
          <a:solidFill>
            <a:schemeClr val="tx1"/>
          </a:solidFill>
          <a:latin typeface="+mn-lt"/>
          <a:ea typeface="+mn-ea"/>
          <a:cs typeface="华文楷体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8B7396"/>
        </a:buClr>
        <a:buSzPct val="45000"/>
        <a:buFont typeface="Wingdings 2" pitchFamily="18" charset="2"/>
        <a:buChar char="¯"/>
        <a:defRPr sz="2000" kern="1200">
          <a:solidFill>
            <a:schemeClr val="tx1"/>
          </a:solidFill>
          <a:latin typeface="+mn-lt"/>
          <a:ea typeface="+mn-ea"/>
          <a:cs typeface="华文楷体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E89A53"/>
        </a:buClr>
        <a:buFont typeface="Wingdings 2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华文楷体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v.ku6.com/show/6fZsjTtcH-82d1Cs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slide" Target="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WordArt 4"/>
          <p:cNvSpPr>
            <a:spLocks noChangeArrowheads="1" noChangeShapeType="1" noTextEdit="1"/>
          </p:cNvSpPr>
          <p:nvPr/>
        </p:nvSpPr>
        <p:spPr bwMode="auto">
          <a:xfrm>
            <a:off x="1295400" y="2209800"/>
            <a:ext cx="6477000" cy="1981200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0800004"/>
              </a:avLst>
            </a:prstTxWarp>
          </a:bodyPr>
          <a:lstStyle/>
          <a:p>
            <a:pPr algn="ctr"/>
            <a:endParaRPr lang="zh-CN" altLang="en-US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宋体"/>
              <a:ea typeface="宋体"/>
            </a:endParaRP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2714612" y="2285992"/>
            <a:ext cx="327846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 sz="4800" b="1" dirty="0" smtClean="0">
                <a:ea typeface="黑体" pitchFamily="2" charset="-122"/>
              </a:rPr>
              <a:t>数学归纳法</a:t>
            </a:r>
            <a:endParaRPr lang="zh-CN" altLang="en-US" sz="4800" b="1" dirty="0"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57158" y="263513"/>
          <a:ext cx="8339138" cy="1522413"/>
        </p:xfrm>
        <a:graphic>
          <a:graphicData uri="http://schemas.openxmlformats.org/presentationml/2006/ole">
            <p:oleObj spid="_x0000_s257026" name="Equation" r:id="rId3" imgW="3479760" imgH="6346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2"/>
          <p:cNvSpPr txBox="1">
            <a:spLocks noChangeArrowheads="1"/>
          </p:cNvSpPr>
          <p:nvPr/>
        </p:nvSpPr>
        <p:spPr bwMode="auto">
          <a:xfrm>
            <a:off x="214282" y="357166"/>
            <a:ext cx="876874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2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例</a:t>
            </a:r>
            <a:r>
              <a:rPr kumimoji="1" lang="en-US" altLang="zh-CN" sz="32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4</a:t>
            </a:r>
            <a:r>
              <a:rPr kumimoji="1" lang="zh-CN" altLang="en-US" sz="32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</a:t>
            </a:r>
            <a:r>
              <a:rPr kumimoji="1" lang="zh-CN" altLang="en-US" sz="32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求证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: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Wingdings" pitchFamily="2" charset="2"/>
              </a:rPr>
              <a:t>(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n+1)(n+2)…(</a:t>
            </a:r>
            <a:r>
              <a:rPr kumimoji="1" lang="en-US" altLang="zh-CN" sz="3200" b="1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n+n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)=2</a:t>
            </a:r>
            <a:r>
              <a:rPr kumimoji="1" lang="en-US" altLang="zh-CN" sz="3200" b="1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• 1• 3•… •(2n-1)</a:t>
            </a:r>
          </a:p>
        </p:txBody>
      </p:sp>
      <p:sp>
        <p:nvSpPr>
          <p:cNvPr id="5126" name="Text Box 3"/>
          <p:cNvSpPr txBox="1">
            <a:spLocks noChangeArrowheads="1"/>
          </p:cNvSpPr>
          <p:nvPr/>
        </p:nvSpPr>
        <p:spPr bwMode="auto">
          <a:xfrm>
            <a:off x="361980" y="1071546"/>
            <a:ext cx="7353292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证明：①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n=1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时：左边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=1+1=2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，右边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=2</a:t>
            </a:r>
            <a:r>
              <a:rPr kumimoji="1" lang="en-US" altLang="zh-CN" sz="2800" b="1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•1=2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，</a:t>
            </a:r>
            <a:endParaRPr kumimoji="1" lang="en-US" altLang="zh-CN" sz="2800" b="1" dirty="0" smtClean="0">
              <a:solidFill>
                <a:srgbClr val="000000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左边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右边，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等式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成立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。</a:t>
            </a:r>
            <a:endParaRPr kumimoji="1" lang="zh-CN" altLang="en-US" sz="2800" b="1" dirty="0">
              <a:solidFill>
                <a:srgbClr val="000000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②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假设当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n=k((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k</a:t>
            </a:r>
            <a:r>
              <a:rPr kumimoji="1"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∈</a:t>
            </a:r>
            <a:r>
              <a:rPr lang="en-US" altLang="zh-CN" sz="2800" b="1" i="1" dirty="0" err="1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</a:t>
            </a:r>
            <a:r>
              <a:rPr lang="en-US" altLang="zh-CN" sz="2800" b="1" baseline="300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*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时有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：</a:t>
            </a:r>
          </a:p>
          <a:p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 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k+1)(k+2)…(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k+k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)=2</a:t>
            </a:r>
            <a:r>
              <a:rPr kumimoji="1" lang="en-US" altLang="zh-CN" sz="2800" b="1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k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• 1• 3•…• (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2k-1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),</a:t>
            </a:r>
          </a:p>
          <a:p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当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n=k+1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时：</a:t>
            </a:r>
          </a:p>
          <a:p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左边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=(k+2)(k+3)…(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k+k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)(k+k+1)(k+k+2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endParaRPr kumimoji="1" lang="en-US" altLang="zh-CN" sz="2800" b="1" dirty="0">
              <a:solidFill>
                <a:srgbClr val="000000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graphicFrame>
        <p:nvGraphicFramePr>
          <p:cNvPr id="5122" name="Object 5"/>
          <p:cNvGraphicFramePr>
            <a:graphicFrameLocks noChangeAspect="1"/>
          </p:cNvGraphicFramePr>
          <p:nvPr/>
        </p:nvGraphicFramePr>
        <p:xfrm>
          <a:off x="1111254" y="3603130"/>
          <a:ext cx="7143800" cy="968878"/>
        </p:xfrm>
        <a:graphic>
          <a:graphicData uri="http://schemas.openxmlformats.org/presentationml/2006/ole">
            <p:oleObj spid="_x0000_s268290" name="Equation" r:id="rId3" imgW="2997000" imgH="406080" progId="Equation.DSMT4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325436" y="5929330"/>
            <a:ext cx="7786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由 ①、②可知，对一切</a:t>
            </a:r>
            <a:r>
              <a:rPr kumimoji="1"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n∈</a:t>
            </a:r>
            <a:r>
              <a:rPr lang="en-US" altLang="zh-CN" sz="2800" b="1" i="1" dirty="0" err="1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</a:t>
            </a:r>
            <a:r>
              <a:rPr lang="en-US" altLang="zh-CN" sz="2800" b="1" baseline="300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*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,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原等式均成立。 </a:t>
            </a:r>
            <a:endParaRPr lang="zh-CN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404627" y="5429264"/>
            <a:ext cx="44214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∴当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n=k+1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时等式也成立。</a:t>
            </a:r>
            <a:endParaRPr lang="zh-CN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1011757" y="4929198"/>
            <a:ext cx="64139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 2</a:t>
            </a:r>
            <a:r>
              <a:rPr kumimoji="1" lang="en-US" altLang="zh-CN" sz="2800" b="1" baseline="30000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k+1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•1• 3•…• (2k-1) •[2(k+1)-1]=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右边，</a:t>
            </a:r>
            <a:endParaRPr lang="zh-CN" altLang="en-US" sz="2800" dirty="0"/>
          </a:p>
        </p:txBody>
      </p:sp>
      <p:sp>
        <p:nvSpPr>
          <p:cNvPr id="11" name="矩形 10"/>
          <p:cNvSpPr/>
          <p:nvPr/>
        </p:nvSpPr>
        <p:spPr>
          <a:xfrm>
            <a:off x="1049172" y="4429132"/>
            <a:ext cx="44198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 2</a:t>
            </a:r>
            <a:r>
              <a:rPr kumimoji="1" lang="en-US" altLang="zh-CN" sz="2800" b="1" baseline="30000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k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• 1• 3•…•(2k-1)(2k+1)•2</a:t>
            </a:r>
            <a:endParaRPr kumimoji="1" lang="en-US" altLang="zh-CN" sz="2800" b="1" dirty="0">
              <a:solidFill>
                <a:srgbClr val="000000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57158" y="285750"/>
          <a:ext cx="8247062" cy="2130425"/>
        </p:xfrm>
        <a:graphic>
          <a:graphicData uri="http://schemas.openxmlformats.org/presentationml/2006/ole">
            <p:oleObj spid="_x0000_s203779" name="Equation" r:id="rId3" imgW="3441600" imgH="8888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285784" y="188913"/>
            <a:ext cx="7572364" cy="2062103"/>
            <a:chOff x="285784" y="188913"/>
            <a:chExt cx="7572364" cy="2062103"/>
          </a:xfrm>
        </p:grpSpPr>
        <p:sp>
          <p:nvSpPr>
            <p:cNvPr id="128031" name="Text Box 31"/>
            <p:cNvSpPr txBox="1">
              <a:spLocks noChangeArrowheads="1"/>
            </p:cNvSpPr>
            <p:nvPr/>
          </p:nvSpPr>
          <p:spPr bwMode="auto">
            <a:xfrm>
              <a:off x="285784" y="188913"/>
              <a:ext cx="7572364" cy="2062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 b="1" dirty="0" smtClean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例</a:t>
              </a:r>
              <a:r>
                <a:rPr lang="en-US" altLang="zh-CN" sz="3200" b="1" dirty="0" smtClean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6.</a:t>
              </a:r>
              <a:r>
                <a:rPr lang="zh-CN" altLang="en-US" sz="3200" b="1" dirty="0" smtClean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是否</a:t>
              </a:r>
              <a:r>
                <a:rPr lang="zh-CN" altLang="en-US" sz="3200" b="1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存在常数</a:t>
              </a:r>
              <a:r>
                <a:rPr lang="en-US" altLang="zh-CN" sz="3200" b="1" i="1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a</a:t>
              </a:r>
              <a:r>
                <a:rPr lang="zh-CN" altLang="en-US" sz="3200" b="1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、</a:t>
              </a:r>
              <a:r>
                <a:rPr lang="en-US" altLang="zh-CN" sz="3200" b="1" i="1" dirty="0" smtClean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b</a:t>
              </a:r>
              <a:r>
                <a:rPr lang="zh-CN" altLang="en-US" sz="3200" b="1" dirty="0" smtClean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，使得</a:t>
              </a:r>
              <a:r>
                <a:rPr lang="zh-CN" altLang="en-US" sz="3200" b="1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等式</a:t>
              </a:r>
              <a:r>
                <a:rPr lang="en-US" altLang="zh-CN" sz="3200" b="1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:</a:t>
              </a:r>
            </a:p>
            <a:p>
              <a:pPr>
                <a:spcBef>
                  <a:spcPct val="0"/>
                </a:spcBef>
              </a:pPr>
              <a:endParaRPr lang="en-US" altLang="zh-CN" sz="32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  <a:p>
              <a:pPr>
                <a:spcBef>
                  <a:spcPct val="0"/>
                </a:spcBef>
              </a:pPr>
              <a:endParaRPr lang="en-US" altLang="zh-CN" sz="32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  <a:p>
              <a:pPr>
                <a:spcBef>
                  <a:spcPct val="0"/>
                </a:spcBef>
              </a:pPr>
              <a:r>
                <a:rPr lang="zh-CN" altLang="en-US" sz="3200" b="1" dirty="0" smtClean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对</a:t>
              </a:r>
              <a:r>
                <a:rPr lang="zh-CN" altLang="en-US" sz="3200" b="1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一切正整数</a:t>
              </a:r>
              <a:r>
                <a:rPr lang="en-US" altLang="zh-CN" sz="3200" b="1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n</a:t>
              </a:r>
              <a:r>
                <a:rPr lang="zh-CN" altLang="en-US" sz="3200" b="1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都成立</a:t>
              </a:r>
              <a:r>
                <a:rPr lang="en-US" altLang="zh-CN" sz="3200" b="1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,</a:t>
              </a:r>
              <a:r>
                <a:rPr lang="zh-CN" altLang="en-US" sz="3200" b="1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并证明你的结论</a:t>
              </a:r>
              <a:r>
                <a:rPr lang="en-US" altLang="zh-CN" sz="3200" b="1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.</a:t>
              </a:r>
            </a:p>
          </p:txBody>
        </p:sp>
        <p:graphicFrame>
          <p:nvGraphicFramePr>
            <p:cNvPr id="128032" name="Object 32"/>
            <p:cNvGraphicFramePr>
              <a:graphicFrameLocks noChangeAspect="1"/>
            </p:cNvGraphicFramePr>
            <p:nvPr/>
          </p:nvGraphicFramePr>
          <p:xfrm>
            <a:off x="468335" y="664690"/>
            <a:ext cx="7246937" cy="1014412"/>
          </p:xfrm>
          <a:graphic>
            <a:graphicData uri="http://schemas.openxmlformats.org/presentationml/2006/ole">
              <p:oleObj spid="_x0000_s264196" name="Equation" r:id="rId3" imgW="2743200" imgH="444240" progId="Equation.DSMT4">
                <p:embed/>
              </p:oleObj>
            </a:graphicData>
          </a:graphic>
        </p:graphicFrame>
      </p:grpSp>
      <p:sp>
        <p:nvSpPr>
          <p:cNvPr id="128033" name="Text Box 33"/>
          <p:cNvSpPr txBox="1">
            <a:spLocks noChangeArrowheads="1"/>
          </p:cNvSpPr>
          <p:nvPr/>
        </p:nvSpPr>
        <p:spPr bwMode="auto">
          <a:xfrm>
            <a:off x="285720" y="4827608"/>
            <a:ext cx="8034364" cy="160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 b="1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说明：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对</a:t>
            </a:r>
            <a:r>
              <a:rPr lang="zh-CN" altLang="en-US" sz="32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这种类型的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题目，一般</a:t>
            </a:r>
            <a:r>
              <a:rPr lang="zh-CN" altLang="en-US" sz="32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先利用</a:t>
            </a:r>
            <a:r>
              <a:rPr lang="en-US" altLang="zh-CN" sz="32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</a:t>
            </a:r>
            <a:r>
              <a:rPr lang="zh-CN" altLang="en-US" sz="32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的特殊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值，探求</a:t>
            </a:r>
            <a:r>
              <a:rPr lang="zh-CN" altLang="en-US" sz="32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出待定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系数，然后</a:t>
            </a:r>
            <a:r>
              <a:rPr lang="zh-CN" altLang="en-US" sz="32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用数学归纳法证明它对一切正整数</a:t>
            </a:r>
            <a:r>
              <a:rPr lang="en-US" altLang="zh-CN" sz="32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</a:t>
            </a:r>
            <a:r>
              <a:rPr lang="zh-CN" altLang="en-US" sz="32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都成立</a:t>
            </a:r>
            <a:r>
              <a:rPr lang="en-US" altLang="zh-CN" sz="32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.</a:t>
            </a:r>
          </a:p>
        </p:txBody>
      </p:sp>
      <p:sp>
        <p:nvSpPr>
          <p:cNvPr id="128043" name="Text Box 43"/>
          <p:cNvSpPr txBox="1">
            <a:spLocks noChangeArrowheads="1"/>
          </p:cNvSpPr>
          <p:nvPr/>
        </p:nvSpPr>
        <p:spPr bwMode="auto">
          <a:xfrm>
            <a:off x="357159" y="2487035"/>
            <a:ext cx="36433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解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: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令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n=1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 2,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并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整理得</a:t>
            </a:r>
          </a:p>
        </p:txBody>
      </p:sp>
      <p:graphicFrame>
        <p:nvGraphicFramePr>
          <p:cNvPr id="128044" name="Object 44"/>
          <p:cNvGraphicFramePr>
            <a:graphicFrameLocks noChangeAspect="1"/>
          </p:cNvGraphicFramePr>
          <p:nvPr/>
        </p:nvGraphicFramePr>
        <p:xfrm>
          <a:off x="3803667" y="2214554"/>
          <a:ext cx="3268663" cy="1065760"/>
        </p:xfrm>
        <a:graphic>
          <a:graphicData uri="http://schemas.openxmlformats.org/presentationml/2006/ole">
            <p:oleObj spid="_x0000_s264195" name="Equation" r:id="rId4" imgW="1587240" imgH="469800" progId="Equation.DSMT4">
              <p:embed/>
            </p:oleObj>
          </a:graphicData>
        </a:graphic>
      </p:graphicFrame>
      <p:sp>
        <p:nvSpPr>
          <p:cNvPr id="128046" name="Text Box 46"/>
          <p:cNvSpPr txBox="1">
            <a:spLocks noChangeArrowheads="1"/>
          </p:cNvSpPr>
          <p:nvPr/>
        </p:nvSpPr>
        <p:spPr bwMode="auto">
          <a:xfrm>
            <a:off x="393701" y="3286124"/>
            <a:ext cx="42497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以下用数学归纳法证明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:</a:t>
            </a:r>
            <a:endParaRPr lang="en-US" altLang="zh-CN" sz="2800" b="1" dirty="0">
              <a:solidFill>
                <a:srgbClr val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28047" name="Object 47"/>
          <p:cNvGraphicFramePr>
            <a:graphicFrameLocks noChangeAspect="1"/>
          </p:cNvGraphicFramePr>
          <p:nvPr/>
        </p:nvGraphicFramePr>
        <p:xfrm>
          <a:off x="525480" y="3778259"/>
          <a:ext cx="6475412" cy="936625"/>
        </p:xfrm>
        <a:graphic>
          <a:graphicData uri="http://schemas.openxmlformats.org/presentationml/2006/ole">
            <p:oleObj spid="_x0000_s264194" name="Equation" r:id="rId5" imgW="3301920" imgH="4442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8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8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8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8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33" grpId="0"/>
      <p:bldP spid="128043" grpId="0"/>
      <p:bldP spid="12804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1"/>
          <p:cNvSpPr>
            <a:spLocks noChangeArrowheads="1"/>
          </p:cNvSpPr>
          <p:nvPr/>
        </p:nvSpPr>
        <p:spPr bwMode="auto">
          <a:xfrm>
            <a:off x="357158" y="201019"/>
            <a:ext cx="514353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+mn-ea"/>
                <a:ea typeface="+mn-ea"/>
              </a:rPr>
              <a:t>下面的证明是否正确？</a:t>
            </a:r>
            <a:endParaRPr lang="zh-CN" altLang="en-US" sz="3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043" name="Rectangle 32"/>
          <p:cNvSpPr>
            <a:spLocks noChangeArrowheads="1"/>
          </p:cNvSpPr>
          <p:nvPr/>
        </p:nvSpPr>
        <p:spPr bwMode="auto">
          <a:xfrm>
            <a:off x="0" y="3713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44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45" name="Rectangle 4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46" name="Text Box 45"/>
          <p:cNvSpPr txBox="1">
            <a:spLocks noChangeArrowheads="1"/>
          </p:cNvSpPr>
          <p:nvPr/>
        </p:nvSpPr>
        <p:spPr bwMode="auto">
          <a:xfrm>
            <a:off x="827088" y="6021388"/>
            <a:ext cx="7921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latin typeface="Arial" charset="0"/>
            </a:endParaRPr>
          </a:p>
        </p:txBody>
      </p:sp>
      <p:sp>
        <p:nvSpPr>
          <p:cNvPr id="1053" name="Text Box 35"/>
          <p:cNvSpPr txBox="1">
            <a:spLocks noChangeArrowheads="1"/>
          </p:cNvSpPr>
          <p:nvPr/>
        </p:nvSpPr>
        <p:spPr bwMode="auto">
          <a:xfrm>
            <a:off x="214282" y="1548458"/>
            <a:ext cx="67151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证明：</a:t>
            </a:r>
            <a:r>
              <a:rPr lang="zh-CN" altLang="en-US" sz="32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假设</a:t>
            </a:r>
            <a:r>
              <a:rPr lang="en-US" altLang="zh-CN" sz="32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n=k</a:t>
            </a:r>
            <a:r>
              <a:rPr lang="zh-CN" altLang="en-US" sz="32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时，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2k+1</a:t>
            </a:r>
            <a:r>
              <a:rPr lang="zh-CN" altLang="en-US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是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</a:t>
            </a:r>
            <a:r>
              <a:rPr lang="zh-CN" altLang="en-US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的倍数，</a:t>
            </a:r>
            <a:endParaRPr lang="zh-CN" altLang="en-US" sz="3200" b="1" dirty="0">
              <a:solidFill>
                <a:srgbClr val="000000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1054" name="Text Box 38"/>
          <p:cNvSpPr txBox="1">
            <a:spLocks noChangeArrowheads="1"/>
          </p:cNvSpPr>
          <p:nvPr/>
        </p:nvSpPr>
        <p:spPr bwMode="auto">
          <a:xfrm>
            <a:off x="1428728" y="2143116"/>
            <a:ext cx="650085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32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当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n=k+1</a:t>
            </a:r>
            <a:r>
              <a:rPr lang="zh-CN" altLang="en-US" sz="32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时，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2(k+1)+1=(2k+1)+2</a:t>
            </a:r>
            <a:r>
              <a:rPr lang="zh-CN" altLang="en-US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也是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</a:t>
            </a:r>
            <a:r>
              <a:rPr lang="zh-CN" altLang="en-US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的倍数，</a:t>
            </a:r>
            <a:endParaRPr lang="zh-CN" altLang="en-US" sz="3200" b="1" dirty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55" name="Text Box 43"/>
          <p:cNvSpPr txBox="1">
            <a:spLocks noChangeArrowheads="1"/>
          </p:cNvSpPr>
          <p:nvPr/>
        </p:nvSpPr>
        <p:spPr bwMode="auto">
          <a:xfrm>
            <a:off x="1357290" y="3214686"/>
            <a:ext cx="585791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所以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2n+1</a:t>
            </a:r>
            <a:r>
              <a:rPr kumimoji="1" lang="en-US" altLang="zh-CN" sz="32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3200" b="1" dirty="0" err="1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n∈</a:t>
            </a:r>
            <a:r>
              <a:rPr lang="en-US" altLang="zh-CN" sz="3200" b="1" i="1" dirty="0" err="1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</a:t>
            </a:r>
            <a:r>
              <a:rPr lang="en-US" altLang="zh-CN" sz="3200" b="1" baseline="300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*</a:t>
            </a:r>
            <a:r>
              <a:rPr kumimoji="1" lang="en-US" altLang="zh-CN" sz="32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是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</a:t>
            </a:r>
            <a:r>
              <a:rPr lang="zh-CN" altLang="en-US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的倍数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.</a:t>
            </a:r>
            <a:endParaRPr lang="zh-CN" altLang="en-US" sz="3200" b="1" dirty="0" smtClean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5720" y="785794"/>
            <a:ext cx="764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用数学归纳法证明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2n+1</a:t>
            </a:r>
            <a:r>
              <a:rPr kumimoji="1" lang="en-US" altLang="zh-CN" sz="32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3200" b="1" dirty="0" err="1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n∈</a:t>
            </a:r>
            <a:r>
              <a:rPr lang="en-US" altLang="zh-CN" sz="3200" b="1" i="1" dirty="0" err="1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</a:t>
            </a:r>
            <a:r>
              <a:rPr lang="en-US" altLang="zh-CN" sz="3200" b="1" baseline="300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*</a:t>
            </a:r>
            <a:r>
              <a:rPr kumimoji="1" lang="en-US" altLang="zh-CN" sz="32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是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</a:t>
            </a:r>
            <a:r>
              <a:rPr lang="zh-CN" altLang="en-US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的倍数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.</a:t>
            </a:r>
            <a:endParaRPr lang="zh-CN" altLang="en-US" sz="3200" b="1" dirty="0" smtClean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3" grpId="0"/>
      <p:bldP spid="1054" grpId="0"/>
      <p:bldP spid="105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720" y="214290"/>
            <a:ext cx="2071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整除问题：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7158" y="785794"/>
            <a:ext cx="70723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例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7.</a:t>
            </a:r>
            <a:r>
              <a:rPr lang="zh-CN" altLang="en-US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证明：</a:t>
            </a:r>
            <a:r>
              <a:rPr lang="en-US" altLang="zh-CN" sz="3200" b="1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</a:t>
            </a:r>
            <a:r>
              <a:rPr lang="en-US" altLang="zh-CN" sz="3200" b="1" baseline="300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3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+5</a:t>
            </a:r>
            <a:r>
              <a:rPr lang="en-US" altLang="zh-CN" sz="3200" b="1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 err="1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</a:t>
            </a:r>
            <a:r>
              <a:rPr lang="en-US" altLang="zh-CN" sz="3200" b="1" dirty="0" err="1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∈</a:t>
            </a:r>
            <a:r>
              <a:rPr lang="en-US" altLang="zh-CN" sz="3200" b="1" i="1" dirty="0" err="1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</a:t>
            </a:r>
            <a:r>
              <a:rPr lang="en-US" altLang="zh-CN" sz="3200" b="1" baseline="300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*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能够被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6</a:t>
            </a:r>
            <a:r>
              <a:rPr lang="zh-CN" altLang="en-US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整除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.</a:t>
            </a:r>
            <a:endParaRPr lang="zh-CN" altLang="en-US" sz="3200" b="1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500042"/>
            <a:ext cx="800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例</a:t>
            </a:r>
            <a:r>
              <a:rPr lang="en-US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8</a:t>
            </a:r>
            <a:r>
              <a:rPr lang="zh-CN" altLang="en-US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．证明：</a:t>
            </a:r>
            <a:r>
              <a:rPr lang="en-US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(3</a:t>
            </a:r>
            <a:r>
              <a:rPr lang="en-US" sz="3200" b="1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</a:t>
            </a:r>
            <a:r>
              <a:rPr lang="en-US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+1)7</a:t>
            </a:r>
            <a:r>
              <a:rPr lang="en-US" sz="3200" b="1" i="1" baseline="300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</a:t>
            </a:r>
            <a:r>
              <a:rPr lang="zh-CN" altLang="en-US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－</a:t>
            </a:r>
            <a:r>
              <a:rPr lang="en-US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 err="1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</a:t>
            </a:r>
            <a:r>
              <a:rPr lang="en-US" altLang="zh-CN" sz="3200" b="1" dirty="0" err="1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∈</a:t>
            </a:r>
            <a:r>
              <a:rPr lang="en-US" altLang="zh-CN" sz="3200" b="1" i="1" dirty="0" err="1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</a:t>
            </a:r>
            <a:r>
              <a:rPr lang="en-US" altLang="zh-CN" sz="3200" b="1" baseline="300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*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能被</a:t>
            </a:r>
            <a:r>
              <a:rPr lang="en-US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9</a:t>
            </a:r>
            <a:r>
              <a:rPr lang="zh-CN" altLang="en-US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整除</a:t>
            </a:r>
            <a:r>
              <a:rPr lang="en-US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.</a:t>
            </a:r>
            <a:endParaRPr lang="zh-CN" altLang="en-US" sz="3200" b="1" dirty="0" smtClean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259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9" name="Rectangle 3"/>
          <p:cNvSpPr>
            <a:spLocks noGrp="1"/>
          </p:cNvSpPr>
          <p:nvPr>
            <p:ph type="body" orient="vert" idx="4294967295"/>
          </p:nvPr>
        </p:nvSpPr>
        <p:spPr>
          <a:xfrm>
            <a:off x="357158" y="2143116"/>
            <a:ext cx="7926383" cy="3643338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zh-CN" altLang="en-US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解：</a:t>
            </a:r>
          </a:p>
          <a:p>
            <a:pPr>
              <a:buFont typeface="Wingdings 2" pitchFamily="18" charset="2"/>
              <a:buNone/>
            </a:pPr>
            <a:r>
              <a:rPr lang="en-US" altLang="zh-CN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(2)</a:t>
            </a:r>
            <a:r>
              <a:rPr lang="zh-CN" altLang="en-US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假设</a:t>
            </a:r>
            <a:r>
              <a:rPr lang="en-US" altLang="zh-CN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n=k</a:t>
            </a:r>
            <a:r>
              <a:rPr lang="zh-CN" altLang="en-US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时命题成立</a:t>
            </a:r>
            <a:r>
              <a:rPr lang="en-US" altLang="zh-CN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.</a:t>
            </a:r>
            <a:r>
              <a:rPr lang="zh-CN" altLang="en-US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即</a:t>
            </a:r>
            <a:r>
              <a:rPr lang="en-US" altLang="zh-CN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:5 </a:t>
            </a:r>
            <a:r>
              <a:rPr lang="en-US" altLang="zh-CN" b="1" baseline="300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k</a:t>
            </a:r>
            <a:r>
              <a:rPr lang="zh-CN" altLang="en-US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－</a:t>
            </a:r>
            <a:r>
              <a:rPr lang="en-US" altLang="zh-CN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</a:t>
            </a:r>
            <a:r>
              <a:rPr lang="en-US" altLang="zh-CN" b="1" baseline="300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k</a:t>
            </a:r>
            <a:r>
              <a:rPr lang="en-US" altLang="zh-CN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lang="zh-CN" altLang="en-US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被</a:t>
            </a:r>
            <a:r>
              <a:rPr lang="en-US" altLang="zh-CN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3</a:t>
            </a:r>
            <a:r>
              <a:rPr lang="zh-CN" altLang="en-US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整除</a:t>
            </a:r>
            <a:r>
              <a:rPr lang="en-US" altLang="zh-CN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.</a:t>
            </a:r>
          </a:p>
          <a:p>
            <a:pPr>
              <a:buFont typeface="Wingdings 2" pitchFamily="18" charset="2"/>
              <a:buNone/>
            </a:pPr>
            <a:r>
              <a:rPr lang="zh-CN" altLang="en-US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当</a:t>
            </a:r>
            <a:r>
              <a:rPr lang="en-US" altLang="zh-CN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n=k+1</a:t>
            </a:r>
            <a:r>
              <a:rPr lang="zh-CN" altLang="en-US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时，</a:t>
            </a:r>
            <a:endParaRPr lang="en-US" altLang="zh-CN" b="1" dirty="0" smtClean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>
              <a:buFont typeface="Wingdings 2" pitchFamily="18" charset="2"/>
              <a:buNone/>
            </a:pPr>
            <a:r>
              <a:rPr lang="en-US" altLang="zh-CN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5</a:t>
            </a:r>
            <a:r>
              <a:rPr lang="en-US" altLang="zh-CN" b="1" baseline="300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k+1</a:t>
            </a:r>
            <a:r>
              <a:rPr lang="zh-CN" altLang="en-US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－</a:t>
            </a:r>
            <a:r>
              <a:rPr lang="en-US" altLang="zh-CN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</a:t>
            </a:r>
            <a:r>
              <a:rPr lang="en-US" altLang="zh-CN" b="1" baseline="300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k+1</a:t>
            </a:r>
            <a:r>
              <a:rPr lang="en-US" altLang="zh-CN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=5×5</a:t>
            </a:r>
            <a:r>
              <a:rPr lang="en-US" altLang="zh-CN" b="1" baseline="300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k</a:t>
            </a:r>
            <a:r>
              <a:rPr lang="zh-CN" altLang="en-US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－</a:t>
            </a:r>
            <a:r>
              <a:rPr lang="en-US" altLang="zh-CN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2×2</a:t>
            </a:r>
            <a:r>
              <a:rPr lang="en-US" altLang="zh-CN" b="1" baseline="300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k </a:t>
            </a:r>
          </a:p>
          <a:p>
            <a:pPr>
              <a:buFont typeface="Wingdings 2" pitchFamily="18" charset="2"/>
              <a:buNone/>
            </a:pPr>
            <a:r>
              <a:rPr lang="en-US" altLang="zh-CN" b="1" baseline="300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                 </a:t>
            </a:r>
            <a:r>
              <a:rPr lang="en-US" altLang="zh-CN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=5(5 </a:t>
            </a:r>
            <a:r>
              <a:rPr lang="en-US" altLang="zh-CN" b="1" baseline="300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k</a:t>
            </a:r>
            <a:r>
              <a:rPr lang="zh-CN" altLang="en-US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－</a:t>
            </a:r>
            <a:r>
              <a:rPr lang="en-US" altLang="zh-CN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</a:t>
            </a:r>
            <a:r>
              <a:rPr lang="en-US" altLang="zh-CN" b="1" baseline="300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k</a:t>
            </a:r>
            <a:r>
              <a:rPr lang="en-US" altLang="zh-CN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 </a:t>
            </a:r>
            <a:r>
              <a:rPr lang="zh-CN" altLang="en-US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＋</a:t>
            </a:r>
            <a:r>
              <a:rPr lang="en-US" altLang="zh-CN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5×2</a:t>
            </a:r>
            <a:r>
              <a:rPr lang="en-US" altLang="zh-CN" b="1" baseline="300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k</a:t>
            </a:r>
            <a:r>
              <a:rPr lang="zh-CN" altLang="en-US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－</a:t>
            </a:r>
            <a:r>
              <a:rPr lang="en-US" altLang="zh-CN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2×2</a:t>
            </a:r>
            <a:r>
              <a:rPr lang="en-US" altLang="zh-CN" b="1" baseline="300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k</a:t>
            </a:r>
          </a:p>
          <a:p>
            <a:pPr>
              <a:buFont typeface="Wingdings 2" pitchFamily="18" charset="2"/>
              <a:buNone/>
            </a:pPr>
            <a:r>
              <a:rPr lang="en-US" altLang="zh-CN" b="1" baseline="300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                 </a:t>
            </a:r>
            <a:r>
              <a:rPr lang="en-US" altLang="zh-CN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=5(5 </a:t>
            </a:r>
            <a:r>
              <a:rPr lang="en-US" altLang="zh-CN" b="1" baseline="300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k</a:t>
            </a:r>
            <a:r>
              <a:rPr lang="zh-CN" altLang="en-US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－</a:t>
            </a:r>
            <a:r>
              <a:rPr lang="en-US" altLang="zh-CN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</a:t>
            </a:r>
            <a:r>
              <a:rPr lang="en-US" altLang="zh-CN" b="1" baseline="300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k</a:t>
            </a:r>
            <a:r>
              <a:rPr lang="en-US" altLang="zh-CN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 </a:t>
            </a:r>
            <a:r>
              <a:rPr lang="zh-CN" altLang="en-US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＋</a:t>
            </a:r>
            <a:r>
              <a:rPr lang="en-US" altLang="zh-CN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3×2</a:t>
            </a:r>
            <a:r>
              <a:rPr lang="en-US" altLang="zh-CN" b="1" baseline="300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k</a:t>
            </a:r>
            <a:endParaRPr lang="en-US" altLang="zh-CN" b="1" dirty="0" smtClean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316421" name="Line 5"/>
          <p:cNvSpPr>
            <a:spLocks noChangeShapeType="1"/>
          </p:cNvSpPr>
          <p:nvPr/>
        </p:nvSpPr>
        <p:spPr bwMode="auto">
          <a:xfrm>
            <a:off x="5334000" y="1676400"/>
            <a:ext cx="29718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6423" name="Text Box 7"/>
          <p:cNvSpPr txBox="1">
            <a:spLocks noChangeArrowheads="1"/>
          </p:cNvSpPr>
          <p:nvPr/>
        </p:nvSpPr>
        <p:spPr bwMode="auto">
          <a:xfrm>
            <a:off x="285720" y="430580"/>
            <a:ext cx="850112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3200" b="1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练习：</a:t>
            </a:r>
            <a:r>
              <a:rPr kumimoji="1" lang="zh-CN" altLang="en-US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用</a:t>
            </a:r>
            <a:r>
              <a:rPr kumimoji="1" lang="zh-CN" altLang="en-US" sz="32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数学归纳法证明“</a:t>
            </a:r>
            <a:r>
              <a:rPr kumimoji="1" lang="en-US" altLang="zh-CN" sz="32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5</a:t>
            </a:r>
            <a:r>
              <a:rPr kumimoji="1" lang="en-US" altLang="zh-CN" sz="3200" b="1" baseline="30000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</a:t>
            </a:r>
            <a:r>
              <a:rPr kumimoji="1" lang="zh-CN" altLang="en-US" sz="32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－</a:t>
            </a:r>
            <a:r>
              <a:rPr kumimoji="1" lang="en-US" altLang="zh-CN" sz="32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</a:t>
            </a:r>
            <a:r>
              <a:rPr kumimoji="1" lang="en-US" altLang="zh-CN" sz="3200" b="1" baseline="30000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</a:t>
            </a:r>
            <a:r>
              <a:rPr kumimoji="1" lang="zh-CN" altLang="en-US" sz="32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能被</a:t>
            </a:r>
            <a:r>
              <a:rPr kumimoji="1" lang="en-US" altLang="zh-CN" sz="32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3</a:t>
            </a:r>
            <a:r>
              <a:rPr kumimoji="1" lang="zh-CN" altLang="en-US" sz="32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整除”的</a:t>
            </a:r>
            <a:r>
              <a:rPr kumimoji="1" lang="zh-CN" altLang="en-US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第二步</a:t>
            </a:r>
            <a:r>
              <a:rPr kumimoji="1" lang="zh-CN" altLang="en-US" sz="32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中，</a:t>
            </a:r>
            <a:r>
              <a:rPr kumimoji="1" lang="en-US" altLang="zh-CN" sz="32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n=k+1</a:t>
            </a:r>
            <a:r>
              <a:rPr kumimoji="1" lang="zh-CN" altLang="en-US" sz="32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时，为了使用归纳假设，应</a:t>
            </a:r>
            <a:r>
              <a:rPr kumimoji="1" lang="zh-CN" altLang="en-US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将</a:t>
            </a:r>
            <a:r>
              <a:rPr kumimoji="1"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</a:t>
            </a:r>
            <a:r>
              <a:rPr kumimoji="1" lang="en-US" altLang="zh-CN" sz="32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5</a:t>
            </a:r>
            <a:r>
              <a:rPr kumimoji="1" lang="en-US" altLang="zh-CN" sz="3200" b="1" baseline="30000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k+1</a:t>
            </a:r>
            <a:r>
              <a:rPr kumimoji="1" lang="zh-CN" altLang="en-US" sz="32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－</a:t>
            </a:r>
            <a:r>
              <a:rPr kumimoji="1" lang="en-US" altLang="zh-CN" sz="32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</a:t>
            </a:r>
            <a:r>
              <a:rPr kumimoji="1" lang="en-US" altLang="zh-CN" sz="3200" b="1" baseline="30000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k+1</a:t>
            </a:r>
            <a:r>
              <a:rPr kumimoji="1" lang="zh-CN" altLang="en-US" sz="32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变形</a:t>
            </a:r>
            <a:r>
              <a:rPr kumimoji="1" lang="zh-CN" altLang="en-US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为</a:t>
            </a:r>
            <a:endParaRPr kumimoji="1" lang="zh-CN" altLang="en-US" sz="20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uiExpand="1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351518"/>
            <a:ext cx="87154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课本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P50</a:t>
            </a:r>
          </a:p>
          <a:p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4.</a:t>
            </a:r>
            <a:r>
              <a:rPr lang="zh-CN" altLang="en-US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用数学归纳法证明：</a:t>
            </a:r>
            <a:r>
              <a:rPr lang="en-US" altLang="zh-CN" sz="3200" b="1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baseline="300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</a:t>
            </a:r>
            <a:r>
              <a:rPr lang="en-US" sz="3200" b="1" i="1" baseline="300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</a:t>
            </a:r>
            <a:r>
              <a:rPr lang="zh-CN" altLang="en-US" sz="3200" b="1" baseline="300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－</a:t>
            </a:r>
            <a:r>
              <a:rPr lang="en-US" sz="3200" b="1" baseline="300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</a:t>
            </a:r>
            <a:r>
              <a:rPr lang="en-US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+</a:t>
            </a:r>
            <a:r>
              <a:rPr lang="en-US" altLang="zh-CN" sz="3200" b="1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y</a:t>
            </a:r>
            <a:r>
              <a:rPr lang="en-US" altLang="zh-CN" sz="3200" b="1" baseline="300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</a:t>
            </a:r>
            <a:r>
              <a:rPr lang="en-US" sz="3200" b="1" i="1" baseline="300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</a:t>
            </a:r>
            <a:r>
              <a:rPr lang="zh-CN" altLang="en-US" sz="3200" b="1" baseline="300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－</a:t>
            </a:r>
            <a:r>
              <a:rPr lang="en-US" sz="3200" b="1" baseline="300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 </a:t>
            </a:r>
            <a:r>
              <a:rPr lang="zh-CN" altLang="en-US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能被</a:t>
            </a:r>
            <a:r>
              <a:rPr lang="en-US" altLang="zh-CN" sz="3200" b="1" i="1" dirty="0" err="1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dirty="0" err="1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+</a:t>
            </a:r>
            <a:r>
              <a:rPr lang="en-US" altLang="zh-CN" sz="3200" b="1" i="1" dirty="0" err="1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y</a:t>
            </a:r>
            <a:r>
              <a:rPr lang="zh-CN" altLang="en-US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整除</a:t>
            </a:r>
            <a:r>
              <a:rPr lang="en-US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.</a:t>
            </a:r>
            <a:endParaRPr lang="zh-CN" altLang="en-US" sz="3200" b="1" dirty="0" smtClean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57158" y="785794"/>
            <a:ext cx="8072494" cy="2000264"/>
            <a:chOff x="357158" y="351518"/>
            <a:chExt cx="8072494" cy="2000264"/>
          </a:xfrm>
        </p:grpSpPr>
        <p:sp>
          <p:nvSpPr>
            <p:cNvPr id="2" name="Text Box 26"/>
            <p:cNvSpPr txBox="1">
              <a:spLocks noChangeArrowheads="1"/>
            </p:cNvSpPr>
            <p:nvPr/>
          </p:nvSpPr>
          <p:spPr bwMode="auto">
            <a:xfrm>
              <a:off x="357158" y="351518"/>
              <a:ext cx="8072494" cy="1569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en-US" sz="3200" b="1" dirty="0" smtClean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例</a:t>
              </a:r>
              <a:r>
                <a:rPr lang="en-US" altLang="zh-CN" sz="3200" b="1" dirty="0" smtClean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9.</a:t>
              </a:r>
              <a:r>
                <a:rPr lang="zh-CN" altLang="en-US" sz="3200" b="1" dirty="0" smtClean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平面</a:t>
              </a:r>
              <a:r>
                <a:rPr lang="zh-CN" altLang="en-US" sz="3200" b="1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内有</a:t>
              </a:r>
              <a:r>
                <a:rPr lang="en-US" altLang="zh-CN" sz="3200" b="1" dirty="0" smtClean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n(n ≥ 2</a:t>
              </a:r>
              <a:r>
                <a:rPr lang="zh-CN" altLang="en-US" sz="3200" b="1" dirty="0" smtClean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，</a:t>
              </a:r>
              <a:r>
                <a:rPr lang="en-US" altLang="zh-CN" sz="3200" b="1" dirty="0" err="1" smtClean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n∈N</a:t>
              </a:r>
              <a:r>
                <a:rPr lang="en-US" altLang="zh-CN" sz="3200" b="1" baseline="30000" dirty="0" smtClean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*</a:t>
              </a:r>
              <a:r>
                <a:rPr lang="en-US" altLang="zh-CN" sz="3200" b="1" dirty="0" smtClean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)</a:t>
              </a:r>
              <a:r>
                <a:rPr lang="zh-CN" altLang="en-US" sz="3200" b="1" dirty="0" smtClean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条直线，其中</a:t>
              </a:r>
              <a:r>
                <a:rPr lang="zh-CN" altLang="en-US" sz="3200" b="1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任何两</a:t>
              </a:r>
              <a:r>
                <a:rPr lang="zh-CN" altLang="en-US" sz="3200" b="1" dirty="0" smtClean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条都相交，任何</a:t>
              </a:r>
              <a:r>
                <a:rPr lang="zh-CN" altLang="en-US" sz="3200" b="1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三条不过同</a:t>
              </a:r>
              <a:r>
                <a:rPr lang="zh-CN" altLang="en-US" sz="3200" b="1" dirty="0" smtClean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一点，</a:t>
              </a:r>
              <a:endParaRPr lang="en-US" altLang="zh-CN" sz="32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  <a:p>
              <a:r>
                <a:rPr lang="zh-CN" altLang="en-US" sz="3200" b="1" dirty="0" smtClean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证明</a:t>
              </a:r>
              <a:r>
                <a:rPr lang="zh-CN" altLang="en-US" sz="3200" b="1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交点的</a:t>
              </a:r>
              <a:r>
                <a:rPr lang="zh-CN" altLang="en-US" sz="3200" b="1" dirty="0" smtClean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个数</a:t>
              </a:r>
              <a:endParaRPr lang="en-US" altLang="zh-CN" sz="32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/>
          </p:nvGraphicFramePr>
          <p:xfrm>
            <a:off x="3357554" y="1351650"/>
            <a:ext cx="2500330" cy="1000132"/>
          </p:xfrm>
          <a:graphic>
            <a:graphicData uri="http://schemas.openxmlformats.org/presentationml/2006/ole">
              <p:oleObj spid="_x0000_s259074" name="Equation" r:id="rId3" imgW="1015920" imgH="406080" progId="Equation.DSMT4">
                <p:embed/>
              </p:oleObj>
            </a:graphicData>
          </a:graphic>
        </p:graphicFrame>
      </p:grpSp>
      <p:sp>
        <p:nvSpPr>
          <p:cNvPr id="6" name="TextBox 5"/>
          <p:cNvSpPr txBox="1"/>
          <p:nvPr/>
        </p:nvSpPr>
        <p:spPr>
          <a:xfrm>
            <a:off x="357158" y="214290"/>
            <a:ext cx="2071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几何问题：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14314" y="214290"/>
            <a:ext cx="8715404" cy="1546952"/>
            <a:chOff x="0" y="409523"/>
            <a:chExt cx="8715404" cy="1546952"/>
          </a:xfrm>
        </p:grpSpPr>
        <p:sp>
          <p:nvSpPr>
            <p:cNvPr id="2" name="TextBox 1"/>
            <p:cNvSpPr txBox="1"/>
            <p:nvPr/>
          </p:nvSpPr>
          <p:spPr>
            <a:xfrm>
              <a:off x="0" y="571480"/>
              <a:ext cx="871540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问题</a:t>
              </a:r>
              <a:r>
                <a:rPr lang="en-US" altLang="zh-CN" sz="3200" b="1" dirty="0" smtClean="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1: </a:t>
              </a:r>
              <a:r>
                <a:rPr lang="zh-CN" altLang="en-US" sz="3200" b="1" dirty="0" smtClean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在数列</a:t>
              </a:r>
              <a:r>
                <a:rPr lang="en-US" altLang="zh-CN" sz="3200" b="1" dirty="0" smtClean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{</a:t>
              </a:r>
              <a:r>
                <a:rPr lang="en-US" sz="3200" b="1" i="1" dirty="0" smtClean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a</a:t>
              </a:r>
              <a:r>
                <a:rPr lang="en-US" sz="3200" b="1" i="1" baseline="-25000" dirty="0" smtClean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n</a:t>
              </a:r>
              <a:r>
                <a:rPr lang="en-US" altLang="zh-CN" sz="3200" b="1" dirty="0" smtClean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}</a:t>
              </a:r>
              <a:r>
                <a:rPr lang="zh-CN" altLang="en-US" sz="3200" b="1" dirty="0" smtClean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中</a:t>
              </a:r>
              <a:r>
                <a:rPr lang="en-US" altLang="zh-CN" sz="3200" b="1" dirty="0" smtClean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, </a:t>
              </a:r>
              <a:r>
                <a:rPr lang="en-US" sz="3200" b="1" i="1" dirty="0" smtClean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a</a:t>
              </a:r>
              <a:r>
                <a:rPr lang="en-US" sz="3200" b="1" baseline="-25000" dirty="0" smtClean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1</a:t>
              </a:r>
              <a:r>
                <a:rPr lang="zh-CN" altLang="en-US" sz="3200" b="1" dirty="0" smtClean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＝</a:t>
              </a:r>
              <a:r>
                <a:rPr lang="en-US" sz="3200" b="1" dirty="0" smtClean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1</a:t>
              </a:r>
              <a:r>
                <a:rPr lang="en-US" altLang="zh-CN" sz="3200" b="1" dirty="0" smtClean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, </a:t>
              </a:r>
            </a:p>
            <a:p>
              <a:pPr>
                <a:spcBef>
                  <a:spcPts val="2400"/>
                </a:spcBef>
              </a:pPr>
              <a:r>
                <a:rPr lang="zh-CN" altLang="en-US" sz="3200" b="1" dirty="0" smtClean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先计算</a:t>
              </a:r>
              <a:r>
                <a:rPr lang="en-US" sz="3200" b="1" i="1" dirty="0" smtClean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a</a:t>
              </a:r>
              <a:r>
                <a:rPr lang="en-US" sz="3200" b="1" baseline="-25000" dirty="0" smtClean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2</a:t>
              </a:r>
              <a:r>
                <a:rPr lang="zh-CN" altLang="en-US" sz="3200" b="1" dirty="0" smtClean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，</a:t>
              </a:r>
              <a:r>
                <a:rPr lang="en-US" sz="3200" b="1" i="1" dirty="0" smtClean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a</a:t>
              </a:r>
              <a:r>
                <a:rPr lang="en-US" sz="3200" b="1" baseline="-25000" dirty="0" smtClean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3</a:t>
              </a:r>
              <a:r>
                <a:rPr lang="zh-CN" altLang="en-US" sz="3200" b="1" dirty="0" smtClean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，</a:t>
              </a:r>
              <a:r>
                <a:rPr lang="en-US" sz="3200" b="1" i="1" dirty="0" smtClean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a</a:t>
              </a:r>
              <a:r>
                <a:rPr lang="en-US" sz="3200" b="1" baseline="-25000" dirty="0" smtClean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4</a:t>
              </a:r>
              <a:r>
                <a:rPr lang="zh-CN" altLang="en-US" sz="3200" b="1" dirty="0" smtClean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的值</a:t>
              </a:r>
              <a:r>
                <a:rPr lang="en-US" altLang="zh-CN" sz="3200" b="1" dirty="0" smtClean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, </a:t>
              </a:r>
              <a:r>
                <a:rPr lang="zh-CN" altLang="en-US" sz="3200" b="1" dirty="0" smtClean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再推测通项</a:t>
              </a:r>
              <a:r>
                <a:rPr lang="en-US" sz="3200" b="1" i="1" dirty="0" smtClean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a</a:t>
              </a:r>
              <a:r>
                <a:rPr lang="en-US" sz="3200" b="1" i="1" baseline="-25000" dirty="0" smtClean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n</a:t>
              </a:r>
              <a:r>
                <a:rPr lang="zh-CN" altLang="en-US" sz="3200" b="1" dirty="0" smtClean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的公式</a:t>
              </a:r>
              <a:r>
                <a:rPr lang="en-US" altLang="zh-CN" sz="3200" b="1" dirty="0" smtClean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.</a:t>
              </a:r>
              <a:endParaRPr lang="zh-CN" altLang="en-US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/>
          </p:nvGraphicFramePr>
          <p:xfrm>
            <a:off x="4857752" y="409523"/>
            <a:ext cx="3571875" cy="1008062"/>
          </p:xfrm>
          <a:graphic>
            <a:graphicData uri="http://schemas.openxmlformats.org/presentationml/2006/ole">
              <p:oleObj spid="_x0000_s231426" name="Equation" r:id="rId3" imgW="1574640" imgH="444240" progId="Equation.DSMT4">
                <p:embed/>
              </p:oleObj>
            </a:graphicData>
          </a:graphic>
        </p:graphicFrame>
      </p:grpSp>
      <p:sp>
        <p:nvSpPr>
          <p:cNvPr id="6" name="TextBox 5"/>
          <p:cNvSpPr txBox="1"/>
          <p:nvPr/>
        </p:nvSpPr>
        <p:spPr>
          <a:xfrm>
            <a:off x="214314" y="2686947"/>
            <a:ext cx="8715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问题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2: </a:t>
            </a:r>
            <a:r>
              <a:rPr lang="zh-CN" altLang="en-US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计算下面式子：</a:t>
            </a:r>
            <a:endParaRPr lang="zh-CN" altLang="en-US" sz="3200" b="1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graphicFrame>
        <p:nvGraphicFramePr>
          <p:cNvPr id="231428" name="Object 4" descr="高考资源网(ks5u.com),中国最大的高考网站,您身边的高考专家。"/>
          <p:cNvGraphicFramePr>
            <a:graphicFrameLocks noChangeAspect="1"/>
          </p:cNvGraphicFramePr>
          <p:nvPr/>
        </p:nvGraphicFramePr>
        <p:xfrm>
          <a:off x="1530359" y="3286124"/>
          <a:ext cx="4760643" cy="2286016"/>
        </p:xfrm>
        <a:graphic>
          <a:graphicData uri="http://schemas.openxmlformats.org/presentationml/2006/ole">
            <p:oleObj spid="_x0000_s231428" name="Equation" r:id="rId4" imgW="1841400" imgH="888840" progId="Equation.DSMT4">
              <p:embed/>
            </p:oleObj>
          </a:graphicData>
        </a:graphic>
      </p:graphicFrame>
      <p:sp>
        <p:nvSpPr>
          <p:cNvPr id="10" name="矩形 9"/>
          <p:cNvSpPr/>
          <p:nvPr/>
        </p:nvSpPr>
        <p:spPr>
          <a:xfrm>
            <a:off x="236584" y="5558869"/>
            <a:ext cx="84296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猜测：－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1+3</a:t>
            </a:r>
            <a:r>
              <a:rPr lang="zh-CN" altLang="en-US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－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5+…+(</a:t>
            </a:r>
            <a:r>
              <a:rPr lang="zh-CN" altLang="en-US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－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1)</a:t>
            </a:r>
            <a:r>
              <a:rPr lang="en-US" altLang="zh-CN" sz="3200" b="1" baseline="300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(2n</a:t>
            </a:r>
            <a:r>
              <a:rPr lang="zh-CN" altLang="en-US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－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1)=______.</a:t>
            </a:r>
            <a:endParaRPr lang="zh-CN" altLang="en-US" sz="3200" b="1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6"/>
          <p:cNvSpPr txBox="1">
            <a:spLocks noChangeArrowheads="1"/>
          </p:cNvSpPr>
          <p:nvPr/>
        </p:nvSpPr>
        <p:spPr bwMode="auto">
          <a:xfrm>
            <a:off x="357158" y="500042"/>
            <a:ext cx="8072494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例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10.</a:t>
            </a:r>
            <a:r>
              <a:rPr lang="zh-CN" altLang="en-US" sz="32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平面</a:t>
            </a:r>
            <a:r>
              <a:rPr lang="zh-CN" altLang="en-US" sz="32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内有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n(n ≥ 3</a:t>
            </a:r>
            <a:r>
              <a:rPr lang="zh-CN" altLang="en-US" sz="32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，</a:t>
            </a:r>
            <a:r>
              <a:rPr lang="en-US" altLang="zh-CN" sz="3200" b="1" dirty="0" err="1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n∈N</a:t>
            </a:r>
            <a:r>
              <a:rPr lang="en-US" altLang="zh-CN" sz="3200" b="1" baseline="30000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*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sz="32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个点，其中任何三点都不在一条直线上，过这些点种任意两点作直线，这样的直线共有多少条？证明你的结论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.</a:t>
            </a:r>
            <a:endParaRPr lang="en-US" altLang="zh-CN" sz="3200" b="1" dirty="0">
              <a:solidFill>
                <a:srgbClr val="000000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351518"/>
            <a:ext cx="80724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课本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P50</a:t>
            </a:r>
          </a:p>
          <a:p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5.</a:t>
            </a:r>
            <a:r>
              <a:rPr lang="zh-CN" altLang="en-US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凸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</a:t>
            </a:r>
            <a:r>
              <a:rPr lang="zh-CN" altLang="en-US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边形有多少条对角线？证明你的结论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.</a:t>
            </a:r>
            <a:endParaRPr lang="zh-CN" altLang="en-US" sz="3200" b="1" dirty="0" smtClean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6"/>
          <p:cNvSpPr txBox="1">
            <a:spLocks noChangeArrowheads="1"/>
          </p:cNvSpPr>
          <p:nvPr/>
        </p:nvSpPr>
        <p:spPr bwMode="auto">
          <a:xfrm>
            <a:off x="285720" y="285728"/>
            <a:ext cx="8143932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课本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P50</a:t>
            </a:r>
          </a:p>
          <a:p>
            <a:pPr>
              <a:spcBef>
                <a:spcPct val="0"/>
              </a:spcBef>
            </a:pPr>
            <a:r>
              <a:rPr lang="en-US" altLang="zh-CN" sz="32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6.</a:t>
            </a:r>
            <a:r>
              <a:rPr lang="zh-CN" altLang="en-US" sz="32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平面上有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</a:t>
            </a:r>
            <a:r>
              <a:rPr lang="zh-CN" altLang="en-US" sz="32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条直线，其中任意两条都相交，任意三条不共点，这些直线把平面分成多少个区域？证明你的结论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.</a:t>
            </a:r>
            <a:endParaRPr lang="en-US" altLang="zh-CN" sz="3200" b="1" dirty="0">
              <a:solidFill>
                <a:srgbClr val="000000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3589" name="Object 5"/>
          <p:cNvGraphicFramePr>
            <a:graphicFrameLocks noChangeAspect="1"/>
          </p:cNvGraphicFramePr>
          <p:nvPr/>
        </p:nvGraphicFramePr>
        <p:xfrm>
          <a:off x="442935" y="428604"/>
          <a:ext cx="7343775" cy="1963737"/>
        </p:xfrm>
        <a:graphic>
          <a:graphicData uri="http://schemas.openxmlformats.org/presentationml/2006/ole">
            <p:oleObj spid="_x0000_s273410" name="Equation" r:id="rId3" imgW="2705040" imgH="723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323851" y="214290"/>
            <a:ext cx="539115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问题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3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：</a:t>
            </a:r>
            <a:r>
              <a:rPr lang="zh-CN" altLang="en-US" sz="32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费</a:t>
            </a:r>
            <a:r>
              <a:rPr lang="zh-CN" altLang="en-US" sz="32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马</a:t>
            </a:r>
            <a:r>
              <a:rPr lang="en-US" altLang="zh-CN" sz="32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(Fermat) </a:t>
            </a:r>
            <a:r>
              <a:rPr lang="zh-CN" altLang="en-US" sz="32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猜想</a:t>
            </a:r>
            <a:r>
              <a:rPr lang="zh-CN" altLang="en-US" sz="32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：</a:t>
            </a:r>
          </a:p>
        </p:txBody>
      </p:sp>
      <p:sp>
        <p:nvSpPr>
          <p:cNvPr id="63497" name="Text Box 9"/>
          <p:cNvSpPr txBox="1">
            <a:spLocks noChangeArrowheads="1"/>
          </p:cNvSpPr>
          <p:nvPr/>
        </p:nvSpPr>
        <p:spPr bwMode="auto">
          <a:xfrm>
            <a:off x="357158" y="857232"/>
            <a:ext cx="7351706" cy="584775"/>
          </a:xfrm>
          <a:prstGeom prst="rect">
            <a:avLst/>
          </a:prstGeom>
          <a:noFill/>
          <a:ln w="76200" cmpd="tri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32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形如</a:t>
            </a:r>
            <a:r>
              <a:rPr lang="en-US" altLang="zh-CN" sz="3200" b="1" dirty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baseline="-25000" dirty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</a:t>
            </a:r>
            <a:r>
              <a:rPr lang="zh-CN" altLang="en-US" sz="3200" b="1" dirty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＝</a:t>
            </a:r>
            <a:r>
              <a:rPr lang="en-US" altLang="zh-CN" sz="3200" b="1" dirty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</a:t>
            </a:r>
            <a:r>
              <a:rPr lang="en-US" altLang="zh-CN" sz="3200" b="1" baseline="30000" dirty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</a:t>
            </a:r>
            <a:r>
              <a:rPr lang="en-US" altLang="zh-CN" sz="3200" b="1" baseline="60000" dirty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</a:t>
            </a:r>
            <a:r>
              <a:rPr lang="en-US" altLang="zh-CN" sz="3200" b="1" dirty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+1(n=0,1,2…)</a:t>
            </a:r>
            <a:r>
              <a:rPr lang="zh-CN" altLang="en-US" sz="32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的数都是</a:t>
            </a:r>
            <a:r>
              <a:rPr lang="zh-CN" altLang="en-US" sz="32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质数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.</a:t>
            </a:r>
            <a:endParaRPr lang="zh-CN" altLang="en-US" sz="3200" b="1" dirty="0">
              <a:solidFill>
                <a:srgbClr val="000000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graphicFrame>
        <p:nvGraphicFramePr>
          <p:cNvPr id="63498" name="Object 10"/>
          <p:cNvGraphicFramePr>
            <a:graphicFrameLocks noChangeAspect="1"/>
          </p:cNvGraphicFramePr>
          <p:nvPr/>
        </p:nvGraphicFramePr>
        <p:xfrm>
          <a:off x="2822576" y="1643050"/>
          <a:ext cx="5178448" cy="1836935"/>
        </p:xfrm>
        <a:graphic>
          <a:graphicData uri="http://schemas.openxmlformats.org/presentationml/2006/ole">
            <p:oleObj spid="_x0000_s234498" name="Equation" r:id="rId3" imgW="1968480" imgH="698400" progId="Equation.DSMT4">
              <p:embed/>
            </p:oleObj>
          </a:graphicData>
        </a:graphic>
      </p:graphicFrame>
      <p:sp>
        <p:nvSpPr>
          <p:cNvPr id="63500" name="Text Box 12"/>
          <p:cNvSpPr txBox="1">
            <a:spLocks noChangeArrowheads="1"/>
          </p:cNvSpPr>
          <p:nvPr/>
        </p:nvSpPr>
        <p:spPr bwMode="auto">
          <a:xfrm>
            <a:off x="214282" y="5300663"/>
            <a:ext cx="280987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dirty="0">
                <a:solidFill>
                  <a:srgbClr val="FF0000"/>
                </a:solidFill>
                <a:latin typeface="Arial"/>
                <a:ea typeface="华文行楷" pitchFamily="2" charset="-122"/>
              </a:rPr>
              <a:t>……</a:t>
            </a:r>
            <a:r>
              <a:rPr lang="en-US" altLang="zh-CN" sz="3200" dirty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100</a:t>
            </a:r>
            <a:r>
              <a:rPr lang="zh-CN" altLang="en-US" sz="3200" dirty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年后</a:t>
            </a:r>
            <a:r>
              <a:rPr lang="en-US" altLang="zh-CN" sz="3200" dirty="0">
                <a:solidFill>
                  <a:srgbClr val="FF0000"/>
                </a:solidFill>
                <a:latin typeface="Arial"/>
                <a:ea typeface="华文行楷" pitchFamily="2" charset="-122"/>
              </a:rPr>
              <a:t>…</a:t>
            </a:r>
            <a:endParaRPr lang="en-US" altLang="zh-CN" sz="3200" dirty="0">
              <a:solidFill>
                <a:srgbClr val="FF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graphicFrame>
        <p:nvGraphicFramePr>
          <p:cNvPr id="63502" name="Object 14"/>
          <p:cNvGraphicFramePr>
            <a:graphicFrameLocks noChangeAspect="1"/>
          </p:cNvGraphicFramePr>
          <p:nvPr/>
        </p:nvGraphicFramePr>
        <p:xfrm>
          <a:off x="2857488" y="4500570"/>
          <a:ext cx="3429024" cy="1681635"/>
        </p:xfrm>
        <a:graphic>
          <a:graphicData uri="http://schemas.openxmlformats.org/presentationml/2006/ole">
            <p:oleObj spid="_x0000_s234499" name="Equation" r:id="rId4" imgW="1346040" imgH="660240" progId="Equation.DSMT4">
              <p:embed/>
            </p:oleObj>
          </a:graphicData>
        </a:graphic>
      </p:graphicFrame>
      <p:pic>
        <p:nvPicPr>
          <p:cNvPr id="63503" name="Picture 15" descr="0316-0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8596" y="1571612"/>
            <a:ext cx="2016125" cy="2447925"/>
          </a:xfrm>
          <a:prstGeom prst="rect">
            <a:avLst/>
          </a:prstGeom>
          <a:noFill/>
        </p:spPr>
      </p:pic>
      <p:pic>
        <p:nvPicPr>
          <p:cNvPr id="63504" name="Picture 16" descr="image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43702" y="3643314"/>
            <a:ext cx="1944688" cy="2232025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7072330" y="5929330"/>
            <a:ext cx="1214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3333FF"/>
                </a:solidFill>
                <a:latin typeface="+mn-ea"/>
                <a:ea typeface="+mn-ea"/>
                <a:cs typeface="Times New Roman" pitchFamily="18" charset="0"/>
              </a:rPr>
              <a:t>欧拉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35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3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63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35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3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63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3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00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28596" y="565832"/>
            <a:ext cx="807249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3200" b="1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问题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4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：</a:t>
            </a:r>
            <a:r>
              <a:rPr lang="zh-CN" altLang="en-US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要保证多米诺骨牌游戏成功，必须</a:t>
            </a:r>
            <a:r>
              <a:rPr lang="zh-CN" altLang="en-US" sz="32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满足什么条件？</a:t>
            </a:r>
            <a:r>
              <a:rPr lang="zh-CN" altLang="en-US" sz="3200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endParaRPr lang="zh-CN" altLang="en-US" sz="3200" b="1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71472" y="2000240"/>
            <a:ext cx="7916861" cy="1569660"/>
          </a:xfrm>
          <a:prstGeom prst="rect">
            <a:avLst/>
          </a:prstGeom>
          <a:noFill/>
          <a:ln w="50800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第一，必须推倒第一块，</a:t>
            </a:r>
          </a:p>
          <a:p>
            <a:pPr>
              <a:spcBef>
                <a:spcPts val="0"/>
              </a:spcBef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第二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假如前面一块倒下，要保证它倒下时会撞倒下一块。 </a:t>
            </a:r>
          </a:p>
        </p:txBody>
      </p:sp>
      <p:sp>
        <p:nvSpPr>
          <p:cNvPr id="4" name="动作按钮: 影片 3">
            <a:hlinkClick r:id="rId3" highlightClick="1"/>
          </p:cNvPr>
          <p:cNvSpPr/>
          <p:nvPr/>
        </p:nvSpPr>
        <p:spPr>
          <a:xfrm>
            <a:off x="8143900" y="6215082"/>
            <a:ext cx="500066" cy="500066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2" name="Text Box 126"/>
          <p:cNvSpPr txBox="1">
            <a:spLocks noChangeArrowheads="1"/>
          </p:cNvSpPr>
          <p:nvPr/>
        </p:nvSpPr>
        <p:spPr bwMode="auto">
          <a:xfrm>
            <a:off x="4214810" y="2071678"/>
            <a:ext cx="35719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(1)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当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=1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时命题成立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.</a:t>
            </a:r>
            <a:endParaRPr lang="en-US" altLang="zh-C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06" name="Rectangle 29"/>
          <p:cNvSpPr>
            <a:spLocks noChangeArrowheads="1"/>
          </p:cNvSpPr>
          <p:nvPr/>
        </p:nvSpPr>
        <p:spPr bwMode="auto">
          <a:xfrm>
            <a:off x="0" y="3048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535" name="Group 199"/>
          <p:cNvGraphicFramePr>
            <a:graphicFrameLocks noGrp="1"/>
          </p:cNvGraphicFramePr>
          <p:nvPr>
            <p:ph sz="quarter" idx="4294967295"/>
          </p:nvPr>
        </p:nvGraphicFramePr>
        <p:xfrm>
          <a:off x="214282" y="1285860"/>
          <a:ext cx="8429684" cy="423128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3857652"/>
                <a:gridCol w="4572032"/>
              </a:tblGrid>
              <a:tr h="3155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多米诺骨牌游戏原理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数学归纳法证明步骤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/>
                </a:tc>
              </a:tr>
              <a:tr h="8464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(1)</a:t>
                      </a:r>
                      <a:r>
                        <a:rPr lang="zh-CN" altLang="en-US" sz="2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第一块骨牌倒下</a:t>
                      </a: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/>
                </a:tc>
              </a:tr>
              <a:tr h="13840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(2)</a:t>
                      </a:r>
                      <a:r>
                        <a:rPr lang="zh-CN" altLang="en-US" sz="2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若第</a:t>
                      </a:r>
                      <a:r>
                        <a:rPr lang="en-US" altLang="zh-CN" sz="2800" b="1" i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k</a:t>
                      </a:r>
                      <a:r>
                        <a:rPr lang="zh-CN" altLang="en-US" sz="2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块倒下时，则</a:t>
                      </a:r>
                      <a:endParaRPr lang="en-US" altLang="zh-CN" sz="2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2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相邻的第</a:t>
                      </a:r>
                      <a:r>
                        <a:rPr lang="en-US" altLang="zh-CN" sz="2800" b="1" i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k</a:t>
                      </a:r>
                      <a:r>
                        <a:rPr lang="en-US" altLang="zh-CN" sz="2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+1</a:t>
                      </a:r>
                      <a:r>
                        <a:rPr lang="zh-CN" altLang="en-US" sz="2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块也倒下</a:t>
                      </a: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/>
                </a:tc>
              </a:tr>
              <a:tr h="4702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2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根据</a:t>
                      </a:r>
                      <a:r>
                        <a:rPr lang="en-US" altLang="zh-CN" sz="2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(1)</a:t>
                      </a:r>
                      <a:r>
                        <a:rPr lang="zh-CN" altLang="en-US" sz="2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和 </a:t>
                      </a:r>
                      <a:r>
                        <a:rPr lang="en-US" altLang="zh-CN" sz="2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(2)</a:t>
                      </a:r>
                      <a:r>
                        <a:rPr lang="zh-CN" altLang="en-US" sz="2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，可知不论有多少块骨牌都能全部倒下</a:t>
                      </a:r>
                      <a:r>
                        <a:rPr lang="en-US" altLang="zh-CN" sz="2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.</a:t>
                      </a:r>
                      <a:endParaRPr lang="zh-CN" altLang="en-US" sz="2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/>
                </a:tc>
              </a:tr>
            </a:tbl>
          </a:graphicData>
        </a:graphic>
      </p:graphicFrame>
      <p:sp>
        <p:nvSpPr>
          <p:cNvPr id="14467" name="Text Box 131"/>
          <p:cNvSpPr txBox="1">
            <a:spLocks noChangeArrowheads="1"/>
          </p:cNvSpPr>
          <p:nvPr/>
        </p:nvSpPr>
        <p:spPr bwMode="auto">
          <a:xfrm>
            <a:off x="4143372" y="4357694"/>
            <a:ext cx="442753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根据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(1)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和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(2)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，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可知对所有的自然数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，命题都成立</a:t>
            </a:r>
            <a:r>
              <a:rPr lang="en-US" altLang="zh-CN" sz="2800" b="1" dirty="0" smtClean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.</a:t>
            </a:r>
            <a:endParaRPr lang="en-US" altLang="zh-CN" sz="2400" b="1" dirty="0"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71670" y="357166"/>
            <a:ext cx="43043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利用相似性规范二步骤</a:t>
            </a:r>
          </a:p>
        </p:txBody>
      </p:sp>
      <p:sp>
        <p:nvSpPr>
          <p:cNvPr id="17" name="矩形 16"/>
          <p:cNvSpPr/>
          <p:nvPr/>
        </p:nvSpPr>
        <p:spPr>
          <a:xfrm>
            <a:off x="4143372" y="2857496"/>
            <a:ext cx="4572000" cy="104028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(2)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假设</a:t>
            </a:r>
            <a:r>
              <a:rPr lang="en-US" altLang="zh-CN" sz="2800" b="1" i="1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= </a:t>
            </a:r>
            <a:r>
              <a:rPr lang="en-US" altLang="zh-CN" sz="2800" b="1" i="1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k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时命题成立，</a:t>
            </a:r>
          </a:p>
          <a:p>
            <a:pPr lvl="0"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证明当</a:t>
            </a:r>
            <a:r>
              <a:rPr lang="en-US" altLang="zh-CN" sz="2800" b="1" i="1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</a:t>
            </a:r>
            <a:r>
              <a:rPr lang="en-US" altLang="zh-CN" sz="2800" b="1" i="1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k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+1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时命题也成立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.</a:t>
            </a:r>
            <a:endParaRPr lang="zh-CN" altLang="en-US" sz="2800" b="1" dirty="0" smtClean="0">
              <a:solidFill>
                <a:srgbClr val="00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62" grpId="0"/>
      <p:bldP spid="14467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214282" y="285728"/>
            <a:ext cx="327525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用框图表示为： </a:t>
            </a:r>
          </a:p>
        </p:txBody>
      </p:sp>
      <p:sp>
        <p:nvSpPr>
          <p:cNvPr id="16390" name="AutoShape 6"/>
          <p:cNvSpPr>
            <a:spLocks noChangeArrowheads="1"/>
          </p:cNvSpPr>
          <p:nvPr/>
        </p:nvSpPr>
        <p:spPr bwMode="auto">
          <a:xfrm>
            <a:off x="428596" y="1000108"/>
            <a:ext cx="2143140" cy="1152525"/>
          </a:xfrm>
          <a:prstGeom prst="flowChartAlternateProcess">
            <a:avLst/>
          </a:prstGeom>
          <a:solidFill>
            <a:srgbClr val="33CCCC">
              <a:alpha val="13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验证</a:t>
            </a:r>
            <a:r>
              <a:rPr lang="en-US" altLang="zh-CN" sz="2800" b="1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</a:t>
            </a:r>
            <a:r>
              <a:rPr lang="en-US" altLang="zh-CN" sz="28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=1</a:t>
            </a:r>
            <a:r>
              <a:rPr lang="zh-CN" altLang="en-US" sz="28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时</a:t>
            </a:r>
            <a:endParaRPr lang="en-US" altLang="zh-CN" sz="2800" b="1" dirty="0" smtClean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r>
              <a:rPr lang="zh-CN" altLang="en-US" sz="28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命题成立</a:t>
            </a:r>
            <a:r>
              <a:rPr lang="en-US" altLang="zh-CN" sz="28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16393" name="AutoShape 9"/>
          <p:cNvSpPr>
            <a:spLocks noChangeArrowheads="1"/>
          </p:cNvSpPr>
          <p:nvPr/>
        </p:nvSpPr>
        <p:spPr bwMode="auto">
          <a:xfrm>
            <a:off x="3643306" y="917567"/>
            <a:ext cx="4643470" cy="1296987"/>
          </a:xfrm>
          <a:prstGeom prst="flowChartAlternateProcess">
            <a:avLst/>
          </a:prstGeom>
          <a:solidFill>
            <a:srgbClr val="33CCCC">
              <a:alpha val="13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若</a:t>
            </a:r>
            <a:r>
              <a:rPr lang="en-US" altLang="zh-CN" sz="2800" b="1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</a:t>
            </a:r>
            <a:r>
              <a:rPr lang="en-US" altLang="zh-CN" sz="28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= </a:t>
            </a:r>
            <a:r>
              <a:rPr lang="en-US" altLang="zh-CN" sz="2800" b="1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k</a:t>
            </a:r>
            <a:r>
              <a:rPr lang="en-US" altLang="zh-CN" sz="28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k </a:t>
            </a:r>
            <a:r>
              <a:rPr lang="en-US" altLang="zh-CN" sz="28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&gt; 1)</a:t>
            </a:r>
            <a:r>
              <a:rPr lang="zh-CN" altLang="en-US" sz="28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时命题成立，</a:t>
            </a:r>
            <a:endParaRPr lang="en-US" altLang="zh-CN" sz="2800" b="1" dirty="0" smtClean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r>
              <a:rPr lang="zh-CN" altLang="en-US" sz="28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证明当</a:t>
            </a:r>
            <a:r>
              <a:rPr lang="en-US" altLang="zh-CN" sz="2800" b="1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</a:t>
            </a:r>
            <a:r>
              <a:rPr lang="en-US" altLang="zh-CN" sz="28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</a:t>
            </a:r>
            <a:r>
              <a:rPr lang="en-US" altLang="zh-CN" sz="2800" b="1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k</a:t>
            </a:r>
            <a:r>
              <a:rPr lang="en-US" altLang="zh-CN" sz="28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+1</a:t>
            </a:r>
            <a:r>
              <a:rPr lang="zh-CN" altLang="en-US" sz="28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时命题也成立</a:t>
            </a:r>
            <a:r>
              <a:rPr lang="en-US" altLang="zh-CN" sz="28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.</a:t>
            </a:r>
            <a:endParaRPr lang="zh-CN" altLang="en-US" sz="2800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16395" name="AutoShape 11"/>
          <p:cNvSpPr>
            <a:spLocks noChangeArrowheads="1"/>
          </p:cNvSpPr>
          <p:nvPr/>
        </p:nvSpPr>
        <p:spPr bwMode="auto">
          <a:xfrm>
            <a:off x="2285984" y="3643314"/>
            <a:ext cx="2786082" cy="1152525"/>
          </a:xfrm>
          <a:prstGeom prst="flowChartAlternateProcess">
            <a:avLst/>
          </a:prstGeom>
          <a:solidFill>
            <a:srgbClr val="33CCCC">
              <a:alpha val="13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ts val="0"/>
              </a:spcBef>
            </a:pPr>
            <a:r>
              <a:rPr lang="zh-CN" altLang="en-US" sz="28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命题对所有的</a:t>
            </a:r>
            <a:endParaRPr lang="en-US" altLang="zh-CN" sz="2800" b="1" dirty="0" smtClean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8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自然数</a:t>
            </a:r>
            <a:r>
              <a:rPr lang="en-US" altLang="zh-CN" sz="28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</a:t>
            </a:r>
            <a:r>
              <a:rPr lang="zh-CN" altLang="en-US" sz="28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都成立</a:t>
            </a:r>
            <a:r>
              <a:rPr lang="en-US" altLang="zh-CN" sz="28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714348" y="2143116"/>
            <a:ext cx="17145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归纳奠基</a:t>
            </a:r>
            <a:endParaRPr lang="zh-CN" altLang="en-US" sz="2800" b="1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5000628" y="2214554"/>
            <a:ext cx="17145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归纳递推</a:t>
            </a:r>
            <a:endParaRPr lang="zh-CN" altLang="en-US" sz="2800" b="1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356544" y="2714630"/>
            <a:ext cx="4421225" cy="931863"/>
            <a:chOff x="955" y="1079"/>
            <a:chExt cx="2585" cy="587"/>
          </a:xfrm>
        </p:grpSpPr>
        <p:sp>
          <p:nvSpPr>
            <p:cNvPr id="22541" name="AutoShape 15"/>
            <p:cNvSpPr>
              <a:spLocks/>
            </p:cNvSpPr>
            <p:nvPr/>
          </p:nvSpPr>
          <p:spPr bwMode="auto">
            <a:xfrm rot="16200000">
              <a:off x="2113" y="-79"/>
              <a:ext cx="269" cy="2585"/>
            </a:xfrm>
            <a:prstGeom prst="leftBrace">
              <a:avLst>
                <a:gd name="adj1" fmla="val 31632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2" name="AutoShape 18"/>
            <p:cNvSpPr>
              <a:spLocks noChangeArrowheads="1"/>
            </p:cNvSpPr>
            <p:nvPr/>
          </p:nvSpPr>
          <p:spPr bwMode="auto">
            <a:xfrm>
              <a:off x="2167" y="1394"/>
              <a:ext cx="168" cy="272"/>
            </a:xfrm>
            <a:prstGeom prst="downArrow">
              <a:avLst>
                <a:gd name="adj1" fmla="val 50000"/>
                <a:gd name="adj2" fmla="val 40476"/>
              </a:avLst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eaVert" wrap="none" anchor="ctr"/>
            <a:lstStyle/>
            <a:p>
              <a:endParaRPr lang="zh-CN" altLang="en-US"/>
            </a:p>
          </p:txBody>
        </p:sp>
      </p:grpSp>
      <p:sp>
        <p:nvSpPr>
          <p:cNvPr id="16403" name="Rectangle 19"/>
          <p:cNvSpPr>
            <a:spLocks noChangeArrowheads="1"/>
          </p:cNvSpPr>
          <p:nvPr/>
        </p:nvSpPr>
        <p:spPr bwMode="auto">
          <a:xfrm>
            <a:off x="539750" y="5130241"/>
            <a:ext cx="617539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zh-CN" altLang="en-US" sz="3200" b="1" dirty="0" smtClean="0">
                <a:latin typeface="Arial" charset="0"/>
                <a:ea typeface="黑体" pitchFamily="2" charset="-122"/>
              </a:rPr>
              <a:t>注</a:t>
            </a:r>
            <a:r>
              <a:rPr lang="zh-CN" altLang="en-US" sz="3200" b="1" dirty="0">
                <a:latin typeface="Arial" charset="0"/>
                <a:ea typeface="黑体" pitchFamily="2" charset="-122"/>
              </a:rPr>
              <a:t>：</a:t>
            </a:r>
            <a:r>
              <a:rPr lang="zh-CN" altLang="en-US" sz="3200" b="1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两个</a:t>
            </a:r>
            <a:r>
              <a:rPr lang="zh-CN" altLang="en-US" sz="3200" b="1" dirty="0">
                <a:latin typeface="Arial" charset="0"/>
                <a:ea typeface="黑体" pitchFamily="2" charset="-122"/>
              </a:rPr>
              <a:t>步骤</a:t>
            </a:r>
            <a:r>
              <a:rPr lang="en-US" altLang="zh-CN" sz="3200" b="1" dirty="0">
                <a:latin typeface="Arial" charset="0"/>
                <a:ea typeface="黑体" pitchFamily="2" charset="-122"/>
              </a:rPr>
              <a:t>,</a:t>
            </a:r>
            <a:r>
              <a:rPr lang="zh-CN" altLang="en-US" sz="3200" b="1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一个</a:t>
            </a:r>
            <a:r>
              <a:rPr lang="zh-CN" altLang="en-US" sz="3200" b="1" dirty="0">
                <a:latin typeface="Arial" charset="0"/>
                <a:ea typeface="黑体" pitchFamily="2" charset="-122"/>
              </a:rPr>
              <a:t>结论</a:t>
            </a:r>
            <a:r>
              <a:rPr lang="en-US" altLang="zh-CN" sz="3200" b="1" dirty="0">
                <a:latin typeface="Arial" charset="0"/>
                <a:ea typeface="黑体" pitchFamily="2" charset="-122"/>
              </a:rPr>
              <a:t>,</a:t>
            </a:r>
            <a:r>
              <a:rPr lang="zh-CN" altLang="en-US" sz="3200" b="1" dirty="0">
                <a:latin typeface="Arial" charset="0"/>
                <a:ea typeface="黑体" pitchFamily="2" charset="-122"/>
              </a:rPr>
              <a:t>缺一不可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20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animBg="1"/>
      <p:bldP spid="16393" grpId="0" animBg="1"/>
      <p:bldP spid="16395" grpId="0" animBg="1"/>
      <p:bldP spid="16400" grpId="0"/>
      <p:bldP spid="16401" grpId="0"/>
      <p:bldP spid="1640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1"/>
          <p:cNvSpPr>
            <a:spLocks noChangeArrowheads="1"/>
          </p:cNvSpPr>
          <p:nvPr/>
        </p:nvSpPr>
        <p:spPr bwMode="auto">
          <a:xfrm>
            <a:off x="357158" y="365919"/>
            <a:ext cx="371477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zh-CN" altLang="en-US" sz="3200" b="1" dirty="0" smtClean="0">
                <a:latin typeface="黑体" pitchFamily="2" charset="-122"/>
                <a:ea typeface="黑体" pitchFamily="2" charset="-122"/>
              </a:rPr>
              <a:t>用</a:t>
            </a:r>
            <a:r>
              <a:rPr lang="zh-CN" altLang="en-US" sz="3200" b="1" dirty="0" smtClean="0">
                <a:latin typeface="黑体" pitchFamily="2" charset="-122"/>
                <a:ea typeface="黑体" pitchFamily="2" charset="-122"/>
              </a:rPr>
              <a:t>数学归纳法</a:t>
            </a:r>
            <a:r>
              <a:rPr lang="zh-CN" altLang="en-US" sz="3200" b="1" dirty="0" smtClean="0">
                <a:latin typeface="黑体" pitchFamily="2" charset="-122"/>
                <a:ea typeface="黑体" pitchFamily="2" charset="-122"/>
              </a:rPr>
              <a:t>证明：</a:t>
            </a:r>
            <a:endParaRPr lang="zh-CN" altLang="en-US" sz="3200" b="1" dirty="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1027" name="Object 1"/>
          <p:cNvGraphicFramePr>
            <a:graphicFrameLocks noChangeAspect="1"/>
          </p:cNvGraphicFramePr>
          <p:nvPr/>
        </p:nvGraphicFramePr>
        <p:xfrm>
          <a:off x="731839" y="1048392"/>
          <a:ext cx="6697681" cy="614397"/>
        </p:xfrm>
        <a:graphic>
          <a:graphicData uri="http://schemas.openxmlformats.org/presentationml/2006/ole">
            <p:oleObj spid="_x0000_s235523" name="Equation" r:id="rId4" imgW="2489040" imgH="228600" progId="Equation.DSMT4">
              <p:embed/>
            </p:oleObj>
          </a:graphicData>
        </a:graphic>
      </p:graphicFrame>
      <p:sp>
        <p:nvSpPr>
          <p:cNvPr id="1038" name="Rectangle 13"/>
          <p:cNvSpPr>
            <a:spLocks noChangeArrowheads="1"/>
          </p:cNvSpPr>
          <p:nvPr/>
        </p:nvSpPr>
        <p:spPr bwMode="auto">
          <a:xfrm>
            <a:off x="357158" y="1762772"/>
            <a:ext cx="778674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zh-CN" altLang="en-US" sz="28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证明</a:t>
            </a:r>
            <a:r>
              <a:rPr lang="zh-CN" altLang="en-US" sz="28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：</a:t>
            </a:r>
            <a:r>
              <a:rPr lang="en-US" altLang="zh-CN" sz="28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(1</a:t>
            </a:r>
            <a:r>
              <a:rPr lang="en-US" altLang="zh-CN" sz="28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当</a:t>
            </a:r>
            <a:r>
              <a:rPr lang="en-US" altLang="zh-CN" sz="28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n=1</a:t>
            </a:r>
            <a:r>
              <a:rPr lang="zh-CN" altLang="en-US" sz="28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时，左边</a:t>
            </a:r>
            <a:r>
              <a:rPr lang="en-US" altLang="zh-CN" sz="28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=1</a:t>
            </a:r>
            <a:r>
              <a:rPr lang="zh-CN" altLang="en-US" sz="28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，右边</a:t>
            </a:r>
            <a:r>
              <a:rPr lang="en-US" altLang="zh-CN" sz="28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=1</a:t>
            </a:r>
            <a:r>
              <a:rPr lang="zh-CN" altLang="en-US" sz="28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，等式成立</a:t>
            </a:r>
            <a:r>
              <a:rPr lang="en-US" altLang="zh-CN" sz="28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1043" name="Rectangle 32"/>
          <p:cNvSpPr>
            <a:spLocks noChangeArrowheads="1"/>
          </p:cNvSpPr>
          <p:nvPr/>
        </p:nvSpPr>
        <p:spPr bwMode="auto">
          <a:xfrm>
            <a:off x="0" y="3713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44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45" name="Rectangle 4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46" name="Text Box 45"/>
          <p:cNvSpPr txBox="1">
            <a:spLocks noChangeArrowheads="1"/>
          </p:cNvSpPr>
          <p:nvPr/>
        </p:nvSpPr>
        <p:spPr bwMode="auto">
          <a:xfrm>
            <a:off x="827088" y="6021388"/>
            <a:ext cx="7921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latin typeface="Arial" charset="0"/>
            </a:endParaRPr>
          </a:p>
        </p:txBody>
      </p:sp>
      <p:sp>
        <p:nvSpPr>
          <p:cNvPr id="1053" name="Text Box 35"/>
          <p:cNvSpPr txBox="1">
            <a:spLocks noChangeArrowheads="1"/>
          </p:cNvSpPr>
          <p:nvPr/>
        </p:nvSpPr>
        <p:spPr bwMode="auto">
          <a:xfrm>
            <a:off x="357158" y="2334276"/>
            <a:ext cx="4752976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(2)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假设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n=k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时等式成立，即</a:t>
            </a:r>
          </a:p>
        </p:txBody>
      </p:sp>
      <p:graphicFrame>
        <p:nvGraphicFramePr>
          <p:cNvPr id="1033" name="Object 7"/>
          <p:cNvGraphicFramePr>
            <a:graphicFrameLocks noChangeAspect="1"/>
          </p:cNvGraphicFramePr>
          <p:nvPr/>
        </p:nvGraphicFramePr>
        <p:xfrm>
          <a:off x="1501776" y="2857496"/>
          <a:ext cx="5599337" cy="571504"/>
        </p:xfrm>
        <a:graphic>
          <a:graphicData uri="http://schemas.openxmlformats.org/presentationml/2006/ole">
            <p:oleObj spid="_x0000_s235529" name="Equation" r:id="rId5" imgW="2501640" imgH="228600" progId="Equation.DSMT4">
              <p:embed/>
            </p:oleObj>
          </a:graphicData>
        </a:graphic>
      </p:graphicFrame>
      <p:sp>
        <p:nvSpPr>
          <p:cNvPr id="1054" name="Text Box 38"/>
          <p:cNvSpPr txBox="1">
            <a:spLocks noChangeArrowheads="1"/>
          </p:cNvSpPr>
          <p:nvPr/>
        </p:nvSpPr>
        <p:spPr bwMode="auto">
          <a:xfrm>
            <a:off x="357158" y="3405191"/>
            <a:ext cx="2286016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当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n=k+1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时，</a:t>
            </a:r>
            <a:endParaRPr lang="zh-CN" altLang="en-US" sz="2800" b="1" dirty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1034" name="Object 8"/>
          <p:cNvGraphicFramePr>
            <a:graphicFrameLocks noChangeAspect="1"/>
          </p:cNvGraphicFramePr>
          <p:nvPr/>
        </p:nvGraphicFramePr>
        <p:xfrm>
          <a:off x="1481156" y="3929066"/>
          <a:ext cx="5448298" cy="499276"/>
        </p:xfrm>
        <a:graphic>
          <a:graphicData uri="http://schemas.openxmlformats.org/presentationml/2006/ole">
            <p:oleObj spid="_x0000_s235530" name="Equation" r:id="rId6" imgW="2184120" imgH="203040" progId="Equation.DSMT4">
              <p:embed/>
            </p:oleObj>
          </a:graphicData>
        </a:graphic>
      </p:graphicFrame>
      <p:graphicFrame>
        <p:nvGraphicFramePr>
          <p:cNvPr id="1035" name="Object 9"/>
          <p:cNvGraphicFramePr>
            <a:graphicFrameLocks noChangeAspect="1"/>
          </p:cNvGraphicFramePr>
          <p:nvPr/>
        </p:nvGraphicFramePr>
        <p:xfrm>
          <a:off x="1539884" y="4429132"/>
          <a:ext cx="4318000" cy="576262"/>
        </p:xfrm>
        <a:graphic>
          <a:graphicData uri="http://schemas.openxmlformats.org/presentationml/2006/ole">
            <p:oleObj spid="_x0000_s235531" name="Equation" r:id="rId7" imgW="1536480" imgH="228600" progId="Equation.DSMT4">
              <p:embed/>
            </p:oleObj>
          </a:graphicData>
        </a:graphic>
      </p:graphicFrame>
      <p:sp>
        <p:nvSpPr>
          <p:cNvPr id="1055" name="Text Box 43"/>
          <p:cNvSpPr txBox="1">
            <a:spLocks noChangeArrowheads="1"/>
          </p:cNvSpPr>
          <p:nvPr/>
        </p:nvSpPr>
        <p:spPr bwMode="auto">
          <a:xfrm>
            <a:off x="357158" y="4977482"/>
            <a:ext cx="407196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所以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n=k+1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时等式成立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。</a:t>
            </a:r>
            <a:endParaRPr lang="en-US" altLang="zh-CN" sz="2800" b="1" dirty="0" smtClean="0">
              <a:solidFill>
                <a:srgbClr val="000000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57158" y="5620424"/>
            <a:ext cx="75724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由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(1)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(2)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可知，原等式对一切自然数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均成立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.</a:t>
            </a:r>
            <a:endParaRPr lang="zh-CN" altLang="en-US" sz="2800" b="1" dirty="0">
              <a:solidFill>
                <a:srgbClr val="000000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8" grpId="0"/>
      <p:bldP spid="1053" grpId="0"/>
      <p:bldP spid="1054" grpId="0"/>
      <p:bldP spid="1055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357158" y="4282670"/>
            <a:ext cx="6572295" cy="1503784"/>
            <a:chOff x="428597" y="4214818"/>
            <a:chExt cx="6572295" cy="1503784"/>
          </a:xfrm>
        </p:grpSpPr>
        <p:sp>
          <p:nvSpPr>
            <p:cNvPr id="2064" name="Text Box 2"/>
            <p:cNvSpPr txBox="1">
              <a:spLocks noChangeArrowheads="1"/>
            </p:cNvSpPr>
            <p:nvPr/>
          </p:nvSpPr>
          <p:spPr bwMode="auto">
            <a:xfrm>
              <a:off x="428597" y="4214818"/>
              <a:ext cx="464347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 dirty="0" smtClean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例</a:t>
              </a:r>
              <a:r>
                <a:rPr lang="en-US" altLang="zh-CN" sz="3200" b="1" dirty="0" smtClean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1.</a:t>
              </a:r>
              <a:r>
                <a:rPr lang="zh-CN" altLang="en-US" sz="3200" b="1" dirty="0" smtClean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用</a:t>
              </a:r>
              <a:r>
                <a:rPr lang="zh-CN" altLang="en-US" sz="3200" b="1" dirty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数学归纳法证明</a:t>
              </a:r>
            </a:p>
          </p:txBody>
        </p:sp>
        <p:graphicFrame>
          <p:nvGraphicFramePr>
            <p:cNvPr id="2050" name="Object 3"/>
            <p:cNvGraphicFramePr>
              <a:graphicFrameLocks noChangeAspect="1"/>
            </p:cNvGraphicFramePr>
            <p:nvPr/>
          </p:nvGraphicFramePr>
          <p:xfrm>
            <a:off x="1142976" y="4643446"/>
            <a:ext cx="5857916" cy="1075156"/>
          </p:xfrm>
          <a:graphic>
            <a:graphicData uri="http://schemas.openxmlformats.org/presentationml/2006/ole">
              <p:oleObj spid="_x0000_s202754" name="Equation" r:id="rId3" imgW="2438280" imgH="406080" progId="Equation.DSMT4">
                <p:embed/>
              </p:oleObj>
            </a:graphicData>
          </a:graphic>
        </p:graphicFrame>
      </p:grpSp>
      <p:sp>
        <p:nvSpPr>
          <p:cNvPr id="2062" name="Text Box 6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357188" y="142852"/>
            <a:ext cx="1296987" cy="5847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注意：</a:t>
            </a:r>
            <a:endParaRPr kumimoji="1" lang="en-US" altLang="zh-CN" sz="3200" b="1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63" name="Text Box 7"/>
          <p:cNvSpPr txBox="1">
            <a:spLocks noChangeArrowheads="1"/>
          </p:cNvSpPr>
          <p:nvPr/>
        </p:nvSpPr>
        <p:spPr bwMode="auto">
          <a:xfrm>
            <a:off x="357158" y="714356"/>
            <a:ext cx="8143932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1.</a:t>
            </a:r>
            <a:r>
              <a:rPr kumimoji="1" lang="zh-CN" altLang="en-US" sz="28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用</a:t>
            </a:r>
            <a:r>
              <a:rPr kumimoji="1" lang="zh-CN" altLang="en-US" sz="28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数学归纳法进行证明时</a:t>
            </a:r>
            <a:r>
              <a:rPr kumimoji="1" lang="en-US" altLang="zh-CN" sz="28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,</a:t>
            </a:r>
            <a:r>
              <a:rPr kumimoji="1" lang="zh-CN" altLang="en-US" sz="28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要分两个步骤</a:t>
            </a:r>
            <a:r>
              <a:rPr kumimoji="1" lang="en-US" altLang="zh-CN" sz="28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,</a:t>
            </a:r>
            <a:r>
              <a:rPr kumimoji="1" lang="zh-CN" altLang="en-US" sz="28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两个步骤缺一不可</a:t>
            </a:r>
            <a:r>
              <a:rPr kumimoji="1" lang="en-US" altLang="zh-CN" sz="28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.</a:t>
            </a:r>
          </a:p>
        </p:txBody>
      </p:sp>
      <p:sp>
        <p:nvSpPr>
          <p:cNvPr id="2060" name="Text Box 11"/>
          <p:cNvSpPr txBox="1">
            <a:spLocks noChangeArrowheads="1"/>
          </p:cNvSpPr>
          <p:nvPr/>
        </p:nvSpPr>
        <p:spPr bwMode="auto">
          <a:xfrm>
            <a:off x="357158" y="1753735"/>
            <a:ext cx="8072494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2.(</a:t>
            </a:r>
            <a:r>
              <a:rPr kumimoji="1" lang="zh-CN" altLang="en-US" sz="28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归纳奠基</a:t>
            </a:r>
            <a:r>
              <a:rPr kumimoji="1" lang="en-US" altLang="zh-CN" sz="28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zh-CN" altLang="en-US" sz="28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是递推的</a:t>
            </a:r>
            <a:r>
              <a:rPr kumimoji="1" lang="zh-CN" altLang="en-US" sz="28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基础；</a:t>
            </a:r>
            <a:endParaRPr kumimoji="1" lang="en-US" altLang="zh-CN" sz="2800" b="1" dirty="0" smtClean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kumimoji="1" lang="en-US" altLang="zh-CN" sz="28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(</a:t>
            </a:r>
            <a:r>
              <a:rPr kumimoji="1" lang="zh-CN" altLang="en-US" sz="28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归纳递推</a:t>
            </a:r>
            <a:r>
              <a:rPr kumimoji="1" lang="en-US" altLang="zh-CN" sz="28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zh-CN" altLang="en-US" sz="28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是递推的依据；</a:t>
            </a:r>
            <a:endParaRPr kumimoji="1" lang="en-US" altLang="zh-CN" sz="2800" b="1" dirty="0" smtClean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kumimoji="1" lang="en-US" altLang="zh-CN" sz="28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</a:t>
            </a:r>
            <a:r>
              <a:rPr kumimoji="1" lang="zh-CN" altLang="en-US" sz="28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＝</a:t>
            </a:r>
            <a:r>
              <a:rPr kumimoji="1" lang="en-US" altLang="zh-CN" sz="28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k</a:t>
            </a:r>
            <a:r>
              <a:rPr kumimoji="1" lang="zh-CN" altLang="en-US" sz="28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时命题成立作为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必用的条件</a:t>
            </a:r>
            <a:r>
              <a:rPr kumimoji="1" lang="zh-CN" altLang="en-US" sz="28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运用，而</a:t>
            </a:r>
            <a:r>
              <a:rPr kumimoji="1" lang="en-US" altLang="zh-CN" sz="28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</a:t>
            </a:r>
            <a:r>
              <a:rPr kumimoji="1" lang="zh-CN" altLang="en-US" sz="28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＝</a:t>
            </a:r>
            <a:r>
              <a:rPr kumimoji="1" lang="en-US" altLang="zh-CN" sz="28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k+1</a:t>
            </a:r>
            <a:r>
              <a:rPr kumimoji="1" lang="zh-CN" altLang="en-US" sz="28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时情况则有待利用假设及已知的定义、公式、定理等加以证明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3" grpId="0"/>
      <p:bldP spid="206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3" name="Text Box 5"/>
          <p:cNvSpPr txBox="1">
            <a:spLocks noChangeArrowheads="1"/>
          </p:cNvSpPr>
          <p:nvPr/>
        </p:nvSpPr>
        <p:spPr bwMode="auto">
          <a:xfrm flipV="1">
            <a:off x="285717" y="357166"/>
            <a:ext cx="48577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ot="10800000" wrap="square">
            <a:spAutoFit/>
          </a:bodyPr>
          <a:lstStyle/>
          <a:p>
            <a:r>
              <a:rPr lang="zh-CN" altLang="en-US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例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2.</a:t>
            </a:r>
            <a:r>
              <a:rPr lang="zh-CN" altLang="en-US" sz="32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用数学归纳法</a:t>
            </a:r>
            <a:r>
              <a:rPr lang="zh-CN" altLang="en-US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证明</a:t>
            </a: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91494" name="Object 6"/>
          <p:cNvGraphicFramePr>
            <a:graphicFrameLocks noChangeAspect="1"/>
          </p:cNvGraphicFramePr>
          <p:nvPr/>
        </p:nvGraphicFramePr>
        <p:xfrm>
          <a:off x="395289" y="857232"/>
          <a:ext cx="7962925" cy="1020971"/>
        </p:xfrm>
        <a:graphic>
          <a:graphicData uri="http://schemas.openxmlformats.org/presentationml/2006/ole">
            <p:oleObj spid="_x0000_s207874" name="Equation" r:id="rId4" imgW="3835080" imgH="419040" progId="Equation.DSMT4">
              <p:embed/>
            </p:oleObj>
          </a:graphicData>
        </a:graphic>
      </p:graphicFrame>
      <p:graphicFrame>
        <p:nvGraphicFramePr>
          <p:cNvPr id="191500" name="Object 12"/>
          <p:cNvGraphicFramePr>
            <a:graphicFrameLocks noChangeAspect="1"/>
          </p:cNvGraphicFramePr>
          <p:nvPr/>
        </p:nvGraphicFramePr>
        <p:xfrm>
          <a:off x="447695" y="2928934"/>
          <a:ext cx="6981825" cy="1619250"/>
        </p:xfrm>
        <a:graphic>
          <a:graphicData uri="http://schemas.openxmlformats.org/presentationml/2006/ole">
            <p:oleObj spid="_x0000_s207877" name="Equation" r:id="rId5" imgW="3009600" imgH="647640" progId="Equation.DSMT4">
              <p:embed/>
            </p:oleObj>
          </a:graphicData>
        </a:graphic>
      </p:graphicFrame>
      <p:sp>
        <p:nvSpPr>
          <p:cNvPr id="19" name="矩形 18"/>
          <p:cNvSpPr/>
          <p:nvPr/>
        </p:nvSpPr>
        <p:spPr>
          <a:xfrm>
            <a:off x="285720" y="1785926"/>
            <a:ext cx="80010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时，由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n=k</a:t>
            </a:r>
            <a:r>
              <a:rPr lang="zh-CN" altLang="en-US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的假设到证明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n=k+1</a:t>
            </a:r>
            <a:r>
              <a:rPr lang="zh-CN" altLang="en-US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时，等式左边应添加的式子是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    )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3200" b="1" dirty="0" smtClean="0">
            <a:latin typeface="Times New Roman" pitchFamily="18" charset="0"/>
            <a:ea typeface="黑体" pitchFamily="2" charset="-122"/>
            <a:cs typeface="Times New Roma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1037</TotalTime>
  <Pages>0</Pages>
  <Words>1005</Words>
  <Characters>0</Characters>
  <Application>Microsoft Office PowerPoint</Application>
  <DocSecurity>0</DocSecurity>
  <PresentationFormat>全屏显示(4:3)</PresentationFormat>
  <Lines>0</Lines>
  <Paragraphs>97</Paragraphs>
  <Slides>23</Slides>
  <Notes>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5" baseType="lpstr">
      <vt:lpstr>龙腾四海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</vt:vector>
  </TitlesOfParts>
  <Company>qp</Company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bai</dc:creator>
  <cp:lastModifiedBy>USER</cp:lastModifiedBy>
  <cp:revision>146</cp:revision>
  <cp:lastPrinted>1899-12-30T00:00:00Z</cp:lastPrinted>
  <dcterms:created xsi:type="dcterms:W3CDTF">2006-07-04T05:17:07Z</dcterms:created>
  <dcterms:modified xsi:type="dcterms:W3CDTF">2012-11-13T23:44:52Z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2052-6.3.0.1705</vt:lpwstr>
  </property>
</Properties>
</file>