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3"/>
  </p:notesMasterIdLst>
  <p:sldIdLst>
    <p:sldId id="282" r:id="rId3"/>
    <p:sldId id="283" r:id="rId4"/>
    <p:sldId id="284" r:id="rId5"/>
    <p:sldId id="285" r:id="rId6"/>
    <p:sldId id="286" r:id="rId7"/>
    <p:sldId id="287" r:id="rId8"/>
    <p:sldId id="256" r:id="rId9"/>
    <p:sldId id="259" r:id="rId10"/>
    <p:sldId id="260" r:id="rId11"/>
    <p:sldId id="293" r:id="rId12"/>
    <p:sldId id="262" r:id="rId13"/>
    <p:sldId id="263" r:id="rId14"/>
    <p:sldId id="295" r:id="rId15"/>
    <p:sldId id="294" r:id="rId16"/>
    <p:sldId id="265" r:id="rId17"/>
    <p:sldId id="288" r:id="rId18"/>
    <p:sldId id="289" r:id="rId19"/>
    <p:sldId id="290" r:id="rId20"/>
    <p:sldId id="292" r:id="rId21"/>
    <p:sldId id="269" r:id="rId22"/>
    <p:sldId id="296" r:id="rId23"/>
    <p:sldId id="271" r:id="rId24"/>
    <p:sldId id="272" r:id="rId25"/>
    <p:sldId id="273" r:id="rId26"/>
    <p:sldId id="301" r:id="rId27"/>
    <p:sldId id="299" r:id="rId28"/>
    <p:sldId id="291" r:id="rId29"/>
    <p:sldId id="298" r:id="rId30"/>
    <p:sldId id="300" r:id="rId31"/>
    <p:sldId id="297" r:id="rId32"/>
    <p:sldId id="274" r:id="rId33"/>
    <p:sldId id="276" r:id="rId34"/>
    <p:sldId id="277" r:id="rId35"/>
    <p:sldId id="278" r:id="rId36"/>
    <p:sldId id="279" r:id="rId37"/>
    <p:sldId id="280" r:id="rId38"/>
    <p:sldId id="281" r:id="rId39"/>
    <p:sldId id="303" r:id="rId40"/>
    <p:sldId id="302" r:id="rId41"/>
    <p:sldId id="304" r:id="rId42"/>
    <p:sldId id="305" r:id="rId43"/>
    <p:sldId id="306" r:id="rId44"/>
    <p:sldId id="307" r:id="rId45"/>
    <p:sldId id="308" r:id="rId46"/>
    <p:sldId id="309" r:id="rId47"/>
    <p:sldId id="310" r:id="rId48"/>
    <p:sldId id="311" r:id="rId49"/>
    <p:sldId id="312" r:id="rId50"/>
    <p:sldId id="313" r:id="rId51"/>
    <p:sldId id="314"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 Id="rId1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A415F-6CCE-4E00-A6F7-7F18E52EAE3E}" type="datetimeFigureOut">
              <a:rPr lang="zh-CN" altLang="en-US" smtClean="0"/>
              <a:pPr/>
              <a:t>2014-11-05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F24CEF-EDC9-492F-96EF-7C86E2E1009C}" type="slidenum">
              <a:rPr lang="zh-CN" altLang="en-US" smtClean="0"/>
              <a:pPr/>
              <a:t>‹#›</a:t>
            </a:fld>
            <a:endParaRPr lang="zh-CN" altLang="en-US"/>
          </a:p>
        </p:txBody>
      </p:sp>
    </p:spTree>
    <p:extLst>
      <p:ext uri="{BB962C8B-B14F-4D97-AF65-F5344CB8AC3E}">
        <p14:creationId xmlns:p14="http://schemas.microsoft.com/office/powerpoint/2010/main" val="309648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33D6C09-18F2-4F62-AC54-80C54335B4B1}" type="slidenum">
              <a:rPr lang="en-US" altLang="zh-CN"/>
              <a:pPr/>
              <a:t>18</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ltLang="zh-CN" smtClean="0"/>
              <a:t>M</a:t>
            </a:r>
            <a:r>
              <a:rPr lang="zh-CN" altLang="en-US" smtClean="0"/>
              <a:t>＝</a:t>
            </a:r>
            <a:r>
              <a:rPr lang="en-US" altLang="zh-CN" smtClean="0"/>
              <a:t>22.4L/mol ×ρ= 22.4L/mol× 0.717g/L=16g/mol</a:t>
            </a:r>
          </a:p>
          <a:p>
            <a:pPr eaLnBrk="1" hangingPunct="1"/>
            <a:r>
              <a:rPr lang="en-US" altLang="zh-CN" smtClean="0"/>
              <a:t>H</a:t>
            </a:r>
            <a:r>
              <a:rPr lang="zh-CN" altLang="en-US" smtClean="0"/>
              <a:t>元素的原子个数＝</a:t>
            </a:r>
            <a:r>
              <a:rPr lang="en-US" altLang="zh-CN" smtClean="0"/>
              <a:t>16 ×25</a:t>
            </a:r>
            <a:r>
              <a:rPr lang="zh-CN" altLang="en-US" smtClean="0"/>
              <a:t>％</a:t>
            </a:r>
            <a:r>
              <a:rPr lang="en-US" altLang="zh-CN" smtClean="0"/>
              <a:t>÷1</a:t>
            </a:r>
            <a:r>
              <a:rPr lang="zh-CN" altLang="en-US" smtClean="0"/>
              <a:t>＝</a:t>
            </a:r>
            <a:r>
              <a:rPr lang="en-US" altLang="zh-CN" smtClean="0"/>
              <a:t>4</a:t>
            </a:r>
          </a:p>
          <a:p>
            <a:pPr eaLnBrk="1" hangingPunct="1"/>
            <a:r>
              <a:rPr lang="en-US" altLang="zh-CN" smtClean="0"/>
              <a:t>C</a:t>
            </a:r>
            <a:r>
              <a:rPr lang="zh-CN" altLang="en-US" smtClean="0"/>
              <a:t>元素的原子个数＝（</a:t>
            </a:r>
            <a:r>
              <a:rPr lang="en-US" altLang="zh-CN" smtClean="0"/>
              <a:t>16</a:t>
            </a:r>
            <a:r>
              <a:rPr lang="zh-CN" altLang="en-US" smtClean="0"/>
              <a:t>－</a:t>
            </a:r>
            <a:r>
              <a:rPr lang="en-US" altLang="zh-CN" smtClean="0"/>
              <a:t>4</a:t>
            </a:r>
            <a:r>
              <a:rPr lang="zh-CN" altLang="en-US" smtClean="0"/>
              <a:t>）</a:t>
            </a:r>
            <a:r>
              <a:rPr lang="en-US" altLang="zh-CN" smtClean="0"/>
              <a:t>÷12</a:t>
            </a:r>
            <a:r>
              <a:rPr lang="zh-CN" altLang="en-US" smtClean="0"/>
              <a:t>＝</a:t>
            </a:r>
            <a:r>
              <a:rPr lang="en-US" altLang="zh-CN" smtClean="0"/>
              <a:t>1      </a:t>
            </a:r>
            <a:r>
              <a:rPr lang="zh-CN" altLang="en-US" smtClean="0"/>
              <a:t>所以，该烃的分子式： </a:t>
            </a:r>
            <a:r>
              <a:rPr lang="en-US" altLang="zh-CN" b="1" smtClean="0">
                <a:solidFill>
                  <a:schemeClr val="accent2"/>
                </a:solidFill>
              </a:rPr>
              <a:t>CH4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E4B854-2049-49A1-9831-FCF867EBD72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A72EFB-2C5A-4542-B613-CC108D043BF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D8A8B7-8A27-49E6-A31A-61C3065A164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8DBE2F98-71FD-412E-A51F-7617751FD56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7082AC9-2972-4429-ACA5-00C68E4619FC}"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D3E19BA-6CB8-4549-A211-E79061214828}"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spcBef>
                  <a:spcPct val="50000"/>
                </a:spcBef>
                <a:defRPr/>
              </a:pPr>
              <a:endParaRPr kumimoji="1" lang="zh-CN" altLang="en-US" sz="2400">
                <a:solidFill>
                  <a:srgbClr val="000000"/>
                </a:solidFill>
                <a:latin typeface="Tahoma" pitchFamily="34" charset="0"/>
              </a:endParaRPr>
            </a:p>
          </p:txBody>
        </p:sp>
      </p:grpSp>
      <p:sp>
        <p:nvSpPr>
          <p:cNvPr id="20492"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04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5EF5238-2194-41E7-971B-6EBB22B4EBBB}" type="slidenum">
              <a:rPr lang="zh-CN" altLang="en-US">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183943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926D003-4218-4EB8-B603-6BC1F1A9D75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33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76C27B7B-16CA-4D87-80FD-903092CC3E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69629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7D72FA26-3E36-4BA5-B224-FE3EE8CD134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1243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E50BF38E-6DE7-4D88-B546-54FFEAEA188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827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FD107-6946-4ED8-8DFB-55812692E954}"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5B44BFAC-149E-486F-84CF-ED147CEDCF0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3413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0CE28391-1DB9-45FA-ADB3-E409D731E38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5122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EAADFF30-BA26-47E5-923F-17683A3FC23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47866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583F65A-5FF6-40DA-AAE6-B01DD7D76BE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6821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54720D53-7400-49EC-9435-927DC0CA79A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99119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9E215DE-601F-4977-BF0A-59CC06780D2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902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512765-CA72-4F39-8D82-0E923A6ADC1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C5E3C-6935-4B92-94C1-9A1D8C8F6D3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A3CDEF-D034-47D6-9BD1-A04D32F184D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03B2B7-F853-4B49-B314-E8048361F81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C9E0F7E-2094-4B83-A1C4-9ABA276992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F0A4B07-99AC-422B-9549-30CF983258C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5803C6-A324-4926-9795-92A9A0870D2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E8F33153-B37F-49B9-B5D2-EBC6226A1E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solidFill>
                <a:srgbClr val="000000"/>
              </a:solidFill>
              <a:latin typeface="Tahoma" pitchFamily="34" charset="0"/>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a:lvl1pPr>
          </a:lstStyle>
          <a:p>
            <a:pPr>
              <a:defRPr/>
            </a:pPr>
            <a:endParaRPr lang="en-US" altLang="zh-CN">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vl1pPr>
          </a:lstStyle>
          <a:p>
            <a:pPr>
              <a:defRPr/>
            </a:pPr>
            <a:endParaRPr lang="en-US" altLang="zh-CN">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13987228-8604-4F52-BFF3-2E136674B5D4}" type="slidenum">
              <a:rPr lang="zh-CN" altLang="en-US">
                <a:solidFill>
                  <a:srgbClr val="000000"/>
                </a:solidFill>
                <a:latin typeface="Tahoma" pitchFamily="34" charset="0"/>
              </a:rPr>
              <a:pPr>
                <a:defRPr/>
              </a:pPr>
              <a:t>‹#›</a:t>
            </a:fld>
            <a:endParaRPr lang="en-US" altLang="zh-CN">
              <a:solidFill>
                <a:srgbClr val="000000"/>
              </a:solidFill>
              <a:latin typeface="Tahoma" pitchFamily="34" charset="0"/>
            </a:endParaRPr>
          </a:p>
        </p:txBody>
      </p:sp>
    </p:spTree>
    <p:extLst>
      <p:ext uri="{BB962C8B-B14F-4D97-AF65-F5344CB8AC3E}">
        <p14:creationId xmlns:p14="http://schemas.microsoft.com/office/powerpoint/2010/main" val="32995179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9.bin"/><Relationship Id="rId18" Type="http://schemas.openxmlformats.org/officeDocument/2006/relationships/image" Target="../media/image21.wmf"/><Relationship Id="rId26" Type="http://schemas.openxmlformats.org/officeDocument/2006/relationships/image" Target="../media/image25.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18.wmf"/><Relationship Id="rId17" Type="http://schemas.openxmlformats.org/officeDocument/2006/relationships/oleObject" Target="../embeddings/oleObject11.bin"/><Relationship Id="rId25" Type="http://schemas.openxmlformats.org/officeDocument/2006/relationships/oleObject" Target="../embeddings/oleObject15.bin"/><Relationship Id="rId2" Type="http://schemas.openxmlformats.org/officeDocument/2006/relationships/slideLayout" Target="../slideLayouts/slideLayout14.xml"/><Relationship Id="rId16" Type="http://schemas.openxmlformats.org/officeDocument/2006/relationships/image" Target="../media/image20.wmf"/><Relationship Id="rId20" Type="http://schemas.openxmlformats.org/officeDocument/2006/relationships/image" Target="../media/image22.wmf"/><Relationship Id="rId29"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8.bin"/><Relationship Id="rId24" Type="http://schemas.openxmlformats.org/officeDocument/2006/relationships/image" Target="../media/image24.w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28" Type="http://schemas.openxmlformats.org/officeDocument/2006/relationships/image" Target="../media/image26.wmf"/><Relationship Id="rId10" Type="http://schemas.openxmlformats.org/officeDocument/2006/relationships/image" Target="../media/image17.wmf"/><Relationship Id="rId19" Type="http://schemas.openxmlformats.org/officeDocument/2006/relationships/oleObject" Target="../embeddings/oleObject12.bin"/><Relationship Id="rId4" Type="http://schemas.openxmlformats.org/officeDocument/2006/relationships/image" Target="../media/image14.wmf"/><Relationship Id="rId9" Type="http://schemas.openxmlformats.org/officeDocument/2006/relationships/oleObject" Target="../embeddings/oleObject7.bin"/><Relationship Id="rId14" Type="http://schemas.openxmlformats.org/officeDocument/2006/relationships/image" Target="../media/image19.wmf"/><Relationship Id="rId22" Type="http://schemas.openxmlformats.org/officeDocument/2006/relationships/image" Target="../media/image23.wmf"/><Relationship Id="rId27" Type="http://schemas.openxmlformats.org/officeDocument/2006/relationships/oleObject" Target="../embeddings/oleObject16.bin"/><Relationship Id="rId30" Type="http://schemas.openxmlformats.org/officeDocument/2006/relationships/image" Target="../media/image2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idx="4294967295"/>
          </p:nvPr>
        </p:nvSpPr>
        <p:spPr>
          <a:xfrm>
            <a:off x="2285984" y="2857496"/>
            <a:ext cx="4429125" cy="762000"/>
          </a:xfrm>
        </p:spPr>
        <p:txBody>
          <a:bodyPr/>
          <a:lstStyle/>
          <a:p>
            <a:pPr eaLnBrk="1" hangingPunct="1">
              <a:defRPr/>
            </a:pPr>
            <a:r>
              <a:rPr lang="zh-CN" altLang="en-US" sz="6000" b="1" dirty="0" smtClean="0">
                <a:solidFill>
                  <a:srgbClr val="3920F6"/>
                </a:solidFill>
                <a:latin typeface="黑体" pitchFamily="2" charset="-122"/>
                <a:ea typeface="黑体" pitchFamily="2" charset="-122"/>
              </a:rPr>
              <a:t>有机物概述</a:t>
            </a:r>
          </a:p>
        </p:txBody>
      </p:sp>
      <p:sp>
        <p:nvSpPr>
          <p:cNvPr id="11" name="Rectangle 2"/>
          <p:cNvSpPr txBox="1">
            <a:spLocks noRot="1" noChangeArrowheads="1"/>
          </p:cNvSpPr>
          <p:nvPr/>
        </p:nvSpPr>
        <p:spPr bwMode="auto">
          <a:xfrm>
            <a:off x="500034" y="285728"/>
            <a:ext cx="3357563" cy="762000"/>
          </a:xfrm>
          <a:prstGeom prst="rect">
            <a:avLst/>
          </a:prstGeom>
          <a:noFill/>
          <a:ln w="9525">
            <a:noFill/>
            <a:miter lim="800000"/>
            <a:headEnd/>
            <a:tailEnd/>
          </a:ln>
          <a:effectLst/>
        </p:spPr>
        <p:txBody>
          <a:bodyPr anchor="ctr"/>
          <a:lstStyle/>
          <a:p>
            <a:pPr algn="ctr">
              <a:defRPr/>
            </a:pPr>
            <a:r>
              <a:rPr lang="zh-CN" altLang="en-US" sz="6000" b="1" kern="0" dirty="0">
                <a:latin typeface="+mj-lt"/>
                <a:ea typeface="楷体_GB2312" pitchFamily="49" charset="-122"/>
                <a:cs typeface="+mj-cs"/>
              </a:rPr>
              <a:t>有机化学</a:t>
            </a: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42910" y="500042"/>
            <a:ext cx="2234907" cy="523220"/>
          </a:xfrm>
          <a:prstGeom prst="rect">
            <a:avLst/>
          </a:prstGeom>
          <a:noFill/>
          <a:ln w="9525">
            <a:noFill/>
            <a:miter lim="800000"/>
            <a:headEnd/>
            <a:tailEnd/>
          </a:ln>
        </p:spPr>
        <p:txBody>
          <a:bodyPr wrap="none">
            <a:spAutoFit/>
          </a:bodyPr>
          <a:lstStyle/>
          <a:p>
            <a:r>
              <a:rPr lang="en-US" altLang="zh-CN" sz="2800" b="1" dirty="0">
                <a:latin typeface="黑体" pitchFamily="2" charset="-122"/>
                <a:ea typeface="黑体" pitchFamily="2" charset="-122"/>
              </a:rPr>
              <a:t>2</a:t>
            </a:r>
            <a:r>
              <a:rPr lang="zh-CN" altLang="en-US" sz="2800" b="1" dirty="0">
                <a:latin typeface="黑体" pitchFamily="2" charset="-122"/>
                <a:ea typeface="黑体" pitchFamily="2" charset="-122"/>
              </a:rPr>
              <a:t>、化学性质</a:t>
            </a:r>
          </a:p>
        </p:txBody>
      </p:sp>
      <p:sp>
        <p:nvSpPr>
          <p:cNvPr id="4" name="Text Box 5"/>
          <p:cNvSpPr txBox="1">
            <a:spLocks noChangeArrowheads="1"/>
          </p:cNvSpPr>
          <p:nvPr/>
        </p:nvSpPr>
        <p:spPr bwMode="auto">
          <a:xfrm>
            <a:off x="739726" y="1357298"/>
            <a:ext cx="1928733" cy="461665"/>
          </a:xfrm>
          <a:prstGeom prst="rect">
            <a:avLst/>
          </a:prstGeom>
          <a:noFill/>
          <a:ln w="9525">
            <a:noFill/>
            <a:miter lim="800000"/>
            <a:headEnd/>
            <a:tailEnd/>
          </a:ln>
        </p:spPr>
        <p:txBody>
          <a:bodyPr wrap="none">
            <a:spAutoFit/>
          </a:bodyPr>
          <a:lstStyle/>
          <a:p>
            <a:r>
              <a:rPr lang="en-US" altLang="zh-CN" sz="2400" b="1" dirty="0">
                <a:latin typeface="黑体" pitchFamily="2" charset="-122"/>
                <a:ea typeface="黑体" pitchFamily="2" charset="-122"/>
              </a:rPr>
              <a:t>a</a:t>
            </a:r>
            <a:r>
              <a:rPr lang="zh-CN" altLang="en-US" sz="2400" b="1" dirty="0">
                <a:latin typeface="黑体" pitchFamily="2" charset="-122"/>
                <a:ea typeface="黑体" pitchFamily="2" charset="-122"/>
              </a:rPr>
              <a:t>、氧化反应</a:t>
            </a:r>
          </a:p>
        </p:txBody>
      </p:sp>
      <p:grpSp>
        <p:nvGrpSpPr>
          <p:cNvPr id="5" name="Group 6"/>
          <p:cNvGrpSpPr>
            <a:grpSpLocks/>
          </p:cNvGrpSpPr>
          <p:nvPr/>
        </p:nvGrpSpPr>
        <p:grpSpPr bwMode="auto">
          <a:xfrm>
            <a:off x="1285852" y="2214554"/>
            <a:ext cx="6799263" cy="684212"/>
            <a:chOff x="975" y="1207"/>
            <a:chExt cx="4283" cy="431"/>
          </a:xfrm>
        </p:grpSpPr>
        <p:sp>
          <p:nvSpPr>
            <p:cNvPr id="6" name="Rectangle 7"/>
            <p:cNvSpPr>
              <a:spLocks noChangeArrowheads="1"/>
            </p:cNvSpPr>
            <p:nvPr/>
          </p:nvSpPr>
          <p:spPr bwMode="auto">
            <a:xfrm>
              <a:off x="975" y="1234"/>
              <a:ext cx="4283" cy="404"/>
            </a:xfrm>
            <a:prstGeom prst="rect">
              <a:avLst/>
            </a:prstGeom>
            <a:noFill/>
            <a:ln w="9525">
              <a:noFill/>
              <a:miter lim="800000"/>
              <a:headEnd/>
              <a:tailEnd/>
            </a:ln>
          </p:spPr>
          <p:txBody>
            <a:bodyPr wrap="none" anchor="ctr">
              <a:spAutoFit/>
            </a:bodyPr>
            <a:lstStyle/>
            <a:p>
              <a:r>
                <a:rPr lang="en-US" altLang="zh-CN" sz="3600" dirty="0">
                  <a:solidFill>
                    <a:srgbClr val="0000FF"/>
                  </a:solidFill>
                </a:rPr>
                <a:t>CH</a:t>
              </a:r>
              <a:r>
                <a:rPr lang="en-US" altLang="zh-CN" sz="2800" baseline="-30000" dirty="0">
                  <a:solidFill>
                    <a:srgbClr val="0000FF"/>
                  </a:solidFill>
                </a:rPr>
                <a:t>4</a:t>
              </a:r>
              <a:r>
                <a:rPr lang="en-US" altLang="zh-CN" sz="3600" dirty="0">
                  <a:solidFill>
                    <a:srgbClr val="0000FF"/>
                  </a:solidFill>
                </a:rPr>
                <a:t>+2O</a:t>
              </a:r>
              <a:r>
                <a:rPr lang="en-US" altLang="zh-CN" sz="2800" baseline="-30000" dirty="0">
                  <a:solidFill>
                    <a:srgbClr val="0000FF"/>
                  </a:solidFill>
                </a:rPr>
                <a:t>2   </a:t>
              </a:r>
              <a:r>
                <a:rPr lang="en-US" altLang="zh-CN" sz="4500" baseline="-30000" dirty="0">
                  <a:solidFill>
                    <a:srgbClr val="0000FF"/>
                  </a:solidFill>
                </a:rPr>
                <a:t> </a:t>
              </a:r>
              <a:r>
                <a:rPr lang="en-US" altLang="zh-CN" sz="2800" baseline="-30000" dirty="0">
                  <a:solidFill>
                    <a:srgbClr val="0000FF"/>
                  </a:solidFill>
                </a:rPr>
                <a:t>                     </a:t>
              </a:r>
              <a:r>
                <a:rPr lang="en-US" altLang="zh-CN" sz="3600" dirty="0">
                  <a:solidFill>
                    <a:srgbClr val="0000FF"/>
                  </a:solidFill>
                </a:rPr>
                <a:t>CO</a:t>
              </a:r>
              <a:r>
                <a:rPr lang="en-US" altLang="zh-CN" sz="2800" baseline="-30000" dirty="0">
                  <a:solidFill>
                    <a:srgbClr val="0000FF"/>
                  </a:solidFill>
                </a:rPr>
                <a:t>2</a:t>
              </a:r>
              <a:r>
                <a:rPr lang="en-US" altLang="zh-CN" sz="3600" dirty="0">
                  <a:solidFill>
                    <a:srgbClr val="0000FF"/>
                  </a:solidFill>
                </a:rPr>
                <a:t>+2H</a:t>
              </a:r>
              <a:r>
                <a:rPr lang="en-US" altLang="zh-CN" sz="2800" baseline="-30000" dirty="0">
                  <a:solidFill>
                    <a:srgbClr val="0000FF"/>
                  </a:solidFill>
                </a:rPr>
                <a:t>2</a:t>
              </a:r>
              <a:r>
                <a:rPr lang="en-US" altLang="zh-CN" sz="3600" dirty="0">
                  <a:solidFill>
                    <a:srgbClr val="0000FF"/>
                  </a:solidFill>
                </a:rPr>
                <a:t>O+Q</a:t>
              </a:r>
              <a:endParaRPr lang="en-US" altLang="zh-CN" sz="2800" baseline="-30000" dirty="0">
                <a:solidFill>
                  <a:srgbClr val="0000FF"/>
                </a:solidFill>
              </a:endParaRPr>
            </a:p>
          </p:txBody>
        </p:sp>
        <p:pic>
          <p:nvPicPr>
            <p:cNvPr id="7" name="Picture 8" descr="2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62" y="1207"/>
              <a:ext cx="635" cy="384"/>
            </a:xfrm>
            <a:prstGeom prst="rect">
              <a:avLst/>
            </a:prstGeom>
            <a:noFill/>
            <a:ln w="9525">
              <a:noFill/>
              <a:miter lim="800000"/>
              <a:headEnd/>
              <a:tailEnd/>
            </a:ln>
          </p:spPr>
        </p:pic>
      </p:grpSp>
      <p:sp>
        <p:nvSpPr>
          <p:cNvPr id="8" name="Text Box 9"/>
          <p:cNvSpPr txBox="1">
            <a:spLocks noChangeArrowheads="1"/>
          </p:cNvSpPr>
          <p:nvPr/>
        </p:nvSpPr>
        <p:spPr bwMode="auto">
          <a:xfrm>
            <a:off x="642910" y="3357562"/>
            <a:ext cx="8072494" cy="2601738"/>
          </a:xfrm>
          <a:prstGeom prst="rect">
            <a:avLst/>
          </a:prstGeom>
          <a:noFill/>
          <a:ln w="9525">
            <a:noFill/>
            <a:miter lim="800000"/>
            <a:headEnd/>
            <a:tailEnd/>
          </a:ln>
        </p:spPr>
        <p:txBody>
          <a:bodyPr wrap="square">
            <a:spAutoFit/>
          </a:bodyPr>
          <a:lstStyle/>
          <a:p>
            <a:pPr>
              <a:lnSpc>
                <a:spcPct val="150000"/>
              </a:lnSpc>
            </a:pPr>
            <a:r>
              <a:rPr lang="en-US" altLang="zh-CN" sz="2800" b="1" dirty="0">
                <a:latin typeface="Verdana" pitchFamily="34" charset="0"/>
                <a:ea typeface="方正粗倩简体" pitchFamily="65" charset="-122"/>
              </a:rPr>
              <a:t>      </a:t>
            </a:r>
            <a:r>
              <a:rPr lang="zh-CN" altLang="en-US" sz="2800" b="1" dirty="0">
                <a:latin typeface="Verdana" pitchFamily="34" charset="0"/>
                <a:ea typeface="方正粗倩简体" pitchFamily="65" charset="-122"/>
              </a:rPr>
              <a:t>把甲烷通入</a:t>
            </a:r>
            <a:r>
              <a:rPr lang="zh-CN" altLang="en-US" sz="2800" b="1" dirty="0">
                <a:solidFill>
                  <a:srgbClr val="FF00FF"/>
                </a:solidFill>
                <a:latin typeface="Verdana" pitchFamily="34" charset="0"/>
                <a:ea typeface="方正粗倩简体" pitchFamily="65" charset="-122"/>
              </a:rPr>
              <a:t>酸性</a:t>
            </a:r>
            <a:r>
              <a:rPr lang="en-US" altLang="zh-CN" sz="2800" b="1" dirty="0">
                <a:solidFill>
                  <a:srgbClr val="FF00FF"/>
                </a:solidFill>
                <a:latin typeface="Verdana" pitchFamily="34" charset="0"/>
                <a:ea typeface="方正粗倩简体" pitchFamily="65" charset="-122"/>
              </a:rPr>
              <a:t>KMnO</a:t>
            </a:r>
            <a:r>
              <a:rPr lang="en-US" altLang="zh-CN" sz="2800" b="1" baseline="-25000" dirty="0">
                <a:solidFill>
                  <a:srgbClr val="FF00FF"/>
                </a:solidFill>
                <a:latin typeface="Verdana" pitchFamily="34" charset="0"/>
                <a:ea typeface="方正粗倩简体" pitchFamily="65" charset="-122"/>
              </a:rPr>
              <a:t>4</a:t>
            </a:r>
            <a:r>
              <a:rPr lang="zh-CN" altLang="en-US" sz="2800" b="1" dirty="0">
                <a:solidFill>
                  <a:srgbClr val="FF00FF"/>
                </a:solidFill>
                <a:latin typeface="Verdana" pitchFamily="34" charset="0"/>
                <a:ea typeface="方正粗倩简体" pitchFamily="65" charset="-122"/>
              </a:rPr>
              <a:t>溶液</a:t>
            </a:r>
            <a:r>
              <a:rPr lang="zh-CN" altLang="en-US" sz="2800" b="1" dirty="0">
                <a:latin typeface="Verdana" pitchFamily="34" charset="0"/>
                <a:ea typeface="方正粗倩简体" pitchFamily="65" charset="-122"/>
              </a:rPr>
              <a:t>中，溶液颜色没有变化，这说明甲烷与</a:t>
            </a:r>
            <a:r>
              <a:rPr lang="en-US" altLang="zh-CN" sz="2800" b="1" dirty="0">
                <a:latin typeface="Verdana" pitchFamily="34" charset="0"/>
                <a:ea typeface="方正粗倩简体" pitchFamily="65" charset="-122"/>
              </a:rPr>
              <a:t>KMnO</a:t>
            </a:r>
            <a:r>
              <a:rPr lang="en-US" altLang="zh-CN" sz="2800" b="1" baseline="-25000" dirty="0">
                <a:latin typeface="Verdana" pitchFamily="34" charset="0"/>
                <a:ea typeface="方正粗倩简体" pitchFamily="65" charset="-122"/>
              </a:rPr>
              <a:t>4</a:t>
            </a:r>
            <a:r>
              <a:rPr lang="zh-CN" altLang="en-US" sz="2800" b="1" dirty="0">
                <a:latin typeface="Verdana" pitchFamily="34" charset="0"/>
                <a:ea typeface="方正粗倩简体" pitchFamily="65" charset="-122"/>
              </a:rPr>
              <a:t>不发生反应。在通常条件下，它也不与强酸、强碱发生反应，这说明甲烷的化学性质比较稳定。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amond(i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19"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84213" y="500042"/>
            <a:ext cx="2231701" cy="523220"/>
          </a:xfrm>
          <a:prstGeom prst="rect">
            <a:avLst/>
          </a:prstGeom>
          <a:noFill/>
          <a:ln w="9525">
            <a:noFill/>
            <a:miter lim="800000"/>
            <a:headEnd/>
            <a:tailEnd/>
          </a:ln>
        </p:spPr>
        <p:txBody>
          <a:bodyPr wrap="none">
            <a:spAutoFit/>
          </a:bodyPr>
          <a:lstStyle/>
          <a:p>
            <a:r>
              <a:rPr lang="en-US" altLang="zh-CN" sz="2800" b="1">
                <a:latin typeface="黑体" pitchFamily="2" charset="-122"/>
                <a:ea typeface="黑体" pitchFamily="2" charset="-122"/>
              </a:rPr>
              <a:t>b</a:t>
            </a:r>
            <a:r>
              <a:rPr lang="zh-CN" altLang="en-US" sz="2800" b="1">
                <a:latin typeface="黑体" pitchFamily="2" charset="-122"/>
                <a:ea typeface="黑体" pitchFamily="2" charset="-122"/>
              </a:rPr>
              <a:t>、取代反应</a:t>
            </a:r>
          </a:p>
        </p:txBody>
      </p:sp>
      <p:pic>
        <p:nvPicPr>
          <p:cNvPr id="10243" name="Picture 3" descr="Image1"/>
          <p:cNvPicPr>
            <a:picLocks noChangeAspect="1" noChangeArrowheads="1"/>
          </p:cNvPicPr>
          <p:nvPr/>
        </p:nvPicPr>
        <p:blipFill>
          <a:blip r:embed="rId2">
            <a:clrChange>
              <a:clrFrom>
                <a:srgbClr val="FFFFFF"/>
              </a:clrFrom>
              <a:clrTo>
                <a:srgbClr val="FFFFFF">
                  <a:alpha val="0"/>
                </a:srgbClr>
              </a:clrTo>
            </a:clrChange>
            <a:lum contrast="30000"/>
          </a:blip>
          <a:srcRect l="9570" t="2875" r="21815" b="75400"/>
          <a:stretch>
            <a:fillRect/>
          </a:stretch>
        </p:blipFill>
        <p:spPr bwMode="auto">
          <a:xfrm>
            <a:off x="1692275" y="1268413"/>
            <a:ext cx="4967288" cy="1520825"/>
          </a:xfrm>
          <a:prstGeom prst="rect">
            <a:avLst/>
          </a:prstGeom>
          <a:noFill/>
          <a:ln w="9525">
            <a:noFill/>
            <a:miter lim="800000"/>
            <a:headEnd/>
            <a:tailEnd/>
          </a:ln>
        </p:spPr>
      </p:pic>
      <p:pic>
        <p:nvPicPr>
          <p:cNvPr id="10245" name="Picture 5" descr="Image1"/>
          <p:cNvPicPr>
            <a:picLocks noChangeAspect="1" noChangeArrowheads="1"/>
          </p:cNvPicPr>
          <p:nvPr/>
        </p:nvPicPr>
        <p:blipFill>
          <a:blip r:embed="rId2">
            <a:clrChange>
              <a:clrFrom>
                <a:srgbClr val="FFFFFF"/>
              </a:clrFrom>
              <a:clrTo>
                <a:srgbClr val="FFFFFF">
                  <a:alpha val="0"/>
                </a:srgbClr>
              </a:clrTo>
            </a:clrChange>
            <a:lum contrast="42000"/>
          </a:blip>
          <a:srcRect l="7988" t="37668" r="20197" b="40575"/>
          <a:stretch>
            <a:fillRect/>
          </a:stretch>
        </p:blipFill>
        <p:spPr bwMode="auto">
          <a:xfrm>
            <a:off x="1692275" y="2781300"/>
            <a:ext cx="6192838" cy="1835150"/>
          </a:xfrm>
          <a:prstGeom prst="rect">
            <a:avLst/>
          </a:prstGeom>
          <a:noFill/>
          <a:ln w="9525">
            <a:noFill/>
            <a:miter lim="800000"/>
            <a:headEnd/>
            <a:tailEnd/>
          </a:ln>
        </p:spPr>
      </p:pic>
      <p:pic>
        <p:nvPicPr>
          <p:cNvPr id="10246" name="Picture 6" descr="Image1"/>
          <p:cNvPicPr>
            <a:picLocks noChangeAspect="1" noChangeArrowheads="1"/>
          </p:cNvPicPr>
          <p:nvPr/>
        </p:nvPicPr>
        <p:blipFill>
          <a:blip r:embed="rId2">
            <a:clrChange>
              <a:clrFrom>
                <a:srgbClr val="FFFFFF"/>
              </a:clrFrom>
              <a:clrTo>
                <a:srgbClr val="FFFFFF">
                  <a:alpha val="0"/>
                </a:srgbClr>
              </a:clrTo>
            </a:clrChange>
            <a:lum contrast="30000"/>
          </a:blip>
          <a:srcRect l="7988" t="59425" r="20197" b="21758"/>
          <a:stretch>
            <a:fillRect/>
          </a:stretch>
        </p:blipFill>
        <p:spPr bwMode="auto">
          <a:xfrm>
            <a:off x="1692275" y="4581525"/>
            <a:ext cx="5184775" cy="1497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in)">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diamond(in)">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diamond(in)">
                                      <p:cBhvr>
                                        <p:cTn id="1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1"/>
          <p:cNvPicPr>
            <a:picLocks noChangeAspect="1" noChangeArrowheads="1"/>
          </p:cNvPicPr>
          <p:nvPr/>
        </p:nvPicPr>
        <p:blipFill>
          <a:blip r:embed="rId2">
            <a:clrChange>
              <a:clrFrom>
                <a:srgbClr val="FFFFFF"/>
              </a:clrFrom>
              <a:clrTo>
                <a:srgbClr val="FFFFFF">
                  <a:alpha val="0"/>
                </a:srgbClr>
              </a:clrTo>
            </a:clrChange>
            <a:lum contrast="30000"/>
          </a:blip>
          <a:srcRect l="7988" t="78275" r="20197"/>
          <a:stretch>
            <a:fillRect/>
          </a:stretch>
        </p:blipFill>
        <p:spPr bwMode="auto">
          <a:xfrm>
            <a:off x="1571604" y="1214422"/>
            <a:ext cx="5449908" cy="1814314"/>
          </a:xfrm>
          <a:prstGeom prst="rect">
            <a:avLst/>
          </a:prstGeom>
          <a:noFill/>
          <a:ln w="9525">
            <a:noFill/>
            <a:miter lim="800000"/>
            <a:headEnd/>
            <a:tailEnd/>
          </a:ln>
        </p:spPr>
      </p:pic>
      <p:sp>
        <p:nvSpPr>
          <p:cNvPr id="12291" name="Text Box 4"/>
          <p:cNvSpPr txBox="1">
            <a:spLocks noChangeArrowheads="1"/>
          </p:cNvSpPr>
          <p:nvPr/>
        </p:nvSpPr>
        <p:spPr bwMode="auto">
          <a:xfrm>
            <a:off x="684213" y="500042"/>
            <a:ext cx="2231701" cy="523220"/>
          </a:xfrm>
          <a:prstGeom prst="rect">
            <a:avLst/>
          </a:prstGeom>
          <a:noFill/>
          <a:ln w="9525">
            <a:noFill/>
            <a:miter lim="800000"/>
            <a:headEnd/>
            <a:tailEnd/>
          </a:ln>
        </p:spPr>
        <p:txBody>
          <a:bodyPr wrap="none">
            <a:spAutoFit/>
          </a:bodyPr>
          <a:lstStyle/>
          <a:p>
            <a:r>
              <a:rPr lang="en-US" altLang="zh-CN" sz="2800" b="1">
                <a:latin typeface="黑体" pitchFamily="2" charset="-122"/>
                <a:ea typeface="黑体" pitchFamily="2" charset="-122"/>
              </a:rPr>
              <a:t>b</a:t>
            </a:r>
            <a:r>
              <a:rPr lang="zh-CN" altLang="en-US" sz="2800" b="1">
                <a:latin typeface="黑体" pitchFamily="2" charset="-122"/>
                <a:ea typeface="黑体" pitchFamily="2" charset="-122"/>
              </a:rPr>
              <a:t>、取代反应</a:t>
            </a:r>
          </a:p>
        </p:txBody>
      </p:sp>
      <p:sp>
        <p:nvSpPr>
          <p:cNvPr id="11269" name="Text Box 5"/>
          <p:cNvSpPr txBox="1">
            <a:spLocks noChangeArrowheads="1"/>
          </p:cNvSpPr>
          <p:nvPr/>
        </p:nvSpPr>
        <p:spPr bwMode="auto">
          <a:xfrm>
            <a:off x="539750" y="3106741"/>
            <a:ext cx="8126413" cy="1294457"/>
          </a:xfrm>
          <a:prstGeom prst="rect">
            <a:avLst/>
          </a:prstGeom>
          <a:noFill/>
          <a:ln w="9525">
            <a:noFill/>
            <a:miter lim="800000"/>
            <a:headEnd/>
            <a:tailEnd/>
          </a:ln>
        </p:spPr>
        <p:txBody>
          <a:bodyPr>
            <a:spAutoFit/>
          </a:bodyPr>
          <a:lstStyle/>
          <a:p>
            <a:pPr>
              <a:lnSpc>
                <a:spcPct val="150000"/>
              </a:lnSpc>
            </a:pPr>
            <a:r>
              <a:rPr lang="zh-CN" altLang="en-US" sz="2800" b="1" dirty="0">
                <a:solidFill>
                  <a:srgbClr val="FF0000"/>
                </a:solidFill>
                <a:latin typeface="Verdana" pitchFamily="34" charset="0"/>
                <a:ea typeface="方正姚体" pitchFamily="2" charset="-122"/>
              </a:rPr>
              <a:t>取代反应：</a:t>
            </a:r>
            <a:r>
              <a:rPr lang="zh-CN" altLang="en-US" sz="2800" b="1" dirty="0">
                <a:solidFill>
                  <a:srgbClr val="0000CC"/>
                </a:solidFill>
                <a:latin typeface="Verdana" pitchFamily="34" charset="0"/>
                <a:ea typeface="方正姚体" pitchFamily="2" charset="-122"/>
              </a:rPr>
              <a:t>有机物分子里的某些原子或原子团被其它原子或原子团所代替的反应。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amond(in)">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1269"/>
                                        </p:tgtEl>
                                        <p:attrNameLst>
                                          <p:attrName>style.visibility</p:attrName>
                                        </p:attrNameLst>
                                      </p:cBhvr>
                                      <p:to>
                                        <p:strVal val="visible"/>
                                      </p:to>
                                    </p:set>
                                    <p:anim calcmode="discrete" valueType="clr">
                                      <p:cBhvr override="childStyle">
                                        <p:cTn id="12" dur="80"/>
                                        <p:tgtEl>
                                          <p:spTgt spid="1126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1269"/>
                                        </p:tgtEl>
                                        <p:attrNameLst>
                                          <p:attrName>fillcolor</p:attrName>
                                        </p:attrNameLst>
                                      </p:cBhvr>
                                      <p:tavLst>
                                        <p:tav tm="0">
                                          <p:val>
                                            <p:clrVal>
                                              <a:schemeClr val="accent2"/>
                                            </p:clrVal>
                                          </p:val>
                                        </p:tav>
                                        <p:tav tm="50000">
                                          <p:val>
                                            <p:clrVal>
                                              <a:schemeClr val="hlink"/>
                                            </p:clrVal>
                                          </p:val>
                                        </p:tav>
                                      </p:tavLst>
                                    </p:anim>
                                    <p:set>
                                      <p:cBhvr>
                                        <p:cTn id="14" dur="80"/>
                                        <p:tgtEl>
                                          <p:spTgt spid="1126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idx="4294967295"/>
          </p:nvPr>
        </p:nvSpPr>
        <p:spPr>
          <a:xfrm>
            <a:off x="571472" y="285728"/>
            <a:ext cx="1571636" cy="769441"/>
          </a:xfrm>
        </p:spPr>
        <p:txBody>
          <a:bodyPr wrap="square">
            <a:spAutoFit/>
          </a:bodyPr>
          <a:lstStyle/>
          <a:p>
            <a:pPr eaLnBrk="1" hangingPunct="1"/>
            <a:r>
              <a:rPr lang="zh-CN" altLang="en-US" b="1" dirty="0" smtClean="0">
                <a:solidFill>
                  <a:schemeClr val="tx1"/>
                </a:solidFill>
              </a:rPr>
              <a:t>讨论</a:t>
            </a:r>
          </a:p>
        </p:txBody>
      </p:sp>
      <p:sp>
        <p:nvSpPr>
          <p:cNvPr id="5" name="Rectangle 3"/>
          <p:cNvSpPr txBox="1">
            <a:spLocks noRot="1" noChangeArrowheads="1"/>
          </p:cNvSpPr>
          <p:nvPr/>
        </p:nvSpPr>
        <p:spPr bwMode="auto">
          <a:xfrm>
            <a:off x="357158" y="1714488"/>
            <a:ext cx="8540750" cy="4270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90000"/>
              </a:lnSpc>
              <a:spcBef>
                <a:spcPct val="20000"/>
              </a:spcBef>
              <a:spcAft>
                <a:spcPct val="0"/>
              </a:spcAft>
              <a:buClrTx/>
              <a:buSzTx/>
              <a:tabLst/>
              <a:defRPr/>
            </a:pP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1.  CH</a:t>
            </a:r>
            <a:r>
              <a:rPr kumimoji="0" lang="en-US" altLang="zh-CN" sz="1800" b="1" i="0" u="none" strike="noStrike" kern="0" cap="none" spc="0" normalizeH="0" baseline="0" noProof="0" dirty="0" smtClean="0">
                <a:ln>
                  <a:noFill/>
                </a:ln>
                <a:solidFill>
                  <a:schemeClr val="accent2"/>
                </a:solidFill>
                <a:effectLst/>
                <a:uLnTx/>
                <a:uFillTx/>
                <a:latin typeface="+mn-lt"/>
                <a:ea typeface="+mn-ea"/>
                <a:cs typeface="+mn-cs"/>
              </a:rPr>
              <a:t>4</a:t>
            </a:r>
            <a:r>
              <a:rPr kumimoji="0" lang="zh-CN" altLang="en-US" sz="2800" b="1" i="0" u="none" strike="noStrike" kern="0" cap="none" spc="0" normalizeH="0" baseline="0" noProof="0" dirty="0" smtClean="0">
                <a:ln>
                  <a:noFill/>
                </a:ln>
                <a:solidFill>
                  <a:schemeClr val="accent2"/>
                </a:solidFill>
                <a:effectLst/>
                <a:uLnTx/>
                <a:uFillTx/>
                <a:latin typeface="+mn-lt"/>
                <a:ea typeface="+mn-ea"/>
                <a:cs typeface="+mn-cs"/>
              </a:rPr>
              <a:t>与</a:t>
            </a: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Cl</a:t>
            </a:r>
            <a:r>
              <a:rPr kumimoji="0" lang="en-US" altLang="zh-CN" sz="1800" b="1" i="0" u="none" strike="noStrike" kern="0" cap="none" spc="0" normalizeH="0" baseline="0" noProof="0" dirty="0" smtClean="0">
                <a:ln>
                  <a:noFill/>
                </a:ln>
                <a:solidFill>
                  <a:schemeClr val="accent2"/>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accent2"/>
                </a:solidFill>
                <a:effectLst/>
                <a:uLnTx/>
                <a:uFillTx/>
                <a:latin typeface="+mn-lt"/>
                <a:ea typeface="+mn-ea"/>
                <a:cs typeface="+mn-cs"/>
              </a:rPr>
              <a:t>反应后，产物有几种？哪些是有机物？哪种产物最多？</a:t>
            </a:r>
          </a:p>
          <a:p>
            <a:pPr marL="514350" marR="0" lvl="0" indent="-514350" algn="l" defTabSz="914400" rtl="0" eaLnBrk="1" fontAlgn="base" latinLnBrk="0" hangingPunct="1">
              <a:lnSpc>
                <a:spcPct val="90000"/>
              </a:lnSpc>
              <a:spcBef>
                <a:spcPct val="20000"/>
              </a:spcBef>
              <a:spcAft>
                <a:spcPct val="0"/>
              </a:spcAft>
              <a:buClrTx/>
              <a:buSzTx/>
              <a:tabLst/>
              <a:defRPr/>
            </a:pPr>
            <a:r>
              <a:rPr kumimoji="0" lang="zh-CN" altLang="en-US" sz="2800" b="1" i="0" u="none" strike="noStrike" kern="0" cap="none" spc="0" normalizeH="0" baseline="0" noProof="0" dirty="0" smtClean="0">
                <a:ln>
                  <a:noFill/>
                </a:ln>
                <a:solidFill>
                  <a:srgbClr val="FF3300"/>
                </a:solidFill>
                <a:effectLst/>
                <a:uLnTx/>
                <a:uFillTx/>
                <a:latin typeface="+mn-lt"/>
                <a:ea typeface="+mn-ea"/>
                <a:cs typeface="+mn-cs"/>
              </a:rPr>
              <a:t>五种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90000"/>
              </a:lnSpc>
              <a:spcBef>
                <a:spcPct val="20000"/>
              </a:spcBef>
              <a:spcAft>
                <a:spcPct val="0"/>
              </a:spcAft>
              <a:buClrTx/>
              <a:buSzTx/>
              <a:tabLst/>
              <a:defRPr/>
            </a:pP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一氯甲烷</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二氯甲烷</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三氯甲烷</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氯仿</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四氯化碳等</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4</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种都是有机物</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p>
          <a:p>
            <a:pPr marL="514350" marR="0" lvl="0" indent="-514350" algn="l" defTabSz="914400" rtl="0" eaLnBrk="1" fontAlgn="base" latinLnBrk="0" hangingPunct="1">
              <a:lnSpc>
                <a:spcPct val="90000"/>
              </a:lnSpc>
              <a:spcBef>
                <a:spcPct val="20000"/>
              </a:spcBef>
              <a:spcAft>
                <a:spcPct val="0"/>
              </a:spcAft>
              <a:buClrTx/>
              <a:buSzTx/>
              <a:tabLst/>
              <a:defRPr/>
            </a:pPr>
            <a:r>
              <a:rPr kumimoji="0" lang="en-US" altLang="zh-CN" sz="2800" b="1" i="0" u="none" strike="noStrike" kern="0" cap="none" spc="0" normalizeH="0" baseline="0" noProof="0" dirty="0" err="1" smtClean="0">
                <a:ln>
                  <a:noFill/>
                </a:ln>
                <a:solidFill>
                  <a:srgbClr val="FF3300"/>
                </a:solidFill>
                <a:effectLst/>
                <a:uLnTx/>
                <a:uFillTx/>
                <a:latin typeface="+mn-lt"/>
                <a:ea typeface="+mn-ea"/>
                <a:cs typeface="+mn-cs"/>
              </a:rPr>
              <a:t>HCl</a:t>
            </a:r>
            <a:r>
              <a:rPr kumimoji="0" lang="en-US" altLang="zh-CN" sz="2800" b="1" i="0" u="none" strike="noStrike" kern="0" cap="none" spc="0" normalizeH="0" baseline="0" noProof="0" dirty="0" smtClean="0">
                <a:ln>
                  <a:noFill/>
                </a:ln>
                <a:solidFill>
                  <a:srgbClr val="FF3300"/>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FF3300"/>
                </a:solidFill>
                <a:effectLst/>
                <a:uLnTx/>
                <a:uFillTx/>
                <a:latin typeface="+mn-lt"/>
                <a:ea typeface="+mn-ea"/>
                <a:cs typeface="+mn-cs"/>
              </a:rPr>
              <a:t>最多</a:t>
            </a:r>
          </a:p>
          <a:p>
            <a:pPr marL="514350" marR="0" lvl="0" indent="-514350" algn="l" defTabSz="914400" rtl="0" eaLnBrk="1" fontAlgn="base" latinLnBrk="0" hangingPunct="1">
              <a:lnSpc>
                <a:spcPct val="90000"/>
              </a:lnSpc>
              <a:spcBef>
                <a:spcPct val="20000"/>
              </a:spcBef>
              <a:spcAft>
                <a:spcPct val="0"/>
              </a:spcAft>
              <a:buClrTx/>
              <a:buSzTx/>
              <a:tabLst/>
              <a:defRPr/>
            </a:pP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2.   CH</a:t>
            </a:r>
            <a:r>
              <a:rPr kumimoji="0" lang="en-US" altLang="zh-CN" sz="2000" b="1" i="0" u="none" strike="noStrike" kern="0" cap="none" spc="0" normalizeH="0" baseline="0" noProof="0" dirty="0" smtClean="0">
                <a:ln>
                  <a:noFill/>
                </a:ln>
                <a:solidFill>
                  <a:schemeClr val="accent2"/>
                </a:solidFill>
                <a:effectLst/>
                <a:uLnTx/>
                <a:uFillTx/>
                <a:latin typeface="+mn-lt"/>
                <a:ea typeface="+mn-ea"/>
                <a:cs typeface="+mn-cs"/>
              </a:rPr>
              <a:t>3</a:t>
            </a: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Cl</a:t>
            </a:r>
            <a:r>
              <a:rPr kumimoji="0" lang="zh-CN" alt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CH</a:t>
            </a:r>
            <a:r>
              <a:rPr kumimoji="0" lang="en-US" altLang="zh-CN" sz="2000" b="1" i="0" u="none" strike="noStrike" kern="0" cap="none" spc="0" normalizeH="0" baseline="0" noProof="0" dirty="0" smtClean="0">
                <a:ln>
                  <a:noFill/>
                </a:ln>
                <a:solidFill>
                  <a:schemeClr val="accent2"/>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Cl</a:t>
            </a:r>
            <a:r>
              <a:rPr kumimoji="0" lang="en-US" altLang="zh-CN" sz="2000" b="1" i="0" u="none" strike="noStrike" kern="0" cap="none" spc="0" normalizeH="0" baseline="0" noProof="0" dirty="0" smtClean="0">
                <a:ln>
                  <a:noFill/>
                </a:ln>
                <a:solidFill>
                  <a:schemeClr val="accent2"/>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accent2"/>
                </a:solidFill>
                <a:effectLst/>
                <a:uLnTx/>
                <a:uFillTx/>
                <a:latin typeface="+mn-lt"/>
                <a:ea typeface="+mn-ea"/>
                <a:cs typeface="+mn-cs"/>
              </a:rPr>
              <a:t>CHCl</a:t>
            </a:r>
            <a:r>
              <a:rPr kumimoji="0" lang="en-US" altLang="zh-CN" sz="1800" b="1" i="0" u="none" strike="noStrike" kern="0" cap="none" spc="0" normalizeH="0" baseline="0" noProof="0" dirty="0" smtClean="0">
                <a:ln>
                  <a:noFill/>
                </a:ln>
                <a:solidFill>
                  <a:schemeClr val="accent2"/>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accent2"/>
                </a:solidFill>
                <a:effectLst/>
                <a:uLnTx/>
                <a:uFillTx/>
                <a:latin typeface="+mn-lt"/>
                <a:ea typeface="+mn-ea"/>
                <a:cs typeface="+mn-cs"/>
              </a:rPr>
              <a:t>是极性分子还是非极性分子？</a:t>
            </a:r>
          </a:p>
          <a:p>
            <a:pPr marL="514350" marR="0" lvl="0" indent="-514350" algn="l" defTabSz="914400" rtl="0" eaLnBrk="1" fontAlgn="base" latinLnBrk="0" hangingPunct="1">
              <a:lnSpc>
                <a:spcPct val="90000"/>
              </a:lnSpc>
              <a:spcBef>
                <a:spcPct val="20000"/>
              </a:spcBef>
              <a:spcAft>
                <a:spcPct val="0"/>
              </a:spcAft>
              <a:buClrTx/>
              <a:buSzTx/>
              <a:tabLst/>
              <a:defRPr/>
            </a:pPr>
            <a:r>
              <a:rPr kumimoji="0" lang="zh-CN" altLang="en-US" sz="2800" b="1" i="0" u="none" strike="noStrike" kern="0" cap="none" spc="0" normalizeH="0" baseline="0" noProof="0" dirty="0" smtClean="0">
                <a:ln>
                  <a:noFill/>
                </a:ln>
                <a:solidFill>
                  <a:srgbClr val="FF3300"/>
                </a:solidFill>
                <a:effectLst/>
                <a:uLnTx/>
                <a:uFillTx/>
                <a:latin typeface="+mn-lt"/>
                <a:ea typeface="+mn-ea"/>
                <a:cs typeface="+mn-cs"/>
              </a:rPr>
              <a:t>极性分子</a:t>
            </a:r>
          </a:p>
          <a:p>
            <a:pPr marL="1371600" marR="0" lvl="2" indent="-457200" algn="l" defTabSz="914400" rtl="0" eaLnBrk="1" fontAlgn="base" latinLnBrk="0" hangingPunct="1">
              <a:lnSpc>
                <a:spcPct val="90000"/>
              </a:lnSpc>
              <a:spcBef>
                <a:spcPct val="50000"/>
              </a:spcBef>
              <a:spcAft>
                <a:spcPct val="0"/>
              </a:spcAft>
              <a:buClrTx/>
              <a:buSzTx/>
              <a:tabLst/>
              <a:defRPr/>
            </a:pPr>
            <a:endParaRPr kumimoji="0" lang="zh-CN" altLang="en-US" sz="2000" b="1" i="0" u="none" strike="noStrike" kern="0" cap="none" spc="0" normalizeH="0" baseline="0" noProof="0" dirty="0" smtClean="0">
              <a:ln>
                <a:noFill/>
              </a:ln>
              <a:solidFill>
                <a:schemeClr val="accent2"/>
              </a:solidFill>
              <a:effectLst/>
              <a:uLnTx/>
              <a:uFillTx/>
              <a:latin typeface="+mn-lt"/>
              <a:ea typeface="+mn-ea"/>
            </a:endParaRPr>
          </a:p>
          <a:p>
            <a:pPr marL="4000500" marR="0" lvl="8" indent="-342900" algn="l" defTabSz="914400" rtl="0" eaLnBrk="1" fontAlgn="base" latinLnBrk="0" hangingPunct="1">
              <a:lnSpc>
                <a:spcPct val="90000"/>
              </a:lnSpc>
              <a:spcBef>
                <a:spcPct val="20000"/>
              </a:spcBef>
              <a:spcAft>
                <a:spcPct val="0"/>
              </a:spcAft>
              <a:buClrTx/>
              <a:buSzTx/>
              <a:tabLst/>
              <a:defRPr/>
            </a:pPr>
            <a:endParaRPr kumimoji="0" lang="en-US" altLang="zh-CN" sz="16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42910" y="571480"/>
            <a:ext cx="2169184" cy="523220"/>
          </a:xfrm>
          <a:prstGeom prst="rect">
            <a:avLst/>
          </a:prstGeom>
          <a:noFill/>
          <a:ln w="9525">
            <a:noFill/>
            <a:miter lim="800000"/>
            <a:headEnd/>
            <a:tailEnd/>
          </a:ln>
        </p:spPr>
        <p:txBody>
          <a:bodyPr wrap="none">
            <a:spAutoFit/>
          </a:bodyPr>
          <a:lstStyle/>
          <a:p>
            <a:r>
              <a:rPr lang="en-US" altLang="zh-CN" sz="2800" b="1" dirty="0">
                <a:latin typeface="黑体" pitchFamily="2" charset="-122"/>
                <a:ea typeface="黑体" pitchFamily="2" charset="-122"/>
              </a:rPr>
              <a:t>c</a:t>
            </a:r>
            <a:r>
              <a:rPr lang="zh-CN" altLang="en-US" sz="2800" b="1" dirty="0">
                <a:latin typeface="黑体" pitchFamily="2" charset="-122"/>
                <a:ea typeface="黑体" pitchFamily="2" charset="-122"/>
              </a:rPr>
              <a:t>、受热分解</a:t>
            </a:r>
          </a:p>
        </p:txBody>
      </p:sp>
      <p:grpSp>
        <p:nvGrpSpPr>
          <p:cNvPr id="5" name="Group 7"/>
          <p:cNvGrpSpPr>
            <a:grpSpLocks/>
          </p:cNvGrpSpPr>
          <p:nvPr/>
        </p:nvGrpSpPr>
        <p:grpSpPr bwMode="auto">
          <a:xfrm>
            <a:off x="1928794" y="2143116"/>
            <a:ext cx="4727575" cy="776287"/>
            <a:chOff x="2351" y="2029"/>
            <a:chExt cx="2978" cy="489"/>
          </a:xfrm>
        </p:grpSpPr>
        <p:sp>
          <p:nvSpPr>
            <p:cNvPr id="6" name="Rectangle 8"/>
            <p:cNvSpPr>
              <a:spLocks noChangeArrowheads="1"/>
            </p:cNvSpPr>
            <p:nvPr/>
          </p:nvSpPr>
          <p:spPr bwMode="auto">
            <a:xfrm>
              <a:off x="2351" y="2066"/>
              <a:ext cx="2978" cy="452"/>
            </a:xfrm>
            <a:prstGeom prst="rect">
              <a:avLst/>
            </a:prstGeom>
            <a:noFill/>
            <a:ln w="9525">
              <a:noFill/>
              <a:miter lim="800000"/>
              <a:headEnd/>
              <a:tailEnd/>
            </a:ln>
          </p:spPr>
          <p:txBody>
            <a:bodyPr anchor="ctr">
              <a:spAutoFit/>
            </a:bodyPr>
            <a:lstStyle/>
            <a:p>
              <a:r>
                <a:rPr lang="en-US" altLang="zh-CN" sz="3600" dirty="0"/>
                <a:t>CH</a:t>
              </a:r>
              <a:r>
                <a:rPr lang="en-US" altLang="zh-CN" sz="2800" baseline="-30000" dirty="0"/>
                <a:t>4</a:t>
              </a:r>
              <a:r>
                <a:rPr lang="en-US" altLang="zh-CN" sz="3600" dirty="0"/>
                <a:t>   </a:t>
              </a:r>
              <a:r>
                <a:rPr lang="en-US" altLang="zh-CN" sz="4100" dirty="0"/>
                <a:t> </a:t>
              </a:r>
              <a:r>
                <a:rPr lang="en-US" altLang="zh-CN" sz="3600" dirty="0"/>
                <a:t>         C+2H</a:t>
              </a:r>
              <a:r>
                <a:rPr lang="en-US" altLang="zh-CN" sz="3600" baseline="-25000" dirty="0"/>
                <a:t>2</a:t>
              </a:r>
              <a:r>
                <a:rPr lang="en-US" altLang="zh-CN" sz="3600" dirty="0"/>
                <a:t>↑</a:t>
              </a:r>
              <a:r>
                <a:rPr lang="en-US" altLang="zh-CN" sz="3300" dirty="0"/>
                <a:t> </a:t>
              </a:r>
              <a:endParaRPr lang="en-US" altLang="zh-CN" sz="3600" dirty="0"/>
            </a:p>
          </p:txBody>
        </p:sp>
        <p:pic>
          <p:nvPicPr>
            <p:cNvPr id="7" name="Picture 9" descr="2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61" y="2029"/>
              <a:ext cx="792" cy="35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06425" y="428604"/>
            <a:ext cx="3068469" cy="584775"/>
          </a:xfrm>
          <a:prstGeom prst="rect">
            <a:avLst/>
          </a:prstGeom>
          <a:noFill/>
          <a:ln w="9525" algn="ctr">
            <a:noFill/>
            <a:miter lim="800000"/>
            <a:headEnd/>
            <a:tailEnd/>
          </a:ln>
        </p:spPr>
        <p:txBody>
          <a:bodyPr wrap="none">
            <a:spAutoFit/>
          </a:bodyPr>
          <a:lstStyle/>
          <a:p>
            <a:r>
              <a:rPr lang="zh-CN" altLang="en-US" sz="3200" b="1" dirty="0">
                <a:latin typeface="黑体" pitchFamily="2" charset="-122"/>
                <a:ea typeface="黑体" pitchFamily="2" charset="-122"/>
              </a:rPr>
              <a:t>三、甲烷的制法</a:t>
            </a:r>
          </a:p>
        </p:txBody>
      </p:sp>
      <p:sp>
        <p:nvSpPr>
          <p:cNvPr id="13315" name="Rectangle 7"/>
          <p:cNvSpPr>
            <a:spLocks noChangeArrowheads="1"/>
          </p:cNvSpPr>
          <p:nvPr/>
        </p:nvSpPr>
        <p:spPr bwMode="auto">
          <a:xfrm>
            <a:off x="1331913" y="1628775"/>
            <a:ext cx="6654800" cy="579438"/>
          </a:xfrm>
          <a:prstGeom prst="rect">
            <a:avLst/>
          </a:prstGeom>
          <a:noFill/>
          <a:ln w="9525">
            <a:noFill/>
            <a:miter lim="800000"/>
            <a:headEnd/>
            <a:tailEnd/>
          </a:ln>
        </p:spPr>
        <p:txBody>
          <a:bodyPr wrap="none" anchor="ctr">
            <a:spAutoFit/>
          </a:bodyPr>
          <a:lstStyle/>
          <a:p>
            <a:r>
              <a:rPr lang="en-US" altLang="zh-CN" sz="3200">
                <a:latin typeface="Times New Roman" pitchFamily="18" charset="0"/>
              </a:rPr>
              <a:t>CH</a:t>
            </a:r>
            <a:r>
              <a:rPr lang="en-US" altLang="zh-CN" sz="3200" baseline="-25000">
                <a:latin typeface="Times New Roman" pitchFamily="18" charset="0"/>
              </a:rPr>
              <a:t>3</a:t>
            </a:r>
            <a:r>
              <a:rPr lang="en-US" altLang="zh-CN" sz="3200">
                <a:latin typeface="Times New Roman" pitchFamily="18" charset="0"/>
              </a:rPr>
              <a:t>COONa+NaOH→Na</a:t>
            </a:r>
            <a:r>
              <a:rPr lang="en-US" altLang="zh-CN" sz="3200" baseline="-25000">
                <a:latin typeface="Times New Roman" pitchFamily="18" charset="0"/>
              </a:rPr>
              <a:t>2</a:t>
            </a:r>
            <a:r>
              <a:rPr lang="en-US" altLang="zh-CN" sz="3200">
                <a:latin typeface="Times New Roman" pitchFamily="18" charset="0"/>
              </a:rPr>
              <a:t>CO</a:t>
            </a:r>
            <a:r>
              <a:rPr lang="en-US" altLang="zh-CN" sz="3200" baseline="-25000">
                <a:latin typeface="Times New Roman" pitchFamily="18" charset="0"/>
              </a:rPr>
              <a:t>3</a:t>
            </a:r>
            <a:r>
              <a:rPr lang="en-US" altLang="zh-CN" sz="3200">
                <a:latin typeface="Times New Roman" pitchFamily="18" charset="0"/>
              </a:rPr>
              <a:t>+</a:t>
            </a:r>
            <a:r>
              <a:rPr lang="en-US" altLang="zh-CN" sz="3200">
                <a:solidFill>
                  <a:srgbClr val="C60A00"/>
                </a:solidFill>
                <a:latin typeface="Times New Roman" pitchFamily="18" charset="0"/>
              </a:rPr>
              <a:t>CH</a:t>
            </a:r>
            <a:r>
              <a:rPr lang="en-US" altLang="zh-CN" sz="3200" baseline="-25000">
                <a:solidFill>
                  <a:srgbClr val="C60A00"/>
                </a:solidFill>
                <a:latin typeface="Times New Roman" pitchFamily="18" charset="0"/>
              </a:rPr>
              <a:t>4</a:t>
            </a:r>
            <a:r>
              <a:rPr lang="en-US" altLang="zh-CN" sz="3200">
                <a:latin typeface="Times New Roman" pitchFamily="18" charset="0"/>
              </a:rPr>
              <a:t>↑ </a:t>
            </a:r>
          </a:p>
        </p:txBody>
      </p:sp>
      <p:grpSp>
        <p:nvGrpSpPr>
          <p:cNvPr id="7" name="组合 6"/>
          <p:cNvGrpSpPr/>
          <p:nvPr/>
        </p:nvGrpSpPr>
        <p:grpSpPr>
          <a:xfrm>
            <a:off x="555625" y="5445125"/>
            <a:ext cx="7208838" cy="579438"/>
            <a:chOff x="555625" y="5445125"/>
            <a:chExt cx="7208838" cy="579438"/>
          </a:xfrm>
        </p:grpSpPr>
        <p:sp>
          <p:nvSpPr>
            <p:cNvPr id="13317" name="Rectangle 9"/>
            <p:cNvSpPr>
              <a:spLocks noChangeArrowheads="1"/>
            </p:cNvSpPr>
            <p:nvPr/>
          </p:nvSpPr>
          <p:spPr bwMode="auto">
            <a:xfrm>
              <a:off x="1908175" y="5445125"/>
              <a:ext cx="5856288" cy="579438"/>
            </a:xfrm>
            <a:prstGeom prst="rect">
              <a:avLst/>
            </a:prstGeom>
            <a:noFill/>
            <a:ln w="9525">
              <a:noFill/>
              <a:miter lim="800000"/>
              <a:headEnd/>
              <a:tailEnd/>
            </a:ln>
          </p:spPr>
          <p:txBody>
            <a:bodyPr wrap="none" anchor="ctr">
              <a:spAutoFit/>
            </a:bodyPr>
            <a:lstStyle/>
            <a:p>
              <a:r>
                <a:rPr lang="en-US" altLang="zh-CN" sz="3200" dirty="0">
                  <a:solidFill>
                    <a:srgbClr val="FF3300"/>
                  </a:solidFill>
                  <a:latin typeface="Times New Roman" pitchFamily="18" charset="0"/>
                </a:rPr>
                <a:t>R</a:t>
              </a:r>
              <a:r>
                <a:rPr lang="en-US" altLang="zh-CN" sz="3200" dirty="0">
                  <a:solidFill>
                    <a:srgbClr val="0000FF"/>
                  </a:solidFill>
                  <a:latin typeface="Times New Roman" pitchFamily="18" charset="0"/>
                </a:rPr>
                <a:t>-COONa+NaOH→Na</a:t>
              </a:r>
              <a:r>
                <a:rPr lang="en-US" altLang="zh-CN" sz="3200" baseline="-25000" dirty="0">
                  <a:solidFill>
                    <a:srgbClr val="0000FF"/>
                  </a:solidFill>
                  <a:latin typeface="Times New Roman" pitchFamily="18" charset="0"/>
                </a:rPr>
                <a:t>2</a:t>
              </a:r>
              <a:r>
                <a:rPr lang="en-US" altLang="zh-CN" sz="3200" dirty="0">
                  <a:solidFill>
                    <a:srgbClr val="0000FF"/>
                  </a:solidFill>
                  <a:latin typeface="Times New Roman" pitchFamily="18" charset="0"/>
                </a:rPr>
                <a:t>CO</a:t>
              </a:r>
              <a:r>
                <a:rPr lang="en-US" altLang="zh-CN" sz="3200" baseline="-25000" dirty="0">
                  <a:solidFill>
                    <a:srgbClr val="0000FF"/>
                  </a:solidFill>
                  <a:latin typeface="Times New Roman" pitchFamily="18" charset="0"/>
                </a:rPr>
                <a:t>3</a:t>
              </a:r>
              <a:r>
                <a:rPr lang="en-US" altLang="zh-CN" sz="3200" dirty="0">
                  <a:solidFill>
                    <a:srgbClr val="0000FF"/>
                  </a:solidFill>
                  <a:latin typeface="Times New Roman" pitchFamily="18" charset="0"/>
                </a:rPr>
                <a:t>+</a:t>
              </a:r>
              <a:r>
                <a:rPr lang="en-US" altLang="zh-CN" sz="3200" dirty="0">
                  <a:solidFill>
                    <a:srgbClr val="FF3300"/>
                  </a:solidFill>
                  <a:latin typeface="Times New Roman" pitchFamily="18" charset="0"/>
                </a:rPr>
                <a:t>R</a:t>
              </a:r>
              <a:r>
                <a:rPr lang="en-US" altLang="zh-CN" sz="3200" dirty="0">
                  <a:solidFill>
                    <a:srgbClr val="0000FF"/>
                  </a:solidFill>
                  <a:latin typeface="Times New Roman" pitchFamily="18" charset="0"/>
                </a:rPr>
                <a:t>-H</a:t>
              </a:r>
            </a:p>
          </p:txBody>
        </p:sp>
        <p:sp>
          <p:nvSpPr>
            <p:cNvPr id="13318" name="Text Box 10"/>
            <p:cNvSpPr txBox="1">
              <a:spLocks noChangeArrowheads="1"/>
            </p:cNvSpPr>
            <p:nvPr/>
          </p:nvSpPr>
          <p:spPr bwMode="auto">
            <a:xfrm>
              <a:off x="555625" y="5445125"/>
              <a:ext cx="1136650" cy="519113"/>
            </a:xfrm>
            <a:prstGeom prst="rect">
              <a:avLst/>
            </a:prstGeom>
            <a:noFill/>
            <a:ln w="9525">
              <a:noFill/>
              <a:miter lim="800000"/>
              <a:headEnd/>
              <a:tailEnd/>
            </a:ln>
          </p:spPr>
          <p:txBody>
            <a:bodyPr wrap="none">
              <a:spAutoFit/>
            </a:bodyPr>
            <a:lstStyle/>
            <a:p>
              <a:r>
                <a:rPr lang="en-US" altLang="zh-CN" sz="2800" b="1" dirty="0">
                  <a:solidFill>
                    <a:srgbClr val="0000FF"/>
                  </a:solidFill>
                </a:rPr>
                <a:t>[</a:t>
              </a:r>
              <a:r>
                <a:rPr lang="zh-CN" altLang="en-US" sz="2800" b="1" dirty="0">
                  <a:solidFill>
                    <a:srgbClr val="0000FF"/>
                  </a:solidFill>
                </a:rPr>
                <a:t>推广</a:t>
              </a:r>
              <a:r>
                <a:rPr lang="en-US" altLang="zh-CN" sz="2800" b="1" dirty="0">
                  <a:solidFill>
                    <a:srgbClr val="0000FF"/>
                  </a:solidFill>
                </a:rPr>
                <a:t>]</a:t>
              </a:r>
            </a:p>
          </p:txBody>
        </p:sp>
      </p:grpSp>
      <p:grpSp>
        <p:nvGrpSpPr>
          <p:cNvPr id="9" name="组合 8"/>
          <p:cNvGrpSpPr/>
          <p:nvPr/>
        </p:nvGrpSpPr>
        <p:grpSpPr>
          <a:xfrm>
            <a:off x="2928926" y="2357430"/>
            <a:ext cx="3455989" cy="2725738"/>
            <a:chOff x="2928926" y="2357430"/>
            <a:chExt cx="3455989" cy="2725738"/>
          </a:xfrm>
        </p:grpSpPr>
        <p:pic>
          <p:nvPicPr>
            <p:cNvPr id="13316" name="Picture 8" descr="20051219312790"/>
            <p:cNvPicPr>
              <a:picLocks noChangeAspect="1" noChangeArrowheads="1"/>
            </p:cNvPicPr>
            <p:nvPr/>
          </p:nvPicPr>
          <p:blipFill>
            <a:blip r:embed="rId2">
              <a:clrChange>
                <a:clrFrom>
                  <a:srgbClr val="FFFFFF"/>
                </a:clrFrom>
                <a:clrTo>
                  <a:srgbClr val="FFFFFF">
                    <a:alpha val="0"/>
                  </a:srgbClr>
                </a:clrTo>
              </a:clrChange>
            </a:blip>
            <a:srcRect l="46681"/>
            <a:stretch>
              <a:fillRect/>
            </a:stretch>
          </p:blipFill>
          <p:spPr bwMode="auto">
            <a:xfrm>
              <a:off x="2928926" y="2357430"/>
              <a:ext cx="3455989" cy="2725738"/>
            </a:xfrm>
            <a:prstGeom prst="rect">
              <a:avLst/>
            </a:prstGeom>
            <a:noFill/>
            <a:ln w="9525">
              <a:noFill/>
              <a:miter lim="800000"/>
              <a:headEnd/>
              <a:tailEnd/>
            </a:ln>
          </p:spPr>
        </p:pic>
        <p:sp>
          <p:nvSpPr>
            <p:cNvPr id="8" name="矩形 7"/>
            <p:cNvSpPr/>
            <p:nvPr/>
          </p:nvSpPr>
          <p:spPr>
            <a:xfrm>
              <a:off x="2928926" y="2500306"/>
              <a:ext cx="928694" cy="714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867400" y="620713"/>
            <a:ext cx="1311275" cy="771525"/>
          </a:xfrm>
          <a:prstGeom prst="rect">
            <a:avLst/>
          </a:prstGeom>
          <a:gradFill rotWithShape="0">
            <a:gsLst>
              <a:gs pos="0">
                <a:schemeClr val="accent1"/>
              </a:gs>
              <a:gs pos="100000">
                <a:schemeClr val="accent1">
                  <a:gamma/>
                  <a:shade val="46275"/>
                  <a:invGamma/>
                </a:schemeClr>
              </a:gs>
            </a:gsLst>
            <a:path path="rect">
              <a:fillToRect r="100000" b="100000"/>
            </a:path>
          </a:gradFill>
          <a:ln w="9525">
            <a:miter lim="800000"/>
            <a:headEnd/>
            <a:tailEnd/>
          </a:ln>
          <a:effectLst/>
          <a:scene3d>
            <a:camera prst="legacyObliqueTopLeft">
              <a:rot lat="19499999" lon="1200000" rev="0"/>
            </a:camera>
            <a:lightRig rig="legacyFlat2" dir="t"/>
          </a:scene3d>
          <a:sp3d extrusionH="430200" prstMaterial="legacyMetal">
            <a:bevelT w="13500" h="13500" prst="angle"/>
            <a:bevelB w="13500" h="13500" prst="angle"/>
            <a:extrusionClr>
              <a:schemeClr val="accent1"/>
            </a:extrusionClr>
          </a:sp3d>
        </p:spPr>
        <p:txBody>
          <a:bodyPr wrap="none">
            <a:spAutoFit/>
            <a:flatTx/>
          </a:bodyPr>
          <a:lstStyle/>
          <a:p>
            <a:pPr algn="ctr">
              <a:defRPr/>
            </a:pPr>
            <a:r>
              <a:rPr kumimoji="1" lang="zh-CN" altLang="en-US" sz="4400" dirty="0">
                <a:solidFill>
                  <a:srgbClr val="F1F61C"/>
                </a:solidFill>
                <a:latin typeface="Times New Roman" pitchFamily="18" charset="0"/>
              </a:rPr>
              <a:t>小结</a:t>
            </a:r>
          </a:p>
        </p:txBody>
      </p:sp>
      <p:sp>
        <p:nvSpPr>
          <p:cNvPr id="38915" name="Rectangle 3" descr="画布"/>
          <p:cNvSpPr>
            <a:spLocks noChangeArrowheads="1"/>
          </p:cNvSpPr>
          <p:nvPr/>
        </p:nvSpPr>
        <p:spPr bwMode="auto">
          <a:xfrm>
            <a:off x="3208134" y="3403587"/>
            <a:ext cx="4714908" cy="954107"/>
          </a:xfrm>
          <a:prstGeom prst="rect">
            <a:avLst/>
          </a:prstGeom>
          <a:blipFill dpi="0" rotWithShape="0">
            <a:blip r:embed="rId2"/>
            <a:srcRect/>
            <a:tile tx="0" ty="0" sx="100000" sy="100000" flip="none" algn="tl"/>
          </a:blipFill>
          <a:ln w="9525">
            <a:noFill/>
            <a:miter lim="800000"/>
            <a:headEnd/>
            <a:tailEnd/>
          </a:ln>
          <a:effectLst>
            <a:prstShdw prst="shdw17" dist="17961" dir="2700000">
              <a:srgbClr val="99997A"/>
            </a:prstShdw>
          </a:effectLst>
        </p:spPr>
        <p:txBody>
          <a:bodyPr wrap="square">
            <a:spAutoFit/>
          </a:bodyPr>
          <a:lstStyle/>
          <a:p>
            <a:pPr>
              <a:spcBef>
                <a:spcPct val="50000"/>
              </a:spcBef>
            </a:pPr>
            <a:r>
              <a:rPr kumimoji="1" lang="zh-CN" altLang="en-US" sz="2800" b="1" dirty="0">
                <a:solidFill>
                  <a:srgbClr val="3333FF"/>
                </a:solidFill>
                <a:latin typeface="Times New Roman" charset="0"/>
              </a:rPr>
              <a:t>稳定性：</a:t>
            </a:r>
            <a:r>
              <a:rPr kumimoji="1" lang="zh-CN" altLang="en-US" sz="2800" b="1" dirty="0">
                <a:solidFill>
                  <a:schemeClr val="tx2"/>
                </a:solidFill>
                <a:latin typeface="Times New Roman" charset="0"/>
              </a:rPr>
              <a:t>甲烷不能使溴水或酸性</a:t>
            </a:r>
            <a:r>
              <a:rPr kumimoji="1" lang="zh-CN" altLang="en-US" sz="2800" b="1" dirty="0" smtClean="0">
                <a:solidFill>
                  <a:schemeClr val="tx2"/>
                </a:solidFill>
                <a:latin typeface="Times New Roman" charset="0"/>
              </a:rPr>
              <a:t>高锰酸钾溶液</a:t>
            </a:r>
            <a:r>
              <a:rPr kumimoji="1" lang="zh-CN" altLang="en-US" sz="2800" b="1" dirty="0">
                <a:solidFill>
                  <a:schemeClr val="tx2"/>
                </a:solidFill>
                <a:latin typeface="Times New Roman" charset="0"/>
              </a:rPr>
              <a:t>褪色。</a:t>
            </a:r>
          </a:p>
        </p:txBody>
      </p:sp>
      <p:sp>
        <p:nvSpPr>
          <p:cNvPr id="38916" name="Rectangle 4"/>
          <p:cNvSpPr>
            <a:spLocks noChangeArrowheads="1"/>
          </p:cNvSpPr>
          <p:nvPr/>
        </p:nvSpPr>
        <p:spPr bwMode="auto">
          <a:xfrm>
            <a:off x="4284663" y="2708275"/>
            <a:ext cx="1655762" cy="519113"/>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algn="ctr">
              <a:defRPr/>
            </a:pPr>
            <a:r>
              <a:rPr kumimoji="1" lang="zh-CN" altLang="en-US" sz="2800">
                <a:solidFill>
                  <a:srgbClr val="00FF00"/>
                </a:solidFill>
                <a:latin typeface="黑体" pitchFamily="2" charset="-122"/>
                <a:ea typeface="黑体" pitchFamily="2" charset="-122"/>
              </a:rPr>
              <a:t>物理性质</a:t>
            </a:r>
          </a:p>
        </p:txBody>
      </p:sp>
      <p:sp>
        <p:nvSpPr>
          <p:cNvPr id="38917" name="Rectangle 5"/>
          <p:cNvSpPr>
            <a:spLocks noChangeArrowheads="1"/>
          </p:cNvSpPr>
          <p:nvPr/>
        </p:nvSpPr>
        <p:spPr bwMode="auto">
          <a:xfrm>
            <a:off x="155264" y="2671781"/>
            <a:ext cx="1606550" cy="519112"/>
          </a:xfrm>
          <a:prstGeom prst="rect">
            <a:avLst/>
          </a:prstGeom>
          <a:solidFill>
            <a:schemeClr val="tx1"/>
          </a:solidFill>
          <a:ln w="9525">
            <a:noFill/>
            <a:miter lim="800000"/>
            <a:headEnd/>
            <a:tailEnd/>
          </a:ln>
          <a:effectLst>
            <a:prstShdw prst="shdw17" dist="17961" dir="2700000">
              <a:schemeClr val="tx1">
                <a:gamma/>
                <a:shade val="60000"/>
                <a:invGamma/>
              </a:schemeClr>
            </a:prstShdw>
          </a:effectLst>
        </p:spPr>
        <p:txBody>
          <a:bodyPr wrap="none">
            <a:spAutoFit/>
          </a:bodyPr>
          <a:lstStyle/>
          <a:p>
            <a:pPr algn="ctr">
              <a:defRPr/>
            </a:pPr>
            <a:r>
              <a:rPr kumimoji="1" lang="zh-CN" altLang="en-US" sz="2800" dirty="0">
                <a:solidFill>
                  <a:srgbClr val="00FF00"/>
                </a:solidFill>
                <a:latin typeface="黑体" pitchFamily="2" charset="-122"/>
                <a:ea typeface="黑体" pitchFamily="2" charset="-122"/>
              </a:rPr>
              <a:t>化学性质</a:t>
            </a:r>
          </a:p>
        </p:txBody>
      </p:sp>
      <p:sp>
        <p:nvSpPr>
          <p:cNvPr id="38918" name="Rectangle 6" descr="粉色砂纸"/>
          <p:cNvSpPr>
            <a:spLocks noChangeArrowheads="1"/>
          </p:cNvSpPr>
          <p:nvPr/>
        </p:nvSpPr>
        <p:spPr bwMode="auto">
          <a:xfrm>
            <a:off x="3843146" y="4400568"/>
            <a:ext cx="1606550" cy="519113"/>
          </a:xfrm>
          <a:prstGeom prst="rect">
            <a:avLst/>
          </a:prstGeom>
          <a:blipFill dpi="0" rotWithShape="0">
            <a:blip r:embed="rId3"/>
            <a:srcRect/>
            <a:tile tx="0" ty="0" sx="100000" sy="100000" flip="none" algn="tl"/>
          </a:blipFill>
          <a:ln w="9525">
            <a:noFill/>
            <a:miter lim="800000"/>
            <a:headEnd/>
            <a:tailEnd/>
          </a:ln>
          <a:effectLst>
            <a:prstShdw prst="shdw17" dist="17961" dir="13500000">
              <a:srgbClr val="997A7A"/>
            </a:prstShdw>
          </a:effectLst>
        </p:spPr>
        <p:txBody>
          <a:bodyPr wrap="none">
            <a:spAutoFit/>
          </a:bodyPr>
          <a:lstStyle/>
          <a:p>
            <a:pPr algn="ctr"/>
            <a:r>
              <a:rPr kumimoji="1" lang="zh-CN" altLang="en-US" sz="2800" dirty="0">
                <a:solidFill>
                  <a:srgbClr val="0000FF"/>
                </a:solidFill>
                <a:latin typeface="黑体" pitchFamily="2" charset="-122"/>
                <a:ea typeface="黑体" pitchFamily="2" charset="-122"/>
              </a:rPr>
              <a:t>氧化反应</a:t>
            </a:r>
          </a:p>
        </p:txBody>
      </p:sp>
      <p:sp>
        <p:nvSpPr>
          <p:cNvPr id="38919" name="Rectangle 7" descr="粉色砂纸"/>
          <p:cNvSpPr>
            <a:spLocks noChangeArrowheads="1"/>
          </p:cNvSpPr>
          <p:nvPr/>
        </p:nvSpPr>
        <p:spPr bwMode="auto">
          <a:xfrm>
            <a:off x="3843146" y="5553093"/>
            <a:ext cx="1606550" cy="519113"/>
          </a:xfrm>
          <a:prstGeom prst="rect">
            <a:avLst/>
          </a:prstGeom>
          <a:blipFill dpi="0" rotWithShape="0">
            <a:blip r:embed="rId3"/>
            <a:srcRect/>
            <a:tile tx="0" ty="0" sx="100000" sy="100000" flip="none" algn="tl"/>
          </a:blipFill>
          <a:ln w="9525">
            <a:noFill/>
            <a:miter lim="800000"/>
            <a:headEnd/>
            <a:tailEnd/>
          </a:ln>
          <a:effectLst>
            <a:prstShdw prst="shdw17" dist="17961" dir="13500000">
              <a:srgbClr val="997A7A"/>
            </a:prstShdw>
          </a:effectLst>
        </p:spPr>
        <p:txBody>
          <a:bodyPr wrap="none">
            <a:spAutoFit/>
          </a:bodyPr>
          <a:lstStyle/>
          <a:p>
            <a:pPr algn="ctr"/>
            <a:r>
              <a:rPr kumimoji="1" lang="zh-CN" altLang="en-US" sz="2800">
                <a:solidFill>
                  <a:srgbClr val="0000FF"/>
                </a:solidFill>
                <a:latin typeface="黑体" pitchFamily="2" charset="-122"/>
                <a:ea typeface="黑体" pitchFamily="2" charset="-122"/>
              </a:rPr>
              <a:t>分解反应</a:t>
            </a:r>
          </a:p>
        </p:txBody>
      </p:sp>
      <p:sp>
        <p:nvSpPr>
          <p:cNvPr id="38920" name="Rectangle 8" descr="粉色砂纸"/>
          <p:cNvSpPr>
            <a:spLocks noChangeArrowheads="1"/>
          </p:cNvSpPr>
          <p:nvPr/>
        </p:nvSpPr>
        <p:spPr bwMode="auto">
          <a:xfrm>
            <a:off x="3843146" y="4976831"/>
            <a:ext cx="1606550" cy="519112"/>
          </a:xfrm>
          <a:prstGeom prst="rect">
            <a:avLst/>
          </a:prstGeom>
          <a:blipFill dpi="0" rotWithShape="0">
            <a:blip r:embed="rId3"/>
            <a:srcRect/>
            <a:tile tx="0" ty="0" sx="100000" sy="100000" flip="none" algn="tl"/>
          </a:blipFill>
          <a:ln w="9525">
            <a:noFill/>
            <a:miter lim="800000"/>
            <a:headEnd/>
            <a:tailEnd/>
          </a:ln>
          <a:effectLst>
            <a:prstShdw prst="shdw17" dist="17961" dir="13500000">
              <a:srgbClr val="997A7A"/>
            </a:prstShdw>
          </a:effectLst>
        </p:spPr>
        <p:txBody>
          <a:bodyPr wrap="none">
            <a:spAutoFit/>
          </a:bodyPr>
          <a:lstStyle/>
          <a:p>
            <a:pPr algn="ctr"/>
            <a:r>
              <a:rPr kumimoji="1" lang="zh-CN" altLang="en-US" sz="2800">
                <a:solidFill>
                  <a:srgbClr val="0000FF"/>
                </a:solidFill>
                <a:latin typeface="黑体" pitchFamily="2" charset="-122"/>
                <a:ea typeface="黑体" pitchFamily="2" charset="-122"/>
              </a:rPr>
              <a:t>取代反应</a:t>
            </a:r>
          </a:p>
        </p:txBody>
      </p:sp>
      <p:sp>
        <p:nvSpPr>
          <p:cNvPr id="38921" name="Rectangle 9" descr="栎木"/>
          <p:cNvSpPr>
            <a:spLocks noChangeArrowheads="1"/>
          </p:cNvSpPr>
          <p:nvPr/>
        </p:nvSpPr>
        <p:spPr bwMode="auto">
          <a:xfrm rot="-21790">
            <a:off x="1717384" y="221908"/>
            <a:ext cx="2406650" cy="923925"/>
          </a:xfrm>
          <a:prstGeom prst="rect">
            <a:avLst/>
          </a:prstGeom>
          <a:blipFill dpi="0" rotWithShape="0">
            <a:blip r:embed="rId4"/>
            <a:srcRect/>
            <a:tile tx="0" ty="0" sx="100000" sy="100000" flip="none" algn="tl"/>
          </a:blipFill>
          <a:ln w="9525">
            <a:miter lim="800000"/>
            <a:headEnd/>
            <a:tailEnd/>
          </a:ln>
          <a:scene3d>
            <a:camera prst="legacyObliqueTopLeft"/>
            <a:lightRig rig="legacyFlat3" dir="t"/>
          </a:scene3d>
          <a:sp3d extrusionH="430200" prstMaterial="legacyMatte">
            <a:bevelT w="13500" h="13500" prst="angle"/>
            <a:bevelB w="13500" h="13500" prst="angle"/>
            <a:extrusionClr>
              <a:srgbClr val="FFCC99"/>
            </a:extrusionClr>
          </a:sp3d>
        </p:spPr>
        <p:txBody>
          <a:bodyPr>
            <a:spAutoFit/>
            <a:flatTx/>
          </a:bodyPr>
          <a:lstStyle/>
          <a:p>
            <a:pPr algn="ctr">
              <a:spcBef>
                <a:spcPct val="50000"/>
              </a:spcBef>
            </a:pPr>
            <a:r>
              <a:rPr kumimoji="1" lang="zh-CN" altLang="en-US" sz="2400" b="1" dirty="0">
                <a:latin typeface="Times New Roman" charset="0"/>
              </a:rPr>
              <a:t>甲烷的分子结构</a:t>
            </a:r>
          </a:p>
          <a:p>
            <a:pPr algn="ctr">
              <a:spcBef>
                <a:spcPct val="50000"/>
              </a:spcBef>
            </a:pPr>
            <a:r>
              <a:rPr kumimoji="1" lang="en-US" altLang="zh-CN" sz="2000" dirty="0">
                <a:latin typeface="Tahoma" pitchFamily="34" charset="0"/>
                <a:ea typeface="黑体" pitchFamily="2" charset="-122"/>
              </a:rPr>
              <a:t>(</a:t>
            </a:r>
            <a:r>
              <a:rPr kumimoji="1" lang="zh-CN" altLang="en-US" sz="2000" dirty="0">
                <a:latin typeface="Tahoma" pitchFamily="34" charset="0"/>
                <a:ea typeface="黑体" pitchFamily="2" charset="-122"/>
              </a:rPr>
              <a:t>正四面体</a:t>
            </a:r>
            <a:r>
              <a:rPr kumimoji="1" lang="en-US" altLang="zh-CN" sz="2000" dirty="0">
                <a:latin typeface="Tahoma" pitchFamily="34" charset="0"/>
                <a:ea typeface="黑体" pitchFamily="2" charset="-122"/>
              </a:rPr>
              <a:t>)</a:t>
            </a:r>
          </a:p>
        </p:txBody>
      </p:sp>
      <p:grpSp>
        <p:nvGrpSpPr>
          <p:cNvPr id="2" name="Group 10"/>
          <p:cNvGrpSpPr>
            <a:grpSpLocks/>
          </p:cNvGrpSpPr>
          <p:nvPr/>
        </p:nvGrpSpPr>
        <p:grpSpPr bwMode="auto">
          <a:xfrm>
            <a:off x="900113" y="1412875"/>
            <a:ext cx="4038600" cy="1143000"/>
            <a:chOff x="1584" y="1056"/>
            <a:chExt cx="2544" cy="720"/>
          </a:xfrm>
        </p:grpSpPr>
        <p:grpSp>
          <p:nvGrpSpPr>
            <p:cNvPr id="3" name="Group 11"/>
            <p:cNvGrpSpPr>
              <a:grpSpLocks/>
            </p:cNvGrpSpPr>
            <p:nvPr/>
          </p:nvGrpSpPr>
          <p:grpSpPr bwMode="auto">
            <a:xfrm>
              <a:off x="1584" y="1056"/>
              <a:ext cx="2544" cy="720"/>
              <a:chOff x="1584" y="1056"/>
              <a:chExt cx="2544" cy="720"/>
            </a:xfrm>
          </p:grpSpPr>
          <p:sp>
            <p:nvSpPr>
              <p:cNvPr id="19482" name="Line 12"/>
              <p:cNvSpPr>
                <a:spLocks noChangeShapeType="1"/>
              </p:cNvSpPr>
              <p:nvPr/>
            </p:nvSpPr>
            <p:spPr bwMode="auto">
              <a:xfrm>
                <a:off x="2832" y="1056"/>
                <a:ext cx="0" cy="432"/>
              </a:xfrm>
              <a:prstGeom prst="line">
                <a:avLst/>
              </a:prstGeom>
              <a:noFill/>
              <a:ln w="19050">
                <a:solidFill>
                  <a:srgbClr val="FF00FF"/>
                </a:solidFill>
                <a:round/>
                <a:headEnd/>
                <a:tailEnd/>
              </a:ln>
            </p:spPr>
            <p:txBody>
              <a:bodyPr wrap="none"/>
              <a:lstStyle/>
              <a:p>
                <a:endParaRPr lang="zh-CN" altLang="en-US"/>
              </a:p>
            </p:txBody>
          </p:sp>
          <p:sp>
            <p:nvSpPr>
              <p:cNvPr id="19483" name="Line 13"/>
              <p:cNvSpPr>
                <a:spLocks noChangeShapeType="1"/>
              </p:cNvSpPr>
              <p:nvPr/>
            </p:nvSpPr>
            <p:spPr bwMode="auto">
              <a:xfrm>
                <a:off x="1584" y="1488"/>
                <a:ext cx="2544" cy="0"/>
              </a:xfrm>
              <a:prstGeom prst="line">
                <a:avLst/>
              </a:prstGeom>
              <a:noFill/>
              <a:ln w="19050">
                <a:solidFill>
                  <a:srgbClr val="FF00FF"/>
                </a:solidFill>
                <a:round/>
                <a:headEnd/>
                <a:tailEnd/>
              </a:ln>
            </p:spPr>
            <p:txBody>
              <a:bodyPr wrap="none"/>
              <a:lstStyle/>
              <a:p>
                <a:endParaRPr lang="zh-CN" altLang="en-US"/>
              </a:p>
            </p:txBody>
          </p:sp>
          <p:sp>
            <p:nvSpPr>
              <p:cNvPr id="19484" name="Line 14"/>
              <p:cNvSpPr>
                <a:spLocks noChangeShapeType="1"/>
              </p:cNvSpPr>
              <p:nvPr/>
            </p:nvSpPr>
            <p:spPr bwMode="auto">
              <a:xfrm>
                <a:off x="1584" y="1488"/>
                <a:ext cx="0" cy="288"/>
              </a:xfrm>
              <a:prstGeom prst="line">
                <a:avLst/>
              </a:prstGeom>
              <a:noFill/>
              <a:ln w="19050">
                <a:solidFill>
                  <a:srgbClr val="FF00FF"/>
                </a:solidFill>
                <a:round/>
                <a:headEnd/>
                <a:tailEnd type="triangle" w="med" len="med"/>
              </a:ln>
            </p:spPr>
            <p:txBody>
              <a:bodyPr wrap="none"/>
              <a:lstStyle/>
              <a:p>
                <a:endParaRPr lang="zh-CN" altLang="en-US"/>
              </a:p>
            </p:txBody>
          </p:sp>
        </p:grpSp>
        <p:sp>
          <p:nvSpPr>
            <p:cNvPr id="19481" name="Line 15"/>
            <p:cNvSpPr>
              <a:spLocks noChangeShapeType="1"/>
            </p:cNvSpPr>
            <p:nvPr/>
          </p:nvSpPr>
          <p:spPr bwMode="auto">
            <a:xfrm>
              <a:off x="4128" y="1488"/>
              <a:ext cx="0" cy="240"/>
            </a:xfrm>
            <a:prstGeom prst="line">
              <a:avLst/>
            </a:prstGeom>
            <a:noFill/>
            <a:ln w="19050">
              <a:solidFill>
                <a:srgbClr val="FF00FF"/>
              </a:solidFill>
              <a:round/>
              <a:headEnd/>
              <a:tailEnd type="triangle" w="med" len="med"/>
            </a:ln>
          </p:spPr>
          <p:txBody>
            <a:bodyPr wrap="none"/>
            <a:lstStyle/>
            <a:p>
              <a:endParaRPr lang="zh-CN" altLang="en-US"/>
            </a:p>
          </p:txBody>
        </p:sp>
      </p:grpSp>
      <p:grpSp>
        <p:nvGrpSpPr>
          <p:cNvPr id="4" name="Group 16"/>
          <p:cNvGrpSpPr>
            <a:grpSpLocks/>
          </p:cNvGrpSpPr>
          <p:nvPr/>
        </p:nvGrpSpPr>
        <p:grpSpPr bwMode="auto">
          <a:xfrm>
            <a:off x="890396" y="3176606"/>
            <a:ext cx="2743200" cy="2819400"/>
            <a:chOff x="1536" y="2256"/>
            <a:chExt cx="1728" cy="1776"/>
          </a:xfrm>
        </p:grpSpPr>
        <p:sp>
          <p:nvSpPr>
            <p:cNvPr id="19471" name="Line 17"/>
            <p:cNvSpPr>
              <a:spLocks noChangeShapeType="1"/>
            </p:cNvSpPr>
            <p:nvPr/>
          </p:nvSpPr>
          <p:spPr bwMode="auto">
            <a:xfrm>
              <a:off x="1536" y="2256"/>
              <a:ext cx="0" cy="864"/>
            </a:xfrm>
            <a:prstGeom prst="line">
              <a:avLst/>
            </a:prstGeom>
            <a:noFill/>
            <a:ln w="19050">
              <a:solidFill>
                <a:srgbClr val="FF00FF"/>
              </a:solidFill>
              <a:round/>
              <a:headEnd/>
              <a:tailEnd/>
            </a:ln>
          </p:spPr>
          <p:txBody>
            <a:bodyPr wrap="none"/>
            <a:lstStyle/>
            <a:p>
              <a:endParaRPr lang="zh-CN" altLang="en-US"/>
            </a:p>
          </p:txBody>
        </p:sp>
        <p:sp>
          <p:nvSpPr>
            <p:cNvPr id="19472" name="Line 18"/>
            <p:cNvSpPr>
              <a:spLocks noChangeShapeType="1"/>
            </p:cNvSpPr>
            <p:nvPr/>
          </p:nvSpPr>
          <p:spPr bwMode="auto">
            <a:xfrm>
              <a:off x="1536" y="3120"/>
              <a:ext cx="768" cy="0"/>
            </a:xfrm>
            <a:prstGeom prst="line">
              <a:avLst/>
            </a:prstGeom>
            <a:noFill/>
            <a:ln w="19050">
              <a:solidFill>
                <a:srgbClr val="FF00FF"/>
              </a:solidFill>
              <a:round/>
              <a:headEnd/>
              <a:tailEnd/>
            </a:ln>
          </p:spPr>
          <p:txBody>
            <a:bodyPr wrap="none"/>
            <a:lstStyle/>
            <a:p>
              <a:endParaRPr lang="zh-CN" altLang="en-US"/>
            </a:p>
          </p:txBody>
        </p:sp>
        <p:sp>
          <p:nvSpPr>
            <p:cNvPr id="19473" name="Line 19"/>
            <p:cNvSpPr>
              <a:spLocks noChangeShapeType="1"/>
            </p:cNvSpPr>
            <p:nvPr/>
          </p:nvSpPr>
          <p:spPr bwMode="auto">
            <a:xfrm>
              <a:off x="2304" y="2640"/>
              <a:ext cx="0" cy="960"/>
            </a:xfrm>
            <a:prstGeom prst="line">
              <a:avLst/>
            </a:prstGeom>
            <a:noFill/>
            <a:ln w="19050">
              <a:solidFill>
                <a:srgbClr val="FF00FF"/>
              </a:solidFill>
              <a:round/>
              <a:headEnd/>
              <a:tailEnd/>
            </a:ln>
          </p:spPr>
          <p:txBody>
            <a:bodyPr wrap="none"/>
            <a:lstStyle/>
            <a:p>
              <a:endParaRPr lang="zh-CN" altLang="en-US"/>
            </a:p>
          </p:txBody>
        </p:sp>
        <p:sp>
          <p:nvSpPr>
            <p:cNvPr id="19474" name="Line 20"/>
            <p:cNvSpPr>
              <a:spLocks noChangeShapeType="1"/>
            </p:cNvSpPr>
            <p:nvPr/>
          </p:nvSpPr>
          <p:spPr bwMode="auto">
            <a:xfrm>
              <a:off x="2304" y="2640"/>
              <a:ext cx="624" cy="0"/>
            </a:xfrm>
            <a:prstGeom prst="line">
              <a:avLst/>
            </a:prstGeom>
            <a:noFill/>
            <a:ln w="19050">
              <a:solidFill>
                <a:srgbClr val="FF00FF"/>
              </a:solidFill>
              <a:round/>
              <a:headEnd/>
              <a:tailEnd type="triangle" w="med" len="med"/>
            </a:ln>
          </p:spPr>
          <p:txBody>
            <a:bodyPr wrap="none"/>
            <a:lstStyle/>
            <a:p>
              <a:endParaRPr lang="zh-CN" altLang="en-US"/>
            </a:p>
          </p:txBody>
        </p:sp>
        <p:sp>
          <p:nvSpPr>
            <p:cNvPr id="19475" name="Line 21"/>
            <p:cNvSpPr>
              <a:spLocks noChangeShapeType="1"/>
            </p:cNvSpPr>
            <p:nvPr/>
          </p:nvSpPr>
          <p:spPr bwMode="auto">
            <a:xfrm>
              <a:off x="2304" y="3600"/>
              <a:ext cx="624" cy="0"/>
            </a:xfrm>
            <a:prstGeom prst="line">
              <a:avLst/>
            </a:prstGeom>
            <a:noFill/>
            <a:ln w="19050">
              <a:solidFill>
                <a:srgbClr val="FF00FF"/>
              </a:solidFill>
              <a:round/>
              <a:headEnd/>
              <a:tailEnd/>
            </a:ln>
          </p:spPr>
          <p:txBody>
            <a:bodyPr wrap="none"/>
            <a:lstStyle/>
            <a:p>
              <a:endParaRPr lang="zh-CN" altLang="en-US"/>
            </a:p>
          </p:txBody>
        </p:sp>
        <p:sp>
          <p:nvSpPr>
            <p:cNvPr id="19476" name="Line 22"/>
            <p:cNvSpPr>
              <a:spLocks noChangeShapeType="1"/>
            </p:cNvSpPr>
            <p:nvPr/>
          </p:nvSpPr>
          <p:spPr bwMode="auto">
            <a:xfrm>
              <a:off x="2928" y="3168"/>
              <a:ext cx="0" cy="864"/>
            </a:xfrm>
            <a:prstGeom prst="line">
              <a:avLst/>
            </a:prstGeom>
            <a:noFill/>
            <a:ln w="19050">
              <a:solidFill>
                <a:srgbClr val="FF00FF"/>
              </a:solidFill>
              <a:round/>
              <a:headEnd/>
              <a:tailEnd/>
            </a:ln>
          </p:spPr>
          <p:txBody>
            <a:bodyPr wrap="none"/>
            <a:lstStyle/>
            <a:p>
              <a:endParaRPr lang="zh-CN" altLang="en-US"/>
            </a:p>
          </p:txBody>
        </p:sp>
        <p:sp>
          <p:nvSpPr>
            <p:cNvPr id="19477" name="Line 23"/>
            <p:cNvSpPr>
              <a:spLocks noChangeShapeType="1"/>
            </p:cNvSpPr>
            <p:nvPr/>
          </p:nvSpPr>
          <p:spPr bwMode="auto">
            <a:xfrm>
              <a:off x="2928" y="3168"/>
              <a:ext cx="336" cy="0"/>
            </a:xfrm>
            <a:prstGeom prst="line">
              <a:avLst/>
            </a:prstGeom>
            <a:noFill/>
            <a:ln w="19050">
              <a:solidFill>
                <a:srgbClr val="FF00FF"/>
              </a:solidFill>
              <a:round/>
              <a:headEnd/>
              <a:tailEnd type="triangle" w="med" len="med"/>
            </a:ln>
          </p:spPr>
          <p:txBody>
            <a:bodyPr wrap="none"/>
            <a:lstStyle/>
            <a:p>
              <a:endParaRPr lang="zh-CN" altLang="en-US"/>
            </a:p>
          </p:txBody>
        </p:sp>
        <p:sp>
          <p:nvSpPr>
            <p:cNvPr id="19478" name="Line 24"/>
            <p:cNvSpPr>
              <a:spLocks noChangeShapeType="1"/>
            </p:cNvSpPr>
            <p:nvPr/>
          </p:nvSpPr>
          <p:spPr bwMode="auto">
            <a:xfrm>
              <a:off x="2928" y="3600"/>
              <a:ext cx="336" cy="0"/>
            </a:xfrm>
            <a:prstGeom prst="line">
              <a:avLst/>
            </a:prstGeom>
            <a:noFill/>
            <a:ln w="19050">
              <a:solidFill>
                <a:srgbClr val="FF00FF"/>
              </a:solidFill>
              <a:round/>
              <a:headEnd/>
              <a:tailEnd type="triangle" w="med" len="med"/>
            </a:ln>
          </p:spPr>
          <p:txBody>
            <a:bodyPr wrap="none"/>
            <a:lstStyle/>
            <a:p>
              <a:endParaRPr lang="zh-CN" altLang="en-US"/>
            </a:p>
          </p:txBody>
        </p:sp>
        <p:sp>
          <p:nvSpPr>
            <p:cNvPr id="19479" name="Line 25"/>
            <p:cNvSpPr>
              <a:spLocks noChangeShapeType="1"/>
            </p:cNvSpPr>
            <p:nvPr/>
          </p:nvSpPr>
          <p:spPr bwMode="auto">
            <a:xfrm>
              <a:off x="2928" y="4032"/>
              <a:ext cx="336" cy="0"/>
            </a:xfrm>
            <a:prstGeom prst="line">
              <a:avLst/>
            </a:prstGeom>
            <a:noFill/>
            <a:ln w="19050">
              <a:solidFill>
                <a:srgbClr val="FF00FF"/>
              </a:solidFill>
              <a:round/>
              <a:headEnd/>
              <a:tailEnd type="triangle" w="med" len="med"/>
            </a:ln>
          </p:spPr>
          <p:txBody>
            <a:bodyPr wrap="none"/>
            <a:lstStyle/>
            <a:p>
              <a:endParaRPr lang="zh-CN" altLang="en-US"/>
            </a:p>
          </p:txBody>
        </p:sp>
      </p:grpSp>
      <p:sp>
        <p:nvSpPr>
          <p:cNvPr id="38938" name="Text Box 26"/>
          <p:cNvSpPr txBox="1">
            <a:spLocks noChangeArrowheads="1"/>
          </p:cNvSpPr>
          <p:nvPr/>
        </p:nvSpPr>
        <p:spPr bwMode="auto">
          <a:xfrm>
            <a:off x="2484438" y="1557338"/>
            <a:ext cx="992579" cy="523220"/>
          </a:xfrm>
          <a:prstGeom prst="rect">
            <a:avLst/>
          </a:prstGeom>
          <a:noFill/>
          <a:ln w="9525">
            <a:noFill/>
            <a:miter lim="800000"/>
            <a:headEnd/>
            <a:tailEnd/>
          </a:ln>
        </p:spPr>
        <p:txBody>
          <a:bodyPr wrap="none">
            <a:spAutoFit/>
          </a:bodyPr>
          <a:lstStyle/>
          <a:p>
            <a:pPr algn="ctr"/>
            <a:r>
              <a:rPr kumimoji="1" lang="zh-CN" altLang="en-US" sz="2800" b="1" dirty="0">
                <a:solidFill>
                  <a:srgbClr val="FF3300"/>
                </a:solidFill>
                <a:latin typeface="Times New Roman" charset="0"/>
              </a:rPr>
              <a:t>决 定</a:t>
            </a:r>
          </a:p>
        </p:txBody>
      </p:sp>
      <p:sp>
        <p:nvSpPr>
          <p:cNvPr id="38939" name="Text Box 27"/>
          <p:cNvSpPr txBox="1">
            <a:spLocks noChangeArrowheads="1"/>
          </p:cNvSpPr>
          <p:nvPr/>
        </p:nvSpPr>
        <p:spPr bwMode="auto">
          <a:xfrm>
            <a:off x="2188971" y="4832368"/>
            <a:ext cx="902811" cy="523220"/>
          </a:xfrm>
          <a:prstGeom prst="rect">
            <a:avLst/>
          </a:prstGeom>
          <a:noFill/>
          <a:ln w="9525">
            <a:noFill/>
            <a:miter lim="800000"/>
            <a:headEnd/>
            <a:tailEnd/>
          </a:ln>
        </p:spPr>
        <p:txBody>
          <a:bodyPr wrap="none">
            <a:spAutoFit/>
          </a:bodyPr>
          <a:lstStyle/>
          <a:p>
            <a:pPr algn="ctr"/>
            <a:r>
              <a:rPr kumimoji="1" lang="zh-CN" altLang="en-US" sz="2800" b="1">
                <a:solidFill>
                  <a:srgbClr val="FF3300"/>
                </a:solidFill>
                <a:latin typeface="Times New Roman" charset="0"/>
              </a:rPr>
              <a:t>反应</a:t>
            </a:r>
          </a:p>
        </p:txBody>
      </p:sp>
      <p:sp>
        <p:nvSpPr>
          <p:cNvPr id="38940" name="Rectangle 28" descr="粉色砂纸"/>
          <p:cNvSpPr>
            <a:spLocks noChangeArrowheads="1"/>
          </p:cNvSpPr>
          <p:nvPr/>
        </p:nvSpPr>
        <p:spPr bwMode="auto">
          <a:xfrm>
            <a:off x="6002523" y="2071678"/>
            <a:ext cx="2659702" cy="1200329"/>
          </a:xfrm>
          <a:prstGeom prst="rect">
            <a:avLst/>
          </a:prstGeom>
          <a:blipFill dpi="0" rotWithShape="0">
            <a:blip r:embed="rId3"/>
            <a:srcRect/>
            <a:tile tx="0" ty="0" sx="100000" sy="100000" flip="none" algn="tl"/>
          </a:blipFill>
          <a:ln w="9525">
            <a:noFill/>
            <a:miter lim="800000"/>
            <a:headEnd/>
            <a:tailEnd/>
          </a:ln>
          <a:effectLst>
            <a:prstShdw prst="shdw17" dist="17961" dir="13500000">
              <a:srgbClr val="997A7A"/>
            </a:prstShdw>
          </a:effectLst>
        </p:spPr>
        <p:txBody>
          <a:bodyPr wrap="none">
            <a:spAutoFit/>
          </a:bodyPr>
          <a:lstStyle/>
          <a:p>
            <a:pPr algn="ctr"/>
            <a:r>
              <a:rPr lang="zh-CN" altLang="en-US" sz="2400" b="1" dirty="0">
                <a:solidFill>
                  <a:srgbClr val="0000FF"/>
                </a:solidFill>
              </a:rPr>
              <a:t>无色无味的气体，</a:t>
            </a:r>
          </a:p>
          <a:p>
            <a:pPr algn="ctr"/>
            <a:r>
              <a:rPr lang="zh-CN" altLang="en-US" sz="2400" b="1" dirty="0">
                <a:solidFill>
                  <a:srgbClr val="0000FF"/>
                </a:solidFill>
                <a:sym typeface="Symbol" pitchFamily="18" charset="2"/>
              </a:rPr>
              <a:t>极难溶于水，</a:t>
            </a:r>
          </a:p>
          <a:p>
            <a:pPr algn="ctr"/>
            <a:r>
              <a:rPr lang="zh-CN" altLang="en-US" sz="2400" b="1" dirty="0">
                <a:solidFill>
                  <a:srgbClr val="0000FF"/>
                </a:solidFill>
                <a:sym typeface="Symbol" pitchFamily="18" charset="2"/>
              </a:rPr>
              <a:t>密度比空气小。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arn(out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38921"/>
                                        </p:tgtEl>
                                        <p:attrNameLst>
                                          <p:attrName>style.visibility</p:attrName>
                                        </p:attrNameLst>
                                      </p:cBhvr>
                                      <p:to>
                                        <p:strVal val="visible"/>
                                      </p:to>
                                    </p:set>
                                    <p:anim calcmode="lin" valueType="num">
                                      <p:cBhvr>
                                        <p:cTn id="12" dur="500" fill="hold"/>
                                        <p:tgtEl>
                                          <p:spTgt spid="38921"/>
                                        </p:tgtEl>
                                        <p:attrNameLst>
                                          <p:attrName>ppt_x</p:attrName>
                                        </p:attrNameLst>
                                      </p:cBhvr>
                                      <p:tavLst>
                                        <p:tav tm="0">
                                          <p:val>
                                            <p:strVal val="#ppt_x"/>
                                          </p:val>
                                        </p:tav>
                                        <p:tav tm="100000">
                                          <p:val>
                                            <p:strVal val="#ppt_x"/>
                                          </p:val>
                                        </p:tav>
                                      </p:tavLst>
                                    </p:anim>
                                    <p:anim calcmode="lin" valueType="num">
                                      <p:cBhvr>
                                        <p:cTn id="13" dur="500" fill="hold"/>
                                        <p:tgtEl>
                                          <p:spTgt spid="38921"/>
                                        </p:tgtEl>
                                        <p:attrNameLst>
                                          <p:attrName>ppt_y</p:attrName>
                                        </p:attrNameLst>
                                      </p:cBhvr>
                                      <p:tavLst>
                                        <p:tav tm="0">
                                          <p:val>
                                            <p:strVal val="#ppt_y-#ppt_h/2"/>
                                          </p:val>
                                        </p:tav>
                                        <p:tav tm="100000">
                                          <p:val>
                                            <p:strVal val="#ppt_y"/>
                                          </p:val>
                                        </p:tav>
                                      </p:tavLst>
                                    </p:anim>
                                    <p:anim calcmode="lin" valueType="num">
                                      <p:cBhvr>
                                        <p:cTn id="14" dur="500" fill="hold"/>
                                        <p:tgtEl>
                                          <p:spTgt spid="38921"/>
                                        </p:tgtEl>
                                        <p:attrNameLst>
                                          <p:attrName>ppt_w</p:attrName>
                                        </p:attrNameLst>
                                      </p:cBhvr>
                                      <p:tavLst>
                                        <p:tav tm="0">
                                          <p:val>
                                            <p:strVal val="#ppt_w"/>
                                          </p:val>
                                        </p:tav>
                                        <p:tav tm="100000">
                                          <p:val>
                                            <p:strVal val="#ppt_w"/>
                                          </p:val>
                                        </p:tav>
                                      </p:tavLst>
                                    </p:anim>
                                    <p:anim calcmode="lin" valueType="num">
                                      <p:cBhvr>
                                        <p:cTn id="15" dur="500" fill="hold"/>
                                        <p:tgtEl>
                                          <p:spTgt spid="38921"/>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89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2" fill="hold" grpId="0" nodeType="clickEffect">
                                  <p:stCondLst>
                                    <p:cond delay="0"/>
                                  </p:stCondLst>
                                  <p:childTnLst>
                                    <p:set>
                                      <p:cBhvr>
                                        <p:cTn id="28" dur="1" fill="hold">
                                          <p:stCondLst>
                                            <p:cond delay="0"/>
                                          </p:stCondLst>
                                        </p:cTn>
                                        <p:tgtEl>
                                          <p:spTgt spid="38916"/>
                                        </p:tgtEl>
                                        <p:attrNameLst>
                                          <p:attrName>style.visibility</p:attrName>
                                        </p:attrNameLst>
                                      </p:cBhvr>
                                      <p:to>
                                        <p:strVal val="visible"/>
                                      </p:to>
                                    </p:set>
                                    <p:anim calcmode="lin" valueType="num">
                                      <p:cBhvr>
                                        <p:cTn id="29" dur="500" fill="hold"/>
                                        <p:tgtEl>
                                          <p:spTgt spid="38916"/>
                                        </p:tgtEl>
                                        <p:attrNameLst>
                                          <p:attrName>ppt_x</p:attrName>
                                        </p:attrNameLst>
                                      </p:cBhvr>
                                      <p:tavLst>
                                        <p:tav tm="0">
                                          <p:val>
                                            <p:strVal val="#ppt_x+#ppt_w/2"/>
                                          </p:val>
                                        </p:tav>
                                        <p:tav tm="100000">
                                          <p:val>
                                            <p:strVal val="#ppt_x"/>
                                          </p:val>
                                        </p:tav>
                                      </p:tavLst>
                                    </p:anim>
                                    <p:anim calcmode="lin" valueType="num">
                                      <p:cBhvr>
                                        <p:cTn id="30" dur="500" fill="hold"/>
                                        <p:tgtEl>
                                          <p:spTgt spid="38916"/>
                                        </p:tgtEl>
                                        <p:attrNameLst>
                                          <p:attrName>ppt_y</p:attrName>
                                        </p:attrNameLst>
                                      </p:cBhvr>
                                      <p:tavLst>
                                        <p:tav tm="0">
                                          <p:val>
                                            <p:strVal val="#ppt_y"/>
                                          </p:val>
                                        </p:tav>
                                        <p:tav tm="100000">
                                          <p:val>
                                            <p:strVal val="#ppt_y"/>
                                          </p:val>
                                        </p:tav>
                                      </p:tavLst>
                                    </p:anim>
                                    <p:anim calcmode="lin" valueType="num">
                                      <p:cBhvr>
                                        <p:cTn id="31" dur="500" fill="hold"/>
                                        <p:tgtEl>
                                          <p:spTgt spid="38916"/>
                                        </p:tgtEl>
                                        <p:attrNameLst>
                                          <p:attrName>ppt_w</p:attrName>
                                        </p:attrNameLst>
                                      </p:cBhvr>
                                      <p:tavLst>
                                        <p:tav tm="0">
                                          <p:val>
                                            <p:fltVal val="0"/>
                                          </p:val>
                                        </p:tav>
                                        <p:tav tm="100000">
                                          <p:val>
                                            <p:strVal val="#ppt_w"/>
                                          </p:val>
                                        </p:tav>
                                      </p:tavLst>
                                    </p:anim>
                                    <p:anim calcmode="lin" valueType="num">
                                      <p:cBhvr>
                                        <p:cTn id="32" dur="500" fill="hold"/>
                                        <p:tgtEl>
                                          <p:spTgt spid="3891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38940"/>
                                        </p:tgtEl>
                                        <p:attrNameLst>
                                          <p:attrName>style.visibility</p:attrName>
                                        </p:attrNameLst>
                                      </p:cBhvr>
                                      <p:to>
                                        <p:strVal val="visible"/>
                                      </p:to>
                                    </p:set>
                                    <p:animEffect transition="in" filter="strips(upRight)">
                                      <p:cBhvr>
                                        <p:cTn id="37" dur="500"/>
                                        <p:tgtEl>
                                          <p:spTgt spid="38940"/>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38917"/>
                                        </p:tgtEl>
                                        <p:attrNameLst>
                                          <p:attrName>style.visibility</p:attrName>
                                        </p:attrNameLst>
                                      </p:cBhvr>
                                      <p:to>
                                        <p:strVal val="visible"/>
                                      </p:to>
                                    </p:set>
                                    <p:anim calcmode="lin" valueType="num">
                                      <p:cBhvr>
                                        <p:cTn id="42" dur="500" fill="hold"/>
                                        <p:tgtEl>
                                          <p:spTgt spid="38917"/>
                                        </p:tgtEl>
                                        <p:attrNameLst>
                                          <p:attrName>ppt_x</p:attrName>
                                        </p:attrNameLst>
                                      </p:cBhvr>
                                      <p:tavLst>
                                        <p:tav tm="0">
                                          <p:val>
                                            <p:strVal val="#ppt_x-#ppt_w/2"/>
                                          </p:val>
                                        </p:tav>
                                        <p:tav tm="100000">
                                          <p:val>
                                            <p:strVal val="#ppt_x"/>
                                          </p:val>
                                        </p:tav>
                                      </p:tavLst>
                                    </p:anim>
                                    <p:anim calcmode="lin" valueType="num">
                                      <p:cBhvr>
                                        <p:cTn id="43" dur="500" fill="hold"/>
                                        <p:tgtEl>
                                          <p:spTgt spid="38917"/>
                                        </p:tgtEl>
                                        <p:attrNameLst>
                                          <p:attrName>ppt_y</p:attrName>
                                        </p:attrNameLst>
                                      </p:cBhvr>
                                      <p:tavLst>
                                        <p:tav tm="0">
                                          <p:val>
                                            <p:strVal val="#ppt_y"/>
                                          </p:val>
                                        </p:tav>
                                        <p:tav tm="100000">
                                          <p:val>
                                            <p:strVal val="#ppt_y"/>
                                          </p:val>
                                        </p:tav>
                                      </p:tavLst>
                                    </p:anim>
                                    <p:anim calcmode="lin" valueType="num">
                                      <p:cBhvr>
                                        <p:cTn id="44" dur="500" fill="hold"/>
                                        <p:tgtEl>
                                          <p:spTgt spid="38917"/>
                                        </p:tgtEl>
                                        <p:attrNameLst>
                                          <p:attrName>ppt_w</p:attrName>
                                        </p:attrNameLst>
                                      </p:cBhvr>
                                      <p:tavLst>
                                        <p:tav tm="0">
                                          <p:val>
                                            <p:fltVal val="0"/>
                                          </p:val>
                                        </p:tav>
                                        <p:tav tm="100000">
                                          <p:val>
                                            <p:strVal val="#ppt_w"/>
                                          </p:val>
                                        </p:tav>
                                      </p:tavLst>
                                    </p:anim>
                                    <p:anim calcmode="lin" valueType="num">
                                      <p:cBhvr>
                                        <p:cTn id="45" dur="500" fill="hold"/>
                                        <p:tgtEl>
                                          <p:spTgt spid="38917"/>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dissolv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8915"/>
                                        </p:tgtEl>
                                        <p:attrNameLst>
                                          <p:attrName>style.visibility</p:attrName>
                                        </p:attrNameLst>
                                      </p:cBhvr>
                                      <p:to>
                                        <p:strVal val="visible"/>
                                      </p:to>
                                    </p:set>
                                    <p:animEffect transition="in" filter="barn(inVertical)">
                                      <p:cBhvr>
                                        <p:cTn id="55" dur="500"/>
                                        <p:tgtEl>
                                          <p:spTgt spid="389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89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38918"/>
                                        </p:tgtEl>
                                        <p:attrNameLst>
                                          <p:attrName>style.visibility</p:attrName>
                                        </p:attrNameLst>
                                      </p:cBhvr>
                                      <p:to>
                                        <p:strVal val="visible"/>
                                      </p:to>
                                    </p:set>
                                    <p:animEffect transition="in" filter="strips(downRight)">
                                      <p:cBhvr>
                                        <p:cTn id="64" dur="500"/>
                                        <p:tgtEl>
                                          <p:spTgt spid="38918"/>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38920"/>
                                        </p:tgtEl>
                                        <p:attrNameLst>
                                          <p:attrName>style.visibility</p:attrName>
                                        </p:attrNameLst>
                                      </p:cBhvr>
                                      <p:to>
                                        <p:strVal val="visible"/>
                                      </p:to>
                                    </p:set>
                                    <p:animEffect transition="in" filter="strips(upRight)">
                                      <p:cBhvr>
                                        <p:cTn id="69" dur="500"/>
                                        <p:tgtEl>
                                          <p:spTgt spid="38920"/>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3" fill="hold" grpId="0" nodeType="clickEffect">
                                  <p:stCondLst>
                                    <p:cond delay="0"/>
                                  </p:stCondLst>
                                  <p:childTnLst>
                                    <p:set>
                                      <p:cBhvr>
                                        <p:cTn id="73" dur="1" fill="hold">
                                          <p:stCondLst>
                                            <p:cond delay="0"/>
                                          </p:stCondLst>
                                        </p:cTn>
                                        <p:tgtEl>
                                          <p:spTgt spid="38919"/>
                                        </p:tgtEl>
                                        <p:attrNameLst>
                                          <p:attrName>style.visibility</p:attrName>
                                        </p:attrNameLst>
                                      </p:cBhvr>
                                      <p:to>
                                        <p:strVal val="visible"/>
                                      </p:to>
                                    </p:set>
                                    <p:animEffect transition="in" filter="strips(upRight)">
                                      <p:cBhvr>
                                        <p:cTn id="74"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38" grpId="0" autoUpdateAnimBg="0"/>
      <p:bldP spid="38939" grpId="0" autoUpdateAnimBg="0"/>
      <p:bldP spid="3894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
        <p:nvSpPr>
          <p:cNvPr id="20483" name="Text Box 5"/>
          <p:cNvSpPr txBox="1">
            <a:spLocks noChangeArrowheads="1"/>
          </p:cNvSpPr>
          <p:nvPr/>
        </p:nvSpPr>
        <p:spPr bwMode="auto">
          <a:xfrm>
            <a:off x="250825" y="1557338"/>
            <a:ext cx="8893175" cy="1066800"/>
          </a:xfrm>
          <a:prstGeom prst="rect">
            <a:avLst/>
          </a:prstGeom>
          <a:noFill/>
          <a:ln w="9525">
            <a:noFill/>
            <a:miter lim="800000"/>
            <a:headEnd/>
            <a:tailEnd/>
          </a:ln>
        </p:spPr>
        <p:txBody>
          <a:bodyPr>
            <a:spAutoFit/>
          </a:bodyPr>
          <a:lstStyle/>
          <a:p>
            <a:pPr marL="342900" indent="-342900">
              <a:spcBef>
                <a:spcPct val="50000"/>
              </a:spcBef>
              <a:buFontTx/>
              <a:buAutoNum type="arabicPeriod"/>
            </a:pPr>
            <a:r>
              <a:rPr lang="zh-CN" altLang="en-US" sz="3200" b="1" dirty="0"/>
              <a:t>甲烷分子是以碳原子为中心的正四面体结构，而不是正方形的平面结构，理由是</a:t>
            </a:r>
            <a:r>
              <a:rPr lang="zh-CN" altLang="en-US" sz="3200" b="1" dirty="0">
                <a:sym typeface="Wingdings" pitchFamily="2" charset="2"/>
              </a:rPr>
              <a:t>（      ）</a:t>
            </a:r>
            <a:endParaRPr lang="zh-CN" altLang="en-US" sz="3200" b="1" dirty="0"/>
          </a:p>
        </p:txBody>
      </p:sp>
      <p:sp>
        <p:nvSpPr>
          <p:cNvPr id="20484" name="Text Box 6"/>
          <p:cNvSpPr txBox="1">
            <a:spLocks noChangeArrowheads="1"/>
          </p:cNvSpPr>
          <p:nvPr/>
        </p:nvSpPr>
        <p:spPr bwMode="auto">
          <a:xfrm>
            <a:off x="900113" y="2924175"/>
            <a:ext cx="5111750" cy="579438"/>
          </a:xfrm>
          <a:prstGeom prst="rect">
            <a:avLst/>
          </a:prstGeom>
          <a:noFill/>
          <a:ln w="9525">
            <a:noFill/>
            <a:miter lim="800000"/>
            <a:headEnd/>
            <a:tailEnd/>
          </a:ln>
        </p:spPr>
        <p:txBody>
          <a:bodyPr>
            <a:spAutoFit/>
          </a:bodyPr>
          <a:lstStyle/>
          <a:p>
            <a:pPr marL="342900" indent="-342900">
              <a:spcBef>
                <a:spcPct val="50000"/>
              </a:spcBef>
              <a:buFontTx/>
              <a:buAutoNum type="alphaUcPeriod"/>
            </a:pPr>
            <a:r>
              <a:rPr lang="en-US" altLang="zh-CN" sz="3200" b="1"/>
              <a:t> CH</a:t>
            </a:r>
            <a:r>
              <a:rPr lang="en-US" altLang="zh-CN" sz="3200" b="1" baseline="-25000"/>
              <a:t>3</a:t>
            </a:r>
            <a:r>
              <a:rPr lang="en-US" altLang="zh-CN" sz="3200" b="1"/>
              <a:t>Cl</a:t>
            </a:r>
            <a:r>
              <a:rPr lang="zh-CN" altLang="en-US" sz="3200" b="1"/>
              <a:t>只存在一种结构</a:t>
            </a:r>
          </a:p>
        </p:txBody>
      </p:sp>
      <p:sp>
        <p:nvSpPr>
          <p:cNvPr id="20485" name="Text Box 7"/>
          <p:cNvSpPr txBox="1">
            <a:spLocks noChangeArrowheads="1"/>
          </p:cNvSpPr>
          <p:nvPr/>
        </p:nvSpPr>
        <p:spPr bwMode="auto">
          <a:xfrm>
            <a:off x="901700" y="3687763"/>
            <a:ext cx="5183188" cy="579437"/>
          </a:xfrm>
          <a:prstGeom prst="rect">
            <a:avLst/>
          </a:prstGeom>
          <a:noFill/>
          <a:ln w="9525">
            <a:noFill/>
            <a:miter lim="800000"/>
            <a:headEnd/>
            <a:tailEnd/>
          </a:ln>
        </p:spPr>
        <p:txBody>
          <a:bodyPr>
            <a:spAutoFit/>
          </a:bodyPr>
          <a:lstStyle/>
          <a:p>
            <a:pPr marL="342900" indent="-342900">
              <a:spcBef>
                <a:spcPct val="50000"/>
              </a:spcBef>
              <a:buFontTx/>
              <a:buAutoNum type="alphaUcPeriod" startAt="2"/>
            </a:pPr>
            <a:r>
              <a:rPr lang="en-US" altLang="zh-CN" sz="3200" b="1"/>
              <a:t> CH</a:t>
            </a:r>
            <a:r>
              <a:rPr lang="en-US" altLang="zh-CN" sz="3200" b="1" baseline="-25000"/>
              <a:t>2</a:t>
            </a:r>
            <a:r>
              <a:rPr lang="en-US" altLang="zh-CN" sz="3200" b="1"/>
              <a:t>Cl</a:t>
            </a:r>
            <a:r>
              <a:rPr lang="en-US" altLang="zh-CN" sz="3200" b="1" baseline="-25000"/>
              <a:t>2</a:t>
            </a:r>
            <a:r>
              <a:rPr lang="zh-CN" altLang="en-US" sz="3200" b="1"/>
              <a:t>只存在一种结构</a:t>
            </a:r>
          </a:p>
        </p:txBody>
      </p:sp>
      <p:sp>
        <p:nvSpPr>
          <p:cNvPr id="20486" name="Text Box 8"/>
          <p:cNvSpPr txBox="1">
            <a:spLocks noChangeArrowheads="1"/>
          </p:cNvSpPr>
          <p:nvPr/>
        </p:nvSpPr>
        <p:spPr bwMode="auto">
          <a:xfrm>
            <a:off x="877888" y="4362450"/>
            <a:ext cx="4967287" cy="579438"/>
          </a:xfrm>
          <a:prstGeom prst="rect">
            <a:avLst/>
          </a:prstGeom>
          <a:noFill/>
          <a:ln w="9525">
            <a:noFill/>
            <a:miter lim="800000"/>
            <a:headEnd/>
            <a:tailEnd/>
          </a:ln>
        </p:spPr>
        <p:txBody>
          <a:bodyPr>
            <a:spAutoFit/>
          </a:bodyPr>
          <a:lstStyle/>
          <a:p>
            <a:pPr marL="342900" indent="-342900">
              <a:spcBef>
                <a:spcPct val="50000"/>
              </a:spcBef>
              <a:buFontTx/>
              <a:buAutoNum type="alphaUcPeriod" startAt="3"/>
            </a:pPr>
            <a:r>
              <a:rPr lang="en-US" altLang="zh-CN" sz="3200" b="1"/>
              <a:t> CHCl</a:t>
            </a:r>
            <a:r>
              <a:rPr lang="en-US" altLang="zh-CN" sz="3200" b="1" baseline="-25000"/>
              <a:t>3</a:t>
            </a:r>
            <a:r>
              <a:rPr lang="zh-CN" altLang="en-US" sz="3200" b="1"/>
              <a:t>只存在一种结构</a:t>
            </a:r>
          </a:p>
        </p:txBody>
      </p:sp>
      <p:sp>
        <p:nvSpPr>
          <p:cNvPr id="20487" name="Text Box 9"/>
          <p:cNvSpPr txBox="1">
            <a:spLocks noChangeArrowheads="1"/>
          </p:cNvSpPr>
          <p:nvPr/>
        </p:nvSpPr>
        <p:spPr bwMode="auto">
          <a:xfrm>
            <a:off x="901700" y="5102225"/>
            <a:ext cx="7486650" cy="579438"/>
          </a:xfrm>
          <a:prstGeom prst="rect">
            <a:avLst/>
          </a:prstGeom>
          <a:noFill/>
          <a:ln w="9525">
            <a:noFill/>
            <a:miter lim="800000"/>
            <a:headEnd/>
            <a:tailEnd/>
          </a:ln>
        </p:spPr>
        <p:txBody>
          <a:bodyPr>
            <a:spAutoFit/>
          </a:bodyPr>
          <a:lstStyle/>
          <a:p>
            <a:pPr marL="342900" indent="-342900">
              <a:spcBef>
                <a:spcPct val="50000"/>
              </a:spcBef>
              <a:buFontTx/>
              <a:buAutoNum type="alphaUcPeriod" startAt="4"/>
            </a:pPr>
            <a:r>
              <a:rPr lang="en-US" altLang="zh-CN" sz="3200" b="1"/>
              <a:t> CCl</a:t>
            </a:r>
            <a:r>
              <a:rPr lang="en-US" altLang="zh-CN" sz="3200" b="1" baseline="-25000"/>
              <a:t>4</a:t>
            </a:r>
            <a:r>
              <a:rPr lang="zh-CN" altLang="en-US" sz="3200" b="1"/>
              <a:t>中四个价键的键角和键长都相等</a:t>
            </a:r>
          </a:p>
        </p:txBody>
      </p:sp>
      <p:sp>
        <p:nvSpPr>
          <p:cNvPr id="34826" name="Text Box 10"/>
          <p:cNvSpPr txBox="1">
            <a:spLocks noChangeArrowheads="1"/>
          </p:cNvSpPr>
          <p:nvPr/>
        </p:nvSpPr>
        <p:spPr bwMode="auto">
          <a:xfrm>
            <a:off x="7235825" y="2006600"/>
            <a:ext cx="935038" cy="584775"/>
          </a:xfrm>
          <a:prstGeom prst="rect">
            <a:avLst/>
          </a:prstGeom>
          <a:noFill/>
          <a:ln w="9525">
            <a:noFill/>
            <a:miter lim="800000"/>
            <a:headEnd/>
            <a:tailEnd/>
          </a:ln>
        </p:spPr>
        <p:txBody>
          <a:bodyPr>
            <a:spAutoFit/>
          </a:bodyPr>
          <a:lstStyle/>
          <a:p>
            <a:pPr>
              <a:spcBef>
                <a:spcPct val="50000"/>
              </a:spcBef>
            </a:pPr>
            <a:r>
              <a:rPr lang="en-US" altLang="zh-CN" sz="3200" b="1">
                <a:solidFill>
                  <a:schemeClr val="hlink"/>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6"/>
                                        </p:tgtEl>
                                        <p:attrNameLst>
                                          <p:attrName>style.visibility</p:attrName>
                                        </p:attrNameLst>
                                      </p:cBhvr>
                                      <p:to>
                                        <p:strVal val="visible"/>
                                      </p:to>
                                    </p:set>
                                    <p:anim calcmode="lin" valueType="num">
                                      <p:cBhvr additive="base">
                                        <p:cTn id="7" dur="500" fill="hold"/>
                                        <p:tgtEl>
                                          <p:spTgt spid="34826"/>
                                        </p:tgtEl>
                                        <p:attrNameLst>
                                          <p:attrName>ppt_x</p:attrName>
                                        </p:attrNameLst>
                                      </p:cBhvr>
                                      <p:tavLst>
                                        <p:tav tm="0">
                                          <p:val>
                                            <p:strVal val="#ppt_x"/>
                                          </p:val>
                                        </p:tav>
                                        <p:tav tm="100000">
                                          <p:val>
                                            <p:strVal val="#ppt_x"/>
                                          </p:val>
                                        </p:tav>
                                      </p:tavLst>
                                    </p:anim>
                                    <p:anim calcmode="lin" valueType="num">
                                      <p:cBhvr additive="base">
                                        <p:cTn id="8" dur="500" fill="hold"/>
                                        <p:tgtEl>
                                          <p:spTgt spid="34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684212" y="1285860"/>
            <a:ext cx="8459788" cy="1474058"/>
          </a:xfrm>
          <a:prstGeom prst="rect">
            <a:avLst/>
          </a:prstGeom>
          <a:noFill/>
          <a:ln w="9525">
            <a:noFill/>
            <a:miter lim="800000"/>
            <a:headEnd/>
            <a:tailEnd/>
          </a:ln>
        </p:spPr>
        <p:txBody>
          <a:bodyPr>
            <a:spAutoFit/>
          </a:bodyPr>
          <a:lstStyle/>
          <a:p>
            <a:pPr>
              <a:lnSpc>
                <a:spcPct val="150000"/>
              </a:lnSpc>
              <a:spcBef>
                <a:spcPts val="0"/>
              </a:spcBef>
            </a:pPr>
            <a:r>
              <a:rPr lang="en-US" altLang="zh-CN" sz="3200" b="1" dirty="0" smtClean="0"/>
              <a:t>2.</a:t>
            </a:r>
            <a:r>
              <a:rPr lang="zh-CN" altLang="en-US" sz="3200" b="1" dirty="0" smtClean="0"/>
              <a:t>在</a:t>
            </a:r>
            <a:r>
              <a:rPr lang="zh-CN" altLang="en-US" sz="3200" b="1" dirty="0"/>
              <a:t>光照下</a:t>
            </a:r>
            <a:r>
              <a:rPr lang="en-US" altLang="zh-CN" sz="3200" b="1" dirty="0"/>
              <a:t>,</a:t>
            </a:r>
            <a:r>
              <a:rPr lang="zh-CN" altLang="en-US" sz="3200" b="1" dirty="0"/>
              <a:t>将等物质的量的</a:t>
            </a:r>
            <a:r>
              <a:rPr lang="en-US" altLang="zh-CN" sz="3200" b="1" dirty="0"/>
              <a:t>CH</a:t>
            </a:r>
            <a:r>
              <a:rPr lang="en-US" altLang="zh-CN" sz="3200" b="1" baseline="-25000" dirty="0"/>
              <a:t>4</a:t>
            </a:r>
            <a:r>
              <a:rPr lang="zh-CN" altLang="en-US" sz="3200" b="1" dirty="0"/>
              <a:t>和</a:t>
            </a:r>
            <a:r>
              <a:rPr lang="en-US" altLang="zh-CN" sz="3200" b="1" dirty="0"/>
              <a:t>Cl</a:t>
            </a:r>
            <a:r>
              <a:rPr lang="en-US" altLang="zh-CN" sz="3200" b="1" baseline="-25000" dirty="0"/>
              <a:t>2</a:t>
            </a:r>
            <a:r>
              <a:rPr lang="zh-CN" altLang="en-US" sz="3200" b="1" dirty="0"/>
              <a:t>充分反应</a:t>
            </a:r>
            <a:r>
              <a:rPr lang="en-US" altLang="zh-CN" sz="3200" b="1" dirty="0"/>
              <a:t>,</a:t>
            </a:r>
            <a:r>
              <a:rPr lang="zh-CN" altLang="en-US" sz="3200" b="1" dirty="0"/>
              <a:t>得到的产物中物质的量最多的是（       ）</a:t>
            </a:r>
          </a:p>
        </p:txBody>
      </p:sp>
      <p:sp>
        <p:nvSpPr>
          <p:cNvPr id="21507" name="Text Box 5"/>
          <p:cNvSpPr txBox="1">
            <a:spLocks noChangeArrowheads="1"/>
          </p:cNvSpPr>
          <p:nvPr/>
        </p:nvSpPr>
        <p:spPr bwMode="auto">
          <a:xfrm>
            <a:off x="1428728" y="3259140"/>
            <a:ext cx="2449510" cy="584775"/>
          </a:xfrm>
          <a:prstGeom prst="rect">
            <a:avLst/>
          </a:prstGeom>
          <a:noFill/>
          <a:ln w="9525">
            <a:noFill/>
            <a:miter lim="800000"/>
            <a:headEnd/>
            <a:tailEnd/>
          </a:ln>
        </p:spPr>
        <p:txBody>
          <a:bodyPr wrap="square">
            <a:spAutoFit/>
          </a:bodyPr>
          <a:lstStyle/>
          <a:p>
            <a:pPr marL="342900" indent="-342900">
              <a:spcBef>
                <a:spcPct val="50000"/>
              </a:spcBef>
            </a:pPr>
            <a:r>
              <a:rPr lang="en-US" altLang="zh-CN" sz="3200" b="1" dirty="0"/>
              <a:t> </a:t>
            </a:r>
            <a:r>
              <a:rPr lang="en-US" altLang="zh-CN" sz="3200" b="1" dirty="0" smtClean="0"/>
              <a:t>A、CH</a:t>
            </a:r>
            <a:r>
              <a:rPr lang="en-US" altLang="zh-CN" dirty="0" smtClean="0"/>
              <a:t>3</a:t>
            </a:r>
            <a:r>
              <a:rPr lang="en-US" altLang="zh-CN" sz="3200" b="1" dirty="0" smtClean="0"/>
              <a:t>Cl</a:t>
            </a:r>
            <a:endParaRPr lang="en-US" altLang="zh-CN" sz="3200" b="1" dirty="0"/>
          </a:p>
        </p:txBody>
      </p:sp>
      <p:sp>
        <p:nvSpPr>
          <p:cNvPr id="21508" name="Text Box 6"/>
          <p:cNvSpPr txBox="1">
            <a:spLocks noChangeArrowheads="1"/>
          </p:cNvSpPr>
          <p:nvPr/>
        </p:nvSpPr>
        <p:spPr bwMode="auto">
          <a:xfrm>
            <a:off x="1549398" y="4272985"/>
            <a:ext cx="2087563" cy="584775"/>
          </a:xfrm>
          <a:prstGeom prst="rect">
            <a:avLst/>
          </a:prstGeom>
          <a:noFill/>
          <a:ln w="9525">
            <a:noFill/>
            <a:miter lim="800000"/>
            <a:headEnd/>
            <a:tailEnd/>
          </a:ln>
        </p:spPr>
        <p:txBody>
          <a:bodyPr>
            <a:spAutoFit/>
          </a:bodyPr>
          <a:lstStyle/>
          <a:p>
            <a:pPr marL="342900" indent="-342900">
              <a:spcBef>
                <a:spcPct val="50000"/>
              </a:spcBef>
            </a:pPr>
            <a:r>
              <a:rPr lang="en-US" altLang="zh-CN" sz="3200" b="1" dirty="0" smtClean="0"/>
              <a:t>C、CCl</a:t>
            </a:r>
            <a:r>
              <a:rPr lang="en-US" altLang="zh-CN" sz="3200" b="1" baseline="-25000" dirty="0" smtClean="0"/>
              <a:t>4</a:t>
            </a:r>
            <a:endParaRPr lang="en-US" altLang="zh-CN" sz="3200" b="1" baseline="-25000" dirty="0"/>
          </a:p>
        </p:txBody>
      </p:sp>
      <p:sp>
        <p:nvSpPr>
          <p:cNvPr id="21509" name="Text Box 7"/>
          <p:cNvSpPr txBox="1">
            <a:spLocks noChangeArrowheads="1"/>
          </p:cNvSpPr>
          <p:nvPr/>
        </p:nvSpPr>
        <p:spPr bwMode="auto">
          <a:xfrm>
            <a:off x="4163990" y="3186115"/>
            <a:ext cx="2500330" cy="584775"/>
          </a:xfrm>
          <a:prstGeom prst="rect">
            <a:avLst/>
          </a:prstGeom>
          <a:noFill/>
          <a:ln w="9525">
            <a:noFill/>
            <a:miter lim="800000"/>
            <a:headEnd/>
            <a:tailEnd/>
          </a:ln>
        </p:spPr>
        <p:txBody>
          <a:bodyPr wrap="square">
            <a:spAutoFit/>
          </a:bodyPr>
          <a:lstStyle/>
          <a:p>
            <a:pPr marL="342900" indent="-342900">
              <a:spcBef>
                <a:spcPct val="50000"/>
              </a:spcBef>
            </a:pPr>
            <a:r>
              <a:rPr lang="en-US" altLang="zh-CN" sz="3200" b="1" dirty="0"/>
              <a:t> </a:t>
            </a:r>
            <a:r>
              <a:rPr lang="en-US" altLang="zh-CN" sz="3200" b="1" dirty="0" smtClean="0"/>
              <a:t>B、CH</a:t>
            </a:r>
            <a:r>
              <a:rPr lang="en-US" altLang="zh-CN" sz="3200" b="1" baseline="-25000" dirty="0" smtClean="0"/>
              <a:t>2</a:t>
            </a:r>
            <a:r>
              <a:rPr lang="en-US" altLang="zh-CN" sz="3200" b="1" dirty="0" smtClean="0"/>
              <a:t>Cl</a:t>
            </a:r>
            <a:r>
              <a:rPr lang="en-US" altLang="zh-CN" sz="3200" b="1" baseline="-25000" dirty="0" smtClean="0"/>
              <a:t>2</a:t>
            </a:r>
            <a:endParaRPr lang="en-US" altLang="zh-CN" sz="3200" b="1" baseline="-25000" dirty="0"/>
          </a:p>
        </p:txBody>
      </p:sp>
      <p:sp>
        <p:nvSpPr>
          <p:cNvPr id="21510" name="Text Box 8"/>
          <p:cNvSpPr txBox="1">
            <a:spLocks noChangeArrowheads="1"/>
          </p:cNvSpPr>
          <p:nvPr/>
        </p:nvSpPr>
        <p:spPr bwMode="auto">
          <a:xfrm>
            <a:off x="4286248" y="4225360"/>
            <a:ext cx="2089150" cy="584775"/>
          </a:xfrm>
          <a:prstGeom prst="rect">
            <a:avLst/>
          </a:prstGeom>
          <a:noFill/>
          <a:ln w="9525">
            <a:noFill/>
            <a:miter lim="800000"/>
            <a:headEnd/>
            <a:tailEnd/>
          </a:ln>
        </p:spPr>
        <p:txBody>
          <a:bodyPr>
            <a:spAutoFit/>
          </a:bodyPr>
          <a:lstStyle/>
          <a:p>
            <a:pPr marL="342900" indent="-342900">
              <a:spcBef>
                <a:spcPct val="50000"/>
              </a:spcBef>
            </a:pPr>
            <a:r>
              <a:rPr lang="en-US" altLang="zh-CN" sz="3200" b="1" dirty="0"/>
              <a:t> </a:t>
            </a:r>
            <a:r>
              <a:rPr lang="en-US" altLang="zh-CN" sz="3200" b="1" dirty="0" err="1" smtClean="0"/>
              <a:t>D、HCl</a:t>
            </a:r>
            <a:endParaRPr lang="en-US" altLang="zh-CN" sz="3200" b="1" dirty="0"/>
          </a:p>
        </p:txBody>
      </p:sp>
      <p:sp>
        <p:nvSpPr>
          <p:cNvPr id="35849" name="Text Box 9"/>
          <p:cNvSpPr txBox="1">
            <a:spLocks noChangeArrowheads="1"/>
          </p:cNvSpPr>
          <p:nvPr/>
        </p:nvSpPr>
        <p:spPr bwMode="auto">
          <a:xfrm>
            <a:off x="7173748" y="2161618"/>
            <a:ext cx="720725" cy="584775"/>
          </a:xfrm>
          <a:prstGeom prst="rect">
            <a:avLst/>
          </a:prstGeom>
          <a:noFill/>
          <a:ln w="9525">
            <a:noFill/>
            <a:miter lim="800000"/>
            <a:headEnd/>
            <a:tailEnd/>
          </a:ln>
        </p:spPr>
        <p:txBody>
          <a:bodyPr>
            <a:spAutoFit/>
          </a:bodyPr>
          <a:lstStyle/>
          <a:p>
            <a:pPr marL="342900" indent="-342900">
              <a:spcBef>
                <a:spcPct val="50000"/>
              </a:spcBef>
            </a:pPr>
            <a:r>
              <a:rPr lang="en-US" altLang="zh-CN" sz="3200" b="1" dirty="0"/>
              <a:t>D</a:t>
            </a:r>
          </a:p>
        </p:txBody>
      </p:sp>
      <p:sp>
        <p:nvSpPr>
          <p:cNvPr id="10"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ransition>
    <p:cover/>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 calcmode="lin" valueType="num">
                                      <p:cBhvr additive="base">
                                        <p:cTn id="7" dur="500" fill="hold"/>
                                        <p:tgtEl>
                                          <p:spTgt spid="35849"/>
                                        </p:tgtEl>
                                        <p:attrNameLst>
                                          <p:attrName>ppt_x</p:attrName>
                                        </p:attrNameLst>
                                      </p:cBhvr>
                                      <p:tavLst>
                                        <p:tav tm="0">
                                          <p:val>
                                            <p:strVal val="#ppt_x"/>
                                          </p:val>
                                        </p:tav>
                                        <p:tav tm="100000">
                                          <p:val>
                                            <p:strVal val="#ppt_x"/>
                                          </p:val>
                                        </p:tav>
                                      </p:tavLst>
                                    </p:anim>
                                    <p:anim calcmode="lin" valueType="num">
                                      <p:cBhvr additive="base">
                                        <p:cTn id="8"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4678" y="2928934"/>
            <a:ext cx="2492990" cy="1015663"/>
          </a:xfrm>
          <a:prstGeom prst="rect">
            <a:avLst/>
          </a:prstGeom>
        </p:spPr>
        <p:txBody>
          <a:bodyPr wrap="none">
            <a:spAutoFit/>
          </a:bodyPr>
          <a:lstStyle/>
          <a:p>
            <a:r>
              <a:rPr lang="zh-CN" altLang="en-US" sz="6000" dirty="0" smtClean="0">
                <a:solidFill>
                  <a:srgbClr val="000000"/>
                </a:solidFill>
                <a:latin typeface="黑体" pitchFamily="2" charset="-122"/>
                <a:ea typeface="黑体" pitchFamily="2" charset="-122"/>
              </a:rPr>
              <a:t>烷  烃</a:t>
            </a:r>
            <a:endParaRPr lang="zh-CN" altLang="en-US" sz="6000" dirty="0">
              <a:latin typeface="黑体" pitchFamily="2" charset="-122"/>
              <a:ea typeface="黑体" pitchFamily="2" charset="-122"/>
            </a:endParaRPr>
          </a:p>
        </p:txBody>
      </p:sp>
      <p:sp>
        <p:nvSpPr>
          <p:cNvPr id="3" name="矩形 2"/>
          <p:cNvSpPr/>
          <p:nvPr/>
        </p:nvSpPr>
        <p:spPr>
          <a:xfrm>
            <a:off x="714348" y="500042"/>
            <a:ext cx="1826141" cy="584775"/>
          </a:xfrm>
          <a:prstGeom prst="rect">
            <a:avLst/>
          </a:prstGeom>
        </p:spPr>
        <p:txBody>
          <a:bodyPr wrap="none">
            <a:spAutoFit/>
          </a:bodyPr>
          <a:lstStyle/>
          <a:p>
            <a:r>
              <a:rPr lang="zh-CN" altLang="en-US" sz="3200" dirty="0" smtClean="0">
                <a:latin typeface="黑体" pitchFamily="2" charset="-122"/>
                <a:ea typeface="黑体" pitchFamily="2" charset="-122"/>
              </a:rPr>
              <a:t>第二课时</a:t>
            </a:r>
            <a:endParaRPr lang="zh-CN" altLang="en-US" sz="32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Rot="1" noChangeArrowheads="1"/>
          </p:cNvSpPr>
          <p:nvPr>
            <p:ph type="body" idx="4294967295"/>
          </p:nvPr>
        </p:nvSpPr>
        <p:spPr>
          <a:xfrm>
            <a:off x="285720" y="1643050"/>
            <a:ext cx="8540750" cy="3874715"/>
          </a:xfrm>
        </p:spPr>
        <p:txBody>
          <a:bodyPr>
            <a:spAutoFit/>
          </a:bodyPr>
          <a:lstStyle/>
          <a:p>
            <a:pPr marL="0" indent="0" eaLnBrk="1" hangingPunct="1">
              <a:lnSpc>
                <a:spcPct val="200000"/>
              </a:lnSpc>
              <a:spcBef>
                <a:spcPts val="0"/>
              </a:spcBef>
            </a:pPr>
            <a:r>
              <a:rPr kumimoji="1" lang="en-US" altLang="zh-CN" b="1" dirty="0" smtClean="0">
                <a:solidFill>
                  <a:srgbClr val="3920F6"/>
                </a:solidFill>
              </a:rPr>
              <a:t>1.</a:t>
            </a:r>
            <a:r>
              <a:rPr kumimoji="1" lang="zh-CN" altLang="en-US" b="1" dirty="0" smtClean="0">
                <a:solidFill>
                  <a:srgbClr val="3920F6"/>
                </a:solidFill>
              </a:rPr>
              <a:t>什么是有机物？其组成元素有哪些？</a:t>
            </a:r>
          </a:p>
          <a:p>
            <a:pPr marL="0" indent="0" eaLnBrk="1" hangingPunct="1">
              <a:lnSpc>
                <a:spcPct val="200000"/>
              </a:lnSpc>
              <a:spcBef>
                <a:spcPts val="0"/>
              </a:spcBef>
            </a:pPr>
            <a:r>
              <a:rPr kumimoji="1" lang="en-US" altLang="zh-CN" b="1" dirty="0" smtClean="0">
                <a:solidFill>
                  <a:srgbClr val="3920F6"/>
                </a:solidFill>
              </a:rPr>
              <a:t>2.</a:t>
            </a:r>
            <a:r>
              <a:rPr kumimoji="1" lang="zh-CN" altLang="en-US" b="1" dirty="0" smtClean="0">
                <a:solidFill>
                  <a:srgbClr val="3920F6"/>
                </a:solidFill>
              </a:rPr>
              <a:t>有机物种类繁多的原因何在？</a:t>
            </a:r>
          </a:p>
          <a:p>
            <a:pPr marL="0" indent="0" eaLnBrk="1" hangingPunct="1">
              <a:lnSpc>
                <a:spcPct val="200000"/>
              </a:lnSpc>
              <a:spcBef>
                <a:spcPts val="0"/>
              </a:spcBef>
            </a:pPr>
            <a:r>
              <a:rPr kumimoji="1" lang="en-US" altLang="zh-CN" b="1" dirty="0" smtClean="0">
                <a:solidFill>
                  <a:srgbClr val="3920F6"/>
                </a:solidFill>
              </a:rPr>
              <a:t>3.</a:t>
            </a:r>
            <a:r>
              <a:rPr kumimoji="1" lang="zh-CN" altLang="en-US" b="1" dirty="0" smtClean="0">
                <a:solidFill>
                  <a:srgbClr val="3920F6"/>
                </a:solidFill>
              </a:rPr>
              <a:t>有机物有何性质特点？</a:t>
            </a:r>
          </a:p>
          <a:p>
            <a:pPr marL="0" indent="0" eaLnBrk="1" hangingPunct="1">
              <a:lnSpc>
                <a:spcPct val="200000"/>
              </a:lnSpc>
              <a:spcBef>
                <a:spcPts val="0"/>
              </a:spcBef>
            </a:pPr>
            <a:r>
              <a:rPr kumimoji="1" lang="en-US" altLang="zh-CN" b="1" dirty="0" smtClean="0">
                <a:solidFill>
                  <a:srgbClr val="3920F6"/>
                </a:solidFill>
              </a:rPr>
              <a:t>4.</a:t>
            </a:r>
            <a:r>
              <a:rPr kumimoji="1" lang="zh-CN" altLang="en-US" b="1" dirty="0" smtClean="0">
                <a:solidFill>
                  <a:srgbClr val="3920F6"/>
                </a:solidFill>
              </a:rPr>
              <a:t>有机物与无机物是否为毫无关系的两类物质？</a:t>
            </a:r>
          </a:p>
        </p:txBody>
      </p:sp>
      <p:sp>
        <p:nvSpPr>
          <p:cNvPr id="4" name="矩形 3"/>
          <p:cNvSpPr/>
          <p:nvPr/>
        </p:nvSpPr>
        <p:spPr>
          <a:xfrm>
            <a:off x="642910" y="285728"/>
            <a:ext cx="2143140" cy="769441"/>
          </a:xfrm>
          <a:prstGeom prst="rect">
            <a:avLst/>
          </a:prstGeom>
        </p:spPr>
        <p:txBody>
          <a:bodyPr wrap="square">
            <a:spAutoFit/>
          </a:bodyPr>
          <a:lstStyle/>
          <a:p>
            <a:r>
              <a:rPr kumimoji="1" lang="zh-CN" altLang="en-US" sz="4400" b="1" kern="0" dirty="0" smtClean="0">
                <a:solidFill>
                  <a:schemeClr val="tx2">
                    <a:lumMod val="75000"/>
                  </a:schemeClr>
                </a:solidFill>
                <a:latin typeface="黑体" pitchFamily="2" charset="-122"/>
                <a:ea typeface="黑体" pitchFamily="2" charset="-122"/>
                <a:cs typeface="+mj-cs"/>
              </a:rPr>
              <a:t>概 述</a:t>
            </a:r>
            <a:endParaRPr lang="zh-CN" altLang="en-US" sz="1200" b="1" dirty="0">
              <a:solidFill>
                <a:schemeClr val="tx2">
                  <a:lumMod val="75000"/>
                </a:schemeClr>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additive="base">
                                        <p:cTn id="12"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2467">
                                            <p:txEl>
                                              <p:pRg st="2" end="2"/>
                                            </p:txEl>
                                          </p:spTgt>
                                        </p:tgtEl>
                                        <p:attrNameLst>
                                          <p:attrName>style.visibility</p:attrName>
                                        </p:attrNameLst>
                                      </p:cBhvr>
                                      <p:to>
                                        <p:strVal val="visible"/>
                                      </p:to>
                                    </p:set>
                                    <p:animEffect transition="in" filter="box(in)">
                                      <p:cBhvr>
                                        <p:cTn id="18" dur="500"/>
                                        <p:tgtEl>
                                          <p:spTgt spid="624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2467">
                                            <p:txEl>
                                              <p:pRg st="3" end="3"/>
                                            </p:txEl>
                                          </p:spTgt>
                                        </p:tgtEl>
                                        <p:attrNameLst>
                                          <p:attrName>style.visibility</p:attrName>
                                        </p:attrNameLst>
                                      </p:cBhvr>
                                      <p:to>
                                        <p:strVal val="visible"/>
                                      </p:to>
                                    </p:set>
                                    <p:animEffect transition="in" filter="checkerboard(across)">
                                      <p:cBhvr>
                                        <p:cTn id="23"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68313" y="1173163"/>
            <a:ext cx="2881312" cy="579437"/>
          </a:xfrm>
          <a:prstGeom prst="rect">
            <a:avLst/>
          </a:prstGeom>
          <a:noFill/>
          <a:ln w="9525" algn="ctr">
            <a:noFill/>
            <a:miter lim="800000"/>
            <a:headEnd/>
            <a:tailEnd/>
          </a:ln>
        </p:spPr>
        <p:txBody>
          <a:bodyPr wrap="none">
            <a:spAutoFit/>
          </a:bodyPr>
          <a:lstStyle/>
          <a:p>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、烷烃的结构</a:t>
            </a:r>
          </a:p>
        </p:txBody>
      </p:sp>
      <p:sp>
        <p:nvSpPr>
          <p:cNvPr id="17411" name="Text Box 3"/>
          <p:cNvSpPr txBox="1">
            <a:spLocks noChangeArrowheads="1"/>
          </p:cNvSpPr>
          <p:nvPr/>
        </p:nvSpPr>
        <p:spPr bwMode="auto">
          <a:xfrm>
            <a:off x="396906" y="1928802"/>
            <a:ext cx="8675688" cy="2677656"/>
          </a:xfrm>
          <a:prstGeom prst="rect">
            <a:avLst/>
          </a:prstGeom>
          <a:noFill/>
          <a:ln w="9525">
            <a:noFill/>
            <a:miter lim="800000"/>
            <a:headEnd/>
            <a:tailEnd/>
          </a:ln>
        </p:spPr>
        <p:txBody>
          <a:bodyPr>
            <a:spAutoFit/>
          </a:bodyPr>
          <a:lstStyle/>
          <a:p>
            <a:pPr>
              <a:lnSpc>
                <a:spcPct val="150000"/>
              </a:lnSpc>
            </a:pPr>
            <a:r>
              <a:rPr lang="en-US" altLang="zh-CN" sz="2800" b="1" dirty="0"/>
              <a:t>       </a:t>
            </a:r>
            <a:r>
              <a:rPr lang="zh-CN" altLang="en-US" sz="2800" b="1" dirty="0"/>
              <a:t>烃分子里，碳原子之间都以碳碳</a:t>
            </a:r>
            <a:r>
              <a:rPr lang="zh-CN" altLang="en-US" sz="2800" b="1" dirty="0">
                <a:solidFill>
                  <a:srgbClr val="FF3300"/>
                </a:solidFill>
              </a:rPr>
              <a:t>单键</a:t>
            </a:r>
            <a:r>
              <a:rPr lang="zh-CN" altLang="en-US" sz="2800" b="1" dirty="0"/>
              <a:t>结合成链状，碳原子剩余的价键全部跟氢原子相结合。这样的结合使每个碳原子的化合价都已充分利用，都达到“饱和”。这样</a:t>
            </a:r>
            <a:r>
              <a:rPr lang="zh-CN" altLang="en-US" sz="2800" b="1" dirty="0" smtClean="0"/>
              <a:t>的链烃</a:t>
            </a:r>
            <a:r>
              <a:rPr lang="zh-CN" altLang="en-US" sz="2800" b="1" dirty="0"/>
              <a:t>叫做</a:t>
            </a:r>
            <a:r>
              <a:rPr lang="zh-CN" altLang="en-US" sz="2800" b="1" dirty="0">
                <a:solidFill>
                  <a:srgbClr val="FF3300"/>
                </a:solidFill>
              </a:rPr>
              <a:t>饱和烃</a:t>
            </a:r>
            <a:r>
              <a:rPr lang="zh-CN" altLang="en-US" sz="2800" b="1" dirty="0"/>
              <a:t>，又叫</a:t>
            </a:r>
            <a:r>
              <a:rPr lang="zh-CN" altLang="en-US" sz="2800" b="1" dirty="0">
                <a:solidFill>
                  <a:srgbClr val="FF3300"/>
                </a:solidFill>
              </a:rPr>
              <a:t>烷烃</a:t>
            </a:r>
            <a:r>
              <a:rPr lang="zh-CN" altLang="en-US" sz="2800" b="1" dirty="0"/>
              <a:t>。</a:t>
            </a:r>
          </a:p>
        </p:txBody>
      </p:sp>
      <p:sp>
        <p:nvSpPr>
          <p:cNvPr id="17412" name="Rectangle 4"/>
          <p:cNvSpPr>
            <a:spLocks noChangeArrowheads="1"/>
          </p:cNvSpPr>
          <p:nvPr/>
        </p:nvSpPr>
        <p:spPr bwMode="auto">
          <a:xfrm>
            <a:off x="1785918" y="4929198"/>
            <a:ext cx="5257800" cy="519112"/>
          </a:xfrm>
          <a:prstGeom prst="rect">
            <a:avLst/>
          </a:prstGeom>
          <a:noFill/>
          <a:ln w="9525">
            <a:noFill/>
            <a:miter lim="800000"/>
            <a:headEnd/>
            <a:tailEnd/>
          </a:ln>
        </p:spPr>
        <p:txBody>
          <a:bodyPr>
            <a:spAutoFit/>
          </a:bodyPr>
          <a:lstStyle/>
          <a:p>
            <a:r>
              <a:rPr lang="zh-CN" altLang="en-US" sz="2800" b="1" dirty="0">
                <a:solidFill>
                  <a:srgbClr val="0000FF"/>
                </a:solidFill>
              </a:rPr>
              <a:t>烷烃的通式：</a:t>
            </a:r>
            <a:r>
              <a:rPr lang="en-US" altLang="zh-CN" sz="2800" b="1" dirty="0">
                <a:solidFill>
                  <a:srgbClr val="0000FF"/>
                </a:solidFill>
              </a:rPr>
              <a:t>C</a:t>
            </a:r>
            <a:r>
              <a:rPr lang="en-US" altLang="zh-CN" sz="2800" b="1" baseline="-25000" dirty="0">
                <a:solidFill>
                  <a:srgbClr val="0000FF"/>
                </a:solidFill>
              </a:rPr>
              <a:t>n</a:t>
            </a:r>
            <a:r>
              <a:rPr lang="en-US" altLang="zh-CN" sz="2800" b="1" dirty="0">
                <a:solidFill>
                  <a:srgbClr val="0000FF"/>
                </a:solidFill>
              </a:rPr>
              <a:t>H</a:t>
            </a:r>
            <a:r>
              <a:rPr lang="en-US" altLang="zh-CN" sz="2800" b="1" baseline="-25000" dirty="0">
                <a:solidFill>
                  <a:srgbClr val="0000FF"/>
                </a:solidFill>
              </a:rPr>
              <a:t>2n+2</a:t>
            </a:r>
          </a:p>
        </p:txBody>
      </p:sp>
      <p:sp>
        <p:nvSpPr>
          <p:cNvPr id="14341" name="Text Box 5"/>
          <p:cNvSpPr txBox="1">
            <a:spLocks noChangeArrowheads="1"/>
          </p:cNvSpPr>
          <p:nvPr/>
        </p:nvSpPr>
        <p:spPr bwMode="auto">
          <a:xfrm>
            <a:off x="468313" y="387350"/>
            <a:ext cx="4304383" cy="584775"/>
          </a:xfrm>
          <a:prstGeom prst="rect">
            <a:avLst/>
          </a:prstGeom>
          <a:noFill/>
          <a:ln w="9525" algn="ctr">
            <a:noFill/>
            <a:miter lim="800000"/>
            <a:headEnd/>
            <a:tailEnd/>
          </a:ln>
        </p:spPr>
        <p:txBody>
          <a:bodyPr wrap="none">
            <a:spAutoFit/>
          </a:bodyPr>
          <a:lstStyle/>
          <a:p>
            <a:r>
              <a:rPr lang="zh-CN" altLang="en-US" sz="3200" b="1" dirty="0">
                <a:latin typeface="黑体" pitchFamily="2" charset="-122"/>
                <a:ea typeface="黑体" pitchFamily="2" charset="-122"/>
              </a:rPr>
              <a:t>一</a:t>
            </a:r>
            <a:r>
              <a:rPr lang="zh-CN" altLang="en-US" sz="3200" b="1" dirty="0" smtClean="0">
                <a:latin typeface="黑体" pitchFamily="2" charset="-122"/>
                <a:ea typeface="黑体" pitchFamily="2" charset="-122"/>
              </a:rPr>
              <a:t>、</a:t>
            </a:r>
            <a:r>
              <a:rPr lang="zh-CN" altLang="en-US" sz="3200" b="1" dirty="0">
                <a:latin typeface="黑体" pitchFamily="2" charset="-122"/>
                <a:ea typeface="黑体" pitchFamily="2" charset="-122"/>
              </a:rPr>
              <a:t>烷烃的结构和性质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7411"/>
                                        </p:tgtEl>
                                        <p:attrNameLst>
                                          <p:attrName>style.visibility</p:attrName>
                                        </p:attrNameLst>
                                      </p:cBhvr>
                                      <p:to>
                                        <p:strVal val="visible"/>
                                      </p:to>
                                    </p:set>
                                    <p:anim calcmode="discrete" valueType="clr">
                                      <p:cBhvr override="childStyle">
                                        <p:cTn id="7" dur="80"/>
                                        <p:tgtEl>
                                          <p:spTgt spid="174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7411"/>
                                        </p:tgtEl>
                                        <p:attrNameLst>
                                          <p:attrName>fillcolor</p:attrName>
                                        </p:attrNameLst>
                                      </p:cBhvr>
                                      <p:tavLst>
                                        <p:tav tm="0">
                                          <p:val>
                                            <p:clrVal>
                                              <a:schemeClr val="accent2"/>
                                            </p:clrVal>
                                          </p:val>
                                        </p:tav>
                                        <p:tav tm="50000">
                                          <p:val>
                                            <p:clrVal>
                                              <a:schemeClr val="hlink"/>
                                            </p:clrVal>
                                          </p:val>
                                        </p:tav>
                                      </p:tavLst>
                                    </p:anim>
                                    <p:set>
                                      <p:cBhvr>
                                        <p:cTn id="9" dur="80"/>
                                        <p:tgtEl>
                                          <p:spTgt spid="1741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7412"/>
                                        </p:tgtEl>
                                        <p:attrNameLst>
                                          <p:attrName>style.visibility</p:attrName>
                                        </p:attrNameLst>
                                      </p:cBhvr>
                                      <p:to>
                                        <p:strVal val="visible"/>
                                      </p:to>
                                    </p:set>
                                    <p:anim calcmode="discrete" valueType="clr">
                                      <p:cBhvr override="childStyle">
                                        <p:cTn id="14" dur="80"/>
                                        <p:tgtEl>
                                          <p:spTgt spid="1741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7412"/>
                                        </p:tgtEl>
                                        <p:attrNameLst>
                                          <p:attrName>fillcolor</p:attrName>
                                        </p:attrNameLst>
                                      </p:cBhvr>
                                      <p:tavLst>
                                        <p:tav tm="0">
                                          <p:val>
                                            <p:clrVal>
                                              <a:schemeClr val="accent2"/>
                                            </p:clrVal>
                                          </p:val>
                                        </p:tav>
                                        <p:tav tm="50000">
                                          <p:val>
                                            <p:clrVal>
                                              <a:schemeClr val="hlink"/>
                                            </p:clrVal>
                                          </p:val>
                                        </p:tav>
                                      </p:tavLst>
                                    </p:anim>
                                    <p:set>
                                      <p:cBhvr>
                                        <p:cTn id="16" dur="80"/>
                                        <p:tgtEl>
                                          <p:spTgt spid="174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42910" y="1285860"/>
            <a:ext cx="8140730" cy="2593980"/>
          </a:xfrm>
          <a:prstGeom prst="rect">
            <a:avLst/>
          </a:prstGeom>
          <a:noFill/>
          <a:ln w="9525">
            <a:noFill/>
            <a:miter lim="800000"/>
            <a:headEnd/>
            <a:tailEnd/>
          </a:ln>
        </p:spPr>
        <p:txBody>
          <a:bodyPr wrap="square">
            <a:spAutoFit/>
          </a:bodyPr>
          <a:lstStyle/>
          <a:p>
            <a:pPr>
              <a:lnSpc>
                <a:spcPct val="150000"/>
              </a:lnSpc>
            </a:pPr>
            <a:r>
              <a:rPr lang="en-US" altLang="zh-CN" sz="2800" b="1" dirty="0"/>
              <a:t>       </a:t>
            </a:r>
            <a:r>
              <a:rPr lang="zh-CN" altLang="en-US" sz="2800" b="1" dirty="0"/>
              <a:t>从烷烃的结构简式可以发现，相邻两个烷烃在组成上都相差一个“</a:t>
            </a:r>
            <a:r>
              <a:rPr lang="en-US" altLang="zh-CN" sz="2800" b="1" dirty="0"/>
              <a:t>CH</a:t>
            </a:r>
            <a:r>
              <a:rPr lang="en-US" altLang="zh-CN" sz="2800" b="1" baseline="-25000" dirty="0"/>
              <a:t>2</a:t>
            </a:r>
            <a:r>
              <a:rPr lang="en-US" altLang="zh-CN" sz="2800" b="1" dirty="0"/>
              <a:t>”</a:t>
            </a:r>
            <a:r>
              <a:rPr lang="zh-CN" altLang="en-US" sz="2800" b="1" dirty="0"/>
              <a:t>原子团。像这样结构相似，在分子组成上相差一个或若干个“</a:t>
            </a:r>
            <a:r>
              <a:rPr lang="en-US" altLang="zh-CN" sz="2800" b="1" dirty="0"/>
              <a:t>CH</a:t>
            </a:r>
            <a:r>
              <a:rPr lang="en-US" altLang="zh-CN" sz="2800" b="1" baseline="-25000" dirty="0"/>
              <a:t>2</a:t>
            </a:r>
            <a:r>
              <a:rPr lang="en-US" altLang="zh-CN" sz="2800" b="1" dirty="0"/>
              <a:t>”</a:t>
            </a:r>
            <a:r>
              <a:rPr lang="zh-CN" altLang="en-US" sz="2800" b="1" dirty="0"/>
              <a:t>原子团的物质互相称为</a:t>
            </a:r>
            <a:r>
              <a:rPr lang="zh-CN" altLang="en-US" sz="2800" b="1" dirty="0">
                <a:solidFill>
                  <a:srgbClr val="0000FF"/>
                </a:solidFill>
              </a:rPr>
              <a:t>同系物</a:t>
            </a:r>
            <a:r>
              <a:rPr lang="zh-CN" altLang="en-US" sz="2800" b="1" dirty="0"/>
              <a:t>。</a:t>
            </a:r>
          </a:p>
        </p:txBody>
      </p:sp>
      <p:sp>
        <p:nvSpPr>
          <p:cNvPr id="5" name="Text Box 7"/>
          <p:cNvSpPr txBox="1">
            <a:spLocks noChangeArrowheads="1"/>
          </p:cNvSpPr>
          <p:nvPr/>
        </p:nvSpPr>
        <p:spPr bwMode="auto">
          <a:xfrm>
            <a:off x="785786" y="3929066"/>
            <a:ext cx="6786610" cy="2308324"/>
          </a:xfrm>
          <a:prstGeom prst="rect">
            <a:avLst/>
          </a:prstGeom>
          <a:noFill/>
          <a:ln w="9525">
            <a:noFill/>
            <a:miter lim="800000"/>
            <a:headEnd/>
            <a:tailEnd/>
          </a:ln>
        </p:spPr>
        <p:txBody>
          <a:bodyPr wrap="square">
            <a:spAutoFit/>
          </a:bodyPr>
          <a:lstStyle/>
          <a:p>
            <a:pPr>
              <a:lnSpc>
                <a:spcPct val="150000"/>
              </a:lnSpc>
            </a:pP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4 </a:t>
            </a:r>
            <a:r>
              <a:rPr lang="en-US" altLang="zh-CN" sz="2400" b="1" dirty="0">
                <a:solidFill>
                  <a:srgbClr val="0000FF"/>
                </a:solidFill>
                <a:latin typeface="Cambria Math" pitchFamily="18" charset="0"/>
                <a:ea typeface="Cambria Math" pitchFamily="18" charset="0"/>
              </a:rPr>
              <a:t>     CH</a:t>
            </a:r>
            <a:r>
              <a:rPr lang="en-US" altLang="zh-CN" sz="2400" b="1" baseline="-25000" dirty="0">
                <a:solidFill>
                  <a:srgbClr val="0000FF"/>
                </a:solidFill>
                <a:latin typeface="Cambria Math" pitchFamily="18" charset="0"/>
                <a:ea typeface="Cambria Math" pitchFamily="18" charset="0"/>
              </a:rPr>
              <a:t>3</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           </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a:t>
            </a:r>
            <a:r>
              <a:rPr lang="en-US" altLang="zh-CN" sz="2400" b="1" dirty="0">
                <a:solidFill>
                  <a:srgbClr val="0000FF"/>
                </a:solidFill>
                <a:latin typeface="Cambria Math" pitchFamily="18" charset="0"/>
                <a:ea typeface="Cambria Math" pitchFamily="18" charset="0"/>
              </a:rPr>
              <a:t> </a:t>
            </a:r>
          </a:p>
          <a:p>
            <a:pPr>
              <a:lnSpc>
                <a:spcPct val="150000"/>
              </a:lnSpc>
            </a:pPr>
            <a:r>
              <a:rPr lang="zh-CN" altLang="en-US" sz="2400" b="1" dirty="0">
                <a:latin typeface="Cambria Math" pitchFamily="18" charset="0"/>
              </a:rPr>
              <a:t>甲烷            丙烷                 正丁烷</a:t>
            </a:r>
          </a:p>
          <a:p>
            <a:pPr>
              <a:lnSpc>
                <a:spcPct val="150000"/>
              </a:lnSpc>
            </a:pP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          </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2</a:t>
            </a:r>
            <a:r>
              <a:rPr lang="en-US" altLang="zh-CN" sz="2400" b="1" dirty="0">
                <a:solidFill>
                  <a:srgbClr val="0000FF"/>
                </a:solidFill>
                <a:latin typeface="Cambria Math" pitchFamily="18" charset="0"/>
                <a:ea typeface="Cambria Math" pitchFamily="18" charset="0"/>
              </a:rPr>
              <a:t>CH</a:t>
            </a:r>
            <a:r>
              <a:rPr lang="en-US" altLang="zh-CN" sz="2400" b="1" baseline="-25000" dirty="0">
                <a:solidFill>
                  <a:srgbClr val="0000FF"/>
                </a:solidFill>
                <a:latin typeface="Cambria Math" pitchFamily="18" charset="0"/>
                <a:ea typeface="Cambria Math" pitchFamily="18" charset="0"/>
              </a:rPr>
              <a:t>3</a:t>
            </a:r>
          </a:p>
          <a:p>
            <a:pPr>
              <a:lnSpc>
                <a:spcPct val="150000"/>
              </a:lnSpc>
            </a:pPr>
            <a:r>
              <a:rPr lang="en-US" altLang="zh-CN" sz="2400" b="1" baseline="-25000" dirty="0">
                <a:solidFill>
                  <a:srgbClr val="0000FF"/>
                </a:solidFill>
                <a:latin typeface="Cambria Math" pitchFamily="18" charset="0"/>
                <a:ea typeface="Cambria Math" pitchFamily="18" charset="0"/>
              </a:rPr>
              <a:t>               </a:t>
            </a:r>
            <a:r>
              <a:rPr lang="zh-CN" altLang="en-US" sz="2400" b="1" dirty="0">
                <a:latin typeface="Cambria Math" pitchFamily="18" charset="0"/>
              </a:rPr>
              <a:t>正戊烷                                    正庚烷</a:t>
            </a:r>
          </a:p>
        </p:txBody>
      </p:sp>
      <p:sp>
        <p:nvSpPr>
          <p:cNvPr id="6" name="Rectangle 8"/>
          <p:cNvSpPr>
            <a:spLocks noChangeArrowheads="1"/>
          </p:cNvSpPr>
          <p:nvPr/>
        </p:nvSpPr>
        <p:spPr bwMode="auto">
          <a:xfrm>
            <a:off x="642910" y="500042"/>
            <a:ext cx="2016125" cy="519112"/>
          </a:xfrm>
          <a:prstGeom prst="rect">
            <a:avLst/>
          </a:prstGeom>
          <a:noFill/>
          <a:ln w="9525">
            <a:noFill/>
            <a:miter lim="800000"/>
            <a:headEnd/>
            <a:tailEnd/>
          </a:ln>
        </p:spPr>
        <p:txBody>
          <a:bodyPr>
            <a:spAutoFit/>
          </a:bodyPr>
          <a:lstStyle/>
          <a:p>
            <a:r>
              <a:rPr lang="zh-CN" altLang="en-US" sz="2800" b="1" dirty="0" smtClean="0"/>
              <a:t>同系物</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
                                        </p:tgtEl>
                                        <p:attrNameLst>
                                          <p:attrName>style.visibility</p:attrName>
                                        </p:attrNameLst>
                                      </p:cBhvr>
                                      <p:to>
                                        <p:strVal val="visible"/>
                                      </p:to>
                                    </p:set>
                                    <p:anim calcmode="discrete" valueType="clr">
                                      <p:cBhvr override="childStyle">
                                        <p:cTn id="14"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gtEl>
                                        <p:attrNameLst>
                                          <p:attrName>fillcolor</p:attrName>
                                        </p:attrNameLst>
                                      </p:cBhvr>
                                      <p:tavLst>
                                        <p:tav tm="0">
                                          <p:val>
                                            <p:clrVal>
                                              <a:schemeClr val="accent2"/>
                                            </p:clrVal>
                                          </p:val>
                                        </p:tav>
                                        <p:tav tm="50000">
                                          <p:val>
                                            <p:clrVal>
                                              <a:schemeClr val="hlink"/>
                                            </p:clrVal>
                                          </p:val>
                                        </p:tav>
                                      </p:tavLst>
                                    </p:anim>
                                    <p:set>
                                      <p:cBhvr>
                                        <p:cTn id="16"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8313" y="387350"/>
            <a:ext cx="3068469" cy="584775"/>
          </a:xfrm>
          <a:prstGeom prst="rect">
            <a:avLst/>
          </a:prstGeom>
          <a:noFill/>
          <a:ln w="9525" algn="ctr">
            <a:noFill/>
            <a:miter lim="800000"/>
            <a:headEnd/>
            <a:tailEnd/>
          </a:ln>
        </p:spPr>
        <p:txBody>
          <a:bodyPr wrap="none">
            <a:spAutoFit/>
          </a:bodyPr>
          <a:lstStyle/>
          <a:p>
            <a:r>
              <a:rPr lang="zh-CN" altLang="en-US" sz="3200" b="1" dirty="0" smtClean="0">
                <a:latin typeface="黑体" pitchFamily="2" charset="-122"/>
                <a:ea typeface="黑体" pitchFamily="2" charset="-122"/>
              </a:rPr>
              <a:t>二、</a:t>
            </a:r>
            <a:r>
              <a:rPr lang="zh-CN" altLang="en-US" sz="3200" b="1" dirty="0">
                <a:latin typeface="黑体" pitchFamily="2" charset="-122"/>
                <a:ea typeface="黑体" pitchFamily="2" charset="-122"/>
              </a:rPr>
              <a:t>烷烃的性质</a:t>
            </a:r>
          </a:p>
        </p:txBody>
      </p:sp>
      <p:sp>
        <p:nvSpPr>
          <p:cNvPr id="19459" name="Text Box 3"/>
          <p:cNvSpPr txBox="1">
            <a:spLocks noChangeArrowheads="1"/>
          </p:cNvSpPr>
          <p:nvPr/>
        </p:nvSpPr>
        <p:spPr bwMode="auto">
          <a:xfrm>
            <a:off x="642910" y="1214422"/>
            <a:ext cx="2611437" cy="519113"/>
          </a:xfrm>
          <a:prstGeom prst="rect">
            <a:avLst/>
          </a:prstGeom>
          <a:noFill/>
          <a:ln w="9525">
            <a:noFill/>
            <a:miter lim="800000"/>
            <a:headEnd/>
            <a:tailEnd/>
          </a:ln>
        </p:spPr>
        <p:txBody>
          <a:bodyPr>
            <a:spAutoFit/>
          </a:bodyPr>
          <a:lstStyle/>
          <a:p>
            <a:r>
              <a:rPr lang="zh-CN" altLang="en-US" sz="2800" b="1" dirty="0" smtClean="0"/>
              <a:t>物理性质</a:t>
            </a:r>
            <a:endParaRPr lang="zh-CN" altLang="en-US" sz="2800" b="1" dirty="0"/>
          </a:p>
        </p:txBody>
      </p:sp>
      <p:sp>
        <p:nvSpPr>
          <p:cNvPr id="19460" name="Text Box 4"/>
          <p:cNvSpPr txBox="1">
            <a:spLocks noChangeArrowheads="1"/>
          </p:cNvSpPr>
          <p:nvPr/>
        </p:nvSpPr>
        <p:spPr bwMode="auto">
          <a:xfrm>
            <a:off x="395288" y="1800225"/>
            <a:ext cx="8497887" cy="946150"/>
          </a:xfrm>
          <a:prstGeom prst="rect">
            <a:avLst/>
          </a:prstGeom>
          <a:noFill/>
          <a:ln w="9525">
            <a:noFill/>
            <a:miter lim="800000"/>
            <a:headEnd/>
            <a:tailEnd/>
          </a:ln>
        </p:spPr>
        <p:txBody>
          <a:bodyPr>
            <a:spAutoFit/>
          </a:bodyPr>
          <a:lstStyle/>
          <a:p>
            <a:r>
              <a:rPr lang="en-US" altLang="zh-CN" sz="2800" b="1"/>
              <a:t>       </a:t>
            </a:r>
            <a:r>
              <a:rPr lang="zh-CN" altLang="en-US" sz="2800" b="1"/>
              <a:t>物理性质随着分子里碳原子数的递增，呈规律性的变化。</a:t>
            </a:r>
          </a:p>
        </p:txBody>
      </p:sp>
      <p:sp>
        <p:nvSpPr>
          <p:cNvPr id="15365" name="Rectangle 5"/>
          <p:cNvSpPr>
            <a:spLocks noChangeArrowheads="1"/>
          </p:cNvSpPr>
          <p:nvPr/>
        </p:nvSpPr>
        <p:spPr bwMode="auto">
          <a:xfrm>
            <a:off x="684213" y="3517900"/>
            <a:ext cx="7991475" cy="1569660"/>
          </a:xfrm>
          <a:prstGeom prst="rect">
            <a:avLst/>
          </a:prstGeom>
          <a:noFill/>
          <a:ln w="9525">
            <a:noFill/>
            <a:miter lim="800000"/>
            <a:headEnd/>
            <a:tailEnd/>
          </a:ln>
        </p:spPr>
        <p:txBody>
          <a:bodyPr>
            <a:spAutoFit/>
          </a:bodyPr>
          <a:lstStyle/>
          <a:p>
            <a:r>
              <a:rPr lang="zh-CN" altLang="en-US" sz="2400" b="1" dirty="0"/>
              <a:t>正构烷烃：</a:t>
            </a:r>
          </a:p>
          <a:p>
            <a:r>
              <a:rPr lang="zh-CN" altLang="en-US" sz="2400" b="1" dirty="0"/>
              <a:t>①随着分子量的增大而有规律的升高。如，在常温下，其状态由气态变到液态又变到固态</a:t>
            </a:r>
            <a:r>
              <a:rPr lang="zh-CN" altLang="en-US" sz="2400" b="1" dirty="0">
                <a:solidFill>
                  <a:srgbClr val="0000FF"/>
                </a:solidFill>
              </a:rPr>
              <a:t>（</a:t>
            </a:r>
            <a:r>
              <a:rPr lang="en-US" altLang="zh-CN" sz="2400" b="1" dirty="0">
                <a:solidFill>
                  <a:srgbClr val="0000FF"/>
                </a:solidFill>
              </a:rPr>
              <a:t>C</a:t>
            </a:r>
            <a:r>
              <a:rPr lang="en-US" altLang="zh-CN" sz="2400" b="1" baseline="-25000" dirty="0">
                <a:solidFill>
                  <a:srgbClr val="0000FF"/>
                </a:solidFill>
              </a:rPr>
              <a:t>1</a:t>
            </a:r>
            <a:r>
              <a:rPr lang="en-US" altLang="zh-CN" sz="2400" b="1" dirty="0">
                <a:solidFill>
                  <a:srgbClr val="0000FF"/>
                </a:solidFill>
              </a:rPr>
              <a:t>~C</a:t>
            </a:r>
            <a:r>
              <a:rPr lang="en-US" altLang="zh-CN" sz="2400" b="1" baseline="-25000" dirty="0">
                <a:solidFill>
                  <a:srgbClr val="0000FF"/>
                </a:solidFill>
              </a:rPr>
              <a:t>4</a:t>
            </a:r>
            <a:r>
              <a:rPr lang="zh-CN" altLang="en-US" sz="2400" b="1" dirty="0">
                <a:solidFill>
                  <a:srgbClr val="0000FF"/>
                </a:solidFill>
              </a:rPr>
              <a:t>为气态、</a:t>
            </a:r>
            <a:r>
              <a:rPr lang="en-US" altLang="zh-CN" sz="2400" b="1" dirty="0">
                <a:solidFill>
                  <a:srgbClr val="0000FF"/>
                </a:solidFill>
              </a:rPr>
              <a:t>C</a:t>
            </a:r>
            <a:r>
              <a:rPr lang="en-US" altLang="zh-CN" sz="2400" b="1" baseline="-25000" dirty="0">
                <a:solidFill>
                  <a:srgbClr val="0000FF"/>
                </a:solidFill>
              </a:rPr>
              <a:t>5</a:t>
            </a:r>
            <a:r>
              <a:rPr lang="en-US" altLang="zh-CN" sz="2400" b="1" dirty="0">
                <a:solidFill>
                  <a:srgbClr val="0000FF"/>
                </a:solidFill>
              </a:rPr>
              <a:t>~C</a:t>
            </a:r>
            <a:r>
              <a:rPr lang="en-US" altLang="zh-CN" sz="2400" b="1" baseline="-25000" dirty="0">
                <a:solidFill>
                  <a:srgbClr val="0000FF"/>
                </a:solidFill>
              </a:rPr>
              <a:t>16</a:t>
            </a:r>
            <a:r>
              <a:rPr lang="zh-CN" altLang="en-US" sz="2400" b="1" dirty="0">
                <a:solidFill>
                  <a:srgbClr val="0000FF"/>
                </a:solidFill>
              </a:rPr>
              <a:t>为液态、</a:t>
            </a:r>
            <a:r>
              <a:rPr lang="en-US" altLang="zh-CN" sz="2400" b="1" dirty="0">
                <a:solidFill>
                  <a:srgbClr val="0000FF"/>
                </a:solidFill>
              </a:rPr>
              <a:t>C</a:t>
            </a:r>
            <a:r>
              <a:rPr lang="en-US" altLang="zh-CN" sz="2400" b="1" baseline="-25000" dirty="0">
                <a:solidFill>
                  <a:srgbClr val="0000FF"/>
                </a:solidFill>
              </a:rPr>
              <a:t>16</a:t>
            </a:r>
            <a:r>
              <a:rPr lang="zh-CN" altLang="en-US" sz="2400" b="1" dirty="0">
                <a:solidFill>
                  <a:srgbClr val="0000FF"/>
                </a:solidFill>
              </a:rPr>
              <a:t>以上为固态，固态的烷烃又叫“石蜡”）</a:t>
            </a:r>
            <a:r>
              <a:rPr lang="zh-CN" altLang="en-US" sz="2400" b="1" dirty="0" smtClean="0">
                <a:solidFill>
                  <a:srgbClr val="0000FF"/>
                </a:solidFill>
              </a:rPr>
              <a:t>；</a:t>
            </a:r>
            <a:endParaRPr lang="zh-CN" altLang="en-US" sz="2400" b="1" dirty="0">
              <a:solidFill>
                <a:srgbClr val="0000FF"/>
              </a:solidFill>
            </a:endParaRPr>
          </a:p>
        </p:txBody>
      </p:sp>
      <p:sp>
        <p:nvSpPr>
          <p:cNvPr id="15366" name="Rectangle 6"/>
          <p:cNvSpPr>
            <a:spLocks noChangeArrowheads="1"/>
          </p:cNvSpPr>
          <p:nvPr/>
        </p:nvSpPr>
        <p:spPr bwMode="auto">
          <a:xfrm>
            <a:off x="755650" y="2924175"/>
            <a:ext cx="2160588" cy="457200"/>
          </a:xfrm>
          <a:prstGeom prst="rect">
            <a:avLst/>
          </a:prstGeom>
          <a:noFill/>
          <a:ln w="9525">
            <a:noFill/>
            <a:miter lim="800000"/>
            <a:headEnd/>
            <a:tailEnd/>
          </a:ln>
        </p:spPr>
        <p:txBody>
          <a:bodyPr>
            <a:spAutoFit/>
          </a:bodyPr>
          <a:lstStyle/>
          <a:p>
            <a:r>
              <a:rPr lang="en-US" altLang="zh-CN" sz="2400" b="1" dirty="0" smtClean="0">
                <a:solidFill>
                  <a:srgbClr val="0000FF"/>
                </a:solidFill>
              </a:rPr>
              <a:t>(1)</a:t>
            </a:r>
            <a:r>
              <a:rPr lang="zh-CN" altLang="en-US" sz="2400" b="1" dirty="0" smtClean="0">
                <a:solidFill>
                  <a:srgbClr val="0000FF"/>
                </a:solidFill>
              </a:rPr>
              <a:t>、</a:t>
            </a:r>
            <a:r>
              <a:rPr lang="zh-CN" altLang="en-US" sz="2400" b="1" dirty="0">
                <a:solidFill>
                  <a:srgbClr val="0000FF"/>
                </a:solidFill>
              </a:rPr>
              <a:t>沸点：</a:t>
            </a:r>
          </a:p>
        </p:txBody>
      </p:sp>
      <p:sp>
        <p:nvSpPr>
          <p:cNvPr id="7" name="矩形 6"/>
          <p:cNvSpPr/>
          <p:nvPr/>
        </p:nvSpPr>
        <p:spPr>
          <a:xfrm>
            <a:off x="642910" y="5000636"/>
            <a:ext cx="8143932" cy="1200329"/>
          </a:xfrm>
          <a:prstGeom prst="rect">
            <a:avLst/>
          </a:prstGeom>
        </p:spPr>
        <p:txBody>
          <a:bodyPr wrap="square">
            <a:spAutoFit/>
          </a:bodyPr>
          <a:lstStyle/>
          <a:p>
            <a:pPr lvl="0"/>
            <a:r>
              <a:rPr lang="zh-CN" altLang="en-US" sz="2400" b="1" dirty="0" smtClean="0">
                <a:solidFill>
                  <a:srgbClr val="000000"/>
                </a:solidFill>
              </a:rPr>
              <a:t>②碳链的分支及分子对对称性对沸点有着显著的影响。同碳数的烷烃异构体中，正构的沸点最高；含支链越多沸点越低；支链数目相同者，分子对称性越好沸点越高</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459"/>
                                        </p:tgtEl>
                                        <p:attrNameLst>
                                          <p:attrName>style.visibility</p:attrName>
                                        </p:attrNameLst>
                                      </p:cBhvr>
                                      <p:to>
                                        <p:strVal val="visible"/>
                                      </p:to>
                                    </p:set>
                                    <p:anim calcmode="discrete" valueType="clr">
                                      <p:cBhvr override="childStyle">
                                        <p:cTn id="7" dur="80"/>
                                        <p:tgtEl>
                                          <p:spTgt spid="1945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459"/>
                                        </p:tgtEl>
                                        <p:attrNameLst>
                                          <p:attrName>fillcolor</p:attrName>
                                        </p:attrNameLst>
                                      </p:cBhvr>
                                      <p:tavLst>
                                        <p:tav tm="0">
                                          <p:val>
                                            <p:clrVal>
                                              <a:schemeClr val="accent2"/>
                                            </p:clrVal>
                                          </p:val>
                                        </p:tav>
                                        <p:tav tm="50000">
                                          <p:val>
                                            <p:clrVal>
                                              <a:schemeClr val="hlink"/>
                                            </p:clrVal>
                                          </p:val>
                                        </p:tav>
                                      </p:tavLst>
                                    </p:anim>
                                    <p:set>
                                      <p:cBhvr>
                                        <p:cTn id="9" dur="80"/>
                                        <p:tgtEl>
                                          <p:spTgt spid="1945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9460"/>
                                        </p:tgtEl>
                                        <p:attrNameLst>
                                          <p:attrName>style.visibility</p:attrName>
                                        </p:attrNameLst>
                                      </p:cBhvr>
                                      <p:to>
                                        <p:strVal val="visible"/>
                                      </p:to>
                                    </p:set>
                                    <p:anim calcmode="discrete" valueType="clr">
                                      <p:cBhvr override="childStyle">
                                        <p:cTn id="14" dur="80"/>
                                        <p:tgtEl>
                                          <p:spTgt spid="19460"/>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9460"/>
                                        </p:tgtEl>
                                        <p:attrNameLst>
                                          <p:attrName>fillcolor</p:attrName>
                                        </p:attrNameLst>
                                      </p:cBhvr>
                                      <p:tavLst>
                                        <p:tav tm="0">
                                          <p:val>
                                            <p:clrVal>
                                              <a:schemeClr val="accent2"/>
                                            </p:clrVal>
                                          </p:val>
                                        </p:tav>
                                        <p:tav tm="50000">
                                          <p:val>
                                            <p:clrVal>
                                              <a:schemeClr val="hlink"/>
                                            </p:clrVal>
                                          </p:val>
                                        </p:tav>
                                      </p:tavLst>
                                    </p:anim>
                                    <p:set>
                                      <p:cBhvr>
                                        <p:cTn id="16" dur="80"/>
                                        <p:tgtEl>
                                          <p:spTgt spid="1946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66"/>
                                        </p:tgtEl>
                                        <p:attrNameLst>
                                          <p:attrName>style.visibility</p:attrName>
                                        </p:attrNameLst>
                                      </p:cBhvr>
                                      <p:to>
                                        <p:strVal val="visible"/>
                                      </p:to>
                                    </p:set>
                                    <p:animEffect transition="in" filter="wipe(left)">
                                      <p:cBhvr>
                                        <p:cTn id="21" dur="500"/>
                                        <p:tgtEl>
                                          <p:spTgt spid="153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365"/>
                                        </p:tgtEl>
                                        <p:attrNameLst>
                                          <p:attrName>style.visibility</p:attrName>
                                        </p:attrNameLst>
                                      </p:cBhvr>
                                      <p:to>
                                        <p:strVal val="visible"/>
                                      </p:to>
                                    </p:set>
                                    <p:animEffect transition="in" filter="wipe(left)">
                                      <p:cBhvr>
                                        <p:cTn id="26" dur="500"/>
                                        <p:tgtEl>
                                          <p:spTgt spid="1536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5365" grpId="0"/>
      <p:bldP spid="1536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00113" y="1484313"/>
            <a:ext cx="4392612" cy="457200"/>
          </a:xfrm>
          <a:prstGeom prst="rect">
            <a:avLst/>
          </a:prstGeom>
          <a:noFill/>
          <a:ln w="9525">
            <a:noFill/>
            <a:miter lim="800000"/>
            <a:headEnd/>
            <a:tailEnd/>
          </a:ln>
        </p:spPr>
        <p:txBody>
          <a:bodyPr>
            <a:spAutoFit/>
          </a:bodyPr>
          <a:lstStyle/>
          <a:p>
            <a:r>
              <a:rPr lang="en-US" altLang="zh-CN" sz="2400" b="1" dirty="0"/>
              <a:t>①</a:t>
            </a:r>
            <a:r>
              <a:rPr lang="zh-CN" altLang="en-US" sz="2400" b="1" dirty="0"/>
              <a:t>正构烷烃：熔点逐渐升高</a:t>
            </a:r>
          </a:p>
        </p:txBody>
      </p:sp>
      <p:sp>
        <p:nvSpPr>
          <p:cNvPr id="20483" name="Text Box 3"/>
          <p:cNvSpPr txBox="1">
            <a:spLocks noChangeArrowheads="1"/>
          </p:cNvSpPr>
          <p:nvPr/>
        </p:nvSpPr>
        <p:spPr bwMode="auto">
          <a:xfrm>
            <a:off x="684213" y="549275"/>
            <a:ext cx="2663825" cy="519113"/>
          </a:xfrm>
          <a:prstGeom prst="rect">
            <a:avLst/>
          </a:prstGeom>
          <a:noFill/>
          <a:ln w="9525">
            <a:noFill/>
            <a:miter lim="800000"/>
            <a:headEnd/>
            <a:tailEnd/>
          </a:ln>
        </p:spPr>
        <p:txBody>
          <a:bodyPr>
            <a:spAutoFit/>
          </a:bodyPr>
          <a:lstStyle/>
          <a:p>
            <a:r>
              <a:rPr lang="en-US" altLang="zh-CN" sz="2800" b="1"/>
              <a:t>A</a:t>
            </a:r>
            <a:r>
              <a:rPr lang="zh-CN" altLang="en-US" sz="2800" b="1"/>
              <a:t>、物理性质</a:t>
            </a:r>
          </a:p>
        </p:txBody>
      </p:sp>
      <p:sp>
        <p:nvSpPr>
          <p:cNvPr id="16388" name="Rectangle 4"/>
          <p:cNvSpPr>
            <a:spLocks noChangeArrowheads="1"/>
          </p:cNvSpPr>
          <p:nvPr/>
        </p:nvSpPr>
        <p:spPr bwMode="auto">
          <a:xfrm>
            <a:off x="684213" y="1119188"/>
            <a:ext cx="1655762" cy="457200"/>
          </a:xfrm>
          <a:prstGeom prst="rect">
            <a:avLst/>
          </a:prstGeom>
          <a:noFill/>
          <a:ln w="9525">
            <a:noFill/>
            <a:miter lim="800000"/>
            <a:headEnd/>
            <a:tailEnd/>
          </a:ln>
        </p:spPr>
        <p:txBody>
          <a:bodyPr>
            <a:spAutoFit/>
          </a:bodyPr>
          <a:lstStyle/>
          <a:p>
            <a:r>
              <a:rPr lang="en-US" altLang="zh-CN" sz="2400" b="1" dirty="0" smtClean="0">
                <a:solidFill>
                  <a:srgbClr val="0000FF"/>
                </a:solidFill>
              </a:rPr>
              <a:t>(2)</a:t>
            </a:r>
            <a:r>
              <a:rPr lang="zh-CN" altLang="en-US" sz="2400" b="1" dirty="0" smtClean="0">
                <a:solidFill>
                  <a:srgbClr val="0000FF"/>
                </a:solidFill>
              </a:rPr>
              <a:t>、</a:t>
            </a:r>
            <a:r>
              <a:rPr lang="zh-CN" altLang="en-US" sz="2400" b="1" dirty="0">
                <a:solidFill>
                  <a:srgbClr val="0000FF"/>
                </a:solidFill>
              </a:rPr>
              <a:t>熔点</a:t>
            </a:r>
          </a:p>
        </p:txBody>
      </p:sp>
      <p:sp>
        <p:nvSpPr>
          <p:cNvPr id="16389" name="Rectangle 5"/>
          <p:cNvSpPr>
            <a:spLocks noChangeArrowheads="1"/>
          </p:cNvSpPr>
          <p:nvPr/>
        </p:nvSpPr>
        <p:spPr bwMode="auto">
          <a:xfrm>
            <a:off x="900113" y="1989138"/>
            <a:ext cx="7705725" cy="1917700"/>
          </a:xfrm>
          <a:prstGeom prst="rect">
            <a:avLst/>
          </a:prstGeom>
          <a:noFill/>
          <a:ln w="9525">
            <a:noFill/>
            <a:miter lim="800000"/>
            <a:headEnd/>
            <a:tailEnd/>
          </a:ln>
        </p:spPr>
        <p:txBody>
          <a:bodyPr>
            <a:spAutoFit/>
          </a:bodyPr>
          <a:lstStyle/>
          <a:p>
            <a:r>
              <a:rPr lang="en-US" altLang="zh-CN" sz="2400" b="1" dirty="0"/>
              <a:t>②</a:t>
            </a:r>
            <a:r>
              <a:rPr lang="zh-CN" altLang="en-US" sz="2400" b="1" dirty="0"/>
              <a:t>含有支链的烷烃：熔点比正构烷烃的熔点要低。但如果含有支链的烷烃具有很高的对称性时，其熔点比含同碳数的正构烷烃的还高。</a:t>
            </a:r>
          </a:p>
          <a:p>
            <a:r>
              <a:rPr lang="zh-CN" altLang="en-US" sz="2400" b="1" dirty="0"/>
              <a:t>如：甲烷的熔点比丙烷的还高。新戊烷的熔点</a:t>
            </a:r>
            <a:r>
              <a:rPr lang="en-US" altLang="zh-CN" sz="2400" b="1" dirty="0"/>
              <a:t>(-16.6℃)</a:t>
            </a:r>
            <a:r>
              <a:rPr lang="zh-CN" altLang="en-US" sz="2400" b="1" dirty="0"/>
              <a:t>比正戊烷</a:t>
            </a:r>
            <a:r>
              <a:rPr lang="en-US" altLang="zh-CN" sz="2400" b="1" dirty="0"/>
              <a:t>(-129.7 ℃)</a:t>
            </a:r>
            <a:r>
              <a:rPr lang="zh-CN" altLang="en-US" sz="2400" b="1" dirty="0"/>
              <a:t>的高</a:t>
            </a:r>
            <a:r>
              <a:rPr lang="en-US" altLang="zh-CN" sz="2400" b="1" dirty="0"/>
              <a:t>.</a:t>
            </a:r>
          </a:p>
        </p:txBody>
      </p:sp>
      <p:sp>
        <p:nvSpPr>
          <p:cNvPr id="16390" name="Rectangle 6"/>
          <p:cNvSpPr>
            <a:spLocks noChangeArrowheads="1"/>
          </p:cNvSpPr>
          <p:nvPr/>
        </p:nvSpPr>
        <p:spPr bwMode="auto">
          <a:xfrm>
            <a:off x="611188" y="4005263"/>
            <a:ext cx="8208962" cy="457200"/>
          </a:xfrm>
          <a:prstGeom prst="rect">
            <a:avLst/>
          </a:prstGeom>
          <a:noFill/>
          <a:ln w="9525">
            <a:noFill/>
            <a:miter lim="800000"/>
            <a:headEnd/>
            <a:tailEnd/>
          </a:ln>
        </p:spPr>
        <p:txBody>
          <a:bodyPr>
            <a:spAutoFit/>
          </a:bodyPr>
          <a:lstStyle/>
          <a:p>
            <a:r>
              <a:rPr lang="en-US" altLang="zh-CN" sz="2400" b="1" dirty="0" smtClean="0">
                <a:solidFill>
                  <a:srgbClr val="0000FF"/>
                </a:solidFill>
              </a:rPr>
              <a:t>(3)</a:t>
            </a:r>
            <a:r>
              <a:rPr lang="zh-CN" altLang="en-US" sz="2400" b="1" dirty="0" smtClean="0">
                <a:solidFill>
                  <a:srgbClr val="0000FF"/>
                </a:solidFill>
              </a:rPr>
              <a:t>、</a:t>
            </a:r>
            <a:r>
              <a:rPr lang="zh-CN" altLang="en-US" sz="2400" b="1" dirty="0">
                <a:solidFill>
                  <a:srgbClr val="0000FF"/>
                </a:solidFill>
              </a:rPr>
              <a:t>相对密度：烃都比水轻，其相对密度都小于</a:t>
            </a:r>
            <a:r>
              <a:rPr lang="en-US" altLang="zh-CN" sz="2400" b="1" dirty="0">
                <a:solidFill>
                  <a:srgbClr val="0000FF"/>
                </a:solidFill>
              </a:rPr>
              <a:t>1</a:t>
            </a:r>
            <a:r>
              <a:rPr lang="zh-CN" altLang="en-US" sz="2400" b="1" dirty="0">
                <a:solidFill>
                  <a:srgbClr val="0000FF"/>
                </a:solidFill>
              </a:rPr>
              <a:t>。</a:t>
            </a:r>
          </a:p>
        </p:txBody>
      </p:sp>
      <p:sp>
        <p:nvSpPr>
          <p:cNvPr id="16391" name="Rectangle 7"/>
          <p:cNvSpPr>
            <a:spLocks noChangeArrowheads="1"/>
          </p:cNvSpPr>
          <p:nvPr/>
        </p:nvSpPr>
        <p:spPr bwMode="auto">
          <a:xfrm>
            <a:off x="900113" y="4437063"/>
            <a:ext cx="7200900" cy="1187450"/>
          </a:xfrm>
          <a:prstGeom prst="rect">
            <a:avLst/>
          </a:prstGeom>
          <a:noFill/>
          <a:ln w="9525">
            <a:noFill/>
            <a:miter lim="800000"/>
            <a:headEnd/>
            <a:tailEnd/>
          </a:ln>
        </p:spPr>
        <p:txBody>
          <a:bodyPr>
            <a:spAutoFit/>
          </a:bodyPr>
          <a:lstStyle/>
          <a:p>
            <a:r>
              <a:rPr lang="en-US" altLang="zh-CN" sz="2400" b="1" dirty="0"/>
              <a:t>①</a:t>
            </a:r>
            <a:r>
              <a:rPr lang="zh-CN" altLang="en-US" sz="2400" b="1" dirty="0"/>
              <a:t>正构烷烃的相对密度随着相对分子质量的增大而增大，最后趋于最大值</a:t>
            </a:r>
            <a:r>
              <a:rPr lang="en-US" altLang="zh-CN" sz="2400" b="1" dirty="0"/>
              <a:t>0.8</a:t>
            </a:r>
            <a:r>
              <a:rPr lang="zh-CN" altLang="en-US" sz="2400" b="1" dirty="0"/>
              <a:t>。</a:t>
            </a:r>
          </a:p>
          <a:p>
            <a:r>
              <a:rPr lang="zh-CN" altLang="en-US" sz="2400" b="1" dirty="0"/>
              <a:t>②相同碳原子数目的烷烃，含支链越多，密度越小。</a:t>
            </a:r>
          </a:p>
        </p:txBody>
      </p:sp>
      <p:sp>
        <p:nvSpPr>
          <p:cNvPr id="16392" name="Rectangle 8"/>
          <p:cNvSpPr>
            <a:spLocks noChangeArrowheads="1"/>
          </p:cNvSpPr>
          <p:nvPr/>
        </p:nvSpPr>
        <p:spPr bwMode="auto">
          <a:xfrm>
            <a:off x="611188" y="5734050"/>
            <a:ext cx="6439583" cy="461665"/>
          </a:xfrm>
          <a:prstGeom prst="rect">
            <a:avLst/>
          </a:prstGeom>
          <a:noFill/>
          <a:ln w="9525">
            <a:noFill/>
            <a:miter lim="800000"/>
            <a:headEnd/>
            <a:tailEnd/>
          </a:ln>
        </p:spPr>
        <p:txBody>
          <a:bodyPr wrap="none">
            <a:spAutoFit/>
          </a:bodyPr>
          <a:lstStyle/>
          <a:p>
            <a:r>
              <a:rPr lang="en-US" altLang="zh-CN" sz="2400" b="1" dirty="0" smtClean="0">
                <a:solidFill>
                  <a:srgbClr val="0000FF"/>
                </a:solidFill>
              </a:rPr>
              <a:t>(4)</a:t>
            </a:r>
            <a:r>
              <a:rPr lang="zh-CN" altLang="en-US" sz="2400" b="1" dirty="0" smtClean="0">
                <a:solidFill>
                  <a:srgbClr val="0000FF"/>
                </a:solidFill>
              </a:rPr>
              <a:t>、</a:t>
            </a:r>
            <a:r>
              <a:rPr lang="zh-CN" altLang="en-US" sz="2400" b="1" dirty="0">
                <a:solidFill>
                  <a:srgbClr val="0000FF"/>
                </a:solidFill>
              </a:rPr>
              <a:t>溶解度：都不溶于水，易溶于有机溶剂。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wipe(left)">
                                      <p:cBhvr>
                                        <p:cTn id="12" dur="500"/>
                                        <p:tgtEl>
                                          <p:spTgt spid="163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wipe(left)">
                                      <p:cBhvr>
                                        <p:cTn id="22" dur="500"/>
                                        <p:tgtEl>
                                          <p:spTgt spid="163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1"/>
                                        </p:tgtEl>
                                        <p:attrNameLst>
                                          <p:attrName>style.visibility</p:attrName>
                                        </p:attrNameLst>
                                      </p:cBhvr>
                                      <p:to>
                                        <p:strVal val="visible"/>
                                      </p:to>
                                    </p:set>
                                    <p:animEffect transition="in" filter="wipe(left)">
                                      <p:cBhvr>
                                        <p:cTn id="27" dur="500"/>
                                        <p:tgtEl>
                                          <p:spTgt spid="163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ipe(left)">
                                      <p:cBhvr>
                                        <p:cTn id="32"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8" grpId="0"/>
      <p:bldP spid="16389" grpId="0"/>
      <p:bldP spid="16390" grpId="0"/>
      <p:bldP spid="16391" grpId="0"/>
      <p:bldP spid="163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476250"/>
            <a:ext cx="2219325" cy="519113"/>
          </a:xfrm>
          <a:prstGeom prst="rect">
            <a:avLst/>
          </a:prstGeom>
          <a:noFill/>
          <a:ln w="9525">
            <a:noFill/>
            <a:miter lim="800000"/>
            <a:headEnd/>
            <a:tailEnd/>
          </a:ln>
        </p:spPr>
        <p:txBody>
          <a:bodyPr wrap="none">
            <a:spAutoFit/>
          </a:bodyPr>
          <a:lstStyle/>
          <a:p>
            <a:r>
              <a:rPr lang="en-US" altLang="zh-CN" sz="2800" b="1"/>
              <a:t>B</a:t>
            </a:r>
            <a:r>
              <a:rPr lang="zh-CN" altLang="en-US" sz="2800" b="1"/>
              <a:t>、化学性质</a:t>
            </a:r>
          </a:p>
        </p:txBody>
      </p:sp>
      <p:sp>
        <p:nvSpPr>
          <p:cNvPr id="21507" name="Text Box 3"/>
          <p:cNvSpPr txBox="1">
            <a:spLocks noChangeArrowheads="1"/>
          </p:cNvSpPr>
          <p:nvPr/>
        </p:nvSpPr>
        <p:spPr bwMode="auto">
          <a:xfrm>
            <a:off x="684213" y="1341438"/>
            <a:ext cx="8135937" cy="1947649"/>
          </a:xfrm>
          <a:prstGeom prst="rect">
            <a:avLst/>
          </a:prstGeom>
          <a:noFill/>
          <a:ln w="9525">
            <a:noFill/>
            <a:miter lim="800000"/>
            <a:headEnd/>
            <a:tailEnd/>
          </a:ln>
        </p:spPr>
        <p:txBody>
          <a:bodyPr>
            <a:spAutoFit/>
          </a:bodyPr>
          <a:lstStyle/>
          <a:p>
            <a:pPr>
              <a:lnSpc>
                <a:spcPct val="150000"/>
              </a:lnSpc>
            </a:pPr>
            <a:r>
              <a:rPr lang="en-US" altLang="zh-CN" sz="2800" b="1" dirty="0"/>
              <a:t>       </a:t>
            </a:r>
            <a:r>
              <a:rPr lang="zh-CN" altLang="en-US" sz="2800" b="1" dirty="0"/>
              <a:t>烷烃同系物的化学性质与甲烷相似，以空气里</a:t>
            </a:r>
            <a:r>
              <a:rPr lang="zh-CN" altLang="en-US" sz="2800" b="1" dirty="0">
                <a:solidFill>
                  <a:srgbClr val="0000FF"/>
                </a:solidFill>
              </a:rPr>
              <a:t>能点燃</a:t>
            </a:r>
            <a:r>
              <a:rPr lang="zh-CN" altLang="en-US" sz="2800" b="1" dirty="0"/>
              <a:t>，在光照的条件下，它们都</a:t>
            </a:r>
            <a:r>
              <a:rPr lang="zh-CN" altLang="en-US" sz="2800" b="1" dirty="0">
                <a:solidFill>
                  <a:srgbClr val="0000FF"/>
                </a:solidFill>
              </a:rPr>
              <a:t>能与氯气发生取代反应</a:t>
            </a:r>
            <a:r>
              <a:rPr lang="zh-CN" altLang="en-US" sz="2800" b="1" dirty="0"/>
              <a:t>。</a:t>
            </a:r>
          </a:p>
        </p:txBody>
      </p:sp>
      <p:grpSp>
        <p:nvGrpSpPr>
          <p:cNvPr id="17412" name="Group 4"/>
          <p:cNvGrpSpPr>
            <a:grpSpLocks/>
          </p:cNvGrpSpPr>
          <p:nvPr/>
        </p:nvGrpSpPr>
        <p:grpSpPr bwMode="auto">
          <a:xfrm>
            <a:off x="900113" y="3768740"/>
            <a:ext cx="7920037" cy="649288"/>
            <a:chOff x="431" y="2024"/>
            <a:chExt cx="4989" cy="409"/>
          </a:xfrm>
        </p:grpSpPr>
        <p:grpSp>
          <p:nvGrpSpPr>
            <p:cNvPr id="17417" name="Group 5"/>
            <p:cNvGrpSpPr>
              <a:grpSpLocks/>
            </p:cNvGrpSpPr>
            <p:nvPr/>
          </p:nvGrpSpPr>
          <p:grpSpPr bwMode="auto">
            <a:xfrm>
              <a:off x="431" y="2024"/>
              <a:ext cx="4989" cy="409"/>
              <a:chOff x="476" y="3520"/>
              <a:chExt cx="4989" cy="409"/>
            </a:xfrm>
          </p:grpSpPr>
          <p:sp>
            <p:nvSpPr>
              <p:cNvPr id="17420" name="Text Box 6"/>
              <p:cNvSpPr txBox="1">
                <a:spLocks noChangeArrowheads="1"/>
              </p:cNvSpPr>
              <p:nvPr/>
            </p:nvSpPr>
            <p:spPr bwMode="auto">
              <a:xfrm>
                <a:off x="476" y="3533"/>
                <a:ext cx="4989" cy="365"/>
              </a:xfrm>
              <a:prstGeom prst="rect">
                <a:avLst/>
              </a:prstGeom>
              <a:noFill/>
              <a:ln w="9525">
                <a:noFill/>
                <a:miter lim="800000"/>
                <a:headEnd/>
                <a:tailEnd/>
              </a:ln>
            </p:spPr>
            <p:txBody>
              <a:bodyPr>
                <a:spAutoFit/>
              </a:bodyPr>
              <a:lstStyle/>
              <a:p>
                <a:r>
                  <a:rPr lang="en-US" altLang="zh-CN" sz="3200">
                    <a:solidFill>
                      <a:srgbClr val="0000FF"/>
                    </a:solidFill>
                  </a:rPr>
                  <a:t>C</a:t>
                </a:r>
                <a:r>
                  <a:rPr lang="en-US" altLang="zh-CN" sz="3200" baseline="-25000">
                    <a:solidFill>
                      <a:srgbClr val="0000FF"/>
                    </a:solidFill>
                  </a:rPr>
                  <a:t>n</a:t>
                </a:r>
                <a:r>
                  <a:rPr lang="en-US" altLang="zh-CN" sz="3200">
                    <a:solidFill>
                      <a:srgbClr val="0000FF"/>
                    </a:solidFill>
                  </a:rPr>
                  <a:t>H</a:t>
                </a:r>
                <a:r>
                  <a:rPr lang="en-US" altLang="zh-CN" sz="3200" baseline="-25000">
                    <a:solidFill>
                      <a:srgbClr val="0000FF"/>
                    </a:solidFill>
                  </a:rPr>
                  <a:t>2n+2</a:t>
                </a:r>
                <a:r>
                  <a:rPr lang="en-US" altLang="zh-CN" sz="3200">
                    <a:solidFill>
                      <a:srgbClr val="0000FF"/>
                    </a:solidFill>
                  </a:rPr>
                  <a:t>  +        O</a:t>
                </a:r>
                <a:r>
                  <a:rPr lang="en-US" altLang="zh-CN" sz="3200" baseline="-25000">
                    <a:solidFill>
                      <a:srgbClr val="0000FF"/>
                    </a:solidFill>
                  </a:rPr>
                  <a:t>2</a:t>
                </a:r>
                <a:r>
                  <a:rPr lang="en-US" altLang="zh-CN" sz="3200">
                    <a:solidFill>
                      <a:srgbClr val="0000FF"/>
                    </a:solidFill>
                  </a:rPr>
                  <a:t>       nCO</a:t>
                </a:r>
                <a:r>
                  <a:rPr lang="en-US" altLang="zh-CN" sz="3200" baseline="-25000">
                    <a:solidFill>
                      <a:srgbClr val="0000FF"/>
                    </a:solidFill>
                  </a:rPr>
                  <a:t>2</a:t>
                </a:r>
                <a:r>
                  <a:rPr lang="en-US" altLang="zh-CN" sz="3200">
                    <a:solidFill>
                      <a:srgbClr val="0000FF"/>
                    </a:solidFill>
                  </a:rPr>
                  <a:t>  + (n+1)H</a:t>
                </a:r>
                <a:r>
                  <a:rPr lang="en-US" altLang="zh-CN" sz="3200" baseline="-25000">
                    <a:solidFill>
                      <a:srgbClr val="0000FF"/>
                    </a:solidFill>
                  </a:rPr>
                  <a:t>2</a:t>
                </a:r>
                <a:r>
                  <a:rPr lang="en-US" altLang="zh-CN" sz="3200">
                    <a:solidFill>
                      <a:srgbClr val="0000FF"/>
                    </a:solidFill>
                  </a:rPr>
                  <a:t>O</a:t>
                </a:r>
                <a:endParaRPr lang="en-US" altLang="zh-CN" sz="3200" baseline="-25000">
                  <a:solidFill>
                    <a:srgbClr val="0000FF"/>
                  </a:solidFill>
                </a:endParaRPr>
              </a:p>
            </p:txBody>
          </p:sp>
          <p:grpSp>
            <p:nvGrpSpPr>
              <p:cNvPr id="17421" name="Group 7"/>
              <p:cNvGrpSpPr>
                <a:grpSpLocks/>
              </p:cNvGrpSpPr>
              <p:nvPr/>
            </p:nvGrpSpPr>
            <p:grpSpPr bwMode="auto">
              <a:xfrm>
                <a:off x="1746" y="3520"/>
                <a:ext cx="497" cy="409"/>
                <a:chOff x="2064" y="3407"/>
                <a:chExt cx="453" cy="409"/>
              </a:xfrm>
            </p:grpSpPr>
            <p:sp>
              <p:nvSpPr>
                <p:cNvPr id="17422" name="Rectangle 8"/>
                <p:cNvSpPr>
                  <a:spLocks noChangeArrowheads="1"/>
                </p:cNvSpPr>
                <p:nvPr/>
              </p:nvSpPr>
              <p:spPr bwMode="auto">
                <a:xfrm>
                  <a:off x="2064" y="3407"/>
                  <a:ext cx="434" cy="250"/>
                </a:xfrm>
                <a:prstGeom prst="rect">
                  <a:avLst/>
                </a:prstGeom>
                <a:noFill/>
                <a:ln w="9525">
                  <a:noFill/>
                  <a:miter lim="800000"/>
                  <a:headEnd/>
                  <a:tailEnd/>
                </a:ln>
              </p:spPr>
              <p:txBody>
                <a:bodyPr wrap="none">
                  <a:spAutoFit/>
                </a:bodyPr>
                <a:lstStyle/>
                <a:p>
                  <a:r>
                    <a:rPr lang="en-US" altLang="zh-CN" sz="2000">
                      <a:solidFill>
                        <a:srgbClr val="0000FF"/>
                      </a:solidFill>
                    </a:rPr>
                    <a:t>3n+1</a:t>
                  </a:r>
                </a:p>
              </p:txBody>
            </p:sp>
            <p:sp>
              <p:nvSpPr>
                <p:cNvPr id="17423" name="Rectangle 9"/>
                <p:cNvSpPr>
                  <a:spLocks noChangeArrowheads="1"/>
                </p:cNvSpPr>
                <p:nvPr/>
              </p:nvSpPr>
              <p:spPr bwMode="auto">
                <a:xfrm>
                  <a:off x="2176" y="3566"/>
                  <a:ext cx="187" cy="250"/>
                </a:xfrm>
                <a:prstGeom prst="rect">
                  <a:avLst/>
                </a:prstGeom>
                <a:noFill/>
                <a:ln w="9525">
                  <a:noFill/>
                  <a:miter lim="800000"/>
                  <a:headEnd/>
                  <a:tailEnd/>
                </a:ln>
              </p:spPr>
              <p:txBody>
                <a:bodyPr wrap="none">
                  <a:spAutoFit/>
                </a:bodyPr>
                <a:lstStyle/>
                <a:p>
                  <a:r>
                    <a:rPr lang="en-US" altLang="zh-CN" sz="2000">
                      <a:solidFill>
                        <a:srgbClr val="0000FF"/>
                      </a:solidFill>
                    </a:rPr>
                    <a:t>2</a:t>
                  </a:r>
                </a:p>
              </p:txBody>
            </p:sp>
            <p:sp>
              <p:nvSpPr>
                <p:cNvPr id="17424" name="Line 10"/>
                <p:cNvSpPr>
                  <a:spLocks noChangeShapeType="1"/>
                </p:cNvSpPr>
                <p:nvPr/>
              </p:nvSpPr>
              <p:spPr bwMode="auto">
                <a:xfrm>
                  <a:off x="2109" y="3612"/>
                  <a:ext cx="408" cy="0"/>
                </a:xfrm>
                <a:prstGeom prst="line">
                  <a:avLst/>
                </a:prstGeom>
                <a:noFill/>
                <a:ln w="9525">
                  <a:solidFill>
                    <a:schemeClr val="tx1"/>
                  </a:solidFill>
                  <a:round/>
                  <a:headEnd/>
                  <a:tailEnd/>
                </a:ln>
              </p:spPr>
              <p:txBody>
                <a:bodyPr/>
                <a:lstStyle/>
                <a:p>
                  <a:endParaRPr lang="zh-CN" altLang="en-US"/>
                </a:p>
              </p:txBody>
            </p:sp>
          </p:grpSp>
        </p:grpSp>
        <p:sp>
          <p:nvSpPr>
            <p:cNvPr id="17418" name="Line 11"/>
            <p:cNvSpPr>
              <a:spLocks noChangeShapeType="1"/>
            </p:cNvSpPr>
            <p:nvPr/>
          </p:nvSpPr>
          <p:spPr bwMode="auto">
            <a:xfrm>
              <a:off x="2558" y="2251"/>
              <a:ext cx="408" cy="0"/>
            </a:xfrm>
            <a:prstGeom prst="line">
              <a:avLst/>
            </a:prstGeom>
            <a:noFill/>
            <a:ln w="9525">
              <a:solidFill>
                <a:schemeClr val="tx1"/>
              </a:solidFill>
              <a:round/>
              <a:headEnd/>
              <a:tailEnd type="triangle" w="med" len="med"/>
            </a:ln>
          </p:spPr>
          <p:txBody>
            <a:bodyPr/>
            <a:lstStyle/>
            <a:p>
              <a:endParaRPr lang="zh-CN" altLang="en-US"/>
            </a:p>
          </p:txBody>
        </p:sp>
        <p:sp>
          <p:nvSpPr>
            <p:cNvPr id="17419" name="Text Box 12"/>
            <p:cNvSpPr txBox="1">
              <a:spLocks noChangeArrowheads="1"/>
            </p:cNvSpPr>
            <p:nvPr/>
          </p:nvSpPr>
          <p:spPr bwMode="auto">
            <a:xfrm>
              <a:off x="2517" y="2069"/>
              <a:ext cx="404" cy="231"/>
            </a:xfrm>
            <a:prstGeom prst="rect">
              <a:avLst/>
            </a:prstGeom>
            <a:noFill/>
            <a:ln w="9525">
              <a:noFill/>
              <a:miter lim="800000"/>
              <a:headEnd/>
              <a:tailEnd/>
            </a:ln>
          </p:spPr>
          <p:txBody>
            <a:bodyPr wrap="none">
              <a:spAutoFit/>
            </a:bodyPr>
            <a:lstStyle/>
            <a:p>
              <a:r>
                <a:rPr lang="zh-CN" altLang="en-US"/>
                <a:t>光照</a:t>
              </a:r>
            </a:p>
          </p:txBody>
        </p:sp>
      </p:grpSp>
      <p:grpSp>
        <p:nvGrpSpPr>
          <p:cNvPr id="17413" name="Group 13"/>
          <p:cNvGrpSpPr>
            <a:grpSpLocks/>
          </p:cNvGrpSpPr>
          <p:nvPr/>
        </p:nvGrpSpPr>
        <p:grpSpPr bwMode="auto">
          <a:xfrm>
            <a:off x="971550" y="4992703"/>
            <a:ext cx="5434013" cy="650875"/>
            <a:chOff x="567" y="2886"/>
            <a:chExt cx="3423" cy="410"/>
          </a:xfrm>
        </p:grpSpPr>
        <p:sp>
          <p:nvSpPr>
            <p:cNvPr id="17414" name="Text Box 14"/>
            <p:cNvSpPr txBox="1">
              <a:spLocks noChangeArrowheads="1"/>
            </p:cNvSpPr>
            <p:nvPr/>
          </p:nvSpPr>
          <p:spPr bwMode="auto">
            <a:xfrm>
              <a:off x="567" y="2931"/>
              <a:ext cx="3423" cy="365"/>
            </a:xfrm>
            <a:prstGeom prst="rect">
              <a:avLst/>
            </a:prstGeom>
            <a:noFill/>
            <a:ln w="9525">
              <a:noFill/>
              <a:miter lim="800000"/>
              <a:headEnd/>
              <a:tailEnd/>
            </a:ln>
          </p:spPr>
          <p:txBody>
            <a:bodyPr wrap="none">
              <a:spAutoFit/>
            </a:bodyPr>
            <a:lstStyle/>
            <a:p>
              <a:r>
                <a:rPr lang="en-US" altLang="zh-CN" sz="3200" dirty="0">
                  <a:solidFill>
                    <a:srgbClr val="0000FF"/>
                  </a:solidFill>
                </a:rPr>
                <a:t>R-H    +   X</a:t>
              </a:r>
              <a:r>
                <a:rPr lang="en-US" altLang="zh-CN" sz="3200" baseline="-25000" dirty="0">
                  <a:solidFill>
                    <a:srgbClr val="0000FF"/>
                  </a:solidFill>
                </a:rPr>
                <a:t>2</a:t>
              </a:r>
              <a:r>
                <a:rPr lang="en-US" altLang="zh-CN" sz="3200" dirty="0">
                  <a:solidFill>
                    <a:srgbClr val="0000FF"/>
                  </a:solidFill>
                </a:rPr>
                <a:t>        R-X    +  HX</a:t>
              </a:r>
            </a:p>
          </p:txBody>
        </p:sp>
        <p:sp>
          <p:nvSpPr>
            <p:cNvPr id="17415" name="Line 15"/>
            <p:cNvSpPr>
              <a:spLocks noChangeShapeType="1"/>
            </p:cNvSpPr>
            <p:nvPr/>
          </p:nvSpPr>
          <p:spPr bwMode="auto">
            <a:xfrm>
              <a:off x="2018" y="3113"/>
              <a:ext cx="499" cy="0"/>
            </a:xfrm>
            <a:prstGeom prst="line">
              <a:avLst/>
            </a:prstGeom>
            <a:noFill/>
            <a:ln w="9525">
              <a:solidFill>
                <a:schemeClr val="tx1"/>
              </a:solidFill>
              <a:round/>
              <a:headEnd/>
              <a:tailEnd type="triangle" w="med" len="med"/>
            </a:ln>
          </p:spPr>
          <p:txBody>
            <a:bodyPr/>
            <a:lstStyle/>
            <a:p>
              <a:endParaRPr lang="zh-CN" altLang="en-US"/>
            </a:p>
          </p:txBody>
        </p:sp>
        <p:sp>
          <p:nvSpPr>
            <p:cNvPr id="17416" name="Text Box 16"/>
            <p:cNvSpPr txBox="1">
              <a:spLocks noChangeArrowheads="1"/>
            </p:cNvSpPr>
            <p:nvPr/>
          </p:nvSpPr>
          <p:spPr bwMode="auto">
            <a:xfrm>
              <a:off x="2006" y="2886"/>
              <a:ext cx="404" cy="231"/>
            </a:xfrm>
            <a:prstGeom prst="rect">
              <a:avLst/>
            </a:prstGeom>
            <a:noFill/>
            <a:ln w="9525">
              <a:noFill/>
              <a:miter lim="800000"/>
              <a:headEnd/>
              <a:tailEnd/>
            </a:ln>
          </p:spPr>
          <p:txBody>
            <a:bodyPr wrap="none">
              <a:spAutoFit/>
            </a:bodyPr>
            <a:lstStyle/>
            <a:p>
              <a:r>
                <a:rPr lang="zh-CN" altLang="en-US">
                  <a:solidFill>
                    <a:srgbClr val="0000FF"/>
                  </a:solidFill>
                </a:rPr>
                <a:t>光照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507"/>
                                        </p:tgtEl>
                                        <p:attrNameLst>
                                          <p:attrName>style.visibility</p:attrName>
                                        </p:attrNameLst>
                                      </p:cBhvr>
                                      <p:to>
                                        <p:strVal val="visible"/>
                                      </p:to>
                                    </p:set>
                                    <p:anim calcmode="discrete" valueType="clr">
                                      <p:cBhvr override="childStyle">
                                        <p:cTn id="7" dur="80"/>
                                        <p:tgtEl>
                                          <p:spTgt spid="2150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507"/>
                                        </p:tgtEl>
                                        <p:attrNameLst>
                                          <p:attrName>fillcolor</p:attrName>
                                        </p:attrNameLst>
                                      </p:cBhvr>
                                      <p:tavLst>
                                        <p:tav tm="0">
                                          <p:val>
                                            <p:clrVal>
                                              <a:schemeClr val="accent2"/>
                                            </p:clrVal>
                                          </p:val>
                                        </p:tav>
                                        <p:tav tm="50000">
                                          <p:val>
                                            <p:clrVal>
                                              <a:schemeClr val="hlink"/>
                                            </p:clrVal>
                                          </p:val>
                                        </p:tav>
                                      </p:tavLst>
                                    </p:anim>
                                    <p:set>
                                      <p:cBhvr>
                                        <p:cTn id="9" dur="80"/>
                                        <p:tgtEl>
                                          <p:spTgt spid="2150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7412"/>
                                        </p:tgtEl>
                                        <p:attrNameLst>
                                          <p:attrName>style.visibility</p:attrName>
                                        </p:attrNameLst>
                                      </p:cBhvr>
                                      <p:to>
                                        <p:strVal val="visible"/>
                                      </p:to>
                                    </p:set>
                                    <p:animEffect transition="in" filter="wipe(left)">
                                      <p:cBhvr>
                                        <p:cTn id="14" dur="500"/>
                                        <p:tgtEl>
                                          <p:spTgt spid="174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Effect transition="in" filter="wipe(left)">
                                      <p:cBhvr>
                                        <p:cTn id="19"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1428736"/>
            <a:ext cx="8001056" cy="3970318"/>
          </a:xfrm>
          <a:prstGeom prst="rect">
            <a:avLst/>
          </a:prstGeom>
        </p:spPr>
        <p:txBody>
          <a:bodyPr wrap="square">
            <a:spAutoFit/>
          </a:bodyPr>
          <a:lstStyle/>
          <a:p>
            <a:pPr>
              <a:lnSpc>
                <a:spcPct val="150000"/>
              </a:lnSpc>
            </a:pPr>
            <a:r>
              <a:rPr lang="en-US" altLang="zh-CN" sz="2800" b="1" dirty="0" smtClean="0"/>
              <a:t>1.</a:t>
            </a:r>
            <a:r>
              <a:rPr lang="zh-CN" altLang="en-US" sz="2800" b="1" dirty="0" smtClean="0"/>
              <a:t>有一类组成最简单的有机硅化合物叫硅烷，它的分子结构与烷烃相似。下列有关说法中错误的是</a:t>
            </a:r>
          </a:p>
          <a:p>
            <a:pPr>
              <a:lnSpc>
                <a:spcPct val="150000"/>
              </a:lnSpc>
            </a:pPr>
            <a:r>
              <a:rPr lang="en-US" sz="2800" b="1" dirty="0" smtClean="0"/>
              <a:t>A.</a:t>
            </a:r>
            <a:r>
              <a:rPr lang="zh-CN" altLang="en-US" sz="2800" b="1" dirty="0" smtClean="0"/>
              <a:t>硅烷的分子通式可表示为</a:t>
            </a:r>
            <a:r>
              <a:rPr lang="en-US" sz="2800" b="1" dirty="0" smtClean="0"/>
              <a:t>Si</a:t>
            </a:r>
            <a:r>
              <a:rPr lang="en-US" sz="2800" b="1" baseline="-25000" dirty="0" smtClean="0"/>
              <a:t>n</a:t>
            </a:r>
            <a:r>
              <a:rPr lang="en-US" sz="2800" b="1" dirty="0" smtClean="0"/>
              <a:t>H</a:t>
            </a:r>
            <a:r>
              <a:rPr lang="en-US" sz="2800" b="1" baseline="-25000" dirty="0" smtClean="0"/>
              <a:t>2n+2</a:t>
            </a:r>
            <a:endParaRPr lang="zh-CN" altLang="en-US" sz="2800" b="1" dirty="0" smtClean="0"/>
          </a:p>
          <a:p>
            <a:pPr>
              <a:lnSpc>
                <a:spcPct val="150000"/>
              </a:lnSpc>
            </a:pPr>
            <a:r>
              <a:rPr lang="en-US" sz="2800" b="1" dirty="0" smtClean="0"/>
              <a:t>B.</a:t>
            </a:r>
            <a:r>
              <a:rPr lang="zh-CN" altLang="en-US" sz="2800" b="1" dirty="0" smtClean="0"/>
              <a:t>甲硅烷燃烧生成二氧化硅和水</a:t>
            </a:r>
          </a:p>
          <a:p>
            <a:pPr>
              <a:lnSpc>
                <a:spcPct val="150000"/>
              </a:lnSpc>
            </a:pPr>
            <a:r>
              <a:rPr lang="en-US" sz="2800" b="1" dirty="0" smtClean="0"/>
              <a:t>C.</a:t>
            </a:r>
            <a:r>
              <a:rPr lang="zh-CN" altLang="en-US" sz="2800" b="1" dirty="0" smtClean="0"/>
              <a:t>甲硅烷</a:t>
            </a:r>
            <a:r>
              <a:rPr lang="en-US" sz="2800" b="1" dirty="0" smtClean="0"/>
              <a:t>(SiH</a:t>
            </a:r>
            <a:r>
              <a:rPr lang="en-US" sz="2800" b="1" baseline="-25000" dirty="0" smtClean="0"/>
              <a:t>4</a:t>
            </a:r>
            <a:r>
              <a:rPr lang="en-US" sz="2800" b="1" dirty="0" smtClean="0"/>
              <a:t>)</a:t>
            </a:r>
            <a:r>
              <a:rPr lang="zh-CN" altLang="en-US" sz="2800" b="1" dirty="0" smtClean="0"/>
              <a:t>的密度小于甲烷</a:t>
            </a:r>
            <a:r>
              <a:rPr lang="en-US" sz="2800" b="1" dirty="0" smtClean="0"/>
              <a:t>(CH</a:t>
            </a:r>
            <a:r>
              <a:rPr lang="en-US" sz="2800" b="1" baseline="-25000" dirty="0" smtClean="0"/>
              <a:t>4</a:t>
            </a:r>
            <a:r>
              <a:rPr lang="en-US" sz="2800" b="1" dirty="0" smtClean="0"/>
              <a:t>)</a:t>
            </a:r>
            <a:endParaRPr lang="zh-CN" altLang="en-US" sz="2800" b="1" dirty="0" smtClean="0"/>
          </a:p>
          <a:p>
            <a:pPr>
              <a:lnSpc>
                <a:spcPct val="150000"/>
              </a:lnSpc>
            </a:pPr>
            <a:r>
              <a:rPr lang="en-US" sz="2800" b="1" dirty="0" smtClean="0"/>
              <a:t>D.</a:t>
            </a:r>
            <a:r>
              <a:rPr lang="zh-CN" altLang="en-US" sz="2800" b="1" dirty="0" smtClean="0"/>
              <a:t>甲硅烷的热稳定性强于甲烷</a:t>
            </a:r>
            <a:endParaRPr lang="zh-CN" altLang="en-US" sz="2800" b="1" dirty="0"/>
          </a:p>
        </p:txBody>
      </p:sp>
      <p:sp>
        <p:nvSpPr>
          <p:cNvPr id="3"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57158" y="1428736"/>
            <a:ext cx="785818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ourier New"/>
                <a:ea typeface="宋体" pitchFamily="2" charset="-122"/>
                <a:cs typeface="Times New Roman" pitchFamily="18" charset="0"/>
              </a:rPr>
              <a:t>2.</a:t>
            </a:r>
            <a:r>
              <a:rPr kumimoji="0" lang="zh-CN" altLang="zh-CN" sz="2800" b="1" i="0" u="none" strike="noStrike" cap="none" normalizeH="0" baseline="0" dirty="0" smtClean="0">
                <a:ln>
                  <a:noFill/>
                </a:ln>
                <a:solidFill>
                  <a:schemeClr val="tx1"/>
                </a:solidFill>
                <a:effectLst/>
                <a:latin typeface="Courier New"/>
                <a:ea typeface="宋体" pitchFamily="2" charset="-122"/>
                <a:cs typeface="Times New Roman" pitchFamily="18" charset="0"/>
              </a:rPr>
              <a:t>“</a:t>
            </a:r>
            <a:r>
              <a:rPr kumimoji="0" 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立方烷</a:t>
            </a:r>
            <a:r>
              <a:rPr kumimoji="0" lang="zh-CN" sz="2800" b="1" i="0" u="none" strike="noStrike" cap="none" normalizeH="0" baseline="0" dirty="0" smtClean="0">
                <a:ln>
                  <a:noFill/>
                </a:ln>
                <a:solidFill>
                  <a:schemeClr val="tx1"/>
                </a:solidFill>
                <a:effectLst/>
                <a:latin typeface="Courier New"/>
                <a:ea typeface="宋体" pitchFamily="2" charset="-122"/>
                <a:cs typeface="Times New Roman" pitchFamily="18" charset="0"/>
              </a:rPr>
              <a:t>”</a:t>
            </a:r>
            <a:r>
              <a:rPr kumimoji="0" 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是一种新合成的烃，其分子为正方体结构，其碳架结构如下图所示。</a:t>
            </a:r>
            <a:endParaRPr kumimoji="0" lang="zh-CN" sz="5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51201" name="Picture 1" descr="g2hx60"/>
          <p:cNvPicPr>
            <a:picLocks noChangeAspect="1" noChangeArrowheads="1"/>
          </p:cNvPicPr>
          <p:nvPr/>
        </p:nvPicPr>
        <p:blipFill>
          <a:blip r:embed="rId2"/>
          <a:srcRect/>
          <a:stretch>
            <a:fillRect/>
          </a:stretch>
        </p:blipFill>
        <p:spPr bwMode="auto">
          <a:xfrm>
            <a:off x="6643702" y="2143116"/>
            <a:ext cx="1643074" cy="1771106"/>
          </a:xfrm>
          <a:prstGeom prst="rect">
            <a:avLst/>
          </a:prstGeom>
          <a:noFill/>
        </p:spPr>
      </p:pic>
      <p:sp>
        <p:nvSpPr>
          <p:cNvPr id="51203" name="Rectangle 3"/>
          <p:cNvSpPr>
            <a:spLocks noChangeArrowheads="1"/>
          </p:cNvSpPr>
          <p:nvPr/>
        </p:nvSpPr>
        <p:spPr bwMode="auto">
          <a:xfrm>
            <a:off x="428596" y="2643182"/>
            <a:ext cx="5929354" cy="19476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立方烷的分子式为</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_________</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endParaRPr kumimoji="0" lang="zh-CN" altLang="en-US" sz="3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(2)</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该立方烷的二氯代物具有</a:t>
            </a:r>
            <a:r>
              <a:rPr lang="zh-CN" altLang="en-US" sz="2800" b="1" dirty="0" smtClean="0">
                <a:latin typeface="Arial" pitchFamily="34" charset="0"/>
                <a:cs typeface="Times New Roman" pitchFamily="18" charset="0"/>
              </a:rPr>
              <a:t>几种不同的结构</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_________</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endParaRPr kumimoji="0" lang="zh-CN" altLang="en-US" sz="5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a:xfrm>
            <a:off x="285720" y="1357298"/>
            <a:ext cx="8540750" cy="2308324"/>
          </a:xfrm>
        </p:spPr>
        <p:txBody>
          <a:bodyPr>
            <a:spAutoFit/>
          </a:bodyPr>
          <a:lstStyle/>
          <a:p>
            <a:pPr algn="l" eaLnBrk="1" hangingPunct="1">
              <a:lnSpc>
                <a:spcPct val="150000"/>
              </a:lnSpc>
            </a:pPr>
            <a:r>
              <a:rPr lang="en-US" altLang="zh-CN" sz="3200" b="1" dirty="0" smtClean="0">
                <a:solidFill>
                  <a:schemeClr val="tx1"/>
                </a:solidFill>
              </a:rPr>
              <a:t>3.</a:t>
            </a:r>
            <a:r>
              <a:rPr lang="zh-CN" altLang="en-US" sz="3200" b="1" dirty="0" smtClean="0">
                <a:solidFill>
                  <a:schemeClr val="tx1"/>
                </a:solidFill>
              </a:rPr>
              <a:t>某气态烃在标准状况下的密度为</a:t>
            </a:r>
            <a:r>
              <a:rPr lang="en-US" altLang="zh-CN" sz="3200" b="1" dirty="0" smtClean="0">
                <a:solidFill>
                  <a:schemeClr val="tx1"/>
                </a:solidFill>
              </a:rPr>
              <a:t>0.717g/L</a:t>
            </a:r>
            <a:r>
              <a:rPr lang="zh-CN" altLang="en-US" sz="3200" b="1" dirty="0" smtClean="0">
                <a:solidFill>
                  <a:schemeClr val="tx1"/>
                </a:solidFill>
              </a:rPr>
              <a:t>，其中氢元素的质量分数为</a:t>
            </a:r>
            <a:r>
              <a:rPr lang="en-US" altLang="zh-CN" sz="3200" b="1" dirty="0" smtClean="0">
                <a:solidFill>
                  <a:schemeClr val="tx1"/>
                </a:solidFill>
              </a:rPr>
              <a:t>25%</a:t>
            </a:r>
            <a:r>
              <a:rPr lang="zh-CN" altLang="en-US" sz="3200" b="1" dirty="0" smtClean="0">
                <a:solidFill>
                  <a:schemeClr val="tx1"/>
                </a:solidFill>
              </a:rPr>
              <a:t>，求该烃的分子式。</a:t>
            </a:r>
          </a:p>
        </p:txBody>
      </p:sp>
      <p:sp>
        <p:nvSpPr>
          <p:cNvPr id="56323" name="Rectangle 3"/>
          <p:cNvSpPr>
            <a:spLocks noGrp="1" noRot="1" noChangeArrowheads="1"/>
          </p:cNvSpPr>
          <p:nvPr>
            <p:ph type="body" idx="4294967295"/>
          </p:nvPr>
        </p:nvSpPr>
        <p:spPr>
          <a:xfrm>
            <a:off x="785786" y="3571876"/>
            <a:ext cx="7643834" cy="2357568"/>
          </a:xfrm>
        </p:spPr>
        <p:txBody>
          <a:bodyPr wrap="square">
            <a:spAutoFit/>
          </a:bodyPr>
          <a:lstStyle/>
          <a:p>
            <a:pPr eaLnBrk="1" hangingPunct="1"/>
            <a:r>
              <a:rPr lang="en-US" altLang="zh-CN" b="1" dirty="0" smtClean="0">
                <a:solidFill>
                  <a:srgbClr val="FF3300"/>
                </a:solidFill>
              </a:rPr>
              <a:t>M</a:t>
            </a:r>
            <a:r>
              <a:rPr lang="zh-CN" altLang="en-US" b="1" dirty="0" smtClean="0">
                <a:solidFill>
                  <a:srgbClr val="FF3300"/>
                </a:solidFill>
              </a:rPr>
              <a:t>＝</a:t>
            </a:r>
            <a:r>
              <a:rPr lang="en-US" altLang="zh-CN" b="1" dirty="0" smtClean="0">
                <a:solidFill>
                  <a:srgbClr val="FF3300"/>
                </a:solidFill>
              </a:rPr>
              <a:t>22.4L/mol× 0.717g/L=16g/mol</a:t>
            </a:r>
          </a:p>
          <a:p>
            <a:pPr eaLnBrk="1" hangingPunct="1"/>
            <a:r>
              <a:rPr lang="en-US" altLang="zh-CN" b="1" dirty="0" smtClean="0">
                <a:solidFill>
                  <a:srgbClr val="FF3300"/>
                </a:solidFill>
              </a:rPr>
              <a:t>H</a:t>
            </a:r>
            <a:r>
              <a:rPr lang="zh-CN" altLang="en-US" b="1" dirty="0" smtClean="0">
                <a:solidFill>
                  <a:srgbClr val="FF3300"/>
                </a:solidFill>
              </a:rPr>
              <a:t>元素的原子个数＝</a:t>
            </a:r>
            <a:r>
              <a:rPr lang="en-US" altLang="zh-CN" b="1" dirty="0" smtClean="0">
                <a:solidFill>
                  <a:srgbClr val="FF3300"/>
                </a:solidFill>
              </a:rPr>
              <a:t>16 ×25</a:t>
            </a:r>
            <a:r>
              <a:rPr lang="zh-CN" altLang="en-US" b="1" dirty="0" smtClean="0">
                <a:solidFill>
                  <a:srgbClr val="FF3300"/>
                </a:solidFill>
              </a:rPr>
              <a:t>％</a:t>
            </a:r>
            <a:r>
              <a:rPr lang="en-US" altLang="zh-CN" b="1" dirty="0" smtClean="0">
                <a:solidFill>
                  <a:srgbClr val="FF3300"/>
                </a:solidFill>
              </a:rPr>
              <a:t>÷1</a:t>
            </a:r>
            <a:r>
              <a:rPr lang="zh-CN" altLang="en-US" b="1" dirty="0" smtClean="0">
                <a:solidFill>
                  <a:srgbClr val="FF3300"/>
                </a:solidFill>
              </a:rPr>
              <a:t>＝</a:t>
            </a:r>
            <a:r>
              <a:rPr lang="en-US" altLang="zh-CN" b="1" dirty="0" smtClean="0">
                <a:solidFill>
                  <a:srgbClr val="FF3300"/>
                </a:solidFill>
              </a:rPr>
              <a:t>4</a:t>
            </a:r>
          </a:p>
          <a:p>
            <a:pPr eaLnBrk="1" hangingPunct="1"/>
            <a:r>
              <a:rPr lang="en-US" altLang="zh-CN" b="1" dirty="0" smtClean="0">
                <a:solidFill>
                  <a:srgbClr val="FF3300"/>
                </a:solidFill>
              </a:rPr>
              <a:t>C</a:t>
            </a:r>
            <a:r>
              <a:rPr lang="zh-CN" altLang="en-US" b="1" dirty="0" smtClean="0">
                <a:solidFill>
                  <a:srgbClr val="FF3300"/>
                </a:solidFill>
              </a:rPr>
              <a:t>元素的原子个数＝（</a:t>
            </a:r>
            <a:r>
              <a:rPr lang="en-US" altLang="zh-CN" b="1" dirty="0" smtClean="0">
                <a:solidFill>
                  <a:srgbClr val="FF3300"/>
                </a:solidFill>
              </a:rPr>
              <a:t>16</a:t>
            </a:r>
            <a:r>
              <a:rPr lang="zh-CN" altLang="en-US" b="1" dirty="0" smtClean="0">
                <a:solidFill>
                  <a:srgbClr val="FF3300"/>
                </a:solidFill>
              </a:rPr>
              <a:t>－</a:t>
            </a:r>
            <a:r>
              <a:rPr lang="en-US" altLang="zh-CN" b="1" dirty="0" smtClean="0">
                <a:solidFill>
                  <a:srgbClr val="FF3300"/>
                </a:solidFill>
              </a:rPr>
              <a:t>4</a:t>
            </a:r>
            <a:r>
              <a:rPr lang="zh-CN" altLang="en-US" b="1" dirty="0" smtClean="0">
                <a:solidFill>
                  <a:srgbClr val="FF3300"/>
                </a:solidFill>
              </a:rPr>
              <a:t>）</a:t>
            </a:r>
            <a:r>
              <a:rPr lang="en-US" altLang="zh-CN" b="1" dirty="0" smtClean="0">
                <a:solidFill>
                  <a:srgbClr val="FF3300"/>
                </a:solidFill>
              </a:rPr>
              <a:t>÷12</a:t>
            </a:r>
            <a:r>
              <a:rPr lang="zh-CN" altLang="en-US" b="1" dirty="0" smtClean="0">
                <a:solidFill>
                  <a:srgbClr val="FF3300"/>
                </a:solidFill>
              </a:rPr>
              <a:t>＝</a:t>
            </a:r>
            <a:r>
              <a:rPr lang="en-US" altLang="zh-CN" b="1" dirty="0" smtClean="0">
                <a:solidFill>
                  <a:srgbClr val="FF3300"/>
                </a:solidFill>
              </a:rPr>
              <a:t>1      </a:t>
            </a:r>
          </a:p>
          <a:p>
            <a:pPr eaLnBrk="1" hangingPunct="1"/>
            <a:r>
              <a:rPr lang="zh-CN" altLang="en-US" b="1" dirty="0" smtClean="0">
                <a:solidFill>
                  <a:srgbClr val="FF3300"/>
                </a:solidFill>
              </a:rPr>
              <a:t>所以，该烃的分子式：</a:t>
            </a:r>
            <a:r>
              <a:rPr lang="zh-CN" altLang="en-US" b="1" dirty="0" smtClean="0"/>
              <a:t> </a:t>
            </a:r>
            <a:r>
              <a:rPr lang="en-US" altLang="zh-CN" b="1" dirty="0" smtClean="0">
                <a:solidFill>
                  <a:schemeClr val="accent2"/>
                </a:solidFill>
              </a:rPr>
              <a:t>CH</a:t>
            </a:r>
            <a:r>
              <a:rPr lang="en-US" altLang="zh-CN" b="1" baseline="-25000" dirty="0" smtClean="0">
                <a:solidFill>
                  <a:schemeClr val="accent2"/>
                </a:solidFill>
              </a:rPr>
              <a:t>4</a:t>
            </a:r>
          </a:p>
        </p:txBody>
      </p:sp>
      <p:sp>
        <p:nvSpPr>
          <p:cNvPr id="4"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56322"/>
                                        </p:tgtEl>
                                        <p:attrNameLst>
                                          <p:attrName>style.visibility</p:attrName>
                                        </p:attrNameLst>
                                      </p:cBhvr>
                                      <p:to>
                                        <p:strVal val="visible"/>
                                      </p:to>
                                    </p:set>
                                    <p:animEffect transition="in" filter="fade">
                                      <p:cBhvr>
                                        <p:cTn id="7" dur="1000"/>
                                        <p:tgtEl>
                                          <p:spTgt spid="56322"/>
                                        </p:tgtEl>
                                      </p:cBhvr>
                                    </p:animEffect>
                                    <p:anim calcmode="lin" valueType="num">
                                      <p:cBhvr>
                                        <p:cTn id="8" dur="1000" fill="hold"/>
                                        <p:tgtEl>
                                          <p:spTgt spid="56322"/>
                                        </p:tgtEl>
                                        <p:attrNameLst>
                                          <p:attrName>ppt_x</p:attrName>
                                        </p:attrNameLst>
                                      </p:cBhvr>
                                      <p:tavLst>
                                        <p:tav tm="0">
                                          <p:val>
                                            <p:strVal val="#ppt_x"/>
                                          </p:val>
                                        </p:tav>
                                        <p:tav tm="100000">
                                          <p:val>
                                            <p:strVal val="#ppt_x"/>
                                          </p:val>
                                        </p:tav>
                                      </p:tavLst>
                                    </p:anim>
                                    <p:anim calcmode="lin" valueType="num">
                                      <p:cBhvr>
                                        <p:cTn id="9" dur="897" decel="100000" fill="hold"/>
                                        <p:tgtEl>
                                          <p:spTgt spid="56322"/>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5632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0" fill="hold">
                                          <p:stCondLst>
                                            <p:cond delay="0"/>
                                          </p:stCondLst>
                                        </p:cTn>
                                        <p:tgtEl>
                                          <p:spTgt spid="56323">
                                            <p:txEl>
                                              <p:pRg st="0" end="0"/>
                                            </p:txEl>
                                          </p:spTgt>
                                        </p:tgtEl>
                                        <p:attrNameLst>
                                          <p:attrName>style.visibility</p:attrName>
                                        </p:attrNameLst>
                                      </p:cBhvr>
                                      <p:to>
                                        <p:strVal val="visible"/>
                                      </p:to>
                                    </p:set>
                                    <p:animEffect transition="in" filter="fade">
                                      <p:cBhvr>
                                        <p:cTn id="15" dur="1000"/>
                                        <p:tgtEl>
                                          <p:spTgt spid="56323">
                                            <p:txEl>
                                              <p:pRg st="0" end="0"/>
                                            </p:txEl>
                                          </p:spTgt>
                                        </p:tgtEl>
                                      </p:cBhvr>
                                    </p:animEffect>
                                    <p:anim calcmode="lin" valueType="num">
                                      <p:cBhvr>
                                        <p:cTn id="16" dur="10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56323">
                                            <p:txEl>
                                              <p:pRg st="0" end="0"/>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563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0" fill="hold">
                                          <p:stCondLst>
                                            <p:cond delay="0"/>
                                          </p:stCondLst>
                                        </p:cTn>
                                        <p:tgtEl>
                                          <p:spTgt spid="56323">
                                            <p:txEl>
                                              <p:pRg st="1" end="1"/>
                                            </p:txEl>
                                          </p:spTgt>
                                        </p:tgtEl>
                                        <p:attrNameLst>
                                          <p:attrName>style.visibility</p:attrName>
                                        </p:attrNameLst>
                                      </p:cBhvr>
                                      <p:to>
                                        <p:strVal val="visible"/>
                                      </p:to>
                                    </p:set>
                                    <p:animEffect transition="in" filter="fade">
                                      <p:cBhvr>
                                        <p:cTn id="23" dur="1000"/>
                                        <p:tgtEl>
                                          <p:spTgt spid="56323">
                                            <p:txEl>
                                              <p:pRg st="1" end="1"/>
                                            </p:txEl>
                                          </p:spTgt>
                                        </p:tgtEl>
                                      </p:cBhvr>
                                    </p:animEffect>
                                    <p:anim calcmode="lin" valueType="num">
                                      <p:cBhvr>
                                        <p:cTn id="24" dur="10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56323">
                                            <p:txEl>
                                              <p:pRg st="1" end="1"/>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563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0" fill="hold">
                                          <p:stCondLst>
                                            <p:cond delay="0"/>
                                          </p:stCondLst>
                                        </p:cTn>
                                        <p:tgtEl>
                                          <p:spTgt spid="56323">
                                            <p:txEl>
                                              <p:pRg st="2" end="2"/>
                                            </p:txEl>
                                          </p:spTgt>
                                        </p:tgtEl>
                                        <p:attrNameLst>
                                          <p:attrName>style.visibility</p:attrName>
                                        </p:attrNameLst>
                                      </p:cBhvr>
                                      <p:to>
                                        <p:strVal val="visible"/>
                                      </p:to>
                                    </p:set>
                                    <p:animEffect transition="in" filter="fade">
                                      <p:cBhvr>
                                        <p:cTn id="31" dur="1000"/>
                                        <p:tgtEl>
                                          <p:spTgt spid="56323">
                                            <p:txEl>
                                              <p:pRg st="2" end="2"/>
                                            </p:txEl>
                                          </p:spTgt>
                                        </p:tgtEl>
                                      </p:cBhvr>
                                    </p:animEffect>
                                    <p:anim calcmode="lin" valueType="num">
                                      <p:cBhvr>
                                        <p:cTn id="32" dur="10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56323">
                                            <p:txEl>
                                              <p:pRg st="2" end="2"/>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563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0" fill="hold">
                                          <p:stCondLst>
                                            <p:cond delay="0"/>
                                          </p:stCondLst>
                                        </p:cTn>
                                        <p:tgtEl>
                                          <p:spTgt spid="56323">
                                            <p:txEl>
                                              <p:pRg st="3" end="3"/>
                                            </p:txEl>
                                          </p:spTgt>
                                        </p:tgtEl>
                                        <p:attrNameLst>
                                          <p:attrName>style.visibility</p:attrName>
                                        </p:attrNameLst>
                                      </p:cBhvr>
                                      <p:to>
                                        <p:strVal val="visible"/>
                                      </p:to>
                                    </p:set>
                                    <p:animEffect transition="in" filter="fade">
                                      <p:cBhvr>
                                        <p:cTn id="39" dur="1000"/>
                                        <p:tgtEl>
                                          <p:spTgt spid="56323">
                                            <p:txEl>
                                              <p:pRg st="3" end="3"/>
                                            </p:txEl>
                                          </p:spTgt>
                                        </p:tgtEl>
                                      </p:cBhvr>
                                    </p:animEffect>
                                    <p:anim calcmode="lin" valueType="num">
                                      <p:cBhvr>
                                        <p:cTn id="40" dur="10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56323">
                                            <p:txEl>
                                              <p:pRg st="3" end="3"/>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5632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1428736"/>
            <a:ext cx="7715304" cy="3323987"/>
          </a:xfrm>
          <a:prstGeom prst="rect">
            <a:avLst/>
          </a:prstGeom>
        </p:spPr>
        <p:txBody>
          <a:bodyPr wrap="square">
            <a:spAutoFit/>
          </a:bodyPr>
          <a:lstStyle/>
          <a:p>
            <a:pPr>
              <a:lnSpc>
                <a:spcPct val="150000"/>
              </a:lnSpc>
            </a:pPr>
            <a:r>
              <a:rPr lang="en-US" altLang="zh-CN" sz="2800" b="1" dirty="0" smtClean="0"/>
              <a:t>4.</a:t>
            </a:r>
            <a:r>
              <a:rPr lang="zh-CN" altLang="en-US" sz="2800" b="1" dirty="0" smtClean="0"/>
              <a:t>某气态烃对空气的相对密度为</a:t>
            </a:r>
            <a:r>
              <a:rPr lang="en-US" sz="2800" b="1" dirty="0" smtClean="0"/>
              <a:t>2</a:t>
            </a:r>
            <a:r>
              <a:rPr lang="zh-CN" altLang="en-US" sz="2800" b="1" dirty="0" smtClean="0"/>
              <a:t>。在氧气中充分燃烧</a:t>
            </a:r>
            <a:r>
              <a:rPr lang="en-US" sz="2800" b="1" dirty="0" smtClean="0"/>
              <a:t>1.16g</a:t>
            </a:r>
            <a:r>
              <a:rPr lang="zh-CN" altLang="en-US" sz="2800" b="1" dirty="0" smtClean="0"/>
              <a:t>这种烃，并将所得产物通过装有无水氯化钙的干燥管和装有碱石灰的干燥管，当称量这两个干燥管的质量时，发现它们的质量依次增加</a:t>
            </a:r>
            <a:r>
              <a:rPr lang="en-US" sz="2800" b="1" dirty="0" smtClean="0"/>
              <a:t>1.8g</a:t>
            </a:r>
            <a:r>
              <a:rPr lang="zh-CN" altLang="en-US" sz="2800" b="1" dirty="0" smtClean="0"/>
              <a:t>和</a:t>
            </a:r>
            <a:r>
              <a:rPr lang="en-US" sz="2800" b="1" dirty="0" smtClean="0"/>
              <a:t>3.52g</a:t>
            </a:r>
            <a:r>
              <a:rPr lang="zh-CN" altLang="en-US" sz="2800" b="1" dirty="0" smtClean="0"/>
              <a:t>。求这种烃的分子式。</a:t>
            </a:r>
            <a:endParaRPr lang="zh-CN" altLang="en-US" sz="2800" b="1" dirty="0"/>
          </a:p>
        </p:txBody>
      </p:sp>
      <p:sp>
        <p:nvSpPr>
          <p:cNvPr id="3"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357298"/>
            <a:ext cx="7643866" cy="3323987"/>
          </a:xfrm>
          <a:prstGeom prst="rect">
            <a:avLst/>
          </a:prstGeom>
        </p:spPr>
        <p:txBody>
          <a:bodyPr wrap="square">
            <a:spAutoFit/>
          </a:bodyPr>
          <a:lstStyle/>
          <a:p>
            <a:pPr>
              <a:lnSpc>
                <a:spcPct val="150000"/>
              </a:lnSpc>
            </a:pPr>
            <a:r>
              <a:rPr lang="en-US" sz="2800" b="1" dirty="0" smtClean="0"/>
              <a:t>5.1</a:t>
            </a:r>
            <a:r>
              <a:rPr lang="zh-CN" altLang="en-US" sz="2800" b="1" dirty="0" smtClean="0"/>
              <a:t>体积某烃的蒸气完全燃烧生成的</a:t>
            </a:r>
            <a:r>
              <a:rPr lang="en-US" sz="2800" b="1" dirty="0" smtClean="0"/>
              <a:t>CO</a:t>
            </a:r>
            <a:r>
              <a:rPr lang="en-US" sz="2800" b="1" baseline="-25000" dirty="0" smtClean="0"/>
              <a:t>2</a:t>
            </a:r>
            <a:r>
              <a:rPr lang="zh-CN" altLang="en-US" sz="2800" b="1" dirty="0" smtClean="0"/>
              <a:t>比生成的水蒸气少</a:t>
            </a:r>
            <a:r>
              <a:rPr lang="en-US" sz="2800" b="1" dirty="0" smtClean="0"/>
              <a:t>1</a:t>
            </a:r>
            <a:r>
              <a:rPr lang="zh-CN" altLang="en-US" sz="2800" b="1" dirty="0" smtClean="0"/>
              <a:t>体积</a:t>
            </a:r>
            <a:r>
              <a:rPr lang="en-US" sz="2800" b="1" dirty="0" smtClean="0"/>
              <a:t>(</a:t>
            </a:r>
            <a:r>
              <a:rPr lang="zh-CN" altLang="en-US" sz="2800" b="1" dirty="0" smtClean="0"/>
              <a:t>在同温、同压下测定</a:t>
            </a:r>
            <a:r>
              <a:rPr lang="en-US" sz="2800" b="1" dirty="0" smtClean="0"/>
              <a:t>)</a:t>
            </a:r>
            <a:r>
              <a:rPr lang="zh-CN" altLang="en-US" sz="2800" b="1" dirty="0" smtClean="0"/>
              <a:t>。</a:t>
            </a:r>
            <a:r>
              <a:rPr lang="en-US" sz="2800" b="1" dirty="0" smtClean="0"/>
              <a:t>0.1mol</a:t>
            </a:r>
            <a:r>
              <a:rPr lang="zh-CN" altLang="en-US" sz="2800" b="1" dirty="0" smtClean="0"/>
              <a:t>该烃完全燃烧的产物被碱石灰吸收，碱石灰增重</a:t>
            </a:r>
            <a:r>
              <a:rPr lang="en-US" sz="2800" b="1" dirty="0" smtClean="0"/>
              <a:t>39g</a:t>
            </a:r>
            <a:r>
              <a:rPr lang="zh-CN" altLang="en-US" sz="2800" b="1" dirty="0" smtClean="0"/>
              <a:t>。求该烃的分子式。若该烃的一氯代物有</a:t>
            </a:r>
            <a:r>
              <a:rPr lang="en-US" sz="2800" b="1" dirty="0" smtClean="0"/>
              <a:t>3</a:t>
            </a:r>
            <a:r>
              <a:rPr lang="zh-CN" altLang="en-US" sz="2800" b="1" dirty="0" smtClean="0"/>
              <a:t>种，写出该烃可能有的结构简式。</a:t>
            </a:r>
            <a:endParaRPr lang="zh-CN" altLang="en-US" sz="2800" b="1" dirty="0"/>
          </a:p>
        </p:txBody>
      </p:sp>
      <p:sp>
        <p:nvSpPr>
          <p:cNvPr id="3" name="Text Box 4"/>
          <p:cNvSpPr txBox="1">
            <a:spLocks noChangeArrowheads="1"/>
          </p:cNvSpPr>
          <p:nvPr/>
        </p:nvSpPr>
        <p:spPr bwMode="auto">
          <a:xfrm>
            <a:off x="571472" y="285728"/>
            <a:ext cx="2735263" cy="701675"/>
          </a:xfrm>
          <a:prstGeom prst="rect">
            <a:avLst/>
          </a:prstGeom>
          <a:noFill/>
          <a:ln w="9525">
            <a:noFill/>
            <a:miter lim="800000"/>
            <a:headEnd/>
            <a:tailEnd/>
          </a:ln>
        </p:spPr>
        <p:txBody>
          <a:bodyPr>
            <a:spAutoFit/>
          </a:bodyPr>
          <a:lstStyle/>
          <a:p>
            <a:pPr>
              <a:spcBef>
                <a:spcPct val="50000"/>
              </a:spcBef>
            </a:pPr>
            <a:r>
              <a:rPr lang="en-US" altLang="zh-CN" sz="4000" b="1" dirty="0"/>
              <a:t>[</a:t>
            </a:r>
            <a:r>
              <a:rPr lang="zh-CN" altLang="en-US" sz="4000" b="1" dirty="0"/>
              <a:t>课堂练习</a:t>
            </a:r>
            <a:r>
              <a:rPr lang="en-US" altLang="zh-CN" sz="4000" b="1"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p:cNvSpPr/>
          <p:nvPr/>
        </p:nvSpPr>
        <p:spPr>
          <a:xfrm>
            <a:off x="561986" y="285728"/>
            <a:ext cx="4581518" cy="923330"/>
          </a:xfrm>
          <a:prstGeom prst="rect">
            <a:avLst/>
          </a:prstGeom>
        </p:spPr>
        <p:txBody>
          <a:bodyPr wrap="square">
            <a:spAutoFit/>
          </a:bodyPr>
          <a:lstStyle/>
          <a:p>
            <a:pPr>
              <a:defRPr/>
            </a:pPr>
            <a:r>
              <a:rPr kumimoji="1" lang="zh-CN" altLang="en-US" sz="4000" b="1" kern="0" dirty="0">
                <a:solidFill>
                  <a:srgbClr val="3920F6"/>
                </a:solidFill>
                <a:latin typeface="Arial"/>
                <a:ea typeface="宋体"/>
                <a:cs typeface="+mj-cs"/>
              </a:rPr>
              <a:t>一、有机物</a:t>
            </a:r>
            <a:r>
              <a:rPr kumimoji="1" lang="zh-CN" altLang="en-US" sz="4000" b="1" kern="0" dirty="0" smtClean="0">
                <a:solidFill>
                  <a:srgbClr val="3920F6"/>
                </a:solidFill>
                <a:latin typeface="Arial"/>
                <a:ea typeface="宋体"/>
                <a:cs typeface="+mj-cs"/>
              </a:rPr>
              <a:t>的</a:t>
            </a:r>
            <a:r>
              <a:rPr kumimoji="1" lang="zh-CN" altLang="en-US" sz="4000" b="1" kern="0" dirty="0">
                <a:solidFill>
                  <a:schemeClr val="tx2">
                    <a:lumMod val="75000"/>
                  </a:schemeClr>
                </a:solidFill>
                <a:latin typeface="黑体" pitchFamily="2" charset="-122"/>
                <a:ea typeface="黑体" pitchFamily="2" charset="-122"/>
                <a:cs typeface="+mn-cs"/>
              </a:rPr>
              <a:t>概 述</a:t>
            </a:r>
            <a:endParaRPr lang="zh-CN" altLang="en-US" sz="1100" b="1" dirty="0">
              <a:solidFill>
                <a:schemeClr val="tx2">
                  <a:lumMod val="75000"/>
                </a:schemeClr>
              </a:solidFill>
              <a:latin typeface="黑体" pitchFamily="2" charset="-122"/>
              <a:ea typeface="黑体" pitchFamily="2" charset="-122"/>
            </a:endParaRPr>
          </a:p>
          <a:p>
            <a:pPr>
              <a:defRPr/>
            </a:pPr>
            <a:endParaRPr lang="zh-CN" altLang="en-US" sz="1400" b="1" dirty="0"/>
          </a:p>
        </p:txBody>
      </p:sp>
      <p:sp>
        <p:nvSpPr>
          <p:cNvPr id="9" name="矩形 8"/>
          <p:cNvSpPr/>
          <p:nvPr/>
        </p:nvSpPr>
        <p:spPr>
          <a:xfrm>
            <a:off x="469900" y="1477020"/>
            <a:ext cx="1800493" cy="523220"/>
          </a:xfrm>
          <a:prstGeom prst="rect">
            <a:avLst/>
          </a:prstGeom>
        </p:spPr>
        <p:txBody>
          <a:bodyPr wrap="none">
            <a:spAutoFit/>
          </a:bodyPr>
          <a:lstStyle/>
          <a:p>
            <a:pPr>
              <a:defRPr/>
            </a:pPr>
            <a:r>
              <a:rPr lang="en-US" altLang="zh-CN" sz="2800" b="1" kern="0" dirty="0">
                <a:latin typeface="黑体" pitchFamily="2" charset="-122"/>
                <a:ea typeface="黑体" pitchFamily="2" charset="-122"/>
              </a:rPr>
              <a:t>1</a:t>
            </a:r>
            <a:r>
              <a:rPr kumimoji="1" lang="en-US" altLang="zh-CN" sz="2800" b="1" kern="0" dirty="0">
                <a:latin typeface="黑体" pitchFamily="2" charset="-122"/>
                <a:ea typeface="黑体" pitchFamily="2" charset="-122"/>
              </a:rPr>
              <a:t>.</a:t>
            </a:r>
            <a:r>
              <a:rPr lang="en-US" altLang="zh-CN" sz="2800" b="1" kern="0" dirty="0">
                <a:latin typeface="黑体" pitchFamily="2" charset="-122"/>
                <a:ea typeface="黑体" pitchFamily="2" charset="-122"/>
              </a:rPr>
              <a:t> </a:t>
            </a:r>
            <a:r>
              <a:rPr kumimoji="1" lang="zh-CN" altLang="en-US" sz="2800" b="1" kern="0" dirty="0">
                <a:latin typeface="黑体" pitchFamily="2" charset="-122"/>
                <a:ea typeface="黑体" pitchFamily="2" charset="-122"/>
              </a:rPr>
              <a:t>有机物</a:t>
            </a:r>
            <a:endParaRPr lang="zh-CN" altLang="en-US" sz="2800" b="1" dirty="0">
              <a:latin typeface="黑体" pitchFamily="2" charset="-122"/>
              <a:ea typeface="黑体" pitchFamily="2" charset="-122"/>
            </a:endParaRPr>
          </a:p>
        </p:txBody>
      </p:sp>
      <p:sp>
        <p:nvSpPr>
          <p:cNvPr id="10" name="矩形 9"/>
          <p:cNvSpPr/>
          <p:nvPr/>
        </p:nvSpPr>
        <p:spPr>
          <a:xfrm>
            <a:off x="1357313" y="2216436"/>
            <a:ext cx="5786437" cy="523220"/>
          </a:xfrm>
          <a:prstGeom prst="rect">
            <a:avLst/>
          </a:prstGeom>
        </p:spPr>
        <p:txBody>
          <a:bodyPr>
            <a:spAutoFit/>
          </a:bodyPr>
          <a:lstStyle/>
          <a:p>
            <a:pPr>
              <a:defRPr/>
            </a:pPr>
            <a:r>
              <a:rPr kumimoji="1" lang="zh-CN" altLang="en-US" sz="2800" b="1" kern="0" dirty="0">
                <a:solidFill>
                  <a:srgbClr val="FF0000"/>
                </a:solidFill>
                <a:latin typeface="+mn-ea"/>
                <a:ea typeface="+mn-ea"/>
              </a:rPr>
              <a:t>含有碳元素的化合物为有机物</a:t>
            </a:r>
            <a:endParaRPr lang="zh-CN" altLang="en-US" sz="2800" b="1" dirty="0">
              <a:latin typeface="+mn-ea"/>
              <a:ea typeface="+mn-ea"/>
            </a:endParaRPr>
          </a:p>
        </p:txBody>
      </p:sp>
      <p:sp>
        <p:nvSpPr>
          <p:cNvPr id="11" name="矩形 10"/>
          <p:cNvSpPr/>
          <p:nvPr/>
        </p:nvSpPr>
        <p:spPr>
          <a:xfrm>
            <a:off x="714375" y="2787936"/>
            <a:ext cx="7858125" cy="1384995"/>
          </a:xfrm>
          <a:prstGeom prst="rect">
            <a:avLst/>
          </a:prstGeom>
        </p:spPr>
        <p:txBody>
          <a:bodyPr>
            <a:spAutoFit/>
          </a:bodyPr>
          <a:lstStyle/>
          <a:p>
            <a:pPr>
              <a:lnSpc>
                <a:spcPct val="150000"/>
              </a:lnSpc>
              <a:spcBef>
                <a:spcPts val="0"/>
              </a:spcBef>
              <a:buClr>
                <a:srgbClr val="FF6600"/>
              </a:buClr>
              <a:defRPr/>
            </a:pPr>
            <a:r>
              <a:rPr kumimoji="1" lang="zh-CN" altLang="en-US" sz="2800" b="1" kern="0" dirty="0">
                <a:solidFill>
                  <a:srgbClr val="0000FF"/>
                </a:solidFill>
                <a:latin typeface="+mn-ea"/>
                <a:ea typeface="+mn-ea"/>
              </a:rPr>
              <a:t>但</a:t>
            </a:r>
            <a:r>
              <a:rPr kumimoji="1" lang="en-US" altLang="zh-CN" sz="2800" b="1" kern="0" dirty="0">
                <a:solidFill>
                  <a:srgbClr val="0000FF"/>
                </a:solidFill>
                <a:latin typeface="+mn-ea"/>
                <a:ea typeface="+mn-ea"/>
              </a:rPr>
              <a:t>CO</a:t>
            </a:r>
            <a:r>
              <a:rPr kumimoji="1" lang="zh-CN" altLang="en-US" sz="2800" b="1" kern="0" dirty="0">
                <a:solidFill>
                  <a:srgbClr val="0000FF"/>
                </a:solidFill>
                <a:latin typeface="+mn-ea"/>
                <a:ea typeface="+mn-ea"/>
              </a:rPr>
              <a:t>、</a:t>
            </a:r>
            <a:r>
              <a:rPr kumimoji="1" lang="en-US" altLang="zh-CN" sz="2800" b="1" kern="0" dirty="0">
                <a:solidFill>
                  <a:srgbClr val="0000FF"/>
                </a:solidFill>
                <a:latin typeface="+mn-ea"/>
                <a:ea typeface="+mn-ea"/>
              </a:rPr>
              <a:t>CO</a:t>
            </a:r>
            <a:r>
              <a:rPr kumimoji="1" lang="en-US" altLang="zh-CN" sz="2800" b="1" kern="0" baseline="-25000" dirty="0">
                <a:solidFill>
                  <a:srgbClr val="0000FF"/>
                </a:solidFill>
                <a:latin typeface="+mn-ea"/>
                <a:ea typeface="+mn-ea"/>
              </a:rPr>
              <a:t>2</a:t>
            </a:r>
            <a:r>
              <a:rPr kumimoji="1" lang="en-US" altLang="zh-CN" sz="2800" b="1" kern="0" dirty="0">
                <a:solidFill>
                  <a:srgbClr val="0000FF"/>
                </a:solidFill>
                <a:latin typeface="+mn-ea"/>
                <a:ea typeface="+mn-ea"/>
              </a:rPr>
              <a:t> </a:t>
            </a:r>
            <a:r>
              <a:rPr kumimoji="1" lang="zh-CN" altLang="en-US" sz="2800" b="1" kern="0" dirty="0">
                <a:solidFill>
                  <a:srgbClr val="0000FF"/>
                </a:solidFill>
                <a:latin typeface="+mn-ea"/>
                <a:ea typeface="+mn-ea"/>
              </a:rPr>
              <a:t>、碳酸、碳酸盐、金属碳化物 、</a:t>
            </a:r>
            <a:r>
              <a:rPr kumimoji="1" lang="en-US" altLang="zh-CN" sz="2800" b="1" kern="0" dirty="0">
                <a:solidFill>
                  <a:srgbClr val="0000FF"/>
                </a:solidFill>
                <a:latin typeface="+mn-ea"/>
                <a:ea typeface="+mn-ea"/>
              </a:rPr>
              <a:t>CN</a:t>
            </a:r>
            <a:r>
              <a:rPr kumimoji="1" lang="en-US" altLang="zh-CN" sz="2800" b="1" kern="0" baseline="30000" dirty="0">
                <a:solidFill>
                  <a:srgbClr val="0000FF"/>
                </a:solidFill>
                <a:latin typeface="+mn-ea"/>
                <a:ea typeface="+mn-ea"/>
              </a:rPr>
              <a:t>-</a:t>
            </a:r>
            <a:r>
              <a:rPr kumimoji="1" lang="zh-CN" altLang="en-US" sz="2800" b="1" kern="0" dirty="0">
                <a:solidFill>
                  <a:srgbClr val="0000FF"/>
                </a:solidFill>
                <a:latin typeface="+mn-ea"/>
                <a:ea typeface="+mn-ea"/>
              </a:rPr>
              <a:t>、</a:t>
            </a:r>
            <a:r>
              <a:rPr kumimoji="1" lang="en-US" altLang="zh-CN" sz="2800" b="1" kern="0" dirty="0">
                <a:solidFill>
                  <a:srgbClr val="0000FF"/>
                </a:solidFill>
                <a:latin typeface="+mn-ea"/>
                <a:ea typeface="+mn-ea"/>
              </a:rPr>
              <a:t>SCN</a:t>
            </a:r>
            <a:r>
              <a:rPr kumimoji="1" lang="en-US" altLang="zh-CN" sz="2800" b="1" kern="0" baseline="30000" dirty="0">
                <a:solidFill>
                  <a:srgbClr val="0000FF"/>
                </a:solidFill>
                <a:latin typeface="+mn-ea"/>
                <a:ea typeface="+mn-ea"/>
              </a:rPr>
              <a:t>-</a:t>
            </a:r>
            <a:r>
              <a:rPr kumimoji="1" lang="zh-CN" altLang="en-US" sz="2800" b="1" kern="0" dirty="0">
                <a:solidFill>
                  <a:srgbClr val="0000FF"/>
                </a:solidFill>
                <a:latin typeface="+mn-ea"/>
                <a:ea typeface="+mn-ea"/>
              </a:rPr>
              <a:t>、等看作无机物。</a:t>
            </a:r>
            <a:endParaRPr lang="en-US" altLang="zh-CN" sz="2800" b="1" kern="0" dirty="0">
              <a:solidFill>
                <a:srgbClr val="0000FF"/>
              </a:solidFill>
              <a:latin typeface="+mn-ea"/>
              <a:ea typeface="+mn-ea"/>
            </a:endParaRPr>
          </a:p>
        </p:txBody>
      </p:sp>
      <p:sp>
        <p:nvSpPr>
          <p:cNvPr id="12" name="矩形 11"/>
          <p:cNvSpPr/>
          <p:nvPr/>
        </p:nvSpPr>
        <p:spPr>
          <a:xfrm>
            <a:off x="500063" y="4438662"/>
            <a:ext cx="3081337" cy="566309"/>
          </a:xfrm>
          <a:prstGeom prst="rect">
            <a:avLst/>
          </a:prstGeom>
        </p:spPr>
        <p:txBody>
          <a:bodyPr>
            <a:spAutoFit/>
          </a:bodyPr>
          <a:lstStyle/>
          <a:p>
            <a:pPr marL="342900" indent="-342900">
              <a:lnSpc>
                <a:spcPct val="110000"/>
              </a:lnSpc>
              <a:spcBef>
                <a:spcPct val="20000"/>
              </a:spcBef>
              <a:buClr>
                <a:srgbClr val="FF6600"/>
              </a:buClr>
              <a:defRPr/>
            </a:pPr>
            <a:r>
              <a:rPr lang="en-US" altLang="zh-CN" sz="2800" b="1" kern="0" dirty="0">
                <a:latin typeface="黑体" pitchFamily="2" charset="-122"/>
                <a:ea typeface="黑体" pitchFamily="2" charset="-122"/>
              </a:rPr>
              <a:t>2.</a:t>
            </a:r>
            <a:r>
              <a:rPr kumimoji="1" lang="zh-CN" altLang="en-US" sz="2800" b="1" kern="0" dirty="0">
                <a:latin typeface="黑体" pitchFamily="2" charset="-122"/>
                <a:ea typeface="黑体" pitchFamily="2" charset="-122"/>
              </a:rPr>
              <a:t>组成元素：</a:t>
            </a:r>
          </a:p>
        </p:txBody>
      </p:sp>
      <p:sp>
        <p:nvSpPr>
          <p:cNvPr id="13" name="矩形 12"/>
          <p:cNvSpPr/>
          <p:nvPr/>
        </p:nvSpPr>
        <p:spPr>
          <a:xfrm>
            <a:off x="1285852" y="5214950"/>
            <a:ext cx="7215188" cy="566309"/>
          </a:xfrm>
          <a:prstGeom prst="rect">
            <a:avLst/>
          </a:prstGeom>
        </p:spPr>
        <p:txBody>
          <a:bodyPr>
            <a:spAutoFit/>
          </a:bodyPr>
          <a:lstStyle/>
          <a:p>
            <a:pPr marL="342900" indent="-342900">
              <a:lnSpc>
                <a:spcPct val="110000"/>
              </a:lnSpc>
              <a:spcBef>
                <a:spcPct val="20000"/>
              </a:spcBef>
              <a:buClr>
                <a:srgbClr val="FF6600"/>
              </a:buClr>
              <a:defRPr/>
            </a:pPr>
            <a:r>
              <a:rPr kumimoji="1" lang="zh-CN" altLang="en-US" sz="2800" b="1" kern="0" dirty="0">
                <a:solidFill>
                  <a:srgbClr val="FF0000"/>
                </a:solidFill>
                <a:latin typeface="+mn-ea"/>
                <a:ea typeface="+mn-ea"/>
              </a:rPr>
              <a:t>碳、</a:t>
            </a:r>
            <a:r>
              <a:rPr kumimoji="1" lang="zh-CN" altLang="en-US" sz="2800" b="1" kern="0" dirty="0">
                <a:solidFill>
                  <a:srgbClr val="0000FF"/>
                </a:solidFill>
                <a:latin typeface="+mn-ea"/>
                <a:ea typeface="+mn-ea"/>
              </a:rPr>
              <a:t>氢、氧、氮、硫、磷、卤素等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00042"/>
            <a:ext cx="1826141" cy="584775"/>
          </a:xfrm>
          <a:prstGeom prst="rect">
            <a:avLst/>
          </a:prstGeom>
        </p:spPr>
        <p:txBody>
          <a:bodyPr wrap="none">
            <a:spAutoFit/>
          </a:bodyPr>
          <a:lstStyle/>
          <a:p>
            <a:r>
              <a:rPr lang="zh-CN" altLang="en-US" sz="3200" dirty="0" smtClean="0">
                <a:latin typeface="黑体" pitchFamily="2" charset="-122"/>
                <a:ea typeface="黑体" pitchFamily="2" charset="-122"/>
              </a:rPr>
              <a:t>第三课时</a:t>
            </a:r>
            <a:endParaRPr lang="zh-CN" altLang="en-US" sz="3200" dirty="0">
              <a:latin typeface="黑体" pitchFamily="2" charset="-122"/>
              <a:ea typeface="黑体" pitchFamily="2" charset="-122"/>
            </a:endParaRPr>
          </a:p>
        </p:txBody>
      </p:sp>
      <p:sp>
        <p:nvSpPr>
          <p:cNvPr id="8" name="矩形 7"/>
          <p:cNvSpPr/>
          <p:nvPr/>
        </p:nvSpPr>
        <p:spPr>
          <a:xfrm>
            <a:off x="1428728" y="2786058"/>
            <a:ext cx="6359433" cy="707886"/>
          </a:xfrm>
          <a:prstGeom prst="rect">
            <a:avLst/>
          </a:prstGeom>
        </p:spPr>
        <p:txBody>
          <a:bodyPr wrap="none">
            <a:spAutoFit/>
          </a:bodyPr>
          <a:lstStyle/>
          <a:p>
            <a:r>
              <a:rPr lang="zh-CN" altLang="en-US" sz="4000" b="1" smtClean="0">
                <a:latin typeface="黑体" pitchFamily="2" charset="-122"/>
                <a:ea typeface="黑体" pitchFamily="2" charset="-122"/>
              </a:rPr>
              <a:t>烷烃的同分异构现象和命名</a:t>
            </a:r>
            <a:endParaRPr lang="zh-CN" altLang="en-US" sz="40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7"/>
          <p:cNvSpPr txBox="1">
            <a:spLocks noChangeArrowheads="1"/>
          </p:cNvSpPr>
          <p:nvPr/>
        </p:nvSpPr>
        <p:spPr bwMode="auto">
          <a:xfrm>
            <a:off x="468313" y="387350"/>
            <a:ext cx="5929828" cy="584775"/>
          </a:xfrm>
          <a:prstGeom prst="rect">
            <a:avLst/>
          </a:prstGeom>
          <a:noFill/>
          <a:ln w="9525" algn="ctr">
            <a:noFill/>
            <a:miter lim="800000"/>
            <a:headEnd/>
            <a:tailEnd/>
          </a:ln>
        </p:spPr>
        <p:txBody>
          <a:bodyPr wrap="none">
            <a:spAutoFit/>
          </a:bodyPr>
          <a:lstStyle/>
          <a:p>
            <a:r>
              <a:rPr lang="zh-CN" altLang="en-US" sz="3200" b="1" smtClean="0">
                <a:latin typeface="黑体" pitchFamily="2" charset="-122"/>
                <a:ea typeface="黑体" pitchFamily="2" charset="-122"/>
              </a:rPr>
              <a:t>一、</a:t>
            </a:r>
            <a:r>
              <a:rPr lang="zh-CN" altLang="en-US" sz="3200" b="1" dirty="0">
                <a:latin typeface="黑体" pitchFamily="2" charset="-122"/>
                <a:ea typeface="黑体" pitchFamily="2" charset="-122"/>
              </a:rPr>
              <a:t>同分异构现象和同分异构体</a:t>
            </a:r>
          </a:p>
        </p:txBody>
      </p:sp>
      <p:sp>
        <p:nvSpPr>
          <p:cNvPr id="22536" name="Text Box 8"/>
          <p:cNvSpPr txBox="1">
            <a:spLocks noChangeArrowheads="1"/>
          </p:cNvSpPr>
          <p:nvPr/>
        </p:nvSpPr>
        <p:spPr bwMode="auto">
          <a:xfrm>
            <a:off x="468313" y="1141473"/>
            <a:ext cx="8604250" cy="1930337"/>
          </a:xfrm>
          <a:prstGeom prst="rect">
            <a:avLst/>
          </a:prstGeom>
          <a:noFill/>
          <a:ln w="9525">
            <a:noFill/>
            <a:miter lim="800000"/>
            <a:headEnd/>
            <a:tailEnd/>
          </a:ln>
        </p:spPr>
        <p:txBody>
          <a:bodyPr>
            <a:spAutoFit/>
          </a:bodyPr>
          <a:lstStyle/>
          <a:p>
            <a:pPr>
              <a:lnSpc>
                <a:spcPct val="150000"/>
              </a:lnSpc>
            </a:pPr>
            <a:r>
              <a:rPr lang="zh-CN" altLang="en-US" sz="2800" b="1" dirty="0">
                <a:solidFill>
                  <a:srgbClr val="0000FF"/>
                </a:solidFill>
                <a:latin typeface="黑体" pitchFamily="2" charset="-122"/>
                <a:ea typeface="黑体" pitchFamily="2" charset="-122"/>
              </a:rPr>
              <a:t>化合物具有相同的分子式，但具有不同的结构式的现象叫做</a:t>
            </a:r>
            <a:r>
              <a:rPr lang="zh-CN" altLang="en-US" sz="2800" b="1" dirty="0">
                <a:solidFill>
                  <a:srgbClr val="FF3300"/>
                </a:solidFill>
                <a:latin typeface="黑体" pitchFamily="2" charset="-122"/>
                <a:ea typeface="黑体" pitchFamily="2" charset="-122"/>
              </a:rPr>
              <a:t>同分异构现象。</a:t>
            </a:r>
            <a:r>
              <a:rPr lang="zh-CN" altLang="en-US" sz="2800" b="1" dirty="0">
                <a:solidFill>
                  <a:srgbClr val="0000FF"/>
                </a:solidFill>
                <a:latin typeface="黑体" pitchFamily="2" charset="-122"/>
                <a:ea typeface="黑体" pitchFamily="2" charset="-122"/>
              </a:rPr>
              <a:t>具有同分异构现象的化合物互称</a:t>
            </a:r>
            <a:r>
              <a:rPr lang="zh-CN" altLang="en-US" sz="2800" b="1" dirty="0">
                <a:solidFill>
                  <a:srgbClr val="FF3300"/>
                </a:solidFill>
                <a:latin typeface="黑体" pitchFamily="2" charset="-122"/>
                <a:ea typeface="黑体" pitchFamily="2" charset="-122"/>
              </a:rPr>
              <a:t>同分异构体。</a:t>
            </a:r>
          </a:p>
        </p:txBody>
      </p:sp>
      <p:pic>
        <p:nvPicPr>
          <p:cNvPr id="18436" name="Picture 12" descr="2222"/>
          <p:cNvPicPr>
            <a:picLocks noChangeAspect="1" noChangeArrowheads="1"/>
          </p:cNvPicPr>
          <p:nvPr/>
        </p:nvPicPr>
        <p:blipFill>
          <a:blip r:embed="rId2">
            <a:clrChange>
              <a:clrFrom>
                <a:srgbClr val="FFFFFF"/>
              </a:clrFrom>
              <a:clrTo>
                <a:srgbClr val="FFFFFF">
                  <a:alpha val="0"/>
                </a:srgbClr>
              </a:clrTo>
            </a:clrChange>
          </a:blip>
          <a:srcRect l="56566" t="15320" r="13297" b="61650"/>
          <a:stretch>
            <a:fillRect/>
          </a:stretch>
        </p:blipFill>
        <p:spPr bwMode="auto">
          <a:xfrm>
            <a:off x="468313" y="3167081"/>
            <a:ext cx="2665412" cy="1668463"/>
          </a:xfrm>
          <a:prstGeom prst="rect">
            <a:avLst/>
          </a:prstGeom>
          <a:noFill/>
          <a:ln w="9525">
            <a:noFill/>
            <a:miter lim="800000"/>
            <a:headEnd/>
            <a:tailEnd/>
          </a:ln>
        </p:spPr>
      </p:pic>
      <p:sp>
        <p:nvSpPr>
          <p:cNvPr id="18437" name="Text Box 13"/>
          <p:cNvSpPr txBox="1">
            <a:spLocks noChangeArrowheads="1"/>
          </p:cNvSpPr>
          <p:nvPr/>
        </p:nvSpPr>
        <p:spPr bwMode="auto">
          <a:xfrm>
            <a:off x="777875" y="5595956"/>
            <a:ext cx="2162175" cy="457200"/>
          </a:xfrm>
          <a:prstGeom prst="rect">
            <a:avLst/>
          </a:prstGeom>
          <a:noFill/>
          <a:ln w="9525">
            <a:noFill/>
            <a:miter lim="800000"/>
            <a:headEnd/>
            <a:tailEnd/>
          </a:ln>
        </p:spPr>
        <p:txBody>
          <a:bodyPr wrap="none">
            <a:spAutoFit/>
          </a:bodyPr>
          <a:lstStyle/>
          <a:p>
            <a:r>
              <a:rPr lang="en-US" altLang="zh-CN" sz="2400">
                <a:solidFill>
                  <a:srgbClr val="0000FF"/>
                </a:solidFill>
              </a:rPr>
              <a:t>CH</a:t>
            </a:r>
            <a:r>
              <a:rPr lang="en-US" altLang="zh-CN" sz="2400" baseline="-25000">
                <a:solidFill>
                  <a:srgbClr val="0000FF"/>
                </a:solidFill>
              </a:rPr>
              <a:t>3</a:t>
            </a:r>
            <a:r>
              <a:rPr lang="en-US" altLang="zh-CN" sz="2400">
                <a:solidFill>
                  <a:srgbClr val="0000FF"/>
                </a:solidFill>
              </a:rPr>
              <a:t>(CH</a:t>
            </a:r>
            <a:r>
              <a:rPr lang="en-US" altLang="zh-CN" sz="2400" baseline="-25000">
                <a:solidFill>
                  <a:srgbClr val="0000FF"/>
                </a:solidFill>
              </a:rPr>
              <a:t>2</a:t>
            </a:r>
            <a:r>
              <a:rPr lang="en-US" altLang="zh-CN" sz="2400">
                <a:solidFill>
                  <a:srgbClr val="0000FF"/>
                </a:solidFill>
              </a:rPr>
              <a:t>)</a:t>
            </a:r>
            <a:r>
              <a:rPr lang="en-US" altLang="zh-CN" sz="2400" baseline="-25000">
                <a:solidFill>
                  <a:srgbClr val="0000FF"/>
                </a:solidFill>
              </a:rPr>
              <a:t>3</a:t>
            </a:r>
            <a:r>
              <a:rPr lang="en-US" altLang="zh-CN" sz="2400">
                <a:solidFill>
                  <a:srgbClr val="0000FF"/>
                </a:solidFill>
              </a:rPr>
              <a:t>CH</a:t>
            </a:r>
            <a:r>
              <a:rPr lang="en-US" altLang="zh-CN" sz="2400" baseline="-25000">
                <a:solidFill>
                  <a:srgbClr val="0000FF"/>
                </a:solidFill>
              </a:rPr>
              <a:t>3</a:t>
            </a:r>
          </a:p>
        </p:txBody>
      </p:sp>
      <p:pic>
        <p:nvPicPr>
          <p:cNvPr id="18438" name="Picture 14" descr="2222"/>
          <p:cNvPicPr>
            <a:picLocks noChangeAspect="1" noChangeArrowheads="1"/>
          </p:cNvPicPr>
          <p:nvPr/>
        </p:nvPicPr>
        <p:blipFill>
          <a:blip r:embed="rId2">
            <a:clrChange>
              <a:clrFrom>
                <a:srgbClr val="FFFFFF"/>
              </a:clrFrom>
              <a:clrTo>
                <a:srgbClr val="FFFFFF">
                  <a:alpha val="0"/>
                </a:srgbClr>
              </a:clrTo>
            </a:clrChange>
          </a:blip>
          <a:srcRect l="40222" t="36829" r="27119" b="38857"/>
          <a:stretch>
            <a:fillRect/>
          </a:stretch>
        </p:blipFill>
        <p:spPr bwMode="auto">
          <a:xfrm>
            <a:off x="3132138" y="3094056"/>
            <a:ext cx="2951162" cy="1800225"/>
          </a:xfrm>
          <a:prstGeom prst="rect">
            <a:avLst/>
          </a:prstGeom>
          <a:noFill/>
          <a:ln w="9525">
            <a:noFill/>
            <a:miter lim="800000"/>
            <a:headEnd/>
            <a:tailEnd/>
          </a:ln>
        </p:spPr>
      </p:pic>
      <p:sp>
        <p:nvSpPr>
          <p:cNvPr id="18439" name="Text Box 15"/>
          <p:cNvSpPr txBox="1">
            <a:spLocks noChangeArrowheads="1"/>
          </p:cNvSpPr>
          <p:nvPr/>
        </p:nvSpPr>
        <p:spPr bwMode="auto">
          <a:xfrm>
            <a:off x="3246438" y="5615006"/>
            <a:ext cx="2603500" cy="457200"/>
          </a:xfrm>
          <a:prstGeom prst="rect">
            <a:avLst/>
          </a:prstGeom>
          <a:noFill/>
          <a:ln w="9525">
            <a:noFill/>
            <a:miter lim="800000"/>
            <a:headEnd/>
            <a:tailEnd/>
          </a:ln>
        </p:spPr>
        <p:txBody>
          <a:bodyPr wrap="none">
            <a:spAutoFit/>
          </a:bodyPr>
          <a:lstStyle/>
          <a:p>
            <a:r>
              <a:rPr lang="en-US" altLang="zh-CN" sz="2400">
                <a:solidFill>
                  <a:srgbClr val="0000FF"/>
                </a:solidFill>
              </a:rPr>
              <a:t>CH</a:t>
            </a:r>
            <a:r>
              <a:rPr lang="en-US" altLang="zh-CN" sz="2400" baseline="-25000">
                <a:solidFill>
                  <a:srgbClr val="0000FF"/>
                </a:solidFill>
              </a:rPr>
              <a:t>3</a:t>
            </a:r>
            <a:r>
              <a:rPr lang="en-US" altLang="zh-CN" sz="2400">
                <a:solidFill>
                  <a:srgbClr val="0000FF"/>
                </a:solidFill>
              </a:rPr>
              <a:t>CH</a:t>
            </a:r>
            <a:r>
              <a:rPr lang="en-US" altLang="zh-CN" sz="2400" baseline="-25000">
                <a:solidFill>
                  <a:srgbClr val="0000FF"/>
                </a:solidFill>
              </a:rPr>
              <a:t>2</a:t>
            </a:r>
            <a:r>
              <a:rPr lang="en-US" altLang="zh-CN" sz="2400">
                <a:solidFill>
                  <a:srgbClr val="0000FF"/>
                </a:solidFill>
              </a:rPr>
              <a:t>CH(CH</a:t>
            </a:r>
            <a:r>
              <a:rPr lang="en-US" altLang="zh-CN" sz="2400" baseline="-25000">
                <a:solidFill>
                  <a:srgbClr val="0000FF"/>
                </a:solidFill>
              </a:rPr>
              <a:t>3</a:t>
            </a:r>
            <a:r>
              <a:rPr lang="en-US" altLang="zh-CN" sz="2400">
                <a:solidFill>
                  <a:srgbClr val="0000FF"/>
                </a:solidFill>
              </a:rPr>
              <a:t>)</a:t>
            </a:r>
            <a:r>
              <a:rPr lang="en-US" altLang="zh-CN" sz="2400" baseline="-25000">
                <a:solidFill>
                  <a:srgbClr val="0000FF"/>
                </a:solidFill>
              </a:rPr>
              <a:t>2</a:t>
            </a:r>
          </a:p>
        </p:txBody>
      </p:sp>
      <p:pic>
        <p:nvPicPr>
          <p:cNvPr id="18440" name="Picture 16" descr="2222"/>
          <p:cNvPicPr>
            <a:picLocks noChangeAspect="1" noChangeArrowheads="1"/>
          </p:cNvPicPr>
          <p:nvPr/>
        </p:nvPicPr>
        <p:blipFill>
          <a:blip r:embed="rId2">
            <a:clrChange>
              <a:clrFrom>
                <a:srgbClr val="FFFFFF"/>
              </a:clrFrom>
              <a:clrTo>
                <a:srgbClr val="FFFFFF">
                  <a:alpha val="0"/>
                </a:srgbClr>
              </a:clrTo>
            </a:clrChange>
          </a:blip>
          <a:srcRect l="74127" t="36795" b="26378"/>
          <a:stretch>
            <a:fillRect/>
          </a:stretch>
        </p:blipFill>
        <p:spPr bwMode="auto">
          <a:xfrm>
            <a:off x="6084888" y="2508081"/>
            <a:ext cx="2530475" cy="2951163"/>
          </a:xfrm>
          <a:prstGeom prst="rect">
            <a:avLst/>
          </a:prstGeom>
          <a:noFill/>
          <a:ln w="9525">
            <a:noFill/>
            <a:miter lim="800000"/>
            <a:headEnd/>
            <a:tailEnd/>
          </a:ln>
        </p:spPr>
      </p:pic>
      <p:sp>
        <p:nvSpPr>
          <p:cNvPr id="18441" name="Text Box 17"/>
          <p:cNvSpPr txBox="1">
            <a:spLocks noChangeArrowheads="1"/>
          </p:cNvSpPr>
          <p:nvPr/>
        </p:nvSpPr>
        <p:spPr bwMode="auto">
          <a:xfrm>
            <a:off x="6559550" y="5615006"/>
            <a:ext cx="1828800" cy="457200"/>
          </a:xfrm>
          <a:prstGeom prst="rect">
            <a:avLst/>
          </a:prstGeom>
          <a:noFill/>
          <a:ln w="9525">
            <a:noFill/>
            <a:miter lim="800000"/>
            <a:headEnd/>
            <a:tailEnd/>
          </a:ln>
        </p:spPr>
        <p:txBody>
          <a:bodyPr wrap="none">
            <a:spAutoFit/>
          </a:bodyPr>
          <a:lstStyle/>
          <a:p>
            <a:r>
              <a:rPr lang="en-US" altLang="zh-CN" sz="2400">
                <a:solidFill>
                  <a:srgbClr val="0000FF"/>
                </a:solidFill>
              </a:rPr>
              <a:t>CH</a:t>
            </a:r>
            <a:r>
              <a:rPr lang="en-US" altLang="zh-CN" sz="2400" baseline="-25000">
                <a:solidFill>
                  <a:srgbClr val="0000FF"/>
                </a:solidFill>
              </a:rPr>
              <a:t>3</a:t>
            </a:r>
            <a:r>
              <a:rPr lang="en-US" altLang="zh-CN" sz="2400">
                <a:solidFill>
                  <a:srgbClr val="0000FF"/>
                </a:solidFill>
              </a:rPr>
              <a:t>C(CH</a:t>
            </a:r>
            <a:r>
              <a:rPr lang="en-US" altLang="zh-CN" sz="2400" baseline="-25000">
                <a:solidFill>
                  <a:srgbClr val="0000FF"/>
                </a:solidFill>
              </a:rPr>
              <a:t>3</a:t>
            </a:r>
            <a:r>
              <a:rPr lang="en-US" altLang="zh-CN" sz="2400">
                <a:solidFill>
                  <a:srgbClr val="0000FF"/>
                </a:solidFill>
              </a:rPr>
              <a:t>)</a:t>
            </a:r>
            <a:r>
              <a:rPr lang="en-US" altLang="zh-CN" sz="2400" baseline="-25000">
                <a:solidFill>
                  <a:srgbClr val="0000FF"/>
                </a:solidFill>
              </a:rPr>
              <a:t>3</a:t>
            </a:r>
          </a:p>
        </p:txBody>
      </p:sp>
      <p:pic>
        <p:nvPicPr>
          <p:cNvPr id="18442" name="Picture 18" descr="2222"/>
          <p:cNvPicPr>
            <a:picLocks noChangeAspect="1" noChangeArrowheads="1"/>
          </p:cNvPicPr>
          <p:nvPr/>
        </p:nvPicPr>
        <p:blipFill>
          <a:blip r:embed="rId2">
            <a:clrChange>
              <a:clrFrom>
                <a:srgbClr val="FFFFFF"/>
              </a:clrFrom>
              <a:clrTo>
                <a:srgbClr val="FFFFFF">
                  <a:alpha val="0"/>
                </a:srgbClr>
              </a:clrTo>
            </a:clrChange>
          </a:blip>
          <a:srcRect l="52168" t="68927" r="40646" b="26207"/>
          <a:stretch>
            <a:fillRect/>
          </a:stretch>
        </p:blipFill>
        <p:spPr bwMode="auto">
          <a:xfrm>
            <a:off x="4213225" y="4846656"/>
            <a:ext cx="863600" cy="479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2536"/>
                                        </p:tgtEl>
                                        <p:attrNameLst>
                                          <p:attrName>style.visibility</p:attrName>
                                        </p:attrNameLst>
                                      </p:cBhvr>
                                      <p:to>
                                        <p:strVal val="visible"/>
                                      </p:to>
                                    </p:set>
                                    <p:anim calcmode="discrete" valueType="clr">
                                      <p:cBhvr override="childStyle">
                                        <p:cTn id="7" dur="80"/>
                                        <p:tgtEl>
                                          <p:spTgt spid="2253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2536"/>
                                        </p:tgtEl>
                                        <p:attrNameLst>
                                          <p:attrName>fillcolor</p:attrName>
                                        </p:attrNameLst>
                                      </p:cBhvr>
                                      <p:tavLst>
                                        <p:tav tm="0">
                                          <p:val>
                                            <p:clrVal>
                                              <a:schemeClr val="accent2"/>
                                            </p:clrVal>
                                          </p:val>
                                        </p:tav>
                                        <p:tav tm="50000">
                                          <p:val>
                                            <p:clrVal>
                                              <a:schemeClr val="hlink"/>
                                            </p:clrVal>
                                          </p:val>
                                        </p:tav>
                                      </p:tavLst>
                                    </p:anim>
                                    <p:set>
                                      <p:cBhvr>
                                        <p:cTn id="9" dur="80"/>
                                        <p:tgtEl>
                                          <p:spTgt spid="2253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Text Box 2"/>
          <p:cNvSpPr txBox="1">
            <a:spLocks noChangeArrowheads="1"/>
          </p:cNvSpPr>
          <p:nvPr/>
        </p:nvSpPr>
        <p:spPr bwMode="auto">
          <a:xfrm>
            <a:off x="709613" y="473075"/>
            <a:ext cx="1266825" cy="579438"/>
          </a:xfrm>
          <a:prstGeom prst="rect">
            <a:avLst/>
          </a:prstGeom>
          <a:noFill/>
          <a:ln w="9525">
            <a:noFill/>
            <a:miter lim="800000"/>
            <a:headEnd/>
            <a:tailEnd/>
          </a:ln>
        </p:spPr>
        <p:txBody>
          <a:bodyPr wrap="none">
            <a:spAutoFit/>
          </a:bodyPr>
          <a:lstStyle/>
          <a:p>
            <a:r>
              <a:rPr lang="en-US" altLang="zh-CN" sz="3200" b="1"/>
              <a:t>[</a:t>
            </a:r>
            <a:r>
              <a:rPr lang="zh-CN" altLang="en-US" sz="3200" b="1"/>
              <a:t>练习</a:t>
            </a:r>
            <a:r>
              <a:rPr lang="en-US" altLang="zh-CN" sz="3200" b="1"/>
              <a:t>]</a:t>
            </a:r>
          </a:p>
        </p:txBody>
      </p:sp>
      <p:sp>
        <p:nvSpPr>
          <p:cNvPr id="2065" name="Text Box 3"/>
          <p:cNvSpPr txBox="1">
            <a:spLocks noChangeArrowheads="1"/>
          </p:cNvSpPr>
          <p:nvPr/>
        </p:nvSpPr>
        <p:spPr bwMode="auto">
          <a:xfrm>
            <a:off x="684213" y="1341438"/>
            <a:ext cx="7818437" cy="519112"/>
          </a:xfrm>
          <a:prstGeom prst="rect">
            <a:avLst/>
          </a:prstGeom>
          <a:noFill/>
          <a:ln w="9525">
            <a:noFill/>
            <a:miter lim="800000"/>
            <a:headEnd/>
            <a:tailEnd/>
          </a:ln>
        </p:spPr>
        <p:txBody>
          <a:bodyPr wrap="none">
            <a:spAutoFit/>
          </a:bodyPr>
          <a:lstStyle/>
          <a:p>
            <a:r>
              <a:rPr lang="en-US" altLang="zh-CN" sz="2800" b="1"/>
              <a:t>1</a:t>
            </a:r>
            <a:r>
              <a:rPr lang="zh-CN" altLang="en-US" sz="2800" b="1"/>
              <a:t>、写出下列化合物的同分异构体：</a:t>
            </a:r>
            <a:r>
              <a:rPr lang="en-US" altLang="zh-CN" sz="2800" b="1"/>
              <a:t>C</a:t>
            </a:r>
            <a:r>
              <a:rPr lang="en-US" altLang="zh-CN" sz="2800" b="1" baseline="-25000"/>
              <a:t>6</a:t>
            </a:r>
            <a:r>
              <a:rPr lang="en-US" altLang="zh-CN" sz="2800" b="1"/>
              <a:t>H</a:t>
            </a:r>
            <a:r>
              <a:rPr lang="en-US" altLang="zh-CN" sz="2800" b="1" baseline="-25000"/>
              <a:t>14 </a:t>
            </a:r>
            <a:r>
              <a:rPr lang="en-US" altLang="zh-CN" sz="2800" b="1"/>
              <a:t>  C</a:t>
            </a:r>
            <a:r>
              <a:rPr lang="en-US" altLang="zh-CN" sz="2800" b="1" baseline="-25000"/>
              <a:t>7</a:t>
            </a:r>
            <a:r>
              <a:rPr lang="en-US" altLang="zh-CN" sz="2800" b="1"/>
              <a:t>H</a:t>
            </a:r>
            <a:r>
              <a:rPr lang="en-US" altLang="zh-CN" sz="2800" b="1" baseline="-25000"/>
              <a:t>16</a:t>
            </a:r>
          </a:p>
        </p:txBody>
      </p:sp>
      <p:sp>
        <p:nvSpPr>
          <p:cNvPr id="24580" name="Rectangle 4"/>
          <p:cNvSpPr>
            <a:spLocks noChangeArrowheads="1"/>
          </p:cNvSpPr>
          <p:nvPr/>
        </p:nvSpPr>
        <p:spPr bwMode="auto">
          <a:xfrm>
            <a:off x="900113" y="1989138"/>
            <a:ext cx="1103312" cy="519112"/>
          </a:xfrm>
          <a:prstGeom prst="rect">
            <a:avLst/>
          </a:prstGeom>
          <a:noFill/>
          <a:ln w="9525">
            <a:noFill/>
            <a:miter lim="800000"/>
            <a:headEnd/>
            <a:tailEnd/>
          </a:ln>
        </p:spPr>
        <p:txBody>
          <a:bodyPr wrap="none">
            <a:spAutoFit/>
          </a:bodyPr>
          <a:lstStyle/>
          <a:p>
            <a:r>
              <a:rPr lang="en-US" altLang="zh-CN" sz="2800"/>
              <a:t>C</a:t>
            </a:r>
            <a:r>
              <a:rPr lang="en-US" altLang="zh-CN" sz="2800" baseline="-25000"/>
              <a:t>6</a:t>
            </a:r>
            <a:r>
              <a:rPr lang="en-US" altLang="zh-CN" sz="2800"/>
              <a:t>H</a:t>
            </a:r>
            <a:r>
              <a:rPr lang="en-US" altLang="zh-CN" sz="2800" baseline="-25000"/>
              <a:t>14</a:t>
            </a:r>
          </a:p>
        </p:txBody>
      </p:sp>
      <p:sp>
        <p:nvSpPr>
          <p:cNvPr id="24581" name="Rectangle 5"/>
          <p:cNvSpPr>
            <a:spLocks noChangeArrowheads="1"/>
          </p:cNvSpPr>
          <p:nvPr/>
        </p:nvSpPr>
        <p:spPr bwMode="auto">
          <a:xfrm>
            <a:off x="3492500" y="1989138"/>
            <a:ext cx="1103313" cy="519112"/>
          </a:xfrm>
          <a:prstGeom prst="rect">
            <a:avLst/>
          </a:prstGeom>
          <a:noFill/>
          <a:ln w="9525">
            <a:noFill/>
            <a:miter lim="800000"/>
            <a:headEnd/>
            <a:tailEnd/>
          </a:ln>
        </p:spPr>
        <p:txBody>
          <a:bodyPr wrap="none">
            <a:spAutoFit/>
          </a:bodyPr>
          <a:lstStyle/>
          <a:p>
            <a:r>
              <a:rPr lang="en-US" altLang="zh-CN" sz="2800"/>
              <a:t>C</a:t>
            </a:r>
            <a:r>
              <a:rPr lang="en-US" altLang="zh-CN" sz="2800" baseline="-25000"/>
              <a:t>7</a:t>
            </a:r>
            <a:r>
              <a:rPr lang="en-US" altLang="zh-CN" sz="2800"/>
              <a:t>H</a:t>
            </a:r>
            <a:r>
              <a:rPr lang="en-US" altLang="zh-CN" sz="2800" baseline="-25000"/>
              <a:t>16</a:t>
            </a:r>
          </a:p>
        </p:txBody>
      </p:sp>
      <p:graphicFrame>
        <p:nvGraphicFramePr>
          <p:cNvPr id="24582" name="Object 6"/>
          <p:cNvGraphicFramePr>
            <a:graphicFrameLocks noGrp="1" noChangeAspect="1"/>
          </p:cNvGraphicFramePr>
          <p:nvPr>
            <p:ph sz="quarter" idx="1"/>
          </p:nvPr>
        </p:nvGraphicFramePr>
        <p:xfrm>
          <a:off x="900113" y="2636838"/>
          <a:ext cx="2449512" cy="257175"/>
        </p:xfrm>
        <a:graphic>
          <a:graphicData uri="http://schemas.openxmlformats.org/presentationml/2006/ole">
            <mc:AlternateContent xmlns:mc="http://schemas.openxmlformats.org/markup-compatibility/2006">
              <mc:Choice xmlns:v="urn:schemas-microsoft-com:vml" Requires="v">
                <p:oleObj spid="_x0000_s2064" name="CS ChemDraw Drawing" r:id="rId3" imgW="952560" imgH="100440" progId="">
                  <p:embed/>
                </p:oleObj>
              </mc:Choice>
              <mc:Fallback>
                <p:oleObj name="CS ChemDraw Drawing" r:id="rId3" imgW="952560" imgH="1004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6838"/>
                        <a:ext cx="24495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3" name="Object 7"/>
          <p:cNvGraphicFramePr>
            <a:graphicFrameLocks noGrp="1" noChangeAspect="1"/>
          </p:cNvGraphicFramePr>
          <p:nvPr>
            <p:ph sz="quarter" idx="2"/>
          </p:nvPr>
        </p:nvGraphicFramePr>
        <p:xfrm>
          <a:off x="900113" y="3141663"/>
          <a:ext cx="1873250" cy="620712"/>
        </p:xfrm>
        <a:graphic>
          <a:graphicData uri="http://schemas.openxmlformats.org/presentationml/2006/ole">
            <mc:AlternateContent xmlns:mc="http://schemas.openxmlformats.org/markup-compatibility/2006">
              <mc:Choice xmlns:v="urn:schemas-microsoft-com:vml" Requires="v">
                <p:oleObj spid="_x0000_s2065" name="CS ChemDraw Drawing" r:id="rId5" imgW="942840" imgH="313200" progId="">
                  <p:embed/>
                </p:oleObj>
              </mc:Choice>
              <mc:Fallback>
                <p:oleObj name="CS ChemDraw Drawing" r:id="rId5" imgW="942840" imgH="3132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141663"/>
                        <a:ext cx="1873250"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p:cNvGraphicFramePr>
            <a:graphicFrameLocks noGrp="1" noChangeAspect="1"/>
          </p:cNvGraphicFramePr>
          <p:nvPr>
            <p:ph sz="quarter" idx="3"/>
          </p:nvPr>
        </p:nvGraphicFramePr>
        <p:xfrm>
          <a:off x="900113" y="3940175"/>
          <a:ext cx="2519362" cy="801688"/>
        </p:xfrm>
        <a:graphic>
          <a:graphicData uri="http://schemas.openxmlformats.org/presentationml/2006/ole">
            <mc:AlternateContent xmlns:mc="http://schemas.openxmlformats.org/markup-compatibility/2006">
              <mc:Choice xmlns:v="urn:schemas-microsoft-com:vml" Requires="v">
                <p:oleObj spid="_x0000_s2066" name="CS ChemDraw Drawing" r:id="rId7" imgW="1712520" imgH="544320" progId="">
                  <p:embed/>
                </p:oleObj>
              </mc:Choice>
              <mc:Fallback>
                <p:oleObj name="CS ChemDraw Drawing" r:id="rId7" imgW="1712520" imgH="54432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940175"/>
                        <a:ext cx="2519362"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Grp="1" noChangeAspect="1"/>
          </p:cNvGraphicFramePr>
          <p:nvPr>
            <p:ph sz="quarter" idx="4"/>
          </p:nvPr>
        </p:nvGraphicFramePr>
        <p:xfrm>
          <a:off x="900113" y="5084763"/>
          <a:ext cx="1439862" cy="646112"/>
        </p:xfrm>
        <a:graphic>
          <a:graphicData uri="http://schemas.openxmlformats.org/presentationml/2006/ole">
            <mc:AlternateContent xmlns:mc="http://schemas.openxmlformats.org/markup-compatibility/2006">
              <mc:Choice xmlns:v="urn:schemas-microsoft-com:vml" Requires="v">
                <p:oleObj spid="_x0000_s2067" name="CS ChemDraw Drawing" r:id="rId9" imgW="604440" imgH="271080" progId="">
                  <p:embed/>
                </p:oleObj>
              </mc:Choice>
              <mc:Fallback>
                <p:oleObj name="CS ChemDraw Drawing" r:id="rId9" imgW="604440" imgH="27108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084763"/>
                        <a:ext cx="14398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10"/>
          <p:cNvGraphicFramePr>
            <a:graphicFrameLocks noChangeAspect="1"/>
          </p:cNvGraphicFramePr>
          <p:nvPr/>
        </p:nvGraphicFramePr>
        <p:xfrm>
          <a:off x="2627313" y="4724400"/>
          <a:ext cx="1368425" cy="1001713"/>
        </p:xfrm>
        <a:graphic>
          <a:graphicData uri="http://schemas.openxmlformats.org/presentationml/2006/ole">
            <mc:AlternateContent xmlns:mc="http://schemas.openxmlformats.org/markup-compatibility/2006">
              <mc:Choice xmlns:v="urn:schemas-microsoft-com:vml" Requires="v">
                <p:oleObj spid="_x0000_s2068" name="CS ChemDraw Drawing" r:id="rId11" imgW="616680" imgH="450360" progId="">
                  <p:embed/>
                </p:oleObj>
              </mc:Choice>
              <mc:Fallback>
                <p:oleObj name="CS ChemDraw Drawing" r:id="rId11" imgW="616680" imgH="450360" progId="">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4724400"/>
                        <a:ext cx="13684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4716463" y="2133600"/>
          <a:ext cx="2352675" cy="204788"/>
        </p:xfrm>
        <a:graphic>
          <a:graphicData uri="http://schemas.openxmlformats.org/presentationml/2006/ole">
            <mc:AlternateContent xmlns:mc="http://schemas.openxmlformats.org/markup-compatibility/2006">
              <mc:Choice xmlns:v="urn:schemas-microsoft-com:vml" Requires="v">
                <p:oleObj spid="_x0000_s2069" name="CS ChemDraw Drawing" r:id="rId13" imgW="1149480" imgH="100440" progId="">
                  <p:embed/>
                </p:oleObj>
              </mc:Choice>
              <mc:Fallback>
                <p:oleObj name="CS ChemDraw Drawing" r:id="rId13" imgW="1149480" imgH="100440" progId="">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2133600"/>
                        <a:ext cx="235267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8" name="Object 12"/>
          <p:cNvGraphicFramePr>
            <a:graphicFrameLocks noChangeAspect="1"/>
          </p:cNvGraphicFramePr>
          <p:nvPr/>
        </p:nvGraphicFramePr>
        <p:xfrm>
          <a:off x="4716463" y="2565400"/>
          <a:ext cx="1944687" cy="530225"/>
        </p:xfrm>
        <a:graphic>
          <a:graphicData uri="http://schemas.openxmlformats.org/presentationml/2006/ole">
            <mc:AlternateContent xmlns:mc="http://schemas.openxmlformats.org/markup-compatibility/2006">
              <mc:Choice xmlns:v="urn:schemas-microsoft-com:vml" Requires="v">
                <p:oleObj spid="_x0000_s2070" name="CS ChemDraw Drawing" r:id="rId15" imgW="807120" imgH="243360" progId="">
                  <p:embed/>
                </p:oleObj>
              </mc:Choice>
              <mc:Fallback>
                <p:oleObj name="CS ChemDraw Drawing" r:id="rId15" imgW="807120" imgH="243360" progId="">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2565400"/>
                        <a:ext cx="19446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13"/>
          <p:cNvGraphicFramePr>
            <a:graphicFrameLocks noChangeAspect="1"/>
          </p:cNvGraphicFramePr>
          <p:nvPr/>
        </p:nvGraphicFramePr>
        <p:xfrm>
          <a:off x="6804025" y="2565400"/>
          <a:ext cx="2016125" cy="569913"/>
        </p:xfrm>
        <a:graphic>
          <a:graphicData uri="http://schemas.openxmlformats.org/presentationml/2006/ole">
            <mc:AlternateContent xmlns:mc="http://schemas.openxmlformats.org/markup-compatibility/2006">
              <mc:Choice xmlns:v="urn:schemas-microsoft-com:vml" Requires="v">
                <p:oleObj spid="_x0000_s2071" name="CS ChemDraw Drawing" r:id="rId17" imgW="986760" imgH="278640" progId="">
                  <p:embed/>
                </p:oleObj>
              </mc:Choice>
              <mc:Fallback>
                <p:oleObj name="CS ChemDraw Drawing" r:id="rId17" imgW="986760" imgH="278640" progId="">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04025" y="2565400"/>
                        <a:ext cx="20161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0" name="Object 14"/>
          <p:cNvGraphicFramePr>
            <a:graphicFrameLocks noChangeAspect="1"/>
          </p:cNvGraphicFramePr>
          <p:nvPr/>
        </p:nvGraphicFramePr>
        <p:xfrm>
          <a:off x="4737100" y="4437063"/>
          <a:ext cx="1728788" cy="576262"/>
        </p:xfrm>
        <a:graphic>
          <a:graphicData uri="http://schemas.openxmlformats.org/presentationml/2006/ole">
            <mc:AlternateContent xmlns:mc="http://schemas.openxmlformats.org/markup-compatibility/2006">
              <mc:Choice xmlns:v="urn:schemas-microsoft-com:vml" Requires="v">
                <p:oleObj spid="_x0000_s2072" name="CS ChemDraw Drawing" r:id="rId19" imgW="924480" imgH="308520" progId="">
                  <p:embed/>
                </p:oleObj>
              </mc:Choice>
              <mc:Fallback>
                <p:oleObj name="CS ChemDraw Drawing" r:id="rId19" imgW="924480" imgH="308520" progId="">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37100" y="4437063"/>
                        <a:ext cx="17287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4714875" y="3213100"/>
          <a:ext cx="1727200" cy="968375"/>
        </p:xfrm>
        <a:graphic>
          <a:graphicData uri="http://schemas.openxmlformats.org/presentationml/2006/ole">
            <mc:AlternateContent xmlns:mc="http://schemas.openxmlformats.org/markup-compatibility/2006">
              <mc:Choice xmlns:v="urn:schemas-microsoft-com:vml" Requires="v">
                <p:oleObj spid="_x0000_s2073" name="CS ChemDraw Drawing" r:id="rId21" imgW="900360" imgH="504720" progId="">
                  <p:embed/>
                </p:oleObj>
              </mc:Choice>
              <mc:Fallback>
                <p:oleObj name="CS ChemDraw Drawing" r:id="rId21" imgW="900360" imgH="504720" progId="">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14875" y="3213100"/>
                        <a:ext cx="1727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2" name="Object 16"/>
          <p:cNvGraphicFramePr>
            <a:graphicFrameLocks noChangeAspect="1"/>
          </p:cNvGraphicFramePr>
          <p:nvPr/>
        </p:nvGraphicFramePr>
        <p:xfrm>
          <a:off x="7091363" y="3213100"/>
          <a:ext cx="1728787" cy="962025"/>
        </p:xfrm>
        <a:graphic>
          <a:graphicData uri="http://schemas.openxmlformats.org/presentationml/2006/ole">
            <mc:AlternateContent xmlns:mc="http://schemas.openxmlformats.org/markup-compatibility/2006">
              <mc:Choice xmlns:v="urn:schemas-microsoft-com:vml" Requires="v">
                <p:oleObj spid="_x0000_s2074" name="CS ChemDraw Drawing" r:id="rId23" imgW="964440" imgH="536400" progId="">
                  <p:embed/>
                </p:oleObj>
              </mc:Choice>
              <mc:Fallback>
                <p:oleObj name="CS ChemDraw Drawing" r:id="rId23" imgW="964440" imgH="536400" progId="">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91363" y="3213100"/>
                        <a:ext cx="1728787"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3" name="Object 17"/>
          <p:cNvGraphicFramePr>
            <a:graphicFrameLocks noChangeAspect="1"/>
          </p:cNvGraphicFramePr>
          <p:nvPr/>
        </p:nvGraphicFramePr>
        <p:xfrm>
          <a:off x="7091363" y="4292600"/>
          <a:ext cx="1728787" cy="966788"/>
        </p:xfrm>
        <a:graphic>
          <a:graphicData uri="http://schemas.openxmlformats.org/presentationml/2006/ole">
            <mc:AlternateContent xmlns:mc="http://schemas.openxmlformats.org/markup-compatibility/2006">
              <mc:Choice xmlns:v="urn:schemas-microsoft-com:vml" Requires="v">
                <p:oleObj spid="_x0000_s2075" name="CS ChemDraw Drawing" r:id="rId25" imgW="907920" imgH="508680" progId="">
                  <p:embed/>
                </p:oleObj>
              </mc:Choice>
              <mc:Fallback>
                <p:oleObj name="CS ChemDraw Drawing" r:id="rId25" imgW="907920" imgH="508680" progId="">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91363" y="4292600"/>
                        <a:ext cx="1728787"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4" name="Object 18"/>
          <p:cNvGraphicFramePr>
            <a:graphicFrameLocks noChangeAspect="1"/>
          </p:cNvGraphicFramePr>
          <p:nvPr/>
        </p:nvGraphicFramePr>
        <p:xfrm>
          <a:off x="4740275" y="5445125"/>
          <a:ext cx="2087563" cy="658813"/>
        </p:xfrm>
        <a:graphic>
          <a:graphicData uri="http://schemas.openxmlformats.org/presentationml/2006/ole">
            <mc:AlternateContent xmlns:mc="http://schemas.openxmlformats.org/markup-compatibility/2006">
              <mc:Choice xmlns:v="urn:schemas-microsoft-com:vml" Requires="v">
                <p:oleObj spid="_x0000_s2076" name="CS ChemDraw Drawing" r:id="rId27" imgW="1167120" imgH="369000" progId="">
                  <p:embed/>
                </p:oleObj>
              </mc:Choice>
              <mc:Fallback>
                <p:oleObj name="CS ChemDraw Drawing" r:id="rId27" imgW="1167120" imgH="369000" progId="">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40275" y="5445125"/>
                        <a:ext cx="208756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7088188" y="5013325"/>
          <a:ext cx="1512887" cy="1077913"/>
        </p:xfrm>
        <a:graphic>
          <a:graphicData uri="http://schemas.openxmlformats.org/presentationml/2006/ole">
            <mc:AlternateContent xmlns:mc="http://schemas.openxmlformats.org/markup-compatibility/2006">
              <mc:Choice xmlns:v="urn:schemas-microsoft-com:vml" Requires="v">
                <p:oleObj spid="_x0000_s2077" name="CS ChemDraw Drawing" r:id="rId29" imgW="844560" imgH="601920" progId="">
                  <p:embed/>
                </p:oleObj>
              </mc:Choice>
              <mc:Fallback>
                <p:oleObj name="CS ChemDraw Drawing" r:id="rId29" imgW="844560" imgH="601920" progId="">
                  <p:embed/>
                  <p:pic>
                    <p:nvPicPr>
                      <p:cNvPr id="0"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88188" y="5013325"/>
                        <a:ext cx="1512887"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580"/>
                                        </p:tgtEl>
                                        <p:attrNameLst>
                                          <p:attrName>style.visibility</p:attrName>
                                        </p:attrNameLst>
                                      </p:cBhvr>
                                      <p:to>
                                        <p:strVal val="visible"/>
                                      </p:to>
                                    </p:set>
                                    <p:anim calcmode="discrete" valueType="clr">
                                      <p:cBhvr override="childStyle">
                                        <p:cTn id="7" dur="80"/>
                                        <p:tgtEl>
                                          <p:spTgt spid="2458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80"/>
                                        </p:tgtEl>
                                        <p:attrNameLst>
                                          <p:attrName>fillcolor</p:attrName>
                                        </p:attrNameLst>
                                      </p:cBhvr>
                                      <p:tavLst>
                                        <p:tav tm="0">
                                          <p:val>
                                            <p:clrVal>
                                              <a:schemeClr val="accent2"/>
                                            </p:clrVal>
                                          </p:val>
                                        </p:tav>
                                        <p:tav tm="50000">
                                          <p:val>
                                            <p:clrVal>
                                              <a:schemeClr val="hlink"/>
                                            </p:clrVal>
                                          </p:val>
                                        </p:tav>
                                      </p:tavLst>
                                    </p:anim>
                                    <p:set>
                                      <p:cBhvr>
                                        <p:cTn id="9" dur="80"/>
                                        <p:tgtEl>
                                          <p:spTgt spid="2458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4581"/>
                                        </p:tgtEl>
                                        <p:attrNameLst>
                                          <p:attrName>style.visibility</p:attrName>
                                        </p:attrNameLst>
                                      </p:cBhvr>
                                      <p:to>
                                        <p:strVal val="visible"/>
                                      </p:to>
                                    </p:set>
                                    <p:anim calcmode="discrete" valueType="clr">
                                      <p:cBhvr override="childStyle">
                                        <p:cTn id="14" dur="80"/>
                                        <p:tgtEl>
                                          <p:spTgt spid="2458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581"/>
                                        </p:tgtEl>
                                        <p:attrNameLst>
                                          <p:attrName>fillcolor</p:attrName>
                                        </p:attrNameLst>
                                      </p:cBhvr>
                                      <p:tavLst>
                                        <p:tav tm="0">
                                          <p:val>
                                            <p:clrVal>
                                              <a:schemeClr val="accent2"/>
                                            </p:clrVal>
                                          </p:val>
                                        </p:tav>
                                        <p:tav tm="50000">
                                          <p:val>
                                            <p:clrVal>
                                              <a:schemeClr val="hlink"/>
                                            </p:clrVal>
                                          </p:val>
                                        </p:tav>
                                      </p:tavLst>
                                    </p:anim>
                                    <p:set>
                                      <p:cBhvr>
                                        <p:cTn id="16" dur="80"/>
                                        <p:tgtEl>
                                          <p:spTgt spid="2458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4582"/>
                                        </p:tgtEl>
                                        <p:attrNameLst>
                                          <p:attrName>style.visibility</p:attrName>
                                        </p:attrNameLst>
                                      </p:cBhvr>
                                      <p:to>
                                        <p:strVal val="visible"/>
                                      </p:to>
                                    </p:set>
                                    <p:anim calcmode="lin" valueType="num">
                                      <p:cBhvr>
                                        <p:cTn id="21" dur="1000" fill="hold"/>
                                        <p:tgtEl>
                                          <p:spTgt spid="24582"/>
                                        </p:tgtEl>
                                        <p:attrNameLst>
                                          <p:attrName>ppt_w</p:attrName>
                                        </p:attrNameLst>
                                      </p:cBhvr>
                                      <p:tavLst>
                                        <p:tav tm="0">
                                          <p:val>
                                            <p:strVal val="#ppt_w*0.70"/>
                                          </p:val>
                                        </p:tav>
                                        <p:tav tm="100000">
                                          <p:val>
                                            <p:strVal val="#ppt_w"/>
                                          </p:val>
                                        </p:tav>
                                      </p:tavLst>
                                    </p:anim>
                                    <p:anim calcmode="lin" valueType="num">
                                      <p:cBhvr>
                                        <p:cTn id="22" dur="1000" fill="hold"/>
                                        <p:tgtEl>
                                          <p:spTgt spid="24582"/>
                                        </p:tgtEl>
                                        <p:attrNameLst>
                                          <p:attrName>ppt_h</p:attrName>
                                        </p:attrNameLst>
                                      </p:cBhvr>
                                      <p:tavLst>
                                        <p:tav tm="0">
                                          <p:val>
                                            <p:strVal val="#ppt_h"/>
                                          </p:val>
                                        </p:tav>
                                        <p:tav tm="100000">
                                          <p:val>
                                            <p:strVal val="#ppt_h"/>
                                          </p:val>
                                        </p:tav>
                                      </p:tavLst>
                                    </p:anim>
                                    <p:animEffect transition="in" filter="fade">
                                      <p:cBhvr>
                                        <p:cTn id="23" dur="1000"/>
                                        <p:tgtEl>
                                          <p:spTgt spid="2458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4583"/>
                                        </p:tgtEl>
                                        <p:attrNameLst>
                                          <p:attrName>style.visibility</p:attrName>
                                        </p:attrNameLst>
                                      </p:cBhvr>
                                      <p:to>
                                        <p:strVal val="visible"/>
                                      </p:to>
                                    </p:set>
                                    <p:anim calcmode="lin" valueType="num">
                                      <p:cBhvr>
                                        <p:cTn id="28" dur="500" fill="hold"/>
                                        <p:tgtEl>
                                          <p:spTgt spid="24583"/>
                                        </p:tgtEl>
                                        <p:attrNameLst>
                                          <p:attrName>ppt_w</p:attrName>
                                        </p:attrNameLst>
                                      </p:cBhvr>
                                      <p:tavLst>
                                        <p:tav tm="0">
                                          <p:val>
                                            <p:strVal val="#ppt_w*0.70"/>
                                          </p:val>
                                        </p:tav>
                                        <p:tav tm="100000">
                                          <p:val>
                                            <p:strVal val="#ppt_w"/>
                                          </p:val>
                                        </p:tav>
                                      </p:tavLst>
                                    </p:anim>
                                    <p:anim calcmode="lin" valueType="num">
                                      <p:cBhvr>
                                        <p:cTn id="29" dur="500" fill="hold"/>
                                        <p:tgtEl>
                                          <p:spTgt spid="24583"/>
                                        </p:tgtEl>
                                        <p:attrNameLst>
                                          <p:attrName>ppt_h</p:attrName>
                                        </p:attrNameLst>
                                      </p:cBhvr>
                                      <p:tavLst>
                                        <p:tav tm="0">
                                          <p:val>
                                            <p:strVal val="#ppt_h"/>
                                          </p:val>
                                        </p:tav>
                                        <p:tav tm="100000">
                                          <p:val>
                                            <p:strVal val="#ppt_h"/>
                                          </p:val>
                                        </p:tav>
                                      </p:tavLst>
                                    </p:anim>
                                    <p:animEffect transition="in" filter="fade">
                                      <p:cBhvr>
                                        <p:cTn id="30" dur="500"/>
                                        <p:tgtEl>
                                          <p:spTgt spid="24583"/>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 calcmode="lin" valueType="num">
                                      <p:cBhvr>
                                        <p:cTn id="35" dur="500" fill="hold"/>
                                        <p:tgtEl>
                                          <p:spTgt spid="24584"/>
                                        </p:tgtEl>
                                        <p:attrNameLst>
                                          <p:attrName>ppt_w</p:attrName>
                                        </p:attrNameLst>
                                      </p:cBhvr>
                                      <p:tavLst>
                                        <p:tav tm="0">
                                          <p:val>
                                            <p:strVal val="#ppt_w*0.70"/>
                                          </p:val>
                                        </p:tav>
                                        <p:tav tm="100000">
                                          <p:val>
                                            <p:strVal val="#ppt_w"/>
                                          </p:val>
                                        </p:tav>
                                      </p:tavLst>
                                    </p:anim>
                                    <p:anim calcmode="lin" valueType="num">
                                      <p:cBhvr>
                                        <p:cTn id="36" dur="500" fill="hold"/>
                                        <p:tgtEl>
                                          <p:spTgt spid="24584"/>
                                        </p:tgtEl>
                                        <p:attrNameLst>
                                          <p:attrName>ppt_h</p:attrName>
                                        </p:attrNameLst>
                                      </p:cBhvr>
                                      <p:tavLst>
                                        <p:tav tm="0">
                                          <p:val>
                                            <p:strVal val="#ppt_h"/>
                                          </p:val>
                                        </p:tav>
                                        <p:tav tm="100000">
                                          <p:val>
                                            <p:strVal val="#ppt_h"/>
                                          </p:val>
                                        </p:tav>
                                      </p:tavLst>
                                    </p:anim>
                                    <p:animEffect transition="in" filter="fade">
                                      <p:cBhvr>
                                        <p:cTn id="37" dur="500"/>
                                        <p:tgtEl>
                                          <p:spTgt spid="2458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24585"/>
                                        </p:tgtEl>
                                        <p:attrNameLst>
                                          <p:attrName>style.visibility</p:attrName>
                                        </p:attrNameLst>
                                      </p:cBhvr>
                                      <p:to>
                                        <p:strVal val="visible"/>
                                      </p:to>
                                    </p:set>
                                    <p:anim calcmode="lin" valueType="num">
                                      <p:cBhvr>
                                        <p:cTn id="42" dur="500" fill="hold"/>
                                        <p:tgtEl>
                                          <p:spTgt spid="24585"/>
                                        </p:tgtEl>
                                        <p:attrNameLst>
                                          <p:attrName>ppt_w</p:attrName>
                                        </p:attrNameLst>
                                      </p:cBhvr>
                                      <p:tavLst>
                                        <p:tav tm="0">
                                          <p:val>
                                            <p:strVal val="#ppt_w*0.70"/>
                                          </p:val>
                                        </p:tav>
                                        <p:tav tm="100000">
                                          <p:val>
                                            <p:strVal val="#ppt_w"/>
                                          </p:val>
                                        </p:tav>
                                      </p:tavLst>
                                    </p:anim>
                                    <p:anim calcmode="lin" valueType="num">
                                      <p:cBhvr>
                                        <p:cTn id="43" dur="500" fill="hold"/>
                                        <p:tgtEl>
                                          <p:spTgt spid="24585"/>
                                        </p:tgtEl>
                                        <p:attrNameLst>
                                          <p:attrName>ppt_h</p:attrName>
                                        </p:attrNameLst>
                                      </p:cBhvr>
                                      <p:tavLst>
                                        <p:tav tm="0">
                                          <p:val>
                                            <p:strVal val="#ppt_h"/>
                                          </p:val>
                                        </p:tav>
                                        <p:tav tm="100000">
                                          <p:val>
                                            <p:strVal val="#ppt_h"/>
                                          </p:val>
                                        </p:tav>
                                      </p:tavLst>
                                    </p:anim>
                                    <p:animEffect transition="in" filter="fade">
                                      <p:cBhvr>
                                        <p:cTn id="44" dur="500"/>
                                        <p:tgtEl>
                                          <p:spTgt spid="2458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054"/>
                                        </p:tgtEl>
                                        <p:attrNameLst>
                                          <p:attrName>style.visibility</p:attrName>
                                        </p:attrNameLst>
                                      </p:cBhvr>
                                      <p:to>
                                        <p:strVal val="visible"/>
                                      </p:to>
                                    </p:set>
                                    <p:animEffect transition="in" filter="box(in)">
                                      <p:cBhvr>
                                        <p:cTn id="49" dur="500"/>
                                        <p:tgtEl>
                                          <p:spTgt spid="2054"/>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24587"/>
                                        </p:tgtEl>
                                        <p:attrNameLst>
                                          <p:attrName>style.visibility</p:attrName>
                                        </p:attrNameLst>
                                      </p:cBhvr>
                                      <p:to>
                                        <p:strVal val="visible"/>
                                      </p:to>
                                    </p:set>
                                    <p:anim calcmode="lin" valueType="num">
                                      <p:cBhvr>
                                        <p:cTn id="54" dur="500" fill="hold"/>
                                        <p:tgtEl>
                                          <p:spTgt spid="24587"/>
                                        </p:tgtEl>
                                        <p:attrNameLst>
                                          <p:attrName>ppt_w</p:attrName>
                                        </p:attrNameLst>
                                      </p:cBhvr>
                                      <p:tavLst>
                                        <p:tav tm="0">
                                          <p:val>
                                            <p:strVal val="#ppt_w*0.70"/>
                                          </p:val>
                                        </p:tav>
                                        <p:tav tm="100000">
                                          <p:val>
                                            <p:strVal val="#ppt_w"/>
                                          </p:val>
                                        </p:tav>
                                      </p:tavLst>
                                    </p:anim>
                                    <p:anim calcmode="lin" valueType="num">
                                      <p:cBhvr>
                                        <p:cTn id="55" dur="500" fill="hold"/>
                                        <p:tgtEl>
                                          <p:spTgt spid="24587"/>
                                        </p:tgtEl>
                                        <p:attrNameLst>
                                          <p:attrName>ppt_h</p:attrName>
                                        </p:attrNameLst>
                                      </p:cBhvr>
                                      <p:tavLst>
                                        <p:tav tm="0">
                                          <p:val>
                                            <p:strVal val="#ppt_h"/>
                                          </p:val>
                                        </p:tav>
                                        <p:tav tm="100000">
                                          <p:val>
                                            <p:strVal val="#ppt_h"/>
                                          </p:val>
                                        </p:tav>
                                      </p:tavLst>
                                    </p:anim>
                                    <p:animEffect transition="in" filter="fade">
                                      <p:cBhvr>
                                        <p:cTn id="56" dur="500"/>
                                        <p:tgtEl>
                                          <p:spTgt spid="24587"/>
                                        </p:tgtEl>
                                      </p:cBhvr>
                                    </p:animEffect>
                                  </p:childTnLst>
                                </p:cTn>
                              </p:par>
                              <p:par>
                                <p:cTn id="57" presetID="55" presetClass="entr" presetSubtype="0" fill="hold" nodeType="withEffect">
                                  <p:stCondLst>
                                    <p:cond delay="0"/>
                                  </p:stCondLst>
                                  <p:childTnLst>
                                    <p:set>
                                      <p:cBhvr>
                                        <p:cTn id="58" dur="1" fill="hold">
                                          <p:stCondLst>
                                            <p:cond delay="0"/>
                                          </p:stCondLst>
                                        </p:cTn>
                                        <p:tgtEl>
                                          <p:spTgt spid="24588"/>
                                        </p:tgtEl>
                                        <p:attrNameLst>
                                          <p:attrName>style.visibility</p:attrName>
                                        </p:attrNameLst>
                                      </p:cBhvr>
                                      <p:to>
                                        <p:strVal val="visible"/>
                                      </p:to>
                                    </p:set>
                                    <p:anim calcmode="lin" valueType="num">
                                      <p:cBhvr>
                                        <p:cTn id="59" dur="500" fill="hold"/>
                                        <p:tgtEl>
                                          <p:spTgt spid="24588"/>
                                        </p:tgtEl>
                                        <p:attrNameLst>
                                          <p:attrName>ppt_w</p:attrName>
                                        </p:attrNameLst>
                                      </p:cBhvr>
                                      <p:tavLst>
                                        <p:tav tm="0">
                                          <p:val>
                                            <p:strVal val="#ppt_w*0.70"/>
                                          </p:val>
                                        </p:tav>
                                        <p:tav tm="100000">
                                          <p:val>
                                            <p:strVal val="#ppt_w"/>
                                          </p:val>
                                        </p:tav>
                                      </p:tavLst>
                                    </p:anim>
                                    <p:anim calcmode="lin" valueType="num">
                                      <p:cBhvr>
                                        <p:cTn id="60" dur="500" fill="hold"/>
                                        <p:tgtEl>
                                          <p:spTgt spid="24588"/>
                                        </p:tgtEl>
                                        <p:attrNameLst>
                                          <p:attrName>ppt_h</p:attrName>
                                        </p:attrNameLst>
                                      </p:cBhvr>
                                      <p:tavLst>
                                        <p:tav tm="0">
                                          <p:val>
                                            <p:strVal val="#ppt_h"/>
                                          </p:val>
                                        </p:tav>
                                        <p:tav tm="100000">
                                          <p:val>
                                            <p:strVal val="#ppt_h"/>
                                          </p:val>
                                        </p:tav>
                                      </p:tavLst>
                                    </p:anim>
                                    <p:animEffect transition="in" filter="fade">
                                      <p:cBhvr>
                                        <p:cTn id="61" dur="500"/>
                                        <p:tgtEl>
                                          <p:spTgt spid="24588"/>
                                        </p:tgtEl>
                                      </p:cBhvr>
                                    </p:animEffect>
                                  </p:childTnLst>
                                </p:cTn>
                              </p:par>
                              <p:par>
                                <p:cTn id="62" presetID="55" presetClass="entr" presetSubtype="0" fill="hold" nodeType="with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strVal val="#ppt_w*0.70"/>
                                          </p:val>
                                        </p:tav>
                                        <p:tav tm="100000">
                                          <p:val>
                                            <p:strVal val="#ppt_w"/>
                                          </p:val>
                                        </p:tav>
                                      </p:tavLst>
                                    </p:anim>
                                    <p:anim calcmode="lin" valueType="num">
                                      <p:cBhvr>
                                        <p:cTn id="65" dur="500" fill="hold"/>
                                        <p:tgtEl>
                                          <p:spTgt spid="24591"/>
                                        </p:tgtEl>
                                        <p:attrNameLst>
                                          <p:attrName>ppt_h</p:attrName>
                                        </p:attrNameLst>
                                      </p:cBhvr>
                                      <p:tavLst>
                                        <p:tav tm="0">
                                          <p:val>
                                            <p:strVal val="#ppt_h"/>
                                          </p:val>
                                        </p:tav>
                                        <p:tav tm="100000">
                                          <p:val>
                                            <p:strVal val="#ppt_h"/>
                                          </p:val>
                                        </p:tav>
                                      </p:tavLst>
                                    </p:anim>
                                    <p:animEffect transition="in" filter="fade">
                                      <p:cBhvr>
                                        <p:cTn id="66" dur="500"/>
                                        <p:tgtEl>
                                          <p:spTgt spid="24591"/>
                                        </p:tgtEl>
                                      </p:cBhvr>
                                    </p:animEffect>
                                  </p:childTnLst>
                                </p:cTn>
                              </p:par>
                              <p:par>
                                <p:cTn id="67" presetID="55" presetClass="entr" presetSubtype="0" fill="hold" nodeType="withEffect">
                                  <p:stCondLst>
                                    <p:cond delay="0"/>
                                  </p:stCondLst>
                                  <p:childTnLst>
                                    <p:set>
                                      <p:cBhvr>
                                        <p:cTn id="68" dur="1" fill="hold">
                                          <p:stCondLst>
                                            <p:cond delay="0"/>
                                          </p:stCondLst>
                                        </p:cTn>
                                        <p:tgtEl>
                                          <p:spTgt spid="24592"/>
                                        </p:tgtEl>
                                        <p:attrNameLst>
                                          <p:attrName>style.visibility</p:attrName>
                                        </p:attrNameLst>
                                      </p:cBhvr>
                                      <p:to>
                                        <p:strVal val="visible"/>
                                      </p:to>
                                    </p:set>
                                    <p:anim calcmode="lin" valueType="num">
                                      <p:cBhvr>
                                        <p:cTn id="69" dur="500" fill="hold"/>
                                        <p:tgtEl>
                                          <p:spTgt spid="24592"/>
                                        </p:tgtEl>
                                        <p:attrNameLst>
                                          <p:attrName>ppt_w</p:attrName>
                                        </p:attrNameLst>
                                      </p:cBhvr>
                                      <p:tavLst>
                                        <p:tav tm="0">
                                          <p:val>
                                            <p:strVal val="#ppt_w*0.70"/>
                                          </p:val>
                                        </p:tav>
                                        <p:tav tm="100000">
                                          <p:val>
                                            <p:strVal val="#ppt_w"/>
                                          </p:val>
                                        </p:tav>
                                      </p:tavLst>
                                    </p:anim>
                                    <p:anim calcmode="lin" valueType="num">
                                      <p:cBhvr>
                                        <p:cTn id="70" dur="500" fill="hold"/>
                                        <p:tgtEl>
                                          <p:spTgt spid="24592"/>
                                        </p:tgtEl>
                                        <p:attrNameLst>
                                          <p:attrName>ppt_h</p:attrName>
                                        </p:attrNameLst>
                                      </p:cBhvr>
                                      <p:tavLst>
                                        <p:tav tm="0">
                                          <p:val>
                                            <p:strVal val="#ppt_h"/>
                                          </p:val>
                                        </p:tav>
                                        <p:tav tm="100000">
                                          <p:val>
                                            <p:strVal val="#ppt_h"/>
                                          </p:val>
                                        </p:tav>
                                      </p:tavLst>
                                    </p:anim>
                                    <p:animEffect transition="in" filter="fade">
                                      <p:cBhvr>
                                        <p:cTn id="71" dur="500"/>
                                        <p:tgtEl>
                                          <p:spTgt spid="24592"/>
                                        </p:tgtEl>
                                      </p:cBhvr>
                                    </p:animEffect>
                                  </p:childTnLst>
                                </p:cTn>
                              </p:par>
                              <p:par>
                                <p:cTn id="72" presetID="55" presetClass="entr" presetSubtype="0" fill="hold" nodeType="withEffect">
                                  <p:stCondLst>
                                    <p:cond delay="0"/>
                                  </p:stCondLst>
                                  <p:childTnLst>
                                    <p:set>
                                      <p:cBhvr>
                                        <p:cTn id="73" dur="1" fill="hold">
                                          <p:stCondLst>
                                            <p:cond delay="0"/>
                                          </p:stCondLst>
                                        </p:cTn>
                                        <p:tgtEl>
                                          <p:spTgt spid="24590"/>
                                        </p:tgtEl>
                                        <p:attrNameLst>
                                          <p:attrName>style.visibility</p:attrName>
                                        </p:attrNameLst>
                                      </p:cBhvr>
                                      <p:to>
                                        <p:strVal val="visible"/>
                                      </p:to>
                                    </p:set>
                                    <p:anim calcmode="lin" valueType="num">
                                      <p:cBhvr>
                                        <p:cTn id="74" dur="500" fill="hold"/>
                                        <p:tgtEl>
                                          <p:spTgt spid="24590"/>
                                        </p:tgtEl>
                                        <p:attrNameLst>
                                          <p:attrName>ppt_w</p:attrName>
                                        </p:attrNameLst>
                                      </p:cBhvr>
                                      <p:tavLst>
                                        <p:tav tm="0">
                                          <p:val>
                                            <p:strVal val="#ppt_w*0.70"/>
                                          </p:val>
                                        </p:tav>
                                        <p:tav tm="100000">
                                          <p:val>
                                            <p:strVal val="#ppt_w"/>
                                          </p:val>
                                        </p:tav>
                                      </p:tavLst>
                                    </p:anim>
                                    <p:anim calcmode="lin" valueType="num">
                                      <p:cBhvr>
                                        <p:cTn id="75" dur="500" fill="hold"/>
                                        <p:tgtEl>
                                          <p:spTgt spid="24590"/>
                                        </p:tgtEl>
                                        <p:attrNameLst>
                                          <p:attrName>ppt_h</p:attrName>
                                        </p:attrNameLst>
                                      </p:cBhvr>
                                      <p:tavLst>
                                        <p:tav tm="0">
                                          <p:val>
                                            <p:strVal val="#ppt_h"/>
                                          </p:val>
                                        </p:tav>
                                        <p:tav tm="100000">
                                          <p:val>
                                            <p:strVal val="#ppt_h"/>
                                          </p:val>
                                        </p:tav>
                                      </p:tavLst>
                                    </p:anim>
                                    <p:animEffect transition="in" filter="fade">
                                      <p:cBhvr>
                                        <p:cTn id="76" dur="500"/>
                                        <p:tgtEl>
                                          <p:spTgt spid="24590"/>
                                        </p:tgtEl>
                                      </p:cBhvr>
                                    </p:animEffect>
                                  </p:childTnLst>
                                </p:cTn>
                              </p:par>
                              <p:par>
                                <p:cTn id="77" presetID="55" presetClass="entr" presetSubtype="0" fill="hold" nodeType="withEffect">
                                  <p:stCondLst>
                                    <p:cond delay="0"/>
                                  </p:stCondLst>
                                  <p:childTnLst>
                                    <p:set>
                                      <p:cBhvr>
                                        <p:cTn id="78" dur="1" fill="hold">
                                          <p:stCondLst>
                                            <p:cond delay="0"/>
                                          </p:stCondLst>
                                        </p:cTn>
                                        <p:tgtEl>
                                          <p:spTgt spid="24593"/>
                                        </p:tgtEl>
                                        <p:attrNameLst>
                                          <p:attrName>style.visibility</p:attrName>
                                        </p:attrNameLst>
                                      </p:cBhvr>
                                      <p:to>
                                        <p:strVal val="visible"/>
                                      </p:to>
                                    </p:set>
                                    <p:anim calcmode="lin" valueType="num">
                                      <p:cBhvr>
                                        <p:cTn id="79" dur="500" fill="hold"/>
                                        <p:tgtEl>
                                          <p:spTgt spid="24593"/>
                                        </p:tgtEl>
                                        <p:attrNameLst>
                                          <p:attrName>ppt_w</p:attrName>
                                        </p:attrNameLst>
                                      </p:cBhvr>
                                      <p:tavLst>
                                        <p:tav tm="0">
                                          <p:val>
                                            <p:strVal val="#ppt_w*0.70"/>
                                          </p:val>
                                        </p:tav>
                                        <p:tav tm="100000">
                                          <p:val>
                                            <p:strVal val="#ppt_w"/>
                                          </p:val>
                                        </p:tav>
                                      </p:tavLst>
                                    </p:anim>
                                    <p:anim calcmode="lin" valueType="num">
                                      <p:cBhvr>
                                        <p:cTn id="80" dur="500" fill="hold"/>
                                        <p:tgtEl>
                                          <p:spTgt spid="24593"/>
                                        </p:tgtEl>
                                        <p:attrNameLst>
                                          <p:attrName>ppt_h</p:attrName>
                                        </p:attrNameLst>
                                      </p:cBhvr>
                                      <p:tavLst>
                                        <p:tav tm="0">
                                          <p:val>
                                            <p:strVal val="#ppt_h"/>
                                          </p:val>
                                        </p:tav>
                                        <p:tav tm="100000">
                                          <p:val>
                                            <p:strVal val="#ppt_h"/>
                                          </p:val>
                                        </p:tav>
                                      </p:tavLst>
                                    </p:anim>
                                    <p:animEffect transition="in" filter="fade">
                                      <p:cBhvr>
                                        <p:cTn id="81" dur="500"/>
                                        <p:tgtEl>
                                          <p:spTgt spid="24593"/>
                                        </p:tgtEl>
                                      </p:cBhvr>
                                    </p:animEffect>
                                  </p:childTnLst>
                                </p:cTn>
                              </p:par>
                              <p:par>
                                <p:cTn id="82" presetID="55" presetClass="entr" presetSubtype="0" fill="hold" nodeType="withEffect">
                                  <p:stCondLst>
                                    <p:cond delay="0"/>
                                  </p:stCondLst>
                                  <p:childTnLst>
                                    <p:set>
                                      <p:cBhvr>
                                        <p:cTn id="83" dur="1" fill="hold">
                                          <p:stCondLst>
                                            <p:cond delay="0"/>
                                          </p:stCondLst>
                                        </p:cTn>
                                        <p:tgtEl>
                                          <p:spTgt spid="24594"/>
                                        </p:tgtEl>
                                        <p:attrNameLst>
                                          <p:attrName>style.visibility</p:attrName>
                                        </p:attrNameLst>
                                      </p:cBhvr>
                                      <p:to>
                                        <p:strVal val="visible"/>
                                      </p:to>
                                    </p:set>
                                    <p:anim calcmode="lin" valueType="num">
                                      <p:cBhvr>
                                        <p:cTn id="84" dur="500" fill="hold"/>
                                        <p:tgtEl>
                                          <p:spTgt spid="24594"/>
                                        </p:tgtEl>
                                        <p:attrNameLst>
                                          <p:attrName>ppt_w</p:attrName>
                                        </p:attrNameLst>
                                      </p:cBhvr>
                                      <p:tavLst>
                                        <p:tav tm="0">
                                          <p:val>
                                            <p:strVal val="#ppt_w*0.70"/>
                                          </p:val>
                                        </p:tav>
                                        <p:tav tm="100000">
                                          <p:val>
                                            <p:strVal val="#ppt_w"/>
                                          </p:val>
                                        </p:tav>
                                      </p:tavLst>
                                    </p:anim>
                                    <p:anim calcmode="lin" valueType="num">
                                      <p:cBhvr>
                                        <p:cTn id="85" dur="500" fill="hold"/>
                                        <p:tgtEl>
                                          <p:spTgt spid="24594"/>
                                        </p:tgtEl>
                                        <p:attrNameLst>
                                          <p:attrName>ppt_h</p:attrName>
                                        </p:attrNameLst>
                                      </p:cBhvr>
                                      <p:tavLst>
                                        <p:tav tm="0">
                                          <p:val>
                                            <p:strVal val="#ppt_h"/>
                                          </p:val>
                                        </p:tav>
                                        <p:tav tm="100000">
                                          <p:val>
                                            <p:strVal val="#ppt_h"/>
                                          </p:val>
                                        </p:tav>
                                      </p:tavLst>
                                    </p:anim>
                                    <p:animEffect transition="in" filter="fade">
                                      <p:cBhvr>
                                        <p:cTn id="86" dur="500"/>
                                        <p:tgtEl>
                                          <p:spTgt spid="24594"/>
                                        </p:tgtEl>
                                      </p:cBhvr>
                                    </p:animEffect>
                                  </p:childTnLst>
                                </p:cTn>
                              </p:par>
                              <p:par>
                                <p:cTn id="87" presetID="55" presetClass="entr" presetSubtype="0" fill="hold" nodeType="withEffect">
                                  <p:stCondLst>
                                    <p:cond delay="0"/>
                                  </p:stCondLst>
                                  <p:childTnLst>
                                    <p:set>
                                      <p:cBhvr>
                                        <p:cTn id="88" dur="1" fill="hold">
                                          <p:stCondLst>
                                            <p:cond delay="0"/>
                                          </p:stCondLst>
                                        </p:cTn>
                                        <p:tgtEl>
                                          <p:spTgt spid="24595"/>
                                        </p:tgtEl>
                                        <p:attrNameLst>
                                          <p:attrName>style.visibility</p:attrName>
                                        </p:attrNameLst>
                                      </p:cBhvr>
                                      <p:to>
                                        <p:strVal val="visible"/>
                                      </p:to>
                                    </p:set>
                                    <p:anim calcmode="lin" valueType="num">
                                      <p:cBhvr>
                                        <p:cTn id="89" dur="500" fill="hold"/>
                                        <p:tgtEl>
                                          <p:spTgt spid="24595"/>
                                        </p:tgtEl>
                                        <p:attrNameLst>
                                          <p:attrName>ppt_w</p:attrName>
                                        </p:attrNameLst>
                                      </p:cBhvr>
                                      <p:tavLst>
                                        <p:tav tm="0">
                                          <p:val>
                                            <p:strVal val="#ppt_w*0.70"/>
                                          </p:val>
                                        </p:tav>
                                        <p:tav tm="100000">
                                          <p:val>
                                            <p:strVal val="#ppt_w"/>
                                          </p:val>
                                        </p:tav>
                                      </p:tavLst>
                                    </p:anim>
                                    <p:anim calcmode="lin" valueType="num">
                                      <p:cBhvr>
                                        <p:cTn id="90" dur="500" fill="hold"/>
                                        <p:tgtEl>
                                          <p:spTgt spid="24595"/>
                                        </p:tgtEl>
                                        <p:attrNameLst>
                                          <p:attrName>ppt_h</p:attrName>
                                        </p:attrNameLst>
                                      </p:cBhvr>
                                      <p:tavLst>
                                        <p:tav tm="0">
                                          <p:val>
                                            <p:strVal val="#ppt_h"/>
                                          </p:val>
                                        </p:tav>
                                        <p:tav tm="100000">
                                          <p:val>
                                            <p:strVal val="#ppt_h"/>
                                          </p:val>
                                        </p:tav>
                                      </p:tavLst>
                                    </p:anim>
                                    <p:animEffect transition="in" filter="fade">
                                      <p:cBhvr>
                                        <p:cTn id="91" dur="500"/>
                                        <p:tgtEl>
                                          <p:spTgt spid="24595"/>
                                        </p:tgtEl>
                                      </p:cBhvr>
                                    </p:animEffect>
                                  </p:childTnLst>
                                </p:cTn>
                              </p:par>
                              <p:par>
                                <p:cTn id="92" presetID="4" presetClass="entr" presetSubtype="16" fill="hold" nodeType="withEffect">
                                  <p:stCondLst>
                                    <p:cond delay="0"/>
                                  </p:stCondLst>
                                  <p:childTnLst>
                                    <p:set>
                                      <p:cBhvr>
                                        <p:cTn id="93" dur="1" fill="hold">
                                          <p:stCondLst>
                                            <p:cond delay="0"/>
                                          </p:stCondLst>
                                        </p:cTn>
                                        <p:tgtEl>
                                          <p:spTgt spid="2057"/>
                                        </p:tgtEl>
                                        <p:attrNameLst>
                                          <p:attrName>style.visibility</p:attrName>
                                        </p:attrNameLst>
                                      </p:cBhvr>
                                      <p:to>
                                        <p:strVal val="visible"/>
                                      </p:to>
                                    </p:set>
                                    <p:animEffect transition="in" filter="box(in)">
                                      <p:cBhvr>
                                        <p:cTn id="94"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84213" y="1341438"/>
            <a:ext cx="6427787" cy="519112"/>
          </a:xfrm>
          <a:prstGeom prst="rect">
            <a:avLst/>
          </a:prstGeom>
          <a:noFill/>
          <a:ln w="9525">
            <a:noFill/>
            <a:miter lim="800000"/>
            <a:headEnd/>
            <a:tailEnd/>
          </a:ln>
        </p:spPr>
        <p:txBody>
          <a:bodyPr wrap="none">
            <a:spAutoFit/>
          </a:bodyPr>
          <a:lstStyle/>
          <a:p>
            <a:r>
              <a:rPr lang="en-US" altLang="zh-CN" sz="2800" b="1"/>
              <a:t>2</a:t>
            </a:r>
            <a:r>
              <a:rPr lang="zh-CN" altLang="en-US" sz="2800" b="1"/>
              <a:t>、下列化合物只表示一种纯净物的是：</a:t>
            </a:r>
            <a:endParaRPr lang="zh-CN" altLang="en-US" sz="2800" b="1" baseline="-25000"/>
          </a:p>
        </p:txBody>
      </p:sp>
      <p:sp>
        <p:nvSpPr>
          <p:cNvPr id="19459" name="Rectangle 3"/>
          <p:cNvSpPr>
            <a:spLocks noChangeArrowheads="1"/>
          </p:cNvSpPr>
          <p:nvPr/>
        </p:nvSpPr>
        <p:spPr bwMode="auto">
          <a:xfrm>
            <a:off x="1547813" y="2060575"/>
            <a:ext cx="4525962" cy="1373188"/>
          </a:xfrm>
          <a:prstGeom prst="rect">
            <a:avLst/>
          </a:prstGeom>
          <a:noFill/>
          <a:ln w="9525">
            <a:noFill/>
            <a:miter lim="800000"/>
            <a:headEnd/>
            <a:tailEnd/>
          </a:ln>
        </p:spPr>
        <p:txBody>
          <a:bodyPr wrap="none">
            <a:spAutoFit/>
          </a:bodyPr>
          <a:lstStyle/>
          <a:p>
            <a:r>
              <a:rPr lang="en-US" altLang="zh-CN" sz="2800" b="1"/>
              <a:t>A</a:t>
            </a:r>
            <a:r>
              <a:rPr lang="zh-CN" altLang="en-US" sz="2800" b="1"/>
              <a:t>、</a:t>
            </a:r>
            <a:r>
              <a:rPr lang="en-US" altLang="zh-CN" sz="2800" b="1"/>
              <a:t>C</a:t>
            </a:r>
            <a:r>
              <a:rPr lang="en-US" altLang="zh-CN" sz="2800" b="1" baseline="-25000"/>
              <a:t>2</a:t>
            </a:r>
            <a:r>
              <a:rPr lang="en-US" altLang="zh-CN" sz="2800" b="1"/>
              <a:t>H</a:t>
            </a:r>
            <a:r>
              <a:rPr lang="en-US" altLang="zh-CN" sz="2800" b="1" baseline="-25000"/>
              <a:t>6  </a:t>
            </a:r>
            <a:r>
              <a:rPr lang="en-US" altLang="zh-CN" sz="2800" b="1"/>
              <a:t>             B</a:t>
            </a:r>
            <a:r>
              <a:rPr lang="zh-CN" altLang="en-US" sz="2800" b="1"/>
              <a:t>、</a:t>
            </a:r>
            <a:r>
              <a:rPr lang="en-US" altLang="zh-CN" sz="2800" b="1"/>
              <a:t>C</a:t>
            </a:r>
            <a:r>
              <a:rPr lang="en-US" altLang="zh-CN" sz="2800" b="1" baseline="-25000"/>
              <a:t>4</a:t>
            </a:r>
            <a:r>
              <a:rPr lang="en-US" altLang="zh-CN" sz="2800" b="1"/>
              <a:t>H</a:t>
            </a:r>
            <a:r>
              <a:rPr lang="en-US" altLang="zh-CN" sz="2800" b="1" baseline="-25000"/>
              <a:t>10</a:t>
            </a:r>
          </a:p>
          <a:p>
            <a:endParaRPr lang="en-US" altLang="zh-CN" sz="2800" b="1"/>
          </a:p>
          <a:p>
            <a:r>
              <a:rPr lang="en-US" altLang="zh-CN" sz="2800" b="1"/>
              <a:t>C</a:t>
            </a:r>
            <a:r>
              <a:rPr lang="zh-CN" altLang="en-US" sz="2800" b="1"/>
              <a:t>、</a:t>
            </a:r>
            <a:r>
              <a:rPr lang="en-US" altLang="zh-CN" sz="2800" b="1"/>
              <a:t>C</a:t>
            </a:r>
            <a:r>
              <a:rPr lang="en-US" altLang="zh-CN" sz="2800" b="1" baseline="-25000"/>
              <a:t>2</a:t>
            </a:r>
            <a:r>
              <a:rPr lang="en-US" altLang="zh-CN" sz="2800" b="1"/>
              <a:t>H</a:t>
            </a:r>
            <a:r>
              <a:rPr lang="en-US" altLang="zh-CN" sz="2800" b="1" baseline="-25000"/>
              <a:t>4</a:t>
            </a:r>
            <a:r>
              <a:rPr lang="en-US" altLang="zh-CN" sz="2800" b="1"/>
              <a:t>Cl</a:t>
            </a:r>
            <a:r>
              <a:rPr lang="en-US" altLang="zh-CN" sz="2800" b="1" baseline="-25000"/>
              <a:t>2</a:t>
            </a:r>
            <a:r>
              <a:rPr lang="en-US" altLang="zh-CN" sz="2800" b="1"/>
              <a:t>          D</a:t>
            </a:r>
            <a:r>
              <a:rPr lang="zh-CN" altLang="en-US" sz="2800" b="1"/>
              <a:t>、</a:t>
            </a:r>
            <a:r>
              <a:rPr lang="en-US" altLang="zh-CN" sz="2800" b="1"/>
              <a:t>C</a:t>
            </a:r>
            <a:endParaRPr lang="en-US" altLang="zh-CN" sz="2800" b="1" baseline="-25000"/>
          </a:p>
        </p:txBody>
      </p:sp>
      <p:sp>
        <p:nvSpPr>
          <p:cNvPr id="25604" name="Freeform 4"/>
          <p:cNvSpPr>
            <a:spLocks/>
          </p:cNvSpPr>
          <p:nvPr/>
        </p:nvSpPr>
        <p:spPr bwMode="auto">
          <a:xfrm>
            <a:off x="1476375" y="1989138"/>
            <a:ext cx="1223963" cy="719137"/>
          </a:xfrm>
          <a:custGeom>
            <a:avLst/>
            <a:gdLst>
              <a:gd name="T0" fmla="*/ 0 w 771"/>
              <a:gd name="T1" fmla="*/ 272 h 453"/>
              <a:gd name="T2" fmla="*/ 181 w 771"/>
              <a:gd name="T3" fmla="*/ 453 h 453"/>
              <a:gd name="T4" fmla="*/ 771 w 771"/>
              <a:gd name="T5" fmla="*/ 0 h 453"/>
              <a:gd name="T6" fmla="*/ 0 60000 65536"/>
              <a:gd name="T7" fmla="*/ 0 60000 65536"/>
              <a:gd name="T8" fmla="*/ 0 60000 65536"/>
              <a:gd name="T9" fmla="*/ 0 w 771"/>
              <a:gd name="T10" fmla="*/ 0 h 453"/>
              <a:gd name="T11" fmla="*/ 771 w 771"/>
              <a:gd name="T12" fmla="*/ 453 h 453"/>
            </a:gdLst>
            <a:ahLst/>
            <a:cxnLst>
              <a:cxn ang="T6">
                <a:pos x="T0" y="T1"/>
              </a:cxn>
              <a:cxn ang="T7">
                <a:pos x="T2" y="T3"/>
              </a:cxn>
              <a:cxn ang="T8">
                <a:pos x="T4" y="T5"/>
              </a:cxn>
            </a:cxnLst>
            <a:rect l="T9" t="T10" r="T11" b="T12"/>
            <a:pathLst>
              <a:path w="771" h="453">
                <a:moveTo>
                  <a:pt x="0" y="272"/>
                </a:moveTo>
                <a:lnTo>
                  <a:pt x="181" y="453"/>
                </a:lnTo>
                <a:lnTo>
                  <a:pt x="771" y="0"/>
                </a:lnTo>
              </a:path>
            </a:pathLst>
          </a:custGeom>
          <a:noFill/>
          <a:ln w="31750">
            <a:solidFill>
              <a:srgbClr val="FF0000"/>
            </a:solidFill>
            <a:round/>
            <a:headEnd/>
            <a:tailEnd/>
          </a:ln>
        </p:spPr>
        <p:txBody>
          <a:bodyPr/>
          <a:lstStyle/>
          <a:p>
            <a:endParaRPr lang="zh-CN" altLang="en-US"/>
          </a:p>
        </p:txBody>
      </p:sp>
      <p:sp>
        <p:nvSpPr>
          <p:cNvPr id="25605" name="Text Box 5"/>
          <p:cNvSpPr txBox="1">
            <a:spLocks noChangeArrowheads="1"/>
          </p:cNvSpPr>
          <p:nvPr/>
        </p:nvSpPr>
        <p:spPr bwMode="auto">
          <a:xfrm>
            <a:off x="611188" y="3573463"/>
            <a:ext cx="8137525" cy="946150"/>
          </a:xfrm>
          <a:prstGeom prst="rect">
            <a:avLst/>
          </a:prstGeom>
          <a:noFill/>
          <a:ln w="9525">
            <a:noFill/>
            <a:miter lim="800000"/>
            <a:headEnd/>
            <a:tailEnd/>
          </a:ln>
        </p:spPr>
        <p:txBody>
          <a:bodyPr>
            <a:spAutoFit/>
          </a:bodyPr>
          <a:lstStyle/>
          <a:p>
            <a:r>
              <a:rPr lang="en-US" altLang="zh-CN" sz="2800" b="1"/>
              <a:t>3</a:t>
            </a:r>
            <a:r>
              <a:rPr lang="zh-CN" altLang="en-US" sz="2800" b="1"/>
              <a:t>、一氯代物的同分异构体有</a:t>
            </a:r>
            <a:r>
              <a:rPr lang="en-US" altLang="zh-CN" sz="2800" b="1"/>
              <a:t>2</a:t>
            </a:r>
            <a:r>
              <a:rPr lang="zh-CN" altLang="en-US" sz="2800" b="1"/>
              <a:t>种，二氯代物的同分异构体有</a:t>
            </a:r>
            <a:r>
              <a:rPr lang="en-US" altLang="zh-CN" sz="2800" b="1"/>
              <a:t>4</a:t>
            </a:r>
            <a:r>
              <a:rPr lang="zh-CN" altLang="en-US" sz="2800" b="1"/>
              <a:t>种的烷烃是：</a:t>
            </a:r>
          </a:p>
        </p:txBody>
      </p:sp>
      <p:sp>
        <p:nvSpPr>
          <p:cNvPr id="25606" name="Rectangle 6"/>
          <p:cNvSpPr>
            <a:spLocks noChangeArrowheads="1"/>
          </p:cNvSpPr>
          <p:nvPr/>
        </p:nvSpPr>
        <p:spPr bwMode="auto">
          <a:xfrm>
            <a:off x="1619250" y="4581525"/>
            <a:ext cx="4527550" cy="1373188"/>
          </a:xfrm>
          <a:prstGeom prst="rect">
            <a:avLst/>
          </a:prstGeom>
          <a:noFill/>
          <a:ln w="9525">
            <a:noFill/>
            <a:miter lim="800000"/>
            <a:headEnd/>
            <a:tailEnd/>
          </a:ln>
        </p:spPr>
        <p:txBody>
          <a:bodyPr wrap="none">
            <a:spAutoFit/>
          </a:bodyPr>
          <a:lstStyle/>
          <a:p>
            <a:r>
              <a:rPr lang="en-US" altLang="zh-CN" sz="2800" b="1"/>
              <a:t>A</a:t>
            </a:r>
            <a:r>
              <a:rPr lang="zh-CN" altLang="en-US" sz="2800" b="1"/>
              <a:t>、乙烷</a:t>
            </a:r>
            <a:r>
              <a:rPr lang="zh-CN" altLang="en-US" sz="2800" b="1" baseline="-25000"/>
              <a:t> </a:t>
            </a:r>
            <a:r>
              <a:rPr lang="zh-CN" altLang="en-US" sz="2800" b="1"/>
              <a:t>             </a:t>
            </a:r>
            <a:r>
              <a:rPr lang="en-US" altLang="zh-CN" sz="2800" b="1"/>
              <a:t>B</a:t>
            </a:r>
            <a:r>
              <a:rPr lang="zh-CN" altLang="en-US" sz="2800" b="1"/>
              <a:t>、丙烷</a:t>
            </a:r>
            <a:endParaRPr lang="zh-CN" altLang="en-US" sz="2800" b="1" baseline="-25000"/>
          </a:p>
          <a:p>
            <a:endParaRPr lang="zh-CN" altLang="en-US" sz="2800" b="1"/>
          </a:p>
          <a:p>
            <a:r>
              <a:rPr lang="en-US" altLang="zh-CN" sz="2800" b="1"/>
              <a:t>C</a:t>
            </a:r>
            <a:r>
              <a:rPr lang="zh-CN" altLang="en-US" sz="2800" b="1"/>
              <a:t>、正丁烷          </a:t>
            </a:r>
            <a:r>
              <a:rPr lang="en-US" altLang="zh-CN" sz="2800" b="1"/>
              <a:t>D</a:t>
            </a:r>
            <a:r>
              <a:rPr lang="zh-CN" altLang="en-US" sz="2800" b="1"/>
              <a:t>、新戊烷</a:t>
            </a:r>
            <a:endParaRPr lang="zh-CN" altLang="en-US" sz="2800" b="1" baseline="-25000"/>
          </a:p>
        </p:txBody>
      </p:sp>
      <p:sp>
        <p:nvSpPr>
          <p:cNvPr id="25607" name="Freeform 7"/>
          <p:cNvSpPr>
            <a:spLocks/>
          </p:cNvSpPr>
          <p:nvPr/>
        </p:nvSpPr>
        <p:spPr bwMode="auto">
          <a:xfrm>
            <a:off x="4211638" y="4508500"/>
            <a:ext cx="1223962" cy="719138"/>
          </a:xfrm>
          <a:custGeom>
            <a:avLst/>
            <a:gdLst>
              <a:gd name="T0" fmla="*/ 0 w 771"/>
              <a:gd name="T1" fmla="*/ 272 h 453"/>
              <a:gd name="T2" fmla="*/ 181 w 771"/>
              <a:gd name="T3" fmla="*/ 453 h 453"/>
              <a:gd name="T4" fmla="*/ 771 w 771"/>
              <a:gd name="T5" fmla="*/ 0 h 453"/>
              <a:gd name="T6" fmla="*/ 0 60000 65536"/>
              <a:gd name="T7" fmla="*/ 0 60000 65536"/>
              <a:gd name="T8" fmla="*/ 0 60000 65536"/>
              <a:gd name="T9" fmla="*/ 0 w 771"/>
              <a:gd name="T10" fmla="*/ 0 h 453"/>
              <a:gd name="T11" fmla="*/ 771 w 771"/>
              <a:gd name="T12" fmla="*/ 453 h 453"/>
            </a:gdLst>
            <a:ahLst/>
            <a:cxnLst>
              <a:cxn ang="T6">
                <a:pos x="T0" y="T1"/>
              </a:cxn>
              <a:cxn ang="T7">
                <a:pos x="T2" y="T3"/>
              </a:cxn>
              <a:cxn ang="T8">
                <a:pos x="T4" y="T5"/>
              </a:cxn>
            </a:cxnLst>
            <a:rect l="T9" t="T10" r="T11" b="T12"/>
            <a:pathLst>
              <a:path w="771" h="453">
                <a:moveTo>
                  <a:pt x="0" y="272"/>
                </a:moveTo>
                <a:lnTo>
                  <a:pt x="181" y="453"/>
                </a:lnTo>
                <a:lnTo>
                  <a:pt x="771" y="0"/>
                </a:lnTo>
              </a:path>
            </a:pathLst>
          </a:custGeom>
          <a:noFill/>
          <a:ln w="31750">
            <a:solidFill>
              <a:srgbClr val="FF0000"/>
            </a:solidFill>
            <a:round/>
            <a:headEnd/>
            <a:tailEnd/>
          </a:ln>
        </p:spPr>
        <p:txBody>
          <a:bodyPr/>
          <a:lstStyle/>
          <a:p>
            <a:endParaRPr lang="zh-CN" altLang="en-US"/>
          </a:p>
        </p:txBody>
      </p:sp>
      <p:sp>
        <p:nvSpPr>
          <p:cNvPr id="19464" name="Text Box 8"/>
          <p:cNvSpPr txBox="1">
            <a:spLocks noChangeArrowheads="1"/>
          </p:cNvSpPr>
          <p:nvPr/>
        </p:nvSpPr>
        <p:spPr bwMode="auto">
          <a:xfrm>
            <a:off x="709613" y="473075"/>
            <a:ext cx="1266825" cy="579438"/>
          </a:xfrm>
          <a:prstGeom prst="rect">
            <a:avLst/>
          </a:prstGeom>
          <a:noFill/>
          <a:ln w="9525">
            <a:noFill/>
            <a:miter lim="800000"/>
            <a:headEnd/>
            <a:tailEnd/>
          </a:ln>
        </p:spPr>
        <p:txBody>
          <a:bodyPr wrap="none">
            <a:spAutoFit/>
          </a:bodyPr>
          <a:lstStyle/>
          <a:p>
            <a:r>
              <a:rPr lang="en-US" altLang="zh-CN" sz="3200" b="1"/>
              <a:t>[</a:t>
            </a:r>
            <a:r>
              <a:rPr lang="zh-CN" altLang="en-US" sz="3200" b="1"/>
              <a:t>练习</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500" fill="hold"/>
                                        <p:tgtEl>
                                          <p:spTgt spid="25604"/>
                                        </p:tgtEl>
                                        <p:attrNameLst>
                                          <p:attrName>ppt_w</p:attrName>
                                        </p:attrNameLst>
                                      </p:cBhvr>
                                      <p:tavLst>
                                        <p:tav tm="0">
                                          <p:val>
                                            <p:strVal val="#ppt_w*0.70"/>
                                          </p:val>
                                        </p:tav>
                                        <p:tav tm="100000">
                                          <p:val>
                                            <p:strVal val="#ppt_w"/>
                                          </p:val>
                                        </p:tav>
                                      </p:tavLst>
                                    </p:anim>
                                    <p:anim calcmode="lin" valueType="num">
                                      <p:cBhvr>
                                        <p:cTn id="8" dur="500" fill="hold"/>
                                        <p:tgtEl>
                                          <p:spTgt spid="25604"/>
                                        </p:tgtEl>
                                        <p:attrNameLst>
                                          <p:attrName>ppt_h</p:attrName>
                                        </p:attrNameLst>
                                      </p:cBhvr>
                                      <p:tavLst>
                                        <p:tav tm="0">
                                          <p:val>
                                            <p:strVal val="#ppt_h"/>
                                          </p:val>
                                        </p:tav>
                                        <p:tav tm="100000">
                                          <p:val>
                                            <p:strVal val="#ppt_h"/>
                                          </p:val>
                                        </p:tav>
                                      </p:tavLst>
                                    </p:anim>
                                    <p:animEffect transition="in" filter="fade">
                                      <p:cBhvr>
                                        <p:cTn id="9" dur="500"/>
                                        <p:tgtEl>
                                          <p:spTgt spid="25604"/>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5605"/>
                                        </p:tgtEl>
                                        <p:attrNameLst>
                                          <p:attrName>style.visibility</p:attrName>
                                        </p:attrNameLst>
                                      </p:cBhvr>
                                      <p:to>
                                        <p:strVal val="visible"/>
                                      </p:to>
                                    </p:set>
                                    <p:anim calcmode="discrete" valueType="clr">
                                      <p:cBhvr override="childStyle">
                                        <p:cTn id="14" dur="80"/>
                                        <p:tgtEl>
                                          <p:spTgt spid="2560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605"/>
                                        </p:tgtEl>
                                        <p:attrNameLst>
                                          <p:attrName>fillcolor</p:attrName>
                                        </p:attrNameLst>
                                      </p:cBhvr>
                                      <p:tavLst>
                                        <p:tav tm="0">
                                          <p:val>
                                            <p:clrVal>
                                              <a:schemeClr val="accent2"/>
                                            </p:clrVal>
                                          </p:val>
                                        </p:tav>
                                        <p:tav tm="50000">
                                          <p:val>
                                            <p:clrVal>
                                              <a:schemeClr val="hlink"/>
                                            </p:clrVal>
                                          </p:val>
                                        </p:tav>
                                      </p:tavLst>
                                    </p:anim>
                                    <p:set>
                                      <p:cBhvr>
                                        <p:cTn id="16" dur="80"/>
                                        <p:tgtEl>
                                          <p:spTgt spid="25605"/>
                                        </p:tgtEl>
                                        <p:attrNameLst>
                                          <p:attrName>fill.type</p:attrName>
                                        </p:attrNameLst>
                                      </p:cBhvr>
                                      <p:to>
                                        <p:strVal val="solid"/>
                                      </p:to>
                                    </p:set>
                                  </p:childTnLst>
                                </p:cTn>
                              </p:par>
                              <p:par>
                                <p:cTn id="17" presetID="27" presetClass="entr" presetSubtype="0" fill="hold" grpId="0" nodeType="withEffect">
                                  <p:stCondLst>
                                    <p:cond delay="0"/>
                                  </p:stCondLst>
                                  <p:iterate type="lt">
                                    <p:tmPct val="50000"/>
                                  </p:iterate>
                                  <p:childTnLst>
                                    <p:set>
                                      <p:cBhvr>
                                        <p:cTn id="18" dur="1" fill="hold">
                                          <p:stCondLst>
                                            <p:cond delay="0"/>
                                          </p:stCondLst>
                                        </p:cTn>
                                        <p:tgtEl>
                                          <p:spTgt spid="25606"/>
                                        </p:tgtEl>
                                        <p:attrNameLst>
                                          <p:attrName>style.visibility</p:attrName>
                                        </p:attrNameLst>
                                      </p:cBhvr>
                                      <p:to>
                                        <p:strVal val="visible"/>
                                      </p:to>
                                    </p:set>
                                    <p:anim calcmode="discrete" valueType="clr">
                                      <p:cBhvr override="childStyle">
                                        <p:cTn id="19" dur="80"/>
                                        <p:tgtEl>
                                          <p:spTgt spid="2560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5606"/>
                                        </p:tgtEl>
                                        <p:attrNameLst>
                                          <p:attrName>fillcolor</p:attrName>
                                        </p:attrNameLst>
                                      </p:cBhvr>
                                      <p:tavLst>
                                        <p:tav tm="0">
                                          <p:val>
                                            <p:clrVal>
                                              <a:schemeClr val="accent2"/>
                                            </p:clrVal>
                                          </p:val>
                                        </p:tav>
                                        <p:tav tm="50000">
                                          <p:val>
                                            <p:clrVal>
                                              <a:schemeClr val="hlink"/>
                                            </p:clrVal>
                                          </p:val>
                                        </p:tav>
                                      </p:tavLst>
                                    </p:anim>
                                    <p:set>
                                      <p:cBhvr>
                                        <p:cTn id="21" dur="80"/>
                                        <p:tgtEl>
                                          <p:spTgt spid="25606"/>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5607"/>
                                        </p:tgtEl>
                                        <p:attrNameLst>
                                          <p:attrName>style.visibility</p:attrName>
                                        </p:attrNameLst>
                                      </p:cBhvr>
                                      <p:to>
                                        <p:strVal val="visible"/>
                                      </p:to>
                                    </p:set>
                                    <p:anim calcmode="lin" valueType="num">
                                      <p:cBhvr>
                                        <p:cTn id="26" dur="500" fill="hold"/>
                                        <p:tgtEl>
                                          <p:spTgt spid="25607"/>
                                        </p:tgtEl>
                                        <p:attrNameLst>
                                          <p:attrName>ppt_w</p:attrName>
                                        </p:attrNameLst>
                                      </p:cBhvr>
                                      <p:tavLst>
                                        <p:tav tm="0">
                                          <p:val>
                                            <p:strVal val="#ppt_w*0.70"/>
                                          </p:val>
                                        </p:tav>
                                        <p:tav tm="100000">
                                          <p:val>
                                            <p:strVal val="#ppt_w"/>
                                          </p:val>
                                        </p:tav>
                                      </p:tavLst>
                                    </p:anim>
                                    <p:anim calcmode="lin" valueType="num">
                                      <p:cBhvr>
                                        <p:cTn id="27" dur="500" fill="hold"/>
                                        <p:tgtEl>
                                          <p:spTgt spid="25607"/>
                                        </p:tgtEl>
                                        <p:attrNameLst>
                                          <p:attrName>ppt_h</p:attrName>
                                        </p:attrNameLst>
                                      </p:cBhvr>
                                      <p:tavLst>
                                        <p:tav tm="0">
                                          <p:val>
                                            <p:strVal val="#ppt_h"/>
                                          </p:val>
                                        </p:tav>
                                        <p:tav tm="100000">
                                          <p:val>
                                            <p:strVal val="#ppt_h"/>
                                          </p:val>
                                        </p:tav>
                                      </p:tavLst>
                                    </p:anim>
                                    <p:animEffect transition="in" filter="fade">
                                      <p:cBhvr>
                                        <p:cTn id="28"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p:bldP spid="25606" grpId="0"/>
      <p:bldP spid="2560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8313" y="387350"/>
            <a:ext cx="3057247" cy="584775"/>
          </a:xfrm>
          <a:prstGeom prst="rect">
            <a:avLst/>
          </a:prstGeom>
          <a:noFill/>
          <a:ln w="9525" algn="ctr">
            <a:noFill/>
            <a:miter lim="800000"/>
            <a:headEnd/>
            <a:tailEnd/>
          </a:ln>
        </p:spPr>
        <p:txBody>
          <a:bodyPr wrap="none">
            <a:spAutoFit/>
          </a:bodyPr>
          <a:lstStyle/>
          <a:p>
            <a:r>
              <a:rPr lang="zh-CN" altLang="en-US" sz="3200" b="1" smtClean="0">
                <a:latin typeface="黑体" pitchFamily="2" charset="-122"/>
                <a:ea typeface="黑体" pitchFamily="2" charset="-122"/>
              </a:rPr>
              <a:t>二、</a:t>
            </a:r>
            <a:r>
              <a:rPr lang="zh-CN" altLang="en-US" sz="3200" b="1" dirty="0">
                <a:latin typeface="黑体" pitchFamily="2" charset="-122"/>
                <a:ea typeface="黑体" pitchFamily="2" charset="-122"/>
              </a:rPr>
              <a:t>烷烃的命名</a:t>
            </a:r>
          </a:p>
        </p:txBody>
      </p:sp>
      <p:sp>
        <p:nvSpPr>
          <p:cNvPr id="26627" name="Text Box 3"/>
          <p:cNvSpPr txBox="1">
            <a:spLocks noChangeArrowheads="1"/>
          </p:cNvSpPr>
          <p:nvPr/>
        </p:nvSpPr>
        <p:spPr bwMode="auto">
          <a:xfrm>
            <a:off x="519113" y="1452563"/>
            <a:ext cx="2871787" cy="519112"/>
          </a:xfrm>
          <a:prstGeom prst="rect">
            <a:avLst/>
          </a:prstGeom>
          <a:noFill/>
          <a:ln w="9525">
            <a:noFill/>
            <a:miter lim="800000"/>
            <a:headEnd/>
            <a:tailEnd/>
          </a:ln>
        </p:spPr>
        <p:txBody>
          <a:bodyPr wrap="none">
            <a:spAutoFit/>
          </a:bodyPr>
          <a:lstStyle/>
          <a:p>
            <a:r>
              <a:rPr lang="en-US" altLang="zh-CN" sz="2800" b="1"/>
              <a:t>1</a:t>
            </a:r>
            <a:r>
              <a:rPr lang="zh-CN" altLang="en-US" sz="2800" b="1"/>
              <a:t>、传统命名法：</a:t>
            </a:r>
          </a:p>
        </p:txBody>
      </p:sp>
      <p:sp>
        <p:nvSpPr>
          <p:cNvPr id="26628" name="Text Box 4"/>
          <p:cNvSpPr txBox="1">
            <a:spLocks noChangeArrowheads="1"/>
          </p:cNvSpPr>
          <p:nvPr/>
        </p:nvSpPr>
        <p:spPr bwMode="auto">
          <a:xfrm>
            <a:off x="539750" y="2205038"/>
            <a:ext cx="7777163" cy="1800225"/>
          </a:xfrm>
          <a:prstGeom prst="rect">
            <a:avLst/>
          </a:prstGeom>
          <a:noFill/>
          <a:ln w="9525">
            <a:noFill/>
            <a:miter lim="800000"/>
            <a:headEnd/>
            <a:tailEnd/>
          </a:ln>
        </p:spPr>
        <p:txBody>
          <a:bodyPr>
            <a:spAutoFit/>
          </a:bodyPr>
          <a:lstStyle/>
          <a:p>
            <a:r>
              <a:rPr lang="en-US" altLang="zh-CN" sz="2800" b="1"/>
              <a:t>       </a:t>
            </a:r>
            <a:r>
              <a:rPr lang="zh-CN" altLang="en-US" sz="2800" b="1"/>
              <a:t>烷烃可以根据分子里所含碳原子的数目来命名，碳原子数在十以下的，用</a:t>
            </a:r>
            <a:r>
              <a:rPr lang="zh-CN" altLang="en-US" sz="2800" b="1">
                <a:solidFill>
                  <a:srgbClr val="0000FF"/>
                </a:solidFill>
              </a:rPr>
              <a:t>甲、乙、丙、丁、戊、己、庚、辛、壬、癸</a:t>
            </a:r>
            <a:r>
              <a:rPr lang="zh-CN" altLang="en-US" sz="2800" b="1"/>
              <a:t>来表示；碳原子数在十以上的，就用数字来表示。</a:t>
            </a:r>
          </a:p>
        </p:txBody>
      </p:sp>
      <p:sp>
        <p:nvSpPr>
          <p:cNvPr id="26629" name="Text Box 5"/>
          <p:cNvSpPr txBox="1">
            <a:spLocks noChangeArrowheads="1"/>
          </p:cNvSpPr>
          <p:nvPr/>
        </p:nvSpPr>
        <p:spPr bwMode="auto">
          <a:xfrm>
            <a:off x="539750" y="4473575"/>
            <a:ext cx="1250950" cy="519113"/>
          </a:xfrm>
          <a:prstGeom prst="rect">
            <a:avLst/>
          </a:prstGeom>
          <a:noFill/>
          <a:ln w="9525">
            <a:noFill/>
            <a:miter lim="800000"/>
            <a:headEnd/>
            <a:tailEnd/>
          </a:ln>
        </p:spPr>
        <p:txBody>
          <a:bodyPr wrap="none">
            <a:spAutoFit/>
          </a:bodyPr>
          <a:lstStyle/>
          <a:p>
            <a:r>
              <a:rPr lang="zh-CN" altLang="en-US" sz="2800" b="1">
                <a:solidFill>
                  <a:srgbClr val="0000FF"/>
                </a:solidFill>
              </a:rPr>
              <a:t>例如：</a:t>
            </a:r>
          </a:p>
        </p:txBody>
      </p:sp>
      <p:sp>
        <p:nvSpPr>
          <p:cNvPr id="26630" name="Rectangle 6"/>
          <p:cNvSpPr>
            <a:spLocks noChangeArrowheads="1"/>
          </p:cNvSpPr>
          <p:nvPr/>
        </p:nvSpPr>
        <p:spPr bwMode="auto">
          <a:xfrm>
            <a:off x="1619250" y="4494213"/>
            <a:ext cx="6781800" cy="519112"/>
          </a:xfrm>
          <a:prstGeom prst="rect">
            <a:avLst/>
          </a:prstGeom>
          <a:noFill/>
          <a:ln w="9525">
            <a:noFill/>
            <a:miter lim="800000"/>
            <a:headEnd/>
            <a:tailEnd/>
          </a:ln>
        </p:spPr>
        <p:txBody>
          <a:bodyPr wrap="none">
            <a:spAutoFit/>
          </a:bodyPr>
          <a:lstStyle/>
          <a:p>
            <a:r>
              <a:rPr lang="en-US" altLang="zh-CN" sz="2800" b="1">
                <a:solidFill>
                  <a:srgbClr val="0000FF"/>
                </a:solidFill>
              </a:rPr>
              <a:t>C</a:t>
            </a:r>
            <a:r>
              <a:rPr lang="en-US" altLang="zh-CN" sz="2800" b="1" baseline="-25000">
                <a:solidFill>
                  <a:srgbClr val="0000FF"/>
                </a:solidFill>
              </a:rPr>
              <a:t>4</a:t>
            </a:r>
            <a:r>
              <a:rPr lang="en-US" altLang="zh-CN" sz="2800" b="1">
                <a:solidFill>
                  <a:srgbClr val="0000FF"/>
                </a:solidFill>
              </a:rPr>
              <a:t>H</a:t>
            </a:r>
            <a:r>
              <a:rPr lang="en-US" altLang="zh-CN" sz="2800" b="1" baseline="-25000">
                <a:solidFill>
                  <a:srgbClr val="0000FF"/>
                </a:solidFill>
              </a:rPr>
              <a:t>10</a:t>
            </a:r>
            <a:r>
              <a:rPr lang="en-US" altLang="zh-CN" sz="2800" b="1">
                <a:solidFill>
                  <a:srgbClr val="0000FF"/>
                </a:solidFill>
              </a:rPr>
              <a:t>  </a:t>
            </a:r>
            <a:r>
              <a:rPr lang="zh-CN" altLang="en-US" sz="2800" b="1">
                <a:solidFill>
                  <a:srgbClr val="0000FF"/>
                </a:solidFill>
              </a:rPr>
              <a:t>丁烷   </a:t>
            </a:r>
            <a:r>
              <a:rPr lang="en-US" altLang="zh-CN" sz="2800" b="1">
                <a:solidFill>
                  <a:srgbClr val="0000FF"/>
                </a:solidFill>
              </a:rPr>
              <a:t>C</a:t>
            </a:r>
            <a:r>
              <a:rPr lang="en-US" altLang="zh-CN" sz="2800" b="1" baseline="-25000">
                <a:solidFill>
                  <a:srgbClr val="0000FF"/>
                </a:solidFill>
              </a:rPr>
              <a:t>7</a:t>
            </a:r>
            <a:r>
              <a:rPr lang="en-US" altLang="zh-CN" sz="2800" b="1">
                <a:solidFill>
                  <a:srgbClr val="0000FF"/>
                </a:solidFill>
              </a:rPr>
              <a:t>H</a:t>
            </a:r>
            <a:r>
              <a:rPr lang="en-US" altLang="zh-CN" sz="2800" b="1" baseline="-25000">
                <a:solidFill>
                  <a:srgbClr val="0000FF"/>
                </a:solidFill>
              </a:rPr>
              <a:t>16</a:t>
            </a:r>
            <a:r>
              <a:rPr lang="en-US" altLang="zh-CN" sz="2800" b="1">
                <a:solidFill>
                  <a:srgbClr val="0000FF"/>
                </a:solidFill>
              </a:rPr>
              <a:t>  </a:t>
            </a:r>
            <a:r>
              <a:rPr lang="zh-CN" altLang="en-US" sz="2800" b="1">
                <a:solidFill>
                  <a:srgbClr val="0000FF"/>
                </a:solidFill>
              </a:rPr>
              <a:t>庚烷    </a:t>
            </a:r>
            <a:r>
              <a:rPr lang="en-US" altLang="zh-CN" sz="2800" b="1">
                <a:solidFill>
                  <a:srgbClr val="0000FF"/>
                </a:solidFill>
              </a:rPr>
              <a:t>C</a:t>
            </a:r>
            <a:r>
              <a:rPr lang="en-US" altLang="zh-CN" sz="2800" b="1" baseline="-25000">
                <a:solidFill>
                  <a:srgbClr val="0000FF"/>
                </a:solidFill>
              </a:rPr>
              <a:t>14</a:t>
            </a:r>
            <a:r>
              <a:rPr lang="en-US" altLang="zh-CN" sz="2800" b="1">
                <a:solidFill>
                  <a:srgbClr val="0000FF"/>
                </a:solidFill>
              </a:rPr>
              <a:t>H</a:t>
            </a:r>
            <a:r>
              <a:rPr lang="en-US" altLang="zh-CN" sz="2800" b="1" baseline="-25000">
                <a:solidFill>
                  <a:srgbClr val="0000FF"/>
                </a:solidFill>
              </a:rPr>
              <a:t>30  </a:t>
            </a:r>
            <a:r>
              <a:rPr lang="zh-CN" altLang="en-US" sz="2800" b="1">
                <a:solidFill>
                  <a:srgbClr val="0000FF"/>
                </a:solidFill>
              </a:rPr>
              <a:t>十四烷</a:t>
            </a:r>
            <a:endParaRPr lang="zh-CN" altLang="en-US" sz="2800" b="1" baseline="-250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6627"/>
                                        </p:tgtEl>
                                        <p:attrNameLst>
                                          <p:attrName>style.visibility</p:attrName>
                                        </p:attrNameLst>
                                      </p:cBhvr>
                                      <p:to>
                                        <p:strVal val="visible"/>
                                      </p:to>
                                    </p:set>
                                    <p:anim calcmode="discrete" valueType="clr">
                                      <p:cBhvr override="childStyle">
                                        <p:cTn id="7" dur="80"/>
                                        <p:tgtEl>
                                          <p:spTgt spid="266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627"/>
                                        </p:tgtEl>
                                        <p:attrNameLst>
                                          <p:attrName>fillcolor</p:attrName>
                                        </p:attrNameLst>
                                      </p:cBhvr>
                                      <p:tavLst>
                                        <p:tav tm="0">
                                          <p:val>
                                            <p:clrVal>
                                              <a:schemeClr val="accent2"/>
                                            </p:clrVal>
                                          </p:val>
                                        </p:tav>
                                        <p:tav tm="50000">
                                          <p:val>
                                            <p:clrVal>
                                              <a:schemeClr val="hlink"/>
                                            </p:clrVal>
                                          </p:val>
                                        </p:tav>
                                      </p:tavLst>
                                    </p:anim>
                                    <p:set>
                                      <p:cBhvr>
                                        <p:cTn id="9" dur="80"/>
                                        <p:tgtEl>
                                          <p:spTgt spid="2662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6628"/>
                                        </p:tgtEl>
                                        <p:attrNameLst>
                                          <p:attrName>style.visibility</p:attrName>
                                        </p:attrNameLst>
                                      </p:cBhvr>
                                      <p:to>
                                        <p:strVal val="visible"/>
                                      </p:to>
                                    </p:set>
                                    <p:anim calcmode="discrete" valueType="clr">
                                      <p:cBhvr override="childStyle">
                                        <p:cTn id="14" dur="80"/>
                                        <p:tgtEl>
                                          <p:spTgt spid="2662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6628"/>
                                        </p:tgtEl>
                                        <p:attrNameLst>
                                          <p:attrName>fillcolor</p:attrName>
                                        </p:attrNameLst>
                                      </p:cBhvr>
                                      <p:tavLst>
                                        <p:tav tm="0">
                                          <p:val>
                                            <p:clrVal>
                                              <a:schemeClr val="accent2"/>
                                            </p:clrVal>
                                          </p:val>
                                        </p:tav>
                                        <p:tav tm="50000">
                                          <p:val>
                                            <p:clrVal>
                                              <a:schemeClr val="hlink"/>
                                            </p:clrVal>
                                          </p:val>
                                        </p:tav>
                                      </p:tavLst>
                                    </p:anim>
                                    <p:set>
                                      <p:cBhvr>
                                        <p:cTn id="16" dur="80"/>
                                        <p:tgtEl>
                                          <p:spTgt spid="2662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6630"/>
                                        </p:tgtEl>
                                        <p:attrNameLst>
                                          <p:attrName>style.visibility</p:attrName>
                                        </p:attrNameLst>
                                      </p:cBhvr>
                                      <p:to>
                                        <p:strVal val="visible"/>
                                      </p:to>
                                    </p:set>
                                    <p:anim calcmode="discrete" valueType="clr">
                                      <p:cBhvr override="childStyle">
                                        <p:cTn id="21" dur="80"/>
                                        <p:tgtEl>
                                          <p:spTgt spid="26630"/>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6630"/>
                                        </p:tgtEl>
                                        <p:attrNameLst>
                                          <p:attrName>fillcolor</p:attrName>
                                        </p:attrNameLst>
                                      </p:cBhvr>
                                      <p:tavLst>
                                        <p:tav tm="0">
                                          <p:val>
                                            <p:clrVal>
                                              <a:schemeClr val="accent2"/>
                                            </p:clrVal>
                                          </p:val>
                                        </p:tav>
                                        <p:tav tm="50000">
                                          <p:val>
                                            <p:clrVal>
                                              <a:schemeClr val="hlink"/>
                                            </p:clrVal>
                                          </p:val>
                                        </p:tav>
                                      </p:tavLst>
                                    </p:anim>
                                    <p:set>
                                      <p:cBhvr>
                                        <p:cTn id="23" dur="80"/>
                                        <p:tgtEl>
                                          <p:spTgt spid="26630"/>
                                        </p:tgtEl>
                                        <p:attrNameLst>
                                          <p:attrName>fill.type</p:attrName>
                                        </p:attrNameLst>
                                      </p:cBhvr>
                                      <p:to>
                                        <p:strVal val="solid"/>
                                      </p:to>
                                    </p:set>
                                  </p:childTnLst>
                                </p:cTn>
                              </p:par>
                              <p:par>
                                <p:cTn id="24" presetID="27" presetClass="entr" presetSubtype="0" fill="hold" grpId="0" nodeType="withEffect">
                                  <p:stCondLst>
                                    <p:cond delay="0"/>
                                  </p:stCondLst>
                                  <p:iterate type="lt">
                                    <p:tmPct val="50000"/>
                                  </p:iterate>
                                  <p:childTnLst>
                                    <p:set>
                                      <p:cBhvr>
                                        <p:cTn id="25" dur="1" fill="hold">
                                          <p:stCondLst>
                                            <p:cond delay="0"/>
                                          </p:stCondLst>
                                        </p:cTn>
                                        <p:tgtEl>
                                          <p:spTgt spid="26629"/>
                                        </p:tgtEl>
                                        <p:attrNameLst>
                                          <p:attrName>style.visibility</p:attrName>
                                        </p:attrNameLst>
                                      </p:cBhvr>
                                      <p:to>
                                        <p:strVal val="visible"/>
                                      </p:to>
                                    </p:set>
                                    <p:anim calcmode="discrete" valueType="clr">
                                      <p:cBhvr override="childStyle">
                                        <p:cTn id="26" dur="80"/>
                                        <p:tgtEl>
                                          <p:spTgt spid="26629"/>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6629"/>
                                        </p:tgtEl>
                                        <p:attrNameLst>
                                          <p:attrName>fillcolor</p:attrName>
                                        </p:attrNameLst>
                                      </p:cBhvr>
                                      <p:tavLst>
                                        <p:tav tm="0">
                                          <p:val>
                                            <p:clrVal>
                                              <a:schemeClr val="accent2"/>
                                            </p:clrVal>
                                          </p:val>
                                        </p:tav>
                                        <p:tav tm="50000">
                                          <p:val>
                                            <p:clrVal>
                                              <a:schemeClr val="hlink"/>
                                            </p:clrVal>
                                          </p:val>
                                        </p:tav>
                                      </p:tavLst>
                                    </p:anim>
                                    <p:set>
                                      <p:cBhvr>
                                        <p:cTn id="28" dur="80"/>
                                        <p:tgtEl>
                                          <p:spTgt spid="266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p:bldP spid="26629" grpId="0"/>
      <p:bldP spid="266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4213" y="1125538"/>
            <a:ext cx="2871787" cy="519112"/>
          </a:xfrm>
          <a:prstGeom prst="rect">
            <a:avLst/>
          </a:prstGeom>
          <a:noFill/>
          <a:ln w="9525">
            <a:noFill/>
            <a:miter lim="800000"/>
            <a:headEnd/>
            <a:tailEnd/>
          </a:ln>
        </p:spPr>
        <p:txBody>
          <a:bodyPr wrap="none">
            <a:spAutoFit/>
          </a:bodyPr>
          <a:lstStyle/>
          <a:p>
            <a:r>
              <a:rPr lang="en-US" altLang="zh-CN" sz="2800" b="1"/>
              <a:t>2</a:t>
            </a:r>
            <a:r>
              <a:rPr lang="zh-CN" altLang="en-US" sz="2800" b="1"/>
              <a:t>、系统命名法：</a:t>
            </a:r>
          </a:p>
        </p:txBody>
      </p:sp>
      <p:sp>
        <p:nvSpPr>
          <p:cNvPr id="3077" name="Text Box 3"/>
          <p:cNvSpPr txBox="1">
            <a:spLocks noChangeArrowheads="1"/>
          </p:cNvSpPr>
          <p:nvPr/>
        </p:nvSpPr>
        <p:spPr bwMode="auto">
          <a:xfrm>
            <a:off x="468313" y="387350"/>
            <a:ext cx="3057247" cy="584775"/>
          </a:xfrm>
          <a:prstGeom prst="rect">
            <a:avLst/>
          </a:prstGeom>
          <a:noFill/>
          <a:ln w="9525" algn="ctr">
            <a:noFill/>
            <a:miter lim="800000"/>
            <a:headEnd/>
            <a:tailEnd/>
          </a:ln>
        </p:spPr>
        <p:txBody>
          <a:bodyPr wrap="none">
            <a:spAutoFit/>
          </a:bodyPr>
          <a:lstStyle/>
          <a:p>
            <a:r>
              <a:rPr lang="zh-CN" altLang="en-US" sz="3200" b="1" dirty="0" smtClean="0">
                <a:latin typeface="黑体" pitchFamily="2" charset="-122"/>
                <a:ea typeface="黑体" pitchFamily="2" charset="-122"/>
              </a:rPr>
              <a:t>二、</a:t>
            </a:r>
            <a:r>
              <a:rPr lang="zh-CN" altLang="en-US" sz="3200" b="1" dirty="0">
                <a:latin typeface="黑体" pitchFamily="2" charset="-122"/>
                <a:ea typeface="黑体" pitchFamily="2" charset="-122"/>
              </a:rPr>
              <a:t>烷烃的命名</a:t>
            </a:r>
          </a:p>
        </p:txBody>
      </p:sp>
      <p:sp>
        <p:nvSpPr>
          <p:cNvPr id="27652" name="Text Box 4"/>
          <p:cNvSpPr txBox="1">
            <a:spLocks noChangeArrowheads="1"/>
          </p:cNvSpPr>
          <p:nvPr/>
        </p:nvSpPr>
        <p:spPr bwMode="auto">
          <a:xfrm>
            <a:off x="900113" y="1628775"/>
            <a:ext cx="7962436" cy="523220"/>
          </a:xfrm>
          <a:prstGeom prst="rect">
            <a:avLst/>
          </a:prstGeom>
          <a:noFill/>
          <a:ln w="9525">
            <a:noFill/>
            <a:miter lim="800000"/>
            <a:headEnd/>
            <a:tailEnd/>
          </a:ln>
        </p:spPr>
        <p:txBody>
          <a:bodyPr wrap="none">
            <a:spAutoFit/>
          </a:bodyPr>
          <a:lstStyle/>
          <a:p>
            <a:r>
              <a:rPr lang="en-US" altLang="zh-CN" sz="2800" b="1" dirty="0">
                <a:solidFill>
                  <a:srgbClr val="0000FF"/>
                </a:solidFill>
              </a:rPr>
              <a:t>1</a:t>
            </a:r>
            <a:r>
              <a:rPr lang="zh-CN" altLang="en-US" sz="2800" b="1" dirty="0">
                <a:solidFill>
                  <a:srgbClr val="0000FF"/>
                </a:solidFill>
              </a:rPr>
              <a:t>、选主链，称某烷。</a:t>
            </a:r>
            <a:r>
              <a:rPr lang="zh-CN" altLang="en-US" sz="2400" b="1" dirty="0">
                <a:solidFill>
                  <a:srgbClr val="0000FF"/>
                </a:solidFill>
              </a:rPr>
              <a:t>碳原子数相同时支链</a:t>
            </a:r>
            <a:r>
              <a:rPr lang="zh-CN" altLang="en-US" sz="2400" b="1" dirty="0">
                <a:solidFill>
                  <a:srgbClr val="FF0000"/>
                </a:solidFill>
              </a:rPr>
              <a:t>多</a:t>
            </a:r>
            <a:r>
              <a:rPr lang="zh-CN" altLang="en-US" sz="2400" b="1" dirty="0">
                <a:solidFill>
                  <a:srgbClr val="0000FF"/>
                </a:solidFill>
              </a:rPr>
              <a:t>为主链；</a:t>
            </a:r>
          </a:p>
        </p:txBody>
      </p:sp>
      <p:sp>
        <p:nvSpPr>
          <p:cNvPr id="27653" name="Text Box 5"/>
          <p:cNvSpPr txBox="1">
            <a:spLocks noChangeArrowheads="1"/>
          </p:cNvSpPr>
          <p:nvPr/>
        </p:nvSpPr>
        <p:spPr bwMode="auto">
          <a:xfrm>
            <a:off x="942975" y="2133600"/>
            <a:ext cx="7589838" cy="884238"/>
          </a:xfrm>
          <a:prstGeom prst="rect">
            <a:avLst/>
          </a:prstGeom>
          <a:noFill/>
          <a:ln w="9525">
            <a:noFill/>
            <a:miter lim="800000"/>
            <a:headEnd/>
            <a:tailEnd/>
          </a:ln>
        </p:spPr>
        <p:txBody>
          <a:bodyPr>
            <a:spAutoFit/>
          </a:bodyPr>
          <a:lstStyle/>
          <a:p>
            <a:r>
              <a:rPr lang="en-US" altLang="zh-CN" sz="2800" b="1" dirty="0">
                <a:solidFill>
                  <a:srgbClr val="0000FF"/>
                </a:solidFill>
              </a:rPr>
              <a:t>2</a:t>
            </a:r>
            <a:r>
              <a:rPr lang="zh-CN" altLang="en-US" sz="2800" b="1" dirty="0">
                <a:solidFill>
                  <a:srgbClr val="0000FF"/>
                </a:solidFill>
              </a:rPr>
              <a:t>、编号位，定支链。</a:t>
            </a:r>
            <a:r>
              <a:rPr lang="zh-CN" altLang="en-US" sz="2400" b="1" dirty="0">
                <a:solidFill>
                  <a:srgbClr val="0000FF"/>
                </a:solidFill>
              </a:rPr>
              <a:t>离支链</a:t>
            </a:r>
            <a:r>
              <a:rPr lang="zh-CN" altLang="en-US" sz="2400" b="1" dirty="0">
                <a:solidFill>
                  <a:srgbClr val="FF0000"/>
                </a:solidFill>
              </a:rPr>
              <a:t>近</a:t>
            </a:r>
            <a:r>
              <a:rPr lang="zh-CN" altLang="en-US" sz="2400" b="1" dirty="0">
                <a:solidFill>
                  <a:srgbClr val="0000FF"/>
                </a:solidFill>
              </a:rPr>
              <a:t>的一端开始，远近相同的从小的一端开始。使支链的编号总和最小；</a:t>
            </a:r>
          </a:p>
        </p:txBody>
      </p:sp>
      <p:sp>
        <p:nvSpPr>
          <p:cNvPr id="27654" name="Text Box 6"/>
          <p:cNvSpPr txBox="1">
            <a:spLocks noChangeArrowheads="1"/>
          </p:cNvSpPr>
          <p:nvPr/>
        </p:nvSpPr>
        <p:spPr bwMode="auto">
          <a:xfrm>
            <a:off x="941388" y="3054350"/>
            <a:ext cx="6726237" cy="519113"/>
          </a:xfrm>
          <a:prstGeom prst="rect">
            <a:avLst/>
          </a:prstGeom>
          <a:noFill/>
          <a:ln w="9525">
            <a:noFill/>
            <a:miter lim="800000"/>
            <a:headEnd/>
            <a:tailEnd/>
          </a:ln>
        </p:spPr>
        <p:txBody>
          <a:bodyPr>
            <a:spAutoFit/>
          </a:bodyPr>
          <a:lstStyle/>
          <a:p>
            <a:r>
              <a:rPr lang="en-US" altLang="zh-CN" sz="2800" b="1">
                <a:solidFill>
                  <a:srgbClr val="0000FF"/>
                </a:solidFill>
              </a:rPr>
              <a:t>3</a:t>
            </a:r>
            <a:r>
              <a:rPr lang="zh-CN" altLang="en-US" sz="2800" b="1">
                <a:solidFill>
                  <a:srgbClr val="0000FF"/>
                </a:solidFill>
              </a:rPr>
              <a:t>、取代基，写在前，标位置，短线连；</a:t>
            </a:r>
          </a:p>
        </p:txBody>
      </p:sp>
      <p:sp>
        <p:nvSpPr>
          <p:cNvPr id="27655" name="Text Box 7"/>
          <p:cNvSpPr txBox="1">
            <a:spLocks noChangeArrowheads="1"/>
          </p:cNvSpPr>
          <p:nvPr/>
        </p:nvSpPr>
        <p:spPr bwMode="auto">
          <a:xfrm>
            <a:off x="952500" y="3571875"/>
            <a:ext cx="6572250" cy="519113"/>
          </a:xfrm>
          <a:prstGeom prst="rect">
            <a:avLst/>
          </a:prstGeom>
          <a:noFill/>
          <a:ln w="9525">
            <a:noFill/>
            <a:miter lim="800000"/>
            <a:headEnd/>
            <a:tailEnd/>
          </a:ln>
        </p:spPr>
        <p:txBody>
          <a:bodyPr>
            <a:spAutoFit/>
          </a:bodyPr>
          <a:lstStyle/>
          <a:p>
            <a:r>
              <a:rPr lang="en-US" altLang="zh-CN" sz="2800" b="1">
                <a:solidFill>
                  <a:srgbClr val="0000FF"/>
                </a:solidFill>
              </a:rPr>
              <a:t>4</a:t>
            </a:r>
            <a:r>
              <a:rPr lang="zh-CN" altLang="en-US" sz="2800" b="1">
                <a:solidFill>
                  <a:srgbClr val="0000FF"/>
                </a:solidFill>
              </a:rPr>
              <a:t>、不同基，简到繁，相同基，合并算。</a:t>
            </a:r>
          </a:p>
        </p:txBody>
      </p:sp>
      <p:sp>
        <p:nvSpPr>
          <p:cNvPr id="27656" name="Text Box 8"/>
          <p:cNvSpPr txBox="1">
            <a:spLocks noChangeArrowheads="1"/>
          </p:cNvSpPr>
          <p:nvPr/>
        </p:nvSpPr>
        <p:spPr bwMode="auto">
          <a:xfrm>
            <a:off x="8243888" y="5480050"/>
            <a:ext cx="700833" cy="400110"/>
          </a:xfrm>
          <a:prstGeom prst="rect">
            <a:avLst/>
          </a:prstGeom>
          <a:noFill/>
          <a:ln w="9525">
            <a:noFill/>
            <a:miter lim="800000"/>
            <a:headEnd/>
            <a:tailEnd/>
          </a:ln>
        </p:spPr>
        <p:txBody>
          <a:bodyPr wrap="none">
            <a:spAutoFit/>
          </a:bodyPr>
          <a:lstStyle/>
          <a:p>
            <a:r>
              <a:rPr lang="zh-CN" altLang="en-US" sz="2000" b="1"/>
              <a:t>壬烷</a:t>
            </a:r>
          </a:p>
        </p:txBody>
      </p:sp>
      <p:grpSp>
        <p:nvGrpSpPr>
          <p:cNvPr id="2" name="Group 9"/>
          <p:cNvGrpSpPr>
            <a:grpSpLocks/>
          </p:cNvGrpSpPr>
          <p:nvPr/>
        </p:nvGrpSpPr>
        <p:grpSpPr bwMode="auto">
          <a:xfrm>
            <a:off x="1403350" y="4149725"/>
            <a:ext cx="6335713" cy="2425700"/>
            <a:chOff x="884" y="2614"/>
            <a:chExt cx="3991" cy="1528"/>
          </a:xfrm>
        </p:grpSpPr>
        <p:graphicFrame>
          <p:nvGraphicFramePr>
            <p:cNvPr id="3074" name="Object 10"/>
            <p:cNvGraphicFramePr>
              <a:graphicFrameLocks noChangeAspect="1"/>
            </p:cNvGraphicFramePr>
            <p:nvPr/>
          </p:nvGraphicFramePr>
          <p:xfrm>
            <a:off x="884" y="2614"/>
            <a:ext cx="2858" cy="1528"/>
          </p:xfrm>
          <a:graphic>
            <a:graphicData uri="http://schemas.openxmlformats.org/presentationml/2006/ole">
              <mc:AlternateContent xmlns:mc="http://schemas.openxmlformats.org/markup-compatibility/2006">
                <mc:Choice xmlns:v="urn:schemas-microsoft-com:vml" Requires="v">
                  <p:oleObj spid="_x0000_s3076" name="CS ChemDraw Drawing" r:id="rId3" imgW="2217600" imgH="1009080" progId="">
                    <p:embed/>
                  </p:oleObj>
                </mc:Choice>
                <mc:Fallback>
                  <p:oleObj name="CS ChemDraw Drawing" r:id="rId3" imgW="2217600" imgH="100908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r="14839"/>
                        <a:stretch>
                          <a:fillRect/>
                        </a:stretch>
                      </p:blipFill>
                      <p:spPr bwMode="auto">
                        <a:xfrm>
                          <a:off x="884" y="2614"/>
                          <a:ext cx="2858" cy="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1"/>
            <p:cNvGraphicFramePr>
              <a:graphicFrameLocks noChangeAspect="1"/>
            </p:cNvGraphicFramePr>
            <p:nvPr/>
          </p:nvGraphicFramePr>
          <p:xfrm>
            <a:off x="3696" y="2985"/>
            <a:ext cx="1179" cy="318"/>
          </p:xfrm>
          <a:graphic>
            <a:graphicData uri="http://schemas.openxmlformats.org/presentationml/2006/ole">
              <mc:AlternateContent xmlns:mc="http://schemas.openxmlformats.org/markup-compatibility/2006">
                <mc:Choice xmlns:v="urn:schemas-microsoft-com:vml" Requires="v">
                  <p:oleObj spid="_x0000_s3077" name="CS ChemDraw Drawing" r:id="rId5" imgW="2217600" imgH="1009080" progId="">
                    <p:embed/>
                  </p:oleObj>
                </mc:Choice>
                <mc:Fallback>
                  <p:oleObj name="CS ChemDraw Drawing" r:id="rId5" imgW="2217600" imgH="100908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l="64868" t="23756" b="55432"/>
                        <a:stretch>
                          <a:fillRect/>
                        </a:stretch>
                      </p:blipFill>
                      <p:spPr bwMode="auto">
                        <a:xfrm>
                          <a:off x="3696" y="2985"/>
                          <a:ext cx="117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2"/>
          <p:cNvGrpSpPr>
            <a:grpSpLocks/>
          </p:cNvGrpSpPr>
          <p:nvPr/>
        </p:nvGrpSpPr>
        <p:grpSpPr bwMode="auto">
          <a:xfrm>
            <a:off x="5795964" y="5491163"/>
            <a:ext cx="2584632" cy="414337"/>
            <a:chOff x="3923" y="3459"/>
            <a:chExt cx="1373" cy="261"/>
          </a:xfrm>
        </p:grpSpPr>
        <p:sp>
          <p:nvSpPr>
            <p:cNvPr id="3085" name="Text Box 13"/>
            <p:cNvSpPr txBox="1">
              <a:spLocks noChangeArrowheads="1"/>
            </p:cNvSpPr>
            <p:nvPr/>
          </p:nvSpPr>
          <p:spPr bwMode="auto">
            <a:xfrm>
              <a:off x="4758" y="3459"/>
              <a:ext cx="538" cy="252"/>
            </a:xfrm>
            <a:prstGeom prst="rect">
              <a:avLst/>
            </a:prstGeom>
            <a:noFill/>
            <a:ln w="9525">
              <a:noFill/>
              <a:miter lim="800000"/>
              <a:headEnd/>
              <a:tailEnd/>
            </a:ln>
          </p:spPr>
          <p:txBody>
            <a:bodyPr wrap="none">
              <a:spAutoFit/>
            </a:bodyPr>
            <a:lstStyle/>
            <a:p>
              <a:r>
                <a:rPr lang="en-US" altLang="zh-CN" sz="2000" b="1"/>
                <a:t>-6-</a:t>
              </a:r>
              <a:r>
                <a:rPr lang="zh-CN" altLang="en-US" sz="2000" b="1"/>
                <a:t>乙基</a:t>
              </a:r>
            </a:p>
          </p:txBody>
        </p:sp>
        <p:sp>
          <p:nvSpPr>
            <p:cNvPr id="3086" name="Text Box 14"/>
            <p:cNvSpPr txBox="1">
              <a:spLocks noChangeArrowheads="1"/>
            </p:cNvSpPr>
            <p:nvPr/>
          </p:nvSpPr>
          <p:spPr bwMode="auto">
            <a:xfrm>
              <a:off x="3923" y="3468"/>
              <a:ext cx="857" cy="252"/>
            </a:xfrm>
            <a:prstGeom prst="rect">
              <a:avLst/>
            </a:prstGeom>
            <a:noFill/>
            <a:ln w="9525">
              <a:noFill/>
              <a:miter lim="800000"/>
              <a:headEnd/>
              <a:tailEnd/>
            </a:ln>
          </p:spPr>
          <p:txBody>
            <a:bodyPr wrap="none">
              <a:spAutoFit/>
            </a:bodyPr>
            <a:lstStyle/>
            <a:p>
              <a:r>
                <a:rPr lang="en-US" altLang="zh-CN" sz="2000" b="1" dirty="0"/>
                <a:t>3,4,5-</a:t>
              </a:r>
              <a:r>
                <a:rPr lang="zh-CN" altLang="en-US" sz="2000" b="1" dirty="0"/>
                <a:t>三甲基</a:t>
              </a:r>
            </a:p>
          </p:txBody>
        </p:sp>
      </p:grpSp>
      <p:cxnSp>
        <p:nvCxnSpPr>
          <p:cNvPr id="16" name="直接连接符 15"/>
          <p:cNvCxnSpPr/>
          <p:nvPr/>
        </p:nvCxnSpPr>
        <p:spPr>
          <a:xfrm rot="5400000" flipH="1" flipV="1">
            <a:off x="1428728" y="5642784"/>
            <a:ext cx="1857388"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0800000">
            <a:off x="2357422" y="4714884"/>
            <a:ext cx="5857916"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0800000">
            <a:off x="1928794" y="4939925"/>
            <a:ext cx="615553" cy="1632347"/>
          </a:xfrm>
          <a:prstGeom prst="rect">
            <a:avLst/>
          </a:prstGeom>
          <a:noFill/>
        </p:spPr>
        <p:txBody>
          <a:bodyPr vert="eaVert" wrap="square" rtlCol="0">
            <a:spAutoFit/>
          </a:bodyPr>
          <a:lstStyle/>
          <a:p>
            <a:r>
              <a:rPr lang="en-US" altLang="zh-CN" sz="2800" kern="2800" spc="300" dirty="0" smtClean="0">
                <a:solidFill>
                  <a:srgbClr val="FF3300"/>
                </a:solidFill>
              </a:rPr>
              <a:t>1   2   3</a:t>
            </a:r>
            <a:endParaRPr lang="zh-CN" altLang="en-US" sz="2800" kern="2800" spc="300" dirty="0">
              <a:solidFill>
                <a:srgbClr val="FF3300"/>
              </a:solidFill>
            </a:endParaRPr>
          </a:p>
        </p:txBody>
      </p:sp>
      <p:sp>
        <p:nvSpPr>
          <p:cNvPr id="20" name="TextBox 19"/>
          <p:cNvSpPr txBox="1"/>
          <p:nvPr/>
        </p:nvSpPr>
        <p:spPr>
          <a:xfrm>
            <a:off x="3000364" y="4286256"/>
            <a:ext cx="4666662" cy="523220"/>
          </a:xfrm>
          <a:prstGeom prst="rect">
            <a:avLst/>
          </a:prstGeom>
          <a:noFill/>
        </p:spPr>
        <p:txBody>
          <a:bodyPr wrap="none" rtlCol="0">
            <a:spAutoFit/>
          </a:bodyPr>
          <a:lstStyle/>
          <a:p>
            <a:r>
              <a:rPr lang="en-US" altLang="zh-CN" sz="2800" dirty="0" smtClean="0">
                <a:solidFill>
                  <a:srgbClr val="FF3300"/>
                </a:solidFill>
              </a:rPr>
              <a:t>4      5     6      7        8       9</a:t>
            </a:r>
            <a:endParaRPr lang="zh-CN" altLang="en-US" sz="2800"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650"/>
                                        </p:tgtEl>
                                        <p:attrNameLst>
                                          <p:attrName>style.visibility</p:attrName>
                                        </p:attrNameLst>
                                      </p:cBhvr>
                                      <p:to>
                                        <p:strVal val="visible"/>
                                      </p:to>
                                    </p:set>
                                    <p:anim calcmode="discrete" valueType="clr">
                                      <p:cBhvr override="childStyle">
                                        <p:cTn id="7" dur="80"/>
                                        <p:tgtEl>
                                          <p:spTgt spid="276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50"/>
                                        </p:tgtEl>
                                        <p:attrNameLst>
                                          <p:attrName>fillcolor</p:attrName>
                                        </p:attrNameLst>
                                      </p:cBhvr>
                                      <p:tavLst>
                                        <p:tav tm="0">
                                          <p:val>
                                            <p:clrVal>
                                              <a:schemeClr val="accent2"/>
                                            </p:clrVal>
                                          </p:val>
                                        </p:tav>
                                        <p:tav tm="50000">
                                          <p:val>
                                            <p:clrVal>
                                              <a:schemeClr val="hlink"/>
                                            </p:clrVal>
                                          </p:val>
                                        </p:tav>
                                      </p:tavLst>
                                    </p:anim>
                                    <p:set>
                                      <p:cBhvr>
                                        <p:cTn id="9" dur="80"/>
                                        <p:tgtEl>
                                          <p:spTgt spid="2765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ppt_w*0.7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7652"/>
                                        </p:tgtEl>
                                        <p:attrNameLst>
                                          <p:attrName>style.visibility</p:attrName>
                                        </p:attrNameLst>
                                      </p:cBhvr>
                                      <p:to>
                                        <p:strVal val="visible"/>
                                      </p:to>
                                    </p:set>
                                    <p:anim calcmode="discrete" valueType="clr">
                                      <p:cBhvr override="childStyle">
                                        <p:cTn id="21" dur="80"/>
                                        <p:tgtEl>
                                          <p:spTgt spid="27652"/>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7652"/>
                                        </p:tgtEl>
                                        <p:attrNameLst>
                                          <p:attrName>fillcolor</p:attrName>
                                        </p:attrNameLst>
                                      </p:cBhvr>
                                      <p:tavLst>
                                        <p:tav tm="0">
                                          <p:val>
                                            <p:clrVal>
                                              <a:schemeClr val="accent2"/>
                                            </p:clrVal>
                                          </p:val>
                                        </p:tav>
                                        <p:tav tm="50000">
                                          <p:val>
                                            <p:clrVal>
                                              <a:schemeClr val="hlink"/>
                                            </p:clrVal>
                                          </p:val>
                                        </p:tav>
                                      </p:tavLst>
                                    </p:anim>
                                    <p:set>
                                      <p:cBhvr>
                                        <p:cTn id="23" dur="80"/>
                                        <p:tgtEl>
                                          <p:spTgt spid="27652"/>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27656"/>
                                        </p:tgtEl>
                                        <p:attrNameLst>
                                          <p:attrName>style.visibility</p:attrName>
                                        </p:attrNameLst>
                                      </p:cBhvr>
                                      <p:to>
                                        <p:strVal val="visible"/>
                                      </p:to>
                                    </p:set>
                                    <p:anim calcmode="discrete" valueType="clr">
                                      <p:cBhvr override="childStyle">
                                        <p:cTn id="37" dur="80"/>
                                        <p:tgtEl>
                                          <p:spTgt spid="27656"/>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7656"/>
                                        </p:tgtEl>
                                        <p:attrNameLst>
                                          <p:attrName>fillcolor</p:attrName>
                                        </p:attrNameLst>
                                      </p:cBhvr>
                                      <p:tavLst>
                                        <p:tav tm="0">
                                          <p:val>
                                            <p:clrVal>
                                              <a:schemeClr val="accent2"/>
                                            </p:clrVal>
                                          </p:val>
                                        </p:tav>
                                        <p:tav tm="50000">
                                          <p:val>
                                            <p:clrVal>
                                              <a:schemeClr val="hlink"/>
                                            </p:clrVal>
                                          </p:val>
                                        </p:tav>
                                      </p:tavLst>
                                    </p:anim>
                                    <p:set>
                                      <p:cBhvr>
                                        <p:cTn id="39" dur="80"/>
                                        <p:tgtEl>
                                          <p:spTgt spid="27656"/>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7653"/>
                                        </p:tgtEl>
                                        <p:attrNameLst>
                                          <p:attrName>style.visibility</p:attrName>
                                        </p:attrNameLst>
                                      </p:cBhvr>
                                      <p:to>
                                        <p:strVal val="visible"/>
                                      </p:to>
                                    </p:set>
                                    <p:anim calcmode="discrete" valueType="clr">
                                      <p:cBhvr override="childStyle">
                                        <p:cTn id="44" dur="80"/>
                                        <p:tgtEl>
                                          <p:spTgt spid="27653"/>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7653"/>
                                        </p:tgtEl>
                                        <p:attrNameLst>
                                          <p:attrName>fillcolor</p:attrName>
                                        </p:attrNameLst>
                                      </p:cBhvr>
                                      <p:tavLst>
                                        <p:tav tm="0">
                                          <p:val>
                                            <p:clrVal>
                                              <a:schemeClr val="accent2"/>
                                            </p:clrVal>
                                          </p:val>
                                        </p:tav>
                                        <p:tav tm="50000">
                                          <p:val>
                                            <p:clrVal>
                                              <a:schemeClr val="hlink"/>
                                            </p:clrVal>
                                          </p:val>
                                        </p:tav>
                                      </p:tavLst>
                                    </p:anim>
                                    <p:set>
                                      <p:cBhvr>
                                        <p:cTn id="46" dur="80"/>
                                        <p:tgtEl>
                                          <p:spTgt spid="27653"/>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27654"/>
                                        </p:tgtEl>
                                        <p:attrNameLst>
                                          <p:attrName>style.visibility</p:attrName>
                                        </p:attrNameLst>
                                      </p:cBhvr>
                                      <p:to>
                                        <p:strVal val="visible"/>
                                      </p:to>
                                    </p:set>
                                    <p:anim calcmode="discrete" valueType="clr">
                                      <p:cBhvr override="childStyle">
                                        <p:cTn id="61" dur="80"/>
                                        <p:tgtEl>
                                          <p:spTgt spid="27654"/>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27654"/>
                                        </p:tgtEl>
                                        <p:attrNameLst>
                                          <p:attrName>fillcolor</p:attrName>
                                        </p:attrNameLst>
                                      </p:cBhvr>
                                      <p:tavLst>
                                        <p:tav tm="0">
                                          <p:val>
                                            <p:clrVal>
                                              <a:schemeClr val="accent2"/>
                                            </p:clrVal>
                                          </p:val>
                                        </p:tav>
                                        <p:tav tm="50000">
                                          <p:val>
                                            <p:clrVal>
                                              <a:schemeClr val="hlink"/>
                                            </p:clrVal>
                                          </p:val>
                                        </p:tav>
                                      </p:tavLst>
                                    </p:anim>
                                    <p:set>
                                      <p:cBhvr>
                                        <p:cTn id="63" dur="80"/>
                                        <p:tgtEl>
                                          <p:spTgt spid="27654"/>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7" presetClass="entr" presetSubtype="0" fill="hold" grpId="0" nodeType="clickEffect">
                                  <p:stCondLst>
                                    <p:cond delay="0"/>
                                  </p:stCondLst>
                                  <p:iterate type="lt">
                                    <p:tmPct val="50000"/>
                                  </p:iterate>
                                  <p:childTnLst>
                                    <p:set>
                                      <p:cBhvr>
                                        <p:cTn id="67" dur="1" fill="hold">
                                          <p:stCondLst>
                                            <p:cond delay="0"/>
                                          </p:stCondLst>
                                        </p:cTn>
                                        <p:tgtEl>
                                          <p:spTgt spid="27655"/>
                                        </p:tgtEl>
                                        <p:attrNameLst>
                                          <p:attrName>style.visibility</p:attrName>
                                        </p:attrNameLst>
                                      </p:cBhvr>
                                      <p:to>
                                        <p:strVal val="visible"/>
                                      </p:to>
                                    </p:set>
                                    <p:anim calcmode="discrete" valueType="clr">
                                      <p:cBhvr override="childStyle">
                                        <p:cTn id="68" dur="80"/>
                                        <p:tgtEl>
                                          <p:spTgt spid="27655"/>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27655"/>
                                        </p:tgtEl>
                                        <p:attrNameLst>
                                          <p:attrName>fillcolor</p:attrName>
                                        </p:attrNameLst>
                                      </p:cBhvr>
                                      <p:tavLst>
                                        <p:tav tm="0">
                                          <p:val>
                                            <p:clrVal>
                                              <a:schemeClr val="accent2"/>
                                            </p:clrVal>
                                          </p:val>
                                        </p:tav>
                                        <p:tav tm="50000">
                                          <p:val>
                                            <p:clrVal>
                                              <a:schemeClr val="hlink"/>
                                            </p:clrVal>
                                          </p:val>
                                        </p:tav>
                                      </p:tavLst>
                                    </p:anim>
                                    <p:set>
                                      <p:cBhvr>
                                        <p:cTn id="70" dur="80"/>
                                        <p:tgtEl>
                                          <p:spTgt spid="27655"/>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strVal val="#ppt_w*0.70"/>
                                          </p:val>
                                        </p:tav>
                                        <p:tav tm="100000">
                                          <p:val>
                                            <p:strVal val="#ppt_w"/>
                                          </p:val>
                                        </p:tav>
                                      </p:tavLst>
                                    </p:anim>
                                    <p:anim calcmode="lin" valueType="num">
                                      <p:cBhvr>
                                        <p:cTn id="76" dur="500" fill="hold"/>
                                        <p:tgtEl>
                                          <p:spTgt spid="3"/>
                                        </p:tgtEl>
                                        <p:attrNameLst>
                                          <p:attrName>ppt_h</p:attrName>
                                        </p:attrNameLst>
                                      </p:cBhvr>
                                      <p:tavLst>
                                        <p:tav tm="0">
                                          <p:val>
                                            <p:strVal val="#ppt_h"/>
                                          </p:val>
                                        </p:tav>
                                        <p:tav tm="100000">
                                          <p:val>
                                            <p:strVal val="#ppt_h"/>
                                          </p:val>
                                        </p:tav>
                                      </p:tavLst>
                                    </p:anim>
                                    <p:animEffect transition="in" filter="fade">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p:bldP spid="27653" grpId="0"/>
      <p:bldP spid="27654" grpId="0"/>
      <p:bldP spid="27655" grpId="0"/>
      <p:bldP spid="27656"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Grp="1" noChangeAspect="1"/>
          </p:cNvGraphicFramePr>
          <p:nvPr>
            <p:ph/>
          </p:nvPr>
        </p:nvGraphicFramePr>
        <p:xfrm>
          <a:off x="1908175" y="1268413"/>
          <a:ext cx="6626225" cy="3903662"/>
        </p:xfrm>
        <a:graphic>
          <a:graphicData uri="http://schemas.openxmlformats.org/presentationml/2006/ole">
            <mc:AlternateContent xmlns:mc="http://schemas.openxmlformats.org/markup-compatibility/2006">
              <mc:Choice xmlns:v="urn:schemas-microsoft-com:vml" Requires="v">
                <p:oleObj spid="_x0000_s4099" name="CS ChemDraw Drawing" r:id="rId3" imgW="2296080" imgH="1353240" progId="">
                  <p:embed/>
                </p:oleObj>
              </mc:Choice>
              <mc:Fallback>
                <p:oleObj name="CS ChemDraw Drawing" r:id="rId3" imgW="2296080" imgH="13532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68413"/>
                        <a:ext cx="6626225" cy="390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3"/>
          <p:cNvSpPr txBox="1">
            <a:spLocks noChangeArrowheads="1"/>
          </p:cNvSpPr>
          <p:nvPr/>
        </p:nvSpPr>
        <p:spPr bwMode="auto">
          <a:xfrm>
            <a:off x="709613" y="473075"/>
            <a:ext cx="1266825" cy="579438"/>
          </a:xfrm>
          <a:prstGeom prst="rect">
            <a:avLst/>
          </a:prstGeom>
          <a:noFill/>
          <a:ln w="9525">
            <a:noFill/>
            <a:miter lim="800000"/>
            <a:headEnd/>
            <a:tailEnd/>
          </a:ln>
        </p:spPr>
        <p:txBody>
          <a:bodyPr wrap="none">
            <a:spAutoFit/>
          </a:bodyPr>
          <a:lstStyle/>
          <a:p>
            <a:r>
              <a:rPr lang="en-US" altLang="zh-CN" sz="3200" b="1"/>
              <a:t>[</a:t>
            </a:r>
            <a:r>
              <a:rPr lang="zh-CN" altLang="en-US" sz="3200" b="1"/>
              <a:t>练习</a:t>
            </a:r>
            <a:r>
              <a:rPr lang="en-US" altLang="zh-CN" sz="3200" b="1"/>
              <a:t>]</a:t>
            </a:r>
          </a:p>
        </p:txBody>
      </p:sp>
      <p:grpSp>
        <p:nvGrpSpPr>
          <p:cNvPr id="2" name="Group 5"/>
          <p:cNvGrpSpPr>
            <a:grpSpLocks/>
          </p:cNvGrpSpPr>
          <p:nvPr/>
        </p:nvGrpSpPr>
        <p:grpSpPr bwMode="auto">
          <a:xfrm>
            <a:off x="2143108" y="5572140"/>
            <a:ext cx="4084638" cy="414338"/>
            <a:chOff x="2653" y="3612"/>
            <a:chExt cx="2573" cy="261"/>
          </a:xfrm>
        </p:grpSpPr>
        <p:sp>
          <p:nvSpPr>
            <p:cNvPr id="4102" name="Text Box 6"/>
            <p:cNvSpPr txBox="1">
              <a:spLocks noChangeArrowheads="1"/>
            </p:cNvSpPr>
            <p:nvPr/>
          </p:nvSpPr>
          <p:spPr bwMode="auto">
            <a:xfrm>
              <a:off x="4785" y="3612"/>
              <a:ext cx="441" cy="252"/>
            </a:xfrm>
            <a:prstGeom prst="rect">
              <a:avLst/>
            </a:prstGeom>
            <a:noFill/>
            <a:ln w="9525">
              <a:noFill/>
              <a:miter lim="800000"/>
              <a:headEnd/>
              <a:tailEnd/>
            </a:ln>
          </p:spPr>
          <p:txBody>
            <a:bodyPr wrap="none">
              <a:spAutoFit/>
            </a:bodyPr>
            <a:lstStyle/>
            <a:p>
              <a:r>
                <a:rPr lang="zh-CN" altLang="en-US" sz="2000" b="1"/>
                <a:t>辛烷</a:t>
              </a:r>
            </a:p>
          </p:txBody>
        </p:sp>
        <p:grpSp>
          <p:nvGrpSpPr>
            <p:cNvPr id="4103" name="Group 7"/>
            <p:cNvGrpSpPr>
              <a:grpSpLocks/>
            </p:cNvGrpSpPr>
            <p:nvPr/>
          </p:nvGrpSpPr>
          <p:grpSpPr bwMode="auto">
            <a:xfrm>
              <a:off x="2653" y="3612"/>
              <a:ext cx="2150" cy="261"/>
              <a:chOff x="3923" y="3459"/>
              <a:chExt cx="1814" cy="261"/>
            </a:xfrm>
          </p:grpSpPr>
          <p:sp>
            <p:nvSpPr>
              <p:cNvPr id="4104" name="Text Box 8"/>
              <p:cNvSpPr txBox="1">
                <a:spLocks noChangeArrowheads="1"/>
              </p:cNvSpPr>
              <p:nvPr/>
            </p:nvSpPr>
            <p:spPr bwMode="auto">
              <a:xfrm>
                <a:off x="4758" y="3459"/>
                <a:ext cx="979" cy="252"/>
              </a:xfrm>
              <a:prstGeom prst="rect">
                <a:avLst/>
              </a:prstGeom>
              <a:noFill/>
              <a:ln w="9525">
                <a:noFill/>
                <a:miter lim="800000"/>
                <a:headEnd/>
                <a:tailEnd/>
              </a:ln>
            </p:spPr>
            <p:txBody>
              <a:bodyPr wrap="none">
                <a:spAutoFit/>
              </a:bodyPr>
              <a:lstStyle/>
              <a:p>
                <a:r>
                  <a:rPr lang="en-US" altLang="zh-CN" sz="2000" b="1" dirty="0"/>
                  <a:t>-3-</a:t>
                </a:r>
                <a:r>
                  <a:rPr lang="zh-CN" altLang="en-US" sz="2000" b="1" dirty="0"/>
                  <a:t>乙基</a:t>
                </a:r>
                <a:r>
                  <a:rPr lang="en-US" altLang="zh-CN" sz="2000" b="1" dirty="0"/>
                  <a:t>-4-</a:t>
                </a:r>
                <a:r>
                  <a:rPr lang="zh-CN" altLang="en-US" sz="2000" b="1" dirty="0"/>
                  <a:t>丙基</a:t>
                </a:r>
              </a:p>
            </p:txBody>
          </p:sp>
          <p:sp>
            <p:nvSpPr>
              <p:cNvPr id="4105" name="Text Box 9"/>
              <p:cNvSpPr txBox="1">
                <a:spLocks noChangeArrowheads="1"/>
              </p:cNvSpPr>
              <p:nvPr/>
            </p:nvSpPr>
            <p:spPr bwMode="auto">
              <a:xfrm>
                <a:off x="3923" y="3468"/>
                <a:ext cx="857" cy="252"/>
              </a:xfrm>
              <a:prstGeom prst="rect">
                <a:avLst/>
              </a:prstGeom>
              <a:noFill/>
              <a:ln w="9525">
                <a:noFill/>
                <a:miter lim="800000"/>
                <a:headEnd/>
                <a:tailEnd/>
              </a:ln>
            </p:spPr>
            <p:txBody>
              <a:bodyPr wrap="none">
                <a:spAutoFit/>
              </a:bodyPr>
              <a:lstStyle/>
              <a:p>
                <a:r>
                  <a:rPr lang="en-US" altLang="zh-CN" sz="2000" b="1" dirty="0"/>
                  <a:t>4,5,6-</a:t>
                </a:r>
                <a:r>
                  <a:rPr lang="zh-CN" altLang="en-US" sz="2000" b="1" dirty="0"/>
                  <a:t>三甲基</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strVal val="#ppt_w*0.70"/>
                                          </p:val>
                                        </p:tav>
                                        <p:tav tm="100000">
                                          <p:val>
                                            <p:strVal val="#ppt_w"/>
                                          </p:val>
                                        </p:tav>
                                      </p:tavLst>
                                    </p:anim>
                                    <p:anim calcmode="lin" valueType="num">
                                      <p:cBhvr>
                                        <p:cTn id="8" dur="500" fill="hold"/>
                                        <p:tgtEl>
                                          <p:spTgt spid="28674"/>
                                        </p:tgtEl>
                                        <p:attrNameLst>
                                          <p:attrName>ppt_h</p:attrName>
                                        </p:attrNameLst>
                                      </p:cBhvr>
                                      <p:tavLst>
                                        <p:tav tm="0">
                                          <p:val>
                                            <p:strVal val="#ppt_h"/>
                                          </p:val>
                                        </p:tav>
                                        <p:tav tm="100000">
                                          <p:val>
                                            <p:strVal val="#ppt_h"/>
                                          </p:val>
                                        </p:tav>
                                      </p:tavLst>
                                    </p:anim>
                                    <p:animEffect transition="in" filter="fade">
                                      <p:cBhvr>
                                        <p:cTn id="9" dur="500"/>
                                        <p:tgtEl>
                                          <p:spTgt spid="2867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ppt_w*0.7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09613" y="473075"/>
            <a:ext cx="1266825" cy="579438"/>
          </a:xfrm>
          <a:prstGeom prst="rect">
            <a:avLst/>
          </a:prstGeom>
          <a:noFill/>
          <a:ln w="9525">
            <a:noFill/>
            <a:miter lim="800000"/>
            <a:headEnd/>
            <a:tailEnd/>
          </a:ln>
        </p:spPr>
        <p:txBody>
          <a:bodyPr wrap="none">
            <a:spAutoFit/>
          </a:bodyPr>
          <a:lstStyle/>
          <a:p>
            <a:r>
              <a:rPr lang="en-US" altLang="zh-CN" sz="3200" b="1"/>
              <a:t>[</a:t>
            </a:r>
            <a:r>
              <a:rPr lang="zh-CN" altLang="en-US" sz="3200" b="1"/>
              <a:t>练习</a:t>
            </a:r>
            <a:r>
              <a:rPr lang="en-US" altLang="zh-CN" sz="3200" b="1"/>
              <a:t>]</a:t>
            </a:r>
          </a:p>
        </p:txBody>
      </p:sp>
      <p:sp>
        <p:nvSpPr>
          <p:cNvPr id="21507" name="Text Box 3"/>
          <p:cNvSpPr txBox="1">
            <a:spLocks noChangeArrowheads="1"/>
          </p:cNvSpPr>
          <p:nvPr/>
        </p:nvSpPr>
        <p:spPr bwMode="auto">
          <a:xfrm>
            <a:off x="900113" y="2060575"/>
            <a:ext cx="3625850" cy="519113"/>
          </a:xfrm>
          <a:prstGeom prst="rect">
            <a:avLst/>
          </a:prstGeom>
          <a:noFill/>
          <a:ln w="9525">
            <a:noFill/>
            <a:miter lim="800000"/>
            <a:headEnd/>
            <a:tailEnd/>
          </a:ln>
        </p:spPr>
        <p:txBody>
          <a:bodyPr wrap="none">
            <a:spAutoFit/>
          </a:bodyPr>
          <a:lstStyle/>
          <a:p>
            <a:r>
              <a:rPr lang="en-US" altLang="zh-CN" sz="2800" dirty="0"/>
              <a:t>1</a:t>
            </a:r>
            <a:r>
              <a:rPr lang="zh-CN" altLang="en-US" sz="2800" dirty="0"/>
              <a:t>、</a:t>
            </a:r>
            <a:r>
              <a:rPr lang="en-US" altLang="zh-CN" sz="2800" dirty="0"/>
              <a:t>4-</a:t>
            </a:r>
            <a:r>
              <a:rPr lang="zh-CN" altLang="en-US" sz="2800" dirty="0"/>
              <a:t>甲基</a:t>
            </a:r>
            <a:r>
              <a:rPr lang="en-US" altLang="zh-CN" sz="2800" dirty="0"/>
              <a:t>-5-</a:t>
            </a:r>
            <a:r>
              <a:rPr lang="zh-CN" altLang="en-US" sz="2800" dirty="0"/>
              <a:t>乙基辛烷</a:t>
            </a:r>
          </a:p>
        </p:txBody>
      </p:sp>
      <p:sp>
        <p:nvSpPr>
          <p:cNvPr id="21508" name="Text Box 4"/>
          <p:cNvSpPr txBox="1">
            <a:spLocks noChangeArrowheads="1"/>
          </p:cNvSpPr>
          <p:nvPr/>
        </p:nvSpPr>
        <p:spPr bwMode="auto">
          <a:xfrm>
            <a:off x="900113" y="2905125"/>
            <a:ext cx="6316662" cy="519113"/>
          </a:xfrm>
          <a:prstGeom prst="rect">
            <a:avLst/>
          </a:prstGeom>
          <a:noFill/>
          <a:ln w="9525">
            <a:noFill/>
            <a:miter lim="800000"/>
            <a:headEnd/>
            <a:tailEnd/>
          </a:ln>
        </p:spPr>
        <p:txBody>
          <a:bodyPr wrap="none">
            <a:spAutoFit/>
          </a:bodyPr>
          <a:lstStyle/>
          <a:p>
            <a:r>
              <a:rPr lang="en-US" altLang="zh-CN" sz="2800"/>
              <a:t>2</a:t>
            </a:r>
            <a:r>
              <a:rPr lang="zh-CN" altLang="en-US" sz="2800"/>
              <a:t>、</a:t>
            </a:r>
            <a:r>
              <a:rPr lang="en-US" altLang="zh-CN" sz="2800"/>
              <a:t>2,2,3,3,7-</a:t>
            </a:r>
            <a:r>
              <a:rPr lang="zh-CN" altLang="en-US" sz="2800"/>
              <a:t>五甲基</a:t>
            </a:r>
            <a:r>
              <a:rPr lang="en-US" altLang="zh-CN" sz="2800"/>
              <a:t>-4-</a:t>
            </a:r>
            <a:r>
              <a:rPr lang="zh-CN" altLang="en-US" sz="2800"/>
              <a:t>乙基</a:t>
            </a:r>
            <a:r>
              <a:rPr lang="en-US" altLang="zh-CN" sz="2800"/>
              <a:t>-5-</a:t>
            </a:r>
            <a:r>
              <a:rPr lang="zh-CN" altLang="en-US" sz="2800"/>
              <a:t>丙基辛烷</a:t>
            </a:r>
          </a:p>
        </p:txBody>
      </p:sp>
      <p:sp>
        <p:nvSpPr>
          <p:cNvPr id="21510" name="Text Box 6"/>
          <p:cNvSpPr txBox="1">
            <a:spLocks noChangeArrowheads="1"/>
          </p:cNvSpPr>
          <p:nvPr/>
        </p:nvSpPr>
        <p:spPr bwMode="auto">
          <a:xfrm>
            <a:off x="500034" y="1357298"/>
            <a:ext cx="5073825" cy="523220"/>
          </a:xfrm>
          <a:prstGeom prst="rect">
            <a:avLst/>
          </a:prstGeom>
          <a:noFill/>
          <a:ln w="9525">
            <a:noFill/>
            <a:miter lim="800000"/>
            <a:headEnd/>
            <a:tailEnd/>
          </a:ln>
        </p:spPr>
        <p:txBody>
          <a:bodyPr wrap="none">
            <a:spAutoFit/>
          </a:bodyPr>
          <a:lstStyle/>
          <a:p>
            <a:r>
              <a:rPr lang="en-US" altLang="zh-CN" sz="2800" b="1" dirty="0" smtClean="0"/>
              <a:t>1</a:t>
            </a:r>
            <a:r>
              <a:rPr lang="zh-CN" altLang="en-US" sz="2800" b="1" dirty="0" smtClean="0"/>
              <a:t>、根据</a:t>
            </a:r>
            <a:r>
              <a:rPr lang="zh-CN" altLang="en-US" sz="2800" b="1" dirty="0"/>
              <a:t>名称写出下列化合物：</a:t>
            </a:r>
          </a:p>
        </p:txBody>
      </p:sp>
      <p:grpSp>
        <p:nvGrpSpPr>
          <p:cNvPr id="37" name="组合 36"/>
          <p:cNvGrpSpPr/>
          <p:nvPr/>
        </p:nvGrpSpPr>
        <p:grpSpPr>
          <a:xfrm>
            <a:off x="857224" y="3571876"/>
            <a:ext cx="3628857" cy="1714512"/>
            <a:chOff x="714348" y="3643314"/>
            <a:chExt cx="3628857" cy="1714512"/>
          </a:xfrm>
        </p:grpSpPr>
        <p:pic>
          <p:nvPicPr>
            <p:cNvPr id="58399" name="Picture 31" descr="F:\USER\桌面\1.bmp"/>
            <p:cNvPicPr>
              <a:picLocks noChangeAspect="1" noChangeArrowheads="1"/>
            </p:cNvPicPr>
            <p:nvPr/>
          </p:nvPicPr>
          <p:blipFill>
            <a:blip r:embed="rId2"/>
            <a:srcRect/>
            <a:stretch>
              <a:fillRect/>
            </a:stretch>
          </p:blipFill>
          <p:spPr bwMode="auto">
            <a:xfrm>
              <a:off x="857224" y="3714752"/>
              <a:ext cx="3485981" cy="1643074"/>
            </a:xfrm>
            <a:prstGeom prst="rect">
              <a:avLst/>
            </a:prstGeom>
            <a:noFill/>
          </p:spPr>
        </p:pic>
        <p:sp>
          <p:nvSpPr>
            <p:cNvPr id="35" name="TextBox 34"/>
            <p:cNvSpPr txBox="1"/>
            <p:nvPr/>
          </p:nvSpPr>
          <p:spPr>
            <a:xfrm>
              <a:off x="714348" y="3643314"/>
              <a:ext cx="375424" cy="502702"/>
            </a:xfrm>
            <a:prstGeom prst="rect">
              <a:avLst/>
            </a:prstGeom>
            <a:noFill/>
          </p:spPr>
          <p:txBody>
            <a:bodyPr wrap="none" rtlCol="0">
              <a:spAutoFit/>
            </a:bodyPr>
            <a:lstStyle/>
            <a:p>
              <a:r>
                <a:rPr lang="en-US" altLang="zh-CN" sz="4000" baseline="3000" dirty="0" smtClean="0"/>
                <a:t>3</a:t>
              </a:r>
              <a:endParaRPr lang="zh-CN" altLang="en-US" sz="4000" baseline="3000" dirty="0"/>
            </a:p>
          </p:txBody>
        </p:sp>
      </p:grpSp>
      <p:grpSp>
        <p:nvGrpSpPr>
          <p:cNvPr id="38" name="组合 37"/>
          <p:cNvGrpSpPr/>
          <p:nvPr/>
        </p:nvGrpSpPr>
        <p:grpSpPr>
          <a:xfrm>
            <a:off x="714348" y="5429264"/>
            <a:ext cx="4067764" cy="1071570"/>
            <a:chOff x="4357686" y="3714752"/>
            <a:chExt cx="4067764" cy="1071570"/>
          </a:xfrm>
        </p:grpSpPr>
        <p:pic>
          <p:nvPicPr>
            <p:cNvPr id="58400" name="Picture 32" descr="F:\USER\桌面\2.bmp"/>
            <p:cNvPicPr>
              <a:picLocks noChangeAspect="1" noChangeArrowheads="1"/>
            </p:cNvPicPr>
            <p:nvPr/>
          </p:nvPicPr>
          <p:blipFill>
            <a:blip r:embed="rId3"/>
            <a:srcRect/>
            <a:stretch>
              <a:fillRect/>
            </a:stretch>
          </p:blipFill>
          <p:spPr bwMode="auto">
            <a:xfrm>
              <a:off x="4643438" y="3714752"/>
              <a:ext cx="3782012" cy="1071570"/>
            </a:xfrm>
            <a:prstGeom prst="rect">
              <a:avLst/>
            </a:prstGeom>
            <a:noFill/>
          </p:spPr>
        </p:pic>
        <p:sp>
          <p:nvSpPr>
            <p:cNvPr id="36" name="TextBox 35"/>
            <p:cNvSpPr txBox="1"/>
            <p:nvPr/>
          </p:nvSpPr>
          <p:spPr>
            <a:xfrm>
              <a:off x="4357686" y="3714752"/>
              <a:ext cx="385042" cy="523220"/>
            </a:xfrm>
            <a:prstGeom prst="rect">
              <a:avLst/>
            </a:prstGeom>
            <a:noFill/>
          </p:spPr>
          <p:txBody>
            <a:bodyPr wrap="none" rtlCol="0">
              <a:spAutoFit/>
            </a:bodyPr>
            <a:lstStyle/>
            <a:p>
              <a:r>
                <a:rPr lang="en-US" altLang="zh-CN" sz="2800" dirty="0" smtClean="0"/>
                <a:t>4</a:t>
              </a:r>
              <a:endParaRPr lang="zh-CN" altLang="en-US" sz="2800" dirty="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428736"/>
            <a:ext cx="7572428" cy="3293209"/>
          </a:xfrm>
          <a:prstGeom prst="rect">
            <a:avLst/>
          </a:prstGeom>
        </p:spPr>
        <p:txBody>
          <a:bodyPr wrap="square">
            <a:spAutoFit/>
          </a:bodyPr>
          <a:lstStyle/>
          <a:p>
            <a:r>
              <a:rPr lang="en-US" sz="3200" b="1" dirty="0" smtClean="0"/>
              <a:t>2</a:t>
            </a:r>
            <a:r>
              <a:rPr lang="zh-CN" altLang="en-US" sz="3200" b="1" dirty="0" smtClean="0"/>
              <a:t>、某同学写出的下列烷烃的名称中，不正确的是</a:t>
            </a:r>
          </a:p>
          <a:p>
            <a:r>
              <a:rPr lang="en-US" sz="3200" b="1" dirty="0" smtClean="0"/>
              <a:t>A</a:t>
            </a:r>
            <a:r>
              <a:rPr lang="zh-CN" altLang="en-US" sz="3200" b="1" dirty="0" smtClean="0"/>
              <a:t>、</a:t>
            </a:r>
            <a:r>
              <a:rPr lang="en-US" sz="3200" b="1" dirty="0" smtClean="0"/>
              <a:t>2</a:t>
            </a:r>
            <a:r>
              <a:rPr lang="zh-CN" altLang="en-US" sz="3200" b="1" dirty="0" smtClean="0"/>
              <a:t>，</a:t>
            </a:r>
            <a:r>
              <a:rPr lang="en-US" sz="3200" b="1" dirty="0" smtClean="0"/>
              <a:t>3</a:t>
            </a:r>
            <a:r>
              <a:rPr lang="en-US" altLang="zh-CN" sz="3200" b="1" dirty="0" smtClean="0"/>
              <a:t>—</a:t>
            </a:r>
            <a:r>
              <a:rPr lang="zh-CN" altLang="en-US" sz="3200" b="1" dirty="0" smtClean="0"/>
              <a:t>二甲基丁烷</a:t>
            </a:r>
            <a:r>
              <a:rPr lang="en-US" sz="3200" b="1" dirty="0" smtClean="0"/>
              <a:t>           </a:t>
            </a:r>
          </a:p>
          <a:p>
            <a:r>
              <a:rPr lang="en-US" sz="3200" b="1" dirty="0" smtClean="0"/>
              <a:t>B</a:t>
            </a:r>
            <a:r>
              <a:rPr lang="zh-CN" altLang="en-US" sz="3200" b="1" dirty="0" smtClean="0"/>
              <a:t>、</a:t>
            </a:r>
            <a:r>
              <a:rPr lang="en-US" sz="3200" b="1" dirty="0" smtClean="0"/>
              <a:t>3</a:t>
            </a:r>
            <a:r>
              <a:rPr lang="zh-CN" altLang="en-US" sz="3200" b="1" dirty="0" smtClean="0"/>
              <a:t>，</a:t>
            </a:r>
            <a:r>
              <a:rPr lang="en-US" sz="3200" b="1" dirty="0" smtClean="0"/>
              <a:t>3</a:t>
            </a:r>
            <a:r>
              <a:rPr lang="en-US" altLang="zh-CN" sz="3200" b="1" dirty="0" smtClean="0"/>
              <a:t>—</a:t>
            </a:r>
            <a:r>
              <a:rPr lang="zh-CN" altLang="en-US" sz="3200" b="1" dirty="0" smtClean="0"/>
              <a:t>二甲基丁烷</a:t>
            </a:r>
          </a:p>
          <a:p>
            <a:r>
              <a:rPr lang="en-US" sz="3200" b="1" dirty="0" smtClean="0"/>
              <a:t>C</a:t>
            </a:r>
            <a:r>
              <a:rPr lang="zh-CN" altLang="en-US" sz="3200" b="1" dirty="0" smtClean="0"/>
              <a:t>、</a:t>
            </a:r>
            <a:r>
              <a:rPr lang="en-US" sz="3200" b="1" dirty="0" smtClean="0"/>
              <a:t>3</a:t>
            </a:r>
            <a:r>
              <a:rPr lang="en-US" altLang="zh-CN" sz="3200" b="1" dirty="0" smtClean="0"/>
              <a:t>—</a:t>
            </a:r>
            <a:r>
              <a:rPr lang="zh-CN" altLang="en-US" sz="3200" b="1" dirty="0" smtClean="0"/>
              <a:t>甲基</a:t>
            </a:r>
            <a:r>
              <a:rPr lang="en-US" altLang="zh-CN" sz="3200" b="1" dirty="0" smtClean="0"/>
              <a:t>—</a:t>
            </a:r>
            <a:r>
              <a:rPr lang="en-US" sz="3200" b="1" dirty="0" smtClean="0"/>
              <a:t>2</a:t>
            </a:r>
            <a:r>
              <a:rPr lang="en-US" altLang="zh-CN" sz="3200" b="1" dirty="0" smtClean="0"/>
              <a:t>—</a:t>
            </a:r>
            <a:r>
              <a:rPr lang="zh-CN" altLang="en-US" sz="3200" b="1" dirty="0" smtClean="0"/>
              <a:t>乙基戊烷</a:t>
            </a:r>
            <a:r>
              <a:rPr lang="en-US" sz="3200" b="1" dirty="0" smtClean="0"/>
              <a:t>       </a:t>
            </a:r>
          </a:p>
          <a:p>
            <a:pPr>
              <a:lnSpc>
                <a:spcPct val="150000"/>
              </a:lnSpc>
            </a:pPr>
            <a:r>
              <a:rPr lang="en-US" sz="3200" b="1" dirty="0" smtClean="0"/>
              <a:t>D</a:t>
            </a:r>
            <a:r>
              <a:rPr lang="zh-CN" altLang="en-US" sz="3200" b="1" dirty="0" smtClean="0"/>
              <a:t>、</a:t>
            </a:r>
            <a:r>
              <a:rPr lang="en-US" sz="3200" b="1" dirty="0" smtClean="0"/>
              <a:t>2</a:t>
            </a:r>
            <a:r>
              <a:rPr lang="zh-CN" altLang="en-US" sz="3200" b="1" dirty="0" smtClean="0"/>
              <a:t>，</a:t>
            </a:r>
            <a:r>
              <a:rPr lang="en-US" sz="3200" b="1" dirty="0" smtClean="0"/>
              <a:t>2</a:t>
            </a:r>
            <a:r>
              <a:rPr lang="zh-CN" altLang="en-US" sz="3200" b="1" dirty="0" smtClean="0"/>
              <a:t>，</a:t>
            </a:r>
            <a:r>
              <a:rPr lang="en-US" sz="3200" b="1" dirty="0" smtClean="0"/>
              <a:t>3</a:t>
            </a:r>
            <a:r>
              <a:rPr lang="zh-CN" altLang="en-US" sz="3200" b="1" dirty="0" smtClean="0"/>
              <a:t>，</a:t>
            </a:r>
            <a:r>
              <a:rPr lang="en-US" sz="3200" b="1" dirty="0" smtClean="0"/>
              <a:t>3</a:t>
            </a:r>
            <a:r>
              <a:rPr lang="en-US" altLang="zh-CN" sz="3200" b="1" dirty="0" smtClean="0"/>
              <a:t>—</a:t>
            </a:r>
            <a:r>
              <a:rPr lang="zh-CN" altLang="en-US" sz="3200" b="1" dirty="0" smtClean="0"/>
              <a:t>四甲基丁烷</a:t>
            </a:r>
            <a:endParaRPr lang="zh-CN" altLang="en-US" sz="3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571472" y="1357298"/>
            <a:ext cx="800105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有两种气态烷烃的混合物，在标准状况下其密度为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1.16g/L,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则关于此混合物组成的说法正确的是</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、一定有甲烷                 </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、一定有乙烷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、可能是甲烷和戊烷的混合物   </a:t>
            </a:r>
            <a:endPar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、可能是乙烷和丙烷的混合物</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p:cNvSpPr/>
          <p:nvPr/>
        </p:nvSpPr>
        <p:spPr>
          <a:xfrm>
            <a:off x="500094" y="5072074"/>
            <a:ext cx="8393112" cy="1077218"/>
          </a:xfrm>
          <a:prstGeom prst="rect">
            <a:avLst/>
          </a:prstGeom>
        </p:spPr>
        <p:txBody>
          <a:bodyPr>
            <a:spAutoFit/>
          </a:bodyPr>
          <a:lstStyle/>
          <a:p>
            <a:pPr>
              <a:spcBef>
                <a:spcPts val="0"/>
              </a:spcBef>
              <a:buClr>
                <a:srgbClr val="FF6600"/>
              </a:buClr>
              <a:defRPr/>
            </a:pPr>
            <a:r>
              <a:rPr lang="en-US" altLang="zh-CN" sz="3200" b="1" kern="0" dirty="0" smtClean="0">
                <a:solidFill>
                  <a:srgbClr val="0000FF"/>
                </a:solidFill>
                <a:latin typeface="Arial"/>
                <a:ea typeface="宋体"/>
              </a:rPr>
              <a:t>(4)</a:t>
            </a:r>
            <a:r>
              <a:rPr lang="zh-CN" altLang="en-US" sz="3200" b="1" kern="0" dirty="0" smtClean="0">
                <a:solidFill>
                  <a:srgbClr val="0000FF"/>
                </a:solidFill>
                <a:latin typeface="Arial"/>
                <a:ea typeface="宋体"/>
              </a:rPr>
              <a:t>含有</a:t>
            </a:r>
            <a:r>
              <a:rPr lang="zh-CN" altLang="en-US" sz="3200" b="1" kern="0" dirty="0">
                <a:solidFill>
                  <a:srgbClr val="0000FF"/>
                </a:solidFill>
                <a:latin typeface="Arial"/>
                <a:ea typeface="宋体"/>
              </a:rPr>
              <a:t>相同原子种类和数目的分子可能具有不同结构</a:t>
            </a:r>
            <a:endParaRPr lang="zh-CN" altLang="en-US" sz="3200" b="1" kern="0" dirty="0">
              <a:solidFill>
                <a:srgbClr val="000000"/>
              </a:solidFill>
              <a:latin typeface="Arial"/>
              <a:ea typeface="宋体"/>
            </a:endParaRPr>
          </a:p>
        </p:txBody>
      </p:sp>
      <p:sp>
        <p:nvSpPr>
          <p:cNvPr id="8" name="矩形 7"/>
          <p:cNvSpPr/>
          <p:nvPr/>
        </p:nvSpPr>
        <p:spPr>
          <a:xfrm>
            <a:off x="500094" y="3857632"/>
            <a:ext cx="8358187" cy="1077218"/>
          </a:xfrm>
          <a:prstGeom prst="rect">
            <a:avLst/>
          </a:prstGeom>
        </p:spPr>
        <p:txBody>
          <a:bodyPr>
            <a:spAutoFit/>
          </a:bodyPr>
          <a:lstStyle/>
          <a:p>
            <a:pPr>
              <a:spcBef>
                <a:spcPts val="0"/>
              </a:spcBef>
              <a:buClr>
                <a:srgbClr val="FF6600"/>
              </a:buClr>
              <a:defRPr/>
            </a:pPr>
            <a:r>
              <a:rPr kumimoji="1" lang="en-US" altLang="zh-CN" sz="3200" b="1" kern="0" dirty="0" smtClean="0">
                <a:solidFill>
                  <a:srgbClr val="3920F6"/>
                </a:solidFill>
                <a:latin typeface="Arial"/>
                <a:ea typeface="宋体"/>
              </a:rPr>
              <a:t>(3)</a:t>
            </a:r>
            <a:r>
              <a:rPr kumimoji="1" lang="zh-CN" altLang="en-US" sz="3200" b="1" kern="0" dirty="0" smtClean="0">
                <a:solidFill>
                  <a:srgbClr val="3920F6"/>
                </a:solidFill>
                <a:latin typeface="Arial"/>
                <a:ea typeface="宋体"/>
              </a:rPr>
              <a:t>碳</a:t>
            </a:r>
            <a:r>
              <a:rPr kumimoji="1" lang="zh-CN" altLang="en-US" sz="3200" b="1" kern="0" dirty="0">
                <a:solidFill>
                  <a:srgbClr val="3920F6"/>
                </a:solidFill>
                <a:latin typeface="Arial"/>
                <a:ea typeface="宋体"/>
              </a:rPr>
              <a:t>原子相互之间可以形成碳链，也可以形成碳环</a:t>
            </a:r>
          </a:p>
        </p:txBody>
      </p:sp>
      <p:sp>
        <p:nvSpPr>
          <p:cNvPr id="9" name="矩形 8"/>
          <p:cNvSpPr/>
          <p:nvPr/>
        </p:nvSpPr>
        <p:spPr>
          <a:xfrm>
            <a:off x="500094" y="2643191"/>
            <a:ext cx="8501062" cy="1077218"/>
          </a:xfrm>
          <a:prstGeom prst="rect">
            <a:avLst/>
          </a:prstGeom>
        </p:spPr>
        <p:txBody>
          <a:bodyPr>
            <a:spAutoFit/>
          </a:bodyPr>
          <a:lstStyle/>
          <a:p>
            <a:pPr>
              <a:spcBef>
                <a:spcPts val="0"/>
              </a:spcBef>
              <a:buClr>
                <a:srgbClr val="FF6600"/>
              </a:buClr>
              <a:defRPr/>
            </a:pPr>
            <a:r>
              <a:rPr lang="en-US" altLang="zh-CN" sz="3200" b="1" kern="0" dirty="0" smtClean="0">
                <a:solidFill>
                  <a:srgbClr val="0000FF"/>
                </a:solidFill>
                <a:latin typeface="Arial"/>
                <a:ea typeface="宋体"/>
              </a:rPr>
              <a:t>(2)</a:t>
            </a:r>
            <a:r>
              <a:rPr lang="zh-CN" altLang="en-US" sz="3200" b="1" kern="0" dirty="0" smtClean="0">
                <a:solidFill>
                  <a:srgbClr val="0000FF"/>
                </a:solidFill>
                <a:latin typeface="Arial"/>
                <a:ea typeface="宋体"/>
              </a:rPr>
              <a:t>碳</a:t>
            </a:r>
            <a:r>
              <a:rPr lang="zh-CN" altLang="en-US" sz="3200" b="1" kern="0" dirty="0">
                <a:solidFill>
                  <a:srgbClr val="0000FF"/>
                </a:solidFill>
                <a:latin typeface="Arial"/>
                <a:ea typeface="宋体"/>
              </a:rPr>
              <a:t>原子与碳原子之间可以形成单键、双键、三键</a:t>
            </a:r>
            <a:endParaRPr lang="zh-CN" altLang="en-US" sz="3200" b="1" kern="0" dirty="0">
              <a:solidFill>
                <a:srgbClr val="000000"/>
              </a:solidFill>
              <a:latin typeface="Arial"/>
              <a:ea typeface="宋体"/>
            </a:endParaRPr>
          </a:p>
        </p:txBody>
      </p:sp>
      <p:sp>
        <p:nvSpPr>
          <p:cNvPr id="10" name="矩形 9"/>
          <p:cNvSpPr/>
          <p:nvPr/>
        </p:nvSpPr>
        <p:spPr>
          <a:xfrm>
            <a:off x="500094" y="1428750"/>
            <a:ext cx="8429625" cy="1077218"/>
          </a:xfrm>
          <a:prstGeom prst="rect">
            <a:avLst/>
          </a:prstGeom>
        </p:spPr>
        <p:txBody>
          <a:bodyPr>
            <a:spAutoFit/>
          </a:bodyPr>
          <a:lstStyle/>
          <a:p>
            <a:pPr>
              <a:spcBef>
                <a:spcPts val="0"/>
              </a:spcBef>
              <a:buClr>
                <a:srgbClr val="FF6600"/>
              </a:buClr>
              <a:defRPr/>
            </a:pPr>
            <a:r>
              <a:rPr kumimoji="1" lang="en-US" altLang="zh-CN" sz="3200" b="1" kern="0" dirty="0" smtClean="0">
                <a:solidFill>
                  <a:srgbClr val="3920F6"/>
                </a:solidFill>
                <a:latin typeface="Arial"/>
                <a:ea typeface="宋体"/>
              </a:rPr>
              <a:t>(1)</a:t>
            </a:r>
            <a:r>
              <a:rPr kumimoji="1" lang="zh-CN" altLang="en-US" sz="3200" b="1" kern="0" dirty="0" smtClean="0">
                <a:solidFill>
                  <a:srgbClr val="3920F6"/>
                </a:solidFill>
                <a:latin typeface="Arial"/>
                <a:ea typeface="宋体"/>
              </a:rPr>
              <a:t>碳</a:t>
            </a:r>
            <a:r>
              <a:rPr kumimoji="1" lang="zh-CN" altLang="en-US" sz="3200" b="1" kern="0" dirty="0">
                <a:solidFill>
                  <a:srgbClr val="3920F6"/>
                </a:solidFill>
                <a:latin typeface="Arial"/>
                <a:ea typeface="宋体"/>
              </a:rPr>
              <a:t>原子含有</a:t>
            </a:r>
            <a:r>
              <a:rPr kumimoji="1" lang="en-US" altLang="zh-CN" sz="3200" b="1" kern="0" dirty="0">
                <a:solidFill>
                  <a:srgbClr val="3920F6"/>
                </a:solidFill>
                <a:latin typeface="Arial"/>
                <a:ea typeface="宋体"/>
              </a:rPr>
              <a:t>4</a:t>
            </a:r>
            <a:r>
              <a:rPr kumimoji="1" lang="zh-CN" altLang="en-US" sz="3200" b="1" kern="0" dirty="0">
                <a:solidFill>
                  <a:srgbClr val="3920F6"/>
                </a:solidFill>
                <a:latin typeface="Arial"/>
                <a:ea typeface="宋体"/>
              </a:rPr>
              <a:t>个价电子，可以跟其它原子形成</a:t>
            </a:r>
            <a:r>
              <a:rPr kumimoji="1" lang="en-US" altLang="zh-CN" sz="3200" b="1" kern="0" dirty="0">
                <a:solidFill>
                  <a:srgbClr val="3920F6"/>
                </a:solidFill>
                <a:latin typeface="Arial"/>
                <a:ea typeface="宋体"/>
              </a:rPr>
              <a:t>4</a:t>
            </a:r>
            <a:r>
              <a:rPr kumimoji="1" lang="zh-CN" altLang="en-US" sz="3200" b="1" kern="0" dirty="0">
                <a:solidFill>
                  <a:srgbClr val="3920F6"/>
                </a:solidFill>
                <a:latin typeface="Arial"/>
                <a:ea typeface="宋体"/>
              </a:rPr>
              <a:t>个共价键；</a:t>
            </a:r>
            <a:endParaRPr lang="zh-CN" altLang="en-US" sz="3200" b="1" kern="0" dirty="0">
              <a:solidFill>
                <a:srgbClr val="000000"/>
              </a:solidFill>
              <a:latin typeface="Arial"/>
              <a:ea typeface="宋体"/>
            </a:endParaRPr>
          </a:p>
        </p:txBody>
      </p:sp>
      <p:sp>
        <p:nvSpPr>
          <p:cNvPr id="11" name="矩形 10"/>
          <p:cNvSpPr/>
          <p:nvPr/>
        </p:nvSpPr>
        <p:spPr>
          <a:xfrm>
            <a:off x="500034" y="500063"/>
            <a:ext cx="5500699" cy="584775"/>
          </a:xfrm>
          <a:prstGeom prst="rect">
            <a:avLst/>
          </a:prstGeom>
        </p:spPr>
        <p:txBody>
          <a:bodyPr wrap="square">
            <a:spAutoFit/>
          </a:bodyPr>
          <a:lstStyle/>
          <a:p>
            <a:pPr>
              <a:defRPr/>
            </a:pPr>
            <a:r>
              <a:rPr lang="en-US" altLang="zh-CN" sz="3200" b="1" kern="0" dirty="0">
                <a:solidFill>
                  <a:srgbClr val="000000"/>
                </a:solidFill>
                <a:latin typeface="黑体" pitchFamily="2" charset="-122"/>
                <a:ea typeface="黑体" pitchFamily="2" charset="-122"/>
                <a:cs typeface="+mj-cs"/>
              </a:rPr>
              <a:t>3.</a:t>
            </a:r>
            <a:r>
              <a:rPr lang="zh-CN" altLang="en-US" sz="3200" b="1" kern="0" dirty="0">
                <a:solidFill>
                  <a:srgbClr val="000000"/>
                </a:solidFill>
                <a:latin typeface="黑体" pitchFamily="2" charset="-122"/>
                <a:ea typeface="黑体" pitchFamily="2" charset="-122"/>
                <a:cs typeface="+mj-cs"/>
              </a:rPr>
              <a:t>有机物</a:t>
            </a:r>
            <a:r>
              <a:rPr lang="zh-CN" altLang="en-US" sz="3200" b="1" kern="0" dirty="0" smtClean="0">
                <a:solidFill>
                  <a:srgbClr val="FF3300"/>
                </a:solidFill>
                <a:latin typeface="黑体" pitchFamily="2" charset="-122"/>
                <a:ea typeface="黑体" pitchFamily="2" charset="-122"/>
                <a:cs typeface="+mj-cs"/>
              </a:rPr>
              <a:t>种类繁多</a:t>
            </a:r>
            <a:r>
              <a:rPr lang="zh-CN" altLang="en-US" sz="3200" b="1" kern="0" dirty="0">
                <a:solidFill>
                  <a:srgbClr val="000000"/>
                </a:solidFill>
                <a:latin typeface="黑体" pitchFamily="2" charset="-122"/>
                <a:ea typeface="黑体" pitchFamily="2" charset="-122"/>
                <a:cs typeface="+mj-cs"/>
              </a:rPr>
              <a:t>的</a:t>
            </a:r>
            <a:r>
              <a:rPr lang="zh-CN" altLang="en-US" sz="3200" b="1" kern="0" dirty="0" smtClean="0">
                <a:solidFill>
                  <a:srgbClr val="000000"/>
                </a:solidFill>
                <a:latin typeface="黑体" pitchFamily="2" charset="-122"/>
                <a:ea typeface="黑体" pitchFamily="2" charset="-122"/>
                <a:cs typeface="+mj-cs"/>
              </a:rPr>
              <a:t>主要原因</a:t>
            </a:r>
            <a:endParaRPr lang="zh-CN" altLang="en-US" sz="1400" b="1"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7950" y="260350"/>
            <a:ext cx="84963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rPr>
              <a:t>     </a:t>
            </a:r>
            <a:r>
              <a:rPr lang="en-US" altLang="zh-CN" sz="2800" b="1" smtClean="0">
                <a:solidFill>
                  <a:srgbClr val="000000"/>
                </a:solidFill>
                <a:latin typeface="黑体" pitchFamily="49" charset="-122"/>
                <a:ea typeface="黑体" pitchFamily="49" charset="-122"/>
              </a:rPr>
              <a:t>1</a:t>
            </a:r>
            <a:r>
              <a:rPr lang="zh-CN" altLang="en-US" sz="2800" b="1" smtClean="0">
                <a:solidFill>
                  <a:srgbClr val="000000"/>
                </a:solidFill>
                <a:latin typeface="黑体" pitchFamily="49" charset="-122"/>
                <a:ea typeface="黑体" pitchFamily="49" charset="-122"/>
              </a:rPr>
              <a:t>、下列烷烃的命名正确的是（    ）</a:t>
            </a:r>
          </a:p>
          <a:p>
            <a:pPr eaLnBrk="1" hangingPunct="1">
              <a:spcBef>
                <a:spcPct val="50000"/>
              </a:spcBef>
            </a:pPr>
            <a:r>
              <a:rPr lang="en-US" altLang="zh-CN" sz="2800" b="1" smtClean="0">
                <a:solidFill>
                  <a:srgbClr val="000000"/>
                </a:solidFill>
              </a:rPr>
              <a:t>    A    3,4-</a:t>
            </a:r>
            <a:r>
              <a:rPr lang="zh-CN" altLang="en-US" sz="2800" b="1" smtClean="0">
                <a:solidFill>
                  <a:srgbClr val="000000"/>
                </a:solidFill>
              </a:rPr>
              <a:t>二甲基丁烷       </a:t>
            </a:r>
            <a:r>
              <a:rPr lang="en-US" altLang="zh-CN" sz="2800" b="1" smtClean="0">
                <a:solidFill>
                  <a:srgbClr val="000000"/>
                </a:solidFill>
              </a:rPr>
              <a:t>B 2-</a:t>
            </a:r>
            <a:r>
              <a:rPr lang="zh-CN" altLang="en-US" sz="2800" b="1" smtClean="0">
                <a:solidFill>
                  <a:srgbClr val="000000"/>
                </a:solidFill>
              </a:rPr>
              <a:t>乙基丁烷</a:t>
            </a:r>
          </a:p>
          <a:p>
            <a:pPr eaLnBrk="1" hangingPunct="1">
              <a:spcBef>
                <a:spcPct val="50000"/>
              </a:spcBef>
            </a:pPr>
            <a:r>
              <a:rPr lang="en-US" altLang="zh-CN" sz="2800" b="1" smtClean="0">
                <a:solidFill>
                  <a:srgbClr val="000000"/>
                </a:solidFill>
              </a:rPr>
              <a:t>    C    2,2-</a:t>
            </a:r>
            <a:r>
              <a:rPr lang="zh-CN" altLang="en-US" sz="2800" b="1" smtClean="0">
                <a:solidFill>
                  <a:srgbClr val="000000"/>
                </a:solidFill>
              </a:rPr>
              <a:t>二甲基丁烷       </a:t>
            </a:r>
            <a:r>
              <a:rPr lang="en-US" altLang="zh-CN" sz="2800" b="1" smtClean="0">
                <a:solidFill>
                  <a:srgbClr val="000000"/>
                </a:solidFill>
              </a:rPr>
              <a:t>D 2,3,3-</a:t>
            </a:r>
            <a:r>
              <a:rPr lang="zh-CN" altLang="en-US" sz="2800" b="1" smtClean="0">
                <a:solidFill>
                  <a:srgbClr val="000000"/>
                </a:solidFill>
              </a:rPr>
              <a:t>三甲基丁烷</a:t>
            </a:r>
          </a:p>
        </p:txBody>
      </p:sp>
      <p:grpSp>
        <p:nvGrpSpPr>
          <p:cNvPr id="2" name="Group 6"/>
          <p:cNvGrpSpPr>
            <a:grpSpLocks/>
          </p:cNvGrpSpPr>
          <p:nvPr/>
        </p:nvGrpSpPr>
        <p:grpSpPr bwMode="auto">
          <a:xfrm>
            <a:off x="466725" y="2492375"/>
            <a:ext cx="8569325" cy="3821113"/>
            <a:chOff x="294" y="1570"/>
            <a:chExt cx="5398" cy="2407"/>
          </a:xfrm>
        </p:grpSpPr>
        <p:sp>
          <p:nvSpPr>
            <p:cNvPr id="46087" name="Text Box 3"/>
            <p:cNvSpPr txBox="1">
              <a:spLocks noChangeArrowheads="1"/>
            </p:cNvSpPr>
            <p:nvPr/>
          </p:nvSpPr>
          <p:spPr bwMode="auto">
            <a:xfrm>
              <a:off x="294" y="1570"/>
              <a:ext cx="5398"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latin typeface="黑体" pitchFamily="49" charset="-122"/>
                  <a:ea typeface="黑体" pitchFamily="49" charset="-122"/>
                </a:rPr>
                <a:t>2. </a:t>
              </a:r>
              <a:r>
                <a:rPr lang="zh-CN" altLang="en-US" sz="2800" b="1" smtClean="0">
                  <a:solidFill>
                    <a:srgbClr val="000000"/>
                  </a:solidFill>
                  <a:latin typeface="黑体" pitchFamily="49" charset="-122"/>
                  <a:ea typeface="黑体" pitchFamily="49" charset="-122"/>
                </a:rPr>
                <a:t>现有一种烃可以表示为:</a:t>
              </a:r>
            </a:p>
            <a:p>
              <a:pPr eaLnBrk="1" hangingPunct="1">
                <a:spcBef>
                  <a:spcPct val="50000"/>
                </a:spcBef>
              </a:pPr>
              <a:endParaRPr lang="zh-CN" altLang="en-US" sz="2800" b="1" smtClean="0">
                <a:solidFill>
                  <a:srgbClr val="000000"/>
                </a:solidFill>
                <a:latin typeface="黑体" pitchFamily="49" charset="-122"/>
                <a:ea typeface="黑体" pitchFamily="49" charset="-122"/>
              </a:endParaRPr>
            </a:p>
            <a:p>
              <a:pPr eaLnBrk="1" hangingPunct="1">
                <a:spcBef>
                  <a:spcPct val="50000"/>
                </a:spcBef>
              </a:pPr>
              <a:endParaRPr lang="zh-CN" altLang="en-US" sz="2800" b="1" smtClean="0">
                <a:solidFill>
                  <a:srgbClr val="000000"/>
                </a:solidFill>
                <a:latin typeface="黑体" pitchFamily="49" charset="-122"/>
                <a:ea typeface="黑体" pitchFamily="49" charset="-122"/>
              </a:endParaRPr>
            </a:p>
            <a:p>
              <a:pPr eaLnBrk="1" hangingPunct="1">
                <a:spcBef>
                  <a:spcPct val="50000"/>
                </a:spcBef>
              </a:pPr>
              <a:endParaRPr lang="zh-CN" altLang="en-US" sz="2800" b="1" smtClean="0">
                <a:solidFill>
                  <a:srgbClr val="000000"/>
                </a:solidFill>
                <a:latin typeface="黑体" pitchFamily="49" charset="-122"/>
                <a:ea typeface="黑体" pitchFamily="49" charset="-122"/>
              </a:endParaRPr>
            </a:p>
            <a:p>
              <a:pPr eaLnBrk="1" hangingPunct="1">
                <a:spcBef>
                  <a:spcPct val="50000"/>
                </a:spcBef>
              </a:pPr>
              <a:r>
                <a:rPr lang="zh-CN" altLang="en-US" sz="2800" b="1" smtClean="0">
                  <a:solidFill>
                    <a:srgbClr val="000000"/>
                  </a:solidFill>
                  <a:latin typeface="黑体" pitchFamily="49" charset="-122"/>
                  <a:ea typeface="黑体" pitchFamily="49" charset="-122"/>
                </a:rPr>
                <a:t>命名该化合物时，应认定它的主链上的碳原子数目是</a:t>
              </a:r>
            </a:p>
          </p:txBody>
        </p:sp>
        <p:pic>
          <p:nvPicPr>
            <p:cNvPr id="460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048"/>
              <a:ext cx="4529" cy="115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089" name="Text Box 5"/>
            <p:cNvSpPr txBox="1">
              <a:spLocks noChangeArrowheads="1"/>
            </p:cNvSpPr>
            <p:nvPr/>
          </p:nvSpPr>
          <p:spPr bwMode="auto">
            <a:xfrm>
              <a:off x="431" y="3612"/>
              <a:ext cx="49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smtClean="0">
                  <a:solidFill>
                    <a:srgbClr val="000000"/>
                  </a:solidFill>
                  <a:latin typeface="Times New Roman" pitchFamily="18" charset="0"/>
                </a:rPr>
                <a:t>  A.  8         B.  9        C.  10         D.  11</a:t>
              </a:r>
              <a:endParaRPr lang="zh-CN" altLang="en-US" smtClean="0">
                <a:solidFill>
                  <a:srgbClr val="000000"/>
                </a:solidFill>
              </a:endParaRPr>
            </a:p>
          </p:txBody>
        </p:sp>
      </p:grpSp>
      <p:sp>
        <p:nvSpPr>
          <p:cNvPr id="57351" name="Text Box 7"/>
          <p:cNvSpPr txBox="1">
            <a:spLocks noChangeArrowheads="1"/>
          </p:cNvSpPr>
          <p:nvPr/>
        </p:nvSpPr>
        <p:spPr bwMode="auto">
          <a:xfrm>
            <a:off x="5580063" y="333375"/>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C</a:t>
            </a:r>
          </a:p>
        </p:txBody>
      </p:sp>
      <p:sp>
        <p:nvSpPr>
          <p:cNvPr id="46085" name="Text Box 8"/>
          <p:cNvSpPr txBox="1">
            <a:spLocks noChangeArrowheads="1"/>
          </p:cNvSpPr>
          <p:nvPr/>
        </p:nvSpPr>
        <p:spPr bwMode="auto">
          <a:xfrm>
            <a:off x="6588125" y="25654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endParaRPr lang="zh-CN" altLang="en-US" smtClean="0">
              <a:solidFill>
                <a:srgbClr val="000000"/>
              </a:solidFill>
            </a:endParaRPr>
          </a:p>
        </p:txBody>
      </p:sp>
      <p:sp>
        <p:nvSpPr>
          <p:cNvPr id="57353" name="Text Box 9"/>
          <p:cNvSpPr txBox="1">
            <a:spLocks noChangeArrowheads="1"/>
          </p:cNvSpPr>
          <p:nvPr/>
        </p:nvSpPr>
        <p:spPr bwMode="auto">
          <a:xfrm>
            <a:off x="7235825" y="2492375"/>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D</a:t>
            </a:r>
          </a:p>
        </p:txBody>
      </p:sp>
    </p:spTree>
    <p:extLst>
      <p:ext uri="{BB962C8B-B14F-4D97-AF65-F5344CB8AC3E}">
        <p14:creationId xmlns:p14="http://schemas.microsoft.com/office/powerpoint/2010/main" val="940559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anim calcmode="lin" valueType="num">
                                      <p:cBhvr additive="base">
                                        <p:cTn id="11"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anim calcmode="lin" valueType="num">
                                      <p:cBhvr additive="base">
                                        <p:cTn id="15"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351">
                                            <p:txEl>
                                              <p:pRg st="0" end="0"/>
                                            </p:txEl>
                                          </p:spTgt>
                                        </p:tgtEl>
                                        <p:attrNameLst>
                                          <p:attrName>style.visibility</p:attrName>
                                        </p:attrNameLst>
                                      </p:cBhvr>
                                      <p:to>
                                        <p:strVal val="visible"/>
                                      </p:to>
                                    </p:set>
                                    <p:animEffect transition="in" filter="blinds(horizontal)">
                                      <p:cBhvr>
                                        <p:cTn id="21" dur="500"/>
                                        <p:tgtEl>
                                          <p:spTgt spid="5735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353">
                                            <p:txEl>
                                              <p:pRg st="0" end="0"/>
                                            </p:txEl>
                                          </p:spTgt>
                                        </p:tgtEl>
                                        <p:attrNameLst>
                                          <p:attrName>style.visibility</p:attrName>
                                        </p:attrNameLst>
                                      </p:cBhvr>
                                      <p:to>
                                        <p:strVal val="visible"/>
                                      </p:to>
                                    </p:set>
                                    <p:animEffect transition="in" filter="blinds(horizontal)">
                                      <p:cBhvr>
                                        <p:cTn id="32" dur="500"/>
                                        <p:tgtEl>
                                          <p:spTgt spid="573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19113" y="333375"/>
            <a:ext cx="82296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000000"/>
                </a:solidFill>
                <a:latin typeface="黑体" pitchFamily="49" charset="-122"/>
                <a:ea typeface="黑体" pitchFamily="49" charset="-122"/>
              </a:rPr>
              <a:t>3. </a:t>
            </a:r>
            <a:r>
              <a:rPr lang="zh-CN" altLang="en-US" b="1" smtClean="0">
                <a:solidFill>
                  <a:srgbClr val="000000"/>
                </a:solidFill>
                <a:latin typeface="黑体" pitchFamily="49" charset="-122"/>
                <a:ea typeface="黑体" pitchFamily="49" charset="-122"/>
              </a:rPr>
              <a:t>相对分子质量为100的烃，主链为5个碳原子的同分异构体有(    )</a:t>
            </a:r>
          </a:p>
          <a:p>
            <a:pPr eaLnBrk="1" hangingPunct="1">
              <a:spcBef>
                <a:spcPct val="50000"/>
              </a:spcBef>
            </a:pPr>
            <a:r>
              <a:rPr lang="en-US" altLang="zh-CN" b="1" smtClean="0">
                <a:solidFill>
                  <a:srgbClr val="000000"/>
                </a:solidFill>
                <a:latin typeface="宋体" pitchFamily="2" charset="-122"/>
              </a:rPr>
              <a:t>A．3</a:t>
            </a:r>
            <a:r>
              <a:rPr lang="zh-CN" altLang="en-US" b="1" smtClean="0">
                <a:solidFill>
                  <a:srgbClr val="000000"/>
                </a:solidFill>
                <a:latin typeface="宋体" pitchFamily="2" charset="-122"/>
              </a:rPr>
              <a:t>个       </a:t>
            </a:r>
            <a:r>
              <a:rPr lang="en-US" altLang="zh-CN" b="1" smtClean="0">
                <a:solidFill>
                  <a:srgbClr val="000000"/>
                </a:solidFill>
                <a:latin typeface="宋体" pitchFamily="2" charset="-122"/>
              </a:rPr>
              <a:t>B．4</a:t>
            </a:r>
            <a:r>
              <a:rPr lang="zh-CN" altLang="en-US" b="1" smtClean="0">
                <a:solidFill>
                  <a:srgbClr val="000000"/>
                </a:solidFill>
                <a:latin typeface="宋体" pitchFamily="2" charset="-122"/>
              </a:rPr>
              <a:t>个       </a:t>
            </a:r>
            <a:r>
              <a:rPr lang="en-US" altLang="zh-CN" b="1" smtClean="0">
                <a:solidFill>
                  <a:srgbClr val="000000"/>
                </a:solidFill>
                <a:latin typeface="宋体" pitchFamily="2" charset="-122"/>
              </a:rPr>
              <a:t>C．5</a:t>
            </a:r>
            <a:r>
              <a:rPr lang="zh-CN" altLang="en-US" b="1" smtClean="0">
                <a:solidFill>
                  <a:srgbClr val="000000"/>
                </a:solidFill>
                <a:latin typeface="宋体" pitchFamily="2" charset="-122"/>
              </a:rPr>
              <a:t>个      </a:t>
            </a:r>
            <a:r>
              <a:rPr lang="en-US" altLang="zh-CN" b="1" smtClean="0">
                <a:solidFill>
                  <a:srgbClr val="000000"/>
                </a:solidFill>
                <a:latin typeface="宋体" pitchFamily="2" charset="-122"/>
              </a:rPr>
              <a:t>D．6</a:t>
            </a:r>
            <a:r>
              <a:rPr lang="zh-CN" altLang="en-US" b="1" smtClean="0">
                <a:solidFill>
                  <a:srgbClr val="000000"/>
                </a:solidFill>
                <a:latin typeface="宋体" pitchFamily="2" charset="-122"/>
              </a:rPr>
              <a:t>个</a:t>
            </a:r>
          </a:p>
        </p:txBody>
      </p:sp>
      <p:sp>
        <p:nvSpPr>
          <p:cNvPr id="56324" name="Text Box 4"/>
          <p:cNvSpPr txBox="1">
            <a:spLocks noChangeArrowheads="1"/>
          </p:cNvSpPr>
          <p:nvPr/>
        </p:nvSpPr>
        <p:spPr bwMode="auto">
          <a:xfrm>
            <a:off x="468313" y="1989138"/>
            <a:ext cx="8208962"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000000"/>
                </a:solidFill>
                <a:latin typeface="黑体" pitchFamily="49" charset="-122"/>
                <a:ea typeface="黑体" pitchFamily="49" charset="-122"/>
              </a:rPr>
              <a:t>4. </a:t>
            </a:r>
            <a:r>
              <a:rPr lang="zh-CN" altLang="en-US" b="1" smtClean="0">
                <a:solidFill>
                  <a:srgbClr val="000000"/>
                </a:solidFill>
                <a:latin typeface="黑体" pitchFamily="49" charset="-122"/>
                <a:ea typeface="黑体" pitchFamily="49" charset="-122"/>
              </a:rPr>
              <a:t>含碳原子个数为10或小于10的烷烃分子中，其一卤代烷烃不存在同分异构体的烷烃共有（    ）</a:t>
            </a:r>
          </a:p>
          <a:p>
            <a:pPr eaLnBrk="1" hangingPunct="1">
              <a:spcBef>
                <a:spcPct val="50000"/>
              </a:spcBef>
            </a:pPr>
            <a:r>
              <a:rPr lang="en-US" altLang="zh-CN" b="1" smtClean="0">
                <a:solidFill>
                  <a:srgbClr val="000000"/>
                </a:solidFill>
                <a:latin typeface="Times New Roman" pitchFamily="18" charset="0"/>
              </a:rPr>
              <a:t>  A.2</a:t>
            </a:r>
            <a:r>
              <a:rPr lang="zh-CN" altLang="en-US" b="1" smtClean="0">
                <a:solidFill>
                  <a:srgbClr val="000000"/>
                </a:solidFill>
                <a:latin typeface="Times New Roman" pitchFamily="18" charset="0"/>
              </a:rPr>
              <a:t>种              </a:t>
            </a:r>
            <a:r>
              <a:rPr lang="en-US" altLang="zh-CN" b="1" smtClean="0">
                <a:solidFill>
                  <a:srgbClr val="000000"/>
                </a:solidFill>
                <a:latin typeface="Times New Roman" pitchFamily="18" charset="0"/>
              </a:rPr>
              <a:t>B.3</a:t>
            </a:r>
            <a:r>
              <a:rPr lang="zh-CN" altLang="en-US" b="1" smtClean="0">
                <a:solidFill>
                  <a:srgbClr val="000000"/>
                </a:solidFill>
                <a:latin typeface="Times New Roman" pitchFamily="18" charset="0"/>
              </a:rPr>
              <a:t>种                  </a:t>
            </a:r>
            <a:r>
              <a:rPr lang="en-US" altLang="zh-CN" b="1" smtClean="0">
                <a:solidFill>
                  <a:srgbClr val="000000"/>
                </a:solidFill>
                <a:latin typeface="Times New Roman" pitchFamily="18" charset="0"/>
              </a:rPr>
              <a:t>C.4</a:t>
            </a:r>
            <a:r>
              <a:rPr lang="zh-CN" altLang="en-US" b="1" smtClean="0">
                <a:solidFill>
                  <a:srgbClr val="000000"/>
                </a:solidFill>
                <a:latin typeface="Times New Roman" pitchFamily="18" charset="0"/>
              </a:rPr>
              <a:t>种                </a:t>
            </a:r>
            <a:r>
              <a:rPr lang="en-US" altLang="zh-CN" b="1" smtClean="0">
                <a:solidFill>
                  <a:srgbClr val="000000"/>
                </a:solidFill>
                <a:latin typeface="Times New Roman" pitchFamily="18" charset="0"/>
              </a:rPr>
              <a:t>D.5</a:t>
            </a:r>
            <a:r>
              <a:rPr lang="zh-CN" altLang="en-US" b="1" smtClean="0">
                <a:solidFill>
                  <a:srgbClr val="000000"/>
                </a:solidFill>
                <a:latin typeface="Times New Roman" pitchFamily="18" charset="0"/>
              </a:rPr>
              <a:t>种</a:t>
            </a:r>
            <a:endParaRPr lang="zh-CN" altLang="en-US" smtClean="0">
              <a:solidFill>
                <a:srgbClr val="000000"/>
              </a:solidFill>
            </a:endParaRPr>
          </a:p>
        </p:txBody>
      </p:sp>
      <p:sp>
        <p:nvSpPr>
          <p:cNvPr id="56325" name="Text Box 5"/>
          <p:cNvSpPr txBox="1">
            <a:spLocks noChangeArrowheads="1"/>
          </p:cNvSpPr>
          <p:nvPr/>
        </p:nvSpPr>
        <p:spPr bwMode="auto">
          <a:xfrm>
            <a:off x="1403350" y="76517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C</a:t>
            </a:r>
          </a:p>
        </p:txBody>
      </p:sp>
      <p:sp>
        <p:nvSpPr>
          <p:cNvPr id="56326" name="Text Box 6"/>
          <p:cNvSpPr txBox="1">
            <a:spLocks noChangeArrowheads="1"/>
          </p:cNvSpPr>
          <p:nvPr/>
        </p:nvSpPr>
        <p:spPr bwMode="auto">
          <a:xfrm>
            <a:off x="5219700" y="242093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C</a:t>
            </a:r>
          </a:p>
        </p:txBody>
      </p:sp>
      <p:sp>
        <p:nvSpPr>
          <p:cNvPr id="56327" name="Text Box 7"/>
          <p:cNvSpPr txBox="1">
            <a:spLocks noChangeArrowheads="1"/>
          </p:cNvSpPr>
          <p:nvPr/>
        </p:nvSpPr>
        <p:spPr bwMode="auto">
          <a:xfrm>
            <a:off x="468313" y="3660775"/>
            <a:ext cx="83518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000000"/>
                </a:solidFill>
              </a:rPr>
              <a:t>5.</a:t>
            </a:r>
            <a:r>
              <a:rPr lang="zh-CN" altLang="en-US" b="1" smtClean="0">
                <a:solidFill>
                  <a:srgbClr val="000000"/>
                </a:solidFill>
              </a:rPr>
              <a:t>下列关于同系物的说法中错误的是（       ）</a:t>
            </a:r>
          </a:p>
          <a:p>
            <a:pPr eaLnBrk="1" hangingPunct="1">
              <a:spcBef>
                <a:spcPct val="50000"/>
              </a:spcBef>
            </a:pPr>
            <a:r>
              <a:rPr lang="en-US" altLang="zh-CN" b="1" smtClean="0">
                <a:solidFill>
                  <a:srgbClr val="000000"/>
                </a:solidFill>
              </a:rPr>
              <a:t>A．</a:t>
            </a:r>
            <a:r>
              <a:rPr lang="zh-CN" altLang="en-US" b="1" smtClean="0">
                <a:solidFill>
                  <a:srgbClr val="000000"/>
                </a:solidFill>
              </a:rPr>
              <a:t>组成可由相同通式表示的物质互为同系物</a:t>
            </a:r>
          </a:p>
          <a:p>
            <a:pPr eaLnBrk="1" hangingPunct="1">
              <a:spcBef>
                <a:spcPct val="50000"/>
              </a:spcBef>
            </a:pPr>
            <a:r>
              <a:rPr lang="en-US" altLang="zh-CN" b="1" smtClean="0">
                <a:solidFill>
                  <a:srgbClr val="000000"/>
                </a:solidFill>
              </a:rPr>
              <a:t>B．</a:t>
            </a:r>
            <a:r>
              <a:rPr lang="zh-CN" altLang="en-US" b="1" smtClean="0">
                <a:solidFill>
                  <a:srgbClr val="000000"/>
                </a:solidFill>
              </a:rPr>
              <a:t>各元素的质量分数相同的物质一定是同系物</a:t>
            </a:r>
          </a:p>
          <a:p>
            <a:pPr eaLnBrk="1" hangingPunct="1">
              <a:spcBef>
                <a:spcPct val="50000"/>
              </a:spcBef>
            </a:pPr>
            <a:r>
              <a:rPr lang="en-US" altLang="zh-CN" b="1" smtClean="0">
                <a:solidFill>
                  <a:srgbClr val="000000"/>
                </a:solidFill>
              </a:rPr>
              <a:t>C．</a:t>
            </a:r>
            <a:r>
              <a:rPr lang="zh-CN" altLang="en-US" b="1" smtClean="0">
                <a:solidFill>
                  <a:srgbClr val="000000"/>
                </a:solidFill>
              </a:rPr>
              <a:t>同系物的化学性质基本相似，物理性质随着碳原子数增加作有规律的变化</a:t>
            </a:r>
          </a:p>
          <a:p>
            <a:pPr eaLnBrk="1" hangingPunct="1">
              <a:spcBef>
                <a:spcPct val="50000"/>
              </a:spcBef>
            </a:pPr>
            <a:r>
              <a:rPr lang="en-US" altLang="zh-CN" b="1" smtClean="0">
                <a:solidFill>
                  <a:srgbClr val="000000"/>
                </a:solidFill>
              </a:rPr>
              <a:t>D. </a:t>
            </a:r>
            <a:r>
              <a:rPr lang="zh-CN" altLang="en-US" b="1" smtClean="0">
                <a:solidFill>
                  <a:srgbClr val="000000"/>
                </a:solidFill>
              </a:rPr>
              <a:t>同系物具有相同的最简式</a:t>
            </a:r>
          </a:p>
        </p:txBody>
      </p:sp>
      <p:sp>
        <p:nvSpPr>
          <p:cNvPr id="47111" name="Text Box 8"/>
          <p:cNvSpPr txBox="1">
            <a:spLocks noChangeArrowheads="1"/>
          </p:cNvSpPr>
          <p:nvPr/>
        </p:nvSpPr>
        <p:spPr bwMode="auto">
          <a:xfrm>
            <a:off x="5867400" y="36449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C</a:t>
            </a:r>
          </a:p>
        </p:txBody>
      </p:sp>
    </p:spTree>
    <p:extLst>
      <p:ext uri="{BB962C8B-B14F-4D97-AF65-F5344CB8AC3E}">
        <p14:creationId xmlns:p14="http://schemas.microsoft.com/office/powerpoint/2010/main" val="1224585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6325">
                                            <p:txEl>
                                              <p:pRg st="0" end="0"/>
                                            </p:txEl>
                                          </p:spTgt>
                                        </p:tgtEl>
                                        <p:attrNameLst>
                                          <p:attrName>style.visibility</p:attrName>
                                        </p:attrNameLst>
                                      </p:cBhvr>
                                      <p:to>
                                        <p:strVal val="visible"/>
                                      </p:to>
                                    </p:set>
                                    <p:animEffect transition="in" filter="blinds(horizontal)">
                                      <p:cBhvr>
                                        <p:cTn id="13" dur="500"/>
                                        <p:tgtEl>
                                          <p:spTgt spid="5632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632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6">
                                            <p:txEl>
                                              <p:pRg st="0" end="0"/>
                                            </p:txEl>
                                          </p:spTgt>
                                        </p:tgtEl>
                                        <p:attrNameLst>
                                          <p:attrName>style.visibility</p:attrName>
                                        </p:attrNameLst>
                                      </p:cBhvr>
                                      <p:to>
                                        <p:strVal val="visible"/>
                                      </p:to>
                                    </p:set>
                                    <p:animEffect transition="in" filter="blinds(horizontal)">
                                      <p:cBhvr>
                                        <p:cTn id="22" dur="500"/>
                                        <p:tgtEl>
                                          <p:spTgt spid="5632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7"/>
                                        </p:tgtEl>
                                        <p:attrNameLst>
                                          <p:attrName>style.visibility</p:attrName>
                                        </p:attrNameLst>
                                      </p:cBhvr>
                                      <p:to>
                                        <p:strVal val="visible"/>
                                      </p:to>
                                    </p:set>
                                    <p:animEffect transition="in" filter="blinds(horizontal)">
                                      <p:cBhvr>
                                        <p:cTn id="2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4" grpId="0"/>
      <p:bldP spid="56327"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381000"/>
            <a:ext cx="8382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latin typeface="黑体" pitchFamily="49" charset="-122"/>
                <a:ea typeface="黑体" pitchFamily="49" charset="-122"/>
              </a:rPr>
              <a:t>6. </a:t>
            </a:r>
            <a:r>
              <a:rPr lang="zh-CN" altLang="en-US" sz="2800" b="1" smtClean="0">
                <a:solidFill>
                  <a:srgbClr val="000000"/>
                </a:solidFill>
                <a:latin typeface="黑体" pitchFamily="49" charset="-122"/>
                <a:ea typeface="黑体" pitchFamily="49" charset="-122"/>
              </a:rPr>
              <a:t>下列各烷烃进行一氯取代反应后，只能生成3种沸点不同产物的是</a:t>
            </a:r>
          </a:p>
          <a:p>
            <a:pPr eaLnBrk="1" hangingPunct="1">
              <a:spcBef>
                <a:spcPct val="50000"/>
              </a:spcBef>
            </a:pPr>
            <a:endParaRPr lang="zh-CN" altLang="en-US" sz="2800" b="1" smtClean="0">
              <a:solidFill>
                <a:srgbClr val="000000"/>
              </a:solidFill>
              <a:latin typeface="黑体" pitchFamily="49" charset="-122"/>
              <a:ea typeface="黑体" pitchFamily="49" charset="-122"/>
            </a:endParaRP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347788"/>
            <a:ext cx="44894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4"/>
          <p:cNvSpPr txBox="1">
            <a:spLocks noChangeArrowheads="1"/>
          </p:cNvSpPr>
          <p:nvPr/>
        </p:nvSpPr>
        <p:spPr bwMode="auto">
          <a:xfrm>
            <a:off x="7467600" y="4953000"/>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4000" b="1" smtClean="0">
                <a:solidFill>
                  <a:srgbClr val="FF0000"/>
                </a:solidFill>
                <a:latin typeface="Times New Roman" pitchFamily="18" charset="0"/>
              </a:rPr>
              <a:t>C</a:t>
            </a:r>
          </a:p>
        </p:txBody>
      </p:sp>
    </p:spTree>
    <p:extLst>
      <p:ext uri="{BB962C8B-B14F-4D97-AF65-F5344CB8AC3E}">
        <p14:creationId xmlns:p14="http://schemas.microsoft.com/office/powerpoint/2010/main" val="2413358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457200" y="404813"/>
            <a:ext cx="548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3200" b="1" smtClean="0">
                <a:solidFill>
                  <a:srgbClr val="000000"/>
                </a:solidFill>
              </a:rPr>
              <a:t>2、烃燃烧计算巧解题</a:t>
            </a:r>
          </a:p>
        </p:txBody>
      </p:sp>
      <p:sp>
        <p:nvSpPr>
          <p:cNvPr id="59397" name="Text Box 5"/>
          <p:cNvSpPr txBox="1">
            <a:spLocks noChangeArrowheads="1"/>
          </p:cNvSpPr>
          <p:nvPr/>
        </p:nvSpPr>
        <p:spPr bwMode="auto">
          <a:xfrm>
            <a:off x="304800" y="1412875"/>
            <a:ext cx="86106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（1）、在常温、常压下，取下列四种气态烃各1摩尔，分别在足量的氧气中燃烧，消耗氧气最多的是（       ）</a:t>
            </a:r>
          </a:p>
          <a:p>
            <a:pPr eaLnBrk="1" hangingPunct="1">
              <a:spcBef>
                <a:spcPct val="50000"/>
              </a:spcBef>
            </a:pPr>
            <a:r>
              <a:rPr lang="en-US" altLang="zh-CN" sz="2800" b="1" smtClean="0">
                <a:solidFill>
                  <a:srgbClr val="000000"/>
                </a:solidFill>
              </a:rPr>
              <a:t>  A CH</a:t>
            </a:r>
            <a:r>
              <a:rPr lang="en-US" altLang="zh-CN" sz="2800" b="1" baseline="-25000" smtClean="0">
                <a:solidFill>
                  <a:srgbClr val="000000"/>
                </a:solidFill>
              </a:rPr>
              <a:t>4</a:t>
            </a:r>
            <a:r>
              <a:rPr lang="en-US" altLang="zh-CN" sz="2800" b="1" smtClean="0">
                <a:solidFill>
                  <a:srgbClr val="000000"/>
                </a:solidFill>
              </a:rPr>
              <a:t>       B C</a:t>
            </a:r>
            <a:r>
              <a:rPr lang="en-US" altLang="zh-CN" sz="2800" b="1" baseline="-25000" smtClean="0">
                <a:solidFill>
                  <a:srgbClr val="000000"/>
                </a:solidFill>
              </a:rPr>
              <a:t>2</a:t>
            </a:r>
            <a:r>
              <a:rPr lang="en-US" altLang="zh-CN" sz="2800" b="1" smtClean="0">
                <a:solidFill>
                  <a:srgbClr val="000000"/>
                </a:solidFill>
              </a:rPr>
              <a:t>H</a:t>
            </a:r>
            <a:r>
              <a:rPr lang="en-US" altLang="zh-CN" sz="2800" b="1" baseline="-25000" smtClean="0">
                <a:solidFill>
                  <a:srgbClr val="000000"/>
                </a:solidFill>
              </a:rPr>
              <a:t>6</a:t>
            </a:r>
            <a:r>
              <a:rPr lang="en-US" altLang="zh-CN" sz="2800" b="1" smtClean="0">
                <a:solidFill>
                  <a:srgbClr val="000000"/>
                </a:solidFill>
              </a:rPr>
              <a:t>       C C</a:t>
            </a:r>
            <a:r>
              <a:rPr lang="en-US" altLang="zh-CN" sz="2800" b="1" baseline="-25000" smtClean="0">
                <a:solidFill>
                  <a:srgbClr val="000000"/>
                </a:solidFill>
              </a:rPr>
              <a:t>3</a:t>
            </a:r>
            <a:r>
              <a:rPr lang="en-US" altLang="zh-CN" sz="2800" b="1" smtClean="0">
                <a:solidFill>
                  <a:srgbClr val="000000"/>
                </a:solidFill>
              </a:rPr>
              <a:t>H</a:t>
            </a:r>
            <a:r>
              <a:rPr lang="en-US" altLang="zh-CN" sz="2800" b="1" baseline="-25000" smtClean="0">
                <a:solidFill>
                  <a:srgbClr val="000000"/>
                </a:solidFill>
              </a:rPr>
              <a:t>8</a:t>
            </a:r>
            <a:r>
              <a:rPr lang="en-US" altLang="zh-CN" sz="2800" b="1" smtClean="0">
                <a:solidFill>
                  <a:srgbClr val="000000"/>
                </a:solidFill>
              </a:rPr>
              <a:t>         D C</a:t>
            </a:r>
            <a:r>
              <a:rPr lang="en-US" altLang="zh-CN" sz="2800" b="1" baseline="-25000" smtClean="0">
                <a:solidFill>
                  <a:srgbClr val="000000"/>
                </a:solidFill>
              </a:rPr>
              <a:t>4</a:t>
            </a:r>
            <a:r>
              <a:rPr lang="en-US" altLang="zh-CN" sz="2800" b="1" smtClean="0">
                <a:solidFill>
                  <a:srgbClr val="000000"/>
                </a:solidFill>
              </a:rPr>
              <a:t>H</a:t>
            </a:r>
            <a:r>
              <a:rPr lang="en-US" altLang="zh-CN" sz="2800" b="1" baseline="-25000" smtClean="0">
                <a:solidFill>
                  <a:srgbClr val="000000"/>
                </a:solidFill>
              </a:rPr>
              <a:t>10</a:t>
            </a:r>
            <a:endParaRPr lang="en-US" altLang="zh-CN" sz="2800" b="1" smtClean="0">
              <a:solidFill>
                <a:srgbClr val="000000"/>
              </a:solidFill>
            </a:endParaRPr>
          </a:p>
        </p:txBody>
      </p:sp>
      <p:sp>
        <p:nvSpPr>
          <p:cNvPr id="59398" name="Text Box 6"/>
          <p:cNvSpPr txBox="1">
            <a:spLocks noChangeArrowheads="1"/>
          </p:cNvSpPr>
          <p:nvPr/>
        </p:nvSpPr>
        <p:spPr bwMode="auto">
          <a:xfrm>
            <a:off x="228600" y="3860800"/>
            <a:ext cx="8763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（2）、在常温、常压下，取等质量的下列四种烃，分别在足量的氧气中燃烧，消耗氧气最多的是（      ）</a:t>
            </a:r>
          </a:p>
          <a:p>
            <a:pPr eaLnBrk="1" hangingPunct="1">
              <a:spcBef>
                <a:spcPct val="50000"/>
              </a:spcBef>
            </a:pPr>
            <a:r>
              <a:rPr lang="en-US" altLang="zh-CN" sz="2800" b="1" smtClean="0">
                <a:solidFill>
                  <a:srgbClr val="000000"/>
                </a:solidFill>
              </a:rPr>
              <a:t>  A CH</a:t>
            </a:r>
            <a:r>
              <a:rPr lang="en-US" altLang="zh-CN" sz="2800" b="1" baseline="-25000" smtClean="0">
                <a:solidFill>
                  <a:srgbClr val="000000"/>
                </a:solidFill>
              </a:rPr>
              <a:t>4</a:t>
            </a:r>
            <a:r>
              <a:rPr lang="en-US" altLang="zh-CN" sz="2800" b="1" smtClean="0">
                <a:solidFill>
                  <a:srgbClr val="000000"/>
                </a:solidFill>
              </a:rPr>
              <a:t>       B C</a:t>
            </a:r>
            <a:r>
              <a:rPr lang="en-US" altLang="zh-CN" sz="2800" b="1" baseline="-25000" smtClean="0">
                <a:solidFill>
                  <a:srgbClr val="000000"/>
                </a:solidFill>
              </a:rPr>
              <a:t>2</a:t>
            </a:r>
            <a:r>
              <a:rPr lang="en-US" altLang="zh-CN" sz="2800" b="1" smtClean="0">
                <a:solidFill>
                  <a:srgbClr val="000000"/>
                </a:solidFill>
              </a:rPr>
              <a:t>H</a:t>
            </a:r>
            <a:r>
              <a:rPr lang="en-US" altLang="zh-CN" sz="2800" b="1" baseline="-25000" smtClean="0">
                <a:solidFill>
                  <a:srgbClr val="000000"/>
                </a:solidFill>
              </a:rPr>
              <a:t>6</a:t>
            </a:r>
            <a:r>
              <a:rPr lang="en-US" altLang="zh-CN" sz="2800" b="1" smtClean="0">
                <a:solidFill>
                  <a:srgbClr val="000000"/>
                </a:solidFill>
              </a:rPr>
              <a:t>       C C</a:t>
            </a:r>
            <a:r>
              <a:rPr lang="en-US" altLang="zh-CN" sz="2800" b="1" baseline="-25000" smtClean="0">
                <a:solidFill>
                  <a:srgbClr val="000000"/>
                </a:solidFill>
              </a:rPr>
              <a:t>3</a:t>
            </a:r>
            <a:r>
              <a:rPr lang="en-US" altLang="zh-CN" sz="2800" b="1" smtClean="0">
                <a:solidFill>
                  <a:srgbClr val="000000"/>
                </a:solidFill>
              </a:rPr>
              <a:t>H</a:t>
            </a:r>
            <a:r>
              <a:rPr lang="en-US" altLang="zh-CN" sz="2800" b="1" baseline="-25000" smtClean="0">
                <a:solidFill>
                  <a:srgbClr val="000000"/>
                </a:solidFill>
              </a:rPr>
              <a:t>8</a:t>
            </a:r>
            <a:r>
              <a:rPr lang="en-US" altLang="zh-CN" sz="2800" b="1" smtClean="0">
                <a:solidFill>
                  <a:srgbClr val="000000"/>
                </a:solidFill>
              </a:rPr>
              <a:t>         D C</a:t>
            </a:r>
            <a:r>
              <a:rPr lang="en-US" altLang="zh-CN" sz="2800" b="1" baseline="-25000" smtClean="0">
                <a:solidFill>
                  <a:srgbClr val="000000"/>
                </a:solidFill>
              </a:rPr>
              <a:t>4</a:t>
            </a:r>
            <a:r>
              <a:rPr lang="en-US" altLang="zh-CN" sz="2800" b="1" smtClean="0">
                <a:solidFill>
                  <a:srgbClr val="000000"/>
                </a:solidFill>
              </a:rPr>
              <a:t>H</a:t>
            </a:r>
            <a:r>
              <a:rPr lang="en-US" altLang="zh-CN" sz="2800" b="1" baseline="-25000" smtClean="0">
                <a:solidFill>
                  <a:srgbClr val="000000"/>
                </a:solidFill>
              </a:rPr>
              <a:t>10</a:t>
            </a:r>
            <a:endParaRPr lang="en-US" altLang="zh-CN" sz="2800" b="1" smtClean="0">
              <a:solidFill>
                <a:srgbClr val="000000"/>
              </a:solidFill>
            </a:endParaRPr>
          </a:p>
          <a:p>
            <a:pPr eaLnBrk="1" hangingPunct="1">
              <a:spcBef>
                <a:spcPct val="50000"/>
              </a:spcBef>
            </a:pPr>
            <a:endParaRPr lang="zh-CN" altLang="en-US" smtClean="0">
              <a:solidFill>
                <a:srgbClr val="000000"/>
              </a:solidFill>
            </a:endParaRPr>
          </a:p>
        </p:txBody>
      </p:sp>
      <p:sp>
        <p:nvSpPr>
          <p:cNvPr id="59399" name="Text Box 7"/>
          <p:cNvSpPr txBox="1">
            <a:spLocks noChangeArrowheads="1"/>
          </p:cNvSpPr>
          <p:nvPr/>
        </p:nvSpPr>
        <p:spPr bwMode="auto">
          <a:xfrm>
            <a:off x="8027988" y="1916113"/>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D</a:t>
            </a:r>
          </a:p>
        </p:txBody>
      </p:sp>
      <p:sp>
        <p:nvSpPr>
          <p:cNvPr id="59400" name="Text Box 8"/>
          <p:cNvSpPr txBox="1">
            <a:spLocks noChangeArrowheads="1"/>
          </p:cNvSpPr>
          <p:nvPr/>
        </p:nvSpPr>
        <p:spPr bwMode="auto">
          <a:xfrm>
            <a:off x="7451725" y="429260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A</a:t>
            </a:r>
          </a:p>
        </p:txBody>
      </p:sp>
    </p:spTree>
    <p:extLst>
      <p:ext uri="{BB962C8B-B14F-4D97-AF65-F5344CB8AC3E}">
        <p14:creationId xmlns:p14="http://schemas.microsoft.com/office/powerpoint/2010/main" val="172814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0-#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0-#ppt_w/2"/>
                                          </p:val>
                                        </p:tav>
                                        <p:tav tm="100000">
                                          <p:val>
                                            <p:strVal val="#ppt_x"/>
                                          </p:val>
                                        </p:tav>
                                      </p:tavLst>
                                    </p:anim>
                                    <p:anim calcmode="lin" valueType="num">
                                      <p:cBhvr additive="base">
                                        <p:cTn id="14"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9399">
                                            <p:txEl>
                                              <p:pRg st="0" end="0"/>
                                            </p:txEl>
                                          </p:spTgt>
                                        </p:tgtEl>
                                        <p:attrNameLst>
                                          <p:attrName>style.visibility</p:attrName>
                                        </p:attrNameLst>
                                      </p:cBhvr>
                                      <p:to>
                                        <p:strVal val="visible"/>
                                      </p:to>
                                    </p:set>
                                    <p:animEffect transition="in" filter="blinds(horizontal)">
                                      <p:cBhvr>
                                        <p:cTn id="19" dur="500"/>
                                        <p:tgtEl>
                                          <p:spTgt spid="5939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9398"/>
                                        </p:tgtEl>
                                        <p:attrNameLst>
                                          <p:attrName>style.visibility</p:attrName>
                                        </p:attrNameLst>
                                      </p:cBhvr>
                                      <p:to>
                                        <p:strVal val="visible"/>
                                      </p:to>
                                    </p:set>
                                    <p:anim calcmode="lin" valueType="num">
                                      <p:cBhvr additive="base">
                                        <p:cTn id="24" dur="500" fill="hold"/>
                                        <p:tgtEl>
                                          <p:spTgt spid="59398"/>
                                        </p:tgtEl>
                                        <p:attrNameLst>
                                          <p:attrName>ppt_x</p:attrName>
                                        </p:attrNameLst>
                                      </p:cBhvr>
                                      <p:tavLst>
                                        <p:tav tm="0">
                                          <p:val>
                                            <p:strVal val="0-#ppt_w/2"/>
                                          </p:val>
                                        </p:tav>
                                        <p:tav tm="100000">
                                          <p:val>
                                            <p:strVal val="#ppt_x"/>
                                          </p:val>
                                        </p:tav>
                                      </p:tavLst>
                                    </p:anim>
                                    <p:anim calcmode="lin" valueType="num">
                                      <p:cBhvr additive="base">
                                        <p:cTn id="25"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9400">
                                            <p:txEl>
                                              <p:pRg st="0" end="0"/>
                                            </p:txEl>
                                          </p:spTgt>
                                        </p:tgtEl>
                                        <p:attrNameLst>
                                          <p:attrName>style.visibility</p:attrName>
                                        </p:attrNameLst>
                                      </p:cBhvr>
                                      <p:to>
                                        <p:strVal val="visible"/>
                                      </p:to>
                                    </p:set>
                                    <p:animEffect transition="in" filter="blinds(horizontal)">
                                      <p:cBhvr>
                                        <p:cTn id="30" dur="500"/>
                                        <p:tgtEl>
                                          <p:spTgt spid="59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404813"/>
            <a:ext cx="842486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latin typeface="Times New Roman" pitchFamily="18" charset="0"/>
              </a:rPr>
              <a:t> </a:t>
            </a:r>
            <a:r>
              <a:rPr lang="en-US" altLang="zh-CN" sz="2800" b="1" smtClean="0">
                <a:solidFill>
                  <a:srgbClr val="000000"/>
                </a:solidFill>
                <a:latin typeface="Times New Roman" pitchFamily="18" charset="0"/>
              </a:rPr>
              <a:t>(3).</a:t>
            </a:r>
            <a:r>
              <a:rPr lang="zh-CN" altLang="en-US" sz="2800" b="1" smtClean="0">
                <a:solidFill>
                  <a:srgbClr val="000000"/>
                </a:solidFill>
                <a:latin typeface="黑体" pitchFamily="49" charset="-122"/>
                <a:ea typeface="黑体" pitchFamily="49" charset="-122"/>
              </a:rPr>
              <a:t>在一密闭容器中，将某气态烃和氧气的混合气体完全燃烧</a:t>
            </a:r>
            <a:r>
              <a:rPr lang="en-US" altLang="zh-CN" sz="2800" b="1" smtClean="0">
                <a:solidFill>
                  <a:srgbClr val="000000"/>
                </a:solidFill>
                <a:latin typeface="黑体" pitchFamily="49" charset="-122"/>
                <a:ea typeface="黑体" pitchFamily="49" charset="-122"/>
              </a:rPr>
              <a:t>(</a:t>
            </a:r>
            <a:r>
              <a:rPr lang="zh-CN" altLang="en-US" sz="2800" b="1" smtClean="0">
                <a:solidFill>
                  <a:srgbClr val="000000"/>
                </a:solidFill>
                <a:latin typeface="黑体" pitchFamily="49" charset="-122"/>
                <a:ea typeface="黑体" pitchFamily="49" charset="-122"/>
              </a:rPr>
              <a:t>反应前后温度都高于</a:t>
            </a:r>
            <a:r>
              <a:rPr lang="en-US" altLang="zh-CN" sz="2800" b="1" smtClean="0">
                <a:solidFill>
                  <a:srgbClr val="000000"/>
                </a:solidFill>
                <a:latin typeface="黑体" pitchFamily="49" charset="-122"/>
                <a:ea typeface="黑体" pitchFamily="49" charset="-122"/>
              </a:rPr>
              <a:t>100℃)</a:t>
            </a:r>
            <a:r>
              <a:rPr lang="zh-CN" altLang="en-US" sz="2800" b="1" smtClean="0">
                <a:solidFill>
                  <a:srgbClr val="000000"/>
                </a:solidFill>
                <a:latin typeface="黑体" pitchFamily="49" charset="-122"/>
                <a:ea typeface="黑体" pitchFamily="49" charset="-122"/>
              </a:rPr>
              <a:t>反应后气体压强不发生变化是</a:t>
            </a:r>
            <a:r>
              <a:rPr lang="en-US" altLang="zh-CN" sz="2800" b="1" smtClean="0">
                <a:solidFill>
                  <a:srgbClr val="000000"/>
                </a:solidFill>
                <a:latin typeface="黑体" pitchFamily="49" charset="-122"/>
                <a:ea typeface="黑体" pitchFamily="49" charset="-122"/>
              </a:rPr>
              <a:t>(     )</a:t>
            </a:r>
          </a:p>
          <a:p>
            <a:pPr eaLnBrk="1" hangingPunct="1">
              <a:spcBef>
                <a:spcPct val="50000"/>
              </a:spcBef>
            </a:pPr>
            <a:r>
              <a:rPr lang="zh-CN" altLang="en-US" sz="2800" b="1" smtClean="0">
                <a:solidFill>
                  <a:srgbClr val="000000"/>
                </a:solidFill>
                <a:latin typeface="Times New Roman" pitchFamily="18" charset="0"/>
              </a:rPr>
              <a:t>  </a:t>
            </a:r>
            <a:r>
              <a:rPr lang="en-US" altLang="zh-CN" sz="2800" b="1" smtClean="0">
                <a:solidFill>
                  <a:srgbClr val="000000"/>
                </a:solidFill>
                <a:latin typeface="Times New Roman" pitchFamily="18" charset="0"/>
              </a:rPr>
              <a:t>A.CH</a:t>
            </a:r>
            <a:r>
              <a:rPr lang="en-US" altLang="zh-CN" sz="2800" b="1" baseline="-25000" smtClean="0">
                <a:solidFill>
                  <a:srgbClr val="000000"/>
                </a:solidFill>
                <a:latin typeface="Times New Roman" pitchFamily="18" charset="0"/>
              </a:rPr>
              <a:t>4</a:t>
            </a:r>
            <a:r>
              <a:rPr lang="zh-CN" altLang="en-US" sz="2800" b="1" smtClean="0">
                <a:solidFill>
                  <a:srgbClr val="000000"/>
                </a:solidFill>
                <a:latin typeface="Times New Roman" pitchFamily="18" charset="0"/>
              </a:rPr>
              <a:t>          </a:t>
            </a:r>
            <a:r>
              <a:rPr lang="en-US" altLang="zh-CN" sz="2800" b="1" smtClean="0">
                <a:solidFill>
                  <a:srgbClr val="000000"/>
                </a:solidFill>
                <a:latin typeface="Times New Roman" pitchFamily="18" charset="0"/>
              </a:rPr>
              <a:t>B.C</a:t>
            </a:r>
            <a:r>
              <a:rPr lang="en-US" altLang="zh-CN" sz="2800" b="1" baseline="-25000" smtClean="0">
                <a:solidFill>
                  <a:srgbClr val="000000"/>
                </a:solidFill>
                <a:latin typeface="Times New Roman" pitchFamily="18" charset="0"/>
              </a:rPr>
              <a:t>2</a:t>
            </a:r>
            <a:r>
              <a:rPr lang="en-US" altLang="zh-CN" sz="2800" b="1" smtClean="0">
                <a:solidFill>
                  <a:srgbClr val="000000"/>
                </a:solidFill>
                <a:latin typeface="Times New Roman" pitchFamily="18" charset="0"/>
              </a:rPr>
              <a:t>H</a:t>
            </a:r>
            <a:r>
              <a:rPr lang="en-US" altLang="zh-CN" sz="2800" b="1" baseline="-25000" smtClean="0">
                <a:solidFill>
                  <a:srgbClr val="000000"/>
                </a:solidFill>
                <a:latin typeface="Times New Roman" pitchFamily="18" charset="0"/>
              </a:rPr>
              <a:t>6 </a:t>
            </a:r>
            <a:r>
              <a:rPr lang="zh-CN" altLang="en-US" sz="2800" b="1" smtClean="0">
                <a:solidFill>
                  <a:srgbClr val="000000"/>
                </a:solidFill>
                <a:latin typeface="Times New Roman" pitchFamily="18" charset="0"/>
              </a:rPr>
              <a:t>         </a:t>
            </a:r>
            <a:r>
              <a:rPr lang="en-US" altLang="zh-CN" sz="2800" b="1" smtClean="0">
                <a:solidFill>
                  <a:srgbClr val="000000"/>
                </a:solidFill>
                <a:latin typeface="Times New Roman" pitchFamily="18" charset="0"/>
              </a:rPr>
              <a:t>C.C</a:t>
            </a:r>
            <a:r>
              <a:rPr lang="en-US" altLang="zh-CN" sz="2800" b="1" baseline="-25000" smtClean="0">
                <a:solidFill>
                  <a:srgbClr val="000000"/>
                </a:solidFill>
                <a:latin typeface="Times New Roman" pitchFamily="18" charset="0"/>
              </a:rPr>
              <a:t>2</a:t>
            </a:r>
            <a:r>
              <a:rPr lang="en-US" altLang="zh-CN" sz="2800" b="1" smtClean="0">
                <a:solidFill>
                  <a:srgbClr val="000000"/>
                </a:solidFill>
                <a:latin typeface="Times New Roman" pitchFamily="18" charset="0"/>
              </a:rPr>
              <a:t>H</a:t>
            </a:r>
            <a:r>
              <a:rPr lang="en-US" altLang="zh-CN" sz="2800" b="1" baseline="-25000" smtClean="0">
                <a:solidFill>
                  <a:srgbClr val="000000"/>
                </a:solidFill>
                <a:latin typeface="Times New Roman" pitchFamily="18" charset="0"/>
              </a:rPr>
              <a:t>4</a:t>
            </a:r>
            <a:r>
              <a:rPr lang="zh-CN" altLang="en-US" sz="2800" b="1" smtClean="0">
                <a:solidFill>
                  <a:srgbClr val="000000"/>
                </a:solidFill>
                <a:latin typeface="Times New Roman" pitchFamily="18" charset="0"/>
              </a:rPr>
              <a:t>         </a:t>
            </a:r>
            <a:r>
              <a:rPr lang="en-US" altLang="zh-CN" sz="2800" b="1" smtClean="0">
                <a:solidFill>
                  <a:srgbClr val="000000"/>
                </a:solidFill>
                <a:latin typeface="Times New Roman" pitchFamily="18" charset="0"/>
              </a:rPr>
              <a:t>D.C</a:t>
            </a:r>
            <a:r>
              <a:rPr lang="en-US" altLang="zh-CN" sz="2800" b="1" baseline="-25000" smtClean="0">
                <a:solidFill>
                  <a:srgbClr val="000000"/>
                </a:solidFill>
                <a:latin typeface="Times New Roman" pitchFamily="18" charset="0"/>
              </a:rPr>
              <a:t>3</a:t>
            </a:r>
            <a:r>
              <a:rPr lang="en-US" altLang="zh-CN" sz="2800" b="1" smtClean="0">
                <a:solidFill>
                  <a:srgbClr val="000000"/>
                </a:solidFill>
                <a:latin typeface="Times New Roman" pitchFamily="18" charset="0"/>
              </a:rPr>
              <a:t>H</a:t>
            </a:r>
            <a:r>
              <a:rPr lang="en-US" altLang="zh-CN" sz="2800" b="1" baseline="-25000" smtClean="0">
                <a:solidFill>
                  <a:srgbClr val="000000"/>
                </a:solidFill>
                <a:latin typeface="Times New Roman" pitchFamily="18" charset="0"/>
              </a:rPr>
              <a:t>8</a:t>
            </a:r>
            <a:endParaRPr lang="zh-CN" altLang="en-US" sz="2800" b="1" smtClean="0">
              <a:solidFill>
                <a:srgbClr val="000000"/>
              </a:solidFill>
              <a:latin typeface="Times New Roman" pitchFamily="18" charset="0"/>
            </a:endParaRPr>
          </a:p>
        </p:txBody>
      </p:sp>
      <p:sp>
        <p:nvSpPr>
          <p:cNvPr id="78852" name="Text Box 4"/>
          <p:cNvSpPr txBox="1">
            <a:spLocks noChangeArrowheads="1"/>
          </p:cNvSpPr>
          <p:nvPr/>
        </p:nvSpPr>
        <p:spPr bwMode="auto">
          <a:xfrm>
            <a:off x="3203575" y="13414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AC</a:t>
            </a:r>
          </a:p>
        </p:txBody>
      </p:sp>
      <p:sp>
        <p:nvSpPr>
          <p:cNvPr id="78853" name="Text Box 5"/>
          <p:cNvSpPr txBox="1">
            <a:spLocks noChangeArrowheads="1"/>
          </p:cNvSpPr>
          <p:nvPr/>
        </p:nvSpPr>
        <p:spPr bwMode="auto">
          <a:xfrm>
            <a:off x="250825" y="2420938"/>
            <a:ext cx="86423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latin typeface="黑体" pitchFamily="49" charset="-122"/>
                <a:ea typeface="黑体" pitchFamily="49" charset="-122"/>
              </a:rPr>
              <a:t> </a:t>
            </a:r>
            <a:r>
              <a:rPr lang="en-US" altLang="zh-CN" sz="2800" b="1" smtClean="0">
                <a:solidFill>
                  <a:srgbClr val="000000"/>
                </a:solidFill>
                <a:latin typeface="黑体" pitchFamily="49" charset="-122"/>
                <a:ea typeface="黑体" pitchFamily="49" charset="-122"/>
              </a:rPr>
              <a:t>(4).</a:t>
            </a:r>
            <a:r>
              <a:rPr lang="zh-CN" altLang="en-US" sz="2800" b="1" smtClean="0">
                <a:solidFill>
                  <a:srgbClr val="000000"/>
                </a:solidFill>
                <a:latin typeface="黑体" pitchFamily="49" charset="-122"/>
                <a:ea typeface="黑体" pitchFamily="49" charset="-122"/>
              </a:rPr>
              <a:t>已知</a:t>
            </a:r>
            <a:r>
              <a:rPr lang="en-US" altLang="zh-CN" sz="2800" b="1" smtClean="0">
                <a:solidFill>
                  <a:srgbClr val="000000"/>
                </a:solidFill>
                <a:latin typeface="黑体" pitchFamily="49" charset="-122"/>
                <a:ea typeface="黑体" pitchFamily="49" charset="-122"/>
              </a:rPr>
              <a:t>1mol</a:t>
            </a:r>
            <a:r>
              <a:rPr lang="zh-CN" altLang="en-US" sz="2800" b="1" smtClean="0">
                <a:solidFill>
                  <a:srgbClr val="000000"/>
                </a:solidFill>
                <a:latin typeface="黑体" pitchFamily="49" charset="-122"/>
                <a:ea typeface="黑体" pitchFamily="49" charset="-122"/>
              </a:rPr>
              <a:t>某气态烃</a:t>
            </a:r>
            <a:r>
              <a:rPr lang="en-US" altLang="zh-CN" sz="2800" b="1" smtClean="0">
                <a:solidFill>
                  <a:srgbClr val="000000"/>
                </a:solidFill>
                <a:latin typeface="黑体" pitchFamily="49" charset="-122"/>
                <a:ea typeface="黑体" pitchFamily="49" charset="-122"/>
              </a:rPr>
              <a:t>C</a:t>
            </a:r>
            <a:r>
              <a:rPr lang="en-US" altLang="zh-CN" sz="2800" b="1" baseline="-25000" smtClean="0">
                <a:solidFill>
                  <a:srgbClr val="000000"/>
                </a:solidFill>
                <a:latin typeface="黑体" pitchFamily="49" charset="-122"/>
                <a:ea typeface="黑体" pitchFamily="49" charset="-122"/>
              </a:rPr>
              <a:t>m</a:t>
            </a:r>
            <a:r>
              <a:rPr lang="en-US" altLang="zh-CN" sz="2800" b="1" smtClean="0">
                <a:solidFill>
                  <a:srgbClr val="000000"/>
                </a:solidFill>
                <a:latin typeface="黑体" pitchFamily="49" charset="-122"/>
                <a:ea typeface="黑体" pitchFamily="49" charset="-122"/>
              </a:rPr>
              <a:t>H</a:t>
            </a:r>
            <a:r>
              <a:rPr lang="en-US" altLang="zh-CN" sz="2800" b="1" baseline="-25000" smtClean="0">
                <a:solidFill>
                  <a:srgbClr val="000000"/>
                </a:solidFill>
                <a:latin typeface="黑体" pitchFamily="49" charset="-122"/>
                <a:ea typeface="黑体" pitchFamily="49" charset="-122"/>
              </a:rPr>
              <a:t>n</a:t>
            </a:r>
            <a:r>
              <a:rPr lang="zh-CN" altLang="en-US" sz="2800" b="1" smtClean="0">
                <a:solidFill>
                  <a:srgbClr val="000000"/>
                </a:solidFill>
                <a:latin typeface="黑体" pitchFamily="49" charset="-122"/>
                <a:ea typeface="黑体" pitchFamily="49" charset="-122"/>
              </a:rPr>
              <a:t>完全燃烧时，需消耗氧气</a:t>
            </a:r>
            <a:r>
              <a:rPr lang="en-US" altLang="zh-CN" sz="2800" b="1" smtClean="0">
                <a:solidFill>
                  <a:srgbClr val="000000"/>
                </a:solidFill>
                <a:latin typeface="黑体" pitchFamily="49" charset="-122"/>
                <a:ea typeface="黑体" pitchFamily="49" charset="-122"/>
              </a:rPr>
              <a:t>5mol</a:t>
            </a:r>
            <a:r>
              <a:rPr lang="zh-CN" altLang="en-US" sz="2800" b="1" smtClean="0">
                <a:solidFill>
                  <a:srgbClr val="000000"/>
                </a:solidFill>
                <a:latin typeface="黑体" pitchFamily="49" charset="-122"/>
                <a:ea typeface="黑体" pitchFamily="49" charset="-122"/>
              </a:rPr>
              <a:t>，则</a:t>
            </a:r>
            <a:r>
              <a:rPr lang="en-US" altLang="zh-CN" sz="2800" b="1" smtClean="0">
                <a:solidFill>
                  <a:srgbClr val="000000"/>
                </a:solidFill>
                <a:latin typeface="黑体" pitchFamily="49" charset="-122"/>
                <a:ea typeface="黑体" pitchFamily="49" charset="-122"/>
              </a:rPr>
              <a:t>m</a:t>
            </a:r>
            <a:r>
              <a:rPr lang="zh-CN" altLang="en-US" sz="2800" b="1" smtClean="0">
                <a:solidFill>
                  <a:srgbClr val="000000"/>
                </a:solidFill>
                <a:latin typeface="黑体" pitchFamily="49" charset="-122"/>
                <a:ea typeface="黑体" pitchFamily="49" charset="-122"/>
              </a:rPr>
              <a:t>与</a:t>
            </a:r>
            <a:r>
              <a:rPr lang="en-US" altLang="zh-CN" sz="2800" b="1" smtClean="0">
                <a:solidFill>
                  <a:srgbClr val="000000"/>
                </a:solidFill>
                <a:latin typeface="黑体" pitchFamily="49" charset="-122"/>
                <a:ea typeface="黑体" pitchFamily="49" charset="-122"/>
              </a:rPr>
              <a:t>n</a:t>
            </a:r>
            <a:r>
              <a:rPr lang="zh-CN" altLang="en-US" sz="2800" b="1" smtClean="0">
                <a:solidFill>
                  <a:srgbClr val="000000"/>
                </a:solidFill>
                <a:latin typeface="黑体" pitchFamily="49" charset="-122"/>
                <a:ea typeface="黑体" pitchFamily="49" charset="-122"/>
              </a:rPr>
              <a:t>的关系式正确的是（      ）</a:t>
            </a:r>
          </a:p>
          <a:p>
            <a:pPr eaLnBrk="1" hangingPunct="1">
              <a:spcBef>
                <a:spcPct val="50000"/>
              </a:spcBef>
            </a:pPr>
            <a:r>
              <a:rPr lang="en-US" altLang="zh-CN" sz="2800" b="1" smtClean="0">
                <a:solidFill>
                  <a:srgbClr val="000000"/>
                </a:solidFill>
                <a:latin typeface="Times New Roman" pitchFamily="18" charset="0"/>
              </a:rPr>
              <a:t>  A m=8-n     B m=10-n     C m=11-n     D m=12-n</a:t>
            </a:r>
          </a:p>
        </p:txBody>
      </p:sp>
      <p:sp>
        <p:nvSpPr>
          <p:cNvPr id="78854" name="Text Box 6"/>
          <p:cNvSpPr txBox="1">
            <a:spLocks noChangeArrowheads="1"/>
          </p:cNvSpPr>
          <p:nvPr/>
        </p:nvSpPr>
        <p:spPr bwMode="auto">
          <a:xfrm>
            <a:off x="5867400" y="2924175"/>
            <a:ext cx="86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latin typeface="Times New Roman" pitchFamily="18" charset="0"/>
              </a:rPr>
              <a:t>AC</a:t>
            </a:r>
          </a:p>
        </p:txBody>
      </p:sp>
      <p:sp>
        <p:nvSpPr>
          <p:cNvPr id="78855" name="Text Box 7"/>
          <p:cNvSpPr txBox="1">
            <a:spLocks noChangeArrowheads="1"/>
          </p:cNvSpPr>
          <p:nvPr/>
        </p:nvSpPr>
        <p:spPr bwMode="auto">
          <a:xfrm>
            <a:off x="323850" y="4257675"/>
            <a:ext cx="8424863"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 </a:t>
            </a:r>
            <a:r>
              <a:rPr lang="en-US" altLang="zh-CN" b="1" smtClean="0">
                <a:solidFill>
                  <a:srgbClr val="000000"/>
                </a:solidFill>
              </a:rPr>
              <a:t>(5).</a:t>
            </a:r>
            <a:r>
              <a:rPr lang="zh-CN" altLang="en-US" b="1" smtClean="0">
                <a:solidFill>
                  <a:srgbClr val="000000"/>
                </a:solidFill>
              </a:rPr>
              <a:t>将</a:t>
            </a:r>
            <a:r>
              <a:rPr lang="en-US" altLang="zh-CN" b="1" smtClean="0">
                <a:solidFill>
                  <a:srgbClr val="000000"/>
                </a:solidFill>
              </a:rPr>
              <a:t>2</a:t>
            </a:r>
            <a:r>
              <a:rPr lang="zh-CN" altLang="en-US" b="1" smtClean="0">
                <a:solidFill>
                  <a:srgbClr val="000000"/>
                </a:solidFill>
              </a:rPr>
              <a:t>种气态烃组成的混合气体</a:t>
            </a:r>
            <a:r>
              <a:rPr lang="en-US" altLang="zh-CN" b="1" smtClean="0">
                <a:solidFill>
                  <a:srgbClr val="000000"/>
                </a:solidFill>
              </a:rPr>
              <a:t>0.1</a:t>
            </a:r>
            <a:r>
              <a:rPr lang="zh-CN" altLang="en-US" b="1" smtClean="0">
                <a:solidFill>
                  <a:srgbClr val="000000"/>
                </a:solidFill>
              </a:rPr>
              <a:t>摩尔</a:t>
            </a:r>
            <a:r>
              <a:rPr lang="en-US" altLang="zh-CN" b="1" smtClean="0">
                <a:solidFill>
                  <a:srgbClr val="000000"/>
                </a:solidFill>
              </a:rPr>
              <a:t>,</a:t>
            </a:r>
            <a:r>
              <a:rPr lang="zh-CN" altLang="en-US" b="1" smtClean="0">
                <a:solidFill>
                  <a:srgbClr val="000000"/>
                </a:solidFill>
              </a:rPr>
              <a:t>完全燃烧以后得到</a:t>
            </a:r>
            <a:r>
              <a:rPr lang="en-US" altLang="zh-CN" b="1" smtClean="0">
                <a:solidFill>
                  <a:srgbClr val="000000"/>
                </a:solidFill>
              </a:rPr>
              <a:t>3.36LCO</a:t>
            </a:r>
            <a:r>
              <a:rPr lang="en-US" altLang="zh-CN" b="1" baseline="-25000" smtClean="0">
                <a:solidFill>
                  <a:srgbClr val="000000"/>
                </a:solidFill>
              </a:rPr>
              <a:t>2</a:t>
            </a:r>
            <a:r>
              <a:rPr lang="en-US" altLang="zh-CN" b="1" smtClean="0">
                <a:solidFill>
                  <a:srgbClr val="000000"/>
                </a:solidFill>
              </a:rPr>
              <a:t>(</a:t>
            </a:r>
            <a:r>
              <a:rPr lang="zh-CN" altLang="en-US" b="1" smtClean="0">
                <a:solidFill>
                  <a:srgbClr val="000000"/>
                </a:solidFill>
              </a:rPr>
              <a:t>标准状况</a:t>
            </a:r>
            <a:r>
              <a:rPr lang="en-US" altLang="zh-CN" b="1" smtClean="0">
                <a:solidFill>
                  <a:srgbClr val="000000"/>
                </a:solidFill>
              </a:rPr>
              <a:t>)</a:t>
            </a:r>
            <a:r>
              <a:rPr lang="zh-CN" altLang="en-US" b="1" smtClean="0">
                <a:solidFill>
                  <a:srgbClr val="000000"/>
                </a:solidFill>
              </a:rPr>
              <a:t>和</a:t>
            </a:r>
            <a:r>
              <a:rPr lang="en-US" altLang="zh-CN" b="1" smtClean="0">
                <a:solidFill>
                  <a:srgbClr val="000000"/>
                </a:solidFill>
              </a:rPr>
              <a:t>3.6g</a:t>
            </a:r>
            <a:r>
              <a:rPr lang="zh-CN" altLang="en-US" b="1" smtClean="0">
                <a:solidFill>
                  <a:srgbClr val="000000"/>
                </a:solidFill>
              </a:rPr>
              <a:t>水，下列说法正确的是</a:t>
            </a:r>
            <a:r>
              <a:rPr lang="en-US" altLang="zh-CN" b="1" smtClean="0">
                <a:solidFill>
                  <a:srgbClr val="000000"/>
                </a:solidFill>
              </a:rPr>
              <a:t>(      )</a:t>
            </a:r>
          </a:p>
          <a:p>
            <a:pPr eaLnBrk="1" hangingPunct="1">
              <a:spcBef>
                <a:spcPct val="50000"/>
              </a:spcBef>
            </a:pPr>
            <a:r>
              <a:rPr lang="en-US" altLang="zh-CN" b="1" smtClean="0">
                <a:solidFill>
                  <a:srgbClr val="000000"/>
                </a:solidFill>
              </a:rPr>
              <a:t>       A </a:t>
            </a:r>
            <a:r>
              <a:rPr lang="zh-CN" altLang="en-US" b="1" smtClean="0">
                <a:solidFill>
                  <a:srgbClr val="000000"/>
                </a:solidFill>
              </a:rPr>
              <a:t>一定含甲烷            </a:t>
            </a:r>
            <a:r>
              <a:rPr lang="en-US" altLang="zh-CN" b="1" smtClean="0">
                <a:solidFill>
                  <a:srgbClr val="000000"/>
                </a:solidFill>
              </a:rPr>
              <a:t>B </a:t>
            </a:r>
            <a:r>
              <a:rPr lang="zh-CN" altLang="en-US" b="1" smtClean="0">
                <a:solidFill>
                  <a:srgbClr val="000000"/>
                </a:solidFill>
              </a:rPr>
              <a:t>一定不含甲烷</a:t>
            </a:r>
          </a:p>
          <a:p>
            <a:pPr eaLnBrk="1" hangingPunct="1">
              <a:spcBef>
                <a:spcPct val="50000"/>
              </a:spcBef>
            </a:pPr>
            <a:r>
              <a:rPr lang="en-US" altLang="zh-CN" b="1" smtClean="0">
                <a:solidFill>
                  <a:srgbClr val="000000"/>
                </a:solidFill>
              </a:rPr>
              <a:t>       C </a:t>
            </a:r>
            <a:r>
              <a:rPr lang="zh-CN" altLang="en-US" b="1" smtClean="0">
                <a:solidFill>
                  <a:srgbClr val="000000"/>
                </a:solidFill>
              </a:rPr>
              <a:t>可能有</a:t>
            </a:r>
            <a:r>
              <a:rPr lang="en-US" altLang="zh-CN" b="1" smtClean="0">
                <a:solidFill>
                  <a:srgbClr val="000000"/>
                </a:solidFill>
              </a:rPr>
              <a:t>C</a:t>
            </a:r>
            <a:r>
              <a:rPr lang="en-US" altLang="zh-CN" b="1" baseline="-25000" smtClean="0">
                <a:solidFill>
                  <a:srgbClr val="000000"/>
                </a:solidFill>
              </a:rPr>
              <a:t>2</a:t>
            </a:r>
            <a:r>
              <a:rPr lang="en-US" altLang="zh-CN" b="1" smtClean="0">
                <a:solidFill>
                  <a:srgbClr val="000000"/>
                </a:solidFill>
              </a:rPr>
              <a:t>H</a:t>
            </a:r>
            <a:r>
              <a:rPr lang="en-US" altLang="zh-CN" b="1" baseline="-25000" smtClean="0">
                <a:solidFill>
                  <a:srgbClr val="000000"/>
                </a:solidFill>
              </a:rPr>
              <a:t>4</a:t>
            </a:r>
            <a:r>
              <a:rPr lang="en-US" altLang="zh-CN" b="1" smtClean="0">
                <a:solidFill>
                  <a:srgbClr val="000000"/>
                </a:solidFill>
              </a:rPr>
              <a:t>           D </a:t>
            </a:r>
            <a:r>
              <a:rPr lang="zh-CN" altLang="en-US" b="1" smtClean="0">
                <a:solidFill>
                  <a:srgbClr val="000000"/>
                </a:solidFill>
              </a:rPr>
              <a:t>一定有</a:t>
            </a:r>
            <a:r>
              <a:rPr lang="en-US" altLang="zh-CN" b="1" smtClean="0">
                <a:solidFill>
                  <a:srgbClr val="000000"/>
                </a:solidFill>
              </a:rPr>
              <a:t>C</a:t>
            </a:r>
            <a:r>
              <a:rPr lang="en-US" altLang="zh-CN" b="1" baseline="-25000" smtClean="0">
                <a:solidFill>
                  <a:srgbClr val="000000"/>
                </a:solidFill>
              </a:rPr>
              <a:t>2</a:t>
            </a:r>
            <a:r>
              <a:rPr lang="en-US" altLang="zh-CN" b="1" smtClean="0">
                <a:solidFill>
                  <a:srgbClr val="000000"/>
                </a:solidFill>
              </a:rPr>
              <a:t>H</a:t>
            </a:r>
            <a:r>
              <a:rPr lang="en-US" altLang="zh-CN" b="1" baseline="-25000" smtClean="0">
                <a:solidFill>
                  <a:srgbClr val="000000"/>
                </a:solidFill>
              </a:rPr>
              <a:t>6</a:t>
            </a:r>
            <a:endParaRPr lang="en-US" altLang="zh-CN" b="1" smtClean="0">
              <a:solidFill>
                <a:srgbClr val="000000"/>
              </a:solidFill>
            </a:endParaRPr>
          </a:p>
        </p:txBody>
      </p:sp>
      <p:sp>
        <p:nvSpPr>
          <p:cNvPr id="78856" name="Text Box 8"/>
          <p:cNvSpPr txBox="1">
            <a:spLocks noChangeArrowheads="1"/>
          </p:cNvSpPr>
          <p:nvPr/>
        </p:nvSpPr>
        <p:spPr bwMode="auto">
          <a:xfrm>
            <a:off x="7524750" y="47244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AC</a:t>
            </a:r>
          </a:p>
        </p:txBody>
      </p:sp>
    </p:spTree>
    <p:extLst>
      <p:ext uri="{BB962C8B-B14F-4D97-AF65-F5344CB8AC3E}">
        <p14:creationId xmlns:p14="http://schemas.microsoft.com/office/powerpoint/2010/main" val="1736799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2">
                                            <p:txEl>
                                              <p:pRg st="0" end="0"/>
                                            </p:txEl>
                                          </p:spTgt>
                                        </p:tgtEl>
                                        <p:attrNameLst>
                                          <p:attrName>style.visibility</p:attrName>
                                        </p:attrNameLst>
                                      </p:cBhvr>
                                      <p:to>
                                        <p:strVal val="visible"/>
                                      </p:to>
                                    </p:set>
                                    <p:animEffect transition="in" filter="blinds(horizontal)">
                                      <p:cBhvr>
                                        <p:cTn id="12" dur="500"/>
                                        <p:tgtEl>
                                          <p:spTgt spid="788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8853"/>
                                        </p:tgtEl>
                                        <p:attrNameLst>
                                          <p:attrName>style.visibility</p:attrName>
                                        </p:attrNameLst>
                                      </p:cBhvr>
                                      <p:to>
                                        <p:strVal val="visible"/>
                                      </p:to>
                                    </p:set>
                                    <p:anim calcmode="lin" valueType="num">
                                      <p:cBhvr additive="base">
                                        <p:cTn id="17" dur="500" fill="hold"/>
                                        <p:tgtEl>
                                          <p:spTgt spid="78853"/>
                                        </p:tgtEl>
                                        <p:attrNameLst>
                                          <p:attrName>ppt_x</p:attrName>
                                        </p:attrNameLst>
                                      </p:cBhvr>
                                      <p:tavLst>
                                        <p:tav tm="0">
                                          <p:val>
                                            <p:strVal val="#ppt_x"/>
                                          </p:val>
                                        </p:tav>
                                        <p:tav tm="100000">
                                          <p:val>
                                            <p:strVal val="#ppt_x"/>
                                          </p:val>
                                        </p:tav>
                                      </p:tavLst>
                                    </p:anim>
                                    <p:anim calcmode="lin" valueType="num">
                                      <p:cBhvr additive="base">
                                        <p:cTn id="1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8854"/>
                                        </p:tgtEl>
                                        <p:attrNameLst>
                                          <p:attrName>style.visibility</p:attrName>
                                        </p:attrNameLst>
                                      </p:cBhvr>
                                      <p:to>
                                        <p:strVal val="visible"/>
                                      </p:to>
                                    </p:set>
                                    <p:anim calcmode="lin" valueType="num">
                                      <p:cBhvr additive="base">
                                        <p:cTn id="23" dur="500" fill="hold"/>
                                        <p:tgtEl>
                                          <p:spTgt spid="78854"/>
                                        </p:tgtEl>
                                        <p:attrNameLst>
                                          <p:attrName>ppt_x</p:attrName>
                                        </p:attrNameLst>
                                      </p:cBhvr>
                                      <p:tavLst>
                                        <p:tav tm="0">
                                          <p:val>
                                            <p:strVal val="#ppt_x"/>
                                          </p:val>
                                        </p:tav>
                                        <p:tav tm="100000">
                                          <p:val>
                                            <p:strVal val="#ppt_x"/>
                                          </p:val>
                                        </p:tav>
                                      </p:tavLst>
                                    </p:anim>
                                    <p:anim calcmode="lin" valueType="num">
                                      <p:cBhvr additive="base">
                                        <p:cTn id="24"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8855"/>
                                        </p:tgtEl>
                                        <p:attrNameLst>
                                          <p:attrName>style.visibility</p:attrName>
                                        </p:attrNameLst>
                                      </p:cBhvr>
                                      <p:to>
                                        <p:strVal val="visible"/>
                                      </p:to>
                                    </p:set>
                                    <p:anim calcmode="lin" valueType="num">
                                      <p:cBhvr additive="base">
                                        <p:cTn id="29" dur="500" fill="hold"/>
                                        <p:tgtEl>
                                          <p:spTgt spid="78855"/>
                                        </p:tgtEl>
                                        <p:attrNameLst>
                                          <p:attrName>ppt_x</p:attrName>
                                        </p:attrNameLst>
                                      </p:cBhvr>
                                      <p:tavLst>
                                        <p:tav tm="0">
                                          <p:val>
                                            <p:strVal val="#ppt_x"/>
                                          </p:val>
                                        </p:tav>
                                        <p:tav tm="100000">
                                          <p:val>
                                            <p:strVal val="#ppt_x"/>
                                          </p:val>
                                        </p:tav>
                                      </p:tavLst>
                                    </p:anim>
                                    <p:anim calcmode="lin" valueType="num">
                                      <p:cBhvr additive="base">
                                        <p:cTn id="30" dur="500" fill="hold"/>
                                        <p:tgtEl>
                                          <p:spTgt spid="7885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8856"/>
                                        </p:tgtEl>
                                        <p:attrNameLst>
                                          <p:attrName>style.visibility</p:attrName>
                                        </p:attrNameLst>
                                      </p:cBhvr>
                                      <p:to>
                                        <p:strVal val="visible"/>
                                      </p:to>
                                    </p:set>
                                    <p:animEffect transition="in" filter="blinds(horizontal)">
                                      <p:cBhvr>
                                        <p:cTn id="35"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3" grpId="0"/>
      <p:bldP spid="78854" grpId="0"/>
      <p:bldP spid="78855" grpId="0"/>
      <p:bldP spid="7885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1295400" y="620713"/>
            <a:ext cx="746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3200" b="1" smtClean="0">
                <a:solidFill>
                  <a:srgbClr val="CC0066"/>
                </a:solidFill>
                <a:ea typeface="黑体" pitchFamily="49" charset="-122"/>
              </a:rPr>
              <a:t>有机物分子式及结构简式的求法。</a:t>
            </a:r>
          </a:p>
        </p:txBody>
      </p:sp>
      <p:grpSp>
        <p:nvGrpSpPr>
          <p:cNvPr id="2" name="Group 10"/>
          <p:cNvGrpSpPr>
            <a:grpSpLocks/>
          </p:cNvGrpSpPr>
          <p:nvPr/>
        </p:nvGrpSpPr>
        <p:grpSpPr bwMode="auto">
          <a:xfrm>
            <a:off x="152400" y="2133600"/>
            <a:ext cx="4038600" cy="1778000"/>
            <a:chOff x="96" y="1344"/>
            <a:chExt cx="2544" cy="1120"/>
          </a:xfrm>
        </p:grpSpPr>
        <p:sp>
          <p:nvSpPr>
            <p:cNvPr id="51223" name="Text Box 4"/>
            <p:cNvSpPr txBox="1">
              <a:spLocks noChangeArrowheads="1"/>
            </p:cNvSpPr>
            <p:nvPr/>
          </p:nvSpPr>
          <p:spPr bwMode="auto">
            <a:xfrm>
              <a:off x="96" y="1344"/>
              <a:ext cx="1968" cy="11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smtClean="0">
                  <a:solidFill>
                    <a:srgbClr val="000000"/>
                  </a:solidFill>
                </a:rPr>
                <a:t>①</a:t>
              </a:r>
              <a:r>
                <a:rPr lang="en-US" altLang="zh-CN" sz="2000" b="1" smtClean="0">
                  <a:solidFill>
                    <a:srgbClr val="000000"/>
                  </a:solidFill>
                </a:rPr>
                <a:t>C、H</a:t>
              </a:r>
              <a:r>
                <a:rPr lang="zh-CN" altLang="en-US" sz="2000" b="1" smtClean="0">
                  <a:solidFill>
                    <a:srgbClr val="000000"/>
                  </a:solidFill>
                </a:rPr>
                <a:t>元素的质量</a:t>
              </a:r>
            </a:p>
            <a:p>
              <a:pPr eaLnBrk="1" hangingPunct="1">
                <a:spcBef>
                  <a:spcPct val="50000"/>
                </a:spcBef>
              </a:pPr>
              <a:r>
                <a:rPr lang="zh-CN" altLang="en-US" sz="2000" b="1" smtClean="0">
                  <a:solidFill>
                    <a:srgbClr val="000000"/>
                  </a:solidFill>
                </a:rPr>
                <a:t>② </a:t>
              </a:r>
              <a:r>
                <a:rPr lang="en-US" altLang="zh-CN" sz="2000" b="1" smtClean="0">
                  <a:solidFill>
                    <a:srgbClr val="000000"/>
                  </a:solidFill>
                </a:rPr>
                <a:t>C、H</a:t>
              </a:r>
              <a:r>
                <a:rPr lang="zh-CN" altLang="en-US" sz="2000" b="1" smtClean="0">
                  <a:solidFill>
                    <a:srgbClr val="000000"/>
                  </a:solidFill>
                </a:rPr>
                <a:t>元素的质量比</a:t>
              </a:r>
            </a:p>
            <a:p>
              <a:pPr eaLnBrk="1" hangingPunct="1">
                <a:spcBef>
                  <a:spcPct val="50000"/>
                </a:spcBef>
              </a:pPr>
              <a:r>
                <a:rPr lang="zh-CN" altLang="en-US" sz="2000" b="1" smtClean="0">
                  <a:solidFill>
                    <a:srgbClr val="000000"/>
                  </a:solidFill>
                </a:rPr>
                <a:t>③ </a:t>
              </a:r>
              <a:r>
                <a:rPr lang="en-US" altLang="zh-CN" sz="2000" b="1" smtClean="0">
                  <a:solidFill>
                    <a:srgbClr val="000000"/>
                  </a:solidFill>
                </a:rPr>
                <a:t>C、H</a:t>
              </a:r>
              <a:r>
                <a:rPr lang="zh-CN" altLang="en-US" sz="2000" b="1" smtClean="0">
                  <a:solidFill>
                    <a:srgbClr val="000000"/>
                  </a:solidFill>
                </a:rPr>
                <a:t>元素的质量分数</a:t>
              </a:r>
            </a:p>
            <a:p>
              <a:pPr eaLnBrk="1" hangingPunct="1">
                <a:spcBef>
                  <a:spcPct val="50000"/>
                </a:spcBef>
              </a:pPr>
              <a:r>
                <a:rPr lang="zh-CN" altLang="en-US" sz="2000" b="1" smtClean="0">
                  <a:solidFill>
                    <a:srgbClr val="000000"/>
                  </a:solidFill>
                </a:rPr>
                <a:t>④ </a:t>
              </a:r>
              <a:r>
                <a:rPr lang="en-US" altLang="zh-CN" sz="2000" b="1" smtClean="0">
                  <a:solidFill>
                    <a:srgbClr val="000000"/>
                  </a:solidFill>
                </a:rPr>
                <a:t>CO</a:t>
              </a:r>
              <a:r>
                <a:rPr lang="en-US" altLang="zh-CN" sz="2000" b="1" baseline="-25000" smtClean="0">
                  <a:solidFill>
                    <a:srgbClr val="000000"/>
                  </a:solidFill>
                </a:rPr>
                <a:t>2</a:t>
              </a:r>
              <a:r>
                <a:rPr lang="en-US" altLang="zh-CN" sz="2000" b="1" smtClean="0">
                  <a:solidFill>
                    <a:srgbClr val="000000"/>
                  </a:solidFill>
                </a:rPr>
                <a:t> H</a:t>
              </a:r>
              <a:r>
                <a:rPr lang="en-US" altLang="zh-CN" sz="2000" b="1" baseline="-25000" smtClean="0">
                  <a:solidFill>
                    <a:srgbClr val="000000"/>
                  </a:solidFill>
                </a:rPr>
                <a:t>2</a:t>
              </a:r>
              <a:r>
                <a:rPr lang="en-US" altLang="zh-CN" sz="2000" b="1" smtClean="0">
                  <a:solidFill>
                    <a:srgbClr val="000000"/>
                  </a:solidFill>
                </a:rPr>
                <a:t>O</a:t>
              </a:r>
              <a:r>
                <a:rPr lang="zh-CN" altLang="en-US" sz="2000" b="1" smtClean="0">
                  <a:solidFill>
                    <a:srgbClr val="000000"/>
                  </a:solidFill>
                </a:rPr>
                <a:t>的质量</a:t>
              </a:r>
            </a:p>
          </p:txBody>
        </p:sp>
        <p:sp>
          <p:nvSpPr>
            <p:cNvPr id="51224" name="Line 5"/>
            <p:cNvSpPr>
              <a:spLocks noChangeShapeType="1"/>
            </p:cNvSpPr>
            <p:nvPr/>
          </p:nvSpPr>
          <p:spPr bwMode="auto">
            <a:xfrm>
              <a:off x="2112" y="187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1225" name="Text Box 6"/>
            <p:cNvSpPr txBox="1">
              <a:spLocks noChangeArrowheads="1"/>
            </p:cNvSpPr>
            <p:nvPr/>
          </p:nvSpPr>
          <p:spPr bwMode="auto">
            <a:xfrm>
              <a:off x="2304" y="1460"/>
              <a:ext cx="33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最简式</a:t>
              </a:r>
            </a:p>
          </p:txBody>
        </p:sp>
      </p:grpSp>
      <p:grpSp>
        <p:nvGrpSpPr>
          <p:cNvPr id="3" name="Group 11"/>
          <p:cNvGrpSpPr>
            <a:grpSpLocks/>
          </p:cNvGrpSpPr>
          <p:nvPr/>
        </p:nvGrpSpPr>
        <p:grpSpPr bwMode="auto">
          <a:xfrm>
            <a:off x="4518025" y="2209800"/>
            <a:ext cx="4473575" cy="1552575"/>
            <a:chOff x="2846" y="1392"/>
            <a:chExt cx="2818" cy="978"/>
          </a:xfrm>
        </p:grpSpPr>
        <p:sp>
          <p:nvSpPr>
            <p:cNvPr id="51220" name="Text Box 7"/>
            <p:cNvSpPr txBox="1">
              <a:spLocks noChangeArrowheads="1"/>
            </p:cNvSpPr>
            <p:nvPr/>
          </p:nvSpPr>
          <p:spPr bwMode="auto">
            <a:xfrm>
              <a:off x="2846" y="1392"/>
              <a:ext cx="41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摩尔质量</a:t>
              </a:r>
            </a:p>
          </p:txBody>
        </p:sp>
        <p:sp>
          <p:nvSpPr>
            <p:cNvPr id="51221" name="Text Box 8"/>
            <p:cNvSpPr txBox="1">
              <a:spLocks noChangeArrowheads="1"/>
            </p:cNvSpPr>
            <p:nvPr/>
          </p:nvSpPr>
          <p:spPr bwMode="auto">
            <a:xfrm>
              <a:off x="3456" y="1488"/>
              <a:ext cx="2208" cy="8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smtClean="0">
                  <a:solidFill>
                    <a:srgbClr val="000000"/>
                  </a:solidFill>
                </a:rPr>
                <a:t>① </a:t>
              </a:r>
              <a:r>
                <a:rPr lang="en-US" altLang="zh-CN" sz="2000" b="1" smtClean="0">
                  <a:solidFill>
                    <a:srgbClr val="000000"/>
                  </a:solidFill>
                </a:rPr>
                <a:t>M=22.4d</a:t>
              </a:r>
            </a:p>
            <a:p>
              <a:pPr eaLnBrk="1" hangingPunct="1">
                <a:spcBef>
                  <a:spcPct val="50000"/>
                </a:spcBef>
              </a:pPr>
              <a:r>
                <a:rPr lang="en-US" altLang="zh-CN" sz="2000" b="1" smtClean="0">
                  <a:solidFill>
                    <a:srgbClr val="000000"/>
                  </a:solidFill>
                </a:rPr>
                <a:t>② M=DM</a:t>
              </a:r>
              <a:r>
                <a:rPr lang="en-US" altLang="zh-CN" sz="2000" b="1" baseline="-25000" smtClean="0">
                  <a:solidFill>
                    <a:srgbClr val="000000"/>
                  </a:solidFill>
                </a:rPr>
                <a:t>1</a:t>
              </a:r>
              <a:r>
                <a:rPr lang="en-US" altLang="zh-CN" sz="2000" b="1" smtClean="0">
                  <a:solidFill>
                    <a:srgbClr val="000000"/>
                  </a:solidFill>
                </a:rPr>
                <a:t>(D</a:t>
              </a:r>
              <a:r>
                <a:rPr lang="zh-CN" altLang="en-US" sz="2000" b="1" smtClean="0">
                  <a:solidFill>
                    <a:srgbClr val="000000"/>
                  </a:solidFill>
                </a:rPr>
                <a:t>为相对密度)</a:t>
              </a:r>
            </a:p>
            <a:p>
              <a:pPr eaLnBrk="1" hangingPunct="1">
                <a:spcBef>
                  <a:spcPct val="50000"/>
                </a:spcBef>
              </a:pPr>
              <a:r>
                <a:rPr lang="en-US" altLang="zh-CN" sz="2000" b="1" smtClean="0">
                  <a:solidFill>
                    <a:srgbClr val="000000"/>
                  </a:solidFill>
                </a:rPr>
                <a:t>③M=M</a:t>
              </a:r>
              <a:r>
                <a:rPr lang="en-US" altLang="zh-CN" sz="2000" b="1" baseline="-25000" smtClean="0">
                  <a:solidFill>
                    <a:srgbClr val="000000"/>
                  </a:solidFill>
                </a:rPr>
                <a:t>1</a:t>
              </a:r>
              <a:r>
                <a:rPr lang="en-US" altLang="zh-CN" sz="2000" b="1" smtClean="0">
                  <a:solidFill>
                    <a:srgbClr val="000000"/>
                  </a:solidFill>
                </a:rPr>
                <a:t>X</a:t>
              </a:r>
              <a:r>
                <a:rPr lang="en-US" altLang="zh-CN" sz="2000" b="1" baseline="-25000" smtClean="0">
                  <a:solidFill>
                    <a:srgbClr val="000000"/>
                  </a:solidFill>
                </a:rPr>
                <a:t>1</a:t>
              </a:r>
              <a:r>
                <a:rPr lang="en-US" altLang="zh-CN" sz="2000" b="1" smtClean="0">
                  <a:solidFill>
                    <a:srgbClr val="000000"/>
                  </a:solidFill>
                </a:rPr>
                <a:t>+M</a:t>
              </a:r>
              <a:r>
                <a:rPr lang="en-US" altLang="zh-CN" sz="2000" b="1" baseline="-25000" smtClean="0">
                  <a:solidFill>
                    <a:srgbClr val="000000"/>
                  </a:solidFill>
                </a:rPr>
                <a:t>2</a:t>
              </a:r>
              <a:r>
                <a:rPr lang="en-US" altLang="zh-CN" sz="2000" b="1" smtClean="0">
                  <a:solidFill>
                    <a:srgbClr val="000000"/>
                  </a:solidFill>
                </a:rPr>
                <a:t>X</a:t>
              </a:r>
              <a:r>
                <a:rPr lang="en-US" altLang="zh-CN" sz="2000" b="1" baseline="-25000" smtClean="0">
                  <a:solidFill>
                    <a:srgbClr val="000000"/>
                  </a:solidFill>
                </a:rPr>
                <a:t>2</a:t>
              </a:r>
              <a:r>
                <a:rPr lang="en-US" altLang="zh-CN" sz="2000" b="1" smtClean="0">
                  <a:solidFill>
                    <a:srgbClr val="000000"/>
                  </a:solidFill>
                </a:rPr>
                <a:t>+</a:t>
              </a:r>
              <a:r>
                <a:rPr lang="en-US" altLang="zh-CN" sz="2000" b="1" smtClean="0">
                  <a:solidFill>
                    <a:srgbClr val="000000"/>
                  </a:solidFill>
                  <a:latin typeface="Times New Roman" pitchFamily="18" charset="0"/>
                </a:rPr>
                <a:t>…</a:t>
              </a:r>
              <a:r>
                <a:rPr lang="en-US" altLang="zh-CN" sz="2000" b="1" smtClean="0">
                  <a:solidFill>
                    <a:srgbClr val="000000"/>
                  </a:solidFill>
                </a:rPr>
                <a:t>..</a:t>
              </a:r>
            </a:p>
          </p:txBody>
        </p:sp>
        <p:sp>
          <p:nvSpPr>
            <p:cNvPr id="51222" name="Line 9"/>
            <p:cNvSpPr>
              <a:spLocks noChangeShapeType="1"/>
            </p:cNvSpPr>
            <p:nvPr/>
          </p:nvSpPr>
          <p:spPr bwMode="auto">
            <a:xfrm flipH="1">
              <a:off x="3168" y="187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grpSp>
        <p:nvGrpSpPr>
          <p:cNvPr id="4" name="Group 27"/>
          <p:cNvGrpSpPr>
            <a:grpSpLocks/>
          </p:cNvGrpSpPr>
          <p:nvPr/>
        </p:nvGrpSpPr>
        <p:grpSpPr bwMode="auto">
          <a:xfrm>
            <a:off x="3905250" y="3657600"/>
            <a:ext cx="914400" cy="1066800"/>
            <a:chOff x="2460" y="2304"/>
            <a:chExt cx="576" cy="672"/>
          </a:xfrm>
        </p:grpSpPr>
        <p:grpSp>
          <p:nvGrpSpPr>
            <p:cNvPr id="51215" name="Group 15"/>
            <p:cNvGrpSpPr>
              <a:grpSpLocks/>
            </p:cNvGrpSpPr>
            <p:nvPr/>
          </p:nvGrpSpPr>
          <p:grpSpPr bwMode="auto">
            <a:xfrm>
              <a:off x="2460" y="2304"/>
              <a:ext cx="576" cy="240"/>
              <a:chOff x="2460" y="2304"/>
              <a:chExt cx="576" cy="240"/>
            </a:xfrm>
          </p:grpSpPr>
          <p:sp>
            <p:nvSpPr>
              <p:cNvPr id="51217" name="Line 12"/>
              <p:cNvSpPr>
                <a:spLocks noChangeShapeType="1"/>
              </p:cNvSpPr>
              <p:nvPr/>
            </p:nvSpPr>
            <p:spPr bwMode="auto">
              <a:xfrm>
                <a:off x="2460"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1218" name="Line 13"/>
              <p:cNvSpPr>
                <a:spLocks noChangeShapeType="1"/>
              </p:cNvSpPr>
              <p:nvPr/>
            </p:nvSpPr>
            <p:spPr bwMode="auto">
              <a:xfrm>
                <a:off x="3024"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1219" name="Line 14"/>
              <p:cNvSpPr>
                <a:spLocks noChangeShapeType="1"/>
              </p:cNvSpPr>
              <p:nvPr/>
            </p:nvSpPr>
            <p:spPr bwMode="auto">
              <a:xfrm>
                <a:off x="2460" y="253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sp>
          <p:nvSpPr>
            <p:cNvPr id="51216" name="Line 16"/>
            <p:cNvSpPr>
              <a:spLocks noChangeShapeType="1"/>
            </p:cNvSpPr>
            <p:nvPr/>
          </p:nvSpPr>
          <p:spPr bwMode="auto">
            <a:xfrm>
              <a:off x="2733" y="2544"/>
              <a:ext cx="3"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sp>
        <p:nvSpPr>
          <p:cNvPr id="54290" name="Text Box 18"/>
          <p:cNvSpPr txBox="1">
            <a:spLocks noChangeArrowheads="1"/>
          </p:cNvSpPr>
          <p:nvPr/>
        </p:nvSpPr>
        <p:spPr bwMode="auto">
          <a:xfrm>
            <a:off x="3505200" y="4800600"/>
            <a:ext cx="1600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   分子式</a:t>
            </a:r>
          </a:p>
        </p:txBody>
      </p:sp>
      <p:grpSp>
        <p:nvGrpSpPr>
          <p:cNvPr id="6" name="Group 21"/>
          <p:cNvGrpSpPr>
            <a:grpSpLocks/>
          </p:cNvGrpSpPr>
          <p:nvPr/>
        </p:nvGrpSpPr>
        <p:grpSpPr bwMode="auto">
          <a:xfrm>
            <a:off x="533400" y="4800600"/>
            <a:ext cx="2895600" cy="466725"/>
            <a:chOff x="336" y="3024"/>
            <a:chExt cx="1824" cy="294"/>
          </a:xfrm>
        </p:grpSpPr>
        <p:sp>
          <p:nvSpPr>
            <p:cNvPr id="51213" name="Text Box 19"/>
            <p:cNvSpPr txBox="1">
              <a:spLocks noChangeArrowheads="1"/>
            </p:cNvSpPr>
            <p:nvPr/>
          </p:nvSpPr>
          <p:spPr bwMode="auto">
            <a:xfrm>
              <a:off x="336" y="3024"/>
              <a:ext cx="10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 通式计算</a:t>
              </a:r>
            </a:p>
          </p:txBody>
        </p:sp>
        <p:sp>
          <p:nvSpPr>
            <p:cNvPr id="51214" name="Line 20"/>
            <p:cNvSpPr>
              <a:spLocks noChangeShapeType="1"/>
            </p:cNvSpPr>
            <p:nvPr/>
          </p:nvSpPr>
          <p:spPr bwMode="auto">
            <a:xfrm>
              <a:off x="1344" y="3168"/>
              <a:ext cx="8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grpSp>
        <p:nvGrpSpPr>
          <p:cNvPr id="7" name="Group 24"/>
          <p:cNvGrpSpPr>
            <a:grpSpLocks/>
          </p:cNvGrpSpPr>
          <p:nvPr/>
        </p:nvGrpSpPr>
        <p:grpSpPr bwMode="auto">
          <a:xfrm>
            <a:off x="5181600" y="4648200"/>
            <a:ext cx="3810000" cy="831850"/>
            <a:chOff x="3264" y="2928"/>
            <a:chExt cx="2400" cy="524"/>
          </a:xfrm>
        </p:grpSpPr>
        <p:sp>
          <p:nvSpPr>
            <p:cNvPr id="51211" name="Text Box 22"/>
            <p:cNvSpPr txBox="1">
              <a:spLocks noChangeArrowheads="1"/>
            </p:cNvSpPr>
            <p:nvPr/>
          </p:nvSpPr>
          <p:spPr bwMode="auto">
            <a:xfrm>
              <a:off x="4080" y="2928"/>
              <a:ext cx="1584"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烃的燃烧方程式计算讨论。</a:t>
              </a:r>
            </a:p>
          </p:txBody>
        </p:sp>
        <p:sp>
          <p:nvSpPr>
            <p:cNvPr id="51212" name="Line 23"/>
            <p:cNvSpPr>
              <a:spLocks noChangeShapeType="1"/>
            </p:cNvSpPr>
            <p:nvPr/>
          </p:nvSpPr>
          <p:spPr bwMode="auto">
            <a:xfrm flipH="1">
              <a:off x="3264" y="3168"/>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sp>
        <p:nvSpPr>
          <p:cNvPr id="54297" name="Line 25"/>
          <p:cNvSpPr>
            <a:spLocks noChangeShapeType="1"/>
          </p:cNvSpPr>
          <p:nvPr/>
        </p:nvSpPr>
        <p:spPr bwMode="auto">
          <a:xfrm>
            <a:off x="4267200" y="5334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4298" name="Text Box 26"/>
          <p:cNvSpPr txBox="1">
            <a:spLocks noChangeArrowheads="1"/>
          </p:cNvSpPr>
          <p:nvPr/>
        </p:nvSpPr>
        <p:spPr bwMode="auto">
          <a:xfrm>
            <a:off x="3200400" y="5867400"/>
            <a:ext cx="2362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000000"/>
                </a:solidFill>
              </a:rPr>
              <a:t>同分异构体结构式或结构简式。</a:t>
            </a:r>
          </a:p>
        </p:txBody>
      </p:sp>
    </p:spTree>
    <p:extLst>
      <p:ext uri="{BB962C8B-B14F-4D97-AF65-F5344CB8AC3E}">
        <p14:creationId xmlns:p14="http://schemas.microsoft.com/office/powerpoint/2010/main" val="509087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additive="base">
                                        <p:cTn id="7" dur="500" fill="hold"/>
                                        <p:tgtEl>
                                          <p:spTgt spid="54275"/>
                                        </p:tgtEl>
                                        <p:attrNameLst>
                                          <p:attrName>ppt_x</p:attrName>
                                        </p:attrNameLst>
                                      </p:cBhvr>
                                      <p:tavLst>
                                        <p:tav tm="0">
                                          <p:val>
                                            <p:strVal val="0-#ppt_w/2"/>
                                          </p:val>
                                        </p:tav>
                                        <p:tav tm="100000">
                                          <p:val>
                                            <p:strVal val="#ppt_x"/>
                                          </p:val>
                                        </p:tav>
                                      </p:tavLst>
                                    </p:anim>
                                    <p:anim calcmode="lin" valueType="num">
                                      <p:cBhvr additive="base">
                                        <p:cTn id="8"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4290"/>
                                        </p:tgtEl>
                                        <p:attrNameLst>
                                          <p:attrName>style.visibility</p:attrName>
                                        </p:attrNameLst>
                                      </p:cBhvr>
                                      <p:to>
                                        <p:strVal val="visible"/>
                                      </p:to>
                                    </p:set>
                                    <p:anim calcmode="lin" valueType="num">
                                      <p:cBhvr additive="base">
                                        <p:cTn id="31" dur="500" fill="hold"/>
                                        <p:tgtEl>
                                          <p:spTgt spid="54290"/>
                                        </p:tgtEl>
                                        <p:attrNameLst>
                                          <p:attrName>ppt_x</p:attrName>
                                        </p:attrNameLst>
                                      </p:cBhvr>
                                      <p:tavLst>
                                        <p:tav tm="0">
                                          <p:val>
                                            <p:strVal val="0-#ppt_w/2"/>
                                          </p:val>
                                        </p:tav>
                                        <p:tav tm="100000">
                                          <p:val>
                                            <p:strVal val="#ppt_x"/>
                                          </p:val>
                                        </p:tav>
                                      </p:tavLst>
                                    </p:anim>
                                    <p:anim calcmode="lin" valueType="num">
                                      <p:cBhvr additive="base">
                                        <p:cTn id="32" dur="500" fill="hold"/>
                                        <p:tgtEl>
                                          <p:spTgt spid="5429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4297"/>
                                        </p:tgtEl>
                                        <p:attrNameLst>
                                          <p:attrName>style.visibility</p:attrName>
                                        </p:attrNameLst>
                                      </p:cBhvr>
                                      <p:to>
                                        <p:strVal val="visible"/>
                                      </p:to>
                                    </p:set>
                                    <p:anim calcmode="lin" valueType="num">
                                      <p:cBhvr additive="base">
                                        <p:cTn id="49" dur="500" fill="hold"/>
                                        <p:tgtEl>
                                          <p:spTgt spid="54297"/>
                                        </p:tgtEl>
                                        <p:attrNameLst>
                                          <p:attrName>ppt_x</p:attrName>
                                        </p:attrNameLst>
                                      </p:cBhvr>
                                      <p:tavLst>
                                        <p:tav tm="0">
                                          <p:val>
                                            <p:strVal val="0-#ppt_w/2"/>
                                          </p:val>
                                        </p:tav>
                                        <p:tav tm="100000">
                                          <p:val>
                                            <p:strVal val="#ppt_x"/>
                                          </p:val>
                                        </p:tav>
                                      </p:tavLst>
                                    </p:anim>
                                    <p:anim calcmode="lin" valueType="num">
                                      <p:cBhvr additive="base">
                                        <p:cTn id="50" dur="500" fill="hold"/>
                                        <p:tgtEl>
                                          <p:spTgt spid="5429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4298"/>
                                        </p:tgtEl>
                                        <p:attrNameLst>
                                          <p:attrName>style.visibility</p:attrName>
                                        </p:attrNameLst>
                                      </p:cBhvr>
                                      <p:to>
                                        <p:strVal val="visible"/>
                                      </p:to>
                                    </p:set>
                                    <p:anim calcmode="lin" valueType="num">
                                      <p:cBhvr additive="base">
                                        <p:cTn id="55" dur="500" fill="hold"/>
                                        <p:tgtEl>
                                          <p:spTgt spid="54298"/>
                                        </p:tgtEl>
                                        <p:attrNameLst>
                                          <p:attrName>ppt_x</p:attrName>
                                        </p:attrNameLst>
                                      </p:cBhvr>
                                      <p:tavLst>
                                        <p:tav tm="0">
                                          <p:val>
                                            <p:strVal val="0-#ppt_w/2"/>
                                          </p:val>
                                        </p:tav>
                                        <p:tav tm="100000">
                                          <p:val>
                                            <p:strVal val="#ppt_x"/>
                                          </p:val>
                                        </p:tav>
                                      </p:tavLst>
                                    </p:anim>
                                    <p:anim calcmode="lin" valueType="num">
                                      <p:cBhvr additive="base">
                                        <p:cTn id="56" dur="500" fill="hold"/>
                                        <p:tgtEl>
                                          <p:spTgt spid="54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90" grpId="0" animBg="1" autoUpdateAnimBg="0"/>
      <p:bldP spid="54297" grpId="0" animBg="1"/>
      <p:bldP spid="5429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09600" y="3048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mtClean="0">
                <a:solidFill>
                  <a:srgbClr val="000000"/>
                </a:solidFill>
              </a:rPr>
              <a:t> </a:t>
            </a:r>
            <a:r>
              <a:rPr lang="en-US" altLang="zh-CN" sz="3200" b="1" smtClean="0">
                <a:solidFill>
                  <a:srgbClr val="000000"/>
                </a:solidFill>
                <a:latin typeface="黑体" pitchFamily="49" charset="-122"/>
                <a:ea typeface="黑体" pitchFamily="49" charset="-122"/>
              </a:rPr>
              <a:t>8</a:t>
            </a:r>
            <a:r>
              <a:rPr lang="zh-CN" altLang="en-US" sz="3200" b="1" smtClean="0">
                <a:solidFill>
                  <a:srgbClr val="000000"/>
                </a:solidFill>
                <a:latin typeface="黑体" pitchFamily="49" charset="-122"/>
                <a:ea typeface="黑体" pitchFamily="49" charset="-122"/>
              </a:rPr>
              <a:t>、信息题</a:t>
            </a:r>
          </a:p>
        </p:txBody>
      </p:sp>
      <p:grpSp>
        <p:nvGrpSpPr>
          <p:cNvPr id="52227" name="Group 21"/>
          <p:cNvGrpSpPr>
            <a:grpSpLocks/>
          </p:cNvGrpSpPr>
          <p:nvPr/>
        </p:nvGrpSpPr>
        <p:grpSpPr bwMode="auto">
          <a:xfrm>
            <a:off x="609600" y="1143000"/>
            <a:ext cx="8305800" cy="5319713"/>
            <a:chOff x="384" y="720"/>
            <a:chExt cx="5232" cy="3351"/>
          </a:xfrm>
        </p:grpSpPr>
        <p:sp>
          <p:nvSpPr>
            <p:cNvPr id="52234" name="Text Box 3"/>
            <p:cNvSpPr txBox="1">
              <a:spLocks noChangeArrowheads="1"/>
            </p:cNvSpPr>
            <p:nvPr/>
          </p:nvSpPr>
          <p:spPr bwMode="auto">
            <a:xfrm>
              <a:off x="720" y="720"/>
              <a:ext cx="475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(1)、有的油田开采的石油中含有一种烃</a:t>
              </a:r>
              <a:r>
                <a:rPr lang="zh-CN" altLang="en-US" sz="2800" b="1" smtClean="0">
                  <a:solidFill>
                    <a:srgbClr val="000000"/>
                  </a:solidFill>
                  <a:latin typeface="Times New Roman" pitchFamily="18" charset="0"/>
                </a:rPr>
                <a:t>——</a:t>
              </a:r>
              <a:r>
                <a:rPr lang="zh-CN" altLang="en-US" sz="2800" b="1" smtClean="0">
                  <a:solidFill>
                    <a:srgbClr val="000000"/>
                  </a:solidFill>
                </a:rPr>
                <a:t>    金刚烷，它的立体结构如下：</a:t>
              </a:r>
            </a:p>
          </p:txBody>
        </p:sp>
        <p:grpSp>
          <p:nvGrpSpPr>
            <p:cNvPr id="52235" name="Group 16"/>
            <p:cNvGrpSpPr>
              <a:grpSpLocks/>
            </p:cNvGrpSpPr>
            <p:nvPr/>
          </p:nvGrpSpPr>
          <p:grpSpPr bwMode="auto">
            <a:xfrm>
              <a:off x="3360" y="1248"/>
              <a:ext cx="864" cy="816"/>
              <a:chOff x="3120" y="1248"/>
              <a:chExt cx="864" cy="816"/>
            </a:xfrm>
          </p:grpSpPr>
          <p:sp>
            <p:nvSpPr>
              <p:cNvPr id="52240" name="Line 4"/>
              <p:cNvSpPr>
                <a:spLocks noChangeShapeType="1"/>
              </p:cNvSpPr>
              <p:nvPr/>
            </p:nvSpPr>
            <p:spPr bwMode="auto">
              <a:xfrm flipH="1">
                <a:off x="3360" y="124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1" name="Line 5"/>
              <p:cNvSpPr>
                <a:spLocks noChangeShapeType="1"/>
              </p:cNvSpPr>
              <p:nvPr/>
            </p:nvSpPr>
            <p:spPr bwMode="auto">
              <a:xfrm flipH="1">
                <a:off x="3504" y="124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2" name="Line 6"/>
              <p:cNvSpPr>
                <a:spLocks noChangeShapeType="1"/>
              </p:cNvSpPr>
              <p:nvPr/>
            </p:nvSpPr>
            <p:spPr bwMode="auto">
              <a:xfrm flipH="1">
                <a:off x="3312" y="144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3" name="Line 7"/>
              <p:cNvSpPr>
                <a:spLocks noChangeShapeType="1"/>
              </p:cNvSpPr>
              <p:nvPr/>
            </p:nvSpPr>
            <p:spPr bwMode="auto">
              <a:xfrm>
                <a:off x="3504"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4" name="Line 8"/>
              <p:cNvSpPr>
                <a:spLocks noChangeShapeType="1"/>
              </p:cNvSpPr>
              <p:nvPr/>
            </p:nvSpPr>
            <p:spPr bwMode="auto">
              <a:xfrm flipH="1">
                <a:off x="3120" y="177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5" name="Line 9"/>
              <p:cNvSpPr>
                <a:spLocks noChangeShapeType="1"/>
              </p:cNvSpPr>
              <p:nvPr/>
            </p:nvSpPr>
            <p:spPr bwMode="auto">
              <a:xfrm flipV="1">
                <a:off x="3120" y="192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6" name="Line 10"/>
              <p:cNvSpPr>
                <a:spLocks noChangeShapeType="1"/>
              </p:cNvSpPr>
              <p:nvPr/>
            </p:nvSpPr>
            <p:spPr bwMode="auto">
              <a:xfrm>
                <a:off x="3504" y="1899"/>
                <a:ext cx="28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7" name="Line 11"/>
              <p:cNvSpPr>
                <a:spLocks noChangeShapeType="1"/>
              </p:cNvSpPr>
              <p:nvPr/>
            </p:nvSpPr>
            <p:spPr bwMode="auto">
              <a:xfrm>
                <a:off x="3648" y="124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8" name="Line 12"/>
              <p:cNvSpPr>
                <a:spLocks noChangeShapeType="1"/>
              </p:cNvSpPr>
              <p:nvPr/>
            </p:nvSpPr>
            <p:spPr bwMode="auto">
              <a:xfrm>
                <a:off x="3984" y="14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49" name="Line 13"/>
              <p:cNvSpPr>
                <a:spLocks noChangeShapeType="1"/>
              </p:cNvSpPr>
              <p:nvPr/>
            </p:nvSpPr>
            <p:spPr bwMode="auto">
              <a:xfrm flipH="1">
                <a:off x="3792" y="187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50" name="Line 14"/>
              <p:cNvSpPr>
                <a:spLocks noChangeShapeType="1"/>
              </p:cNvSpPr>
              <p:nvPr/>
            </p:nvSpPr>
            <p:spPr bwMode="auto">
              <a:xfrm>
                <a:off x="3312" y="1776"/>
                <a:ext cx="432"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sp>
            <p:nvSpPr>
              <p:cNvPr id="52251" name="Line 15"/>
              <p:cNvSpPr>
                <a:spLocks noChangeShapeType="1"/>
              </p:cNvSpPr>
              <p:nvPr/>
            </p:nvSpPr>
            <p:spPr bwMode="auto">
              <a:xfrm flipV="1">
                <a:off x="3744" y="1872"/>
                <a:ext cx="240"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grpSp>
          <p:nvGrpSpPr>
            <p:cNvPr id="52236" name="Group 19"/>
            <p:cNvGrpSpPr>
              <a:grpSpLocks/>
            </p:cNvGrpSpPr>
            <p:nvPr/>
          </p:nvGrpSpPr>
          <p:grpSpPr bwMode="auto">
            <a:xfrm>
              <a:off x="432" y="2025"/>
              <a:ext cx="5184" cy="1719"/>
              <a:chOff x="432" y="2025"/>
              <a:chExt cx="5184" cy="1719"/>
            </a:xfrm>
          </p:grpSpPr>
          <p:sp>
            <p:nvSpPr>
              <p:cNvPr id="52238" name="Text Box 17"/>
              <p:cNvSpPr txBox="1">
                <a:spLocks noChangeArrowheads="1"/>
              </p:cNvSpPr>
              <p:nvPr/>
            </p:nvSpPr>
            <p:spPr bwMode="auto">
              <a:xfrm>
                <a:off x="432" y="2025"/>
                <a:ext cx="5184"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rPr>
                  <a:t>A、</a:t>
                </a:r>
                <a:r>
                  <a:rPr lang="zh-CN" altLang="en-US" sz="2800" b="1" smtClean="0">
                    <a:solidFill>
                      <a:srgbClr val="000000"/>
                    </a:solidFill>
                  </a:rPr>
                  <a:t>由图知其分子式:___________;</a:t>
                </a:r>
              </a:p>
              <a:p>
                <a:pPr eaLnBrk="1" hangingPunct="1">
                  <a:spcBef>
                    <a:spcPct val="50000"/>
                  </a:spcBef>
                </a:pPr>
                <a:r>
                  <a:rPr lang="en-US" altLang="zh-CN" sz="2800" b="1" smtClean="0">
                    <a:solidFill>
                      <a:srgbClr val="000000"/>
                    </a:solidFill>
                  </a:rPr>
                  <a:t>B、</a:t>
                </a:r>
                <a:r>
                  <a:rPr lang="zh-CN" altLang="en-US" sz="2800" b="1" smtClean="0">
                    <a:solidFill>
                      <a:srgbClr val="000000"/>
                    </a:solidFill>
                  </a:rPr>
                  <a:t>它是由______个六元环构成,其中有____个碳原子为三个环共有。</a:t>
                </a:r>
              </a:p>
              <a:p>
                <a:pPr eaLnBrk="1" hangingPunct="1">
                  <a:spcBef>
                    <a:spcPct val="50000"/>
                  </a:spcBef>
                </a:pPr>
                <a:r>
                  <a:rPr lang="en-US" altLang="zh-CN" sz="2800" b="1" smtClean="0">
                    <a:solidFill>
                      <a:srgbClr val="000000"/>
                    </a:solidFill>
                  </a:rPr>
                  <a:t>C、</a:t>
                </a:r>
                <a:r>
                  <a:rPr lang="zh-CN" altLang="en-US" sz="2800" b="1" smtClean="0">
                    <a:solidFill>
                      <a:srgbClr val="000000"/>
                    </a:solidFill>
                  </a:rPr>
                  <a:t>金刚烷的分子中有______</a:t>
                </a:r>
                <a:r>
                  <a:rPr lang="zh-CN" altLang="en-US" sz="2800" b="1" smtClean="0">
                    <a:solidFill>
                      <a:srgbClr val="000000"/>
                    </a:solidFill>
                    <a:latin typeface="Times New Roman" pitchFamily="18" charset="0"/>
                  </a:rPr>
                  <a:t>“</a:t>
                </a:r>
                <a:r>
                  <a:rPr lang="zh-CN" altLang="en-US" sz="2800" b="1" smtClean="0">
                    <a:solidFill>
                      <a:srgbClr val="000000"/>
                    </a:solidFill>
                  </a:rPr>
                  <a:t>-</a:t>
                </a:r>
                <a:r>
                  <a:rPr lang="en-US" altLang="zh-CN" sz="2800" b="1" smtClean="0">
                    <a:solidFill>
                      <a:srgbClr val="000000"/>
                    </a:solidFill>
                  </a:rPr>
                  <a:t>CH</a:t>
                </a:r>
                <a:r>
                  <a:rPr lang="en-US" altLang="zh-CN" sz="2800" b="1" baseline="-25000" smtClean="0">
                    <a:solidFill>
                      <a:srgbClr val="000000"/>
                    </a:solidFill>
                  </a:rPr>
                  <a:t>2</a:t>
                </a:r>
                <a:r>
                  <a:rPr lang="en-US" altLang="zh-CN" sz="2800" b="1" smtClean="0">
                    <a:solidFill>
                      <a:srgbClr val="000000"/>
                    </a:solidFill>
                  </a:rPr>
                  <a:t>-</a:t>
                </a:r>
                <a:r>
                  <a:rPr lang="en-US" altLang="zh-CN" sz="2800" b="1" smtClean="0">
                    <a:solidFill>
                      <a:srgbClr val="000000"/>
                    </a:solidFill>
                    <a:latin typeface="Times New Roman" pitchFamily="18" charset="0"/>
                  </a:rPr>
                  <a:t>”</a:t>
                </a:r>
                <a:r>
                  <a:rPr lang="zh-CN" altLang="en-US" sz="2800" b="1" smtClean="0">
                    <a:solidFill>
                      <a:srgbClr val="000000"/>
                    </a:solidFill>
                  </a:rPr>
                  <a:t>结构，___个</a:t>
                </a:r>
                <a:r>
                  <a:rPr lang="zh-CN" altLang="en-US" sz="2800" b="1" smtClean="0">
                    <a:solidFill>
                      <a:srgbClr val="000000"/>
                    </a:solidFill>
                    <a:latin typeface="Times New Roman" pitchFamily="18" charset="0"/>
                  </a:rPr>
                  <a:t>“</a:t>
                </a:r>
                <a:r>
                  <a:rPr lang="zh-CN" altLang="en-US" sz="2800" b="1" smtClean="0">
                    <a:solidFill>
                      <a:srgbClr val="000000"/>
                    </a:solidFill>
                  </a:rPr>
                  <a:t>-</a:t>
                </a:r>
                <a:r>
                  <a:rPr lang="en-US" altLang="zh-CN" sz="2800" b="1" smtClean="0">
                    <a:solidFill>
                      <a:srgbClr val="000000"/>
                    </a:solidFill>
                  </a:rPr>
                  <a:t>CH-</a:t>
                </a:r>
                <a:r>
                  <a:rPr lang="en-US" altLang="zh-CN" sz="2800" b="1" smtClean="0">
                    <a:solidFill>
                      <a:srgbClr val="000000"/>
                    </a:solidFill>
                    <a:latin typeface="Times New Roman" pitchFamily="18" charset="0"/>
                  </a:rPr>
                  <a:t>”</a:t>
                </a:r>
                <a:r>
                  <a:rPr lang="zh-CN" altLang="en-US" sz="2800" b="1" smtClean="0">
                    <a:solidFill>
                      <a:srgbClr val="000000"/>
                    </a:solidFill>
                  </a:rPr>
                  <a:t>构成。</a:t>
                </a:r>
              </a:p>
            </p:txBody>
          </p:sp>
          <p:sp>
            <p:nvSpPr>
              <p:cNvPr id="52239" name="Line 18"/>
              <p:cNvSpPr>
                <a:spLocks noChangeShapeType="1"/>
              </p:cNvSpPr>
              <p:nvPr/>
            </p:nvSpPr>
            <p:spPr bwMode="auto">
              <a:xfrm>
                <a:off x="1008" y="3648"/>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a:spcBef>
                    <a:spcPct val="50000"/>
                  </a:spcBef>
                </a:pPr>
                <a:endParaRPr kumimoji="1" lang="zh-CN" altLang="en-US" sz="2400" smtClean="0">
                  <a:solidFill>
                    <a:srgbClr val="000000"/>
                  </a:solidFill>
                  <a:latin typeface="Tahoma" pitchFamily="34" charset="0"/>
                </a:endParaRPr>
              </a:p>
            </p:txBody>
          </p:sp>
        </p:grpSp>
        <p:sp>
          <p:nvSpPr>
            <p:cNvPr id="52237" name="Text Box 20"/>
            <p:cNvSpPr txBox="1">
              <a:spLocks noChangeArrowheads="1"/>
            </p:cNvSpPr>
            <p:nvPr/>
          </p:nvSpPr>
          <p:spPr bwMode="auto">
            <a:xfrm>
              <a:off x="384" y="3744"/>
              <a:ext cx="51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mtClean="0">
                  <a:solidFill>
                    <a:srgbClr val="000000"/>
                  </a:solidFill>
                </a:rPr>
                <a:t> </a:t>
              </a:r>
              <a:r>
                <a:rPr lang="en-US" altLang="zh-CN" sz="2800" b="1" smtClean="0">
                  <a:solidFill>
                    <a:srgbClr val="000000"/>
                  </a:solidFill>
                </a:rPr>
                <a:t>D、1</a:t>
              </a:r>
              <a:r>
                <a:rPr lang="zh-CN" altLang="en-US" sz="2800" b="1" smtClean="0">
                  <a:solidFill>
                    <a:srgbClr val="000000"/>
                  </a:solidFill>
                </a:rPr>
                <a:t>摩尔金刚烷完全燃烧要_____氧气。</a:t>
              </a:r>
            </a:p>
          </p:txBody>
        </p:sp>
      </p:grpSp>
      <p:sp>
        <p:nvSpPr>
          <p:cNvPr id="60438" name="Text Box 22"/>
          <p:cNvSpPr txBox="1">
            <a:spLocks noChangeArrowheads="1"/>
          </p:cNvSpPr>
          <p:nvPr/>
        </p:nvSpPr>
        <p:spPr bwMode="auto">
          <a:xfrm>
            <a:off x="4211638" y="314166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smtClean="0">
                <a:solidFill>
                  <a:srgbClr val="FF0000"/>
                </a:solidFill>
              </a:rPr>
              <a:t>C</a:t>
            </a:r>
            <a:r>
              <a:rPr lang="en-US" altLang="zh-CN" b="1" baseline="-25000" smtClean="0">
                <a:solidFill>
                  <a:srgbClr val="FF0000"/>
                </a:solidFill>
              </a:rPr>
              <a:t>10</a:t>
            </a:r>
            <a:r>
              <a:rPr lang="en-US" altLang="zh-CN" b="1" smtClean="0">
                <a:solidFill>
                  <a:srgbClr val="FF0000"/>
                </a:solidFill>
              </a:rPr>
              <a:t>H</a:t>
            </a:r>
            <a:r>
              <a:rPr lang="en-US" altLang="zh-CN" b="1" baseline="-25000" smtClean="0">
                <a:solidFill>
                  <a:srgbClr val="FF0000"/>
                </a:solidFill>
              </a:rPr>
              <a:t>16</a:t>
            </a:r>
          </a:p>
        </p:txBody>
      </p:sp>
      <p:sp>
        <p:nvSpPr>
          <p:cNvPr id="60439" name="Text Box 23"/>
          <p:cNvSpPr txBox="1">
            <a:spLocks noChangeArrowheads="1"/>
          </p:cNvSpPr>
          <p:nvPr/>
        </p:nvSpPr>
        <p:spPr bwMode="auto">
          <a:xfrm>
            <a:off x="2555875" y="38608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FF0000"/>
                </a:solidFill>
              </a:rPr>
              <a:t>四</a:t>
            </a:r>
          </a:p>
        </p:txBody>
      </p:sp>
      <p:sp>
        <p:nvSpPr>
          <p:cNvPr id="60440" name="Text Box 24"/>
          <p:cNvSpPr txBox="1">
            <a:spLocks noChangeArrowheads="1"/>
          </p:cNvSpPr>
          <p:nvPr/>
        </p:nvSpPr>
        <p:spPr bwMode="auto">
          <a:xfrm>
            <a:off x="7453313" y="38608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FF0000"/>
                </a:solidFill>
              </a:rPr>
              <a:t>四</a:t>
            </a:r>
          </a:p>
        </p:txBody>
      </p:sp>
      <p:sp>
        <p:nvSpPr>
          <p:cNvPr id="60441" name="Text Box 25"/>
          <p:cNvSpPr txBox="1">
            <a:spLocks noChangeArrowheads="1"/>
          </p:cNvSpPr>
          <p:nvPr/>
        </p:nvSpPr>
        <p:spPr bwMode="auto">
          <a:xfrm>
            <a:off x="4572000" y="49418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FF0000"/>
                </a:solidFill>
              </a:rPr>
              <a:t>六</a:t>
            </a:r>
          </a:p>
        </p:txBody>
      </p:sp>
      <p:sp>
        <p:nvSpPr>
          <p:cNvPr id="60442" name="Text Box 26"/>
          <p:cNvSpPr txBox="1">
            <a:spLocks noChangeArrowheads="1"/>
          </p:cNvSpPr>
          <p:nvPr/>
        </p:nvSpPr>
        <p:spPr bwMode="auto">
          <a:xfrm>
            <a:off x="7956550" y="4843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FF0000"/>
                </a:solidFill>
              </a:rPr>
              <a:t>四</a:t>
            </a:r>
          </a:p>
        </p:txBody>
      </p:sp>
      <p:sp>
        <p:nvSpPr>
          <p:cNvPr id="60443" name="Text Box 27"/>
          <p:cNvSpPr txBox="1">
            <a:spLocks noChangeArrowheads="1"/>
          </p:cNvSpPr>
          <p:nvPr/>
        </p:nvSpPr>
        <p:spPr bwMode="auto">
          <a:xfrm>
            <a:off x="5219700" y="58515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smtClean="0">
                <a:solidFill>
                  <a:srgbClr val="FF0000"/>
                </a:solidFill>
              </a:rPr>
              <a:t>十四摩尔</a:t>
            </a:r>
          </a:p>
        </p:txBody>
      </p:sp>
    </p:spTree>
    <p:extLst>
      <p:ext uri="{BB962C8B-B14F-4D97-AF65-F5344CB8AC3E}">
        <p14:creationId xmlns:p14="http://schemas.microsoft.com/office/powerpoint/2010/main" val="372492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38"/>
                                        </p:tgtEl>
                                        <p:attrNameLst>
                                          <p:attrName>style.visibility</p:attrName>
                                        </p:attrNameLst>
                                      </p:cBhvr>
                                      <p:to>
                                        <p:strVal val="visible"/>
                                      </p:to>
                                    </p:set>
                                    <p:animEffect transition="in" filter="blinds(horizontal)">
                                      <p:cBhvr>
                                        <p:cTn id="7" dur="500"/>
                                        <p:tgtEl>
                                          <p:spTgt spid="60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39">
                                            <p:txEl>
                                              <p:pRg st="0" end="0"/>
                                            </p:txEl>
                                          </p:spTgt>
                                        </p:tgtEl>
                                        <p:attrNameLst>
                                          <p:attrName>style.visibility</p:attrName>
                                        </p:attrNameLst>
                                      </p:cBhvr>
                                      <p:to>
                                        <p:strVal val="visible"/>
                                      </p:to>
                                    </p:set>
                                    <p:animEffect transition="in" filter="blinds(horizontal)">
                                      <p:cBhvr>
                                        <p:cTn id="12" dur="500"/>
                                        <p:tgtEl>
                                          <p:spTgt spid="604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40">
                                            <p:txEl>
                                              <p:pRg st="0" end="0"/>
                                            </p:txEl>
                                          </p:spTgt>
                                        </p:tgtEl>
                                        <p:attrNameLst>
                                          <p:attrName>style.visibility</p:attrName>
                                        </p:attrNameLst>
                                      </p:cBhvr>
                                      <p:to>
                                        <p:strVal val="visible"/>
                                      </p:to>
                                    </p:set>
                                    <p:animEffect transition="in" filter="blinds(horizontal)">
                                      <p:cBhvr>
                                        <p:cTn id="17" dur="500"/>
                                        <p:tgtEl>
                                          <p:spTgt spid="6044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41">
                                            <p:txEl>
                                              <p:pRg st="0" end="0"/>
                                            </p:txEl>
                                          </p:spTgt>
                                        </p:tgtEl>
                                        <p:attrNameLst>
                                          <p:attrName>style.visibility</p:attrName>
                                        </p:attrNameLst>
                                      </p:cBhvr>
                                      <p:to>
                                        <p:strVal val="visible"/>
                                      </p:to>
                                    </p:set>
                                    <p:animEffect transition="in" filter="blinds(horizontal)">
                                      <p:cBhvr>
                                        <p:cTn id="22" dur="500"/>
                                        <p:tgtEl>
                                          <p:spTgt spid="604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442">
                                            <p:txEl>
                                              <p:pRg st="0" end="0"/>
                                            </p:txEl>
                                          </p:spTgt>
                                        </p:tgtEl>
                                        <p:attrNameLst>
                                          <p:attrName>style.visibility</p:attrName>
                                        </p:attrNameLst>
                                      </p:cBhvr>
                                      <p:to>
                                        <p:strVal val="visible"/>
                                      </p:to>
                                    </p:set>
                                    <p:animEffect transition="in" filter="blinds(horizontal)">
                                      <p:cBhvr>
                                        <p:cTn id="27" dur="500"/>
                                        <p:tgtEl>
                                          <p:spTgt spid="6044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443">
                                            <p:txEl>
                                              <p:pRg st="0" end="0"/>
                                            </p:txEl>
                                          </p:spTgt>
                                        </p:tgtEl>
                                        <p:attrNameLst>
                                          <p:attrName>style.visibility</p:attrName>
                                        </p:attrNameLst>
                                      </p:cBhvr>
                                      <p:to>
                                        <p:strVal val="visible"/>
                                      </p:to>
                                    </p:set>
                                    <p:animEffect transition="in" filter="blinds(horizontal)">
                                      <p:cBhvr>
                                        <p:cTn id="32" dur="500"/>
                                        <p:tgtEl>
                                          <p:spTgt spid="60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33400" y="381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endParaRPr lang="zh-CN" altLang="en-US" smtClean="0">
              <a:solidFill>
                <a:srgbClr val="000000"/>
              </a:solidFill>
            </a:endParaRPr>
          </a:p>
        </p:txBody>
      </p:sp>
      <p:sp>
        <p:nvSpPr>
          <p:cNvPr id="53251" name="Text Box 5"/>
          <p:cNvSpPr txBox="1">
            <a:spLocks noChangeArrowheads="1"/>
          </p:cNvSpPr>
          <p:nvPr/>
        </p:nvSpPr>
        <p:spPr bwMode="auto">
          <a:xfrm>
            <a:off x="323850" y="3938588"/>
            <a:ext cx="85344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rPr>
              <a:t>11</a:t>
            </a:r>
            <a:r>
              <a:rPr lang="zh-CN" altLang="en-US" sz="2800" b="1" smtClean="0">
                <a:solidFill>
                  <a:srgbClr val="000000"/>
                </a:solidFill>
              </a:rPr>
              <a:t>、1体积某烃蒸气完全燃烧生成的</a:t>
            </a:r>
            <a:r>
              <a:rPr lang="en-US" altLang="zh-CN" sz="2800" b="1" smtClean="0">
                <a:solidFill>
                  <a:srgbClr val="000000"/>
                </a:solidFill>
              </a:rPr>
              <a:t>CO</a:t>
            </a:r>
            <a:r>
              <a:rPr lang="en-US" altLang="zh-CN" sz="2800" b="1" baseline="-25000" smtClean="0">
                <a:solidFill>
                  <a:srgbClr val="000000"/>
                </a:solidFill>
              </a:rPr>
              <a:t>2</a:t>
            </a:r>
            <a:r>
              <a:rPr lang="zh-CN" altLang="en-US" sz="2800" b="1" smtClean="0">
                <a:solidFill>
                  <a:srgbClr val="000000"/>
                </a:solidFill>
              </a:rPr>
              <a:t>比水蒸气少1体积（同温、同压下），0.1</a:t>
            </a:r>
            <a:r>
              <a:rPr lang="en-US" altLang="zh-CN" sz="2800" b="1" smtClean="0">
                <a:solidFill>
                  <a:srgbClr val="000000"/>
                </a:solidFill>
              </a:rPr>
              <a:t>mol</a:t>
            </a:r>
            <a:r>
              <a:rPr lang="zh-CN" altLang="en-US" sz="2800" b="1" smtClean="0">
                <a:solidFill>
                  <a:srgbClr val="000000"/>
                </a:solidFill>
              </a:rPr>
              <a:t>该烃完全燃烧后的产物用碱石灰吸收，碱石灰增重39克。求该烃的分子式。若该烃的一氯取代物有三种，写出该烃的结构简式。</a:t>
            </a:r>
          </a:p>
        </p:txBody>
      </p:sp>
      <p:sp>
        <p:nvSpPr>
          <p:cNvPr id="53252" name="Text Box 6"/>
          <p:cNvSpPr txBox="1">
            <a:spLocks noChangeArrowheads="1"/>
          </p:cNvSpPr>
          <p:nvPr/>
        </p:nvSpPr>
        <p:spPr bwMode="auto">
          <a:xfrm>
            <a:off x="539750" y="692150"/>
            <a:ext cx="82089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rPr>
              <a:t>10</a:t>
            </a:r>
            <a:r>
              <a:rPr lang="zh-CN" altLang="en-US" sz="2800" b="1" smtClean="0">
                <a:solidFill>
                  <a:srgbClr val="000000"/>
                </a:solidFill>
              </a:rPr>
              <a:t>、室温时20</a:t>
            </a:r>
            <a:r>
              <a:rPr lang="en-US" altLang="zh-CN" sz="2800" b="1" smtClean="0">
                <a:solidFill>
                  <a:srgbClr val="000000"/>
                </a:solidFill>
              </a:rPr>
              <a:t>mL</a:t>
            </a:r>
            <a:r>
              <a:rPr lang="zh-CN" altLang="en-US" sz="2800" b="1" smtClean="0">
                <a:solidFill>
                  <a:srgbClr val="000000"/>
                </a:solidFill>
              </a:rPr>
              <a:t>某气态烃与过量的氧气混合，完全燃烧后的产物通过浓硫酸，再恢复到室温，气体体积减少了50</a:t>
            </a:r>
            <a:r>
              <a:rPr lang="en-US" altLang="zh-CN" sz="2800" b="1" smtClean="0">
                <a:solidFill>
                  <a:srgbClr val="000000"/>
                </a:solidFill>
              </a:rPr>
              <a:t>mL,</a:t>
            </a:r>
            <a:r>
              <a:rPr lang="zh-CN" altLang="en-US" sz="2800" b="1" smtClean="0">
                <a:solidFill>
                  <a:srgbClr val="000000"/>
                </a:solidFill>
              </a:rPr>
              <a:t>剩余气体再通过</a:t>
            </a:r>
            <a:r>
              <a:rPr lang="en-US" altLang="zh-CN" sz="2800" b="1" smtClean="0">
                <a:solidFill>
                  <a:srgbClr val="000000"/>
                </a:solidFill>
              </a:rPr>
              <a:t>NaOH</a:t>
            </a:r>
            <a:r>
              <a:rPr lang="zh-CN" altLang="en-US" sz="2800" b="1" smtClean="0">
                <a:solidFill>
                  <a:srgbClr val="000000"/>
                </a:solidFill>
              </a:rPr>
              <a:t>溶液，体积又减少40</a:t>
            </a:r>
            <a:r>
              <a:rPr lang="en-US" altLang="zh-CN" sz="2800" b="1" smtClean="0">
                <a:solidFill>
                  <a:srgbClr val="000000"/>
                </a:solidFill>
              </a:rPr>
              <a:t>mL .</a:t>
            </a:r>
            <a:r>
              <a:rPr lang="zh-CN" altLang="en-US" sz="2800" b="1" smtClean="0">
                <a:solidFill>
                  <a:srgbClr val="000000"/>
                </a:solidFill>
              </a:rPr>
              <a:t>求气态烃的分子式。</a:t>
            </a:r>
            <a:endParaRPr lang="zh-CN" altLang="en-US" smtClean="0">
              <a:solidFill>
                <a:srgbClr val="000000"/>
              </a:solidFill>
            </a:endParaRPr>
          </a:p>
        </p:txBody>
      </p:sp>
    </p:spTree>
    <p:extLst>
      <p:ext uri="{BB962C8B-B14F-4D97-AF65-F5344CB8AC3E}">
        <p14:creationId xmlns:p14="http://schemas.microsoft.com/office/powerpoint/2010/main" val="834780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611188" y="1798638"/>
            <a:ext cx="8281987"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mtClean="0">
                <a:solidFill>
                  <a:srgbClr val="000000"/>
                </a:solidFill>
              </a:rPr>
              <a:t>    12.</a:t>
            </a:r>
            <a:r>
              <a:rPr lang="en-US" altLang="zh-CN" sz="2800" b="1" smtClean="0">
                <a:solidFill>
                  <a:srgbClr val="000000"/>
                </a:solidFill>
                <a:latin typeface="黑体" pitchFamily="49" charset="-122"/>
                <a:ea typeface="黑体" pitchFamily="49" charset="-122"/>
              </a:rPr>
              <a:t>400℃</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101.3kPa</a:t>
            </a:r>
            <a:r>
              <a:rPr lang="zh-CN" altLang="en-US" sz="2800" b="1" smtClean="0">
                <a:solidFill>
                  <a:srgbClr val="000000"/>
                </a:solidFill>
                <a:latin typeface="黑体" pitchFamily="49" charset="-122"/>
                <a:ea typeface="黑体" pitchFamily="49" charset="-122"/>
              </a:rPr>
              <a:t>时，</a:t>
            </a:r>
            <a:r>
              <a:rPr lang="en-US" altLang="zh-CN" sz="2800" b="1" smtClean="0">
                <a:solidFill>
                  <a:srgbClr val="000000"/>
                </a:solidFill>
                <a:latin typeface="黑体" pitchFamily="49" charset="-122"/>
                <a:ea typeface="黑体" pitchFamily="49" charset="-122"/>
              </a:rPr>
              <a:t>3L</a:t>
            </a:r>
            <a:r>
              <a:rPr lang="zh-CN" altLang="en-US" sz="2800" b="1" smtClean="0">
                <a:solidFill>
                  <a:srgbClr val="000000"/>
                </a:solidFill>
                <a:latin typeface="黑体" pitchFamily="49" charset="-122"/>
                <a:ea typeface="黑体" pitchFamily="49" charset="-122"/>
              </a:rPr>
              <a:t>某烃</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在</a:t>
            </a:r>
            <a:r>
              <a:rPr lang="en-US" altLang="zh-CN" sz="2800" b="1" smtClean="0">
                <a:solidFill>
                  <a:srgbClr val="000000"/>
                </a:solidFill>
                <a:latin typeface="黑体" pitchFamily="49" charset="-122"/>
                <a:ea typeface="黑体" pitchFamily="49" charset="-122"/>
              </a:rPr>
              <a:t>mL</a:t>
            </a:r>
            <a:r>
              <a:rPr lang="zh-CN" altLang="en-US" sz="2800" b="1" smtClean="0">
                <a:solidFill>
                  <a:srgbClr val="000000"/>
                </a:solidFill>
                <a:latin typeface="黑体" pitchFamily="49" charset="-122"/>
                <a:ea typeface="黑体" pitchFamily="49" charset="-122"/>
              </a:rPr>
              <a:t>氧气中完全燃烧。燃烧后测得气体体积为（</a:t>
            </a:r>
            <a:r>
              <a:rPr lang="en-US" altLang="zh-CN" sz="2800" b="1" smtClean="0">
                <a:solidFill>
                  <a:srgbClr val="000000"/>
                </a:solidFill>
                <a:latin typeface="黑体" pitchFamily="49" charset="-122"/>
                <a:ea typeface="黑体" pitchFamily="49" charset="-122"/>
              </a:rPr>
              <a:t>m+6)L(</a:t>
            </a:r>
            <a:r>
              <a:rPr lang="zh-CN" altLang="en-US" sz="2800" b="1" smtClean="0">
                <a:solidFill>
                  <a:srgbClr val="000000"/>
                </a:solidFill>
                <a:latin typeface="黑体" pitchFamily="49" charset="-122"/>
                <a:ea typeface="黑体" pitchFamily="49" charset="-122"/>
              </a:rPr>
              <a:t>气体体积在同温同压下测定）试回答下列问题：</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1</a:t>
            </a:r>
            <a:r>
              <a:rPr lang="zh-CN" altLang="en-US" sz="2800" b="1" smtClean="0">
                <a:solidFill>
                  <a:srgbClr val="000000"/>
                </a:solidFill>
                <a:latin typeface="黑体" pitchFamily="49" charset="-122"/>
                <a:ea typeface="黑体" pitchFamily="49" charset="-122"/>
              </a:rPr>
              <a:t>）烃</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的组成中应满足的条件是</a:t>
            </a:r>
            <a:r>
              <a:rPr lang="en-US" altLang="zh-CN" sz="2800" b="1" smtClean="0">
                <a:solidFill>
                  <a:srgbClr val="000000"/>
                </a:solidFill>
                <a:latin typeface="黑体" pitchFamily="49" charset="-122"/>
                <a:ea typeface="黑体" pitchFamily="49" charset="-122"/>
              </a:rPr>
              <a:t>__________</a:t>
            </a:r>
            <a:r>
              <a:rPr lang="zh-CN" altLang="en-US" sz="2800" b="1" smtClean="0">
                <a:solidFill>
                  <a:srgbClr val="000000"/>
                </a:solidFill>
                <a:latin typeface="黑体" pitchFamily="49" charset="-122"/>
                <a:ea typeface="黑体" pitchFamily="49" charset="-122"/>
              </a:rPr>
              <a:t>；</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）当</a:t>
            </a:r>
            <a:r>
              <a:rPr lang="en-US" altLang="zh-CN" sz="2800" b="1" smtClean="0">
                <a:solidFill>
                  <a:srgbClr val="000000"/>
                </a:solidFill>
                <a:latin typeface="黑体" pitchFamily="49" charset="-122"/>
                <a:ea typeface="黑体" pitchFamily="49" charset="-122"/>
              </a:rPr>
              <a:t>m=27</a:t>
            </a:r>
            <a:r>
              <a:rPr lang="zh-CN" altLang="en-US" sz="2800" b="1" smtClean="0">
                <a:solidFill>
                  <a:srgbClr val="000000"/>
                </a:solidFill>
                <a:latin typeface="黑体" pitchFamily="49" charset="-122"/>
                <a:ea typeface="黑体" pitchFamily="49" charset="-122"/>
              </a:rPr>
              <a:t>时，烃可能的分子式（只要写三种）</a:t>
            </a:r>
            <a:r>
              <a:rPr lang="en-US" altLang="zh-CN" sz="2800" b="1" smtClean="0">
                <a:solidFill>
                  <a:srgbClr val="000000"/>
                </a:solidFill>
                <a:latin typeface="黑体" pitchFamily="49" charset="-122"/>
                <a:ea typeface="黑体" pitchFamily="49" charset="-122"/>
              </a:rPr>
              <a:t>___________</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________</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__________</a:t>
            </a:r>
            <a:r>
              <a:rPr lang="zh-CN" altLang="en-US" sz="2800" b="1" smtClean="0">
                <a:solidFill>
                  <a:srgbClr val="000000"/>
                </a:solidFill>
                <a:latin typeface="黑体" pitchFamily="49" charset="-122"/>
                <a:ea typeface="黑体" pitchFamily="49" charset="-122"/>
              </a:rPr>
              <a:t>。</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3</a:t>
            </a:r>
            <a:r>
              <a:rPr lang="zh-CN" altLang="en-US" sz="2800" b="1" smtClean="0">
                <a:solidFill>
                  <a:srgbClr val="000000"/>
                </a:solidFill>
                <a:latin typeface="黑体" pitchFamily="49" charset="-122"/>
                <a:ea typeface="黑体" pitchFamily="49" charset="-122"/>
              </a:rPr>
              <a:t>）同过计算确定，若烃</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在常温常压下为气态物质时，</a:t>
            </a:r>
            <a:r>
              <a:rPr lang="en-US" altLang="zh-CN" sz="2800" b="1" smtClean="0">
                <a:solidFill>
                  <a:srgbClr val="000000"/>
                </a:solidFill>
                <a:latin typeface="黑体" pitchFamily="49" charset="-122"/>
                <a:ea typeface="黑体" pitchFamily="49" charset="-122"/>
              </a:rPr>
              <a:t>m</a:t>
            </a:r>
            <a:r>
              <a:rPr lang="zh-CN" altLang="en-US" sz="2800" b="1" smtClean="0">
                <a:solidFill>
                  <a:srgbClr val="000000"/>
                </a:solidFill>
                <a:latin typeface="黑体" pitchFamily="49" charset="-122"/>
                <a:ea typeface="黑体" pitchFamily="49" charset="-122"/>
              </a:rPr>
              <a:t>的取值范围。</a:t>
            </a:r>
          </a:p>
        </p:txBody>
      </p:sp>
    </p:spTree>
    <p:extLst>
      <p:ext uri="{BB962C8B-B14F-4D97-AF65-F5344CB8AC3E}">
        <p14:creationId xmlns:p14="http://schemas.microsoft.com/office/powerpoint/2010/main" val="40175384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395288" y="-26988"/>
            <a:ext cx="8424862"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  </a:t>
            </a:r>
            <a:r>
              <a:rPr lang="en-US" altLang="zh-CN" sz="2800" b="1" smtClean="0">
                <a:solidFill>
                  <a:srgbClr val="000000"/>
                </a:solidFill>
              </a:rPr>
              <a:t>13</a:t>
            </a:r>
            <a:r>
              <a:rPr lang="zh-CN" altLang="en-US" sz="2800" b="1" smtClean="0">
                <a:solidFill>
                  <a:srgbClr val="000000"/>
                </a:solidFill>
              </a:rPr>
              <a:t>、将</a:t>
            </a:r>
            <a:r>
              <a:rPr lang="en-US" altLang="zh-CN" sz="2800" b="1" smtClean="0">
                <a:solidFill>
                  <a:srgbClr val="000000"/>
                </a:solidFill>
              </a:rPr>
              <a:t>2</a:t>
            </a:r>
            <a:r>
              <a:rPr lang="zh-CN" altLang="en-US" sz="2800" b="1" smtClean="0">
                <a:solidFill>
                  <a:srgbClr val="000000"/>
                </a:solidFill>
              </a:rPr>
              <a:t>种气态烃组成的混合气体</a:t>
            </a:r>
            <a:r>
              <a:rPr lang="en-US" altLang="zh-CN" sz="2800" b="1" smtClean="0">
                <a:solidFill>
                  <a:srgbClr val="000000"/>
                </a:solidFill>
              </a:rPr>
              <a:t>0.1</a:t>
            </a:r>
            <a:r>
              <a:rPr lang="zh-CN" altLang="en-US" sz="2800" b="1" smtClean="0">
                <a:solidFill>
                  <a:srgbClr val="000000"/>
                </a:solidFill>
              </a:rPr>
              <a:t>摩尔</a:t>
            </a:r>
            <a:r>
              <a:rPr lang="en-US" altLang="zh-CN" sz="2800" b="1" smtClean="0">
                <a:solidFill>
                  <a:srgbClr val="000000"/>
                </a:solidFill>
              </a:rPr>
              <a:t>,</a:t>
            </a:r>
            <a:r>
              <a:rPr lang="zh-CN" altLang="en-US" sz="2800" b="1" smtClean="0">
                <a:solidFill>
                  <a:srgbClr val="000000"/>
                </a:solidFill>
              </a:rPr>
              <a:t>完全燃烧以后得到</a:t>
            </a:r>
            <a:r>
              <a:rPr lang="en-US" altLang="zh-CN" sz="2800" b="1" smtClean="0">
                <a:solidFill>
                  <a:srgbClr val="000000"/>
                </a:solidFill>
              </a:rPr>
              <a:t>3.36LCO</a:t>
            </a:r>
            <a:r>
              <a:rPr lang="en-US" altLang="zh-CN" sz="2800" b="1" baseline="-25000" smtClean="0">
                <a:solidFill>
                  <a:srgbClr val="000000"/>
                </a:solidFill>
              </a:rPr>
              <a:t>2</a:t>
            </a:r>
            <a:r>
              <a:rPr lang="en-US" altLang="zh-CN" sz="2800" b="1" smtClean="0">
                <a:solidFill>
                  <a:srgbClr val="000000"/>
                </a:solidFill>
              </a:rPr>
              <a:t>(</a:t>
            </a:r>
            <a:r>
              <a:rPr lang="zh-CN" altLang="en-US" sz="2800" b="1" smtClean="0">
                <a:solidFill>
                  <a:srgbClr val="000000"/>
                </a:solidFill>
              </a:rPr>
              <a:t>标准状况</a:t>
            </a:r>
            <a:r>
              <a:rPr lang="en-US" altLang="zh-CN" sz="2800" b="1" smtClean="0">
                <a:solidFill>
                  <a:srgbClr val="000000"/>
                </a:solidFill>
              </a:rPr>
              <a:t>)</a:t>
            </a:r>
            <a:r>
              <a:rPr lang="zh-CN" altLang="en-US" sz="2800" b="1" smtClean="0">
                <a:solidFill>
                  <a:srgbClr val="000000"/>
                </a:solidFill>
              </a:rPr>
              <a:t>和</a:t>
            </a:r>
            <a:r>
              <a:rPr lang="en-US" altLang="zh-CN" sz="2800" b="1" smtClean="0">
                <a:solidFill>
                  <a:srgbClr val="000000"/>
                </a:solidFill>
              </a:rPr>
              <a:t>3.6g</a:t>
            </a:r>
            <a:r>
              <a:rPr lang="zh-CN" altLang="en-US" sz="2800" b="1" smtClean="0">
                <a:solidFill>
                  <a:srgbClr val="000000"/>
                </a:solidFill>
              </a:rPr>
              <a:t>水，下列说法正确的是</a:t>
            </a:r>
            <a:r>
              <a:rPr lang="en-US" altLang="zh-CN" sz="2800" b="1" smtClean="0">
                <a:solidFill>
                  <a:srgbClr val="000000"/>
                </a:solidFill>
              </a:rPr>
              <a:t>(      )</a:t>
            </a:r>
          </a:p>
          <a:p>
            <a:pPr eaLnBrk="1" hangingPunct="1">
              <a:spcBef>
                <a:spcPct val="50000"/>
              </a:spcBef>
            </a:pPr>
            <a:r>
              <a:rPr lang="en-US" altLang="zh-CN" sz="2800" b="1" smtClean="0">
                <a:solidFill>
                  <a:srgbClr val="000000"/>
                </a:solidFill>
              </a:rPr>
              <a:t>       A </a:t>
            </a:r>
            <a:r>
              <a:rPr lang="zh-CN" altLang="en-US" sz="2800" b="1" smtClean="0">
                <a:solidFill>
                  <a:srgbClr val="000000"/>
                </a:solidFill>
              </a:rPr>
              <a:t>一定含甲烷          </a:t>
            </a:r>
            <a:r>
              <a:rPr lang="en-US" altLang="zh-CN" sz="2800" b="1" smtClean="0">
                <a:solidFill>
                  <a:srgbClr val="000000"/>
                </a:solidFill>
              </a:rPr>
              <a:t>B </a:t>
            </a:r>
            <a:r>
              <a:rPr lang="zh-CN" altLang="en-US" sz="2800" b="1" smtClean="0">
                <a:solidFill>
                  <a:srgbClr val="000000"/>
                </a:solidFill>
              </a:rPr>
              <a:t>一定不含甲烷</a:t>
            </a:r>
          </a:p>
          <a:p>
            <a:pPr eaLnBrk="1" hangingPunct="1">
              <a:spcBef>
                <a:spcPct val="50000"/>
              </a:spcBef>
            </a:pPr>
            <a:r>
              <a:rPr lang="en-US" altLang="zh-CN" sz="2800" b="1" smtClean="0">
                <a:solidFill>
                  <a:srgbClr val="000000"/>
                </a:solidFill>
              </a:rPr>
              <a:t>       C </a:t>
            </a:r>
            <a:r>
              <a:rPr lang="zh-CN" altLang="en-US" sz="2800" b="1" smtClean="0">
                <a:solidFill>
                  <a:srgbClr val="000000"/>
                </a:solidFill>
              </a:rPr>
              <a:t>可能有乙烯           </a:t>
            </a:r>
            <a:r>
              <a:rPr lang="en-US" altLang="zh-CN" sz="2800" b="1" smtClean="0">
                <a:solidFill>
                  <a:srgbClr val="000000"/>
                </a:solidFill>
              </a:rPr>
              <a:t>D </a:t>
            </a:r>
            <a:r>
              <a:rPr lang="zh-CN" altLang="en-US" sz="2800" b="1" smtClean="0">
                <a:solidFill>
                  <a:srgbClr val="000000"/>
                </a:solidFill>
              </a:rPr>
              <a:t>一定有乙炔</a:t>
            </a:r>
          </a:p>
        </p:txBody>
      </p:sp>
      <p:sp>
        <p:nvSpPr>
          <p:cNvPr id="67589" name="Text Box 5"/>
          <p:cNvSpPr txBox="1">
            <a:spLocks noChangeArrowheads="1"/>
          </p:cNvSpPr>
          <p:nvPr/>
        </p:nvSpPr>
        <p:spPr bwMode="auto">
          <a:xfrm>
            <a:off x="323850" y="2781300"/>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smtClean="0">
                <a:solidFill>
                  <a:srgbClr val="000000"/>
                </a:solidFill>
              </a:rPr>
              <a:t>    14</a:t>
            </a:r>
            <a:r>
              <a:rPr lang="zh-CN" altLang="en-US" sz="2800" b="1" smtClean="0">
                <a:solidFill>
                  <a:srgbClr val="000000"/>
                </a:solidFill>
              </a:rPr>
              <a:t>、 </a:t>
            </a:r>
            <a:r>
              <a:rPr lang="en-US" altLang="zh-CN" sz="2800" b="1" smtClean="0">
                <a:solidFill>
                  <a:srgbClr val="000000"/>
                </a:solidFill>
              </a:rPr>
              <a:t>20mL</a:t>
            </a:r>
            <a:r>
              <a:rPr lang="zh-CN" altLang="en-US" sz="2800" b="1" smtClean="0">
                <a:solidFill>
                  <a:srgbClr val="000000"/>
                </a:solidFill>
              </a:rPr>
              <a:t>某气态烃，与</a:t>
            </a:r>
            <a:r>
              <a:rPr lang="en-US" altLang="zh-CN" sz="2800" b="1" smtClean="0">
                <a:solidFill>
                  <a:srgbClr val="000000"/>
                </a:solidFill>
              </a:rPr>
              <a:t>80mL</a:t>
            </a:r>
            <a:r>
              <a:rPr lang="zh-CN" altLang="en-US" sz="2800" b="1" smtClean="0">
                <a:solidFill>
                  <a:srgbClr val="000000"/>
                </a:solidFill>
              </a:rPr>
              <a:t>氧气充分燃烧后，测得气体体积为</a:t>
            </a:r>
            <a:r>
              <a:rPr lang="en-US" altLang="zh-CN" sz="2800" b="1" smtClean="0">
                <a:solidFill>
                  <a:srgbClr val="000000"/>
                </a:solidFill>
              </a:rPr>
              <a:t>60mL,</a:t>
            </a:r>
            <a:r>
              <a:rPr lang="zh-CN" altLang="en-US" sz="2800" b="1" smtClean="0">
                <a:solidFill>
                  <a:srgbClr val="000000"/>
                </a:solidFill>
              </a:rPr>
              <a:t>求该烃的化学式。</a:t>
            </a:r>
          </a:p>
        </p:txBody>
      </p:sp>
      <p:sp>
        <p:nvSpPr>
          <p:cNvPr id="67590" name="Text Box 6"/>
          <p:cNvSpPr txBox="1">
            <a:spLocks noChangeArrowheads="1"/>
          </p:cNvSpPr>
          <p:nvPr/>
        </p:nvSpPr>
        <p:spPr bwMode="auto">
          <a:xfrm>
            <a:off x="395288" y="4156075"/>
            <a:ext cx="856932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rPr>
              <a:t>     </a:t>
            </a:r>
            <a:r>
              <a:rPr lang="en-US" altLang="zh-CN" sz="2800" b="1" smtClean="0">
                <a:solidFill>
                  <a:srgbClr val="000000"/>
                </a:solidFill>
              </a:rPr>
              <a:t>15</a:t>
            </a:r>
            <a:r>
              <a:rPr lang="zh-CN" altLang="en-US" sz="2800" b="1" smtClean="0">
                <a:solidFill>
                  <a:srgbClr val="000000"/>
                </a:solidFill>
              </a:rPr>
              <a:t>、有</a:t>
            </a:r>
            <a:r>
              <a:rPr lang="en-US" altLang="zh-CN" sz="2800" b="1" smtClean="0">
                <a:solidFill>
                  <a:srgbClr val="000000"/>
                </a:solidFill>
              </a:rPr>
              <a:t>A</a:t>
            </a:r>
            <a:r>
              <a:rPr lang="zh-CN" altLang="en-US" sz="2800" b="1" smtClean="0">
                <a:solidFill>
                  <a:srgbClr val="000000"/>
                </a:solidFill>
              </a:rPr>
              <a:t>、</a:t>
            </a:r>
            <a:r>
              <a:rPr lang="en-US" altLang="zh-CN" sz="2800" b="1" smtClean="0">
                <a:solidFill>
                  <a:srgbClr val="000000"/>
                </a:solidFill>
              </a:rPr>
              <a:t>B</a:t>
            </a:r>
            <a:r>
              <a:rPr lang="zh-CN" altLang="en-US" sz="2800" b="1" smtClean="0">
                <a:solidFill>
                  <a:srgbClr val="000000"/>
                </a:solidFill>
              </a:rPr>
              <a:t>两种气态烃组成的混合气体，对氢气的相对密度为</a:t>
            </a:r>
            <a:r>
              <a:rPr lang="en-US" altLang="zh-CN" sz="2800" b="1" smtClean="0">
                <a:solidFill>
                  <a:srgbClr val="000000"/>
                </a:solidFill>
              </a:rPr>
              <a:t>17,</a:t>
            </a:r>
            <a:r>
              <a:rPr lang="zh-CN" altLang="en-US" sz="2800" b="1" smtClean="0">
                <a:solidFill>
                  <a:srgbClr val="000000"/>
                </a:solidFill>
              </a:rPr>
              <a:t>常温常压下，取混合气</a:t>
            </a:r>
            <a:r>
              <a:rPr lang="en-US" altLang="zh-CN" sz="2800" b="1" smtClean="0">
                <a:solidFill>
                  <a:srgbClr val="000000"/>
                </a:solidFill>
              </a:rPr>
              <a:t>10ml</a:t>
            </a:r>
            <a:r>
              <a:rPr lang="zh-CN" altLang="en-US" sz="2800" b="1" smtClean="0">
                <a:solidFill>
                  <a:srgbClr val="000000"/>
                </a:solidFill>
              </a:rPr>
              <a:t>和</a:t>
            </a:r>
            <a:r>
              <a:rPr lang="en-US" altLang="zh-CN" sz="2800" b="1" smtClean="0">
                <a:solidFill>
                  <a:srgbClr val="000000"/>
                </a:solidFill>
              </a:rPr>
              <a:t>80mLO</a:t>
            </a:r>
            <a:r>
              <a:rPr lang="en-US" altLang="zh-CN" sz="2800" b="1" baseline="-25000" smtClean="0">
                <a:solidFill>
                  <a:srgbClr val="000000"/>
                </a:solidFill>
              </a:rPr>
              <a:t>2</a:t>
            </a:r>
            <a:r>
              <a:rPr lang="en-US" altLang="zh-CN" sz="2800" b="1" smtClean="0">
                <a:solidFill>
                  <a:srgbClr val="000000"/>
                </a:solidFill>
              </a:rPr>
              <a:t>(</a:t>
            </a:r>
            <a:r>
              <a:rPr lang="zh-CN" altLang="en-US" sz="2800" b="1" smtClean="0">
                <a:solidFill>
                  <a:srgbClr val="000000"/>
                </a:solidFill>
              </a:rPr>
              <a:t>过量</a:t>
            </a:r>
            <a:r>
              <a:rPr lang="en-US" altLang="zh-CN" sz="2800" b="1" smtClean="0">
                <a:solidFill>
                  <a:srgbClr val="000000"/>
                </a:solidFill>
              </a:rPr>
              <a:t>)</a:t>
            </a:r>
            <a:r>
              <a:rPr lang="zh-CN" altLang="en-US" sz="2800" b="1" smtClean="0">
                <a:solidFill>
                  <a:srgbClr val="000000"/>
                </a:solidFill>
              </a:rPr>
              <a:t>混合，完全燃烧后恢复到原状况，测得气体体积为</a:t>
            </a:r>
            <a:r>
              <a:rPr lang="en-US" altLang="zh-CN" sz="2800" b="1" smtClean="0">
                <a:solidFill>
                  <a:srgbClr val="000000"/>
                </a:solidFill>
              </a:rPr>
              <a:t>70mL</a:t>
            </a:r>
            <a:r>
              <a:rPr lang="zh-CN" altLang="en-US" sz="2800" b="1" smtClean="0">
                <a:solidFill>
                  <a:srgbClr val="000000"/>
                </a:solidFill>
              </a:rPr>
              <a:t>。</a:t>
            </a:r>
          </a:p>
          <a:p>
            <a:pPr eaLnBrk="1" hangingPunct="1">
              <a:spcBef>
                <a:spcPct val="50000"/>
              </a:spcBef>
            </a:pPr>
            <a:r>
              <a:rPr lang="zh-CN" altLang="en-US" sz="2800" b="1" smtClean="0">
                <a:solidFill>
                  <a:srgbClr val="000000"/>
                </a:solidFill>
              </a:rPr>
              <a:t>    求：两种气态烃的化学式和体积比。 </a:t>
            </a:r>
            <a:endParaRPr lang="en-US" altLang="zh-CN" sz="2800" b="1" smtClean="0">
              <a:solidFill>
                <a:srgbClr val="000000"/>
              </a:solidFill>
            </a:endParaRPr>
          </a:p>
        </p:txBody>
      </p:sp>
    </p:spTree>
    <p:extLst>
      <p:ext uri="{BB962C8B-B14F-4D97-AF65-F5344CB8AC3E}">
        <p14:creationId xmlns:p14="http://schemas.microsoft.com/office/powerpoint/2010/main" val="219625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9"/>
                                        </p:tgtEl>
                                        <p:attrNameLst>
                                          <p:attrName>style.visibility</p:attrName>
                                        </p:attrNameLst>
                                      </p:cBhvr>
                                      <p:to>
                                        <p:strVal val="visible"/>
                                      </p:to>
                                    </p:set>
                                    <p:anim calcmode="lin" valueType="num">
                                      <p:cBhvr additive="base">
                                        <p:cTn id="13" dur="500" fill="hold"/>
                                        <p:tgtEl>
                                          <p:spTgt spid="67589"/>
                                        </p:tgtEl>
                                        <p:attrNameLst>
                                          <p:attrName>ppt_x</p:attrName>
                                        </p:attrNameLst>
                                      </p:cBhvr>
                                      <p:tavLst>
                                        <p:tav tm="0">
                                          <p:val>
                                            <p:strVal val="#ppt_x"/>
                                          </p:val>
                                        </p:tav>
                                        <p:tav tm="100000">
                                          <p:val>
                                            <p:strVal val="#ppt_x"/>
                                          </p:val>
                                        </p:tav>
                                      </p:tavLst>
                                    </p:anim>
                                    <p:anim calcmode="lin" valueType="num">
                                      <p:cBhvr additive="base">
                                        <p:cTn id="14"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90"/>
                                        </p:tgtEl>
                                        <p:attrNameLst>
                                          <p:attrName>style.visibility</p:attrName>
                                        </p:attrNameLst>
                                      </p:cBhvr>
                                      <p:to>
                                        <p:strVal val="visible"/>
                                      </p:to>
                                    </p:set>
                                    <p:anim calcmode="lin" valueType="num">
                                      <p:cBhvr additive="base">
                                        <p:cTn id="19" dur="500" fill="hold"/>
                                        <p:tgtEl>
                                          <p:spTgt spid="67590"/>
                                        </p:tgtEl>
                                        <p:attrNameLst>
                                          <p:attrName>ppt_x</p:attrName>
                                        </p:attrNameLst>
                                      </p:cBhvr>
                                      <p:tavLst>
                                        <p:tav tm="0">
                                          <p:val>
                                            <p:strVal val="#ppt_x"/>
                                          </p:val>
                                        </p:tav>
                                        <p:tav tm="100000">
                                          <p:val>
                                            <p:strVal val="#ppt_x"/>
                                          </p:val>
                                        </p:tav>
                                      </p:tavLst>
                                    </p:anim>
                                    <p:anim calcmode="lin" valueType="num">
                                      <p:cBhvr additive="base">
                                        <p:cTn id="20"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p:bldP spid="6759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7"/>
          <p:cNvSpPr/>
          <p:nvPr/>
        </p:nvSpPr>
        <p:spPr>
          <a:xfrm>
            <a:off x="428596" y="428604"/>
            <a:ext cx="5572164" cy="646331"/>
          </a:xfrm>
          <a:prstGeom prst="rect">
            <a:avLst/>
          </a:prstGeom>
        </p:spPr>
        <p:txBody>
          <a:bodyPr wrap="square">
            <a:spAutoFit/>
          </a:bodyPr>
          <a:lstStyle/>
          <a:p>
            <a:pPr>
              <a:defRPr/>
            </a:pPr>
            <a:r>
              <a:rPr lang="en-US" altLang="zh-CN" sz="3600" kern="0" dirty="0">
                <a:latin typeface="Arial"/>
                <a:ea typeface="黑体" pitchFamily="2" charset="-122"/>
                <a:cs typeface="+mj-cs"/>
              </a:rPr>
              <a:t>4</a:t>
            </a:r>
            <a:r>
              <a:rPr lang="zh-CN" altLang="en-US" sz="3600" kern="0" dirty="0">
                <a:latin typeface="Arial"/>
                <a:ea typeface="黑体" pitchFamily="2" charset="-122"/>
                <a:cs typeface="+mj-cs"/>
              </a:rPr>
              <a:t>、有机物的主要性质特点</a:t>
            </a:r>
          </a:p>
        </p:txBody>
      </p:sp>
      <p:sp>
        <p:nvSpPr>
          <p:cNvPr id="9" name="矩形 8"/>
          <p:cNvSpPr/>
          <p:nvPr/>
        </p:nvSpPr>
        <p:spPr>
          <a:xfrm>
            <a:off x="642938" y="1500188"/>
            <a:ext cx="8286750" cy="523220"/>
          </a:xfrm>
          <a:prstGeom prst="rect">
            <a:avLst/>
          </a:prstGeom>
        </p:spPr>
        <p:txBody>
          <a:bodyPr>
            <a:spAutoFit/>
          </a:bodyPr>
          <a:lstStyle/>
          <a:p>
            <a:pPr marL="342900" indent="-342900">
              <a:spcBef>
                <a:spcPct val="20000"/>
              </a:spcBef>
              <a:buClr>
                <a:srgbClr val="FF6600"/>
              </a:buClr>
              <a:defRPr/>
            </a:pPr>
            <a:r>
              <a:rPr kumimoji="1" lang="en-US" altLang="zh-CN" sz="2800" b="1" kern="0" dirty="0">
                <a:solidFill>
                  <a:srgbClr val="0000FF"/>
                </a:solidFill>
                <a:latin typeface="Arial"/>
                <a:ea typeface="宋体"/>
              </a:rPr>
              <a:t>1. </a:t>
            </a:r>
            <a:r>
              <a:rPr kumimoji="1" lang="zh-CN" altLang="en-US" sz="2800" b="1" kern="0" dirty="0">
                <a:solidFill>
                  <a:srgbClr val="0000FF"/>
                </a:solidFill>
                <a:latin typeface="Arial"/>
                <a:ea typeface="宋体"/>
              </a:rPr>
              <a:t>大多数有机物难溶于水</a:t>
            </a:r>
            <a:r>
              <a:rPr kumimoji="1" lang="en-US" altLang="zh-CN" sz="2800" b="1" kern="0" dirty="0">
                <a:solidFill>
                  <a:srgbClr val="0000FF"/>
                </a:solidFill>
                <a:latin typeface="Arial"/>
                <a:ea typeface="宋体"/>
              </a:rPr>
              <a:t>,</a:t>
            </a:r>
            <a:r>
              <a:rPr kumimoji="1" lang="zh-CN" altLang="en-US" sz="2800" b="1" kern="0" dirty="0">
                <a:solidFill>
                  <a:srgbClr val="0000FF"/>
                </a:solidFill>
                <a:latin typeface="Arial"/>
                <a:ea typeface="宋体"/>
              </a:rPr>
              <a:t>易溶于有机溶剂。</a:t>
            </a:r>
            <a:endParaRPr lang="zh-CN" altLang="en-US" sz="2800" b="1" kern="0" dirty="0">
              <a:solidFill>
                <a:srgbClr val="0000FF"/>
              </a:solidFill>
              <a:latin typeface="Arial"/>
              <a:ea typeface="宋体"/>
            </a:endParaRPr>
          </a:p>
        </p:txBody>
      </p:sp>
      <p:sp>
        <p:nvSpPr>
          <p:cNvPr id="10" name="矩形 9"/>
          <p:cNvSpPr/>
          <p:nvPr/>
        </p:nvSpPr>
        <p:spPr>
          <a:xfrm>
            <a:off x="642938" y="2249488"/>
            <a:ext cx="8072437" cy="523220"/>
          </a:xfrm>
          <a:prstGeom prst="rect">
            <a:avLst/>
          </a:prstGeom>
        </p:spPr>
        <p:txBody>
          <a:bodyPr>
            <a:spAutoFit/>
          </a:bodyPr>
          <a:lstStyle/>
          <a:p>
            <a:pPr marL="342900" indent="-342900">
              <a:spcBef>
                <a:spcPct val="20000"/>
              </a:spcBef>
              <a:buClr>
                <a:srgbClr val="FF6600"/>
              </a:buClr>
              <a:defRPr/>
            </a:pPr>
            <a:r>
              <a:rPr lang="en-US" altLang="zh-CN" sz="2800" b="1" kern="0" dirty="0">
                <a:solidFill>
                  <a:srgbClr val="0000FF"/>
                </a:solidFill>
                <a:latin typeface="Arial"/>
                <a:ea typeface="宋体"/>
              </a:rPr>
              <a:t>2.</a:t>
            </a:r>
            <a:r>
              <a:rPr kumimoji="1" lang="zh-CN" altLang="en-US" sz="2800" b="1" kern="0" dirty="0">
                <a:solidFill>
                  <a:srgbClr val="0000FF"/>
                </a:solidFill>
                <a:latin typeface="Arial"/>
                <a:ea typeface="宋体"/>
              </a:rPr>
              <a:t>绝大多数有机物受热容易分解</a:t>
            </a:r>
            <a:r>
              <a:rPr kumimoji="1" lang="en-US" altLang="zh-CN" sz="2800" b="1" kern="0" dirty="0">
                <a:solidFill>
                  <a:srgbClr val="0000FF"/>
                </a:solidFill>
                <a:latin typeface="Arial"/>
                <a:ea typeface="宋体"/>
              </a:rPr>
              <a:t>,</a:t>
            </a:r>
            <a:r>
              <a:rPr kumimoji="1" lang="zh-CN" altLang="en-US" sz="2800" b="1" kern="0" dirty="0">
                <a:solidFill>
                  <a:srgbClr val="0000FF"/>
                </a:solidFill>
                <a:latin typeface="Arial"/>
                <a:ea typeface="宋体"/>
              </a:rPr>
              <a:t>且易燃烧。</a:t>
            </a:r>
            <a:endParaRPr lang="zh-CN" altLang="en-US" sz="2800" b="1" kern="0" dirty="0">
              <a:solidFill>
                <a:srgbClr val="0000FF"/>
              </a:solidFill>
              <a:latin typeface="Arial"/>
              <a:ea typeface="宋体"/>
            </a:endParaRPr>
          </a:p>
        </p:txBody>
      </p:sp>
      <p:sp>
        <p:nvSpPr>
          <p:cNvPr id="11" name="矩形 10"/>
          <p:cNvSpPr/>
          <p:nvPr/>
        </p:nvSpPr>
        <p:spPr>
          <a:xfrm>
            <a:off x="642938" y="3000375"/>
            <a:ext cx="7429500" cy="523220"/>
          </a:xfrm>
          <a:prstGeom prst="rect">
            <a:avLst/>
          </a:prstGeom>
        </p:spPr>
        <p:txBody>
          <a:bodyPr>
            <a:spAutoFit/>
          </a:bodyPr>
          <a:lstStyle/>
          <a:p>
            <a:pPr marL="342900" indent="-342900">
              <a:spcBef>
                <a:spcPct val="20000"/>
              </a:spcBef>
              <a:buClr>
                <a:srgbClr val="FF6600"/>
              </a:buClr>
              <a:defRPr/>
            </a:pPr>
            <a:r>
              <a:rPr lang="en-US" altLang="zh-CN" sz="2800" b="1" kern="0" dirty="0">
                <a:solidFill>
                  <a:srgbClr val="0000FF"/>
                </a:solidFill>
                <a:latin typeface="Arial"/>
                <a:ea typeface="宋体"/>
              </a:rPr>
              <a:t>3.</a:t>
            </a:r>
            <a:r>
              <a:rPr kumimoji="1" lang="zh-CN" altLang="en-US" sz="2800" b="1" kern="0" dirty="0">
                <a:solidFill>
                  <a:srgbClr val="0000FF"/>
                </a:solidFill>
                <a:latin typeface="Arial"/>
                <a:ea typeface="宋体"/>
              </a:rPr>
              <a:t>多数有机物为非电解质，不易导电。</a:t>
            </a:r>
            <a:endParaRPr lang="zh-CN" altLang="en-US" sz="2800" b="1" kern="0" dirty="0">
              <a:solidFill>
                <a:srgbClr val="0000FF"/>
              </a:solidFill>
              <a:latin typeface="Arial"/>
              <a:ea typeface="宋体"/>
            </a:endParaRPr>
          </a:p>
        </p:txBody>
      </p:sp>
      <p:sp>
        <p:nvSpPr>
          <p:cNvPr id="12" name="矩形 11"/>
          <p:cNvSpPr/>
          <p:nvPr/>
        </p:nvSpPr>
        <p:spPr>
          <a:xfrm>
            <a:off x="642938" y="3751263"/>
            <a:ext cx="5000625" cy="523220"/>
          </a:xfrm>
          <a:prstGeom prst="rect">
            <a:avLst/>
          </a:prstGeom>
        </p:spPr>
        <p:txBody>
          <a:bodyPr>
            <a:spAutoFit/>
          </a:bodyPr>
          <a:lstStyle/>
          <a:p>
            <a:pPr marL="342900" indent="-342900">
              <a:spcBef>
                <a:spcPct val="20000"/>
              </a:spcBef>
              <a:buClr>
                <a:srgbClr val="FF6600"/>
              </a:buClr>
              <a:defRPr/>
            </a:pPr>
            <a:r>
              <a:rPr lang="en-US" altLang="zh-CN" sz="2800" b="1" kern="0" dirty="0">
                <a:solidFill>
                  <a:srgbClr val="0000FF"/>
                </a:solidFill>
                <a:latin typeface="Arial"/>
                <a:ea typeface="宋体"/>
              </a:rPr>
              <a:t>4.</a:t>
            </a:r>
            <a:r>
              <a:rPr kumimoji="1" lang="zh-CN" altLang="en-US" sz="2800" b="1" kern="0" dirty="0">
                <a:solidFill>
                  <a:srgbClr val="0000FF"/>
                </a:solidFill>
                <a:latin typeface="Arial"/>
                <a:ea typeface="宋体"/>
              </a:rPr>
              <a:t>多数有机物熔沸点低。</a:t>
            </a:r>
            <a:endParaRPr lang="zh-CN" altLang="en-US" sz="2800" b="1" kern="0" dirty="0">
              <a:solidFill>
                <a:srgbClr val="0000FF"/>
              </a:solidFill>
              <a:latin typeface="Arial"/>
              <a:ea typeface="宋体"/>
            </a:endParaRPr>
          </a:p>
        </p:txBody>
      </p:sp>
      <p:sp>
        <p:nvSpPr>
          <p:cNvPr id="13" name="矩形 12"/>
          <p:cNvSpPr/>
          <p:nvPr/>
        </p:nvSpPr>
        <p:spPr>
          <a:xfrm>
            <a:off x="642938" y="4500563"/>
            <a:ext cx="8143875" cy="954107"/>
          </a:xfrm>
          <a:prstGeom prst="rect">
            <a:avLst/>
          </a:prstGeom>
        </p:spPr>
        <p:txBody>
          <a:bodyPr>
            <a:spAutoFit/>
          </a:bodyPr>
          <a:lstStyle/>
          <a:p>
            <a:pPr marL="342900" indent="-342900">
              <a:spcBef>
                <a:spcPct val="20000"/>
              </a:spcBef>
              <a:buClr>
                <a:srgbClr val="FF6600"/>
              </a:buClr>
              <a:defRPr/>
            </a:pPr>
            <a:r>
              <a:rPr lang="en-US" altLang="zh-CN" sz="2800" b="1" kern="0" dirty="0">
                <a:solidFill>
                  <a:srgbClr val="0000FF"/>
                </a:solidFill>
                <a:latin typeface="Arial"/>
                <a:ea typeface="宋体"/>
              </a:rPr>
              <a:t>5.</a:t>
            </a:r>
            <a:r>
              <a:rPr kumimoji="1" lang="zh-CN" altLang="en-US" sz="2800" b="1" kern="0" dirty="0">
                <a:solidFill>
                  <a:srgbClr val="0000FF"/>
                </a:solidFill>
                <a:latin typeface="Arial"/>
                <a:ea typeface="宋体"/>
              </a:rPr>
              <a:t>有机物的反应复杂，一般比较慢，常常伴   有副反应发生。</a:t>
            </a:r>
          </a:p>
        </p:txBody>
      </p:sp>
      <p:sp>
        <p:nvSpPr>
          <p:cNvPr id="14" name="矩形 13"/>
          <p:cNvSpPr/>
          <p:nvPr/>
        </p:nvSpPr>
        <p:spPr>
          <a:xfrm>
            <a:off x="857224" y="5572140"/>
            <a:ext cx="7143772" cy="523220"/>
          </a:xfrm>
          <a:prstGeom prst="rect">
            <a:avLst/>
          </a:prstGeom>
        </p:spPr>
        <p:txBody>
          <a:bodyPr wrap="square">
            <a:spAutoFit/>
          </a:bodyPr>
          <a:lstStyle/>
          <a:p>
            <a:pPr marL="342900" indent="-342900">
              <a:spcBef>
                <a:spcPct val="20000"/>
              </a:spcBef>
              <a:buClr>
                <a:srgbClr val="FF6600"/>
              </a:buClr>
              <a:defRPr/>
            </a:pPr>
            <a:r>
              <a:rPr kumimoji="1" lang="zh-CN" altLang="en-US" sz="2800" b="1" kern="0" dirty="0">
                <a:latin typeface="Arial"/>
                <a:ea typeface="宋体"/>
              </a:rPr>
              <a:t>有机物的以上性质特点与其结构密切相关。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684213" y="549275"/>
            <a:ext cx="8135937"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smtClean="0">
                <a:solidFill>
                  <a:srgbClr val="000000"/>
                </a:solidFill>
                <a:latin typeface="黑体" pitchFamily="49" charset="-122"/>
                <a:ea typeface="黑体" pitchFamily="49" charset="-122"/>
              </a:rPr>
              <a:t> </a:t>
            </a:r>
            <a:r>
              <a:rPr lang="en-US" altLang="zh-CN" sz="2800" b="1" smtClean="0">
                <a:solidFill>
                  <a:srgbClr val="000000"/>
                </a:solidFill>
                <a:latin typeface="黑体" pitchFamily="49" charset="-122"/>
                <a:ea typeface="黑体" pitchFamily="49" charset="-122"/>
              </a:rPr>
              <a:t>9.</a:t>
            </a:r>
            <a:r>
              <a:rPr lang="zh-CN" altLang="en-US" sz="2800" b="1" smtClean="0">
                <a:solidFill>
                  <a:srgbClr val="000000"/>
                </a:solidFill>
                <a:latin typeface="黑体" pitchFamily="49" charset="-122"/>
                <a:ea typeface="黑体" pitchFamily="49" charset="-122"/>
              </a:rPr>
              <a:t>科学家于</a:t>
            </a:r>
            <a:r>
              <a:rPr lang="en-US" altLang="zh-CN" sz="2800" b="1" smtClean="0">
                <a:solidFill>
                  <a:srgbClr val="000000"/>
                </a:solidFill>
                <a:latin typeface="黑体" pitchFamily="49" charset="-122"/>
                <a:ea typeface="黑体" pitchFamily="49" charset="-122"/>
              </a:rPr>
              <a:t>1978</a:t>
            </a:r>
            <a:r>
              <a:rPr lang="zh-CN" altLang="en-US" sz="2800" b="1" smtClean="0">
                <a:solidFill>
                  <a:srgbClr val="000000"/>
                </a:solidFill>
                <a:latin typeface="黑体" pitchFamily="49" charset="-122"/>
                <a:ea typeface="黑体" pitchFamily="49" charset="-122"/>
              </a:rPr>
              <a:t>年制得一种物质</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可看作是烃</a:t>
            </a:r>
            <a:r>
              <a:rPr lang="en-US" altLang="zh-CN" sz="2800" b="1" smtClean="0">
                <a:solidFill>
                  <a:srgbClr val="000000"/>
                </a:solidFill>
                <a:latin typeface="黑体" pitchFamily="49" charset="-122"/>
                <a:ea typeface="黑体" pitchFamily="49" charset="-122"/>
              </a:rPr>
              <a:t>B</a:t>
            </a:r>
            <a:r>
              <a:rPr lang="zh-CN" altLang="en-US" sz="2800" b="1" smtClean="0">
                <a:solidFill>
                  <a:srgbClr val="000000"/>
                </a:solidFill>
                <a:latin typeface="黑体" pitchFamily="49" charset="-122"/>
                <a:ea typeface="黑体" pitchFamily="49" charset="-122"/>
              </a:rPr>
              <a:t>的所有氢原子被烃</a:t>
            </a:r>
            <a:r>
              <a:rPr lang="en-US" altLang="zh-CN" sz="2800" b="1" smtClean="0">
                <a:solidFill>
                  <a:srgbClr val="000000"/>
                </a:solidFill>
                <a:latin typeface="黑体" pitchFamily="49" charset="-122"/>
                <a:ea typeface="黑体" pitchFamily="49" charset="-122"/>
              </a:rPr>
              <a:t>C</a:t>
            </a:r>
            <a:r>
              <a:rPr lang="zh-CN" altLang="en-US" sz="2800" b="1" smtClean="0">
                <a:solidFill>
                  <a:srgbClr val="000000"/>
                </a:solidFill>
                <a:latin typeface="黑体" pitchFamily="49" charset="-122"/>
                <a:ea typeface="黑体" pitchFamily="49" charset="-122"/>
              </a:rPr>
              <a:t>的一价基取代而得。</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遇</a:t>
            </a:r>
            <a:r>
              <a:rPr lang="en-US" altLang="zh-CN" sz="2800" b="1" smtClean="0">
                <a:solidFill>
                  <a:srgbClr val="000000"/>
                </a:solidFill>
                <a:latin typeface="黑体" pitchFamily="49" charset="-122"/>
                <a:ea typeface="黑体" pitchFamily="49" charset="-122"/>
              </a:rPr>
              <a:t>Br</a:t>
            </a:r>
            <a:r>
              <a:rPr lang="en-US" altLang="zh-CN" sz="2800" b="1" baseline="-25000"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的</a:t>
            </a:r>
            <a:r>
              <a:rPr lang="en-US" altLang="zh-CN" sz="2800" b="1" smtClean="0">
                <a:solidFill>
                  <a:srgbClr val="000000"/>
                </a:solidFill>
                <a:latin typeface="黑体" pitchFamily="49" charset="-122"/>
                <a:ea typeface="黑体" pitchFamily="49" charset="-122"/>
              </a:rPr>
              <a:t>CCl</a:t>
            </a:r>
            <a:r>
              <a:rPr lang="en-US" altLang="zh-CN" sz="2800" b="1" baseline="-25000" smtClean="0">
                <a:solidFill>
                  <a:srgbClr val="000000"/>
                </a:solidFill>
                <a:latin typeface="黑体" pitchFamily="49" charset="-122"/>
                <a:ea typeface="黑体" pitchFamily="49" charset="-122"/>
              </a:rPr>
              <a:t>4</a:t>
            </a:r>
            <a:r>
              <a:rPr lang="zh-CN" altLang="en-US" sz="2800" b="1" smtClean="0">
                <a:solidFill>
                  <a:srgbClr val="000000"/>
                </a:solidFill>
                <a:latin typeface="黑体" pitchFamily="49" charset="-122"/>
                <a:ea typeface="黑体" pitchFamily="49" charset="-122"/>
              </a:rPr>
              <a:t>溶液不褪色。</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中氢原子被一个氯原子取代只得一种产物。一定量的</a:t>
            </a:r>
            <a:r>
              <a:rPr lang="en-US" altLang="zh-CN" sz="2800" b="1" smtClean="0">
                <a:solidFill>
                  <a:srgbClr val="000000"/>
                </a:solidFill>
                <a:latin typeface="黑体" pitchFamily="49" charset="-122"/>
                <a:ea typeface="黑体" pitchFamily="49" charset="-122"/>
              </a:rPr>
              <a:t>C</a:t>
            </a:r>
            <a:r>
              <a:rPr lang="zh-CN" altLang="en-US" sz="2800" b="1" smtClean="0">
                <a:solidFill>
                  <a:srgbClr val="000000"/>
                </a:solidFill>
                <a:latin typeface="黑体" pitchFamily="49" charset="-122"/>
                <a:ea typeface="黑体" pitchFamily="49" charset="-122"/>
              </a:rPr>
              <a:t>完全燃烧，得到的水与</a:t>
            </a:r>
            <a:r>
              <a:rPr lang="en-US" altLang="zh-CN" sz="2800" b="1" smtClean="0">
                <a:solidFill>
                  <a:srgbClr val="000000"/>
                </a:solidFill>
                <a:latin typeface="黑体" pitchFamily="49" charset="-122"/>
                <a:ea typeface="黑体" pitchFamily="49" charset="-122"/>
              </a:rPr>
              <a:t>CO</a:t>
            </a:r>
            <a:r>
              <a:rPr lang="en-US" altLang="zh-CN" sz="2800" b="1" baseline="-25000"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的物质的量之比的比值为</a:t>
            </a:r>
            <a:r>
              <a:rPr lang="en-US" altLang="zh-CN" sz="2800" b="1" smtClean="0">
                <a:solidFill>
                  <a:srgbClr val="000000"/>
                </a:solidFill>
                <a:latin typeface="黑体" pitchFamily="49" charset="-122"/>
                <a:ea typeface="黑体" pitchFamily="49" charset="-122"/>
              </a:rPr>
              <a:t>1.25</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C</a:t>
            </a:r>
            <a:r>
              <a:rPr lang="zh-CN" altLang="en-US" sz="2800" b="1" smtClean="0">
                <a:solidFill>
                  <a:srgbClr val="000000"/>
                </a:solidFill>
                <a:latin typeface="黑体" pitchFamily="49" charset="-122"/>
                <a:ea typeface="黑体" pitchFamily="49" charset="-122"/>
              </a:rPr>
              <a:t>的同分异构体不超过</a:t>
            </a:r>
            <a:r>
              <a:rPr lang="en-US" altLang="zh-CN" sz="2800" b="1" smtClean="0">
                <a:solidFill>
                  <a:srgbClr val="000000"/>
                </a:solidFill>
                <a:latin typeface="黑体" pitchFamily="49" charset="-122"/>
                <a:ea typeface="黑体" pitchFamily="49" charset="-122"/>
              </a:rPr>
              <a:t>3</a:t>
            </a:r>
            <a:r>
              <a:rPr lang="zh-CN" altLang="en-US" sz="2800" b="1" smtClean="0">
                <a:solidFill>
                  <a:srgbClr val="000000"/>
                </a:solidFill>
                <a:latin typeface="黑体" pitchFamily="49" charset="-122"/>
                <a:ea typeface="黑体" pitchFamily="49" charset="-122"/>
              </a:rPr>
              <a:t>种，而</a:t>
            </a:r>
            <a:r>
              <a:rPr lang="en-US" altLang="zh-CN" sz="2800" b="1" smtClean="0">
                <a:solidFill>
                  <a:srgbClr val="000000"/>
                </a:solidFill>
                <a:latin typeface="黑体" pitchFamily="49" charset="-122"/>
                <a:ea typeface="黑体" pitchFamily="49" charset="-122"/>
              </a:rPr>
              <a:t>C</a:t>
            </a:r>
            <a:r>
              <a:rPr lang="zh-CN" altLang="en-US" sz="2800" b="1" smtClean="0">
                <a:solidFill>
                  <a:srgbClr val="000000"/>
                </a:solidFill>
                <a:latin typeface="黑体" pitchFamily="49" charset="-122"/>
                <a:ea typeface="黑体" pitchFamily="49" charset="-122"/>
              </a:rPr>
              <a:t>的二溴代物有</a:t>
            </a:r>
            <a:r>
              <a:rPr lang="en-US" altLang="zh-CN" sz="2800" b="1" smtClean="0">
                <a:solidFill>
                  <a:srgbClr val="000000"/>
                </a:solidFill>
                <a:latin typeface="黑体" pitchFamily="49" charset="-122"/>
                <a:ea typeface="黑体" pitchFamily="49" charset="-122"/>
              </a:rPr>
              <a:t>3</a:t>
            </a:r>
            <a:r>
              <a:rPr lang="zh-CN" altLang="en-US" sz="2800" b="1" smtClean="0">
                <a:solidFill>
                  <a:srgbClr val="000000"/>
                </a:solidFill>
                <a:latin typeface="黑体" pitchFamily="49" charset="-122"/>
                <a:ea typeface="黑体" pitchFamily="49" charset="-122"/>
              </a:rPr>
              <a:t>种。一定量的 </a:t>
            </a:r>
            <a:r>
              <a:rPr lang="en-US" altLang="zh-CN" sz="2800" b="1" smtClean="0">
                <a:solidFill>
                  <a:srgbClr val="000000"/>
                </a:solidFill>
                <a:latin typeface="黑体" pitchFamily="49" charset="-122"/>
                <a:ea typeface="黑体" pitchFamily="49" charset="-122"/>
              </a:rPr>
              <a:t>B</a:t>
            </a:r>
            <a:r>
              <a:rPr lang="zh-CN" altLang="en-US" sz="2800" b="1" smtClean="0">
                <a:solidFill>
                  <a:srgbClr val="000000"/>
                </a:solidFill>
                <a:latin typeface="黑体" pitchFamily="49" charset="-122"/>
                <a:ea typeface="黑体" pitchFamily="49" charset="-122"/>
              </a:rPr>
              <a:t>完全燃烧生成</a:t>
            </a:r>
            <a:r>
              <a:rPr lang="en-US" altLang="zh-CN" sz="2800" b="1" smtClean="0">
                <a:solidFill>
                  <a:srgbClr val="000000"/>
                </a:solidFill>
                <a:latin typeface="黑体" pitchFamily="49" charset="-122"/>
                <a:ea typeface="黑体" pitchFamily="49" charset="-122"/>
              </a:rPr>
              <a:t>CO</a:t>
            </a:r>
            <a:r>
              <a:rPr lang="en-US" altLang="zh-CN" sz="2800" b="1" baseline="-25000"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和</a:t>
            </a:r>
            <a:r>
              <a:rPr lang="en-US" altLang="zh-CN" sz="2800" b="1" smtClean="0">
                <a:solidFill>
                  <a:srgbClr val="000000"/>
                </a:solidFill>
                <a:latin typeface="黑体" pitchFamily="49" charset="-122"/>
                <a:ea typeface="黑体" pitchFamily="49" charset="-122"/>
              </a:rPr>
              <a:t>H</a:t>
            </a:r>
            <a:r>
              <a:rPr lang="en-US" altLang="zh-CN" sz="2800" b="1" baseline="-25000" smtClean="0">
                <a:solidFill>
                  <a:srgbClr val="000000"/>
                </a:solidFill>
                <a:latin typeface="黑体" pitchFamily="49" charset="-122"/>
                <a:ea typeface="黑体" pitchFamily="49" charset="-122"/>
              </a:rPr>
              <a:t>2</a:t>
            </a:r>
            <a:r>
              <a:rPr lang="en-US" altLang="zh-CN" sz="2800" b="1" smtClean="0">
                <a:solidFill>
                  <a:srgbClr val="000000"/>
                </a:solidFill>
                <a:latin typeface="黑体" pitchFamily="49" charset="-122"/>
                <a:ea typeface="黑体" pitchFamily="49" charset="-122"/>
              </a:rPr>
              <a:t>O</a:t>
            </a:r>
            <a:r>
              <a:rPr lang="zh-CN" altLang="en-US" sz="2800" b="1" smtClean="0">
                <a:solidFill>
                  <a:srgbClr val="000000"/>
                </a:solidFill>
                <a:latin typeface="黑体" pitchFamily="49" charset="-122"/>
                <a:ea typeface="黑体" pitchFamily="49" charset="-122"/>
              </a:rPr>
              <a:t>的物质的量之比的比值为</a:t>
            </a:r>
            <a:r>
              <a:rPr lang="en-US" altLang="zh-CN" sz="2800" b="1"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B</a:t>
            </a:r>
            <a:r>
              <a:rPr lang="zh-CN" altLang="en-US" sz="2800" b="1" smtClean="0">
                <a:solidFill>
                  <a:srgbClr val="000000"/>
                </a:solidFill>
                <a:latin typeface="黑体" pitchFamily="49" charset="-122"/>
                <a:ea typeface="黑体" pitchFamily="49" charset="-122"/>
              </a:rPr>
              <a:t>的相对分子质量大于</a:t>
            </a:r>
            <a:r>
              <a:rPr lang="en-US" altLang="zh-CN" sz="2800" b="1" smtClean="0">
                <a:solidFill>
                  <a:srgbClr val="000000"/>
                </a:solidFill>
                <a:latin typeface="黑体" pitchFamily="49" charset="-122"/>
                <a:ea typeface="黑体" pitchFamily="49" charset="-122"/>
              </a:rPr>
              <a:t>26</a:t>
            </a:r>
            <a:r>
              <a:rPr lang="zh-CN" altLang="en-US" sz="2800" b="1" smtClean="0">
                <a:solidFill>
                  <a:srgbClr val="000000"/>
                </a:solidFill>
                <a:latin typeface="黑体" pitchFamily="49" charset="-122"/>
                <a:ea typeface="黑体" pitchFamily="49" charset="-122"/>
              </a:rPr>
              <a:t>，小于</a:t>
            </a:r>
            <a:r>
              <a:rPr lang="en-US" altLang="zh-CN" sz="2800" b="1" smtClean="0">
                <a:solidFill>
                  <a:srgbClr val="000000"/>
                </a:solidFill>
                <a:latin typeface="黑体" pitchFamily="49" charset="-122"/>
                <a:ea typeface="黑体" pitchFamily="49" charset="-122"/>
              </a:rPr>
              <a:t>78</a:t>
            </a:r>
            <a:r>
              <a:rPr lang="zh-CN" altLang="en-US" sz="2800" b="1" smtClean="0">
                <a:solidFill>
                  <a:srgbClr val="000000"/>
                </a:solidFill>
                <a:latin typeface="黑体" pitchFamily="49" charset="-122"/>
                <a:ea typeface="黑体" pitchFamily="49" charset="-122"/>
              </a:rPr>
              <a:t>。试回答下列问题：</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1</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B</a:t>
            </a:r>
            <a:r>
              <a:rPr lang="zh-CN" altLang="en-US" sz="2800" b="1" smtClean="0">
                <a:solidFill>
                  <a:srgbClr val="000000"/>
                </a:solidFill>
                <a:latin typeface="黑体" pitchFamily="49" charset="-122"/>
                <a:ea typeface="黑体" pitchFamily="49" charset="-122"/>
              </a:rPr>
              <a:t>的分子式为</a:t>
            </a:r>
            <a:r>
              <a:rPr lang="en-US" altLang="zh-CN" sz="2800" b="1" smtClean="0">
                <a:solidFill>
                  <a:srgbClr val="000000"/>
                </a:solidFill>
                <a:latin typeface="黑体" pitchFamily="49" charset="-122"/>
                <a:ea typeface="黑体" pitchFamily="49" charset="-122"/>
              </a:rPr>
              <a:t>__________;</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2</a:t>
            </a:r>
            <a:r>
              <a:rPr lang="zh-CN" altLang="en-US" sz="2800" b="1" smtClean="0">
                <a:solidFill>
                  <a:srgbClr val="000000"/>
                </a:solidFill>
                <a:latin typeface="黑体" pitchFamily="49" charset="-122"/>
                <a:ea typeface="黑体" pitchFamily="49" charset="-122"/>
              </a:rPr>
              <a:t>）写出</a:t>
            </a:r>
            <a:r>
              <a:rPr lang="en-US" altLang="zh-CN" sz="2800" b="1" smtClean="0">
                <a:solidFill>
                  <a:srgbClr val="000000"/>
                </a:solidFill>
                <a:latin typeface="黑体" pitchFamily="49" charset="-122"/>
                <a:ea typeface="黑体" pitchFamily="49" charset="-122"/>
              </a:rPr>
              <a:t>C</a:t>
            </a:r>
            <a:r>
              <a:rPr lang="zh-CN" altLang="en-US" sz="2800" b="1" smtClean="0">
                <a:solidFill>
                  <a:srgbClr val="000000"/>
                </a:solidFill>
                <a:latin typeface="黑体" pitchFamily="49" charset="-122"/>
                <a:ea typeface="黑体" pitchFamily="49" charset="-122"/>
              </a:rPr>
              <a:t>的三种二溴代物的结构简式</a:t>
            </a:r>
            <a:r>
              <a:rPr lang="en-US" altLang="zh-CN" sz="2800" b="1" smtClean="0">
                <a:solidFill>
                  <a:srgbClr val="000000"/>
                </a:solidFill>
                <a:latin typeface="黑体" pitchFamily="49" charset="-122"/>
                <a:ea typeface="黑体" pitchFamily="49" charset="-122"/>
              </a:rPr>
              <a:t>_______</a:t>
            </a:r>
            <a:r>
              <a:rPr lang="zh-CN" altLang="en-US" sz="2800" b="1" smtClean="0">
                <a:solidFill>
                  <a:srgbClr val="000000"/>
                </a:solidFill>
                <a:latin typeface="黑体" pitchFamily="49" charset="-122"/>
                <a:ea typeface="黑体" pitchFamily="49" charset="-122"/>
              </a:rPr>
              <a:t>；</a:t>
            </a:r>
          </a:p>
          <a:p>
            <a:pPr eaLnBrk="1" hangingPunct="1">
              <a:spcBef>
                <a:spcPct val="50000"/>
              </a:spcBef>
            </a:pP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3</a:t>
            </a:r>
            <a:r>
              <a:rPr lang="zh-CN" altLang="en-US" sz="2800" b="1" smtClean="0">
                <a:solidFill>
                  <a:srgbClr val="000000"/>
                </a:solidFill>
                <a:latin typeface="黑体" pitchFamily="49" charset="-122"/>
                <a:ea typeface="黑体" pitchFamily="49" charset="-122"/>
              </a:rPr>
              <a:t>）</a:t>
            </a:r>
            <a:r>
              <a:rPr lang="en-US" altLang="zh-CN" sz="2800" b="1" smtClean="0">
                <a:solidFill>
                  <a:srgbClr val="000000"/>
                </a:solidFill>
                <a:latin typeface="黑体" pitchFamily="49" charset="-122"/>
                <a:ea typeface="黑体" pitchFamily="49" charset="-122"/>
              </a:rPr>
              <a:t>A</a:t>
            </a:r>
            <a:r>
              <a:rPr lang="zh-CN" altLang="en-US" sz="2800" b="1" smtClean="0">
                <a:solidFill>
                  <a:srgbClr val="000000"/>
                </a:solidFill>
                <a:latin typeface="黑体" pitchFamily="49" charset="-122"/>
                <a:ea typeface="黑体" pitchFamily="49" charset="-122"/>
              </a:rPr>
              <a:t>的分子式为</a:t>
            </a:r>
            <a:r>
              <a:rPr lang="en-US" altLang="zh-CN" sz="2800" b="1" smtClean="0">
                <a:solidFill>
                  <a:srgbClr val="000000"/>
                </a:solidFill>
                <a:latin typeface="黑体" pitchFamily="49" charset="-122"/>
                <a:ea typeface="黑体" pitchFamily="49" charset="-122"/>
              </a:rPr>
              <a:t>________,</a:t>
            </a:r>
            <a:r>
              <a:rPr lang="zh-CN" altLang="en-US" sz="2800" b="1" smtClean="0">
                <a:solidFill>
                  <a:srgbClr val="000000"/>
                </a:solidFill>
                <a:latin typeface="黑体" pitchFamily="49" charset="-122"/>
                <a:ea typeface="黑体" pitchFamily="49" charset="-122"/>
              </a:rPr>
              <a:t>其结构简式为</a:t>
            </a:r>
            <a:r>
              <a:rPr lang="en-US" altLang="zh-CN" sz="2800" b="1" smtClean="0">
                <a:solidFill>
                  <a:srgbClr val="000000"/>
                </a:solidFill>
                <a:latin typeface="黑体" pitchFamily="49" charset="-122"/>
                <a:ea typeface="黑体" pitchFamily="49" charset="-122"/>
              </a:rPr>
              <a:t>__________________</a:t>
            </a:r>
            <a:r>
              <a:rPr lang="zh-CN" altLang="en-US" sz="2800" b="1" smtClean="0">
                <a:solidFill>
                  <a:srgbClr val="000000"/>
                </a:solidFill>
                <a:latin typeface="黑体" pitchFamily="49" charset="-122"/>
                <a:ea typeface="黑体" pitchFamily="49" charset="-122"/>
              </a:rPr>
              <a:t>。</a:t>
            </a:r>
          </a:p>
        </p:txBody>
      </p:sp>
    </p:spTree>
    <p:extLst>
      <p:ext uri="{BB962C8B-B14F-4D97-AF65-F5344CB8AC3E}">
        <p14:creationId xmlns:p14="http://schemas.microsoft.com/office/powerpoint/2010/main" val="41299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8596" y="1214422"/>
            <a:ext cx="8497887" cy="1794722"/>
          </a:xfrm>
          <a:prstGeom prst="rect">
            <a:avLst/>
          </a:prstGeom>
          <a:noFill/>
          <a:ln w="9525">
            <a:noFill/>
            <a:miter lim="800000"/>
            <a:headEnd/>
            <a:tailEnd/>
          </a:ln>
        </p:spPr>
        <p:txBody>
          <a:bodyPr>
            <a:spAutoFit/>
          </a:bodyPr>
          <a:lstStyle/>
          <a:p>
            <a:pPr>
              <a:lnSpc>
                <a:spcPct val="150000"/>
              </a:lnSpc>
            </a:pPr>
            <a:r>
              <a:rPr lang="zh-CN" altLang="en-US" sz="4000" dirty="0" smtClean="0">
                <a:solidFill>
                  <a:srgbClr val="FF0000"/>
                </a:solidFill>
                <a:latin typeface="黑体" pitchFamily="2" charset="-122"/>
                <a:ea typeface="黑体" pitchFamily="2" charset="-122"/>
              </a:rPr>
              <a:t>    仅</a:t>
            </a:r>
            <a:r>
              <a:rPr lang="zh-CN" altLang="en-US" sz="4000" dirty="0">
                <a:solidFill>
                  <a:srgbClr val="0000FF"/>
                </a:solidFill>
                <a:latin typeface="黑体" pitchFamily="2" charset="-122"/>
                <a:ea typeface="黑体" pitchFamily="2" charset="-122"/>
              </a:rPr>
              <a:t>含</a:t>
            </a:r>
            <a:r>
              <a:rPr lang="zh-CN" altLang="en-US" sz="4000" dirty="0">
                <a:solidFill>
                  <a:srgbClr val="FF0000"/>
                </a:solidFill>
                <a:latin typeface="黑体" pitchFamily="2" charset="-122"/>
                <a:ea typeface="黑体" pitchFamily="2" charset="-122"/>
              </a:rPr>
              <a:t>碳</a:t>
            </a:r>
            <a:r>
              <a:rPr lang="zh-CN" altLang="en-US" sz="4000" dirty="0">
                <a:solidFill>
                  <a:srgbClr val="0000FF"/>
                </a:solidFill>
                <a:latin typeface="黑体" pitchFamily="2" charset="-122"/>
                <a:ea typeface="黑体" pitchFamily="2" charset="-122"/>
              </a:rPr>
              <a:t>和</a:t>
            </a:r>
            <a:r>
              <a:rPr lang="zh-CN" altLang="en-US" sz="4000" dirty="0">
                <a:solidFill>
                  <a:srgbClr val="FF0000"/>
                </a:solidFill>
                <a:latin typeface="黑体" pitchFamily="2" charset="-122"/>
                <a:ea typeface="黑体" pitchFamily="2" charset="-122"/>
              </a:rPr>
              <a:t>氢</a:t>
            </a:r>
            <a:r>
              <a:rPr lang="zh-CN" altLang="en-US" sz="4000" dirty="0">
                <a:solidFill>
                  <a:srgbClr val="0000FF"/>
                </a:solidFill>
                <a:latin typeface="黑体" pitchFamily="2" charset="-122"/>
                <a:ea typeface="黑体" pitchFamily="2" charset="-122"/>
              </a:rPr>
              <a:t>两种元素的有机化合物称为碳氢化合物，又称为</a:t>
            </a:r>
            <a:r>
              <a:rPr lang="zh-CN" altLang="en-US" sz="4000" dirty="0">
                <a:solidFill>
                  <a:srgbClr val="D60093"/>
                </a:solidFill>
                <a:latin typeface="黑体" pitchFamily="2" charset="-122"/>
                <a:ea typeface="黑体" pitchFamily="2" charset="-122"/>
              </a:rPr>
              <a:t>烃</a:t>
            </a:r>
            <a:r>
              <a:rPr lang="zh-CN" altLang="en-US" sz="4000" dirty="0">
                <a:solidFill>
                  <a:srgbClr val="0000FF"/>
                </a:solidFill>
                <a:latin typeface="黑体" pitchFamily="2" charset="-122"/>
                <a:ea typeface="黑体" pitchFamily="2" charset="-122"/>
              </a:rPr>
              <a:t>。</a:t>
            </a:r>
          </a:p>
        </p:txBody>
      </p:sp>
      <p:sp>
        <p:nvSpPr>
          <p:cNvPr id="3" name="Text Box 4"/>
          <p:cNvSpPr txBox="1">
            <a:spLocks noChangeArrowheads="1"/>
          </p:cNvSpPr>
          <p:nvPr/>
        </p:nvSpPr>
        <p:spPr bwMode="auto">
          <a:xfrm>
            <a:off x="900113" y="4492625"/>
            <a:ext cx="793750" cy="823913"/>
          </a:xfrm>
          <a:prstGeom prst="rect">
            <a:avLst/>
          </a:prstGeom>
          <a:noFill/>
          <a:ln w="9525">
            <a:noFill/>
            <a:miter lim="800000"/>
            <a:headEnd/>
            <a:tailEnd/>
          </a:ln>
        </p:spPr>
        <p:txBody>
          <a:bodyPr wrap="none">
            <a:spAutoFit/>
          </a:bodyPr>
          <a:lstStyle/>
          <a:p>
            <a:r>
              <a:rPr lang="zh-CN" altLang="en-US" sz="4800" b="1">
                <a:latin typeface="Verdana" pitchFamily="34" charset="0"/>
                <a:ea typeface="方正粗倩简体" pitchFamily="65" charset="-122"/>
              </a:rPr>
              <a:t>烃</a:t>
            </a:r>
          </a:p>
        </p:txBody>
      </p:sp>
      <p:sp>
        <p:nvSpPr>
          <p:cNvPr id="4" name="AutoShape 5"/>
          <p:cNvSpPr>
            <a:spLocks/>
          </p:cNvSpPr>
          <p:nvPr/>
        </p:nvSpPr>
        <p:spPr bwMode="auto">
          <a:xfrm>
            <a:off x="1835150" y="4060825"/>
            <a:ext cx="144463" cy="1728788"/>
          </a:xfrm>
          <a:prstGeom prst="leftBrace">
            <a:avLst>
              <a:gd name="adj1" fmla="val 99725"/>
              <a:gd name="adj2" fmla="val 50000"/>
            </a:avLst>
          </a:prstGeom>
          <a:noFill/>
          <a:ln w="9525">
            <a:solidFill>
              <a:schemeClr val="tx1"/>
            </a:solidFill>
            <a:round/>
            <a:headEnd/>
            <a:tailEnd/>
          </a:ln>
        </p:spPr>
        <p:txBody>
          <a:bodyPr wrap="none" anchor="ctr"/>
          <a:lstStyle/>
          <a:p>
            <a:endParaRPr lang="zh-CN" altLang="en-US" b="1"/>
          </a:p>
        </p:txBody>
      </p:sp>
      <p:sp>
        <p:nvSpPr>
          <p:cNvPr id="5" name="Text Box 6"/>
          <p:cNvSpPr txBox="1">
            <a:spLocks noChangeArrowheads="1"/>
          </p:cNvSpPr>
          <p:nvPr/>
        </p:nvSpPr>
        <p:spPr bwMode="auto">
          <a:xfrm>
            <a:off x="2103438" y="3933825"/>
            <a:ext cx="5295900" cy="457200"/>
          </a:xfrm>
          <a:prstGeom prst="rect">
            <a:avLst/>
          </a:prstGeom>
          <a:noFill/>
          <a:ln w="9525">
            <a:noFill/>
            <a:miter lim="800000"/>
            <a:headEnd/>
            <a:tailEnd/>
          </a:ln>
        </p:spPr>
        <p:txBody>
          <a:bodyPr wrap="none">
            <a:spAutoFit/>
          </a:bodyPr>
          <a:lstStyle/>
          <a:p>
            <a:r>
              <a:rPr lang="zh-CN" altLang="en-US" sz="2400" b="1" dirty="0">
                <a:latin typeface="Verdana" pitchFamily="34" charset="0"/>
                <a:ea typeface="方正粗倩简体" pitchFamily="65" charset="-122"/>
              </a:rPr>
              <a:t>烷烃（脂肪烃、环烷烃）     如：甲烷</a:t>
            </a:r>
          </a:p>
        </p:txBody>
      </p:sp>
      <p:sp>
        <p:nvSpPr>
          <p:cNvPr id="6" name="Text Box 7"/>
          <p:cNvSpPr txBox="1">
            <a:spLocks noChangeArrowheads="1"/>
          </p:cNvSpPr>
          <p:nvPr/>
        </p:nvSpPr>
        <p:spPr bwMode="auto">
          <a:xfrm>
            <a:off x="2051050" y="4487863"/>
            <a:ext cx="5384800" cy="457200"/>
          </a:xfrm>
          <a:prstGeom prst="rect">
            <a:avLst/>
          </a:prstGeom>
          <a:noFill/>
          <a:ln w="9525">
            <a:noFill/>
            <a:miter lim="800000"/>
            <a:headEnd/>
            <a:tailEnd/>
          </a:ln>
        </p:spPr>
        <p:txBody>
          <a:bodyPr wrap="none">
            <a:spAutoFit/>
          </a:bodyPr>
          <a:lstStyle/>
          <a:p>
            <a:r>
              <a:rPr lang="zh-CN" altLang="en-US" sz="2400" b="1">
                <a:latin typeface="Verdana" pitchFamily="34" charset="0"/>
                <a:ea typeface="方正粗倩简体" pitchFamily="65" charset="-122"/>
              </a:rPr>
              <a:t>烯烃（单烯烃、二烯烃等）   如：乙烯</a:t>
            </a:r>
          </a:p>
        </p:txBody>
      </p:sp>
      <p:sp>
        <p:nvSpPr>
          <p:cNvPr id="7" name="Text Box 8"/>
          <p:cNvSpPr txBox="1">
            <a:spLocks noChangeArrowheads="1"/>
          </p:cNvSpPr>
          <p:nvPr/>
        </p:nvSpPr>
        <p:spPr bwMode="auto">
          <a:xfrm>
            <a:off x="2124075" y="4991100"/>
            <a:ext cx="2660650" cy="457200"/>
          </a:xfrm>
          <a:prstGeom prst="rect">
            <a:avLst/>
          </a:prstGeom>
          <a:noFill/>
          <a:ln w="9525">
            <a:noFill/>
            <a:miter lim="800000"/>
            <a:headEnd/>
            <a:tailEnd/>
          </a:ln>
        </p:spPr>
        <p:txBody>
          <a:bodyPr wrap="none">
            <a:spAutoFit/>
          </a:bodyPr>
          <a:lstStyle/>
          <a:p>
            <a:r>
              <a:rPr lang="zh-CN" altLang="en-US" sz="2400" b="1">
                <a:latin typeface="Verdana" pitchFamily="34" charset="0"/>
                <a:ea typeface="方正粗倩简体" pitchFamily="65" charset="-122"/>
              </a:rPr>
              <a:t>炔烃      如：乙炔</a:t>
            </a:r>
          </a:p>
        </p:txBody>
      </p:sp>
      <p:sp>
        <p:nvSpPr>
          <p:cNvPr id="8" name="Text Box 9"/>
          <p:cNvSpPr txBox="1">
            <a:spLocks noChangeArrowheads="1"/>
          </p:cNvSpPr>
          <p:nvPr/>
        </p:nvSpPr>
        <p:spPr bwMode="auto">
          <a:xfrm>
            <a:off x="2105025" y="5495925"/>
            <a:ext cx="2336800" cy="457200"/>
          </a:xfrm>
          <a:prstGeom prst="rect">
            <a:avLst/>
          </a:prstGeom>
          <a:noFill/>
          <a:ln w="9525">
            <a:noFill/>
            <a:miter lim="800000"/>
            <a:headEnd/>
            <a:tailEnd/>
          </a:ln>
        </p:spPr>
        <p:txBody>
          <a:bodyPr wrap="none">
            <a:spAutoFit/>
          </a:bodyPr>
          <a:lstStyle/>
          <a:p>
            <a:r>
              <a:rPr lang="zh-CN" altLang="en-US" sz="2400" b="1">
                <a:latin typeface="Verdana" pitchFamily="34" charset="0"/>
                <a:ea typeface="方正粗倩简体" pitchFamily="65" charset="-122"/>
              </a:rPr>
              <a:t>芳香烃   如：苯</a:t>
            </a:r>
          </a:p>
        </p:txBody>
      </p:sp>
      <p:sp>
        <p:nvSpPr>
          <p:cNvPr id="9" name="矩形 8"/>
          <p:cNvSpPr/>
          <p:nvPr/>
        </p:nvSpPr>
        <p:spPr>
          <a:xfrm>
            <a:off x="857224" y="285728"/>
            <a:ext cx="748923" cy="769441"/>
          </a:xfrm>
          <a:prstGeom prst="rect">
            <a:avLst/>
          </a:prstGeom>
        </p:spPr>
        <p:txBody>
          <a:bodyPr wrap="none">
            <a:spAutoFit/>
          </a:bodyPr>
          <a:lstStyle/>
          <a:p>
            <a:r>
              <a:rPr lang="zh-CN" altLang="en-US" sz="4400" dirty="0">
                <a:latin typeface="黑体" pitchFamily="2" charset="-122"/>
                <a:ea typeface="黑体" pitchFamily="2" charset="-122"/>
              </a:rPr>
              <a:t>烃</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3554">
                                            <p:txEl>
                                              <p:pRg st="0" end="0"/>
                                            </p:txEl>
                                          </p:spTgt>
                                        </p:tgtEl>
                                        <p:attrNameLst>
                                          <p:attrName>style.visibility</p:attrName>
                                        </p:attrNameLst>
                                      </p:cBhvr>
                                      <p:to>
                                        <p:strVal val="visible"/>
                                      </p:to>
                                    </p:set>
                                    <p:anim calcmode="discrete" valueType="clr">
                                      <p:cBhvr override="childStyle">
                                        <p:cTn id="7" dur="500"/>
                                        <p:tgtEl>
                                          <p:spTgt spid="2355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3554">
                                            <p:txEl>
                                              <p:pRg st="0" end="0"/>
                                            </p:txEl>
                                          </p:spTgt>
                                        </p:tgtEl>
                                        <p:attrNameLst>
                                          <p:attrName>fillcolor</p:attrName>
                                        </p:attrNameLst>
                                      </p:cBhvr>
                                      <p:tavLst>
                                        <p:tav tm="0">
                                          <p:val>
                                            <p:clrVal>
                                              <a:schemeClr val="accent2"/>
                                            </p:clrVal>
                                          </p:val>
                                        </p:tav>
                                        <p:tav tm="50000">
                                          <p:val>
                                            <p:clrVal>
                                              <a:schemeClr val="hlink"/>
                                            </p:clrVal>
                                          </p:val>
                                        </p:tav>
                                      </p:tavLst>
                                    </p:anim>
                                    <p:set>
                                      <p:cBhvr>
                                        <p:cTn id="9" dur="500"/>
                                        <p:tgtEl>
                                          <p:spTgt spid="2355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anim calcmode="discrete" valueType="clr">
                                      <p:cBhvr override="childStyle">
                                        <p:cTn id="14"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gtEl>
                                        <p:attrNameLst>
                                          <p:attrName>fillcolor</p:attrName>
                                        </p:attrNameLst>
                                      </p:cBhvr>
                                      <p:tavLst>
                                        <p:tav tm="0">
                                          <p:val>
                                            <p:clrVal>
                                              <a:schemeClr val="accent2"/>
                                            </p:clrVal>
                                          </p:val>
                                        </p:tav>
                                        <p:tav tm="50000">
                                          <p:val>
                                            <p:clrVal>
                                              <a:schemeClr val="hlink"/>
                                            </p:clrVal>
                                          </p:val>
                                        </p:tav>
                                      </p:tavLst>
                                    </p:anim>
                                    <p:set>
                                      <p:cBhvr>
                                        <p:cTn id="16" dur="80"/>
                                        <p:tgtEl>
                                          <p:spTgt spid="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5"/>
                                        </p:tgtEl>
                                        <p:attrNameLst>
                                          <p:attrName>style.visibility</p:attrName>
                                        </p:attrNameLst>
                                      </p:cBhvr>
                                      <p:to>
                                        <p:strVal val="visible"/>
                                      </p:to>
                                    </p:set>
                                    <p:anim calcmode="discrete" valueType="clr">
                                      <p:cBhvr override="childStyle">
                                        <p:cTn id="26"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5"/>
                                        </p:tgtEl>
                                        <p:attrNameLst>
                                          <p:attrName>fillcolor</p:attrName>
                                        </p:attrNameLst>
                                      </p:cBhvr>
                                      <p:tavLst>
                                        <p:tav tm="0">
                                          <p:val>
                                            <p:clrVal>
                                              <a:schemeClr val="accent2"/>
                                            </p:clrVal>
                                          </p:val>
                                        </p:tav>
                                        <p:tav tm="50000">
                                          <p:val>
                                            <p:clrVal>
                                              <a:schemeClr val="hlink"/>
                                            </p:clrVal>
                                          </p:val>
                                        </p:tav>
                                      </p:tavLst>
                                    </p:anim>
                                    <p:set>
                                      <p:cBhvr>
                                        <p:cTn id="28" dur="80"/>
                                        <p:tgtEl>
                                          <p:spTgt spid="5"/>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6"/>
                                        </p:tgtEl>
                                        <p:attrNameLst>
                                          <p:attrName>style.visibility</p:attrName>
                                        </p:attrNameLst>
                                      </p:cBhvr>
                                      <p:to>
                                        <p:strVal val="visible"/>
                                      </p:to>
                                    </p:set>
                                    <p:anim calcmode="discrete" valueType="clr">
                                      <p:cBhvr override="childStyle">
                                        <p:cTn id="33"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6"/>
                                        </p:tgtEl>
                                        <p:attrNameLst>
                                          <p:attrName>fillcolor</p:attrName>
                                        </p:attrNameLst>
                                      </p:cBhvr>
                                      <p:tavLst>
                                        <p:tav tm="0">
                                          <p:val>
                                            <p:clrVal>
                                              <a:schemeClr val="accent2"/>
                                            </p:clrVal>
                                          </p:val>
                                        </p:tav>
                                        <p:tav tm="50000">
                                          <p:val>
                                            <p:clrVal>
                                              <a:schemeClr val="hlink"/>
                                            </p:clrVal>
                                          </p:val>
                                        </p:tav>
                                      </p:tavLst>
                                    </p:anim>
                                    <p:set>
                                      <p:cBhvr>
                                        <p:cTn id="35" dur="80"/>
                                        <p:tgtEl>
                                          <p:spTgt spid="6"/>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7"/>
                                        </p:tgtEl>
                                        <p:attrNameLst>
                                          <p:attrName>style.visibility</p:attrName>
                                        </p:attrNameLst>
                                      </p:cBhvr>
                                      <p:to>
                                        <p:strVal val="visible"/>
                                      </p:to>
                                    </p:set>
                                    <p:anim calcmode="discrete" valueType="clr">
                                      <p:cBhvr override="childStyle">
                                        <p:cTn id="40"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7"/>
                                        </p:tgtEl>
                                        <p:attrNameLst>
                                          <p:attrName>fillcolor</p:attrName>
                                        </p:attrNameLst>
                                      </p:cBhvr>
                                      <p:tavLst>
                                        <p:tav tm="0">
                                          <p:val>
                                            <p:clrVal>
                                              <a:schemeClr val="accent2"/>
                                            </p:clrVal>
                                          </p:val>
                                        </p:tav>
                                        <p:tav tm="50000">
                                          <p:val>
                                            <p:clrVal>
                                              <a:schemeClr val="hlink"/>
                                            </p:clrVal>
                                          </p:val>
                                        </p:tav>
                                      </p:tavLst>
                                    </p:anim>
                                    <p:set>
                                      <p:cBhvr>
                                        <p:cTn id="42" dur="80"/>
                                        <p:tgtEl>
                                          <p:spTgt spid="7"/>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8"/>
                                        </p:tgtEl>
                                        <p:attrNameLst>
                                          <p:attrName>style.visibility</p:attrName>
                                        </p:attrNameLst>
                                      </p:cBhvr>
                                      <p:to>
                                        <p:strVal val="visible"/>
                                      </p:to>
                                    </p:set>
                                    <p:anim calcmode="discrete" valueType="clr">
                                      <p:cBhvr override="childStyle">
                                        <p:cTn id="47"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8"/>
                                        </p:tgtEl>
                                        <p:attrNameLst>
                                          <p:attrName>fillcolor</p:attrName>
                                        </p:attrNameLst>
                                      </p:cBhvr>
                                      <p:tavLst>
                                        <p:tav tm="0">
                                          <p:val>
                                            <p:clrVal>
                                              <a:schemeClr val="accent2"/>
                                            </p:clrVal>
                                          </p:val>
                                        </p:tav>
                                        <p:tav tm="50000">
                                          <p:val>
                                            <p:clrVal>
                                              <a:schemeClr val="hlink"/>
                                            </p:clrVal>
                                          </p:val>
                                        </p:tav>
                                      </p:tavLst>
                                    </p:anim>
                                    <p:set>
                                      <p:cBhvr>
                                        <p:cTn id="49"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000364" y="2786058"/>
            <a:ext cx="2492990" cy="1015663"/>
          </a:xfrm>
          <a:prstGeom prst="rect">
            <a:avLst/>
          </a:prstGeom>
          <a:noFill/>
          <a:ln w="9525">
            <a:noFill/>
            <a:miter lim="800000"/>
            <a:headEnd/>
            <a:tailEnd/>
          </a:ln>
        </p:spPr>
        <p:txBody>
          <a:bodyPr wrap="none">
            <a:spAutoFit/>
          </a:bodyPr>
          <a:lstStyle/>
          <a:p>
            <a:r>
              <a:rPr lang="zh-CN" altLang="en-US" sz="6000" dirty="0" smtClean="0">
                <a:latin typeface="黑体" pitchFamily="2" charset="-122"/>
                <a:ea typeface="黑体" pitchFamily="2" charset="-122"/>
              </a:rPr>
              <a:t>甲  烷</a:t>
            </a:r>
            <a:endParaRPr lang="zh-CN" altLang="en-US" sz="6000" dirty="0">
              <a:latin typeface="黑体" pitchFamily="2" charset="-122"/>
              <a:ea typeface="黑体" pitchFamily="2" charset="-122"/>
            </a:endParaRPr>
          </a:p>
        </p:txBody>
      </p:sp>
      <p:sp>
        <p:nvSpPr>
          <p:cNvPr id="3" name="矩形 2"/>
          <p:cNvSpPr/>
          <p:nvPr/>
        </p:nvSpPr>
        <p:spPr>
          <a:xfrm>
            <a:off x="714348" y="500042"/>
            <a:ext cx="1826141" cy="584775"/>
          </a:xfrm>
          <a:prstGeom prst="rect">
            <a:avLst/>
          </a:prstGeom>
        </p:spPr>
        <p:txBody>
          <a:bodyPr wrap="none">
            <a:spAutoFit/>
          </a:bodyPr>
          <a:lstStyle/>
          <a:p>
            <a:r>
              <a:rPr lang="zh-CN" altLang="en-US" sz="3200" dirty="0" smtClean="0">
                <a:latin typeface="黑体" pitchFamily="2" charset="-122"/>
                <a:ea typeface="黑体" pitchFamily="2" charset="-122"/>
              </a:rPr>
              <a:t>第一课时</a:t>
            </a:r>
            <a:endParaRPr lang="zh-CN" altLang="en-US" sz="32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2"/>
          <p:cNvSpPr txBox="1">
            <a:spLocks noChangeArrowheads="1"/>
          </p:cNvSpPr>
          <p:nvPr/>
        </p:nvSpPr>
        <p:spPr bwMode="auto">
          <a:xfrm>
            <a:off x="611188" y="428604"/>
            <a:ext cx="4304383" cy="584775"/>
          </a:xfrm>
          <a:prstGeom prst="rect">
            <a:avLst/>
          </a:prstGeom>
          <a:noFill/>
          <a:ln w="9525">
            <a:noFill/>
            <a:miter lim="800000"/>
            <a:headEnd/>
            <a:tailEnd/>
          </a:ln>
        </p:spPr>
        <p:txBody>
          <a:bodyPr wrap="none">
            <a:spAutoFit/>
          </a:bodyPr>
          <a:lstStyle/>
          <a:p>
            <a:r>
              <a:rPr lang="zh-CN" altLang="en-US" sz="3200" b="1" dirty="0">
                <a:latin typeface="黑体" pitchFamily="2" charset="-122"/>
                <a:ea typeface="黑体" pitchFamily="2" charset="-122"/>
              </a:rPr>
              <a:t>一、甲烷的组成与结构</a:t>
            </a:r>
          </a:p>
        </p:txBody>
      </p:sp>
      <p:sp>
        <p:nvSpPr>
          <p:cNvPr id="7171" name="Text Box 3"/>
          <p:cNvSpPr txBox="1">
            <a:spLocks noChangeArrowheads="1"/>
          </p:cNvSpPr>
          <p:nvPr/>
        </p:nvSpPr>
        <p:spPr bwMode="auto">
          <a:xfrm>
            <a:off x="827088" y="1989138"/>
            <a:ext cx="2351926" cy="523220"/>
          </a:xfrm>
          <a:prstGeom prst="rect">
            <a:avLst/>
          </a:prstGeom>
          <a:noFill/>
          <a:ln w="9525">
            <a:noFill/>
            <a:miter lim="800000"/>
            <a:headEnd/>
            <a:tailEnd/>
          </a:ln>
        </p:spPr>
        <p:txBody>
          <a:bodyPr wrap="none">
            <a:spAutoFit/>
          </a:bodyPr>
          <a:lstStyle/>
          <a:p>
            <a:r>
              <a:rPr lang="zh-CN" altLang="en-US" sz="2800" b="1" dirty="0">
                <a:latin typeface="Verdana" pitchFamily="34" charset="0"/>
                <a:ea typeface="方正粗倩简体" pitchFamily="65" charset="-122"/>
              </a:rPr>
              <a:t>分子式：</a:t>
            </a:r>
            <a:r>
              <a:rPr lang="en-US" altLang="zh-CN" sz="2800" b="1" dirty="0">
                <a:latin typeface="Verdana" pitchFamily="34" charset="0"/>
                <a:ea typeface="方正粗倩简体" pitchFamily="65" charset="-122"/>
              </a:rPr>
              <a:t>CH</a:t>
            </a:r>
            <a:r>
              <a:rPr lang="en-US" altLang="zh-CN" sz="2800" b="1" baseline="-25000" dirty="0">
                <a:latin typeface="Verdana" pitchFamily="34" charset="0"/>
                <a:ea typeface="方正粗倩简体" pitchFamily="65" charset="-122"/>
              </a:rPr>
              <a:t>4</a:t>
            </a:r>
          </a:p>
        </p:txBody>
      </p:sp>
      <p:sp>
        <p:nvSpPr>
          <p:cNvPr id="7172" name="Text Box 4"/>
          <p:cNvSpPr txBox="1">
            <a:spLocks noChangeArrowheads="1"/>
          </p:cNvSpPr>
          <p:nvPr/>
        </p:nvSpPr>
        <p:spPr bwMode="auto">
          <a:xfrm>
            <a:off x="5707063" y="1997075"/>
            <a:ext cx="1606550" cy="519113"/>
          </a:xfrm>
          <a:prstGeom prst="rect">
            <a:avLst/>
          </a:prstGeom>
          <a:noFill/>
          <a:ln w="9525">
            <a:noFill/>
            <a:miter lim="800000"/>
            <a:headEnd/>
            <a:tailEnd/>
          </a:ln>
        </p:spPr>
        <p:txBody>
          <a:bodyPr wrap="none">
            <a:spAutoFit/>
          </a:bodyPr>
          <a:lstStyle/>
          <a:p>
            <a:r>
              <a:rPr lang="zh-CN" altLang="en-US" sz="2800" b="1" dirty="0">
                <a:latin typeface="Verdana" pitchFamily="34" charset="0"/>
                <a:ea typeface="方正粗倩简体" pitchFamily="65" charset="-122"/>
              </a:rPr>
              <a:t>电子式：</a:t>
            </a:r>
          </a:p>
        </p:txBody>
      </p:sp>
      <p:sp>
        <p:nvSpPr>
          <p:cNvPr id="7173" name="Text Box 5"/>
          <p:cNvSpPr txBox="1">
            <a:spLocks noChangeArrowheads="1"/>
          </p:cNvSpPr>
          <p:nvPr/>
        </p:nvSpPr>
        <p:spPr bwMode="auto">
          <a:xfrm>
            <a:off x="684213" y="4211638"/>
            <a:ext cx="1606550" cy="519112"/>
          </a:xfrm>
          <a:prstGeom prst="rect">
            <a:avLst/>
          </a:prstGeom>
          <a:noFill/>
          <a:ln w="9525">
            <a:noFill/>
            <a:miter lim="800000"/>
            <a:headEnd/>
            <a:tailEnd/>
          </a:ln>
        </p:spPr>
        <p:txBody>
          <a:bodyPr wrap="none">
            <a:spAutoFit/>
          </a:bodyPr>
          <a:lstStyle/>
          <a:p>
            <a:r>
              <a:rPr lang="zh-CN" altLang="en-US" sz="2800" b="1">
                <a:solidFill>
                  <a:srgbClr val="0000CC"/>
                </a:solidFill>
                <a:latin typeface="Verdana" pitchFamily="34" charset="0"/>
                <a:ea typeface="方正粗倩简体" pitchFamily="65" charset="-122"/>
              </a:rPr>
              <a:t>结构式</a:t>
            </a:r>
            <a:r>
              <a:rPr lang="zh-CN" altLang="en-US" sz="2800" b="1">
                <a:latin typeface="Verdana" pitchFamily="34" charset="0"/>
                <a:ea typeface="方正粗倩简体" pitchFamily="65" charset="-122"/>
              </a:rPr>
              <a:t>：</a:t>
            </a:r>
          </a:p>
        </p:txBody>
      </p:sp>
      <p:sp>
        <p:nvSpPr>
          <p:cNvPr id="7174" name="Text Box 6"/>
          <p:cNvSpPr txBox="1">
            <a:spLocks noChangeArrowheads="1"/>
          </p:cNvSpPr>
          <p:nvPr/>
        </p:nvSpPr>
        <p:spPr bwMode="auto">
          <a:xfrm>
            <a:off x="5778500" y="4211638"/>
            <a:ext cx="2710999" cy="523220"/>
          </a:xfrm>
          <a:prstGeom prst="rect">
            <a:avLst/>
          </a:prstGeom>
          <a:noFill/>
          <a:ln w="9525">
            <a:noFill/>
            <a:miter lim="800000"/>
            <a:headEnd/>
            <a:tailEnd/>
          </a:ln>
        </p:spPr>
        <p:txBody>
          <a:bodyPr wrap="none">
            <a:spAutoFit/>
          </a:bodyPr>
          <a:lstStyle/>
          <a:p>
            <a:r>
              <a:rPr lang="zh-CN" altLang="en-US" sz="2800" b="1">
                <a:solidFill>
                  <a:srgbClr val="0000CC"/>
                </a:solidFill>
                <a:latin typeface="Verdana" pitchFamily="34" charset="0"/>
                <a:ea typeface="方正粗倩简体" pitchFamily="65" charset="-122"/>
              </a:rPr>
              <a:t>结构简式</a:t>
            </a:r>
            <a:r>
              <a:rPr lang="zh-CN" altLang="en-US" sz="2800" b="1">
                <a:latin typeface="Verdana" pitchFamily="34" charset="0"/>
                <a:ea typeface="方正粗倩简体" pitchFamily="65" charset="-122"/>
              </a:rPr>
              <a:t>：</a:t>
            </a:r>
            <a:r>
              <a:rPr lang="en-US" altLang="zh-CN" sz="2800" b="1">
                <a:latin typeface="Verdana" pitchFamily="34" charset="0"/>
                <a:ea typeface="方正粗倩简体" pitchFamily="65" charset="-122"/>
              </a:rPr>
              <a:t>CH</a:t>
            </a:r>
            <a:r>
              <a:rPr lang="en-US" altLang="zh-CN" sz="2800" b="1" baseline="-25000">
                <a:latin typeface="Verdana" pitchFamily="34" charset="0"/>
                <a:ea typeface="方正粗倩简体" pitchFamily="65" charset="-122"/>
              </a:rPr>
              <a:t>4</a:t>
            </a:r>
          </a:p>
        </p:txBody>
      </p:sp>
      <p:graphicFrame>
        <p:nvGraphicFramePr>
          <p:cNvPr id="7175" name="Object 7"/>
          <p:cNvGraphicFramePr>
            <a:graphicFrameLocks noGrp="1" noChangeAspect="1"/>
          </p:cNvGraphicFramePr>
          <p:nvPr>
            <p:ph sz="half" idx="1"/>
          </p:nvPr>
        </p:nvGraphicFramePr>
        <p:xfrm>
          <a:off x="7291388" y="1341438"/>
          <a:ext cx="1384300" cy="1865312"/>
        </p:xfrm>
        <a:graphic>
          <a:graphicData uri="http://schemas.openxmlformats.org/presentationml/2006/ole">
            <mc:AlternateContent xmlns:mc="http://schemas.openxmlformats.org/markup-compatibility/2006">
              <mc:Choice xmlns:v="urn:schemas-microsoft-com:vml" Requires="v">
                <p:oleObj spid="_x0000_s1029" name="Flash 影片" r:id="rId3" imgW="2592000" imgH="3492360" progId="">
                  <p:embed/>
                </p:oleObj>
              </mc:Choice>
              <mc:Fallback>
                <p:oleObj name="Flash 影片" r:id="rId3" imgW="2592000" imgH="34923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388" y="1341438"/>
                        <a:ext cx="1384300"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8"/>
          <p:cNvGraphicFramePr>
            <a:graphicFrameLocks noGrp="1" noChangeAspect="1"/>
          </p:cNvGraphicFramePr>
          <p:nvPr>
            <p:ph sz="quarter" idx="2"/>
          </p:nvPr>
        </p:nvGraphicFramePr>
        <p:xfrm>
          <a:off x="2051050" y="3492500"/>
          <a:ext cx="1527175" cy="2057400"/>
        </p:xfrm>
        <a:graphic>
          <a:graphicData uri="http://schemas.openxmlformats.org/presentationml/2006/ole">
            <mc:AlternateContent xmlns:mc="http://schemas.openxmlformats.org/markup-compatibility/2006">
              <mc:Choice xmlns:v="urn:schemas-microsoft-com:vml" Requires="v">
                <p:oleObj spid="_x0000_s1030" name="Flash 影片" r:id="rId5" imgW="2592000" imgH="3492360" progId="">
                  <p:embed/>
                </p:oleObj>
              </mc:Choice>
              <mc:Fallback>
                <p:oleObj name="Flash 影片" r:id="rId5" imgW="2592000" imgH="349236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492500"/>
                        <a:ext cx="15271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9"/>
          <p:cNvGraphicFramePr>
            <a:graphicFrameLocks noGrp="1" noChangeAspect="1"/>
          </p:cNvGraphicFramePr>
          <p:nvPr>
            <p:ph sz="quarter" idx="3"/>
          </p:nvPr>
        </p:nvGraphicFramePr>
        <p:xfrm>
          <a:off x="3714744" y="3214686"/>
          <a:ext cx="2041525" cy="2181225"/>
        </p:xfrm>
        <a:graphic>
          <a:graphicData uri="http://schemas.openxmlformats.org/presentationml/2006/ole">
            <mc:AlternateContent xmlns:mc="http://schemas.openxmlformats.org/markup-compatibility/2006">
              <mc:Choice xmlns:v="urn:schemas-microsoft-com:vml" Requires="v">
                <p:oleObj spid="_x0000_s1031" name="Flash 影片" r:id="rId7" imgW="3368520" imgH="3492360" progId="">
                  <p:embed/>
                </p:oleObj>
              </mc:Choice>
              <mc:Fallback>
                <p:oleObj name="Flash 影片" r:id="rId7" imgW="3368520" imgH="349236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44" y="3214686"/>
                        <a:ext cx="20415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71"/>
                                        </p:tgtEl>
                                        <p:attrNameLst>
                                          <p:attrName>style.visibility</p:attrName>
                                        </p:attrNameLst>
                                      </p:cBhvr>
                                      <p:to>
                                        <p:strVal val="visible"/>
                                      </p:to>
                                    </p:set>
                                    <p:anim calcmode="discrete" valueType="clr">
                                      <p:cBhvr override="childStyle">
                                        <p:cTn id="7" dur="80"/>
                                        <p:tgtEl>
                                          <p:spTgt spid="717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71"/>
                                        </p:tgtEl>
                                        <p:attrNameLst>
                                          <p:attrName>fillcolor</p:attrName>
                                        </p:attrNameLst>
                                      </p:cBhvr>
                                      <p:tavLst>
                                        <p:tav tm="0">
                                          <p:val>
                                            <p:clrVal>
                                              <a:schemeClr val="accent2"/>
                                            </p:clrVal>
                                          </p:val>
                                        </p:tav>
                                        <p:tav tm="50000">
                                          <p:val>
                                            <p:clrVal>
                                              <a:schemeClr val="hlink"/>
                                            </p:clrVal>
                                          </p:val>
                                        </p:tav>
                                      </p:tavLst>
                                    </p:anim>
                                    <p:set>
                                      <p:cBhvr>
                                        <p:cTn id="9" dur="80"/>
                                        <p:tgtEl>
                                          <p:spTgt spid="717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172"/>
                                        </p:tgtEl>
                                        <p:attrNameLst>
                                          <p:attrName>style.visibility</p:attrName>
                                        </p:attrNameLst>
                                      </p:cBhvr>
                                      <p:to>
                                        <p:strVal val="visible"/>
                                      </p:to>
                                    </p:set>
                                    <p:anim calcmode="discrete" valueType="clr">
                                      <p:cBhvr override="childStyle">
                                        <p:cTn id="14" dur="80"/>
                                        <p:tgtEl>
                                          <p:spTgt spid="717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72"/>
                                        </p:tgtEl>
                                        <p:attrNameLst>
                                          <p:attrName>fillcolor</p:attrName>
                                        </p:attrNameLst>
                                      </p:cBhvr>
                                      <p:tavLst>
                                        <p:tav tm="0">
                                          <p:val>
                                            <p:clrVal>
                                              <a:schemeClr val="accent2"/>
                                            </p:clrVal>
                                          </p:val>
                                        </p:tav>
                                        <p:tav tm="50000">
                                          <p:val>
                                            <p:clrVal>
                                              <a:schemeClr val="hlink"/>
                                            </p:clrVal>
                                          </p:val>
                                        </p:tav>
                                      </p:tavLst>
                                    </p:anim>
                                    <p:set>
                                      <p:cBhvr>
                                        <p:cTn id="16" dur="80"/>
                                        <p:tgtEl>
                                          <p:spTgt spid="7172"/>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diamond(in)">
                                      <p:cBhvr>
                                        <p:cTn id="21" dur="500"/>
                                        <p:tgtEl>
                                          <p:spTgt spid="7175"/>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7173"/>
                                        </p:tgtEl>
                                        <p:attrNameLst>
                                          <p:attrName>style.visibility</p:attrName>
                                        </p:attrNameLst>
                                      </p:cBhvr>
                                      <p:to>
                                        <p:strVal val="visible"/>
                                      </p:to>
                                    </p:set>
                                    <p:anim calcmode="discrete" valueType="clr">
                                      <p:cBhvr override="childStyle">
                                        <p:cTn id="26" dur="80"/>
                                        <p:tgtEl>
                                          <p:spTgt spid="7173"/>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173"/>
                                        </p:tgtEl>
                                        <p:attrNameLst>
                                          <p:attrName>fillcolor</p:attrName>
                                        </p:attrNameLst>
                                      </p:cBhvr>
                                      <p:tavLst>
                                        <p:tav tm="0">
                                          <p:val>
                                            <p:clrVal>
                                              <a:schemeClr val="accent2"/>
                                            </p:clrVal>
                                          </p:val>
                                        </p:tav>
                                        <p:tav tm="50000">
                                          <p:val>
                                            <p:clrVal>
                                              <a:schemeClr val="hlink"/>
                                            </p:clrVal>
                                          </p:val>
                                        </p:tav>
                                      </p:tavLst>
                                    </p:anim>
                                    <p:set>
                                      <p:cBhvr>
                                        <p:cTn id="28" dur="80"/>
                                        <p:tgtEl>
                                          <p:spTgt spid="717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7176"/>
                                        </p:tgtEl>
                                        <p:attrNameLst>
                                          <p:attrName>style.visibility</p:attrName>
                                        </p:attrNameLst>
                                      </p:cBhvr>
                                      <p:to>
                                        <p:strVal val="visible"/>
                                      </p:to>
                                    </p:set>
                                    <p:animEffect transition="in" filter="diamond(in)">
                                      <p:cBhvr>
                                        <p:cTn id="33" dur="500"/>
                                        <p:tgtEl>
                                          <p:spTgt spid="7176"/>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7177"/>
                                        </p:tgtEl>
                                        <p:attrNameLst>
                                          <p:attrName>style.visibility</p:attrName>
                                        </p:attrNameLst>
                                      </p:cBhvr>
                                      <p:to>
                                        <p:strVal val="visible"/>
                                      </p:to>
                                    </p:set>
                                    <p:animEffect transition="in" filter="diamond(in)">
                                      <p:cBhvr>
                                        <p:cTn id="38" dur="500"/>
                                        <p:tgtEl>
                                          <p:spTgt spid="7177"/>
                                        </p:tgtEl>
                                      </p:cBhvr>
                                    </p:animEffec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7174"/>
                                        </p:tgtEl>
                                        <p:attrNameLst>
                                          <p:attrName>style.visibility</p:attrName>
                                        </p:attrNameLst>
                                      </p:cBhvr>
                                      <p:to>
                                        <p:strVal val="visible"/>
                                      </p:to>
                                    </p:set>
                                    <p:anim calcmode="discrete" valueType="clr">
                                      <p:cBhvr override="childStyle">
                                        <p:cTn id="43" dur="80"/>
                                        <p:tgtEl>
                                          <p:spTgt spid="7174"/>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7174"/>
                                        </p:tgtEl>
                                        <p:attrNameLst>
                                          <p:attrName>fillcolor</p:attrName>
                                        </p:attrNameLst>
                                      </p:cBhvr>
                                      <p:tavLst>
                                        <p:tav tm="0">
                                          <p:val>
                                            <p:clrVal>
                                              <a:schemeClr val="accent2"/>
                                            </p:clrVal>
                                          </p:val>
                                        </p:tav>
                                        <p:tav tm="50000">
                                          <p:val>
                                            <p:clrVal>
                                              <a:schemeClr val="hlink"/>
                                            </p:clrVal>
                                          </p:val>
                                        </p:tav>
                                      </p:tavLst>
                                    </p:anim>
                                    <p:set>
                                      <p:cBhvr>
                                        <p:cTn id="45" dur="80"/>
                                        <p:tgtEl>
                                          <p:spTgt spid="71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173" grpId="0"/>
      <p:bldP spid="71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06425" y="549275"/>
            <a:ext cx="4304383" cy="584775"/>
          </a:xfrm>
          <a:prstGeom prst="rect">
            <a:avLst/>
          </a:prstGeom>
          <a:noFill/>
          <a:ln w="9525" algn="ctr">
            <a:noFill/>
            <a:miter lim="800000"/>
            <a:headEnd/>
            <a:tailEnd/>
          </a:ln>
        </p:spPr>
        <p:txBody>
          <a:bodyPr wrap="none">
            <a:spAutoFit/>
          </a:bodyPr>
          <a:lstStyle/>
          <a:p>
            <a:r>
              <a:rPr lang="zh-CN" altLang="en-US" sz="3200" b="1" dirty="0">
                <a:latin typeface="黑体" pitchFamily="2" charset="-122"/>
                <a:ea typeface="黑体" pitchFamily="2" charset="-122"/>
              </a:rPr>
              <a:t>二、甲烷的性质与变化</a:t>
            </a:r>
          </a:p>
        </p:txBody>
      </p:sp>
      <p:sp>
        <p:nvSpPr>
          <p:cNvPr id="8195" name="Text Box 3"/>
          <p:cNvSpPr txBox="1">
            <a:spLocks noChangeArrowheads="1"/>
          </p:cNvSpPr>
          <p:nvPr/>
        </p:nvSpPr>
        <p:spPr bwMode="auto">
          <a:xfrm>
            <a:off x="622272" y="1423978"/>
            <a:ext cx="2234907" cy="523220"/>
          </a:xfrm>
          <a:prstGeom prst="rect">
            <a:avLst/>
          </a:prstGeom>
          <a:noFill/>
          <a:ln w="9525">
            <a:noFill/>
            <a:miter lim="800000"/>
            <a:headEnd/>
            <a:tailEnd/>
          </a:ln>
        </p:spPr>
        <p:txBody>
          <a:bodyPr wrap="none">
            <a:spAutoFit/>
          </a:bodyPr>
          <a:lstStyle/>
          <a:p>
            <a:r>
              <a:rPr lang="en-US" altLang="zh-CN" sz="2800" b="1" dirty="0">
                <a:latin typeface="Verdana" pitchFamily="34" charset="0"/>
                <a:ea typeface="方正粗倩简体" pitchFamily="65" charset="-122"/>
              </a:rPr>
              <a:t>1</a:t>
            </a:r>
            <a:r>
              <a:rPr lang="zh-CN" altLang="en-US" sz="2800" b="1" dirty="0">
                <a:latin typeface="Verdana" pitchFamily="34" charset="0"/>
                <a:ea typeface="方正粗倩简体" pitchFamily="65" charset="-122"/>
              </a:rPr>
              <a:t>、物理性质</a:t>
            </a:r>
          </a:p>
        </p:txBody>
      </p:sp>
      <p:sp>
        <p:nvSpPr>
          <p:cNvPr id="10" name="矩形 9"/>
          <p:cNvSpPr/>
          <p:nvPr/>
        </p:nvSpPr>
        <p:spPr>
          <a:xfrm>
            <a:off x="1285852" y="2143116"/>
            <a:ext cx="6286528" cy="2208682"/>
          </a:xfrm>
          <a:prstGeom prst="rect">
            <a:avLst/>
          </a:prstGeom>
        </p:spPr>
        <p:txBody>
          <a:bodyPr wrap="square">
            <a:spAutoFit/>
          </a:bodyPr>
          <a:lstStyle/>
          <a:p>
            <a:pPr>
              <a:lnSpc>
                <a:spcPct val="150000"/>
              </a:lnSpc>
              <a:spcBef>
                <a:spcPts val="0"/>
              </a:spcBef>
              <a:buClr>
                <a:schemeClr val="folHlink"/>
              </a:buClr>
              <a:buFont typeface="Wingdings" pitchFamily="2" charset="2"/>
              <a:buNone/>
            </a:pPr>
            <a:r>
              <a:rPr lang="zh-CN" altLang="en-US" sz="3200" b="1" dirty="0" smtClean="0">
                <a:solidFill>
                  <a:srgbClr val="0000FF"/>
                </a:solidFill>
                <a:latin typeface="+mn-ea"/>
                <a:ea typeface="+mn-ea"/>
              </a:rPr>
              <a:t>无色无味的气体，</a:t>
            </a:r>
            <a:r>
              <a:rPr lang="zh-CN" altLang="en-US" sz="3200" b="1" dirty="0" smtClean="0">
                <a:solidFill>
                  <a:srgbClr val="0000FF"/>
                </a:solidFill>
                <a:latin typeface="+mn-ea"/>
                <a:ea typeface="+mn-ea"/>
                <a:sym typeface="Symbol" pitchFamily="18" charset="2"/>
              </a:rPr>
              <a:t>极难溶于水。</a:t>
            </a:r>
            <a:endParaRPr lang="zh-CN" altLang="en-US" sz="3200" b="1" dirty="0" smtClean="0">
              <a:solidFill>
                <a:srgbClr val="0000FF"/>
              </a:solidFill>
              <a:latin typeface="+mn-ea"/>
              <a:ea typeface="+mn-ea"/>
            </a:endParaRPr>
          </a:p>
          <a:p>
            <a:pPr>
              <a:lnSpc>
                <a:spcPct val="150000"/>
              </a:lnSpc>
              <a:spcBef>
                <a:spcPts val="0"/>
              </a:spcBef>
              <a:buClr>
                <a:schemeClr val="folHlink"/>
              </a:buClr>
              <a:buFont typeface="Wingdings" pitchFamily="2" charset="2"/>
              <a:buNone/>
            </a:pPr>
            <a:r>
              <a:rPr lang="zh-CN" altLang="en-US" sz="3200" b="1" dirty="0" smtClean="0">
                <a:solidFill>
                  <a:srgbClr val="0000FF"/>
                </a:solidFill>
                <a:latin typeface="+mn-ea"/>
                <a:ea typeface="+mn-ea"/>
              </a:rPr>
              <a:t>密度是</a:t>
            </a:r>
            <a:r>
              <a:rPr lang="en-US" altLang="zh-CN" sz="3200" b="1" dirty="0" smtClean="0">
                <a:solidFill>
                  <a:srgbClr val="0000FF"/>
                </a:solidFill>
                <a:latin typeface="+mn-ea"/>
                <a:ea typeface="+mn-ea"/>
                <a:sym typeface="Symbol" pitchFamily="18" charset="2"/>
              </a:rPr>
              <a:t>0.717g/L</a:t>
            </a:r>
            <a:r>
              <a:rPr lang="zh-CN" altLang="en-US" sz="3200" b="1" dirty="0" smtClean="0">
                <a:solidFill>
                  <a:srgbClr val="0000FF"/>
                </a:solidFill>
                <a:latin typeface="+mn-ea"/>
                <a:ea typeface="+mn-ea"/>
                <a:sym typeface="Symbol" pitchFamily="18" charset="2"/>
              </a:rPr>
              <a:t>（标准状况</a:t>
            </a:r>
            <a:r>
              <a:rPr lang="en-US" altLang="zh-CN" sz="3200" b="1" dirty="0" smtClean="0">
                <a:solidFill>
                  <a:srgbClr val="0000FF"/>
                </a:solidFill>
                <a:latin typeface="+mn-ea"/>
                <a:ea typeface="+mn-ea"/>
                <a:sym typeface="Symbol" pitchFamily="18" charset="2"/>
              </a:rPr>
              <a:t>)</a:t>
            </a:r>
            <a:r>
              <a:rPr lang="zh-CN" altLang="en-US" sz="3200" b="1" dirty="0" smtClean="0">
                <a:solidFill>
                  <a:srgbClr val="0000FF"/>
                </a:solidFill>
                <a:latin typeface="+mn-ea"/>
                <a:ea typeface="+mn-ea"/>
                <a:sym typeface="Symbol" pitchFamily="18" charset="2"/>
              </a:rPr>
              <a:t>；</a:t>
            </a:r>
            <a:endParaRPr lang="zh-CN" altLang="en-US" sz="3200" b="1" dirty="0" smtClean="0">
              <a:solidFill>
                <a:srgbClr val="0000FF"/>
              </a:solidFill>
              <a:latin typeface="+mn-ea"/>
              <a:ea typeface="+mn-ea"/>
            </a:endParaRPr>
          </a:p>
          <a:p>
            <a:pPr>
              <a:lnSpc>
                <a:spcPct val="150000"/>
              </a:lnSpc>
              <a:spcBef>
                <a:spcPts val="0"/>
              </a:spcBef>
              <a:buClr>
                <a:schemeClr val="folHlink"/>
              </a:buClr>
              <a:buFont typeface="Wingdings" pitchFamily="2" charset="2"/>
              <a:buNone/>
            </a:pPr>
            <a:r>
              <a:rPr lang="zh-CN" altLang="zh-CN" sz="3200" b="1" dirty="0">
                <a:solidFill>
                  <a:srgbClr val="000000"/>
                </a:solidFill>
                <a:latin typeface="+mn-ea"/>
                <a:ea typeface="+mn-ea"/>
                <a:sym typeface="Symbol" pitchFamily="18" charset="2"/>
              </a:rPr>
              <a:t> </a:t>
            </a:r>
            <a:r>
              <a:rPr lang="zh-CN" altLang="zh-CN" sz="3200" b="1" dirty="0" smtClean="0">
                <a:solidFill>
                  <a:srgbClr val="FF0000"/>
                </a:solidFill>
                <a:latin typeface="+mn-ea"/>
                <a:ea typeface="+mn-ea"/>
                <a:sym typeface="Symbol" pitchFamily="18" charset="2"/>
              </a:rPr>
              <a:t>（</a:t>
            </a:r>
            <a:r>
              <a:rPr lang="zh-CN" altLang="en-US" sz="3200" b="1" dirty="0" smtClean="0">
                <a:solidFill>
                  <a:srgbClr val="FF0000"/>
                </a:solidFill>
                <a:latin typeface="+mn-ea"/>
                <a:ea typeface="+mn-ea"/>
              </a:rPr>
              <a:t>密度求算公式：</a:t>
            </a:r>
            <a:r>
              <a:rPr lang="en-US" altLang="zh-CN" sz="3200" b="1" dirty="0" smtClean="0">
                <a:solidFill>
                  <a:srgbClr val="FF0000"/>
                </a:solidFill>
                <a:latin typeface="+mn-ea"/>
                <a:ea typeface="+mn-ea"/>
              </a:rPr>
              <a:t>M=22.4 </a:t>
            </a:r>
            <a:r>
              <a:rPr lang="en-US" altLang="zh-CN" sz="3200" b="1" dirty="0" smtClean="0">
                <a:solidFill>
                  <a:srgbClr val="FF0000"/>
                </a:solidFill>
                <a:latin typeface="+mn-ea"/>
                <a:ea typeface="+mn-ea"/>
                <a:sym typeface="Symbol" pitchFamily="18" charset="2"/>
              </a:rPr>
              <a:t></a:t>
            </a:r>
            <a:r>
              <a:rPr lang="zh-CN" altLang="en-US" sz="3200" b="1" dirty="0" smtClean="0">
                <a:solidFill>
                  <a:srgbClr val="FF0000"/>
                </a:solidFill>
                <a:latin typeface="+mn-ea"/>
                <a:ea typeface="+mn-ea"/>
                <a:sym typeface="Symbol" pitchFamily="18" charset="2"/>
              </a:rPr>
              <a:t>）</a:t>
            </a:r>
            <a:endParaRPr lang="zh-CN" altLang="en-US" sz="3200" b="1" dirty="0">
              <a:solidFill>
                <a:srgbClr val="FF0000"/>
              </a:solidFill>
              <a:latin typeface="+mn-ea"/>
              <a:ea typeface="+mn-ea"/>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195"/>
                                        </p:tgtEl>
                                        <p:attrNameLst>
                                          <p:attrName>style.visibility</p:attrName>
                                        </p:attrNameLst>
                                      </p:cBhvr>
                                      <p:to>
                                        <p:strVal val="visible"/>
                                      </p:to>
                                    </p:set>
                                    <p:anim calcmode="discrete" valueType="clr">
                                      <p:cBhvr override="childStyle">
                                        <p:cTn id="7" dur="80"/>
                                        <p:tgtEl>
                                          <p:spTgt spid="819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gtEl>
                                        <p:attrNameLst>
                                          <p:attrName>fillcolor</p:attrName>
                                        </p:attrNameLst>
                                      </p:cBhvr>
                                      <p:tavLst>
                                        <p:tav tm="0">
                                          <p:val>
                                            <p:clrVal>
                                              <a:schemeClr val="accent2"/>
                                            </p:clrVal>
                                          </p:val>
                                        </p:tav>
                                        <p:tav tm="50000">
                                          <p:val>
                                            <p:clrVal>
                                              <a:schemeClr val="hlink"/>
                                            </p:clrVal>
                                          </p:val>
                                        </p:tav>
                                      </p:tavLst>
                                    </p:anim>
                                    <p:set>
                                      <p:cBhvr>
                                        <p:cTn id="9" dur="80"/>
                                        <p:tgtEl>
                                          <p:spTgt spid="819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ox(i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1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3245</Words>
  <Application>Microsoft Office PowerPoint</Application>
  <PresentationFormat>全屏显示(4:3)</PresentationFormat>
  <Paragraphs>292</Paragraphs>
  <Slides>50</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50</vt:i4>
      </vt:variant>
    </vt:vector>
  </HeadingPairs>
  <TitlesOfParts>
    <vt:vector size="54" baseType="lpstr">
      <vt:lpstr>默认设计模板</vt:lpstr>
      <vt:lpstr>Blends</vt:lpstr>
      <vt:lpstr>Flash 影片</vt:lpstr>
      <vt:lpstr>CS ChemDraw Drawing</vt:lpstr>
      <vt:lpstr>有机物概述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3.某气态烃在标准状况下的密度为0.717g/L，其中氢元素的质量分数为25%，求该烃的分子式。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jhs</dc:creator>
  <cp:lastModifiedBy>USER</cp:lastModifiedBy>
  <cp:revision>36</cp:revision>
  <dcterms:created xsi:type="dcterms:W3CDTF">2006-01-18T02:14:51Z</dcterms:created>
  <dcterms:modified xsi:type="dcterms:W3CDTF">2014-11-05T00:27:20Z</dcterms:modified>
</cp:coreProperties>
</file>