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0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49B2D-8166-4ACB-A45B-2124831608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91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27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6735D6-D13E-474C-8F44-8B77309DFF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166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1FA2A-9361-40E1-8ABD-F4113F2FC8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B6FEC-5D1A-4D23-BBC6-5E63E24EC0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26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DC4DD-B844-4EB8-8887-CC742CACD5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05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A3AEF-E52C-4D55-A45B-4494F11402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5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D81A9-34A2-4C17-B62B-EC0CBBA17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6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53FF6-E3D6-4B61-9E3A-6C3F444011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76E2E-C396-41EA-8D50-9588A81E8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31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EDBDB-9586-4BF6-BD7E-3DEC5DECA1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7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B290A-CAF0-4D03-8752-95AFF2132E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0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91808-EC25-4A0A-A685-50241E9780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62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84055-491D-4CE6-99F0-7C98D2F82C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92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5C6745-5D09-4C93-AE50-2C07D4A917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1938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第二节  功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77888" y="762000"/>
            <a:ext cx="563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三、几个力做功的计算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3250" y="1701800"/>
            <a:ext cx="8001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lang="zh-CN" altLang="en-US" sz="2800" b="1">
                <a:latin typeface="宋体" pitchFamily="2" charset="-122"/>
              </a:rPr>
              <a:t>如图，一个物体在拉力</a:t>
            </a:r>
            <a:r>
              <a:rPr lang="en-US" altLang="zh-CN" sz="2800" b="1">
                <a:latin typeface="宋体" pitchFamily="2" charset="-122"/>
              </a:rPr>
              <a:t>F</a:t>
            </a:r>
            <a:r>
              <a:rPr lang="zh-CN" altLang="en-US" sz="2800" b="1">
                <a:latin typeface="宋体" pitchFamily="2" charset="-122"/>
              </a:rPr>
              <a:t>的作用下，水平向右移动位移为</a:t>
            </a:r>
            <a:r>
              <a:rPr lang="en-US" altLang="zh-CN" sz="2800" b="1">
                <a:latin typeface="宋体" pitchFamily="2" charset="-122"/>
              </a:rPr>
              <a:t>s</a:t>
            </a:r>
            <a:r>
              <a:rPr lang="zh-CN" altLang="en-US" sz="2800" b="1">
                <a:latin typeface="宋体" pitchFamily="2" charset="-122"/>
              </a:rPr>
              <a:t>，求各个力对物体做的功是多少；各个力对物体所做功的代数和如何 ；物体所受的合力是多少；合力所做的功是多少。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097088" y="4467225"/>
            <a:ext cx="1143000" cy="762000"/>
          </a:xfrm>
          <a:prstGeom prst="rect">
            <a:avLst/>
          </a:prstGeom>
          <a:solidFill>
            <a:srgbClr val="F391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2627313" y="3890963"/>
            <a:ext cx="1420812" cy="950912"/>
            <a:chOff x="1296" y="2905"/>
            <a:chExt cx="895" cy="599"/>
          </a:xfrm>
        </p:grpSpPr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1536" y="3360"/>
              <a:ext cx="48" cy="144"/>
            </a:xfrm>
            <a:custGeom>
              <a:avLst/>
              <a:gdLst>
                <a:gd name="T0" fmla="*/ 0 w 48"/>
                <a:gd name="T1" fmla="*/ 0 h 144"/>
                <a:gd name="T2" fmla="*/ 48 w 48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144">
                  <a:moveTo>
                    <a:pt x="0" y="0"/>
                  </a:moveTo>
                  <a:cubicBezTo>
                    <a:pt x="20" y="60"/>
                    <a:pt x="40" y="120"/>
                    <a:pt x="48" y="144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1612" y="321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α</a:t>
              </a:r>
            </a:p>
          </p:txBody>
        </p:sp>
        <p:grpSp>
          <p:nvGrpSpPr>
            <p:cNvPr id="13322" name="Group 10"/>
            <p:cNvGrpSpPr>
              <a:grpSpLocks/>
            </p:cNvGrpSpPr>
            <p:nvPr/>
          </p:nvGrpSpPr>
          <p:grpSpPr bwMode="auto">
            <a:xfrm>
              <a:off x="1296" y="2905"/>
              <a:ext cx="895" cy="599"/>
              <a:chOff x="1296" y="2905"/>
              <a:chExt cx="895" cy="599"/>
            </a:xfrm>
          </p:grpSpPr>
          <p:sp>
            <p:nvSpPr>
              <p:cNvPr id="13323" name="Line 11"/>
              <p:cNvSpPr>
                <a:spLocks noChangeShapeType="1"/>
              </p:cNvSpPr>
              <p:nvPr/>
            </p:nvSpPr>
            <p:spPr bwMode="auto">
              <a:xfrm flipV="1">
                <a:off x="1296" y="3072"/>
                <a:ext cx="672" cy="432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4" name="Text Box 12"/>
              <p:cNvSpPr txBox="1">
                <a:spLocks noChangeArrowheads="1"/>
              </p:cNvSpPr>
              <p:nvPr/>
            </p:nvSpPr>
            <p:spPr bwMode="auto">
              <a:xfrm>
                <a:off x="1958" y="290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F</a:t>
                </a:r>
                <a:endParaRPr lang="en-US" altLang="zh-CN" sz="2400" b="1" baseline="-2500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2386013" y="3573463"/>
            <a:ext cx="515937" cy="1255712"/>
            <a:chOff x="1142" y="2713"/>
            <a:chExt cx="325" cy="791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528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1142" y="2713"/>
              <a:ext cx="3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F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N</a:t>
              </a:r>
            </a:p>
          </p:txBody>
        </p:sp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1536700" y="4564063"/>
            <a:ext cx="1092200" cy="457200"/>
            <a:chOff x="968" y="3192"/>
            <a:chExt cx="688" cy="288"/>
          </a:xfrm>
        </p:grpSpPr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H="1" flipV="1">
              <a:off x="1128" y="3359"/>
              <a:ext cx="528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968" y="319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</a:rPr>
                <a:t>f</a:t>
              </a:r>
              <a:endParaRPr lang="en-US" altLang="zh-CN" sz="2400" b="1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13331" name="Group 19"/>
          <p:cNvGrpSpPr>
            <a:grpSpLocks/>
          </p:cNvGrpSpPr>
          <p:nvPr/>
        </p:nvGrpSpPr>
        <p:grpSpPr bwMode="auto">
          <a:xfrm>
            <a:off x="2500313" y="4811713"/>
            <a:ext cx="420687" cy="1182687"/>
            <a:chOff x="1212" y="3504"/>
            <a:chExt cx="265" cy="745"/>
          </a:xfrm>
        </p:grpSpPr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296" y="3504"/>
              <a:ext cx="0" cy="48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1212" y="3961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仿宋_GB2312" pitchFamily="49" charset="-122"/>
                </a:rPr>
                <a:t>G</a:t>
              </a:r>
            </a:p>
          </p:txBody>
        </p:sp>
      </p:grpSp>
      <p:grpSp>
        <p:nvGrpSpPr>
          <p:cNvPr id="13334" name="Group 22"/>
          <p:cNvGrpSpPr>
            <a:grpSpLocks/>
          </p:cNvGrpSpPr>
          <p:nvPr/>
        </p:nvGrpSpPr>
        <p:grpSpPr bwMode="auto">
          <a:xfrm>
            <a:off x="1565275" y="5230813"/>
            <a:ext cx="6019800" cy="152400"/>
            <a:chOff x="816" y="3744"/>
            <a:chExt cx="3792" cy="96"/>
          </a:xfrm>
        </p:grpSpPr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864" y="3744"/>
              <a:ext cx="37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 flipH="1">
              <a:off x="816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 flipH="1">
              <a:off x="912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 flipH="1">
              <a:off x="1008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 flipH="1">
              <a:off x="1104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 flipH="1">
              <a:off x="1200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 flipH="1">
              <a:off x="1296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 flipH="1">
              <a:off x="1392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 flipH="1">
              <a:off x="1488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H="1">
              <a:off x="1584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 flipH="1">
              <a:off x="1680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1776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 flipH="1">
              <a:off x="1872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 flipH="1">
              <a:off x="1968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 flipH="1">
              <a:off x="2064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 flipH="1">
              <a:off x="2160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 flipH="1">
              <a:off x="2256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 flipH="1">
              <a:off x="2352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 flipH="1">
              <a:off x="2448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 flipH="1">
              <a:off x="2544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 flipH="1">
              <a:off x="2640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 flipH="1">
              <a:off x="2736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 flipH="1">
              <a:off x="2832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 flipH="1">
              <a:off x="2928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 flipH="1">
              <a:off x="3024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 flipH="1">
              <a:off x="3120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 flipH="1">
              <a:off x="3216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H="1">
              <a:off x="3312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 flipH="1">
              <a:off x="3408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 flipH="1">
              <a:off x="3504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 flipH="1">
              <a:off x="3600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 flipH="1">
              <a:off x="3696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 flipH="1">
              <a:off x="3792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 flipH="1">
              <a:off x="3888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Line 57"/>
            <p:cNvSpPr>
              <a:spLocks noChangeShapeType="1"/>
            </p:cNvSpPr>
            <p:nvPr/>
          </p:nvSpPr>
          <p:spPr bwMode="auto">
            <a:xfrm flipH="1">
              <a:off x="3984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Line 58"/>
            <p:cNvSpPr>
              <a:spLocks noChangeShapeType="1"/>
            </p:cNvSpPr>
            <p:nvPr/>
          </p:nvSpPr>
          <p:spPr bwMode="auto">
            <a:xfrm flipH="1">
              <a:off x="4080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59"/>
            <p:cNvSpPr>
              <a:spLocks noChangeShapeType="1"/>
            </p:cNvSpPr>
            <p:nvPr/>
          </p:nvSpPr>
          <p:spPr bwMode="auto">
            <a:xfrm flipH="1">
              <a:off x="4176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 flipH="1">
              <a:off x="4272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61"/>
            <p:cNvSpPr>
              <a:spLocks noChangeShapeType="1"/>
            </p:cNvSpPr>
            <p:nvPr/>
          </p:nvSpPr>
          <p:spPr bwMode="auto">
            <a:xfrm flipH="1">
              <a:off x="4368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Line 62"/>
            <p:cNvSpPr>
              <a:spLocks noChangeShapeType="1"/>
            </p:cNvSpPr>
            <p:nvPr/>
          </p:nvSpPr>
          <p:spPr bwMode="auto">
            <a:xfrm flipH="1">
              <a:off x="4464" y="374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75" name="Line 63"/>
          <p:cNvSpPr>
            <a:spLocks noChangeShapeType="1"/>
          </p:cNvSpPr>
          <p:nvPr/>
        </p:nvSpPr>
        <p:spPr bwMode="auto">
          <a:xfrm>
            <a:off x="2598738" y="4841875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76" name="Group 64"/>
          <p:cNvGrpSpPr>
            <a:grpSpLocks/>
          </p:cNvGrpSpPr>
          <p:nvPr/>
        </p:nvGrpSpPr>
        <p:grpSpPr bwMode="auto">
          <a:xfrm>
            <a:off x="3241675" y="5168900"/>
            <a:ext cx="3727450" cy="579438"/>
            <a:chOff x="2042" y="3573"/>
            <a:chExt cx="2348" cy="365"/>
          </a:xfrm>
        </p:grpSpPr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>
              <a:off x="2042" y="361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Line 66"/>
            <p:cNvSpPr>
              <a:spLocks noChangeShapeType="1"/>
            </p:cNvSpPr>
            <p:nvPr/>
          </p:nvSpPr>
          <p:spPr bwMode="auto">
            <a:xfrm flipH="1">
              <a:off x="2042" y="3804"/>
              <a:ext cx="960" cy="0"/>
            </a:xfrm>
            <a:prstGeom prst="line">
              <a:avLst/>
            </a:prstGeom>
            <a:noFill/>
            <a:ln w="2540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Text Box 67"/>
            <p:cNvSpPr txBox="1">
              <a:spLocks noChangeArrowheads="1"/>
            </p:cNvSpPr>
            <p:nvPr/>
          </p:nvSpPr>
          <p:spPr bwMode="auto">
            <a:xfrm>
              <a:off x="3129" y="357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3380" name="Line 68"/>
            <p:cNvSpPr>
              <a:spLocks noChangeShapeType="1"/>
            </p:cNvSpPr>
            <p:nvPr/>
          </p:nvSpPr>
          <p:spPr bwMode="auto">
            <a:xfrm>
              <a:off x="3474" y="3769"/>
              <a:ext cx="912" cy="0"/>
            </a:xfrm>
            <a:prstGeom prst="line">
              <a:avLst/>
            </a:prstGeom>
            <a:noFill/>
            <a:ln w="2540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Line 69"/>
            <p:cNvSpPr>
              <a:spLocks noChangeShapeType="1"/>
            </p:cNvSpPr>
            <p:nvPr/>
          </p:nvSpPr>
          <p:spPr bwMode="auto">
            <a:xfrm>
              <a:off x="4390" y="3604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82" name="Group 70"/>
          <p:cNvGrpSpPr>
            <a:grpSpLocks/>
          </p:cNvGrpSpPr>
          <p:nvPr/>
        </p:nvGrpSpPr>
        <p:grpSpPr bwMode="auto">
          <a:xfrm>
            <a:off x="1533525" y="3560763"/>
            <a:ext cx="2511425" cy="2420937"/>
            <a:chOff x="3334" y="2560"/>
            <a:chExt cx="1582" cy="1525"/>
          </a:xfrm>
        </p:grpSpPr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687" y="3123"/>
              <a:ext cx="720" cy="480"/>
            </a:xfrm>
            <a:prstGeom prst="rect">
              <a:avLst/>
            </a:prstGeom>
            <a:solidFill>
              <a:srgbClr val="F3912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84" name="Group 72"/>
            <p:cNvGrpSpPr>
              <a:grpSpLocks/>
            </p:cNvGrpSpPr>
            <p:nvPr/>
          </p:nvGrpSpPr>
          <p:grpSpPr bwMode="auto">
            <a:xfrm>
              <a:off x="4021" y="2760"/>
              <a:ext cx="895" cy="599"/>
              <a:chOff x="1296" y="2905"/>
              <a:chExt cx="895" cy="599"/>
            </a:xfrm>
          </p:grpSpPr>
          <p:sp>
            <p:nvSpPr>
              <p:cNvPr id="13385" name="Freeform 73"/>
              <p:cNvSpPr>
                <a:spLocks/>
              </p:cNvSpPr>
              <p:nvPr/>
            </p:nvSpPr>
            <p:spPr bwMode="auto">
              <a:xfrm>
                <a:off x="1536" y="3360"/>
                <a:ext cx="48" cy="144"/>
              </a:xfrm>
              <a:custGeom>
                <a:avLst/>
                <a:gdLst>
                  <a:gd name="T0" fmla="*/ 0 w 48"/>
                  <a:gd name="T1" fmla="*/ 0 h 144"/>
                  <a:gd name="T2" fmla="*/ 48 w 48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144">
                    <a:moveTo>
                      <a:pt x="0" y="0"/>
                    </a:moveTo>
                    <a:cubicBezTo>
                      <a:pt x="20" y="60"/>
                      <a:pt x="40" y="120"/>
                      <a:pt x="48" y="144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6" name="Text Box 74"/>
              <p:cNvSpPr txBox="1">
                <a:spLocks noChangeArrowheads="1"/>
              </p:cNvSpPr>
              <p:nvPr/>
            </p:nvSpPr>
            <p:spPr bwMode="auto">
              <a:xfrm>
                <a:off x="1612" y="321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α</a:t>
                </a:r>
              </a:p>
            </p:txBody>
          </p:sp>
          <p:grpSp>
            <p:nvGrpSpPr>
              <p:cNvPr id="13387" name="Group 75"/>
              <p:cNvGrpSpPr>
                <a:grpSpLocks/>
              </p:cNvGrpSpPr>
              <p:nvPr/>
            </p:nvGrpSpPr>
            <p:grpSpPr bwMode="auto">
              <a:xfrm>
                <a:off x="1296" y="2905"/>
                <a:ext cx="895" cy="599"/>
                <a:chOff x="1296" y="2905"/>
                <a:chExt cx="895" cy="599"/>
              </a:xfrm>
            </p:grpSpPr>
            <p:sp>
              <p:nvSpPr>
                <p:cNvPr id="1338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1296" y="3072"/>
                  <a:ext cx="672" cy="432"/>
                </a:xfrm>
                <a:prstGeom prst="line">
                  <a:avLst/>
                </a:prstGeom>
                <a:noFill/>
                <a:ln w="38100">
                  <a:solidFill>
                    <a:srgbClr val="6600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58" y="2905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>
                      <a:solidFill>
                        <a:srgbClr val="FF0000"/>
                      </a:solidFill>
                    </a:rPr>
                    <a:t>F</a:t>
                  </a:r>
                  <a:endParaRPr lang="en-US" altLang="zh-CN" sz="2400" b="1" baseline="-250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3390" name="Group 78"/>
            <p:cNvGrpSpPr>
              <a:grpSpLocks/>
            </p:cNvGrpSpPr>
            <p:nvPr/>
          </p:nvGrpSpPr>
          <p:grpSpPr bwMode="auto">
            <a:xfrm>
              <a:off x="3869" y="2560"/>
              <a:ext cx="325" cy="791"/>
              <a:chOff x="1142" y="2713"/>
              <a:chExt cx="325" cy="791"/>
            </a:xfrm>
          </p:grpSpPr>
          <p:sp>
            <p:nvSpPr>
              <p:cNvPr id="13391" name="Line 79"/>
              <p:cNvSpPr>
                <a:spLocks noChangeShapeType="1"/>
              </p:cNvSpPr>
              <p:nvPr/>
            </p:nvSpPr>
            <p:spPr bwMode="auto">
              <a:xfrm flipV="1">
                <a:off x="1296" y="2976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2" name="Text Box 80"/>
              <p:cNvSpPr txBox="1">
                <a:spLocks noChangeArrowheads="1"/>
              </p:cNvSpPr>
              <p:nvPr/>
            </p:nvSpPr>
            <p:spPr bwMode="auto">
              <a:xfrm>
                <a:off x="1142" y="2713"/>
                <a:ext cx="3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F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grpSp>
          <p:nvGrpSpPr>
            <p:cNvPr id="13393" name="Group 81"/>
            <p:cNvGrpSpPr>
              <a:grpSpLocks/>
            </p:cNvGrpSpPr>
            <p:nvPr/>
          </p:nvGrpSpPr>
          <p:grpSpPr bwMode="auto">
            <a:xfrm>
              <a:off x="3334" y="3184"/>
              <a:ext cx="688" cy="288"/>
              <a:chOff x="968" y="3192"/>
              <a:chExt cx="688" cy="288"/>
            </a:xfrm>
          </p:grpSpPr>
          <p:sp>
            <p:nvSpPr>
              <p:cNvPr id="13394" name="Line 82"/>
              <p:cNvSpPr>
                <a:spLocks noChangeShapeType="1"/>
              </p:cNvSpPr>
              <p:nvPr/>
            </p:nvSpPr>
            <p:spPr bwMode="auto">
              <a:xfrm flipH="1" flipV="1">
                <a:off x="1128" y="3359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5" name="Text Box 83"/>
              <p:cNvSpPr txBox="1">
                <a:spLocks noChangeArrowheads="1"/>
              </p:cNvSpPr>
              <p:nvPr/>
            </p:nvSpPr>
            <p:spPr bwMode="auto">
              <a:xfrm>
                <a:off x="968" y="3192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f</a:t>
                </a:r>
                <a:endParaRPr lang="en-US" altLang="zh-CN" sz="2400" b="1" baseline="-250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396" name="Group 84"/>
            <p:cNvGrpSpPr>
              <a:grpSpLocks/>
            </p:cNvGrpSpPr>
            <p:nvPr/>
          </p:nvGrpSpPr>
          <p:grpSpPr bwMode="auto">
            <a:xfrm>
              <a:off x="3941" y="3340"/>
              <a:ext cx="265" cy="745"/>
              <a:chOff x="1212" y="3504"/>
              <a:chExt cx="265" cy="745"/>
            </a:xfrm>
          </p:grpSpPr>
          <p:sp>
            <p:nvSpPr>
              <p:cNvPr id="13397" name="Line 85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8" name="Text Box 86"/>
              <p:cNvSpPr txBox="1">
                <a:spLocks noChangeArrowheads="1"/>
              </p:cNvSpPr>
              <p:nvPr/>
            </p:nvSpPr>
            <p:spPr bwMode="auto">
              <a:xfrm>
                <a:off x="1212" y="3961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  <a:ea typeface="仿宋_GB2312" pitchFamily="49" charset="-122"/>
                  </a:rPr>
                  <a:t>G</a:t>
                </a:r>
              </a:p>
            </p:txBody>
          </p:sp>
        </p:grpSp>
        <p:sp>
          <p:nvSpPr>
            <p:cNvPr id="13399" name="Line 87"/>
            <p:cNvSpPr>
              <a:spLocks noChangeShapeType="1"/>
            </p:cNvSpPr>
            <p:nvPr/>
          </p:nvSpPr>
          <p:spPr bwMode="auto">
            <a:xfrm>
              <a:off x="4003" y="3359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3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8555E-6 L 0.40764 0.003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8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 animBg="1"/>
      <p:bldP spid="133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27050" y="654050"/>
            <a:ext cx="8388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解：重力和支持力不做功∵它们和位移的夹角为</a:t>
            </a:r>
            <a:r>
              <a:rPr lang="en-US" altLang="zh-CN" sz="2800" b="1"/>
              <a:t>900</a:t>
            </a:r>
          </a:p>
          <a:p>
            <a:r>
              <a:rPr lang="en-US" altLang="zh-CN" sz="2800" b="1"/>
              <a:t>F</a:t>
            </a:r>
            <a:r>
              <a:rPr lang="zh-CN" altLang="en-US" sz="2800" b="1"/>
              <a:t>所做的功为：Ｗ</a:t>
            </a:r>
            <a:r>
              <a:rPr lang="en-US" altLang="zh-CN" sz="2800" b="1"/>
              <a:t>1</a:t>
            </a:r>
            <a:r>
              <a:rPr lang="zh-CN" altLang="en-US" sz="2800" b="1"/>
              <a:t>＝</a:t>
            </a:r>
            <a:r>
              <a:rPr lang="en-US" altLang="zh-CN" sz="2800" b="1"/>
              <a:t>Fscosα</a:t>
            </a:r>
            <a:r>
              <a:rPr lang="zh-CN" altLang="en-US" sz="2800" b="1"/>
              <a:t>，</a:t>
            </a:r>
            <a:endParaRPr lang="zh-CN" altLang="en-US" sz="28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817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滑动摩擦力</a:t>
            </a:r>
            <a:r>
              <a:rPr lang="en-US" altLang="zh-CN" sz="2800" b="1"/>
              <a:t>f</a:t>
            </a:r>
            <a:r>
              <a:rPr lang="zh-CN" altLang="en-US" sz="2800" b="1"/>
              <a:t>所做的功为：Ｗ</a:t>
            </a:r>
            <a:r>
              <a:rPr lang="en-US" altLang="zh-CN" sz="2800" b="1"/>
              <a:t>2</a:t>
            </a:r>
            <a:r>
              <a:rPr lang="zh-CN" altLang="en-US" sz="2800" b="1"/>
              <a:t>＝</a:t>
            </a:r>
            <a:r>
              <a:rPr lang="en-US" altLang="zh-CN" sz="2800" b="1"/>
              <a:t>fscos1800</a:t>
            </a:r>
            <a:r>
              <a:rPr lang="zh-CN" altLang="en-US" sz="2800" b="1"/>
              <a:t>＝－</a:t>
            </a:r>
            <a:r>
              <a:rPr lang="en-US" altLang="zh-CN" sz="2800" b="1"/>
              <a:t>fs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62000" y="3124200"/>
            <a:ext cx="6019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各个力对物体所做功的代数和为：</a:t>
            </a:r>
          </a:p>
          <a:p>
            <a:r>
              <a:rPr lang="zh-CN" altLang="en-US" sz="2800" b="1"/>
              <a:t>Ｗ</a:t>
            </a:r>
            <a:r>
              <a:rPr lang="en-US" altLang="zh-CN" sz="2800" b="1"/>
              <a:t>=</a:t>
            </a:r>
            <a:r>
              <a:rPr lang="zh-CN" altLang="en-US" sz="2800" b="1"/>
              <a:t>Ｗ</a:t>
            </a:r>
            <a:r>
              <a:rPr lang="en-US" altLang="zh-CN" sz="2800" b="1"/>
              <a:t>1+</a:t>
            </a:r>
            <a:r>
              <a:rPr lang="zh-CN" altLang="en-US" sz="2800" b="1"/>
              <a:t>Ｗ</a:t>
            </a:r>
            <a:r>
              <a:rPr lang="en-US" altLang="zh-CN" sz="2800" b="1"/>
              <a:t>2=(</a:t>
            </a:r>
            <a:r>
              <a:rPr lang="zh-CN" altLang="en-US" sz="2800" b="1"/>
              <a:t>Ｆ</a:t>
            </a:r>
            <a:r>
              <a:rPr lang="en-US" altLang="zh-CN" sz="2800" b="1"/>
              <a:t>cosα</a:t>
            </a:r>
            <a:r>
              <a:rPr lang="zh-CN" altLang="en-US" sz="2800" b="1"/>
              <a:t>－</a:t>
            </a:r>
            <a:r>
              <a:rPr lang="en-US" altLang="zh-CN" sz="2800" b="1"/>
              <a:t>f</a:t>
            </a:r>
            <a:r>
              <a:rPr lang="zh-CN" altLang="en-US" sz="2800" b="1"/>
              <a:t>）</a:t>
            </a:r>
            <a:r>
              <a:rPr lang="en-US" altLang="zh-CN" sz="2800" b="1"/>
              <a:t>s</a:t>
            </a:r>
            <a:endParaRPr lang="en-US" altLang="zh-CN" sz="28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57200" y="423545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根据正交分解法求得物体所受的合力</a:t>
            </a:r>
          </a:p>
          <a:p>
            <a:r>
              <a:rPr lang="zh-CN" altLang="en-US" sz="2800" b="1"/>
              <a:t>Ｆ</a:t>
            </a:r>
            <a:r>
              <a:rPr lang="en-US" altLang="zh-CN" sz="2800" b="1"/>
              <a:t>=</a:t>
            </a:r>
            <a:r>
              <a:rPr lang="zh-CN" altLang="en-US" sz="2800" b="1"/>
              <a:t>Ｆ</a:t>
            </a:r>
            <a:r>
              <a:rPr lang="en-US" altLang="zh-CN" sz="2800" b="1"/>
              <a:t>cosα</a:t>
            </a:r>
            <a:r>
              <a:rPr lang="zh-CN" altLang="en-US" sz="2800" b="1"/>
              <a:t>－</a:t>
            </a:r>
            <a:r>
              <a:rPr lang="en-US" altLang="zh-CN" sz="2800" b="1"/>
              <a:t>f</a:t>
            </a:r>
            <a:r>
              <a:rPr lang="zh-CN" altLang="en-US" sz="2800" b="1"/>
              <a:t>，合力方向向右，与位移同向；</a:t>
            </a:r>
            <a:endParaRPr lang="zh-CN" altLang="en-US" sz="28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04800" y="5805488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合力所做的功为：Ｗ＝Ｆ</a:t>
            </a:r>
            <a:r>
              <a:rPr lang="en-US" altLang="zh-CN" sz="2800" b="1"/>
              <a:t>scos00</a:t>
            </a:r>
            <a:r>
              <a:rPr lang="zh-CN" altLang="en-US" sz="2800" b="1"/>
              <a:t>＝（Ｆ</a:t>
            </a:r>
            <a:r>
              <a:rPr lang="en-US" altLang="zh-CN" sz="2800" b="1"/>
              <a:t>cosα</a:t>
            </a:r>
            <a:r>
              <a:rPr lang="zh-CN" altLang="en-US" sz="2800" b="1"/>
              <a:t>－</a:t>
            </a:r>
            <a:r>
              <a:rPr lang="en-US" altLang="zh-CN" sz="2800" b="1"/>
              <a:t>f</a:t>
            </a:r>
            <a:r>
              <a:rPr lang="zh-CN" altLang="en-US" sz="2800" b="1"/>
              <a:t>）</a:t>
            </a:r>
            <a:r>
              <a:rPr lang="en-US" altLang="zh-CN" sz="2800" b="1"/>
              <a:t>s</a:t>
            </a:r>
            <a:endParaRPr lang="en-US" alt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7388" y="685800"/>
            <a:ext cx="7772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　　求解物体在几个力的共同作用下发生一段位移时，这几个力对物体所做的总功可以用以下两种方法来求解。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55650" y="2819400"/>
            <a:ext cx="7704138" cy="1597025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(1) 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分别求出每个力所做的功，然后求出所有功的代数和。即：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itchFamily="18" charset="0"/>
              </a:rPr>
              <a:t>总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+……+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55650" y="5146675"/>
            <a:ext cx="7704138" cy="955675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(2) 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先求出物体所受的合力，然后再求出合力的功，即：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itchFamily="18" charset="0"/>
              </a:rPr>
              <a:t>总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itchFamily="18" charset="0"/>
              </a:rPr>
              <a:t>合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cosα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animBg="1" autoUpdateAnimBg="0"/>
      <p:bldP spid="1536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59113" y="163513"/>
            <a:ext cx="3451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拓展    变力做功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68313" y="712788"/>
            <a:ext cx="4451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ea typeface="华文细黑" pitchFamily="2" charset="-122"/>
              </a:rPr>
              <a:t>对于变力做功不能依定义式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148263" y="712788"/>
          <a:ext cx="23749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公式" r:id="rId3" imgW="850531" imgH="177723" progId="Equation.3">
                  <p:embed/>
                </p:oleObj>
              </mc:Choice>
              <mc:Fallback>
                <p:oleObj name="公式" r:id="rId3" imgW="850531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712788"/>
                        <a:ext cx="23749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79388" y="1289050"/>
            <a:ext cx="871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华文细黑" pitchFamily="2" charset="-122"/>
              </a:rPr>
              <a:t>直接求解，但可依物理规律通过技巧的转化间接求解。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79388" y="1863725"/>
            <a:ext cx="87137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、可用（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微元法</a:t>
            </a:r>
            <a:r>
              <a:rPr lang="zh-CN" altLang="en-US" sz="28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无限分小法</a:t>
            </a:r>
            <a:r>
              <a:rPr lang="zh-CN" altLang="en-US" sz="28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来求</a:t>
            </a:r>
            <a:r>
              <a:rPr lang="en-US" altLang="zh-CN" sz="28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过程无限分小后， 可认为每小段是恒力做功。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50825" y="28003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平均力法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3850" y="3232150"/>
            <a:ext cx="8413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ea typeface="华文细黑" pitchFamily="2" charset="-122"/>
              </a:rPr>
              <a:t>   </a:t>
            </a:r>
            <a:r>
              <a:rPr lang="zh-CN" altLang="en-US" sz="2800" b="1">
                <a:ea typeface="华文细黑" pitchFamily="2" charset="-122"/>
              </a:rPr>
              <a:t>若变力大小随位移是</a:t>
            </a: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线性</a:t>
            </a:r>
            <a:r>
              <a:rPr lang="zh-CN" altLang="en-US" sz="2800" b="1">
                <a:ea typeface="华文细黑" pitchFamily="2" charset="-122"/>
              </a:rPr>
              <a:t>变化，且</a:t>
            </a: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</a:rPr>
              <a:t>方向不变</a:t>
            </a:r>
            <a:r>
              <a:rPr lang="zh-CN" altLang="en-US" sz="2800" b="1">
                <a:ea typeface="华文细黑" pitchFamily="2" charset="-122"/>
              </a:rPr>
              <a:t>时，可将变力的平均值求出后用公式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403350" y="4168775"/>
          <a:ext cx="56181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5" imgW="1904174" imgH="406224" progId="Equation.3">
                  <p:embed/>
                </p:oleObj>
              </mc:Choice>
              <mc:Fallback>
                <p:oleObj name="公式" r:id="rId5" imgW="1904174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68775"/>
                        <a:ext cx="5618163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919163" y="5562600"/>
            <a:ext cx="7158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华文细黑" pitchFamily="2" charset="-122"/>
              </a:rPr>
              <a:t>计算</a:t>
            </a:r>
            <a:r>
              <a:rPr lang="en-US" altLang="zh-CN" sz="2800" b="1">
                <a:ea typeface="华文细黑" pitchFamily="2" charset="-122"/>
              </a:rPr>
              <a:t>: </a:t>
            </a:r>
            <a:r>
              <a:rPr lang="zh-CN" altLang="en-US" sz="2800" b="1">
                <a:ea typeface="华文细黑" pitchFamily="2" charset="-122"/>
              </a:rPr>
              <a:t>如弹簧的弹力做功就可以用此法计算。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601663"/>
            <a:ext cx="8642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利用Ｆ－Ｓ图像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，Ｆ－Ｓ图线与坐标轴所包围的面积即是力Ｆ做功的数值。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50825" y="168116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、已知变力做功的平均功率Ｐ，则功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Ｗ＝Ｐｔ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3850" y="2401888"/>
            <a:ext cx="429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、用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动能定理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进行求解：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95288" y="2978150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ea typeface="华文细黑" pitchFamily="2" charset="-122"/>
              </a:rPr>
              <a:t>    </a:t>
            </a:r>
            <a:r>
              <a:rPr lang="zh-CN" altLang="en-US" sz="2800" b="1">
                <a:ea typeface="华文细黑" pitchFamily="2" charset="-122"/>
              </a:rPr>
              <a:t>由动能定理Ｗ＝</a:t>
            </a:r>
            <a:r>
              <a:rPr lang="en-US" altLang="zh-CN" sz="2800" b="1">
                <a:ea typeface="华文细黑" pitchFamily="2" charset="-122"/>
              </a:rPr>
              <a:t>Δ</a:t>
            </a:r>
            <a:r>
              <a:rPr lang="zh-CN" altLang="en-US" sz="2800" b="1">
                <a:ea typeface="华文细黑" pitchFamily="2" charset="-122"/>
              </a:rPr>
              <a:t>Ｅ</a:t>
            </a:r>
            <a:r>
              <a:rPr lang="zh-CN" altLang="en-US" sz="2800" b="1" baseline="-25000">
                <a:ea typeface="华文细黑" pitchFamily="2" charset="-122"/>
              </a:rPr>
              <a:t>Ｋ</a:t>
            </a:r>
            <a:r>
              <a:rPr lang="zh-CN" altLang="en-US" sz="2800" b="1">
                <a:ea typeface="华文细黑" pitchFamily="2" charset="-122"/>
              </a:rPr>
              <a:t>可知，将变力的功转换为物体动能的变化量，可将问题轻易解决。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5288" y="4129088"/>
            <a:ext cx="429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、用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功能关系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进行求解。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3400" y="1309688"/>
            <a:ext cx="7997825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1</a:t>
            </a:r>
            <a:r>
              <a:rPr kumimoji="1" lang="zh-CN" altLang="en-US" sz="3200" b="1">
                <a:latin typeface="宋体" pitchFamily="2" charset="-122"/>
              </a:rPr>
              <a:t>、在光滑的水平面和粗糙的水平面上各放一质量不同的木块，在相同的拉力作用下，通过相同的位移，拉力对木块做的功</a:t>
            </a:r>
            <a:r>
              <a:rPr kumimoji="1" lang="en-US" altLang="zh-CN" sz="3200" b="1">
                <a:latin typeface="宋体" pitchFamily="2" charset="-122"/>
              </a:rPr>
              <a:t>(    )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A.</a:t>
            </a:r>
            <a:r>
              <a:rPr kumimoji="1" lang="zh-CN" altLang="en-US" sz="3200" b="1">
                <a:latin typeface="宋体" pitchFamily="2" charset="-122"/>
              </a:rPr>
              <a:t>在光滑的水平面上较多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B.</a:t>
            </a:r>
            <a:r>
              <a:rPr kumimoji="1" lang="zh-CN" altLang="en-US" sz="3200" b="1">
                <a:latin typeface="宋体" pitchFamily="2" charset="-122"/>
              </a:rPr>
              <a:t>在粗糙的水平面上较多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C.</a:t>
            </a:r>
            <a:r>
              <a:rPr kumimoji="1" lang="zh-CN" altLang="en-US" sz="3200" b="1">
                <a:latin typeface="宋体" pitchFamily="2" charset="-122"/>
              </a:rPr>
              <a:t>一样多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D.</a:t>
            </a:r>
            <a:r>
              <a:rPr kumimoji="1" lang="zh-CN" altLang="en-US" sz="3200" b="1">
                <a:latin typeface="宋体" pitchFamily="2" charset="-122"/>
              </a:rPr>
              <a:t>由小车运动所需的时间决定</a:t>
            </a:r>
            <a:endParaRPr kumimoji="1" lang="zh-CN" altLang="en-US" sz="3200" b="1">
              <a:latin typeface="Arial Narrow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424738" y="2281238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667000" y="3810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课堂练习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883525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2</a:t>
            </a:r>
            <a:r>
              <a:rPr kumimoji="1" lang="zh-CN" altLang="en-US" sz="3200" b="1">
                <a:latin typeface="宋体" pitchFamily="2" charset="-122"/>
              </a:rPr>
              <a:t>、质量为</a:t>
            </a:r>
            <a:r>
              <a:rPr kumimoji="1" lang="en-US" altLang="zh-CN" sz="3200" b="1">
                <a:latin typeface="宋体" pitchFamily="2" charset="-122"/>
              </a:rPr>
              <a:t>m</a:t>
            </a:r>
            <a:r>
              <a:rPr kumimoji="1" lang="zh-CN" altLang="en-US" sz="3200" b="1">
                <a:latin typeface="宋体" pitchFamily="2" charset="-122"/>
              </a:rPr>
              <a:t>的物体沿倾角为</a:t>
            </a:r>
            <a:r>
              <a:rPr kumimoji="1" lang="en-US" altLang="zh-CN" sz="3200" b="1">
                <a:latin typeface="宋体" pitchFamily="2" charset="-122"/>
              </a:rPr>
              <a:t>θ</a:t>
            </a:r>
            <a:r>
              <a:rPr kumimoji="1" lang="zh-CN" altLang="en-US" sz="3200" b="1">
                <a:latin typeface="宋体" pitchFamily="2" charset="-122"/>
              </a:rPr>
              <a:t>的斜面匀速滑下，在通过位移</a:t>
            </a:r>
            <a:r>
              <a:rPr kumimoji="1" lang="en-US" altLang="zh-CN" sz="3200" b="1">
                <a:latin typeface="宋体" pitchFamily="2" charset="-122"/>
              </a:rPr>
              <a:t>L</a:t>
            </a:r>
            <a:r>
              <a:rPr kumimoji="1" lang="zh-CN" altLang="en-US" sz="3200" b="1">
                <a:latin typeface="宋体" pitchFamily="2" charset="-122"/>
              </a:rPr>
              <a:t>的过程中</a:t>
            </a:r>
            <a:r>
              <a:rPr kumimoji="1" lang="en-US" altLang="zh-CN" sz="3200" b="1">
                <a:latin typeface="宋体" pitchFamily="2" charset="-122"/>
              </a:rPr>
              <a:t>(    )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A.</a:t>
            </a:r>
            <a:r>
              <a:rPr kumimoji="1" lang="zh-CN" altLang="en-US" sz="3200" b="1">
                <a:latin typeface="宋体" pitchFamily="2" charset="-122"/>
              </a:rPr>
              <a:t>重力对物体做功</a:t>
            </a:r>
            <a:r>
              <a:rPr kumimoji="1" lang="en-US" altLang="zh-CN" sz="3200" b="1">
                <a:latin typeface="宋体" pitchFamily="2" charset="-122"/>
              </a:rPr>
              <a:t>mgL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B.</a:t>
            </a:r>
            <a:r>
              <a:rPr kumimoji="1" lang="zh-CN" altLang="en-US" sz="3200" b="1">
                <a:latin typeface="宋体" pitchFamily="2" charset="-122"/>
              </a:rPr>
              <a:t>重力对物体做功</a:t>
            </a:r>
            <a:r>
              <a:rPr kumimoji="1" lang="en-US" altLang="zh-CN" sz="3200" b="1">
                <a:latin typeface="宋体" pitchFamily="2" charset="-122"/>
              </a:rPr>
              <a:t>mgLsin</a:t>
            </a:r>
            <a:r>
              <a:rPr kumimoji="1" lang="en-US" altLang="zh-CN" sz="3200" b="1">
                <a:latin typeface="宋体" pitchFamily="2" charset="-122"/>
                <a:sym typeface="Symbol" pitchFamily="18" charset="2"/>
              </a:rPr>
              <a:t></a:t>
            </a:r>
            <a:endParaRPr kumimoji="1" lang="en-US" altLang="zh-CN" sz="3200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C.</a:t>
            </a:r>
            <a:r>
              <a:rPr kumimoji="1" lang="zh-CN" altLang="en-US" sz="3200" b="1">
                <a:latin typeface="宋体" pitchFamily="2" charset="-122"/>
              </a:rPr>
              <a:t>支持力对物体做功</a:t>
            </a:r>
            <a:r>
              <a:rPr kumimoji="1" lang="en-US" altLang="zh-CN" sz="3200" b="1">
                <a:latin typeface="宋体" pitchFamily="2" charset="-122"/>
              </a:rPr>
              <a:t>mgLcos</a:t>
            </a:r>
            <a:r>
              <a:rPr kumimoji="1" lang="en-US" altLang="zh-CN" sz="3200" b="1">
                <a:latin typeface="宋体" pitchFamily="2" charset="-122"/>
                <a:sym typeface="Symbol" pitchFamily="18" charset="2"/>
              </a:rPr>
              <a:t></a:t>
            </a:r>
            <a:endParaRPr kumimoji="1" lang="en-US" altLang="zh-CN" sz="3200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D.</a:t>
            </a:r>
            <a:r>
              <a:rPr kumimoji="1" lang="zh-CN" altLang="en-US" sz="3200" b="1">
                <a:latin typeface="宋体" pitchFamily="2" charset="-122"/>
              </a:rPr>
              <a:t>摩擦力对物体做正功，数值为</a:t>
            </a:r>
            <a:r>
              <a:rPr kumimoji="1" lang="en-US" altLang="zh-CN" sz="3200" b="1">
                <a:latin typeface="宋体" pitchFamily="2" charset="-122"/>
              </a:rPr>
              <a:t>mgLsin</a:t>
            </a:r>
            <a:r>
              <a:rPr kumimoji="1" lang="en-US" altLang="zh-CN" sz="3200" b="1">
                <a:latin typeface="宋体" pitchFamily="2" charset="-122"/>
                <a:sym typeface="Symbol" pitchFamily="18" charset="2"/>
              </a:rPr>
              <a:t>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248400" y="1736725"/>
            <a:ext cx="1081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solidFill>
                  <a:srgbClr val="EF4D64"/>
                </a:solidFill>
                <a:latin typeface="Arial Narrow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92388" y="26685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30438" y="49926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500313" y="45799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306638" y="46863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535238" y="47069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805113" y="42941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611438" y="44005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478088" y="38115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747963" y="33988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554288" y="35052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260975" y="39179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2039938" y="52212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2309813" y="48085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116138" y="49149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344738" y="49355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614613" y="45227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2420938" y="46291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方程式" r:id="rId3" imgW="152280" imgH="317160" progId="Equation.3">
                  <p:embed/>
                </p:oleObj>
              </mc:Choice>
              <mc:Fallback>
                <p:oleObj name="方程式" r:id="rId3" imgW="15228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811213" y="10175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468313" y="1787525"/>
            <a:ext cx="835183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      3</a:t>
            </a:r>
            <a:r>
              <a:rPr kumimoji="1" lang="zh-CN" altLang="en-US" sz="3200" b="1">
                <a:latin typeface="宋体" pitchFamily="2" charset="-122"/>
              </a:rPr>
              <a:t>、放在粗糙水平地面上的物体，在</a:t>
            </a:r>
            <a:r>
              <a:rPr kumimoji="1" lang="en-US" altLang="zh-CN" sz="3200" b="1">
                <a:latin typeface="宋体" pitchFamily="2" charset="-122"/>
              </a:rPr>
              <a:t>10N</a:t>
            </a:r>
            <a:r>
              <a:rPr kumimoji="1" lang="zh-CN" altLang="en-US" sz="3200" b="1">
                <a:latin typeface="宋体" pitchFamily="2" charset="-122"/>
              </a:rPr>
              <a:t>的水平拉力作用下，以</a:t>
            </a:r>
            <a:r>
              <a:rPr kumimoji="1" lang="en-US" altLang="zh-CN" sz="3200" b="1">
                <a:latin typeface="宋体" pitchFamily="2" charset="-122"/>
              </a:rPr>
              <a:t>6 m/s</a:t>
            </a:r>
            <a:r>
              <a:rPr kumimoji="1" lang="zh-CN" altLang="en-US" sz="3200" b="1">
                <a:latin typeface="宋体" pitchFamily="2" charset="-122"/>
              </a:rPr>
              <a:t>的速度匀速移动</a:t>
            </a:r>
            <a:r>
              <a:rPr kumimoji="1" lang="en-US" altLang="zh-CN" sz="3200" b="1">
                <a:latin typeface="宋体" pitchFamily="2" charset="-122"/>
              </a:rPr>
              <a:t>4s</a:t>
            </a:r>
            <a:r>
              <a:rPr kumimoji="1" lang="zh-CN" altLang="en-US" sz="3200" b="1">
                <a:latin typeface="宋体" pitchFamily="2" charset="-122"/>
              </a:rPr>
              <a:t>，则拉力共做了</a:t>
            </a:r>
            <a:r>
              <a:rPr kumimoji="1" lang="zh-CN" altLang="en-US" sz="3200" b="1" u="sng">
                <a:latin typeface="宋体" pitchFamily="2" charset="-122"/>
              </a:rPr>
              <a:t>       </a:t>
            </a:r>
            <a:r>
              <a:rPr kumimoji="1" lang="zh-CN" altLang="en-US" sz="3200" b="1">
                <a:latin typeface="宋体" pitchFamily="2" charset="-122"/>
              </a:rPr>
              <a:t>功，摩擦阻力对物体做了</a:t>
            </a:r>
            <a:r>
              <a:rPr kumimoji="1" lang="zh-CN" altLang="en-US" sz="3200" b="1" u="sng">
                <a:latin typeface="宋体" pitchFamily="2" charset="-122"/>
              </a:rPr>
              <a:t>       </a:t>
            </a:r>
            <a:r>
              <a:rPr kumimoji="1" lang="zh-CN" altLang="en-US" sz="3200" b="1">
                <a:latin typeface="宋体" pitchFamily="2" charset="-122"/>
              </a:rPr>
              <a:t>的功</a:t>
            </a:r>
            <a:r>
              <a:rPr kumimoji="1" lang="en-US" altLang="zh-CN" sz="3200" b="1">
                <a:latin typeface="宋体" pitchFamily="2" charset="-122"/>
              </a:rPr>
              <a:t>.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1768475" y="32004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宋体" pitchFamily="2" charset="-122"/>
              </a:rPr>
              <a:t>-240J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 rot="10800000" flipV="1">
            <a:off x="4117975" y="2667000"/>
            <a:ext cx="136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宋体" pitchFamily="2" charset="-122"/>
              </a:rPr>
              <a:t>240J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4" grpId="0"/>
      <p:bldP spid="205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92388" y="26685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30438" y="49926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500313" y="45799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306638" y="46863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535238" y="47069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805113" y="42941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611438" y="44005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478088" y="38115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747963" y="33988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554288" y="35052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60975" y="39179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039938" y="52212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309813" y="48085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116138" y="49149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2344738" y="49355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2614613" y="45227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420938" y="46291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方程式" r:id="rId3" imgW="152280" imgH="317160" progId="Equation.3">
                  <p:embed/>
                </p:oleObj>
              </mc:Choice>
              <mc:Fallback>
                <p:oleObj name="方程式" r:id="rId3" imgW="15228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811213" y="10175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84213" y="1557338"/>
            <a:ext cx="7920037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宋体" pitchFamily="2" charset="-122"/>
              </a:rPr>
              <a:t>4</a:t>
            </a:r>
            <a:r>
              <a:rPr kumimoji="1" lang="zh-CN" altLang="en-US" sz="3200" b="1">
                <a:latin typeface="宋体" pitchFamily="2" charset="-122"/>
              </a:rPr>
              <a:t>、重</a:t>
            </a:r>
            <a:r>
              <a:rPr kumimoji="1" lang="en-US" altLang="zh-CN" sz="3200" b="1">
                <a:latin typeface="宋体" pitchFamily="2" charset="-122"/>
              </a:rPr>
              <a:t>20N</a:t>
            </a:r>
            <a:r>
              <a:rPr kumimoji="1" lang="zh-CN" altLang="en-US" sz="3200" b="1">
                <a:latin typeface="宋体" pitchFamily="2" charset="-122"/>
              </a:rPr>
              <a:t>的铁球在离地面</a:t>
            </a:r>
            <a:r>
              <a:rPr kumimoji="1" lang="en-US" altLang="zh-CN" sz="3200" b="1">
                <a:latin typeface="宋体" pitchFamily="2" charset="-122"/>
              </a:rPr>
              <a:t>40m</a:t>
            </a:r>
            <a:r>
              <a:rPr kumimoji="1" lang="zh-CN" altLang="en-US" sz="3200" b="1">
                <a:latin typeface="宋体" pitchFamily="2" charset="-122"/>
              </a:rPr>
              <a:t>的高处由静止开始下落，若空气阻力是球重的 </a:t>
            </a:r>
            <a:r>
              <a:rPr kumimoji="1" lang="en-US" altLang="zh-CN" sz="3200" b="1">
                <a:latin typeface="宋体" pitchFamily="2" charset="-122"/>
              </a:rPr>
              <a:t>0.2</a:t>
            </a:r>
            <a:r>
              <a:rPr kumimoji="1" lang="zh-CN" altLang="en-US" sz="3200" b="1">
                <a:latin typeface="宋体" pitchFamily="2" charset="-122"/>
              </a:rPr>
              <a:t>倍，那么在铁球从开始下落到着地的过程中，重力对小球做的功</a:t>
            </a:r>
            <a:r>
              <a:rPr kumimoji="1" lang="zh-CN" altLang="en-US" sz="3200" b="1" u="sng">
                <a:latin typeface="宋体" pitchFamily="2" charset="-122"/>
              </a:rPr>
              <a:t>      </a:t>
            </a:r>
            <a:r>
              <a:rPr kumimoji="1" lang="zh-CN" altLang="en-US" sz="3200" b="1">
                <a:latin typeface="宋体" pitchFamily="2" charset="-122"/>
              </a:rPr>
              <a:t>，空气阻力对小球做的功为</a:t>
            </a:r>
            <a:r>
              <a:rPr kumimoji="1" lang="zh-CN" altLang="en-US" sz="3200" b="1" u="sng">
                <a:latin typeface="宋体" pitchFamily="2" charset="-122"/>
              </a:rPr>
              <a:t>      </a:t>
            </a:r>
            <a:r>
              <a:rPr kumimoji="1" lang="zh-CN" altLang="en-US" sz="3200" b="1">
                <a:latin typeface="宋体" pitchFamily="2" charset="-122"/>
              </a:rPr>
              <a:t>，小球克服空气阻力做的功为</a:t>
            </a:r>
            <a:r>
              <a:rPr kumimoji="1" lang="zh-CN" altLang="en-US" sz="3200" b="1" u="sng">
                <a:latin typeface="宋体" pitchFamily="2" charset="-122"/>
              </a:rPr>
              <a:t>      </a:t>
            </a:r>
            <a:r>
              <a:rPr kumimoji="1" lang="en-US" altLang="zh-CN" sz="3200" b="1">
                <a:latin typeface="宋体" pitchFamily="2" charset="-122"/>
              </a:rPr>
              <a:t>.</a:t>
            </a:r>
            <a:endParaRPr kumimoji="1" lang="en-US" altLang="zh-CN" sz="3200" b="1">
              <a:latin typeface="Arial Narrow" pitchFamily="34" charset="0"/>
            </a:endParaRP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191000" y="3048000"/>
            <a:ext cx="1441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Arial Narrow" pitchFamily="34" charset="0"/>
              </a:rPr>
              <a:t>800J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2895600" y="3505200"/>
            <a:ext cx="129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latin typeface="Arial Narrow" pitchFamily="34" charset="0"/>
              </a:rPr>
              <a:t>-</a:t>
            </a:r>
            <a:r>
              <a:rPr kumimoji="1" lang="en-US" altLang="zh-CN" sz="3200" b="1">
                <a:solidFill>
                  <a:srgbClr val="FF0000"/>
                </a:solidFill>
                <a:latin typeface="Arial Narrow" pitchFamily="34" charset="0"/>
              </a:rPr>
              <a:t>160J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33600" y="4038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Arial Narrow" pitchFamily="34" charset="0"/>
              </a:rPr>
              <a:t>160J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8" grpId="0"/>
      <p:bldP spid="21529" grpId="0"/>
      <p:bldP spid="215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701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一、怎样才算做了功</a:t>
            </a:r>
            <a:endParaRPr lang="zh-CN" altLang="en-US" sz="4000" b="1">
              <a:ea typeface="黑体" pitchFamily="2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04800" y="1412875"/>
            <a:ext cx="3170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FF3300"/>
                </a:solidFill>
                <a:ea typeface="黑体" pitchFamily="2" charset="-122"/>
              </a:rPr>
              <a:t>１、做功了吗？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6200" y="3352800"/>
            <a:ext cx="4724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运动员在举起杠铃的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时候：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①上举的过程；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②举起后站着不动；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③举起后水平匀速前进。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81000" y="2338388"/>
            <a:ext cx="2735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马拉车在平直路面上前进。</a:t>
            </a:r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3910013" y="3860800"/>
            <a:ext cx="4968875" cy="2808288"/>
            <a:chOff x="2446" y="784"/>
            <a:chExt cx="3130" cy="1769"/>
          </a:xfrm>
        </p:grpSpPr>
        <p:pic>
          <p:nvPicPr>
            <p:cNvPr id="5129" name="Picture 9" descr="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" y="784"/>
              <a:ext cx="3130" cy="1769"/>
            </a:xfrm>
            <a:prstGeom prst="rect">
              <a:avLst/>
            </a:prstGeom>
            <a:noFill/>
            <a:ln w="9525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2971" y="2160"/>
              <a:ext cx="2177" cy="333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隶书" pitchFamily="49" charset="-122"/>
                </a:rPr>
                <a:t>运动员正在举起杠铃</a:t>
              </a:r>
            </a:p>
          </p:txBody>
        </p:sp>
      </p:grp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3906838" y="1125538"/>
            <a:ext cx="5003800" cy="2597150"/>
            <a:chOff x="2461" y="709"/>
            <a:chExt cx="3152" cy="1636"/>
          </a:xfrm>
        </p:grpSpPr>
        <p:pic>
          <p:nvPicPr>
            <p:cNvPr id="5132" name="Picture 12" descr="viennato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" y="709"/>
              <a:ext cx="3152" cy="1636"/>
            </a:xfrm>
            <a:prstGeom prst="rect">
              <a:avLst/>
            </a:prstGeom>
            <a:noFill/>
            <a:ln w="9525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3138" y="754"/>
              <a:ext cx="1472" cy="333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rgbClr val="66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隶书" pitchFamily="49" charset="-122"/>
                </a:rPr>
                <a:t>马拉着车前进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  <p:bldP spid="51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05000" y="9525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30438" y="45720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500313" y="41592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4572000" y="776288"/>
            <a:ext cx="4248150" cy="2663825"/>
            <a:chOff x="2880" y="754"/>
            <a:chExt cx="2676" cy="1678"/>
          </a:xfrm>
        </p:grpSpPr>
        <p:pic>
          <p:nvPicPr>
            <p:cNvPr id="6152" name="Picture 8" descr="pe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754"/>
              <a:ext cx="2676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CC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4150" y="2053"/>
              <a:ext cx="1360" cy="288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  <a:ea typeface="隶书" pitchFamily="49" charset="-122"/>
                </a:rPr>
                <a:t>手托着书静止</a:t>
              </a:r>
            </a:p>
          </p:txBody>
        </p:sp>
      </p:grp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4572000" y="3513138"/>
            <a:ext cx="4248150" cy="2735262"/>
            <a:chOff x="2880" y="2478"/>
            <a:chExt cx="2676" cy="1723"/>
          </a:xfrm>
        </p:grpSpPr>
        <p:pic>
          <p:nvPicPr>
            <p:cNvPr id="6155" name="Picture 11" descr="tue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478"/>
              <a:ext cx="2676" cy="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CC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332" y="3838"/>
              <a:ext cx="1134" cy="288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  <a:ea typeface="隶书" pitchFamily="49" charset="-122"/>
                </a:rPr>
                <a:t>人推车未动</a:t>
              </a:r>
            </a:p>
          </p:txBody>
        </p:sp>
      </p:grp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66725" y="4592638"/>
            <a:ext cx="4176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宋体" pitchFamily="2" charset="-122"/>
              </a:rPr>
              <a:t>这两个因素是严格的，缺一不可</a:t>
            </a:r>
            <a:r>
              <a:rPr kumimoji="1" lang="zh-CN" altLang="en-US" sz="2800" b="1">
                <a:latin typeface="Tahoma" pitchFamily="34" charset="0"/>
              </a:rPr>
              <a:t> ！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52400" y="113665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3300"/>
                </a:solidFill>
                <a:latin typeface="华文琥珀" pitchFamily="2" charset="-122"/>
                <a:ea typeface="黑体" pitchFamily="2" charset="-122"/>
              </a:rPr>
              <a:t>2</a:t>
            </a:r>
            <a:r>
              <a:rPr kumimoji="1" lang="zh-CN" altLang="en-US" sz="3200" b="1">
                <a:solidFill>
                  <a:srgbClr val="FF3300"/>
                </a:solidFill>
                <a:latin typeface="华文琥珀" pitchFamily="2" charset="-122"/>
                <a:ea typeface="黑体" pitchFamily="2" charset="-122"/>
              </a:rPr>
              <a:t>、做功的两个必要因素：</a:t>
            </a:r>
            <a:endParaRPr kumimoji="1" lang="zh-CN" altLang="en-US" sz="3200" b="1">
              <a:solidFill>
                <a:srgbClr val="FF330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23850" y="2273300"/>
            <a:ext cx="431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（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）作用在物体上的力。</a:t>
            </a:r>
            <a:endParaRPr kumimoji="1" lang="zh-CN" altLang="en-US" sz="2800" b="1" u="sng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23850" y="3224213"/>
            <a:ext cx="4464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（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）物体在力的方向上通过的位移。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autoUpdateAnimBg="0"/>
      <p:bldP spid="6158" grpId="0"/>
      <p:bldP spid="6159" grpId="0" build="allAtOnce"/>
      <p:bldP spid="61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31800" y="2292350"/>
            <a:ext cx="86042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itchFamily="18" charset="0"/>
              </a:rPr>
              <a:t>        </a:t>
            </a:r>
            <a:r>
              <a:rPr lang="zh-CN" altLang="en-US" sz="2800" b="1">
                <a:latin typeface="Times New Roman" pitchFamily="18" charset="0"/>
              </a:rPr>
              <a:t>在科学上，如果物体受到力的作用，并且在这个力的方向上通过一段距离，我们就说这个力对物体做了功。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68313" y="709613"/>
            <a:ext cx="5688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二、功的概念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8313" y="1501775"/>
            <a:ext cx="3095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１、功的定义</a:t>
            </a:r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2454275" y="4092575"/>
            <a:ext cx="2189163" cy="754063"/>
            <a:chOff x="2971" y="2976"/>
            <a:chExt cx="1379" cy="475"/>
          </a:xfrm>
        </p:grpSpPr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971" y="3067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4014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3379" y="3280"/>
              <a:ext cx="76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2043113" y="4800600"/>
            <a:ext cx="4876800" cy="457200"/>
            <a:chOff x="814" y="3422"/>
            <a:chExt cx="3072" cy="288"/>
          </a:xfrm>
        </p:grpSpPr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1735" y="345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3637" y="345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814" y="3454"/>
              <a:ext cx="30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2525" y="342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2780" y="3567"/>
              <a:ext cx="862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H="1">
              <a:off x="1719" y="3567"/>
              <a:ext cx="816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2439988" y="4092575"/>
            <a:ext cx="2189162" cy="754063"/>
            <a:chOff x="2971" y="2976"/>
            <a:chExt cx="1379" cy="475"/>
          </a:xfrm>
        </p:grpSpPr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2971" y="3067"/>
              <a:ext cx="672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014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3379" y="3280"/>
              <a:ext cx="76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3.87283E-6 L 0.33073 -3.8728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9750" y="1614488"/>
            <a:ext cx="810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功等于力和物体在力的方向上通过的位移的乘积。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1188" y="2330450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①</a:t>
            </a:r>
            <a:r>
              <a:rPr lang="zh-CN" altLang="en-US" sz="2800" b="1">
                <a:latin typeface="宋体" pitchFamily="2" charset="-122"/>
              </a:rPr>
              <a:t>　</a:t>
            </a:r>
            <a:r>
              <a:rPr lang="en-US" altLang="zh-CN" sz="2800" b="1">
                <a:latin typeface="宋体" pitchFamily="2" charset="-122"/>
              </a:rPr>
              <a:t>F</a:t>
            </a:r>
            <a:r>
              <a:rPr lang="zh-CN" altLang="en-US" sz="2800" b="1">
                <a:latin typeface="宋体" pitchFamily="2" charset="-122"/>
              </a:rPr>
              <a:t>方向与</a:t>
            </a:r>
            <a:r>
              <a:rPr lang="en-US" altLang="zh-CN" sz="2800" b="1">
                <a:latin typeface="宋体" pitchFamily="2" charset="-122"/>
              </a:rPr>
              <a:t>S</a:t>
            </a:r>
            <a:r>
              <a:rPr lang="zh-CN" altLang="en-US" sz="2800" b="1">
                <a:latin typeface="宋体" pitchFamily="2" charset="-122"/>
              </a:rPr>
              <a:t>的方向在一条直线上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987675" y="4360863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功</a:t>
            </a:r>
            <a:r>
              <a:rPr lang="en-US" altLang="zh-CN" sz="3600" b="1"/>
              <a:t>=</a:t>
            </a:r>
            <a:r>
              <a:rPr lang="zh-CN" altLang="en-US" sz="3600" b="1"/>
              <a:t>力</a:t>
            </a:r>
            <a:r>
              <a:rPr lang="en-US" altLang="zh-CN" sz="3600" b="1"/>
              <a:t>×</a:t>
            </a:r>
            <a:r>
              <a:rPr lang="zh-CN" altLang="en-US" sz="3600" b="1"/>
              <a:t>位移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916238" y="5154613"/>
            <a:ext cx="2697162" cy="923925"/>
          </a:xfrm>
          <a:prstGeom prst="rect">
            <a:avLst/>
          </a:prstGeom>
          <a:noFill/>
          <a:ln w="9525" cap="sq">
            <a:solidFill>
              <a:srgbClr val="66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5400" b="1">
                <a:solidFill>
                  <a:srgbClr val="FF0000"/>
                </a:solidFill>
              </a:rPr>
              <a:t> W=F·S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06425" y="762000"/>
            <a:ext cx="4037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２、功的计算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2051050" y="3895725"/>
            <a:ext cx="487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3521075" y="3857625"/>
            <a:ext cx="3041650" cy="457200"/>
            <a:chOff x="2213" y="2795"/>
            <a:chExt cx="1916" cy="288"/>
          </a:xfrm>
        </p:grpSpPr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2213" y="2819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4124" y="2819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3022" y="279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3267" y="2931"/>
              <a:ext cx="862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H="1">
              <a:off x="2224" y="2931"/>
              <a:ext cx="816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2462213" y="3209925"/>
            <a:ext cx="2117725" cy="688975"/>
            <a:chOff x="1066" y="2190"/>
            <a:chExt cx="1334" cy="434"/>
          </a:xfrm>
        </p:grpSpPr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1066" y="2240"/>
              <a:ext cx="672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2064" y="219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1450" y="2466"/>
              <a:ext cx="768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2462213" y="3281363"/>
            <a:ext cx="10668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3068638" y="3209925"/>
            <a:ext cx="1508125" cy="457200"/>
            <a:chOff x="4810" y="2659"/>
            <a:chExt cx="950" cy="288"/>
          </a:xfrm>
        </p:grpSpPr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424" y="265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4810" y="2935"/>
              <a:ext cx="768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9.24855E-7 L 0.33542 0.0023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  <p:bldP spid="8199" grpId="0" animBg="1"/>
      <p:bldP spid="8200" grpId="0"/>
      <p:bldP spid="8201" grpId="0" animBg="1"/>
      <p:bldP spid="82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971550" y="4862513"/>
            <a:ext cx="7380288" cy="546100"/>
            <a:chOff x="385" y="3657"/>
            <a:chExt cx="4649" cy="34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007" y="3674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（焦、</a:t>
              </a:r>
              <a:r>
                <a:rPr lang="en-US" altLang="zh-CN" sz="2800" b="1">
                  <a:latin typeface="宋体" pitchFamily="2" charset="-122"/>
                </a:rPr>
                <a:t>J</a:t>
              </a:r>
              <a:r>
                <a:rPr lang="zh-CN" altLang="en-US" sz="2800" b="1">
                  <a:latin typeface="宋体" pitchFamily="2" charset="-122"/>
                </a:rPr>
                <a:t>）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061" y="3657"/>
              <a:ext cx="19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 </a:t>
              </a:r>
              <a:r>
                <a:rPr lang="zh-CN" altLang="en-US" sz="2800" b="1"/>
                <a:t>焦耳 </a:t>
              </a:r>
              <a:r>
                <a:rPr lang="en-US" altLang="zh-CN" sz="2800" b="1"/>
                <a:t>= 1 </a:t>
              </a:r>
              <a:r>
                <a:rPr lang="zh-CN" altLang="en-US" sz="2800" b="1"/>
                <a:t>牛顿</a:t>
              </a:r>
              <a:r>
                <a:rPr lang="en-US" altLang="zh-CN" sz="2800" b="1"/>
                <a:t>·</a:t>
              </a:r>
              <a:r>
                <a:rPr lang="zh-CN" altLang="en-US" sz="2800" b="1"/>
                <a:t>米</a:t>
              </a: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385" y="3665"/>
              <a:ext cx="1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功的单位：焦耳</a:t>
              </a:r>
            </a:p>
          </p:txBody>
        </p:sp>
      </p:grp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971550" y="685800"/>
            <a:ext cx="720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②</a:t>
            </a:r>
            <a:r>
              <a:rPr lang="zh-CN" altLang="en-US" sz="3200" b="1">
                <a:latin typeface="宋体" pitchFamily="2" charset="-122"/>
              </a:rPr>
              <a:t>　</a:t>
            </a:r>
            <a:r>
              <a:rPr lang="en-US" altLang="zh-CN" sz="3200" b="1">
                <a:latin typeface="宋体" pitchFamily="2" charset="-122"/>
              </a:rPr>
              <a:t>F</a:t>
            </a:r>
            <a:r>
              <a:rPr lang="zh-CN" altLang="en-US" sz="3200" b="1">
                <a:latin typeface="宋体" pitchFamily="2" charset="-122"/>
              </a:rPr>
              <a:t>方向与</a:t>
            </a:r>
            <a:r>
              <a:rPr lang="en-US" altLang="zh-CN" sz="3200" b="1">
                <a:latin typeface="宋体" pitchFamily="2" charset="-122"/>
              </a:rPr>
              <a:t>S</a:t>
            </a:r>
            <a:r>
              <a:rPr lang="zh-CN" altLang="en-US" sz="3200" b="1">
                <a:latin typeface="宋体" pitchFamily="2" charset="-122"/>
              </a:rPr>
              <a:t>的方向不在一条直线上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403350" y="313055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功</a:t>
            </a:r>
            <a:r>
              <a:rPr lang="en-US" altLang="zh-CN" sz="3200" b="1"/>
              <a:t>=</a:t>
            </a:r>
            <a:r>
              <a:rPr lang="zh-CN" altLang="en-US" sz="3200" b="1"/>
              <a:t>力在位移方向的分力</a:t>
            </a:r>
            <a:r>
              <a:rPr lang="en-US" altLang="zh-CN" sz="3200" b="1"/>
              <a:t>×</a:t>
            </a:r>
            <a:r>
              <a:rPr lang="zh-CN" altLang="en-US" sz="3200" b="1"/>
              <a:t>位移</a:t>
            </a:r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1042988" y="3917950"/>
            <a:ext cx="6624637" cy="1016000"/>
            <a:chOff x="521" y="2840"/>
            <a:chExt cx="4083" cy="640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521" y="2976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公式：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1247" y="2840"/>
              <a:ext cx="3357" cy="640"/>
            </a:xfrm>
            <a:prstGeom prst="rect">
              <a:avLst/>
            </a:prstGeom>
            <a:noFill/>
            <a:ln w="9525" cap="sq">
              <a:solidFill>
                <a:srgbClr val="66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b="1"/>
                <a:t> </a:t>
              </a:r>
              <a:r>
                <a:rPr lang="en-US" altLang="zh-CN" sz="5400" b="1">
                  <a:latin typeface="Times New Roman" pitchFamily="18" charset="0"/>
                </a:rPr>
                <a:t>W=F</a:t>
              </a:r>
              <a:r>
                <a:rPr lang="en-US" altLang="zh-CN" sz="6000" b="1">
                  <a:latin typeface="Times New Roman" pitchFamily="18" charset="0"/>
                </a:rPr>
                <a:t> ·S · </a:t>
              </a:r>
              <a:r>
                <a:rPr lang="en-US" altLang="zh-CN" sz="6000" b="1"/>
                <a:t>cosα</a:t>
              </a:r>
              <a:endParaRPr lang="en-US" altLang="zh-CN" sz="6000" b="1" i="1"/>
            </a:p>
          </p:txBody>
        </p:sp>
      </p:grp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071688" y="2730500"/>
            <a:ext cx="487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459038" y="2111375"/>
            <a:ext cx="10668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3003550" y="1511300"/>
            <a:ext cx="1735138" cy="882650"/>
            <a:chOff x="1156" y="1210"/>
            <a:chExt cx="1093" cy="556"/>
          </a:xfrm>
        </p:grpSpPr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V="1">
              <a:off x="1156" y="1334"/>
              <a:ext cx="768" cy="432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1913" y="121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3028950" y="1724025"/>
            <a:ext cx="1905000" cy="950913"/>
            <a:chOff x="4304" y="1253"/>
            <a:chExt cx="1200" cy="599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5057" y="1253"/>
              <a:ext cx="0" cy="432"/>
            </a:xfrm>
            <a:prstGeom prst="line">
              <a:avLst/>
            </a:prstGeom>
            <a:noFill/>
            <a:ln w="19050" cap="rnd">
              <a:solidFill>
                <a:srgbClr val="66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36" name="Group 20"/>
            <p:cNvGrpSpPr>
              <a:grpSpLocks/>
            </p:cNvGrpSpPr>
            <p:nvPr/>
          </p:nvGrpSpPr>
          <p:grpSpPr bwMode="auto">
            <a:xfrm>
              <a:off x="4304" y="1525"/>
              <a:ext cx="1200" cy="327"/>
              <a:chOff x="1145" y="1642"/>
              <a:chExt cx="1200" cy="327"/>
            </a:xfrm>
          </p:grpSpPr>
          <p:grpSp>
            <p:nvGrpSpPr>
              <p:cNvPr id="9237" name="Group 21"/>
              <p:cNvGrpSpPr>
                <a:grpSpLocks/>
              </p:cNvGrpSpPr>
              <p:nvPr/>
            </p:nvGrpSpPr>
            <p:grpSpPr bwMode="auto">
              <a:xfrm>
                <a:off x="1865" y="1642"/>
                <a:ext cx="480" cy="327"/>
                <a:chOff x="4512" y="2640"/>
                <a:chExt cx="480" cy="327"/>
              </a:xfrm>
            </p:grpSpPr>
            <p:sp>
              <p:nvSpPr>
                <p:cNvPr id="92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512" y="2640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rgbClr val="FF0000"/>
                      </a:solidFill>
                    </a:rPr>
                    <a:t>F</a:t>
                  </a:r>
                </a:p>
              </p:txBody>
            </p:sp>
            <p:sp>
              <p:nvSpPr>
                <p:cNvPr id="9239" name="Rectangle 23"/>
                <p:cNvSpPr>
                  <a:spLocks noChangeArrowheads="1"/>
                </p:cNvSpPr>
                <p:nvPr/>
              </p:nvSpPr>
              <p:spPr bwMode="auto">
                <a:xfrm>
                  <a:off x="4608" y="273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 flipV="1">
                <a:off x="1145" y="1786"/>
                <a:ext cx="768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2555875" y="1409700"/>
            <a:ext cx="1708150" cy="990600"/>
            <a:chOff x="204" y="1162"/>
            <a:chExt cx="1076" cy="624"/>
          </a:xfrm>
        </p:grpSpPr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512" y="1353"/>
              <a:ext cx="768" cy="0"/>
            </a:xfrm>
            <a:prstGeom prst="line">
              <a:avLst/>
            </a:prstGeom>
            <a:noFill/>
            <a:ln w="19050" cap="rnd">
              <a:solidFill>
                <a:srgbClr val="66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43" name="Group 27"/>
            <p:cNvGrpSpPr>
              <a:grpSpLocks/>
            </p:cNvGrpSpPr>
            <p:nvPr/>
          </p:nvGrpSpPr>
          <p:grpSpPr bwMode="auto">
            <a:xfrm>
              <a:off x="204" y="1162"/>
              <a:ext cx="336" cy="624"/>
              <a:chOff x="839" y="1162"/>
              <a:chExt cx="336" cy="624"/>
            </a:xfrm>
          </p:grpSpPr>
          <p:grpSp>
            <p:nvGrpSpPr>
              <p:cNvPr id="9244" name="Group 28"/>
              <p:cNvGrpSpPr>
                <a:grpSpLocks/>
              </p:cNvGrpSpPr>
              <p:nvPr/>
            </p:nvGrpSpPr>
            <p:grpSpPr bwMode="auto">
              <a:xfrm>
                <a:off x="839" y="1162"/>
                <a:ext cx="336" cy="299"/>
                <a:chOff x="4896" y="3216"/>
                <a:chExt cx="336" cy="423"/>
              </a:xfrm>
            </p:grpSpPr>
            <p:sp>
              <p:nvSpPr>
                <p:cNvPr id="92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896" y="3216"/>
                  <a:ext cx="336" cy="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rgbClr val="FF0000"/>
                      </a:solidFill>
                    </a:rPr>
                    <a:t>F</a:t>
                  </a:r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auto">
                <a:xfrm>
                  <a:off x="4992" y="3312"/>
                  <a:ext cx="19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9247" name="Line 31"/>
              <p:cNvSpPr>
                <a:spLocks noChangeShapeType="1"/>
              </p:cNvSpPr>
              <p:nvPr/>
            </p:nvSpPr>
            <p:spPr bwMode="auto">
              <a:xfrm flipV="1">
                <a:off x="1145" y="1354"/>
                <a:ext cx="0" cy="432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48" name="Group 32"/>
          <p:cNvGrpSpPr>
            <a:grpSpLocks/>
          </p:cNvGrpSpPr>
          <p:nvPr/>
        </p:nvGrpSpPr>
        <p:grpSpPr bwMode="auto">
          <a:xfrm>
            <a:off x="3317875" y="1881188"/>
            <a:ext cx="431800" cy="579437"/>
            <a:chOff x="1329" y="1477"/>
            <a:chExt cx="272" cy="365"/>
          </a:xfrm>
        </p:grpSpPr>
        <p:sp>
          <p:nvSpPr>
            <p:cNvPr id="9249" name="Text Box 33"/>
            <p:cNvSpPr txBox="1">
              <a:spLocks noChangeArrowheads="1"/>
            </p:cNvSpPr>
            <p:nvPr/>
          </p:nvSpPr>
          <p:spPr bwMode="auto">
            <a:xfrm>
              <a:off x="1329" y="147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rgbClr val="00FF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</a:rPr>
                <a:t>α</a:t>
              </a:r>
            </a:p>
          </p:txBody>
        </p:sp>
        <p:sp>
          <p:nvSpPr>
            <p:cNvPr id="9250" name="Freeform 34"/>
            <p:cNvSpPr>
              <a:spLocks/>
            </p:cNvSpPr>
            <p:nvPr/>
          </p:nvSpPr>
          <p:spPr bwMode="auto">
            <a:xfrm>
              <a:off x="1383" y="1652"/>
              <a:ext cx="46" cy="136"/>
            </a:xfrm>
            <a:custGeom>
              <a:avLst/>
              <a:gdLst>
                <a:gd name="T0" fmla="*/ 0 w 46"/>
                <a:gd name="T1" fmla="*/ 0 h 136"/>
                <a:gd name="T2" fmla="*/ 46 w 46"/>
                <a:gd name="T3" fmla="*/ 46 h 136"/>
                <a:gd name="T4" fmla="*/ 0 w 46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136">
                  <a:moveTo>
                    <a:pt x="0" y="0"/>
                  </a:moveTo>
                  <a:cubicBezTo>
                    <a:pt x="23" y="11"/>
                    <a:pt x="46" y="23"/>
                    <a:pt x="46" y="46"/>
                  </a:cubicBezTo>
                  <a:cubicBezTo>
                    <a:pt x="46" y="69"/>
                    <a:pt x="8" y="121"/>
                    <a:pt x="0" y="136"/>
                  </a:cubicBez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51" name="Group 35"/>
          <p:cNvGrpSpPr>
            <a:grpSpLocks/>
          </p:cNvGrpSpPr>
          <p:nvPr/>
        </p:nvGrpSpPr>
        <p:grpSpPr bwMode="auto">
          <a:xfrm>
            <a:off x="3513138" y="2673350"/>
            <a:ext cx="3054350" cy="457200"/>
            <a:chOff x="1429" y="1942"/>
            <a:chExt cx="1924" cy="288"/>
          </a:xfrm>
        </p:grpSpPr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>
              <a:off x="1433" y="197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7"/>
            <p:cNvSpPr>
              <a:spLocks noChangeShapeType="1"/>
            </p:cNvSpPr>
            <p:nvPr/>
          </p:nvSpPr>
          <p:spPr bwMode="auto">
            <a:xfrm>
              <a:off x="3353" y="197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Text Box 38"/>
            <p:cNvSpPr txBox="1">
              <a:spLocks noChangeArrowheads="1"/>
            </p:cNvSpPr>
            <p:nvPr/>
          </p:nvSpPr>
          <p:spPr bwMode="auto">
            <a:xfrm>
              <a:off x="2244" y="194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>
              <a:off x="2490" y="2088"/>
              <a:ext cx="86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 flipH="1">
              <a:off x="1429" y="2088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57" name="Group 41"/>
          <p:cNvGrpSpPr>
            <a:grpSpLocks/>
          </p:cNvGrpSpPr>
          <p:nvPr/>
        </p:nvGrpSpPr>
        <p:grpSpPr bwMode="auto">
          <a:xfrm>
            <a:off x="2468563" y="1420813"/>
            <a:ext cx="2466975" cy="1311275"/>
            <a:chOff x="3787" y="1219"/>
            <a:chExt cx="1554" cy="826"/>
          </a:xfrm>
        </p:grpSpPr>
        <p:sp>
          <p:nvSpPr>
            <p:cNvPr id="9258" name="Rectangle 42"/>
            <p:cNvSpPr>
              <a:spLocks noChangeArrowheads="1"/>
            </p:cNvSpPr>
            <p:nvPr/>
          </p:nvSpPr>
          <p:spPr bwMode="auto">
            <a:xfrm>
              <a:off x="3787" y="1661"/>
              <a:ext cx="672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59" name="Group 43"/>
            <p:cNvGrpSpPr>
              <a:grpSpLocks/>
            </p:cNvGrpSpPr>
            <p:nvPr/>
          </p:nvGrpSpPr>
          <p:grpSpPr bwMode="auto">
            <a:xfrm>
              <a:off x="4141" y="1283"/>
              <a:ext cx="1093" cy="556"/>
              <a:chOff x="1156" y="1210"/>
              <a:chExt cx="1093" cy="556"/>
            </a:xfrm>
          </p:grpSpPr>
          <p:sp>
            <p:nvSpPr>
              <p:cNvPr id="9260" name="Line 44"/>
              <p:cNvSpPr>
                <a:spLocks noChangeShapeType="1"/>
              </p:cNvSpPr>
              <p:nvPr/>
            </p:nvSpPr>
            <p:spPr bwMode="auto">
              <a:xfrm flipV="1">
                <a:off x="1156" y="1334"/>
                <a:ext cx="768" cy="432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1" name="Text Box 45"/>
              <p:cNvSpPr txBox="1">
                <a:spLocks noChangeArrowheads="1"/>
              </p:cNvSpPr>
              <p:nvPr/>
            </p:nvSpPr>
            <p:spPr bwMode="auto">
              <a:xfrm>
                <a:off x="1913" y="121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0000"/>
                    </a:solidFill>
                  </a:rPr>
                  <a:t>F</a:t>
                </a:r>
              </a:p>
            </p:txBody>
          </p:sp>
        </p:grpSp>
        <p:grpSp>
          <p:nvGrpSpPr>
            <p:cNvPr id="9262" name="Group 46"/>
            <p:cNvGrpSpPr>
              <a:grpSpLocks/>
            </p:cNvGrpSpPr>
            <p:nvPr/>
          </p:nvGrpSpPr>
          <p:grpSpPr bwMode="auto">
            <a:xfrm>
              <a:off x="4141" y="1417"/>
              <a:ext cx="1200" cy="599"/>
              <a:chOff x="4304" y="1253"/>
              <a:chExt cx="1200" cy="599"/>
            </a:xfrm>
          </p:grpSpPr>
          <p:sp>
            <p:nvSpPr>
              <p:cNvPr id="9263" name="Line 47"/>
              <p:cNvSpPr>
                <a:spLocks noChangeShapeType="1"/>
              </p:cNvSpPr>
              <p:nvPr/>
            </p:nvSpPr>
            <p:spPr bwMode="auto">
              <a:xfrm>
                <a:off x="5057" y="1253"/>
                <a:ext cx="0" cy="432"/>
              </a:xfrm>
              <a:prstGeom prst="line">
                <a:avLst/>
              </a:prstGeom>
              <a:noFill/>
              <a:ln w="19050" cap="rnd">
                <a:solidFill>
                  <a:srgbClr val="66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64" name="Group 48"/>
              <p:cNvGrpSpPr>
                <a:grpSpLocks/>
              </p:cNvGrpSpPr>
              <p:nvPr/>
            </p:nvGrpSpPr>
            <p:grpSpPr bwMode="auto">
              <a:xfrm>
                <a:off x="4304" y="1525"/>
                <a:ext cx="1200" cy="327"/>
                <a:chOff x="1145" y="1642"/>
                <a:chExt cx="1200" cy="327"/>
              </a:xfrm>
            </p:grpSpPr>
            <p:grpSp>
              <p:nvGrpSpPr>
                <p:cNvPr id="9265" name="Group 49"/>
                <p:cNvGrpSpPr>
                  <a:grpSpLocks/>
                </p:cNvGrpSpPr>
                <p:nvPr/>
              </p:nvGrpSpPr>
              <p:grpSpPr bwMode="auto">
                <a:xfrm>
                  <a:off x="1865" y="1642"/>
                  <a:ext cx="480" cy="327"/>
                  <a:chOff x="4512" y="2640"/>
                  <a:chExt cx="480" cy="327"/>
                </a:xfrm>
              </p:grpSpPr>
              <p:sp>
                <p:nvSpPr>
                  <p:cNvPr id="926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2640"/>
                    <a:ext cx="48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 i="1">
                        <a:solidFill>
                          <a:srgbClr val="FF0000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926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73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b="1" i="1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926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145" y="1786"/>
                  <a:ext cx="768" cy="0"/>
                </a:xfrm>
                <a:prstGeom prst="line">
                  <a:avLst/>
                </a:prstGeom>
                <a:noFill/>
                <a:ln w="57150">
                  <a:solidFill>
                    <a:srgbClr val="6600CC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69" name="Group 53"/>
            <p:cNvGrpSpPr>
              <a:grpSpLocks/>
            </p:cNvGrpSpPr>
            <p:nvPr/>
          </p:nvGrpSpPr>
          <p:grpSpPr bwMode="auto">
            <a:xfrm>
              <a:off x="3836" y="1219"/>
              <a:ext cx="1076" cy="624"/>
              <a:chOff x="204" y="1162"/>
              <a:chExt cx="1076" cy="624"/>
            </a:xfrm>
          </p:grpSpPr>
          <p:sp>
            <p:nvSpPr>
              <p:cNvPr id="9270" name="Line 54"/>
              <p:cNvSpPr>
                <a:spLocks noChangeShapeType="1"/>
              </p:cNvSpPr>
              <p:nvPr/>
            </p:nvSpPr>
            <p:spPr bwMode="auto">
              <a:xfrm>
                <a:off x="512" y="1353"/>
                <a:ext cx="768" cy="0"/>
              </a:xfrm>
              <a:prstGeom prst="line">
                <a:avLst/>
              </a:prstGeom>
              <a:noFill/>
              <a:ln w="19050" cap="rnd">
                <a:solidFill>
                  <a:srgbClr val="66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71" name="Group 55"/>
              <p:cNvGrpSpPr>
                <a:grpSpLocks/>
              </p:cNvGrpSpPr>
              <p:nvPr/>
            </p:nvGrpSpPr>
            <p:grpSpPr bwMode="auto">
              <a:xfrm>
                <a:off x="204" y="1162"/>
                <a:ext cx="336" cy="624"/>
                <a:chOff x="839" y="1162"/>
                <a:chExt cx="336" cy="624"/>
              </a:xfrm>
            </p:grpSpPr>
            <p:grpSp>
              <p:nvGrpSpPr>
                <p:cNvPr id="9272" name="Group 56"/>
                <p:cNvGrpSpPr>
                  <a:grpSpLocks/>
                </p:cNvGrpSpPr>
                <p:nvPr/>
              </p:nvGrpSpPr>
              <p:grpSpPr bwMode="auto">
                <a:xfrm>
                  <a:off x="839" y="1162"/>
                  <a:ext cx="336" cy="299"/>
                  <a:chOff x="4896" y="3216"/>
                  <a:chExt cx="336" cy="423"/>
                </a:xfrm>
              </p:grpSpPr>
              <p:sp>
                <p:nvSpPr>
                  <p:cNvPr id="9273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3216"/>
                    <a:ext cx="336" cy="40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 i="1">
                        <a:solidFill>
                          <a:srgbClr val="FF0000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927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3312"/>
                    <a:ext cx="19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b="1" i="1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927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145" y="1354"/>
                  <a:ext cx="0" cy="432"/>
                </a:xfrm>
                <a:prstGeom prst="line">
                  <a:avLst/>
                </a:prstGeom>
                <a:noFill/>
                <a:ln w="57150">
                  <a:solidFill>
                    <a:srgbClr val="6600CC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76" name="Group 60"/>
            <p:cNvGrpSpPr>
              <a:grpSpLocks/>
            </p:cNvGrpSpPr>
            <p:nvPr/>
          </p:nvGrpSpPr>
          <p:grpSpPr bwMode="auto">
            <a:xfrm>
              <a:off x="4323" y="1516"/>
              <a:ext cx="272" cy="365"/>
              <a:chOff x="1329" y="1477"/>
              <a:chExt cx="272" cy="365"/>
            </a:xfrm>
          </p:grpSpPr>
          <p:sp>
            <p:nvSpPr>
              <p:cNvPr id="9277" name="Text Box 61"/>
              <p:cNvSpPr txBox="1">
                <a:spLocks noChangeArrowheads="1"/>
              </p:cNvSpPr>
              <p:nvPr/>
            </p:nvSpPr>
            <p:spPr bwMode="auto">
              <a:xfrm>
                <a:off x="1329" y="1477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rnd">
                    <a:solidFill>
                      <a:srgbClr val="00FF00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i="1">
                    <a:solidFill>
                      <a:srgbClr val="FF0000"/>
                    </a:solidFill>
                  </a:rPr>
                  <a:t>α</a:t>
                </a:r>
              </a:p>
            </p:txBody>
          </p:sp>
          <p:sp>
            <p:nvSpPr>
              <p:cNvPr id="9278" name="Freeform 62"/>
              <p:cNvSpPr>
                <a:spLocks/>
              </p:cNvSpPr>
              <p:nvPr/>
            </p:nvSpPr>
            <p:spPr bwMode="auto">
              <a:xfrm>
                <a:off x="1383" y="1652"/>
                <a:ext cx="46" cy="136"/>
              </a:xfrm>
              <a:custGeom>
                <a:avLst/>
                <a:gdLst>
                  <a:gd name="T0" fmla="*/ 0 w 46"/>
                  <a:gd name="T1" fmla="*/ 0 h 136"/>
                  <a:gd name="T2" fmla="*/ 46 w 46"/>
                  <a:gd name="T3" fmla="*/ 46 h 136"/>
                  <a:gd name="T4" fmla="*/ 0 w 46"/>
                  <a:gd name="T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36">
                    <a:moveTo>
                      <a:pt x="0" y="0"/>
                    </a:moveTo>
                    <a:cubicBezTo>
                      <a:pt x="23" y="11"/>
                      <a:pt x="46" y="23"/>
                      <a:pt x="46" y="46"/>
                    </a:cubicBezTo>
                    <a:cubicBezTo>
                      <a:pt x="46" y="69"/>
                      <a:pt x="8" y="121"/>
                      <a:pt x="0" y="136"/>
                    </a:cubicBezTo>
                  </a:path>
                </a:pathLst>
              </a:custGeom>
              <a:noFill/>
              <a:ln w="38100" cmpd="sng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279" name="Line 63"/>
          <p:cNvSpPr>
            <a:spLocks noChangeShapeType="1"/>
          </p:cNvSpPr>
          <p:nvPr/>
        </p:nvSpPr>
        <p:spPr bwMode="auto">
          <a:xfrm>
            <a:off x="2987675" y="2341563"/>
            <a:ext cx="1655763" cy="73025"/>
          </a:xfrm>
          <a:prstGeom prst="line">
            <a:avLst/>
          </a:prstGeom>
          <a:noFill/>
          <a:ln w="57150">
            <a:solidFill>
              <a:srgbClr val="6600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1692275" y="535781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注</a:t>
            </a:r>
            <a:r>
              <a:rPr lang="en-US" altLang="zh-CN" sz="2800" b="1">
                <a:latin typeface="宋体" pitchFamily="2" charset="-122"/>
              </a:rPr>
              <a:t>:</a:t>
            </a:r>
            <a:r>
              <a:rPr lang="zh-CN" altLang="en-US" sz="2800" b="1">
                <a:latin typeface="宋体" pitchFamily="2" charset="-122"/>
              </a:rPr>
              <a:t>公式中</a:t>
            </a:r>
            <a:r>
              <a:rPr lang="en-US" altLang="zh-CN" sz="2800" b="1">
                <a:latin typeface="宋体" pitchFamily="2" charset="-122"/>
              </a:rPr>
              <a:t>F</a:t>
            </a:r>
            <a:r>
              <a:rPr lang="zh-CN" altLang="en-US" sz="2800" b="1">
                <a:latin typeface="宋体" pitchFamily="2" charset="-122"/>
              </a:rPr>
              <a:t>为恒力</a:t>
            </a:r>
            <a:endParaRPr lang="zh-CN" altLang="en-US" sz="280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208 L 0.33298 -0.0011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5" grpId="0"/>
      <p:bldP spid="9229" grpId="0" animBg="1"/>
      <p:bldP spid="9230" grpId="0" animBg="1"/>
      <p:bldP spid="9279" grpId="0" animBg="1"/>
      <p:bldP spid="92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方正魏碑简体" pitchFamily="65" charset="-122"/>
              </a:rPr>
              <a:t>3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方正魏碑简体" pitchFamily="65" charset="-122"/>
              </a:rPr>
              <a:t>、辨认力的方向与位移方向的夹角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306513" y="2813050"/>
            <a:ext cx="6858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996950" y="1565275"/>
            <a:ext cx="3292475" cy="1814513"/>
            <a:chOff x="625" y="1283"/>
            <a:chExt cx="2074" cy="1143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817" y="1628"/>
              <a:ext cx="624" cy="432"/>
            </a:xfrm>
            <a:prstGeom prst="rect">
              <a:avLst/>
            </a:prstGeom>
            <a:solidFill>
              <a:srgbClr val="F3912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V="1">
              <a:off x="1147" y="1511"/>
              <a:ext cx="480" cy="336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rot="126069" flipH="1">
              <a:off x="625" y="1763"/>
              <a:ext cx="624" cy="48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105" y="1859"/>
              <a:ext cx="14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311" y="1480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3300"/>
                  </a:solidFill>
                  <a:latin typeface="Times New Roman" pitchFamily="18" charset="0"/>
                </a:rPr>
                <a:t>α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1565" y="128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2315" y="1515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769" y="2099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甲</a:t>
              </a:r>
            </a:p>
          </p:txBody>
        </p:sp>
      </p:grp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416175" y="295751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答案：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α</a:t>
            </a:r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4953000" y="1387475"/>
            <a:ext cx="3074988" cy="2016125"/>
            <a:chOff x="3107" y="1162"/>
            <a:chExt cx="1937" cy="1270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172" y="1619"/>
              <a:ext cx="624" cy="432"/>
            </a:xfrm>
            <a:prstGeom prst="rect">
              <a:avLst/>
            </a:prstGeom>
            <a:solidFill>
              <a:srgbClr val="F3912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rot="15624372" flipV="1">
              <a:off x="3052" y="1451"/>
              <a:ext cx="480" cy="336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rot="15567865" flipH="1">
              <a:off x="3470" y="1912"/>
              <a:ext cx="621" cy="413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700" y="1756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3300"/>
                  </a:solidFill>
                  <a:latin typeface="Times New Roman" pitchFamily="18" charset="0"/>
                </a:rPr>
                <a:t>α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107" y="116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4660" y="151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3487" y="1832"/>
              <a:ext cx="14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220" y="210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乙</a:t>
              </a:r>
            </a:p>
          </p:txBody>
        </p:sp>
      </p:grp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161088" y="288607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答案：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π- α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1306513" y="4870450"/>
            <a:ext cx="6858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1089025" y="3625850"/>
            <a:ext cx="3208338" cy="1938338"/>
            <a:chOff x="683" y="2572"/>
            <a:chExt cx="2021" cy="1221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832" y="2915"/>
              <a:ext cx="624" cy="432"/>
            </a:xfrm>
            <a:prstGeom prst="rect">
              <a:avLst/>
            </a:prstGeom>
            <a:solidFill>
              <a:srgbClr val="F3912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rot="4901349" flipV="1">
              <a:off x="1089" y="3185"/>
              <a:ext cx="480" cy="336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rot="4844842" flipH="1">
              <a:off x="579" y="2676"/>
              <a:ext cx="627" cy="419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1311" y="3022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3300"/>
                  </a:solidFill>
                  <a:latin typeface="Times New Roman" pitchFamily="18" charset="0"/>
                </a:rPr>
                <a:t>α</a:t>
              </a:r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1229" y="346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2320" y="282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>
              <a:off x="1120" y="3155"/>
              <a:ext cx="14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832" y="342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丙</a:t>
              </a:r>
            </a:p>
          </p:txBody>
        </p:sp>
      </p:grp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2489200" y="4973638"/>
            <a:ext cx="213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答案：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α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4605338" y="3744913"/>
            <a:ext cx="3494087" cy="1747837"/>
            <a:chOff x="3061" y="2647"/>
            <a:chExt cx="2201" cy="1101"/>
          </a:xfrm>
        </p:grpSpPr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3390" y="2922"/>
              <a:ext cx="624" cy="432"/>
            </a:xfrm>
            <a:prstGeom prst="rect">
              <a:avLst/>
            </a:prstGeom>
            <a:solidFill>
              <a:srgbClr val="F3912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 rot="9900145" flipV="1">
              <a:off x="3226" y="3235"/>
              <a:ext cx="480" cy="336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 rot="9843637" flipH="1">
              <a:off x="3596" y="2647"/>
              <a:ext cx="633" cy="435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Text Box 41"/>
            <p:cNvSpPr txBox="1">
              <a:spLocks noChangeArrowheads="1"/>
            </p:cNvSpPr>
            <p:nvPr/>
          </p:nvSpPr>
          <p:spPr bwMode="auto">
            <a:xfrm>
              <a:off x="3833" y="2778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3300"/>
                  </a:solidFill>
                  <a:latin typeface="Times New Roman" pitchFamily="18" charset="0"/>
                </a:rPr>
                <a:t>α</a:t>
              </a:r>
            </a:p>
          </p:txBody>
        </p:sp>
        <p:sp>
          <p:nvSpPr>
            <p:cNvPr id="10282" name="Text Box 42"/>
            <p:cNvSpPr txBox="1">
              <a:spLocks noChangeArrowheads="1"/>
            </p:cNvSpPr>
            <p:nvPr/>
          </p:nvSpPr>
          <p:spPr bwMode="auto">
            <a:xfrm>
              <a:off x="3061" y="333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283" name="Text Box 43"/>
            <p:cNvSpPr txBox="1">
              <a:spLocks noChangeArrowheads="1"/>
            </p:cNvSpPr>
            <p:nvPr/>
          </p:nvSpPr>
          <p:spPr bwMode="auto">
            <a:xfrm>
              <a:off x="4878" y="2829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3678" y="3162"/>
              <a:ext cx="148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Text Box 45"/>
            <p:cNvSpPr txBox="1">
              <a:spLocks noChangeArrowheads="1"/>
            </p:cNvSpPr>
            <p:nvPr/>
          </p:nvSpPr>
          <p:spPr bwMode="auto">
            <a:xfrm>
              <a:off x="3393" y="3421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丁</a:t>
              </a:r>
            </a:p>
          </p:txBody>
        </p:sp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6094413" y="497363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答案：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π- 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nimBg="1"/>
      <p:bldP spid="10255" grpId="0" autoUpdateAnimBg="0"/>
      <p:bldP spid="10265" grpId="0" autoUpdateAnimBg="0"/>
      <p:bldP spid="10266" grpId="0" animBg="1"/>
      <p:bldP spid="10276" grpId="0" autoUpdateAnimBg="0"/>
      <p:bldP spid="102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33438" y="533400"/>
            <a:ext cx="4602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三、正功和负功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95288" y="1306513"/>
            <a:ext cx="7056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（一）对功的公式：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W=FSCOSα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的讨论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31913" y="2006600"/>
            <a:ext cx="7416800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(1)</a:t>
            </a:r>
            <a:r>
              <a:rPr kumimoji="1" lang="zh-CN" altLang="en-US" sz="2400" b="1">
                <a:latin typeface="Times New Roman" pitchFamily="18" charset="0"/>
              </a:rPr>
              <a:t>当</a:t>
            </a:r>
            <a:r>
              <a:rPr kumimoji="1" lang="en-US" altLang="zh-CN" sz="2400" b="1">
                <a:latin typeface="Times New Roman" pitchFamily="18" charset="0"/>
              </a:rPr>
              <a:t>α=0</a:t>
            </a:r>
            <a:r>
              <a:rPr kumimoji="1" lang="zh-CN" altLang="en-US" sz="2400" b="1">
                <a:latin typeface="Times New Roman" pitchFamily="18" charset="0"/>
              </a:rPr>
              <a:t>时，</a:t>
            </a:r>
            <a:r>
              <a:rPr kumimoji="1" lang="en-US" altLang="zh-CN" sz="2400" b="1">
                <a:latin typeface="Times New Roman" pitchFamily="18" charset="0"/>
              </a:rPr>
              <a:t>COS α=1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W =F S </a:t>
            </a:r>
            <a:r>
              <a:rPr kumimoji="1" lang="zh-CN" altLang="en-US" sz="2400" b="1">
                <a:latin typeface="Times New Roman" pitchFamily="18" charset="0"/>
              </a:rPr>
              <a:t>和我们在初中学过的功的公式相同。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(2)</a:t>
            </a:r>
            <a:r>
              <a:rPr kumimoji="1" lang="zh-CN" altLang="en-US" sz="2400" b="1">
                <a:latin typeface="Times New Roman" pitchFamily="18" charset="0"/>
              </a:rPr>
              <a:t>当</a:t>
            </a:r>
            <a:r>
              <a:rPr kumimoji="1" lang="en-US" altLang="zh-CN" sz="2400" b="1">
                <a:latin typeface="Times New Roman" pitchFamily="18" charset="0"/>
              </a:rPr>
              <a:t>α=π/2 </a:t>
            </a:r>
            <a:r>
              <a:rPr kumimoji="1" lang="zh-CN" altLang="en-US" sz="2400" b="1">
                <a:latin typeface="Times New Roman" pitchFamily="18" charset="0"/>
              </a:rPr>
              <a:t>时，</a:t>
            </a:r>
            <a:r>
              <a:rPr kumimoji="1" lang="en-US" altLang="zh-CN" sz="2400" b="1">
                <a:latin typeface="Times New Roman" pitchFamily="18" charset="0"/>
              </a:rPr>
              <a:t>COS α=0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W =0 , </a:t>
            </a:r>
            <a:r>
              <a:rPr kumimoji="1" lang="zh-CN" altLang="en-US" sz="2400" b="1">
                <a:latin typeface="Times New Roman" pitchFamily="18" charset="0"/>
              </a:rPr>
              <a:t>这时我们就说力对物体没做功。举例。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(3)</a:t>
            </a:r>
            <a:r>
              <a:rPr kumimoji="1" lang="zh-CN" altLang="en-US" sz="2400" b="1">
                <a:latin typeface="Times New Roman" pitchFamily="18" charset="0"/>
              </a:rPr>
              <a:t>当</a:t>
            </a:r>
            <a:r>
              <a:rPr kumimoji="1" lang="en-US" altLang="zh-CN" sz="2400" b="1">
                <a:latin typeface="Times New Roman" pitchFamily="18" charset="0"/>
              </a:rPr>
              <a:t>α&lt;π/2</a:t>
            </a:r>
            <a:r>
              <a:rPr kumimoji="1" lang="zh-CN" altLang="en-US" sz="2400" b="1">
                <a:latin typeface="Times New Roman" pitchFamily="18" charset="0"/>
              </a:rPr>
              <a:t>时，</a:t>
            </a:r>
            <a:r>
              <a:rPr kumimoji="1" lang="en-US" altLang="zh-CN" sz="2400" b="1">
                <a:latin typeface="Times New Roman" pitchFamily="18" charset="0"/>
              </a:rPr>
              <a:t>COS α&gt;0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W&gt;0,</a:t>
            </a:r>
            <a:r>
              <a:rPr kumimoji="1" lang="zh-CN" altLang="en-US" sz="2400" b="1">
                <a:latin typeface="Times New Roman" pitchFamily="18" charset="0"/>
              </a:rPr>
              <a:t>这时我们就说力对物体做正功。举例。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(4)</a:t>
            </a:r>
            <a:r>
              <a:rPr kumimoji="1" lang="zh-CN" altLang="en-US" sz="2800" b="1">
                <a:latin typeface="Times New Roman" pitchFamily="18" charset="0"/>
              </a:rPr>
              <a:t>当</a:t>
            </a:r>
            <a:r>
              <a:rPr kumimoji="1" lang="en-US" altLang="zh-CN" sz="2800" b="1">
                <a:latin typeface="Times New Roman" pitchFamily="18" charset="0"/>
              </a:rPr>
              <a:t>π/2 &lt;α</a:t>
            </a:r>
            <a:r>
              <a:rPr kumimoji="1" lang="en-US" altLang="zh-CN" sz="2400" b="1">
                <a:latin typeface="Times New Roman" pitchFamily="18" charset="0"/>
              </a:rPr>
              <a:t>≤</a:t>
            </a:r>
            <a:r>
              <a:rPr kumimoji="1" lang="en-US" altLang="zh-CN" sz="2800" b="1">
                <a:latin typeface="Times New Roman" pitchFamily="18" charset="0"/>
              </a:rPr>
              <a:t> π</a:t>
            </a:r>
            <a:r>
              <a:rPr kumimoji="1" lang="zh-CN" altLang="en-US" sz="2800" b="1">
                <a:latin typeface="Times New Roman" pitchFamily="18" charset="0"/>
              </a:rPr>
              <a:t>时，</a:t>
            </a:r>
            <a:r>
              <a:rPr kumimoji="1" lang="en-US" altLang="zh-CN" sz="2400" b="1">
                <a:latin typeface="Times New Roman" pitchFamily="18" charset="0"/>
              </a:rPr>
              <a:t>COS</a:t>
            </a:r>
            <a:r>
              <a:rPr kumimoji="1" lang="en-US" altLang="zh-CN" sz="2800" b="1">
                <a:latin typeface="Times New Roman" pitchFamily="18" charset="0"/>
              </a:rPr>
              <a:t> α&lt;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W</a:t>
            </a:r>
            <a:r>
              <a:rPr kumimoji="1" lang="en-US" altLang="zh-CN" sz="2800" b="1">
                <a:latin typeface="Times New Roman" pitchFamily="18" charset="0"/>
              </a:rPr>
              <a:t> &lt;</a:t>
            </a:r>
            <a:r>
              <a:rPr kumimoji="1" lang="en-US" altLang="zh-CN" sz="2400" b="1">
                <a:latin typeface="Times New Roman" pitchFamily="18" charset="0"/>
              </a:rPr>
              <a:t>0           </a:t>
            </a:r>
            <a:r>
              <a:rPr kumimoji="1" lang="zh-CN" altLang="en-US" sz="2400" b="1">
                <a:latin typeface="Times New Roman" pitchFamily="18" charset="0"/>
              </a:rPr>
              <a:t>这时我们就说力对物体做负功。举例。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50825" y="2243138"/>
            <a:ext cx="1225550" cy="3095625"/>
            <a:chOff x="158" y="1752"/>
            <a:chExt cx="772" cy="1950"/>
          </a:xfrm>
        </p:grpSpPr>
        <p:sp>
          <p:nvSpPr>
            <p:cNvPr id="11272" name="AutoShape 8"/>
            <p:cNvSpPr>
              <a:spLocks/>
            </p:cNvSpPr>
            <p:nvPr/>
          </p:nvSpPr>
          <p:spPr bwMode="auto">
            <a:xfrm>
              <a:off x="612" y="1752"/>
              <a:ext cx="227" cy="1950"/>
            </a:xfrm>
            <a:prstGeom prst="leftBrace">
              <a:avLst>
                <a:gd name="adj1" fmla="val 71586"/>
                <a:gd name="adj2" fmla="val 50000"/>
              </a:avLst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73" name="Group 9"/>
            <p:cNvGrpSpPr>
              <a:grpSpLocks/>
            </p:cNvGrpSpPr>
            <p:nvPr/>
          </p:nvGrpSpPr>
          <p:grpSpPr bwMode="auto">
            <a:xfrm>
              <a:off x="158" y="1797"/>
              <a:ext cx="772" cy="1769"/>
              <a:chOff x="158" y="1752"/>
              <a:chExt cx="772" cy="1769"/>
            </a:xfrm>
          </p:grpSpPr>
          <p:sp>
            <p:nvSpPr>
              <p:cNvPr id="11274" name="Text Box 10"/>
              <p:cNvSpPr txBox="1">
                <a:spLocks noChangeArrowheads="1"/>
              </p:cNvSpPr>
              <p:nvPr/>
            </p:nvSpPr>
            <p:spPr bwMode="auto">
              <a:xfrm>
                <a:off x="158" y="2341"/>
                <a:ext cx="462" cy="1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600" b="1">
                    <a:solidFill>
                      <a:srgbClr val="FF0000"/>
                    </a:solidFill>
                    <a:ea typeface="黑体" pitchFamily="2" charset="-122"/>
                  </a:rPr>
                  <a:t>讨     论</a:t>
                </a:r>
              </a:p>
            </p:txBody>
          </p:sp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250" y="1752"/>
                <a:ext cx="68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4000" b="1">
                    <a:solidFill>
                      <a:srgbClr val="FF3300"/>
                    </a:solidFill>
                  </a:rPr>
                  <a:t>1</a:t>
                </a:r>
                <a:r>
                  <a:rPr lang="zh-CN" altLang="en-US" sz="4000" b="1">
                    <a:solidFill>
                      <a:srgbClr val="FF3300"/>
                    </a:solidFill>
                  </a:rPr>
                  <a:t>、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  <p:bldP spid="1127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482725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①</a:t>
            </a:r>
            <a:r>
              <a:rPr lang="zh-CN" altLang="en-US" sz="2800" b="1">
                <a:latin typeface="宋体" pitchFamily="2" charset="-122"/>
              </a:rPr>
              <a:t>功的正负表示是动力对物体做功还是阻力对物体做功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47688" y="290512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②</a:t>
            </a:r>
            <a:r>
              <a:rPr lang="zh-CN" altLang="en-US" sz="2800" b="1">
                <a:latin typeface="宋体" pitchFamily="2" charset="-122"/>
              </a:rPr>
              <a:t>功的正负是借以区别谁对谁做功的标志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9600" y="3911600"/>
            <a:ext cx="8001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③</a:t>
            </a:r>
            <a:r>
              <a:rPr lang="zh-CN" altLang="en-US" sz="2800" b="1">
                <a:latin typeface="宋体" pitchFamily="2" charset="-122"/>
              </a:rPr>
              <a:t>一个力对物体做负功，往往说成物体克服这个力做功。例如：一个力对物体做了－</a:t>
            </a:r>
            <a:r>
              <a:rPr lang="en-US" altLang="zh-CN" sz="2800" b="1">
                <a:latin typeface="宋体" pitchFamily="2" charset="-122"/>
              </a:rPr>
              <a:t>6J</a:t>
            </a:r>
            <a:r>
              <a:rPr lang="zh-CN" altLang="en-US" sz="2800" b="1">
                <a:latin typeface="宋体" pitchFamily="2" charset="-122"/>
              </a:rPr>
              <a:t>的功，可以说成物体克服这个力做了</a:t>
            </a:r>
            <a:r>
              <a:rPr lang="en-US" altLang="zh-CN" sz="2800" b="1">
                <a:latin typeface="宋体" pitchFamily="2" charset="-122"/>
              </a:rPr>
              <a:t>6J</a:t>
            </a:r>
            <a:r>
              <a:rPr lang="zh-CN" altLang="en-US" sz="2800" b="1">
                <a:latin typeface="宋体" pitchFamily="2" charset="-122"/>
              </a:rPr>
              <a:t>的功。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00113" y="533400"/>
            <a:ext cx="3527425" cy="650875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２、理解与分析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 animBg="1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55</TotalTime>
  <Words>1187</Words>
  <Application>Microsoft Office PowerPoint</Application>
  <PresentationFormat>全屏显示(4:3)</PresentationFormat>
  <Paragraphs>144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 2</vt:lpstr>
      <vt:lpstr>Wingdings</vt:lpstr>
      <vt:lpstr>黑体</vt:lpstr>
      <vt:lpstr>隶书</vt:lpstr>
      <vt:lpstr>Times New Roman</vt:lpstr>
      <vt:lpstr>Tahoma</vt:lpstr>
      <vt:lpstr>华文琥珀</vt:lpstr>
      <vt:lpstr>方正魏碑简体</vt:lpstr>
      <vt:lpstr>仿宋_GB2312</vt:lpstr>
      <vt:lpstr>华文细黑</vt:lpstr>
      <vt:lpstr>Arial Narrow</vt:lpstr>
      <vt:lpstr>Symbol</vt:lpstr>
      <vt:lpstr>砖雕艺术</vt:lpstr>
      <vt:lpstr>Microsoft 公式 3.0</vt:lpstr>
      <vt:lpstr>Microsoft 方程式編輯器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15</cp:revision>
  <cp:lastPrinted>1601-01-01T00:00:00Z</cp:lastPrinted>
  <dcterms:created xsi:type="dcterms:W3CDTF">1601-01-01T00:00:00Z</dcterms:created>
  <dcterms:modified xsi:type="dcterms:W3CDTF">2014-09-18T06:01:36Z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