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D54A99A-5EF7-4035-8358-AF74823D5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2443-FF08-4D7A-8B5B-1E0BB700E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1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1B991-8B49-4169-A8B4-5FD6208E4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5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870B3-F7FC-41B2-82EC-07505FDCE8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2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6B05A-05A2-462A-B9E8-DCC04FFB8A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7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A0087-5944-46AF-AB3B-9867F824F8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1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807C5-77C1-4AC7-82AD-E15BBA92B1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97A47-5C64-4CF0-81CF-B8C3C60947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89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3F725-A8EA-489B-A3CB-51EC5B4681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61166-22F4-4FE4-82DE-6EBA3474C6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0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93DA2-49E5-4757-AB3D-16AB1BFA5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2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662FDB-0721-409A-AAC9-62AE54223C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第三节  功率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382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汽车以</a:t>
            </a:r>
            <a:r>
              <a:rPr lang="zh-CN" altLang="en-US" sz="3200" b="1">
                <a:solidFill>
                  <a:srgbClr val="0000CC"/>
                </a:solidFill>
              </a:rPr>
              <a:t>额定功率</a:t>
            </a:r>
            <a:r>
              <a:rPr lang="zh-CN" altLang="en-US" sz="3200" b="1"/>
              <a:t>在平直公路行驶时，若前方遇到了一段较陡的上坡路段，汽车司机要做好什么调整，才能确保汽车驶到坡顶？为什么？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648200" cy="296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4419600" cy="297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438400" y="762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ea typeface="黑体" pitchFamily="2" charset="-122"/>
              </a:rPr>
              <a:t>观察与思考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57150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反思：这说明了什么问题？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407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宋体" pitchFamily="2" charset="-122"/>
              </a:rPr>
              <a:t>　　一个物体在水平恒力</a:t>
            </a:r>
            <a:r>
              <a:rPr lang="en-US" altLang="zh-CN" sz="3600" b="1">
                <a:latin typeface="宋体" pitchFamily="2" charset="-122"/>
              </a:rPr>
              <a:t>F</a:t>
            </a:r>
            <a:r>
              <a:rPr lang="zh-CN" altLang="en-US" sz="3600" b="1">
                <a:latin typeface="宋体" pitchFamily="2" charset="-122"/>
              </a:rPr>
              <a:t>的作用下，以速度</a:t>
            </a:r>
            <a:r>
              <a:rPr lang="en-US" altLang="zh-CN" sz="3600" b="1">
                <a:latin typeface="宋体" pitchFamily="2" charset="-122"/>
              </a:rPr>
              <a:t>v</a:t>
            </a:r>
            <a:r>
              <a:rPr lang="zh-CN" altLang="en-US" sz="3600" b="1">
                <a:latin typeface="宋体" pitchFamily="2" charset="-122"/>
              </a:rPr>
              <a:t>匀速直线运动了一段时间</a:t>
            </a:r>
            <a:r>
              <a:rPr lang="en-US" altLang="zh-CN" sz="3600" b="1">
                <a:latin typeface="宋体" pitchFamily="2" charset="-122"/>
              </a:rPr>
              <a:t>t</a:t>
            </a:r>
            <a:r>
              <a:rPr lang="zh-CN" altLang="en-US" sz="3600" b="1">
                <a:latin typeface="宋体" pitchFamily="2" charset="-122"/>
              </a:rPr>
              <a:t>，试求这段时间</a:t>
            </a:r>
            <a:r>
              <a:rPr lang="en-US" altLang="zh-CN" sz="3600" b="1">
                <a:latin typeface="宋体" pitchFamily="2" charset="-122"/>
              </a:rPr>
              <a:t>t</a:t>
            </a:r>
            <a:r>
              <a:rPr lang="zh-CN" altLang="en-US" sz="3600" b="1">
                <a:latin typeface="宋体" pitchFamily="2" charset="-122"/>
              </a:rPr>
              <a:t>内恒力</a:t>
            </a:r>
            <a:r>
              <a:rPr lang="en-US" altLang="zh-CN" sz="3600" b="1">
                <a:latin typeface="宋体" pitchFamily="2" charset="-122"/>
              </a:rPr>
              <a:t>F</a:t>
            </a:r>
            <a:r>
              <a:rPr lang="zh-CN" altLang="en-US" sz="3600" b="1">
                <a:latin typeface="宋体" pitchFamily="2" charset="-122"/>
              </a:rPr>
              <a:t>做功的功率。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455988" y="3794125"/>
            <a:ext cx="649287" cy="288925"/>
          </a:xfrm>
          <a:prstGeom prst="notchedRightArrow">
            <a:avLst>
              <a:gd name="adj1" fmla="val 50000"/>
              <a:gd name="adj2" fmla="val 56181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245225" y="4106863"/>
            <a:ext cx="649288" cy="288925"/>
          </a:xfrm>
          <a:prstGeom prst="notchedRightArrow">
            <a:avLst>
              <a:gd name="adj1" fmla="val 50000"/>
              <a:gd name="adj2" fmla="val 56181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1295400" y="0"/>
            <a:ext cx="3249613" cy="1125538"/>
            <a:chOff x="1111" y="0"/>
            <a:chExt cx="2047" cy="709"/>
          </a:xfrm>
        </p:grpSpPr>
        <p:sp>
          <p:nvSpPr>
            <p:cNvPr id="14344" name="AutoShape 8"/>
            <p:cNvSpPr>
              <a:spLocks noChangeArrowheads="1"/>
            </p:cNvSpPr>
            <p:nvPr/>
          </p:nvSpPr>
          <p:spPr bwMode="auto">
            <a:xfrm>
              <a:off x="1111" y="0"/>
              <a:ext cx="1760" cy="709"/>
            </a:xfrm>
            <a:prstGeom prst="cloudCallout">
              <a:avLst>
                <a:gd name="adj1" fmla="val 50625"/>
                <a:gd name="adj2" fmla="val 5987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246" y="146"/>
              <a:ext cx="19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行楷" pitchFamily="2" charset="-122"/>
                </a:rPr>
                <a:t>思考与推理</a:t>
              </a:r>
            </a:p>
          </p:txBody>
        </p:sp>
      </p:grp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058863" y="4268788"/>
          <a:ext cx="17033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268788"/>
                        <a:ext cx="17033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065213" y="2922588"/>
          <a:ext cx="168116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922588"/>
                        <a:ext cx="1681162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AutoShape 12"/>
          <p:cNvSpPr>
            <a:spLocks/>
          </p:cNvSpPr>
          <p:nvPr/>
        </p:nvSpPr>
        <p:spPr bwMode="auto">
          <a:xfrm>
            <a:off x="2786063" y="3308350"/>
            <a:ext cx="500062" cy="1165225"/>
          </a:xfrm>
          <a:prstGeom prst="rightBrace">
            <a:avLst>
              <a:gd name="adj1" fmla="val 19418"/>
              <a:gd name="adj2" fmla="val 50000"/>
            </a:avLst>
          </a:prstGeom>
          <a:noFill/>
          <a:ln w="5715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252913" y="3340100"/>
          <a:ext cx="15700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340100"/>
                        <a:ext cx="15700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7024688" y="3922713"/>
          <a:ext cx="1662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9" imgW="469800" imgH="177480" progId="Equation.DSMT4">
                  <p:embed/>
                </p:oleObj>
              </mc:Choice>
              <mc:Fallback>
                <p:oleObj name="Equation" r:id="rId9" imgW="46980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3922713"/>
                        <a:ext cx="16621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AutoShape 15"/>
          <p:cNvSpPr>
            <a:spLocks/>
          </p:cNvSpPr>
          <p:nvPr/>
        </p:nvSpPr>
        <p:spPr bwMode="auto">
          <a:xfrm>
            <a:off x="5788025" y="3706813"/>
            <a:ext cx="374650" cy="1081087"/>
          </a:xfrm>
          <a:prstGeom prst="rightBrace">
            <a:avLst>
              <a:gd name="adj1" fmla="val 24047"/>
              <a:gd name="adj2" fmla="val 50000"/>
            </a:avLst>
          </a:prstGeom>
          <a:noFill/>
          <a:ln w="5715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4135438" y="4491038"/>
          <a:ext cx="1701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1" imgW="406080" imgH="177480" progId="Equation.DSMT4">
                  <p:embed/>
                </p:oleObj>
              </mc:Choice>
              <mc:Fallback>
                <p:oleObj name="Equation" r:id="rId11" imgW="40608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4491038"/>
                        <a:ext cx="1701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63563" y="5078413"/>
            <a:ext cx="79359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　拓展：</a:t>
            </a:r>
            <a:r>
              <a:rPr lang="zh-CN" altLang="en-US" sz="3200" b="1">
                <a:latin typeface="宋体" pitchFamily="2" charset="-122"/>
              </a:rPr>
              <a:t>若物体在水平恒力</a:t>
            </a:r>
            <a:r>
              <a:rPr lang="en-US" altLang="zh-CN" sz="3200" b="1">
                <a:latin typeface="宋体" pitchFamily="2" charset="-122"/>
              </a:rPr>
              <a:t>F</a:t>
            </a:r>
            <a:r>
              <a:rPr lang="zh-CN" altLang="en-US" sz="3200" b="1">
                <a:latin typeface="宋体" pitchFamily="2" charset="-122"/>
              </a:rPr>
              <a:t>作用下作变速运动了一段时间</a:t>
            </a:r>
            <a:r>
              <a:rPr lang="en-US" altLang="zh-CN" sz="3200" b="1">
                <a:latin typeface="宋体" pitchFamily="2" charset="-122"/>
              </a:rPr>
              <a:t>t</a:t>
            </a:r>
            <a:r>
              <a:rPr lang="zh-CN" altLang="en-US" sz="3200" b="1">
                <a:latin typeface="宋体" pitchFamily="2" charset="-122"/>
              </a:rPr>
              <a:t>，则恒力</a:t>
            </a:r>
            <a:r>
              <a:rPr lang="en-US" altLang="zh-CN" sz="3200" b="1">
                <a:latin typeface="宋体" pitchFamily="2" charset="-122"/>
              </a:rPr>
              <a:t>F</a:t>
            </a:r>
            <a:r>
              <a:rPr lang="zh-CN" altLang="en-US" sz="3200" b="1">
                <a:latin typeface="宋体" pitchFamily="2" charset="-122"/>
              </a:rPr>
              <a:t>在时间</a:t>
            </a:r>
            <a:r>
              <a:rPr lang="en-US" altLang="zh-CN" sz="3200" b="1">
                <a:latin typeface="宋体" pitchFamily="2" charset="-122"/>
              </a:rPr>
              <a:t>t</a:t>
            </a:r>
            <a:r>
              <a:rPr lang="zh-CN" altLang="en-US" sz="3200" b="1">
                <a:latin typeface="宋体" pitchFamily="2" charset="-122"/>
              </a:rPr>
              <a:t>内做功的功率又如何呢？若力</a:t>
            </a:r>
            <a:r>
              <a:rPr lang="en-US" altLang="zh-CN" sz="3200" b="1">
                <a:latin typeface="宋体" pitchFamily="2" charset="-122"/>
              </a:rPr>
              <a:t>F</a:t>
            </a:r>
            <a:r>
              <a:rPr lang="zh-CN" altLang="en-US" sz="3200" b="1">
                <a:latin typeface="宋体" pitchFamily="2" charset="-122"/>
              </a:rPr>
              <a:t>与水平成</a:t>
            </a:r>
            <a:r>
              <a:rPr lang="el-GR" altLang="zh-CN" sz="3200" b="1">
                <a:latin typeface="宋体" pitchFamily="2" charset="-122"/>
              </a:rPr>
              <a:t>θ</a:t>
            </a:r>
            <a:r>
              <a:rPr lang="zh-CN" altLang="en-US" sz="3200" b="1">
                <a:latin typeface="宋体" pitchFamily="2" charset="-122"/>
              </a:rPr>
              <a:t>角呢？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8" grpId="0" animBg="1"/>
      <p:bldP spid="14351" grpId="0" animBg="1"/>
      <p:bldP spid="143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3400" y="1073150"/>
            <a:ext cx="2286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28575" algn="ctr">
            <a:solidFill>
              <a:srgbClr val="3333F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3400" y="191135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Fscosα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066800" y="996950"/>
            <a:ext cx="1371600" cy="977900"/>
            <a:chOff x="1968" y="1784"/>
            <a:chExt cx="864" cy="61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968" y="1920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32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2400" y="1784"/>
              <a:ext cx="432" cy="616"/>
              <a:chOff x="2880" y="1632"/>
              <a:chExt cx="432" cy="616"/>
            </a:xfrm>
          </p:grpSpPr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2908" y="1950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2944" y="1844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2880" y="1632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latin typeface="Times New Roman" pitchFamily="18" charset="0"/>
                    <a:ea typeface="楷体_GB2312" pitchFamily="49" charset="-122"/>
                  </a:rPr>
                  <a:t>W</a:t>
                </a:r>
                <a:endParaRPr lang="en-US" altLang="zh-CN" sz="3200" b="1" i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400800" y="1865313"/>
            <a:ext cx="2286000" cy="608012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rgbClr val="3333F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Fvcosα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509963" y="1254125"/>
            <a:ext cx="2209800" cy="1676400"/>
          </a:xfrm>
          <a:prstGeom prst="rect">
            <a:avLst/>
          </a:prstGeom>
          <a:solidFill>
            <a:srgbClr val="FFFFFF">
              <a:alpha val="80000"/>
            </a:srgbClr>
          </a:solidFill>
          <a:ln w="28575" algn="ctr">
            <a:solidFill>
              <a:srgbClr val="3333F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3527425" y="1177925"/>
            <a:ext cx="2235200" cy="1023938"/>
            <a:chOff x="2414" y="210"/>
            <a:chExt cx="1408" cy="645"/>
          </a:xfrm>
        </p:grpSpPr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414" y="375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32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874" y="557"/>
              <a:ext cx="8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198" y="451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814" y="21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cosα</a:t>
              </a:r>
            </a:p>
          </p:txBody>
        </p:sp>
      </p:grpSp>
      <p:sp>
        <p:nvSpPr>
          <p:cNvPr id="15377" name="AutoShape 17"/>
          <p:cNvSpPr>
            <a:spLocks noChangeArrowheads="1"/>
          </p:cNvSpPr>
          <p:nvPr/>
        </p:nvSpPr>
        <p:spPr bwMode="auto">
          <a:xfrm rot="16200000">
            <a:off x="5862637" y="1887538"/>
            <a:ext cx="409575" cy="609600"/>
          </a:xfrm>
          <a:prstGeom prst="downArrow">
            <a:avLst>
              <a:gd name="adj1" fmla="val 50000"/>
              <a:gd name="adj2" fmla="val 37209"/>
            </a:avLst>
          </a:prstGeom>
          <a:solidFill>
            <a:srgbClr val="FFFFFF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685800" y="3443288"/>
            <a:ext cx="3505200" cy="3048000"/>
            <a:chOff x="624" y="1637"/>
            <a:chExt cx="2208" cy="1920"/>
          </a:xfrm>
        </p:grpSpPr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624" y="1637"/>
              <a:ext cx="2208" cy="1920"/>
            </a:xfrm>
            <a:prstGeom prst="wedgeRoundRectCallout">
              <a:avLst>
                <a:gd name="adj1" fmla="val 139764"/>
                <a:gd name="adj2" fmla="val -84634"/>
                <a:gd name="adj3" fmla="val 16667"/>
              </a:avLst>
            </a:prstGeom>
            <a:solidFill>
              <a:srgbClr val="FFFFFF">
                <a:alpha val="80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3200">
                <a:ea typeface="华文行楷" pitchFamily="2" charset="-122"/>
              </a:endParaRPr>
            </a:p>
          </p:txBody>
        </p:sp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720" y="1686"/>
              <a:ext cx="2064" cy="938"/>
              <a:chOff x="720" y="1686"/>
              <a:chExt cx="2064" cy="938"/>
            </a:xfrm>
          </p:grpSpPr>
          <p:grpSp>
            <p:nvGrpSpPr>
              <p:cNvPr id="15381" name="Group 21"/>
              <p:cNvGrpSpPr>
                <a:grpSpLocks/>
              </p:cNvGrpSpPr>
              <p:nvPr/>
            </p:nvGrpSpPr>
            <p:grpSpPr bwMode="auto">
              <a:xfrm>
                <a:off x="720" y="2553"/>
                <a:ext cx="1968" cy="71"/>
                <a:chOff x="576" y="2600"/>
                <a:chExt cx="1968" cy="71"/>
              </a:xfrm>
            </p:grpSpPr>
            <p:sp>
              <p:nvSpPr>
                <p:cNvPr id="1538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76" y="2600"/>
                  <a:ext cx="1968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6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27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9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62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33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97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8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66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9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832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0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168" y="2602"/>
                  <a:ext cx="76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33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4" name="Rectangle 34"/>
              <p:cNvSpPr>
                <a:spLocks noChangeArrowheads="1"/>
              </p:cNvSpPr>
              <p:nvPr/>
            </p:nvSpPr>
            <p:spPr bwMode="auto">
              <a:xfrm>
                <a:off x="976" y="2186"/>
                <a:ext cx="466" cy="366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95" name="Group 35"/>
              <p:cNvGrpSpPr>
                <a:grpSpLocks/>
              </p:cNvGrpSpPr>
              <p:nvPr/>
            </p:nvGrpSpPr>
            <p:grpSpPr bwMode="auto">
              <a:xfrm>
                <a:off x="1216" y="2208"/>
                <a:ext cx="1568" cy="365"/>
                <a:chOff x="3952" y="2256"/>
                <a:chExt cx="1568" cy="365"/>
              </a:xfrm>
            </p:grpSpPr>
            <p:sp>
              <p:nvSpPr>
                <p:cNvPr id="15396" name="Line 36"/>
                <p:cNvSpPr>
                  <a:spLocks noChangeShapeType="1"/>
                </p:cNvSpPr>
                <p:nvPr/>
              </p:nvSpPr>
              <p:spPr bwMode="auto">
                <a:xfrm>
                  <a:off x="3952" y="2437"/>
                  <a:ext cx="13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184" y="225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latin typeface="Times New Roman" pitchFamily="18" charset="0"/>
                    </a:rPr>
                    <a:t>v</a:t>
                  </a:r>
                </a:p>
              </p:txBody>
            </p:sp>
          </p:grpSp>
          <p:grpSp>
            <p:nvGrpSpPr>
              <p:cNvPr id="15398" name="Group 38"/>
              <p:cNvGrpSpPr>
                <a:grpSpLocks/>
              </p:cNvGrpSpPr>
              <p:nvPr/>
            </p:nvGrpSpPr>
            <p:grpSpPr bwMode="auto">
              <a:xfrm>
                <a:off x="1216" y="1686"/>
                <a:ext cx="984" cy="733"/>
                <a:chOff x="1536" y="339"/>
                <a:chExt cx="984" cy="733"/>
              </a:xfrm>
            </p:grpSpPr>
            <p:sp>
              <p:nvSpPr>
                <p:cNvPr id="1539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536" y="528"/>
                  <a:ext cx="720" cy="50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193" y="339"/>
                  <a:ext cx="32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200" b="1" i="1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5401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1040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40" y="745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8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3333FF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α</a:t>
                  </a:r>
                </a:p>
              </p:txBody>
            </p:sp>
          </p:grpSp>
        </p:grpSp>
      </p:grpSp>
      <p:grpSp>
        <p:nvGrpSpPr>
          <p:cNvPr id="15403" name="Group 43"/>
          <p:cNvGrpSpPr>
            <a:grpSpLocks/>
          </p:cNvGrpSpPr>
          <p:nvPr/>
        </p:nvGrpSpPr>
        <p:grpSpPr bwMode="auto">
          <a:xfrm>
            <a:off x="1600200" y="3282950"/>
            <a:ext cx="2108200" cy="2674938"/>
            <a:chOff x="3936" y="1579"/>
            <a:chExt cx="1328" cy="1685"/>
          </a:xfrm>
        </p:grpSpPr>
        <p:grpSp>
          <p:nvGrpSpPr>
            <p:cNvPr id="15404" name="Group 44"/>
            <p:cNvGrpSpPr>
              <a:grpSpLocks/>
            </p:cNvGrpSpPr>
            <p:nvPr/>
          </p:nvGrpSpPr>
          <p:grpSpPr bwMode="auto">
            <a:xfrm>
              <a:off x="3936" y="1579"/>
              <a:ext cx="912" cy="851"/>
              <a:chOff x="3936" y="1579"/>
              <a:chExt cx="912" cy="851"/>
            </a:xfrm>
          </p:grpSpPr>
          <p:sp>
            <p:nvSpPr>
              <p:cNvPr id="15405" name="Text Box 45"/>
              <p:cNvSpPr txBox="1">
                <a:spLocks noChangeArrowheads="1"/>
              </p:cNvSpPr>
              <p:nvPr/>
            </p:nvSpPr>
            <p:spPr bwMode="auto">
              <a:xfrm>
                <a:off x="4464" y="1579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800" b="1" i="1" baseline="-25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06" name="Line 46"/>
              <p:cNvSpPr>
                <a:spLocks noChangeShapeType="1"/>
              </p:cNvSpPr>
              <p:nvPr/>
            </p:nvSpPr>
            <p:spPr bwMode="auto">
              <a:xfrm flipV="1">
                <a:off x="3936" y="1797"/>
                <a:ext cx="904" cy="6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7" name="Group 47"/>
            <p:cNvGrpSpPr>
              <a:grpSpLocks/>
            </p:cNvGrpSpPr>
            <p:nvPr/>
          </p:nvGrpSpPr>
          <p:grpSpPr bwMode="auto">
            <a:xfrm>
              <a:off x="3944" y="2424"/>
              <a:ext cx="568" cy="840"/>
              <a:chOff x="3944" y="2424"/>
              <a:chExt cx="568" cy="840"/>
            </a:xfrm>
          </p:grpSpPr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4080" y="2899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2800" b="1" i="1" baseline="-2500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09" name="Line 49"/>
              <p:cNvSpPr>
                <a:spLocks noChangeShapeType="1"/>
              </p:cNvSpPr>
              <p:nvPr/>
            </p:nvSpPr>
            <p:spPr bwMode="auto">
              <a:xfrm>
                <a:off x="3944" y="2424"/>
                <a:ext cx="451" cy="6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>
              <a:off x="4824" y="1816"/>
              <a:ext cx="44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 flipV="1">
              <a:off x="4376" y="2456"/>
              <a:ext cx="872" cy="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5381625" y="4349750"/>
            <a:ext cx="3381375" cy="2362200"/>
            <a:chOff x="3582" y="2208"/>
            <a:chExt cx="2130" cy="1488"/>
          </a:xfrm>
        </p:grpSpPr>
        <p:sp>
          <p:nvSpPr>
            <p:cNvPr id="15413" name="AutoShape 53"/>
            <p:cNvSpPr>
              <a:spLocks noChangeArrowheads="1"/>
            </p:cNvSpPr>
            <p:nvPr/>
          </p:nvSpPr>
          <p:spPr bwMode="auto">
            <a:xfrm>
              <a:off x="3582" y="2208"/>
              <a:ext cx="2112" cy="1488"/>
            </a:xfrm>
            <a:prstGeom prst="wedgeRoundRectCallout">
              <a:avLst>
                <a:gd name="adj1" fmla="val 13208"/>
                <a:gd name="adj2" fmla="val -133130"/>
                <a:gd name="adj3" fmla="val 16667"/>
              </a:avLst>
            </a:prstGeom>
            <a:solidFill>
              <a:srgbClr val="FFFFFF">
                <a:alpha val="80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3200">
                <a:ea typeface="华文行楷" pitchFamily="2" charset="-122"/>
              </a:endParaRPr>
            </a:p>
          </p:txBody>
        </p:sp>
        <p:grpSp>
          <p:nvGrpSpPr>
            <p:cNvPr id="15414" name="Group 54"/>
            <p:cNvGrpSpPr>
              <a:grpSpLocks/>
            </p:cNvGrpSpPr>
            <p:nvPr/>
          </p:nvGrpSpPr>
          <p:grpSpPr bwMode="auto">
            <a:xfrm>
              <a:off x="3648" y="2256"/>
              <a:ext cx="2064" cy="937"/>
              <a:chOff x="720" y="1350"/>
              <a:chExt cx="2064" cy="937"/>
            </a:xfrm>
          </p:grpSpPr>
          <p:grpSp>
            <p:nvGrpSpPr>
              <p:cNvPr id="15415" name="Group 55"/>
              <p:cNvGrpSpPr>
                <a:grpSpLocks/>
              </p:cNvGrpSpPr>
              <p:nvPr/>
            </p:nvGrpSpPr>
            <p:grpSpPr bwMode="auto">
              <a:xfrm>
                <a:off x="720" y="2216"/>
                <a:ext cx="1968" cy="71"/>
                <a:chOff x="576" y="2600"/>
                <a:chExt cx="1968" cy="71"/>
              </a:xfrm>
            </p:grpSpPr>
            <p:sp>
              <p:nvSpPr>
                <p:cNvPr id="1541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576" y="2600"/>
                  <a:ext cx="1968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1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6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1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27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1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99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62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3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6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832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000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168" y="2602"/>
                  <a:ext cx="76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42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335" y="2602"/>
                  <a:ext cx="77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28" name="Group 68"/>
              <p:cNvGrpSpPr>
                <a:grpSpLocks/>
              </p:cNvGrpSpPr>
              <p:nvPr/>
            </p:nvGrpSpPr>
            <p:grpSpPr bwMode="auto">
              <a:xfrm>
                <a:off x="976" y="1350"/>
                <a:ext cx="1224" cy="866"/>
                <a:chOff x="1296" y="339"/>
                <a:chExt cx="1224" cy="866"/>
              </a:xfrm>
            </p:grpSpPr>
            <p:sp>
              <p:nvSpPr>
                <p:cNvPr id="15429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839"/>
                  <a:ext cx="466" cy="366"/>
                </a:xfrm>
                <a:prstGeom prst="rect">
                  <a:avLst/>
                </a:prstGeom>
                <a:solidFill>
                  <a:srgbClr val="FFFF99">
                    <a:alpha val="80000"/>
                  </a:srgbClr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430" name="Group 70"/>
                <p:cNvGrpSpPr>
                  <a:grpSpLocks/>
                </p:cNvGrpSpPr>
                <p:nvPr/>
              </p:nvGrpSpPr>
              <p:grpSpPr bwMode="auto">
                <a:xfrm>
                  <a:off x="1536" y="339"/>
                  <a:ext cx="984" cy="733"/>
                  <a:chOff x="1536" y="339"/>
                  <a:chExt cx="984" cy="733"/>
                </a:xfrm>
              </p:grpSpPr>
              <p:sp>
                <p:nvSpPr>
                  <p:cNvPr id="1543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528"/>
                    <a:ext cx="720" cy="50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3" y="339"/>
                    <a:ext cx="32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3200" b="1" i="1">
                        <a:latin typeface="Times New Roman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1543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040"/>
                    <a:ext cx="5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0" y="745"/>
                    <a:ext cx="33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8000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3333FF"/>
                        </a:solidFill>
                        <a:prstDash val="lgDash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α</a:t>
                    </a:r>
                  </a:p>
                </p:txBody>
              </p:sp>
            </p:grpSp>
          </p:grpSp>
          <p:grpSp>
            <p:nvGrpSpPr>
              <p:cNvPr id="15435" name="Group 75"/>
              <p:cNvGrpSpPr>
                <a:grpSpLocks/>
              </p:cNvGrpSpPr>
              <p:nvPr/>
            </p:nvGrpSpPr>
            <p:grpSpPr bwMode="auto">
              <a:xfrm>
                <a:off x="1216" y="1876"/>
                <a:ext cx="1568" cy="365"/>
                <a:chOff x="3952" y="2256"/>
                <a:chExt cx="1568" cy="365"/>
              </a:xfrm>
            </p:grpSpPr>
            <p:sp>
              <p:nvSpPr>
                <p:cNvPr id="15436" name="Line 76"/>
                <p:cNvSpPr>
                  <a:spLocks noChangeShapeType="1"/>
                </p:cNvSpPr>
                <p:nvPr/>
              </p:nvSpPr>
              <p:spPr bwMode="auto">
                <a:xfrm>
                  <a:off x="3952" y="2437"/>
                  <a:ext cx="13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184" y="225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i="1">
                      <a:latin typeface="Times New Roman" pitchFamily="18" charset="0"/>
                    </a:rPr>
                    <a:t>v</a:t>
                  </a:r>
                </a:p>
              </p:txBody>
            </p:sp>
          </p:grpSp>
        </p:grpSp>
      </p:grp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5715000" y="4452938"/>
            <a:ext cx="1981200" cy="1620837"/>
            <a:chOff x="672" y="1744"/>
            <a:chExt cx="1248" cy="1021"/>
          </a:xfrm>
        </p:grpSpPr>
        <p:sp>
          <p:nvSpPr>
            <p:cNvPr id="15439" name="Line 79"/>
            <p:cNvSpPr>
              <a:spLocks noChangeShapeType="1"/>
            </p:cNvSpPr>
            <p:nvPr/>
          </p:nvSpPr>
          <p:spPr bwMode="auto">
            <a:xfrm>
              <a:off x="1032" y="1928"/>
              <a:ext cx="7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>
              <a:off x="1728" y="1928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41" name="Group 81"/>
            <p:cNvGrpSpPr>
              <a:grpSpLocks/>
            </p:cNvGrpSpPr>
            <p:nvPr/>
          </p:nvGrpSpPr>
          <p:grpSpPr bwMode="auto">
            <a:xfrm>
              <a:off x="672" y="1744"/>
              <a:ext cx="384" cy="688"/>
              <a:chOff x="1184" y="352"/>
              <a:chExt cx="384" cy="688"/>
            </a:xfrm>
          </p:grpSpPr>
          <p:sp>
            <p:nvSpPr>
              <p:cNvPr id="15442" name="Text Box 82"/>
              <p:cNvSpPr txBox="1">
                <a:spLocks noChangeArrowheads="1"/>
              </p:cNvSpPr>
              <p:nvPr/>
            </p:nvSpPr>
            <p:spPr bwMode="auto">
              <a:xfrm>
                <a:off x="1184" y="352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kumimoji="1" lang="en-US" altLang="zh-CN" sz="2800" b="1" i="1" baseline="-2500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43" name="Line 83"/>
              <p:cNvSpPr>
                <a:spLocks noChangeShapeType="1"/>
              </p:cNvSpPr>
              <p:nvPr/>
            </p:nvSpPr>
            <p:spPr bwMode="auto">
              <a:xfrm>
                <a:off x="1536" y="528"/>
                <a:ext cx="0" cy="5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44" name="Group 84"/>
            <p:cNvGrpSpPr>
              <a:grpSpLocks/>
            </p:cNvGrpSpPr>
            <p:nvPr/>
          </p:nvGrpSpPr>
          <p:grpSpPr bwMode="auto">
            <a:xfrm>
              <a:off x="1029" y="2400"/>
              <a:ext cx="891" cy="365"/>
              <a:chOff x="1029" y="2400"/>
              <a:chExt cx="891" cy="365"/>
            </a:xfrm>
          </p:grpSpPr>
          <p:sp>
            <p:nvSpPr>
              <p:cNvPr id="15445" name="Line 85"/>
              <p:cNvSpPr>
                <a:spLocks noChangeShapeType="1"/>
              </p:cNvSpPr>
              <p:nvPr/>
            </p:nvSpPr>
            <p:spPr bwMode="auto">
              <a:xfrm>
                <a:off x="1029" y="2433"/>
                <a:ext cx="70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6" name="Text Box 86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r>
                  <a:rPr kumimoji="1" lang="en-US" altLang="zh-CN" sz="2800" b="1" i="1" baseline="-25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15447" name="AutoShape 87"/>
          <p:cNvSpPr>
            <a:spLocks noChangeArrowheads="1"/>
          </p:cNvSpPr>
          <p:nvPr/>
        </p:nvSpPr>
        <p:spPr bwMode="auto">
          <a:xfrm rot="16200000">
            <a:off x="2952750" y="1473201"/>
            <a:ext cx="409575" cy="609600"/>
          </a:xfrm>
          <a:prstGeom prst="downArrow">
            <a:avLst>
              <a:gd name="adj1" fmla="val 50000"/>
              <a:gd name="adj2" fmla="val 37209"/>
            </a:avLst>
          </a:prstGeom>
          <a:solidFill>
            <a:srgbClr val="FFFFFF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5915025" y="605631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Fcosα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1371600" y="59118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vcosα</a:t>
            </a:r>
          </a:p>
        </p:txBody>
      </p:sp>
      <p:grpSp>
        <p:nvGrpSpPr>
          <p:cNvPr id="15450" name="Group 90"/>
          <p:cNvGrpSpPr>
            <a:grpSpLocks/>
          </p:cNvGrpSpPr>
          <p:nvPr/>
        </p:nvGrpSpPr>
        <p:grpSpPr bwMode="auto">
          <a:xfrm>
            <a:off x="3933825" y="2016125"/>
            <a:ext cx="1219200" cy="977900"/>
            <a:chOff x="2832" y="816"/>
            <a:chExt cx="768" cy="616"/>
          </a:xfrm>
        </p:grpSpPr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2832" y="952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32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452" name="Line 92"/>
            <p:cNvSpPr>
              <a:spLocks noChangeShapeType="1"/>
            </p:cNvSpPr>
            <p:nvPr/>
          </p:nvSpPr>
          <p:spPr bwMode="auto">
            <a:xfrm>
              <a:off x="3244" y="113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Text Box 93"/>
            <p:cNvSpPr txBox="1">
              <a:spLocks noChangeArrowheads="1"/>
            </p:cNvSpPr>
            <p:nvPr/>
          </p:nvSpPr>
          <p:spPr bwMode="auto">
            <a:xfrm>
              <a:off x="3280" y="1028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3312" y="816"/>
              <a:ext cx="288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S</a:t>
              </a:r>
            </a:p>
            <a:p>
              <a:endParaRPr lang="en-US" altLang="zh-CN" sz="3200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228600" y="1524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四、功率与速度的关系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20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/>
      <p:bldP spid="15370" grpId="0" animBg="1"/>
      <p:bldP spid="15371" grpId="0" animBg="1"/>
      <p:bldP spid="15377" grpId="0" animBg="1"/>
      <p:bldP spid="15447" grpId="0" animBg="1"/>
      <p:bldP spid="15448" grpId="0"/>
      <p:bldP spid="154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1295400" y="1524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功率与速度的关系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438400" y="2732088"/>
            <a:ext cx="2514600" cy="61753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00F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 cosα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572000" y="758825"/>
            <a:ext cx="3962400" cy="1143000"/>
          </a:xfrm>
          <a:prstGeom prst="wedgeRoundRectCallout">
            <a:avLst>
              <a:gd name="adj1" fmla="val -72194"/>
              <a:gd name="adj2" fmla="val 129722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表示瞬时速度，则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表示瞬时功率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5800" y="758825"/>
            <a:ext cx="2895600" cy="1676400"/>
          </a:xfrm>
          <a:prstGeom prst="wedgeRoundRectCallout">
            <a:avLst>
              <a:gd name="adj1" fmla="val 48792"/>
              <a:gd name="adj2" fmla="val 71403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表示平均速度，则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表示平均功率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" y="4340225"/>
            <a:ext cx="8382000" cy="22891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对于公式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P = F v</a:t>
            </a:r>
          </a:p>
          <a:p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一定时，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有什么关系？</a:t>
            </a:r>
          </a:p>
          <a:p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、当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一定时，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有什么关系？</a:t>
            </a:r>
          </a:p>
          <a:p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、当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一定时，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有什么关系？</a:t>
            </a:r>
            <a:endParaRPr lang="zh-CN" altLang="en-US" sz="36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181600" y="2282825"/>
            <a:ext cx="3657600" cy="2209800"/>
          </a:xfrm>
          <a:prstGeom prst="cloudCallout">
            <a:avLst>
              <a:gd name="adj1" fmla="val -60287"/>
              <a:gd name="adj2" fmla="val -18824"/>
            </a:avLst>
          </a:prstGeom>
          <a:solidFill>
            <a:srgbClr val="FFFFCC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同方向时（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Fv</a:t>
            </a:r>
          </a:p>
        </p:txBody>
      </p:sp>
      <p:sp>
        <p:nvSpPr>
          <p:cNvPr id="16392" name="WordArt 8"/>
          <p:cNvSpPr>
            <a:spLocks noChangeArrowheads="1" noChangeShapeType="1" noTextEdit="1"/>
          </p:cNvSpPr>
          <p:nvPr/>
        </p:nvSpPr>
        <p:spPr bwMode="auto">
          <a:xfrm>
            <a:off x="6022975" y="4806950"/>
            <a:ext cx="1295400" cy="592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98083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反比</a:t>
            </a:r>
          </a:p>
        </p:txBody>
      </p:sp>
      <p:sp>
        <p:nvSpPr>
          <p:cNvPr id="16393" name="WordArt 9"/>
          <p:cNvSpPr>
            <a:spLocks noChangeArrowheads="1" noChangeShapeType="1" noTextEdit="1"/>
          </p:cNvSpPr>
          <p:nvPr/>
        </p:nvSpPr>
        <p:spPr bwMode="auto">
          <a:xfrm>
            <a:off x="5934075" y="5424488"/>
            <a:ext cx="1295400" cy="5921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98083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正比</a:t>
            </a:r>
          </a:p>
        </p:txBody>
      </p:sp>
      <p:sp>
        <p:nvSpPr>
          <p:cNvPr id="16394" name="WordArt 10"/>
          <p:cNvSpPr>
            <a:spLocks noChangeArrowheads="1" noChangeShapeType="1" noTextEdit="1"/>
          </p:cNvSpPr>
          <p:nvPr/>
        </p:nvSpPr>
        <p:spPr bwMode="auto">
          <a:xfrm>
            <a:off x="5867400" y="6002338"/>
            <a:ext cx="1295400" cy="5921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98083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3048000"/>
            <a:ext cx="914400" cy="519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Monotype Corsiva" pitchFamily="66" charset="0"/>
                <a:ea typeface="楷体_GB2312" pitchFamily="49" charset="-122"/>
              </a:rPr>
              <a:t>解：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152400" y="-762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例题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43000" y="37211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Fv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43000" y="31242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匀速行使时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汽车的牵引力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 1800N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8686800" cy="25288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某型号汽车发动机的额定功率为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60kW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在水平路面上行使时受到的阻力是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1800N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求发动机在额定功率下汽车匀速行使的速度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在同样的阻力下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如果匀速行使速度只有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54km/h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发动机输出的实际功率是多少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1828800" y="4114800"/>
            <a:ext cx="6400800" cy="852488"/>
            <a:chOff x="1440" y="2151"/>
            <a:chExt cx="4032" cy="537"/>
          </a:xfrm>
        </p:grpSpPr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1440" y="2160"/>
              <a:ext cx="768" cy="528"/>
              <a:chOff x="2160" y="1872"/>
              <a:chExt cx="768" cy="528"/>
            </a:xfrm>
          </p:grpSpPr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>
                <a:off x="2620" y="2141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2610" y="2073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7419" name="Rectangle 11"/>
              <p:cNvSpPr>
                <a:spLocks noChangeArrowheads="1"/>
              </p:cNvSpPr>
              <p:nvPr/>
            </p:nvSpPr>
            <p:spPr bwMode="auto">
              <a:xfrm>
                <a:off x="2640" y="187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P</a:t>
                </a:r>
                <a:endParaRPr lang="en-US" altLang="zh-CN" sz="2800" b="1" i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2160" y="197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8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3333FF"/>
                    </a:solidFill>
                    <a:prstDash val="lg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 v </a:t>
                </a:r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</a:rPr>
                  <a:t>=</a:t>
                </a:r>
                <a:endParaRPr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21" name="Group 13"/>
            <p:cNvGrpSpPr>
              <a:grpSpLocks/>
            </p:cNvGrpSpPr>
            <p:nvPr/>
          </p:nvGrpSpPr>
          <p:grpSpPr bwMode="auto">
            <a:xfrm>
              <a:off x="2160" y="2151"/>
              <a:ext cx="3312" cy="537"/>
              <a:chOff x="2160" y="2055"/>
              <a:chExt cx="3312" cy="537"/>
            </a:xfrm>
          </p:grpSpPr>
          <p:sp>
            <p:nvSpPr>
              <p:cNvPr id="17422" name="Line 14"/>
              <p:cNvSpPr>
                <a:spLocks noChangeShapeType="1"/>
              </p:cNvSpPr>
              <p:nvPr/>
            </p:nvSpPr>
            <p:spPr bwMode="auto">
              <a:xfrm>
                <a:off x="2410" y="2333"/>
                <a:ext cx="6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3" name="Group 15"/>
              <p:cNvGrpSpPr>
                <a:grpSpLocks/>
              </p:cNvGrpSpPr>
              <p:nvPr/>
            </p:nvGrpSpPr>
            <p:grpSpPr bwMode="auto">
              <a:xfrm>
                <a:off x="2160" y="2055"/>
                <a:ext cx="3312" cy="537"/>
                <a:chOff x="2160" y="2055"/>
                <a:chExt cx="3312" cy="537"/>
              </a:xfrm>
            </p:grpSpPr>
            <p:sp>
              <p:nvSpPr>
                <p:cNvPr id="174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36" y="2265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</a:rPr>
                    <a:t>1800</a:t>
                  </a:r>
                </a:p>
              </p:txBody>
            </p:sp>
            <p:sp>
              <p:nvSpPr>
                <p:cNvPr id="174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0" y="2055"/>
                  <a:ext cx="73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60000</a:t>
                  </a:r>
                  <a:endParaRPr lang="en-US" altLang="zh-CN" sz="2800" b="1" i="1" baseline="-25000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742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60" y="2151"/>
                  <a:ext cx="331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8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3333FF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=              m/s=33.3m/s=120km/h</a:t>
                  </a:r>
                </a:p>
              </p:txBody>
            </p:sp>
          </p:grpSp>
        </p:grpSp>
      </p:grp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876800" y="49530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v’=54km/h=15m/s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95400" y="5029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以较低的速度行使时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990600" y="5486400"/>
            <a:ext cx="707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实际功率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P’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Fv’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1800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×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15W=27kW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33400" y="6096000"/>
            <a:ext cx="8001000" cy="609600"/>
          </a:xfrm>
          <a:prstGeom prst="rect">
            <a:avLst/>
          </a:prstGeom>
          <a:solidFill>
            <a:srgbClr val="FFFFC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注意：汽车的功率就是汽车牵引力的功率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27" grpId="0"/>
      <p:bldP spid="17428" grpId="0"/>
      <p:bldP spid="17429" grpId="0"/>
      <p:bldP spid="17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60463" y="1828800"/>
            <a:ext cx="3944937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、定义式：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endParaRPr lang="en-US" altLang="zh-CN" sz="32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251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小结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429000" y="1752600"/>
            <a:ext cx="1371600" cy="977900"/>
            <a:chOff x="1968" y="1784"/>
            <a:chExt cx="864" cy="61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968" y="1920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32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8438" name="Group 6"/>
            <p:cNvGrpSpPr>
              <a:grpSpLocks/>
            </p:cNvGrpSpPr>
            <p:nvPr/>
          </p:nvGrpSpPr>
          <p:grpSpPr bwMode="auto">
            <a:xfrm>
              <a:off x="2400" y="1784"/>
              <a:ext cx="432" cy="616"/>
              <a:chOff x="2880" y="1632"/>
              <a:chExt cx="432" cy="616"/>
            </a:xfrm>
          </p:grpSpPr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2908" y="1950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Text Box 8"/>
              <p:cNvSpPr txBox="1">
                <a:spLocks noChangeArrowheads="1"/>
              </p:cNvSpPr>
              <p:nvPr/>
            </p:nvSpPr>
            <p:spPr bwMode="auto">
              <a:xfrm>
                <a:off x="2944" y="1844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2880" y="1632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latin typeface="Times New Roman" pitchFamily="18" charset="0"/>
                    <a:ea typeface="楷体_GB2312" pitchFamily="49" charset="-122"/>
                  </a:rPr>
                  <a:t>W</a:t>
                </a:r>
                <a:endParaRPr lang="en-US" altLang="zh-CN" sz="3200" b="1" i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57288" y="838200"/>
            <a:ext cx="6934200" cy="609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、物理意义：表示做功快慢的物理量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162050" y="3657600"/>
            <a:ext cx="4800600" cy="609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、计算式：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 F v cos</a:t>
            </a:r>
            <a:r>
              <a:rPr lang="el-GR" altLang="zh-CN" sz="3200" b="1" i="1">
                <a:latin typeface="Times New Roman" pitchFamily="18" charset="0"/>
                <a:ea typeface="楷体_GB2312" pitchFamily="49" charset="-122"/>
                <a:cs typeface="Arial" pitchFamily="34" charset="0"/>
              </a:rPr>
              <a:t>α</a:t>
            </a:r>
            <a:endParaRPr lang="en-US" altLang="zh-CN" sz="32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209800" y="2819400"/>
            <a:ext cx="5105400" cy="685800"/>
          </a:xfrm>
          <a:prstGeom prst="wedgeRoundRectCallout">
            <a:avLst>
              <a:gd name="adj1" fmla="val 2023"/>
              <a:gd name="adj2" fmla="val -120370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该式一般用于求</a:t>
            </a: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平均功率</a:t>
            </a:r>
            <a:endParaRPr lang="zh-CN" altLang="en-US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143000" y="5562600"/>
            <a:ext cx="6934200" cy="533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、单位：在国际单位制中  瓦特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W</a:t>
            </a:r>
            <a:endParaRPr lang="el-GR" altLang="zh-CN" sz="20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1828800" y="4648200"/>
            <a:ext cx="6629400" cy="685800"/>
          </a:xfrm>
          <a:prstGeom prst="wedgeRoundRectCallout">
            <a:avLst>
              <a:gd name="adj1" fmla="val -6347"/>
              <a:gd name="adj2" fmla="val -132176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该式用于求</a:t>
            </a: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瞬时功率、平均功率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42" grpId="0" animBg="1"/>
      <p:bldP spid="18443" grpId="0" animBg="1"/>
      <p:bldP spid="18444" grpId="0" animBg="1"/>
      <p:bldP spid="18445" grpId="0" animBg="1"/>
      <p:bldP spid="184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895600" y="136525"/>
            <a:ext cx="3313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FF0000"/>
                </a:solidFill>
                <a:ea typeface="隶书" pitchFamily="49" charset="-122"/>
              </a:rPr>
              <a:t>课堂练习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85344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关于功率，下列说法中正确的是（  　）</a:t>
            </a:r>
          </a:p>
          <a:p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功率是说明做功多少的物理量</a:t>
            </a:r>
          </a:p>
          <a:p>
            <a:r>
              <a:rPr lang="en-US" altLang="zh-CN" sz="3200" b="1">
                <a:latin typeface="Times New Roman" pitchFamily="18" charset="0"/>
              </a:rPr>
              <a:t>B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功率是说明力做功快慢的物理量</a:t>
            </a:r>
          </a:p>
          <a:p>
            <a:r>
              <a:rPr lang="en-US" altLang="zh-CN" sz="3200" b="1">
                <a:latin typeface="Times New Roman" pitchFamily="18" charset="0"/>
              </a:rPr>
              <a:t>C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做功时间越长，功率一定小</a:t>
            </a:r>
          </a:p>
          <a:p>
            <a:r>
              <a:rPr lang="en-US" altLang="zh-CN" sz="3200" b="1">
                <a:latin typeface="Times New Roman" pitchFamily="18" charset="0"/>
              </a:rPr>
              <a:t>D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力做功越多，功率一定大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150100" y="1477963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8600" y="539750"/>
            <a:ext cx="8686800" cy="58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、关于功率以下说法中正确的是（　　　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据 </a:t>
            </a:r>
            <a:r>
              <a:rPr lang="en-US" altLang="zh-CN" sz="3200" b="1">
                <a:latin typeface="Times New Roman" pitchFamily="18" charset="0"/>
              </a:rPr>
              <a:t>P=W/t</a:t>
            </a:r>
            <a:r>
              <a:rPr lang="zh-CN" altLang="en-US" sz="3200" b="1"/>
              <a:t>可知，机器做功越多，其功率就越大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</a:rPr>
              <a:t>B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据 </a:t>
            </a:r>
            <a:r>
              <a:rPr lang="en-US" altLang="zh-CN" sz="3200" b="1">
                <a:latin typeface="Times New Roman" pitchFamily="18" charset="0"/>
              </a:rPr>
              <a:t>P=Fv</a:t>
            </a:r>
            <a:r>
              <a:rPr lang="zh-CN" altLang="en-US" sz="3200" b="1"/>
              <a:t>可知，汽车牵引力一定与速度成反比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</a:rPr>
              <a:t>C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据 </a:t>
            </a:r>
            <a:r>
              <a:rPr lang="en-US" altLang="zh-CN" sz="3200" b="1">
                <a:latin typeface="Times New Roman" pitchFamily="18" charset="0"/>
              </a:rPr>
              <a:t>P=W/t</a:t>
            </a:r>
            <a:r>
              <a:rPr lang="zh-CN" altLang="en-US" sz="3200" b="1"/>
              <a:t>可知，只要知道时间</a:t>
            </a:r>
            <a:r>
              <a:rPr lang="en-US" altLang="zh-CN" sz="3200" b="1"/>
              <a:t>t</a:t>
            </a:r>
            <a:r>
              <a:rPr lang="zh-CN" altLang="en-US" sz="3200" b="1"/>
              <a:t>内机器所做的功， 就可以求得这段时间内任一时刻机器做功的功率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</a:rPr>
              <a:t>D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/>
              <a:t>根据 </a:t>
            </a:r>
            <a:r>
              <a:rPr lang="en-US" altLang="zh-CN" sz="3200" b="1">
                <a:latin typeface="Times New Roman" pitchFamily="18" charset="0"/>
              </a:rPr>
              <a:t>P=Fv</a:t>
            </a:r>
            <a:r>
              <a:rPr lang="zh-CN" altLang="en-US" sz="3200" b="1"/>
              <a:t>可知，发动机功率一定时，交通工具的牵引力与运动速度成反比。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010400" y="488950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" y="304800"/>
            <a:ext cx="914400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3</a:t>
            </a:r>
            <a:r>
              <a:rPr kumimoji="1" lang="zh-CN" altLang="en-US" sz="3200" b="1">
                <a:latin typeface="宋体" pitchFamily="2" charset="-122"/>
              </a:rPr>
              <a:t>、某人用同一水平恒力</a:t>
            </a:r>
            <a:r>
              <a:rPr kumimoji="1" lang="en-US" altLang="zh-CN" sz="3200" b="1">
                <a:latin typeface="Times New Roman" pitchFamily="18" charset="0"/>
              </a:rPr>
              <a:t>F</a:t>
            </a:r>
            <a:r>
              <a:rPr kumimoji="1" lang="zh-CN" altLang="en-US" sz="3200" b="1">
                <a:latin typeface="宋体" pitchFamily="2" charset="-122"/>
              </a:rPr>
              <a:t>先后两次拉同一物体，第一次使此物体沿光滑水平面前进</a:t>
            </a:r>
            <a:r>
              <a:rPr kumimoji="1" lang="en-US" altLang="zh-CN" sz="4000" b="1">
                <a:latin typeface="Times New Roman" pitchFamily="18" charset="0"/>
              </a:rPr>
              <a:t>s</a:t>
            </a:r>
            <a:r>
              <a:rPr kumimoji="1" lang="zh-CN" altLang="en-US" sz="3200" b="1">
                <a:latin typeface="宋体" pitchFamily="2" charset="-122"/>
              </a:rPr>
              <a:t>距离，第二次使此物体沿粗糙水平也前进</a:t>
            </a:r>
            <a:r>
              <a:rPr kumimoji="1" lang="en-US" altLang="zh-CN" sz="4000" b="1">
                <a:latin typeface="Times New Roman" pitchFamily="18" charset="0"/>
              </a:rPr>
              <a:t>s</a:t>
            </a:r>
            <a:r>
              <a:rPr kumimoji="1" lang="zh-CN" altLang="en-US" sz="3200" b="1">
                <a:latin typeface="宋体" pitchFamily="2" charset="-122"/>
              </a:rPr>
              <a:t>距离，若先后两次拉力做的功为</a:t>
            </a:r>
            <a:r>
              <a:rPr kumimoji="1" lang="en-US" altLang="zh-CN" sz="3200" b="1"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和</a:t>
            </a:r>
            <a:r>
              <a:rPr kumimoji="1" lang="en-US" altLang="zh-CN" sz="3200" b="1"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，拉力做功的功率是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，则</a:t>
            </a:r>
            <a:r>
              <a:rPr kumimoji="1" lang="en-US" altLang="zh-CN" sz="3200" b="1">
                <a:latin typeface="宋体" pitchFamily="2" charset="-122"/>
              </a:rPr>
              <a:t>(        )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  </a:t>
            </a:r>
            <a:r>
              <a:rPr kumimoji="1" lang="en-US" altLang="zh-CN" sz="3200" b="1">
                <a:latin typeface="Times New Roman" pitchFamily="18" charset="0"/>
              </a:rPr>
              <a:t>A. W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=W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=P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endParaRPr kumimoji="1" lang="en-US" altLang="zh-CN" sz="32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  </a:t>
            </a:r>
            <a:r>
              <a:rPr kumimoji="1" lang="en-US" altLang="zh-CN" sz="3200" b="1">
                <a:latin typeface="Times New Roman" pitchFamily="18" charset="0"/>
              </a:rPr>
              <a:t>B. W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=W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＞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  </a:t>
            </a:r>
            <a:r>
              <a:rPr kumimoji="1" lang="en-US" altLang="zh-CN" sz="3200" b="1">
                <a:latin typeface="Times New Roman" pitchFamily="18" charset="0"/>
              </a:rPr>
              <a:t>C. W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＞</a:t>
            </a:r>
            <a:r>
              <a:rPr kumimoji="1" lang="en-US" altLang="zh-CN" sz="3200" b="1"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＞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endParaRPr kumimoji="1" lang="en-US" altLang="zh-CN" sz="32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  </a:t>
            </a:r>
            <a:r>
              <a:rPr kumimoji="1" lang="en-US" altLang="zh-CN" sz="3200" b="1">
                <a:latin typeface="Times New Roman" pitchFamily="18" charset="0"/>
              </a:rPr>
              <a:t>D. W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＞</a:t>
            </a:r>
            <a:r>
              <a:rPr kumimoji="1" lang="en-US" altLang="zh-CN" sz="3200" b="1"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=P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2533650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609600"/>
            <a:ext cx="8686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4</a:t>
            </a:r>
            <a:r>
              <a:rPr kumimoji="1" lang="zh-CN" altLang="en-US" sz="3200" b="1">
                <a:latin typeface="宋体" pitchFamily="2" charset="-122"/>
              </a:rPr>
              <a:t>、从空中以</a:t>
            </a:r>
            <a:r>
              <a:rPr kumimoji="1" lang="en-US" altLang="zh-CN" sz="3200" b="1">
                <a:latin typeface="宋体" pitchFamily="2" charset="-122"/>
              </a:rPr>
              <a:t>40m/s</a:t>
            </a:r>
            <a:r>
              <a:rPr kumimoji="1" lang="zh-CN" altLang="en-US" sz="3200" b="1">
                <a:latin typeface="宋体" pitchFamily="2" charset="-122"/>
              </a:rPr>
              <a:t>的初速度平抛一重为</a:t>
            </a:r>
            <a:r>
              <a:rPr kumimoji="1" lang="en-US" altLang="zh-CN" sz="3200" b="1">
                <a:latin typeface="宋体" pitchFamily="2" charset="-122"/>
              </a:rPr>
              <a:t>10N</a:t>
            </a:r>
            <a:r>
              <a:rPr kumimoji="1" lang="zh-CN" altLang="en-US" sz="3200" b="1">
                <a:latin typeface="宋体" pitchFamily="2" charset="-122"/>
              </a:rPr>
              <a:t>的物体物体在空中运动</a:t>
            </a:r>
            <a:r>
              <a:rPr kumimoji="1" lang="en-US" altLang="zh-CN" sz="3200" b="1">
                <a:latin typeface="宋体" pitchFamily="2" charset="-122"/>
              </a:rPr>
              <a:t>3s</a:t>
            </a:r>
            <a:r>
              <a:rPr kumimoji="1" lang="zh-CN" altLang="en-US" sz="3200" b="1">
                <a:latin typeface="宋体" pitchFamily="2" charset="-122"/>
              </a:rPr>
              <a:t>落地，不计空气阻力，取</a:t>
            </a:r>
            <a:r>
              <a:rPr kumimoji="1" lang="en-US" altLang="zh-CN" sz="3200" b="1">
                <a:latin typeface="宋体" pitchFamily="2" charset="-122"/>
              </a:rPr>
              <a:t>g=10m/s</a:t>
            </a:r>
            <a:r>
              <a:rPr kumimoji="1" lang="en-US" altLang="zh-CN" sz="3200" b="1" baseline="30000">
                <a:latin typeface="宋体" pitchFamily="2" charset="-122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，则物体落地时，重力的瞬时功率为</a:t>
            </a:r>
            <a:r>
              <a:rPr kumimoji="1" lang="en-US" altLang="zh-CN" sz="3200" b="1">
                <a:latin typeface="宋体" pitchFamily="2" charset="-122"/>
              </a:rPr>
              <a:t>(       )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     </a:t>
            </a:r>
            <a:r>
              <a:rPr kumimoji="1" lang="en-US" altLang="zh-CN" sz="3200" b="1">
                <a:latin typeface="Times New Roman" pitchFamily="18" charset="0"/>
              </a:rPr>
              <a:t>A.   400W                    B.   300W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  C.   500W                    D.  700W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2133600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0" y="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ea typeface="黑体" pitchFamily="2" charset="-122"/>
              </a:rPr>
              <a:t>思考与讨论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8392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3200" b="1">
                <a:latin typeface="宋体" pitchFamily="2" charset="-122"/>
              </a:rPr>
              <a:t>起重机甲在</a:t>
            </a:r>
            <a:r>
              <a:rPr kumimoji="1" lang="en-US" altLang="zh-CN" sz="3200" b="1">
                <a:latin typeface="宋体" pitchFamily="2" charset="-122"/>
              </a:rPr>
              <a:t>30s</a:t>
            </a:r>
            <a:r>
              <a:rPr kumimoji="1" lang="zh-CN" altLang="en-US" sz="3200" b="1">
                <a:latin typeface="宋体" pitchFamily="2" charset="-122"/>
              </a:rPr>
              <a:t>内把</a:t>
            </a:r>
            <a:r>
              <a:rPr kumimoji="1" lang="en-US" altLang="zh-CN" sz="3200" b="1">
                <a:latin typeface="宋体" pitchFamily="2" charset="-122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吨的货物匀速提高了</a:t>
            </a:r>
            <a:r>
              <a:rPr kumimoji="1" lang="en-US" altLang="zh-CN" sz="3200" b="1">
                <a:latin typeface="宋体" pitchFamily="2" charset="-122"/>
              </a:rPr>
              <a:t>10m</a:t>
            </a:r>
            <a:r>
              <a:rPr kumimoji="1" lang="zh-CN" altLang="en-US" sz="3200" b="1">
                <a:latin typeface="宋体" pitchFamily="2" charset="-122"/>
              </a:rPr>
              <a:t>。另一台起重机乙在 </a:t>
            </a:r>
            <a:r>
              <a:rPr kumimoji="1" lang="en-US" altLang="zh-CN" sz="3200" b="1">
                <a:latin typeface="宋体" pitchFamily="2" charset="-122"/>
              </a:rPr>
              <a:t>30s </a:t>
            </a:r>
            <a:r>
              <a:rPr kumimoji="1" lang="zh-CN" altLang="en-US" sz="3200" b="1">
                <a:latin typeface="宋体" pitchFamily="2" charset="-122"/>
              </a:rPr>
              <a:t>内把</a:t>
            </a:r>
            <a:r>
              <a:rPr kumimoji="1" lang="en-US" altLang="zh-CN" sz="3200" b="1">
                <a:latin typeface="宋体" pitchFamily="2" charset="-122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吨的货物匀速提高了</a:t>
            </a:r>
            <a:r>
              <a:rPr kumimoji="1" lang="en-US" altLang="zh-CN" sz="3200" b="1">
                <a:latin typeface="宋体" pitchFamily="2" charset="-122"/>
              </a:rPr>
              <a:t>5m</a:t>
            </a:r>
            <a:r>
              <a:rPr kumimoji="1" lang="zh-CN" altLang="en-US" sz="3200" b="1">
                <a:latin typeface="宋体" pitchFamily="2" charset="-122"/>
              </a:rPr>
              <a:t>。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宋体" pitchFamily="2" charset="-122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、这两个起重机对货物做功的有什么关系？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68538" y="2803525"/>
            <a:ext cx="3313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甲大于乙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3075" y="3497263"/>
            <a:ext cx="7451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200" b="1">
                <a:latin typeface="宋体" pitchFamily="2" charset="-122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、这两个起重机哪一个做功的快？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286000" y="40386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甲比乙快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57200" y="4724400"/>
            <a:ext cx="73088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200" b="1">
                <a:latin typeface="宋体" pitchFamily="2" charset="-122"/>
              </a:rPr>
              <a:t>3</a:t>
            </a:r>
            <a:r>
              <a:rPr kumimoji="1" lang="zh-CN" altLang="en-US" sz="3200" b="1">
                <a:latin typeface="宋体" pitchFamily="2" charset="-122"/>
              </a:rPr>
              <a:t>、你是怎么比较它们做功快慢的？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990600" y="54864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</a:rPr>
              <a:t>时间相同，做的功越多，做功越快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CC"/>
                </a:solidFill>
                <a:ea typeface="黑体" pitchFamily="2" charset="-122"/>
              </a:rPr>
              <a:t>要点：必须弄清是何种类型的功率，并能正确选择公式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763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5</a:t>
            </a:r>
            <a:r>
              <a:rPr lang="zh-CN" altLang="en-US" sz="3200" b="1"/>
              <a:t>、质量</a:t>
            </a:r>
            <a:r>
              <a:rPr lang="zh-CN" altLang="en-US" sz="3200" b="1">
                <a:latin typeface="Times New Roman" pitchFamily="18" charset="0"/>
              </a:rPr>
              <a:t>ｍ＝</a:t>
            </a:r>
            <a:r>
              <a:rPr lang="en-US" altLang="zh-CN" sz="3200" b="1">
                <a:latin typeface="Times New Roman" pitchFamily="18" charset="0"/>
              </a:rPr>
              <a:t>3 kg</a:t>
            </a:r>
            <a:r>
              <a:rPr lang="zh-CN" altLang="en-US" sz="3200" b="1"/>
              <a:t>的物体，在水平力</a:t>
            </a:r>
            <a:r>
              <a:rPr lang="en-US" altLang="zh-CN" sz="3200" b="1">
                <a:latin typeface="Times New Roman" pitchFamily="18" charset="0"/>
              </a:rPr>
              <a:t>F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6 </a:t>
            </a:r>
            <a:r>
              <a:rPr lang="zh-CN" altLang="en-US" sz="3200" b="1">
                <a:latin typeface="Times New Roman" pitchFamily="18" charset="0"/>
              </a:rPr>
              <a:t>Ｎ</a:t>
            </a:r>
            <a:r>
              <a:rPr lang="zh-CN" altLang="en-US" sz="3200" b="1"/>
              <a:t>的作用下，在光滑的水平面上从静止开始运动，运动时间</a:t>
            </a:r>
            <a:r>
              <a:rPr lang="zh-CN" altLang="en-US" sz="3200" b="1" i="1">
                <a:latin typeface="Times New Roman" pitchFamily="18" charset="0"/>
              </a:rPr>
              <a:t>ｔ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3 s</a:t>
            </a:r>
            <a:r>
              <a:rPr lang="zh-CN" altLang="en-US" sz="3200" b="1"/>
              <a:t>，求：</a:t>
            </a:r>
          </a:p>
          <a:p>
            <a:r>
              <a:rPr lang="zh-CN" altLang="en-US" sz="3200" b="1"/>
              <a:t>（</a:t>
            </a:r>
            <a:r>
              <a:rPr lang="en-US" altLang="zh-CN" sz="3200" b="1"/>
              <a:t>1</a:t>
            </a:r>
            <a:r>
              <a:rPr lang="zh-CN" altLang="en-US" sz="3200" b="1"/>
              <a:t>）力</a:t>
            </a:r>
            <a:r>
              <a:rPr lang="en-US" altLang="zh-CN" sz="3200" b="1">
                <a:latin typeface="Times New Roman" pitchFamily="18" charset="0"/>
              </a:rPr>
              <a:t>F</a:t>
            </a:r>
            <a:r>
              <a:rPr lang="zh-CN" altLang="en-US" sz="3200" b="1"/>
              <a:t>在</a:t>
            </a:r>
            <a:r>
              <a:rPr lang="zh-CN" altLang="en-US" sz="3200" b="1" i="1">
                <a:latin typeface="Times New Roman" pitchFamily="18" charset="0"/>
              </a:rPr>
              <a:t>ｔ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3 s</a:t>
            </a:r>
            <a:r>
              <a:rPr lang="zh-CN" altLang="en-US" sz="3200" b="1"/>
              <a:t>内对物体所做的功。</a:t>
            </a:r>
          </a:p>
          <a:p>
            <a:r>
              <a:rPr lang="zh-CN" altLang="en-US" sz="3200" b="1"/>
              <a:t>（</a:t>
            </a:r>
            <a:r>
              <a:rPr lang="en-US" altLang="zh-CN" sz="3200" b="1"/>
              <a:t>2</a:t>
            </a:r>
            <a:r>
              <a:rPr lang="zh-CN" altLang="en-US" sz="3200" b="1"/>
              <a:t>）力</a:t>
            </a:r>
            <a:r>
              <a:rPr lang="en-US" altLang="zh-CN" sz="3200" b="1">
                <a:latin typeface="Times New Roman" pitchFamily="18" charset="0"/>
              </a:rPr>
              <a:t>F</a:t>
            </a:r>
            <a:r>
              <a:rPr lang="zh-CN" altLang="en-US" sz="3200" b="1"/>
              <a:t>在</a:t>
            </a:r>
            <a:r>
              <a:rPr lang="zh-CN" altLang="en-US" sz="3200" b="1" i="1">
                <a:latin typeface="Times New Roman" pitchFamily="18" charset="0"/>
              </a:rPr>
              <a:t>ｔ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3 s</a:t>
            </a:r>
            <a:r>
              <a:rPr lang="zh-CN" altLang="en-US" sz="3200" b="1"/>
              <a:t>内对物体所做功的平均功率。</a:t>
            </a:r>
          </a:p>
          <a:p>
            <a:r>
              <a:rPr lang="zh-CN" altLang="en-US" sz="3200" b="1"/>
              <a:t>（</a:t>
            </a:r>
            <a:r>
              <a:rPr lang="en-US" altLang="zh-CN" sz="3200" b="1"/>
              <a:t>3</a:t>
            </a:r>
            <a:r>
              <a:rPr lang="zh-CN" altLang="en-US" sz="3200" b="1"/>
              <a:t>）在</a:t>
            </a:r>
            <a:r>
              <a:rPr lang="en-US" altLang="zh-CN" sz="3200" b="1">
                <a:latin typeface="Times New Roman" pitchFamily="18" charset="0"/>
              </a:rPr>
              <a:t>3 s</a:t>
            </a:r>
            <a:r>
              <a:rPr lang="zh-CN" altLang="en-US" sz="3200" b="1"/>
              <a:t>末力</a:t>
            </a:r>
            <a:r>
              <a:rPr lang="en-US" altLang="zh-CN" sz="3200" b="1" i="1"/>
              <a:t>F</a:t>
            </a:r>
            <a:r>
              <a:rPr lang="zh-CN" altLang="en-US" sz="3200" b="1"/>
              <a:t>对物体做功的瞬时功率。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2971800"/>
            <a:ext cx="8382000" cy="3810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：机车以恒定功率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启动</a:t>
            </a:r>
          </a:p>
        </p:txBody>
      </p:sp>
      <p:sp>
        <p:nvSpPr>
          <p:cNvPr id="24579" name="Rectangle 3"/>
          <p:cNvSpPr>
            <a:spLocks noRot="1" noChangeArrowheads="1"/>
          </p:cNvSpPr>
          <p:nvPr/>
        </p:nvSpPr>
        <p:spPr bwMode="auto">
          <a:xfrm>
            <a:off x="1219200" y="152400"/>
            <a:ext cx="632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专题：机车启动问题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16200000">
            <a:off x="1016000" y="45418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86200" y="1058863"/>
            <a:ext cx="1524000" cy="61753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00F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 v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1143000" y="762000"/>
            <a:ext cx="1981200" cy="1143000"/>
          </a:xfrm>
          <a:prstGeom prst="wedgeRoundRectCallout">
            <a:avLst>
              <a:gd name="adj1" fmla="val 93269"/>
              <a:gd name="adj2" fmla="val 6111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发动机的实际功率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895600" y="2133600"/>
            <a:ext cx="3352800" cy="609600"/>
          </a:xfrm>
          <a:prstGeom prst="wedgeRoundRectCallout">
            <a:avLst>
              <a:gd name="adj1" fmla="val 7907"/>
              <a:gd name="adj2" fmla="val -144792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发动机的牵引力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6324600" y="762000"/>
            <a:ext cx="1981200" cy="1143000"/>
          </a:xfrm>
          <a:prstGeom prst="wedgeRoundRectCallout">
            <a:avLst>
              <a:gd name="adj1" fmla="val -96556"/>
              <a:gd name="adj2" fmla="val -4444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机车的瞬时速度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018088" y="3825875"/>
            <a:ext cx="2286000" cy="1736725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latin typeface="Monotype Corsiva" pitchFamily="66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阻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达到最大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endParaRPr lang="en-US" altLang="zh-CN" sz="1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721600" y="3983038"/>
            <a:ext cx="990600" cy="1462087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保持 </a:t>
            </a:r>
          </a:p>
          <a:p>
            <a:pPr algn="ctr"/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m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匀速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96888" y="4405313"/>
            <a:ext cx="457200" cy="60801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 rot="16200000">
            <a:off x="2514600" y="45418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 rot="21420000" flipH="1">
            <a:off x="368300" y="3594100"/>
            <a:ext cx="3429000" cy="685800"/>
          </a:xfrm>
          <a:prstGeom prst="curvedDownArrow">
            <a:avLst>
              <a:gd name="adj1" fmla="val 32199"/>
              <a:gd name="adj2" fmla="val 96181"/>
              <a:gd name="adj3" fmla="val 51162"/>
            </a:avLst>
          </a:prstGeom>
          <a:solidFill>
            <a:srgbClr val="FFFFCC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 rot="16200000">
            <a:off x="4673600" y="45418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 rot="16200000">
            <a:off x="7366000" y="45418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1309688" y="4241800"/>
            <a:ext cx="1168400" cy="914400"/>
            <a:chOff x="960" y="2384"/>
            <a:chExt cx="736" cy="576"/>
          </a:xfrm>
        </p:grpSpPr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960" y="2404"/>
              <a:ext cx="736" cy="553"/>
              <a:chOff x="1088" y="2424"/>
              <a:chExt cx="736" cy="553"/>
            </a:xfrm>
          </p:grpSpPr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1088" y="2536"/>
                <a:ext cx="4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800" b="1">
                    <a:latin typeface="Times New Roman" pitchFamily="18" charset="0"/>
                    <a:ea typeface="楷体_GB2312" pitchFamily="49" charset="-122"/>
                  </a:rPr>
                  <a:t>＝</a:t>
                </a:r>
                <a:endParaRPr lang="zh-CN" altLang="en-US" sz="2800" b="1" baseline="30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1488" y="27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6" name="Text Box 20"/>
              <p:cNvSpPr txBox="1">
                <a:spLocks noChangeArrowheads="1"/>
              </p:cNvSpPr>
              <p:nvPr/>
            </p:nvSpPr>
            <p:spPr bwMode="auto">
              <a:xfrm>
                <a:off x="1488" y="261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1488" y="242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P</a:t>
                </a:r>
                <a:endParaRPr lang="en-US" altLang="zh-CN" sz="2800" b="1" i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008" y="2384"/>
              <a:ext cx="672" cy="576"/>
            </a:xfrm>
            <a:prstGeom prst="rect">
              <a:avLst/>
            </a:prstGeom>
            <a:noFill/>
            <a:ln w="28575" algn="ctr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2782888" y="4232275"/>
            <a:ext cx="1930400" cy="923925"/>
            <a:chOff x="2016" y="2378"/>
            <a:chExt cx="1216" cy="582"/>
          </a:xfrm>
        </p:grpSpPr>
        <p:grpSp>
          <p:nvGrpSpPr>
            <p:cNvPr id="24600" name="Group 24"/>
            <p:cNvGrpSpPr>
              <a:grpSpLocks/>
            </p:cNvGrpSpPr>
            <p:nvPr/>
          </p:nvGrpSpPr>
          <p:grpSpPr bwMode="auto">
            <a:xfrm>
              <a:off x="2016" y="2378"/>
              <a:ext cx="1216" cy="546"/>
              <a:chOff x="2064" y="3489"/>
              <a:chExt cx="1216" cy="546"/>
            </a:xfrm>
          </p:grpSpPr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2064" y="36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zh-CN" altLang="en-US" sz="2800" b="1">
                    <a:latin typeface="Times New Roman" pitchFamily="18" charset="0"/>
                    <a:ea typeface="楷体_GB2312" pitchFamily="49" charset="-122"/>
                  </a:rPr>
                  <a:t>＝</a:t>
                </a:r>
                <a:endParaRPr lang="zh-CN" altLang="en-US" sz="2800" b="1" baseline="30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2448" y="3806"/>
                <a:ext cx="7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640" y="370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4604" name="Rectangle 28"/>
              <p:cNvSpPr>
                <a:spLocks noChangeArrowheads="1"/>
              </p:cNvSpPr>
              <p:nvPr/>
            </p:nvSpPr>
            <p:spPr bwMode="auto">
              <a:xfrm>
                <a:off x="2432" y="3489"/>
                <a:ext cx="8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800" b="1" i="1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400" b="1" baseline="-25000">
                    <a:latin typeface="Times New Roman" pitchFamily="18" charset="0"/>
                    <a:ea typeface="楷体_GB2312" pitchFamily="49" charset="-122"/>
                  </a:rPr>
                  <a:t>阻</a:t>
                </a:r>
              </a:p>
            </p:txBody>
          </p:sp>
        </p:grp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064" y="2384"/>
              <a:ext cx="1104" cy="576"/>
            </a:xfrm>
            <a:prstGeom prst="rect">
              <a:avLst/>
            </a:prstGeom>
            <a:noFill/>
            <a:ln w="28575" algn="ctr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995488" y="456565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855788" y="3976688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1360488" y="439261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↓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33400" y="437515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621088" y="4718050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971925" y="3976688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782888" y="440531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↓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430588" y="417671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↓</a:t>
            </a:r>
          </a:p>
        </p:txBody>
      </p: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5792788" y="4670425"/>
            <a:ext cx="1524000" cy="889000"/>
            <a:chOff x="3600" y="2816"/>
            <a:chExt cx="960" cy="560"/>
          </a:xfrm>
        </p:grpSpPr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3600" y="2899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4108" y="3102"/>
              <a:ext cx="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>
              <a:off x="4104" y="3049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F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阻</a:t>
              </a:r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4176" y="281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P</a:t>
              </a:r>
              <a:endParaRPr lang="en-US" altLang="zh-CN" sz="2800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619" name="Group 43"/>
          <p:cNvGrpSpPr>
            <a:grpSpLocks/>
          </p:cNvGrpSpPr>
          <p:nvPr/>
        </p:nvGrpSpPr>
        <p:grpSpPr bwMode="auto">
          <a:xfrm>
            <a:off x="762000" y="5837238"/>
            <a:ext cx="5257800" cy="715962"/>
            <a:chOff x="720" y="3389"/>
            <a:chExt cx="3312" cy="451"/>
          </a:xfrm>
        </p:grpSpPr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720" y="3389"/>
              <a:ext cx="0" cy="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3504" y="361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720" y="361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4032" y="3389"/>
              <a:ext cx="0" cy="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1905000" y="5715000"/>
            <a:ext cx="3124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加速度逐渐减小的变加速直线运动</a:t>
            </a:r>
          </a:p>
        </p:txBody>
      </p: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6019800" y="5837238"/>
            <a:ext cx="2286000" cy="715962"/>
            <a:chOff x="4032" y="3389"/>
            <a:chExt cx="1440" cy="451"/>
          </a:xfrm>
        </p:grpSpPr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4032" y="362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5184" y="36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5472" y="3389"/>
              <a:ext cx="0" cy="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324600" y="5715000"/>
            <a:ext cx="152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匀速直线运动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606" grpId="0"/>
      <p:bldP spid="24607" grpId="0"/>
      <p:bldP spid="24608" grpId="0"/>
      <p:bldP spid="24609" grpId="0"/>
      <p:bldP spid="24610" grpId="0"/>
      <p:bldP spid="24611" grpId="0"/>
      <p:bldP spid="24612" grpId="0"/>
      <p:bldP spid="24613" grpId="0"/>
      <p:bldP spid="24624" grpId="0"/>
      <p:bldP spid="246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286000" y="3586163"/>
            <a:ext cx="3733800" cy="1816100"/>
            <a:chOff x="1440" y="2355"/>
            <a:chExt cx="2352" cy="1144"/>
          </a:xfrm>
        </p:grpSpPr>
        <p:sp>
          <p:nvSpPr>
            <p:cNvPr id="25603" name="Line 3"/>
            <p:cNvSpPr>
              <a:spLocks noChangeShapeType="1"/>
            </p:cNvSpPr>
            <p:nvPr/>
          </p:nvSpPr>
          <p:spPr bwMode="auto">
            <a:xfrm flipV="1">
              <a:off x="1746" y="2552"/>
              <a:ext cx="942" cy="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2688" y="2553"/>
              <a:ext cx="110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440" y="2355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endParaRPr lang="en-US" altLang="zh-CN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 flipV="1">
              <a:off x="2688" y="2565"/>
              <a:ext cx="0" cy="93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62000" y="838200"/>
            <a:ext cx="7696200" cy="5334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机车以恒定功率启动的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 i="1">
                <a:latin typeface="Times New Roman" pitchFamily="18" charset="0"/>
                <a:ea typeface="楷体_GB2312" pitchFamily="49" charset="-122"/>
              </a:rPr>
              <a:t>－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38200" y="1752600"/>
            <a:ext cx="7862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先做加速度逐渐减小的变加速直线运动，最终以速度       做匀速直线运动。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795713" y="2133600"/>
            <a:ext cx="1524000" cy="889000"/>
            <a:chOff x="3600" y="2816"/>
            <a:chExt cx="960" cy="560"/>
          </a:xfrm>
        </p:grpSpPr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3600" y="2899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4108" y="3102"/>
              <a:ext cx="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4104" y="3049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F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阻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4176" y="281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P</a:t>
              </a:r>
              <a:endParaRPr lang="en-US" altLang="zh-CN" sz="2800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2390775" y="2995613"/>
            <a:ext cx="4314825" cy="2908300"/>
            <a:chOff x="1506" y="1983"/>
            <a:chExt cx="2718" cy="1832"/>
          </a:xfrm>
        </p:grpSpPr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778" y="1983"/>
              <a:ext cx="334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1760" y="2180"/>
              <a:ext cx="0" cy="1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972" y="3411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1750" y="3525"/>
              <a:ext cx="2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506" y="34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621" name="Freeform 21"/>
          <p:cNvSpPr>
            <a:spLocks/>
          </p:cNvSpPr>
          <p:nvPr/>
        </p:nvSpPr>
        <p:spPr bwMode="auto">
          <a:xfrm>
            <a:off x="2805113" y="3900488"/>
            <a:ext cx="1447800" cy="1524000"/>
          </a:xfrm>
          <a:custGeom>
            <a:avLst/>
            <a:gdLst>
              <a:gd name="T0" fmla="*/ 0 w 576"/>
              <a:gd name="T1" fmla="*/ 1008 h 1008"/>
              <a:gd name="T2" fmla="*/ 96 w 576"/>
              <a:gd name="T3" fmla="*/ 432 h 1008"/>
              <a:gd name="T4" fmla="*/ 336 w 576"/>
              <a:gd name="T5" fmla="*/ 96 h 1008"/>
              <a:gd name="T6" fmla="*/ 576 w 576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1008">
                <a:moveTo>
                  <a:pt x="0" y="1008"/>
                </a:moveTo>
                <a:cubicBezTo>
                  <a:pt x="20" y="796"/>
                  <a:pt x="40" y="584"/>
                  <a:pt x="96" y="432"/>
                </a:cubicBezTo>
                <a:cubicBezTo>
                  <a:pt x="152" y="280"/>
                  <a:pt x="256" y="168"/>
                  <a:pt x="336" y="96"/>
                </a:cubicBezTo>
                <a:cubicBezTo>
                  <a:pt x="416" y="24"/>
                  <a:pt x="496" y="12"/>
                  <a:pt x="576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9" grpId="0"/>
      <p:bldP spid="256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457200"/>
            <a:ext cx="8382000" cy="5867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：机车以恒定加速度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启动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 rot="4200000" flipH="1">
            <a:off x="3228181" y="270669"/>
            <a:ext cx="307975" cy="5399088"/>
          </a:xfrm>
          <a:prstGeom prst="downArrow">
            <a:avLst>
              <a:gd name="adj1" fmla="val 54648"/>
              <a:gd name="adj2" fmla="val 93011"/>
            </a:avLst>
          </a:prstGeom>
          <a:solidFill>
            <a:srgbClr val="FFFFCC">
              <a:alpha val="7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16200000">
            <a:off x="973137" y="40846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046663" y="3486150"/>
            <a:ext cx="2286000" cy="1736725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latin typeface="Monotype Corsiva" pitchFamily="66" charset="0"/>
                <a:ea typeface="楷体_GB2312" pitchFamily="49" charset="-122"/>
              </a:rPr>
              <a:t>= 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阻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达到最大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endParaRPr lang="en-US" altLang="zh-CN" sz="1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735888" y="3511550"/>
            <a:ext cx="990600" cy="1462088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保持 </a:t>
            </a:r>
          </a:p>
          <a:p>
            <a:pPr algn="ctr"/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m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匀速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 rot="16200000">
            <a:off x="2528887" y="40846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 rot="16200000">
            <a:off x="4687887" y="40846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16200000">
            <a:off x="7394575" y="408463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1266825" y="3784600"/>
            <a:ext cx="1309688" cy="914400"/>
            <a:chOff x="1065" y="2336"/>
            <a:chExt cx="825" cy="576"/>
          </a:xfrm>
        </p:grpSpPr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065" y="2468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465" y="2650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501" y="254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435" y="2343"/>
              <a:ext cx="4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额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104" y="2336"/>
              <a:ext cx="720" cy="576"/>
            </a:xfrm>
            <a:prstGeom prst="rect">
              <a:avLst/>
            </a:prstGeom>
            <a:noFill/>
            <a:ln w="28575" algn="ctr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2797175" y="3775075"/>
            <a:ext cx="1930400" cy="923925"/>
            <a:chOff x="2016" y="2378"/>
            <a:chExt cx="1216" cy="582"/>
          </a:xfrm>
        </p:grpSpPr>
        <p:grpSp>
          <p:nvGrpSpPr>
            <p:cNvPr id="26641" name="Group 17"/>
            <p:cNvGrpSpPr>
              <a:grpSpLocks/>
            </p:cNvGrpSpPr>
            <p:nvPr/>
          </p:nvGrpSpPr>
          <p:grpSpPr bwMode="auto">
            <a:xfrm>
              <a:off x="2016" y="2378"/>
              <a:ext cx="1216" cy="546"/>
              <a:chOff x="2064" y="3489"/>
              <a:chExt cx="1216" cy="546"/>
            </a:xfrm>
          </p:grpSpPr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2064" y="36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zh-CN" altLang="en-US" sz="2800" b="1">
                    <a:latin typeface="Times New Roman" pitchFamily="18" charset="0"/>
                    <a:ea typeface="楷体_GB2312" pitchFamily="49" charset="-122"/>
                  </a:rPr>
                  <a:t>＝</a:t>
                </a:r>
                <a:endParaRPr lang="zh-CN" altLang="en-US" sz="2800" b="1" baseline="30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2448" y="3806"/>
                <a:ext cx="7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Text Box 20"/>
              <p:cNvSpPr txBox="1">
                <a:spLocks noChangeArrowheads="1"/>
              </p:cNvSpPr>
              <p:nvPr/>
            </p:nvSpPr>
            <p:spPr bwMode="auto">
              <a:xfrm>
                <a:off x="2640" y="370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2432" y="3489"/>
                <a:ext cx="8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800" b="1" i="1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400" b="1" baseline="-25000">
                    <a:latin typeface="Times New Roman" pitchFamily="18" charset="0"/>
                    <a:ea typeface="楷体_GB2312" pitchFamily="49" charset="-122"/>
                  </a:rPr>
                  <a:t>阻</a:t>
                </a:r>
              </a:p>
            </p:txBody>
          </p:sp>
        </p:grp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2064" y="2384"/>
              <a:ext cx="1104" cy="576"/>
            </a:xfrm>
            <a:prstGeom prst="rect">
              <a:avLst/>
            </a:prstGeom>
            <a:noFill/>
            <a:ln w="28575" algn="ctr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000250" y="4114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903413" y="3505200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1343025" y="393065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↓</a:t>
            </a:r>
          </a:p>
        </p:txBody>
      </p:sp>
      <p:grpSp>
        <p:nvGrpSpPr>
          <p:cNvPr id="26650" name="Group 26"/>
          <p:cNvGrpSpPr>
            <a:grpSpLocks/>
          </p:cNvGrpSpPr>
          <p:nvPr/>
        </p:nvGrpSpPr>
        <p:grpSpPr bwMode="auto">
          <a:xfrm>
            <a:off x="454025" y="3917950"/>
            <a:ext cx="508000" cy="641350"/>
            <a:chOff x="517" y="2420"/>
            <a:chExt cx="320" cy="404"/>
          </a:xfrm>
        </p:grpSpPr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517" y="2439"/>
              <a:ext cx="288" cy="383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549" y="2420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↑</a:t>
              </a:r>
            </a:p>
          </p:txBody>
        </p:sp>
      </p:grp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797175" y="394811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↓</a:t>
            </a:r>
          </a:p>
        </p:txBody>
      </p: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3444875" y="3519488"/>
            <a:ext cx="1062038" cy="1382712"/>
            <a:chOff x="2401" y="2169"/>
            <a:chExt cx="669" cy="871"/>
          </a:xfrm>
        </p:grpSpPr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2521" y="2636"/>
              <a:ext cx="3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→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2742" y="2169"/>
              <a:ext cx="3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→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2401" y="2295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↓</a:t>
              </a:r>
            </a:p>
          </p:txBody>
        </p:sp>
      </p:grp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5821363" y="4287838"/>
            <a:ext cx="1524000" cy="931862"/>
            <a:chOff x="3916" y="2653"/>
            <a:chExt cx="960" cy="587"/>
          </a:xfrm>
        </p:grpSpPr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3916" y="2763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4424" y="2966"/>
              <a:ext cx="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4420" y="2913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F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阻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4420" y="265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额</a:t>
              </a:r>
            </a:p>
          </p:txBody>
        </p:sp>
      </p:grpSp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776288" y="5257800"/>
            <a:ext cx="5257800" cy="914400"/>
            <a:chOff x="720" y="3264"/>
            <a:chExt cx="3312" cy="576"/>
          </a:xfrm>
        </p:grpSpPr>
        <p:grpSp>
          <p:nvGrpSpPr>
            <p:cNvPr id="26664" name="Group 40"/>
            <p:cNvGrpSpPr>
              <a:grpSpLocks/>
            </p:cNvGrpSpPr>
            <p:nvPr/>
          </p:nvGrpSpPr>
          <p:grpSpPr bwMode="auto">
            <a:xfrm>
              <a:off x="720" y="3341"/>
              <a:ext cx="3312" cy="451"/>
              <a:chOff x="720" y="3389"/>
              <a:chExt cx="3312" cy="451"/>
            </a:xfrm>
          </p:grpSpPr>
          <p:sp>
            <p:nvSpPr>
              <p:cNvPr id="26665" name="Line 41"/>
              <p:cNvSpPr>
                <a:spLocks noChangeShapeType="1"/>
              </p:cNvSpPr>
              <p:nvPr/>
            </p:nvSpPr>
            <p:spPr bwMode="auto">
              <a:xfrm>
                <a:off x="720" y="3389"/>
                <a:ext cx="0" cy="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Line 42"/>
              <p:cNvSpPr>
                <a:spLocks noChangeShapeType="1"/>
              </p:cNvSpPr>
              <p:nvPr/>
            </p:nvSpPr>
            <p:spPr bwMode="auto">
              <a:xfrm>
                <a:off x="3504" y="3619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Line 43"/>
              <p:cNvSpPr>
                <a:spLocks noChangeShapeType="1"/>
              </p:cNvSpPr>
              <p:nvPr/>
            </p:nvSpPr>
            <p:spPr bwMode="auto">
              <a:xfrm>
                <a:off x="720" y="361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8" name="Line 44"/>
              <p:cNvSpPr>
                <a:spLocks noChangeShapeType="1"/>
              </p:cNvSpPr>
              <p:nvPr/>
            </p:nvSpPr>
            <p:spPr bwMode="auto">
              <a:xfrm>
                <a:off x="4032" y="3389"/>
                <a:ext cx="0" cy="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1440" y="3264"/>
              <a:ext cx="196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加速度逐渐减小的变加速直线运动</a:t>
              </a:r>
            </a:p>
          </p:txBody>
        </p:sp>
      </p:grpSp>
      <p:grpSp>
        <p:nvGrpSpPr>
          <p:cNvPr id="26670" name="Group 46"/>
          <p:cNvGrpSpPr>
            <a:grpSpLocks/>
          </p:cNvGrpSpPr>
          <p:nvPr/>
        </p:nvGrpSpPr>
        <p:grpSpPr bwMode="auto">
          <a:xfrm>
            <a:off x="6034088" y="5257800"/>
            <a:ext cx="2286000" cy="914400"/>
            <a:chOff x="4032" y="3264"/>
            <a:chExt cx="1440" cy="576"/>
          </a:xfrm>
        </p:grpSpPr>
        <p:grpSp>
          <p:nvGrpSpPr>
            <p:cNvPr id="26671" name="Group 47"/>
            <p:cNvGrpSpPr>
              <a:grpSpLocks/>
            </p:cNvGrpSpPr>
            <p:nvPr/>
          </p:nvGrpSpPr>
          <p:grpSpPr bwMode="auto">
            <a:xfrm>
              <a:off x="4032" y="3341"/>
              <a:ext cx="1440" cy="451"/>
              <a:chOff x="4032" y="3389"/>
              <a:chExt cx="1440" cy="451"/>
            </a:xfrm>
          </p:grpSpPr>
          <p:sp>
            <p:nvSpPr>
              <p:cNvPr id="26672" name="Line 48"/>
              <p:cNvSpPr>
                <a:spLocks noChangeShapeType="1"/>
              </p:cNvSpPr>
              <p:nvPr/>
            </p:nvSpPr>
            <p:spPr bwMode="auto">
              <a:xfrm>
                <a:off x="4032" y="362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49"/>
              <p:cNvSpPr>
                <a:spLocks noChangeShapeType="1"/>
              </p:cNvSpPr>
              <p:nvPr/>
            </p:nvSpPr>
            <p:spPr bwMode="auto">
              <a:xfrm>
                <a:off x="5184" y="36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Line 50"/>
              <p:cNvSpPr>
                <a:spLocks noChangeShapeType="1"/>
              </p:cNvSpPr>
              <p:nvPr/>
            </p:nvSpPr>
            <p:spPr bwMode="auto">
              <a:xfrm>
                <a:off x="5472" y="3389"/>
                <a:ext cx="0" cy="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224" y="3264"/>
              <a:ext cx="96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匀速直线运动</a:t>
              </a:r>
            </a:p>
          </p:txBody>
        </p:sp>
      </p:grpSp>
      <p:grpSp>
        <p:nvGrpSpPr>
          <p:cNvPr id="26676" name="Group 52"/>
          <p:cNvGrpSpPr>
            <a:grpSpLocks/>
          </p:cNvGrpSpPr>
          <p:nvPr/>
        </p:nvGrpSpPr>
        <p:grpSpPr bwMode="auto">
          <a:xfrm>
            <a:off x="623888" y="1143000"/>
            <a:ext cx="1930400" cy="923925"/>
            <a:chOff x="2016" y="2378"/>
            <a:chExt cx="1216" cy="582"/>
          </a:xfrm>
        </p:grpSpPr>
        <p:grpSp>
          <p:nvGrpSpPr>
            <p:cNvPr id="26677" name="Group 53"/>
            <p:cNvGrpSpPr>
              <a:grpSpLocks/>
            </p:cNvGrpSpPr>
            <p:nvPr/>
          </p:nvGrpSpPr>
          <p:grpSpPr bwMode="auto">
            <a:xfrm>
              <a:off x="2016" y="2378"/>
              <a:ext cx="1216" cy="546"/>
              <a:chOff x="2064" y="3489"/>
              <a:chExt cx="1216" cy="546"/>
            </a:xfrm>
          </p:grpSpPr>
          <p:sp>
            <p:nvSpPr>
              <p:cNvPr id="26678" name="Rectangle 54"/>
              <p:cNvSpPr>
                <a:spLocks noChangeArrowheads="1"/>
              </p:cNvSpPr>
              <p:nvPr/>
            </p:nvSpPr>
            <p:spPr bwMode="auto">
              <a:xfrm>
                <a:off x="2064" y="36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zh-CN" altLang="en-US" sz="2800" b="1">
                    <a:latin typeface="Times New Roman" pitchFamily="18" charset="0"/>
                    <a:ea typeface="楷体_GB2312" pitchFamily="49" charset="-122"/>
                  </a:rPr>
                  <a:t>＝</a:t>
                </a:r>
                <a:endParaRPr lang="zh-CN" altLang="en-US" sz="2800" b="1" baseline="30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9" name="Line 55"/>
              <p:cNvSpPr>
                <a:spLocks noChangeShapeType="1"/>
              </p:cNvSpPr>
              <p:nvPr/>
            </p:nvSpPr>
            <p:spPr bwMode="auto">
              <a:xfrm>
                <a:off x="2448" y="3806"/>
                <a:ext cx="7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Text Box 56"/>
              <p:cNvSpPr txBox="1">
                <a:spLocks noChangeArrowheads="1"/>
              </p:cNvSpPr>
              <p:nvPr/>
            </p:nvSpPr>
            <p:spPr bwMode="auto">
              <a:xfrm>
                <a:off x="2640" y="370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6681" name="Rectangle 57"/>
              <p:cNvSpPr>
                <a:spLocks noChangeArrowheads="1"/>
              </p:cNvSpPr>
              <p:nvPr/>
            </p:nvSpPr>
            <p:spPr bwMode="auto">
              <a:xfrm>
                <a:off x="2432" y="3489"/>
                <a:ext cx="8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800" b="1" i="1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lang="zh-CN" altLang="en-US" sz="2400" b="1" baseline="-25000">
                    <a:latin typeface="Times New Roman" pitchFamily="18" charset="0"/>
                    <a:ea typeface="楷体_GB2312" pitchFamily="49" charset="-122"/>
                  </a:rPr>
                  <a:t>阻</a:t>
                </a:r>
              </a:p>
            </p:txBody>
          </p:sp>
        </p:grp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2064" y="2384"/>
              <a:ext cx="1104" cy="576"/>
            </a:xfrm>
            <a:prstGeom prst="rect">
              <a:avLst/>
            </a:prstGeom>
            <a:noFill/>
            <a:ln w="28575" algn="ctr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547688" y="1111250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779588" y="882650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1474788" y="1628775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1157288" y="885825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687" name="AutoShape 63"/>
          <p:cNvSpPr>
            <a:spLocks noChangeArrowheads="1"/>
          </p:cNvSpPr>
          <p:nvPr/>
        </p:nvSpPr>
        <p:spPr bwMode="auto">
          <a:xfrm rot="14210207">
            <a:off x="2565400" y="118268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88" name="Group 64"/>
          <p:cNvGrpSpPr>
            <a:grpSpLocks/>
          </p:cNvGrpSpPr>
          <p:nvPr/>
        </p:nvGrpSpPr>
        <p:grpSpPr bwMode="auto">
          <a:xfrm>
            <a:off x="2909888" y="762000"/>
            <a:ext cx="520700" cy="808038"/>
            <a:chOff x="2064" y="432"/>
            <a:chExt cx="328" cy="509"/>
          </a:xfrm>
        </p:grpSpPr>
        <p:sp>
          <p:nvSpPr>
            <p:cNvPr id="26689" name="Text Box 65"/>
            <p:cNvSpPr txBox="1">
              <a:spLocks noChangeArrowheads="1"/>
            </p:cNvSpPr>
            <p:nvPr/>
          </p:nvSpPr>
          <p:spPr bwMode="auto">
            <a:xfrm>
              <a:off x="2104" y="596"/>
              <a:ext cx="288" cy="345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F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90" name="Text Box 66"/>
            <p:cNvSpPr txBox="1">
              <a:spLocks noChangeArrowheads="1"/>
            </p:cNvSpPr>
            <p:nvPr/>
          </p:nvSpPr>
          <p:spPr bwMode="auto">
            <a:xfrm>
              <a:off x="2064" y="432"/>
              <a:ext cx="3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→</a:t>
              </a:r>
            </a:p>
          </p:txBody>
        </p:sp>
      </p:grpSp>
      <p:sp>
        <p:nvSpPr>
          <p:cNvPr id="26691" name="AutoShape 67"/>
          <p:cNvSpPr>
            <a:spLocks noChangeArrowheads="1"/>
          </p:cNvSpPr>
          <p:nvPr/>
        </p:nvSpPr>
        <p:spPr bwMode="auto">
          <a:xfrm rot="-68314937">
            <a:off x="2565400" y="1712913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92" name="Group 68"/>
          <p:cNvGrpSpPr>
            <a:grpSpLocks/>
          </p:cNvGrpSpPr>
          <p:nvPr/>
        </p:nvGrpSpPr>
        <p:grpSpPr bwMode="auto">
          <a:xfrm>
            <a:off x="2973388" y="1631950"/>
            <a:ext cx="508000" cy="641350"/>
            <a:chOff x="2104" y="980"/>
            <a:chExt cx="320" cy="404"/>
          </a:xfrm>
        </p:grpSpPr>
        <p:sp>
          <p:nvSpPr>
            <p:cNvPr id="26693" name="Text Box 69"/>
            <p:cNvSpPr txBox="1">
              <a:spLocks noChangeArrowheads="1"/>
            </p:cNvSpPr>
            <p:nvPr/>
          </p:nvSpPr>
          <p:spPr bwMode="auto">
            <a:xfrm>
              <a:off x="2104" y="999"/>
              <a:ext cx="288" cy="383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94" name="Text Box 70"/>
            <p:cNvSpPr txBox="1">
              <a:spLocks noChangeArrowheads="1"/>
            </p:cNvSpPr>
            <p:nvPr/>
          </p:nvSpPr>
          <p:spPr bwMode="auto">
            <a:xfrm>
              <a:off x="2136" y="980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↑</a:t>
              </a:r>
            </a:p>
          </p:txBody>
        </p:sp>
      </p:grpSp>
      <p:sp>
        <p:nvSpPr>
          <p:cNvPr id="26695" name="AutoShape 71"/>
          <p:cNvSpPr>
            <a:spLocks noChangeArrowheads="1"/>
          </p:cNvSpPr>
          <p:nvPr/>
        </p:nvSpPr>
        <p:spPr bwMode="auto">
          <a:xfrm rot="-68314937">
            <a:off x="3556000" y="125888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6" name="AutoShape 72"/>
          <p:cNvSpPr>
            <a:spLocks noChangeArrowheads="1"/>
          </p:cNvSpPr>
          <p:nvPr/>
        </p:nvSpPr>
        <p:spPr bwMode="auto">
          <a:xfrm rot="14210207">
            <a:off x="3556000" y="171608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3976688" y="1287463"/>
            <a:ext cx="1447800" cy="60801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</a:p>
        </p:txBody>
      </p:sp>
      <p:sp>
        <p:nvSpPr>
          <p:cNvPr id="26698" name="Text Box 74"/>
          <p:cNvSpPr txBox="1">
            <a:spLocks noChangeArrowheads="1"/>
          </p:cNvSpPr>
          <p:nvPr/>
        </p:nvSpPr>
        <p:spPr bwMode="auto">
          <a:xfrm>
            <a:off x="4038600" y="1233488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4972050" y="1235075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26700" name="Text Box 76"/>
          <p:cNvSpPr txBox="1">
            <a:spLocks noChangeArrowheads="1"/>
          </p:cNvSpPr>
          <p:nvPr/>
        </p:nvSpPr>
        <p:spPr bwMode="auto">
          <a:xfrm>
            <a:off x="4494213" y="1035050"/>
            <a:ext cx="52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</a:p>
        </p:txBody>
      </p:sp>
      <p:sp>
        <p:nvSpPr>
          <p:cNvPr id="26701" name="Rectangle 77"/>
          <p:cNvSpPr>
            <a:spLocks noChangeArrowheads="1"/>
          </p:cNvSpPr>
          <p:nvPr/>
        </p:nvSpPr>
        <p:spPr bwMode="auto">
          <a:xfrm>
            <a:off x="5957888" y="1066800"/>
            <a:ext cx="2590800" cy="974725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latin typeface="Monotype Corsiva" pitchFamily="66" charset="0"/>
                <a:ea typeface="楷体_GB2312" pitchFamily="49" charset="-122"/>
              </a:rPr>
              <a:t>= 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额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时，保持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额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继续加速</a:t>
            </a:r>
            <a:endParaRPr lang="zh-CN" altLang="en-US" sz="1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702" name="AutoShape 78"/>
          <p:cNvSpPr>
            <a:spLocks noChangeArrowheads="1"/>
          </p:cNvSpPr>
          <p:nvPr/>
        </p:nvSpPr>
        <p:spPr bwMode="auto">
          <a:xfrm rot="16200000">
            <a:off x="5508625" y="1411288"/>
            <a:ext cx="307975" cy="381000"/>
          </a:xfrm>
          <a:prstGeom prst="downArrow">
            <a:avLst>
              <a:gd name="adj1" fmla="val 49491"/>
              <a:gd name="adj2" fmla="val 61065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03" name="Group 79"/>
          <p:cNvGrpSpPr>
            <a:grpSpLocks/>
          </p:cNvGrpSpPr>
          <p:nvPr/>
        </p:nvGrpSpPr>
        <p:grpSpPr bwMode="auto">
          <a:xfrm>
            <a:off x="1614488" y="2332038"/>
            <a:ext cx="5638800" cy="715962"/>
            <a:chOff x="1248" y="1421"/>
            <a:chExt cx="3552" cy="451"/>
          </a:xfrm>
        </p:grpSpPr>
        <p:grpSp>
          <p:nvGrpSpPr>
            <p:cNvPr id="26704" name="Group 80"/>
            <p:cNvGrpSpPr>
              <a:grpSpLocks/>
            </p:cNvGrpSpPr>
            <p:nvPr/>
          </p:nvGrpSpPr>
          <p:grpSpPr bwMode="auto">
            <a:xfrm>
              <a:off x="1248" y="1421"/>
              <a:ext cx="3552" cy="451"/>
              <a:chOff x="1248" y="1421"/>
              <a:chExt cx="3552" cy="451"/>
            </a:xfrm>
          </p:grpSpPr>
          <p:sp>
            <p:nvSpPr>
              <p:cNvPr id="26705" name="Line 81"/>
              <p:cNvSpPr>
                <a:spLocks noChangeShapeType="1"/>
              </p:cNvSpPr>
              <p:nvPr/>
            </p:nvSpPr>
            <p:spPr bwMode="auto">
              <a:xfrm>
                <a:off x="1248" y="1421"/>
                <a:ext cx="0" cy="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6" name="Line 82"/>
              <p:cNvSpPr>
                <a:spLocks noChangeShapeType="1"/>
              </p:cNvSpPr>
              <p:nvPr/>
            </p:nvSpPr>
            <p:spPr bwMode="auto">
              <a:xfrm>
                <a:off x="4080" y="1651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7" name="Line 83"/>
              <p:cNvSpPr>
                <a:spLocks noChangeShapeType="1"/>
              </p:cNvSpPr>
              <p:nvPr/>
            </p:nvSpPr>
            <p:spPr bwMode="auto">
              <a:xfrm>
                <a:off x="1248" y="1651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8" name="Line 84"/>
              <p:cNvSpPr>
                <a:spLocks noChangeShapeType="1"/>
              </p:cNvSpPr>
              <p:nvPr/>
            </p:nvSpPr>
            <p:spPr bwMode="auto">
              <a:xfrm>
                <a:off x="4800" y="1421"/>
                <a:ext cx="0" cy="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09" name="Rectangle 85"/>
            <p:cNvSpPr>
              <a:spLocks noChangeArrowheads="1"/>
            </p:cNvSpPr>
            <p:nvPr/>
          </p:nvSpPr>
          <p:spPr bwMode="auto">
            <a:xfrm>
              <a:off x="2085" y="1470"/>
              <a:ext cx="19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8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匀加速直线运动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47" grpId="0"/>
      <p:bldP spid="26648" grpId="0"/>
      <p:bldP spid="26649" grpId="0"/>
      <p:bldP spid="26653" grpId="0"/>
      <p:bldP spid="26683" grpId="0"/>
      <p:bldP spid="26684" grpId="0"/>
      <p:bldP spid="26685" grpId="0"/>
      <p:bldP spid="26686" grpId="0"/>
      <p:bldP spid="26687" grpId="0" animBg="1"/>
      <p:bldP spid="26691" grpId="0" animBg="1"/>
      <p:bldP spid="26695" grpId="0" animBg="1"/>
      <p:bldP spid="26696" grpId="0" animBg="1"/>
      <p:bldP spid="26697" grpId="0" animBg="1"/>
      <p:bldP spid="26698" grpId="0"/>
      <p:bldP spid="26699" grpId="0"/>
      <p:bldP spid="26700" grpId="0"/>
      <p:bldP spid="26701" grpId="0" animBg="1"/>
      <p:bldP spid="267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62000" y="838200"/>
            <a:ext cx="7696200" cy="5334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机车以恒定加速度启动的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 i="1">
                <a:latin typeface="Times New Roman" pitchFamily="18" charset="0"/>
                <a:ea typeface="楷体_GB2312" pitchFamily="49" charset="-122"/>
              </a:rPr>
              <a:t>－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1447800"/>
            <a:ext cx="7391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先做匀加速直线运动，再做加速度逐渐减小的变加速直线运动，最终以速度       做匀速直线运动。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390775" y="2995613"/>
            <a:ext cx="4314825" cy="2908300"/>
            <a:chOff x="1506" y="1983"/>
            <a:chExt cx="2718" cy="1832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778" y="1983"/>
              <a:ext cx="334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rotWithShape="0">
                <a:srgbClr val="875B0D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1760" y="2180"/>
              <a:ext cx="0" cy="1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972" y="3411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1750" y="3525"/>
              <a:ext cx="2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506" y="34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1524000" y="2316163"/>
            <a:ext cx="1524000" cy="931862"/>
            <a:chOff x="3916" y="2653"/>
            <a:chExt cx="960" cy="587"/>
          </a:xfrm>
        </p:grpSpPr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916" y="2763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＝</a:t>
              </a:r>
              <a:endParaRPr lang="zh-CN" altLang="en-US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4424" y="2966"/>
              <a:ext cx="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4420" y="2913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F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阻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420" y="265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zh-CN" altLang="en-US" sz="2400" b="1" baseline="-25000">
                  <a:latin typeface="Times New Roman" pitchFamily="18" charset="0"/>
                  <a:ea typeface="楷体_GB2312" pitchFamily="49" charset="-122"/>
                </a:rPr>
                <a:t>额</a:t>
              </a:r>
            </a:p>
          </p:txBody>
        </p:sp>
      </p:grp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2800350" y="4529138"/>
            <a:ext cx="527050" cy="914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3305175" y="3886200"/>
            <a:ext cx="1023938" cy="671513"/>
          </a:xfrm>
          <a:custGeom>
            <a:avLst/>
            <a:gdLst>
              <a:gd name="T0" fmla="*/ 0 w 768"/>
              <a:gd name="T1" fmla="*/ 576 h 576"/>
              <a:gd name="T2" fmla="*/ 288 w 768"/>
              <a:gd name="T3" fmla="*/ 192 h 576"/>
              <a:gd name="T4" fmla="*/ 768 w 76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576">
                <a:moveTo>
                  <a:pt x="0" y="576"/>
                </a:moveTo>
                <a:cubicBezTo>
                  <a:pt x="80" y="432"/>
                  <a:pt x="160" y="288"/>
                  <a:pt x="288" y="192"/>
                </a:cubicBezTo>
                <a:cubicBezTo>
                  <a:pt x="416" y="96"/>
                  <a:pt x="592" y="48"/>
                  <a:pt x="76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2805113" y="4556125"/>
            <a:ext cx="504825" cy="889000"/>
            <a:chOff x="2016" y="2918"/>
            <a:chExt cx="318" cy="560"/>
          </a:xfrm>
        </p:grpSpPr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2334" y="2928"/>
              <a:ext cx="0" cy="5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 flipV="1">
              <a:off x="2016" y="2918"/>
              <a:ext cx="288" cy="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2286000" y="3586163"/>
            <a:ext cx="3795713" cy="1816100"/>
            <a:chOff x="1680" y="2307"/>
            <a:chExt cx="2391" cy="1144"/>
          </a:xfrm>
        </p:grpSpPr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2967" y="2496"/>
              <a:ext cx="110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1680" y="2307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m</a:t>
              </a:r>
              <a:endParaRPr lang="en-US" altLang="zh-CN" sz="2800" b="1" baseline="3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V="1">
              <a:off x="2967" y="2517"/>
              <a:ext cx="0" cy="93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V="1">
              <a:off x="1986" y="2496"/>
              <a:ext cx="942" cy="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/>
      <p:bldP spid="27663" grpId="0" animBg="1"/>
      <p:bldP spid="276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819400" y="3540125"/>
            <a:ext cx="1371600" cy="2743200"/>
            <a:chOff x="2640" y="2544"/>
            <a:chExt cx="864" cy="1728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2640" y="2544"/>
              <a:ext cx="864" cy="1728"/>
              <a:chOff x="3744" y="2544"/>
              <a:chExt cx="864" cy="1728"/>
            </a:xfrm>
          </p:grpSpPr>
          <p:sp>
            <p:nvSpPr>
              <p:cNvPr id="6149" name="AutoShape 5"/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864" cy="67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 flipV="1">
                <a:off x="4176" y="2832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4" y="2544"/>
                <a:ext cx="216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宋体"/>
                    <a:ea typeface="宋体"/>
                  </a:rPr>
                  <a:t>F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615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832" y="3888"/>
              <a:ext cx="312" cy="2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3" dir="b"/>
              </a:scene3d>
              <a:sp3d extrusionH="430200" prstMaterial="legacyMatte">
                <a:extrusionClr>
                  <a:srgbClr val="FF0000"/>
                </a:extrusion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M</a:t>
              </a:r>
              <a:endPara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7563" y="2278063"/>
            <a:ext cx="458787" cy="40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FF"/>
              </a:solidFill>
            </a:endParaRP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7391400" y="1254125"/>
            <a:ext cx="1752600" cy="5648325"/>
            <a:chOff x="4416" y="528"/>
            <a:chExt cx="1344" cy="3750"/>
          </a:xfrm>
        </p:grpSpPr>
        <p:sp>
          <p:nvSpPr>
            <p:cNvPr id="6155" name="AutoShape 11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416" y="528"/>
              <a:ext cx="1344" cy="3750"/>
            </a:xfrm>
            <a:prstGeom prst="actionButtonBlank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4564" y="728"/>
              <a:ext cx="1046" cy="3381"/>
              <a:chOff x="4564" y="728"/>
              <a:chExt cx="1046" cy="3381"/>
            </a:xfrm>
          </p:grpSpPr>
          <p:sp>
            <p:nvSpPr>
              <p:cNvPr id="6157" name="Text Box 13"/>
              <p:cNvSpPr txBox="1">
                <a:spLocks noChangeArrowheads="1"/>
              </p:cNvSpPr>
              <p:nvPr/>
            </p:nvSpPr>
            <p:spPr bwMode="auto">
              <a:xfrm>
                <a:off x="4564" y="768"/>
                <a:ext cx="514" cy="3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FF0000"/>
                    </a:solidFill>
                  </a:rPr>
                  <a:t>乙起重机在 </a:t>
                </a:r>
                <a:r>
                  <a:rPr kumimoji="1" lang="en-US" altLang="zh-CN" sz="3200" b="1">
                    <a:solidFill>
                      <a:srgbClr val="FF0000"/>
                    </a:solidFill>
                  </a:rPr>
                  <a:t>30</a:t>
                </a:r>
                <a:r>
                  <a:rPr kumimoji="1" lang="zh-CN" altLang="en-US" sz="3200" b="1">
                    <a:solidFill>
                      <a:srgbClr val="FF0000"/>
                    </a:solidFill>
                  </a:rPr>
                  <a:t>秒 内把</a:t>
                </a:r>
              </a:p>
            </p:txBody>
          </p:sp>
          <p:sp>
            <p:nvSpPr>
              <p:cNvPr id="6158" name="Text Box 14"/>
              <p:cNvSpPr txBox="1">
                <a:spLocks noChangeArrowheads="1"/>
              </p:cNvSpPr>
              <p:nvPr/>
            </p:nvSpPr>
            <p:spPr bwMode="auto">
              <a:xfrm>
                <a:off x="5095" y="728"/>
                <a:ext cx="515" cy="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0000"/>
                    </a:solidFill>
                  </a:rPr>
                  <a:t>1</a:t>
                </a:r>
                <a:r>
                  <a:rPr kumimoji="1" lang="zh-CN" altLang="en-US" sz="3200" b="1">
                    <a:solidFill>
                      <a:srgbClr val="FF0000"/>
                    </a:solidFill>
                  </a:rPr>
                  <a:t>吨的货物提到相同的高度</a:t>
                </a:r>
                <a:endParaRPr kumimoji="1" lang="zh-CN" altLang="en-US" sz="28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5334000" y="3505200"/>
            <a:ext cx="1371600" cy="2743200"/>
            <a:chOff x="2640" y="2544"/>
            <a:chExt cx="864" cy="1728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2640" y="2544"/>
              <a:ext cx="864" cy="1728"/>
              <a:chOff x="3744" y="2544"/>
              <a:chExt cx="864" cy="1728"/>
            </a:xfrm>
          </p:grpSpPr>
          <p:sp>
            <p:nvSpPr>
              <p:cNvPr id="6161" name="AutoShape 17"/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864" cy="67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 flipV="1">
                <a:off x="4176" y="2832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4" y="2544"/>
                <a:ext cx="216" cy="2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宋体"/>
                    <a:ea typeface="宋体"/>
                  </a:rPr>
                  <a:t>F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/>
                  <a:ea typeface="宋体"/>
                </a:endParaRPr>
              </a:p>
            </p:txBody>
          </p:sp>
        </p:grpSp>
        <p:sp>
          <p:nvSpPr>
            <p:cNvPr id="61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832" y="3888"/>
              <a:ext cx="312" cy="2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3" dir="b"/>
              </a:scene3d>
              <a:sp3d extrusionH="430200" prstMaterial="legacyMatte">
                <a:extrusionClr>
                  <a:srgbClr val="FF0000"/>
                </a:extrusion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M</a:t>
              </a:r>
              <a:endPara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6166" name="Group 22"/>
          <p:cNvGrpSpPr>
            <a:grpSpLocks/>
          </p:cNvGrpSpPr>
          <p:nvPr/>
        </p:nvGrpSpPr>
        <p:grpSpPr bwMode="auto">
          <a:xfrm>
            <a:off x="111125" y="1130300"/>
            <a:ext cx="1676400" cy="5761038"/>
            <a:chOff x="0" y="432"/>
            <a:chExt cx="1352" cy="3629"/>
          </a:xfrm>
        </p:grpSpPr>
        <p:sp>
          <p:nvSpPr>
            <p:cNvPr id="6167" name="AutoShape 2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1352" cy="3629"/>
            </a:xfrm>
            <a:prstGeom prst="actionButtonBlank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pSp>
          <p:nvGrpSpPr>
            <p:cNvPr id="6168" name="Group 24"/>
            <p:cNvGrpSpPr>
              <a:grpSpLocks/>
            </p:cNvGrpSpPr>
            <p:nvPr/>
          </p:nvGrpSpPr>
          <p:grpSpPr bwMode="auto">
            <a:xfrm>
              <a:off x="73" y="624"/>
              <a:ext cx="1156" cy="3360"/>
              <a:chOff x="73" y="624"/>
              <a:chExt cx="1156" cy="3360"/>
            </a:xfrm>
          </p:grpSpPr>
          <p:sp>
            <p:nvSpPr>
              <p:cNvPr id="6169" name="Text Box 25"/>
              <p:cNvSpPr txBox="1">
                <a:spLocks noChangeArrowheads="1"/>
              </p:cNvSpPr>
              <p:nvPr/>
            </p:nvSpPr>
            <p:spPr bwMode="auto">
              <a:xfrm>
                <a:off x="73" y="624"/>
                <a:ext cx="541" cy="2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FF0000"/>
                    </a:solidFill>
                  </a:rPr>
                  <a:t>甲起重机在 </a:t>
                </a:r>
                <a:r>
                  <a:rPr kumimoji="1" lang="en-US" altLang="zh-CN" sz="3200" b="1">
                    <a:solidFill>
                      <a:srgbClr val="FF0000"/>
                    </a:solidFill>
                  </a:rPr>
                  <a:t>60</a:t>
                </a:r>
                <a:r>
                  <a:rPr kumimoji="1" lang="zh-CN" altLang="en-US" sz="3200" b="1">
                    <a:solidFill>
                      <a:srgbClr val="FF0000"/>
                    </a:solidFill>
                  </a:rPr>
                  <a:t>秒 内把</a:t>
                </a:r>
              </a:p>
            </p:txBody>
          </p:sp>
          <p:sp>
            <p:nvSpPr>
              <p:cNvPr id="6170" name="Text Box 26"/>
              <p:cNvSpPr txBox="1">
                <a:spLocks noChangeArrowheads="1"/>
              </p:cNvSpPr>
              <p:nvPr/>
            </p:nvSpPr>
            <p:spPr bwMode="auto">
              <a:xfrm>
                <a:off x="393" y="624"/>
                <a:ext cx="836" cy="3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r>
                  <a:rPr kumimoji="1" lang="en-US" altLang="zh-CN" sz="3200" b="1">
                    <a:solidFill>
                      <a:srgbClr val="FF0000"/>
                    </a:solidFill>
                  </a:rPr>
                  <a:t>1</a:t>
                </a:r>
                <a:r>
                  <a:rPr kumimoji="1" lang="zh-CN" altLang="en-US" sz="3200" b="1">
                    <a:solidFill>
                      <a:srgbClr val="FF0000"/>
                    </a:solidFill>
                  </a:rPr>
                  <a:t>吨的货物提到预定的高度</a:t>
                </a:r>
                <a:endParaRPr kumimoji="1" lang="zh-CN" altLang="en-US" sz="2800" b="1">
                  <a:solidFill>
                    <a:srgbClr val="FF0000"/>
                  </a:solidFill>
                </a:endParaRPr>
              </a:p>
              <a:p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1828800" y="3124200"/>
            <a:ext cx="541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、这两个起重机对货物做的功有什么关系？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94250" y="3611563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相同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1905000" y="4267200"/>
            <a:ext cx="53340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、这两个起重机哪一个做功的快？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733800" y="4678363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乙比甲快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828800" y="5222875"/>
            <a:ext cx="54102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、你又是怎么比较它们做功快慢的？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638300" y="6096000"/>
            <a:ext cx="59055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</a:rPr>
              <a:t>做功相同，时间越短，做功越快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5.55556E-7 -0.46204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-0.4724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/>
      <p:bldP spid="6172" grpId="0"/>
      <p:bldP spid="6173" grpId="0"/>
      <p:bldP spid="6174" grpId="0"/>
      <p:bldP spid="6175" grpId="0"/>
      <p:bldP spid="6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627313" y="476250"/>
            <a:ext cx="4608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7315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    </a:t>
            </a:r>
            <a:r>
              <a:rPr lang="zh-CN" altLang="en-US" sz="3200" b="1">
                <a:latin typeface="宋体" pitchFamily="2" charset="-122"/>
              </a:rPr>
              <a:t>两球同时从不同高度作自由落体运动，如图所示，若</a:t>
            </a:r>
            <a:r>
              <a:rPr lang="en-US" altLang="zh-CN" sz="3200" b="1">
                <a:latin typeface="宋体" pitchFamily="2" charset="-122"/>
              </a:rPr>
              <a:t>m</a:t>
            </a:r>
            <a:r>
              <a:rPr lang="en-US" altLang="zh-CN" sz="3200" b="1" baseline="-25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=0.5kg</a:t>
            </a:r>
            <a:r>
              <a:rPr lang="zh-CN" altLang="en-US" sz="3200" b="1">
                <a:latin typeface="宋体" pitchFamily="2" charset="-122"/>
              </a:rPr>
              <a:t>，</a:t>
            </a:r>
            <a:r>
              <a:rPr lang="en-US" altLang="zh-CN" sz="3200" b="1">
                <a:latin typeface="宋体" pitchFamily="2" charset="-122"/>
              </a:rPr>
              <a:t>m</a:t>
            </a:r>
            <a:r>
              <a:rPr lang="en-US" altLang="zh-CN" sz="3200" b="1" baseline="-25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=2kg</a:t>
            </a:r>
            <a:r>
              <a:rPr lang="zh-CN" altLang="en-US" sz="3200" b="1">
                <a:latin typeface="宋体" pitchFamily="2" charset="-122"/>
              </a:rPr>
              <a:t>，</a:t>
            </a:r>
            <a:r>
              <a:rPr lang="en-US" altLang="zh-CN" sz="3200" b="1">
                <a:latin typeface="宋体" pitchFamily="2" charset="-122"/>
              </a:rPr>
              <a:t>h</a:t>
            </a:r>
            <a:r>
              <a:rPr lang="en-US" altLang="zh-CN" sz="3200" b="1" baseline="-25000">
                <a:latin typeface="宋体" pitchFamily="2" charset="-122"/>
              </a:rPr>
              <a:t>1</a:t>
            </a:r>
            <a:r>
              <a:rPr lang="en-US" altLang="zh-CN" sz="3200" b="1">
                <a:latin typeface="宋体" pitchFamily="2" charset="-122"/>
              </a:rPr>
              <a:t>=20m</a:t>
            </a:r>
            <a:r>
              <a:rPr lang="zh-CN" altLang="en-US" sz="3200" b="1">
                <a:latin typeface="宋体" pitchFamily="2" charset="-122"/>
              </a:rPr>
              <a:t>，</a:t>
            </a:r>
            <a:r>
              <a:rPr lang="en-US" altLang="zh-CN" sz="3200" b="1">
                <a:latin typeface="宋体" pitchFamily="2" charset="-122"/>
              </a:rPr>
              <a:t>h</a:t>
            </a:r>
            <a:r>
              <a:rPr lang="en-US" altLang="zh-CN" sz="3200" b="1" baseline="-25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=5m</a:t>
            </a:r>
            <a:r>
              <a:rPr lang="zh-CN" altLang="en-US" sz="3200" b="1">
                <a:latin typeface="宋体" pitchFamily="2" charset="-122"/>
              </a:rPr>
              <a:t>，则重力对两球做的功分别为多少</a:t>
            </a:r>
            <a:r>
              <a:rPr lang="en-US" altLang="zh-CN" sz="3200" b="1">
                <a:latin typeface="宋体" pitchFamily="2" charset="-122"/>
              </a:rPr>
              <a:t>?(g=10m/s</a:t>
            </a:r>
            <a:r>
              <a:rPr lang="en-US" altLang="zh-CN" sz="3200" b="1" baseline="30000">
                <a:latin typeface="宋体" pitchFamily="2" charset="-122"/>
              </a:rPr>
              <a:t>2</a:t>
            </a:r>
            <a:r>
              <a:rPr lang="en-US" altLang="zh-CN" sz="3200" b="1">
                <a:latin typeface="宋体" pitchFamily="2" charset="-122"/>
              </a:rPr>
              <a:t>)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7010400" y="304800"/>
            <a:ext cx="1816100" cy="2947988"/>
            <a:chOff x="1000" y="2314"/>
            <a:chExt cx="1144" cy="1857"/>
          </a:xfrm>
        </p:grpSpPr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1000" y="4070"/>
              <a:ext cx="1106" cy="101"/>
              <a:chOff x="1565" y="3022"/>
              <a:chExt cx="4082" cy="91"/>
            </a:xfrm>
          </p:grpSpPr>
          <p:sp>
            <p:nvSpPr>
              <p:cNvPr id="7176" name="Rectangle 8" descr="宽上对角线"/>
              <p:cNvSpPr>
                <a:spLocks noChangeArrowheads="1"/>
              </p:cNvSpPr>
              <p:nvPr/>
            </p:nvSpPr>
            <p:spPr bwMode="auto">
              <a:xfrm>
                <a:off x="1565" y="3022"/>
                <a:ext cx="4082" cy="9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" name="Line 9"/>
              <p:cNvSpPr>
                <a:spLocks noChangeShapeType="1"/>
              </p:cNvSpPr>
              <p:nvPr/>
            </p:nvSpPr>
            <p:spPr bwMode="auto">
              <a:xfrm>
                <a:off x="1565" y="3022"/>
                <a:ext cx="40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200" y="3458"/>
              <a:ext cx="163" cy="1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646" y="2314"/>
              <a:ext cx="163" cy="16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709" y="2467"/>
              <a:ext cx="9" cy="16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277" y="3619"/>
              <a:ext cx="0" cy="4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731" y="3063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宋体" pitchFamily="2" charset="-122"/>
                </a:rPr>
                <a:t>h</a:t>
              </a:r>
              <a:r>
                <a:rPr lang="en-US" altLang="zh-CN" sz="2400" b="1" baseline="-25000">
                  <a:latin typeface="宋体" pitchFamily="2" charset="-122"/>
                </a:rPr>
                <a:t>1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271" y="3641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宋体" pitchFamily="2" charset="-122"/>
                </a:rPr>
                <a:t>h</a:t>
              </a:r>
              <a:r>
                <a:rPr lang="en-US" altLang="zh-CN" sz="2400" b="1" baseline="-25000">
                  <a:latin typeface="宋体" pitchFamily="2" charset="-122"/>
                </a:rPr>
                <a:t>2</a:t>
              </a:r>
            </a:p>
          </p:txBody>
        </p:sp>
      </p:grp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914400" y="3810000"/>
            <a:ext cx="7239000" cy="1276350"/>
            <a:chOff x="2381" y="2976"/>
            <a:chExt cx="3004" cy="902"/>
          </a:xfrm>
        </p:grpSpPr>
        <p:sp>
          <p:nvSpPr>
            <p:cNvPr id="7185" name="AutoShape 17"/>
            <p:cNvSpPr>
              <a:spLocks noChangeArrowheads="1"/>
            </p:cNvSpPr>
            <p:nvPr/>
          </p:nvSpPr>
          <p:spPr bwMode="auto">
            <a:xfrm>
              <a:off x="2381" y="2976"/>
              <a:ext cx="2985" cy="902"/>
            </a:xfrm>
            <a:prstGeom prst="wedgeRectCallout">
              <a:avLst>
                <a:gd name="adj1" fmla="val -47255"/>
                <a:gd name="adj2" fmla="val -9711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2410" y="3092"/>
              <a:ext cx="2975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两球完成做功过程所需的时间又分别为多少？</a:t>
              </a:r>
            </a:p>
          </p:txBody>
        </p:sp>
      </p:grp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600200" y="537845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如何来比较做功的快慢？？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78038" y="139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4000" y="730250"/>
            <a:ext cx="8734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latin typeface="宋体" pitchFamily="2" charset="-122"/>
              </a:rPr>
              <a:t>1</a:t>
            </a:r>
            <a:r>
              <a:rPr lang="zh-CN" altLang="en-US" sz="3200" b="1"/>
              <a:t>、物理意义：是表示力对物体做功</a:t>
            </a:r>
            <a:r>
              <a:rPr lang="zh-CN" altLang="en-US" sz="3200" b="1">
                <a:solidFill>
                  <a:srgbClr val="0000CC"/>
                </a:solidFill>
              </a:rPr>
              <a:t>快慢</a:t>
            </a:r>
            <a:r>
              <a:rPr lang="zh-CN" altLang="en-US" sz="3200" b="1"/>
              <a:t>的物理量。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262255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zh-CN" altLang="en-US" sz="3200" b="1"/>
              <a:t>公式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715000" y="2438400"/>
            <a:ext cx="2895600" cy="838200"/>
          </a:xfrm>
          <a:prstGeom prst="wedgeRoundRectCallout">
            <a:avLst>
              <a:gd name="adj1" fmla="val -96931"/>
              <a:gd name="adj2" fmla="val -10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>
                <a:ea typeface="华文新魏" pitchFamily="2" charset="-122"/>
              </a:rPr>
              <a:t>比值定义法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11150" y="3505200"/>
            <a:ext cx="8743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zh-CN" altLang="en-US" sz="3200" b="1"/>
              <a:t>功率是标量：功率表示做功过程中能量转化的快慢。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81000" y="4759325"/>
            <a:ext cx="455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5</a:t>
            </a:r>
            <a:r>
              <a:rPr lang="zh-CN" altLang="en-US" sz="3200" b="1"/>
              <a:t>、功率的单位：</a:t>
            </a:r>
            <a:endParaRPr lang="zh-CN" altLang="en-US" b="1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657600" y="4830763"/>
            <a:ext cx="5265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瓦特（</a:t>
            </a:r>
            <a:r>
              <a:rPr lang="en-US" altLang="zh-CN" sz="3200" b="1">
                <a:latin typeface="Times New Roman" pitchFamily="18" charset="0"/>
              </a:rPr>
              <a:t>W</a:t>
            </a:r>
            <a:r>
              <a:rPr lang="zh-CN" altLang="en-US" sz="3200" b="1"/>
              <a:t>）常用单位：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kW 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57200" y="5638800"/>
          <a:ext cx="45640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295280" imgH="177480" progId="Equation.DSMT4">
                  <p:embed/>
                </p:oleObj>
              </mc:Choice>
              <mc:Fallback>
                <p:oleObj name="Equation" r:id="rId3" imgW="129528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45640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715000" y="5638800"/>
          <a:ext cx="2968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38800"/>
                        <a:ext cx="2968625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79388" y="107950"/>
            <a:ext cx="5002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Tahoma" pitchFamily="34" charset="0"/>
              </a:rPr>
              <a:t>一、功率的概念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514600" y="2362200"/>
          <a:ext cx="1676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1676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66700" y="1762125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2</a:t>
            </a:r>
            <a:r>
              <a:rPr lang="zh-CN" altLang="en-US" sz="3200" b="1">
                <a:latin typeface="宋体" pitchFamily="2" charset="-122"/>
              </a:rPr>
              <a:t>、定义：功</a:t>
            </a:r>
            <a:r>
              <a:rPr lang="en-US" altLang="zh-CN" sz="3200" b="1">
                <a:latin typeface="Times New Roman" pitchFamily="18" charset="0"/>
              </a:rPr>
              <a:t>W</a:t>
            </a:r>
            <a:r>
              <a:rPr lang="zh-CN" altLang="en-US" sz="3200" b="1">
                <a:latin typeface="宋体" pitchFamily="2" charset="-122"/>
              </a:rPr>
              <a:t>跟完成这些功所用时间</a:t>
            </a:r>
            <a:r>
              <a:rPr lang="en-US" altLang="zh-CN" sz="3200" b="1">
                <a:latin typeface="Times New Roman" pitchFamily="18" charset="0"/>
              </a:rPr>
              <a:t>t</a:t>
            </a:r>
            <a:r>
              <a:rPr lang="zh-CN" altLang="en-US" sz="3200" b="1">
                <a:latin typeface="宋体" pitchFamily="2" charset="-122"/>
              </a:rPr>
              <a:t>的比值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 animBg="1"/>
      <p:bldP spid="8198" grpId="0"/>
      <p:bldP spid="8199" grpId="0"/>
      <p:bldP spid="8200" grpId="0"/>
      <p:bldP spid="82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19400" y="4445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想一想：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人力直接做功能否像起重机做功那样快？</a:t>
            </a:r>
          </a:p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   汽车做功能否像飞机做功那样快？人如果做功过快，会产生什么后果呢？汽车超负荷运转会产生什么后果呢？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     </a:t>
            </a:r>
            <a:r>
              <a:rPr lang="zh-CN" altLang="en-US" sz="3200" b="1"/>
              <a:t>奥运长跑运动员能否用</a:t>
            </a:r>
            <a:r>
              <a:rPr lang="en-US" altLang="zh-CN" sz="3200" b="1"/>
              <a:t>100m</a:t>
            </a:r>
            <a:r>
              <a:rPr lang="zh-CN" altLang="en-US" sz="3200" b="1"/>
              <a:t>短跑的速度来完成</a:t>
            </a:r>
            <a:r>
              <a:rPr lang="en-US" altLang="zh-CN" sz="3200" b="1"/>
              <a:t>5000m</a:t>
            </a:r>
            <a:r>
              <a:rPr lang="zh-CN" altLang="en-US" sz="3200" b="1"/>
              <a:t>的赛跑路程呢？为什么？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人做功过快，会引起疲劳、甚至受伤、生病等，汽车超负荷工作会造成发动机熄火或烧毁。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5057775"/>
            <a:ext cx="914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人与机器一样，不能长时间超负荷运动，短跑运动员在</a:t>
            </a:r>
            <a:r>
              <a:rPr lang="en-US" altLang="zh-CN" sz="2800" b="1"/>
              <a:t>100m</a:t>
            </a:r>
            <a:r>
              <a:rPr lang="zh-CN" altLang="en-US" sz="2800" b="1"/>
              <a:t>赛跑中，时间只是十几秒，能以最大的速度跑完全程，此时运动员的输出功率是正常时的数十倍。在</a:t>
            </a:r>
            <a:r>
              <a:rPr lang="en-US" altLang="zh-CN" sz="2800" b="1"/>
              <a:t>5Km</a:t>
            </a:r>
            <a:r>
              <a:rPr lang="zh-CN" altLang="en-US" sz="2800" b="1"/>
              <a:t>的长跑运动中，运动员不可能长时间超负荷运动。</a:t>
            </a:r>
            <a:endParaRPr lang="zh-CN" altLang="en-US" sz="2000"/>
          </a:p>
        </p:txBody>
      </p:sp>
      <p:sp>
        <p:nvSpPr>
          <p:cNvPr id="9224" name="WordArt 8"/>
          <p:cNvSpPr>
            <a:spLocks noChangeArrowheads="1" noChangeShapeType="1" noTextEdit="1"/>
          </p:cNvSpPr>
          <p:nvPr/>
        </p:nvSpPr>
        <p:spPr bwMode="auto">
          <a:xfrm>
            <a:off x="1219200" y="1676400"/>
            <a:ext cx="6934200" cy="27955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这种现象说明了什么呢？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1" grpId="1"/>
      <p:bldP spid="9222" grpId="0"/>
      <p:bldP spid="92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</a:rPr>
              <a:t>二、额定功率和实际功率</a:t>
            </a:r>
            <a:r>
              <a:rPr lang="zh-CN" altLang="en-US" sz="4400">
                <a:solidFill>
                  <a:srgbClr val="FF0000"/>
                </a:solidFill>
                <a:latin typeface="黑体" pitchFamily="2" charset="-122"/>
              </a:rPr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838200"/>
            <a:ext cx="883920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</a:rPr>
              <a:t>、额定功率：是指机器在额定转速下可以长时间工作的</a:t>
            </a:r>
            <a:r>
              <a:rPr kumimoji="1" lang="zh-CN" altLang="en-US" sz="3200" b="1">
                <a:solidFill>
                  <a:srgbClr val="0000CC"/>
                </a:solidFill>
              </a:rPr>
              <a:t>最大</a:t>
            </a:r>
            <a:r>
              <a:rPr kumimoji="1" lang="zh-CN" altLang="en-US" sz="3200" b="1">
                <a:solidFill>
                  <a:srgbClr val="000000"/>
                </a:solidFill>
              </a:rPr>
              <a:t>输出功率，也就是机器铭牌上的标称值。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</a:rPr>
              <a:t>、实际功率：是指机器在工作中</a:t>
            </a:r>
            <a:r>
              <a:rPr kumimoji="1" lang="zh-CN" altLang="en-US" sz="3200" b="1">
                <a:solidFill>
                  <a:srgbClr val="0000CC"/>
                </a:solidFill>
              </a:rPr>
              <a:t>实际</a:t>
            </a:r>
            <a:r>
              <a:rPr kumimoji="1" lang="zh-CN" altLang="en-US" sz="3200" b="1">
                <a:solidFill>
                  <a:srgbClr val="000000"/>
                </a:solidFill>
              </a:rPr>
              <a:t>输出的功率。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</a:rPr>
              <a:t>、机器不一定在额定功率下工作，机器正常工作时</a:t>
            </a:r>
            <a:r>
              <a:rPr kumimoji="1" lang="zh-CN" altLang="en-US" sz="3200" b="1"/>
              <a:t>实际功率</a:t>
            </a:r>
            <a:r>
              <a:rPr kumimoji="1" lang="zh-CN" altLang="en-US" sz="3200" b="1">
                <a:solidFill>
                  <a:srgbClr val="0000CC"/>
                </a:solidFill>
              </a:rPr>
              <a:t>总是小于或等于</a:t>
            </a:r>
            <a:r>
              <a:rPr kumimoji="1" lang="zh-CN" altLang="en-US" sz="3200" b="1"/>
              <a:t>额定功率</a:t>
            </a:r>
            <a:r>
              <a:rPr kumimoji="1" lang="zh-CN" altLang="en-US" sz="3200" b="1">
                <a:solidFill>
                  <a:srgbClr val="CC0000"/>
                </a:solidFill>
              </a:rPr>
              <a:t>，</a:t>
            </a:r>
            <a:r>
              <a:rPr kumimoji="1" lang="zh-CN" altLang="en-US" sz="3200" b="1">
                <a:solidFill>
                  <a:srgbClr val="000000"/>
                </a:solidFill>
              </a:rPr>
              <a:t>机器只能在短暂时间内实际功率</a:t>
            </a:r>
            <a:r>
              <a:rPr kumimoji="1" lang="zh-CN" altLang="en-US" sz="3200" b="1">
                <a:solidFill>
                  <a:srgbClr val="0000CC"/>
                </a:solidFill>
              </a:rPr>
              <a:t>略大于</a:t>
            </a:r>
            <a:r>
              <a:rPr kumimoji="1" lang="zh-CN" altLang="en-US" sz="3200" b="1">
                <a:solidFill>
                  <a:srgbClr val="000000"/>
                </a:solidFill>
              </a:rPr>
              <a:t>额定功率，但不允许</a:t>
            </a:r>
            <a:r>
              <a:rPr kumimoji="1" lang="zh-CN" altLang="en-US" sz="3200" b="1">
                <a:solidFill>
                  <a:srgbClr val="0000CC"/>
                </a:solidFill>
              </a:rPr>
              <a:t>长时间</a:t>
            </a:r>
            <a:r>
              <a:rPr kumimoji="1" lang="zh-CN" altLang="en-US" sz="3200" b="1">
                <a:solidFill>
                  <a:srgbClr val="000000"/>
                </a:solidFill>
              </a:rPr>
              <a:t>超过额定功率。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7800" y="381000"/>
            <a:ext cx="8839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例题：</a:t>
            </a:r>
            <a:r>
              <a:rPr lang="zh-CN" altLang="en-US" sz="3200" b="1"/>
              <a:t>一个质量是</a:t>
            </a:r>
            <a:r>
              <a:rPr lang="en-US" altLang="zh-CN" sz="3200" b="1">
                <a:latin typeface="Times New Roman" pitchFamily="18" charset="0"/>
              </a:rPr>
              <a:t>1.0kg</a:t>
            </a:r>
            <a:r>
              <a:rPr lang="zh-CN" altLang="en-US" sz="3200" b="1"/>
              <a:t>的物体，从地面上方</a:t>
            </a:r>
            <a:r>
              <a:rPr lang="en-US" altLang="zh-CN" sz="3200" b="1">
                <a:latin typeface="Times New Roman" pitchFamily="18" charset="0"/>
              </a:rPr>
              <a:t>20m</a:t>
            </a:r>
            <a:r>
              <a:rPr lang="zh-CN" altLang="en-US" sz="3200" b="1"/>
              <a:t>高处开始做自由落体运动， </a:t>
            </a:r>
            <a:r>
              <a:rPr lang="en-US" altLang="zh-CN" sz="3200" b="1">
                <a:latin typeface="Times New Roman" pitchFamily="18" charset="0"/>
              </a:rPr>
              <a:t>(g</a:t>
            </a:r>
            <a:r>
              <a:rPr lang="zh-CN" altLang="en-US" sz="3200" b="1"/>
              <a:t>取</a:t>
            </a:r>
            <a:r>
              <a:rPr lang="en-US" altLang="zh-CN" sz="3200" b="1">
                <a:latin typeface="Times New Roman" pitchFamily="18" charset="0"/>
              </a:rPr>
              <a:t>10m/s</a:t>
            </a:r>
            <a:r>
              <a:rPr lang="en-US" altLang="zh-CN" sz="3200" b="1" baseline="30000">
                <a:latin typeface="Times New Roman" pitchFamily="18" charset="0"/>
              </a:rPr>
              <a:t>2</a:t>
            </a:r>
            <a:r>
              <a:rPr lang="en-US" altLang="zh-CN" sz="3200" b="1">
                <a:latin typeface="Times New Roman" pitchFamily="18" charset="0"/>
              </a:rPr>
              <a:t>)</a:t>
            </a:r>
          </a:p>
          <a:p>
            <a:r>
              <a:rPr lang="en-US" altLang="zh-CN" sz="3200" b="1"/>
              <a:t> </a:t>
            </a:r>
            <a:r>
              <a:rPr lang="zh-CN" altLang="zh-CN" sz="3200" b="1"/>
              <a:t>①</a:t>
            </a:r>
            <a:r>
              <a:rPr lang="zh-CN" altLang="en-US" sz="3200" b="1"/>
              <a:t>第</a:t>
            </a:r>
            <a:r>
              <a:rPr lang="en-US" altLang="zh-CN" sz="3200" b="1">
                <a:latin typeface="Times New Roman" pitchFamily="18" charset="0"/>
              </a:rPr>
              <a:t>1s</a:t>
            </a:r>
            <a:r>
              <a:rPr lang="zh-CN" altLang="en-US" sz="3200" b="1"/>
              <a:t>内下落的位移是多少？</a:t>
            </a:r>
          </a:p>
          <a:p>
            <a:r>
              <a:rPr lang="zh-CN" altLang="en-US" sz="3200" b="1"/>
              <a:t> </a:t>
            </a:r>
            <a:r>
              <a:rPr lang="zh-CN" altLang="zh-CN" sz="3200" b="1"/>
              <a:t>②</a:t>
            </a:r>
            <a:r>
              <a:rPr lang="zh-CN" altLang="en-US" sz="3200" b="1"/>
              <a:t>这</a:t>
            </a:r>
            <a:r>
              <a:rPr lang="en-US" altLang="zh-CN" sz="3200" b="1">
                <a:latin typeface="Times New Roman" pitchFamily="18" charset="0"/>
              </a:rPr>
              <a:t>1s</a:t>
            </a:r>
            <a:r>
              <a:rPr lang="zh-CN" altLang="en-US" sz="3200" b="1"/>
              <a:t>内重力对物体做多少功？</a:t>
            </a:r>
          </a:p>
          <a:p>
            <a:r>
              <a:rPr lang="zh-CN" altLang="en-US" sz="3200" b="1"/>
              <a:t> </a:t>
            </a:r>
            <a:r>
              <a:rPr lang="zh-CN" altLang="zh-CN" sz="3200" b="1"/>
              <a:t>③</a:t>
            </a:r>
            <a:r>
              <a:rPr lang="zh-CN" altLang="en-US" sz="3200" b="1"/>
              <a:t>第</a:t>
            </a:r>
            <a:r>
              <a:rPr lang="en-US" altLang="zh-CN" sz="3200" b="1">
                <a:latin typeface="Times New Roman" pitchFamily="18" charset="0"/>
              </a:rPr>
              <a:t>2s</a:t>
            </a:r>
            <a:r>
              <a:rPr lang="zh-CN" altLang="en-US" sz="3200" b="1"/>
              <a:t>内物体下落的位移是多少？</a:t>
            </a:r>
          </a:p>
          <a:p>
            <a:r>
              <a:rPr lang="zh-CN" altLang="en-US" sz="3200" b="1"/>
              <a:t> </a:t>
            </a:r>
            <a:r>
              <a:rPr lang="zh-CN" altLang="zh-CN" sz="3200" b="1"/>
              <a:t>④</a:t>
            </a:r>
            <a:r>
              <a:rPr lang="zh-CN" altLang="en-US" sz="3200" b="1"/>
              <a:t>这</a:t>
            </a:r>
            <a:r>
              <a:rPr lang="en-US" altLang="zh-CN" sz="3200" b="1">
                <a:latin typeface="Times New Roman" pitchFamily="18" charset="0"/>
              </a:rPr>
              <a:t>1s</a:t>
            </a:r>
            <a:r>
              <a:rPr lang="zh-CN" altLang="en-US" sz="3200" b="1"/>
              <a:t>内重力对物体做多少功？</a:t>
            </a:r>
          </a:p>
          <a:p>
            <a:r>
              <a:rPr lang="zh-CN" altLang="en-US" sz="3200" b="1"/>
              <a:t> </a:t>
            </a:r>
            <a:r>
              <a:rPr lang="zh-CN" altLang="zh-CN" sz="3200" b="1"/>
              <a:t>⑤</a:t>
            </a:r>
            <a:r>
              <a:rPr lang="zh-CN" altLang="en-US" sz="3200" b="1"/>
              <a:t>前</a:t>
            </a:r>
            <a:r>
              <a:rPr lang="en-US" altLang="zh-CN" sz="3200" b="1">
                <a:latin typeface="Times New Roman" pitchFamily="18" charset="0"/>
              </a:rPr>
              <a:t>1s</a:t>
            </a:r>
            <a:r>
              <a:rPr lang="zh-CN" altLang="en-US" sz="3200" b="1"/>
              <a:t>和后</a:t>
            </a:r>
            <a:r>
              <a:rPr lang="en-US" altLang="zh-CN" sz="3200" b="1">
                <a:latin typeface="Times New Roman" pitchFamily="18" charset="0"/>
              </a:rPr>
              <a:t>1s</a:t>
            </a:r>
            <a:r>
              <a:rPr lang="zh-CN" altLang="en-US" sz="3200" b="1"/>
              <a:t>重力对物体做功的功率各是多大？</a:t>
            </a:r>
          </a:p>
          <a:p>
            <a:endParaRPr lang="zh-CN" altLang="en-US" sz="3200" b="1"/>
          </a:p>
          <a:p>
            <a:r>
              <a:rPr lang="zh-CN" altLang="zh-CN" sz="3200" b="1"/>
              <a:t>⑥</a:t>
            </a:r>
            <a:r>
              <a:rPr lang="zh-CN" altLang="en-US" sz="3200" b="1"/>
              <a:t>这</a:t>
            </a:r>
            <a:r>
              <a:rPr lang="en-US" altLang="zh-CN" sz="3200" b="1">
                <a:latin typeface="Times New Roman" pitchFamily="18" charset="0"/>
              </a:rPr>
              <a:t>2s</a:t>
            </a:r>
            <a:r>
              <a:rPr lang="zh-CN" altLang="en-US" sz="3200" b="1"/>
              <a:t>时间内重力对物体做功的功率是多大？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248400" y="1295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h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=5m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72200" y="18288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=50J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629400" y="231775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h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=15m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=150J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133600" y="38100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=50W    P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=150W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743200" y="50292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zh-CN" sz="3200" b="1" baseline="-25000">
                <a:solidFill>
                  <a:srgbClr val="0000CC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=100W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57200" y="57912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反思：通过以上的计算，说明了什么问题？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1" grpId="0"/>
      <p:bldP spid="11272" grpId="0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1000" y="812800"/>
            <a:ext cx="8382000" cy="204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说明：即使是同一个力做功，做功的功率也可能是变化的，在一段时间内力对物体做功的功率，实际上是这段时间内力对物体做功的平均功率。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8625" y="2879725"/>
            <a:ext cx="8382000" cy="609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1" lang="zh-CN" altLang="en-US" sz="3200" b="1">
                <a:solidFill>
                  <a:srgbClr val="0000CC"/>
                </a:solidFill>
                <a:latin typeface="宋体" pitchFamily="2" charset="-122"/>
                <a:ea typeface="楷体_GB2312" pitchFamily="49" charset="-122"/>
              </a:rPr>
              <a:t>平均功率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：描述一段时间内做功的平均快慢</a:t>
            </a:r>
            <a:endParaRPr lang="zh-CN" altLang="en-US" sz="32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50875" y="5334000"/>
            <a:ext cx="7426325" cy="609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1" lang="zh-CN" altLang="en-US" sz="3200" b="1">
                <a:solidFill>
                  <a:srgbClr val="0000CC"/>
                </a:solidFill>
                <a:latin typeface="宋体" pitchFamily="2" charset="-122"/>
                <a:ea typeface="楷体_GB2312" pitchFamily="49" charset="-122"/>
              </a:rPr>
              <a:t>瞬时功率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：表示在某一时刻做功的快慢</a:t>
            </a:r>
            <a:endParaRPr lang="zh-CN" altLang="en-US" sz="32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4038600" y="3898900"/>
            <a:ext cx="1676400" cy="977900"/>
            <a:chOff x="2224" y="1832"/>
            <a:chExt cx="1056" cy="616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224" y="1872"/>
              <a:ext cx="1056" cy="52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28575" algn="ctr">
              <a:solidFill>
                <a:srgbClr val="0000FF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2352" y="1832"/>
              <a:ext cx="864" cy="616"/>
              <a:chOff x="1968" y="1784"/>
              <a:chExt cx="864" cy="616"/>
            </a:xfrm>
          </p:grpSpPr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7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P</a:t>
                </a:r>
                <a:r>
                  <a:rPr lang="zh-CN" altLang="en-US" sz="32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＝</a:t>
                </a:r>
                <a:endParaRPr lang="zh-CN" altLang="en-US" sz="3200" b="1" baseline="30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297" name="Group 9"/>
              <p:cNvGrpSpPr>
                <a:grpSpLocks/>
              </p:cNvGrpSpPr>
              <p:nvPr/>
            </p:nvGrpSpPr>
            <p:grpSpPr bwMode="auto">
              <a:xfrm>
                <a:off x="2400" y="1784"/>
                <a:ext cx="432" cy="616"/>
                <a:chOff x="2880" y="1632"/>
                <a:chExt cx="432" cy="616"/>
              </a:xfrm>
            </p:grpSpPr>
            <p:sp>
              <p:nvSpPr>
                <p:cNvPr id="12298" name="Line 10"/>
                <p:cNvSpPr>
                  <a:spLocks noChangeShapeType="1"/>
                </p:cNvSpPr>
                <p:nvPr/>
              </p:nvSpPr>
              <p:spPr bwMode="auto">
                <a:xfrm>
                  <a:off x="2908" y="1950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44" y="1844"/>
                  <a:ext cx="2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2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3200" b="1" i="1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W</a:t>
                  </a:r>
                  <a:endParaRPr lang="en-US" altLang="zh-CN" sz="3200" b="1" i="1" baseline="-250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096000" y="3581400"/>
            <a:ext cx="2895600" cy="1676400"/>
          </a:xfrm>
          <a:prstGeom prst="wedgeRoundRectCallout">
            <a:avLst>
              <a:gd name="adj1" fmla="val -76208"/>
              <a:gd name="adj2" fmla="val 9755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很短很短时，此式表示瞬时功率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838200" y="3581400"/>
            <a:ext cx="2895600" cy="1676400"/>
          </a:xfrm>
          <a:prstGeom prst="wedgeRoundRectCallout">
            <a:avLst>
              <a:gd name="adj1" fmla="val 77468"/>
              <a:gd name="adj2" fmla="val -8713"/>
              <a:gd name="adj3" fmla="val 16667"/>
            </a:avLst>
          </a:prstGeom>
          <a:solidFill>
            <a:srgbClr val="FFFFCC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32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表示一段时间时，此式表示平均功率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6200" y="12065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三、平均功率和瞬时功率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301" grpId="0" animBg="1"/>
      <p:bldP spid="12302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22</TotalTime>
  <Words>1642</Words>
  <Application>Microsoft Office PowerPoint</Application>
  <PresentationFormat>全屏显示(4:3)</PresentationFormat>
  <Paragraphs>260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 2</vt:lpstr>
      <vt:lpstr>Wingdings</vt:lpstr>
      <vt:lpstr>黑体</vt:lpstr>
      <vt:lpstr>楷体_GB2312</vt:lpstr>
      <vt:lpstr>Times New Roman</vt:lpstr>
      <vt:lpstr>华文新魏</vt:lpstr>
      <vt:lpstr>Tahoma</vt:lpstr>
      <vt:lpstr>华文行楷</vt:lpstr>
      <vt:lpstr>Monotype Corsiva</vt:lpstr>
      <vt:lpstr>隶书</vt:lpstr>
      <vt:lpstr>砖雕艺术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13</cp:revision>
  <cp:lastPrinted>1601-01-01T00:00:00Z</cp:lastPrinted>
  <dcterms:created xsi:type="dcterms:W3CDTF">1601-01-01T00:00:00Z</dcterms:created>
  <dcterms:modified xsi:type="dcterms:W3CDTF">2014-09-18T06:01:18Z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